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468" r:id="rId2"/>
    <p:sldId id="469" r:id="rId3"/>
    <p:sldId id="432" r:id="rId4"/>
    <p:sldId id="470" r:id="rId5"/>
    <p:sldId id="471" r:id="rId6"/>
    <p:sldId id="472" r:id="rId7"/>
    <p:sldId id="473" r:id="rId8"/>
    <p:sldId id="474" r:id="rId9"/>
    <p:sldId id="475" r:id="rId10"/>
    <p:sldId id="476" r:id="rId11"/>
    <p:sldId id="477" r:id="rId12"/>
    <p:sldId id="478" r:id="rId13"/>
    <p:sldId id="479" r:id="rId14"/>
    <p:sldId id="481" r:id="rId15"/>
    <p:sldId id="482" r:id="rId16"/>
    <p:sldId id="483" r:id="rId17"/>
    <p:sldId id="484" r:id="rId18"/>
    <p:sldId id="485" r:id="rId19"/>
    <p:sldId id="486" r:id="rId20"/>
    <p:sldId id="493" r:id="rId21"/>
    <p:sldId id="494" r:id="rId22"/>
    <p:sldId id="495" r:id="rId23"/>
    <p:sldId id="496" r:id="rId24"/>
    <p:sldId id="497" r:id="rId25"/>
    <p:sldId id="498" r:id="rId26"/>
    <p:sldId id="499" r:id="rId27"/>
    <p:sldId id="500" r:id="rId28"/>
    <p:sldId id="501" r:id="rId29"/>
    <p:sldId id="502" r:id="rId30"/>
    <p:sldId id="503" r:id="rId31"/>
    <p:sldId id="504" r:id="rId32"/>
    <p:sldId id="506" r:id="rId33"/>
    <p:sldId id="507" r:id="rId34"/>
    <p:sldId id="508" r:id="rId35"/>
    <p:sldId id="509" r:id="rId36"/>
    <p:sldId id="510" r:id="rId37"/>
    <p:sldId id="511" r:id="rId38"/>
    <p:sldId id="512" r:id="rId39"/>
    <p:sldId id="513" r:id="rId40"/>
    <p:sldId id="514" r:id="rId41"/>
    <p:sldId id="515" r:id="rId42"/>
    <p:sldId id="516" r:id="rId43"/>
    <p:sldId id="416" r:id="rId44"/>
    <p:sldId id="418" r:id="rId45"/>
    <p:sldId id="419" r:id="rId46"/>
    <p:sldId id="417" r:id="rId47"/>
    <p:sldId id="517" r:id="rId48"/>
    <p:sldId id="524" r:id="rId49"/>
    <p:sldId id="423" r:id="rId50"/>
    <p:sldId id="433" r:id="rId51"/>
    <p:sldId id="525" r:id="rId52"/>
    <p:sldId id="521" r:id="rId53"/>
    <p:sldId id="522" r:id="rId54"/>
    <p:sldId id="523" r:id="rId5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DDDDDD"/>
    <a:srgbClr val="FFCCFF"/>
    <a:srgbClr val="FF99CC"/>
    <a:srgbClr val="CCFFFF"/>
    <a:srgbClr val="33CCC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3" autoAdjust="0"/>
    <p:restoredTop sz="99824" autoAdjust="0"/>
  </p:normalViewPr>
  <p:slideViewPr>
    <p:cSldViewPr snapToGrid="0">
      <p:cViewPr varScale="1">
        <p:scale>
          <a:sx n="69" d="100"/>
          <a:sy n="69" d="100"/>
        </p:scale>
        <p:origin x="-2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0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5DFDA51-36D5-407B-9D28-830E7033A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3100710-D6DD-4AD1-B99C-5643A287D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FF3A78-BE3F-4B9D-8E8C-41B394E744E7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80EC9A-8309-40C7-9576-E448A28CFB8E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1BA6F-EC2C-41F9-8FAA-8C9FC73636D4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766FD-C722-4F1B-B1D5-8EE2C9D35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D050B-9560-46D1-8A5A-2FFBA3D30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AEDDB-1132-4A6C-8037-974322F0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9E512-C09E-4DC7-9691-50CEDC44E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80A14-9D79-4B49-8C4D-E113EA6BA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CAB0E-D7E0-4B6E-8672-DAC8126EA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ADDB8-B751-4BD6-8131-CBD7AE526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E99D8-56BA-431B-AC07-BD4F957C4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B59CE-E7AB-4F0D-9C06-4EA0CC7E3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959AC-5029-4A52-998C-EA04D0E20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A255B-50F2-4E8A-8A25-88510472E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CC640-C460-4FCF-B4FB-6F174F08D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8871E-8B90-4018-B792-51D2225C2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080E0-3A81-45FD-A977-96601920F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4699C-66C1-430D-867A-8DF5BD2A6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C5B408D-A298-48FB-9E9A-17540771A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6.png"/><Relationship Id="rId3" Type="http://schemas.openxmlformats.org/officeDocument/2006/relationships/image" Target="../media/image4.wmf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8.png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6.bin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5.bin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9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oleObject" Target="../embeddings/oleObject70.bin"/><Relationship Id="rId18" Type="http://schemas.openxmlformats.org/officeDocument/2006/relationships/oleObject" Target="../embeddings/oleObject75.bin"/><Relationship Id="rId3" Type="http://schemas.openxmlformats.org/officeDocument/2006/relationships/image" Target="../media/image19.png"/><Relationship Id="rId21" Type="http://schemas.openxmlformats.org/officeDocument/2006/relationships/oleObject" Target="../embeddings/oleObject78.bin"/><Relationship Id="rId7" Type="http://schemas.openxmlformats.org/officeDocument/2006/relationships/oleObject" Target="../embeddings/oleObject64.bin"/><Relationship Id="rId12" Type="http://schemas.openxmlformats.org/officeDocument/2006/relationships/oleObject" Target="../embeddings/oleObject69.bin"/><Relationship Id="rId1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7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3.bin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72.bin"/><Relationship Id="rId10" Type="http://schemas.openxmlformats.org/officeDocument/2006/relationships/oleObject" Target="../embeddings/oleObject67.bin"/><Relationship Id="rId19" Type="http://schemas.openxmlformats.org/officeDocument/2006/relationships/oleObject" Target="../embeddings/oleObject76.bin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6.bin"/><Relationship Id="rId14" Type="http://schemas.openxmlformats.org/officeDocument/2006/relationships/oleObject" Target="../embeddings/oleObject7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oleObject" Target="../embeddings/oleObject88.bin"/><Relationship Id="rId18" Type="http://schemas.openxmlformats.org/officeDocument/2006/relationships/oleObject" Target="../embeddings/oleObject93.bin"/><Relationship Id="rId3" Type="http://schemas.openxmlformats.org/officeDocument/2006/relationships/image" Target="../media/image19.png"/><Relationship Id="rId7" Type="http://schemas.openxmlformats.org/officeDocument/2006/relationships/oleObject" Target="../embeddings/oleObject82.bin"/><Relationship Id="rId12" Type="http://schemas.openxmlformats.org/officeDocument/2006/relationships/oleObject" Target="../embeddings/oleObject87.bin"/><Relationship Id="rId1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5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81.bin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90.bin"/><Relationship Id="rId10" Type="http://schemas.openxmlformats.org/officeDocument/2006/relationships/oleObject" Target="../embeddings/oleObject85.bin"/><Relationship Id="rId19" Type="http://schemas.openxmlformats.org/officeDocument/2006/relationships/oleObject" Target="../embeddings/oleObject94.bin"/><Relationship Id="rId4" Type="http://schemas.openxmlformats.org/officeDocument/2006/relationships/oleObject" Target="../embeddings/oleObject79.bin"/><Relationship Id="rId9" Type="http://schemas.openxmlformats.org/officeDocument/2006/relationships/oleObject" Target="../embeddings/oleObject84.bin"/><Relationship Id="rId14" Type="http://schemas.openxmlformats.org/officeDocument/2006/relationships/oleObject" Target="../embeddings/oleObject8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mason.gmu.edu/~fbuckley/documents/PrisonersDilemma.ppt" TargetMode="External"/><Relationship Id="rId2" Type="http://schemas.openxmlformats.org/officeDocument/2006/relationships/hyperlink" Target="http://www.usenix.org/events/nsdi07/tech/piatek/piatek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sirwww.epfl.ch/courses/dis/2007ws/lecture/week%209%20Structured%20Overlay%20Networks.pdf" TargetMode="External"/><Relationship Id="rId5" Type="http://schemas.openxmlformats.org/officeDocument/2006/relationships/hyperlink" Target="http://lsirwww.epfl.ch/courses/dis/2007ws/lecture/week%208%20P2P%20systems-general.pdf" TargetMode="External"/><Relationship Id="rId4" Type="http://schemas.openxmlformats.org/officeDocument/2006/relationships/hyperlink" Target="http://iptps06.cs.ucsb.edu/talks/Liogkas_BitTorrent.ppt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huji.ac.il/~dalia/pubs/MNR02.ps.gz" TargetMode="External"/><Relationship Id="rId3" Type="http://schemas.openxmlformats.org/officeDocument/2006/relationships/hyperlink" Target="http://research.microsoft.com/~antr/PAST/pastry.pdf" TargetMode="External"/><Relationship Id="rId7" Type="http://schemas.openxmlformats.org/officeDocument/2006/relationships/hyperlink" Target="http://www.podc.org/podc2002/" TargetMode="External"/><Relationship Id="rId2" Type="http://schemas.openxmlformats.org/officeDocument/2006/relationships/hyperlink" Target="http://pdos.csail.mit.edu/~petar/papers/maymounkov-kademlia-lnc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ttorrent.org/bittorrentecon.pdf" TargetMode="External"/><Relationship Id="rId5" Type="http://schemas.openxmlformats.org/officeDocument/2006/relationships/hyperlink" Target="http://www.acm.org/sigs/sigcomm/sigcomm2001/p13-ratnasamy.pdf" TargetMode="External"/><Relationship Id="rId4" Type="http://schemas.openxmlformats.org/officeDocument/2006/relationships/hyperlink" Target="http://pdos.csail.mit.edu/papers/chord:sigcomm01/chord_sigcomm.pdf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apestry_(DHT)" TargetMode="External"/><Relationship Id="rId7" Type="http://schemas.openxmlformats.org/officeDocument/2006/relationships/hyperlink" Target="http://en.wikipedia.org/wiki/Comparison_of_file_sharing_applications" TargetMode="External"/><Relationship Id="rId2" Type="http://schemas.openxmlformats.org/officeDocument/2006/relationships/hyperlink" Target="http://en.wikipedia.org/wiki/Chord_(DHT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ontent_addressable_network" TargetMode="External"/><Relationship Id="rId5" Type="http://schemas.openxmlformats.org/officeDocument/2006/relationships/hyperlink" Target="http://en.wikipedia.org/wiki/Kademlia" TargetMode="External"/><Relationship Id="rId4" Type="http://schemas.openxmlformats.org/officeDocument/2006/relationships/hyperlink" Target="http://en.wikipedia.org/wiki/Pastry_(DHT)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143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85ED3-C125-4FF7-B2C4-A67B96D6B68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4300538"/>
          </a:xfrm>
        </p:spPr>
        <p:txBody>
          <a:bodyPr/>
          <a:lstStyle/>
          <a:p>
            <a:pPr algn="ctr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Peer-to-Peer Networking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2400" smtClean="0">
                <a:solidFill>
                  <a:schemeClr val="tx2"/>
                </a:solidFill>
              </a:rPr>
              <a:t>Marina Papatriantafilou</a:t>
            </a:r>
            <a:r>
              <a:rPr lang="en-US" sz="2800" smtClean="0">
                <a:solidFill>
                  <a:schemeClr val="tx2"/>
                </a:solidFill>
              </a:rPr>
              <a:t/>
            </a:r>
            <a:br>
              <a:rPr lang="en-US" sz="2800" smtClean="0">
                <a:solidFill>
                  <a:schemeClr val="tx2"/>
                </a:solidFill>
              </a:rPr>
            </a:br>
            <a:r>
              <a:rPr lang="en-US" sz="2000" smtClean="0">
                <a:solidFill>
                  <a:schemeClr val="tx2"/>
                </a:solidFill>
              </a:rPr>
              <a:t>CSE Department, Distributed Computing and Systems group </a:t>
            </a:r>
            <a:endParaRPr lang="en-US" sz="2800" smtClean="0">
              <a:solidFill>
                <a:schemeClr val="tx2"/>
              </a:solidFill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8913" y="5427663"/>
            <a:ext cx="8678862" cy="722312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sz="1800" smtClean="0"/>
              <a:t>Ack: Many of the slides are adaptation of slides by authors in the bibliography section </a:t>
            </a:r>
            <a:r>
              <a:rPr lang="en-US" sz="1800" smtClean="0"/>
              <a:t>and by the authors of the course’s main textbook,  J.F Kurose and K.W. Ross, All Rights Reserved 1996-2009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C694C-F910-4111-9A22-6E86159D4284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Gnutella: Overview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200" smtClean="0">
                <a:sym typeface="Wingdings" pitchFamily="2" charset="2"/>
              </a:rPr>
              <a:t>Query Flooding:</a:t>
            </a:r>
          </a:p>
          <a:p>
            <a:pPr lvl="1">
              <a:lnSpc>
                <a:spcPct val="80000"/>
              </a:lnSpc>
            </a:pPr>
            <a:r>
              <a:rPr lang="en-US" sz="2800" b="1" smtClean="0">
                <a:sym typeface="Wingdings" pitchFamily="2" charset="2"/>
              </a:rPr>
              <a:t>Join</a:t>
            </a:r>
            <a:r>
              <a:rPr lang="en-US" sz="2800" smtClean="0">
                <a:sym typeface="Wingdings" pitchFamily="2" charset="2"/>
              </a:rPr>
              <a:t>: on startup, client contacts a few other nodes; these become its </a:t>
            </a:r>
            <a:r>
              <a:rPr lang="en-US" sz="2800" smtClean="0">
                <a:solidFill>
                  <a:srgbClr val="FF0000"/>
                </a:solidFill>
                <a:sym typeface="Wingdings" pitchFamily="2" charset="2"/>
              </a:rPr>
              <a:t>“neighbors”</a:t>
            </a:r>
          </a:p>
          <a:p>
            <a:pPr lvl="1">
              <a:lnSpc>
                <a:spcPct val="80000"/>
              </a:lnSpc>
            </a:pPr>
            <a:r>
              <a:rPr lang="en-US" sz="2800" b="1" smtClean="0">
                <a:sym typeface="Wingdings" pitchFamily="2" charset="2"/>
              </a:rPr>
              <a:t>Publish</a:t>
            </a:r>
            <a:r>
              <a:rPr lang="en-US" sz="2800" smtClean="0">
                <a:sym typeface="Wingdings" pitchFamily="2" charset="2"/>
              </a:rPr>
              <a:t>: no need</a:t>
            </a:r>
            <a:endParaRPr lang="en-US" sz="2800" smtClean="0"/>
          </a:p>
          <a:p>
            <a:pPr lvl="1">
              <a:lnSpc>
                <a:spcPct val="80000"/>
              </a:lnSpc>
            </a:pPr>
            <a:r>
              <a:rPr lang="en-US" sz="2800" b="1" smtClean="0"/>
              <a:t>Search</a:t>
            </a:r>
            <a:r>
              <a:rPr lang="en-US" sz="2800" smtClean="0"/>
              <a:t>: ask neighbors, who ask their neighbors, and so on... when/if found, reply to sender.</a:t>
            </a:r>
            <a:endParaRPr lang="en-US" sz="2800" smtClean="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sz="2800" b="1" smtClean="0"/>
              <a:t>Fetch</a:t>
            </a:r>
            <a:r>
              <a:rPr lang="en-US" sz="2800" smtClean="0"/>
              <a:t>: get the file directly from peer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17F1C-29A0-4C02-B962-25894A7B1C55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pic>
        <p:nvPicPr>
          <p:cNvPr id="22532" name="Picture 2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0574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0574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8194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1816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6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53340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7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1910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8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146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42" name="Group 12"/>
          <p:cNvGrpSpPr>
            <a:grpSpLocks/>
          </p:cNvGrpSpPr>
          <p:nvPr/>
        </p:nvGrpSpPr>
        <p:grpSpPr bwMode="auto">
          <a:xfrm>
            <a:off x="6477000" y="5562600"/>
            <a:ext cx="609600" cy="304800"/>
            <a:chOff x="2688" y="3552"/>
            <a:chExt cx="384" cy="192"/>
          </a:xfrm>
        </p:grpSpPr>
        <p:pic>
          <p:nvPicPr>
            <p:cNvPr id="22601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02" name="Picture 1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03" name="Picture 1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43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57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57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57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46" name="Group 19"/>
          <p:cNvGrpSpPr>
            <a:grpSpLocks/>
          </p:cNvGrpSpPr>
          <p:nvPr/>
        </p:nvGrpSpPr>
        <p:grpSpPr bwMode="auto">
          <a:xfrm>
            <a:off x="2057400" y="4572000"/>
            <a:ext cx="609600" cy="304800"/>
            <a:chOff x="2688" y="3552"/>
            <a:chExt cx="384" cy="192"/>
          </a:xfrm>
        </p:grpSpPr>
        <p:pic>
          <p:nvPicPr>
            <p:cNvPr id="22598" name="Picture 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99" name="Picture 2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600" name="Picture 2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47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320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320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69" name="Line 25"/>
          <p:cNvSpPr>
            <a:spLocks noChangeShapeType="1"/>
          </p:cNvSpPr>
          <p:nvPr/>
        </p:nvSpPr>
        <p:spPr bwMode="auto">
          <a:xfrm flipH="1" flipV="1">
            <a:off x="4572000" y="5486400"/>
            <a:ext cx="1905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70" name="Line 26"/>
          <p:cNvSpPr>
            <a:spLocks noChangeShapeType="1"/>
          </p:cNvSpPr>
          <p:nvPr/>
        </p:nvSpPr>
        <p:spPr bwMode="auto">
          <a:xfrm flipH="1" flipV="1">
            <a:off x="2362200" y="4495800"/>
            <a:ext cx="1752600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71" name="Line 27"/>
          <p:cNvSpPr>
            <a:spLocks noChangeShapeType="1"/>
          </p:cNvSpPr>
          <p:nvPr/>
        </p:nvSpPr>
        <p:spPr bwMode="auto">
          <a:xfrm flipH="1">
            <a:off x="4495800" y="3733800"/>
            <a:ext cx="1828800" cy="1600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72" name="Line 28"/>
          <p:cNvSpPr>
            <a:spLocks noChangeShapeType="1"/>
          </p:cNvSpPr>
          <p:nvPr/>
        </p:nvSpPr>
        <p:spPr bwMode="auto">
          <a:xfrm>
            <a:off x="6477000" y="3810000"/>
            <a:ext cx="228600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73" name="Line 29"/>
          <p:cNvSpPr>
            <a:spLocks noChangeShapeType="1"/>
          </p:cNvSpPr>
          <p:nvPr/>
        </p:nvSpPr>
        <p:spPr bwMode="auto">
          <a:xfrm>
            <a:off x="1905000" y="2895600"/>
            <a:ext cx="228600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74" name="Line 30"/>
          <p:cNvSpPr>
            <a:spLocks noChangeShapeType="1"/>
          </p:cNvSpPr>
          <p:nvPr/>
        </p:nvSpPr>
        <p:spPr bwMode="auto">
          <a:xfrm>
            <a:off x="6172200" y="2438400"/>
            <a:ext cx="304800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75" name="Line 31"/>
          <p:cNvSpPr>
            <a:spLocks noChangeShapeType="1"/>
          </p:cNvSpPr>
          <p:nvPr/>
        </p:nvSpPr>
        <p:spPr bwMode="auto">
          <a:xfrm>
            <a:off x="6324600" y="2438400"/>
            <a:ext cx="6096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76" name="Line 32"/>
          <p:cNvSpPr>
            <a:spLocks noChangeShapeType="1"/>
          </p:cNvSpPr>
          <p:nvPr/>
        </p:nvSpPr>
        <p:spPr bwMode="auto">
          <a:xfrm flipH="1">
            <a:off x="2209800" y="2438400"/>
            <a:ext cx="2819400" cy="1752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77" name="Line 33"/>
          <p:cNvSpPr>
            <a:spLocks noChangeShapeType="1"/>
          </p:cNvSpPr>
          <p:nvPr/>
        </p:nvSpPr>
        <p:spPr bwMode="auto">
          <a:xfrm flipH="1">
            <a:off x="3581400" y="2286000"/>
            <a:ext cx="1371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pic>
        <p:nvPicPr>
          <p:cNvPr id="22558" name="Picture 34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4290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9" name="Picture 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810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0" name="Picture 36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1336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1" name="Picture 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51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2" name="Picture 3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51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89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4" name="Picture 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89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65" name="Group 41"/>
          <p:cNvGrpSpPr>
            <a:grpSpLocks/>
          </p:cNvGrpSpPr>
          <p:nvPr/>
        </p:nvGrpSpPr>
        <p:grpSpPr bwMode="auto">
          <a:xfrm>
            <a:off x="6400800" y="2057400"/>
            <a:ext cx="609600" cy="304800"/>
            <a:chOff x="2688" y="3552"/>
            <a:chExt cx="384" cy="192"/>
          </a:xfrm>
        </p:grpSpPr>
        <p:pic>
          <p:nvPicPr>
            <p:cNvPr id="22595" name="Picture 4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96" name="Picture 4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97" name="Picture 4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66" name="Picture 4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89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7" name="Picture 4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243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8" name="Picture 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205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1905000" y="2438400"/>
            <a:ext cx="4800600" cy="2667000"/>
            <a:chOff x="1200" y="1392"/>
            <a:chExt cx="3024" cy="1680"/>
          </a:xfrm>
        </p:grpSpPr>
        <p:sp>
          <p:nvSpPr>
            <p:cNvPr id="22591" name="Line 49"/>
            <p:cNvSpPr>
              <a:spLocks noChangeShapeType="1"/>
            </p:cNvSpPr>
            <p:nvPr/>
          </p:nvSpPr>
          <p:spPr bwMode="auto">
            <a:xfrm>
              <a:off x="4080" y="2256"/>
              <a:ext cx="144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92" name="Line 50"/>
            <p:cNvSpPr>
              <a:spLocks noChangeShapeType="1"/>
            </p:cNvSpPr>
            <p:nvPr/>
          </p:nvSpPr>
          <p:spPr bwMode="auto">
            <a:xfrm>
              <a:off x="1200" y="1680"/>
              <a:ext cx="144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93" name="Line 51"/>
            <p:cNvSpPr>
              <a:spLocks noChangeShapeType="1"/>
            </p:cNvSpPr>
            <p:nvPr/>
          </p:nvSpPr>
          <p:spPr bwMode="auto">
            <a:xfrm>
              <a:off x="3888" y="1392"/>
              <a:ext cx="192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94" name="Line 52"/>
            <p:cNvSpPr>
              <a:spLocks noChangeShapeType="1"/>
            </p:cNvSpPr>
            <p:nvPr/>
          </p:nvSpPr>
          <p:spPr bwMode="auto">
            <a:xfrm flipH="1">
              <a:off x="1392" y="1392"/>
              <a:ext cx="1776" cy="110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3581400" y="2286000"/>
            <a:ext cx="3352800" cy="533400"/>
            <a:chOff x="2256" y="1296"/>
            <a:chExt cx="2112" cy="336"/>
          </a:xfrm>
        </p:grpSpPr>
        <p:sp>
          <p:nvSpPr>
            <p:cNvPr id="22589" name="Line 54"/>
            <p:cNvSpPr>
              <a:spLocks noChangeShapeType="1"/>
            </p:cNvSpPr>
            <p:nvPr/>
          </p:nvSpPr>
          <p:spPr bwMode="auto">
            <a:xfrm>
              <a:off x="3984" y="1392"/>
              <a:ext cx="384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90" name="Line 55"/>
            <p:cNvSpPr>
              <a:spLocks noChangeShapeType="1"/>
            </p:cNvSpPr>
            <p:nvPr/>
          </p:nvSpPr>
          <p:spPr bwMode="auto">
            <a:xfrm flipH="1">
              <a:off x="2256" y="1296"/>
              <a:ext cx="86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806450" y="1600200"/>
            <a:ext cx="6921500" cy="990600"/>
            <a:chOff x="508" y="864"/>
            <a:chExt cx="4360" cy="624"/>
          </a:xfrm>
        </p:grpSpPr>
        <p:sp>
          <p:nvSpPr>
            <p:cNvPr id="22587" name="Text Box 57"/>
            <p:cNvSpPr txBox="1">
              <a:spLocks noChangeArrowheads="1"/>
            </p:cNvSpPr>
            <p:nvPr/>
          </p:nvSpPr>
          <p:spPr bwMode="auto">
            <a:xfrm>
              <a:off x="3696" y="864"/>
              <a:ext cx="11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>
                  <a:solidFill>
                    <a:srgbClr val="FF0000"/>
                  </a:solidFill>
                  <a:latin typeface="Arial" pitchFamily="34" charset="0"/>
                </a:rPr>
                <a:t>I have file A.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588" name="Text Box 58"/>
            <p:cNvSpPr txBox="1">
              <a:spLocks noChangeArrowheads="1"/>
            </p:cNvSpPr>
            <p:nvPr/>
          </p:nvSpPr>
          <p:spPr bwMode="auto">
            <a:xfrm>
              <a:off x="508" y="1200"/>
              <a:ext cx="11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>
                  <a:solidFill>
                    <a:srgbClr val="FF0000"/>
                  </a:solidFill>
                  <a:latin typeface="Arial" pitchFamily="34" charset="0"/>
                </a:rPr>
                <a:t>I have file A.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2572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Gnutella: Search</a:t>
            </a:r>
          </a:p>
        </p:txBody>
      </p:sp>
      <p:sp>
        <p:nvSpPr>
          <p:cNvPr id="185404" name="Text Box 60"/>
          <p:cNvSpPr txBox="1">
            <a:spLocks noChangeArrowheads="1"/>
          </p:cNvSpPr>
          <p:nvPr/>
        </p:nvSpPr>
        <p:spPr bwMode="auto">
          <a:xfrm>
            <a:off x="1752600" y="5638800"/>
            <a:ext cx="231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Where is file A?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2362200" y="3733800"/>
            <a:ext cx="4130675" cy="1752600"/>
            <a:chOff x="1478" y="1872"/>
            <a:chExt cx="2602" cy="1104"/>
          </a:xfrm>
        </p:grpSpPr>
        <p:grpSp>
          <p:nvGrpSpPr>
            <p:cNvPr id="22582" name="Group 62"/>
            <p:cNvGrpSpPr>
              <a:grpSpLocks/>
            </p:cNvGrpSpPr>
            <p:nvPr/>
          </p:nvGrpSpPr>
          <p:grpSpPr bwMode="auto">
            <a:xfrm>
              <a:off x="1488" y="1872"/>
              <a:ext cx="2592" cy="1104"/>
              <a:chOff x="1488" y="2208"/>
              <a:chExt cx="2592" cy="1104"/>
            </a:xfrm>
          </p:grpSpPr>
          <p:sp>
            <p:nvSpPr>
              <p:cNvPr id="22584" name="Line 63"/>
              <p:cNvSpPr>
                <a:spLocks noChangeShapeType="1"/>
              </p:cNvSpPr>
              <p:nvPr/>
            </p:nvSpPr>
            <p:spPr bwMode="auto">
              <a:xfrm flipH="1" flipV="1">
                <a:off x="2880" y="3312"/>
                <a:ext cx="12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585" name="Line 64"/>
              <p:cNvSpPr>
                <a:spLocks noChangeShapeType="1"/>
              </p:cNvSpPr>
              <p:nvPr/>
            </p:nvSpPr>
            <p:spPr bwMode="auto">
              <a:xfrm flipH="1" flipV="1">
                <a:off x="1488" y="2688"/>
                <a:ext cx="1104" cy="62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586" name="Line 65"/>
              <p:cNvSpPr>
                <a:spLocks noChangeShapeType="1"/>
              </p:cNvSpPr>
              <p:nvPr/>
            </p:nvSpPr>
            <p:spPr bwMode="auto">
              <a:xfrm flipH="1">
                <a:off x="2832" y="2208"/>
                <a:ext cx="1152" cy="100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2583" name="Text Box 66"/>
            <p:cNvSpPr txBox="1">
              <a:spLocks noChangeArrowheads="1"/>
            </p:cNvSpPr>
            <p:nvPr/>
          </p:nvSpPr>
          <p:spPr bwMode="auto">
            <a:xfrm>
              <a:off x="1478" y="2617"/>
              <a:ext cx="6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>
                  <a:solidFill>
                    <a:schemeClr val="accent2"/>
                  </a:solidFill>
                  <a:latin typeface="Arial" pitchFamily="34" charset="0"/>
                </a:rPr>
                <a:t>Query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1981200" y="2514600"/>
            <a:ext cx="4419600" cy="2895600"/>
            <a:chOff x="1248" y="1104"/>
            <a:chExt cx="2784" cy="1824"/>
          </a:xfrm>
        </p:grpSpPr>
        <p:grpSp>
          <p:nvGrpSpPr>
            <p:cNvPr id="22576" name="Group 68"/>
            <p:cNvGrpSpPr>
              <a:grpSpLocks/>
            </p:cNvGrpSpPr>
            <p:nvPr/>
          </p:nvGrpSpPr>
          <p:grpSpPr bwMode="auto">
            <a:xfrm>
              <a:off x="1248" y="1104"/>
              <a:ext cx="2784" cy="1824"/>
              <a:chOff x="1248" y="1440"/>
              <a:chExt cx="2784" cy="1824"/>
            </a:xfrm>
          </p:grpSpPr>
          <p:sp>
            <p:nvSpPr>
              <p:cNvPr id="22578" name="Line 69"/>
              <p:cNvSpPr>
                <a:spLocks noChangeShapeType="1"/>
              </p:cNvSpPr>
              <p:nvPr/>
            </p:nvSpPr>
            <p:spPr bwMode="auto">
              <a:xfrm flipH="1" flipV="1">
                <a:off x="1536" y="2640"/>
                <a:ext cx="1104" cy="62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579" name="Line 70"/>
              <p:cNvSpPr>
                <a:spLocks noChangeShapeType="1"/>
              </p:cNvSpPr>
              <p:nvPr/>
            </p:nvSpPr>
            <p:spPr bwMode="auto">
              <a:xfrm flipH="1">
                <a:off x="2784" y="2160"/>
                <a:ext cx="1152" cy="100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580" name="Line 71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144" cy="816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581" name="Line 72"/>
              <p:cNvSpPr>
                <a:spLocks noChangeShapeType="1"/>
              </p:cNvSpPr>
              <p:nvPr/>
            </p:nvSpPr>
            <p:spPr bwMode="auto">
              <a:xfrm>
                <a:off x="3840" y="1440"/>
                <a:ext cx="192" cy="62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2577" name="Text Box 73"/>
            <p:cNvSpPr txBox="1">
              <a:spLocks noChangeArrowheads="1"/>
            </p:cNvSpPr>
            <p:nvPr/>
          </p:nvSpPr>
          <p:spPr bwMode="auto">
            <a:xfrm>
              <a:off x="1344" y="1520"/>
              <a:ext cx="6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>
                  <a:solidFill>
                    <a:srgbClr val="00FF00"/>
                  </a:solidFill>
                  <a:latin typeface="Arial" pitchFamily="34" charset="0"/>
                </a:rPr>
                <a:t>Reply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9" grpId="0" animBg="1"/>
      <p:bldP spid="185370" grpId="0" animBg="1"/>
      <p:bldP spid="185371" grpId="0" animBg="1"/>
      <p:bldP spid="185372" grpId="0" animBg="1"/>
      <p:bldP spid="185373" grpId="0" animBg="1"/>
      <p:bldP spid="185374" grpId="0" animBg="1"/>
      <p:bldP spid="185375" grpId="0" animBg="1"/>
      <p:bldP spid="185376" grpId="0" animBg="1"/>
      <p:bldP spid="185377" grpId="0" animBg="1"/>
      <p:bldP spid="18540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30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67D24-DD51-4173-8F03-E574587310D6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3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0"/>
            <a:ext cx="7772400" cy="1143000"/>
          </a:xfrm>
        </p:spPr>
        <p:txBody>
          <a:bodyPr/>
          <a:lstStyle/>
          <a:p>
            <a:r>
              <a:rPr lang="en-US" smtClean="0"/>
              <a:t>Gnutella: protocol</a:t>
            </a:r>
          </a:p>
        </p:txBody>
      </p:sp>
      <p:grpSp>
        <p:nvGrpSpPr>
          <p:cNvPr id="3083" name="Group 3"/>
          <p:cNvGrpSpPr>
            <a:grpSpLocks/>
          </p:cNvGrpSpPr>
          <p:nvPr/>
        </p:nvGrpSpPr>
        <p:grpSpPr bwMode="auto">
          <a:xfrm>
            <a:off x="2339975" y="1449388"/>
            <a:ext cx="6248400" cy="5129212"/>
            <a:chOff x="768" y="280"/>
            <a:chExt cx="3936" cy="3231"/>
          </a:xfrm>
        </p:grpSpPr>
        <p:graphicFrame>
          <p:nvGraphicFramePr>
            <p:cNvPr id="3074" name="Object 4"/>
            <p:cNvGraphicFramePr>
              <a:graphicFrameLocks noChangeAspect="1"/>
            </p:cNvGraphicFramePr>
            <p:nvPr/>
          </p:nvGraphicFramePr>
          <p:xfrm>
            <a:off x="768" y="2016"/>
            <a:ext cx="432" cy="343"/>
          </p:xfrm>
          <a:graphic>
            <a:graphicData uri="http://schemas.openxmlformats.org/presentationml/2006/ole">
              <p:oleObj spid="_x0000_s3074" name="Clip" r:id="rId3" imgW="1305000" imgH="1085760" progId="">
                <p:embed/>
              </p:oleObj>
            </a:graphicData>
          </a:graphic>
        </p:graphicFrame>
        <p:graphicFrame>
          <p:nvGraphicFramePr>
            <p:cNvPr id="3075" name="Object 5"/>
            <p:cNvGraphicFramePr>
              <a:graphicFrameLocks noChangeAspect="1"/>
            </p:cNvGraphicFramePr>
            <p:nvPr/>
          </p:nvGraphicFramePr>
          <p:xfrm>
            <a:off x="2160" y="3168"/>
            <a:ext cx="432" cy="343"/>
          </p:xfrm>
          <a:graphic>
            <a:graphicData uri="http://schemas.openxmlformats.org/presentationml/2006/ole">
              <p:oleObj spid="_x0000_s3075" name="Clip" r:id="rId4" imgW="1305000" imgH="1085760" progId="">
                <p:embed/>
              </p:oleObj>
            </a:graphicData>
          </a:graphic>
        </p:graphicFrame>
        <p:graphicFrame>
          <p:nvGraphicFramePr>
            <p:cNvPr id="3076" name="Object 6"/>
            <p:cNvGraphicFramePr>
              <a:graphicFrameLocks noChangeAspect="1"/>
            </p:cNvGraphicFramePr>
            <p:nvPr/>
          </p:nvGraphicFramePr>
          <p:xfrm>
            <a:off x="2160" y="2016"/>
            <a:ext cx="432" cy="343"/>
          </p:xfrm>
          <a:graphic>
            <a:graphicData uri="http://schemas.openxmlformats.org/presentationml/2006/ole">
              <p:oleObj spid="_x0000_s3076" name="Clip" r:id="rId5" imgW="1305000" imgH="1085760" progId="">
                <p:embed/>
              </p:oleObj>
            </a:graphicData>
          </a:graphic>
        </p:graphicFrame>
        <p:graphicFrame>
          <p:nvGraphicFramePr>
            <p:cNvPr id="3077" name="Object 7"/>
            <p:cNvGraphicFramePr>
              <a:graphicFrameLocks noChangeAspect="1"/>
            </p:cNvGraphicFramePr>
            <p:nvPr/>
          </p:nvGraphicFramePr>
          <p:xfrm>
            <a:off x="2160" y="816"/>
            <a:ext cx="432" cy="343"/>
          </p:xfrm>
          <a:graphic>
            <a:graphicData uri="http://schemas.openxmlformats.org/presentationml/2006/ole">
              <p:oleObj spid="_x0000_s3077" name="Clip" r:id="rId6" imgW="1305000" imgH="1085760" progId="">
                <p:embed/>
              </p:oleObj>
            </a:graphicData>
          </a:graphic>
        </p:graphicFrame>
        <p:graphicFrame>
          <p:nvGraphicFramePr>
            <p:cNvPr id="3078" name="Object 8"/>
            <p:cNvGraphicFramePr>
              <a:graphicFrameLocks noChangeAspect="1"/>
            </p:cNvGraphicFramePr>
            <p:nvPr/>
          </p:nvGraphicFramePr>
          <p:xfrm>
            <a:off x="4272" y="1968"/>
            <a:ext cx="432" cy="343"/>
          </p:xfrm>
          <a:graphic>
            <a:graphicData uri="http://schemas.openxmlformats.org/presentationml/2006/ole">
              <p:oleObj spid="_x0000_s3078" name="Clip" r:id="rId7" imgW="1305000" imgH="1085760" progId="">
                <p:embed/>
              </p:oleObj>
            </a:graphicData>
          </a:graphic>
        </p:graphicFrame>
        <p:graphicFrame>
          <p:nvGraphicFramePr>
            <p:cNvPr id="3079" name="Object 9"/>
            <p:cNvGraphicFramePr>
              <a:graphicFrameLocks noChangeAspect="1"/>
            </p:cNvGraphicFramePr>
            <p:nvPr/>
          </p:nvGraphicFramePr>
          <p:xfrm>
            <a:off x="4272" y="768"/>
            <a:ext cx="432" cy="343"/>
          </p:xfrm>
          <a:graphic>
            <a:graphicData uri="http://schemas.openxmlformats.org/presentationml/2006/ole">
              <p:oleObj spid="_x0000_s3079" name="Clip" r:id="rId8" imgW="1305000" imgH="1085760" progId="">
                <p:embed/>
              </p:oleObj>
            </a:graphicData>
          </a:graphic>
        </p:graphicFrame>
        <p:sp>
          <p:nvSpPr>
            <p:cNvPr id="3087" name="Line 10"/>
            <p:cNvSpPr>
              <a:spLocks noChangeShapeType="1"/>
            </p:cNvSpPr>
            <p:nvPr/>
          </p:nvSpPr>
          <p:spPr bwMode="auto">
            <a:xfrm flipV="1">
              <a:off x="1104" y="1104"/>
              <a:ext cx="110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88" name="Line 11"/>
            <p:cNvSpPr>
              <a:spLocks noChangeShapeType="1"/>
            </p:cNvSpPr>
            <p:nvPr/>
          </p:nvSpPr>
          <p:spPr bwMode="auto">
            <a:xfrm>
              <a:off x="2544" y="91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89" name="Line 12"/>
            <p:cNvSpPr>
              <a:spLocks noChangeShapeType="1"/>
            </p:cNvSpPr>
            <p:nvPr/>
          </p:nvSpPr>
          <p:spPr bwMode="auto">
            <a:xfrm>
              <a:off x="2592" y="1056"/>
              <a:ext cx="172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90" name="Line 13"/>
            <p:cNvSpPr>
              <a:spLocks noChangeShapeType="1"/>
            </p:cNvSpPr>
            <p:nvPr/>
          </p:nvSpPr>
          <p:spPr bwMode="auto">
            <a:xfrm>
              <a:off x="1152" y="225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91" name="Line 14"/>
            <p:cNvSpPr>
              <a:spLocks noChangeShapeType="1"/>
            </p:cNvSpPr>
            <p:nvPr/>
          </p:nvSpPr>
          <p:spPr bwMode="auto">
            <a:xfrm flipH="1">
              <a:off x="1200" y="216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92" name="Line 15"/>
            <p:cNvSpPr>
              <a:spLocks noChangeShapeType="1"/>
            </p:cNvSpPr>
            <p:nvPr/>
          </p:nvSpPr>
          <p:spPr bwMode="auto">
            <a:xfrm>
              <a:off x="1152" y="2304"/>
              <a:ext cx="115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93" name="Text Box 16"/>
            <p:cNvSpPr txBox="1">
              <a:spLocks noChangeArrowheads="1"/>
            </p:cNvSpPr>
            <p:nvPr/>
          </p:nvSpPr>
          <p:spPr bwMode="auto">
            <a:xfrm>
              <a:off x="1536" y="1968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800">
                  <a:latin typeface="Arial" pitchFamily="34" charset="0"/>
                </a:rPr>
                <a:t>Query</a:t>
              </a:r>
            </a:p>
          </p:txBody>
        </p:sp>
        <p:sp>
          <p:nvSpPr>
            <p:cNvPr id="3094" name="Text Box 17"/>
            <p:cNvSpPr txBox="1">
              <a:spLocks noChangeArrowheads="1"/>
            </p:cNvSpPr>
            <p:nvPr/>
          </p:nvSpPr>
          <p:spPr bwMode="auto">
            <a:xfrm>
              <a:off x="1392" y="2208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800">
                  <a:latin typeface="Arial" pitchFamily="34" charset="0"/>
                </a:rPr>
                <a:t>QueryHit</a:t>
              </a:r>
            </a:p>
          </p:txBody>
        </p:sp>
        <p:sp>
          <p:nvSpPr>
            <p:cNvPr id="3095" name="Text Box 18"/>
            <p:cNvSpPr txBox="1">
              <a:spLocks noChangeArrowheads="1"/>
            </p:cNvSpPr>
            <p:nvPr/>
          </p:nvSpPr>
          <p:spPr bwMode="auto">
            <a:xfrm>
              <a:off x="3216" y="720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800">
                  <a:latin typeface="Arial" pitchFamily="34" charset="0"/>
                </a:rPr>
                <a:t>Query</a:t>
              </a:r>
            </a:p>
          </p:txBody>
        </p:sp>
        <p:sp>
          <p:nvSpPr>
            <p:cNvPr id="3096" name="Text Box 19"/>
            <p:cNvSpPr txBox="1">
              <a:spLocks noChangeArrowheads="1"/>
            </p:cNvSpPr>
            <p:nvPr/>
          </p:nvSpPr>
          <p:spPr bwMode="auto">
            <a:xfrm rot="1838329">
              <a:off x="3287" y="1385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800">
                  <a:latin typeface="Arial" pitchFamily="34" charset="0"/>
                </a:rPr>
                <a:t>Query</a:t>
              </a:r>
            </a:p>
          </p:txBody>
        </p:sp>
        <p:sp>
          <p:nvSpPr>
            <p:cNvPr id="3097" name="Text Box 20"/>
            <p:cNvSpPr txBox="1">
              <a:spLocks noChangeArrowheads="1"/>
            </p:cNvSpPr>
            <p:nvPr/>
          </p:nvSpPr>
          <p:spPr bwMode="auto">
            <a:xfrm>
              <a:off x="3216" y="960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800">
                  <a:latin typeface="Arial" pitchFamily="34" charset="0"/>
                </a:rPr>
                <a:t>QueryHit</a:t>
              </a:r>
            </a:p>
          </p:txBody>
        </p:sp>
        <p:sp>
          <p:nvSpPr>
            <p:cNvPr id="3098" name="Text Box 21"/>
            <p:cNvSpPr txBox="1">
              <a:spLocks noChangeArrowheads="1"/>
            </p:cNvSpPr>
            <p:nvPr/>
          </p:nvSpPr>
          <p:spPr bwMode="auto">
            <a:xfrm rot="-2282823">
              <a:off x="1344" y="1344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800">
                  <a:latin typeface="Arial" pitchFamily="34" charset="0"/>
                </a:rPr>
                <a:t>Query</a:t>
              </a:r>
            </a:p>
          </p:txBody>
        </p:sp>
        <p:sp>
          <p:nvSpPr>
            <p:cNvPr id="3099" name="Text Box 22"/>
            <p:cNvSpPr txBox="1">
              <a:spLocks noChangeArrowheads="1"/>
            </p:cNvSpPr>
            <p:nvPr/>
          </p:nvSpPr>
          <p:spPr bwMode="auto">
            <a:xfrm rot="2175888">
              <a:off x="1488" y="2736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800">
                  <a:latin typeface="Arial" pitchFamily="34" charset="0"/>
                </a:rPr>
                <a:t>Query</a:t>
              </a:r>
            </a:p>
          </p:txBody>
        </p:sp>
        <p:sp>
          <p:nvSpPr>
            <p:cNvPr id="3100" name="Line 23"/>
            <p:cNvSpPr>
              <a:spLocks noChangeShapeType="1"/>
            </p:cNvSpPr>
            <p:nvPr/>
          </p:nvSpPr>
          <p:spPr bwMode="auto">
            <a:xfrm flipH="1">
              <a:off x="1152" y="1104"/>
              <a:ext cx="115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01" name="Text Box 24"/>
            <p:cNvSpPr txBox="1">
              <a:spLocks noChangeArrowheads="1"/>
            </p:cNvSpPr>
            <p:nvPr/>
          </p:nvSpPr>
          <p:spPr bwMode="auto">
            <a:xfrm rot="-2200461">
              <a:off x="1486" y="1583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800">
                  <a:latin typeface="Arial" pitchFamily="34" charset="0"/>
                </a:rPr>
                <a:t>QueryHit</a:t>
              </a:r>
            </a:p>
          </p:txBody>
        </p:sp>
        <p:sp>
          <p:nvSpPr>
            <p:cNvPr id="3102" name="Freeform 25"/>
            <p:cNvSpPr>
              <a:spLocks/>
            </p:cNvSpPr>
            <p:nvPr/>
          </p:nvSpPr>
          <p:spPr bwMode="auto">
            <a:xfrm>
              <a:off x="888" y="280"/>
              <a:ext cx="3528" cy="1736"/>
            </a:xfrm>
            <a:custGeom>
              <a:avLst/>
              <a:gdLst>
                <a:gd name="T0" fmla="*/ 3528 w 3528"/>
                <a:gd name="T1" fmla="*/ 536 h 1736"/>
                <a:gd name="T2" fmla="*/ 2856 w 3528"/>
                <a:gd name="T3" fmla="*/ 248 h 1736"/>
                <a:gd name="T4" fmla="*/ 1608 w 3528"/>
                <a:gd name="T5" fmla="*/ 152 h 1736"/>
                <a:gd name="T6" fmla="*/ 264 w 3528"/>
                <a:gd name="T7" fmla="*/ 1160 h 1736"/>
                <a:gd name="T8" fmla="*/ 24 w 3528"/>
                <a:gd name="T9" fmla="*/ 1736 h 17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8"/>
                <a:gd name="T16" fmla="*/ 0 h 1736"/>
                <a:gd name="T17" fmla="*/ 3528 w 3528"/>
                <a:gd name="T18" fmla="*/ 1736 h 17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8" h="1736">
                  <a:moveTo>
                    <a:pt x="3528" y="536"/>
                  </a:moveTo>
                  <a:cubicBezTo>
                    <a:pt x="3352" y="424"/>
                    <a:pt x="3176" y="312"/>
                    <a:pt x="2856" y="248"/>
                  </a:cubicBezTo>
                  <a:cubicBezTo>
                    <a:pt x="2536" y="184"/>
                    <a:pt x="2040" y="0"/>
                    <a:pt x="1608" y="152"/>
                  </a:cubicBezTo>
                  <a:cubicBezTo>
                    <a:pt x="1176" y="304"/>
                    <a:pt x="528" y="896"/>
                    <a:pt x="264" y="1160"/>
                  </a:cubicBezTo>
                  <a:cubicBezTo>
                    <a:pt x="0" y="1424"/>
                    <a:pt x="64" y="1640"/>
                    <a:pt x="24" y="173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03" name="Line 26"/>
            <p:cNvSpPr>
              <a:spLocks noChangeShapeType="1"/>
            </p:cNvSpPr>
            <p:nvPr/>
          </p:nvSpPr>
          <p:spPr bwMode="auto">
            <a:xfrm flipH="1">
              <a:off x="2592" y="100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3084" name="Text Box 27"/>
          <p:cNvSpPr txBox="1">
            <a:spLocks noChangeArrowheads="1"/>
          </p:cNvSpPr>
          <p:nvPr/>
        </p:nvSpPr>
        <p:spPr bwMode="auto">
          <a:xfrm>
            <a:off x="6270625" y="1014413"/>
            <a:ext cx="1982788" cy="696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800"/>
              <a:t>File transfer: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800"/>
              <a:t>HTTP</a:t>
            </a:r>
          </a:p>
        </p:txBody>
      </p:sp>
      <p:sp>
        <p:nvSpPr>
          <p:cNvPr id="3085" name="Text Box 28"/>
          <p:cNvSpPr txBox="1">
            <a:spLocks noChangeArrowheads="1"/>
          </p:cNvSpPr>
          <p:nvPr/>
        </p:nvSpPr>
        <p:spPr bwMode="auto">
          <a:xfrm>
            <a:off x="501650" y="1146175"/>
            <a:ext cx="3406775" cy="3563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/>
              <a:t> Query message</a:t>
            </a:r>
            <a:br>
              <a:rPr lang="en-US"/>
            </a:br>
            <a:r>
              <a:rPr lang="en-US"/>
              <a:t>sent over </a:t>
            </a:r>
            <a:r>
              <a:rPr lang="en-US">
                <a:solidFill>
                  <a:srgbClr val="FF0000"/>
                </a:solidFill>
              </a:rPr>
              <a:t>existing TCP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connections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/>
              <a:t> peers forward</a:t>
            </a:r>
            <a:br>
              <a:rPr lang="en-US"/>
            </a:br>
            <a:r>
              <a:rPr lang="en-US"/>
              <a:t>Query message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/>
              <a:t> QueryHit </a:t>
            </a:r>
            <a:br>
              <a:rPr lang="en-US"/>
            </a:br>
            <a:r>
              <a:rPr lang="en-US"/>
              <a:t>sent over </a:t>
            </a:r>
            <a:br>
              <a:rPr lang="en-US"/>
            </a:br>
            <a:r>
              <a:rPr lang="en-US"/>
              <a:t>reverse</a:t>
            </a:r>
            <a:br>
              <a:rPr lang="en-US"/>
            </a:br>
            <a:r>
              <a:rPr lang="en-US"/>
              <a:t>path</a:t>
            </a:r>
          </a:p>
        </p:txBody>
      </p:sp>
      <p:sp>
        <p:nvSpPr>
          <p:cNvPr id="3086" name="Text Box 29"/>
          <p:cNvSpPr txBox="1">
            <a:spLocks noChangeArrowheads="1"/>
          </p:cNvSpPr>
          <p:nvPr/>
        </p:nvSpPr>
        <p:spPr bwMode="auto">
          <a:xfrm>
            <a:off x="474663" y="5189538"/>
            <a:ext cx="2063750" cy="12731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/>
              <a:t>Scalability: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/>
              <a:t>limited scope</a:t>
            </a:r>
            <a:br>
              <a:rPr lang="en-US"/>
            </a:br>
            <a:r>
              <a:rPr lang="en-US"/>
              <a:t>flooding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235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7CF1F-FADD-4203-A6DC-EBBFDC445E81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Query flooding: Gnutella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10000" cy="3254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Pros: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Fully de-centralized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Search cost distributed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Cons: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Search scope is O(</a:t>
            </a:r>
            <a:r>
              <a:rPr lang="en-US" sz="2000" i="1" smtClean="0"/>
              <a:t>N</a:t>
            </a:r>
            <a:r>
              <a:rPr lang="en-US" sz="200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Search time is O(???)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But can limit to some distance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Sensitive to churn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2765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3200" i="1" u="sng" smtClean="0">
                <a:solidFill>
                  <a:srgbClr val="FF0000"/>
                </a:solidFill>
              </a:rPr>
              <a:t>overlay network: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edge between peer X and Y if there’s a TCP connection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all active peers and edges is overlay net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Edge is not a physical link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Given peer will typically be connected with &lt; 10 overlay neighbors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8950" y="5905500"/>
            <a:ext cx="6770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sv-SE">
                <a:solidFill>
                  <a:srgbClr val="FF0000"/>
                </a:solidFill>
              </a:rPr>
              <a:t>What is routing in p2p info-sharing networks?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00DA6-23A7-4A44-B6D2-6C53434ECEFC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First steps in p2p file sharing/lookup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smtClean="0"/>
              <a:t>Centralized Database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Napster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400" b="1" smtClean="0"/>
              <a:t>Query Flooding</a:t>
            </a:r>
            <a:endParaRPr lang="en-US" sz="2400" smtClean="0"/>
          </a:p>
          <a:p>
            <a:pPr lvl="1">
              <a:lnSpc>
                <a:spcPct val="90000"/>
              </a:lnSpc>
            </a:pPr>
            <a:r>
              <a:rPr lang="en-US" sz="1600" smtClean="0"/>
              <a:t>Gnutella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rgbClr val="C00000"/>
                </a:solidFill>
              </a:rPr>
              <a:t>Hierarchical Query Flooding</a:t>
            </a:r>
            <a:endParaRPr lang="en-US" sz="2400" smtClean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smtClean="0">
                <a:solidFill>
                  <a:srgbClr val="C00000"/>
                </a:solidFill>
              </a:rPr>
              <a:t>KaZaA</a:t>
            </a:r>
            <a:endParaRPr lang="en-US" sz="200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mtClean="0"/>
              <a:t>…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75935-06A5-4B64-96D1-44E903A65991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KaZaA: Overview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>
                <a:sym typeface="Wingdings" pitchFamily="2" charset="2"/>
              </a:rPr>
              <a:t>“Smart” Query Flooding:</a:t>
            </a:r>
          </a:p>
          <a:p>
            <a:pPr lvl="1">
              <a:lnSpc>
                <a:spcPct val="80000"/>
              </a:lnSpc>
            </a:pPr>
            <a:r>
              <a:rPr lang="en-US" sz="2000" b="1" smtClean="0">
                <a:sym typeface="Wingdings" pitchFamily="2" charset="2"/>
              </a:rPr>
              <a:t>Join</a:t>
            </a:r>
            <a:r>
              <a:rPr lang="en-US" sz="2000" smtClean="0">
                <a:sym typeface="Wingdings" pitchFamily="2" charset="2"/>
              </a:rPr>
              <a:t>: on startup, client contacts a “supernode” ... may at some point become one itself</a:t>
            </a:r>
          </a:p>
          <a:p>
            <a:pPr lvl="1">
              <a:lnSpc>
                <a:spcPct val="80000"/>
              </a:lnSpc>
            </a:pPr>
            <a:r>
              <a:rPr lang="en-US" sz="2000" b="1" smtClean="0">
                <a:sym typeface="Wingdings" pitchFamily="2" charset="2"/>
              </a:rPr>
              <a:t>Publish</a:t>
            </a:r>
            <a:r>
              <a:rPr lang="en-US" sz="2000" smtClean="0">
                <a:sym typeface="Wingdings" pitchFamily="2" charset="2"/>
              </a:rPr>
              <a:t>: send list of files to supernode</a:t>
            </a:r>
            <a:endParaRPr lang="en-US" sz="2000" smtClean="0"/>
          </a:p>
          <a:p>
            <a:pPr lvl="1">
              <a:lnSpc>
                <a:spcPct val="80000"/>
              </a:lnSpc>
            </a:pPr>
            <a:r>
              <a:rPr lang="en-US" sz="2000" b="1" smtClean="0"/>
              <a:t>Search</a:t>
            </a:r>
            <a:r>
              <a:rPr lang="en-US" sz="2000" smtClean="0"/>
              <a:t>: send query to supernode, supernodes flood query amongst themselves.</a:t>
            </a:r>
            <a:endParaRPr lang="en-US" sz="2000" smtClean="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sz="2000" b="1" smtClean="0"/>
              <a:t>Fetch</a:t>
            </a:r>
            <a:r>
              <a:rPr lang="en-US" sz="2000" smtClean="0"/>
              <a:t>: get the file directly from peer(s); can fetch simultaneously from multiple peers</a:t>
            </a: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404CF-A184-4CE2-B9A4-826DAF7846B1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KaZaA: Network Design</a:t>
            </a:r>
          </a:p>
        </p:txBody>
      </p:sp>
      <p:grpSp>
        <p:nvGrpSpPr>
          <p:cNvPr id="26629" name="Group 3"/>
          <p:cNvGrpSpPr>
            <a:grpSpLocks/>
          </p:cNvGrpSpPr>
          <p:nvPr/>
        </p:nvGrpSpPr>
        <p:grpSpPr bwMode="auto">
          <a:xfrm>
            <a:off x="914400" y="1524000"/>
            <a:ext cx="6781800" cy="4419600"/>
            <a:chOff x="576" y="960"/>
            <a:chExt cx="4272" cy="2784"/>
          </a:xfrm>
        </p:grpSpPr>
        <p:pic>
          <p:nvPicPr>
            <p:cNvPr id="26630" name="Picture 4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" y="1968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5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24" y="3024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6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72" y="1920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3" name="Picture 7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12" y="3168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4" name="Picture 8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6" y="211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635" name="Group 9"/>
            <p:cNvGrpSpPr>
              <a:grpSpLocks/>
            </p:cNvGrpSpPr>
            <p:nvPr/>
          </p:nvGrpSpPr>
          <p:grpSpPr bwMode="auto">
            <a:xfrm>
              <a:off x="4464" y="3408"/>
              <a:ext cx="384" cy="192"/>
              <a:chOff x="2688" y="3552"/>
              <a:chExt cx="384" cy="192"/>
            </a:xfrm>
          </p:grpSpPr>
          <p:pic>
            <p:nvPicPr>
              <p:cNvPr id="26685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86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87" name="Picture 1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636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0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1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8" name="Picture 1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639" name="Group 16"/>
            <p:cNvGrpSpPr>
              <a:grpSpLocks/>
            </p:cNvGrpSpPr>
            <p:nvPr/>
          </p:nvGrpSpPr>
          <p:grpSpPr bwMode="auto">
            <a:xfrm>
              <a:off x="3408" y="2592"/>
              <a:ext cx="384" cy="192"/>
              <a:chOff x="2688" y="3552"/>
              <a:chExt cx="384" cy="192"/>
            </a:xfrm>
          </p:grpSpPr>
          <p:pic>
            <p:nvPicPr>
              <p:cNvPr id="26682" name="Picture 1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83" name="Picture 18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84" name="Picture 1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640" name="Picture 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72" y="216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1" name="Picture 2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68" y="216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642" name="Group 22"/>
            <p:cNvGrpSpPr>
              <a:grpSpLocks/>
            </p:cNvGrpSpPr>
            <p:nvPr/>
          </p:nvGrpSpPr>
          <p:grpSpPr bwMode="auto">
            <a:xfrm>
              <a:off x="576" y="2208"/>
              <a:ext cx="384" cy="192"/>
              <a:chOff x="2688" y="3552"/>
              <a:chExt cx="384" cy="192"/>
            </a:xfrm>
          </p:grpSpPr>
          <p:pic>
            <p:nvPicPr>
              <p:cNvPr id="26679" name="Picture 2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80" name="Picture 2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81" name="Picture 2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643" name="Picture 26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3072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4" name="Picture 2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4" y="331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5" name="Picture 2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0" y="331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6" name="Picture 2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0" y="32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7" name="Picture 3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" y="220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8" name="Picture 31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2" y="2016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9" name="Picture 3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72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0" name="Picture 3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68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1" name="Picture 3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2" name="Picture 35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2" y="115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3" name="Picture 3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2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4" name="Picture 3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8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5" name="Picture 3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0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6" name="Picture 39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8" y="115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7" name="Picture 4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6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8" name="Picture 4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60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9" name="Line 42"/>
            <p:cNvSpPr>
              <a:spLocks noChangeShapeType="1"/>
            </p:cNvSpPr>
            <p:nvPr/>
          </p:nvSpPr>
          <p:spPr bwMode="auto">
            <a:xfrm>
              <a:off x="2592" y="1440"/>
              <a:ext cx="57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0" name="Line 43"/>
            <p:cNvSpPr>
              <a:spLocks noChangeShapeType="1"/>
            </p:cNvSpPr>
            <p:nvPr/>
          </p:nvSpPr>
          <p:spPr bwMode="auto">
            <a:xfrm flipV="1">
              <a:off x="3312" y="1632"/>
              <a:ext cx="0" cy="48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1" name="Line 44"/>
            <p:cNvSpPr>
              <a:spLocks noChangeShapeType="1"/>
            </p:cNvSpPr>
            <p:nvPr/>
          </p:nvSpPr>
          <p:spPr bwMode="auto">
            <a:xfrm>
              <a:off x="2400" y="2352"/>
              <a:ext cx="81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2" name="Line 45"/>
            <p:cNvSpPr>
              <a:spLocks noChangeShapeType="1"/>
            </p:cNvSpPr>
            <p:nvPr/>
          </p:nvSpPr>
          <p:spPr bwMode="auto">
            <a:xfrm flipH="1">
              <a:off x="2160" y="1584"/>
              <a:ext cx="144" cy="43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3" name="Line 46"/>
            <p:cNvSpPr>
              <a:spLocks noChangeShapeType="1"/>
            </p:cNvSpPr>
            <p:nvPr/>
          </p:nvSpPr>
          <p:spPr bwMode="auto">
            <a:xfrm>
              <a:off x="2544" y="1536"/>
              <a:ext cx="672" cy="67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4" name="Line 47"/>
            <p:cNvSpPr>
              <a:spLocks noChangeShapeType="1"/>
            </p:cNvSpPr>
            <p:nvPr/>
          </p:nvSpPr>
          <p:spPr bwMode="auto">
            <a:xfrm flipV="1">
              <a:off x="2304" y="1584"/>
              <a:ext cx="864" cy="62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5" name="Line 48"/>
            <p:cNvSpPr>
              <a:spLocks noChangeShapeType="1"/>
            </p:cNvSpPr>
            <p:nvPr/>
          </p:nvSpPr>
          <p:spPr bwMode="auto">
            <a:xfrm>
              <a:off x="3648" y="1584"/>
              <a:ext cx="576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26666" name="Picture 49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36" y="3312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7" name="Picture 5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36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8" name="Picture 5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2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9" name="Picture 52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4" y="1440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1" name="Picture 5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0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72" name="Line 55"/>
            <p:cNvSpPr>
              <a:spLocks noChangeShapeType="1"/>
            </p:cNvSpPr>
            <p:nvPr/>
          </p:nvSpPr>
          <p:spPr bwMode="auto">
            <a:xfrm>
              <a:off x="3648" y="2544"/>
              <a:ext cx="864" cy="6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73" name="Line 56"/>
            <p:cNvSpPr>
              <a:spLocks noChangeShapeType="1"/>
            </p:cNvSpPr>
            <p:nvPr/>
          </p:nvSpPr>
          <p:spPr bwMode="auto">
            <a:xfrm>
              <a:off x="3504" y="2544"/>
              <a:ext cx="432" cy="76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74" name="Line 57"/>
            <p:cNvSpPr>
              <a:spLocks noChangeShapeType="1"/>
            </p:cNvSpPr>
            <p:nvPr/>
          </p:nvSpPr>
          <p:spPr bwMode="auto">
            <a:xfrm flipH="1">
              <a:off x="3168" y="2544"/>
              <a:ext cx="144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75" name="Line 58"/>
            <p:cNvSpPr>
              <a:spLocks noChangeShapeType="1"/>
            </p:cNvSpPr>
            <p:nvPr/>
          </p:nvSpPr>
          <p:spPr bwMode="auto">
            <a:xfrm flipH="1">
              <a:off x="1632" y="2448"/>
              <a:ext cx="336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76" name="Line 59"/>
            <p:cNvSpPr>
              <a:spLocks noChangeShapeType="1"/>
            </p:cNvSpPr>
            <p:nvPr/>
          </p:nvSpPr>
          <p:spPr bwMode="auto">
            <a:xfrm flipV="1">
              <a:off x="1104" y="1488"/>
              <a:ext cx="1008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77" name="Line 60"/>
            <p:cNvSpPr>
              <a:spLocks noChangeShapeType="1"/>
            </p:cNvSpPr>
            <p:nvPr/>
          </p:nvSpPr>
          <p:spPr bwMode="auto">
            <a:xfrm flipH="1">
              <a:off x="912" y="1584"/>
              <a:ext cx="1200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78" name="Text Box 61"/>
            <p:cNvSpPr txBox="1">
              <a:spLocks noChangeArrowheads="1"/>
            </p:cNvSpPr>
            <p:nvPr/>
          </p:nvSpPr>
          <p:spPr bwMode="auto">
            <a:xfrm>
              <a:off x="2160" y="960"/>
              <a:ext cx="13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>
                  <a:solidFill>
                    <a:srgbClr val="990000"/>
                  </a:solidFill>
                  <a:latin typeface="Helvetica" pitchFamily="34" charset="0"/>
                </a:rPr>
                <a:t>“Super Nodes”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BAA77-2F2D-4AB9-AD15-2F49DF360873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KaZaA: File Insert</a:t>
            </a: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914400" y="4876800"/>
            <a:ext cx="138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I have X!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7654" name="Group 4"/>
          <p:cNvGrpSpPr>
            <a:grpSpLocks/>
          </p:cNvGrpSpPr>
          <p:nvPr/>
        </p:nvGrpSpPr>
        <p:grpSpPr bwMode="auto">
          <a:xfrm>
            <a:off x="914400" y="1524000"/>
            <a:ext cx="6781800" cy="4419600"/>
            <a:chOff x="576" y="960"/>
            <a:chExt cx="4272" cy="2784"/>
          </a:xfrm>
        </p:grpSpPr>
        <p:pic>
          <p:nvPicPr>
            <p:cNvPr id="27660" name="Picture 5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" y="1968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1" name="Picture 6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24" y="3024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2" name="Picture 7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72" y="1920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3" name="Picture 8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12" y="3168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4" name="Picture 9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6" y="211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665" name="Group 10"/>
            <p:cNvGrpSpPr>
              <a:grpSpLocks/>
            </p:cNvGrpSpPr>
            <p:nvPr/>
          </p:nvGrpSpPr>
          <p:grpSpPr bwMode="auto">
            <a:xfrm>
              <a:off x="4464" y="3408"/>
              <a:ext cx="384" cy="192"/>
              <a:chOff x="2688" y="3552"/>
              <a:chExt cx="384" cy="192"/>
            </a:xfrm>
          </p:grpSpPr>
          <p:pic>
            <p:nvPicPr>
              <p:cNvPr id="27715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716" name="Picture 1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717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7666" name="Picture 1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0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7" name="Picture 1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8" name="Picture 1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669" name="Group 17"/>
            <p:cNvGrpSpPr>
              <a:grpSpLocks/>
            </p:cNvGrpSpPr>
            <p:nvPr/>
          </p:nvGrpSpPr>
          <p:grpSpPr bwMode="auto">
            <a:xfrm>
              <a:off x="3408" y="2592"/>
              <a:ext cx="384" cy="192"/>
              <a:chOff x="2688" y="3552"/>
              <a:chExt cx="384" cy="192"/>
            </a:xfrm>
          </p:grpSpPr>
          <p:pic>
            <p:nvPicPr>
              <p:cNvPr id="27712" name="Picture 18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713" name="Picture 1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714" name="Picture 2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7670" name="Picture 2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72" y="216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1" name="Picture 2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68" y="216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672" name="Group 23"/>
            <p:cNvGrpSpPr>
              <a:grpSpLocks/>
            </p:cNvGrpSpPr>
            <p:nvPr/>
          </p:nvGrpSpPr>
          <p:grpSpPr bwMode="auto">
            <a:xfrm>
              <a:off x="576" y="2208"/>
              <a:ext cx="384" cy="192"/>
              <a:chOff x="2688" y="3552"/>
              <a:chExt cx="384" cy="192"/>
            </a:xfrm>
          </p:grpSpPr>
          <p:pic>
            <p:nvPicPr>
              <p:cNvPr id="27709" name="Picture 2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710" name="Picture 2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711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7673" name="Picture 27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3072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4" name="Picture 2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4" y="331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5" name="Picture 2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0" y="331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6" name="Picture 3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0" y="32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7" name="Picture 3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" y="220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8" name="Picture 32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2" y="2016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9" name="Picture 3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72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0" name="Picture 3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68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1" name="Picture 3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2" name="Picture 36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2" y="115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3" name="Picture 3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2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4" name="Picture 3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8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5" name="Picture 3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0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6" name="Picture 40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8" y="115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7" name="Picture 4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6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8" name="Picture 4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60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89" name="Line 43"/>
            <p:cNvSpPr>
              <a:spLocks noChangeShapeType="1"/>
            </p:cNvSpPr>
            <p:nvPr/>
          </p:nvSpPr>
          <p:spPr bwMode="auto">
            <a:xfrm>
              <a:off x="2592" y="1440"/>
              <a:ext cx="57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690" name="Line 44"/>
            <p:cNvSpPr>
              <a:spLocks noChangeShapeType="1"/>
            </p:cNvSpPr>
            <p:nvPr/>
          </p:nvSpPr>
          <p:spPr bwMode="auto">
            <a:xfrm flipV="1">
              <a:off x="3312" y="1632"/>
              <a:ext cx="0" cy="48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691" name="Line 45"/>
            <p:cNvSpPr>
              <a:spLocks noChangeShapeType="1"/>
            </p:cNvSpPr>
            <p:nvPr/>
          </p:nvSpPr>
          <p:spPr bwMode="auto">
            <a:xfrm>
              <a:off x="2400" y="2352"/>
              <a:ext cx="81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692" name="Line 46"/>
            <p:cNvSpPr>
              <a:spLocks noChangeShapeType="1"/>
            </p:cNvSpPr>
            <p:nvPr/>
          </p:nvSpPr>
          <p:spPr bwMode="auto">
            <a:xfrm flipH="1">
              <a:off x="2160" y="1584"/>
              <a:ext cx="144" cy="43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693" name="Line 47"/>
            <p:cNvSpPr>
              <a:spLocks noChangeShapeType="1"/>
            </p:cNvSpPr>
            <p:nvPr/>
          </p:nvSpPr>
          <p:spPr bwMode="auto">
            <a:xfrm>
              <a:off x="2544" y="1536"/>
              <a:ext cx="672" cy="67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694" name="Line 48"/>
            <p:cNvSpPr>
              <a:spLocks noChangeShapeType="1"/>
            </p:cNvSpPr>
            <p:nvPr/>
          </p:nvSpPr>
          <p:spPr bwMode="auto">
            <a:xfrm flipV="1">
              <a:off x="2304" y="1584"/>
              <a:ext cx="864" cy="62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695" name="Line 49"/>
            <p:cNvSpPr>
              <a:spLocks noChangeShapeType="1"/>
            </p:cNvSpPr>
            <p:nvPr/>
          </p:nvSpPr>
          <p:spPr bwMode="auto">
            <a:xfrm>
              <a:off x="3648" y="1584"/>
              <a:ext cx="576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27696" name="Picture 50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36" y="3312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97" name="Picture 5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36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98" name="Picture 5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2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99" name="Picture 53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4" y="1440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00" name="Picture 5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01" name="Picture 5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0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02" name="Line 56"/>
            <p:cNvSpPr>
              <a:spLocks noChangeShapeType="1"/>
            </p:cNvSpPr>
            <p:nvPr/>
          </p:nvSpPr>
          <p:spPr bwMode="auto">
            <a:xfrm>
              <a:off x="3648" y="2544"/>
              <a:ext cx="864" cy="6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03" name="Line 57"/>
            <p:cNvSpPr>
              <a:spLocks noChangeShapeType="1"/>
            </p:cNvSpPr>
            <p:nvPr/>
          </p:nvSpPr>
          <p:spPr bwMode="auto">
            <a:xfrm>
              <a:off x="3504" y="2544"/>
              <a:ext cx="432" cy="76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04" name="Line 58"/>
            <p:cNvSpPr>
              <a:spLocks noChangeShapeType="1"/>
            </p:cNvSpPr>
            <p:nvPr/>
          </p:nvSpPr>
          <p:spPr bwMode="auto">
            <a:xfrm flipH="1">
              <a:off x="3168" y="2544"/>
              <a:ext cx="144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05" name="Line 59"/>
            <p:cNvSpPr>
              <a:spLocks noChangeShapeType="1"/>
            </p:cNvSpPr>
            <p:nvPr/>
          </p:nvSpPr>
          <p:spPr bwMode="auto">
            <a:xfrm flipH="1">
              <a:off x="1632" y="2448"/>
              <a:ext cx="336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06" name="Line 60"/>
            <p:cNvSpPr>
              <a:spLocks noChangeShapeType="1"/>
            </p:cNvSpPr>
            <p:nvPr/>
          </p:nvSpPr>
          <p:spPr bwMode="auto">
            <a:xfrm flipV="1">
              <a:off x="1104" y="1488"/>
              <a:ext cx="1008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07" name="Line 61"/>
            <p:cNvSpPr>
              <a:spLocks noChangeShapeType="1"/>
            </p:cNvSpPr>
            <p:nvPr/>
          </p:nvSpPr>
          <p:spPr bwMode="auto">
            <a:xfrm flipH="1">
              <a:off x="912" y="1584"/>
              <a:ext cx="1200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08" name="Text Box 62"/>
            <p:cNvSpPr txBox="1">
              <a:spLocks noChangeArrowheads="1"/>
            </p:cNvSpPr>
            <p:nvPr/>
          </p:nvSpPr>
          <p:spPr bwMode="auto">
            <a:xfrm>
              <a:off x="2160" y="9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>
                <a:solidFill>
                  <a:srgbClr val="990000"/>
                </a:solidFill>
                <a:latin typeface="Helvetica" pitchFamily="34" charset="0"/>
              </a:endParaRPr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1600200" y="3886200"/>
            <a:ext cx="1524000" cy="914400"/>
            <a:chOff x="528" y="2352"/>
            <a:chExt cx="960" cy="576"/>
          </a:xfrm>
        </p:grpSpPr>
        <p:sp>
          <p:nvSpPr>
            <p:cNvPr id="27658" name="Line 64"/>
            <p:cNvSpPr>
              <a:spLocks noChangeShapeType="1"/>
            </p:cNvSpPr>
            <p:nvPr/>
          </p:nvSpPr>
          <p:spPr bwMode="auto">
            <a:xfrm flipV="1">
              <a:off x="1152" y="2352"/>
              <a:ext cx="336" cy="5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659" name="Text Box 65"/>
            <p:cNvSpPr txBox="1">
              <a:spLocks noChangeArrowheads="1"/>
            </p:cNvSpPr>
            <p:nvPr/>
          </p:nvSpPr>
          <p:spPr bwMode="auto">
            <a:xfrm>
              <a:off x="528" y="2544"/>
              <a:ext cx="7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>
                  <a:solidFill>
                    <a:schemeClr val="accent2"/>
                  </a:solidFill>
                  <a:latin typeface="Helvetica" pitchFamily="34" charset="0"/>
                </a:rPr>
                <a:t>Publish</a:t>
              </a:r>
            </a:p>
          </p:txBody>
        </p:sp>
      </p:grpSp>
      <p:sp>
        <p:nvSpPr>
          <p:cNvPr id="194626" name="Rectangle 66"/>
          <p:cNvSpPr>
            <a:spLocks noChangeArrowheads="1"/>
          </p:cNvSpPr>
          <p:nvPr/>
        </p:nvSpPr>
        <p:spPr bwMode="auto">
          <a:xfrm>
            <a:off x="1219200" y="2590800"/>
            <a:ext cx="20574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>
                <a:latin typeface="Arial" pitchFamily="34" charset="0"/>
              </a:rPr>
              <a:t>insert(X,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>
                <a:latin typeface="Arial" pitchFamily="34" charset="0"/>
              </a:rPr>
              <a:t>  123.2.21.23)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>
                <a:latin typeface="Arial" pitchFamily="34" charset="0"/>
              </a:rPr>
              <a:t>...</a:t>
            </a:r>
          </a:p>
        </p:txBody>
      </p:sp>
      <p:sp>
        <p:nvSpPr>
          <p:cNvPr id="27657" name="Rectangle 67"/>
          <p:cNvSpPr>
            <a:spLocks noChangeArrowheads="1"/>
          </p:cNvSpPr>
          <p:nvPr/>
        </p:nvSpPr>
        <p:spPr bwMode="auto">
          <a:xfrm>
            <a:off x="1676400" y="5486400"/>
            <a:ext cx="179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>
                <a:latin typeface="Arial" pitchFamily="34" charset="0"/>
              </a:rPr>
              <a:t>123.2.21.23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40620-A857-4E44-81A3-29CEA4932409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grpSp>
        <p:nvGrpSpPr>
          <p:cNvPr id="28676" name="Group 2"/>
          <p:cNvGrpSpPr>
            <a:grpSpLocks/>
          </p:cNvGrpSpPr>
          <p:nvPr/>
        </p:nvGrpSpPr>
        <p:grpSpPr bwMode="auto">
          <a:xfrm>
            <a:off x="914400" y="1524000"/>
            <a:ext cx="6781800" cy="4419600"/>
            <a:chOff x="576" y="960"/>
            <a:chExt cx="4272" cy="2784"/>
          </a:xfrm>
        </p:grpSpPr>
        <p:pic>
          <p:nvPicPr>
            <p:cNvPr id="28702" name="Picture 3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" y="1968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3" name="Picture 4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24" y="3024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4" name="Picture 5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72" y="1920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5" name="Picture 6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12" y="3168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6" name="Picture 7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6" y="211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707" name="Group 8"/>
            <p:cNvGrpSpPr>
              <a:grpSpLocks/>
            </p:cNvGrpSpPr>
            <p:nvPr/>
          </p:nvGrpSpPr>
          <p:grpSpPr bwMode="auto">
            <a:xfrm>
              <a:off x="4464" y="3408"/>
              <a:ext cx="384" cy="192"/>
              <a:chOff x="2688" y="3552"/>
              <a:chExt cx="384" cy="192"/>
            </a:xfrm>
          </p:grpSpPr>
          <p:pic>
            <p:nvPicPr>
              <p:cNvPr id="28757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58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59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8708" name="Picture 1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0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09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0" name="Picture 1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711" name="Group 15"/>
            <p:cNvGrpSpPr>
              <a:grpSpLocks/>
            </p:cNvGrpSpPr>
            <p:nvPr/>
          </p:nvGrpSpPr>
          <p:grpSpPr bwMode="auto">
            <a:xfrm>
              <a:off x="3408" y="2592"/>
              <a:ext cx="384" cy="192"/>
              <a:chOff x="2688" y="3552"/>
              <a:chExt cx="384" cy="192"/>
            </a:xfrm>
          </p:grpSpPr>
          <p:pic>
            <p:nvPicPr>
              <p:cNvPr id="28754" name="Picture 1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55" name="Picture 1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56" name="Picture 18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8712" name="Picture 1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72" y="216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3" name="Picture 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68" y="216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714" name="Group 21"/>
            <p:cNvGrpSpPr>
              <a:grpSpLocks/>
            </p:cNvGrpSpPr>
            <p:nvPr/>
          </p:nvGrpSpPr>
          <p:grpSpPr bwMode="auto">
            <a:xfrm>
              <a:off x="576" y="2208"/>
              <a:ext cx="384" cy="192"/>
              <a:chOff x="2688" y="3552"/>
              <a:chExt cx="384" cy="192"/>
            </a:xfrm>
          </p:grpSpPr>
          <p:pic>
            <p:nvPicPr>
              <p:cNvPr id="28751" name="Picture 2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52" name="Picture 2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53" name="Picture 2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8715" name="Picture 25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3072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6" name="Picture 2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4" y="331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7" name="Picture 2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0" y="331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8" name="Picture 2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0" y="32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19" name="Picture 2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" y="220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0" name="Picture 30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2" y="2016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1" name="Picture 3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72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2" name="Picture 3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68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3" name="Picture 3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4" name="Picture 34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2" y="115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5" name="Picture 3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2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6" name="Picture 3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8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7" name="Picture 3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0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8" name="Picture 38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8" y="115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9" name="Picture 3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6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0" name="Picture 4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60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31" name="Line 41"/>
            <p:cNvSpPr>
              <a:spLocks noChangeShapeType="1"/>
            </p:cNvSpPr>
            <p:nvPr/>
          </p:nvSpPr>
          <p:spPr bwMode="auto">
            <a:xfrm>
              <a:off x="2592" y="1440"/>
              <a:ext cx="57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8732" name="Line 42"/>
            <p:cNvSpPr>
              <a:spLocks noChangeShapeType="1"/>
            </p:cNvSpPr>
            <p:nvPr/>
          </p:nvSpPr>
          <p:spPr bwMode="auto">
            <a:xfrm flipV="1">
              <a:off x="3312" y="1632"/>
              <a:ext cx="0" cy="48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8733" name="Line 43"/>
            <p:cNvSpPr>
              <a:spLocks noChangeShapeType="1"/>
            </p:cNvSpPr>
            <p:nvPr/>
          </p:nvSpPr>
          <p:spPr bwMode="auto">
            <a:xfrm>
              <a:off x="2400" y="2352"/>
              <a:ext cx="81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8734" name="Line 44"/>
            <p:cNvSpPr>
              <a:spLocks noChangeShapeType="1"/>
            </p:cNvSpPr>
            <p:nvPr/>
          </p:nvSpPr>
          <p:spPr bwMode="auto">
            <a:xfrm flipH="1">
              <a:off x="2160" y="1584"/>
              <a:ext cx="144" cy="43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8735" name="Line 45"/>
            <p:cNvSpPr>
              <a:spLocks noChangeShapeType="1"/>
            </p:cNvSpPr>
            <p:nvPr/>
          </p:nvSpPr>
          <p:spPr bwMode="auto">
            <a:xfrm>
              <a:off x="2544" y="1536"/>
              <a:ext cx="672" cy="67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8736" name="Line 46"/>
            <p:cNvSpPr>
              <a:spLocks noChangeShapeType="1"/>
            </p:cNvSpPr>
            <p:nvPr/>
          </p:nvSpPr>
          <p:spPr bwMode="auto">
            <a:xfrm flipV="1">
              <a:off x="2304" y="1584"/>
              <a:ext cx="864" cy="62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8737" name="Line 47"/>
            <p:cNvSpPr>
              <a:spLocks noChangeShapeType="1"/>
            </p:cNvSpPr>
            <p:nvPr/>
          </p:nvSpPr>
          <p:spPr bwMode="auto">
            <a:xfrm>
              <a:off x="3648" y="1584"/>
              <a:ext cx="576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28738" name="Picture 48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36" y="3312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9" name="Picture 4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36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40" name="Picture 5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2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41" name="Picture 51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4" y="1440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42" name="Picture 5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43" name="Picture 5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0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44" name="Line 54"/>
            <p:cNvSpPr>
              <a:spLocks noChangeShapeType="1"/>
            </p:cNvSpPr>
            <p:nvPr/>
          </p:nvSpPr>
          <p:spPr bwMode="auto">
            <a:xfrm>
              <a:off x="3648" y="2544"/>
              <a:ext cx="864" cy="6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8745" name="Line 55"/>
            <p:cNvSpPr>
              <a:spLocks noChangeShapeType="1"/>
            </p:cNvSpPr>
            <p:nvPr/>
          </p:nvSpPr>
          <p:spPr bwMode="auto">
            <a:xfrm>
              <a:off x="3504" y="2544"/>
              <a:ext cx="432" cy="76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8746" name="Line 56"/>
            <p:cNvSpPr>
              <a:spLocks noChangeShapeType="1"/>
            </p:cNvSpPr>
            <p:nvPr/>
          </p:nvSpPr>
          <p:spPr bwMode="auto">
            <a:xfrm flipH="1">
              <a:off x="3168" y="2544"/>
              <a:ext cx="144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8747" name="Line 57"/>
            <p:cNvSpPr>
              <a:spLocks noChangeShapeType="1"/>
            </p:cNvSpPr>
            <p:nvPr/>
          </p:nvSpPr>
          <p:spPr bwMode="auto">
            <a:xfrm flipH="1">
              <a:off x="1632" y="2448"/>
              <a:ext cx="336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8748" name="Line 58"/>
            <p:cNvSpPr>
              <a:spLocks noChangeShapeType="1"/>
            </p:cNvSpPr>
            <p:nvPr/>
          </p:nvSpPr>
          <p:spPr bwMode="auto">
            <a:xfrm flipV="1">
              <a:off x="1104" y="1488"/>
              <a:ext cx="1008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8749" name="Line 59"/>
            <p:cNvSpPr>
              <a:spLocks noChangeShapeType="1"/>
            </p:cNvSpPr>
            <p:nvPr/>
          </p:nvSpPr>
          <p:spPr bwMode="auto">
            <a:xfrm flipH="1">
              <a:off x="912" y="1584"/>
              <a:ext cx="1200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8750" name="Text Box 60"/>
            <p:cNvSpPr txBox="1">
              <a:spLocks noChangeArrowheads="1"/>
            </p:cNvSpPr>
            <p:nvPr/>
          </p:nvSpPr>
          <p:spPr bwMode="auto">
            <a:xfrm>
              <a:off x="2160" y="9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>
                <a:solidFill>
                  <a:srgbClr val="990000"/>
                </a:solidFill>
                <a:latin typeface="Helvetica" pitchFamily="34" charset="0"/>
              </a:endParaRPr>
            </a:p>
          </p:txBody>
        </p:sp>
      </p:grpSp>
      <p:sp>
        <p:nvSpPr>
          <p:cNvPr id="28677" name="Rectangle 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KaZaA: File Search</a:t>
            </a:r>
          </a:p>
        </p:txBody>
      </p:sp>
      <p:sp>
        <p:nvSpPr>
          <p:cNvPr id="28678" name="Text Box 62"/>
          <p:cNvSpPr txBox="1">
            <a:spLocks noChangeArrowheads="1"/>
          </p:cNvSpPr>
          <p:nvPr/>
        </p:nvSpPr>
        <p:spPr bwMode="auto">
          <a:xfrm>
            <a:off x="0" y="4876800"/>
            <a:ext cx="231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Where is file A?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1828800" y="3886200"/>
            <a:ext cx="1295400" cy="914400"/>
            <a:chOff x="1152" y="2448"/>
            <a:chExt cx="816" cy="576"/>
          </a:xfrm>
        </p:grpSpPr>
        <p:sp>
          <p:nvSpPr>
            <p:cNvPr id="28700" name="Line 64"/>
            <p:cNvSpPr>
              <a:spLocks noChangeShapeType="1"/>
            </p:cNvSpPr>
            <p:nvPr/>
          </p:nvSpPr>
          <p:spPr bwMode="auto">
            <a:xfrm flipV="1">
              <a:off x="1632" y="2448"/>
              <a:ext cx="336" cy="5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8701" name="Rectangle 65"/>
            <p:cNvSpPr>
              <a:spLocks noChangeArrowheads="1"/>
            </p:cNvSpPr>
            <p:nvPr/>
          </p:nvSpPr>
          <p:spPr bwMode="auto">
            <a:xfrm>
              <a:off x="1152" y="2544"/>
              <a:ext cx="6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>
                  <a:solidFill>
                    <a:schemeClr val="accent2"/>
                  </a:solidFill>
                  <a:latin typeface="Arial" pitchFamily="34" charset="0"/>
                </a:rPr>
                <a:t>Query</a:t>
              </a:r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3429000" y="2514600"/>
            <a:ext cx="1676400" cy="1219200"/>
            <a:chOff x="2160" y="1584"/>
            <a:chExt cx="1056" cy="768"/>
          </a:xfrm>
        </p:grpSpPr>
        <p:sp>
          <p:nvSpPr>
            <p:cNvPr id="28697" name="Line 67"/>
            <p:cNvSpPr>
              <a:spLocks noChangeShapeType="1"/>
            </p:cNvSpPr>
            <p:nvPr/>
          </p:nvSpPr>
          <p:spPr bwMode="auto">
            <a:xfrm flipV="1">
              <a:off x="2160" y="1584"/>
              <a:ext cx="144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8698" name="Line 68"/>
            <p:cNvSpPr>
              <a:spLocks noChangeShapeType="1"/>
            </p:cNvSpPr>
            <p:nvPr/>
          </p:nvSpPr>
          <p:spPr bwMode="auto">
            <a:xfrm flipV="1">
              <a:off x="2400" y="2352"/>
              <a:ext cx="81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8699" name="Line 69"/>
            <p:cNvSpPr>
              <a:spLocks noChangeShapeType="1"/>
            </p:cNvSpPr>
            <p:nvPr/>
          </p:nvSpPr>
          <p:spPr bwMode="auto">
            <a:xfrm flipV="1">
              <a:off x="2304" y="1584"/>
              <a:ext cx="864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4038600" y="2286000"/>
            <a:ext cx="1219200" cy="1219200"/>
            <a:chOff x="2544" y="1440"/>
            <a:chExt cx="768" cy="768"/>
          </a:xfrm>
        </p:grpSpPr>
        <p:sp>
          <p:nvSpPr>
            <p:cNvPr id="28694" name="Line 71"/>
            <p:cNvSpPr>
              <a:spLocks noChangeShapeType="1"/>
            </p:cNvSpPr>
            <p:nvPr/>
          </p:nvSpPr>
          <p:spPr bwMode="auto">
            <a:xfrm>
              <a:off x="2544" y="1536"/>
              <a:ext cx="672" cy="6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8695" name="Line 72"/>
            <p:cNvSpPr>
              <a:spLocks noChangeShapeType="1"/>
            </p:cNvSpPr>
            <p:nvPr/>
          </p:nvSpPr>
          <p:spPr bwMode="auto">
            <a:xfrm flipV="1">
              <a:off x="2592" y="1440"/>
              <a:ext cx="57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8696" name="Line 73"/>
            <p:cNvSpPr>
              <a:spLocks noChangeShapeType="1"/>
            </p:cNvSpPr>
            <p:nvPr/>
          </p:nvSpPr>
          <p:spPr bwMode="auto">
            <a:xfrm flipV="1">
              <a:off x="3312" y="1632"/>
              <a:ext cx="0" cy="4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1447800" y="1524000"/>
            <a:ext cx="6248400" cy="2971800"/>
            <a:chOff x="912" y="960"/>
            <a:chExt cx="3936" cy="1872"/>
          </a:xfrm>
        </p:grpSpPr>
        <p:sp>
          <p:nvSpPr>
            <p:cNvPr id="28692" name="Rectangle 75"/>
            <p:cNvSpPr>
              <a:spLocks noChangeArrowheads="1"/>
            </p:cNvSpPr>
            <p:nvPr/>
          </p:nvSpPr>
          <p:spPr bwMode="auto">
            <a:xfrm>
              <a:off x="3552" y="2112"/>
              <a:ext cx="1296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>
                  <a:latin typeface="Arial" pitchFamily="34" charset="0"/>
                </a:rPr>
                <a:t>search(A)</a:t>
              </a:r>
            </a:p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>
                  <a:latin typeface="Arial" pitchFamily="34" charset="0"/>
                </a:rPr>
                <a:t>--&gt;</a:t>
              </a:r>
            </a:p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>
                  <a:latin typeface="Arial" pitchFamily="34" charset="0"/>
                </a:rPr>
                <a:t>123.2.0.18</a:t>
              </a:r>
            </a:p>
          </p:txBody>
        </p:sp>
        <p:sp>
          <p:nvSpPr>
            <p:cNvPr id="28693" name="Rectangle 76"/>
            <p:cNvSpPr>
              <a:spLocks noChangeArrowheads="1"/>
            </p:cNvSpPr>
            <p:nvPr/>
          </p:nvSpPr>
          <p:spPr bwMode="auto">
            <a:xfrm>
              <a:off x="912" y="960"/>
              <a:ext cx="1296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>
                  <a:latin typeface="Arial" pitchFamily="34" charset="0"/>
                </a:rPr>
                <a:t>search(A)</a:t>
              </a:r>
            </a:p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>
                  <a:latin typeface="Arial" pitchFamily="34" charset="0"/>
                </a:rPr>
                <a:t>--&gt;</a:t>
              </a:r>
            </a:p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>
                  <a:latin typeface="Arial" pitchFamily="34" charset="0"/>
                </a:rPr>
                <a:t>123.2.22.50</a:t>
              </a:r>
            </a:p>
          </p:txBody>
        </p:sp>
      </p:grp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2438400" y="2514600"/>
            <a:ext cx="2667000" cy="2362200"/>
            <a:chOff x="1536" y="1584"/>
            <a:chExt cx="1680" cy="1488"/>
          </a:xfrm>
        </p:grpSpPr>
        <p:sp>
          <p:nvSpPr>
            <p:cNvPr id="28687" name="Line 78"/>
            <p:cNvSpPr>
              <a:spLocks noChangeShapeType="1"/>
            </p:cNvSpPr>
            <p:nvPr/>
          </p:nvSpPr>
          <p:spPr bwMode="auto">
            <a:xfrm flipH="1">
              <a:off x="2304" y="2448"/>
              <a:ext cx="912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8688" name="Line 79"/>
            <p:cNvSpPr>
              <a:spLocks noChangeShapeType="1"/>
            </p:cNvSpPr>
            <p:nvPr/>
          </p:nvSpPr>
          <p:spPr bwMode="auto">
            <a:xfrm flipH="1">
              <a:off x="2064" y="1584"/>
              <a:ext cx="144" cy="48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8689" name="Line 80"/>
            <p:cNvSpPr>
              <a:spLocks noChangeShapeType="1"/>
            </p:cNvSpPr>
            <p:nvPr/>
          </p:nvSpPr>
          <p:spPr bwMode="auto">
            <a:xfrm flipH="1">
              <a:off x="1680" y="2496"/>
              <a:ext cx="336" cy="57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8690" name="Text Box 81"/>
            <p:cNvSpPr txBox="1">
              <a:spLocks noChangeArrowheads="1"/>
            </p:cNvSpPr>
            <p:nvPr/>
          </p:nvSpPr>
          <p:spPr bwMode="auto">
            <a:xfrm>
              <a:off x="2160" y="2544"/>
              <a:ext cx="7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>
                  <a:solidFill>
                    <a:srgbClr val="00FF00"/>
                  </a:solidFill>
                  <a:latin typeface="Helvetica" pitchFamily="34" charset="0"/>
                </a:rPr>
                <a:t>Replies</a:t>
              </a:r>
            </a:p>
          </p:txBody>
        </p:sp>
        <p:sp>
          <p:nvSpPr>
            <p:cNvPr id="28691" name="Line 82"/>
            <p:cNvSpPr>
              <a:spLocks noChangeShapeType="1"/>
            </p:cNvSpPr>
            <p:nvPr/>
          </p:nvSpPr>
          <p:spPr bwMode="auto">
            <a:xfrm flipH="1">
              <a:off x="1536" y="2448"/>
              <a:ext cx="336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457200" y="3581400"/>
            <a:ext cx="6807200" cy="2590800"/>
            <a:chOff x="288" y="2256"/>
            <a:chExt cx="4288" cy="1632"/>
          </a:xfrm>
        </p:grpSpPr>
        <p:sp>
          <p:nvSpPr>
            <p:cNvPr id="28685" name="Rectangle 84"/>
            <p:cNvSpPr>
              <a:spLocks noChangeArrowheads="1"/>
            </p:cNvSpPr>
            <p:nvPr/>
          </p:nvSpPr>
          <p:spPr bwMode="auto">
            <a:xfrm>
              <a:off x="3552" y="3600"/>
              <a:ext cx="10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>
                  <a:latin typeface="Arial" pitchFamily="34" charset="0"/>
                </a:rPr>
                <a:t>123.2.0.18</a:t>
              </a:r>
            </a:p>
          </p:txBody>
        </p:sp>
        <p:sp>
          <p:nvSpPr>
            <p:cNvPr id="28686" name="Rectangle 85"/>
            <p:cNvSpPr>
              <a:spLocks noChangeArrowheads="1"/>
            </p:cNvSpPr>
            <p:nvPr/>
          </p:nvSpPr>
          <p:spPr bwMode="auto">
            <a:xfrm>
              <a:off x="288" y="2256"/>
              <a:ext cx="11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>
                  <a:latin typeface="Arial" pitchFamily="34" charset="0"/>
                </a:rPr>
                <a:t>123.2.22.50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2A370-586D-4BF2-8E72-45AA119BA6E2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KaZaA: Discussion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Pros:</a:t>
            </a:r>
          </a:p>
          <a:p>
            <a:pPr lvl="1"/>
            <a:r>
              <a:rPr lang="en-US" sz="1800" smtClean="0"/>
              <a:t>Tries to take into account node heterogeneity:</a:t>
            </a:r>
          </a:p>
          <a:p>
            <a:pPr lvl="2"/>
            <a:r>
              <a:rPr lang="en-US" sz="1600" smtClean="0"/>
              <a:t>Bandwidth</a:t>
            </a:r>
          </a:p>
          <a:p>
            <a:pPr lvl="2"/>
            <a:r>
              <a:rPr lang="en-US" sz="1600" smtClean="0"/>
              <a:t>Host Computational Resources</a:t>
            </a:r>
          </a:p>
          <a:p>
            <a:pPr lvl="2"/>
            <a:r>
              <a:rPr lang="en-US" sz="1600" smtClean="0"/>
              <a:t>Host Availability (?)</a:t>
            </a:r>
          </a:p>
          <a:p>
            <a:pPr lvl="1"/>
            <a:r>
              <a:rPr lang="en-US" sz="1800" smtClean="0"/>
              <a:t>Rumored to take into account network locality</a:t>
            </a:r>
          </a:p>
          <a:p>
            <a:r>
              <a:rPr lang="en-US" sz="2000" smtClean="0"/>
              <a:t>Cons:</a:t>
            </a:r>
          </a:p>
          <a:p>
            <a:pPr lvl="1"/>
            <a:r>
              <a:rPr lang="en-US" sz="1800" smtClean="0"/>
              <a:t>Still no real guarantees on search scope or search time</a:t>
            </a:r>
          </a:p>
          <a:p>
            <a:pPr lvl="1"/>
            <a:endParaRPr lang="en-US" sz="1800" smtClean="0"/>
          </a:p>
          <a:p>
            <a:pPr lvl="1"/>
            <a:endParaRPr lang="en-US" sz="1800" smtClean="0"/>
          </a:p>
          <a:p>
            <a:r>
              <a:rPr lang="en-US" sz="2200" smtClean="0">
                <a:solidFill>
                  <a:srgbClr val="FF0000"/>
                </a:solidFill>
              </a:rPr>
              <a:t>P2P architecture used by Skype, Joost (communication, video distribution p2p systems)</a:t>
            </a:r>
          </a:p>
          <a:p>
            <a:pPr lvl="1"/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643F1-53AB-4BD9-B751-6EAB3F762BF4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Quickly grown in popularity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Dozens or hundreds of file sharing applications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many million people worldwide use P2P networks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Audio/Video transfer now dominates traffic on the Internet</a:t>
            </a:r>
          </a:p>
          <a:p>
            <a:pPr lvl="1"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400" smtClean="0"/>
              <a:t>But what is P2P?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Searching or location?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Computers “Peering”? </a:t>
            </a:r>
            <a:endParaRPr lang="en-US" smtClean="0"/>
          </a:p>
          <a:p>
            <a:pPr lvl="1">
              <a:lnSpc>
                <a:spcPct val="90000"/>
              </a:lnSpc>
            </a:pPr>
            <a:r>
              <a:rPr lang="en-US" smtClean="0"/>
              <a:t> Take </a:t>
            </a:r>
            <a:r>
              <a:rPr lang="en-US" smtClean="0">
                <a:solidFill>
                  <a:srgbClr val="FF0000"/>
                </a:solidFill>
              </a:rPr>
              <a:t>advantage of resources at the </a:t>
            </a:r>
            <a:r>
              <a:rPr lang="en-US" i="1" smtClean="0">
                <a:solidFill>
                  <a:srgbClr val="FF0000"/>
                </a:solidFill>
              </a:rPr>
              <a:t>edges</a:t>
            </a:r>
            <a:r>
              <a:rPr lang="en-US" smtClean="0">
                <a:solidFill>
                  <a:srgbClr val="FF0000"/>
                </a:solidFill>
              </a:rPr>
              <a:t> of the network</a:t>
            </a:r>
          </a:p>
          <a:p>
            <a:pPr lvl="2"/>
            <a:r>
              <a:rPr lang="en-US" sz="1600" smtClean="0"/>
              <a:t>End-host resources have increased dramatically</a:t>
            </a:r>
          </a:p>
          <a:p>
            <a:pPr lvl="2"/>
            <a:r>
              <a:rPr lang="en-US" sz="1600" smtClean="0"/>
              <a:t>Broadband connectivity now common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  <a:buFont typeface="ZapfDingbats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7B806-BAB9-4299-8F2A-506077CBD66B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Next steps in p2p networking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063" y="1292225"/>
            <a:ext cx="8212137" cy="465137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Char char="r"/>
              <a:defRPr/>
            </a:pPr>
            <a:r>
              <a:rPr lang="en-US" sz="1400" b="1" dirty="0" smtClean="0">
                <a:solidFill>
                  <a:schemeClr val="bg2"/>
                </a:solidFill>
              </a:rPr>
              <a:t>Centralized Database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050" dirty="0" smtClean="0">
                <a:solidFill>
                  <a:schemeClr val="bg2"/>
                </a:solidFill>
              </a:rPr>
              <a:t>Napster</a:t>
            </a:r>
            <a:endParaRPr lang="en-US" sz="1200" dirty="0" smtClean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Char char="r"/>
              <a:defRPr/>
            </a:pPr>
            <a:r>
              <a:rPr lang="en-US" sz="1400" b="1" dirty="0" smtClean="0">
                <a:solidFill>
                  <a:schemeClr val="bg2"/>
                </a:solidFill>
              </a:rPr>
              <a:t>Query Flooding</a:t>
            </a:r>
            <a:endParaRPr lang="en-US" sz="1400" dirty="0" smtClean="0">
              <a:solidFill>
                <a:schemeClr val="bg2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050" dirty="0" smtClean="0">
                <a:solidFill>
                  <a:schemeClr val="bg2"/>
                </a:solidFill>
              </a:rPr>
              <a:t>Gnutella</a:t>
            </a:r>
            <a:endParaRPr lang="en-US" sz="1200" dirty="0" smtClean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Char char="r"/>
              <a:defRPr/>
            </a:pPr>
            <a:r>
              <a:rPr lang="en-US" sz="1400" b="1" dirty="0" smtClean="0">
                <a:solidFill>
                  <a:schemeClr val="bg2"/>
                </a:solidFill>
              </a:rPr>
              <a:t>Hierarchical Query Flooding</a:t>
            </a:r>
            <a:endParaRPr lang="en-US" sz="1400" dirty="0" smtClean="0">
              <a:solidFill>
                <a:schemeClr val="bg2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1050" dirty="0" err="1" smtClean="0">
                <a:solidFill>
                  <a:schemeClr val="bg2"/>
                </a:solidFill>
              </a:rPr>
              <a:t>KaZaA</a:t>
            </a:r>
            <a:endParaRPr lang="en-US" sz="1200" dirty="0" smtClean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Char char="r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… </a:t>
            </a:r>
          </a:p>
          <a:p>
            <a:pPr>
              <a:lnSpc>
                <a:spcPct val="90000"/>
              </a:lnSpc>
              <a:buFont typeface="ZapfDingbats" pitchFamily="82" charset="2"/>
              <a:buChar char="r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Academia: </a:t>
            </a:r>
            <a:r>
              <a:rPr lang="en-US" sz="2000" b="1" dirty="0" smtClean="0"/>
              <a:t>“we can show how to do this better” :)</a:t>
            </a:r>
          </a:p>
          <a:p>
            <a:pPr lvl="1">
              <a:defRPr/>
            </a:pPr>
            <a:r>
              <a:rPr lang="en-US" sz="2000" dirty="0" smtClean="0"/>
              <a:t>Motivation:</a:t>
            </a:r>
          </a:p>
          <a:p>
            <a:pPr lvl="2">
              <a:defRPr/>
            </a:pPr>
            <a:r>
              <a:rPr lang="en-US" sz="1800" dirty="0" smtClean="0"/>
              <a:t>Frustrated by popularity of all these “half-baked” P2P apps :)</a:t>
            </a:r>
          </a:p>
          <a:p>
            <a:pPr lvl="2">
              <a:defRPr/>
            </a:pPr>
            <a:r>
              <a:rPr lang="en-US" sz="1800" dirty="0" smtClean="0"/>
              <a:t>Guaranteed lookup success for files in system</a:t>
            </a:r>
          </a:p>
          <a:p>
            <a:pPr lvl="2">
              <a:defRPr/>
            </a:pPr>
            <a:r>
              <a:rPr lang="en-US" sz="1800" dirty="0" smtClean="0"/>
              <a:t>Provable bounds on search time</a:t>
            </a:r>
          </a:p>
          <a:p>
            <a:pPr lvl="2">
              <a:defRPr/>
            </a:pPr>
            <a:r>
              <a:rPr lang="en-US" sz="1800" dirty="0" smtClean="0"/>
              <a:t>Provable scalability to millions of node</a:t>
            </a:r>
          </a:p>
          <a:p>
            <a:pPr lvl="1">
              <a:defRPr/>
            </a:pPr>
            <a:r>
              <a:rPr lang="en-US" sz="2000" dirty="0" smtClean="0"/>
              <a:t>Hot Topic in networking ever since</a:t>
            </a:r>
          </a:p>
          <a:p>
            <a:pPr lvl="1">
              <a:lnSpc>
                <a:spcPct val="90000"/>
              </a:lnSpc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93A4D-39EF-48D1-BA6B-36854B143B06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steps in p2p netwoking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rgbClr val="C00000"/>
                </a:solidFill>
              </a:rPr>
              <a:t>Structured Overlay Organization and Routing</a:t>
            </a:r>
            <a:endParaRPr lang="en-US" sz="2400" smtClean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smtClean="0">
                <a:solidFill>
                  <a:srgbClr val="C00000"/>
                </a:solidFill>
              </a:rPr>
              <a:t>Distributed Hash Tables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Swarming</a:t>
            </a:r>
            <a:endParaRPr lang="en-US" sz="2400" smtClean="0"/>
          </a:p>
          <a:p>
            <a:pPr lvl="1">
              <a:lnSpc>
                <a:spcPct val="90000"/>
              </a:lnSpc>
            </a:pPr>
            <a:r>
              <a:rPr lang="en-US" sz="1600" smtClean="0"/>
              <a:t>BitTorrent</a:t>
            </a:r>
          </a:p>
          <a:p>
            <a:pPr>
              <a:lnSpc>
                <a:spcPct val="90000"/>
              </a:lnSpc>
            </a:pPr>
            <a:r>
              <a:rPr lang="en-US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Hash Table (DHT)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DHT = distributed P2P database</a:t>
            </a:r>
          </a:p>
          <a:p>
            <a:r>
              <a:rPr lang="en-US" smtClean="0"/>
              <a:t>Database has </a:t>
            </a:r>
            <a:r>
              <a:rPr lang="en-US" smtClean="0">
                <a:solidFill>
                  <a:srgbClr val="FF0000"/>
                </a:solidFill>
              </a:rPr>
              <a:t>(key, value) </a:t>
            </a:r>
            <a:r>
              <a:rPr lang="en-US" smtClean="0"/>
              <a:t>pairs; </a:t>
            </a:r>
          </a:p>
          <a:p>
            <a:pPr lvl="1"/>
            <a:r>
              <a:rPr lang="en-US" smtClean="0"/>
              <a:t> key: ss number; value: human name</a:t>
            </a:r>
          </a:p>
          <a:p>
            <a:pPr lvl="1"/>
            <a:r>
              <a:rPr lang="en-US" smtClean="0"/>
              <a:t>key: content type; value: IP address</a:t>
            </a:r>
          </a:p>
          <a:p>
            <a:r>
              <a:rPr lang="en-US" smtClean="0"/>
              <a:t>Peers </a:t>
            </a:r>
            <a:r>
              <a:rPr lang="en-US" smtClean="0">
                <a:solidFill>
                  <a:srgbClr val="FF0000"/>
                </a:solidFill>
              </a:rPr>
              <a:t>query</a:t>
            </a:r>
            <a:r>
              <a:rPr lang="en-US" smtClean="0"/>
              <a:t> DB with key</a:t>
            </a:r>
          </a:p>
          <a:p>
            <a:pPr lvl="1"/>
            <a:r>
              <a:rPr lang="en-US" smtClean="0"/>
              <a:t>DB returns values that match the key</a:t>
            </a:r>
          </a:p>
          <a:p>
            <a:r>
              <a:rPr lang="en-US" smtClean="0"/>
              <a:t>Peers can also </a:t>
            </a:r>
            <a:r>
              <a:rPr lang="en-US" smtClean="0">
                <a:solidFill>
                  <a:srgbClr val="FF0000"/>
                </a:solidFill>
              </a:rPr>
              <a:t>insert</a:t>
            </a:r>
            <a:r>
              <a:rPr lang="en-US" smtClean="0"/>
              <a:t> (key, value) peers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DHT </a:t>
            </a:r>
            <a:r>
              <a:rPr lang="en-US" dirty="0" smtClean="0"/>
              <a:t>Identifiers: </a:t>
            </a:r>
            <a:r>
              <a:rPr lang="en-US" dirty="0" err="1" smtClean="0"/>
              <a:t>e.g</a:t>
            </a:r>
            <a:r>
              <a:rPr lang="en-US" dirty="0" smtClean="0"/>
              <a:t>: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smtClean="0"/>
              <a:t>Assign integer identifier to each peer in range [0,2</a:t>
            </a:r>
            <a:r>
              <a:rPr lang="en-US" baseline="30000" smtClean="0"/>
              <a:t>n</a:t>
            </a:r>
            <a:r>
              <a:rPr lang="en-US" smtClean="0"/>
              <a:t>-1].</a:t>
            </a:r>
          </a:p>
          <a:p>
            <a:pPr lvl="1"/>
            <a:r>
              <a:rPr lang="en-US" smtClean="0"/>
              <a:t>Each identifier can be represented by n bits.</a:t>
            </a:r>
          </a:p>
          <a:p>
            <a:r>
              <a:rPr lang="en-US" smtClean="0"/>
              <a:t>Require each key to be an integer in </a:t>
            </a:r>
            <a:r>
              <a:rPr lang="en-US" smtClean="0">
                <a:solidFill>
                  <a:srgbClr val="FF0000"/>
                </a:solidFill>
              </a:rPr>
              <a:t>same range</a:t>
            </a:r>
            <a:r>
              <a:rPr lang="en-US" smtClean="0"/>
              <a:t>.</a:t>
            </a:r>
          </a:p>
          <a:p>
            <a:r>
              <a:rPr lang="en-US" smtClean="0"/>
              <a:t>To get integer keys, hash original key.</a:t>
            </a:r>
          </a:p>
          <a:p>
            <a:pPr lvl="1"/>
            <a:r>
              <a:rPr lang="en-US" smtClean="0"/>
              <a:t>eg, key = h(“Led Zeppelin IV”)</a:t>
            </a:r>
          </a:p>
          <a:p>
            <a:pPr lvl="1"/>
            <a:r>
              <a:rPr lang="en-US" smtClean="0"/>
              <a:t>This is why they call it a distributed “hash”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to assign keys to peers</a:t>
            </a:r>
            <a:r>
              <a:rPr lang="en-US" sz="3600" dirty="0" smtClean="0"/>
              <a:t>? E.g.</a:t>
            </a:r>
            <a:endParaRPr lang="en-US" sz="3600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Central issue:</a:t>
            </a:r>
          </a:p>
          <a:p>
            <a:pPr lvl="1"/>
            <a:r>
              <a:rPr lang="en-US" smtClean="0"/>
              <a:t>Assigning (key, value) pairs to peers.</a:t>
            </a:r>
          </a:p>
          <a:p>
            <a:r>
              <a:rPr lang="en-US" smtClean="0"/>
              <a:t>Rule: assign key to the peer that has the </a:t>
            </a:r>
            <a:r>
              <a:rPr lang="en-US" smtClean="0">
                <a:solidFill>
                  <a:srgbClr val="FF0000"/>
                </a:solidFill>
              </a:rPr>
              <a:t>closest</a:t>
            </a:r>
            <a:r>
              <a:rPr lang="en-US" smtClean="0"/>
              <a:t> ID.</a:t>
            </a:r>
          </a:p>
          <a:p>
            <a:r>
              <a:rPr lang="en-US" smtClean="0"/>
              <a:t>Convention in lecture: closest is the </a:t>
            </a:r>
            <a:r>
              <a:rPr lang="en-US" smtClean="0">
                <a:solidFill>
                  <a:srgbClr val="FF0000"/>
                </a:solidFill>
              </a:rPr>
              <a:t>immediate successor </a:t>
            </a:r>
            <a:r>
              <a:rPr lang="en-US" smtClean="0"/>
              <a:t>of the key.</a:t>
            </a:r>
          </a:p>
          <a:p>
            <a:r>
              <a:rPr lang="en-US" smtClean="0"/>
              <a:t>Ex: n=4; peers: 1,3,4,5,8,10,12,14; </a:t>
            </a:r>
          </a:p>
          <a:p>
            <a:pPr lvl="1"/>
            <a:r>
              <a:rPr lang="en-US" smtClean="0"/>
              <a:t>key = 13, then successor  peer = 14</a:t>
            </a:r>
          </a:p>
          <a:p>
            <a:pPr lvl="1"/>
            <a:r>
              <a:rPr lang="en-US" smtClean="0"/>
              <a:t>key = 15, then successor peer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42"/>
          <p:cNvGrpSpPr>
            <a:grpSpLocks/>
          </p:cNvGrpSpPr>
          <p:nvPr/>
        </p:nvGrpSpPr>
        <p:grpSpPr bwMode="auto">
          <a:xfrm>
            <a:off x="2438400" y="1219200"/>
            <a:ext cx="3602038" cy="3570288"/>
            <a:chOff x="1066800" y="1676400"/>
            <a:chExt cx="3602330" cy="3569732"/>
          </a:xfrm>
        </p:grpSpPr>
        <p:sp>
          <p:nvSpPr>
            <p:cNvPr id="35847" name="Oval 3"/>
            <p:cNvSpPr>
              <a:spLocks noChangeArrowheads="1"/>
            </p:cNvSpPr>
            <p:nvPr/>
          </p:nvSpPr>
          <p:spPr bwMode="auto">
            <a:xfrm>
              <a:off x="2794354" y="4791480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35848" name="Oval 4"/>
            <p:cNvSpPr>
              <a:spLocks noChangeArrowheads="1"/>
            </p:cNvSpPr>
            <p:nvPr/>
          </p:nvSpPr>
          <p:spPr bwMode="auto">
            <a:xfrm>
              <a:off x="1435115" y="2890435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35849" name="Oval 5"/>
            <p:cNvSpPr>
              <a:spLocks noChangeArrowheads="1"/>
            </p:cNvSpPr>
            <p:nvPr/>
          </p:nvSpPr>
          <p:spPr bwMode="auto">
            <a:xfrm>
              <a:off x="1459562" y="3978242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35850" name="Oval 6"/>
            <p:cNvSpPr>
              <a:spLocks noChangeArrowheads="1"/>
            </p:cNvSpPr>
            <p:nvPr/>
          </p:nvSpPr>
          <p:spPr bwMode="auto">
            <a:xfrm>
              <a:off x="3989799" y="2585616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35851" name="Oval 7"/>
            <p:cNvSpPr>
              <a:spLocks noChangeArrowheads="1"/>
            </p:cNvSpPr>
            <p:nvPr/>
          </p:nvSpPr>
          <p:spPr bwMode="auto">
            <a:xfrm>
              <a:off x="4283160" y="3457025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35852" name="Oval 8"/>
            <p:cNvSpPr>
              <a:spLocks noChangeArrowheads="1"/>
            </p:cNvSpPr>
            <p:nvPr/>
          </p:nvSpPr>
          <p:spPr bwMode="auto">
            <a:xfrm>
              <a:off x="4004467" y="4192313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35853" name="Oval 9"/>
            <p:cNvSpPr>
              <a:spLocks noChangeArrowheads="1"/>
            </p:cNvSpPr>
            <p:nvPr/>
          </p:nvSpPr>
          <p:spPr bwMode="auto">
            <a:xfrm>
              <a:off x="1991278" y="4548323"/>
              <a:ext cx="96565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35854" name="Oval 10"/>
            <p:cNvSpPr>
              <a:spLocks noChangeArrowheads="1"/>
            </p:cNvSpPr>
            <p:nvPr/>
          </p:nvSpPr>
          <p:spPr bwMode="auto">
            <a:xfrm>
              <a:off x="1376443" y="2050438"/>
              <a:ext cx="2927496" cy="27933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35855" name="Text Box 11"/>
            <p:cNvSpPr txBox="1">
              <a:spLocks noChangeArrowheads="1"/>
            </p:cNvSpPr>
            <p:nvPr/>
          </p:nvSpPr>
          <p:spPr bwMode="auto">
            <a:xfrm>
              <a:off x="2895600" y="1676400"/>
              <a:ext cx="2888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/>
                <a:t>1</a:t>
              </a:r>
            </a:p>
          </p:txBody>
        </p:sp>
        <p:sp>
          <p:nvSpPr>
            <p:cNvPr id="35856" name="Rectangle 12"/>
            <p:cNvSpPr>
              <a:spLocks noChangeArrowheads="1"/>
            </p:cNvSpPr>
            <p:nvPr/>
          </p:nvSpPr>
          <p:spPr bwMode="auto">
            <a:xfrm>
              <a:off x="4114800" y="25146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/>
                <a:t>3</a:t>
              </a:r>
            </a:p>
          </p:txBody>
        </p:sp>
        <p:sp>
          <p:nvSpPr>
            <p:cNvPr id="35857" name="Rectangle 13"/>
            <p:cNvSpPr>
              <a:spLocks noChangeArrowheads="1"/>
            </p:cNvSpPr>
            <p:nvPr/>
          </p:nvSpPr>
          <p:spPr bwMode="auto">
            <a:xfrm>
              <a:off x="4343400" y="3352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/>
                <a:t>4</a:t>
              </a:r>
            </a:p>
          </p:txBody>
        </p:sp>
        <p:sp>
          <p:nvSpPr>
            <p:cNvPr id="35858" name="Rectangle 14"/>
            <p:cNvSpPr>
              <a:spLocks noChangeArrowheads="1"/>
            </p:cNvSpPr>
            <p:nvPr/>
          </p:nvSpPr>
          <p:spPr bwMode="auto">
            <a:xfrm>
              <a:off x="4114800" y="4114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/>
                <a:t>5</a:t>
              </a:r>
            </a:p>
          </p:txBody>
        </p:sp>
        <p:sp>
          <p:nvSpPr>
            <p:cNvPr id="35859" name="Rectangle 15"/>
            <p:cNvSpPr>
              <a:spLocks noChangeArrowheads="1"/>
            </p:cNvSpPr>
            <p:nvPr/>
          </p:nvSpPr>
          <p:spPr bwMode="auto">
            <a:xfrm>
              <a:off x="2743200" y="4876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/>
                <a:t>8</a:t>
              </a:r>
            </a:p>
          </p:txBody>
        </p:sp>
        <p:sp>
          <p:nvSpPr>
            <p:cNvPr id="35860" name="Rectangle 16"/>
            <p:cNvSpPr>
              <a:spLocks noChangeArrowheads="1"/>
            </p:cNvSpPr>
            <p:nvPr/>
          </p:nvSpPr>
          <p:spPr bwMode="auto">
            <a:xfrm>
              <a:off x="1676400" y="4648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/>
                <a:t>10</a:t>
              </a:r>
            </a:p>
          </p:txBody>
        </p:sp>
        <p:sp>
          <p:nvSpPr>
            <p:cNvPr id="35861" name="Rectangle 17"/>
            <p:cNvSpPr>
              <a:spLocks noChangeArrowheads="1"/>
            </p:cNvSpPr>
            <p:nvPr/>
          </p:nvSpPr>
          <p:spPr bwMode="auto">
            <a:xfrm>
              <a:off x="1066800" y="3886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/>
                <a:t>12</a:t>
              </a:r>
            </a:p>
          </p:txBody>
        </p:sp>
        <p:sp>
          <p:nvSpPr>
            <p:cNvPr id="35862" name="Rectangle 18"/>
            <p:cNvSpPr>
              <a:spLocks noChangeArrowheads="1"/>
            </p:cNvSpPr>
            <p:nvPr/>
          </p:nvSpPr>
          <p:spPr bwMode="auto">
            <a:xfrm>
              <a:off x="1066800" y="26670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/>
                <a:t>15</a:t>
              </a:r>
            </a:p>
          </p:txBody>
        </p:sp>
        <p:sp>
          <p:nvSpPr>
            <p:cNvPr id="35863" name="Oval 28"/>
            <p:cNvSpPr>
              <a:spLocks noChangeArrowheads="1"/>
            </p:cNvSpPr>
            <p:nvPr/>
          </p:nvSpPr>
          <p:spPr bwMode="auto">
            <a:xfrm>
              <a:off x="2912920" y="2010882"/>
              <a:ext cx="96565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4114800" y="1524000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4191000" y="1600200"/>
            <a:ext cx="169863" cy="9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5" name="Title 6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Circular DHT (1)</a:t>
            </a:r>
          </a:p>
        </p:txBody>
      </p:sp>
      <p:sp>
        <p:nvSpPr>
          <p:cNvPr id="35846" name="Content Placeholder 68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524000"/>
          </a:xfrm>
        </p:spPr>
        <p:txBody>
          <a:bodyPr/>
          <a:lstStyle/>
          <a:p>
            <a:r>
              <a:rPr lang="en-US" smtClean="0"/>
              <a:t>Each peer </a:t>
            </a:r>
            <a:r>
              <a:rPr lang="en-US" i="1" smtClean="0"/>
              <a:t>only</a:t>
            </a:r>
            <a:r>
              <a:rPr lang="en-US" smtClean="0"/>
              <a:t> aware of immediate successor and predecessor.</a:t>
            </a:r>
          </a:p>
          <a:p>
            <a:r>
              <a:rPr lang="en-US" smtClean="0"/>
              <a:t>“Overlay network”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37782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Circle DHT  (2)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4691063" y="5799138"/>
            <a:ext cx="125412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2925763" y="3205163"/>
            <a:ext cx="125412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2957513" y="4689475"/>
            <a:ext cx="125412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6243638" y="2789238"/>
            <a:ext cx="125412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6624638" y="3978275"/>
            <a:ext cx="125412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6262688" y="4981575"/>
            <a:ext cx="125412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3648075" y="5467350"/>
            <a:ext cx="125413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2849563" y="2058988"/>
            <a:ext cx="3802062" cy="38115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605338" y="1652588"/>
            <a:ext cx="706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/>
              <a:t>0001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5562600" y="2514600"/>
            <a:ext cx="669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/>
              <a:t>0011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6788150" y="3890963"/>
            <a:ext cx="706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/>
              <a:t>0100</a:t>
            </a: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6494463" y="4895850"/>
            <a:ext cx="669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/>
              <a:t>0101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4867275" y="5849938"/>
            <a:ext cx="706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/>
              <a:t>1000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3068638" y="5610225"/>
            <a:ext cx="669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/>
              <a:t>1010</a:t>
            </a: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2249488" y="4510088"/>
            <a:ext cx="669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/>
              <a:t>1100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2374900" y="2960688"/>
            <a:ext cx="596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/>
              <a:t>1111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545263" y="1676400"/>
            <a:ext cx="2200275" cy="993775"/>
            <a:chOff x="4289" y="1273"/>
            <a:chExt cx="853" cy="609"/>
          </a:xfrm>
        </p:grpSpPr>
        <p:sp>
          <p:nvSpPr>
            <p:cNvPr id="36904" name="AutoShape 20"/>
            <p:cNvSpPr>
              <a:spLocks noChangeArrowheads="1"/>
            </p:cNvSpPr>
            <p:nvPr/>
          </p:nvSpPr>
          <p:spPr bwMode="auto">
            <a:xfrm>
              <a:off x="4311" y="1273"/>
              <a:ext cx="709" cy="609"/>
            </a:xfrm>
            <a:prstGeom prst="wedgeRoundRectCallout">
              <a:avLst>
                <a:gd name="adj1" fmla="val -59593"/>
                <a:gd name="adj2" fmla="val 68556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 sz="1600">
                <a:latin typeface="Times New Roman" pitchFamily="18" charset="0"/>
              </a:endParaRPr>
            </a:p>
          </p:txBody>
        </p:sp>
        <p:sp>
          <p:nvSpPr>
            <p:cNvPr id="36905" name="Text Box 21"/>
            <p:cNvSpPr txBox="1">
              <a:spLocks noChangeArrowheads="1"/>
            </p:cNvSpPr>
            <p:nvPr/>
          </p:nvSpPr>
          <p:spPr bwMode="auto">
            <a:xfrm>
              <a:off x="4289" y="1315"/>
              <a:ext cx="853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2000">
                  <a:solidFill>
                    <a:srgbClr val="FF0000"/>
                  </a:solidFill>
                </a:rPr>
                <a:t>Who’s resp </a:t>
              </a:r>
            </a:p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2000">
                  <a:solidFill>
                    <a:srgbClr val="FF0000"/>
                  </a:solidFill>
                </a:rPr>
                <a:t>for key 1110 </a:t>
              </a:r>
              <a:r>
                <a:rPr lang="en-US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226326" name="Line 22"/>
          <p:cNvSpPr>
            <a:spLocks noChangeShapeType="1"/>
          </p:cNvSpPr>
          <p:nvPr/>
        </p:nvSpPr>
        <p:spPr bwMode="auto">
          <a:xfrm>
            <a:off x="6323013" y="3003550"/>
            <a:ext cx="288925" cy="952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26327" name="Line 23"/>
          <p:cNvSpPr>
            <a:spLocks noChangeShapeType="1"/>
          </p:cNvSpPr>
          <p:nvPr/>
        </p:nvSpPr>
        <p:spPr bwMode="auto">
          <a:xfrm flipH="1">
            <a:off x="6303963" y="4164013"/>
            <a:ext cx="301625" cy="7953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26328" name="Line 24"/>
          <p:cNvSpPr>
            <a:spLocks noChangeShapeType="1"/>
          </p:cNvSpPr>
          <p:nvPr/>
        </p:nvSpPr>
        <p:spPr bwMode="auto">
          <a:xfrm flipH="1">
            <a:off x="4864100" y="5100638"/>
            <a:ext cx="1282700" cy="669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26329" name="Line 25"/>
          <p:cNvSpPr>
            <a:spLocks noChangeShapeType="1"/>
          </p:cNvSpPr>
          <p:nvPr/>
        </p:nvSpPr>
        <p:spPr bwMode="auto">
          <a:xfrm flipH="1" flipV="1">
            <a:off x="3856038" y="5521325"/>
            <a:ext cx="812800" cy="2651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26330" name="Line 26"/>
          <p:cNvSpPr>
            <a:spLocks noChangeShapeType="1"/>
          </p:cNvSpPr>
          <p:nvPr/>
        </p:nvSpPr>
        <p:spPr bwMode="auto">
          <a:xfrm flipH="1" flipV="1">
            <a:off x="3109913" y="4794250"/>
            <a:ext cx="552450" cy="6207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26331" name="Line 27"/>
          <p:cNvSpPr>
            <a:spLocks noChangeShapeType="1"/>
          </p:cNvSpPr>
          <p:nvPr/>
        </p:nvSpPr>
        <p:spPr bwMode="auto">
          <a:xfrm flipH="1" flipV="1">
            <a:off x="2960688" y="3422650"/>
            <a:ext cx="52387" cy="11985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36890" name="Oval 28"/>
          <p:cNvSpPr>
            <a:spLocks noChangeArrowheads="1"/>
          </p:cNvSpPr>
          <p:nvPr/>
        </p:nvSpPr>
        <p:spPr bwMode="auto">
          <a:xfrm>
            <a:off x="4845050" y="2005013"/>
            <a:ext cx="125413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968625" y="2252663"/>
            <a:ext cx="3049588" cy="933450"/>
            <a:chOff x="1870" y="1419"/>
            <a:chExt cx="1921" cy="588"/>
          </a:xfrm>
        </p:grpSpPr>
        <p:grpSp>
          <p:nvGrpSpPr>
            <p:cNvPr id="36900" name="Group 30"/>
            <p:cNvGrpSpPr>
              <a:grpSpLocks/>
            </p:cNvGrpSpPr>
            <p:nvPr/>
          </p:nvGrpSpPr>
          <p:grpSpPr bwMode="auto">
            <a:xfrm>
              <a:off x="1870" y="1419"/>
              <a:ext cx="1921" cy="588"/>
              <a:chOff x="1870" y="1419"/>
              <a:chExt cx="1921" cy="588"/>
            </a:xfrm>
          </p:grpSpPr>
          <p:sp>
            <p:nvSpPr>
              <p:cNvPr id="36902" name="Line 31"/>
              <p:cNvSpPr>
                <a:spLocks noChangeShapeType="1"/>
              </p:cNvSpPr>
              <p:nvPr/>
            </p:nvSpPr>
            <p:spPr bwMode="auto">
              <a:xfrm flipV="1">
                <a:off x="1941" y="1813"/>
                <a:ext cx="1850" cy="19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6903" name="AutoShape 32"/>
              <p:cNvSpPr>
                <a:spLocks noChangeArrowheads="1"/>
              </p:cNvSpPr>
              <p:nvPr/>
            </p:nvSpPr>
            <p:spPr bwMode="auto">
              <a:xfrm>
                <a:off x="1870" y="1419"/>
                <a:ext cx="691" cy="384"/>
              </a:xfrm>
              <a:prstGeom prst="wedgeRoundRectCallout">
                <a:avLst>
                  <a:gd name="adj1" fmla="val 17440"/>
                  <a:gd name="adj2" fmla="val 87759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>
                  <a:latin typeface="Times New Roman" pitchFamily="18" charset="0"/>
                </a:endParaRPr>
              </a:p>
            </p:txBody>
          </p:sp>
        </p:grpSp>
        <p:sp>
          <p:nvSpPr>
            <p:cNvPr id="36901" name="Text Box 33"/>
            <p:cNvSpPr txBox="1">
              <a:spLocks noChangeArrowheads="1"/>
            </p:cNvSpPr>
            <p:nvPr/>
          </p:nvSpPr>
          <p:spPr bwMode="auto">
            <a:xfrm>
              <a:off x="1908" y="1511"/>
              <a:ext cx="8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600">
                  <a:solidFill>
                    <a:srgbClr val="FF0000"/>
                  </a:solidFill>
                </a:rPr>
                <a:t>I am</a:t>
              </a:r>
            </a:p>
          </p:txBody>
        </p:sp>
      </p:grpSp>
      <p:sp>
        <p:nvSpPr>
          <p:cNvPr id="226338" name="Text Box 34"/>
          <p:cNvSpPr txBox="1">
            <a:spLocks noChangeArrowheads="1"/>
          </p:cNvSpPr>
          <p:nvPr/>
        </p:nvSpPr>
        <p:spPr bwMode="auto">
          <a:xfrm>
            <a:off x="265113" y="1728788"/>
            <a:ext cx="20939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>
                <a:solidFill>
                  <a:srgbClr val="FF0000"/>
                </a:solidFill>
              </a:rPr>
              <a:t>O(N) messages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>
                <a:solidFill>
                  <a:srgbClr val="FF0000"/>
                </a:solidFill>
              </a:rPr>
              <a:t>on avg to resolve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>
                <a:solidFill>
                  <a:srgbClr val="FF0000"/>
                </a:solidFill>
              </a:rPr>
              <a:t>query, when there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>
                <a:solidFill>
                  <a:srgbClr val="FF0000"/>
                </a:solidFill>
              </a:rPr>
              <a:t>are N peers</a:t>
            </a:r>
          </a:p>
        </p:txBody>
      </p:sp>
      <p:sp>
        <p:nvSpPr>
          <p:cNvPr id="226340" name="Text Box 36"/>
          <p:cNvSpPr txBox="1">
            <a:spLocks noChangeArrowheads="1"/>
          </p:cNvSpPr>
          <p:nvPr/>
        </p:nvSpPr>
        <p:spPr bwMode="auto">
          <a:xfrm>
            <a:off x="5943600" y="34290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200">
                <a:solidFill>
                  <a:schemeClr val="accent2"/>
                </a:solidFill>
                <a:latin typeface="Arial" pitchFamily="34" charset="0"/>
              </a:rPr>
              <a:t>1110</a:t>
            </a:r>
          </a:p>
        </p:txBody>
      </p:sp>
      <p:sp>
        <p:nvSpPr>
          <p:cNvPr id="226341" name="Text Box 37"/>
          <p:cNvSpPr txBox="1">
            <a:spLocks noChangeArrowheads="1"/>
          </p:cNvSpPr>
          <p:nvPr/>
        </p:nvSpPr>
        <p:spPr bwMode="auto">
          <a:xfrm>
            <a:off x="5943600" y="43434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200">
                <a:solidFill>
                  <a:schemeClr val="accent2"/>
                </a:solidFill>
                <a:latin typeface="Arial" pitchFamily="34" charset="0"/>
              </a:rPr>
              <a:t>1110</a:t>
            </a:r>
          </a:p>
        </p:txBody>
      </p:sp>
      <p:sp>
        <p:nvSpPr>
          <p:cNvPr id="226342" name="Text Box 38"/>
          <p:cNvSpPr txBox="1">
            <a:spLocks noChangeArrowheads="1"/>
          </p:cNvSpPr>
          <p:nvPr/>
        </p:nvSpPr>
        <p:spPr bwMode="auto">
          <a:xfrm>
            <a:off x="5181600" y="51054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200">
                <a:solidFill>
                  <a:schemeClr val="accent2"/>
                </a:solidFill>
                <a:latin typeface="Arial" pitchFamily="34" charset="0"/>
              </a:rPr>
              <a:t>1110</a:t>
            </a:r>
          </a:p>
        </p:txBody>
      </p:sp>
      <p:sp>
        <p:nvSpPr>
          <p:cNvPr id="226343" name="Text Box 39"/>
          <p:cNvSpPr txBox="1">
            <a:spLocks noChangeArrowheads="1"/>
          </p:cNvSpPr>
          <p:nvPr/>
        </p:nvSpPr>
        <p:spPr bwMode="auto">
          <a:xfrm>
            <a:off x="4114800" y="54102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200">
                <a:solidFill>
                  <a:schemeClr val="accent2"/>
                </a:solidFill>
                <a:latin typeface="Arial" pitchFamily="34" charset="0"/>
              </a:rPr>
              <a:t>1110</a:t>
            </a:r>
          </a:p>
        </p:txBody>
      </p:sp>
      <p:sp>
        <p:nvSpPr>
          <p:cNvPr id="226344" name="Text Box 40"/>
          <p:cNvSpPr txBox="1">
            <a:spLocks noChangeArrowheads="1"/>
          </p:cNvSpPr>
          <p:nvPr/>
        </p:nvSpPr>
        <p:spPr bwMode="auto">
          <a:xfrm>
            <a:off x="3352800" y="49530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200">
                <a:solidFill>
                  <a:schemeClr val="accent2"/>
                </a:solidFill>
                <a:latin typeface="Arial" pitchFamily="34" charset="0"/>
              </a:rPr>
              <a:t>1110</a:t>
            </a:r>
          </a:p>
        </p:txBody>
      </p:sp>
      <p:sp>
        <p:nvSpPr>
          <p:cNvPr id="226345" name="Text Box 41"/>
          <p:cNvSpPr txBox="1">
            <a:spLocks noChangeArrowheads="1"/>
          </p:cNvSpPr>
          <p:nvPr/>
        </p:nvSpPr>
        <p:spPr bwMode="auto">
          <a:xfrm>
            <a:off x="2971800" y="39624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200">
                <a:solidFill>
                  <a:schemeClr val="accent2"/>
                </a:solidFill>
                <a:latin typeface="Arial" pitchFamily="34" charset="0"/>
              </a:rPr>
              <a:t>1110</a:t>
            </a:r>
          </a:p>
        </p:txBody>
      </p:sp>
      <p:sp>
        <p:nvSpPr>
          <p:cNvPr id="36899" name="Text Box 42"/>
          <p:cNvSpPr txBox="1">
            <a:spLocks noChangeArrowheads="1"/>
          </p:cNvSpPr>
          <p:nvPr/>
        </p:nvSpPr>
        <p:spPr bwMode="auto">
          <a:xfrm>
            <a:off x="365125" y="5375275"/>
            <a:ext cx="1912938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>
                <a:solidFill>
                  <a:srgbClr val="FF3300"/>
                </a:solidFill>
              </a:rPr>
              <a:t>Define </a:t>
            </a:r>
            <a:r>
              <a:rPr lang="en-US" sz="2000" u="sng">
                <a:solidFill>
                  <a:srgbClr val="FF3300"/>
                </a:solidFill>
              </a:rPr>
              <a:t>closest</a:t>
            </a:r>
            <a:r>
              <a:rPr lang="en-US" sz="2000">
                <a:solidFill>
                  <a:srgbClr val="FF3300"/>
                </a:solidFill>
              </a:rPr>
              <a:t/>
            </a:r>
            <a:br>
              <a:rPr lang="en-US" sz="2000">
                <a:solidFill>
                  <a:srgbClr val="FF3300"/>
                </a:solidFill>
              </a:rPr>
            </a:br>
            <a:r>
              <a:rPr lang="en-US" sz="2000">
                <a:solidFill>
                  <a:srgbClr val="FF3300"/>
                </a:solidFill>
              </a:rPr>
              <a:t>as closest</a:t>
            </a:r>
            <a:br>
              <a:rPr lang="en-US" sz="2000">
                <a:solidFill>
                  <a:srgbClr val="FF3300"/>
                </a:solidFill>
              </a:rPr>
            </a:br>
            <a:r>
              <a:rPr lang="en-US" sz="2000">
                <a:solidFill>
                  <a:srgbClr val="FF3300"/>
                </a:solidFill>
              </a:rPr>
              <a:t>successor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26" grpId="0" animBg="1"/>
      <p:bldP spid="226327" grpId="0" animBg="1"/>
      <p:bldP spid="226328" grpId="0" animBg="1"/>
      <p:bldP spid="226329" grpId="0" animBg="1"/>
      <p:bldP spid="226330" grpId="0" animBg="1"/>
      <p:bldP spid="226331" grpId="0" animBg="1"/>
      <p:bldP spid="226338" grpId="0"/>
      <p:bldP spid="226340" grpId="0"/>
      <p:bldP spid="226341" grpId="0"/>
      <p:bldP spid="226342" grpId="0"/>
      <p:bldP spid="226343" grpId="0"/>
      <p:bldP spid="226344" grpId="0"/>
      <p:bldP spid="2263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7890" name="Title 67"/>
          <p:cNvSpPr>
            <a:spLocks noGrp="1"/>
          </p:cNvSpPr>
          <p:nvPr>
            <p:ph type="title"/>
          </p:nvPr>
        </p:nvSpPr>
        <p:spPr>
          <a:xfrm>
            <a:off x="254000" y="0"/>
            <a:ext cx="8229600" cy="1143000"/>
          </a:xfrm>
        </p:spPr>
        <p:txBody>
          <a:bodyPr/>
          <a:lstStyle/>
          <a:p>
            <a:r>
              <a:rPr lang="en-US" smtClean="0"/>
              <a:t>Circular DHT with Shortcuts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228600" y="4572000"/>
            <a:ext cx="8229600" cy="1981200"/>
          </a:xfrm>
        </p:spPr>
        <p:txBody>
          <a:bodyPr>
            <a:normAutofit fontScale="85000" lnSpcReduction="20000"/>
          </a:bodyPr>
          <a:lstStyle/>
          <a:p>
            <a:pPr>
              <a:buFont typeface="ZapfDingbats" pitchFamily="82" charset="2"/>
              <a:buChar char="r"/>
              <a:defRPr/>
            </a:pPr>
            <a:r>
              <a:rPr lang="en-US" dirty="0" smtClean="0"/>
              <a:t>Each peer keeps track of IP addresses of predecessor, successor, </a:t>
            </a:r>
            <a:r>
              <a:rPr lang="en-US" dirty="0" smtClean="0"/>
              <a:t>+ shortcuts.</a:t>
            </a:r>
          </a:p>
          <a:p>
            <a:pPr>
              <a:buFont typeface="ZapfDingbats" pitchFamily="82" charset="2"/>
              <a:buChar char="r"/>
              <a:defRPr/>
            </a:pPr>
            <a:r>
              <a:rPr lang="en-US" dirty="0" smtClean="0"/>
              <a:t>Possible </a:t>
            </a:r>
            <a:r>
              <a:rPr lang="en-US" dirty="0" smtClean="0"/>
              <a:t>to design shortcuts so O(log N) neighbors, O(log N) messages in </a:t>
            </a:r>
            <a:r>
              <a:rPr lang="en-US" dirty="0" smtClean="0"/>
              <a:t>query: </a:t>
            </a:r>
          </a:p>
          <a:p>
            <a:pPr lvl="1">
              <a:buFont typeface="ZapfDingbats" pitchFamily="82" charset="2"/>
              <a:buChar char="r"/>
              <a:defRPr/>
            </a:pPr>
            <a:r>
              <a:rPr lang="en-US" dirty="0" smtClean="0"/>
              <a:t>Query </a:t>
            </a:r>
            <a:r>
              <a:rPr lang="en-US" dirty="0" smtClean="0"/>
              <a:t>simulates binary search (divide and conquer) </a:t>
            </a:r>
            <a:endParaRPr lang="en-US" dirty="0" smtClean="0"/>
          </a:p>
          <a:p>
            <a:pPr lvl="1">
              <a:buFont typeface="ZapfDingbats" pitchFamily="82" charset="2"/>
              <a:buChar char="r"/>
              <a:defRPr/>
            </a:pPr>
            <a:r>
              <a:rPr lang="en-US" dirty="0" smtClean="0"/>
              <a:t>Reduced </a:t>
            </a:r>
            <a:r>
              <a:rPr lang="en-US" dirty="0" smtClean="0"/>
              <a:t>from 6 to 2 messages</a:t>
            </a:r>
            <a:r>
              <a:rPr lang="en-US" dirty="0" smtClean="0"/>
              <a:t>.</a:t>
            </a:r>
            <a:endParaRPr lang="en-US" dirty="0" smtClean="0"/>
          </a:p>
        </p:txBody>
      </p:sp>
      <p:grpSp>
        <p:nvGrpSpPr>
          <p:cNvPr id="37892" name="Group 66"/>
          <p:cNvGrpSpPr>
            <a:grpSpLocks/>
          </p:cNvGrpSpPr>
          <p:nvPr/>
        </p:nvGrpSpPr>
        <p:grpSpPr bwMode="auto">
          <a:xfrm>
            <a:off x="2362200" y="914400"/>
            <a:ext cx="3602038" cy="3570288"/>
            <a:chOff x="4953000" y="1676400"/>
            <a:chExt cx="3602330" cy="3569732"/>
          </a:xfrm>
        </p:grpSpPr>
        <p:grpSp>
          <p:nvGrpSpPr>
            <p:cNvPr id="37898" name="Group 43"/>
            <p:cNvGrpSpPr>
              <a:grpSpLocks/>
            </p:cNvGrpSpPr>
            <p:nvPr/>
          </p:nvGrpSpPr>
          <p:grpSpPr bwMode="auto">
            <a:xfrm>
              <a:off x="4953000" y="1676400"/>
              <a:ext cx="3602330" cy="3569732"/>
              <a:chOff x="1066800" y="1676400"/>
              <a:chExt cx="3602330" cy="3569732"/>
            </a:xfrm>
          </p:grpSpPr>
          <p:sp>
            <p:nvSpPr>
              <p:cNvPr id="37907" name="Oval 3"/>
              <p:cNvSpPr>
                <a:spLocks noChangeArrowheads="1"/>
              </p:cNvSpPr>
              <p:nvPr/>
            </p:nvSpPr>
            <p:spPr bwMode="auto">
              <a:xfrm>
                <a:off x="2794354" y="4791480"/>
                <a:ext cx="96564" cy="988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37908" name="Oval 4"/>
              <p:cNvSpPr>
                <a:spLocks noChangeArrowheads="1"/>
              </p:cNvSpPr>
              <p:nvPr/>
            </p:nvSpPr>
            <p:spPr bwMode="auto">
              <a:xfrm>
                <a:off x="1435115" y="2890435"/>
                <a:ext cx="96564" cy="988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37909" name="Oval 5"/>
              <p:cNvSpPr>
                <a:spLocks noChangeArrowheads="1"/>
              </p:cNvSpPr>
              <p:nvPr/>
            </p:nvSpPr>
            <p:spPr bwMode="auto">
              <a:xfrm>
                <a:off x="1459562" y="3978242"/>
                <a:ext cx="96564" cy="988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37910" name="Oval 6"/>
              <p:cNvSpPr>
                <a:spLocks noChangeArrowheads="1"/>
              </p:cNvSpPr>
              <p:nvPr/>
            </p:nvSpPr>
            <p:spPr bwMode="auto">
              <a:xfrm>
                <a:off x="3989799" y="2585616"/>
                <a:ext cx="96564" cy="988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37911" name="Oval 7"/>
              <p:cNvSpPr>
                <a:spLocks noChangeArrowheads="1"/>
              </p:cNvSpPr>
              <p:nvPr/>
            </p:nvSpPr>
            <p:spPr bwMode="auto">
              <a:xfrm>
                <a:off x="4283160" y="3457025"/>
                <a:ext cx="96564" cy="988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37912" name="Oval 8"/>
              <p:cNvSpPr>
                <a:spLocks noChangeArrowheads="1"/>
              </p:cNvSpPr>
              <p:nvPr/>
            </p:nvSpPr>
            <p:spPr bwMode="auto">
              <a:xfrm>
                <a:off x="4004467" y="4192313"/>
                <a:ext cx="96564" cy="988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37913" name="Oval 9"/>
              <p:cNvSpPr>
                <a:spLocks noChangeArrowheads="1"/>
              </p:cNvSpPr>
              <p:nvPr/>
            </p:nvSpPr>
            <p:spPr bwMode="auto">
              <a:xfrm>
                <a:off x="1991278" y="4548323"/>
                <a:ext cx="96565" cy="988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37914" name="Oval 10"/>
              <p:cNvSpPr>
                <a:spLocks noChangeArrowheads="1"/>
              </p:cNvSpPr>
              <p:nvPr/>
            </p:nvSpPr>
            <p:spPr bwMode="auto">
              <a:xfrm>
                <a:off x="1376443" y="2050438"/>
                <a:ext cx="2927496" cy="27933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37915" name="Text Box 11"/>
              <p:cNvSpPr txBox="1">
                <a:spLocks noChangeArrowheads="1"/>
              </p:cNvSpPr>
              <p:nvPr/>
            </p:nvSpPr>
            <p:spPr bwMode="auto">
              <a:xfrm>
                <a:off x="2895600" y="1676400"/>
                <a:ext cx="2888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r>
                  <a:rPr lang="en-US"/>
                  <a:t>1</a:t>
                </a:r>
              </a:p>
            </p:txBody>
          </p:sp>
          <p:sp>
            <p:nvSpPr>
              <p:cNvPr id="37916" name="Rectangle 12"/>
              <p:cNvSpPr>
                <a:spLocks noChangeArrowheads="1"/>
              </p:cNvSpPr>
              <p:nvPr/>
            </p:nvSpPr>
            <p:spPr bwMode="auto">
              <a:xfrm>
                <a:off x="3962400" y="2286000"/>
                <a:ext cx="3257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r>
                  <a:rPr lang="en-US"/>
                  <a:t>3</a:t>
                </a:r>
              </a:p>
            </p:txBody>
          </p:sp>
          <p:sp>
            <p:nvSpPr>
              <p:cNvPr id="37917" name="Rectangle 13"/>
              <p:cNvSpPr>
                <a:spLocks noChangeArrowheads="1"/>
              </p:cNvSpPr>
              <p:nvPr/>
            </p:nvSpPr>
            <p:spPr bwMode="auto">
              <a:xfrm>
                <a:off x="4343400" y="3352800"/>
                <a:ext cx="3257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r>
                  <a:rPr lang="en-US"/>
                  <a:t>4</a:t>
                </a:r>
              </a:p>
            </p:txBody>
          </p:sp>
          <p:sp>
            <p:nvSpPr>
              <p:cNvPr id="37918" name="Rectangle 14"/>
              <p:cNvSpPr>
                <a:spLocks noChangeArrowheads="1"/>
              </p:cNvSpPr>
              <p:nvPr/>
            </p:nvSpPr>
            <p:spPr bwMode="auto">
              <a:xfrm>
                <a:off x="4114800" y="4114800"/>
                <a:ext cx="3257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r>
                  <a:rPr lang="en-US"/>
                  <a:t>5</a:t>
                </a:r>
              </a:p>
            </p:txBody>
          </p:sp>
          <p:sp>
            <p:nvSpPr>
              <p:cNvPr id="37919" name="Rectangle 15"/>
              <p:cNvSpPr>
                <a:spLocks noChangeArrowheads="1"/>
              </p:cNvSpPr>
              <p:nvPr/>
            </p:nvSpPr>
            <p:spPr bwMode="auto">
              <a:xfrm>
                <a:off x="2743200" y="4876800"/>
                <a:ext cx="3257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r>
                  <a:rPr lang="en-US"/>
                  <a:t>8</a:t>
                </a:r>
              </a:p>
            </p:txBody>
          </p:sp>
          <p:sp>
            <p:nvSpPr>
              <p:cNvPr id="37920" name="Rectangle 16"/>
              <p:cNvSpPr>
                <a:spLocks noChangeArrowheads="1"/>
              </p:cNvSpPr>
              <p:nvPr/>
            </p:nvSpPr>
            <p:spPr bwMode="auto">
              <a:xfrm>
                <a:off x="1676400" y="4648200"/>
                <a:ext cx="4299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r>
                  <a:rPr lang="en-US"/>
                  <a:t>10</a:t>
                </a:r>
              </a:p>
            </p:txBody>
          </p:sp>
          <p:sp>
            <p:nvSpPr>
              <p:cNvPr id="37921" name="Rectangle 17"/>
              <p:cNvSpPr>
                <a:spLocks noChangeArrowheads="1"/>
              </p:cNvSpPr>
              <p:nvPr/>
            </p:nvSpPr>
            <p:spPr bwMode="auto">
              <a:xfrm>
                <a:off x="1066800" y="3886200"/>
                <a:ext cx="4299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r>
                  <a:rPr lang="en-US"/>
                  <a:t>12</a:t>
                </a:r>
              </a:p>
            </p:txBody>
          </p:sp>
          <p:sp>
            <p:nvSpPr>
              <p:cNvPr id="37922" name="Rectangle 18"/>
              <p:cNvSpPr>
                <a:spLocks noChangeArrowheads="1"/>
              </p:cNvSpPr>
              <p:nvPr/>
            </p:nvSpPr>
            <p:spPr bwMode="auto">
              <a:xfrm>
                <a:off x="1066800" y="2667000"/>
                <a:ext cx="4299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r>
                  <a:rPr lang="en-US"/>
                  <a:t>15</a:t>
                </a:r>
              </a:p>
            </p:txBody>
          </p:sp>
          <p:sp>
            <p:nvSpPr>
              <p:cNvPr id="37923" name="Oval 28"/>
              <p:cNvSpPr>
                <a:spLocks noChangeArrowheads="1"/>
              </p:cNvSpPr>
              <p:nvPr/>
            </p:nvSpPr>
            <p:spPr bwMode="auto">
              <a:xfrm>
                <a:off x="2912920" y="2010882"/>
                <a:ext cx="96565" cy="988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</p:grpSp>
        <p:cxnSp>
          <p:nvCxnSpPr>
            <p:cNvPr id="80" name="Straight Arrow Connector 79"/>
            <p:cNvCxnSpPr>
              <a:endCxn id="37913" idx="7"/>
            </p:cNvCxnSpPr>
            <p:nvPr/>
          </p:nvCxnSpPr>
          <p:spPr>
            <a:xfrm rot="10800000" flipV="1">
              <a:off x="5959557" y="3504915"/>
              <a:ext cx="2254433" cy="10571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37912" idx="1"/>
              <a:endCxn id="37909" idx="6"/>
            </p:cNvCxnSpPr>
            <p:nvPr/>
          </p:nvCxnSpPr>
          <p:spPr>
            <a:xfrm rot="16200000" flipV="1">
              <a:off x="6583516" y="2885595"/>
              <a:ext cx="179359" cy="2462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37907" idx="0"/>
            </p:cNvCxnSpPr>
            <p:nvPr/>
          </p:nvCxnSpPr>
          <p:spPr>
            <a:xfrm rot="16200000" flipV="1">
              <a:off x="5159607" y="3222228"/>
              <a:ext cx="1820579" cy="13193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5400000" flipH="1" flipV="1">
              <a:off x="5161270" y="2839751"/>
              <a:ext cx="2452306" cy="8874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37909" idx="7"/>
            </p:cNvCxnSpPr>
            <p:nvPr/>
          </p:nvCxnSpPr>
          <p:spPr>
            <a:xfrm rot="5400000" flipH="1" flipV="1">
              <a:off x="6013693" y="2080854"/>
              <a:ext cx="1325357" cy="24973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endCxn id="37914" idx="6"/>
            </p:cNvCxnSpPr>
            <p:nvPr/>
          </p:nvCxnSpPr>
          <p:spPr>
            <a:xfrm>
              <a:off x="5410237" y="2939853"/>
              <a:ext cx="2779938" cy="5079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37923" idx="5"/>
            </p:cNvCxnSpPr>
            <p:nvPr/>
          </p:nvCxnSpPr>
          <p:spPr>
            <a:xfrm rot="16200000" flipH="1">
              <a:off x="6355919" y="2621485"/>
              <a:ext cx="2095174" cy="10430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rot="5400000">
              <a:off x="6292423" y="3156371"/>
              <a:ext cx="2177711" cy="11986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/>
          <p:cNvCxnSpPr/>
          <p:nvPr/>
        </p:nvCxnSpPr>
        <p:spPr>
          <a:xfrm rot="10800000" flipV="1">
            <a:off x="2881746" y="1981199"/>
            <a:ext cx="2604655" cy="135774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V="1">
            <a:off x="2327564" y="2701637"/>
            <a:ext cx="886691" cy="5541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694363" y="1030288"/>
            <a:ext cx="1725612" cy="860425"/>
            <a:chOff x="4311" y="1273"/>
            <a:chExt cx="737" cy="609"/>
          </a:xfrm>
        </p:grpSpPr>
        <p:sp>
          <p:nvSpPr>
            <p:cNvPr id="37896" name="AutoShape 20"/>
            <p:cNvSpPr>
              <a:spLocks noChangeArrowheads="1"/>
            </p:cNvSpPr>
            <p:nvPr/>
          </p:nvSpPr>
          <p:spPr bwMode="auto">
            <a:xfrm>
              <a:off x="4311" y="1273"/>
              <a:ext cx="709" cy="609"/>
            </a:xfrm>
            <a:prstGeom prst="wedgeRoundRectCallout">
              <a:avLst>
                <a:gd name="adj1" fmla="val -59593"/>
                <a:gd name="adj2" fmla="val 68556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 sz="1600">
                <a:latin typeface="Times New Roman" pitchFamily="18" charset="0"/>
              </a:endParaRPr>
            </a:p>
          </p:txBody>
        </p:sp>
        <p:sp>
          <p:nvSpPr>
            <p:cNvPr id="37897" name="Text Box 21"/>
            <p:cNvSpPr txBox="1">
              <a:spLocks noChangeArrowheads="1"/>
            </p:cNvSpPr>
            <p:nvPr/>
          </p:nvSpPr>
          <p:spPr bwMode="auto">
            <a:xfrm>
              <a:off x="4344" y="1326"/>
              <a:ext cx="704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800">
                  <a:solidFill>
                    <a:srgbClr val="FF0000"/>
                  </a:solidFill>
                </a:rPr>
                <a:t>Who’s resp </a:t>
              </a:r>
            </a:p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800">
                  <a:solidFill>
                    <a:srgbClr val="FF0000"/>
                  </a:solidFill>
                </a:rPr>
                <a:t>for key 1110?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8914" name="Title 67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mtClean="0"/>
              <a:t>Peer Churn</a:t>
            </a:r>
          </a:p>
        </p:txBody>
      </p:sp>
      <p:sp>
        <p:nvSpPr>
          <p:cNvPr id="69" name="Content Placeholder 68"/>
          <p:cNvSpPr>
            <a:spLocks noGrp="1"/>
          </p:cNvSpPr>
          <p:nvPr>
            <p:ph idx="1"/>
          </p:nvPr>
        </p:nvSpPr>
        <p:spPr>
          <a:xfrm>
            <a:off x="457200" y="4370388"/>
            <a:ext cx="8229600" cy="2133600"/>
          </a:xfrm>
        </p:spPr>
        <p:txBody>
          <a:bodyPr>
            <a:normAutofit fontScale="92500" lnSpcReduction="10000"/>
          </a:bodyPr>
          <a:lstStyle/>
          <a:p>
            <a:pPr>
              <a:buFont typeface="ZapfDingbats" pitchFamily="82" charset="2"/>
              <a:buChar char="r"/>
              <a:defRPr/>
            </a:pPr>
            <a:r>
              <a:rPr lang="en-US" dirty="0" smtClean="0"/>
              <a:t>Peer 5 abruptly leaves</a:t>
            </a:r>
          </a:p>
          <a:p>
            <a:pPr>
              <a:buFont typeface="ZapfDingbats" pitchFamily="82" charset="2"/>
              <a:buChar char="r"/>
              <a:defRPr/>
            </a:pPr>
            <a:r>
              <a:rPr lang="en-US" dirty="0" smtClean="0"/>
              <a:t>Peer 4 detects; makes 8 its immediate successor; asks 8 who its immediate successor is; makes 8’s immediate successor its second successor.</a:t>
            </a:r>
          </a:p>
          <a:p>
            <a:pPr>
              <a:buFont typeface="ZapfDingbats" pitchFamily="82" charset="2"/>
              <a:buChar char="r"/>
              <a:defRPr/>
            </a:pPr>
            <a:r>
              <a:rPr lang="en-US" dirty="0" smtClean="0"/>
              <a:t>What if peer 13 wants to join?</a:t>
            </a:r>
            <a:endParaRPr lang="en-US" dirty="0"/>
          </a:p>
        </p:txBody>
      </p:sp>
      <p:grpSp>
        <p:nvGrpSpPr>
          <p:cNvPr id="38916" name="Group 42"/>
          <p:cNvGrpSpPr>
            <a:grpSpLocks/>
          </p:cNvGrpSpPr>
          <p:nvPr/>
        </p:nvGrpSpPr>
        <p:grpSpPr bwMode="auto">
          <a:xfrm>
            <a:off x="377825" y="814388"/>
            <a:ext cx="3602038" cy="3570287"/>
            <a:chOff x="1066800" y="1676400"/>
            <a:chExt cx="3602330" cy="3569732"/>
          </a:xfrm>
        </p:grpSpPr>
        <p:sp>
          <p:nvSpPr>
            <p:cNvPr id="38923" name="Oval 3"/>
            <p:cNvSpPr>
              <a:spLocks noChangeArrowheads="1"/>
            </p:cNvSpPr>
            <p:nvPr/>
          </p:nvSpPr>
          <p:spPr bwMode="auto">
            <a:xfrm>
              <a:off x="2794354" y="4791480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38924" name="Oval 4"/>
            <p:cNvSpPr>
              <a:spLocks noChangeArrowheads="1"/>
            </p:cNvSpPr>
            <p:nvPr/>
          </p:nvSpPr>
          <p:spPr bwMode="auto">
            <a:xfrm>
              <a:off x="1435115" y="2890435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38925" name="Oval 5"/>
            <p:cNvSpPr>
              <a:spLocks noChangeArrowheads="1"/>
            </p:cNvSpPr>
            <p:nvPr/>
          </p:nvSpPr>
          <p:spPr bwMode="auto">
            <a:xfrm>
              <a:off x="1459562" y="3978242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38926" name="Oval 6"/>
            <p:cNvSpPr>
              <a:spLocks noChangeArrowheads="1"/>
            </p:cNvSpPr>
            <p:nvPr/>
          </p:nvSpPr>
          <p:spPr bwMode="auto">
            <a:xfrm>
              <a:off x="3989799" y="2585616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38927" name="Oval 7"/>
            <p:cNvSpPr>
              <a:spLocks noChangeArrowheads="1"/>
            </p:cNvSpPr>
            <p:nvPr/>
          </p:nvSpPr>
          <p:spPr bwMode="auto">
            <a:xfrm>
              <a:off x="4283160" y="3457025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38928" name="Oval 8"/>
            <p:cNvSpPr>
              <a:spLocks noChangeArrowheads="1"/>
            </p:cNvSpPr>
            <p:nvPr/>
          </p:nvSpPr>
          <p:spPr bwMode="auto">
            <a:xfrm>
              <a:off x="4004467" y="4192313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38929" name="Oval 9"/>
            <p:cNvSpPr>
              <a:spLocks noChangeArrowheads="1"/>
            </p:cNvSpPr>
            <p:nvPr/>
          </p:nvSpPr>
          <p:spPr bwMode="auto">
            <a:xfrm>
              <a:off x="1991278" y="4548323"/>
              <a:ext cx="96565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38930" name="Oval 10"/>
            <p:cNvSpPr>
              <a:spLocks noChangeArrowheads="1"/>
            </p:cNvSpPr>
            <p:nvPr/>
          </p:nvSpPr>
          <p:spPr bwMode="auto">
            <a:xfrm>
              <a:off x="1376443" y="2050438"/>
              <a:ext cx="2927496" cy="27933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38931" name="Text Box 11"/>
            <p:cNvSpPr txBox="1">
              <a:spLocks noChangeArrowheads="1"/>
            </p:cNvSpPr>
            <p:nvPr/>
          </p:nvSpPr>
          <p:spPr bwMode="auto">
            <a:xfrm>
              <a:off x="2895600" y="1676400"/>
              <a:ext cx="2888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/>
                <a:t>1</a:t>
              </a:r>
            </a:p>
          </p:txBody>
        </p:sp>
        <p:sp>
          <p:nvSpPr>
            <p:cNvPr id="38932" name="Rectangle 12"/>
            <p:cNvSpPr>
              <a:spLocks noChangeArrowheads="1"/>
            </p:cNvSpPr>
            <p:nvPr/>
          </p:nvSpPr>
          <p:spPr bwMode="auto">
            <a:xfrm>
              <a:off x="4114800" y="25146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/>
                <a:t>3</a:t>
              </a:r>
            </a:p>
          </p:txBody>
        </p:sp>
        <p:sp>
          <p:nvSpPr>
            <p:cNvPr id="38933" name="Rectangle 13"/>
            <p:cNvSpPr>
              <a:spLocks noChangeArrowheads="1"/>
            </p:cNvSpPr>
            <p:nvPr/>
          </p:nvSpPr>
          <p:spPr bwMode="auto">
            <a:xfrm>
              <a:off x="4343400" y="3352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/>
                <a:t>4</a:t>
              </a:r>
            </a:p>
          </p:txBody>
        </p:sp>
        <p:sp>
          <p:nvSpPr>
            <p:cNvPr id="38934" name="Rectangle 14"/>
            <p:cNvSpPr>
              <a:spLocks noChangeArrowheads="1"/>
            </p:cNvSpPr>
            <p:nvPr/>
          </p:nvSpPr>
          <p:spPr bwMode="auto">
            <a:xfrm>
              <a:off x="4114800" y="4114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/>
                <a:t>5</a:t>
              </a:r>
            </a:p>
          </p:txBody>
        </p:sp>
        <p:sp>
          <p:nvSpPr>
            <p:cNvPr id="38935" name="Rectangle 15"/>
            <p:cNvSpPr>
              <a:spLocks noChangeArrowheads="1"/>
            </p:cNvSpPr>
            <p:nvPr/>
          </p:nvSpPr>
          <p:spPr bwMode="auto">
            <a:xfrm>
              <a:off x="2743200" y="4876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/>
                <a:t>8</a:t>
              </a:r>
            </a:p>
          </p:txBody>
        </p:sp>
        <p:sp>
          <p:nvSpPr>
            <p:cNvPr id="38936" name="Rectangle 16"/>
            <p:cNvSpPr>
              <a:spLocks noChangeArrowheads="1"/>
            </p:cNvSpPr>
            <p:nvPr/>
          </p:nvSpPr>
          <p:spPr bwMode="auto">
            <a:xfrm>
              <a:off x="1676400" y="4648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/>
                <a:t>10</a:t>
              </a:r>
            </a:p>
          </p:txBody>
        </p:sp>
        <p:sp>
          <p:nvSpPr>
            <p:cNvPr id="38937" name="Rectangle 17"/>
            <p:cNvSpPr>
              <a:spLocks noChangeArrowheads="1"/>
            </p:cNvSpPr>
            <p:nvPr/>
          </p:nvSpPr>
          <p:spPr bwMode="auto">
            <a:xfrm>
              <a:off x="1066800" y="3886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/>
                <a:t>12</a:t>
              </a:r>
            </a:p>
          </p:txBody>
        </p:sp>
        <p:sp>
          <p:nvSpPr>
            <p:cNvPr id="38938" name="Rectangle 18"/>
            <p:cNvSpPr>
              <a:spLocks noChangeArrowheads="1"/>
            </p:cNvSpPr>
            <p:nvPr/>
          </p:nvSpPr>
          <p:spPr bwMode="auto">
            <a:xfrm>
              <a:off x="1066800" y="26670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/>
                <a:t>15</a:t>
              </a:r>
            </a:p>
          </p:txBody>
        </p:sp>
        <p:sp>
          <p:nvSpPr>
            <p:cNvPr id="38939" name="Oval 28"/>
            <p:cNvSpPr>
              <a:spLocks noChangeArrowheads="1"/>
            </p:cNvSpPr>
            <p:nvPr/>
          </p:nvSpPr>
          <p:spPr bwMode="auto">
            <a:xfrm>
              <a:off x="2912920" y="2010882"/>
              <a:ext cx="96565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2054225" y="1119188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2130425" y="1195388"/>
            <a:ext cx="169863" cy="9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73425" y="3252788"/>
            <a:ext cx="228600" cy="1841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38934" idx="0"/>
          </p:cNvCxnSpPr>
          <p:nvPr/>
        </p:nvCxnSpPr>
        <p:spPr>
          <a:xfrm rot="16200000" flipH="1" flipV="1">
            <a:off x="3278982" y="3171031"/>
            <a:ext cx="228600" cy="39211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1" name="TextBox 28"/>
          <p:cNvSpPr txBox="1">
            <a:spLocks noChangeArrowheads="1"/>
          </p:cNvSpPr>
          <p:nvPr/>
        </p:nvSpPr>
        <p:spPr bwMode="auto">
          <a:xfrm>
            <a:off x="4454525" y="1287463"/>
            <a:ext cx="42830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/>
              <a:t>To handle peer churn, require 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/>
              <a:t>each peer to know the IP address 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/>
              <a:t>of its two successors. 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sz="2000"/>
              <a:t> Each peer periodically pings its </a:t>
            </a:r>
            <a:br>
              <a:rPr lang="en-US" sz="2000"/>
            </a:br>
            <a:r>
              <a:rPr lang="en-US" sz="2000"/>
              <a:t>two successors to see if they </a:t>
            </a:r>
            <a:br>
              <a:rPr lang="en-US" sz="2000"/>
            </a:br>
            <a:r>
              <a:rPr lang="en-US" sz="2000"/>
              <a:t>are still alive</a:t>
            </a:r>
            <a:r>
              <a:rPr lang="en-US"/>
              <a:t>. 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en-US"/>
          </a:p>
        </p:txBody>
      </p:sp>
      <p:cxnSp>
        <p:nvCxnSpPr>
          <p:cNvPr id="38922" name="Straight Arrow Connector 30"/>
          <p:cNvCxnSpPr>
            <a:cxnSpLocks noChangeShapeType="1"/>
            <a:stCxn id="38933" idx="1"/>
          </p:cNvCxnSpPr>
          <p:nvPr/>
        </p:nvCxnSpPr>
        <p:spPr bwMode="auto">
          <a:xfrm rot="10800000" flipV="1">
            <a:off x="3206750" y="2674938"/>
            <a:ext cx="447675" cy="312737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692D2-4C33-4E6F-8E99-C29157152C6C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smtClean="0"/>
              <a:t>Common DHT structures for P2P overlays/searching  </a:t>
            </a:r>
            <a:endParaRPr lang="en-US" sz="3600" smtClean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00225"/>
            <a:ext cx="7772400" cy="4360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sz="2400" smtClean="0">
                <a:solidFill>
                  <a:srgbClr val="C00000"/>
                </a:solidFill>
              </a:rPr>
              <a:t>Chord: </a:t>
            </a:r>
            <a:r>
              <a:rPr lang="sv-SE" sz="2400" smtClean="0"/>
              <a:t>ring with ”chords” (i.e. Shortcuts), works as binary tree</a:t>
            </a:r>
          </a:p>
          <a:p>
            <a:pPr>
              <a:lnSpc>
                <a:spcPct val="90000"/>
              </a:lnSpc>
            </a:pPr>
            <a:r>
              <a:rPr lang="sv-SE" sz="2400" smtClean="0">
                <a:solidFill>
                  <a:srgbClr val="C00000"/>
                </a:solidFill>
              </a:rPr>
              <a:t>Content-Addressable Network </a:t>
            </a:r>
            <a:r>
              <a:rPr lang="sv-SE" sz="2400" smtClean="0"/>
              <a:t>(CAN) topological routing (k-dimensional grid)</a:t>
            </a:r>
          </a:p>
          <a:p>
            <a:pPr>
              <a:lnSpc>
                <a:spcPct val="90000"/>
              </a:lnSpc>
            </a:pPr>
            <a:r>
              <a:rPr lang="sv-SE" sz="2400" smtClean="0">
                <a:solidFill>
                  <a:srgbClr val="C00000"/>
                </a:solidFill>
              </a:rPr>
              <a:t>Tapestry, Pastry, DKS</a:t>
            </a:r>
            <a:r>
              <a:rPr lang="sv-SE" sz="2400" smtClean="0"/>
              <a:t>: ring organization as Chord, other measure of key closeness, k-ary search instead of binary search paradigm</a:t>
            </a:r>
          </a:p>
          <a:p>
            <a:pPr>
              <a:lnSpc>
                <a:spcPct val="90000"/>
              </a:lnSpc>
            </a:pPr>
            <a:r>
              <a:rPr lang="sv-SE" sz="2400" smtClean="0">
                <a:solidFill>
                  <a:srgbClr val="C00000"/>
                </a:solidFill>
              </a:rPr>
              <a:t>Kademlia</a:t>
            </a:r>
            <a:r>
              <a:rPr lang="sv-SE" sz="2400" smtClean="0"/>
              <a:t>: tree-based overlay</a:t>
            </a:r>
          </a:p>
          <a:p>
            <a:pPr>
              <a:lnSpc>
                <a:spcPct val="90000"/>
              </a:lnSpc>
            </a:pPr>
            <a:r>
              <a:rPr lang="sv-SE" sz="2400" smtClean="0">
                <a:solidFill>
                  <a:srgbClr val="C00000"/>
                </a:solidFill>
              </a:rPr>
              <a:t>Viceroy</a:t>
            </a:r>
            <a:r>
              <a:rPr lang="sv-SE" sz="2400" smtClean="0"/>
              <a:t>: butterfly-type overlay network</a:t>
            </a:r>
          </a:p>
          <a:p>
            <a:pPr>
              <a:lnSpc>
                <a:spcPct val="90000"/>
              </a:lnSpc>
            </a:pPr>
            <a:r>
              <a:rPr lang="sv-SE" sz="2400" smtClean="0"/>
              <a:t>....</a:t>
            </a:r>
          </a:p>
          <a:p>
            <a:pPr>
              <a:lnSpc>
                <a:spcPct val="90000"/>
              </a:lnSpc>
            </a:pPr>
            <a:endParaRPr lang="sv-SE" sz="2400" smtClean="0"/>
          </a:p>
          <a:p>
            <a:pPr>
              <a:lnSpc>
                <a:spcPct val="90000"/>
              </a:lnSpc>
            </a:pPr>
            <a:endParaRPr lang="sv-SE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Application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0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E74BC-0D1C-489E-9119-7E9EA203D8B7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Pure P2P architecture</a:t>
            </a:r>
          </a:p>
        </p:txBody>
      </p:sp>
      <p:sp>
        <p:nvSpPr>
          <p:cNvPr id="10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49713" cy="4648200"/>
          </a:xfrm>
        </p:spPr>
        <p:txBody>
          <a:bodyPr/>
          <a:lstStyle/>
          <a:p>
            <a:r>
              <a:rPr lang="en-US" sz="2400" i="1" smtClean="0"/>
              <a:t>no</a:t>
            </a:r>
            <a:r>
              <a:rPr lang="en-US" sz="2400" smtClean="0"/>
              <a:t> always-on server</a:t>
            </a:r>
          </a:p>
          <a:p>
            <a:r>
              <a:rPr lang="en-US" sz="2400" smtClean="0"/>
              <a:t>arbitrary end systems directly communicate</a:t>
            </a:r>
          </a:p>
          <a:p>
            <a:r>
              <a:rPr lang="en-US" sz="2400" smtClean="0"/>
              <a:t>peers are intermittently connected and change IP addresses</a:t>
            </a:r>
          </a:p>
          <a:p>
            <a:endParaRPr lang="en-US" sz="2400" smtClean="0"/>
          </a:p>
          <a:p>
            <a:r>
              <a:rPr lang="en-US" sz="2400" u="sng" smtClean="0">
                <a:solidFill>
                  <a:srgbClr val="FF0000"/>
                </a:solidFill>
              </a:rPr>
              <a:t>Three topics:</a:t>
            </a:r>
          </a:p>
          <a:p>
            <a:pPr lvl="1"/>
            <a:r>
              <a:rPr lang="en-US" sz="2000" smtClean="0"/>
              <a:t>Searching for information</a:t>
            </a:r>
          </a:p>
          <a:p>
            <a:pPr lvl="1"/>
            <a:r>
              <a:rPr lang="en-US" sz="2000" smtClean="0"/>
              <a:t>File distribution</a:t>
            </a:r>
          </a:p>
          <a:p>
            <a:pPr lvl="1"/>
            <a:r>
              <a:rPr lang="en-US" sz="2000" smtClean="0"/>
              <a:t>Case Study: Skype</a:t>
            </a:r>
          </a:p>
          <a:p>
            <a:pPr>
              <a:buFont typeface="ZapfDingbats"/>
              <a:buNone/>
            </a:pPr>
            <a:endParaRPr lang="en-US" sz="2400" smtClean="0"/>
          </a:p>
          <a:p>
            <a:endParaRPr lang="en-US" sz="2400" smtClean="0"/>
          </a:p>
        </p:txBody>
      </p:sp>
      <p:sp>
        <p:nvSpPr>
          <p:cNvPr id="1043" name="Freeform 4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962699801 w 828"/>
              <a:gd name="T1" fmla="*/ 75604747 h 425"/>
              <a:gd name="T2" fmla="*/ 932457934 w 828"/>
              <a:gd name="T3" fmla="*/ 75604747 h 425"/>
              <a:gd name="T4" fmla="*/ 317539693 w 828"/>
              <a:gd name="T5" fmla="*/ 80645061 h 425"/>
              <a:gd name="T6" fmla="*/ 15120939 w 828"/>
              <a:gd name="T7" fmla="*/ 317539931 h 425"/>
              <a:gd name="T8" fmla="*/ 231854406 w 828"/>
              <a:gd name="T9" fmla="*/ 690523324 h 425"/>
              <a:gd name="T10" fmla="*/ 735885606 w 828"/>
              <a:gd name="T11" fmla="*/ 967740836 h 425"/>
              <a:gd name="T12" fmla="*/ 1360884371 w 828"/>
              <a:gd name="T13" fmla="*/ 1048385873 h 425"/>
              <a:gd name="T14" fmla="*/ 1759069338 w 828"/>
              <a:gd name="T15" fmla="*/ 831652138 h 425"/>
              <a:gd name="T16" fmla="*/ 1955641467 w 828"/>
              <a:gd name="T17" fmla="*/ 428426955 h 425"/>
              <a:gd name="T18" fmla="*/ 1995963955 w 828"/>
              <a:gd name="T19" fmla="*/ 55443487 h 425"/>
              <a:gd name="T20" fmla="*/ 1411287481 w 828"/>
              <a:gd name="T21" fmla="*/ 95766006 h 425"/>
              <a:gd name="T22" fmla="*/ 962699801 w 828"/>
              <a:gd name="T23" fmla="*/ 756047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44" name="Freeform 5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2147483647 w 765"/>
              <a:gd name="T1" fmla="*/ 51791808 h 459"/>
              <a:gd name="T2" fmla="*/ 1473499230 w 765"/>
              <a:gd name="T3" fmla="*/ 362535844 h 459"/>
              <a:gd name="T4" fmla="*/ 491166363 w 765"/>
              <a:gd name="T5" fmla="*/ 517908937 h 459"/>
              <a:gd name="T6" fmla="*/ 71628472 w 765"/>
              <a:gd name="T7" fmla="*/ 1740175577 h 459"/>
              <a:gd name="T8" fmla="*/ 920937231 w 765"/>
              <a:gd name="T9" fmla="*/ 2147483647 h 459"/>
              <a:gd name="T10" fmla="*/ 177024600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1926624200 h 459"/>
              <a:gd name="T18" fmla="*/ 2147483647 w 765"/>
              <a:gd name="T19" fmla="*/ 818298275 h 459"/>
              <a:gd name="T20" fmla="*/ 2147483647 w 765"/>
              <a:gd name="T21" fmla="*/ 176089426 h 459"/>
              <a:gd name="T22" fmla="*/ 2147483647 w 765"/>
              <a:gd name="T23" fmla="*/ 51791808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45" name="Freeform 6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1633060877 w 1036"/>
              <a:gd name="T1" fmla="*/ 27720914 h 675"/>
              <a:gd name="T2" fmla="*/ 982860871 w 1036"/>
              <a:gd name="T3" fmla="*/ 133567426 h 675"/>
              <a:gd name="T4" fmla="*/ 519152141 w 1036"/>
              <a:gd name="T5" fmla="*/ 325099192 h 675"/>
              <a:gd name="T6" fmla="*/ 383063669 w 1036"/>
              <a:gd name="T7" fmla="*/ 577114708 h 675"/>
              <a:gd name="T8" fmla="*/ 55443436 w 1036"/>
              <a:gd name="T9" fmla="*/ 748485191 h 675"/>
              <a:gd name="T10" fmla="*/ 45362804 w 1036"/>
              <a:gd name="T11" fmla="*/ 1156750364 h 675"/>
              <a:gd name="T12" fmla="*/ 332660567 w 1036"/>
              <a:gd name="T13" fmla="*/ 1232354989 h 675"/>
              <a:gd name="T14" fmla="*/ 1154231415 w 1036"/>
              <a:gd name="T15" fmla="*/ 1232354989 h 675"/>
              <a:gd name="T16" fmla="*/ 1507053124 w 1036"/>
              <a:gd name="T17" fmla="*/ 1398685163 h 675"/>
              <a:gd name="T18" fmla="*/ 1895157401 w 1036"/>
              <a:gd name="T19" fmla="*/ 1655740888 h 675"/>
              <a:gd name="T20" fmla="*/ 2147483647 w 1036"/>
              <a:gd name="T21" fmla="*/ 1665821901 h 675"/>
              <a:gd name="T22" fmla="*/ 2147483647 w 1036"/>
              <a:gd name="T23" fmla="*/ 1519652563 h 675"/>
              <a:gd name="T24" fmla="*/ 2147483647 w 1036"/>
              <a:gd name="T25" fmla="*/ 1121468205 h 675"/>
              <a:gd name="T26" fmla="*/ 2147483647 w 1036"/>
              <a:gd name="T27" fmla="*/ 733364266 h 675"/>
              <a:gd name="T28" fmla="*/ 2147483647 w 1036"/>
              <a:gd name="T29" fmla="*/ 269655801 h 675"/>
              <a:gd name="T30" fmla="*/ 2147483647 w 1036"/>
              <a:gd name="T31" fmla="*/ 42841839 h 675"/>
              <a:gd name="T32" fmla="*/ 1955641122 w 1036"/>
              <a:gd name="T33" fmla="*/ 7559672 h 675"/>
              <a:gd name="T34" fmla="*/ 1633060877 w 1036"/>
              <a:gd name="T35" fmla="*/ 27720914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046" name="Group 7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1370" name="Rectangle 8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1371" name="AutoShape 9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47" name="Group 10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1340" name="Line 11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341" name="Line 12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342" name="Line 13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343" name="Line 14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344" name="Line 15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345" name="Line 16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346" name="Line 17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347" name="Line 18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348" name="Line 19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349" name="Line 20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350" name="Line 21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351" name="Line 22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352" name="Line 23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353" name="Line 24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354" name="Line 25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1355" name="Group 26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366" name="Line 2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367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368" name="Line 2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369" name="Line 3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1356" name="Group 31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362" name="Line 3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363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364" name="Line 3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365" name="Line 3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1357" name="Group 36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358" name="Line 3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359" name="Line 3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360" name="Line 3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361" name="Line 4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sp>
        <p:nvSpPr>
          <p:cNvPr id="1048" name="Oval 41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1049" name="Line 42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50" name="Line 43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51" name="Rectangle 44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>
              <a:latin typeface="Times New Roman" pitchFamily="18" charset="0"/>
            </a:endParaRPr>
          </a:p>
        </p:txBody>
      </p:sp>
      <p:sp>
        <p:nvSpPr>
          <p:cNvPr id="1052" name="Oval 45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grpSp>
        <p:nvGrpSpPr>
          <p:cNvPr id="1053" name="Group 46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1337" name="Line 4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8" name="Line 4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9" name="Line 4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054" name="Group 50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1334" name="Line 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" name="Line 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6" name="Line 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055" name="Oval 54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1056" name="Line 55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57" name="Line 56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58" name="Rectangle 57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>
              <a:latin typeface="Times New Roman" pitchFamily="18" charset="0"/>
            </a:endParaRPr>
          </a:p>
        </p:txBody>
      </p:sp>
      <p:sp>
        <p:nvSpPr>
          <p:cNvPr id="1059" name="Oval 58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grpSp>
        <p:nvGrpSpPr>
          <p:cNvPr id="1060" name="Group 59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1331" name="Line 6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2" name="Line 6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3" name="Line 6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061" name="Group 63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1328" name="Line 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29" name="Line 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0" name="Line 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062" name="Oval 67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1063" name="Line 68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64" name="Line 69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65" name="Rectangle 70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>
              <a:latin typeface="Times New Roman" pitchFamily="18" charset="0"/>
            </a:endParaRPr>
          </a:p>
        </p:txBody>
      </p:sp>
      <p:sp>
        <p:nvSpPr>
          <p:cNvPr id="1066" name="Oval 71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grpSp>
        <p:nvGrpSpPr>
          <p:cNvPr id="1067" name="Group 72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1325" name="Line 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26" name="Line 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27" name="Line 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068" name="Group 76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1322" name="Line 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23" name="Line 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24" name="Line 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069" name="Oval 80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1070" name="Line 81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71" name="Line 82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72" name="Rectangle 83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>
              <a:latin typeface="Times New Roman" pitchFamily="18" charset="0"/>
            </a:endParaRPr>
          </a:p>
        </p:txBody>
      </p:sp>
      <p:sp>
        <p:nvSpPr>
          <p:cNvPr id="1073" name="Oval 84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grpSp>
        <p:nvGrpSpPr>
          <p:cNvPr id="1074" name="Group 85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1319" name="Line 8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20" name="Line 8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21" name="Line 8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075" name="Group 89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1316" name="Line 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17" name="Line 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18" name="Line 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076" name="Oval 93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1077" name="Line 94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78" name="Line 95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79" name="Rectangle 96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>
              <a:latin typeface="Times New Roman" pitchFamily="18" charset="0"/>
            </a:endParaRPr>
          </a:p>
        </p:txBody>
      </p:sp>
      <p:sp>
        <p:nvSpPr>
          <p:cNvPr id="1080" name="Oval 97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grpSp>
        <p:nvGrpSpPr>
          <p:cNvPr id="1081" name="Group 98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1313" name="Line 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14" name="Line 1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15" name="Line 1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082" name="Group 102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1310" name="Line 1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11" name="Line 1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12" name="Line 1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083" name="Oval 106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1084" name="Line 107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85" name="Line 108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86" name="Rectangle 109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087" name="Oval 110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grpSp>
        <p:nvGrpSpPr>
          <p:cNvPr id="1088" name="Group 111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1307" name="Line 1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08" name="Line 1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09" name="Line 1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089" name="Group 115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1304" name="Line 1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05" name="Line 1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06" name="Line 1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090" name="Oval 119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1091" name="Line 120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92" name="Line 121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93" name="Rectangle 122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>
              <a:latin typeface="Times New Roman" pitchFamily="18" charset="0"/>
            </a:endParaRPr>
          </a:p>
        </p:txBody>
      </p:sp>
      <p:sp>
        <p:nvSpPr>
          <p:cNvPr id="1094" name="Oval 123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grpSp>
        <p:nvGrpSpPr>
          <p:cNvPr id="1095" name="Group 124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1301" name="Line 1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02" name="Line 1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03" name="Line 1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096" name="Group 128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1298" name="Line 1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99" name="Line 1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00" name="Line 1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097" name="Oval 132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1098" name="Line 133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99" name="Line 134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00" name="Rectangle 135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>
              <a:latin typeface="Times New Roman" pitchFamily="18" charset="0"/>
            </a:endParaRPr>
          </a:p>
        </p:txBody>
      </p:sp>
      <p:sp>
        <p:nvSpPr>
          <p:cNvPr id="1101" name="Oval 136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grpSp>
        <p:nvGrpSpPr>
          <p:cNvPr id="1102" name="Group 137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1295" name="Line 1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96" name="Line 1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97" name="Line 1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103" name="Group 141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1292" name="Line 1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93" name="Line 1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94" name="Line 1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104" name="Oval 145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1105" name="Line 146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06" name="Line 147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07" name="Rectangle 148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>
              <a:latin typeface="Times New Roman" pitchFamily="18" charset="0"/>
            </a:endParaRPr>
          </a:p>
        </p:txBody>
      </p:sp>
      <p:sp>
        <p:nvSpPr>
          <p:cNvPr id="1108" name="Oval 149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grpSp>
        <p:nvGrpSpPr>
          <p:cNvPr id="1109" name="Group 150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1289" name="Line 1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90" name="Line 1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91" name="Line 1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110" name="Group 154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1286" name="Line 1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87" name="Line 1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88" name="Line 1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111" name="Line 158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12" name="Line 159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13" name="Line 160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14" name="Line 161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15" name="Line 162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16" name="Line 163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17" name="Line 164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18" name="Freeform 165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2147483647 w 1877"/>
              <a:gd name="T1" fmla="*/ 57964417 h 917"/>
              <a:gd name="T2" fmla="*/ 1743948172 w 1877"/>
              <a:gd name="T3" fmla="*/ 274697945 h 917"/>
              <a:gd name="T4" fmla="*/ 1045863999 w 1877"/>
              <a:gd name="T5" fmla="*/ 229335129 h 917"/>
              <a:gd name="T6" fmla="*/ 282257478 w 1877"/>
              <a:gd name="T7" fmla="*/ 428426794 h 917"/>
              <a:gd name="T8" fmla="*/ 126007808 w 1877"/>
              <a:gd name="T9" fmla="*/ 889616416 h 917"/>
              <a:gd name="T10" fmla="*/ 35282185 w 1877"/>
              <a:gd name="T11" fmla="*/ 1330643000 h 917"/>
              <a:gd name="T12" fmla="*/ 350302462 w 1877"/>
              <a:gd name="T13" fmla="*/ 1638102086 h 917"/>
              <a:gd name="T14" fmla="*/ 1272677965 w 1877"/>
              <a:gd name="T15" fmla="*/ 1968243771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1998485648 h 917"/>
              <a:gd name="T22" fmla="*/ 2147483647 w 1877"/>
              <a:gd name="T23" fmla="*/ 1572578018 h 917"/>
              <a:gd name="T24" fmla="*/ 2147483647 w 1877"/>
              <a:gd name="T25" fmla="*/ 551915254 h 917"/>
              <a:gd name="T26" fmla="*/ 2147483647 w 1877"/>
              <a:gd name="T27" fmla="*/ 252015744 h 917"/>
              <a:gd name="T28" fmla="*/ 2147483647 w 1877"/>
              <a:gd name="T29" fmla="*/ 32762840 h 917"/>
              <a:gd name="T30" fmla="*/ 2147483647 w 1877"/>
              <a:gd name="T31" fmla="*/ 5796441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19" name="Line 166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0" name="Line 167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1" name="Line 168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122" name="Group 169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1273" name="Oval 17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1274" name="Line 17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75" name="Line 17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76" name="Rectangle 17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latin typeface="Times New Roman" pitchFamily="18" charset="0"/>
              </a:endParaRPr>
            </a:p>
          </p:txBody>
        </p:sp>
        <p:sp>
          <p:nvSpPr>
            <p:cNvPr id="1277" name="Oval 17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grpSp>
          <p:nvGrpSpPr>
            <p:cNvPr id="1278" name="Group 17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283" name="Line 1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84" name="Line 1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85" name="Line 1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79" name="Group 17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280" name="Line 1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81" name="Line 1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82" name="Line 1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123" name="Group 183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1260" name="Oval 18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1261" name="Line 18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2" name="Line 18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3" name="Rectangle 18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latin typeface="Times New Roman" pitchFamily="18" charset="0"/>
              </a:endParaRPr>
            </a:p>
          </p:txBody>
        </p:sp>
        <p:sp>
          <p:nvSpPr>
            <p:cNvPr id="1264" name="Oval 18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grpSp>
          <p:nvGrpSpPr>
            <p:cNvPr id="1265" name="Group 18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" name="Line 19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71" name="Line 19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72" name="Line 19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6" name="Group 19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67" name="Line 19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8" name="Line 19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9" name="Line 19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124" name="Group 197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1247" name="Oval 19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1248" name="Line 19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49" name="Line 20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0" name="Rectangle 20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latin typeface="Times New Roman" pitchFamily="18" charset="0"/>
              </a:endParaRPr>
            </a:p>
          </p:txBody>
        </p:sp>
        <p:sp>
          <p:nvSpPr>
            <p:cNvPr id="1251" name="Oval 20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grpSp>
          <p:nvGrpSpPr>
            <p:cNvPr id="1252" name="Group 20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57" name="Line 2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8" name="Line 2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9" name="Line 2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53" name="Group 20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54" name="Line 2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5" name="Line 2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6" name="Line 2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125" name="Line 211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26" name="Line 212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27" name="Line 213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28" name="Line 214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29" name="Line 215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30" name="Line 216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31" name="Line 217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32" name="Line 218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33" name="Line 219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34" name="Line 220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35" name="Line 221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36" name="Line 222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137" name="Group 223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1220" name="Group 224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244" name="Picture 225" descr="lgv_fqmg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45" name="Line 226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46" name="Line 227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1221" name="Picture 228" descr="imgyjavg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22" name="Group 229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037" name="Object 2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37" name="Clip" r:id="rId5" imgW="819000" imgH="847800" progId="">
                  <p:embed/>
                </p:oleObj>
              </a:graphicData>
            </a:graphic>
          </p:graphicFrame>
          <p:graphicFrame>
            <p:nvGraphicFramePr>
              <p:cNvPr id="1038" name="Object 2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38" name="Clip" r:id="rId6" imgW="1266840" imgH="1200240" progId="">
                  <p:embed/>
                </p:oleObj>
              </a:graphicData>
            </a:graphic>
          </p:graphicFrame>
        </p:grpSp>
        <p:grpSp>
          <p:nvGrpSpPr>
            <p:cNvPr id="1223" name="Group 232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035" name="Object 2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35" name="Clip" r:id="rId7" imgW="819000" imgH="847800" progId="">
                  <p:embed/>
                </p:oleObj>
              </a:graphicData>
            </a:graphic>
          </p:graphicFrame>
          <p:graphicFrame>
            <p:nvGraphicFramePr>
              <p:cNvPr id="1036" name="Object 2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36" name="Clip" r:id="rId8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1026" name="Object 235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1026" name="Clip" r:id="rId9" imgW="1305000" imgH="1085760" progId="">
                <p:embed/>
              </p:oleObj>
            </a:graphicData>
          </a:graphic>
        </p:graphicFrame>
        <p:grpSp>
          <p:nvGrpSpPr>
            <p:cNvPr id="1224" name="Group 236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236" name="AutoShape 2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1237" name="Rectangle 2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1238" name="Rectangle 2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1239" name="AutoShape 2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1240" name="Line 2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41" name="Line 2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42" name="Rectangle 2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1243" name="Rectangle 2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</p:grpSp>
        <p:graphicFrame>
          <p:nvGraphicFramePr>
            <p:cNvPr id="1027" name="Object 245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1027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1028" name="Object 246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1028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029" name="Object 247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1029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030" name="Object 248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1030" name="Clip" r:id="rId13" imgW="1305000" imgH="1085760" progId="">
                <p:embed/>
              </p:oleObj>
            </a:graphicData>
          </a:graphic>
        </p:graphicFrame>
        <p:grpSp>
          <p:nvGrpSpPr>
            <p:cNvPr id="1225" name="Group 249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033" name="Object 25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33" name="Clip" r:id="rId14" imgW="819000" imgH="847800" progId="">
                  <p:embed/>
                </p:oleObj>
              </a:graphicData>
            </a:graphic>
          </p:graphicFrame>
          <p:graphicFrame>
            <p:nvGraphicFramePr>
              <p:cNvPr id="1034" name="Object 25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34" name="Clip" r:id="rId15" imgW="1266840" imgH="1200240" progId="">
                  <p:embed/>
                </p:oleObj>
              </a:graphicData>
            </a:graphic>
          </p:graphicFrame>
        </p:grpSp>
        <p:grpSp>
          <p:nvGrpSpPr>
            <p:cNvPr id="1226" name="Group 252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031" name="Object 25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31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1032" name="Object 25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32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1227" name="Group 255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228" name="AutoShape 2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1229" name="Rectangle 2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1230" name="Rectangle 2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1231" name="AutoShape 2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1232" name="Line 2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3" name="Line 2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4" name="Rectangle 2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1235" name="Rectangle 2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</p:grpSp>
      </p:grpSp>
      <p:sp>
        <p:nvSpPr>
          <p:cNvPr id="1138" name="Line 264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39" name="Line 265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40" name="Line 266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41" name="Line 267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42" name="Line 268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43" name="Line 269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44" name="Line 270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45" name="Line 271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46" name="Line 272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47" name="Line 273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48" name="Line 274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149" name="Group 275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1207" name="Oval 276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1208" name="Line 277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09" name="Line 278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10" name="Rectangle 279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latin typeface="Times New Roman" pitchFamily="18" charset="0"/>
              </a:endParaRPr>
            </a:p>
          </p:txBody>
        </p:sp>
        <p:sp>
          <p:nvSpPr>
            <p:cNvPr id="1211" name="Oval 280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grpSp>
          <p:nvGrpSpPr>
            <p:cNvPr id="1212" name="Group 281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217" name="Line 28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18" name="Line 2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19" name="Line 28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13" name="Group 285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214" name="Line 28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15" name="Line 28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16" name="Line 28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150" name="Group 289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1194" name="Oval 29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1195" name="Line 29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96" name="Line 29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97" name="Rectangle 29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latin typeface="Times New Roman" pitchFamily="18" charset="0"/>
              </a:endParaRPr>
            </a:p>
          </p:txBody>
        </p:sp>
        <p:sp>
          <p:nvSpPr>
            <p:cNvPr id="1198" name="Oval 29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grpSp>
          <p:nvGrpSpPr>
            <p:cNvPr id="1199" name="Group 29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204" name="Line 29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5" name="Line 29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6" name="Line 29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00" name="Group 29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201" name="Line 3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2" name="Line 3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3" name="Line 3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151" name="Group 303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1176" name="Picture 304" descr="31u_bnrz[1]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77" name="Freeform 305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2 w 199"/>
                <a:gd name="T1" fmla="*/ 1 h 232"/>
                <a:gd name="T2" fmla="*/ 1 w 199"/>
                <a:gd name="T3" fmla="*/ 1 h 232"/>
                <a:gd name="T4" fmla="*/ 1 w 199"/>
                <a:gd name="T5" fmla="*/ 1 h 232"/>
                <a:gd name="T6" fmla="*/ 1 w 199"/>
                <a:gd name="T7" fmla="*/ 2 h 232"/>
                <a:gd name="T8" fmla="*/ 0 w 199"/>
                <a:gd name="T9" fmla="*/ 2 h 232"/>
                <a:gd name="T10" fmla="*/ 0 w 199"/>
                <a:gd name="T11" fmla="*/ 3 h 232"/>
                <a:gd name="T12" fmla="*/ 0 w 199"/>
                <a:gd name="T13" fmla="*/ 3 h 232"/>
                <a:gd name="T14" fmla="*/ 0 w 199"/>
                <a:gd name="T15" fmla="*/ 4 h 232"/>
                <a:gd name="T16" fmla="*/ 0 w 199"/>
                <a:gd name="T17" fmla="*/ 4 h 232"/>
                <a:gd name="T18" fmla="*/ 0 w 199"/>
                <a:gd name="T19" fmla="*/ 5 h 232"/>
                <a:gd name="T20" fmla="*/ 0 w 199"/>
                <a:gd name="T21" fmla="*/ 5 h 232"/>
                <a:gd name="T22" fmla="*/ 1 w 199"/>
                <a:gd name="T23" fmla="*/ 6 h 232"/>
                <a:gd name="T24" fmla="*/ 1 w 199"/>
                <a:gd name="T25" fmla="*/ 6 h 232"/>
                <a:gd name="T26" fmla="*/ 2 w 199"/>
                <a:gd name="T27" fmla="*/ 6 h 232"/>
                <a:gd name="T28" fmla="*/ 2 w 199"/>
                <a:gd name="T29" fmla="*/ 7 h 232"/>
                <a:gd name="T30" fmla="*/ 3 w 199"/>
                <a:gd name="T31" fmla="*/ 7 h 232"/>
                <a:gd name="T32" fmla="*/ 4 w 199"/>
                <a:gd name="T33" fmla="*/ 6 h 232"/>
                <a:gd name="T34" fmla="*/ 4 w 199"/>
                <a:gd name="T35" fmla="*/ 6 h 232"/>
                <a:gd name="T36" fmla="*/ 4 w 199"/>
                <a:gd name="T37" fmla="*/ 6 h 232"/>
                <a:gd name="T38" fmla="*/ 4 w 199"/>
                <a:gd name="T39" fmla="*/ 6 h 232"/>
                <a:gd name="T40" fmla="*/ 4 w 199"/>
                <a:gd name="T41" fmla="*/ 6 h 232"/>
                <a:gd name="T42" fmla="*/ 4 w 199"/>
                <a:gd name="T43" fmla="*/ 6 h 232"/>
                <a:gd name="T44" fmla="*/ 4 w 199"/>
                <a:gd name="T45" fmla="*/ 6 h 232"/>
                <a:gd name="T46" fmla="*/ 4 w 199"/>
                <a:gd name="T47" fmla="*/ 6 h 232"/>
                <a:gd name="T48" fmla="*/ 3 w 199"/>
                <a:gd name="T49" fmla="*/ 6 h 232"/>
                <a:gd name="T50" fmla="*/ 3 w 199"/>
                <a:gd name="T51" fmla="*/ 6 h 232"/>
                <a:gd name="T52" fmla="*/ 3 w 199"/>
                <a:gd name="T53" fmla="*/ 6 h 232"/>
                <a:gd name="T54" fmla="*/ 3 w 199"/>
                <a:gd name="T55" fmla="*/ 5 h 232"/>
                <a:gd name="T56" fmla="*/ 2 w 199"/>
                <a:gd name="T57" fmla="*/ 5 h 232"/>
                <a:gd name="T58" fmla="*/ 2 w 199"/>
                <a:gd name="T59" fmla="*/ 5 h 232"/>
                <a:gd name="T60" fmla="*/ 2 w 199"/>
                <a:gd name="T61" fmla="*/ 5 h 232"/>
                <a:gd name="T62" fmla="*/ 1 w 199"/>
                <a:gd name="T63" fmla="*/ 5 h 232"/>
                <a:gd name="T64" fmla="*/ 1 w 199"/>
                <a:gd name="T65" fmla="*/ 5 h 232"/>
                <a:gd name="T66" fmla="*/ 1 w 199"/>
                <a:gd name="T67" fmla="*/ 4 h 232"/>
                <a:gd name="T68" fmla="*/ 1 w 199"/>
                <a:gd name="T69" fmla="*/ 3 h 232"/>
                <a:gd name="T70" fmla="*/ 2 w 199"/>
                <a:gd name="T71" fmla="*/ 2 h 232"/>
                <a:gd name="T72" fmla="*/ 3 w 199"/>
                <a:gd name="T73" fmla="*/ 1 h 232"/>
                <a:gd name="T74" fmla="*/ 3 w 199"/>
                <a:gd name="T75" fmla="*/ 1 h 232"/>
                <a:gd name="T76" fmla="*/ 4 w 199"/>
                <a:gd name="T77" fmla="*/ 1 h 232"/>
                <a:gd name="T78" fmla="*/ 5 w 199"/>
                <a:gd name="T79" fmla="*/ 0 h 232"/>
                <a:gd name="T80" fmla="*/ 5 w 199"/>
                <a:gd name="T81" fmla="*/ 0 h 232"/>
                <a:gd name="T82" fmla="*/ 5 w 199"/>
                <a:gd name="T83" fmla="*/ 0 h 232"/>
                <a:gd name="T84" fmla="*/ 5 w 199"/>
                <a:gd name="T85" fmla="*/ 0 h 232"/>
                <a:gd name="T86" fmla="*/ 4 w 199"/>
                <a:gd name="T87" fmla="*/ 0 h 232"/>
                <a:gd name="T88" fmla="*/ 4 w 199"/>
                <a:gd name="T89" fmla="*/ 0 h 232"/>
                <a:gd name="T90" fmla="*/ 3 w 199"/>
                <a:gd name="T91" fmla="*/ 0 h 232"/>
                <a:gd name="T92" fmla="*/ 3 w 199"/>
                <a:gd name="T93" fmla="*/ 1 h 232"/>
                <a:gd name="T94" fmla="*/ 2 w 199"/>
                <a:gd name="T95" fmla="*/ 1 h 232"/>
                <a:gd name="T96" fmla="*/ 2 w 199"/>
                <a:gd name="T97" fmla="*/ 1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8" name="Freeform 306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3 w 128"/>
                <a:gd name="T1" fmla="*/ 2 h 180"/>
                <a:gd name="T2" fmla="*/ 3 w 128"/>
                <a:gd name="T3" fmla="*/ 2 h 180"/>
                <a:gd name="T4" fmla="*/ 3 w 128"/>
                <a:gd name="T5" fmla="*/ 3 h 180"/>
                <a:gd name="T6" fmla="*/ 3 w 128"/>
                <a:gd name="T7" fmla="*/ 3 h 180"/>
                <a:gd name="T8" fmla="*/ 3 w 128"/>
                <a:gd name="T9" fmla="*/ 3 h 180"/>
                <a:gd name="T10" fmla="*/ 2 w 128"/>
                <a:gd name="T11" fmla="*/ 4 h 180"/>
                <a:gd name="T12" fmla="*/ 2 w 128"/>
                <a:gd name="T13" fmla="*/ 4 h 180"/>
                <a:gd name="T14" fmla="*/ 1 w 128"/>
                <a:gd name="T15" fmla="*/ 4 h 180"/>
                <a:gd name="T16" fmla="*/ 1 w 128"/>
                <a:gd name="T17" fmla="*/ 4 h 180"/>
                <a:gd name="T18" fmla="*/ 1 w 128"/>
                <a:gd name="T19" fmla="*/ 5 h 180"/>
                <a:gd name="T20" fmla="*/ 1 w 128"/>
                <a:gd name="T21" fmla="*/ 5 h 180"/>
                <a:gd name="T22" fmla="*/ 1 w 128"/>
                <a:gd name="T23" fmla="*/ 5 h 180"/>
                <a:gd name="T24" fmla="*/ 1 w 128"/>
                <a:gd name="T25" fmla="*/ 5 h 180"/>
                <a:gd name="T26" fmla="*/ 1 w 128"/>
                <a:gd name="T27" fmla="*/ 5 h 180"/>
                <a:gd name="T28" fmla="*/ 1 w 128"/>
                <a:gd name="T29" fmla="*/ 5 h 180"/>
                <a:gd name="T30" fmla="*/ 1 w 128"/>
                <a:gd name="T31" fmla="*/ 5 h 180"/>
                <a:gd name="T32" fmla="*/ 1 w 128"/>
                <a:gd name="T33" fmla="*/ 5 h 180"/>
                <a:gd name="T34" fmla="*/ 2 w 128"/>
                <a:gd name="T35" fmla="*/ 5 h 180"/>
                <a:gd name="T36" fmla="*/ 2 w 128"/>
                <a:gd name="T37" fmla="*/ 4 h 180"/>
                <a:gd name="T38" fmla="*/ 3 w 128"/>
                <a:gd name="T39" fmla="*/ 4 h 180"/>
                <a:gd name="T40" fmla="*/ 3 w 128"/>
                <a:gd name="T41" fmla="*/ 4 h 180"/>
                <a:gd name="T42" fmla="*/ 4 w 128"/>
                <a:gd name="T43" fmla="*/ 3 h 180"/>
                <a:gd name="T44" fmla="*/ 4 w 128"/>
                <a:gd name="T45" fmla="*/ 3 h 180"/>
                <a:gd name="T46" fmla="*/ 4 w 128"/>
                <a:gd name="T47" fmla="*/ 2 h 180"/>
                <a:gd name="T48" fmla="*/ 4 w 128"/>
                <a:gd name="T49" fmla="*/ 2 h 180"/>
                <a:gd name="T50" fmla="*/ 3 w 128"/>
                <a:gd name="T51" fmla="*/ 1 h 180"/>
                <a:gd name="T52" fmla="*/ 3 w 128"/>
                <a:gd name="T53" fmla="*/ 1 h 180"/>
                <a:gd name="T54" fmla="*/ 2 w 128"/>
                <a:gd name="T55" fmla="*/ 0 h 180"/>
                <a:gd name="T56" fmla="*/ 2 w 128"/>
                <a:gd name="T57" fmla="*/ 0 h 180"/>
                <a:gd name="T58" fmla="*/ 1 w 128"/>
                <a:gd name="T59" fmla="*/ 0 h 180"/>
                <a:gd name="T60" fmla="*/ 1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1 w 128"/>
                <a:gd name="T69" fmla="*/ 0 h 180"/>
                <a:gd name="T70" fmla="*/ 1 w 128"/>
                <a:gd name="T71" fmla="*/ 0 h 180"/>
                <a:gd name="T72" fmla="*/ 2 w 128"/>
                <a:gd name="T73" fmla="*/ 1 h 180"/>
                <a:gd name="T74" fmla="*/ 2 w 128"/>
                <a:gd name="T75" fmla="*/ 1 h 180"/>
                <a:gd name="T76" fmla="*/ 3 w 128"/>
                <a:gd name="T77" fmla="*/ 1 h 180"/>
                <a:gd name="T78" fmla="*/ 3 w 128"/>
                <a:gd name="T79" fmla="*/ 1 h 180"/>
                <a:gd name="T80" fmla="*/ 3 w 128"/>
                <a:gd name="T81" fmla="*/ 2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9" name="Freeform 307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3 w 322"/>
                <a:gd name="T1" fmla="*/ 2 h 378"/>
                <a:gd name="T2" fmla="*/ 2 w 322"/>
                <a:gd name="T3" fmla="*/ 3 h 378"/>
                <a:gd name="T4" fmla="*/ 1 w 322"/>
                <a:gd name="T5" fmla="*/ 5 h 378"/>
                <a:gd name="T6" fmla="*/ 0 w 322"/>
                <a:gd name="T7" fmla="*/ 6 h 378"/>
                <a:gd name="T8" fmla="*/ 0 w 322"/>
                <a:gd name="T9" fmla="*/ 7 h 378"/>
                <a:gd name="T10" fmla="*/ 0 w 322"/>
                <a:gd name="T11" fmla="*/ 8 h 378"/>
                <a:gd name="T12" fmla="*/ 1 w 322"/>
                <a:gd name="T13" fmla="*/ 8 h 378"/>
                <a:gd name="T14" fmla="*/ 1 w 322"/>
                <a:gd name="T15" fmla="*/ 9 h 378"/>
                <a:gd name="T16" fmla="*/ 2 w 322"/>
                <a:gd name="T17" fmla="*/ 9 h 378"/>
                <a:gd name="T18" fmla="*/ 2 w 322"/>
                <a:gd name="T19" fmla="*/ 9 h 378"/>
                <a:gd name="T20" fmla="*/ 3 w 322"/>
                <a:gd name="T21" fmla="*/ 10 h 378"/>
                <a:gd name="T22" fmla="*/ 4 w 322"/>
                <a:gd name="T23" fmla="*/ 10 h 378"/>
                <a:gd name="T24" fmla="*/ 5 w 322"/>
                <a:gd name="T25" fmla="*/ 10 h 378"/>
                <a:gd name="T26" fmla="*/ 6 w 322"/>
                <a:gd name="T27" fmla="*/ 10 h 378"/>
                <a:gd name="T28" fmla="*/ 7 w 322"/>
                <a:gd name="T29" fmla="*/ 10 h 378"/>
                <a:gd name="T30" fmla="*/ 8 w 322"/>
                <a:gd name="T31" fmla="*/ 10 h 378"/>
                <a:gd name="T32" fmla="*/ 9 w 322"/>
                <a:gd name="T33" fmla="*/ 10 h 378"/>
                <a:gd name="T34" fmla="*/ 9 w 322"/>
                <a:gd name="T35" fmla="*/ 10 h 378"/>
                <a:gd name="T36" fmla="*/ 9 w 322"/>
                <a:gd name="T37" fmla="*/ 10 h 378"/>
                <a:gd name="T38" fmla="*/ 9 w 322"/>
                <a:gd name="T39" fmla="*/ 10 h 378"/>
                <a:gd name="T40" fmla="*/ 8 w 322"/>
                <a:gd name="T41" fmla="*/ 10 h 378"/>
                <a:gd name="T42" fmla="*/ 7 w 322"/>
                <a:gd name="T43" fmla="*/ 9 h 378"/>
                <a:gd name="T44" fmla="*/ 7 w 322"/>
                <a:gd name="T45" fmla="*/ 9 h 378"/>
                <a:gd name="T46" fmla="*/ 6 w 322"/>
                <a:gd name="T47" fmla="*/ 9 h 378"/>
                <a:gd name="T48" fmla="*/ 5 w 322"/>
                <a:gd name="T49" fmla="*/ 9 h 378"/>
                <a:gd name="T50" fmla="*/ 4 w 322"/>
                <a:gd name="T51" fmla="*/ 9 h 378"/>
                <a:gd name="T52" fmla="*/ 3 w 322"/>
                <a:gd name="T53" fmla="*/ 9 h 378"/>
                <a:gd name="T54" fmla="*/ 2 w 322"/>
                <a:gd name="T55" fmla="*/ 8 h 378"/>
                <a:gd name="T56" fmla="*/ 2 w 322"/>
                <a:gd name="T57" fmla="*/ 8 h 378"/>
                <a:gd name="T58" fmla="*/ 1 w 322"/>
                <a:gd name="T59" fmla="*/ 7 h 378"/>
                <a:gd name="T60" fmla="*/ 1 w 322"/>
                <a:gd name="T61" fmla="*/ 7 h 378"/>
                <a:gd name="T62" fmla="*/ 1 w 322"/>
                <a:gd name="T63" fmla="*/ 6 h 378"/>
                <a:gd name="T64" fmla="*/ 2 w 322"/>
                <a:gd name="T65" fmla="*/ 5 h 378"/>
                <a:gd name="T66" fmla="*/ 2 w 322"/>
                <a:gd name="T67" fmla="*/ 4 h 378"/>
                <a:gd name="T68" fmla="*/ 3 w 322"/>
                <a:gd name="T69" fmla="*/ 3 h 378"/>
                <a:gd name="T70" fmla="*/ 4 w 322"/>
                <a:gd name="T71" fmla="*/ 2 h 378"/>
                <a:gd name="T72" fmla="*/ 4 w 322"/>
                <a:gd name="T73" fmla="*/ 2 h 378"/>
                <a:gd name="T74" fmla="*/ 6 w 322"/>
                <a:gd name="T75" fmla="*/ 1 h 378"/>
                <a:gd name="T76" fmla="*/ 7 w 322"/>
                <a:gd name="T77" fmla="*/ 0 h 378"/>
                <a:gd name="T78" fmla="*/ 7 w 322"/>
                <a:gd name="T79" fmla="*/ 0 h 378"/>
                <a:gd name="T80" fmla="*/ 7 w 322"/>
                <a:gd name="T81" fmla="*/ 0 h 378"/>
                <a:gd name="T82" fmla="*/ 6 w 322"/>
                <a:gd name="T83" fmla="*/ 0 h 378"/>
                <a:gd name="T84" fmla="*/ 5 w 322"/>
                <a:gd name="T85" fmla="*/ 0 h 378"/>
                <a:gd name="T86" fmla="*/ 4 w 322"/>
                <a:gd name="T87" fmla="*/ 1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0" name="Freeform 308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6 w 283"/>
                <a:gd name="T1" fmla="*/ 2 h 252"/>
                <a:gd name="T2" fmla="*/ 7 w 283"/>
                <a:gd name="T3" fmla="*/ 3 h 252"/>
                <a:gd name="T4" fmla="*/ 7 w 283"/>
                <a:gd name="T5" fmla="*/ 3 h 252"/>
                <a:gd name="T6" fmla="*/ 7 w 283"/>
                <a:gd name="T7" fmla="*/ 4 h 252"/>
                <a:gd name="T8" fmla="*/ 7 w 283"/>
                <a:gd name="T9" fmla="*/ 4 h 252"/>
                <a:gd name="T10" fmla="*/ 7 w 283"/>
                <a:gd name="T11" fmla="*/ 4 h 252"/>
                <a:gd name="T12" fmla="*/ 7 w 283"/>
                <a:gd name="T13" fmla="*/ 5 h 252"/>
                <a:gd name="T14" fmla="*/ 7 w 283"/>
                <a:gd name="T15" fmla="*/ 5 h 252"/>
                <a:gd name="T16" fmla="*/ 6 w 283"/>
                <a:gd name="T17" fmla="*/ 5 h 252"/>
                <a:gd name="T18" fmla="*/ 6 w 283"/>
                <a:gd name="T19" fmla="*/ 6 h 252"/>
                <a:gd name="T20" fmla="*/ 6 w 283"/>
                <a:gd name="T21" fmla="*/ 6 h 252"/>
                <a:gd name="T22" fmla="*/ 6 w 283"/>
                <a:gd name="T23" fmla="*/ 6 h 252"/>
                <a:gd name="T24" fmla="*/ 5 w 283"/>
                <a:gd name="T25" fmla="*/ 7 h 252"/>
                <a:gd name="T26" fmla="*/ 5 w 283"/>
                <a:gd name="T27" fmla="*/ 7 h 252"/>
                <a:gd name="T28" fmla="*/ 5 w 283"/>
                <a:gd name="T29" fmla="*/ 7 h 252"/>
                <a:gd name="T30" fmla="*/ 5 w 283"/>
                <a:gd name="T31" fmla="*/ 7 h 252"/>
                <a:gd name="T32" fmla="*/ 5 w 283"/>
                <a:gd name="T33" fmla="*/ 7 h 252"/>
                <a:gd name="T34" fmla="*/ 5 w 283"/>
                <a:gd name="T35" fmla="*/ 7 h 252"/>
                <a:gd name="T36" fmla="*/ 6 w 283"/>
                <a:gd name="T37" fmla="*/ 7 h 252"/>
                <a:gd name="T38" fmla="*/ 6 w 283"/>
                <a:gd name="T39" fmla="*/ 7 h 252"/>
                <a:gd name="T40" fmla="*/ 6 w 283"/>
                <a:gd name="T41" fmla="*/ 7 h 252"/>
                <a:gd name="T42" fmla="*/ 6 w 283"/>
                <a:gd name="T43" fmla="*/ 7 h 252"/>
                <a:gd name="T44" fmla="*/ 7 w 283"/>
                <a:gd name="T45" fmla="*/ 6 h 252"/>
                <a:gd name="T46" fmla="*/ 7 w 283"/>
                <a:gd name="T47" fmla="*/ 5 h 252"/>
                <a:gd name="T48" fmla="*/ 8 w 283"/>
                <a:gd name="T49" fmla="*/ 5 h 252"/>
                <a:gd name="T50" fmla="*/ 8 w 283"/>
                <a:gd name="T51" fmla="*/ 4 h 252"/>
                <a:gd name="T52" fmla="*/ 8 w 283"/>
                <a:gd name="T53" fmla="*/ 3 h 252"/>
                <a:gd name="T54" fmla="*/ 7 w 283"/>
                <a:gd name="T55" fmla="*/ 3 h 252"/>
                <a:gd name="T56" fmla="*/ 7 w 283"/>
                <a:gd name="T57" fmla="*/ 2 h 252"/>
                <a:gd name="T58" fmla="*/ 7 w 283"/>
                <a:gd name="T59" fmla="*/ 2 h 252"/>
                <a:gd name="T60" fmla="*/ 6 w 283"/>
                <a:gd name="T61" fmla="*/ 1 h 252"/>
                <a:gd name="T62" fmla="*/ 6 w 283"/>
                <a:gd name="T63" fmla="*/ 1 h 252"/>
                <a:gd name="T64" fmla="*/ 5 w 283"/>
                <a:gd name="T65" fmla="*/ 1 h 252"/>
                <a:gd name="T66" fmla="*/ 4 w 283"/>
                <a:gd name="T67" fmla="*/ 1 h 252"/>
                <a:gd name="T68" fmla="*/ 4 w 283"/>
                <a:gd name="T69" fmla="*/ 1 h 252"/>
                <a:gd name="T70" fmla="*/ 3 w 283"/>
                <a:gd name="T71" fmla="*/ 0 h 252"/>
                <a:gd name="T72" fmla="*/ 3 w 283"/>
                <a:gd name="T73" fmla="*/ 0 h 252"/>
                <a:gd name="T74" fmla="*/ 2 w 283"/>
                <a:gd name="T75" fmla="*/ 0 h 252"/>
                <a:gd name="T76" fmla="*/ 2 w 283"/>
                <a:gd name="T77" fmla="*/ 0 h 252"/>
                <a:gd name="T78" fmla="*/ 1 w 283"/>
                <a:gd name="T79" fmla="*/ 0 h 252"/>
                <a:gd name="T80" fmla="*/ 1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1 w 283"/>
                <a:gd name="T93" fmla="*/ 0 h 252"/>
                <a:gd name="T94" fmla="*/ 1 w 283"/>
                <a:gd name="T95" fmla="*/ 0 h 252"/>
                <a:gd name="T96" fmla="*/ 1 w 283"/>
                <a:gd name="T97" fmla="*/ 0 h 252"/>
                <a:gd name="T98" fmla="*/ 2 w 283"/>
                <a:gd name="T99" fmla="*/ 1 h 252"/>
                <a:gd name="T100" fmla="*/ 2 w 283"/>
                <a:gd name="T101" fmla="*/ 1 h 252"/>
                <a:gd name="T102" fmla="*/ 3 w 283"/>
                <a:gd name="T103" fmla="*/ 1 h 252"/>
                <a:gd name="T104" fmla="*/ 3 w 283"/>
                <a:gd name="T105" fmla="*/ 1 h 252"/>
                <a:gd name="T106" fmla="*/ 3 w 283"/>
                <a:gd name="T107" fmla="*/ 1 h 252"/>
                <a:gd name="T108" fmla="*/ 4 w 283"/>
                <a:gd name="T109" fmla="*/ 1 h 252"/>
                <a:gd name="T110" fmla="*/ 4 w 283"/>
                <a:gd name="T111" fmla="*/ 1 h 252"/>
                <a:gd name="T112" fmla="*/ 5 w 283"/>
                <a:gd name="T113" fmla="*/ 1 h 252"/>
                <a:gd name="T114" fmla="*/ 5 w 283"/>
                <a:gd name="T115" fmla="*/ 2 h 252"/>
                <a:gd name="T116" fmla="*/ 6 w 283"/>
                <a:gd name="T117" fmla="*/ 2 h 252"/>
                <a:gd name="T118" fmla="*/ 6 w 283"/>
                <a:gd name="T119" fmla="*/ 2 h 252"/>
                <a:gd name="T120" fmla="*/ 6 w 283"/>
                <a:gd name="T121" fmla="*/ 2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1" name="Freeform 309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3 h 238"/>
                <a:gd name="T2" fmla="*/ 0 w 114"/>
                <a:gd name="T3" fmla="*/ 4 h 238"/>
                <a:gd name="T4" fmla="*/ 0 w 114"/>
                <a:gd name="T5" fmla="*/ 5 h 238"/>
                <a:gd name="T6" fmla="*/ 0 w 114"/>
                <a:gd name="T7" fmla="*/ 5 h 238"/>
                <a:gd name="T8" fmla="*/ 1 w 114"/>
                <a:gd name="T9" fmla="*/ 5 h 238"/>
                <a:gd name="T10" fmla="*/ 1 w 114"/>
                <a:gd name="T11" fmla="*/ 6 h 238"/>
                <a:gd name="T12" fmla="*/ 2 w 114"/>
                <a:gd name="T13" fmla="*/ 6 h 238"/>
                <a:gd name="T14" fmla="*/ 2 w 114"/>
                <a:gd name="T15" fmla="*/ 6 h 238"/>
                <a:gd name="T16" fmla="*/ 2 w 114"/>
                <a:gd name="T17" fmla="*/ 6 h 238"/>
                <a:gd name="T18" fmla="*/ 3 w 114"/>
                <a:gd name="T19" fmla="*/ 6 h 238"/>
                <a:gd name="T20" fmla="*/ 3 w 114"/>
                <a:gd name="T21" fmla="*/ 6 h 238"/>
                <a:gd name="T22" fmla="*/ 3 w 114"/>
                <a:gd name="T23" fmla="*/ 6 h 238"/>
                <a:gd name="T24" fmla="*/ 3 w 114"/>
                <a:gd name="T25" fmla="*/ 6 h 238"/>
                <a:gd name="T26" fmla="*/ 3 w 114"/>
                <a:gd name="T27" fmla="*/ 6 h 238"/>
                <a:gd name="T28" fmla="*/ 3 w 114"/>
                <a:gd name="T29" fmla="*/ 6 h 238"/>
                <a:gd name="T30" fmla="*/ 3 w 114"/>
                <a:gd name="T31" fmla="*/ 6 h 238"/>
                <a:gd name="T32" fmla="*/ 3 w 114"/>
                <a:gd name="T33" fmla="*/ 6 h 238"/>
                <a:gd name="T34" fmla="*/ 2 w 114"/>
                <a:gd name="T35" fmla="*/ 5 h 238"/>
                <a:gd name="T36" fmla="*/ 2 w 114"/>
                <a:gd name="T37" fmla="*/ 5 h 238"/>
                <a:gd name="T38" fmla="*/ 1 w 114"/>
                <a:gd name="T39" fmla="*/ 5 h 238"/>
                <a:gd name="T40" fmla="*/ 1 w 114"/>
                <a:gd name="T41" fmla="*/ 4 h 238"/>
                <a:gd name="T42" fmla="*/ 1 w 114"/>
                <a:gd name="T43" fmla="*/ 4 h 238"/>
                <a:gd name="T44" fmla="*/ 1 w 114"/>
                <a:gd name="T45" fmla="*/ 3 h 238"/>
                <a:gd name="T46" fmla="*/ 1 w 114"/>
                <a:gd name="T47" fmla="*/ 3 h 238"/>
                <a:gd name="T48" fmla="*/ 1 w 114"/>
                <a:gd name="T49" fmla="*/ 2 h 238"/>
                <a:gd name="T50" fmla="*/ 1 w 114"/>
                <a:gd name="T51" fmla="*/ 2 h 238"/>
                <a:gd name="T52" fmla="*/ 2 w 114"/>
                <a:gd name="T53" fmla="*/ 2 h 238"/>
                <a:gd name="T54" fmla="*/ 2 w 114"/>
                <a:gd name="T55" fmla="*/ 1 h 238"/>
                <a:gd name="T56" fmla="*/ 2 w 114"/>
                <a:gd name="T57" fmla="*/ 1 h 238"/>
                <a:gd name="T58" fmla="*/ 2 w 114"/>
                <a:gd name="T59" fmla="*/ 1 h 238"/>
                <a:gd name="T60" fmla="*/ 3 w 114"/>
                <a:gd name="T61" fmla="*/ 0 h 238"/>
                <a:gd name="T62" fmla="*/ 3 w 114"/>
                <a:gd name="T63" fmla="*/ 0 h 238"/>
                <a:gd name="T64" fmla="*/ 3 w 114"/>
                <a:gd name="T65" fmla="*/ 0 h 238"/>
                <a:gd name="T66" fmla="*/ 3 w 114"/>
                <a:gd name="T67" fmla="*/ 0 h 238"/>
                <a:gd name="T68" fmla="*/ 3 w 114"/>
                <a:gd name="T69" fmla="*/ 0 h 238"/>
                <a:gd name="T70" fmla="*/ 2 w 114"/>
                <a:gd name="T71" fmla="*/ 0 h 238"/>
                <a:gd name="T72" fmla="*/ 2 w 114"/>
                <a:gd name="T73" fmla="*/ 1 h 238"/>
                <a:gd name="T74" fmla="*/ 1 w 114"/>
                <a:gd name="T75" fmla="*/ 1 h 238"/>
                <a:gd name="T76" fmla="*/ 1 w 114"/>
                <a:gd name="T77" fmla="*/ 2 h 238"/>
                <a:gd name="T78" fmla="*/ 0 w 114"/>
                <a:gd name="T79" fmla="*/ 3 h 238"/>
                <a:gd name="T80" fmla="*/ 0 w 114"/>
                <a:gd name="T81" fmla="*/ 3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2" name="Freeform 310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6 w 246"/>
                <a:gd name="T1" fmla="*/ 4 h 310"/>
                <a:gd name="T2" fmla="*/ 6 w 246"/>
                <a:gd name="T3" fmla="*/ 4 h 310"/>
                <a:gd name="T4" fmla="*/ 6 w 246"/>
                <a:gd name="T5" fmla="*/ 5 h 310"/>
                <a:gd name="T6" fmla="*/ 6 w 246"/>
                <a:gd name="T7" fmla="*/ 5 h 310"/>
                <a:gd name="T8" fmla="*/ 6 w 246"/>
                <a:gd name="T9" fmla="*/ 6 h 310"/>
                <a:gd name="T10" fmla="*/ 5 w 246"/>
                <a:gd name="T11" fmla="*/ 6 h 310"/>
                <a:gd name="T12" fmla="*/ 5 w 246"/>
                <a:gd name="T13" fmla="*/ 7 h 310"/>
                <a:gd name="T14" fmla="*/ 4 w 246"/>
                <a:gd name="T15" fmla="*/ 7 h 310"/>
                <a:gd name="T16" fmla="*/ 4 w 246"/>
                <a:gd name="T17" fmla="*/ 8 h 310"/>
                <a:gd name="T18" fmla="*/ 4 w 246"/>
                <a:gd name="T19" fmla="*/ 8 h 310"/>
                <a:gd name="T20" fmla="*/ 3 w 246"/>
                <a:gd name="T21" fmla="*/ 8 h 310"/>
                <a:gd name="T22" fmla="*/ 3 w 246"/>
                <a:gd name="T23" fmla="*/ 9 h 310"/>
                <a:gd name="T24" fmla="*/ 4 w 246"/>
                <a:gd name="T25" fmla="*/ 9 h 310"/>
                <a:gd name="T26" fmla="*/ 4 w 246"/>
                <a:gd name="T27" fmla="*/ 9 h 310"/>
                <a:gd name="T28" fmla="*/ 4 w 246"/>
                <a:gd name="T29" fmla="*/ 8 h 310"/>
                <a:gd name="T30" fmla="*/ 5 w 246"/>
                <a:gd name="T31" fmla="*/ 8 h 310"/>
                <a:gd name="T32" fmla="*/ 6 w 246"/>
                <a:gd name="T33" fmla="*/ 7 h 310"/>
                <a:gd name="T34" fmla="*/ 7 w 246"/>
                <a:gd name="T35" fmla="*/ 6 h 310"/>
                <a:gd name="T36" fmla="*/ 7 w 246"/>
                <a:gd name="T37" fmla="*/ 5 h 310"/>
                <a:gd name="T38" fmla="*/ 7 w 246"/>
                <a:gd name="T39" fmla="*/ 4 h 310"/>
                <a:gd name="T40" fmla="*/ 6 w 246"/>
                <a:gd name="T41" fmla="*/ 3 h 310"/>
                <a:gd name="T42" fmla="*/ 6 w 246"/>
                <a:gd name="T43" fmla="*/ 3 h 310"/>
                <a:gd name="T44" fmla="*/ 5 w 246"/>
                <a:gd name="T45" fmla="*/ 2 h 310"/>
                <a:gd name="T46" fmla="*/ 4 w 246"/>
                <a:gd name="T47" fmla="*/ 2 h 310"/>
                <a:gd name="T48" fmla="*/ 4 w 246"/>
                <a:gd name="T49" fmla="*/ 1 h 310"/>
                <a:gd name="T50" fmla="*/ 3 w 246"/>
                <a:gd name="T51" fmla="*/ 1 h 310"/>
                <a:gd name="T52" fmla="*/ 2 w 246"/>
                <a:gd name="T53" fmla="*/ 1 h 310"/>
                <a:gd name="T54" fmla="*/ 1 w 246"/>
                <a:gd name="T55" fmla="*/ 0 h 310"/>
                <a:gd name="T56" fmla="*/ 1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1 w 246"/>
                <a:gd name="T63" fmla="*/ 0 h 310"/>
                <a:gd name="T64" fmla="*/ 2 w 246"/>
                <a:gd name="T65" fmla="*/ 1 h 310"/>
                <a:gd name="T66" fmla="*/ 2 w 246"/>
                <a:gd name="T67" fmla="*/ 1 h 310"/>
                <a:gd name="T68" fmla="*/ 3 w 246"/>
                <a:gd name="T69" fmla="*/ 2 h 310"/>
                <a:gd name="T70" fmla="*/ 4 w 246"/>
                <a:gd name="T71" fmla="*/ 2 h 310"/>
                <a:gd name="T72" fmla="*/ 5 w 246"/>
                <a:gd name="T73" fmla="*/ 3 h 310"/>
                <a:gd name="T74" fmla="*/ 5 w 246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3" name="Freeform 311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1 w 83"/>
                <a:gd name="T1" fmla="*/ 0 h 187"/>
                <a:gd name="T2" fmla="*/ 1 w 83"/>
                <a:gd name="T3" fmla="*/ 0 h 187"/>
                <a:gd name="T4" fmla="*/ 1 w 83"/>
                <a:gd name="T5" fmla="*/ 0 h 187"/>
                <a:gd name="T6" fmla="*/ 1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1 h 187"/>
                <a:gd name="T20" fmla="*/ 1 w 83"/>
                <a:gd name="T21" fmla="*/ 2 h 187"/>
                <a:gd name="T22" fmla="*/ 1 w 83"/>
                <a:gd name="T23" fmla="*/ 3 h 187"/>
                <a:gd name="T24" fmla="*/ 1 w 83"/>
                <a:gd name="T25" fmla="*/ 3 h 187"/>
                <a:gd name="T26" fmla="*/ 2 w 83"/>
                <a:gd name="T27" fmla="*/ 4 h 187"/>
                <a:gd name="T28" fmla="*/ 2 w 83"/>
                <a:gd name="T29" fmla="*/ 5 h 187"/>
                <a:gd name="T30" fmla="*/ 2 w 83"/>
                <a:gd name="T31" fmla="*/ 5 h 187"/>
                <a:gd name="T32" fmla="*/ 2 w 83"/>
                <a:gd name="T33" fmla="*/ 5 h 187"/>
                <a:gd name="T34" fmla="*/ 2 w 83"/>
                <a:gd name="T35" fmla="*/ 5 h 187"/>
                <a:gd name="T36" fmla="*/ 2 w 83"/>
                <a:gd name="T37" fmla="*/ 4 h 187"/>
                <a:gd name="T38" fmla="*/ 2 w 83"/>
                <a:gd name="T39" fmla="*/ 4 h 187"/>
                <a:gd name="T40" fmla="*/ 2 w 83"/>
                <a:gd name="T41" fmla="*/ 3 h 187"/>
                <a:gd name="T42" fmla="*/ 2 w 83"/>
                <a:gd name="T43" fmla="*/ 2 h 187"/>
                <a:gd name="T44" fmla="*/ 1 w 83"/>
                <a:gd name="T45" fmla="*/ 2 h 187"/>
                <a:gd name="T46" fmla="*/ 1 w 83"/>
                <a:gd name="T47" fmla="*/ 1 h 187"/>
                <a:gd name="T48" fmla="*/ 1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4" name="Freeform 312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1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1 h 94"/>
                <a:gd name="T20" fmla="*/ 0 w 44"/>
                <a:gd name="T21" fmla="*/ 1 h 94"/>
                <a:gd name="T22" fmla="*/ 0 w 44"/>
                <a:gd name="T23" fmla="*/ 2 h 94"/>
                <a:gd name="T24" fmla="*/ 0 w 44"/>
                <a:gd name="T25" fmla="*/ 2 h 94"/>
                <a:gd name="T26" fmla="*/ 0 w 44"/>
                <a:gd name="T27" fmla="*/ 2 h 94"/>
                <a:gd name="T28" fmla="*/ 1 w 44"/>
                <a:gd name="T29" fmla="*/ 3 h 94"/>
                <a:gd name="T30" fmla="*/ 1 w 44"/>
                <a:gd name="T31" fmla="*/ 3 h 94"/>
                <a:gd name="T32" fmla="*/ 1 w 44"/>
                <a:gd name="T33" fmla="*/ 3 h 94"/>
                <a:gd name="T34" fmla="*/ 1 w 44"/>
                <a:gd name="T35" fmla="*/ 2 h 94"/>
                <a:gd name="T36" fmla="*/ 1 w 44"/>
                <a:gd name="T37" fmla="*/ 2 h 94"/>
                <a:gd name="T38" fmla="*/ 1 w 44"/>
                <a:gd name="T39" fmla="*/ 1 h 94"/>
                <a:gd name="T40" fmla="*/ 1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5" name="Freeform 313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1 h 54"/>
                <a:gd name="T28" fmla="*/ 0 w 38"/>
                <a:gd name="T29" fmla="*/ 1 h 54"/>
                <a:gd name="T30" fmla="*/ 0 w 38"/>
                <a:gd name="T31" fmla="*/ 1 h 54"/>
                <a:gd name="T32" fmla="*/ 0 w 38"/>
                <a:gd name="T33" fmla="*/ 1 h 54"/>
                <a:gd name="T34" fmla="*/ 0 w 38"/>
                <a:gd name="T35" fmla="*/ 1 h 54"/>
                <a:gd name="T36" fmla="*/ 1 w 38"/>
                <a:gd name="T37" fmla="*/ 1 h 54"/>
                <a:gd name="T38" fmla="*/ 1 w 38"/>
                <a:gd name="T39" fmla="*/ 2 h 54"/>
                <a:gd name="T40" fmla="*/ 1 w 38"/>
                <a:gd name="T41" fmla="*/ 2 h 54"/>
                <a:gd name="T42" fmla="*/ 1 w 38"/>
                <a:gd name="T43" fmla="*/ 1 h 54"/>
                <a:gd name="T44" fmla="*/ 1 w 38"/>
                <a:gd name="T45" fmla="*/ 1 h 54"/>
                <a:gd name="T46" fmla="*/ 1 w 38"/>
                <a:gd name="T47" fmla="*/ 1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6" name="Freeform 314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1 w 52"/>
                <a:gd name="T1" fmla="*/ 1 h 36"/>
                <a:gd name="T2" fmla="*/ 1 w 52"/>
                <a:gd name="T3" fmla="*/ 1 h 36"/>
                <a:gd name="T4" fmla="*/ 1 w 52"/>
                <a:gd name="T5" fmla="*/ 0 h 36"/>
                <a:gd name="T6" fmla="*/ 1 w 52"/>
                <a:gd name="T7" fmla="*/ 0 h 36"/>
                <a:gd name="T8" fmla="*/ 1 w 52"/>
                <a:gd name="T9" fmla="*/ 0 h 36"/>
                <a:gd name="T10" fmla="*/ 1 w 52"/>
                <a:gd name="T11" fmla="*/ 0 h 36"/>
                <a:gd name="T12" fmla="*/ 1 w 52"/>
                <a:gd name="T13" fmla="*/ 0 h 36"/>
                <a:gd name="T14" fmla="*/ 1 w 52"/>
                <a:gd name="T15" fmla="*/ 0 h 36"/>
                <a:gd name="T16" fmla="*/ 1 w 52"/>
                <a:gd name="T17" fmla="*/ 0 h 36"/>
                <a:gd name="T18" fmla="*/ 1 w 52"/>
                <a:gd name="T19" fmla="*/ 0 h 36"/>
                <a:gd name="T20" fmla="*/ 1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1 h 36"/>
                <a:gd name="T30" fmla="*/ 0 w 52"/>
                <a:gd name="T31" fmla="*/ 1 h 36"/>
                <a:gd name="T32" fmla="*/ 0 w 52"/>
                <a:gd name="T33" fmla="*/ 1 h 36"/>
                <a:gd name="T34" fmla="*/ 0 w 52"/>
                <a:gd name="T35" fmla="*/ 1 h 36"/>
                <a:gd name="T36" fmla="*/ 0 w 52"/>
                <a:gd name="T37" fmla="*/ 1 h 36"/>
                <a:gd name="T38" fmla="*/ 0 w 52"/>
                <a:gd name="T39" fmla="*/ 1 h 36"/>
                <a:gd name="T40" fmla="*/ 0 w 52"/>
                <a:gd name="T41" fmla="*/ 1 h 36"/>
                <a:gd name="T42" fmla="*/ 1 w 52"/>
                <a:gd name="T43" fmla="*/ 1 h 36"/>
                <a:gd name="T44" fmla="*/ 1 w 52"/>
                <a:gd name="T45" fmla="*/ 1 h 36"/>
                <a:gd name="T46" fmla="*/ 1 w 52"/>
                <a:gd name="T47" fmla="*/ 1 h 36"/>
                <a:gd name="T48" fmla="*/ 1 w 52"/>
                <a:gd name="T49" fmla="*/ 1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7" name="Freeform 315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2 w 198"/>
                <a:gd name="T1" fmla="*/ 1 h 236"/>
                <a:gd name="T2" fmla="*/ 2 w 198"/>
                <a:gd name="T3" fmla="*/ 1 h 236"/>
                <a:gd name="T4" fmla="*/ 1 w 198"/>
                <a:gd name="T5" fmla="*/ 2 h 236"/>
                <a:gd name="T6" fmla="*/ 1 w 198"/>
                <a:gd name="T7" fmla="*/ 2 h 236"/>
                <a:gd name="T8" fmla="*/ 1 w 198"/>
                <a:gd name="T9" fmla="*/ 2 h 236"/>
                <a:gd name="T10" fmla="*/ 0 w 198"/>
                <a:gd name="T11" fmla="*/ 3 h 236"/>
                <a:gd name="T12" fmla="*/ 0 w 198"/>
                <a:gd name="T13" fmla="*/ 3 h 236"/>
                <a:gd name="T14" fmla="*/ 0 w 198"/>
                <a:gd name="T15" fmla="*/ 3 h 236"/>
                <a:gd name="T16" fmla="*/ 0 w 198"/>
                <a:gd name="T17" fmla="*/ 4 h 236"/>
                <a:gd name="T18" fmla="*/ 0 w 198"/>
                <a:gd name="T19" fmla="*/ 5 h 236"/>
                <a:gd name="T20" fmla="*/ 0 w 198"/>
                <a:gd name="T21" fmla="*/ 5 h 236"/>
                <a:gd name="T22" fmla="*/ 1 w 198"/>
                <a:gd name="T23" fmla="*/ 6 h 236"/>
                <a:gd name="T24" fmla="*/ 1 w 198"/>
                <a:gd name="T25" fmla="*/ 6 h 236"/>
                <a:gd name="T26" fmla="*/ 2 w 198"/>
                <a:gd name="T27" fmla="*/ 6 h 236"/>
                <a:gd name="T28" fmla="*/ 2 w 198"/>
                <a:gd name="T29" fmla="*/ 6 h 236"/>
                <a:gd name="T30" fmla="*/ 3 w 198"/>
                <a:gd name="T31" fmla="*/ 6 h 236"/>
                <a:gd name="T32" fmla="*/ 4 w 198"/>
                <a:gd name="T33" fmla="*/ 6 h 236"/>
                <a:gd name="T34" fmla="*/ 4 w 198"/>
                <a:gd name="T35" fmla="*/ 6 h 236"/>
                <a:gd name="T36" fmla="*/ 4 w 198"/>
                <a:gd name="T37" fmla="*/ 6 h 236"/>
                <a:gd name="T38" fmla="*/ 4 w 198"/>
                <a:gd name="T39" fmla="*/ 6 h 236"/>
                <a:gd name="T40" fmla="*/ 4 w 198"/>
                <a:gd name="T41" fmla="*/ 6 h 236"/>
                <a:gd name="T42" fmla="*/ 4 w 198"/>
                <a:gd name="T43" fmla="*/ 6 h 236"/>
                <a:gd name="T44" fmla="*/ 4 w 198"/>
                <a:gd name="T45" fmla="*/ 6 h 236"/>
                <a:gd name="T46" fmla="*/ 4 w 198"/>
                <a:gd name="T47" fmla="*/ 6 h 236"/>
                <a:gd name="T48" fmla="*/ 4 w 198"/>
                <a:gd name="T49" fmla="*/ 6 h 236"/>
                <a:gd name="T50" fmla="*/ 4 w 198"/>
                <a:gd name="T51" fmla="*/ 6 h 236"/>
                <a:gd name="T52" fmla="*/ 3 w 198"/>
                <a:gd name="T53" fmla="*/ 6 h 236"/>
                <a:gd name="T54" fmla="*/ 3 w 198"/>
                <a:gd name="T55" fmla="*/ 6 h 236"/>
                <a:gd name="T56" fmla="*/ 3 w 198"/>
                <a:gd name="T57" fmla="*/ 6 h 236"/>
                <a:gd name="T58" fmla="*/ 3 w 198"/>
                <a:gd name="T59" fmla="*/ 6 h 236"/>
                <a:gd name="T60" fmla="*/ 2 w 198"/>
                <a:gd name="T61" fmla="*/ 6 h 236"/>
                <a:gd name="T62" fmla="*/ 2 w 198"/>
                <a:gd name="T63" fmla="*/ 6 h 236"/>
                <a:gd name="T64" fmla="*/ 2 w 198"/>
                <a:gd name="T65" fmla="*/ 6 h 236"/>
                <a:gd name="T66" fmla="*/ 1 w 198"/>
                <a:gd name="T67" fmla="*/ 6 h 236"/>
                <a:gd name="T68" fmla="*/ 1 w 198"/>
                <a:gd name="T69" fmla="*/ 5 h 236"/>
                <a:gd name="T70" fmla="*/ 1 w 198"/>
                <a:gd name="T71" fmla="*/ 5 h 236"/>
                <a:gd name="T72" fmla="*/ 1 w 198"/>
                <a:gd name="T73" fmla="*/ 5 h 236"/>
                <a:gd name="T74" fmla="*/ 0 w 198"/>
                <a:gd name="T75" fmla="*/ 4 h 236"/>
                <a:gd name="T76" fmla="*/ 1 w 198"/>
                <a:gd name="T77" fmla="*/ 4 h 236"/>
                <a:gd name="T78" fmla="*/ 1 w 198"/>
                <a:gd name="T79" fmla="*/ 3 h 236"/>
                <a:gd name="T80" fmla="*/ 1 w 198"/>
                <a:gd name="T81" fmla="*/ 3 h 236"/>
                <a:gd name="T82" fmla="*/ 1 w 198"/>
                <a:gd name="T83" fmla="*/ 3 h 236"/>
                <a:gd name="T84" fmla="*/ 1 w 198"/>
                <a:gd name="T85" fmla="*/ 2 h 236"/>
                <a:gd name="T86" fmla="*/ 2 w 198"/>
                <a:gd name="T87" fmla="*/ 2 h 236"/>
                <a:gd name="T88" fmla="*/ 2 w 198"/>
                <a:gd name="T89" fmla="*/ 2 h 236"/>
                <a:gd name="T90" fmla="*/ 3 w 198"/>
                <a:gd name="T91" fmla="*/ 1 h 236"/>
                <a:gd name="T92" fmla="*/ 3 w 198"/>
                <a:gd name="T93" fmla="*/ 1 h 236"/>
                <a:gd name="T94" fmla="*/ 4 w 198"/>
                <a:gd name="T95" fmla="*/ 1 h 236"/>
                <a:gd name="T96" fmla="*/ 4 w 198"/>
                <a:gd name="T97" fmla="*/ 1 h 236"/>
                <a:gd name="T98" fmla="*/ 4 w 198"/>
                <a:gd name="T99" fmla="*/ 0 h 236"/>
                <a:gd name="T100" fmla="*/ 5 w 198"/>
                <a:gd name="T101" fmla="*/ 0 h 236"/>
                <a:gd name="T102" fmla="*/ 5 w 198"/>
                <a:gd name="T103" fmla="*/ 0 h 236"/>
                <a:gd name="T104" fmla="*/ 6 w 198"/>
                <a:gd name="T105" fmla="*/ 0 h 236"/>
                <a:gd name="T106" fmla="*/ 5 w 198"/>
                <a:gd name="T107" fmla="*/ 0 h 236"/>
                <a:gd name="T108" fmla="*/ 5 w 198"/>
                <a:gd name="T109" fmla="*/ 0 h 236"/>
                <a:gd name="T110" fmla="*/ 4 w 198"/>
                <a:gd name="T111" fmla="*/ 0 h 236"/>
                <a:gd name="T112" fmla="*/ 4 w 198"/>
                <a:gd name="T113" fmla="*/ 0 h 236"/>
                <a:gd name="T114" fmla="*/ 4 w 198"/>
                <a:gd name="T115" fmla="*/ 0 h 236"/>
                <a:gd name="T116" fmla="*/ 3 w 198"/>
                <a:gd name="T117" fmla="*/ 0 h 236"/>
                <a:gd name="T118" fmla="*/ 2 w 198"/>
                <a:gd name="T119" fmla="*/ 1 h 236"/>
                <a:gd name="T120" fmla="*/ 2 w 198"/>
                <a:gd name="T121" fmla="*/ 1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8" name="Freeform 316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3 w 128"/>
                <a:gd name="T1" fmla="*/ 2 h 183"/>
                <a:gd name="T2" fmla="*/ 3 w 128"/>
                <a:gd name="T3" fmla="*/ 2 h 183"/>
                <a:gd name="T4" fmla="*/ 3 w 128"/>
                <a:gd name="T5" fmla="*/ 3 h 183"/>
                <a:gd name="T6" fmla="*/ 3 w 128"/>
                <a:gd name="T7" fmla="*/ 3 h 183"/>
                <a:gd name="T8" fmla="*/ 3 w 128"/>
                <a:gd name="T9" fmla="*/ 3 h 183"/>
                <a:gd name="T10" fmla="*/ 2 w 128"/>
                <a:gd name="T11" fmla="*/ 4 h 183"/>
                <a:gd name="T12" fmla="*/ 2 w 128"/>
                <a:gd name="T13" fmla="*/ 4 h 183"/>
                <a:gd name="T14" fmla="*/ 1 w 128"/>
                <a:gd name="T15" fmla="*/ 4 h 183"/>
                <a:gd name="T16" fmla="*/ 1 w 128"/>
                <a:gd name="T17" fmla="*/ 4 h 183"/>
                <a:gd name="T18" fmla="*/ 1 w 128"/>
                <a:gd name="T19" fmla="*/ 5 h 183"/>
                <a:gd name="T20" fmla="*/ 1 w 128"/>
                <a:gd name="T21" fmla="*/ 5 h 183"/>
                <a:gd name="T22" fmla="*/ 1 w 128"/>
                <a:gd name="T23" fmla="*/ 5 h 183"/>
                <a:gd name="T24" fmla="*/ 1 w 128"/>
                <a:gd name="T25" fmla="*/ 5 h 183"/>
                <a:gd name="T26" fmla="*/ 1 w 128"/>
                <a:gd name="T27" fmla="*/ 5 h 183"/>
                <a:gd name="T28" fmla="*/ 1 w 128"/>
                <a:gd name="T29" fmla="*/ 5 h 183"/>
                <a:gd name="T30" fmla="*/ 1 w 128"/>
                <a:gd name="T31" fmla="*/ 5 h 183"/>
                <a:gd name="T32" fmla="*/ 1 w 128"/>
                <a:gd name="T33" fmla="*/ 5 h 183"/>
                <a:gd name="T34" fmla="*/ 2 w 128"/>
                <a:gd name="T35" fmla="*/ 5 h 183"/>
                <a:gd name="T36" fmla="*/ 2 w 128"/>
                <a:gd name="T37" fmla="*/ 4 h 183"/>
                <a:gd name="T38" fmla="*/ 3 w 128"/>
                <a:gd name="T39" fmla="*/ 4 h 183"/>
                <a:gd name="T40" fmla="*/ 3 w 128"/>
                <a:gd name="T41" fmla="*/ 4 h 183"/>
                <a:gd name="T42" fmla="*/ 3 w 128"/>
                <a:gd name="T43" fmla="*/ 3 h 183"/>
                <a:gd name="T44" fmla="*/ 4 w 128"/>
                <a:gd name="T45" fmla="*/ 3 h 183"/>
                <a:gd name="T46" fmla="*/ 4 w 128"/>
                <a:gd name="T47" fmla="*/ 2 h 183"/>
                <a:gd name="T48" fmla="*/ 4 w 128"/>
                <a:gd name="T49" fmla="*/ 2 h 183"/>
                <a:gd name="T50" fmla="*/ 3 w 128"/>
                <a:gd name="T51" fmla="*/ 1 h 183"/>
                <a:gd name="T52" fmla="*/ 3 w 128"/>
                <a:gd name="T53" fmla="*/ 1 h 183"/>
                <a:gd name="T54" fmla="*/ 2 w 128"/>
                <a:gd name="T55" fmla="*/ 0 h 183"/>
                <a:gd name="T56" fmla="*/ 2 w 128"/>
                <a:gd name="T57" fmla="*/ 0 h 183"/>
                <a:gd name="T58" fmla="*/ 1 w 128"/>
                <a:gd name="T59" fmla="*/ 0 h 183"/>
                <a:gd name="T60" fmla="*/ 1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1 w 128"/>
                <a:gd name="T67" fmla="*/ 0 h 183"/>
                <a:gd name="T68" fmla="*/ 1 w 128"/>
                <a:gd name="T69" fmla="*/ 0 h 183"/>
                <a:gd name="T70" fmla="*/ 1 w 128"/>
                <a:gd name="T71" fmla="*/ 0 h 183"/>
                <a:gd name="T72" fmla="*/ 2 w 128"/>
                <a:gd name="T73" fmla="*/ 1 h 183"/>
                <a:gd name="T74" fmla="*/ 2 w 128"/>
                <a:gd name="T75" fmla="*/ 1 h 183"/>
                <a:gd name="T76" fmla="*/ 3 w 128"/>
                <a:gd name="T77" fmla="*/ 1 h 183"/>
                <a:gd name="T78" fmla="*/ 3 w 128"/>
                <a:gd name="T79" fmla="*/ 1 h 183"/>
                <a:gd name="T80" fmla="*/ 3 w 128"/>
                <a:gd name="T81" fmla="*/ 2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9" name="Freeform 317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3 w 323"/>
                <a:gd name="T1" fmla="*/ 2 h 379"/>
                <a:gd name="T2" fmla="*/ 1 w 323"/>
                <a:gd name="T3" fmla="*/ 3 h 379"/>
                <a:gd name="T4" fmla="*/ 0 w 323"/>
                <a:gd name="T5" fmla="*/ 5 h 379"/>
                <a:gd name="T6" fmla="*/ 0 w 323"/>
                <a:gd name="T7" fmla="*/ 6 h 379"/>
                <a:gd name="T8" fmla="*/ 0 w 323"/>
                <a:gd name="T9" fmla="*/ 7 h 379"/>
                <a:gd name="T10" fmla="*/ 0 w 323"/>
                <a:gd name="T11" fmla="*/ 8 h 379"/>
                <a:gd name="T12" fmla="*/ 0 w 323"/>
                <a:gd name="T13" fmla="*/ 8 h 379"/>
                <a:gd name="T14" fmla="*/ 1 w 323"/>
                <a:gd name="T15" fmla="*/ 9 h 379"/>
                <a:gd name="T16" fmla="*/ 1 w 323"/>
                <a:gd name="T17" fmla="*/ 9 h 379"/>
                <a:gd name="T18" fmla="*/ 2 w 323"/>
                <a:gd name="T19" fmla="*/ 9 h 379"/>
                <a:gd name="T20" fmla="*/ 3 w 323"/>
                <a:gd name="T21" fmla="*/ 10 h 379"/>
                <a:gd name="T22" fmla="*/ 4 w 323"/>
                <a:gd name="T23" fmla="*/ 10 h 379"/>
                <a:gd name="T24" fmla="*/ 5 w 323"/>
                <a:gd name="T25" fmla="*/ 10 h 379"/>
                <a:gd name="T26" fmla="*/ 6 w 323"/>
                <a:gd name="T27" fmla="*/ 10 h 379"/>
                <a:gd name="T28" fmla="*/ 7 w 323"/>
                <a:gd name="T29" fmla="*/ 10 h 379"/>
                <a:gd name="T30" fmla="*/ 8 w 323"/>
                <a:gd name="T31" fmla="*/ 10 h 379"/>
                <a:gd name="T32" fmla="*/ 8 w 323"/>
                <a:gd name="T33" fmla="*/ 10 h 379"/>
                <a:gd name="T34" fmla="*/ 9 w 323"/>
                <a:gd name="T35" fmla="*/ 10 h 379"/>
                <a:gd name="T36" fmla="*/ 9 w 323"/>
                <a:gd name="T37" fmla="*/ 10 h 379"/>
                <a:gd name="T38" fmla="*/ 9 w 323"/>
                <a:gd name="T39" fmla="*/ 10 h 379"/>
                <a:gd name="T40" fmla="*/ 8 w 323"/>
                <a:gd name="T41" fmla="*/ 10 h 379"/>
                <a:gd name="T42" fmla="*/ 7 w 323"/>
                <a:gd name="T43" fmla="*/ 10 h 379"/>
                <a:gd name="T44" fmla="*/ 6 w 323"/>
                <a:gd name="T45" fmla="*/ 10 h 379"/>
                <a:gd name="T46" fmla="*/ 5 w 323"/>
                <a:gd name="T47" fmla="*/ 9 h 379"/>
                <a:gd name="T48" fmla="*/ 5 w 323"/>
                <a:gd name="T49" fmla="*/ 9 h 379"/>
                <a:gd name="T50" fmla="*/ 4 w 323"/>
                <a:gd name="T51" fmla="*/ 9 h 379"/>
                <a:gd name="T52" fmla="*/ 3 w 323"/>
                <a:gd name="T53" fmla="*/ 9 h 379"/>
                <a:gd name="T54" fmla="*/ 2 w 323"/>
                <a:gd name="T55" fmla="*/ 8 h 379"/>
                <a:gd name="T56" fmla="*/ 1 w 323"/>
                <a:gd name="T57" fmla="*/ 8 h 379"/>
                <a:gd name="T58" fmla="*/ 1 w 323"/>
                <a:gd name="T59" fmla="*/ 7 h 379"/>
                <a:gd name="T60" fmla="*/ 1 w 323"/>
                <a:gd name="T61" fmla="*/ 7 h 379"/>
                <a:gd name="T62" fmla="*/ 1 w 323"/>
                <a:gd name="T63" fmla="*/ 5 h 379"/>
                <a:gd name="T64" fmla="*/ 1 w 323"/>
                <a:gd name="T65" fmla="*/ 4 h 379"/>
                <a:gd name="T66" fmla="*/ 2 w 323"/>
                <a:gd name="T67" fmla="*/ 4 h 379"/>
                <a:gd name="T68" fmla="*/ 2 w 323"/>
                <a:gd name="T69" fmla="*/ 3 h 379"/>
                <a:gd name="T70" fmla="*/ 3 w 323"/>
                <a:gd name="T71" fmla="*/ 2 h 379"/>
                <a:gd name="T72" fmla="*/ 4 w 323"/>
                <a:gd name="T73" fmla="*/ 2 h 379"/>
                <a:gd name="T74" fmla="*/ 5 w 323"/>
                <a:gd name="T75" fmla="*/ 1 h 379"/>
                <a:gd name="T76" fmla="*/ 6 w 323"/>
                <a:gd name="T77" fmla="*/ 1 h 379"/>
                <a:gd name="T78" fmla="*/ 7 w 323"/>
                <a:gd name="T79" fmla="*/ 0 h 379"/>
                <a:gd name="T80" fmla="*/ 7 w 323"/>
                <a:gd name="T81" fmla="*/ 0 h 379"/>
                <a:gd name="T82" fmla="*/ 6 w 323"/>
                <a:gd name="T83" fmla="*/ 0 h 379"/>
                <a:gd name="T84" fmla="*/ 5 w 323"/>
                <a:gd name="T85" fmla="*/ 0 h 379"/>
                <a:gd name="T86" fmla="*/ 4 w 323"/>
                <a:gd name="T87" fmla="*/ 1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0" name="Freeform 318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6 w 282"/>
                <a:gd name="T1" fmla="*/ 2 h 253"/>
                <a:gd name="T2" fmla="*/ 7 w 282"/>
                <a:gd name="T3" fmla="*/ 2 h 253"/>
                <a:gd name="T4" fmla="*/ 7 w 282"/>
                <a:gd name="T5" fmla="*/ 3 h 253"/>
                <a:gd name="T6" fmla="*/ 7 w 282"/>
                <a:gd name="T7" fmla="*/ 3 h 253"/>
                <a:gd name="T8" fmla="*/ 7 w 282"/>
                <a:gd name="T9" fmla="*/ 4 h 253"/>
                <a:gd name="T10" fmla="*/ 7 w 282"/>
                <a:gd name="T11" fmla="*/ 4 h 253"/>
                <a:gd name="T12" fmla="*/ 7 w 282"/>
                <a:gd name="T13" fmla="*/ 5 h 253"/>
                <a:gd name="T14" fmla="*/ 7 w 282"/>
                <a:gd name="T15" fmla="*/ 5 h 253"/>
                <a:gd name="T16" fmla="*/ 6 w 282"/>
                <a:gd name="T17" fmla="*/ 5 h 253"/>
                <a:gd name="T18" fmla="*/ 6 w 282"/>
                <a:gd name="T19" fmla="*/ 6 h 253"/>
                <a:gd name="T20" fmla="*/ 6 w 282"/>
                <a:gd name="T21" fmla="*/ 6 h 253"/>
                <a:gd name="T22" fmla="*/ 6 w 282"/>
                <a:gd name="T23" fmla="*/ 6 h 253"/>
                <a:gd name="T24" fmla="*/ 5 w 282"/>
                <a:gd name="T25" fmla="*/ 6 h 253"/>
                <a:gd name="T26" fmla="*/ 5 w 282"/>
                <a:gd name="T27" fmla="*/ 7 h 253"/>
                <a:gd name="T28" fmla="*/ 5 w 282"/>
                <a:gd name="T29" fmla="*/ 7 h 253"/>
                <a:gd name="T30" fmla="*/ 5 w 282"/>
                <a:gd name="T31" fmla="*/ 7 h 253"/>
                <a:gd name="T32" fmla="*/ 5 w 282"/>
                <a:gd name="T33" fmla="*/ 7 h 253"/>
                <a:gd name="T34" fmla="*/ 6 w 282"/>
                <a:gd name="T35" fmla="*/ 7 h 253"/>
                <a:gd name="T36" fmla="*/ 6 w 282"/>
                <a:gd name="T37" fmla="*/ 7 h 253"/>
                <a:gd name="T38" fmla="*/ 6 w 282"/>
                <a:gd name="T39" fmla="*/ 7 h 253"/>
                <a:gd name="T40" fmla="*/ 6 w 282"/>
                <a:gd name="T41" fmla="*/ 7 h 253"/>
                <a:gd name="T42" fmla="*/ 6 w 282"/>
                <a:gd name="T43" fmla="*/ 6 h 253"/>
                <a:gd name="T44" fmla="*/ 7 w 282"/>
                <a:gd name="T45" fmla="*/ 6 h 253"/>
                <a:gd name="T46" fmla="*/ 7 w 282"/>
                <a:gd name="T47" fmla="*/ 5 h 253"/>
                <a:gd name="T48" fmla="*/ 8 w 282"/>
                <a:gd name="T49" fmla="*/ 5 h 253"/>
                <a:gd name="T50" fmla="*/ 8 w 282"/>
                <a:gd name="T51" fmla="*/ 4 h 253"/>
                <a:gd name="T52" fmla="*/ 8 w 282"/>
                <a:gd name="T53" fmla="*/ 3 h 253"/>
                <a:gd name="T54" fmla="*/ 7 w 282"/>
                <a:gd name="T55" fmla="*/ 2 h 253"/>
                <a:gd name="T56" fmla="*/ 7 w 282"/>
                <a:gd name="T57" fmla="*/ 2 h 253"/>
                <a:gd name="T58" fmla="*/ 6 w 282"/>
                <a:gd name="T59" fmla="*/ 2 h 253"/>
                <a:gd name="T60" fmla="*/ 6 w 282"/>
                <a:gd name="T61" fmla="*/ 1 h 253"/>
                <a:gd name="T62" fmla="*/ 6 w 282"/>
                <a:gd name="T63" fmla="*/ 1 h 253"/>
                <a:gd name="T64" fmla="*/ 5 w 282"/>
                <a:gd name="T65" fmla="*/ 1 h 253"/>
                <a:gd name="T66" fmla="*/ 4 w 282"/>
                <a:gd name="T67" fmla="*/ 1 h 253"/>
                <a:gd name="T68" fmla="*/ 4 w 282"/>
                <a:gd name="T69" fmla="*/ 0 h 253"/>
                <a:gd name="T70" fmla="*/ 3 w 282"/>
                <a:gd name="T71" fmla="*/ 0 h 253"/>
                <a:gd name="T72" fmla="*/ 3 w 282"/>
                <a:gd name="T73" fmla="*/ 0 h 253"/>
                <a:gd name="T74" fmla="*/ 2 w 282"/>
                <a:gd name="T75" fmla="*/ 0 h 253"/>
                <a:gd name="T76" fmla="*/ 2 w 282"/>
                <a:gd name="T77" fmla="*/ 0 h 253"/>
                <a:gd name="T78" fmla="*/ 1 w 282"/>
                <a:gd name="T79" fmla="*/ 0 h 253"/>
                <a:gd name="T80" fmla="*/ 1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1 w 282"/>
                <a:gd name="T93" fmla="*/ 0 h 253"/>
                <a:gd name="T94" fmla="*/ 1 w 282"/>
                <a:gd name="T95" fmla="*/ 0 h 253"/>
                <a:gd name="T96" fmla="*/ 1 w 282"/>
                <a:gd name="T97" fmla="*/ 0 h 253"/>
                <a:gd name="T98" fmla="*/ 2 w 282"/>
                <a:gd name="T99" fmla="*/ 0 h 253"/>
                <a:gd name="T100" fmla="*/ 2 w 282"/>
                <a:gd name="T101" fmla="*/ 0 h 253"/>
                <a:gd name="T102" fmla="*/ 3 w 282"/>
                <a:gd name="T103" fmla="*/ 1 h 253"/>
                <a:gd name="T104" fmla="*/ 3 w 282"/>
                <a:gd name="T105" fmla="*/ 1 h 253"/>
                <a:gd name="T106" fmla="*/ 4 w 282"/>
                <a:gd name="T107" fmla="*/ 1 h 253"/>
                <a:gd name="T108" fmla="*/ 4 w 282"/>
                <a:gd name="T109" fmla="*/ 1 h 253"/>
                <a:gd name="T110" fmla="*/ 4 w 282"/>
                <a:gd name="T111" fmla="*/ 1 h 253"/>
                <a:gd name="T112" fmla="*/ 5 w 282"/>
                <a:gd name="T113" fmla="*/ 1 h 253"/>
                <a:gd name="T114" fmla="*/ 5 w 282"/>
                <a:gd name="T115" fmla="*/ 1 h 253"/>
                <a:gd name="T116" fmla="*/ 6 w 282"/>
                <a:gd name="T117" fmla="*/ 2 h 253"/>
                <a:gd name="T118" fmla="*/ 6 w 282"/>
                <a:gd name="T119" fmla="*/ 2 h 253"/>
                <a:gd name="T120" fmla="*/ 6 w 282"/>
                <a:gd name="T121" fmla="*/ 2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1" name="Freeform 319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3 h 236"/>
                <a:gd name="T2" fmla="*/ 0 w 115"/>
                <a:gd name="T3" fmla="*/ 4 h 236"/>
                <a:gd name="T4" fmla="*/ 0 w 115"/>
                <a:gd name="T5" fmla="*/ 4 h 236"/>
                <a:gd name="T6" fmla="*/ 0 w 115"/>
                <a:gd name="T7" fmla="*/ 5 h 236"/>
                <a:gd name="T8" fmla="*/ 1 w 115"/>
                <a:gd name="T9" fmla="*/ 5 h 236"/>
                <a:gd name="T10" fmla="*/ 1 w 115"/>
                <a:gd name="T11" fmla="*/ 6 h 236"/>
                <a:gd name="T12" fmla="*/ 1 w 115"/>
                <a:gd name="T13" fmla="*/ 6 h 236"/>
                <a:gd name="T14" fmla="*/ 2 w 115"/>
                <a:gd name="T15" fmla="*/ 6 h 236"/>
                <a:gd name="T16" fmla="*/ 2 w 115"/>
                <a:gd name="T17" fmla="*/ 6 h 236"/>
                <a:gd name="T18" fmla="*/ 3 w 115"/>
                <a:gd name="T19" fmla="*/ 6 h 236"/>
                <a:gd name="T20" fmla="*/ 3 w 115"/>
                <a:gd name="T21" fmla="*/ 6 h 236"/>
                <a:gd name="T22" fmla="*/ 3 w 115"/>
                <a:gd name="T23" fmla="*/ 6 h 236"/>
                <a:gd name="T24" fmla="*/ 3 w 115"/>
                <a:gd name="T25" fmla="*/ 6 h 236"/>
                <a:gd name="T26" fmla="*/ 3 w 115"/>
                <a:gd name="T27" fmla="*/ 6 h 236"/>
                <a:gd name="T28" fmla="*/ 3 w 115"/>
                <a:gd name="T29" fmla="*/ 6 h 236"/>
                <a:gd name="T30" fmla="*/ 3 w 115"/>
                <a:gd name="T31" fmla="*/ 6 h 236"/>
                <a:gd name="T32" fmla="*/ 3 w 115"/>
                <a:gd name="T33" fmla="*/ 6 h 236"/>
                <a:gd name="T34" fmla="*/ 2 w 115"/>
                <a:gd name="T35" fmla="*/ 5 h 236"/>
                <a:gd name="T36" fmla="*/ 2 w 115"/>
                <a:gd name="T37" fmla="*/ 5 h 236"/>
                <a:gd name="T38" fmla="*/ 1 w 115"/>
                <a:gd name="T39" fmla="*/ 5 h 236"/>
                <a:gd name="T40" fmla="*/ 1 w 115"/>
                <a:gd name="T41" fmla="*/ 4 h 236"/>
                <a:gd name="T42" fmla="*/ 1 w 115"/>
                <a:gd name="T43" fmla="*/ 4 h 236"/>
                <a:gd name="T44" fmla="*/ 1 w 115"/>
                <a:gd name="T45" fmla="*/ 3 h 236"/>
                <a:gd name="T46" fmla="*/ 1 w 115"/>
                <a:gd name="T47" fmla="*/ 3 h 236"/>
                <a:gd name="T48" fmla="*/ 1 w 115"/>
                <a:gd name="T49" fmla="*/ 2 h 236"/>
                <a:gd name="T50" fmla="*/ 1 w 115"/>
                <a:gd name="T51" fmla="*/ 2 h 236"/>
                <a:gd name="T52" fmla="*/ 1 w 115"/>
                <a:gd name="T53" fmla="*/ 2 h 236"/>
                <a:gd name="T54" fmla="*/ 2 w 115"/>
                <a:gd name="T55" fmla="*/ 1 h 236"/>
                <a:gd name="T56" fmla="*/ 2 w 115"/>
                <a:gd name="T57" fmla="*/ 1 h 236"/>
                <a:gd name="T58" fmla="*/ 3 w 115"/>
                <a:gd name="T59" fmla="*/ 1 h 236"/>
                <a:gd name="T60" fmla="*/ 3 w 115"/>
                <a:gd name="T61" fmla="*/ 0 h 236"/>
                <a:gd name="T62" fmla="*/ 3 w 115"/>
                <a:gd name="T63" fmla="*/ 0 h 236"/>
                <a:gd name="T64" fmla="*/ 3 w 115"/>
                <a:gd name="T65" fmla="*/ 0 h 236"/>
                <a:gd name="T66" fmla="*/ 3 w 115"/>
                <a:gd name="T67" fmla="*/ 0 h 236"/>
                <a:gd name="T68" fmla="*/ 2 w 115"/>
                <a:gd name="T69" fmla="*/ 0 h 236"/>
                <a:gd name="T70" fmla="*/ 2 w 115"/>
                <a:gd name="T71" fmla="*/ 1 h 236"/>
                <a:gd name="T72" fmla="*/ 1 w 115"/>
                <a:gd name="T73" fmla="*/ 1 h 236"/>
                <a:gd name="T74" fmla="*/ 1 w 115"/>
                <a:gd name="T75" fmla="*/ 2 h 236"/>
                <a:gd name="T76" fmla="*/ 0 w 115"/>
                <a:gd name="T77" fmla="*/ 2 h 236"/>
                <a:gd name="T78" fmla="*/ 0 w 115"/>
                <a:gd name="T79" fmla="*/ 3 h 236"/>
                <a:gd name="T80" fmla="*/ 0 w 115"/>
                <a:gd name="T81" fmla="*/ 3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2" name="Freeform 320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6 w 245"/>
                <a:gd name="T1" fmla="*/ 4 h 310"/>
                <a:gd name="T2" fmla="*/ 6 w 245"/>
                <a:gd name="T3" fmla="*/ 4 h 310"/>
                <a:gd name="T4" fmla="*/ 6 w 245"/>
                <a:gd name="T5" fmla="*/ 5 h 310"/>
                <a:gd name="T6" fmla="*/ 6 w 245"/>
                <a:gd name="T7" fmla="*/ 5 h 310"/>
                <a:gd name="T8" fmla="*/ 6 w 245"/>
                <a:gd name="T9" fmla="*/ 6 h 310"/>
                <a:gd name="T10" fmla="*/ 5 w 245"/>
                <a:gd name="T11" fmla="*/ 6 h 310"/>
                <a:gd name="T12" fmla="*/ 5 w 245"/>
                <a:gd name="T13" fmla="*/ 7 h 310"/>
                <a:gd name="T14" fmla="*/ 4 w 245"/>
                <a:gd name="T15" fmla="*/ 7 h 310"/>
                <a:gd name="T16" fmla="*/ 4 w 245"/>
                <a:gd name="T17" fmla="*/ 8 h 310"/>
                <a:gd name="T18" fmla="*/ 4 w 245"/>
                <a:gd name="T19" fmla="*/ 8 h 310"/>
                <a:gd name="T20" fmla="*/ 3 w 245"/>
                <a:gd name="T21" fmla="*/ 8 h 310"/>
                <a:gd name="T22" fmla="*/ 3 w 245"/>
                <a:gd name="T23" fmla="*/ 9 h 310"/>
                <a:gd name="T24" fmla="*/ 4 w 245"/>
                <a:gd name="T25" fmla="*/ 9 h 310"/>
                <a:gd name="T26" fmla="*/ 4 w 245"/>
                <a:gd name="T27" fmla="*/ 9 h 310"/>
                <a:gd name="T28" fmla="*/ 4 w 245"/>
                <a:gd name="T29" fmla="*/ 8 h 310"/>
                <a:gd name="T30" fmla="*/ 5 w 245"/>
                <a:gd name="T31" fmla="*/ 8 h 310"/>
                <a:gd name="T32" fmla="*/ 6 w 245"/>
                <a:gd name="T33" fmla="*/ 7 h 310"/>
                <a:gd name="T34" fmla="*/ 6 w 245"/>
                <a:gd name="T35" fmla="*/ 6 h 310"/>
                <a:gd name="T36" fmla="*/ 7 w 245"/>
                <a:gd name="T37" fmla="*/ 5 h 310"/>
                <a:gd name="T38" fmla="*/ 7 w 245"/>
                <a:gd name="T39" fmla="*/ 4 h 310"/>
                <a:gd name="T40" fmla="*/ 6 w 245"/>
                <a:gd name="T41" fmla="*/ 3 h 310"/>
                <a:gd name="T42" fmla="*/ 6 w 245"/>
                <a:gd name="T43" fmla="*/ 3 h 310"/>
                <a:gd name="T44" fmla="*/ 5 w 245"/>
                <a:gd name="T45" fmla="*/ 2 h 310"/>
                <a:gd name="T46" fmla="*/ 4 w 245"/>
                <a:gd name="T47" fmla="*/ 2 h 310"/>
                <a:gd name="T48" fmla="*/ 3 w 245"/>
                <a:gd name="T49" fmla="*/ 1 h 310"/>
                <a:gd name="T50" fmla="*/ 3 w 245"/>
                <a:gd name="T51" fmla="*/ 1 h 310"/>
                <a:gd name="T52" fmla="*/ 2 w 245"/>
                <a:gd name="T53" fmla="*/ 1 h 310"/>
                <a:gd name="T54" fmla="*/ 1 w 245"/>
                <a:gd name="T55" fmla="*/ 0 h 310"/>
                <a:gd name="T56" fmla="*/ 1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1 w 245"/>
                <a:gd name="T63" fmla="*/ 1 h 310"/>
                <a:gd name="T64" fmla="*/ 2 w 245"/>
                <a:gd name="T65" fmla="*/ 1 h 310"/>
                <a:gd name="T66" fmla="*/ 2 w 245"/>
                <a:gd name="T67" fmla="*/ 1 h 310"/>
                <a:gd name="T68" fmla="*/ 3 w 245"/>
                <a:gd name="T69" fmla="*/ 2 h 310"/>
                <a:gd name="T70" fmla="*/ 4 w 245"/>
                <a:gd name="T71" fmla="*/ 2 h 310"/>
                <a:gd name="T72" fmla="*/ 5 w 245"/>
                <a:gd name="T73" fmla="*/ 3 h 310"/>
                <a:gd name="T74" fmla="*/ 5 w 245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3" name="Freeform 321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152" name="Group 322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1158" name="Picture 323" descr="31u_bnrz[1]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59" name="Freeform 32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2 w 199"/>
                <a:gd name="T1" fmla="*/ 1 h 232"/>
                <a:gd name="T2" fmla="*/ 1 w 199"/>
                <a:gd name="T3" fmla="*/ 1 h 232"/>
                <a:gd name="T4" fmla="*/ 1 w 199"/>
                <a:gd name="T5" fmla="*/ 1 h 232"/>
                <a:gd name="T6" fmla="*/ 1 w 199"/>
                <a:gd name="T7" fmla="*/ 2 h 232"/>
                <a:gd name="T8" fmla="*/ 0 w 199"/>
                <a:gd name="T9" fmla="*/ 2 h 232"/>
                <a:gd name="T10" fmla="*/ 0 w 199"/>
                <a:gd name="T11" fmla="*/ 3 h 232"/>
                <a:gd name="T12" fmla="*/ 0 w 199"/>
                <a:gd name="T13" fmla="*/ 3 h 232"/>
                <a:gd name="T14" fmla="*/ 0 w 199"/>
                <a:gd name="T15" fmla="*/ 4 h 232"/>
                <a:gd name="T16" fmla="*/ 0 w 199"/>
                <a:gd name="T17" fmla="*/ 4 h 232"/>
                <a:gd name="T18" fmla="*/ 0 w 199"/>
                <a:gd name="T19" fmla="*/ 5 h 232"/>
                <a:gd name="T20" fmla="*/ 0 w 199"/>
                <a:gd name="T21" fmla="*/ 5 h 232"/>
                <a:gd name="T22" fmla="*/ 1 w 199"/>
                <a:gd name="T23" fmla="*/ 6 h 232"/>
                <a:gd name="T24" fmla="*/ 1 w 199"/>
                <a:gd name="T25" fmla="*/ 6 h 232"/>
                <a:gd name="T26" fmla="*/ 2 w 199"/>
                <a:gd name="T27" fmla="*/ 6 h 232"/>
                <a:gd name="T28" fmla="*/ 2 w 199"/>
                <a:gd name="T29" fmla="*/ 7 h 232"/>
                <a:gd name="T30" fmla="*/ 3 w 199"/>
                <a:gd name="T31" fmla="*/ 7 h 232"/>
                <a:gd name="T32" fmla="*/ 4 w 199"/>
                <a:gd name="T33" fmla="*/ 6 h 232"/>
                <a:gd name="T34" fmla="*/ 4 w 199"/>
                <a:gd name="T35" fmla="*/ 6 h 232"/>
                <a:gd name="T36" fmla="*/ 4 w 199"/>
                <a:gd name="T37" fmla="*/ 6 h 232"/>
                <a:gd name="T38" fmla="*/ 4 w 199"/>
                <a:gd name="T39" fmla="*/ 6 h 232"/>
                <a:gd name="T40" fmla="*/ 4 w 199"/>
                <a:gd name="T41" fmla="*/ 6 h 232"/>
                <a:gd name="T42" fmla="*/ 4 w 199"/>
                <a:gd name="T43" fmla="*/ 6 h 232"/>
                <a:gd name="T44" fmla="*/ 4 w 199"/>
                <a:gd name="T45" fmla="*/ 6 h 232"/>
                <a:gd name="T46" fmla="*/ 4 w 199"/>
                <a:gd name="T47" fmla="*/ 6 h 232"/>
                <a:gd name="T48" fmla="*/ 3 w 199"/>
                <a:gd name="T49" fmla="*/ 6 h 232"/>
                <a:gd name="T50" fmla="*/ 3 w 199"/>
                <a:gd name="T51" fmla="*/ 6 h 232"/>
                <a:gd name="T52" fmla="*/ 3 w 199"/>
                <a:gd name="T53" fmla="*/ 6 h 232"/>
                <a:gd name="T54" fmla="*/ 3 w 199"/>
                <a:gd name="T55" fmla="*/ 5 h 232"/>
                <a:gd name="T56" fmla="*/ 2 w 199"/>
                <a:gd name="T57" fmla="*/ 5 h 232"/>
                <a:gd name="T58" fmla="*/ 2 w 199"/>
                <a:gd name="T59" fmla="*/ 5 h 232"/>
                <a:gd name="T60" fmla="*/ 2 w 199"/>
                <a:gd name="T61" fmla="*/ 5 h 232"/>
                <a:gd name="T62" fmla="*/ 1 w 199"/>
                <a:gd name="T63" fmla="*/ 5 h 232"/>
                <a:gd name="T64" fmla="*/ 1 w 199"/>
                <a:gd name="T65" fmla="*/ 5 h 232"/>
                <a:gd name="T66" fmla="*/ 1 w 199"/>
                <a:gd name="T67" fmla="*/ 4 h 232"/>
                <a:gd name="T68" fmla="*/ 1 w 199"/>
                <a:gd name="T69" fmla="*/ 3 h 232"/>
                <a:gd name="T70" fmla="*/ 2 w 199"/>
                <a:gd name="T71" fmla="*/ 2 h 232"/>
                <a:gd name="T72" fmla="*/ 3 w 199"/>
                <a:gd name="T73" fmla="*/ 1 h 232"/>
                <a:gd name="T74" fmla="*/ 3 w 199"/>
                <a:gd name="T75" fmla="*/ 1 h 232"/>
                <a:gd name="T76" fmla="*/ 4 w 199"/>
                <a:gd name="T77" fmla="*/ 1 h 232"/>
                <a:gd name="T78" fmla="*/ 5 w 199"/>
                <a:gd name="T79" fmla="*/ 0 h 232"/>
                <a:gd name="T80" fmla="*/ 5 w 199"/>
                <a:gd name="T81" fmla="*/ 0 h 232"/>
                <a:gd name="T82" fmla="*/ 5 w 199"/>
                <a:gd name="T83" fmla="*/ 0 h 232"/>
                <a:gd name="T84" fmla="*/ 5 w 199"/>
                <a:gd name="T85" fmla="*/ 0 h 232"/>
                <a:gd name="T86" fmla="*/ 4 w 199"/>
                <a:gd name="T87" fmla="*/ 0 h 232"/>
                <a:gd name="T88" fmla="*/ 4 w 199"/>
                <a:gd name="T89" fmla="*/ 0 h 232"/>
                <a:gd name="T90" fmla="*/ 3 w 199"/>
                <a:gd name="T91" fmla="*/ 0 h 232"/>
                <a:gd name="T92" fmla="*/ 3 w 199"/>
                <a:gd name="T93" fmla="*/ 1 h 232"/>
                <a:gd name="T94" fmla="*/ 2 w 199"/>
                <a:gd name="T95" fmla="*/ 1 h 232"/>
                <a:gd name="T96" fmla="*/ 2 w 199"/>
                <a:gd name="T97" fmla="*/ 1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60" name="Freeform 32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3 w 128"/>
                <a:gd name="T1" fmla="*/ 2 h 180"/>
                <a:gd name="T2" fmla="*/ 3 w 128"/>
                <a:gd name="T3" fmla="*/ 2 h 180"/>
                <a:gd name="T4" fmla="*/ 3 w 128"/>
                <a:gd name="T5" fmla="*/ 3 h 180"/>
                <a:gd name="T6" fmla="*/ 3 w 128"/>
                <a:gd name="T7" fmla="*/ 3 h 180"/>
                <a:gd name="T8" fmla="*/ 3 w 128"/>
                <a:gd name="T9" fmla="*/ 3 h 180"/>
                <a:gd name="T10" fmla="*/ 2 w 128"/>
                <a:gd name="T11" fmla="*/ 4 h 180"/>
                <a:gd name="T12" fmla="*/ 2 w 128"/>
                <a:gd name="T13" fmla="*/ 4 h 180"/>
                <a:gd name="T14" fmla="*/ 1 w 128"/>
                <a:gd name="T15" fmla="*/ 4 h 180"/>
                <a:gd name="T16" fmla="*/ 1 w 128"/>
                <a:gd name="T17" fmla="*/ 4 h 180"/>
                <a:gd name="T18" fmla="*/ 1 w 128"/>
                <a:gd name="T19" fmla="*/ 5 h 180"/>
                <a:gd name="T20" fmla="*/ 1 w 128"/>
                <a:gd name="T21" fmla="*/ 5 h 180"/>
                <a:gd name="T22" fmla="*/ 1 w 128"/>
                <a:gd name="T23" fmla="*/ 5 h 180"/>
                <a:gd name="T24" fmla="*/ 1 w 128"/>
                <a:gd name="T25" fmla="*/ 5 h 180"/>
                <a:gd name="T26" fmla="*/ 1 w 128"/>
                <a:gd name="T27" fmla="*/ 5 h 180"/>
                <a:gd name="T28" fmla="*/ 1 w 128"/>
                <a:gd name="T29" fmla="*/ 5 h 180"/>
                <a:gd name="T30" fmla="*/ 1 w 128"/>
                <a:gd name="T31" fmla="*/ 5 h 180"/>
                <a:gd name="T32" fmla="*/ 1 w 128"/>
                <a:gd name="T33" fmla="*/ 5 h 180"/>
                <a:gd name="T34" fmla="*/ 2 w 128"/>
                <a:gd name="T35" fmla="*/ 5 h 180"/>
                <a:gd name="T36" fmla="*/ 2 w 128"/>
                <a:gd name="T37" fmla="*/ 4 h 180"/>
                <a:gd name="T38" fmla="*/ 3 w 128"/>
                <a:gd name="T39" fmla="*/ 4 h 180"/>
                <a:gd name="T40" fmla="*/ 3 w 128"/>
                <a:gd name="T41" fmla="*/ 4 h 180"/>
                <a:gd name="T42" fmla="*/ 4 w 128"/>
                <a:gd name="T43" fmla="*/ 3 h 180"/>
                <a:gd name="T44" fmla="*/ 4 w 128"/>
                <a:gd name="T45" fmla="*/ 3 h 180"/>
                <a:gd name="T46" fmla="*/ 4 w 128"/>
                <a:gd name="T47" fmla="*/ 2 h 180"/>
                <a:gd name="T48" fmla="*/ 4 w 128"/>
                <a:gd name="T49" fmla="*/ 2 h 180"/>
                <a:gd name="T50" fmla="*/ 3 w 128"/>
                <a:gd name="T51" fmla="*/ 1 h 180"/>
                <a:gd name="T52" fmla="*/ 3 w 128"/>
                <a:gd name="T53" fmla="*/ 1 h 180"/>
                <a:gd name="T54" fmla="*/ 2 w 128"/>
                <a:gd name="T55" fmla="*/ 0 h 180"/>
                <a:gd name="T56" fmla="*/ 2 w 128"/>
                <a:gd name="T57" fmla="*/ 0 h 180"/>
                <a:gd name="T58" fmla="*/ 1 w 128"/>
                <a:gd name="T59" fmla="*/ 0 h 180"/>
                <a:gd name="T60" fmla="*/ 1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1 w 128"/>
                <a:gd name="T69" fmla="*/ 0 h 180"/>
                <a:gd name="T70" fmla="*/ 1 w 128"/>
                <a:gd name="T71" fmla="*/ 0 h 180"/>
                <a:gd name="T72" fmla="*/ 2 w 128"/>
                <a:gd name="T73" fmla="*/ 1 h 180"/>
                <a:gd name="T74" fmla="*/ 2 w 128"/>
                <a:gd name="T75" fmla="*/ 1 h 180"/>
                <a:gd name="T76" fmla="*/ 3 w 128"/>
                <a:gd name="T77" fmla="*/ 1 h 180"/>
                <a:gd name="T78" fmla="*/ 3 w 128"/>
                <a:gd name="T79" fmla="*/ 1 h 180"/>
                <a:gd name="T80" fmla="*/ 3 w 128"/>
                <a:gd name="T81" fmla="*/ 2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61" name="Freeform 32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3 w 322"/>
                <a:gd name="T1" fmla="*/ 2 h 378"/>
                <a:gd name="T2" fmla="*/ 2 w 322"/>
                <a:gd name="T3" fmla="*/ 3 h 378"/>
                <a:gd name="T4" fmla="*/ 1 w 322"/>
                <a:gd name="T5" fmla="*/ 5 h 378"/>
                <a:gd name="T6" fmla="*/ 0 w 322"/>
                <a:gd name="T7" fmla="*/ 6 h 378"/>
                <a:gd name="T8" fmla="*/ 0 w 322"/>
                <a:gd name="T9" fmla="*/ 7 h 378"/>
                <a:gd name="T10" fmla="*/ 0 w 322"/>
                <a:gd name="T11" fmla="*/ 8 h 378"/>
                <a:gd name="T12" fmla="*/ 1 w 322"/>
                <a:gd name="T13" fmla="*/ 8 h 378"/>
                <a:gd name="T14" fmla="*/ 1 w 322"/>
                <a:gd name="T15" fmla="*/ 9 h 378"/>
                <a:gd name="T16" fmla="*/ 2 w 322"/>
                <a:gd name="T17" fmla="*/ 9 h 378"/>
                <a:gd name="T18" fmla="*/ 2 w 322"/>
                <a:gd name="T19" fmla="*/ 9 h 378"/>
                <a:gd name="T20" fmla="*/ 3 w 322"/>
                <a:gd name="T21" fmla="*/ 10 h 378"/>
                <a:gd name="T22" fmla="*/ 4 w 322"/>
                <a:gd name="T23" fmla="*/ 10 h 378"/>
                <a:gd name="T24" fmla="*/ 5 w 322"/>
                <a:gd name="T25" fmla="*/ 10 h 378"/>
                <a:gd name="T26" fmla="*/ 6 w 322"/>
                <a:gd name="T27" fmla="*/ 10 h 378"/>
                <a:gd name="T28" fmla="*/ 7 w 322"/>
                <a:gd name="T29" fmla="*/ 10 h 378"/>
                <a:gd name="T30" fmla="*/ 8 w 322"/>
                <a:gd name="T31" fmla="*/ 10 h 378"/>
                <a:gd name="T32" fmla="*/ 9 w 322"/>
                <a:gd name="T33" fmla="*/ 10 h 378"/>
                <a:gd name="T34" fmla="*/ 9 w 322"/>
                <a:gd name="T35" fmla="*/ 10 h 378"/>
                <a:gd name="T36" fmla="*/ 9 w 322"/>
                <a:gd name="T37" fmla="*/ 10 h 378"/>
                <a:gd name="T38" fmla="*/ 9 w 322"/>
                <a:gd name="T39" fmla="*/ 10 h 378"/>
                <a:gd name="T40" fmla="*/ 8 w 322"/>
                <a:gd name="T41" fmla="*/ 10 h 378"/>
                <a:gd name="T42" fmla="*/ 7 w 322"/>
                <a:gd name="T43" fmla="*/ 9 h 378"/>
                <a:gd name="T44" fmla="*/ 7 w 322"/>
                <a:gd name="T45" fmla="*/ 9 h 378"/>
                <a:gd name="T46" fmla="*/ 6 w 322"/>
                <a:gd name="T47" fmla="*/ 9 h 378"/>
                <a:gd name="T48" fmla="*/ 5 w 322"/>
                <a:gd name="T49" fmla="*/ 9 h 378"/>
                <a:gd name="T50" fmla="*/ 4 w 322"/>
                <a:gd name="T51" fmla="*/ 9 h 378"/>
                <a:gd name="T52" fmla="*/ 3 w 322"/>
                <a:gd name="T53" fmla="*/ 9 h 378"/>
                <a:gd name="T54" fmla="*/ 2 w 322"/>
                <a:gd name="T55" fmla="*/ 8 h 378"/>
                <a:gd name="T56" fmla="*/ 2 w 322"/>
                <a:gd name="T57" fmla="*/ 8 h 378"/>
                <a:gd name="T58" fmla="*/ 1 w 322"/>
                <a:gd name="T59" fmla="*/ 7 h 378"/>
                <a:gd name="T60" fmla="*/ 1 w 322"/>
                <a:gd name="T61" fmla="*/ 7 h 378"/>
                <a:gd name="T62" fmla="*/ 1 w 322"/>
                <a:gd name="T63" fmla="*/ 6 h 378"/>
                <a:gd name="T64" fmla="*/ 2 w 322"/>
                <a:gd name="T65" fmla="*/ 5 h 378"/>
                <a:gd name="T66" fmla="*/ 2 w 322"/>
                <a:gd name="T67" fmla="*/ 4 h 378"/>
                <a:gd name="T68" fmla="*/ 3 w 322"/>
                <a:gd name="T69" fmla="*/ 3 h 378"/>
                <a:gd name="T70" fmla="*/ 4 w 322"/>
                <a:gd name="T71" fmla="*/ 2 h 378"/>
                <a:gd name="T72" fmla="*/ 4 w 322"/>
                <a:gd name="T73" fmla="*/ 2 h 378"/>
                <a:gd name="T74" fmla="*/ 6 w 322"/>
                <a:gd name="T75" fmla="*/ 1 h 378"/>
                <a:gd name="T76" fmla="*/ 7 w 322"/>
                <a:gd name="T77" fmla="*/ 0 h 378"/>
                <a:gd name="T78" fmla="*/ 7 w 322"/>
                <a:gd name="T79" fmla="*/ 0 h 378"/>
                <a:gd name="T80" fmla="*/ 7 w 322"/>
                <a:gd name="T81" fmla="*/ 0 h 378"/>
                <a:gd name="T82" fmla="*/ 6 w 322"/>
                <a:gd name="T83" fmla="*/ 0 h 378"/>
                <a:gd name="T84" fmla="*/ 5 w 322"/>
                <a:gd name="T85" fmla="*/ 0 h 378"/>
                <a:gd name="T86" fmla="*/ 4 w 322"/>
                <a:gd name="T87" fmla="*/ 1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62" name="Freeform 32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6 w 283"/>
                <a:gd name="T1" fmla="*/ 2 h 252"/>
                <a:gd name="T2" fmla="*/ 7 w 283"/>
                <a:gd name="T3" fmla="*/ 3 h 252"/>
                <a:gd name="T4" fmla="*/ 7 w 283"/>
                <a:gd name="T5" fmla="*/ 3 h 252"/>
                <a:gd name="T6" fmla="*/ 7 w 283"/>
                <a:gd name="T7" fmla="*/ 4 h 252"/>
                <a:gd name="T8" fmla="*/ 7 w 283"/>
                <a:gd name="T9" fmla="*/ 4 h 252"/>
                <a:gd name="T10" fmla="*/ 7 w 283"/>
                <a:gd name="T11" fmla="*/ 4 h 252"/>
                <a:gd name="T12" fmla="*/ 7 w 283"/>
                <a:gd name="T13" fmla="*/ 5 h 252"/>
                <a:gd name="T14" fmla="*/ 7 w 283"/>
                <a:gd name="T15" fmla="*/ 5 h 252"/>
                <a:gd name="T16" fmla="*/ 6 w 283"/>
                <a:gd name="T17" fmla="*/ 5 h 252"/>
                <a:gd name="T18" fmla="*/ 6 w 283"/>
                <a:gd name="T19" fmla="*/ 6 h 252"/>
                <a:gd name="T20" fmla="*/ 6 w 283"/>
                <a:gd name="T21" fmla="*/ 6 h 252"/>
                <a:gd name="T22" fmla="*/ 6 w 283"/>
                <a:gd name="T23" fmla="*/ 6 h 252"/>
                <a:gd name="T24" fmla="*/ 5 w 283"/>
                <a:gd name="T25" fmla="*/ 7 h 252"/>
                <a:gd name="T26" fmla="*/ 5 w 283"/>
                <a:gd name="T27" fmla="*/ 7 h 252"/>
                <a:gd name="T28" fmla="*/ 5 w 283"/>
                <a:gd name="T29" fmla="*/ 7 h 252"/>
                <a:gd name="T30" fmla="*/ 5 w 283"/>
                <a:gd name="T31" fmla="*/ 7 h 252"/>
                <a:gd name="T32" fmla="*/ 5 w 283"/>
                <a:gd name="T33" fmla="*/ 7 h 252"/>
                <a:gd name="T34" fmla="*/ 5 w 283"/>
                <a:gd name="T35" fmla="*/ 7 h 252"/>
                <a:gd name="T36" fmla="*/ 6 w 283"/>
                <a:gd name="T37" fmla="*/ 7 h 252"/>
                <a:gd name="T38" fmla="*/ 6 w 283"/>
                <a:gd name="T39" fmla="*/ 7 h 252"/>
                <a:gd name="T40" fmla="*/ 6 w 283"/>
                <a:gd name="T41" fmla="*/ 7 h 252"/>
                <a:gd name="T42" fmla="*/ 6 w 283"/>
                <a:gd name="T43" fmla="*/ 7 h 252"/>
                <a:gd name="T44" fmla="*/ 7 w 283"/>
                <a:gd name="T45" fmla="*/ 6 h 252"/>
                <a:gd name="T46" fmla="*/ 7 w 283"/>
                <a:gd name="T47" fmla="*/ 5 h 252"/>
                <a:gd name="T48" fmla="*/ 8 w 283"/>
                <a:gd name="T49" fmla="*/ 5 h 252"/>
                <a:gd name="T50" fmla="*/ 8 w 283"/>
                <a:gd name="T51" fmla="*/ 4 h 252"/>
                <a:gd name="T52" fmla="*/ 8 w 283"/>
                <a:gd name="T53" fmla="*/ 3 h 252"/>
                <a:gd name="T54" fmla="*/ 7 w 283"/>
                <a:gd name="T55" fmla="*/ 3 h 252"/>
                <a:gd name="T56" fmla="*/ 7 w 283"/>
                <a:gd name="T57" fmla="*/ 2 h 252"/>
                <a:gd name="T58" fmla="*/ 7 w 283"/>
                <a:gd name="T59" fmla="*/ 2 h 252"/>
                <a:gd name="T60" fmla="*/ 6 w 283"/>
                <a:gd name="T61" fmla="*/ 1 h 252"/>
                <a:gd name="T62" fmla="*/ 6 w 283"/>
                <a:gd name="T63" fmla="*/ 1 h 252"/>
                <a:gd name="T64" fmla="*/ 5 w 283"/>
                <a:gd name="T65" fmla="*/ 1 h 252"/>
                <a:gd name="T66" fmla="*/ 4 w 283"/>
                <a:gd name="T67" fmla="*/ 1 h 252"/>
                <a:gd name="T68" fmla="*/ 4 w 283"/>
                <a:gd name="T69" fmla="*/ 1 h 252"/>
                <a:gd name="T70" fmla="*/ 3 w 283"/>
                <a:gd name="T71" fmla="*/ 0 h 252"/>
                <a:gd name="T72" fmla="*/ 3 w 283"/>
                <a:gd name="T73" fmla="*/ 0 h 252"/>
                <a:gd name="T74" fmla="*/ 2 w 283"/>
                <a:gd name="T75" fmla="*/ 0 h 252"/>
                <a:gd name="T76" fmla="*/ 2 w 283"/>
                <a:gd name="T77" fmla="*/ 0 h 252"/>
                <a:gd name="T78" fmla="*/ 1 w 283"/>
                <a:gd name="T79" fmla="*/ 0 h 252"/>
                <a:gd name="T80" fmla="*/ 1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1 w 283"/>
                <a:gd name="T93" fmla="*/ 0 h 252"/>
                <a:gd name="T94" fmla="*/ 1 w 283"/>
                <a:gd name="T95" fmla="*/ 0 h 252"/>
                <a:gd name="T96" fmla="*/ 1 w 283"/>
                <a:gd name="T97" fmla="*/ 0 h 252"/>
                <a:gd name="T98" fmla="*/ 2 w 283"/>
                <a:gd name="T99" fmla="*/ 1 h 252"/>
                <a:gd name="T100" fmla="*/ 2 w 283"/>
                <a:gd name="T101" fmla="*/ 1 h 252"/>
                <a:gd name="T102" fmla="*/ 3 w 283"/>
                <a:gd name="T103" fmla="*/ 1 h 252"/>
                <a:gd name="T104" fmla="*/ 3 w 283"/>
                <a:gd name="T105" fmla="*/ 1 h 252"/>
                <a:gd name="T106" fmla="*/ 3 w 283"/>
                <a:gd name="T107" fmla="*/ 1 h 252"/>
                <a:gd name="T108" fmla="*/ 4 w 283"/>
                <a:gd name="T109" fmla="*/ 1 h 252"/>
                <a:gd name="T110" fmla="*/ 4 w 283"/>
                <a:gd name="T111" fmla="*/ 1 h 252"/>
                <a:gd name="T112" fmla="*/ 5 w 283"/>
                <a:gd name="T113" fmla="*/ 1 h 252"/>
                <a:gd name="T114" fmla="*/ 5 w 283"/>
                <a:gd name="T115" fmla="*/ 2 h 252"/>
                <a:gd name="T116" fmla="*/ 6 w 283"/>
                <a:gd name="T117" fmla="*/ 2 h 252"/>
                <a:gd name="T118" fmla="*/ 6 w 283"/>
                <a:gd name="T119" fmla="*/ 2 h 252"/>
                <a:gd name="T120" fmla="*/ 6 w 283"/>
                <a:gd name="T121" fmla="*/ 2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63" name="Freeform 32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3 h 238"/>
                <a:gd name="T2" fmla="*/ 0 w 114"/>
                <a:gd name="T3" fmla="*/ 4 h 238"/>
                <a:gd name="T4" fmla="*/ 0 w 114"/>
                <a:gd name="T5" fmla="*/ 5 h 238"/>
                <a:gd name="T6" fmla="*/ 0 w 114"/>
                <a:gd name="T7" fmla="*/ 5 h 238"/>
                <a:gd name="T8" fmla="*/ 1 w 114"/>
                <a:gd name="T9" fmla="*/ 5 h 238"/>
                <a:gd name="T10" fmla="*/ 1 w 114"/>
                <a:gd name="T11" fmla="*/ 6 h 238"/>
                <a:gd name="T12" fmla="*/ 2 w 114"/>
                <a:gd name="T13" fmla="*/ 6 h 238"/>
                <a:gd name="T14" fmla="*/ 2 w 114"/>
                <a:gd name="T15" fmla="*/ 6 h 238"/>
                <a:gd name="T16" fmla="*/ 2 w 114"/>
                <a:gd name="T17" fmla="*/ 6 h 238"/>
                <a:gd name="T18" fmla="*/ 3 w 114"/>
                <a:gd name="T19" fmla="*/ 6 h 238"/>
                <a:gd name="T20" fmla="*/ 3 w 114"/>
                <a:gd name="T21" fmla="*/ 6 h 238"/>
                <a:gd name="T22" fmla="*/ 3 w 114"/>
                <a:gd name="T23" fmla="*/ 6 h 238"/>
                <a:gd name="T24" fmla="*/ 3 w 114"/>
                <a:gd name="T25" fmla="*/ 6 h 238"/>
                <a:gd name="T26" fmla="*/ 3 w 114"/>
                <a:gd name="T27" fmla="*/ 6 h 238"/>
                <a:gd name="T28" fmla="*/ 3 w 114"/>
                <a:gd name="T29" fmla="*/ 6 h 238"/>
                <a:gd name="T30" fmla="*/ 3 w 114"/>
                <a:gd name="T31" fmla="*/ 6 h 238"/>
                <a:gd name="T32" fmla="*/ 3 w 114"/>
                <a:gd name="T33" fmla="*/ 6 h 238"/>
                <a:gd name="T34" fmla="*/ 2 w 114"/>
                <a:gd name="T35" fmla="*/ 5 h 238"/>
                <a:gd name="T36" fmla="*/ 2 w 114"/>
                <a:gd name="T37" fmla="*/ 5 h 238"/>
                <a:gd name="T38" fmla="*/ 1 w 114"/>
                <a:gd name="T39" fmla="*/ 5 h 238"/>
                <a:gd name="T40" fmla="*/ 1 w 114"/>
                <a:gd name="T41" fmla="*/ 4 h 238"/>
                <a:gd name="T42" fmla="*/ 1 w 114"/>
                <a:gd name="T43" fmla="*/ 4 h 238"/>
                <a:gd name="T44" fmla="*/ 1 w 114"/>
                <a:gd name="T45" fmla="*/ 3 h 238"/>
                <a:gd name="T46" fmla="*/ 1 w 114"/>
                <a:gd name="T47" fmla="*/ 3 h 238"/>
                <a:gd name="T48" fmla="*/ 1 w 114"/>
                <a:gd name="T49" fmla="*/ 2 h 238"/>
                <a:gd name="T50" fmla="*/ 1 w 114"/>
                <a:gd name="T51" fmla="*/ 2 h 238"/>
                <a:gd name="T52" fmla="*/ 2 w 114"/>
                <a:gd name="T53" fmla="*/ 2 h 238"/>
                <a:gd name="T54" fmla="*/ 2 w 114"/>
                <a:gd name="T55" fmla="*/ 1 h 238"/>
                <a:gd name="T56" fmla="*/ 2 w 114"/>
                <a:gd name="T57" fmla="*/ 1 h 238"/>
                <a:gd name="T58" fmla="*/ 2 w 114"/>
                <a:gd name="T59" fmla="*/ 1 h 238"/>
                <a:gd name="T60" fmla="*/ 3 w 114"/>
                <a:gd name="T61" fmla="*/ 0 h 238"/>
                <a:gd name="T62" fmla="*/ 3 w 114"/>
                <a:gd name="T63" fmla="*/ 0 h 238"/>
                <a:gd name="T64" fmla="*/ 3 w 114"/>
                <a:gd name="T65" fmla="*/ 0 h 238"/>
                <a:gd name="T66" fmla="*/ 3 w 114"/>
                <a:gd name="T67" fmla="*/ 0 h 238"/>
                <a:gd name="T68" fmla="*/ 3 w 114"/>
                <a:gd name="T69" fmla="*/ 0 h 238"/>
                <a:gd name="T70" fmla="*/ 2 w 114"/>
                <a:gd name="T71" fmla="*/ 0 h 238"/>
                <a:gd name="T72" fmla="*/ 2 w 114"/>
                <a:gd name="T73" fmla="*/ 1 h 238"/>
                <a:gd name="T74" fmla="*/ 1 w 114"/>
                <a:gd name="T75" fmla="*/ 1 h 238"/>
                <a:gd name="T76" fmla="*/ 1 w 114"/>
                <a:gd name="T77" fmla="*/ 2 h 238"/>
                <a:gd name="T78" fmla="*/ 0 w 114"/>
                <a:gd name="T79" fmla="*/ 3 h 238"/>
                <a:gd name="T80" fmla="*/ 0 w 114"/>
                <a:gd name="T81" fmla="*/ 3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64" name="Freeform 32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6 w 246"/>
                <a:gd name="T1" fmla="*/ 4 h 310"/>
                <a:gd name="T2" fmla="*/ 6 w 246"/>
                <a:gd name="T3" fmla="*/ 4 h 310"/>
                <a:gd name="T4" fmla="*/ 6 w 246"/>
                <a:gd name="T5" fmla="*/ 5 h 310"/>
                <a:gd name="T6" fmla="*/ 6 w 246"/>
                <a:gd name="T7" fmla="*/ 5 h 310"/>
                <a:gd name="T8" fmla="*/ 6 w 246"/>
                <a:gd name="T9" fmla="*/ 6 h 310"/>
                <a:gd name="T10" fmla="*/ 5 w 246"/>
                <a:gd name="T11" fmla="*/ 6 h 310"/>
                <a:gd name="T12" fmla="*/ 5 w 246"/>
                <a:gd name="T13" fmla="*/ 7 h 310"/>
                <a:gd name="T14" fmla="*/ 4 w 246"/>
                <a:gd name="T15" fmla="*/ 7 h 310"/>
                <a:gd name="T16" fmla="*/ 4 w 246"/>
                <a:gd name="T17" fmla="*/ 8 h 310"/>
                <a:gd name="T18" fmla="*/ 4 w 246"/>
                <a:gd name="T19" fmla="*/ 8 h 310"/>
                <a:gd name="T20" fmla="*/ 3 w 246"/>
                <a:gd name="T21" fmla="*/ 8 h 310"/>
                <a:gd name="T22" fmla="*/ 3 w 246"/>
                <a:gd name="T23" fmla="*/ 9 h 310"/>
                <a:gd name="T24" fmla="*/ 4 w 246"/>
                <a:gd name="T25" fmla="*/ 9 h 310"/>
                <a:gd name="T26" fmla="*/ 4 w 246"/>
                <a:gd name="T27" fmla="*/ 9 h 310"/>
                <a:gd name="T28" fmla="*/ 4 w 246"/>
                <a:gd name="T29" fmla="*/ 8 h 310"/>
                <a:gd name="T30" fmla="*/ 5 w 246"/>
                <a:gd name="T31" fmla="*/ 8 h 310"/>
                <a:gd name="T32" fmla="*/ 6 w 246"/>
                <a:gd name="T33" fmla="*/ 7 h 310"/>
                <a:gd name="T34" fmla="*/ 7 w 246"/>
                <a:gd name="T35" fmla="*/ 6 h 310"/>
                <a:gd name="T36" fmla="*/ 7 w 246"/>
                <a:gd name="T37" fmla="*/ 5 h 310"/>
                <a:gd name="T38" fmla="*/ 7 w 246"/>
                <a:gd name="T39" fmla="*/ 4 h 310"/>
                <a:gd name="T40" fmla="*/ 6 w 246"/>
                <a:gd name="T41" fmla="*/ 3 h 310"/>
                <a:gd name="T42" fmla="*/ 6 w 246"/>
                <a:gd name="T43" fmla="*/ 3 h 310"/>
                <a:gd name="T44" fmla="*/ 5 w 246"/>
                <a:gd name="T45" fmla="*/ 2 h 310"/>
                <a:gd name="T46" fmla="*/ 4 w 246"/>
                <a:gd name="T47" fmla="*/ 2 h 310"/>
                <a:gd name="T48" fmla="*/ 4 w 246"/>
                <a:gd name="T49" fmla="*/ 1 h 310"/>
                <a:gd name="T50" fmla="*/ 3 w 246"/>
                <a:gd name="T51" fmla="*/ 1 h 310"/>
                <a:gd name="T52" fmla="*/ 2 w 246"/>
                <a:gd name="T53" fmla="*/ 1 h 310"/>
                <a:gd name="T54" fmla="*/ 1 w 246"/>
                <a:gd name="T55" fmla="*/ 0 h 310"/>
                <a:gd name="T56" fmla="*/ 1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1 w 246"/>
                <a:gd name="T63" fmla="*/ 0 h 310"/>
                <a:gd name="T64" fmla="*/ 2 w 246"/>
                <a:gd name="T65" fmla="*/ 1 h 310"/>
                <a:gd name="T66" fmla="*/ 2 w 246"/>
                <a:gd name="T67" fmla="*/ 1 h 310"/>
                <a:gd name="T68" fmla="*/ 3 w 246"/>
                <a:gd name="T69" fmla="*/ 2 h 310"/>
                <a:gd name="T70" fmla="*/ 4 w 246"/>
                <a:gd name="T71" fmla="*/ 2 h 310"/>
                <a:gd name="T72" fmla="*/ 5 w 246"/>
                <a:gd name="T73" fmla="*/ 3 h 310"/>
                <a:gd name="T74" fmla="*/ 5 w 246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65" name="Freeform 33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1 w 83"/>
                <a:gd name="T1" fmla="*/ 0 h 187"/>
                <a:gd name="T2" fmla="*/ 1 w 83"/>
                <a:gd name="T3" fmla="*/ 0 h 187"/>
                <a:gd name="T4" fmla="*/ 1 w 83"/>
                <a:gd name="T5" fmla="*/ 0 h 187"/>
                <a:gd name="T6" fmla="*/ 1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1 h 187"/>
                <a:gd name="T20" fmla="*/ 1 w 83"/>
                <a:gd name="T21" fmla="*/ 2 h 187"/>
                <a:gd name="T22" fmla="*/ 1 w 83"/>
                <a:gd name="T23" fmla="*/ 3 h 187"/>
                <a:gd name="T24" fmla="*/ 1 w 83"/>
                <a:gd name="T25" fmla="*/ 3 h 187"/>
                <a:gd name="T26" fmla="*/ 2 w 83"/>
                <a:gd name="T27" fmla="*/ 4 h 187"/>
                <a:gd name="T28" fmla="*/ 2 w 83"/>
                <a:gd name="T29" fmla="*/ 5 h 187"/>
                <a:gd name="T30" fmla="*/ 2 w 83"/>
                <a:gd name="T31" fmla="*/ 5 h 187"/>
                <a:gd name="T32" fmla="*/ 2 w 83"/>
                <a:gd name="T33" fmla="*/ 5 h 187"/>
                <a:gd name="T34" fmla="*/ 2 w 83"/>
                <a:gd name="T35" fmla="*/ 5 h 187"/>
                <a:gd name="T36" fmla="*/ 2 w 83"/>
                <a:gd name="T37" fmla="*/ 4 h 187"/>
                <a:gd name="T38" fmla="*/ 2 w 83"/>
                <a:gd name="T39" fmla="*/ 4 h 187"/>
                <a:gd name="T40" fmla="*/ 2 w 83"/>
                <a:gd name="T41" fmla="*/ 3 h 187"/>
                <a:gd name="T42" fmla="*/ 2 w 83"/>
                <a:gd name="T43" fmla="*/ 2 h 187"/>
                <a:gd name="T44" fmla="*/ 1 w 83"/>
                <a:gd name="T45" fmla="*/ 2 h 187"/>
                <a:gd name="T46" fmla="*/ 1 w 83"/>
                <a:gd name="T47" fmla="*/ 1 h 187"/>
                <a:gd name="T48" fmla="*/ 1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66" name="Freeform 33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1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1 h 94"/>
                <a:gd name="T20" fmla="*/ 0 w 44"/>
                <a:gd name="T21" fmla="*/ 1 h 94"/>
                <a:gd name="T22" fmla="*/ 0 w 44"/>
                <a:gd name="T23" fmla="*/ 2 h 94"/>
                <a:gd name="T24" fmla="*/ 0 w 44"/>
                <a:gd name="T25" fmla="*/ 2 h 94"/>
                <a:gd name="T26" fmla="*/ 0 w 44"/>
                <a:gd name="T27" fmla="*/ 2 h 94"/>
                <a:gd name="T28" fmla="*/ 1 w 44"/>
                <a:gd name="T29" fmla="*/ 3 h 94"/>
                <a:gd name="T30" fmla="*/ 1 w 44"/>
                <a:gd name="T31" fmla="*/ 3 h 94"/>
                <a:gd name="T32" fmla="*/ 1 w 44"/>
                <a:gd name="T33" fmla="*/ 3 h 94"/>
                <a:gd name="T34" fmla="*/ 1 w 44"/>
                <a:gd name="T35" fmla="*/ 2 h 94"/>
                <a:gd name="T36" fmla="*/ 1 w 44"/>
                <a:gd name="T37" fmla="*/ 2 h 94"/>
                <a:gd name="T38" fmla="*/ 1 w 44"/>
                <a:gd name="T39" fmla="*/ 1 h 94"/>
                <a:gd name="T40" fmla="*/ 1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67" name="Freeform 33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1 h 54"/>
                <a:gd name="T28" fmla="*/ 0 w 38"/>
                <a:gd name="T29" fmla="*/ 1 h 54"/>
                <a:gd name="T30" fmla="*/ 0 w 38"/>
                <a:gd name="T31" fmla="*/ 1 h 54"/>
                <a:gd name="T32" fmla="*/ 0 w 38"/>
                <a:gd name="T33" fmla="*/ 1 h 54"/>
                <a:gd name="T34" fmla="*/ 0 w 38"/>
                <a:gd name="T35" fmla="*/ 1 h 54"/>
                <a:gd name="T36" fmla="*/ 1 w 38"/>
                <a:gd name="T37" fmla="*/ 1 h 54"/>
                <a:gd name="T38" fmla="*/ 1 w 38"/>
                <a:gd name="T39" fmla="*/ 2 h 54"/>
                <a:gd name="T40" fmla="*/ 1 w 38"/>
                <a:gd name="T41" fmla="*/ 2 h 54"/>
                <a:gd name="T42" fmla="*/ 1 w 38"/>
                <a:gd name="T43" fmla="*/ 1 h 54"/>
                <a:gd name="T44" fmla="*/ 1 w 38"/>
                <a:gd name="T45" fmla="*/ 1 h 54"/>
                <a:gd name="T46" fmla="*/ 1 w 38"/>
                <a:gd name="T47" fmla="*/ 1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68" name="Freeform 33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1 w 52"/>
                <a:gd name="T1" fmla="*/ 1 h 36"/>
                <a:gd name="T2" fmla="*/ 1 w 52"/>
                <a:gd name="T3" fmla="*/ 1 h 36"/>
                <a:gd name="T4" fmla="*/ 1 w 52"/>
                <a:gd name="T5" fmla="*/ 0 h 36"/>
                <a:gd name="T6" fmla="*/ 1 w 52"/>
                <a:gd name="T7" fmla="*/ 0 h 36"/>
                <a:gd name="T8" fmla="*/ 1 w 52"/>
                <a:gd name="T9" fmla="*/ 0 h 36"/>
                <a:gd name="T10" fmla="*/ 1 w 52"/>
                <a:gd name="T11" fmla="*/ 0 h 36"/>
                <a:gd name="T12" fmla="*/ 1 w 52"/>
                <a:gd name="T13" fmla="*/ 0 h 36"/>
                <a:gd name="T14" fmla="*/ 1 w 52"/>
                <a:gd name="T15" fmla="*/ 0 h 36"/>
                <a:gd name="T16" fmla="*/ 1 w 52"/>
                <a:gd name="T17" fmla="*/ 0 h 36"/>
                <a:gd name="T18" fmla="*/ 1 w 52"/>
                <a:gd name="T19" fmla="*/ 0 h 36"/>
                <a:gd name="T20" fmla="*/ 1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1 h 36"/>
                <a:gd name="T30" fmla="*/ 0 w 52"/>
                <a:gd name="T31" fmla="*/ 1 h 36"/>
                <a:gd name="T32" fmla="*/ 0 w 52"/>
                <a:gd name="T33" fmla="*/ 1 h 36"/>
                <a:gd name="T34" fmla="*/ 0 w 52"/>
                <a:gd name="T35" fmla="*/ 1 h 36"/>
                <a:gd name="T36" fmla="*/ 0 w 52"/>
                <a:gd name="T37" fmla="*/ 1 h 36"/>
                <a:gd name="T38" fmla="*/ 0 w 52"/>
                <a:gd name="T39" fmla="*/ 1 h 36"/>
                <a:gd name="T40" fmla="*/ 0 w 52"/>
                <a:gd name="T41" fmla="*/ 1 h 36"/>
                <a:gd name="T42" fmla="*/ 1 w 52"/>
                <a:gd name="T43" fmla="*/ 1 h 36"/>
                <a:gd name="T44" fmla="*/ 1 w 52"/>
                <a:gd name="T45" fmla="*/ 1 h 36"/>
                <a:gd name="T46" fmla="*/ 1 w 52"/>
                <a:gd name="T47" fmla="*/ 1 h 36"/>
                <a:gd name="T48" fmla="*/ 1 w 52"/>
                <a:gd name="T49" fmla="*/ 1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69" name="Freeform 33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2 w 198"/>
                <a:gd name="T1" fmla="*/ 1 h 236"/>
                <a:gd name="T2" fmla="*/ 2 w 198"/>
                <a:gd name="T3" fmla="*/ 1 h 236"/>
                <a:gd name="T4" fmla="*/ 1 w 198"/>
                <a:gd name="T5" fmla="*/ 2 h 236"/>
                <a:gd name="T6" fmla="*/ 1 w 198"/>
                <a:gd name="T7" fmla="*/ 2 h 236"/>
                <a:gd name="T8" fmla="*/ 1 w 198"/>
                <a:gd name="T9" fmla="*/ 2 h 236"/>
                <a:gd name="T10" fmla="*/ 0 w 198"/>
                <a:gd name="T11" fmla="*/ 3 h 236"/>
                <a:gd name="T12" fmla="*/ 0 w 198"/>
                <a:gd name="T13" fmla="*/ 3 h 236"/>
                <a:gd name="T14" fmla="*/ 0 w 198"/>
                <a:gd name="T15" fmla="*/ 3 h 236"/>
                <a:gd name="T16" fmla="*/ 0 w 198"/>
                <a:gd name="T17" fmla="*/ 4 h 236"/>
                <a:gd name="T18" fmla="*/ 0 w 198"/>
                <a:gd name="T19" fmla="*/ 5 h 236"/>
                <a:gd name="T20" fmla="*/ 0 w 198"/>
                <a:gd name="T21" fmla="*/ 5 h 236"/>
                <a:gd name="T22" fmla="*/ 1 w 198"/>
                <a:gd name="T23" fmla="*/ 6 h 236"/>
                <a:gd name="T24" fmla="*/ 1 w 198"/>
                <a:gd name="T25" fmla="*/ 6 h 236"/>
                <a:gd name="T26" fmla="*/ 2 w 198"/>
                <a:gd name="T27" fmla="*/ 6 h 236"/>
                <a:gd name="T28" fmla="*/ 2 w 198"/>
                <a:gd name="T29" fmla="*/ 6 h 236"/>
                <a:gd name="T30" fmla="*/ 3 w 198"/>
                <a:gd name="T31" fmla="*/ 6 h 236"/>
                <a:gd name="T32" fmla="*/ 4 w 198"/>
                <a:gd name="T33" fmla="*/ 6 h 236"/>
                <a:gd name="T34" fmla="*/ 4 w 198"/>
                <a:gd name="T35" fmla="*/ 6 h 236"/>
                <a:gd name="T36" fmla="*/ 4 w 198"/>
                <a:gd name="T37" fmla="*/ 6 h 236"/>
                <a:gd name="T38" fmla="*/ 4 w 198"/>
                <a:gd name="T39" fmla="*/ 6 h 236"/>
                <a:gd name="T40" fmla="*/ 4 w 198"/>
                <a:gd name="T41" fmla="*/ 6 h 236"/>
                <a:gd name="T42" fmla="*/ 4 w 198"/>
                <a:gd name="T43" fmla="*/ 6 h 236"/>
                <a:gd name="T44" fmla="*/ 4 w 198"/>
                <a:gd name="T45" fmla="*/ 6 h 236"/>
                <a:gd name="T46" fmla="*/ 4 w 198"/>
                <a:gd name="T47" fmla="*/ 6 h 236"/>
                <a:gd name="T48" fmla="*/ 4 w 198"/>
                <a:gd name="T49" fmla="*/ 6 h 236"/>
                <a:gd name="T50" fmla="*/ 4 w 198"/>
                <a:gd name="T51" fmla="*/ 6 h 236"/>
                <a:gd name="T52" fmla="*/ 3 w 198"/>
                <a:gd name="T53" fmla="*/ 6 h 236"/>
                <a:gd name="T54" fmla="*/ 3 w 198"/>
                <a:gd name="T55" fmla="*/ 6 h 236"/>
                <a:gd name="T56" fmla="*/ 3 w 198"/>
                <a:gd name="T57" fmla="*/ 6 h 236"/>
                <a:gd name="T58" fmla="*/ 3 w 198"/>
                <a:gd name="T59" fmla="*/ 6 h 236"/>
                <a:gd name="T60" fmla="*/ 2 w 198"/>
                <a:gd name="T61" fmla="*/ 6 h 236"/>
                <a:gd name="T62" fmla="*/ 2 w 198"/>
                <a:gd name="T63" fmla="*/ 6 h 236"/>
                <a:gd name="T64" fmla="*/ 2 w 198"/>
                <a:gd name="T65" fmla="*/ 6 h 236"/>
                <a:gd name="T66" fmla="*/ 1 w 198"/>
                <a:gd name="T67" fmla="*/ 6 h 236"/>
                <a:gd name="T68" fmla="*/ 1 w 198"/>
                <a:gd name="T69" fmla="*/ 5 h 236"/>
                <a:gd name="T70" fmla="*/ 1 w 198"/>
                <a:gd name="T71" fmla="*/ 5 h 236"/>
                <a:gd name="T72" fmla="*/ 1 w 198"/>
                <a:gd name="T73" fmla="*/ 5 h 236"/>
                <a:gd name="T74" fmla="*/ 0 w 198"/>
                <a:gd name="T75" fmla="*/ 4 h 236"/>
                <a:gd name="T76" fmla="*/ 1 w 198"/>
                <a:gd name="T77" fmla="*/ 4 h 236"/>
                <a:gd name="T78" fmla="*/ 1 w 198"/>
                <a:gd name="T79" fmla="*/ 3 h 236"/>
                <a:gd name="T80" fmla="*/ 1 w 198"/>
                <a:gd name="T81" fmla="*/ 3 h 236"/>
                <a:gd name="T82" fmla="*/ 1 w 198"/>
                <a:gd name="T83" fmla="*/ 3 h 236"/>
                <a:gd name="T84" fmla="*/ 1 w 198"/>
                <a:gd name="T85" fmla="*/ 2 h 236"/>
                <a:gd name="T86" fmla="*/ 2 w 198"/>
                <a:gd name="T87" fmla="*/ 2 h 236"/>
                <a:gd name="T88" fmla="*/ 2 w 198"/>
                <a:gd name="T89" fmla="*/ 2 h 236"/>
                <a:gd name="T90" fmla="*/ 3 w 198"/>
                <a:gd name="T91" fmla="*/ 1 h 236"/>
                <a:gd name="T92" fmla="*/ 3 w 198"/>
                <a:gd name="T93" fmla="*/ 1 h 236"/>
                <a:gd name="T94" fmla="*/ 4 w 198"/>
                <a:gd name="T95" fmla="*/ 1 h 236"/>
                <a:gd name="T96" fmla="*/ 4 w 198"/>
                <a:gd name="T97" fmla="*/ 1 h 236"/>
                <a:gd name="T98" fmla="*/ 4 w 198"/>
                <a:gd name="T99" fmla="*/ 0 h 236"/>
                <a:gd name="T100" fmla="*/ 5 w 198"/>
                <a:gd name="T101" fmla="*/ 0 h 236"/>
                <a:gd name="T102" fmla="*/ 5 w 198"/>
                <a:gd name="T103" fmla="*/ 0 h 236"/>
                <a:gd name="T104" fmla="*/ 6 w 198"/>
                <a:gd name="T105" fmla="*/ 0 h 236"/>
                <a:gd name="T106" fmla="*/ 5 w 198"/>
                <a:gd name="T107" fmla="*/ 0 h 236"/>
                <a:gd name="T108" fmla="*/ 5 w 198"/>
                <a:gd name="T109" fmla="*/ 0 h 236"/>
                <a:gd name="T110" fmla="*/ 4 w 198"/>
                <a:gd name="T111" fmla="*/ 0 h 236"/>
                <a:gd name="T112" fmla="*/ 4 w 198"/>
                <a:gd name="T113" fmla="*/ 0 h 236"/>
                <a:gd name="T114" fmla="*/ 4 w 198"/>
                <a:gd name="T115" fmla="*/ 0 h 236"/>
                <a:gd name="T116" fmla="*/ 3 w 198"/>
                <a:gd name="T117" fmla="*/ 0 h 236"/>
                <a:gd name="T118" fmla="*/ 2 w 198"/>
                <a:gd name="T119" fmla="*/ 1 h 236"/>
                <a:gd name="T120" fmla="*/ 2 w 198"/>
                <a:gd name="T121" fmla="*/ 1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0" name="Freeform 33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3 w 128"/>
                <a:gd name="T1" fmla="*/ 2 h 183"/>
                <a:gd name="T2" fmla="*/ 3 w 128"/>
                <a:gd name="T3" fmla="*/ 2 h 183"/>
                <a:gd name="T4" fmla="*/ 3 w 128"/>
                <a:gd name="T5" fmla="*/ 3 h 183"/>
                <a:gd name="T6" fmla="*/ 3 w 128"/>
                <a:gd name="T7" fmla="*/ 3 h 183"/>
                <a:gd name="T8" fmla="*/ 3 w 128"/>
                <a:gd name="T9" fmla="*/ 3 h 183"/>
                <a:gd name="T10" fmla="*/ 2 w 128"/>
                <a:gd name="T11" fmla="*/ 4 h 183"/>
                <a:gd name="T12" fmla="*/ 2 w 128"/>
                <a:gd name="T13" fmla="*/ 4 h 183"/>
                <a:gd name="T14" fmla="*/ 1 w 128"/>
                <a:gd name="T15" fmla="*/ 4 h 183"/>
                <a:gd name="T16" fmla="*/ 1 w 128"/>
                <a:gd name="T17" fmla="*/ 4 h 183"/>
                <a:gd name="T18" fmla="*/ 1 w 128"/>
                <a:gd name="T19" fmla="*/ 5 h 183"/>
                <a:gd name="T20" fmla="*/ 1 w 128"/>
                <a:gd name="T21" fmla="*/ 5 h 183"/>
                <a:gd name="T22" fmla="*/ 1 w 128"/>
                <a:gd name="T23" fmla="*/ 5 h 183"/>
                <a:gd name="T24" fmla="*/ 1 w 128"/>
                <a:gd name="T25" fmla="*/ 5 h 183"/>
                <a:gd name="T26" fmla="*/ 1 w 128"/>
                <a:gd name="T27" fmla="*/ 5 h 183"/>
                <a:gd name="T28" fmla="*/ 1 w 128"/>
                <a:gd name="T29" fmla="*/ 5 h 183"/>
                <a:gd name="T30" fmla="*/ 1 w 128"/>
                <a:gd name="T31" fmla="*/ 5 h 183"/>
                <a:gd name="T32" fmla="*/ 1 w 128"/>
                <a:gd name="T33" fmla="*/ 5 h 183"/>
                <a:gd name="T34" fmla="*/ 2 w 128"/>
                <a:gd name="T35" fmla="*/ 5 h 183"/>
                <a:gd name="T36" fmla="*/ 2 w 128"/>
                <a:gd name="T37" fmla="*/ 4 h 183"/>
                <a:gd name="T38" fmla="*/ 3 w 128"/>
                <a:gd name="T39" fmla="*/ 4 h 183"/>
                <a:gd name="T40" fmla="*/ 3 w 128"/>
                <a:gd name="T41" fmla="*/ 4 h 183"/>
                <a:gd name="T42" fmla="*/ 3 w 128"/>
                <a:gd name="T43" fmla="*/ 3 h 183"/>
                <a:gd name="T44" fmla="*/ 4 w 128"/>
                <a:gd name="T45" fmla="*/ 3 h 183"/>
                <a:gd name="T46" fmla="*/ 4 w 128"/>
                <a:gd name="T47" fmla="*/ 2 h 183"/>
                <a:gd name="T48" fmla="*/ 4 w 128"/>
                <a:gd name="T49" fmla="*/ 2 h 183"/>
                <a:gd name="T50" fmla="*/ 3 w 128"/>
                <a:gd name="T51" fmla="*/ 1 h 183"/>
                <a:gd name="T52" fmla="*/ 3 w 128"/>
                <a:gd name="T53" fmla="*/ 1 h 183"/>
                <a:gd name="T54" fmla="*/ 2 w 128"/>
                <a:gd name="T55" fmla="*/ 0 h 183"/>
                <a:gd name="T56" fmla="*/ 2 w 128"/>
                <a:gd name="T57" fmla="*/ 0 h 183"/>
                <a:gd name="T58" fmla="*/ 1 w 128"/>
                <a:gd name="T59" fmla="*/ 0 h 183"/>
                <a:gd name="T60" fmla="*/ 1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1 w 128"/>
                <a:gd name="T67" fmla="*/ 0 h 183"/>
                <a:gd name="T68" fmla="*/ 1 w 128"/>
                <a:gd name="T69" fmla="*/ 0 h 183"/>
                <a:gd name="T70" fmla="*/ 1 w 128"/>
                <a:gd name="T71" fmla="*/ 0 h 183"/>
                <a:gd name="T72" fmla="*/ 2 w 128"/>
                <a:gd name="T73" fmla="*/ 1 h 183"/>
                <a:gd name="T74" fmla="*/ 2 w 128"/>
                <a:gd name="T75" fmla="*/ 1 h 183"/>
                <a:gd name="T76" fmla="*/ 3 w 128"/>
                <a:gd name="T77" fmla="*/ 1 h 183"/>
                <a:gd name="T78" fmla="*/ 3 w 128"/>
                <a:gd name="T79" fmla="*/ 1 h 183"/>
                <a:gd name="T80" fmla="*/ 3 w 128"/>
                <a:gd name="T81" fmla="*/ 2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1" name="Freeform 33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3 w 323"/>
                <a:gd name="T1" fmla="*/ 2 h 379"/>
                <a:gd name="T2" fmla="*/ 1 w 323"/>
                <a:gd name="T3" fmla="*/ 3 h 379"/>
                <a:gd name="T4" fmla="*/ 0 w 323"/>
                <a:gd name="T5" fmla="*/ 5 h 379"/>
                <a:gd name="T6" fmla="*/ 0 w 323"/>
                <a:gd name="T7" fmla="*/ 6 h 379"/>
                <a:gd name="T8" fmla="*/ 0 w 323"/>
                <a:gd name="T9" fmla="*/ 7 h 379"/>
                <a:gd name="T10" fmla="*/ 0 w 323"/>
                <a:gd name="T11" fmla="*/ 8 h 379"/>
                <a:gd name="T12" fmla="*/ 0 w 323"/>
                <a:gd name="T13" fmla="*/ 8 h 379"/>
                <a:gd name="T14" fmla="*/ 1 w 323"/>
                <a:gd name="T15" fmla="*/ 9 h 379"/>
                <a:gd name="T16" fmla="*/ 1 w 323"/>
                <a:gd name="T17" fmla="*/ 9 h 379"/>
                <a:gd name="T18" fmla="*/ 2 w 323"/>
                <a:gd name="T19" fmla="*/ 9 h 379"/>
                <a:gd name="T20" fmla="*/ 3 w 323"/>
                <a:gd name="T21" fmla="*/ 10 h 379"/>
                <a:gd name="T22" fmla="*/ 4 w 323"/>
                <a:gd name="T23" fmla="*/ 10 h 379"/>
                <a:gd name="T24" fmla="*/ 5 w 323"/>
                <a:gd name="T25" fmla="*/ 10 h 379"/>
                <a:gd name="T26" fmla="*/ 6 w 323"/>
                <a:gd name="T27" fmla="*/ 10 h 379"/>
                <a:gd name="T28" fmla="*/ 7 w 323"/>
                <a:gd name="T29" fmla="*/ 10 h 379"/>
                <a:gd name="T30" fmla="*/ 8 w 323"/>
                <a:gd name="T31" fmla="*/ 10 h 379"/>
                <a:gd name="T32" fmla="*/ 8 w 323"/>
                <a:gd name="T33" fmla="*/ 10 h 379"/>
                <a:gd name="T34" fmla="*/ 9 w 323"/>
                <a:gd name="T35" fmla="*/ 10 h 379"/>
                <a:gd name="T36" fmla="*/ 9 w 323"/>
                <a:gd name="T37" fmla="*/ 10 h 379"/>
                <a:gd name="T38" fmla="*/ 9 w 323"/>
                <a:gd name="T39" fmla="*/ 10 h 379"/>
                <a:gd name="T40" fmla="*/ 8 w 323"/>
                <a:gd name="T41" fmla="*/ 10 h 379"/>
                <a:gd name="T42" fmla="*/ 7 w 323"/>
                <a:gd name="T43" fmla="*/ 10 h 379"/>
                <a:gd name="T44" fmla="*/ 6 w 323"/>
                <a:gd name="T45" fmla="*/ 10 h 379"/>
                <a:gd name="T46" fmla="*/ 5 w 323"/>
                <a:gd name="T47" fmla="*/ 9 h 379"/>
                <a:gd name="T48" fmla="*/ 5 w 323"/>
                <a:gd name="T49" fmla="*/ 9 h 379"/>
                <a:gd name="T50" fmla="*/ 4 w 323"/>
                <a:gd name="T51" fmla="*/ 9 h 379"/>
                <a:gd name="T52" fmla="*/ 3 w 323"/>
                <a:gd name="T53" fmla="*/ 9 h 379"/>
                <a:gd name="T54" fmla="*/ 2 w 323"/>
                <a:gd name="T55" fmla="*/ 8 h 379"/>
                <a:gd name="T56" fmla="*/ 1 w 323"/>
                <a:gd name="T57" fmla="*/ 8 h 379"/>
                <a:gd name="T58" fmla="*/ 1 w 323"/>
                <a:gd name="T59" fmla="*/ 7 h 379"/>
                <a:gd name="T60" fmla="*/ 1 w 323"/>
                <a:gd name="T61" fmla="*/ 7 h 379"/>
                <a:gd name="T62" fmla="*/ 1 w 323"/>
                <a:gd name="T63" fmla="*/ 5 h 379"/>
                <a:gd name="T64" fmla="*/ 1 w 323"/>
                <a:gd name="T65" fmla="*/ 4 h 379"/>
                <a:gd name="T66" fmla="*/ 2 w 323"/>
                <a:gd name="T67" fmla="*/ 4 h 379"/>
                <a:gd name="T68" fmla="*/ 2 w 323"/>
                <a:gd name="T69" fmla="*/ 3 h 379"/>
                <a:gd name="T70" fmla="*/ 3 w 323"/>
                <a:gd name="T71" fmla="*/ 2 h 379"/>
                <a:gd name="T72" fmla="*/ 4 w 323"/>
                <a:gd name="T73" fmla="*/ 2 h 379"/>
                <a:gd name="T74" fmla="*/ 5 w 323"/>
                <a:gd name="T75" fmla="*/ 1 h 379"/>
                <a:gd name="T76" fmla="*/ 6 w 323"/>
                <a:gd name="T77" fmla="*/ 1 h 379"/>
                <a:gd name="T78" fmla="*/ 7 w 323"/>
                <a:gd name="T79" fmla="*/ 0 h 379"/>
                <a:gd name="T80" fmla="*/ 7 w 323"/>
                <a:gd name="T81" fmla="*/ 0 h 379"/>
                <a:gd name="T82" fmla="*/ 6 w 323"/>
                <a:gd name="T83" fmla="*/ 0 h 379"/>
                <a:gd name="T84" fmla="*/ 5 w 323"/>
                <a:gd name="T85" fmla="*/ 0 h 379"/>
                <a:gd name="T86" fmla="*/ 4 w 323"/>
                <a:gd name="T87" fmla="*/ 1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2" name="Freeform 33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6 w 282"/>
                <a:gd name="T1" fmla="*/ 2 h 253"/>
                <a:gd name="T2" fmla="*/ 7 w 282"/>
                <a:gd name="T3" fmla="*/ 2 h 253"/>
                <a:gd name="T4" fmla="*/ 7 w 282"/>
                <a:gd name="T5" fmla="*/ 3 h 253"/>
                <a:gd name="T6" fmla="*/ 7 w 282"/>
                <a:gd name="T7" fmla="*/ 3 h 253"/>
                <a:gd name="T8" fmla="*/ 7 w 282"/>
                <a:gd name="T9" fmla="*/ 4 h 253"/>
                <a:gd name="T10" fmla="*/ 7 w 282"/>
                <a:gd name="T11" fmla="*/ 4 h 253"/>
                <a:gd name="T12" fmla="*/ 7 w 282"/>
                <a:gd name="T13" fmla="*/ 5 h 253"/>
                <a:gd name="T14" fmla="*/ 7 w 282"/>
                <a:gd name="T15" fmla="*/ 5 h 253"/>
                <a:gd name="T16" fmla="*/ 6 w 282"/>
                <a:gd name="T17" fmla="*/ 5 h 253"/>
                <a:gd name="T18" fmla="*/ 6 w 282"/>
                <a:gd name="T19" fmla="*/ 6 h 253"/>
                <a:gd name="T20" fmla="*/ 6 w 282"/>
                <a:gd name="T21" fmla="*/ 6 h 253"/>
                <a:gd name="T22" fmla="*/ 6 w 282"/>
                <a:gd name="T23" fmla="*/ 6 h 253"/>
                <a:gd name="T24" fmla="*/ 5 w 282"/>
                <a:gd name="T25" fmla="*/ 6 h 253"/>
                <a:gd name="T26" fmla="*/ 5 w 282"/>
                <a:gd name="T27" fmla="*/ 7 h 253"/>
                <a:gd name="T28" fmla="*/ 5 w 282"/>
                <a:gd name="T29" fmla="*/ 7 h 253"/>
                <a:gd name="T30" fmla="*/ 5 w 282"/>
                <a:gd name="T31" fmla="*/ 7 h 253"/>
                <a:gd name="T32" fmla="*/ 5 w 282"/>
                <a:gd name="T33" fmla="*/ 7 h 253"/>
                <a:gd name="T34" fmla="*/ 6 w 282"/>
                <a:gd name="T35" fmla="*/ 7 h 253"/>
                <a:gd name="T36" fmla="*/ 6 w 282"/>
                <a:gd name="T37" fmla="*/ 7 h 253"/>
                <a:gd name="T38" fmla="*/ 6 w 282"/>
                <a:gd name="T39" fmla="*/ 7 h 253"/>
                <a:gd name="T40" fmla="*/ 6 w 282"/>
                <a:gd name="T41" fmla="*/ 7 h 253"/>
                <a:gd name="T42" fmla="*/ 6 w 282"/>
                <a:gd name="T43" fmla="*/ 6 h 253"/>
                <a:gd name="T44" fmla="*/ 7 w 282"/>
                <a:gd name="T45" fmla="*/ 6 h 253"/>
                <a:gd name="T46" fmla="*/ 7 w 282"/>
                <a:gd name="T47" fmla="*/ 5 h 253"/>
                <a:gd name="T48" fmla="*/ 8 w 282"/>
                <a:gd name="T49" fmla="*/ 5 h 253"/>
                <a:gd name="T50" fmla="*/ 8 w 282"/>
                <a:gd name="T51" fmla="*/ 4 h 253"/>
                <a:gd name="T52" fmla="*/ 8 w 282"/>
                <a:gd name="T53" fmla="*/ 3 h 253"/>
                <a:gd name="T54" fmla="*/ 7 w 282"/>
                <a:gd name="T55" fmla="*/ 2 h 253"/>
                <a:gd name="T56" fmla="*/ 7 w 282"/>
                <a:gd name="T57" fmla="*/ 2 h 253"/>
                <a:gd name="T58" fmla="*/ 6 w 282"/>
                <a:gd name="T59" fmla="*/ 2 h 253"/>
                <a:gd name="T60" fmla="*/ 6 w 282"/>
                <a:gd name="T61" fmla="*/ 1 h 253"/>
                <a:gd name="T62" fmla="*/ 6 w 282"/>
                <a:gd name="T63" fmla="*/ 1 h 253"/>
                <a:gd name="T64" fmla="*/ 5 w 282"/>
                <a:gd name="T65" fmla="*/ 1 h 253"/>
                <a:gd name="T66" fmla="*/ 4 w 282"/>
                <a:gd name="T67" fmla="*/ 1 h 253"/>
                <a:gd name="T68" fmla="*/ 4 w 282"/>
                <a:gd name="T69" fmla="*/ 0 h 253"/>
                <a:gd name="T70" fmla="*/ 3 w 282"/>
                <a:gd name="T71" fmla="*/ 0 h 253"/>
                <a:gd name="T72" fmla="*/ 3 w 282"/>
                <a:gd name="T73" fmla="*/ 0 h 253"/>
                <a:gd name="T74" fmla="*/ 2 w 282"/>
                <a:gd name="T75" fmla="*/ 0 h 253"/>
                <a:gd name="T76" fmla="*/ 2 w 282"/>
                <a:gd name="T77" fmla="*/ 0 h 253"/>
                <a:gd name="T78" fmla="*/ 1 w 282"/>
                <a:gd name="T79" fmla="*/ 0 h 253"/>
                <a:gd name="T80" fmla="*/ 1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1 w 282"/>
                <a:gd name="T93" fmla="*/ 0 h 253"/>
                <a:gd name="T94" fmla="*/ 1 w 282"/>
                <a:gd name="T95" fmla="*/ 0 h 253"/>
                <a:gd name="T96" fmla="*/ 1 w 282"/>
                <a:gd name="T97" fmla="*/ 0 h 253"/>
                <a:gd name="T98" fmla="*/ 2 w 282"/>
                <a:gd name="T99" fmla="*/ 0 h 253"/>
                <a:gd name="T100" fmla="*/ 2 w 282"/>
                <a:gd name="T101" fmla="*/ 0 h 253"/>
                <a:gd name="T102" fmla="*/ 3 w 282"/>
                <a:gd name="T103" fmla="*/ 1 h 253"/>
                <a:gd name="T104" fmla="*/ 3 w 282"/>
                <a:gd name="T105" fmla="*/ 1 h 253"/>
                <a:gd name="T106" fmla="*/ 4 w 282"/>
                <a:gd name="T107" fmla="*/ 1 h 253"/>
                <a:gd name="T108" fmla="*/ 4 w 282"/>
                <a:gd name="T109" fmla="*/ 1 h 253"/>
                <a:gd name="T110" fmla="*/ 4 w 282"/>
                <a:gd name="T111" fmla="*/ 1 h 253"/>
                <a:gd name="T112" fmla="*/ 5 w 282"/>
                <a:gd name="T113" fmla="*/ 1 h 253"/>
                <a:gd name="T114" fmla="*/ 5 w 282"/>
                <a:gd name="T115" fmla="*/ 1 h 253"/>
                <a:gd name="T116" fmla="*/ 6 w 282"/>
                <a:gd name="T117" fmla="*/ 2 h 253"/>
                <a:gd name="T118" fmla="*/ 6 w 282"/>
                <a:gd name="T119" fmla="*/ 2 h 253"/>
                <a:gd name="T120" fmla="*/ 6 w 282"/>
                <a:gd name="T121" fmla="*/ 2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3" name="Freeform 33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3 h 236"/>
                <a:gd name="T2" fmla="*/ 0 w 115"/>
                <a:gd name="T3" fmla="*/ 4 h 236"/>
                <a:gd name="T4" fmla="*/ 0 w 115"/>
                <a:gd name="T5" fmla="*/ 4 h 236"/>
                <a:gd name="T6" fmla="*/ 0 w 115"/>
                <a:gd name="T7" fmla="*/ 5 h 236"/>
                <a:gd name="T8" fmla="*/ 1 w 115"/>
                <a:gd name="T9" fmla="*/ 5 h 236"/>
                <a:gd name="T10" fmla="*/ 1 w 115"/>
                <a:gd name="T11" fmla="*/ 6 h 236"/>
                <a:gd name="T12" fmla="*/ 1 w 115"/>
                <a:gd name="T13" fmla="*/ 6 h 236"/>
                <a:gd name="T14" fmla="*/ 2 w 115"/>
                <a:gd name="T15" fmla="*/ 6 h 236"/>
                <a:gd name="T16" fmla="*/ 2 w 115"/>
                <a:gd name="T17" fmla="*/ 6 h 236"/>
                <a:gd name="T18" fmla="*/ 3 w 115"/>
                <a:gd name="T19" fmla="*/ 6 h 236"/>
                <a:gd name="T20" fmla="*/ 3 w 115"/>
                <a:gd name="T21" fmla="*/ 6 h 236"/>
                <a:gd name="T22" fmla="*/ 3 w 115"/>
                <a:gd name="T23" fmla="*/ 6 h 236"/>
                <a:gd name="T24" fmla="*/ 3 w 115"/>
                <a:gd name="T25" fmla="*/ 6 h 236"/>
                <a:gd name="T26" fmla="*/ 3 w 115"/>
                <a:gd name="T27" fmla="*/ 6 h 236"/>
                <a:gd name="T28" fmla="*/ 3 w 115"/>
                <a:gd name="T29" fmla="*/ 6 h 236"/>
                <a:gd name="T30" fmla="*/ 3 w 115"/>
                <a:gd name="T31" fmla="*/ 6 h 236"/>
                <a:gd name="T32" fmla="*/ 3 w 115"/>
                <a:gd name="T33" fmla="*/ 6 h 236"/>
                <a:gd name="T34" fmla="*/ 2 w 115"/>
                <a:gd name="T35" fmla="*/ 5 h 236"/>
                <a:gd name="T36" fmla="*/ 2 w 115"/>
                <a:gd name="T37" fmla="*/ 5 h 236"/>
                <a:gd name="T38" fmla="*/ 1 w 115"/>
                <a:gd name="T39" fmla="*/ 5 h 236"/>
                <a:gd name="T40" fmla="*/ 1 w 115"/>
                <a:gd name="T41" fmla="*/ 4 h 236"/>
                <a:gd name="T42" fmla="*/ 1 w 115"/>
                <a:gd name="T43" fmla="*/ 4 h 236"/>
                <a:gd name="T44" fmla="*/ 1 w 115"/>
                <a:gd name="T45" fmla="*/ 3 h 236"/>
                <a:gd name="T46" fmla="*/ 1 w 115"/>
                <a:gd name="T47" fmla="*/ 3 h 236"/>
                <a:gd name="T48" fmla="*/ 1 w 115"/>
                <a:gd name="T49" fmla="*/ 2 h 236"/>
                <a:gd name="T50" fmla="*/ 1 w 115"/>
                <a:gd name="T51" fmla="*/ 2 h 236"/>
                <a:gd name="T52" fmla="*/ 1 w 115"/>
                <a:gd name="T53" fmla="*/ 2 h 236"/>
                <a:gd name="T54" fmla="*/ 2 w 115"/>
                <a:gd name="T55" fmla="*/ 1 h 236"/>
                <a:gd name="T56" fmla="*/ 2 w 115"/>
                <a:gd name="T57" fmla="*/ 1 h 236"/>
                <a:gd name="T58" fmla="*/ 3 w 115"/>
                <a:gd name="T59" fmla="*/ 1 h 236"/>
                <a:gd name="T60" fmla="*/ 3 w 115"/>
                <a:gd name="T61" fmla="*/ 0 h 236"/>
                <a:gd name="T62" fmla="*/ 3 w 115"/>
                <a:gd name="T63" fmla="*/ 0 h 236"/>
                <a:gd name="T64" fmla="*/ 3 w 115"/>
                <a:gd name="T65" fmla="*/ 0 h 236"/>
                <a:gd name="T66" fmla="*/ 3 w 115"/>
                <a:gd name="T67" fmla="*/ 0 h 236"/>
                <a:gd name="T68" fmla="*/ 2 w 115"/>
                <a:gd name="T69" fmla="*/ 0 h 236"/>
                <a:gd name="T70" fmla="*/ 2 w 115"/>
                <a:gd name="T71" fmla="*/ 1 h 236"/>
                <a:gd name="T72" fmla="*/ 1 w 115"/>
                <a:gd name="T73" fmla="*/ 1 h 236"/>
                <a:gd name="T74" fmla="*/ 1 w 115"/>
                <a:gd name="T75" fmla="*/ 2 h 236"/>
                <a:gd name="T76" fmla="*/ 0 w 115"/>
                <a:gd name="T77" fmla="*/ 2 h 236"/>
                <a:gd name="T78" fmla="*/ 0 w 115"/>
                <a:gd name="T79" fmla="*/ 3 h 236"/>
                <a:gd name="T80" fmla="*/ 0 w 115"/>
                <a:gd name="T81" fmla="*/ 3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4" name="Freeform 33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6 w 245"/>
                <a:gd name="T1" fmla="*/ 4 h 310"/>
                <a:gd name="T2" fmla="*/ 6 w 245"/>
                <a:gd name="T3" fmla="*/ 4 h 310"/>
                <a:gd name="T4" fmla="*/ 6 w 245"/>
                <a:gd name="T5" fmla="*/ 5 h 310"/>
                <a:gd name="T6" fmla="*/ 6 w 245"/>
                <a:gd name="T7" fmla="*/ 5 h 310"/>
                <a:gd name="T8" fmla="*/ 6 w 245"/>
                <a:gd name="T9" fmla="*/ 6 h 310"/>
                <a:gd name="T10" fmla="*/ 5 w 245"/>
                <a:gd name="T11" fmla="*/ 6 h 310"/>
                <a:gd name="T12" fmla="*/ 5 w 245"/>
                <a:gd name="T13" fmla="*/ 7 h 310"/>
                <a:gd name="T14" fmla="*/ 4 w 245"/>
                <a:gd name="T15" fmla="*/ 7 h 310"/>
                <a:gd name="T16" fmla="*/ 4 w 245"/>
                <a:gd name="T17" fmla="*/ 8 h 310"/>
                <a:gd name="T18" fmla="*/ 4 w 245"/>
                <a:gd name="T19" fmla="*/ 8 h 310"/>
                <a:gd name="T20" fmla="*/ 3 w 245"/>
                <a:gd name="T21" fmla="*/ 8 h 310"/>
                <a:gd name="T22" fmla="*/ 3 w 245"/>
                <a:gd name="T23" fmla="*/ 9 h 310"/>
                <a:gd name="T24" fmla="*/ 4 w 245"/>
                <a:gd name="T25" fmla="*/ 9 h 310"/>
                <a:gd name="T26" fmla="*/ 4 w 245"/>
                <a:gd name="T27" fmla="*/ 9 h 310"/>
                <a:gd name="T28" fmla="*/ 4 w 245"/>
                <a:gd name="T29" fmla="*/ 8 h 310"/>
                <a:gd name="T30" fmla="*/ 5 w 245"/>
                <a:gd name="T31" fmla="*/ 8 h 310"/>
                <a:gd name="T32" fmla="*/ 6 w 245"/>
                <a:gd name="T33" fmla="*/ 7 h 310"/>
                <a:gd name="T34" fmla="*/ 6 w 245"/>
                <a:gd name="T35" fmla="*/ 6 h 310"/>
                <a:gd name="T36" fmla="*/ 7 w 245"/>
                <a:gd name="T37" fmla="*/ 5 h 310"/>
                <a:gd name="T38" fmla="*/ 7 w 245"/>
                <a:gd name="T39" fmla="*/ 4 h 310"/>
                <a:gd name="T40" fmla="*/ 6 w 245"/>
                <a:gd name="T41" fmla="*/ 3 h 310"/>
                <a:gd name="T42" fmla="*/ 6 w 245"/>
                <a:gd name="T43" fmla="*/ 3 h 310"/>
                <a:gd name="T44" fmla="*/ 5 w 245"/>
                <a:gd name="T45" fmla="*/ 2 h 310"/>
                <a:gd name="T46" fmla="*/ 4 w 245"/>
                <a:gd name="T47" fmla="*/ 2 h 310"/>
                <a:gd name="T48" fmla="*/ 3 w 245"/>
                <a:gd name="T49" fmla="*/ 1 h 310"/>
                <a:gd name="T50" fmla="*/ 3 w 245"/>
                <a:gd name="T51" fmla="*/ 1 h 310"/>
                <a:gd name="T52" fmla="*/ 2 w 245"/>
                <a:gd name="T53" fmla="*/ 1 h 310"/>
                <a:gd name="T54" fmla="*/ 1 w 245"/>
                <a:gd name="T55" fmla="*/ 0 h 310"/>
                <a:gd name="T56" fmla="*/ 1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1 w 245"/>
                <a:gd name="T63" fmla="*/ 1 h 310"/>
                <a:gd name="T64" fmla="*/ 2 w 245"/>
                <a:gd name="T65" fmla="*/ 1 h 310"/>
                <a:gd name="T66" fmla="*/ 2 w 245"/>
                <a:gd name="T67" fmla="*/ 1 h 310"/>
                <a:gd name="T68" fmla="*/ 3 w 245"/>
                <a:gd name="T69" fmla="*/ 2 h 310"/>
                <a:gd name="T70" fmla="*/ 4 w 245"/>
                <a:gd name="T71" fmla="*/ 2 h 310"/>
                <a:gd name="T72" fmla="*/ 5 w 245"/>
                <a:gd name="T73" fmla="*/ 3 h 310"/>
                <a:gd name="T74" fmla="*/ 5 w 245"/>
                <a:gd name="T75" fmla="*/ 3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5" name="Freeform 34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" name="Group 341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1154" name="Line 34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55" name="Line 34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56" name="Line 34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57" name="Text Box 34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FF3300"/>
                  </a:solidFill>
                </a:rPr>
                <a:t>peer-peer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F5855-5B9C-4626-A97C-8D21E21D7383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steps in p2p netwoking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smtClean="0"/>
              <a:t>Structured Overlay Organization and Routing</a:t>
            </a:r>
            <a:endParaRPr lang="en-US" sz="2400" smtClean="0"/>
          </a:p>
          <a:p>
            <a:pPr lvl="1">
              <a:lnSpc>
                <a:spcPct val="90000"/>
              </a:lnSpc>
            </a:pPr>
            <a:r>
              <a:rPr lang="en-US" sz="1600" smtClean="0"/>
              <a:t>Distributed Hash Tables</a:t>
            </a:r>
          </a:p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rgbClr val="C00000"/>
                </a:solidFill>
              </a:rPr>
              <a:t>Swarming</a:t>
            </a:r>
            <a:endParaRPr lang="en-US" sz="2400" smtClean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smtClean="0">
                <a:solidFill>
                  <a:srgbClr val="C00000"/>
                </a:solidFill>
              </a:rPr>
              <a:t>BitTorrent</a:t>
            </a:r>
          </a:p>
          <a:p>
            <a:pPr>
              <a:lnSpc>
                <a:spcPct val="90000"/>
              </a:lnSpc>
            </a:pPr>
            <a:r>
              <a:rPr lang="en-US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13DEA5-8204-4A42-AA8C-09651FC1100B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All Peers Equal?</a:t>
            </a:r>
          </a:p>
        </p:txBody>
      </p:sp>
      <p:grpSp>
        <p:nvGrpSpPr>
          <p:cNvPr id="41989" name="Group 3"/>
          <p:cNvGrpSpPr>
            <a:grpSpLocks/>
          </p:cNvGrpSpPr>
          <p:nvPr/>
        </p:nvGrpSpPr>
        <p:grpSpPr bwMode="auto">
          <a:xfrm>
            <a:off x="2057400" y="1981200"/>
            <a:ext cx="4267200" cy="3251200"/>
            <a:chOff x="1296" y="1248"/>
            <a:chExt cx="2688" cy="2048"/>
          </a:xfrm>
        </p:grpSpPr>
        <p:pic>
          <p:nvPicPr>
            <p:cNvPr id="42025" name="Picture 4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36" y="1248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26" name="Picture 5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4" y="1824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27" name="Picture 6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44" y="3072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28" name="Picture 7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4" y="2592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29" name="Picture 8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6" y="2064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0" name="Picture 9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28" y="2688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1" name="Picture 10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2" y="2928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2" name="Picture 11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6" y="1440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990" name="Group 12"/>
          <p:cNvGrpSpPr>
            <a:grpSpLocks/>
          </p:cNvGrpSpPr>
          <p:nvPr/>
        </p:nvGrpSpPr>
        <p:grpSpPr bwMode="auto">
          <a:xfrm>
            <a:off x="2286000" y="2362200"/>
            <a:ext cx="3657600" cy="2590800"/>
            <a:chOff x="1440" y="1488"/>
            <a:chExt cx="2304" cy="1632"/>
          </a:xfrm>
        </p:grpSpPr>
        <p:sp>
          <p:nvSpPr>
            <p:cNvPr id="42016" name="Line 13"/>
            <p:cNvSpPr>
              <a:spLocks noChangeShapeType="1"/>
            </p:cNvSpPr>
            <p:nvPr/>
          </p:nvSpPr>
          <p:spPr bwMode="auto">
            <a:xfrm flipH="1" flipV="1">
              <a:off x="1776" y="1536"/>
              <a:ext cx="960" cy="38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17" name="Line 14"/>
            <p:cNvSpPr>
              <a:spLocks noChangeShapeType="1"/>
            </p:cNvSpPr>
            <p:nvPr/>
          </p:nvSpPr>
          <p:spPr bwMode="auto">
            <a:xfrm>
              <a:off x="2880" y="1488"/>
              <a:ext cx="0" cy="3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18" name="Line 15"/>
            <p:cNvSpPr>
              <a:spLocks noChangeShapeType="1"/>
            </p:cNvSpPr>
            <p:nvPr/>
          </p:nvSpPr>
          <p:spPr bwMode="auto">
            <a:xfrm flipH="1">
              <a:off x="1536" y="2016"/>
              <a:ext cx="1200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19" name="Line 16"/>
            <p:cNvSpPr>
              <a:spLocks noChangeShapeType="1"/>
            </p:cNvSpPr>
            <p:nvPr/>
          </p:nvSpPr>
          <p:spPr bwMode="auto">
            <a:xfrm flipH="1">
              <a:off x="1968" y="2064"/>
              <a:ext cx="864" cy="72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20" name="Line 17"/>
            <p:cNvSpPr>
              <a:spLocks noChangeShapeType="1"/>
            </p:cNvSpPr>
            <p:nvPr/>
          </p:nvSpPr>
          <p:spPr bwMode="auto">
            <a:xfrm flipH="1">
              <a:off x="2736" y="2064"/>
              <a:ext cx="192" cy="86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21" name="Line 18"/>
            <p:cNvSpPr>
              <a:spLocks noChangeShapeType="1"/>
            </p:cNvSpPr>
            <p:nvPr/>
          </p:nvSpPr>
          <p:spPr bwMode="auto">
            <a:xfrm>
              <a:off x="2976" y="2064"/>
              <a:ext cx="336" cy="5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22" name="Line 19"/>
            <p:cNvSpPr>
              <a:spLocks noChangeShapeType="1"/>
            </p:cNvSpPr>
            <p:nvPr/>
          </p:nvSpPr>
          <p:spPr bwMode="auto">
            <a:xfrm>
              <a:off x="3456" y="2832"/>
              <a:ext cx="288" cy="2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23" name="Line 20"/>
            <p:cNvSpPr>
              <a:spLocks noChangeShapeType="1"/>
            </p:cNvSpPr>
            <p:nvPr/>
          </p:nvSpPr>
          <p:spPr bwMode="auto">
            <a:xfrm flipH="1" flipV="1">
              <a:off x="1968" y="2880"/>
              <a:ext cx="624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24" name="Line 21"/>
            <p:cNvSpPr>
              <a:spLocks noChangeShapeType="1"/>
            </p:cNvSpPr>
            <p:nvPr/>
          </p:nvSpPr>
          <p:spPr bwMode="auto">
            <a:xfrm flipH="1">
              <a:off x="1440" y="1680"/>
              <a:ext cx="192" cy="38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33400" y="1905000"/>
            <a:ext cx="6900863" cy="3705225"/>
            <a:chOff x="336" y="1200"/>
            <a:chExt cx="4347" cy="2334"/>
          </a:xfrm>
        </p:grpSpPr>
        <p:sp>
          <p:nvSpPr>
            <p:cNvPr id="42008" name="Text Box 23"/>
            <p:cNvSpPr txBox="1">
              <a:spLocks noChangeArrowheads="1"/>
            </p:cNvSpPr>
            <p:nvPr/>
          </p:nvSpPr>
          <p:spPr bwMode="auto">
            <a:xfrm>
              <a:off x="3062" y="1836"/>
              <a:ext cx="87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>
                  <a:solidFill>
                    <a:schemeClr val="accent2"/>
                  </a:solidFill>
                  <a:latin typeface="Helvetica" pitchFamily="34" charset="0"/>
                </a:rPr>
                <a:t>56kbps Modem</a:t>
              </a:r>
            </a:p>
          </p:txBody>
        </p:sp>
        <p:sp>
          <p:nvSpPr>
            <p:cNvPr id="42009" name="Text Box 24"/>
            <p:cNvSpPr txBox="1">
              <a:spLocks noChangeArrowheads="1"/>
            </p:cNvSpPr>
            <p:nvPr/>
          </p:nvSpPr>
          <p:spPr bwMode="auto">
            <a:xfrm>
              <a:off x="3456" y="2500"/>
              <a:ext cx="1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>
                  <a:solidFill>
                    <a:srgbClr val="FF0000"/>
                  </a:solidFill>
                  <a:latin typeface="Helvetica" pitchFamily="34" charset="0"/>
                </a:rPr>
                <a:t>10Mbps LAN</a:t>
              </a:r>
            </a:p>
          </p:txBody>
        </p:sp>
        <p:sp>
          <p:nvSpPr>
            <p:cNvPr id="42010" name="Text Box 25"/>
            <p:cNvSpPr txBox="1">
              <a:spLocks noChangeArrowheads="1"/>
            </p:cNvSpPr>
            <p:nvPr/>
          </p:nvSpPr>
          <p:spPr bwMode="auto">
            <a:xfrm>
              <a:off x="2976" y="1200"/>
              <a:ext cx="9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800">
                  <a:solidFill>
                    <a:srgbClr val="0000FF"/>
                  </a:solidFill>
                  <a:latin typeface="Helvetica" pitchFamily="34" charset="0"/>
                </a:rPr>
                <a:t>1.5Mbps DSL</a:t>
              </a:r>
            </a:p>
          </p:txBody>
        </p:sp>
        <p:sp>
          <p:nvSpPr>
            <p:cNvPr id="42011" name="Text Box 26"/>
            <p:cNvSpPr txBox="1">
              <a:spLocks noChangeArrowheads="1"/>
            </p:cNvSpPr>
            <p:nvPr/>
          </p:nvSpPr>
          <p:spPr bwMode="auto">
            <a:xfrm>
              <a:off x="3696" y="3342"/>
              <a:ext cx="87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>
                  <a:solidFill>
                    <a:schemeClr val="accent2"/>
                  </a:solidFill>
                  <a:latin typeface="Helvetica" pitchFamily="34" charset="0"/>
                </a:rPr>
                <a:t>56kbps Modem</a:t>
              </a:r>
            </a:p>
          </p:txBody>
        </p:sp>
        <p:sp>
          <p:nvSpPr>
            <p:cNvPr id="42012" name="Text Box 27"/>
            <p:cNvSpPr txBox="1">
              <a:spLocks noChangeArrowheads="1"/>
            </p:cNvSpPr>
            <p:nvPr/>
          </p:nvSpPr>
          <p:spPr bwMode="auto">
            <a:xfrm>
              <a:off x="2304" y="3198"/>
              <a:ext cx="87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>
                  <a:solidFill>
                    <a:schemeClr val="accent2"/>
                  </a:solidFill>
                  <a:latin typeface="Helvetica" pitchFamily="34" charset="0"/>
                </a:rPr>
                <a:t>56kbps Modem</a:t>
              </a:r>
            </a:p>
          </p:txBody>
        </p:sp>
        <p:sp>
          <p:nvSpPr>
            <p:cNvPr id="42013" name="Text Box 28"/>
            <p:cNvSpPr txBox="1">
              <a:spLocks noChangeArrowheads="1"/>
            </p:cNvSpPr>
            <p:nvPr/>
          </p:nvSpPr>
          <p:spPr bwMode="auto">
            <a:xfrm>
              <a:off x="1200" y="2976"/>
              <a:ext cx="9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800">
                  <a:solidFill>
                    <a:srgbClr val="0000FF"/>
                  </a:solidFill>
                  <a:latin typeface="Helvetica" pitchFamily="34" charset="0"/>
                </a:rPr>
                <a:t>1.5Mbps DSL</a:t>
              </a:r>
            </a:p>
          </p:txBody>
        </p:sp>
        <p:sp>
          <p:nvSpPr>
            <p:cNvPr id="42014" name="Text Box 29"/>
            <p:cNvSpPr txBox="1">
              <a:spLocks noChangeArrowheads="1"/>
            </p:cNvSpPr>
            <p:nvPr/>
          </p:nvSpPr>
          <p:spPr bwMode="auto">
            <a:xfrm>
              <a:off x="1056" y="1200"/>
              <a:ext cx="9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800">
                  <a:solidFill>
                    <a:srgbClr val="0000FF"/>
                  </a:solidFill>
                  <a:latin typeface="Helvetica" pitchFamily="34" charset="0"/>
                </a:rPr>
                <a:t>1.5Mbps DSL</a:t>
              </a:r>
            </a:p>
          </p:txBody>
        </p:sp>
        <p:sp>
          <p:nvSpPr>
            <p:cNvPr id="42015" name="Text Box 30"/>
            <p:cNvSpPr txBox="1">
              <a:spLocks noChangeArrowheads="1"/>
            </p:cNvSpPr>
            <p:nvPr/>
          </p:nvSpPr>
          <p:spPr bwMode="auto">
            <a:xfrm>
              <a:off x="336" y="2064"/>
              <a:ext cx="9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800">
                  <a:solidFill>
                    <a:srgbClr val="0000FF"/>
                  </a:solidFill>
                  <a:latin typeface="Helvetica" pitchFamily="34" charset="0"/>
                </a:rPr>
                <a:t>1.5Mbps DSL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438400" y="2362200"/>
            <a:ext cx="2819400" cy="2286000"/>
            <a:chOff x="1536" y="1488"/>
            <a:chExt cx="1776" cy="1440"/>
          </a:xfrm>
        </p:grpSpPr>
        <p:sp>
          <p:nvSpPr>
            <p:cNvPr id="42002" name="Line 32"/>
            <p:cNvSpPr>
              <a:spLocks noChangeShapeType="1"/>
            </p:cNvSpPr>
            <p:nvPr/>
          </p:nvSpPr>
          <p:spPr bwMode="auto">
            <a:xfrm flipH="1" flipV="1">
              <a:off x="2976" y="2064"/>
              <a:ext cx="336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03" name="Line 33"/>
            <p:cNvSpPr>
              <a:spLocks noChangeShapeType="1"/>
            </p:cNvSpPr>
            <p:nvPr/>
          </p:nvSpPr>
          <p:spPr bwMode="auto">
            <a:xfrm flipV="1">
              <a:off x="2736" y="2064"/>
              <a:ext cx="192" cy="86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04" name="Line 34"/>
            <p:cNvSpPr>
              <a:spLocks noChangeShapeType="1"/>
            </p:cNvSpPr>
            <p:nvPr/>
          </p:nvSpPr>
          <p:spPr bwMode="auto">
            <a:xfrm flipV="1">
              <a:off x="1968" y="2064"/>
              <a:ext cx="864" cy="7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05" name="Line 35"/>
            <p:cNvSpPr>
              <a:spLocks noChangeShapeType="1"/>
            </p:cNvSpPr>
            <p:nvPr/>
          </p:nvSpPr>
          <p:spPr bwMode="auto">
            <a:xfrm flipV="1">
              <a:off x="1536" y="2016"/>
              <a:ext cx="1200" cy="1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06" name="Line 36"/>
            <p:cNvSpPr>
              <a:spLocks noChangeShapeType="1"/>
            </p:cNvSpPr>
            <p:nvPr/>
          </p:nvSpPr>
          <p:spPr bwMode="auto">
            <a:xfrm>
              <a:off x="1776" y="1536"/>
              <a:ext cx="960" cy="38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07" name="Line 37"/>
            <p:cNvSpPr>
              <a:spLocks noChangeShapeType="1"/>
            </p:cNvSpPr>
            <p:nvPr/>
          </p:nvSpPr>
          <p:spPr bwMode="auto">
            <a:xfrm flipH="1">
              <a:off x="2880" y="1488"/>
              <a:ext cx="0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188454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667000"/>
            <a:ext cx="10668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2438400" y="2362200"/>
            <a:ext cx="3505200" cy="2590800"/>
            <a:chOff x="1536" y="1488"/>
            <a:chExt cx="2208" cy="1632"/>
          </a:xfrm>
        </p:grpSpPr>
        <p:sp>
          <p:nvSpPr>
            <p:cNvPr id="41995" name="Line 40"/>
            <p:cNvSpPr>
              <a:spLocks noChangeShapeType="1"/>
            </p:cNvSpPr>
            <p:nvPr/>
          </p:nvSpPr>
          <p:spPr bwMode="auto">
            <a:xfrm flipH="1">
              <a:off x="1968" y="2736"/>
              <a:ext cx="1296" cy="4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996" name="Line 41"/>
            <p:cNvSpPr>
              <a:spLocks noChangeShapeType="1"/>
            </p:cNvSpPr>
            <p:nvPr/>
          </p:nvSpPr>
          <p:spPr bwMode="auto">
            <a:xfrm>
              <a:off x="3456" y="2832"/>
              <a:ext cx="288" cy="28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997" name="Line 42"/>
            <p:cNvSpPr>
              <a:spLocks noChangeShapeType="1"/>
            </p:cNvSpPr>
            <p:nvPr/>
          </p:nvSpPr>
          <p:spPr bwMode="auto">
            <a:xfrm flipH="1" flipV="1">
              <a:off x="1536" y="2208"/>
              <a:ext cx="1728" cy="43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998" name="Line 43"/>
            <p:cNvSpPr>
              <a:spLocks noChangeShapeType="1"/>
            </p:cNvSpPr>
            <p:nvPr/>
          </p:nvSpPr>
          <p:spPr bwMode="auto">
            <a:xfrm flipH="1" flipV="1">
              <a:off x="1776" y="1632"/>
              <a:ext cx="1488" cy="96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999" name="Line 44"/>
            <p:cNvSpPr>
              <a:spLocks noChangeShapeType="1"/>
            </p:cNvSpPr>
            <p:nvPr/>
          </p:nvSpPr>
          <p:spPr bwMode="auto">
            <a:xfrm flipH="1" flipV="1">
              <a:off x="2976" y="1488"/>
              <a:ext cx="336" cy="110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00" name="Line 45"/>
            <p:cNvSpPr>
              <a:spLocks noChangeShapeType="1"/>
            </p:cNvSpPr>
            <p:nvPr/>
          </p:nvSpPr>
          <p:spPr bwMode="auto">
            <a:xfrm flipH="1">
              <a:off x="2880" y="1488"/>
              <a:ext cx="0" cy="336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01" name="Line 46"/>
            <p:cNvSpPr>
              <a:spLocks noChangeShapeType="1"/>
            </p:cNvSpPr>
            <p:nvPr/>
          </p:nvSpPr>
          <p:spPr bwMode="auto">
            <a:xfrm flipH="1" flipV="1">
              <a:off x="1968" y="2880"/>
              <a:ext cx="624" cy="14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0F1EF-6B85-41E2-AE8C-11CC464949E6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BitTorrent: Overview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Swarming: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Join</a:t>
            </a:r>
            <a:r>
              <a:rPr lang="en-US" dirty="0" smtClean="0"/>
              <a:t>: contact centralized “</a:t>
            </a:r>
            <a:r>
              <a:rPr lang="en-US" dirty="0" smtClean="0">
                <a:solidFill>
                  <a:srgbClr val="C00000"/>
                </a:solidFill>
              </a:rPr>
              <a:t>tracker</a:t>
            </a:r>
            <a:r>
              <a:rPr lang="en-US" dirty="0" smtClean="0"/>
              <a:t>” server, get a list of peers.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Publish</a:t>
            </a:r>
            <a:r>
              <a:rPr lang="en-US" dirty="0" smtClean="0"/>
              <a:t>: can run a tracker server.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Search</a:t>
            </a:r>
            <a:r>
              <a:rPr lang="en-US" dirty="0" smtClean="0"/>
              <a:t>: Out-of-band. E.g., use Google, some DHT, etc to </a:t>
            </a:r>
            <a:r>
              <a:rPr lang="en-US" dirty="0" smtClean="0">
                <a:solidFill>
                  <a:srgbClr val="C00000"/>
                </a:solidFill>
              </a:rPr>
              <a:t>find a tracker </a:t>
            </a:r>
            <a:r>
              <a:rPr lang="en-US" dirty="0" smtClean="0"/>
              <a:t>for the file you want. </a:t>
            </a:r>
            <a:r>
              <a:rPr lang="en-US" dirty="0" smtClean="0">
                <a:solidFill>
                  <a:srgbClr val="C00000"/>
                </a:solidFill>
              </a:rPr>
              <a:t>Get list of peers to contact for assembling the file in chunks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Fetch</a:t>
            </a:r>
            <a:r>
              <a:rPr lang="en-US" dirty="0" smtClean="0"/>
              <a:t>: </a:t>
            </a:r>
            <a:r>
              <a:rPr lang="en-US" dirty="0" smtClean="0"/>
              <a:t>(FOCUS)Download </a:t>
            </a:r>
            <a:r>
              <a:rPr lang="en-US" dirty="0" smtClean="0"/>
              <a:t>chunks of the file from your peers. Upload chunks you have to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Application Layer</a:t>
            </a:r>
          </a:p>
        </p:txBody>
      </p:sp>
      <p:sp>
        <p:nvSpPr>
          <p:cNvPr id="41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E5F23-3F55-40B3-9D15-0520DAB3AB34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4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distribution: BitTorrent </a:t>
            </a:r>
          </a:p>
        </p:txBody>
      </p:sp>
      <p:sp>
        <p:nvSpPr>
          <p:cNvPr id="4110" name="Text Box 37"/>
          <p:cNvSpPr txBox="1">
            <a:spLocks noChangeArrowheads="1"/>
          </p:cNvSpPr>
          <p:nvPr/>
        </p:nvSpPr>
        <p:spPr bwMode="auto">
          <a:xfrm>
            <a:off x="1322388" y="1965325"/>
            <a:ext cx="34829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i="1" u="sng">
                <a:solidFill>
                  <a:srgbClr val="FF3300"/>
                </a:solidFill>
              </a:rPr>
              <a:t>tracker:</a:t>
            </a:r>
            <a:r>
              <a:rPr lang="en-US"/>
              <a:t> tracks peers </a:t>
            </a: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/>
              <a:t>participating in torrent</a:t>
            </a:r>
          </a:p>
        </p:txBody>
      </p:sp>
      <p:sp>
        <p:nvSpPr>
          <p:cNvPr id="4111" name="Text Box 41"/>
          <p:cNvSpPr txBox="1">
            <a:spLocks noChangeArrowheads="1"/>
          </p:cNvSpPr>
          <p:nvPr/>
        </p:nvSpPr>
        <p:spPr bwMode="auto">
          <a:xfrm>
            <a:off x="5778500" y="1989138"/>
            <a:ext cx="2811463" cy="1062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i="1" u="sng">
                <a:solidFill>
                  <a:srgbClr val="FF3300"/>
                </a:solidFill>
              </a:rPr>
              <a:t>torrent:</a:t>
            </a:r>
            <a:r>
              <a:rPr lang="en-US"/>
              <a:t> group of </a:t>
            </a:r>
          </a:p>
          <a:p>
            <a:pPr marL="342900" indent="-342900" algn="ctr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/>
              <a:t>peers exchanging  </a:t>
            </a:r>
          </a:p>
          <a:p>
            <a:pPr marL="342900" indent="-342900" algn="ctr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/>
              <a:t>chunks of a file</a:t>
            </a:r>
          </a:p>
        </p:txBody>
      </p:sp>
      <p:grpSp>
        <p:nvGrpSpPr>
          <p:cNvPr id="4112" name="Group 44"/>
          <p:cNvGrpSpPr>
            <a:grpSpLocks/>
          </p:cNvGrpSpPr>
          <p:nvPr/>
        </p:nvGrpSpPr>
        <p:grpSpPr bwMode="auto">
          <a:xfrm>
            <a:off x="1243013" y="2792413"/>
            <a:ext cx="5408612" cy="3863975"/>
            <a:chOff x="846" y="1309"/>
            <a:chExt cx="3407" cy="2792"/>
          </a:xfrm>
        </p:grpSpPr>
        <p:grpSp>
          <p:nvGrpSpPr>
            <p:cNvPr id="4114" name="Group 3"/>
            <p:cNvGrpSpPr>
              <a:grpSpLocks/>
            </p:cNvGrpSpPr>
            <p:nvPr/>
          </p:nvGrpSpPr>
          <p:grpSpPr bwMode="auto">
            <a:xfrm>
              <a:off x="1431" y="1325"/>
              <a:ext cx="339" cy="558"/>
              <a:chOff x="4180" y="783"/>
              <a:chExt cx="150" cy="307"/>
            </a:xfrm>
          </p:grpSpPr>
          <p:sp>
            <p:nvSpPr>
              <p:cNvPr id="4135" name="AutoShape 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4136" name="Rectangle 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4137" name="Rectangle 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4138" name="AutoShape 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4139" name="Line 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40" name="Line 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41" name="Rectangle 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4142" name="Rectangle 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</p:grpSp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1398" y="2546"/>
            <a:ext cx="280" cy="239"/>
          </p:xfrm>
          <a:graphic>
            <a:graphicData uri="http://schemas.openxmlformats.org/presentationml/2006/ole">
              <p:oleObj spid="_x0000_s4098" name="Clip" r:id="rId3" imgW="1305000" imgH="1085760" progId="">
                <p:embed/>
              </p:oleObj>
            </a:graphicData>
          </a:graphic>
        </p:graphicFrame>
        <p:graphicFrame>
          <p:nvGraphicFramePr>
            <p:cNvPr id="4099" name="Object 3"/>
            <p:cNvGraphicFramePr>
              <a:graphicFrameLocks noChangeAspect="1"/>
            </p:cNvGraphicFramePr>
            <p:nvPr/>
          </p:nvGraphicFramePr>
          <p:xfrm>
            <a:off x="2583" y="3755"/>
            <a:ext cx="280" cy="239"/>
          </p:xfrm>
          <a:graphic>
            <a:graphicData uri="http://schemas.openxmlformats.org/presentationml/2006/ole">
              <p:oleObj spid="_x0000_s4099" name="Clip" r:id="rId4" imgW="1305000" imgH="1085760" progId="">
                <p:embed/>
              </p:oleObj>
            </a:graphicData>
          </a:graphic>
        </p:graphicFrame>
        <p:graphicFrame>
          <p:nvGraphicFramePr>
            <p:cNvPr id="4100" name="Object 4"/>
            <p:cNvGraphicFramePr>
              <a:graphicFrameLocks noChangeAspect="1"/>
            </p:cNvGraphicFramePr>
            <p:nvPr/>
          </p:nvGraphicFramePr>
          <p:xfrm>
            <a:off x="1826" y="3267"/>
            <a:ext cx="280" cy="239"/>
          </p:xfrm>
          <a:graphic>
            <a:graphicData uri="http://schemas.openxmlformats.org/presentationml/2006/ole">
              <p:oleObj spid="_x0000_s4100" name="Clip" r:id="rId5" imgW="1305000" imgH="1085760" progId="">
                <p:embed/>
              </p:oleObj>
            </a:graphicData>
          </a:graphic>
        </p:graphicFrame>
        <p:graphicFrame>
          <p:nvGraphicFramePr>
            <p:cNvPr id="4101" name="Object 5"/>
            <p:cNvGraphicFramePr>
              <a:graphicFrameLocks noChangeAspect="1"/>
            </p:cNvGraphicFramePr>
            <p:nvPr/>
          </p:nvGraphicFramePr>
          <p:xfrm>
            <a:off x="3296" y="3553"/>
            <a:ext cx="280" cy="239"/>
          </p:xfrm>
          <a:graphic>
            <a:graphicData uri="http://schemas.openxmlformats.org/presentationml/2006/ole">
              <p:oleObj spid="_x0000_s4101" name="Clip" r:id="rId6" imgW="1305000" imgH="1085760" progId="">
                <p:embed/>
              </p:oleObj>
            </a:graphicData>
          </a:graphic>
        </p:graphicFrame>
        <p:graphicFrame>
          <p:nvGraphicFramePr>
            <p:cNvPr id="4102" name="Object 6"/>
            <p:cNvGraphicFramePr>
              <a:graphicFrameLocks noChangeAspect="1"/>
            </p:cNvGraphicFramePr>
            <p:nvPr/>
          </p:nvGraphicFramePr>
          <p:xfrm>
            <a:off x="3754" y="3862"/>
            <a:ext cx="280" cy="239"/>
          </p:xfrm>
          <a:graphic>
            <a:graphicData uri="http://schemas.openxmlformats.org/presentationml/2006/ole">
              <p:oleObj spid="_x0000_s4102" name="Clip" r:id="rId7" imgW="1305000" imgH="1085760" progId="">
                <p:embed/>
              </p:oleObj>
            </a:graphicData>
          </a:graphic>
        </p:graphicFrame>
        <p:graphicFrame>
          <p:nvGraphicFramePr>
            <p:cNvPr id="4103" name="Object 7"/>
            <p:cNvGraphicFramePr>
              <a:graphicFrameLocks noChangeAspect="1"/>
            </p:cNvGraphicFramePr>
            <p:nvPr/>
          </p:nvGraphicFramePr>
          <p:xfrm>
            <a:off x="3961" y="2633"/>
            <a:ext cx="280" cy="239"/>
          </p:xfrm>
          <a:graphic>
            <a:graphicData uri="http://schemas.openxmlformats.org/presentationml/2006/ole">
              <p:oleObj spid="_x0000_s4103" name="Clip" r:id="rId8" imgW="1305000" imgH="1085760" progId="">
                <p:embed/>
              </p:oleObj>
            </a:graphicData>
          </a:graphic>
        </p:graphicFrame>
        <p:graphicFrame>
          <p:nvGraphicFramePr>
            <p:cNvPr id="4104" name="Object 8"/>
            <p:cNvGraphicFramePr>
              <a:graphicFrameLocks noChangeAspect="1"/>
            </p:cNvGraphicFramePr>
            <p:nvPr/>
          </p:nvGraphicFramePr>
          <p:xfrm>
            <a:off x="2189" y="1451"/>
            <a:ext cx="280" cy="239"/>
          </p:xfrm>
          <a:graphic>
            <a:graphicData uri="http://schemas.openxmlformats.org/presentationml/2006/ole">
              <p:oleObj spid="_x0000_s4104" name="Clip" r:id="rId9" imgW="1305000" imgH="1085760" progId="">
                <p:embed/>
              </p:oleObj>
            </a:graphicData>
          </a:graphic>
        </p:graphicFrame>
        <p:graphicFrame>
          <p:nvGraphicFramePr>
            <p:cNvPr id="4105" name="Object 9"/>
            <p:cNvGraphicFramePr>
              <a:graphicFrameLocks noChangeAspect="1"/>
            </p:cNvGraphicFramePr>
            <p:nvPr/>
          </p:nvGraphicFramePr>
          <p:xfrm>
            <a:off x="3973" y="1903"/>
            <a:ext cx="280" cy="239"/>
          </p:xfrm>
          <a:graphic>
            <a:graphicData uri="http://schemas.openxmlformats.org/presentationml/2006/ole">
              <p:oleObj spid="_x0000_s4105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4106" name="Object 10"/>
            <p:cNvGraphicFramePr>
              <a:graphicFrameLocks noChangeAspect="1"/>
            </p:cNvGraphicFramePr>
            <p:nvPr/>
          </p:nvGraphicFramePr>
          <p:xfrm>
            <a:off x="3289" y="1391"/>
            <a:ext cx="280" cy="239"/>
          </p:xfrm>
          <a:graphic>
            <a:graphicData uri="http://schemas.openxmlformats.org/presentationml/2006/ole">
              <p:oleObj spid="_x0000_s4106" name="Clip" r:id="rId11" imgW="1305000" imgH="1085760" progId="">
                <p:embed/>
              </p:oleObj>
            </a:graphicData>
          </a:graphic>
        </p:graphicFrame>
        <p:sp>
          <p:nvSpPr>
            <p:cNvPr id="4115" name="Line 21"/>
            <p:cNvSpPr>
              <a:spLocks noChangeShapeType="1"/>
            </p:cNvSpPr>
            <p:nvPr/>
          </p:nvSpPr>
          <p:spPr bwMode="auto">
            <a:xfrm>
              <a:off x="1541" y="1892"/>
              <a:ext cx="1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16" name="Line 22"/>
            <p:cNvSpPr>
              <a:spLocks noChangeShapeType="1"/>
            </p:cNvSpPr>
            <p:nvPr/>
          </p:nvSpPr>
          <p:spPr bwMode="auto">
            <a:xfrm flipV="1">
              <a:off x="1636" y="1656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17" name="Line 23"/>
            <p:cNvSpPr>
              <a:spLocks noChangeShapeType="1"/>
            </p:cNvSpPr>
            <p:nvPr/>
          </p:nvSpPr>
          <p:spPr bwMode="auto">
            <a:xfrm flipV="1">
              <a:off x="1661" y="2020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18" name="Line 24"/>
            <p:cNvSpPr>
              <a:spLocks noChangeShapeType="1"/>
            </p:cNvSpPr>
            <p:nvPr/>
          </p:nvSpPr>
          <p:spPr bwMode="auto">
            <a:xfrm>
              <a:off x="1635" y="2760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19" name="Line 25"/>
            <p:cNvSpPr>
              <a:spLocks noChangeShapeType="1"/>
            </p:cNvSpPr>
            <p:nvPr/>
          </p:nvSpPr>
          <p:spPr bwMode="auto">
            <a:xfrm>
              <a:off x="2409" y="1665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20" name="Line 26"/>
            <p:cNvSpPr>
              <a:spLocks noChangeShapeType="1"/>
            </p:cNvSpPr>
            <p:nvPr/>
          </p:nvSpPr>
          <p:spPr bwMode="auto">
            <a:xfrm flipH="1">
              <a:off x="2007" y="1671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21" name="Line 27"/>
            <p:cNvSpPr>
              <a:spLocks noChangeShapeType="1"/>
            </p:cNvSpPr>
            <p:nvPr/>
          </p:nvSpPr>
          <p:spPr bwMode="auto">
            <a:xfrm flipH="1" flipV="1">
              <a:off x="3561" y="1592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22" name="Line 28"/>
            <p:cNvSpPr>
              <a:spLocks noChangeShapeType="1"/>
            </p:cNvSpPr>
            <p:nvPr/>
          </p:nvSpPr>
          <p:spPr bwMode="auto">
            <a:xfrm flipH="1">
              <a:off x="2780" y="2137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23" name="Line 29"/>
            <p:cNvSpPr>
              <a:spLocks noChangeShapeType="1"/>
            </p:cNvSpPr>
            <p:nvPr/>
          </p:nvSpPr>
          <p:spPr bwMode="auto">
            <a:xfrm flipH="1">
              <a:off x="2835" y="3715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24" name="Line 30"/>
            <p:cNvSpPr>
              <a:spLocks noChangeShapeType="1"/>
            </p:cNvSpPr>
            <p:nvPr/>
          </p:nvSpPr>
          <p:spPr bwMode="auto">
            <a:xfrm flipH="1">
              <a:off x="2086" y="1624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25" name="Line 31"/>
            <p:cNvSpPr>
              <a:spLocks noChangeShapeType="1"/>
            </p:cNvSpPr>
            <p:nvPr/>
          </p:nvSpPr>
          <p:spPr bwMode="auto">
            <a:xfrm flipV="1">
              <a:off x="2094" y="2792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26" name="Line 32"/>
            <p:cNvSpPr>
              <a:spLocks noChangeShapeType="1"/>
            </p:cNvSpPr>
            <p:nvPr/>
          </p:nvSpPr>
          <p:spPr bwMode="auto">
            <a:xfrm>
              <a:off x="3506" y="1608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27" name="Line 33"/>
            <p:cNvSpPr>
              <a:spLocks noChangeShapeType="1"/>
            </p:cNvSpPr>
            <p:nvPr/>
          </p:nvSpPr>
          <p:spPr bwMode="auto">
            <a:xfrm>
              <a:off x="3545" y="3731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28" name="Line 34"/>
            <p:cNvSpPr>
              <a:spLocks noChangeShapeType="1"/>
            </p:cNvSpPr>
            <p:nvPr/>
          </p:nvSpPr>
          <p:spPr bwMode="auto">
            <a:xfrm>
              <a:off x="2843" y="3944"/>
              <a:ext cx="93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29" name="Text Box 35"/>
            <p:cNvSpPr txBox="1">
              <a:spLocks noChangeArrowheads="1"/>
            </p:cNvSpPr>
            <p:nvPr/>
          </p:nvSpPr>
          <p:spPr bwMode="auto">
            <a:xfrm>
              <a:off x="846" y="2049"/>
              <a:ext cx="719" cy="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600">
                  <a:solidFill>
                    <a:srgbClr val="FF0000"/>
                  </a:solidFill>
                </a:rPr>
                <a:t>obtain list</a:t>
              </a:r>
            </a:p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600">
                  <a:solidFill>
                    <a:srgbClr val="FF0000"/>
                  </a:solidFill>
                </a:rPr>
                <a:t>of peers</a:t>
              </a:r>
              <a:r>
                <a:rPr lang="en-US" sz="1800">
                  <a:latin typeface="Arial" pitchFamily="34" charset="0"/>
                </a:rPr>
                <a:t> </a:t>
              </a:r>
            </a:p>
          </p:txBody>
        </p:sp>
        <p:sp>
          <p:nvSpPr>
            <p:cNvPr id="4130" name="Text Box 36"/>
            <p:cNvSpPr txBox="1">
              <a:spLocks noChangeArrowheads="1"/>
            </p:cNvSpPr>
            <p:nvPr/>
          </p:nvSpPr>
          <p:spPr bwMode="auto">
            <a:xfrm>
              <a:off x="2730" y="2539"/>
              <a:ext cx="588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600"/>
                <a:t>trading </a:t>
              </a:r>
            </a:p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600"/>
                <a:t>chunks</a:t>
              </a:r>
            </a:p>
          </p:txBody>
        </p:sp>
        <p:sp>
          <p:nvSpPr>
            <p:cNvPr id="4131" name="Line 38"/>
            <p:cNvSpPr>
              <a:spLocks noChangeShapeType="1"/>
            </p:cNvSpPr>
            <p:nvPr/>
          </p:nvSpPr>
          <p:spPr bwMode="auto">
            <a:xfrm flipH="1">
              <a:off x="3892" y="2871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4132" name="Picture 39" descr="Alic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13" y="2742"/>
              <a:ext cx="354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3" name="Text Box 40"/>
            <p:cNvSpPr txBox="1">
              <a:spLocks noChangeArrowheads="1"/>
            </p:cNvSpPr>
            <p:nvPr/>
          </p:nvSpPr>
          <p:spPr bwMode="auto">
            <a:xfrm>
              <a:off x="1760" y="3471"/>
              <a:ext cx="386" cy="2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600"/>
                <a:t>peer</a:t>
              </a:r>
            </a:p>
          </p:txBody>
        </p:sp>
        <p:sp>
          <p:nvSpPr>
            <p:cNvPr id="4134" name="Line 42"/>
            <p:cNvSpPr>
              <a:spLocks noChangeShapeType="1"/>
            </p:cNvSpPr>
            <p:nvPr/>
          </p:nvSpPr>
          <p:spPr bwMode="auto">
            <a:xfrm>
              <a:off x="1178" y="1309"/>
              <a:ext cx="218" cy="22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113" name="Rectangle 43"/>
          <p:cNvSpPr>
            <a:spLocks noChangeArrowheads="1"/>
          </p:cNvSpPr>
          <p:nvPr/>
        </p:nvSpPr>
        <p:spPr bwMode="auto">
          <a:xfrm>
            <a:off x="614363" y="1416050"/>
            <a:ext cx="39893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/>
              <a:t>P2P file distribution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9F113-CB46-4FAF-85E4-6B5F3E20A893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54000"/>
            <a:ext cx="7772400" cy="1143000"/>
          </a:xfrm>
        </p:spPr>
        <p:txBody>
          <a:bodyPr/>
          <a:lstStyle/>
          <a:p>
            <a:r>
              <a:rPr lang="en-US" smtClean="0"/>
              <a:t>BitTorrent:  Tit-for-tat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909888" y="4518025"/>
          <a:ext cx="617537" cy="473075"/>
        </p:xfrm>
        <a:graphic>
          <a:graphicData uri="http://schemas.openxmlformats.org/presentationml/2006/ole">
            <p:oleObj spid="_x0000_s5122" name="Clip" r:id="rId3" imgW="1305000" imgH="1085760" progId="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827088" y="3641725"/>
          <a:ext cx="617537" cy="473075"/>
        </p:xfrm>
        <a:graphic>
          <a:graphicData uri="http://schemas.openxmlformats.org/presentationml/2006/ole">
            <p:oleObj spid="_x0000_s5123" name="Clip" r:id="rId4" imgW="1305000" imgH="1085760" progId="">
              <p:embed/>
            </p:oleObj>
          </a:graphicData>
        </a:graphic>
      </p:graphicFrame>
      <p:graphicFrame>
        <p:nvGraphicFramePr>
          <p:cNvPr id="266245" name="Object 4"/>
          <p:cNvGraphicFramePr>
            <a:graphicFrameLocks noChangeAspect="1"/>
          </p:cNvGraphicFramePr>
          <p:nvPr/>
        </p:nvGraphicFramePr>
        <p:xfrm>
          <a:off x="2160588" y="3438525"/>
          <a:ext cx="617537" cy="473075"/>
        </p:xfrm>
        <a:graphic>
          <a:graphicData uri="http://schemas.openxmlformats.org/presentationml/2006/ole">
            <p:oleObj spid="_x0000_s5124" name="Clip" r:id="rId5" imgW="1305000" imgH="1085760" progId="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538288" y="5241925"/>
          <a:ext cx="617537" cy="473075"/>
        </p:xfrm>
        <a:graphic>
          <a:graphicData uri="http://schemas.openxmlformats.org/presentationml/2006/ole">
            <p:oleObj spid="_x0000_s5125" name="Clip" r:id="rId6" imgW="1305000" imgH="1085760" progId="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262188" y="6118225"/>
          <a:ext cx="617537" cy="473075"/>
        </p:xfrm>
        <a:graphic>
          <a:graphicData uri="http://schemas.openxmlformats.org/presentationml/2006/ole">
            <p:oleObj spid="_x0000_s5126" name="Clip" r:id="rId7" imgW="1305000" imgH="1085760" progId="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4967288" y="3895725"/>
          <a:ext cx="617537" cy="473075"/>
        </p:xfrm>
        <a:graphic>
          <a:graphicData uri="http://schemas.openxmlformats.org/presentationml/2006/ole">
            <p:oleObj spid="_x0000_s5127" name="Clip" r:id="rId8" imgW="1305000" imgH="1085760" progId="">
              <p:embed/>
            </p:oleObj>
          </a:graphicData>
        </a:graphic>
      </p:graphicFrame>
      <p:graphicFrame>
        <p:nvGraphicFramePr>
          <p:cNvPr id="266249" name="Object 8"/>
          <p:cNvGraphicFramePr>
            <a:graphicFrameLocks noChangeAspect="1"/>
          </p:cNvGraphicFramePr>
          <p:nvPr/>
        </p:nvGraphicFramePr>
        <p:xfrm>
          <a:off x="4662488" y="3057525"/>
          <a:ext cx="617537" cy="473075"/>
        </p:xfrm>
        <a:graphic>
          <a:graphicData uri="http://schemas.openxmlformats.org/presentationml/2006/ole">
            <p:oleObj spid="_x0000_s5128" name="Clip" r:id="rId9" imgW="1305000" imgH="1085760" progId="">
              <p:embed/>
            </p:oleObj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5729288" y="2714625"/>
          <a:ext cx="617537" cy="473075"/>
        </p:xfrm>
        <a:graphic>
          <a:graphicData uri="http://schemas.openxmlformats.org/presentationml/2006/ole">
            <p:oleObj spid="_x0000_s5129" name="Clip" r:id="rId10" imgW="1305000" imgH="1085760" progId="">
              <p:embed/>
            </p:oleObj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6351588" y="3565525"/>
          <a:ext cx="617537" cy="473075"/>
        </p:xfrm>
        <a:graphic>
          <a:graphicData uri="http://schemas.openxmlformats.org/presentationml/2006/ole">
            <p:oleObj spid="_x0000_s5130" name="Clip" r:id="rId11" imgW="1305000" imgH="1085760" progId="">
              <p:embed/>
            </p:oleObj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6173788" y="4454525"/>
          <a:ext cx="617537" cy="473075"/>
        </p:xfrm>
        <a:graphic>
          <a:graphicData uri="http://schemas.openxmlformats.org/presentationml/2006/ole">
            <p:oleObj spid="_x0000_s5131" name="Clip" r:id="rId12" imgW="1305000" imgH="1085760" progId="">
              <p:embed/>
            </p:oleObj>
          </a:graphicData>
        </a:graphic>
      </p:graphicFrame>
      <p:pic>
        <p:nvPicPr>
          <p:cNvPr id="5134" name="Picture 13" descr="Alic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89313" y="5095875"/>
            <a:ext cx="5619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4" name="Line 14"/>
          <p:cNvSpPr>
            <a:spLocks noChangeShapeType="1"/>
          </p:cNvSpPr>
          <p:nvPr/>
        </p:nvSpPr>
        <p:spPr bwMode="auto">
          <a:xfrm flipH="1" flipV="1">
            <a:off x="2654300" y="3937000"/>
            <a:ext cx="457200" cy="546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0" tIns="0" rIns="0" bIns="0">
            <a:spAutoFit/>
          </a:bodyPr>
          <a:lstStyle/>
          <a:p>
            <a:endParaRPr lang="sv-SE"/>
          </a:p>
        </p:txBody>
      </p:sp>
      <p:sp>
        <p:nvSpPr>
          <p:cNvPr id="5136" name="Line 15"/>
          <p:cNvSpPr>
            <a:spLocks noChangeShapeType="1"/>
          </p:cNvSpPr>
          <p:nvPr/>
        </p:nvSpPr>
        <p:spPr bwMode="auto">
          <a:xfrm flipH="1" flipV="1">
            <a:off x="1473200" y="4102100"/>
            <a:ext cx="1473200" cy="596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sv-SE"/>
          </a:p>
        </p:txBody>
      </p:sp>
      <p:sp>
        <p:nvSpPr>
          <p:cNvPr id="5137" name="Line 16"/>
          <p:cNvSpPr>
            <a:spLocks noChangeShapeType="1"/>
          </p:cNvSpPr>
          <p:nvPr/>
        </p:nvSpPr>
        <p:spPr bwMode="auto">
          <a:xfrm flipH="1">
            <a:off x="2159000" y="4991100"/>
            <a:ext cx="965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sv-SE"/>
          </a:p>
        </p:txBody>
      </p:sp>
      <p:sp>
        <p:nvSpPr>
          <p:cNvPr id="5138" name="Line 17"/>
          <p:cNvSpPr>
            <a:spLocks noChangeShapeType="1"/>
          </p:cNvSpPr>
          <p:nvPr/>
        </p:nvSpPr>
        <p:spPr bwMode="auto">
          <a:xfrm flipH="1">
            <a:off x="2628900" y="5041900"/>
            <a:ext cx="596900" cy="104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sv-SE"/>
          </a:p>
        </p:txBody>
      </p:sp>
      <p:sp>
        <p:nvSpPr>
          <p:cNvPr id="5139" name="Line 18"/>
          <p:cNvSpPr>
            <a:spLocks noChangeShapeType="1"/>
          </p:cNvSpPr>
          <p:nvPr/>
        </p:nvSpPr>
        <p:spPr bwMode="auto">
          <a:xfrm flipV="1">
            <a:off x="5511800" y="3225800"/>
            <a:ext cx="41910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sv-SE"/>
          </a:p>
        </p:txBody>
      </p:sp>
      <p:sp>
        <p:nvSpPr>
          <p:cNvPr id="266259" name="Line 19"/>
          <p:cNvSpPr>
            <a:spLocks noChangeShapeType="1"/>
          </p:cNvSpPr>
          <p:nvPr/>
        </p:nvSpPr>
        <p:spPr bwMode="auto">
          <a:xfrm flipH="1" flipV="1">
            <a:off x="5168900" y="3492500"/>
            <a:ext cx="7620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sv-SE"/>
          </a:p>
        </p:txBody>
      </p:sp>
      <p:sp>
        <p:nvSpPr>
          <p:cNvPr id="5141" name="Line 20"/>
          <p:cNvSpPr>
            <a:spLocks noChangeShapeType="1"/>
          </p:cNvSpPr>
          <p:nvPr/>
        </p:nvSpPr>
        <p:spPr bwMode="auto">
          <a:xfrm flipV="1">
            <a:off x="5613400" y="3810000"/>
            <a:ext cx="78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sv-SE"/>
          </a:p>
        </p:txBody>
      </p:sp>
      <p:sp>
        <p:nvSpPr>
          <p:cNvPr id="5142" name="Line 21"/>
          <p:cNvSpPr>
            <a:spLocks noChangeShapeType="1"/>
          </p:cNvSpPr>
          <p:nvPr/>
        </p:nvSpPr>
        <p:spPr bwMode="auto">
          <a:xfrm>
            <a:off x="5613400" y="4279900"/>
            <a:ext cx="59690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sv-SE"/>
          </a:p>
        </p:txBody>
      </p:sp>
      <p:pic>
        <p:nvPicPr>
          <p:cNvPr id="5143" name="Picture 22" descr="Bo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79988" y="4524375"/>
            <a:ext cx="6762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3" name="Line 23"/>
          <p:cNvSpPr>
            <a:spLocks noChangeShapeType="1"/>
          </p:cNvSpPr>
          <p:nvPr/>
        </p:nvSpPr>
        <p:spPr bwMode="auto">
          <a:xfrm flipV="1">
            <a:off x="3530600" y="4076700"/>
            <a:ext cx="1435100" cy="4826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sv-SE"/>
          </a:p>
        </p:txBody>
      </p:sp>
      <p:sp>
        <p:nvSpPr>
          <p:cNvPr id="266264" name="Line 24"/>
          <p:cNvSpPr>
            <a:spLocks noChangeShapeType="1"/>
          </p:cNvSpPr>
          <p:nvPr/>
        </p:nvSpPr>
        <p:spPr bwMode="auto">
          <a:xfrm flipH="1">
            <a:off x="3543300" y="4165600"/>
            <a:ext cx="1397000" cy="469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0" tIns="0" rIns="0" bIns="0">
            <a:spAutoFit/>
          </a:bodyPr>
          <a:lstStyle/>
          <a:p>
            <a:endParaRPr lang="sv-SE"/>
          </a:p>
        </p:txBody>
      </p:sp>
      <p:sp>
        <p:nvSpPr>
          <p:cNvPr id="266265" name="Line 25"/>
          <p:cNvSpPr>
            <a:spLocks noChangeShapeType="1"/>
          </p:cNvSpPr>
          <p:nvPr/>
        </p:nvSpPr>
        <p:spPr bwMode="auto">
          <a:xfrm flipV="1">
            <a:off x="3581400" y="4267200"/>
            <a:ext cx="1371600" cy="482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0" tIns="0" rIns="0" bIns="0">
            <a:spAutoFit/>
          </a:bodyPr>
          <a:lstStyle/>
          <a:p>
            <a:endParaRPr lang="sv-SE"/>
          </a:p>
        </p:txBody>
      </p:sp>
      <p:sp>
        <p:nvSpPr>
          <p:cNvPr id="266266" name="Text Box 26"/>
          <p:cNvSpPr txBox="1">
            <a:spLocks noChangeArrowheads="1"/>
          </p:cNvSpPr>
          <p:nvPr/>
        </p:nvSpPr>
        <p:spPr bwMode="auto">
          <a:xfrm>
            <a:off x="841375" y="1320800"/>
            <a:ext cx="4497388" cy="304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>
                <a:solidFill>
                  <a:schemeClr val="accent2"/>
                </a:solidFill>
              </a:rPr>
              <a:t>(1) Alice “optimistically unchokes” Bob</a:t>
            </a:r>
          </a:p>
        </p:txBody>
      </p:sp>
      <p:sp>
        <p:nvSpPr>
          <p:cNvPr id="266267" name="Text Box 27"/>
          <p:cNvSpPr txBox="1">
            <a:spLocks noChangeArrowheads="1"/>
          </p:cNvSpPr>
          <p:nvPr/>
        </p:nvSpPr>
        <p:spPr bwMode="auto">
          <a:xfrm>
            <a:off x="808038" y="1663700"/>
            <a:ext cx="8075612" cy="304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>
                <a:solidFill>
                  <a:schemeClr val="accent2"/>
                </a:solidFill>
              </a:rPr>
              <a:t>(2) Alice becomes one of Bob’s top-four providers; Bob reciprocates</a:t>
            </a:r>
          </a:p>
        </p:txBody>
      </p:sp>
      <p:sp>
        <p:nvSpPr>
          <p:cNvPr id="266268" name="Text Box 28"/>
          <p:cNvSpPr txBox="1">
            <a:spLocks noChangeArrowheads="1"/>
          </p:cNvSpPr>
          <p:nvPr/>
        </p:nvSpPr>
        <p:spPr bwMode="auto">
          <a:xfrm>
            <a:off x="800100" y="2019300"/>
            <a:ext cx="5903913" cy="304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>
                <a:solidFill>
                  <a:schemeClr val="accent2"/>
                </a:solidFill>
              </a:rPr>
              <a:t>(3) Bob becomes one of Alice’s top-four providers</a:t>
            </a:r>
          </a:p>
        </p:txBody>
      </p:sp>
      <p:sp>
        <p:nvSpPr>
          <p:cNvPr id="266269" name="Text Box 29"/>
          <p:cNvSpPr txBox="1">
            <a:spLocks noChangeArrowheads="1"/>
          </p:cNvSpPr>
          <p:nvPr/>
        </p:nvSpPr>
        <p:spPr bwMode="auto">
          <a:xfrm>
            <a:off x="4724400" y="5457825"/>
            <a:ext cx="3657600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>
                <a:solidFill>
                  <a:srgbClr val="FF0000"/>
                </a:solidFill>
              </a:rPr>
              <a:t>With higher upload rate, </a:t>
            </a:r>
            <a:br>
              <a:rPr lang="en-US" sz="2000">
                <a:solidFill>
                  <a:srgbClr val="FF0000"/>
                </a:solidFill>
              </a:rPr>
            </a:br>
            <a:r>
              <a:rPr lang="en-US" sz="2000">
                <a:solidFill>
                  <a:srgbClr val="FF0000"/>
                </a:solidFill>
              </a:rPr>
              <a:t>can find better trading </a:t>
            </a: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>
                <a:solidFill>
                  <a:srgbClr val="FF0000"/>
                </a:solidFill>
              </a:rPr>
              <a:t>partners &amp; get file faster!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66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66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66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66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4" grpId="0" animBg="1"/>
      <p:bldP spid="266259" grpId="0" animBg="1"/>
      <p:bldP spid="266263" grpId="0" animBg="1"/>
      <p:bldP spid="266263" grpId="1" animBg="1"/>
      <p:bldP spid="266264" grpId="0" animBg="1"/>
      <p:bldP spid="266265" grpId="0" animBg="1"/>
      <p:bldP spid="266266" grpId="0"/>
      <p:bldP spid="266267" grpId="0"/>
      <p:bldP spid="266268" grpId="0"/>
      <p:bldP spid="26626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28813" y="1770063"/>
            <a:ext cx="2185987" cy="668337"/>
            <a:chOff x="2700" y="2340"/>
            <a:chExt cx="1620" cy="720"/>
          </a:xfrm>
        </p:grpSpPr>
        <p:sp>
          <p:nvSpPr>
            <p:cNvPr id="45096" name="AutoShape 10"/>
            <p:cNvSpPr>
              <a:spLocks noChangeArrowheads="1"/>
            </p:cNvSpPr>
            <p:nvPr/>
          </p:nvSpPr>
          <p:spPr bwMode="auto">
            <a:xfrm>
              <a:off x="2700" y="2340"/>
              <a:ext cx="1620" cy="720"/>
            </a:xfrm>
            <a:prstGeom prst="flowChartProcess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45097" name="Text Box 11"/>
            <p:cNvSpPr txBox="1">
              <a:spLocks noChangeArrowheads="1"/>
            </p:cNvSpPr>
            <p:nvPr/>
          </p:nvSpPr>
          <p:spPr bwMode="auto">
            <a:xfrm>
              <a:off x="2880" y="2520"/>
              <a:ext cx="12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2000"/>
                <a:t>new leecher</a:t>
              </a:r>
            </a:p>
          </p:txBody>
        </p:sp>
      </p:grp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BitTorrent – joining a torrent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886200"/>
            <a:ext cx="4572000" cy="1143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200" smtClean="0"/>
              <a:t>Peers divided into: </a:t>
            </a:r>
          </a:p>
          <a:p>
            <a:pPr marL="609600" indent="-609600">
              <a:lnSpc>
                <a:spcPct val="80000"/>
              </a:lnSpc>
            </a:pPr>
            <a:r>
              <a:rPr lang="en-US" sz="2200" i="1" smtClean="0"/>
              <a:t>seeds</a:t>
            </a:r>
            <a:r>
              <a:rPr lang="en-US" sz="2200" smtClean="0"/>
              <a:t>:</a:t>
            </a:r>
            <a:r>
              <a:rPr lang="en-US" sz="2200" i="1" smtClean="0"/>
              <a:t> </a:t>
            </a:r>
            <a:r>
              <a:rPr lang="en-US" sz="2200" smtClean="0"/>
              <a:t>have the entire file</a:t>
            </a:r>
          </a:p>
          <a:p>
            <a:pPr marL="609600" indent="-609600">
              <a:lnSpc>
                <a:spcPct val="80000"/>
              </a:lnSpc>
            </a:pPr>
            <a:r>
              <a:rPr lang="en-US" sz="2200" i="1" smtClean="0"/>
              <a:t>leechers</a:t>
            </a:r>
            <a:r>
              <a:rPr lang="en-US" sz="2200" smtClean="0"/>
              <a:t>: still downloading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800600" y="2743200"/>
            <a:ext cx="1276350" cy="6683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/>
              <a:t>data</a:t>
            </a:r>
            <a:br>
              <a:rPr lang="en-US" sz="2000"/>
            </a:br>
            <a:r>
              <a:rPr lang="en-US" sz="2000"/>
              <a:t>request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173413" y="2698750"/>
            <a:ext cx="1093787" cy="501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/>
              <a:t>peer list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133850" y="1789113"/>
            <a:ext cx="1638300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/>
              <a:t>metadata file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033588" y="2698750"/>
            <a:ext cx="728662" cy="501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/>
              <a:t>join</a:t>
            </a:r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auto">
          <a:xfrm flipH="1" flipV="1">
            <a:off x="4114800" y="2124075"/>
            <a:ext cx="160020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054600" y="2163763"/>
            <a:ext cx="508000" cy="350837"/>
            <a:chOff x="4752" y="384"/>
            <a:chExt cx="336" cy="253"/>
          </a:xfrm>
        </p:grpSpPr>
        <p:sp>
          <p:nvSpPr>
            <p:cNvPr id="45094" name="Oval 25"/>
            <p:cNvSpPr>
              <a:spLocks noChangeArrowheads="1"/>
            </p:cNvSpPr>
            <p:nvPr/>
          </p:nvSpPr>
          <p:spPr bwMode="auto">
            <a:xfrm>
              <a:off x="4752" y="384"/>
              <a:ext cx="336" cy="24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45095" name="Text Box 26"/>
            <p:cNvSpPr txBox="1">
              <a:spLocks noChangeArrowheads="1"/>
            </p:cNvSpPr>
            <p:nvPr/>
          </p:nvSpPr>
          <p:spPr bwMode="auto">
            <a:xfrm>
              <a:off x="4752" y="384"/>
              <a:ext cx="336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2000"/>
                <a:t>1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624013" y="2697163"/>
            <a:ext cx="509587" cy="350837"/>
            <a:chOff x="4752" y="384"/>
            <a:chExt cx="336" cy="253"/>
          </a:xfrm>
        </p:grpSpPr>
        <p:sp>
          <p:nvSpPr>
            <p:cNvPr id="45092" name="Oval 28"/>
            <p:cNvSpPr>
              <a:spLocks noChangeArrowheads="1"/>
            </p:cNvSpPr>
            <p:nvPr/>
          </p:nvSpPr>
          <p:spPr bwMode="auto">
            <a:xfrm>
              <a:off x="4752" y="384"/>
              <a:ext cx="336" cy="24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45093" name="Text Box 29"/>
            <p:cNvSpPr txBox="1">
              <a:spLocks noChangeArrowheads="1"/>
            </p:cNvSpPr>
            <p:nvPr/>
          </p:nvSpPr>
          <p:spPr bwMode="auto">
            <a:xfrm>
              <a:off x="4752" y="384"/>
              <a:ext cx="336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2000"/>
                <a:t>2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191000" y="2697163"/>
            <a:ext cx="509588" cy="350837"/>
            <a:chOff x="4752" y="384"/>
            <a:chExt cx="336" cy="253"/>
          </a:xfrm>
        </p:grpSpPr>
        <p:sp>
          <p:nvSpPr>
            <p:cNvPr id="45090" name="Oval 31"/>
            <p:cNvSpPr>
              <a:spLocks noChangeArrowheads="1"/>
            </p:cNvSpPr>
            <p:nvPr/>
          </p:nvSpPr>
          <p:spPr bwMode="auto">
            <a:xfrm>
              <a:off x="4752" y="384"/>
              <a:ext cx="336" cy="24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45091" name="Text Box 32"/>
            <p:cNvSpPr txBox="1">
              <a:spLocks noChangeArrowheads="1"/>
            </p:cNvSpPr>
            <p:nvPr/>
          </p:nvSpPr>
          <p:spPr bwMode="auto">
            <a:xfrm>
              <a:off x="4752" y="384"/>
              <a:ext cx="336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2000"/>
                <a:t>3</a:t>
              </a:r>
            </a:p>
          </p:txBody>
        </p:sp>
      </p:grpSp>
      <p:sp>
        <p:nvSpPr>
          <p:cNvPr id="58401" name="Line 33"/>
          <p:cNvSpPr>
            <a:spLocks noChangeShapeType="1"/>
          </p:cNvSpPr>
          <p:nvPr/>
        </p:nvSpPr>
        <p:spPr bwMode="auto">
          <a:xfrm>
            <a:off x="4127500" y="2447925"/>
            <a:ext cx="1816100" cy="447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sv-SE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281613" y="3306763"/>
            <a:ext cx="509587" cy="350837"/>
            <a:chOff x="4752" y="384"/>
            <a:chExt cx="336" cy="253"/>
          </a:xfrm>
        </p:grpSpPr>
        <p:sp>
          <p:nvSpPr>
            <p:cNvPr id="45088" name="Oval 35"/>
            <p:cNvSpPr>
              <a:spLocks noChangeArrowheads="1"/>
            </p:cNvSpPr>
            <p:nvPr/>
          </p:nvSpPr>
          <p:spPr bwMode="auto">
            <a:xfrm>
              <a:off x="4752" y="384"/>
              <a:ext cx="336" cy="24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45089" name="Text Box 36"/>
            <p:cNvSpPr txBox="1">
              <a:spLocks noChangeArrowheads="1"/>
            </p:cNvSpPr>
            <p:nvPr/>
          </p:nvSpPr>
          <p:spPr bwMode="auto">
            <a:xfrm>
              <a:off x="4752" y="384"/>
              <a:ext cx="336" cy="2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2000"/>
                <a:t>4</a:t>
              </a:r>
            </a:p>
          </p:txBody>
        </p:sp>
      </p:grpSp>
      <p:sp>
        <p:nvSpPr>
          <p:cNvPr id="58406" name="Line 38"/>
          <p:cNvSpPr>
            <a:spLocks noChangeShapeType="1"/>
          </p:cNvSpPr>
          <p:nvPr/>
        </p:nvSpPr>
        <p:spPr bwMode="auto">
          <a:xfrm flipH="1">
            <a:off x="2667000" y="24384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sv-SE"/>
          </a:p>
        </p:txBody>
      </p:sp>
      <p:sp>
        <p:nvSpPr>
          <p:cNvPr id="58407" name="Line 39"/>
          <p:cNvSpPr>
            <a:spLocks noChangeShapeType="1"/>
          </p:cNvSpPr>
          <p:nvPr/>
        </p:nvSpPr>
        <p:spPr bwMode="auto">
          <a:xfrm flipV="1">
            <a:off x="3200400" y="24384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sv-SE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5943600" y="2895600"/>
            <a:ext cx="2185988" cy="668338"/>
            <a:chOff x="2700" y="2340"/>
            <a:chExt cx="1620" cy="720"/>
          </a:xfrm>
        </p:grpSpPr>
        <p:sp>
          <p:nvSpPr>
            <p:cNvPr id="45086" name="AutoShape 41"/>
            <p:cNvSpPr>
              <a:spLocks noChangeArrowheads="1"/>
            </p:cNvSpPr>
            <p:nvPr/>
          </p:nvSpPr>
          <p:spPr bwMode="auto">
            <a:xfrm>
              <a:off x="2700" y="2340"/>
              <a:ext cx="1620" cy="720"/>
            </a:xfrm>
            <a:prstGeom prst="flowChartProcess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45087" name="Text Box 42"/>
            <p:cNvSpPr txBox="1">
              <a:spLocks noChangeArrowheads="1"/>
            </p:cNvSpPr>
            <p:nvPr/>
          </p:nvSpPr>
          <p:spPr bwMode="auto">
            <a:xfrm>
              <a:off x="2880" y="2520"/>
              <a:ext cx="12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2000"/>
                <a:t>seed/leecher</a:t>
              </a: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5715000" y="1752600"/>
            <a:ext cx="2185988" cy="668338"/>
            <a:chOff x="2700" y="2340"/>
            <a:chExt cx="1620" cy="720"/>
          </a:xfrm>
        </p:grpSpPr>
        <p:sp>
          <p:nvSpPr>
            <p:cNvPr id="45084" name="AutoShape 44"/>
            <p:cNvSpPr>
              <a:spLocks noChangeArrowheads="1"/>
            </p:cNvSpPr>
            <p:nvPr/>
          </p:nvSpPr>
          <p:spPr bwMode="auto">
            <a:xfrm>
              <a:off x="2700" y="2340"/>
              <a:ext cx="1620" cy="720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45085" name="Text Box 45"/>
            <p:cNvSpPr txBox="1">
              <a:spLocks noChangeArrowheads="1"/>
            </p:cNvSpPr>
            <p:nvPr/>
          </p:nvSpPr>
          <p:spPr bwMode="auto">
            <a:xfrm>
              <a:off x="2880" y="2520"/>
              <a:ext cx="12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2000"/>
                <a:t>website</a:t>
              </a: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1905000" y="3124200"/>
            <a:ext cx="2185988" cy="668338"/>
            <a:chOff x="2700" y="2340"/>
            <a:chExt cx="1620" cy="720"/>
          </a:xfrm>
        </p:grpSpPr>
        <p:sp>
          <p:nvSpPr>
            <p:cNvPr id="45082" name="AutoShape 47"/>
            <p:cNvSpPr>
              <a:spLocks noChangeArrowheads="1"/>
            </p:cNvSpPr>
            <p:nvPr/>
          </p:nvSpPr>
          <p:spPr bwMode="auto">
            <a:xfrm>
              <a:off x="2700" y="2340"/>
              <a:ext cx="1620" cy="720"/>
            </a:xfrm>
            <a:prstGeom prst="flowChartProcess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45083" name="Text Box 48"/>
            <p:cNvSpPr txBox="1">
              <a:spLocks noChangeArrowheads="1"/>
            </p:cNvSpPr>
            <p:nvPr/>
          </p:nvSpPr>
          <p:spPr bwMode="auto">
            <a:xfrm>
              <a:off x="2880" y="2520"/>
              <a:ext cx="1260" cy="3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2000"/>
                <a:t>tracker</a:t>
              </a:r>
            </a:p>
          </p:txBody>
        </p:sp>
      </p:grpSp>
      <p:sp>
        <p:nvSpPr>
          <p:cNvPr id="58427" name="Text Box 59"/>
          <p:cNvSpPr txBox="1">
            <a:spLocks noChangeArrowheads="1"/>
          </p:cNvSpPr>
          <p:nvPr/>
        </p:nvSpPr>
        <p:spPr bwMode="auto">
          <a:xfrm>
            <a:off x="990600" y="4876800"/>
            <a:ext cx="8077200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/>
              <a:t>1. obtain the </a:t>
            </a:r>
            <a:r>
              <a:rPr lang="en-US" sz="2800" i="1"/>
              <a:t>metadata file</a:t>
            </a:r>
          </a:p>
        </p:txBody>
      </p:sp>
      <p:sp>
        <p:nvSpPr>
          <p:cNvPr id="58428" name="Text Box 60"/>
          <p:cNvSpPr txBox="1">
            <a:spLocks noChangeArrowheads="1"/>
          </p:cNvSpPr>
          <p:nvPr/>
        </p:nvSpPr>
        <p:spPr bwMode="auto">
          <a:xfrm>
            <a:off x="990600" y="5149850"/>
            <a:ext cx="8077200" cy="565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/>
              <a:t>2. contact the </a:t>
            </a:r>
            <a:r>
              <a:rPr lang="en-US" sz="2800" i="1"/>
              <a:t>tracker</a:t>
            </a:r>
            <a:r>
              <a:rPr lang="en-US" sz="3100"/>
              <a:t> </a:t>
            </a:r>
          </a:p>
        </p:txBody>
      </p:sp>
      <p:sp>
        <p:nvSpPr>
          <p:cNvPr id="58429" name="Text Box 61"/>
          <p:cNvSpPr txBox="1">
            <a:spLocks noChangeArrowheads="1"/>
          </p:cNvSpPr>
          <p:nvPr/>
        </p:nvSpPr>
        <p:spPr bwMode="auto">
          <a:xfrm>
            <a:off x="990600" y="5562600"/>
            <a:ext cx="8077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/>
              <a:t>3. obtain a </a:t>
            </a:r>
            <a:r>
              <a:rPr lang="en-US" sz="2800" i="1"/>
              <a:t>peer</a:t>
            </a:r>
            <a:r>
              <a:rPr lang="en-US" sz="2800"/>
              <a:t> </a:t>
            </a:r>
            <a:r>
              <a:rPr lang="en-US" sz="2800" i="1"/>
              <a:t>list</a:t>
            </a:r>
            <a:r>
              <a:rPr lang="en-US" sz="2800"/>
              <a:t> (contains seeds &amp; leechers)</a:t>
            </a:r>
          </a:p>
        </p:txBody>
      </p:sp>
      <p:sp>
        <p:nvSpPr>
          <p:cNvPr id="58430" name="Text Box 62"/>
          <p:cNvSpPr txBox="1">
            <a:spLocks noChangeArrowheads="1"/>
          </p:cNvSpPr>
          <p:nvPr/>
        </p:nvSpPr>
        <p:spPr bwMode="auto">
          <a:xfrm>
            <a:off x="990600" y="5943600"/>
            <a:ext cx="8077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 sz="2800"/>
              <a:t>4. contact peers from that list for data</a:t>
            </a:r>
          </a:p>
        </p:txBody>
      </p:sp>
      <p:pic>
        <p:nvPicPr>
          <p:cNvPr id="45080" name="Picture 66" descr="se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229100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81" name="Picture 69" descr="lee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8738" y="4572000"/>
            <a:ext cx="27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  <p:bldP spid="58374" grpId="0" animBg="1"/>
      <p:bldP spid="58375" grpId="0" animBg="1"/>
      <p:bldP spid="58376" grpId="0" animBg="1"/>
      <p:bldP spid="58389" grpId="0" animBg="1"/>
      <p:bldP spid="58401" grpId="0" animBg="1"/>
      <p:bldP spid="58406" grpId="0" animBg="1"/>
      <p:bldP spid="58407" grpId="0" animBg="1"/>
      <p:bldP spid="58427" grpId="0"/>
      <p:bldP spid="58428" grpId="0"/>
      <p:bldP spid="58429" grpId="0"/>
      <p:bldP spid="584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8902" name="Text Box 118"/>
          <p:cNvSpPr txBox="1">
            <a:spLocks noChangeArrowheads="1"/>
          </p:cNvSpPr>
          <p:nvPr/>
        </p:nvSpPr>
        <p:spPr bwMode="auto">
          <a:xfrm>
            <a:off x="8610600" y="2359025"/>
            <a:ext cx="457200" cy="384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/>
              <a:t>! 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BitTorrent – exchanging data</a:t>
            </a:r>
          </a:p>
        </p:txBody>
      </p:sp>
      <p:sp>
        <p:nvSpPr>
          <p:cNvPr id="118835" name="Text Box 51"/>
          <p:cNvSpPr txBox="1">
            <a:spLocks noChangeArrowheads="1"/>
          </p:cNvSpPr>
          <p:nvPr/>
        </p:nvSpPr>
        <p:spPr bwMode="auto">
          <a:xfrm>
            <a:off x="7543800" y="2359025"/>
            <a:ext cx="838200" cy="384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/>
              <a:t>I have </a:t>
            </a:r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7086600" y="2286000"/>
            <a:ext cx="458788" cy="457200"/>
            <a:chOff x="4320" y="1379"/>
            <a:chExt cx="289" cy="288"/>
          </a:xfrm>
        </p:grpSpPr>
        <p:sp>
          <p:nvSpPr>
            <p:cNvPr id="46125" name="Line 52"/>
            <p:cNvSpPr>
              <a:spLocks noChangeShapeType="1"/>
            </p:cNvSpPr>
            <p:nvPr/>
          </p:nvSpPr>
          <p:spPr bwMode="auto">
            <a:xfrm flipV="1">
              <a:off x="4320" y="1379"/>
              <a:ext cx="288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6126" name="Line 53"/>
            <p:cNvSpPr>
              <a:spLocks noChangeShapeType="1"/>
            </p:cNvSpPr>
            <p:nvPr/>
          </p:nvSpPr>
          <p:spPr bwMode="auto">
            <a:xfrm>
              <a:off x="4320" y="1523"/>
              <a:ext cx="28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6127" name="Line 54"/>
            <p:cNvSpPr>
              <a:spLocks noChangeShapeType="1"/>
            </p:cNvSpPr>
            <p:nvPr/>
          </p:nvSpPr>
          <p:spPr bwMode="auto">
            <a:xfrm>
              <a:off x="4336" y="1523"/>
              <a:ext cx="272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6086" name="Group 77"/>
          <p:cNvGrpSpPr>
            <a:grpSpLocks/>
          </p:cNvGrpSpPr>
          <p:nvPr/>
        </p:nvGrpSpPr>
        <p:grpSpPr bwMode="auto">
          <a:xfrm>
            <a:off x="4876800" y="2151063"/>
            <a:ext cx="2209800" cy="668337"/>
            <a:chOff x="2943" y="1152"/>
            <a:chExt cx="1377" cy="421"/>
          </a:xfrm>
        </p:grpSpPr>
        <p:grpSp>
          <p:nvGrpSpPr>
            <p:cNvPr id="46121" name="Group 55"/>
            <p:cNvGrpSpPr>
              <a:grpSpLocks/>
            </p:cNvGrpSpPr>
            <p:nvPr/>
          </p:nvGrpSpPr>
          <p:grpSpPr bwMode="auto">
            <a:xfrm>
              <a:off x="2943" y="1152"/>
              <a:ext cx="1377" cy="421"/>
              <a:chOff x="2700" y="2340"/>
              <a:chExt cx="1620" cy="720"/>
            </a:xfrm>
          </p:grpSpPr>
          <p:sp>
            <p:nvSpPr>
              <p:cNvPr id="46123" name="AutoShape 56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46124" name="Text Box 57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r>
                  <a:rPr lang="en-US" sz="2000"/>
                  <a:t>leecher A</a:t>
                </a:r>
              </a:p>
            </p:txBody>
          </p:sp>
        </p:grpSp>
        <p:pic>
          <p:nvPicPr>
            <p:cNvPr id="46122" name="Picture 75" descr="leec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4" y="1200"/>
              <a:ext cx="26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8892" name="Rectangle 108"/>
          <p:cNvSpPr>
            <a:spLocks noChangeArrowheads="1"/>
          </p:cNvSpPr>
          <p:nvPr/>
        </p:nvSpPr>
        <p:spPr bwMode="auto">
          <a:xfrm>
            <a:off x="8305800" y="2286000"/>
            <a:ext cx="457200" cy="381000"/>
          </a:xfrm>
          <a:prstGeom prst="rect">
            <a:avLst/>
          </a:prstGeom>
          <a:solidFill>
            <a:srgbClr val="00008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46088" name="Rectangle 109"/>
          <p:cNvSpPr>
            <a:spLocks noChangeArrowheads="1"/>
          </p:cNvSpPr>
          <p:nvPr/>
        </p:nvSpPr>
        <p:spPr bwMode="auto">
          <a:xfrm>
            <a:off x="6477000" y="1676400"/>
            <a:ext cx="457200" cy="381000"/>
          </a:xfrm>
          <a:prstGeom prst="rect">
            <a:avLst/>
          </a:prstGeom>
          <a:solidFill>
            <a:srgbClr val="00008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118895" name="Rectangle 111"/>
          <p:cNvSpPr>
            <a:spLocks noChangeArrowheads="1"/>
          </p:cNvSpPr>
          <p:nvPr/>
        </p:nvSpPr>
        <p:spPr bwMode="auto">
          <a:xfrm>
            <a:off x="5029200" y="16764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118896" name="Rectangle 112"/>
          <p:cNvSpPr>
            <a:spLocks noChangeArrowheads="1"/>
          </p:cNvSpPr>
          <p:nvPr/>
        </p:nvSpPr>
        <p:spPr bwMode="auto">
          <a:xfrm>
            <a:off x="5257800" y="16764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118897" name="Rectangle 113"/>
          <p:cNvSpPr>
            <a:spLocks noChangeArrowheads="1"/>
          </p:cNvSpPr>
          <p:nvPr/>
        </p:nvSpPr>
        <p:spPr bwMode="auto">
          <a:xfrm>
            <a:off x="5486400" y="16764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118898" name="Rectangle 114"/>
          <p:cNvSpPr>
            <a:spLocks noChangeArrowheads="1"/>
          </p:cNvSpPr>
          <p:nvPr/>
        </p:nvSpPr>
        <p:spPr bwMode="auto">
          <a:xfrm>
            <a:off x="5715000" y="16764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118901" name="AutoShape 117"/>
          <p:cNvSpPr>
            <a:spLocks noChangeArrowheads="1"/>
          </p:cNvSpPr>
          <p:nvPr/>
        </p:nvSpPr>
        <p:spPr bwMode="auto">
          <a:xfrm>
            <a:off x="5943600" y="1752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118918" name="Rectangle 134"/>
          <p:cNvSpPr>
            <a:spLocks noChangeArrowheads="1"/>
          </p:cNvSpPr>
          <p:nvPr/>
        </p:nvSpPr>
        <p:spPr bwMode="auto">
          <a:xfrm>
            <a:off x="3276600" y="4344988"/>
            <a:ext cx="457200" cy="381000"/>
          </a:xfrm>
          <a:prstGeom prst="rect">
            <a:avLst/>
          </a:prstGeom>
          <a:solidFill>
            <a:srgbClr val="00008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118920" name="Rectangle 136"/>
          <p:cNvSpPr>
            <a:spLocks noChangeArrowheads="1"/>
          </p:cNvSpPr>
          <p:nvPr/>
        </p:nvSpPr>
        <p:spPr bwMode="auto">
          <a:xfrm>
            <a:off x="4343400" y="48768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118923" name="Text Box 139"/>
          <p:cNvSpPr txBox="1">
            <a:spLocks noChangeArrowheads="1"/>
          </p:cNvSpPr>
          <p:nvPr/>
        </p:nvSpPr>
        <p:spPr bwMode="auto">
          <a:xfrm>
            <a:off x="838200" y="4344988"/>
            <a:ext cx="8229600" cy="455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800">
                <a:cs typeface="Times New Roman" pitchFamily="18" charset="0"/>
              </a:rPr>
              <a:t>●</a:t>
            </a:r>
            <a:r>
              <a:rPr lang="en-US" sz="1700">
                <a:cs typeface="Times New Roman" pitchFamily="18" charset="0"/>
              </a:rPr>
              <a:t> </a:t>
            </a:r>
            <a:r>
              <a:rPr lang="en-US" sz="2800"/>
              <a:t>Verify </a:t>
            </a:r>
            <a:r>
              <a:rPr lang="en-US" sz="2800" i="1"/>
              <a:t>pieces</a:t>
            </a:r>
            <a:r>
              <a:rPr lang="en-US" sz="2800"/>
              <a:t>        using hashes</a:t>
            </a:r>
          </a:p>
        </p:txBody>
      </p:sp>
      <p:sp>
        <p:nvSpPr>
          <p:cNvPr id="118925" name="Text Box 141"/>
          <p:cNvSpPr txBox="1">
            <a:spLocks noChangeArrowheads="1"/>
          </p:cNvSpPr>
          <p:nvPr/>
        </p:nvSpPr>
        <p:spPr bwMode="auto">
          <a:xfrm>
            <a:off x="838200" y="4876800"/>
            <a:ext cx="8229600" cy="455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800">
                <a:cs typeface="Times New Roman" pitchFamily="18" charset="0"/>
              </a:rPr>
              <a:t>●</a:t>
            </a:r>
            <a:r>
              <a:rPr lang="en-US" sz="1700">
                <a:cs typeface="Times New Roman" pitchFamily="18" charset="0"/>
              </a:rPr>
              <a:t> </a:t>
            </a:r>
            <a:r>
              <a:rPr lang="en-US" sz="2800">
                <a:cs typeface="Times New Roman" pitchFamily="18" charset="0"/>
              </a:rPr>
              <a:t>Download sub-pieces   </a:t>
            </a:r>
            <a:r>
              <a:rPr lang="en-US" sz="2800" i="1">
                <a:cs typeface="Times New Roman" pitchFamily="18" charset="0"/>
              </a:rPr>
              <a:t>in parallel</a:t>
            </a:r>
            <a:endParaRPr lang="en-US" sz="2800"/>
          </a:p>
        </p:txBody>
      </p:sp>
      <p:sp>
        <p:nvSpPr>
          <p:cNvPr id="118926" name="Text Box 142"/>
          <p:cNvSpPr txBox="1">
            <a:spLocks noChangeArrowheads="1"/>
          </p:cNvSpPr>
          <p:nvPr/>
        </p:nvSpPr>
        <p:spPr bwMode="auto">
          <a:xfrm>
            <a:off x="838200" y="5410200"/>
            <a:ext cx="8229600" cy="455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800">
                <a:cs typeface="Times New Roman" pitchFamily="18" charset="0"/>
              </a:rPr>
              <a:t>● </a:t>
            </a:r>
            <a:r>
              <a:rPr lang="en-US" sz="2800" i="1">
                <a:cs typeface="Times New Roman" pitchFamily="18" charset="0"/>
              </a:rPr>
              <a:t>Advertise</a:t>
            </a:r>
            <a:r>
              <a:rPr lang="en-US" sz="2800">
                <a:cs typeface="Times New Roman" pitchFamily="18" charset="0"/>
              </a:rPr>
              <a:t> received pieces to the entire peer list</a:t>
            </a:r>
            <a:endParaRPr lang="en-US" sz="2800"/>
          </a:p>
        </p:txBody>
      </p:sp>
      <p:sp>
        <p:nvSpPr>
          <p:cNvPr id="118927" name="Text Box 143"/>
          <p:cNvSpPr txBox="1">
            <a:spLocks noChangeArrowheads="1"/>
          </p:cNvSpPr>
          <p:nvPr/>
        </p:nvSpPr>
        <p:spPr bwMode="auto">
          <a:xfrm>
            <a:off x="838200" y="5943600"/>
            <a:ext cx="8229600" cy="455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800">
                <a:cs typeface="Times New Roman" pitchFamily="18" charset="0"/>
              </a:rPr>
              <a:t>● Look for the </a:t>
            </a:r>
            <a:r>
              <a:rPr lang="en-US" sz="2800" i="1">
                <a:cs typeface="Times New Roman" pitchFamily="18" charset="0"/>
              </a:rPr>
              <a:t>rarest</a:t>
            </a:r>
            <a:r>
              <a:rPr lang="en-US" sz="2800">
                <a:cs typeface="Times New Roman" pitchFamily="18" charset="0"/>
              </a:rPr>
              <a:t> pieces</a:t>
            </a:r>
            <a:endParaRPr lang="en-US" sz="2800"/>
          </a:p>
        </p:txBody>
      </p:sp>
      <p:grpSp>
        <p:nvGrpSpPr>
          <p:cNvPr id="5" name="Group 165"/>
          <p:cNvGrpSpPr>
            <a:grpSpLocks/>
          </p:cNvGrpSpPr>
          <p:nvPr/>
        </p:nvGrpSpPr>
        <p:grpSpPr bwMode="auto">
          <a:xfrm>
            <a:off x="1852613" y="2895600"/>
            <a:ext cx="1804987" cy="668338"/>
            <a:chOff x="3744" y="1968"/>
            <a:chExt cx="1377" cy="421"/>
          </a:xfrm>
        </p:grpSpPr>
        <p:grpSp>
          <p:nvGrpSpPr>
            <p:cNvPr id="46117" name="Group 166"/>
            <p:cNvGrpSpPr>
              <a:grpSpLocks/>
            </p:cNvGrpSpPr>
            <p:nvPr/>
          </p:nvGrpSpPr>
          <p:grpSpPr bwMode="auto">
            <a:xfrm>
              <a:off x="3744" y="1968"/>
              <a:ext cx="1377" cy="421"/>
              <a:chOff x="2700" y="2340"/>
              <a:chExt cx="1620" cy="720"/>
            </a:xfrm>
          </p:grpSpPr>
          <p:sp>
            <p:nvSpPr>
              <p:cNvPr id="46119" name="AutoShape 167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46120" name="Text Box 168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r>
                  <a:rPr lang="en-US" sz="2000"/>
                  <a:t>seed</a:t>
                </a:r>
              </a:p>
            </p:txBody>
          </p:sp>
        </p:grpSp>
        <p:pic>
          <p:nvPicPr>
            <p:cNvPr id="46118" name="Picture 169" descr="se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6" y="2016"/>
              <a:ext cx="432" cy="324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70"/>
          <p:cNvGrpSpPr>
            <a:grpSpLocks/>
          </p:cNvGrpSpPr>
          <p:nvPr/>
        </p:nvGrpSpPr>
        <p:grpSpPr bwMode="auto">
          <a:xfrm>
            <a:off x="1371600" y="2074863"/>
            <a:ext cx="2286000" cy="668337"/>
            <a:chOff x="2943" y="1152"/>
            <a:chExt cx="1377" cy="421"/>
          </a:xfrm>
        </p:grpSpPr>
        <p:grpSp>
          <p:nvGrpSpPr>
            <p:cNvPr id="46113" name="Group 171"/>
            <p:cNvGrpSpPr>
              <a:grpSpLocks/>
            </p:cNvGrpSpPr>
            <p:nvPr/>
          </p:nvGrpSpPr>
          <p:grpSpPr bwMode="auto">
            <a:xfrm>
              <a:off x="2943" y="1152"/>
              <a:ext cx="1377" cy="421"/>
              <a:chOff x="2700" y="2340"/>
              <a:chExt cx="1620" cy="720"/>
            </a:xfrm>
          </p:grpSpPr>
          <p:sp>
            <p:nvSpPr>
              <p:cNvPr id="46115" name="AutoShape 172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46116" name="Text Box 173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r>
                  <a:rPr lang="en-US" sz="2000"/>
                  <a:t>  leecher B</a:t>
                </a:r>
              </a:p>
            </p:txBody>
          </p:sp>
        </p:grpSp>
        <p:pic>
          <p:nvPicPr>
            <p:cNvPr id="46114" name="Picture 174" descr="leech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4" y="1200"/>
              <a:ext cx="26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75"/>
          <p:cNvGrpSpPr>
            <a:grpSpLocks/>
          </p:cNvGrpSpPr>
          <p:nvPr/>
        </p:nvGrpSpPr>
        <p:grpSpPr bwMode="auto">
          <a:xfrm>
            <a:off x="4876800" y="3522663"/>
            <a:ext cx="2209800" cy="668337"/>
            <a:chOff x="2943" y="1152"/>
            <a:chExt cx="1377" cy="421"/>
          </a:xfrm>
        </p:grpSpPr>
        <p:grpSp>
          <p:nvGrpSpPr>
            <p:cNvPr id="46109" name="Group 176"/>
            <p:cNvGrpSpPr>
              <a:grpSpLocks/>
            </p:cNvGrpSpPr>
            <p:nvPr/>
          </p:nvGrpSpPr>
          <p:grpSpPr bwMode="auto">
            <a:xfrm>
              <a:off x="2943" y="1152"/>
              <a:ext cx="1377" cy="421"/>
              <a:chOff x="2700" y="2340"/>
              <a:chExt cx="1620" cy="720"/>
            </a:xfrm>
          </p:grpSpPr>
          <p:sp>
            <p:nvSpPr>
              <p:cNvPr id="46111" name="AutoShape 177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46112" name="Text Box 178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r>
                  <a:rPr lang="en-US" sz="2000"/>
                  <a:t>leecher C</a:t>
                </a:r>
              </a:p>
            </p:txBody>
          </p:sp>
        </p:grpSp>
        <p:pic>
          <p:nvPicPr>
            <p:cNvPr id="46110" name="Picture 179" descr="leec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4" y="1200"/>
              <a:ext cx="26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8964" name="Line 180"/>
          <p:cNvSpPr>
            <a:spLocks noChangeShapeType="1"/>
          </p:cNvSpPr>
          <p:nvPr/>
        </p:nvSpPr>
        <p:spPr bwMode="auto">
          <a:xfrm>
            <a:off x="3657600" y="2362200"/>
            <a:ext cx="1219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sv-SE"/>
          </a:p>
        </p:txBody>
      </p:sp>
      <p:sp>
        <p:nvSpPr>
          <p:cNvPr id="118965" name="Rectangle 181"/>
          <p:cNvSpPr>
            <a:spLocks noChangeArrowheads="1"/>
          </p:cNvSpPr>
          <p:nvPr/>
        </p:nvSpPr>
        <p:spPr bwMode="auto">
          <a:xfrm>
            <a:off x="4191000" y="19050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118969" name="Line 185"/>
          <p:cNvSpPr>
            <a:spLocks noChangeShapeType="1"/>
          </p:cNvSpPr>
          <p:nvPr/>
        </p:nvSpPr>
        <p:spPr bwMode="auto">
          <a:xfrm flipV="1">
            <a:off x="3657600" y="2667000"/>
            <a:ext cx="1219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sv-SE"/>
          </a:p>
        </p:txBody>
      </p:sp>
      <p:sp>
        <p:nvSpPr>
          <p:cNvPr id="118976" name="Rectangle 192"/>
          <p:cNvSpPr>
            <a:spLocks noChangeArrowheads="1"/>
          </p:cNvSpPr>
          <p:nvPr/>
        </p:nvSpPr>
        <p:spPr bwMode="auto">
          <a:xfrm>
            <a:off x="3886200" y="26670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118979" name="Line 195"/>
          <p:cNvSpPr>
            <a:spLocks noChangeShapeType="1"/>
          </p:cNvSpPr>
          <p:nvPr/>
        </p:nvSpPr>
        <p:spPr bwMode="auto">
          <a:xfrm flipV="1">
            <a:off x="6477000" y="28194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sv-SE"/>
          </a:p>
        </p:txBody>
      </p:sp>
      <p:sp>
        <p:nvSpPr>
          <p:cNvPr id="118980" name="Rectangle 196"/>
          <p:cNvSpPr>
            <a:spLocks noChangeArrowheads="1"/>
          </p:cNvSpPr>
          <p:nvPr/>
        </p:nvSpPr>
        <p:spPr bwMode="auto">
          <a:xfrm>
            <a:off x="6629400" y="29718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8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8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8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8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8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8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8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8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18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8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8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02" grpId="0" animBg="1"/>
      <p:bldP spid="118835" grpId="0" animBg="1"/>
      <p:bldP spid="118892" grpId="0" animBg="1"/>
      <p:bldP spid="118895" grpId="0" animBg="1"/>
      <p:bldP spid="118896" grpId="0" animBg="1"/>
      <p:bldP spid="118897" grpId="0" animBg="1"/>
      <p:bldP spid="118898" grpId="0" animBg="1"/>
      <p:bldP spid="118901" grpId="0" animBg="1"/>
      <p:bldP spid="118918" grpId="0" animBg="1"/>
      <p:bldP spid="118920" grpId="0" animBg="1"/>
      <p:bldP spid="118923" grpId="0"/>
      <p:bldP spid="118925" grpId="0"/>
      <p:bldP spid="118926" grpId="0"/>
      <p:bldP spid="118927" grpId="0"/>
      <p:bldP spid="118964" grpId="0" animBg="1"/>
      <p:bldP spid="118965" grpId="0" animBg="1"/>
      <p:bldP spid="118969" grpId="0" animBg="1"/>
      <p:bldP spid="118976" grpId="0" animBg="1"/>
      <p:bldP spid="118979" grpId="0" animBg="1"/>
      <p:bldP spid="11898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BitTorrent - unchoking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38800" y="1939925"/>
            <a:ext cx="2209800" cy="668338"/>
            <a:chOff x="2943" y="1152"/>
            <a:chExt cx="1377" cy="421"/>
          </a:xfrm>
        </p:grpSpPr>
        <p:grpSp>
          <p:nvGrpSpPr>
            <p:cNvPr id="47141" name="Group 5"/>
            <p:cNvGrpSpPr>
              <a:grpSpLocks/>
            </p:cNvGrpSpPr>
            <p:nvPr/>
          </p:nvGrpSpPr>
          <p:grpSpPr bwMode="auto">
            <a:xfrm>
              <a:off x="2943" y="1152"/>
              <a:ext cx="1377" cy="421"/>
              <a:chOff x="2700" y="2340"/>
              <a:chExt cx="1620" cy="720"/>
            </a:xfrm>
          </p:grpSpPr>
          <p:sp>
            <p:nvSpPr>
              <p:cNvPr id="47143" name="AutoShape 6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47144" name="Text Box 7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r>
                  <a:rPr lang="en-US" sz="2000"/>
                  <a:t>leecher A</a:t>
                </a:r>
              </a:p>
            </p:txBody>
          </p:sp>
        </p:grpSp>
        <p:pic>
          <p:nvPicPr>
            <p:cNvPr id="47142" name="Picture 8" descr="leec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4" y="1200"/>
              <a:ext cx="26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614613" y="2684463"/>
            <a:ext cx="1804987" cy="668337"/>
            <a:chOff x="3744" y="1968"/>
            <a:chExt cx="1377" cy="421"/>
          </a:xfrm>
        </p:grpSpPr>
        <p:grpSp>
          <p:nvGrpSpPr>
            <p:cNvPr id="47137" name="Group 10"/>
            <p:cNvGrpSpPr>
              <a:grpSpLocks/>
            </p:cNvGrpSpPr>
            <p:nvPr/>
          </p:nvGrpSpPr>
          <p:grpSpPr bwMode="auto">
            <a:xfrm>
              <a:off x="3744" y="1968"/>
              <a:ext cx="1377" cy="421"/>
              <a:chOff x="2700" y="2340"/>
              <a:chExt cx="1620" cy="720"/>
            </a:xfrm>
          </p:grpSpPr>
          <p:sp>
            <p:nvSpPr>
              <p:cNvPr id="47139" name="AutoShape 11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47140" name="Text Box 12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r>
                  <a:rPr lang="en-US" sz="2000"/>
                  <a:t>seed</a:t>
                </a:r>
              </a:p>
            </p:txBody>
          </p:sp>
        </p:grpSp>
        <p:pic>
          <p:nvPicPr>
            <p:cNvPr id="47138" name="Picture 13" descr="se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6" y="2016"/>
              <a:ext cx="432" cy="324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133600" y="1863725"/>
            <a:ext cx="2286000" cy="668338"/>
            <a:chOff x="2943" y="1152"/>
            <a:chExt cx="1377" cy="421"/>
          </a:xfrm>
        </p:grpSpPr>
        <p:grpSp>
          <p:nvGrpSpPr>
            <p:cNvPr id="47133" name="Group 15"/>
            <p:cNvGrpSpPr>
              <a:grpSpLocks/>
            </p:cNvGrpSpPr>
            <p:nvPr/>
          </p:nvGrpSpPr>
          <p:grpSpPr bwMode="auto">
            <a:xfrm>
              <a:off x="2943" y="1152"/>
              <a:ext cx="1377" cy="421"/>
              <a:chOff x="2700" y="2340"/>
              <a:chExt cx="1620" cy="720"/>
            </a:xfrm>
          </p:grpSpPr>
          <p:sp>
            <p:nvSpPr>
              <p:cNvPr id="47135" name="AutoShape 16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47136" name="Text Box 17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r>
                  <a:rPr lang="en-US" sz="2000"/>
                  <a:t>  leecher B</a:t>
                </a:r>
              </a:p>
            </p:txBody>
          </p:sp>
        </p:grpSp>
        <p:pic>
          <p:nvPicPr>
            <p:cNvPr id="47134" name="Picture 18" descr="leec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4" y="1200"/>
              <a:ext cx="26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5638800" y="3311525"/>
            <a:ext cx="2209800" cy="668338"/>
            <a:chOff x="2943" y="1152"/>
            <a:chExt cx="1377" cy="421"/>
          </a:xfrm>
        </p:grpSpPr>
        <p:grpSp>
          <p:nvGrpSpPr>
            <p:cNvPr id="47129" name="Group 20"/>
            <p:cNvGrpSpPr>
              <a:grpSpLocks/>
            </p:cNvGrpSpPr>
            <p:nvPr/>
          </p:nvGrpSpPr>
          <p:grpSpPr bwMode="auto">
            <a:xfrm>
              <a:off x="2943" y="1152"/>
              <a:ext cx="1377" cy="421"/>
              <a:chOff x="2700" y="2340"/>
              <a:chExt cx="1620" cy="720"/>
            </a:xfrm>
          </p:grpSpPr>
          <p:sp>
            <p:nvSpPr>
              <p:cNvPr id="47131" name="AutoShape 21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47132" name="Text Box 22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r>
                  <a:rPr lang="en-US" sz="2000"/>
                  <a:t>leecher C</a:t>
                </a:r>
              </a:p>
            </p:txBody>
          </p:sp>
        </p:grpSp>
        <p:pic>
          <p:nvPicPr>
            <p:cNvPr id="47130" name="Picture 23" descr="leec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4" y="1200"/>
              <a:ext cx="26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0792" name="Line 24"/>
          <p:cNvSpPr>
            <a:spLocks noChangeShapeType="1"/>
          </p:cNvSpPr>
          <p:nvPr/>
        </p:nvSpPr>
        <p:spPr bwMode="auto">
          <a:xfrm>
            <a:off x="4419600" y="2151063"/>
            <a:ext cx="1219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sv-SE"/>
          </a:p>
        </p:txBody>
      </p:sp>
      <p:sp>
        <p:nvSpPr>
          <p:cNvPr id="160793" name="Rectangle 25"/>
          <p:cNvSpPr>
            <a:spLocks noChangeArrowheads="1"/>
          </p:cNvSpPr>
          <p:nvPr/>
        </p:nvSpPr>
        <p:spPr bwMode="auto">
          <a:xfrm>
            <a:off x="4953000" y="1693863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160794" name="Line 26"/>
          <p:cNvSpPr>
            <a:spLocks noChangeShapeType="1"/>
          </p:cNvSpPr>
          <p:nvPr/>
        </p:nvSpPr>
        <p:spPr bwMode="auto">
          <a:xfrm flipV="1">
            <a:off x="7239000" y="2608263"/>
            <a:ext cx="0" cy="685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sv-SE"/>
          </a:p>
        </p:txBody>
      </p:sp>
      <p:sp>
        <p:nvSpPr>
          <p:cNvPr id="160796" name="Line 28"/>
          <p:cNvSpPr>
            <a:spLocks noChangeShapeType="1"/>
          </p:cNvSpPr>
          <p:nvPr/>
        </p:nvSpPr>
        <p:spPr bwMode="auto">
          <a:xfrm>
            <a:off x="5867400" y="2608263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sv-SE"/>
          </a:p>
        </p:txBody>
      </p:sp>
      <p:sp>
        <p:nvSpPr>
          <p:cNvPr id="160803" name="Line 35"/>
          <p:cNvSpPr>
            <a:spLocks noChangeShapeType="1"/>
          </p:cNvSpPr>
          <p:nvPr/>
        </p:nvSpPr>
        <p:spPr bwMode="auto">
          <a:xfrm flipV="1">
            <a:off x="4419600" y="2455863"/>
            <a:ext cx="1219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sv-SE"/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2209800" y="3522663"/>
            <a:ext cx="2209800" cy="668337"/>
            <a:chOff x="2943" y="1152"/>
            <a:chExt cx="1377" cy="421"/>
          </a:xfrm>
        </p:grpSpPr>
        <p:grpSp>
          <p:nvGrpSpPr>
            <p:cNvPr id="47125" name="Group 37"/>
            <p:cNvGrpSpPr>
              <a:grpSpLocks/>
            </p:cNvGrpSpPr>
            <p:nvPr/>
          </p:nvGrpSpPr>
          <p:grpSpPr bwMode="auto">
            <a:xfrm>
              <a:off x="2943" y="1152"/>
              <a:ext cx="1377" cy="421"/>
              <a:chOff x="2700" y="2340"/>
              <a:chExt cx="1620" cy="720"/>
            </a:xfrm>
          </p:grpSpPr>
          <p:sp>
            <p:nvSpPr>
              <p:cNvPr id="47127" name="AutoShape 38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47128" name="Text Box 39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r>
                  <a:rPr lang="en-US" sz="2000"/>
                  <a:t>leecher D</a:t>
                </a:r>
              </a:p>
            </p:txBody>
          </p:sp>
        </p:grpSp>
        <p:pic>
          <p:nvPicPr>
            <p:cNvPr id="47126" name="Picture 40" descr="leec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4" y="1200"/>
              <a:ext cx="26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0809" name="Line 41"/>
          <p:cNvSpPr>
            <a:spLocks noChangeShapeType="1"/>
          </p:cNvSpPr>
          <p:nvPr/>
        </p:nvSpPr>
        <p:spPr bwMode="auto">
          <a:xfrm flipH="1">
            <a:off x="4419600" y="2608263"/>
            <a:ext cx="121920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sv-SE"/>
          </a:p>
        </p:txBody>
      </p:sp>
      <p:sp>
        <p:nvSpPr>
          <p:cNvPr id="160810" name="Rectangle 42"/>
          <p:cNvSpPr>
            <a:spLocks noChangeArrowheads="1"/>
          </p:cNvSpPr>
          <p:nvPr/>
        </p:nvSpPr>
        <p:spPr bwMode="auto">
          <a:xfrm>
            <a:off x="4648200" y="2455863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160812" name="Rectangle 44"/>
          <p:cNvSpPr>
            <a:spLocks noChangeArrowheads="1"/>
          </p:cNvSpPr>
          <p:nvPr/>
        </p:nvSpPr>
        <p:spPr bwMode="auto">
          <a:xfrm>
            <a:off x="5105400" y="3217863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47120" name="Text Box 47"/>
          <p:cNvSpPr txBox="1">
            <a:spLocks noChangeArrowheads="1"/>
          </p:cNvSpPr>
          <p:nvPr/>
        </p:nvSpPr>
        <p:spPr bwMode="auto">
          <a:xfrm>
            <a:off x="838200" y="4344988"/>
            <a:ext cx="82296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>
                <a:cs typeface="Times New Roman" pitchFamily="18" charset="0"/>
              </a:rPr>
              <a:t>● Periodically calculate data-receiving rates</a:t>
            </a:r>
            <a:endParaRPr lang="en-US"/>
          </a:p>
        </p:txBody>
      </p:sp>
      <p:sp>
        <p:nvSpPr>
          <p:cNvPr id="47121" name="Text Box 48"/>
          <p:cNvSpPr txBox="1">
            <a:spLocks noChangeArrowheads="1"/>
          </p:cNvSpPr>
          <p:nvPr/>
        </p:nvSpPr>
        <p:spPr bwMode="auto">
          <a:xfrm>
            <a:off x="838200" y="4878388"/>
            <a:ext cx="82296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>
                <a:cs typeface="Times New Roman" pitchFamily="18" charset="0"/>
              </a:rPr>
              <a:t>● Upload to (</a:t>
            </a:r>
            <a:r>
              <a:rPr lang="en-US" i="1">
                <a:cs typeface="Times New Roman" pitchFamily="18" charset="0"/>
              </a:rPr>
              <a:t>unchoke</a:t>
            </a:r>
            <a:r>
              <a:rPr lang="en-US">
                <a:cs typeface="Times New Roman" pitchFamily="18" charset="0"/>
              </a:rPr>
              <a:t>) the fastest downloaders</a:t>
            </a:r>
            <a:endParaRPr lang="en-US"/>
          </a:p>
        </p:txBody>
      </p:sp>
      <p:sp>
        <p:nvSpPr>
          <p:cNvPr id="160817" name="Rectangle 49"/>
          <p:cNvSpPr>
            <a:spLocks noChangeArrowheads="1"/>
          </p:cNvSpPr>
          <p:nvPr/>
        </p:nvSpPr>
        <p:spPr bwMode="auto">
          <a:xfrm>
            <a:off x="6019800" y="27432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160818" name="Rectangle 50"/>
          <p:cNvSpPr>
            <a:spLocks noChangeArrowheads="1"/>
          </p:cNvSpPr>
          <p:nvPr/>
        </p:nvSpPr>
        <p:spPr bwMode="auto">
          <a:xfrm>
            <a:off x="7467600" y="27432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160819" name="Text Box 51"/>
          <p:cNvSpPr txBox="1">
            <a:spLocks noChangeArrowheads="1"/>
          </p:cNvSpPr>
          <p:nvPr/>
        </p:nvSpPr>
        <p:spPr bwMode="auto">
          <a:xfrm>
            <a:off x="838200" y="5429250"/>
            <a:ext cx="822960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>
                <a:cs typeface="Times New Roman" pitchFamily="18" charset="0"/>
              </a:rPr>
              <a:t>● </a:t>
            </a:r>
            <a:r>
              <a:rPr lang="en-US" i="1">
                <a:cs typeface="Times New Roman" pitchFamily="18" charset="0"/>
              </a:rPr>
              <a:t>Optimistic unchoking</a:t>
            </a:r>
            <a:br>
              <a:rPr lang="en-US" i="1">
                <a:cs typeface="Times New Roman" pitchFamily="18" charset="0"/>
              </a:rPr>
            </a:br>
            <a:r>
              <a:rPr lang="en-US" i="1">
                <a:cs typeface="Times New Roman" pitchFamily="18" charset="0"/>
              </a:rPr>
              <a:t>   ▪  </a:t>
            </a:r>
            <a:r>
              <a:rPr lang="en-US">
                <a:cs typeface="Times New Roman" pitchFamily="18" charset="0"/>
              </a:rPr>
              <a:t>periodically select a peer at random and upload to it</a:t>
            </a:r>
            <a:br>
              <a:rPr lang="en-US">
                <a:cs typeface="Times New Roman" pitchFamily="18" charset="0"/>
              </a:rPr>
            </a:br>
            <a:r>
              <a:rPr lang="en-US">
                <a:cs typeface="Times New Roman" pitchFamily="18" charset="0"/>
              </a:rPr>
              <a:t>  </a:t>
            </a:r>
            <a:r>
              <a:rPr lang="en-US"/>
              <a:t> </a:t>
            </a:r>
            <a:r>
              <a:rPr lang="en-US" i="1"/>
              <a:t>▪  </a:t>
            </a:r>
            <a:r>
              <a:rPr lang="en-US"/>
              <a:t>continuously look for the fastest partners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0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92" grpId="0" animBg="1"/>
      <p:bldP spid="160793" grpId="0" animBg="1"/>
      <p:bldP spid="160794" grpId="0" animBg="1"/>
      <p:bldP spid="160796" grpId="0" animBg="1"/>
      <p:bldP spid="160803" grpId="0" animBg="1"/>
      <p:bldP spid="160809" grpId="0" animBg="1"/>
      <p:bldP spid="160810" grpId="0" animBg="1"/>
      <p:bldP spid="160812" grpId="0" animBg="1"/>
      <p:bldP spid="160817" grpId="0" animBg="1"/>
      <p:bldP spid="160818" grpId="0" animBg="1"/>
      <p:bldP spid="1608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1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0D8E8-7923-43CA-A74A-AEA6C5932C96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615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865188"/>
            <a:ext cx="7772400" cy="1143000"/>
          </a:xfrm>
        </p:spPr>
        <p:txBody>
          <a:bodyPr/>
          <a:lstStyle/>
          <a:p>
            <a:r>
              <a:rPr lang="en-US" smtClean="0"/>
              <a:t>BitTorrent (1)</a:t>
            </a:r>
          </a:p>
        </p:txBody>
      </p:sp>
      <p:sp>
        <p:nvSpPr>
          <p:cNvPr id="61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2725" y="2124075"/>
            <a:ext cx="8120063" cy="4132263"/>
          </a:xfrm>
        </p:spPr>
        <p:txBody>
          <a:bodyPr/>
          <a:lstStyle/>
          <a:p>
            <a:r>
              <a:rPr lang="en-US" sz="2400" dirty="0" smtClean="0"/>
              <a:t>file divided into 256KB </a:t>
            </a:r>
            <a:r>
              <a:rPr lang="en-US" sz="2400" i="1" dirty="0" smtClean="0">
                <a:solidFill>
                  <a:srgbClr val="FF3300"/>
                </a:solidFill>
              </a:rPr>
              <a:t>chunks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peer joining torrent: </a:t>
            </a:r>
          </a:p>
          <a:p>
            <a:pPr lvl="1"/>
            <a:r>
              <a:rPr lang="en-US" dirty="0" smtClean="0"/>
              <a:t>has no chunks, but will accumulate them over time</a:t>
            </a:r>
          </a:p>
          <a:p>
            <a:pPr lvl="1"/>
            <a:r>
              <a:rPr lang="en-US" dirty="0" smtClean="0"/>
              <a:t>registers with tracker to get list of peers, connects to subset of peers (“neighbors”)</a:t>
            </a:r>
          </a:p>
          <a:p>
            <a:r>
              <a:rPr lang="en-US" sz="2400" dirty="0" smtClean="0"/>
              <a:t>while downloading,  peer uploads chunks to other peers. </a:t>
            </a:r>
          </a:p>
          <a:p>
            <a:r>
              <a:rPr lang="en-US" sz="2400" dirty="0" smtClean="0"/>
              <a:t>peers may come and go</a:t>
            </a:r>
          </a:p>
          <a:p>
            <a:r>
              <a:rPr lang="en-US" sz="2400" dirty="0" smtClean="0"/>
              <a:t>once peer has entire file, it may (selfishly) leave or (altruistically) remain</a:t>
            </a:r>
          </a:p>
        </p:txBody>
      </p:sp>
      <p:grpSp>
        <p:nvGrpSpPr>
          <p:cNvPr id="6158" name="Group 43"/>
          <p:cNvGrpSpPr>
            <a:grpSpLocks/>
          </p:cNvGrpSpPr>
          <p:nvPr/>
        </p:nvGrpSpPr>
        <p:grpSpPr bwMode="auto">
          <a:xfrm>
            <a:off x="5521325" y="233363"/>
            <a:ext cx="2962275" cy="2882900"/>
            <a:chOff x="2195" y="208"/>
            <a:chExt cx="3140" cy="2776"/>
          </a:xfrm>
        </p:grpSpPr>
        <p:grpSp>
          <p:nvGrpSpPr>
            <p:cNvPr id="6159" name="Group 6"/>
            <p:cNvGrpSpPr>
              <a:grpSpLocks/>
            </p:cNvGrpSpPr>
            <p:nvPr/>
          </p:nvGrpSpPr>
          <p:grpSpPr bwMode="auto">
            <a:xfrm>
              <a:off x="2513" y="208"/>
              <a:ext cx="339" cy="558"/>
              <a:chOff x="4180" y="783"/>
              <a:chExt cx="150" cy="307"/>
            </a:xfrm>
          </p:grpSpPr>
          <p:sp>
            <p:nvSpPr>
              <p:cNvPr id="6176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6177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6178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6179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6180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181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182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6183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</p:grpSp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2480" y="1429"/>
            <a:ext cx="280" cy="239"/>
          </p:xfrm>
          <a:graphic>
            <a:graphicData uri="http://schemas.openxmlformats.org/presentationml/2006/ole">
              <p:oleObj spid="_x0000_s6146" name="Clip" r:id="rId3" imgW="1305000" imgH="1085760" progId="">
                <p:embed/>
              </p:oleObj>
            </a:graphicData>
          </a:graphic>
        </p:graphicFrame>
        <p:graphicFrame>
          <p:nvGraphicFramePr>
            <p:cNvPr id="6147" name="Object 3"/>
            <p:cNvGraphicFramePr>
              <a:graphicFrameLocks noChangeAspect="1"/>
            </p:cNvGraphicFramePr>
            <p:nvPr/>
          </p:nvGraphicFramePr>
          <p:xfrm>
            <a:off x="3665" y="2638"/>
            <a:ext cx="280" cy="239"/>
          </p:xfrm>
          <a:graphic>
            <a:graphicData uri="http://schemas.openxmlformats.org/presentationml/2006/ole">
              <p:oleObj spid="_x0000_s6147" name="Clip" r:id="rId4" imgW="1305000" imgH="1085760" progId="">
                <p:embed/>
              </p:oleObj>
            </a:graphicData>
          </a:graphic>
        </p:graphicFrame>
        <p:graphicFrame>
          <p:nvGraphicFramePr>
            <p:cNvPr id="6148" name="Object 4"/>
            <p:cNvGraphicFramePr>
              <a:graphicFrameLocks noChangeAspect="1"/>
            </p:cNvGraphicFramePr>
            <p:nvPr/>
          </p:nvGraphicFramePr>
          <p:xfrm>
            <a:off x="2908" y="2150"/>
            <a:ext cx="280" cy="239"/>
          </p:xfrm>
          <a:graphic>
            <a:graphicData uri="http://schemas.openxmlformats.org/presentationml/2006/ole">
              <p:oleObj spid="_x0000_s6148" name="Clip" r:id="rId5" imgW="1305000" imgH="1085760" progId="">
                <p:embed/>
              </p:oleObj>
            </a:graphicData>
          </a:graphic>
        </p:graphicFrame>
        <p:graphicFrame>
          <p:nvGraphicFramePr>
            <p:cNvPr id="6149" name="Object 5"/>
            <p:cNvGraphicFramePr>
              <a:graphicFrameLocks noChangeAspect="1"/>
            </p:cNvGraphicFramePr>
            <p:nvPr/>
          </p:nvGraphicFramePr>
          <p:xfrm>
            <a:off x="4378" y="2436"/>
            <a:ext cx="280" cy="239"/>
          </p:xfrm>
          <a:graphic>
            <a:graphicData uri="http://schemas.openxmlformats.org/presentationml/2006/ole">
              <p:oleObj spid="_x0000_s6149" name="Clip" r:id="rId6" imgW="1305000" imgH="1085760" progId="">
                <p:embed/>
              </p:oleObj>
            </a:graphicData>
          </a:graphic>
        </p:graphicFrame>
        <p:graphicFrame>
          <p:nvGraphicFramePr>
            <p:cNvPr id="6150" name="Object 6"/>
            <p:cNvGraphicFramePr>
              <a:graphicFrameLocks noChangeAspect="1"/>
            </p:cNvGraphicFramePr>
            <p:nvPr/>
          </p:nvGraphicFramePr>
          <p:xfrm>
            <a:off x="4836" y="2745"/>
            <a:ext cx="280" cy="239"/>
          </p:xfrm>
          <a:graphic>
            <a:graphicData uri="http://schemas.openxmlformats.org/presentationml/2006/ole">
              <p:oleObj spid="_x0000_s6150" name="Clip" r:id="rId7" imgW="1305000" imgH="1085760" progId="">
                <p:embed/>
              </p:oleObj>
            </a:graphicData>
          </a:graphic>
        </p:graphicFrame>
        <p:graphicFrame>
          <p:nvGraphicFramePr>
            <p:cNvPr id="6151" name="Object 7"/>
            <p:cNvGraphicFramePr>
              <a:graphicFrameLocks noChangeAspect="1"/>
            </p:cNvGraphicFramePr>
            <p:nvPr/>
          </p:nvGraphicFramePr>
          <p:xfrm>
            <a:off x="5043" y="1516"/>
            <a:ext cx="280" cy="239"/>
          </p:xfrm>
          <a:graphic>
            <a:graphicData uri="http://schemas.openxmlformats.org/presentationml/2006/ole">
              <p:oleObj spid="_x0000_s6151" name="Clip" r:id="rId8" imgW="1305000" imgH="1085760" progId="">
                <p:embed/>
              </p:oleObj>
            </a:graphicData>
          </a:graphic>
        </p:graphicFrame>
        <p:graphicFrame>
          <p:nvGraphicFramePr>
            <p:cNvPr id="6152" name="Object 8"/>
            <p:cNvGraphicFramePr>
              <a:graphicFrameLocks noChangeAspect="1"/>
            </p:cNvGraphicFramePr>
            <p:nvPr/>
          </p:nvGraphicFramePr>
          <p:xfrm>
            <a:off x="3271" y="334"/>
            <a:ext cx="280" cy="239"/>
          </p:xfrm>
          <a:graphic>
            <a:graphicData uri="http://schemas.openxmlformats.org/presentationml/2006/ole">
              <p:oleObj spid="_x0000_s6152" name="Clip" r:id="rId9" imgW="1305000" imgH="1085760" progId="">
                <p:embed/>
              </p:oleObj>
            </a:graphicData>
          </a:graphic>
        </p:graphicFrame>
        <p:graphicFrame>
          <p:nvGraphicFramePr>
            <p:cNvPr id="6153" name="Object 9"/>
            <p:cNvGraphicFramePr>
              <a:graphicFrameLocks noChangeAspect="1"/>
            </p:cNvGraphicFramePr>
            <p:nvPr/>
          </p:nvGraphicFramePr>
          <p:xfrm>
            <a:off x="5055" y="786"/>
            <a:ext cx="280" cy="239"/>
          </p:xfrm>
          <a:graphic>
            <a:graphicData uri="http://schemas.openxmlformats.org/presentationml/2006/ole">
              <p:oleObj spid="_x0000_s6153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6154" name="Object 10"/>
            <p:cNvGraphicFramePr>
              <a:graphicFrameLocks noChangeAspect="1"/>
            </p:cNvGraphicFramePr>
            <p:nvPr/>
          </p:nvGraphicFramePr>
          <p:xfrm>
            <a:off x="4371" y="274"/>
            <a:ext cx="280" cy="239"/>
          </p:xfrm>
          <a:graphic>
            <a:graphicData uri="http://schemas.openxmlformats.org/presentationml/2006/ole">
              <p:oleObj spid="_x0000_s6154" name="Clip" r:id="rId11" imgW="1305000" imgH="1085760" progId="">
                <p:embed/>
              </p:oleObj>
            </a:graphicData>
          </a:graphic>
        </p:graphicFrame>
        <p:sp>
          <p:nvSpPr>
            <p:cNvPr id="6160" name="Line 24"/>
            <p:cNvSpPr>
              <a:spLocks noChangeShapeType="1"/>
            </p:cNvSpPr>
            <p:nvPr/>
          </p:nvSpPr>
          <p:spPr bwMode="auto">
            <a:xfrm>
              <a:off x="2623" y="775"/>
              <a:ext cx="0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61" name="Line 25"/>
            <p:cNvSpPr>
              <a:spLocks noChangeShapeType="1"/>
            </p:cNvSpPr>
            <p:nvPr/>
          </p:nvSpPr>
          <p:spPr bwMode="auto">
            <a:xfrm flipV="1">
              <a:off x="2718" y="539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62" name="Line 26"/>
            <p:cNvSpPr>
              <a:spLocks noChangeShapeType="1"/>
            </p:cNvSpPr>
            <p:nvPr/>
          </p:nvSpPr>
          <p:spPr bwMode="auto">
            <a:xfrm flipV="1">
              <a:off x="2743" y="903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63" name="Line 27"/>
            <p:cNvSpPr>
              <a:spLocks noChangeShapeType="1"/>
            </p:cNvSpPr>
            <p:nvPr/>
          </p:nvSpPr>
          <p:spPr bwMode="auto">
            <a:xfrm>
              <a:off x="2717" y="1643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64" name="Line 28"/>
            <p:cNvSpPr>
              <a:spLocks noChangeShapeType="1"/>
            </p:cNvSpPr>
            <p:nvPr/>
          </p:nvSpPr>
          <p:spPr bwMode="auto">
            <a:xfrm>
              <a:off x="3491" y="548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65" name="Line 29"/>
            <p:cNvSpPr>
              <a:spLocks noChangeShapeType="1"/>
            </p:cNvSpPr>
            <p:nvPr/>
          </p:nvSpPr>
          <p:spPr bwMode="auto">
            <a:xfrm flipH="1">
              <a:off x="3089" y="554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66" name="Line 30"/>
            <p:cNvSpPr>
              <a:spLocks noChangeShapeType="1"/>
            </p:cNvSpPr>
            <p:nvPr/>
          </p:nvSpPr>
          <p:spPr bwMode="auto">
            <a:xfrm flipH="1" flipV="1">
              <a:off x="4643" y="475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67" name="Line 31"/>
            <p:cNvSpPr>
              <a:spLocks noChangeShapeType="1"/>
            </p:cNvSpPr>
            <p:nvPr/>
          </p:nvSpPr>
          <p:spPr bwMode="auto">
            <a:xfrm flipH="1">
              <a:off x="3862" y="1020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68" name="Line 32"/>
            <p:cNvSpPr>
              <a:spLocks noChangeShapeType="1"/>
            </p:cNvSpPr>
            <p:nvPr/>
          </p:nvSpPr>
          <p:spPr bwMode="auto">
            <a:xfrm flipH="1">
              <a:off x="3917" y="2598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69" name="Line 33"/>
            <p:cNvSpPr>
              <a:spLocks noChangeShapeType="1"/>
            </p:cNvSpPr>
            <p:nvPr/>
          </p:nvSpPr>
          <p:spPr bwMode="auto">
            <a:xfrm flipH="1">
              <a:off x="3168" y="507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70" name="Line 34"/>
            <p:cNvSpPr>
              <a:spLocks noChangeShapeType="1"/>
            </p:cNvSpPr>
            <p:nvPr/>
          </p:nvSpPr>
          <p:spPr bwMode="auto">
            <a:xfrm flipV="1">
              <a:off x="3176" y="1675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71" name="Line 35"/>
            <p:cNvSpPr>
              <a:spLocks noChangeShapeType="1"/>
            </p:cNvSpPr>
            <p:nvPr/>
          </p:nvSpPr>
          <p:spPr bwMode="auto">
            <a:xfrm>
              <a:off x="4588" y="491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72" name="Line 36"/>
            <p:cNvSpPr>
              <a:spLocks noChangeShapeType="1"/>
            </p:cNvSpPr>
            <p:nvPr/>
          </p:nvSpPr>
          <p:spPr bwMode="auto">
            <a:xfrm>
              <a:off x="4627" y="2614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73" name="Line 37"/>
            <p:cNvSpPr>
              <a:spLocks noChangeShapeType="1"/>
            </p:cNvSpPr>
            <p:nvPr/>
          </p:nvSpPr>
          <p:spPr bwMode="auto">
            <a:xfrm>
              <a:off x="3925" y="2827"/>
              <a:ext cx="9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174" name="Line 39"/>
            <p:cNvSpPr>
              <a:spLocks noChangeShapeType="1"/>
            </p:cNvSpPr>
            <p:nvPr/>
          </p:nvSpPr>
          <p:spPr bwMode="auto">
            <a:xfrm flipH="1">
              <a:off x="4974" y="1754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6175" name="Picture 40" descr="Alic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195" y="1625"/>
              <a:ext cx="354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BitTorrent (2)</a:t>
            </a:r>
          </a:p>
        </p:txBody>
      </p:sp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716AE-0B8D-437D-9E46-844CF0D175A2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0075" y="1443038"/>
            <a:ext cx="3989388" cy="49657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Pulling Chunks</a:t>
            </a:r>
          </a:p>
          <a:p>
            <a:r>
              <a:rPr lang="en-US" sz="2400" smtClean="0"/>
              <a:t>at any given time, different peers have different subsets of file chunks</a:t>
            </a:r>
          </a:p>
          <a:p>
            <a:r>
              <a:rPr lang="en-US" sz="2400" smtClean="0"/>
              <a:t>periodically, a peer (Alice) asks each neighbor for list of chunks that they have.</a:t>
            </a:r>
          </a:p>
          <a:p>
            <a:r>
              <a:rPr lang="en-US" sz="2400" smtClean="0"/>
              <a:t>Alice sends requests for her missing chunks</a:t>
            </a:r>
          </a:p>
          <a:p>
            <a:pPr lvl="1"/>
            <a:r>
              <a:rPr lang="en-US" smtClean="0"/>
              <a:t>rarest first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4281488" y="1393825"/>
            <a:ext cx="461962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r>
              <a:rPr lang="en-US" u="sng" dirty="0">
                <a:solidFill>
                  <a:srgbClr val="FF0000"/>
                </a:solidFill>
                <a:latin typeface="+mj-lt"/>
                <a:cs typeface="+mn-cs"/>
              </a:rPr>
              <a:t>Sending Chunks: tit-for-tat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+mn-cs"/>
              </a:rPr>
              <a:t>Alice sends chunks to (4) neighbors currently sending her chunks </a:t>
            </a:r>
            <a:r>
              <a:rPr lang="en-US" i="1" dirty="0">
                <a:latin typeface="+mj-lt"/>
                <a:cs typeface="+mn-cs"/>
              </a:rPr>
              <a:t>at the highest rate</a:t>
            </a:r>
            <a:r>
              <a:rPr lang="en-US" dirty="0">
                <a:latin typeface="+mj-lt"/>
                <a:cs typeface="+mn-cs"/>
              </a:rPr>
              <a:t>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+mn-cs"/>
              </a:rPr>
              <a:t>re-evaluate top 4 every 10 </a:t>
            </a:r>
            <a:r>
              <a:rPr lang="en-US" dirty="0" err="1">
                <a:latin typeface="+mj-lt"/>
                <a:cs typeface="+mn-cs"/>
              </a:rPr>
              <a:t>secs</a:t>
            </a:r>
            <a:endParaRPr lang="en-US" dirty="0">
              <a:latin typeface="+mj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+mn-cs"/>
              </a:rPr>
              <a:t>every 30 </a:t>
            </a:r>
            <a:r>
              <a:rPr lang="en-US" dirty="0" err="1">
                <a:latin typeface="+mj-lt"/>
                <a:cs typeface="+mn-cs"/>
              </a:rPr>
              <a:t>secs</a:t>
            </a:r>
            <a:r>
              <a:rPr lang="en-US" dirty="0">
                <a:latin typeface="+mj-lt"/>
                <a:cs typeface="+mn-cs"/>
              </a:rPr>
              <a:t>: randomly select another peer, starts sending chunks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+mn-cs"/>
              </a:rPr>
              <a:t>newly chosen peer may join top 4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+mn-cs"/>
              </a:rPr>
              <a:t>“optimistically </a:t>
            </a:r>
            <a:r>
              <a:rPr lang="en-US" dirty="0" err="1">
                <a:latin typeface="+mj-lt"/>
                <a:cs typeface="+mn-cs"/>
              </a:rPr>
              <a:t>unchoke</a:t>
            </a:r>
            <a:r>
              <a:rPr lang="en-US" dirty="0">
                <a:latin typeface="+mj-lt"/>
                <a:cs typeface="+mn-cs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46605-26B9-4DE7-BA0F-5BEC6A0DA0D7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First steps in p2p file sharing/lookup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rgbClr val="C00000"/>
                </a:solidFill>
              </a:rPr>
              <a:t>Centralized Database</a:t>
            </a:r>
          </a:p>
          <a:p>
            <a:pPr lvl="1">
              <a:lnSpc>
                <a:spcPct val="90000"/>
              </a:lnSpc>
            </a:pPr>
            <a:r>
              <a:rPr lang="en-US" sz="1600" smtClean="0">
                <a:solidFill>
                  <a:srgbClr val="C00000"/>
                </a:solidFill>
              </a:rPr>
              <a:t>Napster</a:t>
            </a:r>
            <a:endParaRPr lang="en-US" sz="200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smtClean="0"/>
              <a:t>Query Flooding</a:t>
            </a:r>
            <a:endParaRPr lang="en-US" sz="2400" smtClean="0"/>
          </a:p>
          <a:p>
            <a:pPr lvl="1">
              <a:lnSpc>
                <a:spcPct val="90000"/>
              </a:lnSpc>
            </a:pPr>
            <a:r>
              <a:rPr lang="en-US" sz="1600" smtClean="0"/>
              <a:t>Gnutella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400" b="1" smtClean="0"/>
              <a:t>Hierarchical Query Flooding</a:t>
            </a:r>
            <a:endParaRPr lang="en-US" sz="2400" smtClean="0"/>
          </a:p>
          <a:p>
            <a:pPr lvl="1">
              <a:lnSpc>
                <a:spcPct val="90000"/>
              </a:lnSpc>
            </a:pPr>
            <a:r>
              <a:rPr lang="en-US" sz="1600" smtClean="0"/>
              <a:t>KaZaA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mtClean="0"/>
              <a:t>…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BCB52-8025-4F09-B84E-30516F4349C3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BitTorrent: Sharing Strategy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400" smtClean="0"/>
              <a:t>“Tit-for-tat” sharing strategy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solidFill>
                  <a:srgbClr val="FF0000"/>
                </a:solidFill>
              </a:rPr>
              <a:t>“I’ll share with you if you share with me”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solidFill>
                  <a:srgbClr val="FF0000"/>
                </a:solidFill>
              </a:rPr>
              <a:t>Be optimistic: occasionally let freeloaders download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Otherwise no one would ever start!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Also allows you to discover better peers to download from when they reciprocate</a:t>
            </a:r>
          </a:p>
          <a:p>
            <a:pPr lvl="1">
              <a:lnSpc>
                <a:spcPct val="90000"/>
              </a:lnSpc>
              <a:buFont typeface="ZapfDingbats"/>
              <a:buNone/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400" smtClean="0"/>
              <a:t>Approximates Pareto Efficiency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Game Theory: “No change can make anyone better off without making others worse off”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49595-51D1-42D2-BAF0-E6BC9A360F2D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BitTorrent: Discussion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Works reasonably well in practice</a:t>
            </a:r>
          </a:p>
          <a:p>
            <a:pPr lvl="1"/>
            <a:r>
              <a:rPr lang="en-US" dirty="0" smtClean="0"/>
              <a:t>Gives peers </a:t>
            </a:r>
            <a:r>
              <a:rPr lang="en-US" dirty="0" smtClean="0">
                <a:solidFill>
                  <a:srgbClr val="C00000"/>
                </a:solidFill>
              </a:rPr>
              <a:t>incentive to share </a:t>
            </a:r>
            <a:r>
              <a:rPr lang="en-US" dirty="0" smtClean="0"/>
              <a:t>resources; avoids </a:t>
            </a:r>
            <a:r>
              <a:rPr lang="en-US" dirty="0" smtClean="0"/>
              <a:t>freeloaders to some extend</a:t>
            </a:r>
            <a:endParaRPr lang="en-US" dirty="0" smtClean="0"/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Central tracker server needed to bootstrap swarm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Discussion bittorrent, gaming, fairness, etc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Gaming Incentives, tuning of behaviour</a:t>
            </a:r>
          </a:p>
          <a:p>
            <a:r>
              <a:rPr lang="sv-SE" dirty="0" smtClean="0"/>
              <a:t>Other issues: sybil </a:t>
            </a:r>
            <a:r>
              <a:rPr lang="sv-SE" dirty="0" smtClean="0"/>
              <a:t>attacks</a:t>
            </a:r>
            <a:endParaRPr lang="sv-SE" dirty="0" smtClean="0"/>
          </a:p>
          <a:p>
            <a:r>
              <a:rPr lang="sv-SE" dirty="0" smtClean="0">
                <a:solidFill>
                  <a:srgbClr val="C00000"/>
                </a:solidFill>
              </a:rPr>
              <a:t>Literature, evolution</a:t>
            </a:r>
            <a:r>
              <a:rPr lang="sv-SE" dirty="0" smtClean="0"/>
              <a:t>: includes currency, economic games  (but brings problems with inflation, etc like in real economics systems)</a:t>
            </a:r>
          </a:p>
          <a:p>
            <a:r>
              <a:rPr lang="sv-SE" dirty="0" smtClean="0"/>
              <a:t>Evolving literature, including economic and social sciences</a:t>
            </a:r>
          </a:p>
          <a:p>
            <a:r>
              <a:rPr lang="sv-SE" dirty="0" smtClean="0"/>
              <a:t>Related issue: </a:t>
            </a:r>
            <a:r>
              <a:rPr lang="sv-SE" dirty="0" smtClean="0">
                <a:solidFill>
                  <a:srgbClr val="C00000"/>
                </a:solidFill>
              </a:rPr>
              <a:t>information dissemination?</a:t>
            </a: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B94D8-959D-4831-8F99-22CFD8CD13CF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Application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E824-1788-44C3-811A-23CE92C34E13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en-US" sz="3600" smtClean="0"/>
              <a:t>File Distribution: Server-Client vs P2P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227138"/>
            <a:ext cx="8258175" cy="11430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i="1" u="sng" smtClean="0">
                <a:solidFill>
                  <a:srgbClr val="FF3300"/>
                </a:solidFill>
              </a:rPr>
              <a:t>Question</a:t>
            </a:r>
            <a:r>
              <a:rPr lang="en-US" smtClean="0"/>
              <a:t> : How much time to distribute file from one server to </a:t>
            </a:r>
            <a:r>
              <a:rPr lang="en-US" i="1" smtClean="0"/>
              <a:t>N  peers</a:t>
            </a:r>
            <a:r>
              <a:rPr lang="en-US" smtClean="0"/>
              <a:t>?</a:t>
            </a:r>
          </a:p>
        </p:txBody>
      </p:sp>
      <p:sp>
        <p:nvSpPr>
          <p:cNvPr id="7177" name="Freeform 4"/>
          <p:cNvSpPr>
            <a:spLocks/>
          </p:cNvSpPr>
          <p:nvPr/>
        </p:nvSpPr>
        <p:spPr bwMode="auto">
          <a:xfrm>
            <a:off x="2373313" y="4032250"/>
            <a:ext cx="3775075" cy="2146300"/>
          </a:xfrm>
          <a:custGeom>
            <a:avLst/>
            <a:gdLst>
              <a:gd name="T0" fmla="*/ 2040439684 w 1292"/>
              <a:gd name="T1" fmla="*/ 20472793 h 1255"/>
              <a:gd name="T2" fmla="*/ 298809437 w 1292"/>
              <a:gd name="T3" fmla="*/ 459190231 h 1255"/>
              <a:gd name="T4" fmla="*/ 247585896 w 1292"/>
              <a:gd name="T5" fmla="*/ 1529660147 h 1255"/>
              <a:gd name="T6" fmla="*/ 452483072 w 1292"/>
              <a:gd name="T7" fmla="*/ 2147483647 h 1255"/>
              <a:gd name="T8" fmla="*/ 20916661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1301528213 h 1255"/>
              <a:gd name="T18" fmla="*/ 2147483647 w 1292"/>
              <a:gd name="T19" fmla="*/ 617128777 h 1255"/>
              <a:gd name="T20" fmla="*/ 2147483647 w 1292"/>
              <a:gd name="T21" fmla="*/ 336349984 h 1255"/>
              <a:gd name="T22" fmla="*/ 2040439684 w 1292"/>
              <a:gd name="T23" fmla="*/ 20472793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7178" name="Group 5"/>
          <p:cNvGrpSpPr>
            <a:grpSpLocks/>
          </p:cNvGrpSpPr>
          <p:nvPr/>
        </p:nvGrpSpPr>
        <p:grpSpPr bwMode="auto">
          <a:xfrm>
            <a:off x="1552575" y="3181350"/>
            <a:ext cx="538163" cy="885825"/>
            <a:chOff x="4180" y="783"/>
            <a:chExt cx="150" cy="307"/>
          </a:xfrm>
        </p:grpSpPr>
        <p:sp>
          <p:nvSpPr>
            <p:cNvPr id="7209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7210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7211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7212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7213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14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15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7216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</p:grpSp>
      <p:sp>
        <p:nvSpPr>
          <p:cNvPr id="7179" name="Line 14"/>
          <p:cNvSpPr>
            <a:spLocks noChangeShapeType="1"/>
          </p:cNvSpPr>
          <p:nvPr/>
        </p:nvSpPr>
        <p:spPr bwMode="auto">
          <a:xfrm>
            <a:off x="1819275" y="4051300"/>
            <a:ext cx="803275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2179638" y="37195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u</a:t>
            </a:r>
            <a:r>
              <a:rPr lang="en-US" sz="1800" baseline="-25000">
                <a:latin typeface="Arial" pitchFamily="34" charset="0"/>
              </a:rPr>
              <a:t>s</a:t>
            </a:r>
          </a:p>
        </p:txBody>
      </p:sp>
      <p:graphicFrame>
        <p:nvGraphicFramePr>
          <p:cNvPr id="7170" name="Object 16"/>
          <p:cNvGraphicFramePr>
            <a:graphicFrameLocks noChangeAspect="1"/>
          </p:cNvGraphicFramePr>
          <p:nvPr/>
        </p:nvGraphicFramePr>
        <p:xfrm>
          <a:off x="3190875" y="2817813"/>
          <a:ext cx="547688" cy="466725"/>
        </p:xfrm>
        <a:graphic>
          <a:graphicData uri="http://schemas.openxmlformats.org/presentationml/2006/ole">
            <p:oleObj spid="_x0000_s7170" name="Clip" r:id="rId3" imgW="1305000" imgH="1085760" progId="">
              <p:embed/>
            </p:oleObj>
          </a:graphicData>
        </a:graphic>
      </p:graphicFrame>
      <p:sp>
        <p:nvSpPr>
          <p:cNvPr id="7181" name="Line 17"/>
          <p:cNvSpPr>
            <a:spLocks noChangeShapeType="1"/>
          </p:cNvSpPr>
          <p:nvPr/>
        </p:nvSpPr>
        <p:spPr bwMode="auto">
          <a:xfrm>
            <a:off x="3551238" y="3214688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 flipH="1" flipV="1">
            <a:off x="3348038" y="3205163"/>
            <a:ext cx="228600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83" name="Text Box 19"/>
          <p:cNvSpPr txBox="1">
            <a:spLocks noChangeArrowheads="1"/>
          </p:cNvSpPr>
          <p:nvPr/>
        </p:nvSpPr>
        <p:spPr bwMode="auto">
          <a:xfrm>
            <a:off x="4184650" y="344011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u</a:t>
            </a:r>
            <a:r>
              <a:rPr lang="en-US" sz="1800" i="1" baseline="-25000">
                <a:latin typeface="Arial" pitchFamily="34" charset="0"/>
              </a:rPr>
              <a:t>2</a:t>
            </a:r>
          </a:p>
        </p:txBody>
      </p:sp>
      <p:sp>
        <p:nvSpPr>
          <p:cNvPr id="7184" name="Text Box 20"/>
          <p:cNvSpPr txBox="1">
            <a:spLocks noChangeArrowheads="1"/>
          </p:cNvSpPr>
          <p:nvPr/>
        </p:nvSpPr>
        <p:spPr bwMode="auto">
          <a:xfrm>
            <a:off x="3592513" y="347503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d</a:t>
            </a:r>
            <a:r>
              <a:rPr lang="en-US" sz="1800" i="1" baseline="-25000">
                <a:latin typeface="Arial" pitchFamily="34" charset="0"/>
              </a:rPr>
              <a:t>1</a:t>
            </a:r>
          </a:p>
        </p:txBody>
      </p:sp>
      <p:graphicFrame>
        <p:nvGraphicFramePr>
          <p:cNvPr id="7171" name="Object 21"/>
          <p:cNvGraphicFramePr>
            <a:graphicFrameLocks noChangeAspect="1"/>
          </p:cNvGraphicFramePr>
          <p:nvPr/>
        </p:nvGraphicFramePr>
        <p:xfrm>
          <a:off x="4614863" y="2784475"/>
          <a:ext cx="573087" cy="488950"/>
        </p:xfrm>
        <a:graphic>
          <a:graphicData uri="http://schemas.openxmlformats.org/presentationml/2006/ole">
            <p:oleObj spid="_x0000_s7171" name="Clip" r:id="rId4" imgW="1305000" imgH="1085760" progId="">
              <p:embed/>
            </p:oleObj>
          </a:graphicData>
        </a:graphic>
      </p:graphicFrame>
      <p:sp>
        <p:nvSpPr>
          <p:cNvPr id="7185" name="Line 22"/>
          <p:cNvSpPr>
            <a:spLocks noChangeShapeType="1"/>
          </p:cNvSpPr>
          <p:nvPr/>
        </p:nvSpPr>
        <p:spPr bwMode="auto">
          <a:xfrm flipV="1">
            <a:off x="4397375" y="3243263"/>
            <a:ext cx="317500" cy="1042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86" name="Line 23"/>
          <p:cNvSpPr>
            <a:spLocks noChangeShapeType="1"/>
          </p:cNvSpPr>
          <p:nvPr/>
        </p:nvSpPr>
        <p:spPr bwMode="auto">
          <a:xfrm flipH="1">
            <a:off x="4587875" y="3322638"/>
            <a:ext cx="330200" cy="1052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187" name="Text Box 24"/>
          <p:cNvSpPr txBox="1">
            <a:spLocks noChangeArrowheads="1"/>
          </p:cNvSpPr>
          <p:nvPr/>
        </p:nvSpPr>
        <p:spPr bwMode="auto">
          <a:xfrm>
            <a:off x="4722813" y="362585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d</a:t>
            </a:r>
            <a:r>
              <a:rPr lang="en-US" sz="1800" i="1" baseline="-25000">
                <a:latin typeface="Arial" pitchFamily="34" charset="0"/>
              </a:rPr>
              <a:t>2</a:t>
            </a:r>
          </a:p>
        </p:txBody>
      </p:sp>
      <p:sp>
        <p:nvSpPr>
          <p:cNvPr id="7188" name="Text Box 25"/>
          <p:cNvSpPr txBox="1">
            <a:spLocks noChangeArrowheads="1"/>
          </p:cNvSpPr>
          <p:nvPr/>
        </p:nvSpPr>
        <p:spPr bwMode="auto">
          <a:xfrm>
            <a:off x="3140075" y="347503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u</a:t>
            </a:r>
            <a:r>
              <a:rPr lang="en-US" sz="1800" i="1" baseline="-25000">
                <a:latin typeface="Arial" pitchFamily="34" charset="0"/>
              </a:rPr>
              <a:t>1</a:t>
            </a:r>
          </a:p>
        </p:txBody>
      </p:sp>
      <p:sp>
        <p:nvSpPr>
          <p:cNvPr id="7189" name="Oval 27"/>
          <p:cNvSpPr>
            <a:spLocks noChangeArrowheads="1"/>
          </p:cNvSpPr>
          <p:nvPr/>
        </p:nvSpPr>
        <p:spPr bwMode="auto">
          <a:xfrm>
            <a:off x="2657475" y="5608638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7190" name="Oval 28"/>
          <p:cNvSpPr>
            <a:spLocks noChangeArrowheads="1"/>
          </p:cNvSpPr>
          <p:nvPr/>
        </p:nvSpPr>
        <p:spPr bwMode="auto">
          <a:xfrm>
            <a:off x="3360738" y="5922963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7191" name="Oval 29"/>
          <p:cNvSpPr>
            <a:spLocks noChangeArrowheads="1"/>
          </p:cNvSpPr>
          <p:nvPr/>
        </p:nvSpPr>
        <p:spPr bwMode="auto">
          <a:xfrm>
            <a:off x="3833813" y="6130925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7192" name="Oval 30"/>
          <p:cNvSpPr>
            <a:spLocks noChangeArrowheads="1"/>
          </p:cNvSpPr>
          <p:nvPr/>
        </p:nvSpPr>
        <p:spPr bwMode="auto">
          <a:xfrm>
            <a:off x="4552950" y="6248400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7193" name="Oval 31"/>
          <p:cNvSpPr>
            <a:spLocks noChangeArrowheads="1"/>
          </p:cNvSpPr>
          <p:nvPr/>
        </p:nvSpPr>
        <p:spPr bwMode="auto">
          <a:xfrm>
            <a:off x="5454650" y="6335713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7194" name="Oval 32"/>
          <p:cNvSpPr>
            <a:spLocks noChangeArrowheads="1"/>
          </p:cNvSpPr>
          <p:nvPr/>
        </p:nvSpPr>
        <p:spPr bwMode="auto">
          <a:xfrm>
            <a:off x="6057900" y="6089650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7195" name="Oval 33"/>
          <p:cNvSpPr>
            <a:spLocks noChangeArrowheads="1"/>
          </p:cNvSpPr>
          <p:nvPr/>
        </p:nvSpPr>
        <p:spPr bwMode="auto">
          <a:xfrm>
            <a:off x="6272213" y="5416550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7196" name="Oval 34"/>
          <p:cNvSpPr>
            <a:spLocks noChangeArrowheads="1"/>
          </p:cNvSpPr>
          <p:nvPr/>
        </p:nvSpPr>
        <p:spPr bwMode="auto">
          <a:xfrm>
            <a:off x="5448300" y="3986213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7197" name="Oval 35"/>
          <p:cNvSpPr>
            <a:spLocks noChangeArrowheads="1"/>
          </p:cNvSpPr>
          <p:nvPr/>
        </p:nvSpPr>
        <p:spPr bwMode="auto">
          <a:xfrm>
            <a:off x="6348413" y="4821238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graphicFrame>
        <p:nvGraphicFramePr>
          <p:cNvPr id="7172" name="Object 38"/>
          <p:cNvGraphicFramePr>
            <a:graphicFrameLocks noChangeAspect="1"/>
          </p:cNvGraphicFramePr>
          <p:nvPr/>
        </p:nvGraphicFramePr>
        <p:xfrm>
          <a:off x="846138" y="4733925"/>
          <a:ext cx="566737" cy="482600"/>
        </p:xfrm>
        <a:graphic>
          <a:graphicData uri="http://schemas.openxmlformats.org/presentationml/2006/ole">
            <p:oleObj spid="_x0000_s7172" name="Clip" r:id="rId5" imgW="1305000" imgH="1085760" progId="">
              <p:embed/>
            </p:oleObj>
          </a:graphicData>
        </a:graphic>
      </p:graphicFrame>
      <p:sp>
        <p:nvSpPr>
          <p:cNvPr id="7198" name="Line 39"/>
          <p:cNvSpPr>
            <a:spLocks noChangeShapeType="1"/>
          </p:cNvSpPr>
          <p:nvPr/>
        </p:nvSpPr>
        <p:spPr bwMode="auto">
          <a:xfrm>
            <a:off x="1376363" y="4962525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7199" name="Line 40"/>
          <p:cNvSpPr>
            <a:spLocks noChangeShapeType="1"/>
          </p:cNvSpPr>
          <p:nvPr/>
        </p:nvSpPr>
        <p:spPr bwMode="auto">
          <a:xfrm flipH="1">
            <a:off x="1431925" y="5110163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7200" name="Text Box 41"/>
          <p:cNvSpPr txBox="1">
            <a:spLocks noChangeArrowheads="1"/>
          </p:cNvSpPr>
          <p:nvPr/>
        </p:nvSpPr>
        <p:spPr bwMode="auto">
          <a:xfrm>
            <a:off x="1565275" y="51085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u</a:t>
            </a:r>
            <a:r>
              <a:rPr lang="en-US" sz="1800" i="1" baseline="-25000">
                <a:latin typeface="Arial" pitchFamily="34" charset="0"/>
              </a:rPr>
              <a:t>N</a:t>
            </a:r>
          </a:p>
        </p:txBody>
      </p:sp>
      <p:sp>
        <p:nvSpPr>
          <p:cNvPr id="7201" name="Text Box 42"/>
          <p:cNvSpPr txBox="1">
            <a:spLocks noChangeArrowheads="1"/>
          </p:cNvSpPr>
          <p:nvPr/>
        </p:nvSpPr>
        <p:spPr bwMode="auto">
          <a:xfrm>
            <a:off x="1568450" y="45116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d</a:t>
            </a:r>
            <a:r>
              <a:rPr lang="en-US" sz="1800" i="1" baseline="-25000">
                <a:latin typeface="Arial" pitchFamily="34" charset="0"/>
              </a:rPr>
              <a:t>N</a:t>
            </a:r>
          </a:p>
        </p:txBody>
      </p:sp>
      <p:sp>
        <p:nvSpPr>
          <p:cNvPr id="7202" name="Text Box 43"/>
          <p:cNvSpPr txBox="1">
            <a:spLocks noChangeArrowheads="1"/>
          </p:cNvSpPr>
          <p:nvPr/>
        </p:nvSpPr>
        <p:spPr bwMode="auto">
          <a:xfrm>
            <a:off x="1443038" y="2797175"/>
            <a:ext cx="1173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7203" name="Text Box 44"/>
          <p:cNvSpPr txBox="1">
            <a:spLocks noChangeArrowheads="1"/>
          </p:cNvSpPr>
          <p:nvPr/>
        </p:nvSpPr>
        <p:spPr bwMode="auto">
          <a:xfrm>
            <a:off x="3294063" y="4730750"/>
            <a:ext cx="2408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Network (with </a:t>
            </a:r>
          </a:p>
          <a:p>
            <a:r>
              <a:rPr lang="en-US" sz="1800"/>
              <a:t>abundant bandwidth)</a:t>
            </a:r>
          </a:p>
        </p:txBody>
      </p:sp>
      <p:sp>
        <p:nvSpPr>
          <p:cNvPr id="7204" name="AutoShape 46"/>
          <p:cNvSpPr>
            <a:spLocks noChangeArrowheads="1"/>
          </p:cNvSpPr>
          <p:nvPr/>
        </p:nvSpPr>
        <p:spPr bwMode="auto">
          <a:xfrm>
            <a:off x="900113" y="3176588"/>
            <a:ext cx="527050" cy="825500"/>
          </a:xfrm>
          <a:prstGeom prst="can">
            <a:avLst>
              <a:gd name="adj" fmla="val 3915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7205" name="Text Box 47"/>
          <p:cNvSpPr txBox="1">
            <a:spLocks noChangeArrowheads="1"/>
          </p:cNvSpPr>
          <p:nvPr/>
        </p:nvSpPr>
        <p:spPr bwMode="auto">
          <a:xfrm>
            <a:off x="71438" y="4030663"/>
            <a:ext cx="16589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File, size </a:t>
            </a:r>
            <a:r>
              <a:rPr lang="en-US" sz="1800" i="1"/>
              <a:t>F</a:t>
            </a:r>
            <a:endParaRPr lang="en-US" sz="1800" i="1" baseline="-25000"/>
          </a:p>
        </p:txBody>
      </p:sp>
      <p:sp>
        <p:nvSpPr>
          <p:cNvPr id="7206" name="Text Box 49"/>
          <p:cNvSpPr txBox="1">
            <a:spLocks noChangeArrowheads="1"/>
          </p:cNvSpPr>
          <p:nvPr/>
        </p:nvSpPr>
        <p:spPr bwMode="auto">
          <a:xfrm>
            <a:off x="6151563" y="2300288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3300"/>
                </a:solidFill>
                <a:latin typeface="Arial" pitchFamily="34" charset="0"/>
              </a:rPr>
              <a:t>u</a:t>
            </a:r>
            <a:r>
              <a:rPr lang="en-US" sz="2000" i="1" baseline="-25000">
                <a:solidFill>
                  <a:srgbClr val="FF3300"/>
                </a:solidFill>
                <a:latin typeface="Arial" pitchFamily="34" charset="0"/>
              </a:rPr>
              <a:t>s</a:t>
            </a:r>
            <a:r>
              <a:rPr lang="en-US" sz="2000" i="1">
                <a:solidFill>
                  <a:srgbClr val="FF3300"/>
                </a:solidFill>
                <a:latin typeface="Arial" pitchFamily="34" charset="0"/>
              </a:rPr>
              <a:t>:</a:t>
            </a:r>
            <a:r>
              <a:rPr lang="en-US" sz="2000">
                <a:latin typeface="Arial" pitchFamily="34" charset="0"/>
              </a:rPr>
              <a:t> server upload bandwidth</a:t>
            </a:r>
          </a:p>
        </p:txBody>
      </p:sp>
      <p:sp>
        <p:nvSpPr>
          <p:cNvPr id="7207" name="Text Box 50"/>
          <p:cNvSpPr txBox="1">
            <a:spLocks noChangeArrowheads="1"/>
          </p:cNvSpPr>
          <p:nvPr/>
        </p:nvSpPr>
        <p:spPr bwMode="auto">
          <a:xfrm>
            <a:off x="6178550" y="3019425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3300"/>
                </a:solidFill>
                <a:latin typeface="Arial" pitchFamily="34" charset="0"/>
              </a:rPr>
              <a:t>u</a:t>
            </a:r>
            <a:r>
              <a:rPr lang="en-US" sz="2000" i="1" baseline="-25000">
                <a:solidFill>
                  <a:srgbClr val="FF3300"/>
                </a:solidFill>
                <a:latin typeface="Arial" pitchFamily="34" charset="0"/>
              </a:rPr>
              <a:t>i</a:t>
            </a:r>
            <a:r>
              <a:rPr lang="en-US" sz="2000" i="1">
                <a:solidFill>
                  <a:srgbClr val="FF3300"/>
                </a:solidFill>
                <a:latin typeface="Arial" pitchFamily="34" charset="0"/>
              </a:rPr>
              <a:t>:</a:t>
            </a:r>
            <a:r>
              <a:rPr lang="en-US" sz="2000">
                <a:latin typeface="Arial" pitchFamily="34" charset="0"/>
              </a:rPr>
              <a:t> peer i upload bandwidth</a:t>
            </a:r>
          </a:p>
        </p:txBody>
      </p:sp>
      <p:sp>
        <p:nvSpPr>
          <p:cNvPr id="7208" name="Text Box 51"/>
          <p:cNvSpPr txBox="1">
            <a:spLocks noChangeArrowheads="1"/>
          </p:cNvSpPr>
          <p:nvPr/>
        </p:nvSpPr>
        <p:spPr bwMode="auto">
          <a:xfrm>
            <a:off x="6205538" y="3763963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FF3300"/>
                </a:solidFill>
                <a:latin typeface="Arial" pitchFamily="34" charset="0"/>
              </a:rPr>
              <a:t>d</a:t>
            </a:r>
            <a:r>
              <a:rPr lang="en-US" sz="2000" i="1" baseline="-25000">
                <a:solidFill>
                  <a:srgbClr val="FF3300"/>
                </a:solidFill>
                <a:latin typeface="Arial" pitchFamily="34" charset="0"/>
              </a:rPr>
              <a:t>i</a:t>
            </a:r>
            <a:r>
              <a:rPr lang="en-US" sz="2000" i="1">
                <a:solidFill>
                  <a:srgbClr val="FF3300"/>
                </a:solidFill>
                <a:latin typeface="Arial" pitchFamily="34" charset="0"/>
              </a:rPr>
              <a:t>:</a:t>
            </a:r>
            <a:r>
              <a:rPr lang="en-US" sz="2000">
                <a:latin typeface="Arial" pitchFamily="34" charset="0"/>
              </a:rPr>
              <a:t> peer i download bandwidth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Application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80126-C20C-4803-AF5D-282AF9E70570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en-US" sz="3200" smtClean="0"/>
              <a:t>File distribution time: server-client</a:t>
            </a:r>
          </a:p>
        </p:txBody>
      </p:sp>
      <p:sp>
        <p:nvSpPr>
          <p:cNvPr id="8200" name="Freeform 4"/>
          <p:cNvSpPr>
            <a:spLocks/>
          </p:cNvSpPr>
          <p:nvPr/>
        </p:nvSpPr>
        <p:spPr bwMode="auto">
          <a:xfrm>
            <a:off x="5807075" y="2316163"/>
            <a:ext cx="2497138" cy="1677987"/>
          </a:xfrm>
          <a:custGeom>
            <a:avLst/>
            <a:gdLst>
              <a:gd name="T0" fmla="*/ 892807915 w 1292"/>
              <a:gd name="T1" fmla="*/ 12513371 h 1255"/>
              <a:gd name="T2" fmla="*/ 130746059 w 1292"/>
              <a:gd name="T3" fmla="*/ 280666364 h 1255"/>
              <a:gd name="T4" fmla="*/ 108331711 w 1292"/>
              <a:gd name="T5" fmla="*/ 934956945 h 1255"/>
              <a:gd name="T6" fmla="*/ 197987079 w 1292"/>
              <a:gd name="T7" fmla="*/ 1481986177 h 1255"/>
              <a:gd name="T8" fmla="*/ 915220300 w 1292"/>
              <a:gd name="T9" fmla="*/ 1557069047 h 1255"/>
              <a:gd name="T10" fmla="*/ 2147483647 w 1292"/>
              <a:gd name="T11" fmla="*/ 2018290669 h 1255"/>
              <a:gd name="T12" fmla="*/ 2147483647 w 1292"/>
              <a:gd name="T13" fmla="*/ 2147483647 h 1255"/>
              <a:gd name="T14" fmla="*/ 2147483647 w 1292"/>
              <a:gd name="T15" fmla="*/ 1825220624 h 1255"/>
              <a:gd name="T16" fmla="*/ 2147483647 w 1292"/>
              <a:gd name="T17" fmla="*/ 795516948 h 1255"/>
              <a:gd name="T18" fmla="*/ 2147483647 w 1292"/>
              <a:gd name="T19" fmla="*/ 377200802 h 1255"/>
              <a:gd name="T20" fmla="*/ 2147483647 w 1292"/>
              <a:gd name="T21" fmla="*/ 205583495 h 1255"/>
              <a:gd name="T22" fmla="*/ 892807915 w 1292"/>
              <a:gd name="T23" fmla="*/ 12513371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201" name="Group 5"/>
          <p:cNvGrpSpPr>
            <a:grpSpLocks/>
          </p:cNvGrpSpPr>
          <p:nvPr/>
        </p:nvGrpSpPr>
        <p:grpSpPr bwMode="auto">
          <a:xfrm>
            <a:off x="5264150" y="1651000"/>
            <a:ext cx="355600" cy="692150"/>
            <a:chOff x="4180" y="783"/>
            <a:chExt cx="150" cy="307"/>
          </a:xfrm>
        </p:grpSpPr>
        <p:sp>
          <p:nvSpPr>
            <p:cNvPr id="8238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8239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8240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8241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8242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43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44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8245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</p:grpSp>
      <p:sp>
        <p:nvSpPr>
          <p:cNvPr id="8202" name="Line 14"/>
          <p:cNvSpPr>
            <a:spLocks noChangeShapeType="1"/>
          </p:cNvSpPr>
          <p:nvPr/>
        </p:nvSpPr>
        <p:spPr bwMode="auto">
          <a:xfrm>
            <a:off x="5440363" y="2332038"/>
            <a:ext cx="531812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8203" name="Text Box 15"/>
          <p:cNvSpPr txBox="1">
            <a:spLocks noChangeArrowheads="1"/>
          </p:cNvSpPr>
          <p:nvPr/>
        </p:nvSpPr>
        <p:spPr bwMode="auto">
          <a:xfrm>
            <a:off x="5678488" y="20716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u</a:t>
            </a:r>
            <a:r>
              <a:rPr lang="en-US" sz="1800" baseline="-25000">
                <a:latin typeface="Arial" pitchFamily="34" charset="0"/>
              </a:rPr>
              <a:t>s</a:t>
            </a:r>
          </a:p>
        </p:txBody>
      </p:sp>
      <p:graphicFrame>
        <p:nvGraphicFramePr>
          <p:cNvPr id="8194" name="Object 16"/>
          <p:cNvGraphicFramePr>
            <a:graphicFrameLocks noChangeAspect="1"/>
          </p:cNvGraphicFramePr>
          <p:nvPr/>
        </p:nvGraphicFramePr>
        <p:xfrm>
          <a:off x="6346825" y="1366838"/>
          <a:ext cx="363538" cy="365125"/>
        </p:xfrm>
        <a:graphic>
          <a:graphicData uri="http://schemas.openxmlformats.org/presentationml/2006/ole">
            <p:oleObj spid="_x0000_s8194" name="Clip" r:id="rId3" imgW="1305000" imgH="1085760" progId="">
              <p:embed/>
            </p:oleObj>
          </a:graphicData>
        </a:graphic>
      </p:graphicFrame>
      <p:sp>
        <p:nvSpPr>
          <p:cNvPr id="8204" name="Line 17"/>
          <p:cNvSpPr>
            <a:spLocks noChangeShapeType="1"/>
          </p:cNvSpPr>
          <p:nvPr/>
        </p:nvSpPr>
        <p:spPr bwMode="auto">
          <a:xfrm>
            <a:off x="6586538" y="1677988"/>
            <a:ext cx="150812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205" name="Line 18"/>
          <p:cNvSpPr>
            <a:spLocks noChangeShapeType="1"/>
          </p:cNvSpPr>
          <p:nvPr/>
        </p:nvSpPr>
        <p:spPr bwMode="auto">
          <a:xfrm flipH="1" flipV="1">
            <a:off x="6451600" y="1670050"/>
            <a:ext cx="150813" cy="695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206" name="Text Box 19"/>
          <p:cNvSpPr txBox="1">
            <a:spLocks noChangeArrowheads="1"/>
          </p:cNvSpPr>
          <p:nvPr/>
        </p:nvSpPr>
        <p:spPr bwMode="auto">
          <a:xfrm>
            <a:off x="6938963" y="1797050"/>
            <a:ext cx="55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u</a:t>
            </a:r>
            <a:r>
              <a:rPr lang="en-US" sz="1800" i="1" baseline="-25000">
                <a:latin typeface="Arial" pitchFamily="34" charset="0"/>
              </a:rPr>
              <a:t>2</a:t>
            </a:r>
          </a:p>
        </p:txBody>
      </p:sp>
      <p:sp>
        <p:nvSpPr>
          <p:cNvPr id="8207" name="Text Box 20"/>
          <p:cNvSpPr txBox="1">
            <a:spLocks noChangeArrowheads="1"/>
          </p:cNvSpPr>
          <p:nvPr/>
        </p:nvSpPr>
        <p:spPr bwMode="auto">
          <a:xfrm>
            <a:off x="6613525" y="1881188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d</a:t>
            </a:r>
            <a:r>
              <a:rPr lang="en-US" sz="1800" i="1" baseline="-25000">
                <a:latin typeface="Arial" pitchFamily="34" charset="0"/>
              </a:rPr>
              <a:t>1</a:t>
            </a:r>
          </a:p>
        </p:txBody>
      </p:sp>
      <p:graphicFrame>
        <p:nvGraphicFramePr>
          <p:cNvPr id="8195" name="Object 21"/>
          <p:cNvGraphicFramePr>
            <a:graphicFrameLocks noChangeAspect="1"/>
          </p:cNvGraphicFramePr>
          <p:nvPr/>
        </p:nvGraphicFramePr>
        <p:xfrm>
          <a:off x="7289800" y="1341438"/>
          <a:ext cx="379413" cy="382587"/>
        </p:xfrm>
        <a:graphic>
          <a:graphicData uri="http://schemas.openxmlformats.org/presentationml/2006/ole">
            <p:oleObj spid="_x0000_s8195" name="Clip" r:id="rId4" imgW="1305000" imgH="1085760" progId="">
              <p:embed/>
            </p:oleObj>
          </a:graphicData>
        </a:graphic>
      </p:graphicFrame>
      <p:sp>
        <p:nvSpPr>
          <p:cNvPr id="8208" name="Line 22"/>
          <p:cNvSpPr>
            <a:spLocks noChangeShapeType="1"/>
          </p:cNvSpPr>
          <p:nvPr/>
        </p:nvSpPr>
        <p:spPr bwMode="auto">
          <a:xfrm flipV="1">
            <a:off x="7145338" y="1700213"/>
            <a:ext cx="211137" cy="814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209" name="Line 23"/>
          <p:cNvSpPr>
            <a:spLocks noChangeShapeType="1"/>
          </p:cNvSpPr>
          <p:nvPr/>
        </p:nvSpPr>
        <p:spPr bwMode="auto">
          <a:xfrm flipH="1">
            <a:off x="7272338" y="1762125"/>
            <a:ext cx="2190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8210" name="Text Box 24"/>
          <p:cNvSpPr txBox="1">
            <a:spLocks noChangeArrowheads="1"/>
          </p:cNvSpPr>
          <p:nvPr/>
        </p:nvSpPr>
        <p:spPr bwMode="auto">
          <a:xfrm>
            <a:off x="7361238" y="1998663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d</a:t>
            </a:r>
            <a:r>
              <a:rPr lang="en-US" sz="1800" i="1" baseline="-25000">
                <a:latin typeface="Arial" pitchFamily="34" charset="0"/>
              </a:rPr>
              <a:t>2</a:t>
            </a:r>
          </a:p>
        </p:txBody>
      </p:sp>
      <p:sp>
        <p:nvSpPr>
          <p:cNvPr id="8211" name="Text Box 25"/>
          <p:cNvSpPr txBox="1">
            <a:spLocks noChangeArrowheads="1"/>
          </p:cNvSpPr>
          <p:nvPr/>
        </p:nvSpPr>
        <p:spPr bwMode="auto">
          <a:xfrm>
            <a:off x="6203950" y="1881188"/>
            <a:ext cx="512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u</a:t>
            </a:r>
            <a:r>
              <a:rPr lang="en-US" sz="1800" i="1" baseline="-25000">
                <a:latin typeface="Arial" pitchFamily="34" charset="0"/>
              </a:rPr>
              <a:t>1</a:t>
            </a:r>
          </a:p>
        </p:txBody>
      </p:sp>
      <p:sp>
        <p:nvSpPr>
          <p:cNvPr id="8212" name="Oval 26"/>
          <p:cNvSpPr>
            <a:spLocks noChangeArrowheads="1"/>
          </p:cNvSpPr>
          <p:nvPr/>
        </p:nvSpPr>
        <p:spPr bwMode="auto">
          <a:xfrm>
            <a:off x="5994400" y="3548063"/>
            <a:ext cx="74613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8213" name="Oval 27"/>
          <p:cNvSpPr>
            <a:spLocks noChangeArrowheads="1"/>
          </p:cNvSpPr>
          <p:nvPr/>
        </p:nvSpPr>
        <p:spPr bwMode="auto">
          <a:xfrm>
            <a:off x="6459538" y="3794125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8214" name="Oval 28"/>
          <p:cNvSpPr>
            <a:spLocks noChangeArrowheads="1"/>
          </p:cNvSpPr>
          <p:nvPr/>
        </p:nvSpPr>
        <p:spPr bwMode="auto">
          <a:xfrm>
            <a:off x="6773863" y="3956050"/>
            <a:ext cx="73025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8215" name="Oval 31"/>
          <p:cNvSpPr>
            <a:spLocks noChangeArrowheads="1"/>
          </p:cNvSpPr>
          <p:nvPr/>
        </p:nvSpPr>
        <p:spPr bwMode="auto">
          <a:xfrm>
            <a:off x="8245475" y="3924300"/>
            <a:ext cx="7461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8216" name="Oval 32"/>
          <p:cNvSpPr>
            <a:spLocks noChangeArrowheads="1"/>
          </p:cNvSpPr>
          <p:nvPr/>
        </p:nvSpPr>
        <p:spPr bwMode="auto">
          <a:xfrm>
            <a:off x="8386763" y="3398838"/>
            <a:ext cx="74612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8217" name="Oval 33"/>
          <p:cNvSpPr>
            <a:spLocks noChangeArrowheads="1"/>
          </p:cNvSpPr>
          <p:nvPr/>
        </p:nvSpPr>
        <p:spPr bwMode="auto">
          <a:xfrm>
            <a:off x="7842250" y="2281238"/>
            <a:ext cx="74613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8218" name="Oval 34"/>
          <p:cNvSpPr>
            <a:spLocks noChangeArrowheads="1"/>
          </p:cNvSpPr>
          <p:nvPr/>
        </p:nvSpPr>
        <p:spPr bwMode="auto">
          <a:xfrm>
            <a:off x="8437563" y="2933700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graphicFrame>
        <p:nvGraphicFramePr>
          <p:cNvPr id="8196" name="Object 35"/>
          <p:cNvGraphicFramePr>
            <a:graphicFrameLocks noChangeAspect="1"/>
          </p:cNvGraphicFramePr>
          <p:nvPr/>
        </p:nvGraphicFramePr>
        <p:xfrm>
          <a:off x="4795838" y="2865438"/>
          <a:ext cx="374650" cy="376237"/>
        </p:xfrm>
        <a:graphic>
          <a:graphicData uri="http://schemas.openxmlformats.org/presentationml/2006/ole">
            <p:oleObj spid="_x0000_s8196" name="Clip" r:id="rId5" imgW="1305000" imgH="1085760" progId="">
              <p:embed/>
            </p:oleObj>
          </a:graphicData>
        </a:graphic>
      </p:graphicFrame>
      <p:sp>
        <p:nvSpPr>
          <p:cNvPr id="8219" name="Line 36"/>
          <p:cNvSpPr>
            <a:spLocks noChangeShapeType="1"/>
          </p:cNvSpPr>
          <p:nvPr/>
        </p:nvSpPr>
        <p:spPr bwMode="auto">
          <a:xfrm>
            <a:off x="5146675" y="3043238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8220" name="Line 37"/>
          <p:cNvSpPr>
            <a:spLocks noChangeShapeType="1"/>
          </p:cNvSpPr>
          <p:nvPr/>
        </p:nvSpPr>
        <p:spPr bwMode="auto">
          <a:xfrm flipH="1">
            <a:off x="5183188" y="3159125"/>
            <a:ext cx="66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8221" name="Text Box 38"/>
          <p:cNvSpPr txBox="1">
            <a:spLocks noChangeArrowheads="1"/>
          </p:cNvSpPr>
          <p:nvPr/>
        </p:nvSpPr>
        <p:spPr bwMode="auto">
          <a:xfrm>
            <a:off x="5272088" y="315753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u</a:t>
            </a:r>
            <a:r>
              <a:rPr lang="en-US" sz="1800" i="1" baseline="-25000">
                <a:latin typeface="Arial" pitchFamily="34" charset="0"/>
              </a:rPr>
              <a:t>N</a:t>
            </a:r>
          </a:p>
        </p:txBody>
      </p:sp>
      <p:sp>
        <p:nvSpPr>
          <p:cNvPr id="8222" name="Text Box 39"/>
          <p:cNvSpPr txBox="1">
            <a:spLocks noChangeArrowheads="1"/>
          </p:cNvSpPr>
          <p:nvPr/>
        </p:nvSpPr>
        <p:spPr bwMode="auto">
          <a:xfrm>
            <a:off x="5273675" y="2690813"/>
            <a:ext cx="528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d</a:t>
            </a:r>
            <a:r>
              <a:rPr lang="en-US" sz="1800" i="1" baseline="-25000">
                <a:latin typeface="Arial" pitchFamily="34" charset="0"/>
              </a:rPr>
              <a:t>N</a:t>
            </a:r>
          </a:p>
        </p:txBody>
      </p:sp>
      <p:sp>
        <p:nvSpPr>
          <p:cNvPr id="8223" name="Text Box 40"/>
          <p:cNvSpPr txBox="1">
            <a:spLocks noChangeArrowheads="1"/>
          </p:cNvSpPr>
          <p:nvPr/>
        </p:nvSpPr>
        <p:spPr bwMode="auto">
          <a:xfrm>
            <a:off x="5081588" y="1295400"/>
            <a:ext cx="10112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8224" name="Text Box 41"/>
          <p:cNvSpPr txBox="1">
            <a:spLocks noChangeArrowheads="1"/>
          </p:cNvSpPr>
          <p:nvPr/>
        </p:nvSpPr>
        <p:spPr bwMode="auto">
          <a:xfrm>
            <a:off x="5889625" y="2625725"/>
            <a:ext cx="240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Network (with </a:t>
            </a:r>
          </a:p>
          <a:p>
            <a:r>
              <a:rPr lang="en-US" sz="1800"/>
              <a:t>abundant bandwidth)</a:t>
            </a:r>
          </a:p>
        </p:txBody>
      </p:sp>
      <p:sp>
        <p:nvSpPr>
          <p:cNvPr id="8225" name="AutoShape 42"/>
          <p:cNvSpPr>
            <a:spLocks noChangeArrowheads="1"/>
          </p:cNvSpPr>
          <p:nvPr/>
        </p:nvSpPr>
        <p:spPr bwMode="auto">
          <a:xfrm>
            <a:off x="4832350" y="1647825"/>
            <a:ext cx="347663" cy="644525"/>
          </a:xfrm>
          <a:prstGeom prst="can">
            <a:avLst>
              <a:gd name="adj" fmla="val 4634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8226" name="Text Box 43"/>
          <p:cNvSpPr txBox="1">
            <a:spLocks noChangeArrowheads="1"/>
          </p:cNvSpPr>
          <p:nvPr/>
        </p:nvSpPr>
        <p:spPr bwMode="auto">
          <a:xfrm>
            <a:off x="4779963" y="1828800"/>
            <a:ext cx="411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1">
                <a:solidFill>
                  <a:schemeClr val="bg1"/>
                </a:solidFill>
              </a:rPr>
              <a:t>F</a:t>
            </a:r>
            <a:endParaRPr lang="en-US" sz="1800" i="1" baseline="-25000">
              <a:solidFill>
                <a:schemeClr val="bg1"/>
              </a:solidFill>
            </a:endParaRPr>
          </a:p>
        </p:txBody>
      </p:sp>
      <p:sp>
        <p:nvSpPr>
          <p:cNvPr id="8227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385763" y="1614488"/>
            <a:ext cx="3760787" cy="4648200"/>
          </a:xfrm>
        </p:spPr>
        <p:txBody>
          <a:bodyPr/>
          <a:lstStyle/>
          <a:p>
            <a:r>
              <a:rPr lang="en-US" smtClean="0"/>
              <a:t>server sequentially sends N copies:</a:t>
            </a:r>
          </a:p>
          <a:p>
            <a:pPr lvl="1"/>
            <a:r>
              <a:rPr lang="en-US" i="1" smtClean="0"/>
              <a:t>NF/u</a:t>
            </a:r>
            <a:r>
              <a:rPr lang="en-US" i="1" baseline="-25000" smtClean="0"/>
              <a:t>s</a:t>
            </a:r>
            <a:r>
              <a:rPr lang="en-US" baseline="-25000" smtClean="0"/>
              <a:t> </a:t>
            </a:r>
            <a:r>
              <a:rPr lang="en-US" smtClean="0"/>
              <a:t>time </a:t>
            </a:r>
          </a:p>
          <a:p>
            <a:r>
              <a:rPr lang="en-US" smtClean="0"/>
              <a:t>client i takes F/d</a:t>
            </a:r>
            <a:r>
              <a:rPr lang="en-US" baseline="-25000" smtClean="0"/>
              <a:t>i </a:t>
            </a:r>
            <a:r>
              <a:rPr lang="en-US" smtClean="0"/>
              <a:t>time to download</a:t>
            </a:r>
          </a:p>
        </p:txBody>
      </p:sp>
      <p:sp>
        <p:nvSpPr>
          <p:cNvPr id="245813" name="Line 53"/>
          <p:cNvSpPr>
            <a:spLocks noChangeShapeType="1"/>
          </p:cNvSpPr>
          <p:nvPr/>
        </p:nvSpPr>
        <p:spPr bwMode="auto">
          <a:xfrm flipV="1">
            <a:off x="4986338" y="5334000"/>
            <a:ext cx="430212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5814" name="Text Box 54"/>
          <p:cNvSpPr txBox="1">
            <a:spLocks noChangeArrowheads="1"/>
          </p:cNvSpPr>
          <p:nvPr/>
        </p:nvSpPr>
        <p:spPr bwMode="auto">
          <a:xfrm>
            <a:off x="4506913" y="5922963"/>
            <a:ext cx="3319462" cy="74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/>
              <a:t>increases linearly in N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/>
              <a:t>(for large N)</a:t>
            </a: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331788" y="4048125"/>
            <a:ext cx="8369302" cy="1798638"/>
            <a:chOff x="209" y="2550"/>
            <a:chExt cx="5272" cy="1133"/>
          </a:xfrm>
        </p:grpSpPr>
        <p:sp>
          <p:nvSpPr>
            <p:cNvPr id="8231" name="Oval 29"/>
            <p:cNvSpPr>
              <a:spLocks noChangeArrowheads="1"/>
            </p:cNvSpPr>
            <p:nvPr/>
          </p:nvSpPr>
          <p:spPr bwMode="auto">
            <a:xfrm>
              <a:off x="4566" y="2550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8232" name="Oval 30"/>
            <p:cNvSpPr>
              <a:spLocks noChangeArrowheads="1"/>
            </p:cNvSpPr>
            <p:nvPr/>
          </p:nvSpPr>
          <p:spPr bwMode="auto">
            <a:xfrm>
              <a:off x="4942" y="2593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grpSp>
          <p:nvGrpSpPr>
            <p:cNvPr id="8233" name="Group 52"/>
            <p:cNvGrpSpPr>
              <a:grpSpLocks/>
            </p:cNvGrpSpPr>
            <p:nvPr/>
          </p:nvGrpSpPr>
          <p:grpSpPr bwMode="auto">
            <a:xfrm>
              <a:off x="2797" y="2823"/>
              <a:ext cx="2338" cy="675"/>
              <a:chOff x="1017" y="2849"/>
              <a:chExt cx="2338" cy="675"/>
            </a:xfrm>
          </p:grpSpPr>
          <p:sp>
            <p:nvSpPr>
              <p:cNvPr id="8236" name="Text Box 49"/>
              <p:cNvSpPr txBox="1">
                <a:spLocks noChangeArrowheads="1"/>
              </p:cNvSpPr>
              <p:nvPr/>
            </p:nvSpPr>
            <p:spPr bwMode="auto">
              <a:xfrm>
                <a:off x="1017" y="2849"/>
                <a:ext cx="2338" cy="6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r>
                  <a:rPr lang="en-US" dirty="0"/>
                  <a:t>= </a:t>
                </a:r>
                <a:r>
                  <a:rPr lang="en-US" dirty="0" err="1"/>
                  <a:t>d</a:t>
                </a:r>
                <a:r>
                  <a:rPr lang="en-US" baseline="-25000" dirty="0" err="1"/>
                  <a:t>cs</a:t>
                </a:r>
                <a:r>
                  <a:rPr lang="en-US" dirty="0"/>
                  <a:t> </a:t>
                </a:r>
                <a:r>
                  <a:rPr lang="en-US" dirty="0" smtClean="0"/>
                  <a:t>depends on</a:t>
                </a:r>
              </a:p>
              <a:p>
                <a:pPr marL="342900" indent="-34290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max </a:t>
                </a:r>
                <a:r>
                  <a:rPr lang="en-US" sz="2800" dirty="0"/>
                  <a:t>{</a:t>
                </a:r>
                <a:r>
                  <a:rPr lang="en-US" dirty="0"/>
                  <a:t> </a:t>
                </a:r>
                <a:r>
                  <a:rPr lang="en-US" i="1" dirty="0"/>
                  <a:t>NF/u</a:t>
                </a:r>
                <a:r>
                  <a:rPr lang="en-US" i="1" baseline="-25000" dirty="0"/>
                  <a:t>s</a:t>
                </a:r>
                <a:r>
                  <a:rPr lang="en-US" i="1" dirty="0"/>
                  <a:t>, F/min(</a:t>
                </a:r>
                <a:r>
                  <a:rPr lang="en-US" i="1" dirty="0" err="1"/>
                  <a:t>d</a:t>
                </a:r>
                <a:r>
                  <a:rPr lang="en-US" i="1" baseline="-25000" dirty="0" err="1"/>
                  <a:t>i</a:t>
                </a:r>
                <a:r>
                  <a:rPr lang="en-US" i="1" dirty="0"/>
                  <a:t>)</a:t>
                </a:r>
                <a:r>
                  <a:rPr lang="en-US" dirty="0"/>
                  <a:t> </a:t>
                </a:r>
                <a:r>
                  <a:rPr lang="en-US" sz="2800" dirty="0"/>
                  <a:t>}</a:t>
                </a:r>
              </a:p>
            </p:txBody>
          </p:sp>
          <p:sp>
            <p:nvSpPr>
              <p:cNvPr id="8237" name="Text Box 50"/>
              <p:cNvSpPr txBox="1">
                <a:spLocks noChangeArrowheads="1"/>
              </p:cNvSpPr>
              <p:nvPr/>
            </p:nvSpPr>
            <p:spPr bwMode="auto">
              <a:xfrm>
                <a:off x="2863" y="3274"/>
                <a:ext cx="161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r>
                  <a:rPr lang="en-US" sz="2000" i="1"/>
                  <a:t>i</a:t>
                </a:r>
              </a:p>
            </p:txBody>
          </p:sp>
        </p:grpSp>
        <p:sp>
          <p:nvSpPr>
            <p:cNvPr id="8234" name="Text Box 51"/>
            <p:cNvSpPr txBox="1">
              <a:spLocks noChangeArrowheads="1"/>
            </p:cNvSpPr>
            <p:nvPr/>
          </p:nvSpPr>
          <p:spPr bwMode="auto">
            <a:xfrm>
              <a:off x="321" y="2888"/>
              <a:ext cx="2215" cy="7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r"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/>
                <a:t>Time to  distribute </a:t>
              </a:r>
              <a:r>
                <a:rPr lang="en-US" i="1"/>
                <a:t>F</a:t>
              </a:r>
              <a:r>
                <a:rPr lang="en-US"/>
                <a:t> </a:t>
              </a:r>
            </a:p>
            <a:p>
              <a:pPr marL="342900" indent="-342900" algn="r"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/>
                <a:t>to </a:t>
              </a:r>
              <a:r>
                <a:rPr lang="en-US" i="1"/>
                <a:t>N</a:t>
              </a:r>
              <a:r>
                <a:rPr lang="en-US"/>
                <a:t> clients using </a:t>
              </a:r>
            </a:p>
            <a:p>
              <a:pPr marL="342900" indent="-342900" algn="r"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/>
                <a:t>client/server approach </a:t>
              </a:r>
              <a:endParaRPr lang="en-US" sz="2800"/>
            </a:p>
          </p:txBody>
        </p:sp>
        <p:sp>
          <p:nvSpPr>
            <p:cNvPr id="8235" name="Rectangle 55"/>
            <p:cNvSpPr>
              <a:spLocks noChangeArrowheads="1"/>
            </p:cNvSpPr>
            <p:nvPr/>
          </p:nvSpPr>
          <p:spPr bwMode="auto">
            <a:xfrm>
              <a:off x="209" y="2740"/>
              <a:ext cx="5272" cy="943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3" grpId="0" animBg="1"/>
      <p:bldP spid="2458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Application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6B5A4-F942-4AAB-B79E-996B0C10F28D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en-US" sz="3200" smtClean="0"/>
              <a:t>File distribution time: P2P</a:t>
            </a:r>
          </a:p>
        </p:txBody>
      </p:sp>
      <p:sp>
        <p:nvSpPr>
          <p:cNvPr id="9224" name="Freeform 3"/>
          <p:cNvSpPr>
            <a:spLocks/>
          </p:cNvSpPr>
          <p:nvPr/>
        </p:nvSpPr>
        <p:spPr bwMode="auto">
          <a:xfrm>
            <a:off x="5807075" y="2316163"/>
            <a:ext cx="2497138" cy="1677987"/>
          </a:xfrm>
          <a:custGeom>
            <a:avLst/>
            <a:gdLst>
              <a:gd name="T0" fmla="*/ 892807915 w 1292"/>
              <a:gd name="T1" fmla="*/ 12513371 h 1255"/>
              <a:gd name="T2" fmla="*/ 130746059 w 1292"/>
              <a:gd name="T3" fmla="*/ 280666364 h 1255"/>
              <a:gd name="T4" fmla="*/ 108331711 w 1292"/>
              <a:gd name="T5" fmla="*/ 934956945 h 1255"/>
              <a:gd name="T6" fmla="*/ 197987079 w 1292"/>
              <a:gd name="T7" fmla="*/ 1481986177 h 1255"/>
              <a:gd name="T8" fmla="*/ 915220300 w 1292"/>
              <a:gd name="T9" fmla="*/ 1557069047 h 1255"/>
              <a:gd name="T10" fmla="*/ 2147483647 w 1292"/>
              <a:gd name="T11" fmla="*/ 2018290669 h 1255"/>
              <a:gd name="T12" fmla="*/ 2147483647 w 1292"/>
              <a:gd name="T13" fmla="*/ 2147483647 h 1255"/>
              <a:gd name="T14" fmla="*/ 2147483647 w 1292"/>
              <a:gd name="T15" fmla="*/ 1825220624 h 1255"/>
              <a:gd name="T16" fmla="*/ 2147483647 w 1292"/>
              <a:gd name="T17" fmla="*/ 795516948 h 1255"/>
              <a:gd name="T18" fmla="*/ 2147483647 w 1292"/>
              <a:gd name="T19" fmla="*/ 377200802 h 1255"/>
              <a:gd name="T20" fmla="*/ 2147483647 w 1292"/>
              <a:gd name="T21" fmla="*/ 205583495 h 1255"/>
              <a:gd name="T22" fmla="*/ 892807915 w 1292"/>
              <a:gd name="T23" fmla="*/ 12513371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9225" name="Group 4"/>
          <p:cNvGrpSpPr>
            <a:grpSpLocks/>
          </p:cNvGrpSpPr>
          <p:nvPr/>
        </p:nvGrpSpPr>
        <p:grpSpPr bwMode="auto">
          <a:xfrm>
            <a:off x="5264150" y="1651000"/>
            <a:ext cx="355600" cy="692150"/>
            <a:chOff x="4180" y="783"/>
            <a:chExt cx="150" cy="307"/>
          </a:xfrm>
        </p:grpSpPr>
        <p:sp>
          <p:nvSpPr>
            <p:cNvPr id="9260" name="AutoShape 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9261" name="Rectangle 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9262" name="Rectangle 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9263" name="AutoShape 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9264" name="Line 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65" name="Line 1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66" name="Rectangle 1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  <p:sp>
          <p:nvSpPr>
            <p:cNvPr id="9267" name="Rectangle 1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</p:grpSp>
      <p:sp>
        <p:nvSpPr>
          <p:cNvPr id="9226" name="Line 13"/>
          <p:cNvSpPr>
            <a:spLocks noChangeShapeType="1"/>
          </p:cNvSpPr>
          <p:nvPr/>
        </p:nvSpPr>
        <p:spPr bwMode="auto">
          <a:xfrm>
            <a:off x="5440363" y="2332038"/>
            <a:ext cx="531812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9227" name="Text Box 14"/>
          <p:cNvSpPr txBox="1">
            <a:spLocks noChangeArrowheads="1"/>
          </p:cNvSpPr>
          <p:nvPr/>
        </p:nvSpPr>
        <p:spPr bwMode="auto">
          <a:xfrm>
            <a:off x="5678488" y="20716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u</a:t>
            </a:r>
            <a:r>
              <a:rPr lang="en-US" sz="1800" baseline="-25000">
                <a:latin typeface="Arial" pitchFamily="34" charset="0"/>
              </a:rPr>
              <a:t>s</a:t>
            </a:r>
          </a:p>
        </p:txBody>
      </p:sp>
      <p:graphicFrame>
        <p:nvGraphicFramePr>
          <p:cNvPr id="9218" name="Object 15"/>
          <p:cNvGraphicFramePr>
            <a:graphicFrameLocks noChangeAspect="1"/>
          </p:cNvGraphicFramePr>
          <p:nvPr/>
        </p:nvGraphicFramePr>
        <p:xfrm>
          <a:off x="6346825" y="1366838"/>
          <a:ext cx="363538" cy="365125"/>
        </p:xfrm>
        <a:graphic>
          <a:graphicData uri="http://schemas.openxmlformats.org/presentationml/2006/ole">
            <p:oleObj spid="_x0000_s9218" name="Clip" r:id="rId3" imgW="1305000" imgH="1085760" progId="">
              <p:embed/>
            </p:oleObj>
          </a:graphicData>
        </a:graphic>
      </p:graphicFrame>
      <p:sp>
        <p:nvSpPr>
          <p:cNvPr id="9228" name="Line 16"/>
          <p:cNvSpPr>
            <a:spLocks noChangeShapeType="1"/>
          </p:cNvSpPr>
          <p:nvPr/>
        </p:nvSpPr>
        <p:spPr bwMode="auto">
          <a:xfrm>
            <a:off x="6586538" y="1677988"/>
            <a:ext cx="150812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229" name="Line 17"/>
          <p:cNvSpPr>
            <a:spLocks noChangeShapeType="1"/>
          </p:cNvSpPr>
          <p:nvPr/>
        </p:nvSpPr>
        <p:spPr bwMode="auto">
          <a:xfrm flipH="1" flipV="1">
            <a:off x="6451600" y="1670050"/>
            <a:ext cx="150813" cy="695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230" name="Text Box 18"/>
          <p:cNvSpPr txBox="1">
            <a:spLocks noChangeArrowheads="1"/>
          </p:cNvSpPr>
          <p:nvPr/>
        </p:nvSpPr>
        <p:spPr bwMode="auto">
          <a:xfrm>
            <a:off x="6938963" y="1797050"/>
            <a:ext cx="55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u</a:t>
            </a:r>
            <a:r>
              <a:rPr lang="en-US" sz="1800" i="1" baseline="-25000">
                <a:latin typeface="Arial" pitchFamily="34" charset="0"/>
              </a:rPr>
              <a:t>2</a:t>
            </a:r>
          </a:p>
        </p:txBody>
      </p:sp>
      <p:sp>
        <p:nvSpPr>
          <p:cNvPr id="9231" name="Text Box 19"/>
          <p:cNvSpPr txBox="1">
            <a:spLocks noChangeArrowheads="1"/>
          </p:cNvSpPr>
          <p:nvPr/>
        </p:nvSpPr>
        <p:spPr bwMode="auto">
          <a:xfrm>
            <a:off x="6613525" y="1881188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d</a:t>
            </a:r>
            <a:r>
              <a:rPr lang="en-US" sz="1800" i="1" baseline="-25000">
                <a:latin typeface="Arial" pitchFamily="34" charset="0"/>
              </a:rPr>
              <a:t>1</a:t>
            </a:r>
          </a:p>
        </p:txBody>
      </p:sp>
      <p:graphicFrame>
        <p:nvGraphicFramePr>
          <p:cNvPr id="9219" name="Object 20"/>
          <p:cNvGraphicFramePr>
            <a:graphicFrameLocks noChangeAspect="1"/>
          </p:cNvGraphicFramePr>
          <p:nvPr/>
        </p:nvGraphicFramePr>
        <p:xfrm>
          <a:off x="7289800" y="1341438"/>
          <a:ext cx="379413" cy="382587"/>
        </p:xfrm>
        <a:graphic>
          <a:graphicData uri="http://schemas.openxmlformats.org/presentationml/2006/ole">
            <p:oleObj spid="_x0000_s9219" name="Clip" r:id="rId4" imgW="1305000" imgH="1085760" progId="">
              <p:embed/>
            </p:oleObj>
          </a:graphicData>
        </a:graphic>
      </p:graphicFrame>
      <p:sp>
        <p:nvSpPr>
          <p:cNvPr id="9232" name="Line 21"/>
          <p:cNvSpPr>
            <a:spLocks noChangeShapeType="1"/>
          </p:cNvSpPr>
          <p:nvPr/>
        </p:nvSpPr>
        <p:spPr bwMode="auto">
          <a:xfrm flipV="1">
            <a:off x="7145338" y="1700213"/>
            <a:ext cx="211137" cy="814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233" name="Line 22"/>
          <p:cNvSpPr>
            <a:spLocks noChangeShapeType="1"/>
          </p:cNvSpPr>
          <p:nvPr/>
        </p:nvSpPr>
        <p:spPr bwMode="auto">
          <a:xfrm flipH="1">
            <a:off x="7272338" y="1762125"/>
            <a:ext cx="2190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234" name="Text Box 23"/>
          <p:cNvSpPr txBox="1">
            <a:spLocks noChangeArrowheads="1"/>
          </p:cNvSpPr>
          <p:nvPr/>
        </p:nvSpPr>
        <p:spPr bwMode="auto">
          <a:xfrm>
            <a:off x="7361238" y="1998663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d</a:t>
            </a:r>
            <a:r>
              <a:rPr lang="en-US" sz="1800" i="1" baseline="-25000">
                <a:latin typeface="Arial" pitchFamily="34" charset="0"/>
              </a:rPr>
              <a:t>2</a:t>
            </a:r>
          </a:p>
        </p:txBody>
      </p:sp>
      <p:sp>
        <p:nvSpPr>
          <p:cNvPr id="9235" name="Text Box 24"/>
          <p:cNvSpPr txBox="1">
            <a:spLocks noChangeArrowheads="1"/>
          </p:cNvSpPr>
          <p:nvPr/>
        </p:nvSpPr>
        <p:spPr bwMode="auto">
          <a:xfrm>
            <a:off x="6203950" y="1881188"/>
            <a:ext cx="512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u</a:t>
            </a:r>
            <a:r>
              <a:rPr lang="en-US" sz="1800" i="1" baseline="-25000">
                <a:latin typeface="Arial" pitchFamily="34" charset="0"/>
              </a:rPr>
              <a:t>1</a:t>
            </a:r>
          </a:p>
        </p:txBody>
      </p:sp>
      <p:sp>
        <p:nvSpPr>
          <p:cNvPr id="9236" name="Oval 25"/>
          <p:cNvSpPr>
            <a:spLocks noChangeArrowheads="1"/>
          </p:cNvSpPr>
          <p:nvPr/>
        </p:nvSpPr>
        <p:spPr bwMode="auto">
          <a:xfrm>
            <a:off x="5994400" y="3548063"/>
            <a:ext cx="74613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9237" name="Oval 26"/>
          <p:cNvSpPr>
            <a:spLocks noChangeArrowheads="1"/>
          </p:cNvSpPr>
          <p:nvPr/>
        </p:nvSpPr>
        <p:spPr bwMode="auto">
          <a:xfrm>
            <a:off x="6459538" y="3794125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9238" name="Oval 27"/>
          <p:cNvSpPr>
            <a:spLocks noChangeArrowheads="1"/>
          </p:cNvSpPr>
          <p:nvPr/>
        </p:nvSpPr>
        <p:spPr bwMode="auto">
          <a:xfrm>
            <a:off x="6773863" y="3956050"/>
            <a:ext cx="73025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9239" name="Oval 28"/>
          <p:cNvSpPr>
            <a:spLocks noChangeArrowheads="1"/>
          </p:cNvSpPr>
          <p:nvPr/>
        </p:nvSpPr>
        <p:spPr bwMode="auto">
          <a:xfrm>
            <a:off x="7248525" y="4048125"/>
            <a:ext cx="7461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9240" name="Oval 29"/>
          <p:cNvSpPr>
            <a:spLocks noChangeArrowheads="1"/>
          </p:cNvSpPr>
          <p:nvPr/>
        </p:nvSpPr>
        <p:spPr bwMode="auto">
          <a:xfrm>
            <a:off x="7845425" y="4116388"/>
            <a:ext cx="74613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9241" name="Oval 30"/>
          <p:cNvSpPr>
            <a:spLocks noChangeArrowheads="1"/>
          </p:cNvSpPr>
          <p:nvPr/>
        </p:nvSpPr>
        <p:spPr bwMode="auto">
          <a:xfrm>
            <a:off x="8245475" y="3924300"/>
            <a:ext cx="7461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9242" name="Oval 31"/>
          <p:cNvSpPr>
            <a:spLocks noChangeArrowheads="1"/>
          </p:cNvSpPr>
          <p:nvPr/>
        </p:nvSpPr>
        <p:spPr bwMode="auto">
          <a:xfrm>
            <a:off x="8386763" y="3398838"/>
            <a:ext cx="74612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9243" name="Oval 32"/>
          <p:cNvSpPr>
            <a:spLocks noChangeArrowheads="1"/>
          </p:cNvSpPr>
          <p:nvPr/>
        </p:nvSpPr>
        <p:spPr bwMode="auto">
          <a:xfrm>
            <a:off x="7842250" y="2281238"/>
            <a:ext cx="74613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9244" name="Oval 33"/>
          <p:cNvSpPr>
            <a:spLocks noChangeArrowheads="1"/>
          </p:cNvSpPr>
          <p:nvPr/>
        </p:nvSpPr>
        <p:spPr bwMode="auto">
          <a:xfrm>
            <a:off x="8437563" y="2933700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graphicFrame>
        <p:nvGraphicFramePr>
          <p:cNvPr id="9220" name="Object 34"/>
          <p:cNvGraphicFramePr>
            <a:graphicFrameLocks noChangeAspect="1"/>
          </p:cNvGraphicFramePr>
          <p:nvPr/>
        </p:nvGraphicFramePr>
        <p:xfrm>
          <a:off x="4795838" y="2865438"/>
          <a:ext cx="374650" cy="376237"/>
        </p:xfrm>
        <a:graphic>
          <a:graphicData uri="http://schemas.openxmlformats.org/presentationml/2006/ole">
            <p:oleObj spid="_x0000_s9220" name="Clip" r:id="rId5" imgW="1305000" imgH="1085760" progId="">
              <p:embed/>
            </p:oleObj>
          </a:graphicData>
        </a:graphic>
      </p:graphicFrame>
      <p:sp>
        <p:nvSpPr>
          <p:cNvPr id="9245" name="Line 35"/>
          <p:cNvSpPr>
            <a:spLocks noChangeShapeType="1"/>
          </p:cNvSpPr>
          <p:nvPr/>
        </p:nvSpPr>
        <p:spPr bwMode="auto">
          <a:xfrm>
            <a:off x="5146675" y="3043238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9246" name="Line 36"/>
          <p:cNvSpPr>
            <a:spLocks noChangeShapeType="1"/>
          </p:cNvSpPr>
          <p:nvPr/>
        </p:nvSpPr>
        <p:spPr bwMode="auto">
          <a:xfrm flipH="1">
            <a:off x="5183188" y="3159125"/>
            <a:ext cx="66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9247" name="Text Box 37"/>
          <p:cNvSpPr txBox="1">
            <a:spLocks noChangeArrowheads="1"/>
          </p:cNvSpPr>
          <p:nvPr/>
        </p:nvSpPr>
        <p:spPr bwMode="auto">
          <a:xfrm>
            <a:off x="5272088" y="315753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u</a:t>
            </a:r>
            <a:r>
              <a:rPr lang="en-US" sz="1800" i="1" baseline="-25000">
                <a:latin typeface="Arial" pitchFamily="34" charset="0"/>
              </a:rPr>
              <a:t>N</a:t>
            </a:r>
          </a:p>
        </p:txBody>
      </p:sp>
      <p:sp>
        <p:nvSpPr>
          <p:cNvPr id="9248" name="Text Box 38"/>
          <p:cNvSpPr txBox="1">
            <a:spLocks noChangeArrowheads="1"/>
          </p:cNvSpPr>
          <p:nvPr/>
        </p:nvSpPr>
        <p:spPr bwMode="auto">
          <a:xfrm>
            <a:off x="5273675" y="2690813"/>
            <a:ext cx="528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>
                <a:latin typeface="Arial" pitchFamily="34" charset="0"/>
              </a:rPr>
              <a:t>d</a:t>
            </a:r>
            <a:r>
              <a:rPr lang="en-US" sz="1800" i="1" baseline="-25000">
                <a:latin typeface="Arial" pitchFamily="34" charset="0"/>
              </a:rPr>
              <a:t>N</a:t>
            </a:r>
          </a:p>
        </p:txBody>
      </p:sp>
      <p:sp>
        <p:nvSpPr>
          <p:cNvPr id="9249" name="Text Box 39"/>
          <p:cNvSpPr txBox="1">
            <a:spLocks noChangeArrowheads="1"/>
          </p:cNvSpPr>
          <p:nvPr/>
        </p:nvSpPr>
        <p:spPr bwMode="auto">
          <a:xfrm>
            <a:off x="5081588" y="1295400"/>
            <a:ext cx="10112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9250" name="Text Box 40"/>
          <p:cNvSpPr txBox="1">
            <a:spLocks noChangeArrowheads="1"/>
          </p:cNvSpPr>
          <p:nvPr/>
        </p:nvSpPr>
        <p:spPr bwMode="auto">
          <a:xfrm>
            <a:off x="5889625" y="2625725"/>
            <a:ext cx="240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Network (with </a:t>
            </a:r>
          </a:p>
          <a:p>
            <a:r>
              <a:rPr lang="en-US" sz="1800"/>
              <a:t>abundant bandwidth)</a:t>
            </a:r>
          </a:p>
        </p:txBody>
      </p:sp>
      <p:sp>
        <p:nvSpPr>
          <p:cNvPr id="9251" name="AutoShape 41"/>
          <p:cNvSpPr>
            <a:spLocks noChangeArrowheads="1"/>
          </p:cNvSpPr>
          <p:nvPr/>
        </p:nvSpPr>
        <p:spPr bwMode="auto">
          <a:xfrm>
            <a:off x="4832350" y="1647825"/>
            <a:ext cx="347663" cy="644525"/>
          </a:xfrm>
          <a:prstGeom prst="can">
            <a:avLst>
              <a:gd name="adj" fmla="val 4634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sv-SE"/>
          </a:p>
        </p:txBody>
      </p:sp>
      <p:sp>
        <p:nvSpPr>
          <p:cNvPr id="9252" name="Text Box 42"/>
          <p:cNvSpPr txBox="1">
            <a:spLocks noChangeArrowheads="1"/>
          </p:cNvSpPr>
          <p:nvPr/>
        </p:nvSpPr>
        <p:spPr bwMode="auto">
          <a:xfrm>
            <a:off x="4779963" y="1828800"/>
            <a:ext cx="411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1">
                <a:solidFill>
                  <a:schemeClr val="bg1"/>
                </a:solidFill>
              </a:rPr>
              <a:t>F</a:t>
            </a:r>
            <a:endParaRPr lang="en-US" sz="1800" i="1" baseline="-25000">
              <a:solidFill>
                <a:schemeClr val="bg1"/>
              </a:solidFill>
            </a:endParaRPr>
          </a:p>
        </p:txBody>
      </p:sp>
      <p:sp>
        <p:nvSpPr>
          <p:cNvPr id="9253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85763" y="1614488"/>
            <a:ext cx="3968750" cy="2832100"/>
          </a:xfrm>
        </p:spPr>
        <p:txBody>
          <a:bodyPr/>
          <a:lstStyle/>
          <a:p>
            <a:r>
              <a:rPr lang="en-US" sz="2400" smtClean="0"/>
              <a:t>server must send one copy: F</a:t>
            </a:r>
            <a:r>
              <a:rPr lang="en-US" sz="2400" i="1" smtClean="0"/>
              <a:t>/u</a:t>
            </a:r>
            <a:r>
              <a:rPr lang="en-US" sz="2400" i="1" baseline="-25000" smtClean="0"/>
              <a:t>s</a:t>
            </a:r>
            <a:r>
              <a:rPr lang="en-US" sz="2400" baseline="-25000" smtClean="0"/>
              <a:t> </a:t>
            </a:r>
            <a:r>
              <a:rPr lang="en-US" sz="2400" smtClean="0"/>
              <a:t>time </a:t>
            </a:r>
          </a:p>
          <a:p>
            <a:r>
              <a:rPr lang="en-US" sz="2400" smtClean="0"/>
              <a:t>client i takes F/d</a:t>
            </a:r>
            <a:r>
              <a:rPr lang="en-US" sz="2400" baseline="-25000" smtClean="0"/>
              <a:t>i </a:t>
            </a:r>
            <a:r>
              <a:rPr lang="en-US" sz="2400" smtClean="0"/>
              <a:t>time to download</a:t>
            </a:r>
          </a:p>
          <a:p>
            <a:r>
              <a:rPr lang="en-US" sz="2400" smtClean="0"/>
              <a:t>NF bits must be downloaded (aggregate)</a:t>
            </a:r>
          </a:p>
        </p:txBody>
      </p:sp>
      <p:sp>
        <p:nvSpPr>
          <p:cNvPr id="9254" name="Rectangle 50"/>
          <p:cNvSpPr>
            <a:spLocks noChangeArrowheads="1"/>
          </p:cNvSpPr>
          <p:nvPr/>
        </p:nvSpPr>
        <p:spPr bwMode="auto">
          <a:xfrm>
            <a:off x="801688" y="3973513"/>
            <a:ext cx="6338887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/>
              <a:t>fastest possible upload rate: u</a:t>
            </a:r>
            <a:r>
              <a:rPr lang="en-US" baseline="-25000"/>
              <a:t>s</a:t>
            </a:r>
            <a:r>
              <a:rPr lang="en-US"/>
              <a:t> + </a:t>
            </a:r>
            <a:r>
              <a:rPr lang="en-US" sz="3200">
                <a:latin typeface="Symbol" pitchFamily="18" charset="2"/>
              </a:rPr>
              <a:t>S</a:t>
            </a:r>
            <a:r>
              <a:rPr lang="en-US"/>
              <a:t>u</a:t>
            </a:r>
            <a:r>
              <a:rPr lang="en-US" baseline="-25000"/>
              <a:t>i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290513" y="5318125"/>
            <a:ext cx="8478839" cy="952500"/>
            <a:chOff x="-88" y="3185"/>
            <a:chExt cx="5341" cy="600"/>
          </a:xfrm>
        </p:grpSpPr>
        <p:sp>
          <p:nvSpPr>
            <p:cNvPr id="9256" name="Text Box 45"/>
            <p:cNvSpPr txBox="1">
              <a:spLocks noChangeArrowheads="1"/>
            </p:cNvSpPr>
            <p:nvPr/>
          </p:nvSpPr>
          <p:spPr bwMode="auto">
            <a:xfrm>
              <a:off x="139" y="3195"/>
              <a:ext cx="4991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dirty="0"/>
                <a:t>d</a:t>
              </a:r>
              <a:r>
                <a:rPr lang="en-US" baseline="-25000" dirty="0"/>
                <a:t>P2P</a:t>
              </a:r>
              <a:r>
                <a:rPr lang="en-US" dirty="0"/>
                <a:t> </a:t>
              </a:r>
              <a:r>
                <a:rPr lang="en-US" dirty="0" smtClean="0"/>
                <a:t>depends on  </a:t>
              </a:r>
              <a:r>
                <a:rPr lang="en-US" dirty="0"/>
                <a:t>max </a:t>
              </a:r>
              <a:r>
                <a:rPr lang="en-US" sz="2800" dirty="0"/>
                <a:t>{</a:t>
              </a:r>
              <a:r>
                <a:rPr lang="en-US" dirty="0"/>
                <a:t> </a:t>
              </a:r>
              <a:r>
                <a:rPr lang="en-US" i="1" dirty="0"/>
                <a:t>F/u</a:t>
              </a:r>
              <a:r>
                <a:rPr lang="en-US" i="1" baseline="-25000" dirty="0"/>
                <a:t>s</a:t>
              </a:r>
              <a:r>
                <a:rPr lang="en-US" i="1" dirty="0"/>
                <a:t>, F/min(</a:t>
              </a:r>
              <a:r>
                <a:rPr lang="en-US" i="1" dirty="0" err="1"/>
                <a:t>d</a:t>
              </a:r>
              <a:r>
                <a:rPr lang="en-US" i="1" baseline="-25000" dirty="0" err="1"/>
                <a:t>i</a:t>
              </a:r>
              <a:r>
                <a:rPr lang="en-US" i="1" dirty="0"/>
                <a:t>)</a:t>
              </a:r>
              <a:r>
                <a:rPr lang="en-US" dirty="0"/>
                <a:t> , NF/(u</a:t>
              </a:r>
              <a:r>
                <a:rPr lang="en-US" baseline="-25000" dirty="0"/>
                <a:t>s</a:t>
              </a:r>
              <a:r>
                <a:rPr lang="en-US" dirty="0"/>
                <a:t> + </a:t>
              </a:r>
              <a:r>
                <a:rPr lang="en-US" sz="3200" dirty="0">
                  <a:latin typeface="Symbol" pitchFamily="18" charset="2"/>
                </a:rPr>
                <a:t>S</a:t>
              </a:r>
              <a:r>
                <a:rPr lang="en-US" dirty="0"/>
                <a:t>u</a:t>
              </a:r>
              <a:r>
                <a:rPr lang="en-US" baseline="-25000" dirty="0"/>
                <a:t>i</a:t>
              </a:r>
              <a:r>
                <a:rPr lang="en-US" dirty="0"/>
                <a:t>)</a:t>
              </a:r>
              <a:r>
                <a:rPr lang="en-US" baseline="-25000" dirty="0"/>
                <a:t> </a:t>
              </a:r>
              <a:r>
                <a:rPr lang="en-US" sz="2800" dirty="0"/>
                <a:t>}</a:t>
              </a:r>
            </a:p>
          </p:txBody>
        </p:sp>
        <p:sp>
          <p:nvSpPr>
            <p:cNvPr id="9257" name="Text Box 46"/>
            <p:cNvSpPr txBox="1">
              <a:spLocks noChangeArrowheads="1"/>
            </p:cNvSpPr>
            <p:nvPr/>
          </p:nvSpPr>
          <p:spPr bwMode="auto">
            <a:xfrm>
              <a:off x="3013" y="3535"/>
              <a:ext cx="16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2000" i="1"/>
                <a:t>i</a:t>
              </a:r>
            </a:p>
          </p:txBody>
        </p:sp>
        <p:sp>
          <p:nvSpPr>
            <p:cNvPr id="9258" name="Text Box 52"/>
            <p:cNvSpPr txBox="1">
              <a:spLocks noChangeArrowheads="1"/>
            </p:cNvSpPr>
            <p:nvPr/>
          </p:nvSpPr>
          <p:spPr bwMode="auto">
            <a:xfrm>
              <a:off x="3921" y="3559"/>
              <a:ext cx="11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 sz="1600" i="1"/>
            </a:p>
          </p:txBody>
        </p:sp>
        <p:sp>
          <p:nvSpPr>
            <p:cNvPr id="9259" name="Rectangle 53"/>
            <p:cNvSpPr>
              <a:spLocks noChangeArrowheads="1"/>
            </p:cNvSpPr>
            <p:nvPr/>
          </p:nvSpPr>
          <p:spPr bwMode="auto">
            <a:xfrm>
              <a:off x="-88" y="3185"/>
              <a:ext cx="5341" cy="464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Application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F75DE-E2BF-4C75-9896-04C091BFA01D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431925" y="1939925"/>
          <a:ext cx="6543675" cy="4457700"/>
        </p:xfrm>
        <a:graphic>
          <a:graphicData uri="http://schemas.openxmlformats.org/presentationml/2006/ole">
            <p:oleObj spid="_x0000_s10242" name="Chart" r:id="rId3" imgW="7724851" imgH="5286451" progId="Excel.Sheet.8">
              <p:embed/>
            </p:oleObj>
          </a:graphicData>
        </a:graphic>
      </p:graphicFrame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298450" y="228600"/>
            <a:ext cx="8520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200" u="sng">
                <a:solidFill>
                  <a:schemeClr val="accent2"/>
                </a:solidFill>
              </a:rPr>
              <a:t>Server-client vs. P2P: example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433388" y="1292225"/>
            <a:ext cx="7826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/>
              <a:t>Client upload rate = u,  F/u = 1 hour,  u</a:t>
            </a:r>
            <a:r>
              <a:rPr lang="en-US" baseline="-25000"/>
              <a:t>s</a:t>
            </a:r>
            <a:r>
              <a:rPr lang="en-US"/>
              <a:t> = 10u,  d</a:t>
            </a:r>
            <a:r>
              <a:rPr lang="en-US" baseline="-25000"/>
              <a:t>min</a:t>
            </a:r>
            <a:r>
              <a:rPr lang="en-US"/>
              <a:t> ≥ u</a:t>
            </a:r>
            <a:r>
              <a:rPr lang="en-US" baseline="-2500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CFF8B-5897-45C6-9FDB-26D7BEF7E698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First steps in p2p, file sharing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Next steps: structure, performance (DHTs, bit-torrent)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NEXT ? </a:t>
            </a:r>
            <a:r>
              <a:rPr lang="en-US" sz="2000" dirty="0" smtClean="0">
                <a:solidFill>
                  <a:srgbClr val="C00000"/>
                </a:solidFill>
              </a:rPr>
              <a:t>…</a:t>
            </a: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sv-SE" sz="2000" dirty="0" smtClean="0">
                <a:solidFill>
                  <a:srgbClr val="FF0000"/>
                </a:solidFill>
              </a:rPr>
              <a:t>Observe: Application-layer networking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704114" y="1469718"/>
            <a:ext cx="3439886" cy="2579768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>
              <a:buNone/>
            </a:pPr>
            <a:r>
              <a:rPr lang="sv-SE" sz="2000" dirty="0" smtClean="0">
                <a:solidFill>
                  <a:srgbClr val="FF0000"/>
                </a:solidFill>
              </a:rPr>
              <a:t>Overlay: a network implemented on top of a network</a:t>
            </a:r>
          </a:p>
          <a:p>
            <a:pPr lvl="1"/>
            <a:r>
              <a:rPr lang="sv-SE" sz="1800" dirty="0" smtClean="0">
                <a:solidFill>
                  <a:srgbClr val="FF0000"/>
                </a:solidFill>
              </a:rPr>
              <a:t>E.g. Peer-to-peer networks, ”backbones” in adhoc networks, transportaiton network overla</a:t>
            </a:r>
            <a:r>
              <a:rPr lang="sv-SE" sz="2000" dirty="0" smtClean="0">
                <a:solidFill>
                  <a:srgbClr val="FF0000"/>
                </a:solidFill>
              </a:rPr>
              <a:t>ys,  ...</a:t>
            </a:r>
          </a:p>
        </p:txBody>
      </p:sp>
      <p:pic>
        <p:nvPicPr>
          <p:cNvPr id="15" name="Picture 2" descr="http://www.cs.virginia.edu/~mngroup/hypercast/images/netw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0390" y="4049688"/>
            <a:ext cx="3583610" cy="2808312"/>
          </a:xfrm>
          <a:prstGeom prst="rect">
            <a:avLst/>
          </a:prstGeom>
          <a:noFill/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P2P – not only sharing files…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2228" y="1451429"/>
            <a:ext cx="5834743" cy="443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dirty="0" smtClean="0">
                <a:latin typeface="+mn-lt"/>
              </a:rPr>
              <a:t> Content delivery, software publication </a:t>
            </a:r>
          </a:p>
          <a:p>
            <a:pPr marL="14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dirty="0" smtClean="0">
                <a:latin typeface="+mn-lt"/>
              </a:rPr>
              <a:t> Streaming media applications</a:t>
            </a:r>
          </a:p>
          <a:p>
            <a:pPr marL="14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dirty="0" smtClean="0">
                <a:latin typeface="+mn-lt"/>
              </a:rPr>
              <a:t> Distributed computations (volunteer computing)</a:t>
            </a:r>
          </a:p>
          <a:p>
            <a:pPr marL="14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dirty="0" smtClean="0">
                <a:latin typeface="+mn-lt"/>
              </a:rPr>
              <a:t> Portal systems</a:t>
            </a:r>
          </a:p>
          <a:p>
            <a:pPr marL="14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dirty="0" smtClean="0">
                <a:latin typeface="+mn-lt"/>
              </a:rPr>
              <a:t> Distributed search engines </a:t>
            </a:r>
          </a:p>
          <a:p>
            <a:pPr marL="14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dirty="0" smtClean="0">
                <a:latin typeface="+mn-lt"/>
              </a:rPr>
              <a:t> Collaborative platforms</a:t>
            </a:r>
          </a:p>
          <a:p>
            <a:pPr marL="14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dirty="0" smtClean="0">
                <a:latin typeface="+mn-lt"/>
              </a:rPr>
              <a:t> Communication networks </a:t>
            </a:r>
          </a:p>
          <a:p>
            <a:pPr marL="14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dirty="0" smtClean="0">
                <a:latin typeface="+mn-lt"/>
              </a:rPr>
              <a:t> Social applications</a:t>
            </a:r>
          </a:p>
          <a:p>
            <a:pPr marL="14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v-SE" sz="2000" dirty="0" smtClean="0">
                <a:latin typeface="+mn-lt"/>
              </a:rPr>
              <a:t> Other overlay-related applications....</a:t>
            </a:r>
            <a:endParaRPr lang="sv-SE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Application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12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53BC3-2B70-4AB7-A780-3FC3F9B72FC4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  <p:sp>
        <p:nvSpPr>
          <p:cNvPr id="112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P2P Case study: Skype</a:t>
            </a:r>
          </a:p>
        </p:txBody>
      </p:sp>
      <p:sp>
        <p:nvSpPr>
          <p:cNvPr id="112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3781425" cy="4648200"/>
          </a:xfrm>
        </p:spPr>
        <p:txBody>
          <a:bodyPr/>
          <a:lstStyle/>
          <a:p>
            <a:r>
              <a:rPr lang="en-US" sz="2400" smtClean="0"/>
              <a:t>inherently P2P: pairs of users communicate.</a:t>
            </a:r>
          </a:p>
          <a:p>
            <a:r>
              <a:rPr lang="en-US" sz="2400" smtClean="0"/>
              <a:t>proprietary application-layer protocol (inferred via reverse engineering) </a:t>
            </a:r>
          </a:p>
          <a:p>
            <a:r>
              <a:rPr lang="en-US" sz="2400" smtClean="0"/>
              <a:t>hierarchical overlay with SNs</a:t>
            </a:r>
          </a:p>
          <a:p>
            <a:r>
              <a:rPr lang="en-US" sz="2400" smtClean="0"/>
              <a:t>Index maps usernames to IP addresses; distributed over SNs</a:t>
            </a:r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6256338" y="1789113"/>
            <a:ext cx="1635125" cy="1538287"/>
            <a:chOff x="3941" y="1127"/>
            <a:chExt cx="1030" cy="969"/>
          </a:xfrm>
        </p:grpSpPr>
        <p:sp>
          <p:nvSpPr>
            <p:cNvPr id="11353" name="Line 63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54" name="Line 64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55" name="Line 65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56" name="Line 66"/>
            <p:cNvSpPr>
              <a:spLocks noChangeShapeType="1"/>
            </p:cNvSpPr>
            <p:nvPr/>
          </p:nvSpPr>
          <p:spPr bwMode="auto">
            <a:xfrm flipH="1">
              <a:off x="4352" y="1231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57" name="Line 67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1358" name="Group 60"/>
            <p:cNvGrpSpPr>
              <a:grpSpLocks/>
            </p:cNvGrpSpPr>
            <p:nvPr/>
          </p:nvGrpSpPr>
          <p:grpSpPr bwMode="auto">
            <a:xfrm>
              <a:off x="4098" y="1653"/>
              <a:ext cx="535" cy="443"/>
              <a:chOff x="3464" y="1275"/>
              <a:chExt cx="395" cy="329"/>
            </a:xfrm>
          </p:grpSpPr>
          <p:pic>
            <p:nvPicPr>
              <p:cNvPr id="11359" name="Picture 61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83" name="Object 6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1283" name="Clip" r:id="rId4" imgW="1305000" imgH="1085760" progId="">
                  <p:embed/>
                </p:oleObj>
              </a:graphicData>
            </a:graphic>
          </p:graphicFrame>
        </p:grpSp>
      </p:grpSp>
      <p:grpSp>
        <p:nvGrpSpPr>
          <p:cNvPr id="4" name="Group 124"/>
          <p:cNvGrpSpPr>
            <a:grpSpLocks/>
          </p:cNvGrpSpPr>
          <p:nvPr/>
        </p:nvGrpSpPr>
        <p:grpSpPr bwMode="auto">
          <a:xfrm>
            <a:off x="4751388" y="3451225"/>
            <a:ext cx="1557337" cy="2085975"/>
            <a:chOff x="2993" y="2174"/>
            <a:chExt cx="981" cy="1314"/>
          </a:xfrm>
        </p:grpSpPr>
        <p:sp>
          <p:nvSpPr>
            <p:cNvPr id="11336" name="Line 68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37" name="Line 69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38" name="Line 70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39" name="Line 71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40" name="Line 72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1341" name="Group 73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11352" name="Picture 74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82" name="Object 7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1282" name="Clip" r:id="rId5" imgW="1305000" imgH="1085760" progId="">
                  <p:embed/>
                </p:oleObj>
              </a:graphicData>
            </a:graphic>
          </p:graphicFrame>
        </p:grpSp>
        <p:grpSp>
          <p:nvGrpSpPr>
            <p:cNvPr id="11342" name="Group 76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11351" name="Picture 77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81" name="Object 7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1281" name="Clip" r:id="rId6" imgW="1305000" imgH="1085760" progId="">
                  <p:embed/>
                </p:oleObj>
              </a:graphicData>
            </a:graphic>
          </p:graphicFrame>
        </p:grpSp>
        <p:grpSp>
          <p:nvGrpSpPr>
            <p:cNvPr id="11343" name="Group 79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11350" name="Picture 8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80" name="Object 8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1280" name="Clip" r:id="rId7" imgW="1305000" imgH="1085760" progId="">
                  <p:embed/>
                </p:oleObj>
              </a:graphicData>
            </a:graphic>
          </p:graphicFrame>
        </p:grpSp>
        <p:grpSp>
          <p:nvGrpSpPr>
            <p:cNvPr id="11344" name="Group 82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11349" name="Picture 83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9" name="Object 8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1279" name="Clip" r:id="rId8" imgW="1305000" imgH="1085760" progId="">
                  <p:embed/>
                </p:oleObj>
              </a:graphicData>
            </a:graphic>
          </p:graphicFrame>
        </p:grpSp>
        <p:grpSp>
          <p:nvGrpSpPr>
            <p:cNvPr id="11345" name="Group 85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11348" name="Picture 86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8" name="Object 8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1278" name="Clip" r:id="rId9" imgW="1305000" imgH="1085760" progId="">
                  <p:embed/>
                </p:oleObj>
              </a:graphicData>
            </a:graphic>
          </p:graphicFrame>
        </p:grpSp>
        <p:grpSp>
          <p:nvGrpSpPr>
            <p:cNvPr id="11346" name="Group 88"/>
            <p:cNvGrpSpPr>
              <a:grpSpLocks/>
            </p:cNvGrpSpPr>
            <p:nvPr/>
          </p:nvGrpSpPr>
          <p:grpSpPr bwMode="auto">
            <a:xfrm>
              <a:off x="3439" y="2610"/>
              <a:ext cx="535" cy="443"/>
              <a:chOff x="3464" y="1275"/>
              <a:chExt cx="395" cy="329"/>
            </a:xfrm>
          </p:grpSpPr>
          <p:pic>
            <p:nvPicPr>
              <p:cNvPr id="11347" name="Picture 89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7" name="Object 9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1277" name="Clip" r:id="rId10" imgW="1305000" imgH="1085760" progId="">
                  <p:embed/>
                </p:oleObj>
              </a:graphicData>
            </a:graphic>
          </p:graphicFrame>
        </p:grpSp>
      </p:grpSp>
      <p:sp>
        <p:nvSpPr>
          <p:cNvPr id="254067" name="Line 115"/>
          <p:cNvSpPr>
            <a:spLocks noChangeShapeType="1"/>
          </p:cNvSpPr>
          <p:nvPr/>
        </p:nvSpPr>
        <p:spPr bwMode="auto">
          <a:xfrm flipH="1">
            <a:off x="5930900" y="3021013"/>
            <a:ext cx="1011238" cy="134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4068" name="Line 116"/>
          <p:cNvSpPr>
            <a:spLocks noChangeShapeType="1"/>
          </p:cNvSpPr>
          <p:nvPr/>
        </p:nvSpPr>
        <p:spPr bwMode="auto">
          <a:xfrm>
            <a:off x="6983413" y="2868613"/>
            <a:ext cx="692150" cy="150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4069" name="Line 117"/>
          <p:cNvSpPr>
            <a:spLocks noChangeShapeType="1"/>
          </p:cNvSpPr>
          <p:nvPr/>
        </p:nvSpPr>
        <p:spPr bwMode="auto">
          <a:xfrm flipV="1">
            <a:off x="6013450" y="4335463"/>
            <a:ext cx="1703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1" name="Group 125"/>
          <p:cNvGrpSpPr>
            <a:grpSpLocks/>
          </p:cNvGrpSpPr>
          <p:nvPr/>
        </p:nvGrpSpPr>
        <p:grpSpPr bwMode="auto">
          <a:xfrm>
            <a:off x="7259638" y="3381375"/>
            <a:ext cx="1620837" cy="2074863"/>
            <a:chOff x="4564" y="2130"/>
            <a:chExt cx="1021" cy="1307"/>
          </a:xfrm>
        </p:grpSpPr>
        <p:sp>
          <p:nvSpPr>
            <p:cNvPr id="11319" name="Line 92"/>
            <p:cNvSpPr>
              <a:spLocks noChangeShapeType="1"/>
            </p:cNvSpPr>
            <p:nvPr/>
          </p:nvSpPr>
          <p:spPr bwMode="auto">
            <a:xfrm flipH="1" flipV="1">
              <a:off x="4808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20" name="Line 93"/>
            <p:cNvSpPr>
              <a:spLocks noChangeShapeType="1"/>
            </p:cNvSpPr>
            <p:nvPr/>
          </p:nvSpPr>
          <p:spPr bwMode="auto">
            <a:xfrm flipH="1" flipV="1">
              <a:off x="4843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21" name="Line 94"/>
            <p:cNvSpPr>
              <a:spLocks noChangeShapeType="1"/>
            </p:cNvSpPr>
            <p:nvPr/>
          </p:nvSpPr>
          <p:spPr bwMode="auto">
            <a:xfrm flipH="1" flipV="1">
              <a:off x="4818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22" name="Line 95"/>
            <p:cNvSpPr>
              <a:spLocks noChangeShapeType="1"/>
            </p:cNvSpPr>
            <p:nvPr/>
          </p:nvSpPr>
          <p:spPr bwMode="auto">
            <a:xfrm flipH="1">
              <a:off x="4818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23" name="Line 96"/>
            <p:cNvSpPr>
              <a:spLocks noChangeShapeType="1"/>
            </p:cNvSpPr>
            <p:nvPr/>
          </p:nvSpPr>
          <p:spPr bwMode="auto">
            <a:xfrm flipH="1">
              <a:off x="4835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1324" name="Group 100"/>
            <p:cNvGrpSpPr>
              <a:grpSpLocks/>
            </p:cNvGrpSpPr>
            <p:nvPr/>
          </p:nvGrpSpPr>
          <p:grpSpPr bwMode="auto">
            <a:xfrm>
              <a:off x="5269" y="2759"/>
              <a:ext cx="316" cy="303"/>
              <a:chOff x="3464" y="1275"/>
              <a:chExt cx="395" cy="329"/>
            </a:xfrm>
          </p:grpSpPr>
          <p:pic>
            <p:nvPicPr>
              <p:cNvPr id="11335" name="Picture 101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6" name="Object 10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1276" name="Clip" r:id="rId11" imgW="1305000" imgH="1085760" progId="">
                  <p:embed/>
                </p:oleObj>
              </a:graphicData>
            </a:graphic>
          </p:graphicFrame>
        </p:grpSp>
        <p:grpSp>
          <p:nvGrpSpPr>
            <p:cNvPr id="11325" name="Group 103"/>
            <p:cNvGrpSpPr>
              <a:grpSpLocks/>
            </p:cNvGrpSpPr>
            <p:nvPr/>
          </p:nvGrpSpPr>
          <p:grpSpPr bwMode="auto">
            <a:xfrm>
              <a:off x="5166" y="3081"/>
              <a:ext cx="316" cy="303"/>
              <a:chOff x="3464" y="1275"/>
              <a:chExt cx="395" cy="329"/>
            </a:xfrm>
          </p:grpSpPr>
          <p:pic>
            <p:nvPicPr>
              <p:cNvPr id="11334" name="Picture 104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5" name="Object 10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1275" name="Clip" r:id="rId12" imgW="1305000" imgH="1085760" progId="">
                  <p:embed/>
                </p:oleObj>
              </a:graphicData>
            </a:graphic>
          </p:graphicFrame>
        </p:grpSp>
        <p:grpSp>
          <p:nvGrpSpPr>
            <p:cNvPr id="11326" name="Group 106"/>
            <p:cNvGrpSpPr>
              <a:grpSpLocks/>
            </p:cNvGrpSpPr>
            <p:nvPr/>
          </p:nvGrpSpPr>
          <p:grpSpPr bwMode="auto">
            <a:xfrm>
              <a:off x="5262" y="2375"/>
              <a:ext cx="316" cy="303"/>
              <a:chOff x="3464" y="1275"/>
              <a:chExt cx="395" cy="329"/>
            </a:xfrm>
          </p:grpSpPr>
          <p:pic>
            <p:nvPicPr>
              <p:cNvPr id="11333" name="Picture 107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4" name="Object 10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1274" name="Clip" r:id="rId13" imgW="1305000" imgH="1085760" progId="">
                  <p:embed/>
                </p:oleObj>
              </a:graphicData>
            </a:graphic>
          </p:graphicFrame>
        </p:grpSp>
        <p:grpSp>
          <p:nvGrpSpPr>
            <p:cNvPr id="11327" name="Group 109"/>
            <p:cNvGrpSpPr>
              <a:grpSpLocks/>
            </p:cNvGrpSpPr>
            <p:nvPr/>
          </p:nvGrpSpPr>
          <p:grpSpPr bwMode="auto">
            <a:xfrm>
              <a:off x="5026" y="2130"/>
              <a:ext cx="316" cy="303"/>
              <a:chOff x="3464" y="1275"/>
              <a:chExt cx="395" cy="329"/>
            </a:xfrm>
          </p:grpSpPr>
          <p:pic>
            <p:nvPicPr>
              <p:cNvPr id="11332" name="Picture 11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3" name="Object 1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1273" name="Clip" r:id="rId14" imgW="1305000" imgH="1085760" progId="">
                  <p:embed/>
                </p:oleObj>
              </a:graphicData>
            </a:graphic>
          </p:graphicFrame>
        </p:grpSp>
        <p:grpSp>
          <p:nvGrpSpPr>
            <p:cNvPr id="11328" name="Group 97"/>
            <p:cNvGrpSpPr>
              <a:grpSpLocks/>
            </p:cNvGrpSpPr>
            <p:nvPr/>
          </p:nvGrpSpPr>
          <p:grpSpPr bwMode="auto">
            <a:xfrm>
              <a:off x="4720" y="3134"/>
              <a:ext cx="316" cy="303"/>
              <a:chOff x="3464" y="1275"/>
              <a:chExt cx="395" cy="329"/>
            </a:xfrm>
          </p:grpSpPr>
          <p:pic>
            <p:nvPicPr>
              <p:cNvPr id="11331" name="Picture 98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2" name="Object 9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1272" name="Clip" r:id="rId15" imgW="1305000" imgH="1085760" progId="">
                  <p:embed/>
                </p:oleObj>
              </a:graphicData>
            </a:graphic>
          </p:graphicFrame>
        </p:grpSp>
        <p:grpSp>
          <p:nvGrpSpPr>
            <p:cNvPr id="11329" name="Group 112"/>
            <p:cNvGrpSpPr>
              <a:grpSpLocks/>
            </p:cNvGrpSpPr>
            <p:nvPr/>
          </p:nvGrpSpPr>
          <p:grpSpPr bwMode="auto">
            <a:xfrm>
              <a:off x="4564" y="2655"/>
              <a:ext cx="535" cy="443"/>
              <a:chOff x="3464" y="1275"/>
              <a:chExt cx="395" cy="329"/>
            </a:xfrm>
          </p:grpSpPr>
          <p:pic>
            <p:nvPicPr>
              <p:cNvPr id="11330" name="Picture 113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1" name="Object 11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1271" name="Clip" r:id="rId16" imgW="1305000" imgH="1085760" progId="">
                  <p:embed/>
                </p:oleObj>
              </a:graphicData>
            </a:graphic>
          </p:graphicFrame>
        </p:grpSp>
      </p:grpSp>
      <p:grpSp>
        <p:nvGrpSpPr>
          <p:cNvPr id="18" name="Group 123"/>
          <p:cNvGrpSpPr>
            <a:grpSpLocks/>
          </p:cNvGrpSpPr>
          <p:nvPr/>
        </p:nvGrpSpPr>
        <p:grpSpPr bwMode="auto">
          <a:xfrm>
            <a:off x="5867400" y="1235075"/>
            <a:ext cx="3025775" cy="1425575"/>
            <a:chOff x="3696" y="778"/>
            <a:chExt cx="1906" cy="898"/>
          </a:xfrm>
        </p:grpSpPr>
        <p:grpSp>
          <p:nvGrpSpPr>
            <p:cNvPr id="11307" name="Group 121"/>
            <p:cNvGrpSpPr>
              <a:grpSpLocks/>
            </p:cNvGrpSpPr>
            <p:nvPr/>
          </p:nvGrpSpPr>
          <p:grpSpPr bwMode="auto">
            <a:xfrm>
              <a:off x="3696" y="1085"/>
              <a:ext cx="1416" cy="591"/>
              <a:chOff x="3696" y="1085"/>
              <a:chExt cx="1416" cy="591"/>
            </a:xfrm>
          </p:grpSpPr>
          <p:grpSp>
            <p:nvGrpSpPr>
              <p:cNvPr id="11309" name="Group 44"/>
              <p:cNvGrpSpPr>
                <a:grpSpLocks/>
              </p:cNvGrpSpPr>
              <p:nvPr/>
            </p:nvGrpSpPr>
            <p:grpSpPr bwMode="auto">
              <a:xfrm>
                <a:off x="3696" y="1373"/>
                <a:ext cx="316" cy="303"/>
                <a:chOff x="3464" y="1275"/>
                <a:chExt cx="395" cy="329"/>
              </a:xfrm>
            </p:grpSpPr>
            <p:pic>
              <p:nvPicPr>
                <p:cNvPr id="11318" name="Picture 4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1270" name="Object 2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11270" name="Clip" r:id="rId17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11310" name="Group 48"/>
              <p:cNvGrpSpPr>
                <a:grpSpLocks/>
              </p:cNvGrpSpPr>
              <p:nvPr/>
            </p:nvGrpSpPr>
            <p:grpSpPr bwMode="auto">
              <a:xfrm>
                <a:off x="4219" y="1085"/>
                <a:ext cx="316" cy="303"/>
                <a:chOff x="3464" y="1275"/>
                <a:chExt cx="395" cy="329"/>
              </a:xfrm>
            </p:grpSpPr>
            <p:pic>
              <p:nvPicPr>
                <p:cNvPr id="11317" name="Picture 49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1269" name="Object 50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11269" name="Clip" r:id="rId18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11311" name="Group 51"/>
              <p:cNvGrpSpPr>
                <a:grpSpLocks/>
              </p:cNvGrpSpPr>
              <p:nvPr/>
            </p:nvGrpSpPr>
            <p:grpSpPr bwMode="auto">
              <a:xfrm>
                <a:off x="3888" y="1146"/>
                <a:ext cx="316" cy="303"/>
                <a:chOff x="3464" y="1275"/>
                <a:chExt cx="395" cy="329"/>
              </a:xfrm>
            </p:grpSpPr>
            <p:pic>
              <p:nvPicPr>
                <p:cNvPr id="11316" name="Picture 52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1268" name="Object 5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11268" name="Clip" r:id="rId19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11312" name="Group 54"/>
              <p:cNvGrpSpPr>
                <a:grpSpLocks/>
              </p:cNvGrpSpPr>
              <p:nvPr/>
            </p:nvGrpSpPr>
            <p:grpSpPr bwMode="auto">
              <a:xfrm>
                <a:off x="4796" y="1373"/>
                <a:ext cx="316" cy="303"/>
                <a:chOff x="3464" y="1275"/>
                <a:chExt cx="395" cy="329"/>
              </a:xfrm>
            </p:grpSpPr>
            <p:pic>
              <p:nvPicPr>
                <p:cNvPr id="11315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1267" name="Object 56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11267" name="Clip" r:id="rId20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11313" name="Group 57"/>
              <p:cNvGrpSpPr>
                <a:grpSpLocks/>
              </p:cNvGrpSpPr>
              <p:nvPr/>
            </p:nvGrpSpPr>
            <p:grpSpPr bwMode="auto">
              <a:xfrm>
                <a:off x="4560" y="1128"/>
                <a:ext cx="316" cy="303"/>
                <a:chOff x="3464" y="1275"/>
                <a:chExt cx="395" cy="329"/>
              </a:xfrm>
            </p:grpSpPr>
            <p:pic>
              <p:nvPicPr>
                <p:cNvPr id="11314" name="Picture 58" descr="kw_skype_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1266" name="Object 59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11266" name="Clip" r:id="rId21" imgW="1305000" imgH="1085760" progId="">
                    <p:embed/>
                  </p:oleObj>
                </a:graphicData>
              </a:graphic>
            </p:graphicFrame>
          </p:grpSp>
        </p:grpSp>
        <p:sp>
          <p:nvSpPr>
            <p:cNvPr id="11308" name="Text Box 118"/>
            <p:cNvSpPr txBox="1">
              <a:spLocks noChangeArrowheads="1"/>
            </p:cNvSpPr>
            <p:nvPr/>
          </p:nvSpPr>
          <p:spPr bwMode="auto">
            <a:xfrm>
              <a:off x="4115" y="778"/>
              <a:ext cx="148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2000"/>
                <a:t>Skype clients (SC)</a:t>
              </a:r>
            </a:p>
          </p:txBody>
        </p:sp>
      </p:grpSp>
      <p:sp>
        <p:nvSpPr>
          <p:cNvPr id="254071" name="Text Box 119"/>
          <p:cNvSpPr txBox="1">
            <a:spLocks noChangeArrowheads="1"/>
          </p:cNvSpPr>
          <p:nvPr/>
        </p:nvSpPr>
        <p:spPr bwMode="auto">
          <a:xfrm>
            <a:off x="7242175" y="2746375"/>
            <a:ext cx="15224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/>
              <a:t>Supernode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/>
              <a:t>(SN)</a:t>
            </a:r>
          </a:p>
        </p:txBody>
      </p:sp>
      <p:grpSp>
        <p:nvGrpSpPr>
          <p:cNvPr id="25" name="Group 127"/>
          <p:cNvGrpSpPr>
            <a:grpSpLocks/>
          </p:cNvGrpSpPr>
          <p:nvPr/>
        </p:nvGrpSpPr>
        <p:grpSpPr bwMode="auto">
          <a:xfrm>
            <a:off x="4189413" y="1677988"/>
            <a:ext cx="1574800" cy="1476375"/>
            <a:chOff x="2639" y="1057"/>
            <a:chExt cx="992" cy="930"/>
          </a:xfrm>
        </p:grpSpPr>
        <p:grpSp>
          <p:nvGrpSpPr>
            <p:cNvPr id="11297" name="Group 6"/>
            <p:cNvGrpSpPr>
              <a:grpSpLocks/>
            </p:cNvGrpSpPr>
            <p:nvPr/>
          </p:nvGrpSpPr>
          <p:grpSpPr bwMode="auto">
            <a:xfrm>
              <a:off x="2974" y="1057"/>
              <a:ext cx="269" cy="547"/>
              <a:chOff x="4180" y="783"/>
              <a:chExt cx="150" cy="307"/>
            </a:xfrm>
          </p:grpSpPr>
          <p:sp>
            <p:nvSpPr>
              <p:cNvPr id="11299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11300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11301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11302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11303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4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5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11306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</p:grpSp>
        <p:sp>
          <p:nvSpPr>
            <p:cNvPr id="11298" name="Text Box 120"/>
            <p:cNvSpPr txBox="1">
              <a:spLocks noChangeArrowheads="1"/>
            </p:cNvSpPr>
            <p:nvPr/>
          </p:nvSpPr>
          <p:spPr bwMode="auto">
            <a:xfrm>
              <a:off x="2639" y="1603"/>
              <a:ext cx="992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 eaLnBrk="0" hangingPunct="0">
                <a:lnSpc>
                  <a:spcPct val="75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2000"/>
                <a:t>Skype </a:t>
              </a:r>
            </a:p>
            <a:p>
              <a:pPr marL="342900" indent="-342900" algn="ctr" eaLnBrk="0" hangingPunct="0">
                <a:lnSpc>
                  <a:spcPct val="75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2000"/>
                <a:t>login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067" grpId="0" animBg="1"/>
      <p:bldP spid="254068" grpId="0" animBg="1"/>
      <p:bldP spid="2540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20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21235C-9ECD-4066-8A51-4E0251801E4A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P2P: centralized directory</a:t>
            </a:r>
          </a:p>
        </p:txBody>
      </p:sp>
      <p:sp>
        <p:nvSpPr>
          <p:cNvPr id="20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8913" y="1552575"/>
            <a:ext cx="4373562" cy="469582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smtClean="0"/>
              <a:t>original “Napster” design (1999,  S.  Fanning)</a:t>
            </a:r>
          </a:p>
          <a:p>
            <a:pPr>
              <a:buFont typeface="ZapfDingbats"/>
              <a:buNone/>
            </a:pPr>
            <a:r>
              <a:rPr lang="en-US" sz="2000" smtClean="0"/>
              <a:t>1) when peer connects, it informs central server:</a:t>
            </a:r>
          </a:p>
          <a:p>
            <a:pPr lvl="1"/>
            <a:r>
              <a:rPr lang="en-US" sz="1800" smtClean="0"/>
              <a:t>IP address, content</a:t>
            </a:r>
          </a:p>
          <a:p>
            <a:pPr>
              <a:buFont typeface="ZapfDingbats"/>
              <a:buNone/>
            </a:pPr>
            <a:r>
              <a:rPr lang="en-US" sz="2000" smtClean="0"/>
              <a:t>2) Alice queries directory server for “Boulevard of Broken Dreams”</a:t>
            </a:r>
          </a:p>
          <a:p>
            <a:pPr>
              <a:buFont typeface="ZapfDingbats"/>
              <a:buNone/>
            </a:pPr>
            <a:r>
              <a:rPr lang="en-US" sz="2000" smtClean="0"/>
              <a:t>3) Alice requests file from Bob</a:t>
            </a:r>
          </a:p>
        </p:txBody>
      </p:sp>
      <p:grpSp>
        <p:nvGrpSpPr>
          <p:cNvPr id="2058" name="Group 4"/>
          <p:cNvGrpSpPr>
            <a:grpSpLocks/>
          </p:cNvGrpSpPr>
          <p:nvPr/>
        </p:nvGrpSpPr>
        <p:grpSpPr bwMode="auto">
          <a:xfrm>
            <a:off x="4803775" y="1262063"/>
            <a:ext cx="4037013" cy="4740275"/>
            <a:chOff x="2724" y="620"/>
            <a:chExt cx="2752" cy="3253"/>
          </a:xfrm>
        </p:grpSpPr>
        <p:graphicFrame>
          <p:nvGraphicFramePr>
            <p:cNvPr id="2050" name="Object 5"/>
            <p:cNvGraphicFramePr>
              <a:graphicFrameLocks noChangeAspect="1"/>
            </p:cNvGraphicFramePr>
            <p:nvPr/>
          </p:nvGraphicFramePr>
          <p:xfrm>
            <a:off x="3903" y="3058"/>
            <a:ext cx="525" cy="458"/>
          </p:xfrm>
          <a:graphic>
            <a:graphicData uri="http://schemas.openxmlformats.org/presentationml/2006/ole">
              <p:oleObj spid="_x0000_s2050" name="Clip" r:id="rId4" imgW="1305000" imgH="1085760" progId="">
                <p:embed/>
              </p:oleObj>
            </a:graphicData>
          </a:graphic>
        </p:graphicFrame>
        <p:grpSp>
          <p:nvGrpSpPr>
            <p:cNvPr id="2060" name="Group 6"/>
            <p:cNvGrpSpPr>
              <a:grpSpLocks/>
            </p:cNvGrpSpPr>
            <p:nvPr/>
          </p:nvGrpSpPr>
          <p:grpSpPr bwMode="auto">
            <a:xfrm>
              <a:off x="3087" y="1679"/>
              <a:ext cx="234" cy="472"/>
              <a:chOff x="4180" y="783"/>
              <a:chExt cx="150" cy="307"/>
            </a:xfrm>
          </p:grpSpPr>
          <p:sp>
            <p:nvSpPr>
              <p:cNvPr id="2085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2086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2087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2088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2089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90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91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2092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</p:grpSp>
        <p:sp>
          <p:nvSpPr>
            <p:cNvPr id="2061" name="Text Box 15"/>
            <p:cNvSpPr txBox="1">
              <a:spLocks noChangeArrowheads="1"/>
            </p:cNvSpPr>
            <p:nvPr/>
          </p:nvSpPr>
          <p:spPr bwMode="auto">
            <a:xfrm>
              <a:off x="3010" y="305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en-GB">
                <a:solidFill>
                  <a:srgbClr val="000000"/>
                </a:solidFill>
              </a:endParaRPr>
            </a:p>
          </p:txBody>
        </p:sp>
        <p:graphicFrame>
          <p:nvGraphicFramePr>
            <p:cNvPr id="2051" name="Object 16"/>
            <p:cNvGraphicFramePr>
              <a:graphicFrameLocks noChangeAspect="1"/>
            </p:cNvGraphicFramePr>
            <p:nvPr/>
          </p:nvGraphicFramePr>
          <p:xfrm>
            <a:off x="5055" y="1963"/>
            <a:ext cx="421" cy="367"/>
          </p:xfrm>
          <a:graphic>
            <a:graphicData uri="http://schemas.openxmlformats.org/presentationml/2006/ole">
              <p:oleObj spid="_x0000_s2051" name="Clip" r:id="rId5" imgW="1305000" imgH="1085760" progId="">
                <p:embed/>
              </p:oleObj>
            </a:graphicData>
          </a:graphic>
        </p:graphicFrame>
        <p:graphicFrame>
          <p:nvGraphicFramePr>
            <p:cNvPr id="2052" name="Object 17"/>
            <p:cNvGraphicFramePr>
              <a:graphicFrameLocks noChangeAspect="1"/>
            </p:cNvGraphicFramePr>
            <p:nvPr/>
          </p:nvGraphicFramePr>
          <p:xfrm>
            <a:off x="4665" y="2534"/>
            <a:ext cx="429" cy="374"/>
          </p:xfrm>
          <a:graphic>
            <a:graphicData uri="http://schemas.openxmlformats.org/presentationml/2006/ole">
              <p:oleObj spid="_x0000_s2052" name="Clip" r:id="rId6" imgW="1305000" imgH="1085760" progId="">
                <p:embed/>
              </p:oleObj>
            </a:graphicData>
          </a:graphic>
        </p:graphicFrame>
        <p:graphicFrame>
          <p:nvGraphicFramePr>
            <p:cNvPr id="2053" name="Object 18"/>
            <p:cNvGraphicFramePr>
              <a:graphicFrameLocks noChangeAspect="1"/>
            </p:cNvGraphicFramePr>
            <p:nvPr/>
          </p:nvGraphicFramePr>
          <p:xfrm>
            <a:off x="4594" y="1214"/>
            <a:ext cx="437" cy="382"/>
          </p:xfrm>
          <a:graphic>
            <a:graphicData uri="http://schemas.openxmlformats.org/presentationml/2006/ole">
              <p:oleObj spid="_x0000_s2053" name="Clip" r:id="rId7" imgW="1305000" imgH="1085760" progId="">
                <p:embed/>
              </p:oleObj>
            </a:graphicData>
          </a:graphic>
        </p:graphicFrame>
        <p:sp>
          <p:nvSpPr>
            <p:cNvPr id="2062" name="Text Box 19"/>
            <p:cNvSpPr txBox="1">
              <a:spLocks noChangeArrowheads="1"/>
            </p:cNvSpPr>
            <p:nvPr/>
          </p:nvSpPr>
          <p:spPr bwMode="auto">
            <a:xfrm>
              <a:off x="2724" y="1236"/>
              <a:ext cx="98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>
                  <a:solidFill>
                    <a:srgbClr val="000000"/>
                  </a:solidFill>
                </a:rPr>
                <a:t>centralized</a:t>
              </a:r>
            </a:p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>
                  <a:solidFill>
                    <a:srgbClr val="000000"/>
                  </a:solidFill>
                </a:rPr>
                <a:t>directory server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3" name="Text Box 20"/>
            <p:cNvSpPr txBox="1">
              <a:spLocks noChangeArrowheads="1"/>
            </p:cNvSpPr>
            <p:nvPr/>
          </p:nvSpPr>
          <p:spPr bwMode="auto">
            <a:xfrm>
              <a:off x="4865" y="1675"/>
              <a:ext cx="4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>
                  <a:solidFill>
                    <a:srgbClr val="000000"/>
                  </a:solidFill>
                </a:rPr>
                <a:t>peers</a:t>
              </a:r>
            </a:p>
          </p:txBody>
        </p:sp>
        <p:sp>
          <p:nvSpPr>
            <p:cNvPr id="2064" name="Line 21"/>
            <p:cNvSpPr>
              <a:spLocks noChangeShapeType="1"/>
            </p:cNvSpPr>
            <p:nvPr/>
          </p:nvSpPr>
          <p:spPr bwMode="auto">
            <a:xfrm flipH="1">
              <a:off x="3442" y="1732"/>
              <a:ext cx="634" cy="173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65" name="Line 22"/>
            <p:cNvSpPr>
              <a:spLocks noChangeShapeType="1"/>
            </p:cNvSpPr>
            <p:nvPr/>
          </p:nvSpPr>
          <p:spPr bwMode="auto">
            <a:xfrm flipH="1" flipV="1">
              <a:off x="3385" y="1905"/>
              <a:ext cx="1612" cy="2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66" name="Line 23"/>
            <p:cNvSpPr>
              <a:spLocks noChangeShapeType="1"/>
            </p:cNvSpPr>
            <p:nvPr/>
          </p:nvSpPr>
          <p:spPr bwMode="auto">
            <a:xfrm flipH="1">
              <a:off x="3442" y="1675"/>
              <a:ext cx="576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67" name="Line 24"/>
            <p:cNvSpPr>
              <a:spLocks noChangeShapeType="1"/>
            </p:cNvSpPr>
            <p:nvPr/>
          </p:nvSpPr>
          <p:spPr bwMode="auto">
            <a:xfrm flipH="1">
              <a:off x="3442" y="1675"/>
              <a:ext cx="634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68" name="Line 25"/>
            <p:cNvSpPr>
              <a:spLocks noChangeShapeType="1"/>
            </p:cNvSpPr>
            <p:nvPr/>
          </p:nvSpPr>
          <p:spPr bwMode="auto">
            <a:xfrm flipH="1" flipV="1">
              <a:off x="3385" y="2078"/>
              <a:ext cx="1267" cy="6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69" name="Line 26"/>
            <p:cNvSpPr>
              <a:spLocks noChangeShapeType="1"/>
            </p:cNvSpPr>
            <p:nvPr/>
          </p:nvSpPr>
          <p:spPr bwMode="auto">
            <a:xfrm flipH="1">
              <a:off x="3385" y="1387"/>
              <a:ext cx="1152" cy="4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70" name="Text Box 27"/>
            <p:cNvSpPr txBox="1">
              <a:spLocks noChangeArrowheads="1"/>
            </p:cNvSpPr>
            <p:nvPr/>
          </p:nvSpPr>
          <p:spPr bwMode="auto">
            <a:xfrm>
              <a:off x="3673" y="1675"/>
              <a:ext cx="979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en-GB" sz="1400"/>
            </a:p>
          </p:txBody>
        </p:sp>
        <p:sp>
          <p:nvSpPr>
            <p:cNvPr id="2071" name="Line 28"/>
            <p:cNvSpPr>
              <a:spLocks noChangeShapeType="1"/>
            </p:cNvSpPr>
            <p:nvPr/>
          </p:nvSpPr>
          <p:spPr bwMode="auto">
            <a:xfrm flipH="1" flipV="1">
              <a:off x="3327" y="2136"/>
              <a:ext cx="749" cy="8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72" name="Line 29"/>
            <p:cNvSpPr>
              <a:spLocks noChangeShapeType="1"/>
            </p:cNvSpPr>
            <p:nvPr/>
          </p:nvSpPr>
          <p:spPr bwMode="auto">
            <a:xfrm>
              <a:off x="3212" y="2193"/>
              <a:ext cx="749" cy="9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73" name="Line 30"/>
            <p:cNvSpPr>
              <a:spLocks noChangeShapeType="1"/>
            </p:cNvSpPr>
            <p:nvPr/>
          </p:nvSpPr>
          <p:spPr bwMode="auto">
            <a:xfrm flipH="1">
              <a:off x="4421" y="1617"/>
              <a:ext cx="346" cy="149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74" name="Text Box 31"/>
            <p:cNvSpPr txBox="1">
              <a:spLocks noChangeArrowheads="1"/>
            </p:cNvSpPr>
            <p:nvPr/>
          </p:nvSpPr>
          <p:spPr bwMode="auto">
            <a:xfrm>
              <a:off x="4537" y="3000"/>
              <a:ext cx="575" cy="346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endParaRPr lang="en-GB" sz="1000"/>
            </a:p>
          </p:txBody>
        </p:sp>
        <p:sp>
          <p:nvSpPr>
            <p:cNvPr id="2075" name="Text Box 32"/>
            <p:cNvSpPr txBox="1">
              <a:spLocks noChangeArrowheads="1"/>
            </p:cNvSpPr>
            <p:nvPr/>
          </p:nvSpPr>
          <p:spPr bwMode="auto">
            <a:xfrm>
              <a:off x="4057" y="3526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/>
                <a:t>Alice</a:t>
              </a:r>
            </a:p>
          </p:txBody>
        </p:sp>
        <p:sp>
          <p:nvSpPr>
            <p:cNvPr id="2076" name="Text Box 33"/>
            <p:cNvSpPr txBox="1">
              <a:spLocks noChangeArrowheads="1"/>
            </p:cNvSpPr>
            <p:nvPr/>
          </p:nvSpPr>
          <p:spPr bwMode="auto">
            <a:xfrm>
              <a:off x="4912" y="1041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/>
                <a:t>Bob</a:t>
              </a:r>
            </a:p>
          </p:txBody>
        </p:sp>
        <p:sp>
          <p:nvSpPr>
            <p:cNvPr id="2077" name="Oval 34"/>
            <p:cNvSpPr>
              <a:spLocks noChangeArrowheads="1"/>
            </p:cNvSpPr>
            <p:nvPr/>
          </p:nvSpPr>
          <p:spPr bwMode="auto">
            <a:xfrm>
              <a:off x="3893" y="1524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/>
                <a:t>1</a:t>
              </a:r>
            </a:p>
          </p:txBody>
        </p:sp>
        <p:sp>
          <p:nvSpPr>
            <p:cNvPr id="2078" name="Oval 35"/>
            <p:cNvSpPr>
              <a:spLocks noChangeArrowheads="1"/>
            </p:cNvSpPr>
            <p:nvPr/>
          </p:nvSpPr>
          <p:spPr bwMode="auto">
            <a:xfrm>
              <a:off x="3920" y="1897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/>
                <a:t>1</a:t>
              </a:r>
            </a:p>
          </p:txBody>
        </p:sp>
        <p:sp>
          <p:nvSpPr>
            <p:cNvPr id="2079" name="Oval 36"/>
            <p:cNvSpPr>
              <a:spLocks noChangeArrowheads="1"/>
            </p:cNvSpPr>
            <p:nvPr/>
          </p:nvSpPr>
          <p:spPr bwMode="auto">
            <a:xfrm>
              <a:off x="3923" y="2325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/>
                <a:t>1</a:t>
              </a:r>
            </a:p>
          </p:txBody>
        </p:sp>
        <p:sp>
          <p:nvSpPr>
            <p:cNvPr id="2080" name="Oval 37"/>
            <p:cNvSpPr>
              <a:spLocks noChangeArrowheads="1"/>
            </p:cNvSpPr>
            <p:nvPr/>
          </p:nvSpPr>
          <p:spPr bwMode="auto">
            <a:xfrm>
              <a:off x="3724" y="2601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/>
                <a:t>1</a:t>
              </a:r>
            </a:p>
          </p:txBody>
        </p:sp>
        <p:sp>
          <p:nvSpPr>
            <p:cNvPr id="2081" name="Oval 38"/>
            <p:cNvSpPr>
              <a:spLocks noChangeArrowheads="1"/>
            </p:cNvSpPr>
            <p:nvPr/>
          </p:nvSpPr>
          <p:spPr bwMode="auto">
            <a:xfrm>
              <a:off x="3477" y="2562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/>
                <a:t>2</a:t>
              </a:r>
            </a:p>
          </p:txBody>
        </p:sp>
        <p:sp>
          <p:nvSpPr>
            <p:cNvPr id="2082" name="Oval 39"/>
            <p:cNvSpPr>
              <a:spLocks noChangeArrowheads="1"/>
            </p:cNvSpPr>
            <p:nvPr/>
          </p:nvSpPr>
          <p:spPr bwMode="auto">
            <a:xfrm>
              <a:off x="4531" y="2278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/>
                <a:t>3</a:t>
              </a:r>
            </a:p>
          </p:txBody>
        </p:sp>
        <p:pic>
          <p:nvPicPr>
            <p:cNvPr id="2083" name="Picture 40" descr="Bo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25" y="620"/>
              <a:ext cx="426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4" name="Picture 41" descr="Alic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89" y="3436"/>
              <a:ext cx="354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7562" name="Rectangle 42"/>
          <p:cNvSpPr>
            <a:spLocks noChangeArrowheads="1"/>
          </p:cNvSpPr>
          <p:nvPr/>
        </p:nvSpPr>
        <p:spPr bwMode="auto">
          <a:xfrm>
            <a:off x="623888" y="4775200"/>
            <a:ext cx="5849937" cy="1790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/>
              <a:t>Problems?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sz="2000"/>
              <a:t>Single point of failure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sz="2000"/>
              <a:t>Performance bottleneck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sz="2000"/>
              <a:t>Copyright infringement</a:t>
            </a:r>
            <a:endParaRPr lang="en-US" sz="180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62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Application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23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AB1B2-F515-4C8C-9CE4-376DF3D648A3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123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Peers as relays</a:t>
            </a:r>
          </a:p>
        </p:txBody>
      </p:sp>
      <p:sp>
        <p:nvSpPr>
          <p:cNvPr id="123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3997325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Problem when both Alice and Bob are behind  “NATs”.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NAT prevents an outside peer from initiating a call to insider peer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Solution: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Using Alice’s and Bob’s SNs, Relay is chosen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Each peer initiates session with relay.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Peers can now communicate through NATs via relay</a:t>
            </a:r>
          </a:p>
        </p:txBody>
      </p:sp>
      <p:grpSp>
        <p:nvGrpSpPr>
          <p:cNvPr id="12311" name="Group 4"/>
          <p:cNvGrpSpPr>
            <a:grpSpLocks/>
          </p:cNvGrpSpPr>
          <p:nvPr/>
        </p:nvGrpSpPr>
        <p:grpSpPr bwMode="auto">
          <a:xfrm>
            <a:off x="4751388" y="1722438"/>
            <a:ext cx="4129087" cy="3814762"/>
            <a:chOff x="2993" y="1085"/>
            <a:chExt cx="2601" cy="2403"/>
          </a:xfrm>
        </p:grpSpPr>
        <p:sp>
          <p:nvSpPr>
            <p:cNvPr id="12312" name="Line 5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13" name="Line 6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14" name="Line 7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15" name="Line 8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16" name="Group 9"/>
            <p:cNvGrpSpPr>
              <a:grpSpLocks/>
            </p:cNvGrpSpPr>
            <p:nvPr/>
          </p:nvGrpSpPr>
          <p:grpSpPr bwMode="auto">
            <a:xfrm>
              <a:off x="4098" y="1653"/>
              <a:ext cx="535" cy="443"/>
              <a:chOff x="3464" y="1275"/>
              <a:chExt cx="395" cy="329"/>
            </a:xfrm>
          </p:grpSpPr>
          <p:pic>
            <p:nvPicPr>
              <p:cNvPr id="12367" name="Picture 1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306" name="Object 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2306" name="Clip" r:id="rId4" imgW="1305000" imgH="1085760" progId="">
                  <p:embed/>
                </p:oleObj>
              </a:graphicData>
            </a:graphic>
          </p:graphicFrame>
        </p:grpSp>
        <p:sp>
          <p:nvSpPr>
            <p:cNvPr id="12317" name="Line 12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18" name="Line 13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19" name="Line 14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20" name="Line 15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21" name="Line 16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22" name="Group 17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12366" name="Picture 18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305" name="Object 1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2305" name="Clip" r:id="rId5" imgW="1305000" imgH="1085760" progId="">
                  <p:embed/>
                </p:oleObj>
              </a:graphicData>
            </a:graphic>
          </p:graphicFrame>
        </p:grpSp>
        <p:grpSp>
          <p:nvGrpSpPr>
            <p:cNvPr id="12323" name="Group 20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12365" name="Picture 21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304" name="Object 2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2304" name="Clip" r:id="rId6" imgW="1305000" imgH="1085760" progId="">
                  <p:embed/>
                </p:oleObj>
              </a:graphicData>
            </a:graphic>
          </p:graphicFrame>
        </p:grpSp>
        <p:grpSp>
          <p:nvGrpSpPr>
            <p:cNvPr id="12324" name="Group 23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12364" name="Picture 24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303" name="Object 2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2303" name="Clip" r:id="rId7" imgW="1305000" imgH="1085760" progId="">
                  <p:embed/>
                </p:oleObj>
              </a:graphicData>
            </a:graphic>
          </p:graphicFrame>
        </p:grpSp>
        <p:grpSp>
          <p:nvGrpSpPr>
            <p:cNvPr id="12325" name="Group 26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12363" name="Picture 27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302" name="Object 2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2302" name="Clip" r:id="rId8" imgW="1305000" imgH="1085760" progId="">
                  <p:embed/>
                </p:oleObj>
              </a:graphicData>
            </a:graphic>
          </p:graphicFrame>
        </p:grpSp>
        <p:grpSp>
          <p:nvGrpSpPr>
            <p:cNvPr id="12326" name="Group 29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12362" name="Picture 3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301" name="Object 3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2301" name="Clip" r:id="rId9" imgW="1305000" imgH="1085760" progId="">
                  <p:embed/>
                </p:oleObj>
              </a:graphicData>
            </a:graphic>
          </p:graphicFrame>
        </p:grpSp>
        <p:grpSp>
          <p:nvGrpSpPr>
            <p:cNvPr id="12327" name="Group 32"/>
            <p:cNvGrpSpPr>
              <a:grpSpLocks/>
            </p:cNvGrpSpPr>
            <p:nvPr/>
          </p:nvGrpSpPr>
          <p:grpSpPr bwMode="auto">
            <a:xfrm>
              <a:off x="3439" y="2610"/>
              <a:ext cx="535" cy="443"/>
              <a:chOff x="3464" y="1275"/>
              <a:chExt cx="395" cy="329"/>
            </a:xfrm>
          </p:grpSpPr>
          <p:pic>
            <p:nvPicPr>
              <p:cNvPr id="12361" name="Picture 33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300" name="Object 3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2300" name="Clip" r:id="rId10" imgW="1305000" imgH="1085760" progId="">
                  <p:embed/>
                </p:oleObj>
              </a:graphicData>
            </a:graphic>
          </p:graphicFrame>
        </p:grpSp>
        <p:sp>
          <p:nvSpPr>
            <p:cNvPr id="12328" name="Line 35"/>
            <p:cNvSpPr>
              <a:spLocks noChangeShapeType="1"/>
            </p:cNvSpPr>
            <p:nvPr/>
          </p:nvSpPr>
          <p:spPr bwMode="auto">
            <a:xfrm flipH="1">
              <a:off x="3736" y="1903"/>
              <a:ext cx="637" cy="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29" name="Line 36"/>
            <p:cNvSpPr>
              <a:spLocks noChangeShapeType="1"/>
            </p:cNvSpPr>
            <p:nvPr/>
          </p:nvSpPr>
          <p:spPr bwMode="auto">
            <a:xfrm>
              <a:off x="4399" y="1807"/>
              <a:ext cx="436" cy="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30" name="Line 37"/>
            <p:cNvSpPr>
              <a:spLocks noChangeShapeType="1"/>
            </p:cNvSpPr>
            <p:nvPr/>
          </p:nvSpPr>
          <p:spPr bwMode="auto">
            <a:xfrm flipV="1">
              <a:off x="3788" y="2731"/>
              <a:ext cx="107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31" name="Line 38"/>
            <p:cNvSpPr>
              <a:spLocks noChangeShapeType="1"/>
            </p:cNvSpPr>
            <p:nvPr/>
          </p:nvSpPr>
          <p:spPr bwMode="auto">
            <a:xfrm flipH="1" flipV="1">
              <a:off x="4817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32" name="Line 39"/>
            <p:cNvSpPr>
              <a:spLocks noChangeShapeType="1"/>
            </p:cNvSpPr>
            <p:nvPr/>
          </p:nvSpPr>
          <p:spPr bwMode="auto">
            <a:xfrm flipH="1" flipV="1">
              <a:off x="4852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33" name="Line 40"/>
            <p:cNvSpPr>
              <a:spLocks noChangeShapeType="1"/>
            </p:cNvSpPr>
            <p:nvPr/>
          </p:nvSpPr>
          <p:spPr bwMode="auto">
            <a:xfrm flipH="1" flipV="1">
              <a:off x="4827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34" name="Line 41"/>
            <p:cNvSpPr>
              <a:spLocks noChangeShapeType="1"/>
            </p:cNvSpPr>
            <p:nvPr/>
          </p:nvSpPr>
          <p:spPr bwMode="auto">
            <a:xfrm flipH="1">
              <a:off x="4827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35" name="Line 42"/>
            <p:cNvSpPr>
              <a:spLocks noChangeShapeType="1"/>
            </p:cNvSpPr>
            <p:nvPr/>
          </p:nvSpPr>
          <p:spPr bwMode="auto">
            <a:xfrm flipH="1">
              <a:off x="4844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2336" name="Group 43"/>
            <p:cNvGrpSpPr>
              <a:grpSpLocks/>
            </p:cNvGrpSpPr>
            <p:nvPr/>
          </p:nvGrpSpPr>
          <p:grpSpPr bwMode="auto">
            <a:xfrm>
              <a:off x="5278" y="2759"/>
              <a:ext cx="316" cy="303"/>
              <a:chOff x="3464" y="1275"/>
              <a:chExt cx="395" cy="329"/>
            </a:xfrm>
          </p:grpSpPr>
          <p:pic>
            <p:nvPicPr>
              <p:cNvPr id="12360" name="Picture 44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299" name="Object 4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2299" name="Clip" r:id="rId11" imgW="1305000" imgH="1085760" progId="">
                  <p:embed/>
                </p:oleObj>
              </a:graphicData>
            </a:graphic>
          </p:graphicFrame>
        </p:grpSp>
        <p:grpSp>
          <p:nvGrpSpPr>
            <p:cNvPr id="12337" name="Group 46"/>
            <p:cNvGrpSpPr>
              <a:grpSpLocks/>
            </p:cNvGrpSpPr>
            <p:nvPr/>
          </p:nvGrpSpPr>
          <p:grpSpPr bwMode="auto">
            <a:xfrm>
              <a:off x="5175" y="3081"/>
              <a:ext cx="316" cy="303"/>
              <a:chOff x="3464" y="1275"/>
              <a:chExt cx="395" cy="329"/>
            </a:xfrm>
          </p:grpSpPr>
          <p:pic>
            <p:nvPicPr>
              <p:cNvPr id="12359" name="Picture 47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298" name="Object 4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2298" name="Clip" r:id="rId12" imgW="1305000" imgH="1085760" progId="">
                  <p:embed/>
                </p:oleObj>
              </a:graphicData>
            </a:graphic>
          </p:graphicFrame>
        </p:grpSp>
        <p:grpSp>
          <p:nvGrpSpPr>
            <p:cNvPr id="12338" name="Group 49"/>
            <p:cNvGrpSpPr>
              <a:grpSpLocks/>
            </p:cNvGrpSpPr>
            <p:nvPr/>
          </p:nvGrpSpPr>
          <p:grpSpPr bwMode="auto">
            <a:xfrm>
              <a:off x="5271" y="2375"/>
              <a:ext cx="316" cy="303"/>
              <a:chOff x="3464" y="1275"/>
              <a:chExt cx="395" cy="329"/>
            </a:xfrm>
          </p:grpSpPr>
          <p:pic>
            <p:nvPicPr>
              <p:cNvPr id="12358" name="Picture 50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297" name="Object 5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2297" name="Clip" r:id="rId13" imgW="1305000" imgH="1085760" progId="">
                  <p:embed/>
                </p:oleObj>
              </a:graphicData>
            </a:graphic>
          </p:graphicFrame>
        </p:grpSp>
        <p:grpSp>
          <p:nvGrpSpPr>
            <p:cNvPr id="12339" name="Group 52"/>
            <p:cNvGrpSpPr>
              <a:grpSpLocks/>
            </p:cNvGrpSpPr>
            <p:nvPr/>
          </p:nvGrpSpPr>
          <p:grpSpPr bwMode="auto">
            <a:xfrm>
              <a:off x="5035" y="2130"/>
              <a:ext cx="316" cy="303"/>
              <a:chOff x="3464" y="1275"/>
              <a:chExt cx="395" cy="329"/>
            </a:xfrm>
          </p:grpSpPr>
          <p:pic>
            <p:nvPicPr>
              <p:cNvPr id="12357" name="Picture 53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296" name="Object 5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2296" name="Clip" r:id="rId14" imgW="1305000" imgH="1085760" progId="">
                  <p:embed/>
                </p:oleObj>
              </a:graphicData>
            </a:graphic>
          </p:graphicFrame>
        </p:grpSp>
        <p:grpSp>
          <p:nvGrpSpPr>
            <p:cNvPr id="12340" name="Group 55"/>
            <p:cNvGrpSpPr>
              <a:grpSpLocks/>
            </p:cNvGrpSpPr>
            <p:nvPr/>
          </p:nvGrpSpPr>
          <p:grpSpPr bwMode="auto">
            <a:xfrm>
              <a:off x="4729" y="3134"/>
              <a:ext cx="316" cy="303"/>
              <a:chOff x="3464" y="1275"/>
              <a:chExt cx="395" cy="329"/>
            </a:xfrm>
          </p:grpSpPr>
          <p:pic>
            <p:nvPicPr>
              <p:cNvPr id="12356" name="Picture 56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295" name="Object 5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2295" name="Clip" r:id="rId15" imgW="1305000" imgH="1085760" progId="">
                  <p:embed/>
                </p:oleObj>
              </a:graphicData>
            </a:graphic>
          </p:graphicFrame>
        </p:grpSp>
        <p:grpSp>
          <p:nvGrpSpPr>
            <p:cNvPr id="12341" name="Group 58"/>
            <p:cNvGrpSpPr>
              <a:grpSpLocks/>
            </p:cNvGrpSpPr>
            <p:nvPr/>
          </p:nvGrpSpPr>
          <p:grpSpPr bwMode="auto">
            <a:xfrm>
              <a:off x="4573" y="2655"/>
              <a:ext cx="535" cy="443"/>
              <a:chOff x="3464" y="1275"/>
              <a:chExt cx="395" cy="329"/>
            </a:xfrm>
          </p:grpSpPr>
          <p:pic>
            <p:nvPicPr>
              <p:cNvPr id="12355" name="Picture 59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294" name="Object 6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2294" name="Clip" r:id="rId16" imgW="1305000" imgH="1085760" progId="">
                  <p:embed/>
                </p:oleObj>
              </a:graphicData>
            </a:graphic>
          </p:graphicFrame>
        </p:grpSp>
        <p:grpSp>
          <p:nvGrpSpPr>
            <p:cNvPr id="12342" name="Group 61"/>
            <p:cNvGrpSpPr>
              <a:grpSpLocks/>
            </p:cNvGrpSpPr>
            <p:nvPr/>
          </p:nvGrpSpPr>
          <p:grpSpPr bwMode="auto">
            <a:xfrm>
              <a:off x="3696" y="1373"/>
              <a:ext cx="316" cy="303"/>
              <a:chOff x="3464" y="1275"/>
              <a:chExt cx="395" cy="329"/>
            </a:xfrm>
          </p:grpSpPr>
          <p:pic>
            <p:nvPicPr>
              <p:cNvPr id="12354" name="Picture 62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293" name="Object 63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2293" name="Clip" r:id="rId17" imgW="1305000" imgH="1085760" progId="">
                  <p:embed/>
                </p:oleObj>
              </a:graphicData>
            </a:graphic>
          </p:graphicFrame>
        </p:grpSp>
        <p:grpSp>
          <p:nvGrpSpPr>
            <p:cNvPr id="12343" name="Group 64"/>
            <p:cNvGrpSpPr>
              <a:grpSpLocks/>
            </p:cNvGrpSpPr>
            <p:nvPr/>
          </p:nvGrpSpPr>
          <p:grpSpPr bwMode="auto">
            <a:xfrm>
              <a:off x="4219" y="1085"/>
              <a:ext cx="316" cy="303"/>
              <a:chOff x="3464" y="1275"/>
              <a:chExt cx="395" cy="329"/>
            </a:xfrm>
          </p:grpSpPr>
          <p:pic>
            <p:nvPicPr>
              <p:cNvPr id="12353" name="Picture 65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292" name="Object 66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2292" name="Clip" r:id="rId18" imgW="1305000" imgH="1085760" progId="">
                  <p:embed/>
                </p:oleObj>
              </a:graphicData>
            </a:graphic>
          </p:graphicFrame>
        </p:grpSp>
        <p:grpSp>
          <p:nvGrpSpPr>
            <p:cNvPr id="12344" name="Group 67"/>
            <p:cNvGrpSpPr>
              <a:grpSpLocks/>
            </p:cNvGrpSpPr>
            <p:nvPr/>
          </p:nvGrpSpPr>
          <p:grpSpPr bwMode="auto">
            <a:xfrm>
              <a:off x="3888" y="1146"/>
              <a:ext cx="316" cy="303"/>
              <a:chOff x="3464" y="1275"/>
              <a:chExt cx="395" cy="329"/>
            </a:xfrm>
          </p:grpSpPr>
          <p:pic>
            <p:nvPicPr>
              <p:cNvPr id="12352" name="Picture 68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291" name="Object 6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2291" name="Clip" r:id="rId19" imgW="1305000" imgH="1085760" progId="">
                  <p:embed/>
                </p:oleObj>
              </a:graphicData>
            </a:graphic>
          </p:graphicFrame>
        </p:grpSp>
        <p:grpSp>
          <p:nvGrpSpPr>
            <p:cNvPr id="12345" name="Group 70"/>
            <p:cNvGrpSpPr>
              <a:grpSpLocks/>
            </p:cNvGrpSpPr>
            <p:nvPr/>
          </p:nvGrpSpPr>
          <p:grpSpPr bwMode="auto">
            <a:xfrm>
              <a:off x="4796" y="1373"/>
              <a:ext cx="316" cy="303"/>
              <a:chOff x="3464" y="1275"/>
              <a:chExt cx="395" cy="329"/>
            </a:xfrm>
          </p:grpSpPr>
          <p:pic>
            <p:nvPicPr>
              <p:cNvPr id="12351" name="Picture 71" descr="kw_skype_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2290" name="Object 7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2290" name="Clip" r:id="rId20" imgW="1305000" imgH="1085760" progId="">
                  <p:embed/>
                </p:oleObj>
              </a:graphicData>
            </a:graphic>
          </p:graphicFrame>
        </p:grpSp>
        <p:sp>
          <p:nvSpPr>
            <p:cNvPr id="12346" name="Freeform 73"/>
            <p:cNvSpPr>
              <a:spLocks/>
            </p:cNvSpPr>
            <p:nvPr/>
          </p:nvSpPr>
          <p:spPr bwMode="auto">
            <a:xfrm>
              <a:off x="3693" y="1228"/>
              <a:ext cx="1597" cy="2008"/>
            </a:xfrm>
            <a:custGeom>
              <a:avLst/>
              <a:gdLst>
                <a:gd name="T0" fmla="*/ 737 w 1597"/>
                <a:gd name="T1" fmla="*/ 0 h 2008"/>
                <a:gd name="T2" fmla="*/ 1474 w 1597"/>
                <a:gd name="T3" fmla="*/ 983 h 2008"/>
                <a:gd name="T4" fmla="*/ 0 w 1597"/>
                <a:gd name="T5" fmla="*/ 2008 h 2008"/>
                <a:gd name="T6" fmla="*/ 0 60000 65536"/>
                <a:gd name="T7" fmla="*/ 0 60000 65536"/>
                <a:gd name="T8" fmla="*/ 0 60000 65536"/>
                <a:gd name="T9" fmla="*/ 0 w 1597"/>
                <a:gd name="T10" fmla="*/ 0 h 2008"/>
                <a:gd name="T11" fmla="*/ 1597 w 1597"/>
                <a:gd name="T12" fmla="*/ 2008 h 2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7" h="2008">
                  <a:moveTo>
                    <a:pt x="737" y="0"/>
                  </a:moveTo>
                  <a:cubicBezTo>
                    <a:pt x="1167" y="324"/>
                    <a:pt x="1597" y="648"/>
                    <a:pt x="1474" y="983"/>
                  </a:cubicBezTo>
                  <a:cubicBezTo>
                    <a:pt x="1351" y="1318"/>
                    <a:pt x="675" y="1663"/>
                    <a:pt x="0" y="2008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47" name="Freeform 74"/>
            <p:cNvSpPr>
              <a:spLocks/>
            </p:cNvSpPr>
            <p:nvPr/>
          </p:nvSpPr>
          <p:spPr bwMode="auto">
            <a:xfrm>
              <a:off x="3685" y="1203"/>
              <a:ext cx="1615" cy="2075"/>
            </a:xfrm>
            <a:custGeom>
              <a:avLst/>
              <a:gdLst>
                <a:gd name="T0" fmla="*/ 745 w 1615"/>
                <a:gd name="T1" fmla="*/ 0 h 2075"/>
                <a:gd name="T2" fmla="*/ 1491 w 1615"/>
                <a:gd name="T3" fmla="*/ 1016 h 2075"/>
                <a:gd name="T4" fmla="*/ 0 w 1615"/>
                <a:gd name="T5" fmla="*/ 2075 h 2075"/>
                <a:gd name="T6" fmla="*/ 0 60000 65536"/>
                <a:gd name="T7" fmla="*/ 0 60000 65536"/>
                <a:gd name="T8" fmla="*/ 0 60000 65536"/>
                <a:gd name="T9" fmla="*/ 0 w 1615"/>
                <a:gd name="T10" fmla="*/ 0 h 2075"/>
                <a:gd name="T11" fmla="*/ 1615 w 1615"/>
                <a:gd name="T12" fmla="*/ 2075 h 20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5" h="2075">
                  <a:moveTo>
                    <a:pt x="745" y="0"/>
                  </a:moveTo>
                  <a:cubicBezTo>
                    <a:pt x="1180" y="335"/>
                    <a:pt x="1615" y="670"/>
                    <a:pt x="1491" y="1016"/>
                  </a:cubicBezTo>
                  <a:cubicBezTo>
                    <a:pt x="1367" y="1362"/>
                    <a:pt x="250" y="1899"/>
                    <a:pt x="0" y="2075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48" name="Freeform 75"/>
            <p:cNvSpPr>
              <a:spLocks/>
            </p:cNvSpPr>
            <p:nvPr/>
          </p:nvSpPr>
          <p:spPr bwMode="auto">
            <a:xfrm>
              <a:off x="3693" y="1203"/>
              <a:ext cx="1600" cy="2058"/>
            </a:xfrm>
            <a:custGeom>
              <a:avLst/>
              <a:gdLst>
                <a:gd name="T0" fmla="*/ 754 w 1600"/>
                <a:gd name="T1" fmla="*/ 0 h 2058"/>
                <a:gd name="T2" fmla="*/ 1474 w 1600"/>
                <a:gd name="T3" fmla="*/ 982 h 2058"/>
                <a:gd name="T4" fmla="*/ 0 w 1600"/>
                <a:gd name="T5" fmla="*/ 2058 h 2058"/>
                <a:gd name="T6" fmla="*/ 0 60000 65536"/>
                <a:gd name="T7" fmla="*/ 0 60000 65536"/>
                <a:gd name="T8" fmla="*/ 0 60000 65536"/>
                <a:gd name="T9" fmla="*/ 0 w 1600"/>
                <a:gd name="T10" fmla="*/ 0 h 2058"/>
                <a:gd name="T11" fmla="*/ 1600 w 1600"/>
                <a:gd name="T12" fmla="*/ 2058 h 2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0" h="2058">
                  <a:moveTo>
                    <a:pt x="754" y="0"/>
                  </a:moveTo>
                  <a:cubicBezTo>
                    <a:pt x="1177" y="319"/>
                    <a:pt x="1600" y="639"/>
                    <a:pt x="1474" y="982"/>
                  </a:cubicBezTo>
                  <a:cubicBezTo>
                    <a:pt x="1348" y="1325"/>
                    <a:pt x="674" y="1691"/>
                    <a:pt x="0" y="2058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49" name="Line 76"/>
            <p:cNvSpPr>
              <a:spLocks noChangeShapeType="1"/>
            </p:cNvSpPr>
            <p:nvPr/>
          </p:nvSpPr>
          <p:spPr bwMode="auto">
            <a:xfrm flipH="1">
              <a:off x="3736" y="1516"/>
              <a:ext cx="127" cy="116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50" name="Freeform 77"/>
            <p:cNvSpPr>
              <a:spLocks/>
            </p:cNvSpPr>
            <p:nvPr/>
          </p:nvSpPr>
          <p:spPr bwMode="auto">
            <a:xfrm>
              <a:off x="3719" y="1203"/>
              <a:ext cx="1577" cy="2067"/>
            </a:xfrm>
            <a:custGeom>
              <a:avLst/>
              <a:gdLst>
                <a:gd name="T0" fmla="*/ 720 w 1577"/>
                <a:gd name="T1" fmla="*/ 0 h 2067"/>
                <a:gd name="T2" fmla="*/ 1457 w 1577"/>
                <a:gd name="T3" fmla="*/ 999 h 2067"/>
                <a:gd name="T4" fmla="*/ 0 w 1577"/>
                <a:gd name="T5" fmla="*/ 2067 h 2067"/>
                <a:gd name="T6" fmla="*/ 0 60000 65536"/>
                <a:gd name="T7" fmla="*/ 0 60000 65536"/>
                <a:gd name="T8" fmla="*/ 0 60000 65536"/>
                <a:gd name="T9" fmla="*/ 0 w 1577"/>
                <a:gd name="T10" fmla="*/ 0 h 2067"/>
                <a:gd name="T11" fmla="*/ 1577 w 1577"/>
                <a:gd name="T12" fmla="*/ 2067 h 2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7" h="2067">
                  <a:moveTo>
                    <a:pt x="720" y="0"/>
                  </a:moveTo>
                  <a:cubicBezTo>
                    <a:pt x="1148" y="327"/>
                    <a:pt x="1577" y="655"/>
                    <a:pt x="1457" y="999"/>
                  </a:cubicBezTo>
                  <a:cubicBezTo>
                    <a:pt x="1337" y="1343"/>
                    <a:pt x="249" y="1892"/>
                    <a:pt x="0" y="2067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371" y="131763"/>
            <a:ext cx="8347529" cy="973137"/>
          </a:xfrm>
        </p:spPr>
        <p:txBody>
          <a:bodyPr/>
          <a:lstStyle/>
          <a:p>
            <a:r>
              <a:rPr lang="en-US" sz="3600" dirty="0" smtClean="0"/>
              <a:t>More on examples : New power grids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33480"/>
            <a:ext cx="6495348" cy="480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Drive_prius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714752"/>
            <a:ext cx="1124465" cy="7380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04114" y="1451429"/>
            <a:ext cx="222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Natural overlays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8E80F-31BC-4137-A883-4F8A1103413F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Bibliography (arbitrary order)</a:t>
            </a:r>
            <a:endParaRPr lang="en-US" smtClean="0"/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3" y="1379538"/>
            <a:ext cx="7958137" cy="48688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u="sng" smtClean="0">
                <a:hlinkClick r:id="rId2"/>
              </a:rPr>
              <a:t>Do Incentives build Robustness in BitTorrent?</a:t>
            </a:r>
            <a:r>
              <a:rPr lang="en-US" sz="1600" smtClean="0"/>
              <a:t>, Michael Piatek, Tomas Isdal, Thomas Anderson, Arvind Krishnamurthy and Arun Venkataramani, NSDI 2007.</a:t>
            </a:r>
          </a:p>
          <a:p>
            <a:r>
              <a:rPr lang="sv-SE" sz="1600" smtClean="0">
                <a:hlinkClick r:id="rId3"/>
              </a:rPr>
              <a:t>Law and Economics: The </a:t>
            </a:r>
            <a:r>
              <a:rPr lang="sv-SE" sz="1600" i="1" smtClean="0">
                <a:hlinkClick r:id="rId3"/>
              </a:rPr>
              <a:t>Prisoners</a:t>
            </a:r>
            <a:r>
              <a:rPr lang="sv-SE" sz="1600" smtClean="0">
                <a:hlinkClick r:id="rId3"/>
              </a:rPr>
              <a:t>’ </a:t>
            </a:r>
            <a:r>
              <a:rPr lang="sv-SE" sz="1600" i="1" smtClean="0">
                <a:hlinkClick r:id="rId3"/>
              </a:rPr>
              <a:t>Dilemma</a:t>
            </a:r>
            <a:r>
              <a:rPr lang="sv-SE" sz="1600" smtClean="0"/>
              <a:t/>
            </a:r>
            <a:br>
              <a:rPr lang="sv-SE" sz="1600" smtClean="0"/>
            </a:br>
            <a:r>
              <a:rPr lang="sv-SE" sz="1600" i="1" smtClean="0"/>
              <a:t>mason.gmu.edu/~fbuckley/documents/</a:t>
            </a:r>
            <a:r>
              <a:rPr lang="sv-SE" sz="1600" b="1" i="1" smtClean="0"/>
              <a:t>PrisonersDilemma</a:t>
            </a:r>
            <a:r>
              <a:rPr lang="sv-SE" sz="1600" i="1" smtClean="0"/>
              <a:t>.</a:t>
            </a:r>
            <a:r>
              <a:rPr lang="sv-SE" sz="1600" b="1" i="1" smtClean="0"/>
              <a:t>ppt</a:t>
            </a:r>
            <a:r>
              <a:rPr lang="sv-SE" sz="1600" i="1" smtClean="0"/>
              <a:t> </a:t>
            </a:r>
          </a:p>
          <a:p>
            <a:r>
              <a:rPr lang="sv-SE" sz="1600" smtClean="0">
                <a:hlinkClick r:id="rId4"/>
              </a:rPr>
              <a:t>Exploiting </a:t>
            </a:r>
            <a:r>
              <a:rPr lang="sv-SE" sz="1600" i="1" smtClean="0">
                <a:hlinkClick r:id="rId4"/>
              </a:rPr>
              <a:t>BitTorrent</a:t>
            </a:r>
            <a:r>
              <a:rPr lang="sv-SE" sz="1600" smtClean="0">
                <a:hlinkClick r:id="rId4"/>
              </a:rPr>
              <a:t> For Fun (But Not Profit)</a:t>
            </a:r>
            <a:r>
              <a:rPr lang="sv-SE" sz="1600" smtClean="0"/>
              <a:t/>
            </a:r>
            <a:br>
              <a:rPr lang="sv-SE" sz="1600" smtClean="0"/>
            </a:br>
            <a:r>
              <a:rPr lang="sv-SE" sz="1600" i="1" smtClean="0"/>
              <a:t>iptps06.cs.ucsb.edu/talks/Liogkas_</a:t>
            </a:r>
            <a:r>
              <a:rPr lang="sv-SE" sz="1600" b="1" i="1" smtClean="0"/>
              <a:t>BitTorrent</a:t>
            </a:r>
            <a:r>
              <a:rPr lang="sv-SE" sz="1600" i="1" smtClean="0"/>
              <a:t>.ppt</a:t>
            </a:r>
          </a:p>
          <a:p>
            <a:r>
              <a:rPr lang="sv-SE" sz="1600" smtClean="0"/>
              <a:t>Aberer’s coursenotes</a:t>
            </a:r>
          </a:p>
          <a:p>
            <a:pPr lvl="1"/>
            <a:r>
              <a:rPr lang="sv-SE" sz="1600" u="sng" smtClean="0">
                <a:hlinkClick r:id="rId5"/>
              </a:rPr>
              <a:t>http://lsirwww.epfl.ch/courses/dis/2007ws/lecture/week%208%20P2P%20systems-general.pdf</a:t>
            </a:r>
            <a:r>
              <a:rPr lang="sv-SE" sz="1600" smtClean="0"/>
              <a:t> </a:t>
            </a:r>
          </a:p>
          <a:p>
            <a:pPr lvl="1"/>
            <a:r>
              <a:rPr lang="sv-SE" sz="1600" u="sng" smtClean="0">
                <a:hlinkClick r:id="rId6"/>
              </a:rPr>
              <a:t>http://lsirwww.epfl.ch/courses/dis/2007ws/lecture/week%209%20Structured%20Overlay%20Networks.pdf</a:t>
            </a:r>
            <a:endParaRPr lang="sv-SE" sz="1600" u="sng" smtClean="0"/>
          </a:p>
          <a:p>
            <a:r>
              <a:rPr lang="sv-SE" sz="1600" u="sng" smtClean="0"/>
              <a:t>Chord presentation by Cristine Kiefer, MPII Saarbruecken</a:t>
            </a:r>
          </a:p>
          <a:p>
            <a:pPr lvl="1">
              <a:buFont typeface="Wingdings" pitchFamily="2" charset="2"/>
              <a:buNone/>
            </a:pPr>
            <a:r>
              <a:rPr lang="sv-SE" sz="1600" i="1" smtClean="0"/>
              <a:t>www.</a:t>
            </a:r>
            <a:r>
              <a:rPr lang="sv-SE" sz="1600" b="1" i="1" smtClean="0"/>
              <a:t>mpi</a:t>
            </a:r>
            <a:r>
              <a:rPr lang="sv-SE" sz="1600" i="1" smtClean="0"/>
              <a:t>-inf.mpg.de/departments/d5/teaching/ws03_04/p2p-data/11-18-writeup1.pdf </a:t>
            </a:r>
          </a:p>
          <a:p>
            <a:pPr lvl="1">
              <a:buFont typeface="Wingdings" pitchFamily="2" charset="2"/>
              <a:buNone/>
            </a:pPr>
            <a:r>
              <a:rPr lang="sv-SE" sz="1600" i="1" smtClean="0"/>
              <a:t>www.</a:t>
            </a:r>
            <a:r>
              <a:rPr lang="sv-SE" sz="1600" b="1" i="1" smtClean="0"/>
              <a:t>mpi</a:t>
            </a:r>
            <a:r>
              <a:rPr lang="sv-SE" sz="1600" i="1" smtClean="0"/>
              <a:t>-inf.mpg.de/departments/d5/teaching/ws03_04/p2p-data/11-18-paper1.ppt</a:t>
            </a:r>
            <a:endParaRPr lang="sv-SE" sz="1600" u="sng" smtClean="0"/>
          </a:p>
          <a:p>
            <a:r>
              <a:rPr lang="en-US" sz="1600" smtClean="0"/>
              <a:t>Kurose, Ross: Computer Networking, a top-down approach, AdisonWesley 2009</a:t>
            </a:r>
            <a:r>
              <a:rPr lang="en-US" sz="1800" smtClean="0"/>
              <a:t/>
            </a:r>
            <a:br>
              <a:rPr lang="en-US" sz="1800" smtClean="0"/>
            </a:br>
            <a:endParaRPr lang="sv-SE" sz="1800" smtClean="0"/>
          </a:p>
          <a:p>
            <a:endParaRPr lang="sv-SE" sz="1800" smtClean="0"/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Bibliography </a:t>
            </a:r>
            <a:r>
              <a:rPr lang="sv-SE" sz="3200" smtClean="0"/>
              <a:t>(cont)</a:t>
            </a:r>
            <a:endParaRPr lang="sv-SE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0" y="1408113"/>
            <a:ext cx="9144000" cy="5108575"/>
          </a:xfrm>
        </p:spPr>
        <p:txBody>
          <a:bodyPr/>
          <a:lstStyle/>
          <a:p>
            <a:r>
              <a:rPr lang="en-US" sz="1600" u="sng" smtClean="0">
                <a:hlinkClick r:id="rId2"/>
              </a:rPr>
              <a:t>Kademlia: A Peer to peer information system Based on the XOR Metric</a:t>
            </a:r>
            <a:r>
              <a:rPr lang="en-US" sz="1600" smtClean="0"/>
              <a:t>. Petar Maymounkov and David Mazières , 1st International Workshop on Peer-to-peer Systems, 2002.</a:t>
            </a:r>
          </a:p>
          <a:p>
            <a:r>
              <a:rPr lang="en-US" sz="1600" u="sng" smtClean="0">
                <a:hlinkClick r:id="rId3"/>
              </a:rPr>
              <a:t>Pastry: Scalable, distributed object location and routing for large-scale peer-to-peer systems</a:t>
            </a:r>
            <a:r>
              <a:rPr lang="en-US" sz="1600" smtClean="0"/>
              <a:t>, A. Rowstron and P. Druschel, IFIP/ACM International Conference on Distributed Systems Platforms (Middleware), November 2001.</a:t>
            </a:r>
          </a:p>
          <a:p>
            <a:r>
              <a:rPr lang="en-US" sz="1600" u="sng" smtClean="0">
                <a:hlinkClick r:id="rId4"/>
              </a:rPr>
              <a:t>Chord: A Scalable Peer-to-peer Lookup Service for Internet Applications</a:t>
            </a:r>
            <a:r>
              <a:rPr lang="en-US" sz="1600" smtClean="0"/>
              <a:t>, Ion Stoica, Robert Morris, David Karger, M. Frans Kaashoek, and Hari Balakrishnan. </a:t>
            </a:r>
            <a:r>
              <a:rPr lang="sv-SE" sz="1600" smtClean="0"/>
              <a:t>ACM SIGCOMM 2001, San Deigo, CA, August 2001, pp. 149-160.</a:t>
            </a:r>
          </a:p>
          <a:p>
            <a:r>
              <a:rPr lang="en-US" sz="1600" u="sng" smtClean="0">
                <a:hlinkClick r:id="rId5"/>
              </a:rPr>
              <a:t>A Scalable Content-Addressable Network</a:t>
            </a:r>
            <a:r>
              <a:rPr lang="en-US" sz="1600" smtClean="0"/>
              <a:t>, S. Ratnasamy, P. Francis, M. Handley, R. Karp, and S. Shenker, Sigcomm 2001, San Diego, CA, USA, August, 2001.</a:t>
            </a:r>
          </a:p>
          <a:p>
            <a:r>
              <a:rPr lang="en-US" sz="1600" u="sng" smtClean="0">
                <a:hlinkClick r:id="rId6"/>
              </a:rPr>
              <a:t>Incentives build Robustness in BitTorrent</a:t>
            </a:r>
            <a:r>
              <a:rPr lang="en-US" sz="1600" smtClean="0"/>
              <a:t>, Bram Cohen. </a:t>
            </a:r>
            <a:r>
              <a:rPr lang="sv-SE" sz="1600" smtClean="0"/>
              <a:t>Workshop on Economics of Peer-to-Peer Systems, 2003.</a:t>
            </a:r>
          </a:p>
          <a:p>
            <a:r>
              <a:rPr lang="en-US" sz="1600" smtClean="0"/>
              <a:t>Ian Clarke, Oskar Sandberg, Brandon Wiley, and Theodore W. Hong. Freenet: A Distributed Anonymous Information Storage and Retrieval System. Int’l Workshop on Design Issues in Anonymity and Unobservability. LLNCS 2009. Springer Verlag 2001. </a:t>
            </a:r>
          </a:p>
          <a:p>
            <a:r>
              <a:rPr lang="en-US" sz="1600" smtClean="0"/>
              <a:t>Viceroy: A Scalable and Dynamic Emulation of the Butterfly. By D. Malkhi, M. Naor and D. Ratajczak.  In Proceedings of the 21st ACM Symposium on Principles of Distributed Computing </a:t>
            </a:r>
            <a:r>
              <a:rPr lang="en-US" sz="1600" u="sng" smtClean="0">
                <a:hlinkClick r:id="rId7"/>
              </a:rPr>
              <a:t>(PODC '02)</a:t>
            </a:r>
            <a:r>
              <a:rPr lang="en-US" sz="1600" smtClean="0"/>
              <a:t>, August 2002. </a:t>
            </a:r>
            <a:r>
              <a:rPr lang="en-US" sz="1600" u="sng" smtClean="0">
                <a:hlinkClick r:id="rId8"/>
              </a:rPr>
              <a:t>Postscript</a:t>
            </a:r>
            <a:r>
              <a:rPr lang="en-US" sz="1600" smtClean="0"/>
              <a:t>. </a:t>
            </a:r>
          </a:p>
          <a:p>
            <a:endParaRPr lang="en-US" sz="1600" smtClean="0"/>
          </a:p>
          <a:p>
            <a:endParaRPr lang="sv-SE" sz="1800" smtClean="0"/>
          </a:p>
          <a:p>
            <a:endParaRPr lang="sv-SE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sv-SE" smtClean="0"/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2D4AD-5C65-4045-9941-DE7C72E62FF9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Bibliography cont.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0" y="1408113"/>
            <a:ext cx="9144000" cy="4840287"/>
          </a:xfrm>
        </p:spPr>
        <p:txBody>
          <a:bodyPr/>
          <a:lstStyle/>
          <a:p>
            <a:r>
              <a:rPr lang="sv-SE" sz="1800" u="sng" smtClean="0">
                <a:hlinkClick r:id="rId2"/>
              </a:rPr>
              <a:t>http://en.wikipedia.org/wiki/Chord_(DHT)</a:t>
            </a:r>
            <a:endParaRPr lang="sv-SE" sz="1800" smtClean="0"/>
          </a:p>
          <a:p>
            <a:r>
              <a:rPr lang="sv-SE" sz="1800" u="sng" smtClean="0">
                <a:hlinkClick r:id="rId3"/>
              </a:rPr>
              <a:t>http://en.wikipedia.org/wiki/Tapestry_(DHT)</a:t>
            </a:r>
            <a:endParaRPr lang="sv-SE" sz="1800" smtClean="0"/>
          </a:p>
          <a:p>
            <a:r>
              <a:rPr lang="sv-SE" sz="1800" u="sng" smtClean="0">
                <a:hlinkClick r:id="rId4"/>
              </a:rPr>
              <a:t>http://en.wikipedia.org/wiki/Pastry_(DHT)</a:t>
            </a:r>
            <a:endParaRPr lang="sv-SE" sz="1800" smtClean="0"/>
          </a:p>
          <a:p>
            <a:r>
              <a:rPr lang="sv-SE" sz="1800" u="sng" smtClean="0">
                <a:hlinkClick r:id="rId5"/>
              </a:rPr>
              <a:t>http://en.wikipedia.org/wiki/Kademlia</a:t>
            </a:r>
            <a:endParaRPr lang="sv-SE" sz="1800" smtClean="0"/>
          </a:p>
          <a:p>
            <a:r>
              <a:rPr lang="sv-SE" sz="1800" u="sng" smtClean="0">
                <a:hlinkClick r:id="rId6"/>
              </a:rPr>
              <a:t>http://en.wikipedia.org/wiki/Content_addressable_network</a:t>
            </a:r>
            <a:endParaRPr lang="sv-SE" sz="1800" smtClean="0"/>
          </a:p>
          <a:p>
            <a:r>
              <a:rPr lang="sv-SE" sz="1800" u="sng" smtClean="0">
                <a:hlinkClick r:id="rId7"/>
              </a:rPr>
              <a:t>http://en.wikipedia.org/wiki/Comparison_of_file_sharing_applications</a:t>
            </a:r>
            <a:endParaRPr lang="sv-SE" sz="1800" smtClean="0"/>
          </a:p>
          <a:p>
            <a:endParaRPr lang="en-US" sz="1800" u="sng" smtClean="0"/>
          </a:p>
          <a:p>
            <a:pPr>
              <a:buFont typeface="Wingdings" pitchFamily="2" charset="2"/>
              <a:buNone/>
            </a:pPr>
            <a:endParaRPr lang="en-US" sz="1800" smtClean="0"/>
          </a:p>
          <a:p>
            <a:endParaRPr lang="sv-SE" sz="1800" smtClean="0"/>
          </a:p>
          <a:p>
            <a:endParaRPr lang="sv-SE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sv-SE" smtClean="0"/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DC58F-F239-4463-9A44-4F5C04BD0986}" type="slidenum">
              <a:rPr lang="en-US" smtClean="0"/>
              <a:pPr>
                <a:defRPr/>
              </a:pPr>
              <a:t>54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7C222-9BAC-42B5-8F27-6CA13D09449F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Napster: Publish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114800" y="4953000"/>
            <a:ext cx="609600" cy="685800"/>
            <a:chOff x="2592" y="3120"/>
            <a:chExt cx="384" cy="432"/>
          </a:xfrm>
        </p:grpSpPr>
        <p:pic>
          <p:nvPicPr>
            <p:cNvPr id="17455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2" y="336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56" name="Group 5"/>
            <p:cNvGrpSpPr>
              <a:grpSpLocks/>
            </p:cNvGrpSpPr>
            <p:nvPr/>
          </p:nvGrpSpPr>
          <p:grpSpPr bwMode="auto">
            <a:xfrm>
              <a:off x="2640" y="3120"/>
              <a:ext cx="336" cy="432"/>
              <a:chOff x="2640" y="3120"/>
              <a:chExt cx="336" cy="432"/>
            </a:xfrm>
          </p:grpSpPr>
          <p:pic>
            <p:nvPicPr>
              <p:cNvPr id="17457" name="Picture 6" descr="co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40" y="3120"/>
                <a:ext cx="24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8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36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9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36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1295400" y="5257800"/>
            <a:ext cx="2705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I have X, Y, and Z!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17415" name="Picture 10" descr="j02235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276600"/>
            <a:ext cx="682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6" name="Group 11"/>
          <p:cNvGrpSpPr>
            <a:grpSpLocks/>
          </p:cNvGrpSpPr>
          <p:nvPr/>
        </p:nvGrpSpPr>
        <p:grpSpPr bwMode="auto">
          <a:xfrm>
            <a:off x="1447800" y="1676400"/>
            <a:ext cx="5943600" cy="3810000"/>
            <a:chOff x="912" y="1056"/>
            <a:chExt cx="3744" cy="2400"/>
          </a:xfrm>
        </p:grpSpPr>
        <p:pic>
          <p:nvPicPr>
            <p:cNvPr id="17422" name="Picture 12" descr="c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1056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3" name="Picture 13" descr="c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0" y="1056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4" name="Picture 14" descr="c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8" y="1536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5" name="Picture 15" descr="c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3024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6" name="Picture 16" descr="c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8" y="2400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7" name="Picture 17" descr="c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1344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28" name="Group 18"/>
            <p:cNvGrpSpPr>
              <a:grpSpLocks/>
            </p:cNvGrpSpPr>
            <p:nvPr/>
          </p:nvGrpSpPr>
          <p:grpSpPr bwMode="auto">
            <a:xfrm>
              <a:off x="4080" y="3264"/>
              <a:ext cx="384" cy="192"/>
              <a:chOff x="2688" y="3552"/>
              <a:chExt cx="384" cy="192"/>
            </a:xfrm>
          </p:grpSpPr>
          <p:pic>
            <p:nvPicPr>
              <p:cNvPr id="17452" name="Picture 19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3" name="Picture 20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4" name="Picture 21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429" name="Picture 2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8" y="264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0" name="Picture 2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04" y="264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1" name="Picture 2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0" y="264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32" name="Group 25"/>
            <p:cNvGrpSpPr>
              <a:grpSpLocks/>
            </p:cNvGrpSpPr>
            <p:nvPr/>
          </p:nvGrpSpPr>
          <p:grpSpPr bwMode="auto">
            <a:xfrm>
              <a:off x="1296" y="2640"/>
              <a:ext cx="384" cy="192"/>
              <a:chOff x="2688" y="3552"/>
              <a:chExt cx="384" cy="192"/>
            </a:xfrm>
          </p:grpSpPr>
          <p:pic>
            <p:nvPicPr>
              <p:cNvPr id="17449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0" name="Picture 27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51" name="Picture 28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433" name="Picture 29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68" y="1776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4" name="Picture 3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64" y="1776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5" name="Picture 31" descr="c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2" y="1920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6" name="Picture 3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28" y="216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7" name="Picture 3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2" y="158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438" name="Group 34"/>
            <p:cNvGrpSpPr>
              <a:grpSpLocks/>
            </p:cNvGrpSpPr>
            <p:nvPr/>
          </p:nvGrpSpPr>
          <p:grpSpPr bwMode="auto">
            <a:xfrm>
              <a:off x="4032" y="1056"/>
              <a:ext cx="384" cy="192"/>
              <a:chOff x="2688" y="3552"/>
              <a:chExt cx="384" cy="192"/>
            </a:xfrm>
          </p:grpSpPr>
          <p:pic>
            <p:nvPicPr>
              <p:cNvPr id="17446" name="Picture 35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7" name="Picture 3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48" name="Picture 37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439" name="Picture 38" descr="co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16" y="1104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0" name="Picture 39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2" y="13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1" name="Picture 4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8" y="13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2" name="Picture 4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8" y="158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3" name="Picture 4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1296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4" name="Picture 4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20" y="1056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5" name="Picture 4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04" y="158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3200400" y="3962400"/>
            <a:ext cx="1295400" cy="990600"/>
            <a:chOff x="2016" y="2496"/>
            <a:chExt cx="816" cy="624"/>
          </a:xfrm>
        </p:grpSpPr>
        <p:sp>
          <p:nvSpPr>
            <p:cNvPr id="17420" name="Line 46"/>
            <p:cNvSpPr>
              <a:spLocks noChangeShapeType="1"/>
            </p:cNvSpPr>
            <p:nvPr/>
          </p:nvSpPr>
          <p:spPr bwMode="auto">
            <a:xfrm flipV="1">
              <a:off x="2688" y="2496"/>
              <a:ext cx="144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21" name="Rectangle 47"/>
            <p:cNvSpPr>
              <a:spLocks noChangeArrowheads="1"/>
            </p:cNvSpPr>
            <p:nvPr/>
          </p:nvSpPr>
          <p:spPr bwMode="auto">
            <a:xfrm>
              <a:off x="2016" y="2640"/>
              <a:ext cx="7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>
                  <a:solidFill>
                    <a:schemeClr val="accent2"/>
                  </a:solidFill>
                  <a:latin typeface="Arial" pitchFamily="34" charset="0"/>
                </a:rPr>
                <a:t>Publish</a:t>
              </a:r>
            </a:p>
          </p:txBody>
        </p:sp>
      </p:grpSp>
      <p:sp>
        <p:nvSpPr>
          <p:cNvPr id="179248" name="Rectangle 48"/>
          <p:cNvSpPr>
            <a:spLocks noChangeArrowheads="1"/>
          </p:cNvSpPr>
          <p:nvPr/>
        </p:nvSpPr>
        <p:spPr bwMode="auto">
          <a:xfrm>
            <a:off x="4572000" y="2590800"/>
            <a:ext cx="20574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>
                <a:latin typeface="Arial" pitchFamily="34" charset="0"/>
              </a:rPr>
              <a:t>insert(X,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>
                <a:latin typeface="Arial" pitchFamily="34" charset="0"/>
              </a:rPr>
              <a:t>  123.2.21.23)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>
                <a:latin typeface="Arial" pitchFamily="34" charset="0"/>
              </a:rPr>
              <a:t>...</a:t>
            </a:r>
          </a:p>
        </p:txBody>
      </p:sp>
      <p:sp>
        <p:nvSpPr>
          <p:cNvPr id="179249" name="Rectangle 49"/>
          <p:cNvSpPr>
            <a:spLocks noChangeArrowheads="1"/>
          </p:cNvSpPr>
          <p:nvPr/>
        </p:nvSpPr>
        <p:spPr bwMode="auto">
          <a:xfrm>
            <a:off x="3505200" y="5638800"/>
            <a:ext cx="179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>
                <a:latin typeface="Arial" pitchFamily="34" charset="0"/>
              </a:rPr>
              <a:t>123.2.21.23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9" grpId="0" autoUpdateAnimBg="0"/>
      <p:bldP spid="179248" grpId="0" animBg="1" autoUpdateAnimBg="0"/>
      <p:bldP spid="17924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7F337-A34E-43CF-8590-C9E5E7E03697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Napster: Search</a:t>
            </a:r>
          </a:p>
        </p:txBody>
      </p:sp>
      <p:pic>
        <p:nvPicPr>
          <p:cNvPr id="18437" name="Picture 3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764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4384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8006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7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9530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8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9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533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533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533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47" name="Group 13"/>
          <p:cNvGrpSpPr>
            <a:grpSpLocks/>
          </p:cNvGrpSpPr>
          <p:nvPr/>
        </p:nvGrpSpPr>
        <p:grpSpPr bwMode="auto">
          <a:xfrm>
            <a:off x="6477000" y="5181600"/>
            <a:ext cx="609600" cy="304800"/>
            <a:chOff x="2688" y="3552"/>
            <a:chExt cx="384" cy="192"/>
          </a:xfrm>
        </p:grpSpPr>
        <p:pic>
          <p:nvPicPr>
            <p:cNvPr id="18485" name="Picture 1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6" name="Picture 1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7" name="Picture 1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48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19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19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19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51" name="Group 20"/>
          <p:cNvGrpSpPr>
            <a:grpSpLocks/>
          </p:cNvGrpSpPr>
          <p:nvPr/>
        </p:nvGrpSpPr>
        <p:grpSpPr bwMode="auto">
          <a:xfrm>
            <a:off x="2057400" y="4191000"/>
            <a:ext cx="609600" cy="304800"/>
            <a:chOff x="2688" y="3552"/>
            <a:chExt cx="384" cy="192"/>
          </a:xfrm>
        </p:grpSpPr>
        <p:pic>
          <p:nvPicPr>
            <p:cNvPr id="18482" name="Picture 2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3" name="Picture 2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4" name="Picture 2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52" name="Picture 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2819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2819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6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0480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51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57" name="Group 29"/>
          <p:cNvGrpSpPr>
            <a:grpSpLocks/>
          </p:cNvGrpSpPr>
          <p:nvPr/>
        </p:nvGrpSpPr>
        <p:grpSpPr bwMode="auto">
          <a:xfrm>
            <a:off x="6400800" y="1676400"/>
            <a:ext cx="609600" cy="304800"/>
            <a:chOff x="2688" y="3552"/>
            <a:chExt cx="384" cy="192"/>
          </a:xfrm>
        </p:grpSpPr>
        <p:pic>
          <p:nvPicPr>
            <p:cNvPr id="18479" name="Picture 3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0" name="Picture 3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81" name="Picture 3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58" name="Picture 33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7526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Picture 3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13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13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51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205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3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1676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63" name="Text Box 39"/>
          <p:cNvSpPr txBox="1">
            <a:spLocks noChangeArrowheads="1"/>
          </p:cNvSpPr>
          <p:nvPr/>
        </p:nvSpPr>
        <p:spPr bwMode="auto">
          <a:xfrm>
            <a:off x="1752600" y="5257800"/>
            <a:ext cx="231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>
                <a:solidFill>
                  <a:srgbClr val="FF0000"/>
                </a:solidFill>
                <a:latin typeface="Arial" pitchFamily="34" charset="0"/>
              </a:rPr>
              <a:t>Where is file A?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18465" name="Picture 40" descr="j02235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276600"/>
            <a:ext cx="682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51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3352800" y="3962400"/>
            <a:ext cx="1143000" cy="990600"/>
            <a:chOff x="2112" y="2256"/>
            <a:chExt cx="720" cy="624"/>
          </a:xfrm>
        </p:grpSpPr>
        <p:sp>
          <p:nvSpPr>
            <p:cNvPr id="18477" name="Line 43"/>
            <p:cNvSpPr>
              <a:spLocks noChangeShapeType="1"/>
            </p:cNvSpPr>
            <p:nvPr/>
          </p:nvSpPr>
          <p:spPr bwMode="auto">
            <a:xfrm flipV="1">
              <a:off x="2688" y="2256"/>
              <a:ext cx="144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78" name="Rectangle 44"/>
            <p:cNvSpPr>
              <a:spLocks noChangeArrowheads="1"/>
            </p:cNvSpPr>
            <p:nvPr/>
          </p:nvSpPr>
          <p:spPr bwMode="auto">
            <a:xfrm>
              <a:off x="2112" y="2400"/>
              <a:ext cx="6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>
                  <a:solidFill>
                    <a:schemeClr val="accent2"/>
                  </a:solidFill>
                  <a:latin typeface="Arial" pitchFamily="34" charset="0"/>
                </a:rPr>
                <a:t>Query</a:t>
              </a:r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4419600" y="4038600"/>
            <a:ext cx="1117600" cy="914400"/>
            <a:chOff x="2784" y="2304"/>
            <a:chExt cx="704" cy="576"/>
          </a:xfrm>
        </p:grpSpPr>
        <p:sp>
          <p:nvSpPr>
            <p:cNvPr id="18475" name="Line 46"/>
            <p:cNvSpPr>
              <a:spLocks noChangeShapeType="1"/>
            </p:cNvSpPr>
            <p:nvPr/>
          </p:nvSpPr>
          <p:spPr bwMode="auto">
            <a:xfrm flipV="1">
              <a:off x="2784" y="2304"/>
              <a:ext cx="144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76" name="Rectangle 47"/>
            <p:cNvSpPr>
              <a:spLocks noChangeArrowheads="1"/>
            </p:cNvSpPr>
            <p:nvPr/>
          </p:nvSpPr>
          <p:spPr bwMode="auto">
            <a:xfrm>
              <a:off x="2880" y="2400"/>
              <a:ext cx="6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>
                  <a:solidFill>
                    <a:srgbClr val="00FF00"/>
                  </a:solidFill>
                  <a:latin typeface="Arial" pitchFamily="34" charset="0"/>
                </a:rPr>
                <a:t>Reply</a:t>
              </a:r>
            </a:p>
          </p:txBody>
        </p:sp>
      </p:grpSp>
      <p:sp>
        <p:nvSpPr>
          <p:cNvPr id="180272" name="Rectangle 48"/>
          <p:cNvSpPr>
            <a:spLocks noChangeArrowheads="1"/>
          </p:cNvSpPr>
          <p:nvPr/>
        </p:nvSpPr>
        <p:spPr bwMode="auto">
          <a:xfrm>
            <a:off x="4572000" y="2590800"/>
            <a:ext cx="20574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>
                <a:latin typeface="Arial" pitchFamily="34" charset="0"/>
              </a:rPr>
              <a:t>search(A)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>
                <a:latin typeface="Arial" pitchFamily="34" charset="0"/>
              </a:rPr>
              <a:t>--&gt;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>
                <a:latin typeface="Arial" pitchFamily="34" charset="0"/>
              </a:rPr>
              <a:t>123.2.0.18</a:t>
            </a:r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2057400" y="2590800"/>
            <a:ext cx="2057400" cy="2514600"/>
            <a:chOff x="1296" y="1632"/>
            <a:chExt cx="1296" cy="1584"/>
          </a:xfrm>
        </p:grpSpPr>
        <p:sp>
          <p:nvSpPr>
            <p:cNvPr id="18472" name="Line 50"/>
            <p:cNvSpPr>
              <a:spLocks noChangeShapeType="1"/>
            </p:cNvSpPr>
            <p:nvPr/>
          </p:nvSpPr>
          <p:spPr bwMode="auto">
            <a:xfrm flipH="1" flipV="1">
              <a:off x="1344" y="1632"/>
              <a:ext cx="1248" cy="15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73" name="Text Box 51"/>
            <p:cNvSpPr txBox="1">
              <a:spLocks noChangeArrowheads="1"/>
            </p:cNvSpPr>
            <p:nvPr/>
          </p:nvSpPr>
          <p:spPr bwMode="auto">
            <a:xfrm>
              <a:off x="1824" y="2016"/>
              <a:ext cx="5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>
                  <a:solidFill>
                    <a:schemeClr val="hlink"/>
                  </a:solidFill>
                  <a:latin typeface="Arial" pitchFamily="34" charset="0"/>
                </a:rPr>
                <a:t>Fetch</a:t>
              </a:r>
            </a:p>
          </p:txBody>
        </p:sp>
        <p:sp>
          <p:nvSpPr>
            <p:cNvPr id="18474" name="Line 52"/>
            <p:cNvSpPr>
              <a:spLocks noChangeShapeType="1"/>
            </p:cNvSpPr>
            <p:nvPr/>
          </p:nvSpPr>
          <p:spPr bwMode="auto">
            <a:xfrm>
              <a:off x="1296" y="1728"/>
              <a:ext cx="1248" cy="148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80277" name="Rectangle 53"/>
          <p:cNvSpPr>
            <a:spLocks noChangeArrowheads="1"/>
          </p:cNvSpPr>
          <p:nvPr/>
        </p:nvSpPr>
        <p:spPr bwMode="auto">
          <a:xfrm>
            <a:off x="1066800" y="167640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>
                <a:latin typeface="Arial" pitchFamily="34" charset="0"/>
              </a:rPr>
              <a:t>123.2.0.18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63" grpId="0" autoUpdateAnimBg="0"/>
      <p:bldP spid="180272" grpId="0" animBg="1" autoUpdateAnimBg="0"/>
      <p:bldP spid="18027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57273-4333-4153-8233-F42F15FBF393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Napster: Discussion +, - ?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+:</a:t>
            </a:r>
          </a:p>
          <a:p>
            <a:pPr lvl="1"/>
            <a:r>
              <a:rPr lang="en-US" smtClean="0"/>
              <a:t>Simple</a:t>
            </a:r>
          </a:p>
          <a:p>
            <a:pPr lvl="1"/>
            <a:r>
              <a:rPr lang="en-US" smtClean="0"/>
              <a:t>Search scope is O(1)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-: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Server maintains O(N) State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Server does all processing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Single point of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P2P </a:t>
            </a:r>
            <a:endParaRPr lang="en-US" smtClean="0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5347-CDC0-45A2-890E-0796DEDF235F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First steps in p2p file sharing/lookup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smtClean="0"/>
              <a:t>Centralized Database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Napster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400" b="1" smtClean="0">
                <a:solidFill>
                  <a:srgbClr val="C00000"/>
                </a:solidFill>
              </a:rPr>
              <a:t>Query Flooding</a:t>
            </a:r>
            <a:endParaRPr lang="en-US" sz="2400" smtClean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smtClean="0">
                <a:solidFill>
                  <a:srgbClr val="C00000"/>
                </a:solidFill>
              </a:rPr>
              <a:t>Gnutella</a:t>
            </a:r>
            <a:endParaRPr lang="en-US" sz="200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smtClean="0"/>
              <a:t>Hierarchical Query Flooding</a:t>
            </a:r>
            <a:endParaRPr lang="en-US" sz="2400" smtClean="0"/>
          </a:p>
          <a:p>
            <a:pPr lvl="1">
              <a:lnSpc>
                <a:spcPct val="90000"/>
              </a:lnSpc>
            </a:pPr>
            <a:r>
              <a:rPr lang="en-US" sz="1600" smtClean="0"/>
              <a:t>KaZaA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mtClean="0"/>
              <a:t>…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7452</TotalTime>
  <Words>2723</Words>
  <Application>Microsoft Office PowerPoint</Application>
  <PresentationFormat>On-screen Show (4:3)</PresentationFormat>
  <Paragraphs>627</Paragraphs>
  <Slides>54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Comic Sans MS</vt:lpstr>
      <vt:lpstr>Arial</vt:lpstr>
      <vt:lpstr>ZapfDingbats</vt:lpstr>
      <vt:lpstr>Wingdings</vt:lpstr>
      <vt:lpstr>Times New Roman</vt:lpstr>
      <vt:lpstr>Helvetica</vt:lpstr>
      <vt:lpstr>Symbol</vt:lpstr>
      <vt:lpstr>Default Design</vt:lpstr>
      <vt:lpstr>Clip</vt:lpstr>
      <vt:lpstr>Chart</vt:lpstr>
      <vt:lpstr>  Peer-to-Peer Networking  Marina Papatriantafilou CSE Department, Distributed Computing and Systems group </vt:lpstr>
      <vt:lpstr>Intro</vt:lpstr>
      <vt:lpstr>Pure P2P architecture</vt:lpstr>
      <vt:lpstr>First steps in p2p file sharing/lookup</vt:lpstr>
      <vt:lpstr>P2P: centralized directory</vt:lpstr>
      <vt:lpstr>Napster: Publish</vt:lpstr>
      <vt:lpstr>Napster: Search</vt:lpstr>
      <vt:lpstr>Napster: Discussion +, - ?</vt:lpstr>
      <vt:lpstr>First steps in p2p file sharing/lookup</vt:lpstr>
      <vt:lpstr>Gnutella: Overview</vt:lpstr>
      <vt:lpstr>Gnutella: Search</vt:lpstr>
      <vt:lpstr>Gnutella: protocol</vt:lpstr>
      <vt:lpstr>Query flooding: Gnutella</vt:lpstr>
      <vt:lpstr>First steps in p2p file sharing/lookup</vt:lpstr>
      <vt:lpstr>KaZaA: Overview</vt:lpstr>
      <vt:lpstr>KaZaA: Network Design</vt:lpstr>
      <vt:lpstr>KaZaA: File Insert</vt:lpstr>
      <vt:lpstr>KaZaA: File Search</vt:lpstr>
      <vt:lpstr>KaZaA: Discussion</vt:lpstr>
      <vt:lpstr>Next steps in p2p networking</vt:lpstr>
      <vt:lpstr>Next steps in p2p netwoking</vt:lpstr>
      <vt:lpstr>Distributed Hash Table (DHT)</vt:lpstr>
      <vt:lpstr>DHT Identifiers: e.g:</vt:lpstr>
      <vt:lpstr>How to assign keys to peers? E.g.</vt:lpstr>
      <vt:lpstr>Circular DHT (1)</vt:lpstr>
      <vt:lpstr>Circle DHT  (2) </vt:lpstr>
      <vt:lpstr>Circular DHT with Shortcuts</vt:lpstr>
      <vt:lpstr>Peer Churn</vt:lpstr>
      <vt:lpstr>Common DHT structures for P2P overlays/searching  </vt:lpstr>
      <vt:lpstr>Next steps in p2p netwoking</vt:lpstr>
      <vt:lpstr> All Peers Equal?</vt:lpstr>
      <vt:lpstr>BitTorrent: Overview</vt:lpstr>
      <vt:lpstr>File distribution: BitTorrent </vt:lpstr>
      <vt:lpstr>BitTorrent:  Tit-for-tat</vt:lpstr>
      <vt:lpstr>BitTorrent – joining a torrent</vt:lpstr>
      <vt:lpstr>BitTorrent – exchanging data</vt:lpstr>
      <vt:lpstr>BitTorrent - unchoking</vt:lpstr>
      <vt:lpstr>BitTorrent (1)</vt:lpstr>
      <vt:lpstr>BitTorrent (2)</vt:lpstr>
      <vt:lpstr>BitTorrent: Sharing Strategy</vt:lpstr>
      <vt:lpstr>BitTorrent: Discussion</vt:lpstr>
      <vt:lpstr>Discussion bittorrent, gaming, fairness, etc</vt:lpstr>
      <vt:lpstr>File Distribution: Server-Client vs P2P</vt:lpstr>
      <vt:lpstr>File distribution time: server-client</vt:lpstr>
      <vt:lpstr>File distribution time: P2P</vt:lpstr>
      <vt:lpstr>Slide 46</vt:lpstr>
      <vt:lpstr>Overview</vt:lpstr>
      <vt:lpstr>P2P – not only sharing files…</vt:lpstr>
      <vt:lpstr>P2P Case study: Skype</vt:lpstr>
      <vt:lpstr>Peers as relays</vt:lpstr>
      <vt:lpstr>More on examples : New power grids</vt:lpstr>
      <vt:lpstr>Bibliography (arbitrary order)</vt:lpstr>
      <vt:lpstr>Bibliography (cont)</vt:lpstr>
      <vt:lpstr>Bibliography cont.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2</dc:title>
  <dc:creator>Jim Kurose and Keith Ross</dc:creator>
  <cp:lastModifiedBy>marina</cp:lastModifiedBy>
  <cp:revision>261</cp:revision>
  <dcterms:created xsi:type="dcterms:W3CDTF">1999-10-08T19:08:27Z</dcterms:created>
  <dcterms:modified xsi:type="dcterms:W3CDTF">2010-12-07T10:22:55Z</dcterms:modified>
</cp:coreProperties>
</file>