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90" r:id="rId2"/>
    <p:sldId id="393" r:id="rId3"/>
    <p:sldId id="394" r:id="rId4"/>
    <p:sldId id="395" r:id="rId5"/>
    <p:sldId id="398" r:id="rId6"/>
    <p:sldId id="399" r:id="rId7"/>
    <p:sldId id="350" r:id="rId8"/>
    <p:sldId id="270" r:id="rId9"/>
    <p:sldId id="400" r:id="rId10"/>
    <p:sldId id="352" r:id="rId11"/>
    <p:sldId id="276" r:id="rId12"/>
    <p:sldId id="277" r:id="rId13"/>
    <p:sldId id="409" r:id="rId14"/>
    <p:sldId id="410" r:id="rId15"/>
    <p:sldId id="278" r:id="rId16"/>
    <p:sldId id="279" r:id="rId17"/>
    <p:sldId id="401" r:id="rId18"/>
    <p:sldId id="373" r:id="rId19"/>
    <p:sldId id="374" r:id="rId20"/>
    <p:sldId id="375" r:id="rId21"/>
    <p:sldId id="411" r:id="rId22"/>
    <p:sldId id="378" r:id="rId23"/>
    <p:sldId id="377" r:id="rId24"/>
    <p:sldId id="379" r:id="rId25"/>
    <p:sldId id="412" r:id="rId26"/>
    <p:sldId id="427" r:id="rId27"/>
    <p:sldId id="428" r:id="rId28"/>
    <p:sldId id="429" r:id="rId29"/>
    <p:sldId id="403" r:id="rId30"/>
    <p:sldId id="346" r:id="rId31"/>
    <p:sldId id="348" r:id="rId32"/>
    <p:sldId id="402" r:id="rId33"/>
    <p:sldId id="337" r:id="rId34"/>
    <p:sldId id="338" r:id="rId35"/>
    <p:sldId id="344" r:id="rId36"/>
    <p:sldId id="417" r:id="rId37"/>
    <p:sldId id="404" r:id="rId38"/>
    <p:sldId id="281" r:id="rId39"/>
    <p:sldId id="282" r:id="rId40"/>
    <p:sldId id="287" r:id="rId41"/>
    <p:sldId id="405" r:id="rId42"/>
    <p:sldId id="418" r:id="rId43"/>
    <p:sldId id="419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406" r:id="rId54"/>
    <p:sldId id="391" r:id="rId55"/>
    <p:sldId id="307" r:id="rId56"/>
    <p:sldId id="308" r:id="rId57"/>
    <p:sldId id="333" r:id="rId58"/>
    <p:sldId id="372" r:id="rId59"/>
    <p:sldId id="310" r:id="rId60"/>
    <p:sldId id="311" r:id="rId61"/>
    <p:sldId id="312" r:id="rId62"/>
    <p:sldId id="315" r:id="rId63"/>
    <p:sldId id="313" r:id="rId64"/>
    <p:sldId id="316" r:id="rId65"/>
    <p:sldId id="325" r:id="rId66"/>
    <p:sldId id="330" r:id="rId67"/>
    <p:sldId id="407" r:id="rId68"/>
    <p:sldId id="392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430" r:id="rId77"/>
    <p:sldId id="431" r:id="rId78"/>
    <p:sldId id="426" r:id="rId7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00"/>
    <a:srgbClr val="DDDDDD"/>
    <a:srgbClr val="FFCCFF"/>
    <a:srgbClr val="FF99CC"/>
    <a:srgbClr val="CCFFFF"/>
    <a:srgbClr val="33CC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3" autoAdjust="0"/>
    <p:restoredTop sz="94660"/>
  </p:normalViewPr>
  <p:slideViewPr>
    <p:cSldViewPr snapToGrid="0">
      <p:cViewPr>
        <p:scale>
          <a:sx n="66" d="100"/>
          <a:sy n="66" d="100"/>
        </p:scale>
        <p:origin x="-2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1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074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381074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5CEC5E6E-E677-4037-9842-32FF42466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334" y="1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689771"/>
            <a:ext cx="4985772" cy="44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074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334" y="9381074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3" tIns="45847" rIns="91693" bIns="458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6A656AD1-E54A-4224-AC19-93A4B649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3BF81-0554-484D-9668-AE0F300B568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37277-2F78-43E6-868F-A5BF57187A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48898-416A-4C1B-BE4B-7D32C54344E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7E9EA-5D68-4142-AF3D-E1EAF2AB1B1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FBF5B-144C-4C79-AE47-B3358C2A564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0B443-249A-4C5F-B545-46077F10B51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784FA-E769-4809-9040-0A50D24F891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A3F97-45FF-424F-8A99-E1027D459B0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4CB82-3741-40B0-8947-94DC41A76CE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6C272-FD28-4768-8F2A-F9D390DD740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007CD-1ADD-4983-9EBF-5B27D19BD03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43C38-94DF-46D6-9AC1-E6768F96061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C272E-05E8-4176-95E4-7792621F53F6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30775" cy="3698875"/>
          </a:xfrm>
          <a:ln w="12700"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88240"/>
            <a:ext cx="4985772" cy="4444714"/>
          </a:xfrm>
          <a:noFill/>
          <a:ln/>
        </p:spPr>
        <p:txBody>
          <a:bodyPr lIns="93586" tIns="46793" rIns="93586" bIns="4679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8482B-5D35-4DAD-B958-A6502157106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0389E-27C0-46CB-A9F8-4CB814987F4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0775" cy="3698875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88240"/>
            <a:ext cx="4985772" cy="4444714"/>
          </a:xfrm>
          <a:noFill/>
          <a:ln/>
        </p:spPr>
        <p:txBody>
          <a:bodyPr lIns="93586" tIns="46793" rIns="93586" bIns="4679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4194-63DE-4187-8C92-5DB5527806B3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2950"/>
            <a:ext cx="4930775" cy="3698875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88240"/>
            <a:ext cx="4985772" cy="4444714"/>
          </a:xfrm>
          <a:noFill/>
          <a:ln/>
        </p:spPr>
        <p:txBody>
          <a:bodyPr lIns="93586" tIns="46793" rIns="93586" bIns="4679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058B0-E517-466D-BAE4-C1720108060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818F-C5B2-4D4B-8B90-4C0B9F5C9726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691303"/>
            <a:ext cx="4985772" cy="4441651"/>
          </a:xfrm>
          <a:noFill/>
          <a:ln/>
        </p:spPr>
        <p:txBody>
          <a:bodyPr lIns="91665" tIns="45833" rIns="91665" bIns="4583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233"/>
            <a:fld id="{D89D90E8-AFD0-4AC7-B58D-06D5E5A37E43}" type="slidenum">
              <a:rPr lang="en-US" smtClean="0"/>
              <a:pPr defTabSz="951233"/>
              <a:t>76</a:t>
            </a:fld>
            <a:endParaRPr lang="en-U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233"/>
            <a:fld id="{CA84872F-2AC2-4A99-A543-4EB5DD1E6D94}" type="slidenum">
              <a:rPr lang="en-US" smtClean="0"/>
              <a:pPr defTabSz="951233"/>
              <a:t>77</a:t>
            </a:fld>
            <a:endParaRPr lang="en-US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EDFEA-4AE7-4857-B3E5-ADF1923B2BA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39C81-C491-4AD6-B9FE-5F2810E4D1F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0EF58-61E9-4336-A5BC-5D1F4F6EADB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603AD-B432-45CD-A20A-97C0BEC80F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868BD-FCCB-430E-8C45-DAC01C0F70A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98CB0-D03F-4D26-8175-8901216AE1E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434F-40B5-4B8F-95F5-A120F1E9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F196-26AE-45A2-AB4F-B908F8939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57300"/>
            <a:ext cx="3810000" cy="51689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q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buFont typeface="Wingdings" pitchFamily="2" charset="2"/>
              <a:buChar char="q"/>
              <a:defRPr sz="1800"/>
            </a:lvl4pPr>
            <a:lvl5pPr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</a:t>
            </a:r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smtClean="0"/>
              <a:t>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57300"/>
            <a:ext cx="3810000" cy="51689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Wingdings" pitchFamily="2" charset="2"/>
              <a:buChar char="q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buFont typeface="Wingdings" pitchFamily="2" charset="2"/>
              <a:buChar char="q"/>
              <a:defRPr sz="1800"/>
            </a:lvl4pPr>
            <a:lvl5pPr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885D-23C5-4CFC-A345-516D8DF75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DBF1-3378-497C-8AE3-0A07835BE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0801-A7A4-45D7-8D2C-D5B5B59C9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15900"/>
            <a:ext cx="77724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57300"/>
            <a:ext cx="77724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21175" y="6400800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38D86307-863D-43A8-984C-9C083832D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2" r:id="rId4"/>
    <p:sldLayoutId id="2147483743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jpe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5959DC-C117-4568-9546-C05F6C6B82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5900"/>
            <a:ext cx="7786687" cy="1284288"/>
          </a:xfrm>
        </p:spPr>
        <p:txBody>
          <a:bodyPr/>
          <a:lstStyle/>
          <a:p>
            <a:pPr algn="ctr"/>
            <a:r>
              <a:rPr lang="en-US" sz="2800" smtClean="0"/>
              <a:t>Chapter 7 + ATM/VC networks (3, 4, 5): </a:t>
            </a:r>
            <a:br>
              <a:rPr lang="en-US" sz="2800" smtClean="0"/>
            </a:br>
            <a:r>
              <a:rPr lang="en-US" sz="2800" smtClean="0"/>
              <a:t>Multimedia networking, QoS, Congestion control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724025"/>
            <a:ext cx="7181850" cy="4448175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000" smtClean="0"/>
              <a:t>The slides are adaptation of the slides made available by the authors of the course’s main  textbook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 </a:t>
            </a: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 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19088" y="2163763"/>
            <a:ext cx="7416800" cy="942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C45EB-2325-4736-B7A9-DD52E4008D2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8475" cy="871538"/>
          </a:xfrm>
        </p:spPr>
        <p:txBody>
          <a:bodyPr/>
          <a:lstStyle/>
          <a:p>
            <a:r>
              <a:rPr lang="en-US" sz="3200" smtClean="0"/>
              <a:t>Real-Time (Phone) Over IP’s Best-Effort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endParaRPr lang="en-US" smtClean="0">
              <a:solidFill>
                <a:srgbClr val="FF0000"/>
              </a:solidFill>
            </a:endParaRPr>
          </a:p>
          <a:p>
            <a:endParaRPr lang="en-US" smtClean="0"/>
          </a:p>
          <a:p>
            <a:r>
              <a:rPr lang="en-US" smtClean="0">
                <a:solidFill>
                  <a:schemeClr val="accent2"/>
                </a:solidFill>
              </a:rPr>
              <a:t>Delay jitter</a:t>
            </a:r>
            <a:r>
              <a:rPr lang="en-US" smtClean="0"/>
              <a:t> is handled by using timestamps, sequence numbers, and </a:t>
            </a:r>
            <a:r>
              <a:rPr lang="en-US" smtClean="0">
                <a:solidFill>
                  <a:srgbClr val="FF0000"/>
                </a:solidFill>
              </a:rPr>
              <a:t>delaying playout</a:t>
            </a:r>
            <a:r>
              <a:rPr lang="en-US" smtClean="0"/>
              <a:t> at receivers either a fixed or a variable amount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Forward Error Control</a:t>
            </a:r>
            <a:r>
              <a:rPr lang="en-US" smtClean="0"/>
              <a:t>: to fix errors, make up losses </a:t>
            </a:r>
          </a:p>
          <a:p>
            <a:pPr>
              <a:buFont typeface="ZapfDingbats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98EAF-53F3-46B6-AAE6-056C7F8FE4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Phone’s Playout Delay</a:t>
            </a:r>
          </a:p>
        </p:txBody>
      </p:sp>
      <p:pic>
        <p:nvPicPr>
          <p:cNvPr id="33797" name="Picture 3" descr="631 fixed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2700" y="925513"/>
            <a:ext cx="51403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84163" y="4572000"/>
            <a:ext cx="86883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2000">
                <a:solidFill>
                  <a:srgbClr val="FF0000"/>
                </a:solidFill>
                <a:latin typeface="Comic Sans MS" pitchFamily="66" charset="0"/>
              </a:rPr>
              <a:t>Dynamic</a:t>
            </a: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: </a:t>
            </a:r>
          </a:p>
          <a:p>
            <a:pPr eaLnBrk="0" hangingPunct="0">
              <a:buFontTx/>
              <a:buChar char="•"/>
            </a:pPr>
            <a:r>
              <a:rPr lang="sv-S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estimate network</a:t>
            </a:r>
            <a:r>
              <a:rPr lang="sv-S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delay </a:t>
            </a:r>
            <a:r>
              <a:rPr lang="sv-SE" sz="2000">
                <a:latin typeface="Comic Sans MS" pitchFamily="66" charset="0"/>
              </a:rPr>
              <a:t>+</a:t>
            </a:r>
            <a:r>
              <a:rPr lang="en-GB" sz="2000">
                <a:latin typeface="Comic Sans MS" pitchFamily="66" charset="0"/>
              </a:rPr>
              <a:t>variance</a:t>
            </a:r>
            <a:r>
              <a:rPr lang="sv-SE" sz="2000">
                <a:latin typeface="Comic Sans MS" pitchFamily="66" charset="0"/>
              </a:rPr>
              <a:t> (as in TCP) ; </a:t>
            </a:r>
          </a:p>
          <a:p>
            <a:pPr eaLnBrk="0" hangingPunct="0">
              <a:buFontTx/>
              <a:buChar char="•"/>
            </a:pPr>
            <a:r>
              <a:rPr lang="sv-S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adjust playout</a:t>
            </a:r>
            <a:r>
              <a:rPr lang="sv-SE" sz="2000">
                <a:latin typeface="Comic Sans MS" pitchFamily="66" charset="0"/>
              </a:rPr>
              <a:t>-</a:t>
            </a:r>
            <a:r>
              <a:rPr lang="en-GB" sz="2000">
                <a:latin typeface="Comic Sans MS" pitchFamily="66" charset="0"/>
              </a:rPr>
              <a:t>delay at the beginning of each talkspurt</a:t>
            </a: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eaLnBrk="0" hangingPunct="0"/>
            <a:endParaRPr lang="sv-SE" sz="200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will</a:t>
            </a: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cause silent periods to be compressed and elongated</a:t>
            </a: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by a small amount</a:t>
            </a:r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;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not noticeable in speech</a:t>
            </a:r>
            <a:endParaRPr lang="sv-SE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36550" y="1216025"/>
            <a:ext cx="39655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2000">
                <a:solidFill>
                  <a:srgbClr val="FF0000"/>
                </a:solidFill>
                <a:latin typeface="Comic Sans MS" pitchFamily="66" charset="0"/>
              </a:rPr>
              <a:t>Fixed</a:t>
            </a:r>
            <a:r>
              <a:rPr lang="sv-SE" sz="2000">
                <a:latin typeface="Comic Sans MS" pitchFamily="66" charset="0"/>
              </a:rPr>
              <a:t>: </a:t>
            </a:r>
            <a:r>
              <a:rPr lang="en-GB" sz="2000">
                <a:latin typeface="Comic Sans MS" pitchFamily="66" charset="0"/>
              </a:rPr>
              <a:t>chunk timestamped t </a:t>
            </a:r>
            <a:r>
              <a:rPr lang="sv-SE" sz="2000">
                <a:latin typeface="Comic Sans MS" pitchFamily="66" charset="0"/>
              </a:rPr>
              <a:t>is </a:t>
            </a:r>
            <a:r>
              <a:rPr lang="en-GB" sz="2000">
                <a:latin typeface="Comic Sans MS" pitchFamily="66" charset="0"/>
              </a:rPr>
              <a:t>play</a:t>
            </a:r>
            <a:r>
              <a:rPr lang="sv-SE" sz="2000">
                <a:latin typeface="Comic Sans MS" pitchFamily="66" charset="0"/>
              </a:rPr>
              <a:t>ed</a:t>
            </a:r>
            <a:r>
              <a:rPr lang="en-GB" sz="2000">
                <a:latin typeface="Comic Sans MS" pitchFamily="66" charset="0"/>
              </a:rPr>
              <a:t> out </a:t>
            </a:r>
            <a:r>
              <a:rPr lang="sv-SE" sz="2000">
                <a:latin typeface="Comic Sans MS" pitchFamily="66" charset="0"/>
              </a:rPr>
              <a:t>(at the receiver) </a:t>
            </a:r>
            <a:r>
              <a:rPr lang="en-GB" sz="2000">
                <a:latin typeface="Comic Sans MS" pitchFamily="66" charset="0"/>
              </a:rPr>
              <a:t>at time t + q</a:t>
            </a:r>
            <a:r>
              <a:rPr lang="sv-SE" sz="2000">
                <a:latin typeface="Comic Sans MS" pitchFamily="66" charset="0"/>
              </a:rPr>
              <a:t> (</a:t>
            </a:r>
            <a:r>
              <a:rPr lang="en-GB" sz="2000">
                <a:latin typeface="Comic Sans MS" pitchFamily="66" charset="0"/>
              </a:rPr>
              <a:t>assuming </a:t>
            </a:r>
            <a:r>
              <a:rPr lang="sv-SE" sz="2000">
                <a:latin typeface="Comic Sans MS" pitchFamily="66" charset="0"/>
              </a:rPr>
              <a:t>it</a:t>
            </a:r>
            <a:r>
              <a:rPr lang="en-GB" sz="2000">
                <a:latin typeface="Comic Sans MS" pitchFamily="66" charset="0"/>
              </a:rPr>
              <a:t> arrived</a:t>
            </a:r>
            <a:r>
              <a:rPr lang="sv-SE" sz="2000">
                <a:latin typeface="Comic Sans MS" pitchFamily="66" charset="0"/>
              </a:rPr>
              <a:t>)</a:t>
            </a:r>
          </a:p>
          <a:p>
            <a:pPr eaLnBrk="0" hangingPunct="0"/>
            <a:endParaRPr lang="sv-SE" sz="200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>
                <a:solidFill>
                  <a:schemeClr val="accent2"/>
                </a:solidFill>
                <a:latin typeface="Comic Sans MS" pitchFamily="66" charset="0"/>
              </a:rPr>
              <a:t>Observe: delay-loss trade-off</a:t>
            </a:r>
          </a:p>
          <a:p>
            <a:pPr lvl="1" algn="ctr" eaLnBrk="0" hangingPunct="0"/>
            <a:r>
              <a:rPr lang="en-US" i="1">
                <a:solidFill>
                  <a:schemeClr val="accent2"/>
                </a:solidFill>
              </a:rPr>
              <a:t>large q:</a:t>
            </a:r>
            <a:r>
              <a:rPr lang="en-US"/>
              <a:t> less packet loss</a:t>
            </a:r>
          </a:p>
          <a:p>
            <a:pPr lvl="1" algn="ctr" eaLnBrk="0" hangingPunct="0"/>
            <a:r>
              <a:rPr lang="en-US" i="1">
                <a:solidFill>
                  <a:schemeClr val="accent2"/>
                </a:solidFill>
              </a:rPr>
              <a:t>small q:</a:t>
            </a:r>
            <a:r>
              <a:rPr lang="en-US"/>
              <a:t> better interactive experience</a:t>
            </a:r>
          </a:p>
          <a:p>
            <a:pPr eaLnBrk="0" hangingPunct="0"/>
            <a:endParaRPr lang="sv-SE" sz="20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CFBA48A-4A8B-469A-A1B9-9F6856378185}" type="slidenum">
              <a:rPr lang="en-US">
                <a:latin typeface="+mn-lt"/>
              </a:rPr>
              <a:pPr>
                <a:defRPr/>
              </a:pPr>
              <a:t>13</a:t>
            </a:fld>
            <a:endParaRPr lang="en-US">
              <a:latin typeface="+mn-lt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Playout Delay (1)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16038" y="3282950"/>
          <a:ext cx="6153150" cy="1790700"/>
        </p:xfrm>
        <a:graphic>
          <a:graphicData uri="http://schemas.openxmlformats.org/presentationml/2006/ole">
            <p:oleObj spid="_x0000_s5122" name="Equation" r:id="rId4" imgW="3924000" imgH="11430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5123" name="Equation" r:id="rId5" imgW="114120" imgH="215640" progId="Equation.3">
              <p:embed/>
            </p:oleObj>
          </a:graphicData>
        </a:graphic>
      </p:graphicFrame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04800" y="5184775"/>
            <a:ext cx="574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dynamic estimate of average delay at receiver: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90800" y="5638800"/>
          <a:ext cx="2868613" cy="423863"/>
        </p:xfrm>
        <a:graphic>
          <a:graphicData uri="http://schemas.openxmlformats.org/presentationml/2006/ole">
            <p:oleObj spid="_x0000_s5124" name="Equation" r:id="rId6" imgW="1549080" imgH="228600" progId="Equation.3">
              <p:embed/>
            </p:oleObj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04800" y="6099175"/>
            <a:ext cx="502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where </a:t>
            </a:r>
            <a:r>
              <a:rPr lang="en-US" sz="2000" i="1"/>
              <a:t>u</a:t>
            </a:r>
            <a:r>
              <a:rPr lang="en-US" sz="2000"/>
              <a:t> is a fixed constant (e.g., </a:t>
            </a:r>
            <a:r>
              <a:rPr lang="en-US" sz="2000" i="1"/>
              <a:t>u</a:t>
            </a:r>
            <a:r>
              <a:rPr lang="en-US" sz="2000"/>
              <a:t> = .01).</a:t>
            </a:r>
            <a:endParaRPr lang="en-US"/>
          </a:p>
        </p:txBody>
      </p:sp>
      <p:sp>
        <p:nvSpPr>
          <p:cNvPr id="513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093788"/>
            <a:ext cx="7772400" cy="2009775"/>
          </a:xfrm>
        </p:spPr>
        <p:txBody>
          <a:bodyPr/>
          <a:lstStyle/>
          <a:p>
            <a:r>
              <a:rPr lang="en-US" sz="2000" u="sng" smtClean="0">
                <a:solidFill>
                  <a:srgbClr val="FF0000"/>
                </a:solidFill>
              </a:rPr>
              <a:t>Goal: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minimize playout delay, keeping late loss rate low</a:t>
            </a:r>
            <a:endParaRPr lang="en-US" sz="2000" smtClean="0">
              <a:solidFill>
                <a:schemeClr val="accent2"/>
              </a:solidFill>
            </a:endParaRPr>
          </a:p>
          <a:p>
            <a:r>
              <a:rPr lang="en-US" sz="2000" u="sng" smtClean="0">
                <a:solidFill>
                  <a:srgbClr val="FF0000"/>
                </a:solidFill>
              </a:rPr>
              <a:t>Approach: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adaptive playout delay adjustment:</a:t>
            </a:r>
          </a:p>
          <a:p>
            <a:pPr lvl="1"/>
            <a:r>
              <a:rPr lang="en-US" sz="1800" smtClean="0"/>
              <a:t>estimate network delay, adjust playout delay at beginning of each talk spurt. </a:t>
            </a:r>
          </a:p>
          <a:p>
            <a:pPr lvl="1"/>
            <a:r>
              <a:rPr lang="en-US" sz="1800" smtClean="0"/>
              <a:t>silent periods compressed and elongated.</a:t>
            </a:r>
          </a:p>
          <a:p>
            <a:pPr lvl="1"/>
            <a:r>
              <a:rPr lang="en-US" sz="1800" smtClean="0"/>
              <a:t>chunks still played out every 20 msec during talk spurt.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9CC3A4F-4B77-48E0-BDDC-48D7398C462F}" type="slidenum">
              <a:rPr lang="en-US">
                <a:latin typeface="+mn-lt"/>
              </a:rPr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Adaptive playout delay (2)</a:t>
            </a: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676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also useful to estimate average deviation of delay, </a:t>
            </a:r>
            <a:r>
              <a:rPr lang="en-US" sz="2000" i="1"/>
              <a:t>v</a:t>
            </a:r>
            <a:r>
              <a:rPr lang="en-US" sz="2000" i="1" baseline="-25000"/>
              <a:t>i </a:t>
            </a:r>
            <a:r>
              <a:rPr lang="en-US" sz="2000"/>
              <a:t>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p:oleObj spid="_x0000_s6146" name="Equation" r:id="rId4" imgW="114120" imgH="21564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169988" y="1668463"/>
          <a:ext cx="3516312" cy="446087"/>
        </p:xfrm>
        <a:graphic>
          <a:graphicData uri="http://schemas.openxmlformats.org/presentationml/2006/ole">
            <p:oleObj spid="_x0000_s6147" name="Equation" r:id="rId5" imgW="1803240" imgH="228600" progId="Equation.3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39750" y="2343150"/>
            <a:ext cx="74739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estimates </a:t>
            </a:r>
            <a:r>
              <a:rPr lang="en-US" sz="2000" i="1"/>
              <a:t>d</a:t>
            </a:r>
            <a:r>
              <a:rPr lang="en-US" sz="2000" i="1" baseline="-25000"/>
              <a:t>i</a:t>
            </a:r>
            <a:r>
              <a:rPr lang="en-US" sz="2000"/>
              <a:t> , </a:t>
            </a:r>
            <a:r>
              <a:rPr lang="en-US" sz="2000" i="1"/>
              <a:t>v</a:t>
            </a:r>
            <a:r>
              <a:rPr lang="en-US" sz="2000" i="1" baseline="-25000"/>
              <a:t>i</a:t>
            </a:r>
            <a:r>
              <a:rPr lang="en-US" sz="2000"/>
              <a:t> calculated for every received packet </a:t>
            </a: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/>
              <a:t>   (but used only at start of talk spurt</a:t>
            </a:r>
            <a:endParaRPr lang="en-US" sz="200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n-US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for first packet in talk spurt, playout time is:</a:t>
            </a:r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52525" y="3667125"/>
          <a:ext cx="1981200" cy="441325"/>
        </p:xfrm>
        <a:graphic>
          <a:graphicData uri="http://schemas.openxmlformats.org/presentationml/2006/ole">
            <p:oleObj spid="_x0000_s6148" name="Equation" r:id="rId6" imgW="1028520" imgH="228600" progId="Equation.3">
              <p:embed/>
            </p:oleObj>
          </a:graphicData>
        </a:graphic>
      </p:graphicFrame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73088" y="4106863"/>
            <a:ext cx="72072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       where K is positive constant</a:t>
            </a:r>
            <a:endParaRPr lang="en-US"/>
          </a:p>
          <a:p>
            <a:pPr algn="ctr" eaLnBrk="0" hangingPunct="0"/>
            <a:endParaRPr lang="en-US"/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remaining packets in talkspurt are played out periodically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8C200-7496-4C52-9812-EA321EB0BD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7772400" cy="701675"/>
          </a:xfrm>
        </p:spPr>
        <p:txBody>
          <a:bodyPr/>
          <a:lstStyle/>
          <a:p>
            <a:r>
              <a:rPr lang="en-US" smtClean="0"/>
              <a:t>Recovery From Packet Loss (FEC)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7772400" cy="5410200"/>
          </a:xfrm>
        </p:spPr>
        <p:txBody>
          <a:bodyPr/>
          <a:lstStyle/>
          <a:p>
            <a:pPr marL="457200" indent="-457200">
              <a:buFont typeface="ZapfDingbats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Redundant chunk</a:t>
            </a:r>
            <a:r>
              <a:rPr lang="en-US" smtClean="0"/>
              <a:t> (XOR of n chunks); can reconstruct one lost chunk; playout time must adapt to receipt of group </a:t>
            </a:r>
          </a:p>
          <a:p>
            <a:pPr marL="457200" indent="-457200">
              <a:buFont typeface="ZapfDingbats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Piggybacking Lower Quality Stream</a:t>
            </a:r>
          </a:p>
          <a:p>
            <a:pPr marL="457200" indent="-457200"/>
            <a:endParaRPr lang="en-US" smtClean="0"/>
          </a:p>
        </p:txBody>
      </p:sp>
      <p:pic>
        <p:nvPicPr>
          <p:cNvPr id="34822" name="Picture 4" descr="632 Mixed Quality Redund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752725"/>
            <a:ext cx="7467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DA5F-3A17-4370-977A-BDEE144BA10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From Packet Loss/FEC (cont)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7772400" cy="19081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mtClean="0"/>
              <a:t>3. </a:t>
            </a:r>
            <a:r>
              <a:rPr lang="en-US" smtClean="0">
                <a:solidFill>
                  <a:srgbClr val="FF0000"/>
                </a:solidFill>
              </a:rPr>
              <a:t>Interleaving:</a:t>
            </a:r>
            <a:r>
              <a:rPr lang="en-US" smtClean="0"/>
              <a:t> no redundancy, but can cause delay in playout beyond Real Time requirements</a:t>
            </a:r>
          </a:p>
          <a:p>
            <a:pPr lvl="1"/>
            <a:r>
              <a:rPr lang="en-US" smtClean="0"/>
              <a:t>Divide 20 msec of audio data into smaller units of 5 msec each and interleave</a:t>
            </a:r>
          </a:p>
          <a:p>
            <a:pPr lvl="1"/>
            <a:r>
              <a:rPr lang="en-US" smtClean="0"/>
              <a:t>Upon loss, have a set of partially filled chunks</a:t>
            </a:r>
          </a:p>
        </p:txBody>
      </p:sp>
      <p:pic>
        <p:nvPicPr>
          <p:cNvPr id="35846" name="Picture 4" descr="633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3543300"/>
            <a:ext cx="6019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30DEE7-5908-4F82-8C2C-2C74D9E3F54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sv-SE" sz="1800" dirty="0" smtClean="0"/>
              <a:t>Protocols for interactive RT applications</a:t>
            </a:r>
            <a:r>
              <a:rPr lang="en-US" sz="1800" dirty="0" smtClean="0"/>
              <a:t> (RTP, RTCP, SIP)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(TOP 10)</a:t>
            </a:r>
            <a:r>
              <a:rPr lang="en-US" sz="1800" dirty="0" smtClean="0"/>
              <a:t>: 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 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19088" y="3062288"/>
            <a:ext cx="7416800" cy="306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57F856-195D-4527-AB50-B54155DCC2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Audio/Video file is segmented and sent over TCP or UDP; </a:t>
            </a:r>
          </a:p>
          <a:p>
            <a:endParaRPr lang="en-US" sz="2000" smtClean="0"/>
          </a:p>
          <a:p>
            <a:r>
              <a:rPr lang="en-US" sz="2000" smtClean="0"/>
              <a:t>User interactive control provided, e.g. </a:t>
            </a:r>
            <a:r>
              <a:rPr lang="en-US" sz="2000" b="1" smtClean="0"/>
              <a:t>Real Time Streaming Protocol (RTSP)</a:t>
            </a:r>
          </a:p>
          <a:p>
            <a:endParaRPr lang="en-US" sz="2000" b="1" smtClean="0"/>
          </a:p>
          <a:p>
            <a:r>
              <a:rPr lang="en-US" sz="2000" b="1" smtClean="0"/>
              <a:t>Helper Application: </a:t>
            </a:r>
            <a:r>
              <a:rPr lang="en-US" sz="2000" smtClean="0"/>
              <a:t>displays content, (typically requested via a Web browser); e.g. RealPlayer; typical functions:</a:t>
            </a:r>
          </a:p>
          <a:p>
            <a:pPr lvl="1"/>
            <a:r>
              <a:rPr lang="en-US" sz="1800" smtClean="0"/>
              <a:t>Decompression</a:t>
            </a:r>
          </a:p>
          <a:p>
            <a:pPr lvl="1"/>
            <a:r>
              <a:rPr lang="en-US" sz="1800" smtClean="0"/>
              <a:t>Jitter removal</a:t>
            </a:r>
          </a:p>
          <a:p>
            <a:pPr lvl="1"/>
            <a:r>
              <a:rPr lang="en-US" sz="1800" smtClean="0"/>
              <a:t>Error correction: use redundant packets to be used for reconstruction of original stream</a:t>
            </a:r>
          </a:p>
          <a:p>
            <a:pPr lvl="1"/>
            <a:r>
              <a:rPr lang="en-US" sz="1800" smtClean="0"/>
              <a:t>GUI for user control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BD32D-A497-4800-94DE-42C9182AF1C2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8916" name="Picture 2" descr="621 throughBrow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660525"/>
            <a:ext cx="4064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 From Web Servers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4699000" cy="5673725"/>
          </a:xfrm>
        </p:spPr>
        <p:txBody>
          <a:bodyPr/>
          <a:lstStyle/>
          <a:p>
            <a:r>
              <a:rPr lang="en-US" sz="2000" smtClean="0"/>
              <a:t>Audio (in file), Video (interleaved audio+images in 1 file, or 2 separate files + client synchronizes display) sent as HTTP-object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A simple architecture</a:t>
            </a:r>
            <a:r>
              <a:rPr lang="en-US" sz="2000" smtClean="0"/>
              <a:t>: </a:t>
            </a:r>
          </a:p>
          <a:p>
            <a:pPr lvl="1">
              <a:buFont typeface="ZapfDingbats"/>
              <a:buNone/>
            </a:pPr>
            <a:r>
              <a:rPr lang="en-US" sz="1800" smtClean="0"/>
              <a:t>Browser requests the object(s); </a:t>
            </a:r>
          </a:p>
          <a:p>
            <a:pPr lvl="1">
              <a:buFont typeface="ZapfDingbats"/>
              <a:buNone/>
            </a:pPr>
            <a:r>
              <a:rPr lang="en-US" sz="1800" smtClean="0"/>
              <a:t>after reception pass them to the player (no pipelining)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Alternative</a:t>
            </a:r>
            <a:r>
              <a:rPr lang="en-US" sz="2000" smtClean="0"/>
              <a:t>:</a:t>
            </a:r>
          </a:p>
          <a:p>
            <a:pPr lvl="1"/>
            <a:r>
              <a:rPr lang="en-US" sz="1800" smtClean="0"/>
              <a:t>browser requests and receives a </a:t>
            </a:r>
            <a:r>
              <a:rPr lang="en-US" sz="1800" b="1" smtClean="0">
                <a:solidFill>
                  <a:schemeClr val="accent2"/>
                </a:solidFill>
              </a:rPr>
              <a:t>Meta File </a:t>
            </a:r>
            <a:endParaRPr lang="en-US" sz="1800" smtClean="0"/>
          </a:p>
          <a:p>
            <a:pPr lvl="1"/>
            <a:r>
              <a:rPr lang="en-US" sz="1800" smtClean="0"/>
              <a:t>Browser launches the appropriate Player and passes it the Meta File; </a:t>
            </a:r>
          </a:p>
          <a:p>
            <a:pPr lvl="1"/>
            <a:r>
              <a:rPr lang="en-US" sz="1800" smtClean="0"/>
              <a:t>Player sets up a TCP connection with Web Server and downloads the file</a:t>
            </a:r>
          </a:p>
          <a:p>
            <a:endParaRPr lang="en-US" sz="2000" smtClean="0"/>
          </a:p>
        </p:txBody>
      </p:sp>
      <p:pic>
        <p:nvPicPr>
          <p:cNvPr id="38919" name="Picture 5" descr="622 naive strea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3895725"/>
            <a:ext cx="40989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Line 6"/>
          <p:cNvSpPr>
            <a:spLocks noChangeShapeType="1"/>
          </p:cNvSpPr>
          <p:nvPr/>
        </p:nvSpPr>
        <p:spPr bwMode="auto">
          <a:xfrm flipV="1">
            <a:off x="3394075" y="2505075"/>
            <a:ext cx="1516063" cy="212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>
            <a:off x="2279650" y="4008438"/>
            <a:ext cx="2330450" cy="163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C39931A8-B9C4-4700-939C-3776D62F4F39}" type="slidenum">
              <a:rPr lang="en-US">
                <a:latin typeface="+mn-lt"/>
              </a:rPr>
              <a:pPr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768350" y="2201863"/>
            <a:ext cx="2092325" cy="1490662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1757363" y="3071813"/>
            <a:ext cx="509587" cy="214312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2" name="Freeform 4"/>
          <p:cNvSpPr>
            <a:spLocks/>
          </p:cNvSpPr>
          <p:nvPr/>
        </p:nvSpPr>
        <p:spPr bwMode="auto">
          <a:xfrm>
            <a:off x="4667250" y="3914775"/>
            <a:ext cx="3773488" cy="1876425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7462838" y="4597400"/>
            <a:ext cx="501650" cy="234950"/>
            <a:chOff x="3600" y="219"/>
            <a:chExt cx="360" cy="175"/>
          </a:xfrm>
        </p:grpSpPr>
        <p:sp>
          <p:nvSpPr>
            <p:cNvPr id="118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8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862763" y="5095875"/>
            <a:ext cx="500062" cy="233363"/>
            <a:chOff x="3600" y="219"/>
            <a:chExt cx="360" cy="175"/>
          </a:xfrm>
        </p:grpSpPr>
        <p:sp>
          <p:nvSpPr>
            <p:cNvPr id="117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7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7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7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7" name="Group 35"/>
          <p:cNvGrpSpPr>
            <a:grpSpLocks/>
          </p:cNvGrpSpPr>
          <p:nvPr/>
        </p:nvGrpSpPr>
        <p:grpSpPr bwMode="auto">
          <a:xfrm>
            <a:off x="6059488" y="4719638"/>
            <a:ext cx="501650" cy="233362"/>
            <a:chOff x="3600" y="219"/>
            <a:chExt cx="360" cy="175"/>
          </a:xfrm>
        </p:grpSpPr>
        <p:sp>
          <p:nvSpPr>
            <p:cNvPr id="115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5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5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6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6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6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38" name="Line 49"/>
          <p:cNvSpPr>
            <a:spLocks noChangeShapeType="1"/>
          </p:cNvSpPr>
          <p:nvPr/>
        </p:nvSpPr>
        <p:spPr bwMode="auto">
          <a:xfrm flipV="1">
            <a:off x="6538913" y="4721225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9" name="Freeform 50"/>
          <p:cNvSpPr>
            <a:spLocks/>
          </p:cNvSpPr>
          <p:nvPr/>
        </p:nvSpPr>
        <p:spPr bwMode="auto">
          <a:xfrm>
            <a:off x="2978150" y="3106738"/>
            <a:ext cx="1439863" cy="116681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0" name="Line 51"/>
          <p:cNvSpPr>
            <a:spLocks noChangeShapeType="1"/>
          </p:cNvSpPr>
          <p:nvPr/>
        </p:nvSpPr>
        <p:spPr bwMode="auto">
          <a:xfrm>
            <a:off x="3584575" y="3433763"/>
            <a:ext cx="3476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1" name="Line 52"/>
          <p:cNvSpPr>
            <a:spLocks noChangeShapeType="1"/>
          </p:cNvSpPr>
          <p:nvPr/>
        </p:nvSpPr>
        <p:spPr bwMode="auto">
          <a:xfrm>
            <a:off x="4230688" y="3765550"/>
            <a:ext cx="65881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2" name="Line 53"/>
          <p:cNvSpPr>
            <a:spLocks noChangeShapeType="1"/>
          </p:cNvSpPr>
          <p:nvPr/>
        </p:nvSpPr>
        <p:spPr bwMode="auto">
          <a:xfrm flipH="1">
            <a:off x="3324225" y="3543300"/>
            <a:ext cx="1588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3" name="Freeform 54"/>
          <p:cNvSpPr>
            <a:spLocks/>
          </p:cNvSpPr>
          <p:nvPr/>
        </p:nvSpPr>
        <p:spPr bwMode="auto">
          <a:xfrm>
            <a:off x="5411788" y="4313238"/>
            <a:ext cx="679450" cy="45878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4" name="Line 55"/>
          <p:cNvSpPr>
            <a:spLocks noChangeShapeType="1"/>
          </p:cNvSpPr>
          <p:nvPr/>
        </p:nvSpPr>
        <p:spPr bwMode="auto">
          <a:xfrm flipH="1">
            <a:off x="3597275" y="369728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45" name="Group 56"/>
          <p:cNvGrpSpPr>
            <a:grpSpLocks/>
          </p:cNvGrpSpPr>
          <p:nvPr/>
        </p:nvGrpSpPr>
        <p:grpSpPr bwMode="auto">
          <a:xfrm>
            <a:off x="3084513" y="3303588"/>
            <a:ext cx="501650" cy="233362"/>
            <a:chOff x="3600" y="219"/>
            <a:chExt cx="360" cy="175"/>
          </a:xfrm>
        </p:grpSpPr>
        <p:sp>
          <p:nvSpPr>
            <p:cNvPr id="1144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6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7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8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9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6" name="Group 70"/>
          <p:cNvGrpSpPr>
            <a:grpSpLocks/>
          </p:cNvGrpSpPr>
          <p:nvPr/>
        </p:nvGrpSpPr>
        <p:grpSpPr bwMode="auto">
          <a:xfrm>
            <a:off x="3087688" y="3838575"/>
            <a:ext cx="501650" cy="233363"/>
            <a:chOff x="3600" y="219"/>
            <a:chExt cx="360" cy="175"/>
          </a:xfrm>
        </p:grpSpPr>
        <p:sp>
          <p:nvSpPr>
            <p:cNvPr id="1131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2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5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6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7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7" name="Group 84"/>
          <p:cNvGrpSpPr>
            <a:grpSpLocks/>
          </p:cNvGrpSpPr>
          <p:nvPr/>
        </p:nvGrpSpPr>
        <p:grpSpPr bwMode="auto">
          <a:xfrm>
            <a:off x="3727450" y="3638550"/>
            <a:ext cx="500063" cy="233363"/>
            <a:chOff x="3600" y="219"/>
            <a:chExt cx="360" cy="175"/>
          </a:xfrm>
        </p:grpSpPr>
        <p:sp>
          <p:nvSpPr>
            <p:cNvPr id="1118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19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0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1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22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23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28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9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24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2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8" name="Group 98"/>
          <p:cNvGrpSpPr>
            <a:grpSpLocks/>
          </p:cNvGrpSpPr>
          <p:nvPr/>
        </p:nvGrpSpPr>
        <p:grpSpPr bwMode="auto">
          <a:xfrm>
            <a:off x="4892675" y="4167188"/>
            <a:ext cx="501650" cy="233362"/>
            <a:chOff x="3600" y="219"/>
            <a:chExt cx="360" cy="175"/>
          </a:xfrm>
        </p:grpSpPr>
        <p:sp>
          <p:nvSpPr>
            <p:cNvPr id="1105" name="Oval 9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6" name="Line 10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" name="Line 10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9" name="Oval 10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10" name="Group 10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11" name="Group 10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2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49" name="Line 112"/>
          <p:cNvSpPr>
            <a:spLocks noChangeShapeType="1"/>
          </p:cNvSpPr>
          <p:nvPr/>
        </p:nvSpPr>
        <p:spPr bwMode="auto">
          <a:xfrm>
            <a:off x="2747963" y="3290888"/>
            <a:ext cx="35242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50" name="Group 113"/>
          <p:cNvGrpSpPr>
            <a:grpSpLocks/>
          </p:cNvGrpSpPr>
          <p:nvPr/>
        </p:nvGrpSpPr>
        <p:grpSpPr bwMode="auto">
          <a:xfrm>
            <a:off x="2254250" y="3160713"/>
            <a:ext cx="501650" cy="233362"/>
            <a:chOff x="3600" y="219"/>
            <a:chExt cx="360" cy="175"/>
          </a:xfrm>
        </p:grpSpPr>
        <p:sp>
          <p:nvSpPr>
            <p:cNvPr id="109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9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9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51" name="Rectangle 127"/>
          <p:cNvSpPr>
            <a:spLocks noGrp="1" noChangeArrowheads="1"/>
          </p:cNvSpPr>
          <p:nvPr>
            <p:ph type="title"/>
          </p:nvPr>
        </p:nvSpPr>
        <p:spPr>
          <a:xfrm>
            <a:off x="284163" y="179388"/>
            <a:ext cx="8405812" cy="1143000"/>
          </a:xfrm>
        </p:spPr>
        <p:txBody>
          <a:bodyPr/>
          <a:lstStyle/>
          <a:p>
            <a:r>
              <a:rPr lang="en-US" sz="2800" smtClean="0">
                <a:solidFill>
                  <a:srgbClr val="0033CC"/>
                </a:solidFill>
              </a:rPr>
              <a:t>Multimedia and Quality of Service: What is it?</a:t>
            </a:r>
            <a:endParaRPr lang="en-US" smtClean="0"/>
          </a:p>
        </p:txBody>
      </p: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688975" y="1747838"/>
            <a:ext cx="1800225" cy="561975"/>
            <a:chOff x="3621" y="3265"/>
            <a:chExt cx="1776" cy="744"/>
          </a:xfrm>
        </p:grpSpPr>
        <p:pic>
          <p:nvPicPr>
            <p:cNvPr id="1088" name="Picture 129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Freeform 130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0" name="Freeform 131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091" name="Picture 132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6650038" y="2763838"/>
            <a:ext cx="1463675" cy="1341437"/>
            <a:chOff x="4367" y="1793"/>
            <a:chExt cx="922" cy="845"/>
          </a:xfrm>
        </p:grpSpPr>
        <p:grpSp>
          <p:nvGrpSpPr>
            <p:cNvPr id="1083" name="Group 134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085" name="Rectangle 135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6" name="Rectangle 136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7" name="Rectangle 137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84" name="Rectangle 138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278667" name="Freeform 139"/>
          <p:cNvSpPr>
            <a:spLocks/>
          </p:cNvSpPr>
          <p:nvPr/>
        </p:nvSpPr>
        <p:spPr bwMode="auto">
          <a:xfrm>
            <a:off x="1757363" y="2182813"/>
            <a:ext cx="5795962" cy="2573337"/>
          </a:xfrm>
          <a:custGeom>
            <a:avLst/>
            <a:gdLst>
              <a:gd name="T0" fmla="*/ 0 w 3651"/>
              <a:gd name="T1" fmla="*/ 0 h 1621"/>
              <a:gd name="T2" fmla="*/ 214748364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68" name="Object 2"/>
          <p:cNvGraphicFramePr>
            <a:graphicFrameLocks noChangeAspect="1"/>
          </p:cNvGraphicFramePr>
          <p:nvPr/>
        </p:nvGraphicFramePr>
        <p:xfrm>
          <a:off x="1387475" y="2312988"/>
          <a:ext cx="519113" cy="803275"/>
        </p:xfrm>
        <a:graphic>
          <a:graphicData uri="http://schemas.openxmlformats.org/presentationml/2006/ole">
            <p:oleObj spid="_x0000_s1026" name="Clip" r:id="rId6" imgW="857160" imgH="1324080" progId="">
              <p:embed/>
            </p:oleObj>
          </a:graphicData>
        </a:graphic>
      </p:graphicFrame>
      <p:grpSp>
        <p:nvGrpSpPr>
          <p:cNvPr id="1055" name="Group 141"/>
          <p:cNvGrpSpPr>
            <a:grpSpLocks/>
          </p:cNvGrpSpPr>
          <p:nvPr/>
        </p:nvGrpSpPr>
        <p:grpSpPr bwMode="auto">
          <a:xfrm>
            <a:off x="5168900" y="4848225"/>
            <a:ext cx="501650" cy="233363"/>
            <a:chOff x="3600" y="219"/>
            <a:chExt cx="360" cy="175"/>
          </a:xfrm>
        </p:grpSpPr>
        <p:sp>
          <p:nvSpPr>
            <p:cNvPr id="1070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1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2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3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4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75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0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1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2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76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7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8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9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56" name="Freeform 155"/>
          <p:cNvSpPr>
            <a:spLocks/>
          </p:cNvSpPr>
          <p:nvPr/>
        </p:nvSpPr>
        <p:spPr bwMode="auto">
          <a:xfrm>
            <a:off x="5197475" y="4394200"/>
            <a:ext cx="193675" cy="4730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7" name="Freeform 156"/>
          <p:cNvSpPr>
            <a:spLocks/>
          </p:cNvSpPr>
          <p:nvPr/>
        </p:nvSpPr>
        <p:spPr bwMode="auto">
          <a:xfrm flipV="1">
            <a:off x="5668963" y="4867275"/>
            <a:ext cx="379412" cy="936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5" name="Object 3"/>
          <p:cNvGraphicFramePr>
            <a:graphicFrameLocks noChangeAspect="1"/>
          </p:cNvGraphicFramePr>
          <p:nvPr/>
        </p:nvGraphicFramePr>
        <p:xfrm>
          <a:off x="3736975" y="2586038"/>
          <a:ext cx="722313" cy="476250"/>
        </p:xfrm>
        <a:graphic>
          <a:graphicData uri="http://schemas.openxmlformats.org/presentationml/2006/ole">
            <p:oleObj spid="_x0000_s1027" name="Clip" r:id="rId7" imgW="676440" imgH="485640" progId="">
              <p:embed/>
            </p:oleObj>
          </a:graphicData>
        </a:graphic>
      </p:graphicFrame>
      <p:sp>
        <p:nvSpPr>
          <p:cNvPr id="1058" name="Freeform 158"/>
          <p:cNvSpPr>
            <a:spLocks/>
          </p:cNvSpPr>
          <p:nvPr/>
        </p:nvSpPr>
        <p:spPr bwMode="auto">
          <a:xfrm>
            <a:off x="5445125" y="5080000"/>
            <a:ext cx="107950" cy="29210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7" name="Object 4"/>
          <p:cNvGraphicFramePr>
            <a:graphicFrameLocks noChangeAspect="1"/>
          </p:cNvGraphicFramePr>
          <p:nvPr/>
        </p:nvGraphicFramePr>
        <p:xfrm>
          <a:off x="5232400" y="5329238"/>
          <a:ext cx="722313" cy="476250"/>
        </p:xfrm>
        <a:graphic>
          <a:graphicData uri="http://schemas.openxmlformats.org/presentationml/2006/ole">
            <p:oleObj spid="_x0000_s1028" name="Clip" r:id="rId8" imgW="676440" imgH="485640" progId="">
              <p:embed/>
            </p:oleObj>
          </a:graphicData>
        </a:graphic>
      </p:graphicFrame>
      <p:sp>
        <p:nvSpPr>
          <p:cNvPr id="1059" name="Freeform 160"/>
          <p:cNvSpPr>
            <a:spLocks/>
          </p:cNvSpPr>
          <p:nvPr/>
        </p:nvSpPr>
        <p:spPr bwMode="auto">
          <a:xfrm flipH="1">
            <a:off x="3400425" y="2974975"/>
            <a:ext cx="415925" cy="34925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8689" name="Freeform 161"/>
          <p:cNvSpPr>
            <a:spLocks/>
          </p:cNvSpPr>
          <p:nvPr/>
        </p:nvSpPr>
        <p:spPr bwMode="auto">
          <a:xfrm>
            <a:off x="3114675" y="2867025"/>
            <a:ext cx="2400300" cy="2481263"/>
          </a:xfrm>
          <a:custGeom>
            <a:avLst/>
            <a:gdLst>
              <a:gd name="T0" fmla="*/ 2147483647 w 1512"/>
              <a:gd name="T1" fmla="*/ 0 h 1563"/>
              <a:gd name="T2" fmla="*/ 0 w 1512"/>
              <a:gd name="T3" fmla="*/ 2147483647 h 1563"/>
              <a:gd name="T4" fmla="*/ 2147483647 w 1512"/>
              <a:gd name="T5" fmla="*/ 2147483647 h 1563"/>
              <a:gd name="T6" fmla="*/ 2147483647 w 1512"/>
              <a:gd name="T7" fmla="*/ 2147483647 h 1563"/>
              <a:gd name="T8" fmla="*/ 2147483647 w 1512"/>
              <a:gd name="T9" fmla="*/ 2147483647 h 1563"/>
              <a:gd name="T10" fmla="*/ 2147483647 w 1512"/>
              <a:gd name="T11" fmla="*/ 2147483647 h 1563"/>
              <a:gd name="T12" fmla="*/ 2147483647 w 1512"/>
              <a:gd name="T13" fmla="*/ 2147483647 h 1563"/>
              <a:gd name="T14" fmla="*/ 2147483647 w 1512"/>
              <a:gd name="T15" fmla="*/ 2147483647 h 1563"/>
              <a:gd name="T16" fmla="*/ 2147483647 w 1512"/>
              <a:gd name="T17" fmla="*/ 2147483647 h 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1563"/>
              <a:gd name="T29" fmla="*/ 1512 w 1512"/>
              <a:gd name="T30" fmla="*/ 1563 h 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1563">
                <a:moveTo>
                  <a:pt x="468" y="0"/>
                </a:moveTo>
                <a:lnTo>
                  <a:pt x="0" y="396"/>
                </a:lnTo>
                <a:lnTo>
                  <a:pt x="108" y="423"/>
                </a:lnTo>
                <a:lnTo>
                  <a:pt x="315" y="381"/>
                </a:lnTo>
                <a:lnTo>
                  <a:pt x="570" y="555"/>
                </a:lnTo>
                <a:lnTo>
                  <a:pt x="693" y="573"/>
                </a:lnTo>
                <a:lnTo>
                  <a:pt x="1080" y="882"/>
                </a:lnTo>
                <a:lnTo>
                  <a:pt x="1254" y="900"/>
                </a:lnTo>
                <a:lnTo>
                  <a:pt x="1512" y="1563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1" name="Line 162"/>
          <p:cNvSpPr>
            <a:spLocks noChangeShapeType="1"/>
          </p:cNvSpPr>
          <p:nvPr/>
        </p:nvSpPr>
        <p:spPr bwMode="auto">
          <a:xfrm flipH="1">
            <a:off x="7686675" y="4210050"/>
            <a:ext cx="158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2" name="Text Box 163"/>
          <p:cNvSpPr txBox="1">
            <a:spLocks noChangeArrowheads="1"/>
          </p:cNvSpPr>
          <p:nvPr/>
        </p:nvSpPr>
        <p:spPr bwMode="auto">
          <a:xfrm>
            <a:off x="4614863" y="1290638"/>
            <a:ext cx="3795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multimedia applications: </a:t>
            </a:r>
            <a:r>
              <a:rPr lang="en-US"/>
              <a:t>network audio and video</a:t>
            </a:r>
          </a:p>
          <a:p>
            <a:pPr algn="ctr" eaLnBrk="0" hangingPunct="0"/>
            <a:r>
              <a:rPr lang="en-US"/>
              <a:t>(“continuous media”)</a:t>
            </a:r>
          </a:p>
        </p:txBody>
      </p:sp>
      <p:grpSp>
        <p:nvGrpSpPr>
          <p:cNvPr id="160" name="Group 164"/>
          <p:cNvGrpSpPr>
            <a:grpSpLocks/>
          </p:cNvGrpSpPr>
          <p:nvPr/>
        </p:nvGrpSpPr>
        <p:grpSpPr bwMode="auto">
          <a:xfrm>
            <a:off x="42863" y="3336925"/>
            <a:ext cx="4303712" cy="2243138"/>
            <a:chOff x="222" y="2550"/>
            <a:chExt cx="2711" cy="1413"/>
          </a:xfrm>
        </p:grpSpPr>
        <p:sp>
          <p:nvSpPr>
            <p:cNvPr id="1065" name="Text Box 165"/>
            <p:cNvSpPr txBox="1">
              <a:spLocks noChangeArrowheads="1"/>
            </p:cNvSpPr>
            <p:nvPr/>
          </p:nvSpPr>
          <p:spPr bwMode="auto">
            <a:xfrm>
              <a:off x="392" y="2882"/>
              <a:ext cx="2391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network provides application with </a:t>
              </a:r>
              <a:r>
                <a:rPr lang="en-US" i="1">
                  <a:solidFill>
                    <a:srgbClr val="FF0000"/>
                  </a:solidFill>
                </a:rPr>
                <a:t>level of performance needed for application to function.</a:t>
              </a:r>
            </a:p>
          </p:txBody>
        </p:sp>
        <p:sp>
          <p:nvSpPr>
            <p:cNvPr id="1066" name="Rectangle 166"/>
            <p:cNvSpPr>
              <a:spLocks noChangeArrowheads="1"/>
            </p:cNvSpPr>
            <p:nvPr/>
          </p:nvSpPr>
          <p:spPr bwMode="auto">
            <a:xfrm>
              <a:off x="222" y="2719"/>
              <a:ext cx="2711" cy="12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FF0000"/>
                </a:solidFill>
              </a:endParaRPr>
            </a:p>
          </p:txBody>
        </p:sp>
        <p:grpSp>
          <p:nvGrpSpPr>
            <p:cNvPr id="1067" name="Group 167"/>
            <p:cNvGrpSpPr>
              <a:grpSpLocks/>
            </p:cNvGrpSpPr>
            <p:nvPr/>
          </p:nvGrpSpPr>
          <p:grpSpPr bwMode="auto">
            <a:xfrm>
              <a:off x="378" y="2550"/>
              <a:ext cx="601" cy="327"/>
              <a:chOff x="378" y="1832"/>
              <a:chExt cx="601" cy="327"/>
            </a:xfrm>
          </p:grpSpPr>
          <p:sp>
            <p:nvSpPr>
              <p:cNvPr id="1068" name="Rectangle 168"/>
              <p:cNvSpPr>
                <a:spLocks noChangeArrowheads="1"/>
              </p:cNvSpPr>
              <p:nvPr/>
            </p:nvSpPr>
            <p:spPr bwMode="auto">
              <a:xfrm>
                <a:off x="378" y="1845"/>
                <a:ext cx="577" cy="2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9" name="Text Box 169"/>
              <p:cNvSpPr txBox="1">
                <a:spLocks noChangeArrowheads="1"/>
              </p:cNvSpPr>
              <p:nvPr/>
            </p:nvSpPr>
            <p:spPr bwMode="auto">
              <a:xfrm>
                <a:off x="394" y="1832"/>
                <a:ext cx="58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>
                    <a:solidFill>
                      <a:srgbClr val="FF0000"/>
                    </a:solidFill>
                  </a:rPr>
                  <a:t>QoS</a:t>
                </a:r>
                <a:endParaRPr lang="en-US"/>
              </a:p>
            </p:txBody>
          </p:sp>
        </p:grpSp>
      </p:grpSp>
      <p:sp>
        <p:nvSpPr>
          <p:cNvPr id="1064" name="Rectangle 171"/>
          <p:cNvSpPr>
            <a:spLocks noChangeArrowheads="1"/>
          </p:cNvSpPr>
          <p:nvPr/>
        </p:nvSpPr>
        <p:spPr bwMode="auto">
          <a:xfrm>
            <a:off x="217488" y="5472113"/>
            <a:ext cx="767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i.e. Contract </a:t>
            </a:r>
            <a:r>
              <a:rPr lang="en-US" sz="2000"/>
              <a:t>between  network user &amp; provider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Agree on</a:t>
            </a:r>
            <a:r>
              <a:rPr lang="en-US" sz="2000"/>
              <a:t> </a:t>
            </a:r>
          </a:p>
          <a:p>
            <a:pPr lvl="1" eaLnBrk="0" hangingPunct="0"/>
            <a:r>
              <a:rPr lang="en-US" sz="2000"/>
              <a:t>Traffic characteristics (packet rate, sizes, …)</a:t>
            </a:r>
          </a:p>
          <a:p>
            <a:pPr lvl="1" eaLnBrk="0" hangingPunct="0"/>
            <a:r>
              <a:rPr lang="en-US" sz="2000"/>
              <a:t>Network service guarantees (delay, jitter, loss rate, …)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67" grpId="0" animBg="1"/>
      <p:bldP spid="2786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71DF7-9B16-4193-A260-79A3B0E0D3D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Streaming Server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7100"/>
            <a:ext cx="4348163" cy="5715000"/>
          </a:xfrm>
        </p:spPr>
        <p:txBody>
          <a:bodyPr/>
          <a:lstStyle/>
          <a:p>
            <a:r>
              <a:rPr lang="en-US" smtClean="0"/>
              <a:t>gets around HTTP = allows a </a:t>
            </a:r>
            <a:r>
              <a:rPr lang="en-US" smtClean="0">
                <a:solidFill>
                  <a:schemeClr val="accent2"/>
                </a:solidFill>
              </a:rPr>
              <a:t>choice of UDP vs. TCP</a:t>
            </a:r>
            <a:r>
              <a:rPr lang="en-US" smtClean="0"/>
              <a:t> </a:t>
            </a:r>
          </a:p>
          <a:p>
            <a:r>
              <a:rPr lang="en-US" smtClean="0">
                <a:solidFill>
                  <a:schemeClr val="accent2"/>
                </a:solidFill>
              </a:rPr>
              <a:t>Player</a:t>
            </a:r>
            <a:r>
              <a:rPr lang="en-US" smtClean="0"/>
              <a:t> can be better </a:t>
            </a:r>
            <a:r>
              <a:rPr lang="en-US" smtClean="0">
                <a:solidFill>
                  <a:schemeClr val="accent2"/>
                </a:solidFill>
              </a:rPr>
              <a:t>tailored</a:t>
            </a:r>
            <a:r>
              <a:rPr lang="en-US" smtClean="0"/>
              <a:t> to Streaming: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UDP</a:t>
            </a:r>
            <a:r>
              <a:rPr lang="en-US" smtClean="0"/>
              <a:t>: Server sends at rate appropriate for client; to reduce jitter, player buffers initially (2-5 sec), then starts display</a:t>
            </a:r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TCP</a:t>
            </a:r>
            <a:r>
              <a:rPr lang="en-US" smtClean="0"/>
              <a:t>: sender sends at max possible rate (+retransmit when error); player uses larger buffer to smooth delivery rate of TCP</a:t>
            </a:r>
            <a:endParaRPr lang="en-US" sz="2400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39942" name="Picture 4" descr="623 stream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892175"/>
            <a:ext cx="48164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624 prefetch and 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3050" y="3786188"/>
            <a:ext cx="52990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1BC7D55C-4EF5-41A9-BE25-A486D092BA00}" type="slidenum">
              <a:rPr lang="en-US">
                <a:latin typeface="+mn-lt"/>
              </a:rPr>
              <a:pPr>
                <a:defRPr/>
              </a:pPr>
              <a:t>21</a:t>
            </a:fld>
            <a:endParaRPr lang="en-US">
              <a:latin typeface="+mn-lt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r>
              <a:rPr lang="en-US" smtClean="0"/>
              <a:t>Streaming Multimedia: UDP or TCP?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68400"/>
            <a:ext cx="7772400" cy="20383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UDP </a:t>
            </a:r>
            <a:endParaRPr lang="en-US" sz="2000" smtClean="0"/>
          </a:p>
          <a:p>
            <a:r>
              <a:rPr lang="en-US" sz="2000" smtClean="0"/>
              <a:t>server sends at rate appropriate for client (oblivious to network congestion !)</a:t>
            </a:r>
          </a:p>
          <a:p>
            <a:pPr lvl="1"/>
            <a:r>
              <a:rPr lang="en-US" smtClean="0"/>
              <a:t>often send rate = encoding rate</a:t>
            </a:r>
            <a:r>
              <a:rPr lang="en-US" sz="1800" smtClean="0"/>
              <a:t> = </a:t>
            </a:r>
            <a:r>
              <a:rPr lang="en-US" smtClean="0"/>
              <a:t>constant rate</a:t>
            </a:r>
            <a:endParaRPr lang="en-US" sz="1800" smtClean="0"/>
          </a:p>
          <a:p>
            <a:pPr lvl="1"/>
            <a:r>
              <a:rPr lang="en-US" smtClean="0"/>
              <a:t>then, fill rate = constant rate - packet loss</a:t>
            </a:r>
            <a:endParaRPr lang="en-US" sz="1800" smtClean="0"/>
          </a:p>
          <a:p>
            <a:r>
              <a:rPr lang="en-US" sz="2000" smtClean="0"/>
              <a:t>short playout delay (2-5 seconds) to remove network jitter</a:t>
            </a:r>
          </a:p>
          <a:p>
            <a:r>
              <a:rPr lang="en-US" sz="2000" smtClean="0"/>
              <a:t>error recover: time permitting</a:t>
            </a:r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TCP</a:t>
            </a:r>
            <a:endParaRPr lang="en-US" sz="2000" smtClean="0"/>
          </a:p>
          <a:p>
            <a:r>
              <a:rPr lang="en-US" sz="2000" smtClean="0"/>
              <a:t>send at maximum possible rate under TCP</a:t>
            </a:r>
          </a:p>
          <a:p>
            <a:r>
              <a:rPr lang="en-US" sz="2000" smtClean="0"/>
              <a:t>fill rate fluctuates due to TCP congestion control</a:t>
            </a:r>
          </a:p>
          <a:p>
            <a:r>
              <a:rPr lang="en-US" sz="2000" smtClean="0"/>
              <a:t>larger playout delay: smooth TCP delivery rate</a:t>
            </a:r>
          </a:p>
          <a:p>
            <a:r>
              <a:rPr lang="en-US" sz="2000" smtClean="0"/>
              <a:t>HTTP/TCP passes more easily through firewalls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63F16-11CE-4579-B531-9A08F0E3713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8297863" cy="965200"/>
          </a:xfrm>
        </p:spPr>
        <p:txBody>
          <a:bodyPr/>
          <a:lstStyle/>
          <a:p>
            <a:r>
              <a:rPr lang="en-US" smtClean="0"/>
              <a:t>Real Time Streaming Protocol (RTSP)</a:t>
            </a:r>
          </a:p>
        </p:txBody>
      </p:sp>
      <p:pic>
        <p:nvPicPr>
          <p:cNvPr id="41989" name="Picture 3" descr="625 RT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688" y="1198563"/>
            <a:ext cx="49228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4427538" cy="28622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i="1" smtClean="0"/>
              <a:t>… replaces http, adds control: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000" i="1" smtClean="0"/>
          </a:p>
          <a:p>
            <a:pPr>
              <a:lnSpc>
                <a:spcPct val="90000"/>
              </a:lnSpc>
            </a:pPr>
            <a:r>
              <a:rPr lang="en-US" sz="2000" smtClean="0"/>
              <a:t>For user to control display: rewind, fast forward, pause, resume, etc…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Out-of-band protocol</a:t>
            </a:r>
            <a:r>
              <a:rPr lang="en-US" sz="2000" smtClean="0"/>
              <a:t> (uses two connections, one for control messages (Port 554) and for media stream)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RFC 2326 permits use of either TCP or UDP for the control messages connection, sometimes called the RTSP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B4CE1D-C5F0-4B52-A67B-95245C1869E7}" type="slidenum">
              <a:rPr lang="en-US" smtClean="0"/>
              <a:pPr/>
              <a:t>23</a:t>
            </a:fld>
            <a:endParaRPr lang="en-US" smtClean="0"/>
          </a:p>
        </p:txBody>
      </p:sp>
      <p:grpSp>
        <p:nvGrpSpPr>
          <p:cNvPr id="7175" name="Group 2"/>
          <p:cNvGrpSpPr>
            <a:grpSpLocks/>
          </p:cNvGrpSpPr>
          <p:nvPr/>
        </p:nvGrpSpPr>
        <p:grpSpPr bwMode="auto">
          <a:xfrm>
            <a:off x="2547938" y="2266950"/>
            <a:ext cx="1281112" cy="363538"/>
            <a:chOff x="3621" y="3265"/>
            <a:chExt cx="1776" cy="744"/>
          </a:xfrm>
        </p:grpSpPr>
        <p:pic>
          <p:nvPicPr>
            <p:cNvPr id="7341" name="Picture 3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42" name="Freeform 4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43" name="Freeform 5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7344" name="Picture 6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6" name="Rectangle 7"/>
          <p:cNvSpPr>
            <a:spLocks noGrp="1" noChangeArrowheads="1"/>
          </p:cNvSpPr>
          <p:nvPr>
            <p:ph type="title"/>
          </p:nvPr>
        </p:nvSpPr>
        <p:spPr>
          <a:xfrm>
            <a:off x="485775" y="344488"/>
            <a:ext cx="7772400" cy="871537"/>
          </a:xfrm>
        </p:spPr>
        <p:txBody>
          <a:bodyPr/>
          <a:lstStyle/>
          <a:p>
            <a:r>
              <a:rPr lang="en-US" smtClean="0"/>
              <a:t>Streaming Multimedia:</a:t>
            </a:r>
            <a:r>
              <a:rPr lang="en-US" u="none" smtClean="0"/>
              <a:t> client rate(s)</a:t>
            </a:r>
            <a:endParaRPr lang="en-US" smtClean="0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95313" y="3725863"/>
            <a:ext cx="7056437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Q:</a:t>
            </a:r>
            <a:r>
              <a:rPr lang="en-US">
                <a:latin typeface="Comic Sans MS" pitchFamily="66" charset="0"/>
              </a:rPr>
              <a:t> how to handle different client receive rate capabilities?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>
                <a:latin typeface="Comic Sans MS" pitchFamily="66" charset="0"/>
              </a:rPr>
              <a:t>28.8 Kbps dialup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>
                <a:latin typeface="Comic Sans MS" pitchFamily="66" charset="0"/>
              </a:rPr>
              <a:t>100Mbps Ethernet</a:t>
            </a:r>
          </a:p>
        </p:txBody>
      </p:sp>
      <p:sp>
        <p:nvSpPr>
          <p:cNvPr id="7178" name="Freeform 9"/>
          <p:cNvSpPr>
            <a:spLocks/>
          </p:cNvSpPr>
          <p:nvPr/>
        </p:nvSpPr>
        <p:spPr bwMode="auto">
          <a:xfrm>
            <a:off x="3213100" y="1674813"/>
            <a:ext cx="1492250" cy="966787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3917950" y="2238375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5989638" y="2784475"/>
            <a:ext cx="2687637" cy="1214438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343775" y="3389313"/>
            <a:ext cx="2159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H="1">
            <a:off x="7910513" y="3387725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183" name="Group 14"/>
          <p:cNvGrpSpPr>
            <a:grpSpLocks/>
          </p:cNvGrpSpPr>
          <p:nvPr/>
        </p:nvGrpSpPr>
        <p:grpSpPr bwMode="auto">
          <a:xfrm>
            <a:off x="7980363" y="3225800"/>
            <a:ext cx="357187" cy="152400"/>
            <a:chOff x="3600" y="219"/>
            <a:chExt cx="360" cy="175"/>
          </a:xfrm>
        </p:grpSpPr>
        <p:sp>
          <p:nvSpPr>
            <p:cNvPr id="732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2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3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3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3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33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33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3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3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33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3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3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84" name="Group 28"/>
          <p:cNvGrpSpPr>
            <a:grpSpLocks/>
          </p:cNvGrpSpPr>
          <p:nvPr/>
        </p:nvGrpSpPr>
        <p:grpSpPr bwMode="auto">
          <a:xfrm>
            <a:off x="7554913" y="3548063"/>
            <a:ext cx="355600" cy="152400"/>
            <a:chOff x="3600" y="219"/>
            <a:chExt cx="360" cy="175"/>
          </a:xfrm>
        </p:grpSpPr>
        <p:sp>
          <p:nvSpPr>
            <p:cNvPr id="7315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16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17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18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19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320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325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6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7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21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322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3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4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85" name="Group 42"/>
          <p:cNvGrpSpPr>
            <a:grpSpLocks/>
          </p:cNvGrpSpPr>
          <p:nvPr/>
        </p:nvGrpSpPr>
        <p:grpSpPr bwMode="auto">
          <a:xfrm>
            <a:off x="6981825" y="3305175"/>
            <a:ext cx="357188" cy="150813"/>
            <a:chOff x="3600" y="219"/>
            <a:chExt cx="360" cy="175"/>
          </a:xfrm>
        </p:grpSpPr>
        <p:sp>
          <p:nvSpPr>
            <p:cNvPr id="7302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03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04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305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306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307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312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3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4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08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309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0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1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7186" name="Line 56"/>
          <p:cNvSpPr>
            <a:spLocks noChangeShapeType="1"/>
          </p:cNvSpPr>
          <p:nvPr/>
        </p:nvSpPr>
        <p:spPr bwMode="auto">
          <a:xfrm flipV="1">
            <a:off x="7323138" y="3306763"/>
            <a:ext cx="6635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7" name="Freeform 57"/>
          <p:cNvSpPr>
            <a:spLocks/>
          </p:cNvSpPr>
          <p:nvPr/>
        </p:nvSpPr>
        <p:spPr bwMode="auto">
          <a:xfrm>
            <a:off x="4787900" y="2262188"/>
            <a:ext cx="1025525" cy="75406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8" name="Line 58"/>
          <p:cNvSpPr>
            <a:spLocks noChangeShapeType="1"/>
          </p:cNvSpPr>
          <p:nvPr/>
        </p:nvSpPr>
        <p:spPr bwMode="auto">
          <a:xfrm>
            <a:off x="5218113" y="2473325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89" name="Line 59"/>
          <p:cNvSpPr>
            <a:spLocks noChangeShapeType="1"/>
          </p:cNvSpPr>
          <p:nvPr/>
        </p:nvSpPr>
        <p:spPr bwMode="auto">
          <a:xfrm>
            <a:off x="5680075" y="2687638"/>
            <a:ext cx="4683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90" name="Line 60"/>
          <p:cNvSpPr>
            <a:spLocks noChangeShapeType="1"/>
          </p:cNvSpPr>
          <p:nvPr/>
        </p:nvSpPr>
        <p:spPr bwMode="auto">
          <a:xfrm flipH="1">
            <a:off x="5033963" y="2544763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91" name="Freeform 61"/>
          <p:cNvSpPr>
            <a:spLocks/>
          </p:cNvSpPr>
          <p:nvPr/>
        </p:nvSpPr>
        <p:spPr bwMode="auto">
          <a:xfrm>
            <a:off x="6521450" y="3041650"/>
            <a:ext cx="484188" cy="2968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92" name="Line 62"/>
          <p:cNvSpPr>
            <a:spLocks noChangeShapeType="1"/>
          </p:cNvSpPr>
          <p:nvPr/>
        </p:nvSpPr>
        <p:spPr bwMode="auto">
          <a:xfrm flipH="1">
            <a:off x="5229225" y="2643188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193" name="Group 63"/>
          <p:cNvGrpSpPr>
            <a:grpSpLocks/>
          </p:cNvGrpSpPr>
          <p:nvPr/>
        </p:nvGrpSpPr>
        <p:grpSpPr bwMode="auto">
          <a:xfrm>
            <a:off x="4862513" y="2389188"/>
            <a:ext cx="357187" cy="149225"/>
            <a:chOff x="3600" y="219"/>
            <a:chExt cx="360" cy="175"/>
          </a:xfrm>
        </p:grpSpPr>
        <p:sp>
          <p:nvSpPr>
            <p:cNvPr id="7289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90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91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92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93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94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99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0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1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95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9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7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94" name="Group 77"/>
          <p:cNvGrpSpPr>
            <a:grpSpLocks/>
          </p:cNvGrpSpPr>
          <p:nvPr/>
        </p:nvGrpSpPr>
        <p:grpSpPr bwMode="auto">
          <a:xfrm>
            <a:off x="4864100" y="2733675"/>
            <a:ext cx="358775" cy="152400"/>
            <a:chOff x="3600" y="219"/>
            <a:chExt cx="360" cy="175"/>
          </a:xfrm>
        </p:grpSpPr>
        <p:sp>
          <p:nvSpPr>
            <p:cNvPr id="7276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77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78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79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80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81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86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87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88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82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83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84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85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95" name="Group 91"/>
          <p:cNvGrpSpPr>
            <a:grpSpLocks/>
          </p:cNvGrpSpPr>
          <p:nvPr/>
        </p:nvGrpSpPr>
        <p:grpSpPr bwMode="auto">
          <a:xfrm>
            <a:off x="5321300" y="2605088"/>
            <a:ext cx="357188" cy="150812"/>
            <a:chOff x="3600" y="219"/>
            <a:chExt cx="360" cy="175"/>
          </a:xfrm>
        </p:grpSpPr>
        <p:sp>
          <p:nvSpPr>
            <p:cNvPr id="7263" name="Oval 9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64" name="Line 9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65" name="Line 9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66" name="Rectangle 9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67" name="Oval 9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68" name="Group 9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73" name="Line 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4" name="Line 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5" name="Line 1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69" name="Group 10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70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1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2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96" name="Group 105"/>
          <p:cNvGrpSpPr>
            <a:grpSpLocks/>
          </p:cNvGrpSpPr>
          <p:nvPr/>
        </p:nvGrpSpPr>
        <p:grpSpPr bwMode="auto">
          <a:xfrm>
            <a:off x="6151563" y="2946400"/>
            <a:ext cx="357187" cy="152400"/>
            <a:chOff x="3600" y="219"/>
            <a:chExt cx="360" cy="175"/>
          </a:xfrm>
        </p:grpSpPr>
        <p:sp>
          <p:nvSpPr>
            <p:cNvPr id="7250" name="Oval 10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51" name="Line 10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52" name="Line 10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53" name="Rectangle 10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54" name="Oval 1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55" name="Group 1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60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61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62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56" name="Group 1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57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9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7197" name="Line 119"/>
          <p:cNvSpPr>
            <a:spLocks noChangeShapeType="1"/>
          </p:cNvSpPr>
          <p:nvPr/>
        </p:nvSpPr>
        <p:spPr bwMode="auto">
          <a:xfrm>
            <a:off x="4624388" y="2379663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198" name="Group 120"/>
          <p:cNvGrpSpPr>
            <a:grpSpLocks/>
          </p:cNvGrpSpPr>
          <p:nvPr/>
        </p:nvGrpSpPr>
        <p:grpSpPr bwMode="auto">
          <a:xfrm>
            <a:off x="4271963" y="2295525"/>
            <a:ext cx="357187" cy="152400"/>
            <a:chOff x="3600" y="219"/>
            <a:chExt cx="360" cy="175"/>
          </a:xfrm>
        </p:grpSpPr>
        <p:sp>
          <p:nvSpPr>
            <p:cNvPr id="7237" name="Oval 1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38" name="Line 1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39" name="Line 1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40" name="Rectangle 1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41" name="Oval 1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42" name="Group 1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47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48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49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43" name="Group 1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44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45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46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7199" name="Group 134"/>
          <p:cNvGrpSpPr>
            <a:grpSpLocks/>
          </p:cNvGrpSpPr>
          <p:nvPr/>
        </p:nvGrpSpPr>
        <p:grpSpPr bwMode="auto">
          <a:xfrm>
            <a:off x="3157538" y="1381125"/>
            <a:ext cx="1281112" cy="363538"/>
            <a:chOff x="3621" y="3265"/>
            <a:chExt cx="1776" cy="744"/>
          </a:xfrm>
        </p:grpSpPr>
        <p:pic>
          <p:nvPicPr>
            <p:cNvPr id="7233" name="Picture 135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4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35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7236" name="Picture 138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00" name="Group 139"/>
          <p:cNvGrpSpPr>
            <a:grpSpLocks/>
          </p:cNvGrpSpPr>
          <p:nvPr/>
        </p:nvGrpSpPr>
        <p:grpSpPr bwMode="auto">
          <a:xfrm>
            <a:off x="7402513" y="2039938"/>
            <a:ext cx="1042987" cy="866775"/>
            <a:chOff x="4367" y="1793"/>
            <a:chExt cx="922" cy="845"/>
          </a:xfrm>
        </p:grpSpPr>
        <p:grpSp>
          <p:nvGrpSpPr>
            <p:cNvPr id="7228" name="Group 140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7230" name="Rectangle 141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7231" name="Rectangle 142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7232" name="Rectangle 143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7229" name="Rectangle 144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7201" name="Freeform 145"/>
          <p:cNvSpPr>
            <a:spLocks/>
          </p:cNvSpPr>
          <p:nvPr/>
        </p:nvSpPr>
        <p:spPr bwMode="auto">
          <a:xfrm>
            <a:off x="3917950" y="1662113"/>
            <a:ext cx="4127500" cy="1665287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7170" name="Object 146"/>
          <p:cNvGraphicFramePr>
            <a:graphicFrameLocks noChangeAspect="1"/>
          </p:cNvGraphicFramePr>
          <p:nvPr/>
        </p:nvGraphicFramePr>
        <p:xfrm>
          <a:off x="3656013" y="1746250"/>
          <a:ext cx="369887" cy="520700"/>
        </p:xfrm>
        <a:graphic>
          <a:graphicData uri="http://schemas.openxmlformats.org/presentationml/2006/ole">
            <p:oleObj spid="_x0000_s7170" name="Clip" r:id="rId5" imgW="857160" imgH="1324080" progId="">
              <p:embed/>
            </p:oleObj>
          </a:graphicData>
        </a:graphic>
      </p:graphicFrame>
      <p:grpSp>
        <p:nvGrpSpPr>
          <p:cNvPr id="7202" name="Group 147"/>
          <p:cNvGrpSpPr>
            <a:grpSpLocks/>
          </p:cNvGrpSpPr>
          <p:nvPr/>
        </p:nvGrpSpPr>
        <p:grpSpPr bwMode="auto">
          <a:xfrm>
            <a:off x="6346825" y="3389313"/>
            <a:ext cx="357188" cy="149225"/>
            <a:chOff x="3600" y="219"/>
            <a:chExt cx="360" cy="175"/>
          </a:xfrm>
        </p:grpSpPr>
        <p:sp>
          <p:nvSpPr>
            <p:cNvPr id="7215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16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7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8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219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20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225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26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27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221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222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23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24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7203" name="Freeform 161"/>
          <p:cNvSpPr>
            <a:spLocks/>
          </p:cNvSpPr>
          <p:nvPr/>
        </p:nvSpPr>
        <p:spPr bwMode="auto">
          <a:xfrm>
            <a:off x="6367463" y="3094038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4" name="Freeform 162"/>
          <p:cNvSpPr>
            <a:spLocks/>
          </p:cNvSpPr>
          <p:nvPr/>
        </p:nvSpPr>
        <p:spPr bwMode="auto">
          <a:xfrm flipV="1">
            <a:off x="6704013" y="3402013"/>
            <a:ext cx="269875" cy="5873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5" name="Freeform 163"/>
          <p:cNvSpPr>
            <a:spLocks/>
          </p:cNvSpPr>
          <p:nvPr/>
        </p:nvSpPr>
        <p:spPr bwMode="auto">
          <a:xfrm>
            <a:off x="6543675" y="3538538"/>
            <a:ext cx="77788" cy="18891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6" name="Freeform 164"/>
          <p:cNvSpPr>
            <a:spLocks/>
          </p:cNvSpPr>
          <p:nvPr/>
        </p:nvSpPr>
        <p:spPr bwMode="auto">
          <a:xfrm flipH="1">
            <a:off x="5087938" y="2174875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7" name="Line 165"/>
          <p:cNvSpPr>
            <a:spLocks noChangeShapeType="1"/>
          </p:cNvSpPr>
          <p:nvPr/>
        </p:nvSpPr>
        <p:spPr bwMode="auto">
          <a:xfrm flipH="1">
            <a:off x="8140700" y="2974975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08" name="Rectangle 166"/>
          <p:cNvSpPr>
            <a:spLocks noChangeArrowheads="1"/>
          </p:cNvSpPr>
          <p:nvPr/>
        </p:nvSpPr>
        <p:spPr bwMode="auto">
          <a:xfrm>
            <a:off x="652463" y="5399088"/>
            <a:ext cx="65166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A:</a:t>
            </a:r>
            <a:r>
              <a:rPr lang="en-US">
                <a:latin typeface="Comic Sans MS" pitchFamily="66" charset="0"/>
              </a:rPr>
              <a:t> server stores, transmits multiple copies of video, encoded at different rates</a:t>
            </a:r>
          </a:p>
        </p:txBody>
      </p:sp>
      <p:grpSp>
        <p:nvGrpSpPr>
          <p:cNvPr id="7209" name="Group 167"/>
          <p:cNvGrpSpPr>
            <a:grpSpLocks/>
          </p:cNvGrpSpPr>
          <p:nvPr/>
        </p:nvGrpSpPr>
        <p:grpSpPr bwMode="auto">
          <a:xfrm>
            <a:off x="4038600" y="2949575"/>
            <a:ext cx="733425" cy="319088"/>
            <a:chOff x="3552" y="246"/>
            <a:chExt cx="527" cy="248"/>
          </a:xfrm>
        </p:grpSpPr>
        <p:graphicFrame>
          <p:nvGraphicFramePr>
            <p:cNvPr id="7171" name="Object 16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p:oleObj spid="_x0000_s7171" name="Clip" r:id="rId6" imgW="1305000" imgH="1085760" progId="">
                <p:embed/>
              </p:oleObj>
            </a:graphicData>
          </a:graphic>
        </p:graphicFrame>
        <p:graphicFrame>
          <p:nvGraphicFramePr>
            <p:cNvPr id="7172" name="Object 16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p:oleObj spid="_x0000_s7172" name="Clip" r:id="rId7" imgW="676440" imgH="485640" progId="">
                <p:embed/>
              </p:oleObj>
            </a:graphicData>
          </a:graphic>
        </p:graphicFrame>
        <p:sp>
          <p:nvSpPr>
            <p:cNvPr id="7214" name="Line 17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210" name="Freeform 171"/>
          <p:cNvSpPr>
            <a:spLocks/>
          </p:cNvSpPr>
          <p:nvPr/>
        </p:nvSpPr>
        <p:spPr bwMode="auto">
          <a:xfrm flipH="1">
            <a:off x="4667250" y="2859088"/>
            <a:ext cx="296863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11" name="Freeform 172"/>
          <p:cNvSpPr>
            <a:spLocks/>
          </p:cNvSpPr>
          <p:nvPr/>
        </p:nvSpPr>
        <p:spPr bwMode="auto">
          <a:xfrm>
            <a:off x="3562350" y="2308225"/>
            <a:ext cx="1419225" cy="736600"/>
          </a:xfrm>
          <a:custGeom>
            <a:avLst/>
            <a:gdLst>
              <a:gd name="T0" fmla="*/ 0 w 894"/>
              <a:gd name="T1" fmla="*/ 2147483647 h 464"/>
              <a:gd name="T2" fmla="*/ 2147483647 w 894"/>
              <a:gd name="T3" fmla="*/ 0 h 464"/>
              <a:gd name="T4" fmla="*/ 2147483647 w 894"/>
              <a:gd name="T5" fmla="*/ 2147483647 h 464"/>
              <a:gd name="T6" fmla="*/ 2147483647 w 894"/>
              <a:gd name="T7" fmla="*/ 2147483647 h 464"/>
              <a:gd name="T8" fmla="*/ 2147483647 w 894"/>
              <a:gd name="T9" fmla="*/ 2147483647 h 464"/>
              <a:gd name="T10" fmla="*/ 2147483647 w 894"/>
              <a:gd name="T11" fmla="*/ 2147483647 h 464"/>
              <a:gd name="T12" fmla="*/ 2147483647 w 894"/>
              <a:gd name="T13" fmla="*/ 2147483647 h 464"/>
              <a:gd name="T14" fmla="*/ 2147483647 w 894"/>
              <a:gd name="T15" fmla="*/ 214748364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464"/>
              <a:gd name="T26" fmla="*/ 894 w 894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464">
                <a:moveTo>
                  <a:pt x="0" y="104"/>
                </a:moveTo>
                <a:lnTo>
                  <a:pt x="236" y="0"/>
                </a:lnTo>
                <a:lnTo>
                  <a:pt x="450" y="80"/>
                </a:lnTo>
                <a:lnTo>
                  <a:pt x="696" y="86"/>
                </a:lnTo>
                <a:lnTo>
                  <a:pt x="894" y="158"/>
                </a:lnTo>
                <a:lnTo>
                  <a:pt x="894" y="272"/>
                </a:lnTo>
                <a:lnTo>
                  <a:pt x="648" y="464"/>
                </a:lnTo>
                <a:lnTo>
                  <a:pt x="544" y="46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12" name="Text Box 173"/>
          <p:cNvSpPr txBox="1">
            <a:spLocks noChangeArrowheads="1"/>
          </p:cNvSpPr>
          <p:nvPr/>
        </p:nvSpPr>
        <p:spPr bwMode="auto">
          <a:xfrm>
            <a:off x="1214438" y="1395413"/>
            <a:ext cx="189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1.5 Mbps encoding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7213" name="Text Box 174"/>
          <p:cNvSpPr txBox="1">
            <a:spLocks noChangeArrowheads="1"/>
          </p:cNvSpPr>
          <p:nvPr/>
        </p:nvSpPr>
        <p:spPr bwMode="auto">
          <a:xfrm>
            <a:off x="549275" y="2279650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28.8 Kbps encoding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C2F05E-92C7-4C25-A78C-71C31D10A89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Metafile Example</a:t>
            </a:r>
            <a:endParaRPr lang="en-US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316038"/>
            <a:ext cx="8659812" cy="4953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1800" smtClean="0"/>
              <a:t>&lt;title&gt;Twister&lt;/title&gt; </a:t>
            </a:r>
          </a:p>
          <a:p>
            <a:pPr>
              <a:buFont typeface="ZapfDingbats"/>
              <a:buNone/>
            </a:pPr>
            <a:r>
              <a:rPr lang="en-US" sz="1800" smtClean="0">
                <a:solidFill>
                  <a:schemeClr val="accent2"/>
                </a:solidFill>
              </a:rPr>
              <a:t>&lt;session&gt;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&lt;group language=en lipsync&gt;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</a:t>
            </a:r>
            <a:r>
              <a:rPr lang="en-US" sz="1800" smtClean="0">
                <a:solidFill>
                  <a:schemeClr val="accent2"/>
                </a:solidFill>
              </a:rPr>
              <a:t>&lt;switch&gt;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&lt;track type=audio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       e="PCMU/8000/1"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       src = "</a:t>
            </a:r>
            <a:r>
              <a:rPr lang="en-US" sz="1800" smtClean="0">
                <a:solidFill>
                  <a:srgbClr val="FF0000"/>
                </a:solidFill>
              </a:rPr>
              <a:t>rtsp</a:t>
            </a:r>
            <a:r>
              <a:rPr lang="en-US" sz="1800" smtClean="0"/>
              <a:t>://audio.example.com/twister/audio.en/lofi"&gt;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&lt;track type=audio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       e="DVI4/16000/2" pt="90 DVI4/8000/1" </a:t>
            </a:r>
          </a:p>
          <a:p>
            <a:pPr>
              <a:lnSpc>
                <a:spcPct val="60000"/>
              </a:lnSpc>
              <a:buFont typeface="ZapfDingbats"/>
              <a:buNone/>
            </a:pPr>
            <a:r>
              <a:rPr lang="en-US" sz="1800" smtClean="0"/>
              <a:t>                              src="</a:t>
            </a:r>
            <a:r>
              <a:rPr lang="en-US" sz="1800" smtClean="0">
                <a:solidFill>
                  <a:srgbClr val="FF0000"/>
                </a:solidFill>
              </a:rPr>
              <a:t>rtsp</a:t>
            </a:r>
            <a:r>
              <a:rPr lang="en-US" sz="1800" smtClean="0"/>
              <a:t>://audio.example.com/twister/audio.en/hifi"&gt;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</a:t>
            </a:r>
            <a:r>
              <a:rPr lang="en-US" sz="1800" smtClean="0">
                <a:solidFill>
                  <a:schemeClr val="accent2"/>
                </a:solidFill>
              </a:rPr>
              <a:t>&lt;/switch&gt;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&lt;track type="video/jpeg"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                   src="</a:t>
            </a:r>
            <a:r>
              <a:rPr lang="en-US" sz="1800" smtClean="0">
                <a:solidFill>
                  <a:srgbClr val="FF0000"/>
                </a:solidFill>
              </a:rPr>
              <a:t>rtsp</a:t>
            </a:r>
            <a:r>
              <a:rPr lang="en-US" sz="1800" smtClean="0"/>
              <a:t>://video.example.com/twister/video"&gt; </a:t>
            </a:r>
          </a:p>
          <a:p>
            <a:pPr>
              <a:buFont typeface="ZapfDingbats"/>
              <a:buNone/>
            </a:pPr>
            <a:r>
              <a:rPr lang="en-US" sz="1800" smtClean="0"/>
              <a:t>           &lt;/group&gt; </a:t>
            </a:r>
          </a:p>
          <a:p>
            <a:pPr>
              <a:buFont typeface="ZapfDingbats"/>
              <a:buNone/>
            </a:pPr>
            <a:r>
              <a:rPr lang="en-US" sz="1800" smtClean="0">
                <a:solidFill>
                  <a:schemeClr val="accent2"/>
                </a:solidFill>
              </a:rPr>
              <a:t>&lt;/session&gt;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3C60EA71-65F6-4BC3-AB39-DCA9F6EC8ED0}" type="slidenum">
              <a:rPr lang="en-US">
                <a:latin typeface="+mn-lt"/>
              </a:rPr>
              <a:pPr>
                <a:defRPr/>
              </a:pPr>
              <a:t>25</a:t>
            </a:fld>
            <a:endParaRPr lang="en-US">
              <a:latin typeface="+mn-lt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33413"/>
          </a:xfrm>
        </p:spPr>
        <p:txBody>
          <a:bodyPr/>
          <a:lstStyle/>
          <a:p>
            <a:r>
              <a:rPr lang="en-US" smtClean="0"/>
              <a:t>RTSP Exchange Example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946150"/>
            <a:ext cx="8583612" cy="5410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C: SETUP rtsp://audio.example.com/twister/audio RTSP/1.0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Transport: rtp/udp; compression; port=3056; mode=PLAY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S: RTSP/1.0 200 1 OK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Session 4231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C: PLAY rtsp://audio.example.com/twister/audio.en/lofi RTSP/1.0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Session: 4231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Range: npt=0-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C: PAUSE rtsp://audio.example.com/twister/audio.en/lofi RTSP/1.0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Session: 4231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Range: npt=37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C: TEARDOWN rtsp://audio.example.com/twister/audio.en/lofi RTSP/1.0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     Session: 4231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1800" smtClean="0"/>
              <a:t>    S: 200 3 OK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0941DD7E-836D-4E73-881D-A648EBA34222}" type="slidenum">
              <a:rPr lang="en-US">
                <a:latin typeface="+mn-lt"/>
              </a:rPr>
              <a:pPr>
                <a:defRPr/>
              </a:pPr>
              <a:t>26</a:t>
            </a:fld>
            <a:endParaRPr lang="en-US">
              <a:latin typeface="+mn-lt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Protocol (RTP)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RTP specifies packet structure for packets carrying audio, video data</a:t>
            </a:r>
          </a:p>
          <a:p>
            <a:r>
              <a:rPr lang="en-US" sz="2400" smtClean="0"/>
              <a:t>RFC 3550</a:t>
            </a:r>
          </a:p>
          <a:p>
            <a:r>
              <a:rPr lang="en-US" sz="2400" smtClean="0"/>
              <a:t>RTP packet provides</a:t>
            </a:r>
            <a:r>
              <a:rPr lang="en-US" sz="2000" smtClean="0"/>
              <a:t> </a:t>
            </a:r>
          </a:p>
          <a:p>
            <a:pPr lvl="1"/>
            <a:r>
              <a:rPr lang="en-US" smtClean="0"/>
              <a:t>payload type identification</a:t>
            </a:r>
          </a:p>
          <a:p>
            <a:pPr lvl="1"/>
            <a:r>
              <a:rPr lang="en-US" smtClean="0"/>
              <a:t>packet sequence numbering</a:t>
            </a:r>
          </a:p>
          <a:p>
            <a:pPr lvl="1"/>
            <a:r>
              <a:rPr lang="en-US" smtClean="0"/>
              <a:t>time stamping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r>
              <a:rPr lang="en-US" sz="2400" smtClean="0"/>
              <a:t>RTP runs in end systems</a:t>
            </a:r>
          </a:p>
          <a:p>
            <a:r>
              <a:rPr lang="en-US" sz="2400" smtClean="0"/>
              <a:t>RTP packets encapsulated in UDP segments</a:t>
            </a:r>
          </a:p>
          <a:p>
            <a:r>
              <a:rPr lang="en-US" sz="2400" smtClean="0"/>
              <a:t>interoperability: if two Internet phone applications run RTP, then they may be able to work together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9C2F75E8-ED4A-4D52-BB28-711C98DA235E}" type="slidenum">
              <a:rPr lang="en-US">
                <a:latin typeface="+mn-lt"/>
              </a:rPr>
              <a:pPr>
                <a:defRPr/>
              </a:pPr>
              <a:t>27</a:t>
            </a:fld>
            <a:endParaRPr lang="en-US">
              <a:latin typeface="+mn-lt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RTP runs on top of UDP</a:t>
            </a: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sv-SE"/>
          </a:p>
        </p:txBody>
      </p:sp>
      <p:pic>
        <p:nvPicPr>
          <p:cNvPr id="49158" name="Picture 4" descr="Rt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927100" y="1484313"/>
            <a:ext cx="69834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RTP libraries provide transport-layer interface </a:t>
            </a:r>
          </a:p>
          <a:p>
            <a:pPr algn="ctr" eaLnBrk="0" hangingPunct="0"/>
            <a:r>
              <a:rPr lang="en-US"/>
              <a:t>that extends UDP: </a:t>
            </a:r>
          </a:p>
          <a:p>
            <a:pPr lvl="1" algn="ctr" eaLnBrk="0" hangingPunct="0">
              <a:buFontTx/>
              <a:buChar char="•"/>
            </a:pPr>
            <a:r>
              <a:rPr lang="en-US"/>
              <a:t> port numbers, IP addresses</a:t>
            </a:r>
          </a:p>
          <a:p>
            <a:pPr lvl="1" algn="ctr" eaLnBrk="0" hangingPunct="0">
              <a:buFontTx/>
              <a:buChar char="•"/>
            </a:pPr>
            <a:r>
              <a:rPr lang="en-US"/>
              <a:t> payload type identification</a:t>
            </a:r>
          </a:p>
          <a:p>
            <a:pPr lvl="1" algn="ctr" eaLnBrk="0" hangingPunct="0">
              <a:buFontTx/>
              <a:buChar char="•"/>
            </a:pPr>
            <a:r>
              <a:rPr lang="en-US"/>
              <a:t> packet sequence numbering</a:t>
            </a:r>
          </a:p>
          <a:p>
            <a:pPr lvl="1" algn="ctr" eaLnBrk="0" hangingPunct="0">
              <a:buFontTx/>
              <a:buChar char="•"/>
            </a:pPr>
            <a:r>
              <a:rPr lang="en-US"/>
              <a:t> time-stamping</a:t>
            </a:r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140FD-1813-46CC-B5EC-C812A9AF0E7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Real-Time Protocol (RTP)  &amp; RT Control Protocol (RTCP)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0922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standard packet format for real-time application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Payload Type</a:t>
            </a:r>
            <a:r>
              <a:rPr lang="en-US" sz="1800" smtClean="0"/>
              <a:t>: 7 bits: 128 possible types of encoding; eg PCM, MPEG2 video, GSM,  etc. (sender can change in the middle of session)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Sequence Number</a:t>
            </a:r>
            <a:r>
              <a:rPr lang="en-US" sz="1800" smtClean="0"/>
              <a:t>: to detect packet loss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Timestamp</a:t>
            </a:r>
            <a:r>
              <a:rPr lang="en-US" sz="1800" smtClean="0"/>
              <a:t>: sampling instant of first byte in packet; to remove jitter introduced by the network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Synchronization Source identifier (SSRC)</a:t>
            </a:r>
            <a:r>
              <a:rPr lang="en-US" sz="1800" smtClean="0"/>
              <a:t>: id for the source of a stream; assigned randomly by the source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Real-Time Control Protocol (RTCP):</a:t>
            </a:r>
            <a:r>
              <a:rPr lang="en-US" sz="2000" smtClean="0"/>
              <a:t> specifies </a:t>
            </a:r>
            <a:r>
              <a:rPr lang="en-US" sz="2000" smtClean="0">
                <a:solidFill>
                  <a:schemeClr val="accent2"/>
                </a:solidFill>
              </a:rPr>
              <a:t>report packets</a:t>
            </a:r>
            <a:r>
              <a:rPr lang="en-US" sz="2000" smtClean="0"/>
              <a:t> exchanged between sources and destinations, with  </a:t>
            </a:r>
            <a:r>
              <a:rPr lang="en-US" sz="2000" smtClean="0">
                <a:solidFill>
                  <a:schemeClr val="accent2"/>
                </a:solidFill>
              </a:rPr>
              <a:t>statistics </a:t>
            </a:r>
            <a:r>
              <a:rPr lang="en-US" sz="2000" smtClean="0"/>
              <a:t>(# packets sent/lost, inter-arrival jitter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Can be used to modify sender transmission rates</a:t>
            </a:r>
          </a:p>
        </p:txBody>
      </p:sp>
      <p:pic>
        <p:nvPicPr>
          <p:cNvPr id="50182" name="Picture 4" descr="643 rtpPa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3852863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C04CA-B603-4656-8ADB-E6699185D39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(TOP 10)</a:t>
            </a:r>
            <a:r>
              <a:rPr lang="en-US" sz="1800" dirty="0" smtClean="0"/>
              <a:t>: 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19088" y="3324225"/>
            <a:ext cx="7416800" cy="347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817B3A67-51FB-4170-9383-A539DB6E2B2B}" type="slidenum">
              <a:rPr lang="en-US">
                <a:latin typeface="+mn-lt"/>
              </a:rPr>
              <a:pPr>
                <a:defRPr/>
              </a:pPr>
              <a:t>3</a:t>
            </a:fld>
            <a:endParaRPr lang="en-US">
              <a:latin typeface="+mn-lt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MM Networking Applications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6163" y="1279525"/>
            <a:ext cx="4103687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Fundamental characteristics:</a:t>
            </a:r>
            <a:endParaRPr lang="en-US" sz="2400" smtClean="0"/>
          </a:p>
          <a:p>
            <a:r>
              <a:rPr lang="en-US" sz="2400" smtClean="0"/>
              <a:t>typically </a:t>
            </a:r>
            <a:r>
              <a:rPr lang="en-US" sz="2400" b="1" smtClean="0">
                <a:solidFill>
                  <a:srgbClr val="FF0000"/>
                </a:solidFill>
              </a:rPr>
              <a:t>delay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2000" smtClean="0"/>
              <a:t>end-to-end delay</a:t>
            </a:r>
          </a:p>
          <a:p>
            <a:pPr lvl="1"/>
            <a:r>
              <a:rPr lang="en-US" sz="2000" smtClean="0"/>
              <a:t>delay jitter</a:t>
            </a:r>
            <a:r>
              <a:rPr lang="en-US" sz="2000" b="1" smtClean="0"/>
              <a:t> 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loss tolerant</a:t>
            </a:r>
            <a:r>
              <a:rPr lang="en-US" sz="2400" smtClean="0"/>
              <a:t>: infrequent losses cause minor glitches </a:t>
            </a:r>
          </a:p>
          <a:p>
            <a:endParaRPr lang="en-US" sz="2400" smtClean="0"/>
          </a:p>
          <a:p>
            <a:r>
              <a:rPr lang="en-US" sz="2400" smtClean="0"/>
              <a:t>antithesis with data, which are loss </a:t>
            </a:r>
            <a:r>
              <a:rPr lang="en-US" sz="2400" i="1" smtClean="0"/>
              <a:t>intolerant</a:t>
            </a:r>
            <a:r>
              <a:rPr lang="en-US" sz="2400" smtClean="0"/>
              <a:t> but delay </a:t>
            </a:r>
            <a:r>
              <a:rPr lang="en-US" sz="2400" i="1" smtClean="0"/>
              <a:t>tolerant</a:t>
            </a:r>
            <a:r>
              <a:rPr lang="en-US" sz="2400" smtClean="0"/>
              <a:t>.</a:t>
            </a:r>
            <a:endParaRPr lang="en-US" sz="2400" smtClean="0">
              <a:solidFill>
                <a:schemeClr val="accent2"/>
              </a:solidFill>
            </a:endParaRPr>
          </a:p>
          <a:p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" y="1377950"/>
            <a:ext cx="4359275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Classes of MM applications:</a:t>
            </a:r>
          </a:p>
          <a:p>
            <a:pPr>
              <a:buFont typeface="ZapfDingbats"/>
              <a:buNone/>
            </a:pPr>
            <a:r>
              <a:rPr lang="en-US" sz="2400" smtClean="0"/>
              <a:t>1) stored streaming</a:t>
            </a:r>
          </a:p>
          <a:p>
            <a:pPr>
              <a:buFont typeface="ZapfDingbats"/>
              <a:buNone/>
            </a:pPr>
            <a:r>
              <a:rPr lang="en-US" sz="2400" smtClean="0"/>
              <a:t>2) live streaming</a:t>
            </a:r>
          </a:p>
          <a:p>
            <a:pPr>
              <a:buFont typeface="ZapfDingbats"/>
              <a:buNone/>
            </a:pPr>
            <a:r>
              <a:rPr lang="en-US" sz="2400" smtClean="0"/>
              <a:t>3) interactive, real-time</a:t>
            </a:r>
            <a:endParaRPr lang="en-US" sz="2400" smtClean="0">
              <a:solidFill>
                <a:schemeClr val="accent2"/>
              </a:solidFill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00063" y="5035550"/>
            <a:ext cx="4262437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en-US" b="1"/>
              <a:t>Jitter</a:t>
            </a:r>
            <a:r>
              <a:rPr lang="en-US"/>
              <a:t> is the variability </a:t>
            </a:r>
          </a:p>
          <a:p>
            <a:pPr lvl="1" algn="ctr" eaLnBrk="0" hangingPunct="0"/>
            <a:r>
              <a:rPr lang="en-US"/>
              <a:t>of packet delays within </a:t>
            </a:r>
          </a:p>
          <a:p>
            <a:pPr lvl="1" algn="ctr" eaLnBrk="0" hangingPunct="0"/>
            <a:r>
              <a:rPr lang="en-US"/>
              <a:t>the same packet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34AC2-BD14-4BE5-889C-F5248EF1220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1143000"/>
          </a:xfrm>
        </p:spPr>
        <p:txBody>
          <a:bodyPr/>
          <a:lstStyle/>
          <a:p>
            <a:r>
              <a:rPr lang="en-US" sz="3200" smtClean="0"/>
              <a:t>Content distribution networks(CDNs)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257300"/>
            <a:ext cx="4600575" cy="51689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Content replication</a:t>
            </a:r>
            <a:endParaRPr lang="en-US" sz="2400" smtClean="0"/>
          </a:p>
          <a:p>
            <a:r>
              <a:rPr lang="en-US" sz="2000" smtClean="0"/>
              <a:t>Challenging to stream large files (e.g., video) from single origin server in real time</a:t>
            </a:r>
          </a:p>
          <a:p>
            <a:r>
              <a:rPr lang="en-US" sz="2000" smtClean="0"/>
              <a:t>Solution: replicate content at several/many servers in Internet</a:t>
            </a:r>
          </a:p>
          <a:p>
            <a:pPr lvl="1"/>
            <a:r>
              <a:rPr lang="en-US" sz="2000" smtClean="0"/>
              <a:t>content downloaded to CDN servers ahead of time</a:t>
            </a:r>
          </a:p>
          <a:p>
            <a:pPr lvl="1"/>
            <a:r>
              <a:rPr lang="en-US" sz="2000" smtClean="0"/>
              <a:t>content “close” to user avoids impairments (loss, delay) of sending content over long paths</a:t>
            </a:r>
          </a:p>
          <a:p>
            <a:pPr lvl="1"/>
            <a:r>
              <a:rPr lang="en-US" sz="2000" smtClean="0"/>
              <a:t>CDN server typically in edge/access network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Resembles overlay networks in P2P applications</a:t>
            </a:r>
          </a:p>
          <a:p>
            <a:pPr>
              <a:buFont typeface="ZapfDingbats"/>
              <a:buNone/>
            </a:pPr>
            <a:endParaRPr lang="en-US" sz="2000" smtClean="0"/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6786563" y="1968500"/>
            <a:ext cx="184150" cy="542925"/>
            <a:chOff x="4180" y="783"/>
            <a:chExt cx="150" cy="307"/>
          </a:xfrm>
        </p:grpSpPr>
        <p:sp>
          <p:nvSpPr>
            <p:cNvPr id="4614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5635625" y="4340225"/>
            <a:ext cx="347663" cy="695325"/>
            <a:chOff x="4730" y="2897"/>
            <a:chExt cx="219" cy="438"/>
          </a:xfrm>
        </p:grpSpPr>
        <p:sp>
          <p:nvSpPr>
            <p:cNvPr id="46130" name="Freeform 1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31" name="Group 1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32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3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4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5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6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7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8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9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6777038" y="4651375"/>
            <a:ext cx="347662" cy="695325"/>
            <a:chOff x="4730" y="2897"/>
            <a:chExt cx="219" cy="438"/>
          </a:xfrm>
        </p:grpSpPr>
        <p:sp>
          <p:nvSpPr>
            <p:cNvPr id="46120" name="Freeform 2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21" name="Group 2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22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3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4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5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6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7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8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9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9" name="Group 35"/>
          <p:cNvGrpSpPr>
            <a:grpSpLocks/>
          </p:cNvGrpSpPr>
          <p:nvPr/>
        </p:nvGrpSpPr>
        <p:grpSpPr bwMode="auto">
          <a:xfrm>
            <a:off x="7772400" y="4462463"/>
            <a:ext cx="347663" cy="695325"/>
            <a:chOff x="4730" y="2897"/>
            <a:chExt cx="219" cy="438"/>
          </a:xfrm>
        </p:grpSpPr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11" name="Group 3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12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4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5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7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9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90" name="Group 46"/>
          <p:cNvGrpSpPr>
            <a:grpSpLocks/>
          </p:cNvGrpSpPr>
          <p:nvPr/>
        </p:nvGrpSpPr>
        <p:grpSpPr bwMode="auto">
          <a:xfrm>
            <a:off x="6754813" y="3357563"/>
            <a:ext cx="347662" cy="695325"/>
            <a:chOff x="4730" y="2897"/>
            <a:chExt cx="219" cy="438"/>
          </a:xfrm>
        </p:grpSpPr>
        <p:sp>
          <p:nvSpPr>
            <p:cNvPr id="46100" name="Freeform 4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01" name="Group 4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02" name="AutoShape 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3" name="Rectangle 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4" name="Rectangle 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5" name="AutoShape 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6" name="Line 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7" name="Line 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8" name="Rectangle 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9" name="Rectangle 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sp>
        <p:nvSpPr>
          <p:cNvPr id="46091" name="Text Box 57"/>
          <p:cNvSpPr txBox="1">
            <a:spLocks noChangeArrowheads="1"/>
          </p:cNvSpPr>
          <p:nvPr/>
        </p:nvSpPr>
        <p:spPr bwMode="auto">
          <a:xfrm>
            <a:off x="6083300" y="1376363"/>
            <a:ext cx="183038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origin server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North America</a:t>
            </a:r>
          </a:p>
        </p:txBody>
      </p:sp>
      <p:sp>
        <p:nvSpPr>
          <p:cNvPr id="46092" name="Text Box 58"/>
          <p:cNvSpPr txBox="1">
            <a:spLocks noChangeArrowheads="1"/>
          </p:cNvSpPr>
          <p:nvPr/>
        </p:nvSpPr>
        <p:spPr bwMode="auto">
          <a:xfrm>
            <a:off x="5838825" y="2987675"/>
            <a:ext cx="2295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distribution node</a:t>
            </a:r>
          </a:p>
        </p:txBody>
      </p:sp>
      <p:sp>
        <p:nvSpPr>
          <p:cNvPr id="46093" name="Line 59"/>
          <p:cNvSpPr>
            <a:spLocks noChangeShapeType="1"/>
          </p:cNvSpPr>
          <p:nvPr/>
        </p:nvSpPr>
        <p:spPr bwMode="auto">
          <a:xfrm>
            <a:off x="6859588" y="2520950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>
            <a:off x="5980113" y="38639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61"/>
          <p:cNvSpPr>
            <a:spLocks noChangeShapeType="1"/>
          </p:cNvSpPr>
          <p:nvPr/>
        </p:nvSpPr>
        <p:spPr bwMode="auto">
          <a:xfrm>
            <a:off x="6932613" y="41433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62"/>
          <p:cNvSpPr>
            <a:spLocks noChangeShapeType="1"/>
          </p:cNvSpPr>
          <p:nvPr/>
        </p:nvSpPr>
        <p:spPr bwMode="auto">
          <a:xfrm>
            <a:off x="7151688" y="38385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7" name="Text Box 63"/>
          <p:cNvSpPr txBox="1">
            <a:spLocks noChangeArrowheads="1"/>
          </p:cNvSpPr>
          <p:nvPr/>
        </p:nvSpPr>
        <p:spPr bwMode="auto">
          <a:xfrm>
            <a:off x="4911725" y="5089525"/>
            <a:ext cx="1443038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S. America</a:t>
            </a:r>
          </a:p>
        </p:txBody>
      </p:sp>
      <p:sp>
        <p:nvSpPr>
          <p:cNvPr id="46098" name="Text Box 64"/>
          <p:cNvSpPr txBox="1">
            <a:spLocks noChangeArrowheads="1"/>
          </p:cNvSpPr>
          <p:nvPr/>
        </p:nvSpPr>
        <p:spPr bwMode="auto">
          <a:xfrm>
            <a:off x="6340475" y="54181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Europe</a:t>
            </a:r>
          </a:p>
        </p:txBody>
      </p:sp>
      <p:sp>
        <p:nvSpPr>
          <p:cNvPr id="46099" name="Text Box 65"/>
          <p:cNvSpPr txBox="1">
            <a:spLocks noChangeArrowheads="1"/>
          </p:cNvSpPr>
          <p:nvPr/>
        </p:nvSpPr>
        <p:spPr bwMode="auto">
          <a:xfrm>
            <a:off x="7651750" y="52403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E7668-6654-4C18-B174-46611B9B022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CDN example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4056063"/>
            <a:ext cx="4946650" cy="23479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origin server (www.foo.com)</a:t>
            </a:r>
            <a:endParaRPr lang="en-US" sz="2400" smtClean="0"/>
          </a:p>
          <a:p>
            <a:r>
              <a:rPr lang="en-US" sz="2400" smtClean="0"/>
              <a:t>distributes HTML</a:t>
            </a:r>
          </a:p>
          <a:p>
            <a:r>
              <a:rPr lang="en-US" sz="2400" smtClean="0"/>
              <a:t>replaces:</a:t>
            </a:r>
          </a:p>
          <a:p>
            <a:pPr>
              <a:buFont typeface="ZapfDingbats"/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http://www.foo.com/sports.ruth.gif</a:t>
            </a:r>
          </a:p>
          <a:p>
            <a:pPr>
              <a:buFont typeface="ZapfDingbats"/>
              <a:buNone/>
            </a:pPr>
            <a:r>
              <a:rPr lang="en-US" sz="1800" smtClean="0"/>
              <a:t>     with</a:t>
            </a:r>
            <a:r>
              <a:rPr lang="en-US" sz="1200" smtClean="0">
                <a:latin typeface="Times New Roman" pitchFamily="18" charset="0"/>
              </a:rPr>
              <a:t>                          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ttp://www.cdn.com/www.foo.com/sports/ruth.gif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9" name="Group 4"/>
          <p:cNvGrpSpPr>
            <a:grpSpLocks/>
          </p:cNvGrpSpPr>
          <p:nvPr/>
        </p:nvGrpSpPr>
        <p:grpSpPr bwMode="auto">
          <a:xfrm>
            <a:off x="2606675" y="596900"/>
            <a:ext cx="6505575" cy="3438525"/>
            <a:chOff x="1076" y="348"/>
            <a:chExt cx="4098" cy="2166"/>
          </a:xfrm>
        </p:grpSpPr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1076" y="1043"/>
            <a:ext cx="280" cy="225"/>
          </p:xfrm>
          <a:graphic>
            <a:graphicData uri="http://schemas.openxmlformats.org/presentationml/2006/ole">
              <p:oleObj spid="_x0000_s8194" name="Clip" r:id="rId3" imgW="1305000" imgH="1085760" progId="">
                <p:embed/>
              </p:oleObj>
            </a:graphicData>
          </a:graphic>
        </p:graphicFrame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2700" y="414"/>
              <a:ext cx="116" cy="342"/>
              <a:chOff x="4180" y="783"/>
              <a:chExt cx="150" cy="307"/>
            </a:xfrm>
          </p:grpSpPr>
          <p:sp>
            <p:nvSpPr>
              <p:cNvPr id="8236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7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8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9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40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41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42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43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pSp>
          <p:nvGrpSpPr>
            <p:cNvPr id="8204" name="Group 15"/>
            <p:cNvGrpSpPr>
              <a:grpSpLocks/>
            </p:cNvGrpSpPr>
            <p:nvPr/>
          </p:nvGrpSpPr>
          <p:grpSpPr bwMode="auto">
            <a:xfrm rot="5510814">
              <a:off x="2696" y="1009"/>
              <a:ext cx="116" cy="342"/>
              <a:chOff x="4180" y="783"/>
              <a:chExt cx="150" cy="307"/>
            </a:xfrm>
          </p:grpSpPr>
          <p:sp>
            <p:nvSpPr>
              <p:cNvPr id="8228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29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0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1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2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33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34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8235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pSp>
          <p:nvGrpSpPr>
            <p:cNvPr id="8205" name="Group 24"/>
            <p:cNvGrpSpPr>
              <a:grpSpLocks/>
            </p:cNvGrpSpPr>
            <p:nvPr/>
          </p:nvGrpSpPr>
          <p:grpSpPr bwMode="auto">
            <a:xfrm>
              <a:off x="2620" y="1669"/>
              <a:ext cx="219" cy="438"/>
              <a:chOff x="4730" y="2897"/>
              <a:chExt cx="219" cy="438"/>
            </a:xfrm>
          </p:grpSpPr>
          <p:sp>
            <p:nvSpPr>
              <p:cNvPr id="8218" name="Freeform 25"/>
              <p:cNvSpPr>
                <a:spLocks/>
              </p:cNvSpPr>
              <p:nvPr/>
            </p:nvSpPr>
            <p:spPr bwMode="auto">
              <a:xfrm>
                <a:off x="4730" y="2897"/>
                <a:ext cx="219" cy="438"/>
              </a:xfrm>
              <a:custGeom>
                <a:avLst/>
                <a:gdLst>
                  <a:gd name="T0" fmla="*/ 16 w 219"/>
                  <a:gd name="T1" fmla="*/ 109 h 438"/>
                  <a:gd name="T2" fmla="*/ 94 w 219"/>
                  <a:gd name="T3" fmla="*/ 7 h 438"/>
                  <a:gd name="T4" fmla="*/ 178 w 219"/>
                  <a:gd name="T5" fmla="*/ 67 h 438"/>
                  <a:gd name="T6" fmla="*/ 196 w 219"/>
                  <a:gd name="T7" fmla="*/ 379 h 438"/>
                  <a:gd name="T8" fmla="*/ 40 w 219"/>
                  <a:gd name="T9" fmla="*/ 421 h 438"/>
                  <a:gd name="T10" fmla="*/ 4 w 219"/>
                  <a:gd name="T11" fmla="*/ 313 h 438"/>
                  <a:gd name="T12" fmla="*/ 16 w 219"/>
                  <a:gd name="T13" fmla="*/ 109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9"/>
                  <a:gd name="T22" fmla="*/ 0 h 438"/>
                  <a:gd name="T23" fmla="*/ 219 w 219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9" h="438">
                    <a:moveTo>
                      <a:pt x="16" y="109"/>
                    </a:moveTo>
                    <a:cubicBezTo>
                      <a:pt x="31" y="58"/>
                      <a:pt x="67" y="14"/>
                      <a:pt x="94" y="7"/>
                    </a:cubicBezTo>
                    <a:cubicBezTo>
                      <a:pt x="121" y="0"/>
                      <a:pt x="161" y="5"/>
                      <a:pt x="178" y="67"/>
                    </a:cubicBezTo>
                    <a:cubicBezTo>
                      <a:pt x="195" y="129"/>
                      <a:pt x="219" y="320"/>
                      <a:pt x="196" y="379"/>
                    </a:cubicBezTo>
                    <a:cubicBezTo>
                      <a:pt x="173" y="438"/>
                      <a:pt x="72" y="432"/>
                      <a:pt x="40" y="421"/>
                    </a:cubicBezTo>
                    <a:cubicBezTo>
                      <a:pt x="8" y="410"/>
                      <a:pt x="8" y="365"/>
                      <a:pt x="4" y="313"/>
                    </a:cubicBezTo>
                    <a:cubicBezTo>
                      <a:pt x="0" y="261"/>
                      <a:pt x="1" y="160"/>
                      <a:pt x="16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19" name="Group 26"/>
              <p:cNvGrpSpPr>
                <a:grpSpLocks/>
              </p:cNvGrpSpPr>
              <p:nvPr/>
            </p:nvGrpSpPr>
            <p:grpSpPr bwMode="auto">
              <a:xfrm>
                <a:off x="4771" y="2948"/>
                <a:ext cx="116" cy="342"/>
                <a:chOff x="4180" y="783"/>
                <a:chExt cx="150" cy="307"/>
              </a:xfrm>
            </p:grpSpPr>
            <p:sp>
              <p:nvSpPr>
                <p:cNvPr id="8220" name="AutoShape 2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21" name="Rectangle 28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22" name="Rectangle 2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23" name="AutoShape 3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24" name="Line 3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822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8226" name="Rectangle 3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27" name="Rectangle 3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  <p:sp>
          <p:nvSpPr>
            <p:cNvPr id="8206" name="Line 35"/>
            <p:cNvSpPr>
              <a:spLocks noChangeShapeType="1"/>
            </p:cNvSpPr>
            <p:nvPr/>
          </p:nvSpPr>
          <p:spPr bwMode="auto">
            <a:xfrm flipV="1">
              <a:off x="1446" y="700"/>
              <a:ext cx="1100" cy="36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07" name="Text Box 36"/>
            <p:cNvSpPr txBox="1">
              <a:spLocks noChangeArrowheads="1"/>
            </p:cNvSpPr>
            <p:nvPr/>
          </p:nvSpPr>
          <p:spPr bwMode="auto">
            <a:xfrm>
              <a:off x="2942" y="348"/>
              <a:ext cx="1699" cy="3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Arial" pitchFamily="34" charset="0"/>
                </a:rPr>
                <a:t>HTTP request for 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Arial" pitchFamily="34" charset="0"/>
                </a:rPr>
                <a:t>www.foo.com/sports/sports.html</a:t>
              </a:r>
            </a:p>
          </p:txBody>
        </p:sp>
        <p:sp>
          <p:nvSpPr>
            <p:cNvPr id="8208" name="Text Box 37"/>
            <p:cNvSpPr txBox="1">
              <a:spLocks noChangeArrowheads="1"/>
            </p:cNvSpPr>
            <p:nvPr/>
          </p:nvSpPr>
          <p:spPr bwMode="auto">
            <a:xfrm>
              <a:off x="2992" y="1051"/>
              <a:ext cx="166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Arial" pitchFamily="34" charset="0"/>
                </a:rPr>
                <a:t>DNS query for www.cdn.com</a:t>
              </a:r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2953" y="1759"/>
              <a:ext cx="2221" cy="3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Arial" pitchFamily="34" charset="0"/>
                </a:rPr>
                <a:t>HTTP request for 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Arial" pitchFamily="34" charset="0"/>
                </a:rPr>
                <a:t>www.cdn.com/www.foo.com/sports/ruth.gif</a:t>
              </a:r>
            </a:p>
          </p:txBody>
        </p:sp>
        <p:sp>
          <p:nvSpPr>
            <p:cNvPr id="8210" name="Line 39"/>
            <p:cNvSpPr>
              <a:spLocks noChangeShapeType="1"/>
            </p:cNvSpPr>
            <p:nvPr/>
          </p:nvSpPr>
          <p:spPr bwMode="auto">
            <a:xfrm>
              <a:off x="1485" y="1154"/>
              <a:ext cx="101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11" name="Line 40"/>
            <p:cNvSpPr>
              <a:spLocks noChangeShapeType="1"/>
            </p:cNvSpPr>
            <p:nvPr/>
          </p:nvSpPr>
          <p:spPr bwMode="auto">
            <a:xfrm>
              <a:off x="1438" y="1269"/>
              <a:ext cx="1147" cy="59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12" name="Oval 41"/>
            <p:cNvSpPr>
              <a:spLocks noChangeArrowheads="1"/>
            </p:cNvSpPr>
            <p:nvPr/>
          </p:nvSpPr>
          <p:spPr bwMode="auto">
            <a:xfrm>
              <a:off x="1915" y="808"/>
              <a:ext cx="130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8213" name="Oval 42"/>
            <p:cNvSpPr>
              <a:spLocks noChangeArrowheads="1"/>
            </p:cNvSpPr>
            <p:nvPr/>
          </p:nvSpPr>
          <p:spPr bwMode="auto">
            <a:xfrm>
              <a:off x="1935" y="1088"/>
              <a:ext cx="130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2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8214" name="Oval 43"/>
            <p:cNvSpPr>
              <a:spLocks noChangeArrowheads="1"/>
            </p:cNvSpPr>
            <p:nvPr/>
          </p:nvSpPr>
          <p:spPr bwMode="auto">
            <a:xfrm>
              <a:off x="1908" y="1500"/>
              <a:ext cx="130" cy="13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8215" name="Text Box 44"/>
            <p:cNvSpPr txBox="1">
              <a:spLocks noChangeArrowheads="1"/>
            </p:cNvSpPr>
            <p:nvPr/>
          </p:nvSpPr>
          <p:spPr bwMode="auto">
            <a:xfrm>
              <a:off x="2365" y="780"/>
              <a:ext cx="91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latin typeface="Comic Sans MS" pitchFamily="66" charset="0"/>
                </a:rPr>
                <a:t>Origin server</a:t>
              </a:r>
              <a:endParaRPr lang="en-US" sz="1400"/>
            </a:p>
          </p:txBody>
        </p:sp>
        <p:sp>
          <p:nvSpPr>
            <p:cNvPr id="8216" name="Text Box 45"/>
            <p:cNvSpPr txBox="1">
              <a:spLocks noChangeArrowheads="1"/>
            </p:cNvSpPr>
            <p:nvPr/>
          </p:nvSpPr>
          <p:spPr bwMode="auto">
            <a:xfrm>
              <a:off x="2087" y="1234"/>
              <a:ext cx="2434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latin typeface="Comic Sans MS" pitchFamily="66" charset="0"/>
                </a:rPr>
                <a:t>CDNs authoritative 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latin typeface="Comic Sans MS" pitchFamily="66" charset="0"/>
                </a:rPr>
                <a:t>     DNS server</a:t>
              </a:r>
            </a:p>
          </p:txBody>
        </p:sp>
        <p:sp>
          <p:nvSpPr>
            <p:cNvPr id="8217" name="Text Box 46"/>
            <p:cNvSpPr txBox="1">
              <a:spLocks noChangeArrowheads="1"/>
            </p:cNvSpPr>
            <p:nvPr/>
          </p:nvSpPr>
          <p:spPr bwMode="auto">
            <a:xfrm>
              <a:off x="2335" y="2117"/>
              <a:ext cx="813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latin typeface="Comic Sans MS" pitchFamily="66" charset="0"/>
                </a:rPr>
                <a:t>   Nearby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latin typeface="Comic Sans MS" pitchFamily="66" charset="0"/>
                </a:rPr>
                <a:t>CDN server</a:t>
              </a:r>
            </a:p>
          </p:txBody>
        </p:sp>
      </p:grpSp>
      <p:sp>
        <p:nvSpPr>
          <p:cNvPr id="8200" name="Rectangle 47"/>
          <p:cNvSpPr>
            <a:spLocks noChangeArrowheads="1"/>
          </p:cNvSpPr>
          <p:nvPr/>
        </p:nvSpPr>
        <p:spPr bwMode="auto">
          <a:xfrm>
            <a:off x="5281613" y="3795713"/>
            <a:ext cx="33956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sv-SE" sz="2000">
              <a:latin typeface="Comic Sans MS" pitchFamily="66" charset="0"/>
            </a:endParaRPr>
          </a:p>
        </p:txBody>
      </p:sp>
      <p:sp>
        <p:nvSpPr>
          <p:cNvPr id="8201" name="Rectangle 48"/>
          <p:cNvSpPr>
            <a:spLocks noChangeArrowheads="1"/>
          </p:cNvSpPr>
          <p:nvPr/>
        </p:nvSpPr>
        <p:spPr bwMode="auto">
          <a:xfrm>
            <a:off x="4670425" y="4084638"/>
            <a:ext cx="44735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CDN company (cdn.com)</a:t>
            </a:r>
            <a:endParaRPr lang="en-US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uses its authoritative DNS server (</a:t>
            </a:r>
            <a:r>
              <a:rPr lang="en-US" sz="2000" i="1">
                <a:latin typeface="Comic Sans MS" pitchFamily="66" charset="0"/>
              </a:rPr>
              <a:t>always involved) </a:t>
            </a:r>
            <a:r>
              <a:rPr lang="en-US" sz="2000">
                <a:latin typeface="Comic Sans MS" pitchFamily="66" charset="0"/>
              </a:rPr>
              <a:t>to redirect requests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“map” to determine closest CDN server to requesting ISP </a:t>
            </a:r>
          </a:p>
        </p:txBody>
      </p:sp>
      <p:sp>
        <p:nvSpPr>
          <p:cNvPr id="8202" name="Rectangle 49"/>
          <p:cNvSpPr>
            <a:spLocks noChangeArrowheads="1"/>
          </p:cNvSpPr>
          <p:nvPr/>
        </p:nvSpPr>
        <p:spPr bwMode="auto">
          <a:xfrm>
            <a:off x="104775" y="1257300"/>
            <a:ext cx="2947988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>
                <a:solidFill>
                  <a:srgbClr val="FF0000"/>
                </a:solidFill>
                <a:latin typeface="Comic Sans MS" pitchFamily="66" charset="0"/>
              </a:rPr>
              <a:t>Content replication</a:t>
            </a:r>
            <a:endParaRPr lang="en-US" sz="2000">
              <a:latin typeface="Comic Sans MS" pitchFamily="66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CDN (e.g., Akamai) customer is the content provider (e.g., CNN)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CDN replicates customers’ content in CDN servers. When provider updates content, CDN updates servers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AE13C-2070-473E-8812-AB2E3B93BEA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290513" y="3614738"/>
            <a:ext cx="7416800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F9513-7F69-4132-BA33-3CFA2B6E339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Service Initiation Protocol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endParaRPr lang="en-US" sz="1800" smtClean="0"/>
          </a:p>
          <a:p>
            <a:pPr>
              <a:buFont typeface="ZapfDingbats"/>
              <a:buNone/>
            </a:pPr>
            <a:r>
              <a:rPr lang="en-US" sz="1800" u="sng" smtClean="0">
                <a:solidFill>
                  <a:srgbClr val="FF0000"/>
                </a:solidFill>
              </a:rPr>
              <a:t>SIP long-term vision</a:t>
            </a:r>
            <a:endParaRPr lang="en-US" sz="1800" smtClean="0"/>
          </a:p>
          <a:p>
            <a:r>
              <a:rPr lang="en-US" sz="1800" smtClean="0"/>
              <a:t>All phone/video conference calls take place over the Internet</a:t>
            </a:r>
          </a:p>
          <a:p>
            <a:r>
              <a:rPr lang="en-US" sz="1800" smtClean="0"/>
              <a:t>People are identified by names or e-mail addresses, rather than by phone numbers.</a:t>
            </a:r>
          </a:p>
          <a:p>
            <a:r>
              <a:rPr lang="en-US" sz="1800" smtClean="0"/>
              <a:t>You can reach the callee, no matter where the callee roams, no matter what IP device the callee is currently using.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57300"/>
            <a:ext cx="4140200" cy="51689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What does it do: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Determine current IP address of callee</a:t>
            </a:r>
            <a:r>
              <a:rPr lang="en-US" sz="2000" smtClean="0"/>
              <a:t>.</a:t>
            </a:r>
          </a:p>
          <a:p>
            <a:pPr lvl="1"/>
            <a:r>
              <a:rPr lang="en-US" sz="1800" smtClean="0"/>
              <a:t>Maps mnemonic identifier to current IP address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Setting up/ending  a call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Provides also mechanisms so that caller and callee can agree on media type and encoding.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Call management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Add new media streams during call</a:t>
            </a:r>
          </a:p>
          <a:p>
            <a:pPr lvl="1"/>
            <a:r>
              <a:rPr lang="en-US" sz="1800" smtClean="0"/>
              <a:t>Change encoding during call</a:t>
            </a:r>
          </a:p>
          <a:p>
            <a:pPr lvl="1"/>
            <a:r>
              <a:rPr lang="en-US" sz="1800" smtClean="0"/>
              <a:t>Invite others </a:t>
            </a:r>
          </a:p>
          <a:p>
            <a:pPr lvl="1"/>
            <a:r>
              <a:rPr lang="en-US" sz="1800" smtClean="0"/>
              <a:t>Transfer and hold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F22D4-7A45-439B-B41F-FEACFCEF777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871538"/>
          </a:xfrm>
        </p:spPr>
        <p:txBody>
          <a:bodyPr/>
          <a:lstStyle/>
          <a:p>
            <a:r>
              <a:rPr lang="en-US" sz="3200" smtClean="0"/>
              <a:t>Setting up a call to known IP address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949825" y="850900"/>
            <a:ext cx="41941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Alice’s SIP invite message indicates her port number &amp; IP address+encoding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Bob’s 200 OK message (could also reject, say “busy”, etc)  indicates his port number, IP address &amp; preferred encoding (GSM)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SIP messages can be sent over TCP or UDP; here over RTP/UDP.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HTTP message syntax (but SIP maintains state)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Default SIP port number: 5060.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-579438" y="876300"/>
          <a:ext cx="6332538" cy="5554663"/>
        </p:xfrm>
        <a:graphic>
          <a:graphicData uri="http://schemas.openxmlformats.org/presentationml/2006/ole">
            <p:oleObj spid="_x0000_s9218" name="VISIO" r:id="rId3" imgW="8253360" imgH="655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32A26-7C87-48C0-B84D-31DC1268B71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n-US" sz="3200" smtClean="0"/>
              <a:t>Example name translation, user location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290513" y="711200"/>
            <a:ext cx="35496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Caller jim@umass.edu </a:t>
            </a:r>
            <a:br>
              <a:rPr lang="en-US" sz="2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places a </a:t>
            </a:r>
          </a:p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 to keith@upenn.edu</a:t>
            </a:r>
            <a:r>
              <a:rPr lang="en-US" sz="2000">
                <a:latin typeface="Comic Sans MS" pitchFamily="66" charset="0"/>
              </a:rPr>
              <a:t> 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lang="en-US" sz="2000">
                <a:latin typeface="Comic Sans MS" pitchFamily="66" charset="0"/>
              </a:rPr>
              <a:t>Jim sends INVITE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to umass SIP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proxy</a:t>
            </a:r>
            <a:r>
              <a:rPr lang="en-US" sz="2000">
                <a:latin typeface="Comic Sans MS" pitchFamily="66" charset="0"/>
              </a:rPr>
              <a:t>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(2) Proxy forwards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request to upenn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</a:t>
            </a:r>
            <a:r>
              <a:rPr lang="en-US" sz="2000">
                <a:latin typeface="Comic Sans MS" pitchFamily="66" charset="0"/>
              </a:rPr>
              <a:t> server.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(3) upenn server returns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redirect response,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indicating that it should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try keith@eurecom.fr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69875" y="4832350"/>
            <a:ext cx="8874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(4) umass proxy sends INVITE to eurecom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registrar.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(5) eurecom registrar forwards INVITE to 197.87.54.21, which is running keith’s SIP client.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(6-8) SIP response sent back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(9) media sent directly between clients. </a:t>
            </a:r>
          </a:p>
          <a:p>
            <a:pPr eaLnBrk="0" hangingPunct="0"/>
            <a:r>
              <a:rPr lang="sv-SE" sz="2000">
                <a:latin typeface="Comic Sans MS" pitchFamily="66" charset="0"/>
              </a:rPr>
              <a:t>(</a:t>
            </a:r>
            <a:r>
              <a:rPr lang="sv-SE" sz="2000">
                <a:solidFill>
                  <a:srgbClr val="FF0000"/>
                </a:solidFill>
                <a:latin typeface="Comic Sans MS" pitchFamily="66" charset="0"/>
              </a:rPr>
              <a:t>follows pretty much the DNS inquiry structure</a:t>
            </a:r>
            <a:r>
              <a:rPr lang="sv-SE" sz="2000">
                <a:latin typeface="Comic Sans MS" pitchFamily="66" charset="0"/>
              </a:rPr>
              <a:t>)</a:t>
            </a: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3475038" y="833438"/>
          <a:ext cx="5926137" cy="3551237"/>
        </p:xfrm>
        <a:graphic>
          <a:graphicData uri="http://schemas.openxmlformats.org/presentationml/2006/ole">
            <p:oleObj spid="_x0000_s10242" name="VISIO" r:id="rId3" imgW="6983280" imgH="4185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fld id="{4B89B732-5CA8-4E22-A315-CFAE3DF8DD70}" type="slidenum">
              <a:rPr lang="en-US">
                <a:latin typeface="+mn-lt"/>
              </a:rPr>
              <a:pPr>
                <a:defRPr/>
              </a:pPr>
              <a:t>36</a:t>
            </a:fld>
            <a:endParaRPr lang="en-US" dirty="0">
              <a:latin typeface="+mn-lt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871538"/>
          </a:xfrm>
        </p:spPr>
        <p:txBody>
          <a:bodyPr/>
          <a:lstStyle/>
          <a:p>
            <a:r>
              <a:rPr lang="en-US" smtClean="0"/>
              <a:t>Summary: </a:t>
            </a:r>
            <a:r>
              <a:rPr lang="en-US" sz="2800" smtClean="0"/>
              <a:t>Internet Multimedia: bag of tricks</a:t>
            </a:r>
            <a:endParaRPr 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6500"/>
            <a:ext cx="7772400" cy="5259388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smtClean="0">
                <a:solidFill>
                  <a:srgbClr val="FF0000"/>
                </a:solidFill>
              </a:rPr>
              <a:t>use UDP</a:t>
            </a:r>
            <a:r>
              <a:rPr lang="en-US" smtClean="0"/>
              <a:t> to avoid TCP congestion control (delays) for time-sensitive traffic</a:t>
            </a:r>
          </a:p>
          <a:p>
            <a:r>
              <a:rPr lang="en-US" smtClean="0"/>
              <a:t>client-side </a:t>
            </a:r>
            <a:r>
              <a:rPr lang="en-US" smtClean="0">
                <a:solidFill>
                  <a:srgbClr val="FF0000"/>
                </a:solidFill>
              </a:rPr>
              <a:t>adaptive playout delay</a:t>
            </a:r>
            <a:r>
              <a:rPr lang="en-US" smtClean="0"/>
              <a:t>: to compensate for delay</a:t>
            </a:r>
          </a:p>
          <a:p>
            <a:r>
              <a:rPr lang="en-US" smtClean="0"/>
              <a:t>server side </a:t>
            </a:r>
            <a:r>
              <a:rPr lang="en-US" smtClean="0">
                <a:solidFill>
                  <a:srgbClr val="FF0000"/>
                </a:solidFill>
              </a:rPr>
              <a:t>matches stream bandwidth</a:t>
            </a:r>
            <a:r>
              <a:rPr lang="en-US" smtClean="0"/>
              <a:t> to available client-to-server path bandwidth</a:t>
            </a:r>
          </a:p>
          <a:p>
            <a:pPr lvl="1"/>
            <a:r>
              <a:rPr lang="en-US" smtClean="0"/>
              <a:t>chose among pre-encoded stream rates</a:t>
            </a:r>
          </a:p>
          <a:p>
            <a:pPr lvl="1"/>
            <a:r>
              <a:rPr lang="en-US" smtClean="0"/>
              <a:t>dynamic server encoding rate</a:t>
            </a:r>
          </a:p>
          <a:p>
            <a:r>
              <a:rPr lang="en-US" smtClean="0"/>
              <a:t>error recovery (on top of UDP)</a:t>
            </a:r>
          </a:p>
          <a:p>
            <a:pPr lvl="1"/>
            <a:r>
              <a:rPr lang="en-US" smtClean="0">
                <a:solidFill>
                  <a:srgbClr val="C00000"/>
                </a:solidFill>
              </a:rPr>
              <a:t>FEC,</a:t>
            </a:r>
            <a:r>
              <a:rPr lang="en-US" smtClean="0"/>
              <a:t> interleaving, error concealment</a:t>
            </a:r>
          </a:p>
          <a:p>
            <a:pPr lvl="1"/>
            <a:r>
              <a:rPr lang="en-US" smtClean="0"/>
              <a:t>Retransmissions only time-permitting</a:t>
            </a:r>
          </a:p>
          <a:p>
            <a:r>
              <a:rPr lang="en-US" smtClean="0">
                <a:solidFill>
                  <a:srgbClr val="C00000"/>
                </a:solidFill>
              </a:rPr>
              <a:t>CDN: </a:t>
            </a:r>
            <a:r>
              <a:rPr lang="en-US" smtClean="0"/>
              <a:t>bring content closer to clients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033A24-7E1D-42F7-B2F0-68DE06C8414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 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33375" y="4021138"/>
            <a:ext cx="7416800" cy="827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53229E-5A40-4172-922B-90FD7F8554E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QoS parameters: recall ….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Contract </a:t>
            </a:r>
            <a:r>
              <a:rPr lang="en-US" smtClean="0"/>
              <a:t>between </a:t>
            </a:r>
          </a:p>
          <a:p>
            <a:pPr lvl="1"/>
            <a:r>
              <a:rPr lang="en-US" smtClean="0"/>
              <a:t>network user</a:t>
            </a:r>
          </a:p>
          <a:p>
            <a:pPr lvl="1"/>
            <a:r>
              <a:rPr lang="en-US" smtClean="0"/>
              <a:t>network provider</a:t>
            </a:r>
          </a:p>
          <a:p>
            <a:r>
              <a:rPr lang="en-US" b="1" smtClean="0">
                <a:solidFill>
                  <a:schemeClr val="accent2"/>
                </a:solidFill>
              </a:rPr>
              <a:t>Agree on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Traffic characteristics (packet rate, sizes, …)</a:t>
            </a:r>
          </a:p>
          <a:p>
            <a:pPr lvl="1"/>
            <a:r>
              <a:rPr lang="en-US" smtClean="0"/>
              <a:t>Network service guarantees (delay, jitter, loss rate,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E7B4-E9F2-4569-8896-F2C2497666A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QOS in IP Networks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35063"/>
            <a:ext cx="7772400" cy="2955925"/>
          </a:xfrm>
        </p:spPr>
        <p:txBody>
          <a:bodyPr/>
          <a:lstStyle/>
          <a:p>
            <a:r>
              <a:rPr lang="en-US" sz="2000" smtClean="0"/>
              <a:t>IETF groups are working on proposals to provide better QOS control in IP networks, i.e., going </a:t>
            </a:r>
            <a:r>
              <a:rPr lang="en-US" sz="2000" smtClean="0">
                <a:solidFill>
                  <a:schemeClr val="accent2"/>
                </a:solidFill>
              </a:rPr>
              <a:t>beyond best effort</a:t>
            </a:r>
            <a:r>
              <a:rPr lang="en-US" sz="2000" smtClean="0"/>
              <a:t> </a:t>
            </a:r>
          </a:p>
          <a:p>
            <a:r>
              <a:rPr lang="en-US" sz="2000" smtClean="0"/>
              <a:t>Simple model for sharing and congestion  studies:</a:t>
            </a:r>
          </a:p>
          <a:p>
            <a:r>
              <a:rPr lang="sv-SE" sz="2000" smtClean="0"/>
              <a:t>Questions</a:t>
            </a:r>
            <a:endParaRPr lang="en-US" sz="2000" smtClean="0"/>
          </a:p>
          <a:p>
            <a:pPr lvl="1"/>
            <a:r>
              <a:rPr lang="sv-SE" sz="1800" smtClean="0"/>
              <a:t>Distinguish traffic?</a:t>
            </a:r>
          </a:p>
          <a:p>
            <a:pPr lvl="1"/>
            <a:r>
              <a:rPr lang="sv-SE" sz="1800" smtClean="0"/>
              <a:t>Control offered load? (isolate different ”streams”?)</a:t>
            </a:r>
          </a:p>
          <a:p>
            <a:pPr lvl="1"/>
            <a:r>
              <a:rPr lang="sv-SE" sz="1800" smtClean="0"/>
              <a:t>Resources?  (utilization)</a:t>
            </a:r>
          </a:p>
          <a:p>
            <a:pPr lvl="1"/>
            <a:r>
              <a:rPr lang="sv-SE" sz="1800" smtClean="0"/>
              <a:t>Control acceptance of new sessions?</a:t>
            </a:r>
            <a:endParaRPr lang="en-US" sz="1800" smtClean="0"/>
          </a:p>
        </p:txBody>
      </p:sp>
      <p:pic>
        <p:nvPicPr>
          <p:cNvPr id="55302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98925"/>
            <a:ext cx="53276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3B0E9FB4-7CDB-41B6-BAF3-1EDBEEC88F84}" type="slidenum">
              <a:rPr lang="en-US">
                <a:latin typeface="+mn-lt"/>
              </a:rPr>
              <a:pPr>
                <a:defRPr/>
              </a:pPr>
              <a:t>4</a:t>
            </a:fld>
            <a:endParaRPr lang="en-US">
              <a:latin typeface="+mn-lt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0850"/>
            <a:ext cx="7772400" cy="871538"/>
          </a:xfrm>
        </p:spPr>
        <p:txBody>
          <a:bodyPr/>
          <a:lstStyle/>
          <a:p>
            <a:r>
              <a:rPr lang="en-US" smtClean="0"/>
              <a:t>Streaming </a:t>
            </a:r>
            <a:r>
              <a:rPr lang="en-US" i="1" smtClean="0"/>
              <a:t>Stored</a:t>
            </a:r>
            <a:r>
              <a:rPr lang="en-US" smtClean="0"/>
              <a:t> Multimedia </a:t>
            </a:r>
          </a:p>
        </p:txBody>
      </p:sp>
      <p:sp>
        <p:nvSpPr>
          <p:cNvPr id="2054" name="Rectangle 153"/>
          <p:cNvSpPr>
            <a:spLocks noChangeArrowheads="1"/>
          </p:cNvSpPr>
          <p:nvPr/>
        </p:nvSpPr>
        <p:spPr bwMode="auto">
          <a:xfrm>
            <a:off x="501650" y="2278063"/>
            <a:ext cx="50704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</a:rPr>
              <a:t>Stored streaming: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/>
              <a:t>media stored at source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/>
              <a:t>transmitted to client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i="1" u="sng">
                <a:solidFill>
                  <a:srgbClr val="FF0000"/>
                </a:solidFill>
              </a:rPr>
              <a:t>streaming:</a:t>
            </a:r>
            <a:r>
              <a:rPr lang="en-US"/>
              <a:t> client playout begins </a:t>
            </a:r>
            <a:r>
              <a:rPr lang="en-US" i="1"/>
              <a:t>before</a:t>
            </a:r>
            <a:r>
              <a:rPr lang="en-US"/>
              <a:t> all data has arrived</a:t>
            </a:r>
          </a:p>
        </p:txBody>
      </p:sp>
      <p:sp>
        <p:nvSpPr>
          <p:cNvPr id="2055" name="Freeform 154"/>
          <p:cNvSpPr>
            <a:spLocks/>
          </p:cNvSpPr>
          <p:nvPr/>
        </p:nvSpPr>
        <p:spPr bwMode="auto">
          <a:xfrm>
            <a:off x="3282950" y="1933575"/>
            <a:ext cx="1492250" cy="966788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6" name="Freeform 155"/>
          <p:cNvSpPr>
            <a:spLocks/>
          </p:cNvSpPr>
          <p:nvPr/>
        </p:nvSpPr>
        <p:spPr bwMode="auto">
          <a:xfrm>
            <a:off x="3987800" y="2497138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7" name="Freeform 156"/>
          <p:cNvSpPr>
            <a:spLocks/>
          </p:cNvSpPr>
          <p:nvPr/>
        </p:nvSpPr>
        <p:spPr bwMode="auto">
          <a:xfrm>
            <a:off x="6059488" y="3043238"/>
            <a:ext cx="2687637" cy="1214437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8" name="Line 157"/>
          <p:cNvSpPr>
            <a:spLocks noChangeShapeType="1"/>
          </p:cNvSpPr>
          <p:nvPr/>
        </p:nvSpPr>
        <p:spPr bwMode="auto">
          <a:xfrm>
            <a:off x="7413625" y="3648075"/>
            <a:ext cx="215900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9" name="Line 158"/>
          <p:cNvSpPr>
            <a:spLocks noChangeShapeType="1"/>
          </p:cNvSpPr>
          <p:nvPr/>
        </p:nvSpPr>
        <p:spPr bwMode="auto">
          <a:xfrm flipH="1">
            <a:off x="7980363" y="3646488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60" name="Group 159"/>
          <p:cNvGrpSpPr>
            <a:grpSpLocks/>
          </p:cNvGrpSpPr>
          <p:nvPr/>
        </p:nvGrpSpPr>
        <p:grpSpPr bwMode="auto">
          <a:xfrm>
            <a:off x="8050213" y="3484563"/>
            <a:ext cx="357187" cy="152400"/>
            <a:chOff x="3600" y="219"/>
            <a:chExt cx="360" cy="175"/>
          </a:xfrm>
        </p:grpSpPr>
        <p:sp>
          <p:nvSpPr>
            <p:cNvPr id="2199" name="Oval 1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200" name="Line 1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01" name="Line 1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02" name="Rectangle 1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203" name="Oval 1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204" name="Group 1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9" name="Line 1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0" name="Line 1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11" name="Line 1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205" name="Group 1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6" name="Line 1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7" name="Line 1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8" name="Line 1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1" name="Group 173"/>
          <p:cNvGrpSpPr>
            <a:grpSpLocks/>
          </p:cNvGrpSpPr>
          <p:nvPr/>
        </p:nvGrpSpPr>
        <p:grpSpPr bwMode="auto">
          <a:xfrm>
            <a:off x="7624763" y="3806825"/>
            <a:ext cx="355600" cy="152400"/>
            <a:chOff x="3600" y="219"/>
            <a:chExt cx="360" cy="175"/>
          </a:xfrm>
        </p:grpSpPr>
        <p:sp>
          <p:nvSpPr>
            <p:cNvPr id="2186" name="Oval 17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87" name="Line 17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8" name="Line 17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89" name="Rectangle 17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90" name="Oval 17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91" name="Group 17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6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7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8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92" name="Group 18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3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4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5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62" name="Group 187"/>
          <p:cNvGrpSpPr>
            <a:grpSpLocks/>
          </p:cNvGrpSpPr>
          <p:nvPr/>
        </p:nvGrpSpPr>
        <p:grpSpPr bwMode="auto">
          <a:xfrm>
            <a:off x="7051675" y="3563938"/>
            <a:ext cx="357188" cy="150812"/>
            <a:chOff x="3600" y="219"/>
            <a:chExt cx="360" cy="175"/>
          </a:xfrm>
        </p:grpSpPr>
        <p:sp>
          <p:nvSpPr>
            <p:cNvPr id="2173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74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5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76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77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78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3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4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5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79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80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1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2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63" name="Line 201"/>
          <p:cNvSpPr>
            <a:spLocks noChangeShapeType="1"/>
          </p:cNvSpPr>
          <p:nvPr/>
        </p:nvSpPr>
        <p:spPr bwMode="auto">
          <a:xfrm flipV="1">
            <a:off x="7392988" y="3565525"/>
            <a:ext cx="663575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4" name="Freeform 202"/>
          <p:cNvSpPr>
            <a:spLocks/>
          </p:cNvSpPr>
          <p:nvPr/>
        </p:nvSpPr>
        <p:spPr bwMode="auto">
          <a:xfrm>
            <a:off x="4857750" y="2520950"/>
            <a:ext cx="1025525" cy="754063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5" name="Line 203"/>
          <p:cNvSpPr>
            <a:spLocks noChangeShapeType="1"/>
          </p:cNvSpPr>
          <p:nvPr/>
        </p:nvSpPr>
        <p:spPr bwMode="auto">
          <a:xfrm>
            <a:off x="5287963" y="2732088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6" name="Line 204"/>
          <p:cNvSpPr>
            <a:spLocks noChangeShapeType="1"/>
          </p:cNvSpPr>
          <p:nvPr/>
        </p:nvSpPr>
        <p:spPr bwMode="auto">
          <a:xfrm>
            <a:off x="5749925" y="2946400"/>
            <a:ext cx="468313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7" name="Line 205"/>
          <p:cNvSpPr>
            <a:spLocks noChangeShapeType="1"/>
          </p:cNvSpPr>
          <p:nvPr/>
        </p:nvSpPr>
        <p:spPr bwMode="auto">
          <a:xfrm flipH="1">
            <a:off x="5103813" y="2803525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8" name="Freeform 206"/>
          <p:cNvSpPr>
            <a:spLocks/>
          </p:cNvSpPr>
          <p:nvPr/>
        </p:nvSpPr>
        <p:spPr bwMode="auto">
          <a:xfrm>
            <a:off x="6591300" y="3300413"/>
            <a:ext cx="484188" cy="29686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9" name="Line 207"/>
          <p:cNvSpPr>
            <a:spLocks noChangeShapeType="1"/>
          </p:cNvSpPr>
          <p:nvPr/>
        </p:nvSpPr>
        <p:spPr bwMode="auto">
          <a:xfrm flipH="1">
            <a:off x="5299075" y="2901950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70" name="Group 208"/>
          <p:cNvGrpSpPr>
            <a:grpSpLocks/>
          </p:cNvGrpSpPr>
          <p:nvPr/>
        </p:nvGrpSpPr>
        <p:grpSpPr bwMode="auto">
          <a:xfrm>
            <a:off x="4932363" y="2647950"/>
            <a:ext cx="357187" cy="149225"/>
            <a:chOff x="3600" y="219"/>
            <a:chExt cx="360" cy="175"/>
          </a:xfrm>
        </p:grpSpPr>
        <p:sp>
          <p:nvSpPr>
            <p:cNvPr id="2160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61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2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3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64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65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0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1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2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66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7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8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9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71" name="Group 222"/>
          <p:cNvGrpSpPr>
            <a:grpSpLocks/>
          </p:cNvGrpSpPr>
          <p:nvPr/>
        </p:nvGrpSpPr>
        <p:grpSpPr bwMode="auto">
          <a:xfrm>
            <a:off x="4933950" y="2992438"/>
            <a:ext cx="358775" cy="152400"/>
            <a:chOff x="3600" y="219"/>
            <a:chExt cx="360" cy="175"/>
          </a:xfrm>
        </p:grpSpPr>
        <p:sp>
          <p:nvSpPr>
            <p:cNvPr id="2147" name="Oval 22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48" name="Line 22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49" name="Line 22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0" name="Rectangle 22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51" name="Oval 22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52" name="Group 22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7" name="Line 2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8" name="Line 2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9" name="Line 2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3" name="Group 23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" name="Line 2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5" name="Line 2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6" name="Line 2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72" name="Group 236"/>
          <p:cNvGrpSpPr>
            <a:grpSpLocks/>
          </p:cNvGrpSpPr>
          <p:nvPr/>
        </p:nvGrpSpPr>
        <p:grpSpPr bwMode="auto">
          <a:xfrm>
            <a:off x="5391150" y="2863850"/>
            <a:ext cx="357188" cy="150813"/>
            <a:chOff x="3600" y="219"/>
            <a:chExt cx="360" cy="175"/>
          </a:xfrm>
        </p:grpSpPr>
        <p:sp>
          <p:nvSpPr>
            <p:cNvPr id="2134" name="Oval 23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35" name="Line 23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36" name="Line 23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37" name="Rectangle 24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38" name="Oval 24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39" name="Group 24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44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5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6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40" name="Group 24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41" name="Line 2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2" name="Line 2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3" name="Line 2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73" name="Group 250"/>
          <p:cNvGrpSpPr>
            <a:grpSpLocks/>
          </p:cNvGrpSpPr>
          <p:nvPr/>
        </p:nvGrpSpPr>
        <p:grpSpPr bwMode="auto">
          <a:xfrm>
            <a:off x="6221413" y="3205163"/>
            <a:ext cx="357187" cy="152400"/>
            <a:chOff x="3600" y="219"/>
            <a:chExt cx="360" cy="175"/>
          </a:xfrm>
        </p:grpSpPr>
        <p:sp>
          <p:nvSpPr>
            <p:cNvPr id="2121" name="Oval 25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22" name="Line 25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23" name="Line 25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24" name="Rectangle 25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25" name="Oval 25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26" name="Group 25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31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2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3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27" name="Group 26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8" name="Line 2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9" name="Line 2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0" name="Line 2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74" name="Line 264"/>
          <p:cNvSpPr>
            <a:spLocks noChangeShapeType="1"/>
          </p:cNvSpPr>
          <p:nvPr/>
        </p:nvSpPr>
        <p:spPr bwMode="auto">
          <a:xfrm>
            <a:off x="4694238" y="2638425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75" name="Group 265"/>
          <p:cNvGrpSpPr>
            <a:grpSpLocks/>
          </p:cNvGrpSpPr>
          <p:nvPr/>
        </p:nvGrpSpPr>
        <p:grpSpPr bwMode="auto">
          <a:xfrm>
            <a:off x="4341813" y="2554288"/>
            <a:ext cx="357187" cy="152400"/>
            <a:chOff x="3600" y="219"/>
            <a:chExt cx="360" cy="175"/>
          </a:xfrm>
        </p:grpSpPr>
        <p:sp>
          <p:nvSpPr>
            <p:cNvPr id="2108" name="Oval 26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09" name="Line 26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10" name="Line 26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11" name="Rectangle 26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12" name="Oval 27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113" name="Group 27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18" name="Line 2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9" name="Line 2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0" name="Line 2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14" name="Group 27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15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6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7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076" name="Group 279"/>
          <p:cNvGrpSpPr>
            <a:grpSpLocks/>
          </p:cNvGrpSpPr>
          <p:nvPr/>
        </p:nvGrpSpPr>
        <p:grpSpPr bwMode="auto">
          <a:xfrm>
            <a:off x="3227388" y="1639888"/>
            <a:ext cx="1281112" cy="363537"/>
            <a:chOff x="3621" y="3265"/>
            <a:chExt cx="1776" cy="744"/>
          </a:xfrm>
        </p:grpSpPr>
        <p:pic>
          <p:nvPicPr>
            <p:cNvPr id="2104" name="Picture 280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Freeform 281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06" name="Freeform 282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107" name="Picture 283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77" name="Group 320"/>
          <p:cNvGrpSpPr>
            <a:grpSpLocks/>
          </p:cNvGrpSpPr>
          <p:nvPr/>
        </p:nvGrpSpPr>
        <p:grpSpPr bwMode="auto">
          <a:xfrm>
            <a:off x="7751763" y="2476500"/>
            <a:ext cx="677862" cy="663575"/>
            <a:chOff x="4437" y="1472"/>
            <a:chExt cx="427" cy="418"/>
          </a:xfrm>
        </p:grpSpPr>
        <p:sp>
          <p:nvSpPr>
            <p:cNvPr id="2100" name="Rectangle 286"/>
            <p:cNvSpPr>
              <a:spLocks noChangeArrowheads="1"/>
            </p:cNvSpPr>
            <p:nvPr/>
          </p:nvSpPr>
          <p:spPr bwMode="auto">
            <a:xfrm>
              <a:off x="4443" y="1475"/>
              <a:ext cx="421" cy="361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01" name="Rectangle 287"/>
            <p:cNvSpPr>
              <a:spLocks noChangeArrowheads="1"/>
            </p:cNvSpPr>
            <p:nvPr/>
          </p:nvSpPr>
          <p:spPr bwMode="auto"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02" name="Rectangle 288"/>
            <p:cNvSpPr>
              <a:spLocks noChangeArrowheads="1"/>
            </p:cNvSpPr>
            <p:nvPr/>
          </p:nvSpPr>
          <p:spPr bwMode="auto">
            <a:xfrm>
              <a:off x="4442" y="1866"/>
              <a:ext cx="414" cy="24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103" name="Rectangle 289"/>
            <p:cNvSpPr>
              <a:spLocks noChangeArrowheads="1"/>
            </p:cNvSpPr>
            <p:nvPr/>
          </p:nvSpPr>
          <p:spPr bwMode="auto">
            <a:xfrm>
              <a:off x="4437" y="1472"/>
              <a:ext cx="423" cy="3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2078" name="Freeform 290"/>
          <p:cNvSpPr>
            <a:spLocks/>
          </p:cNvSpPr>
          <p:nvPr/>
        </p:nvSpPr>
        <p:spPr bwMode="auto">
          <a:xfrm>
            <a:off x="3987800" y="1920875"/>
            <a:ext cx="4127500" cy="1665288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25863" y="2005013"/>
          <a:ext cx="369887" cy="520700"/>
        </p:xfrm>
        <a:graphic>
          <a:graphicData uri="http://schemas.openxmlformats.org/presentationml/2006/ole">
            <p:oleObj spid="_x0000_s2050" name="Clip" r:id="rId6" imgW="857160" imgH="1324080" progId="">
              <p:embed/>
            </p:oleObj>
          </a:graphicData>
        </a:graphic>
      </p:graphicFrame>
      <p:grpSp>
        <p:nvGrpSpPr>
          <p:cNvPr id="2079" name="Group 292"/>
          <p:cNvGrpSpPr>
            <a:grpSpLocks/>
          </p:cNvGrpSpPr>
          <p:nvPr/>
        </p:nvGrpSpPr>
        <p:grpSpPr bwMode="auto">
          <a:xfrm>
            <a:off x="6416675" y="3648075"/>
            <a:ext cx="357188" cy="149225"/>
            <a:chOff x="3600" y="219"/>
            <a:chExt cx="360" cy="175"/>
          </a:xfrm>
        </p:grpSpPr>
        <p:sp>
          <p:nvSpPr>
            <p:cNvPr id="2087" name="Oval 29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088" name="Line 29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89" name="Line 29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90" name="Rectangle 29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091" name="Oval 29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092" name="Group 29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97" name="Line 2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8" name="Line 3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9" name="Line 3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93" name="Group 30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94" name="Line 3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5" name="Line 3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6" name="Line 3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080" name="Freeform 306"/>
          <p:cNvSpPr>
            <a:spLocks/>
          </p:cNvSpPr>
          <p:nvPr/>
        </p:nvSpPr>
        <p:spPr bwMode="auto">
          <a:xfrm>
            <a:off x="6437313" y="3352800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1" name="Freeform 307"/>
          <p:cNvSpPr>
            <a:spLocks/>
          </p:cNvSpPr>
          <p:nvPr/>
        </p:nvSpPr>
        <p:spPr bwMode="auto">
          <a:xfrm flipV="1">
            <a:off x="6773863" y="3660775"/>
            <a:ext cx="269875" cy="58738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2" name="Freeform 309"/>
          <p:cNvSpPr>
            <a:spLocks/>
          </p:cNvSpPr>
          <p:nvPr/>
        </p:nvSpPr>
        <p:spPr bwMode="auto">
          <a:xfrm>
            <a:off x="6613525" y="3797300"/>
            <a:ext cx="77788" cy="18891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3" name="Freeform 311"/>
          <p:cNvSpPr>
            <a:spLocks/>
          </p:cNvSpPr>
          <p:nvPr/>
        </p:nvSpPr>
        <p:spPr bwMode="auto">
          <a:xfrm flipH="1">
            <a:off x="5157788" y="2433638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4" name="Line 313"/>
          <p:cNvSpPr>
            <a:spLocks noChangeShapeType="1"/>
          </p:cNvSpPr>
          <p:nvPr/>
        </p:nvSpPr>
        <p:spPr bwMode="auto">
          <a:xfrm flipH="1">
            <a:off x="8210550" y="3233738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5" name="Rectangle 315"/>
          <p:cNvSpPr>
            <a:spLocks noChangeArrowheads="1"/>
          </p:cNvSpPr>
          <p:nvPr/>
        </p:nvSpPr>
        <p:spPr bwMode="auto">
          <a:xfrm>
            <a:off x="5486400" y="4448175"/>
            <a:ext cx="33099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/>
              <a:t>timing constraint for still-to-be transmitted data: in time for playout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/>
          </a:p>
        </p:txBody>
      </p:sp>
      <p:sp>
        <p:nvSpPr>
          <p:cNvPr id="2086" name="Rectangle 3"/>
          <p:cNvSpPr>
            <a:spLocks noChangeArrowheads="1"/>
          </p:cNvSpPr>
          <p:nvPr/>
        </p:nvSpPr>
        <p:spPr bwMode="auto">
          <a:xfrm>
            <a:off x="20638" y="4775200"/>
            <a:ext cx="58467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i="1">
                <a:solidFill>
                  <a:schemeClr val="accent2"/>
                </a:solidFill>
              </a:rPr>
              <a:t>VCR-like functionality:</a:t>
            </a:r>
            <a:r>
              <a:rPr lang="en-US"/>
              <a:t> client can pause, rewind, FF, push slider bar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/>
              <a:t>10 sec initial delay OK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/>
              <a:t>1-2 sec until command effect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57525-DE44-49C0-BD6F-E917074DFCF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for QoS for networked applications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654175"/>
            <a:ext cx="7772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Packet classification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Traffic shaping/policing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Packet scheduling (resource=bandwidth allocation)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Admission control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pic>
        <p:nvPicPr>
          <p:cNvPr id="56326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98925"/>
            <a:ext cx="53276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D6E561-73FC-4392-9187-BDEEBE5A67A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493713" y="4776788"/>
            <a:ext cx="6923087" cy="390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Where does this fit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Where does this fit in?</a:t>
            </a:r>
          </a:p>
        </p:txBody>
      </p:sp>
      <p:pic>
        <p:nvPicPr>
          <p:cNvPr id="59395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286000" y="1331913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 eaLnBrk="0" hangingPunct="0">
              <a:lnSpc>
                <a:spcPct val="90000"/>
              </a:lnSpc>
              <a:buFont typeface="ZapfDingbats"/>
              <a:buNone/>
            </a:pPr>
            <a:r>
              <a:rPr lang="en-US">
                <a:solidFill>
                  <a:srgbClr val="FF0000"/>
                </a:solidFill>
              </a:rPr>
              <a:t>Scheduling</a:t>
            </a:r>
            <a:r>
              <a:rPr lang="en-US"/>
              <a:t> = choosing the next packet for transmission on a link </a:t>
            </a:r>
            <a:r>
              <a:rPr lang="en-US">
                <a:solidFill>
                  <a:schemeClr val="accent2"/>
                </a:solidFill>
              </a:rPr>
              <a:t>(= allocate bandwidth</a:t>
            </a:r>
            <a:r>
              <a:rPr lang="en-US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03CFC-D901-4A87-B4BB-DEE7EE16BA0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Scheduling Policies: FIFO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89013"/>
            <a:ext cx="7772400" cy="2238375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ZapfDingbats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FIFO</a:t>
            </a:r>
            <a:r>
              <a:rPr lang="en-US" sz="2000" smtClean="0"/>
              <a:t>: in order of arrival to the queue</a:t>
            </a:r>
          </a:p>
          <a:p>
            <a:pPr marL="800100" lvl="1" indent="-342900">
              <a:lnSpc>
                <a:spcPct val="90000"/>
              </a:lnSpc>
              <a:buFont typeface="ZapfDingbats"/>
              <a:buChar char="r"/>
            </a:pPr>
            <a:r>
              <a:rPr lang="en-US" sz="1800" smtClean="0"/>
              <a:t> if buffer full: a </a:t>
            </a:r>
            <a:r>
              <a:rPr lang="en-US" sz="1800" smtClean="0">
                <a:solidFill>
                  <a:schemeClr val="accent2"/>
                </a:solidFill>
              </a:rPr>
              <a:t>discard policy</a:t>
            </a:r>
            <a:r>
              <a:rPr lang="en-US" sz="1800" smtClean="0"/>
              <a:t> determines which packet to discard among the arrival and those already queued</a:t>
            </a:r>
          </a:p>
        </p:txBody>
      </p:sp>
      <p:pic>
        <p:nvPicPr>
          <p:cNvPr id="60422" name="Picture 4" descr="661 F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4397375"/>
            <a:ext cx="5559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1C4A47-B2DF-4D16-BE5C-45BC8F813E7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Scheduling Policies: Priority queueing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462088"/>
            <a:ext cx="7772400" cy="21526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Priority Queuing</a:t>
            </a:r>
            <a:r>
              <a:rPr lang="en-US" sz="2000" smtClean="0"/>
              <a:t>: classes have different priorities; priority may depend on explicit marking or other header info, eg IP source or destination, type of packet, etc.</a:t>
            </a:r>
          </a:p>
          <a:p>
            <a:pPr lvl="1"/>
            <a:r>
              <a:rPr lang="en-US" sz="1800" smtClean="0"/>
              <a:t>Transmit a packet from the highest priority class with a non-empty queue</a:t>
            </a:r>
          </a:p>
        </p:txBody>
      </p:sp>
      <p:pic>
        <p:nvPicPr>
          <p:cNvPr id="61446" name="Picture 4" descr="663  2-Priority Que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457700"/>
            <a:ext cx="3819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5" descr="Service order in non preemptive 2 priority que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3662363"/>
            <a:ext cx="3927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00C29-9414-494A-B09B-F79E776828F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Scheduling Policies: Weighted Fair Queueing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348663" cy="23034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Weighted Fair Queuing</a:t>
            </a:r>
            <a:r>
              <a:rPr lang="en-US" sz="2000" smtClean="0"/>
              <a:t>: generalized </a:t>
            </a:r>
            <a:r>
              <a:rPr lang="en-US" sz="2000" smtClean="0">
                <a:solidFill>
                  <a:srgbClr val="FF0000"/>
                </a:solidFill>
              </a:rPr>
              <a:t>Round Robin</a:t>
            </a:r>
            <a:r>
              <a:rPr lang="en-US" sz="2000" smtClean="0"/>
              <a:t>, including priorities (weights)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smtClean="0"/>
              <a:t>provide each class with a differentiated amount of service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smtClean="0"/>
              <a:t>class i receives a fraction of service w</a:t>
            </a:r>
            <a:r>
              <a:rPr lang="en-US" sz="1800" b="1" baseline="-25000" smtClean="0"/>
              <a:t>i</a:t>
            </a:r>
            <a:r>
              <a:rPr lang="en-US" sz="1800" smtClean="0"/>
              <a:t>/</a:t>
            </a:r>
            <a:r>
              <a:rPr lang="en-US" sz="1800" smtClean="0">
                <a:sym typeface="Symbol" pitchFamily="18" charset="2"/>
              </a:rPr>
              <a:t></a:t>
            </a:r>
            <a:r>
              <a:rPr lang="en-US" sz="1800" smtClean="0"/>
              <a:t>(w</a:t>
            </a:r>
            <a:r>
              <a:rPr lang="en-US" sz="1800" b="1" baseline="-25000" smtClean="0"/>
              <a:t>j</a:t>
            </a:r>
            <a:r>
              <a:rPr lang="en-US" sz="180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457200" indent="-457200">
              <a:lnSpc>
                <a:spcPct val="90000"/>
              </a:lnSpc>
            </a:pPr>
            <a:r>
              <a:rPr lang="en-US" sz="2000" smtClean="0"/>
              <a:t>More on packet scheduling: work-conserving policies, delays, …</a:t>
            </a:r>
          </a:p>
          <a:p>
            <a:pPr marL="457200" indent="-457200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62470" name="Picture 4" descr="666 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763838"/>
            <a:ext cx="80073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17ACC-ABED-4859-85F8-F761875AC46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89038"/>
            <a:ext cx="7772400" cy="5022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sv-SE" b="1" smtClean="0">
                <a:solidFill>
                  <a:srgbClr val="FF0000"/>
                </a:solidFill>
              </a:rPr>
              <a:t>Idea:</a:t>
            </a:r>
            <a:r>
              <a:rPr lang="sv-SE" b="1" smtClean="0"/>
              <a:t> </a:t>
            </a:r>
            <a:r>
              <a:rPr lang="sv-SE" i="1" smtClean="0"/>
              <a:t>shape </a:t>
            </a:r>
            <a:r>
              <a:rPr lang="sv-SE" smtClean="0"/>
              <a:t>the packet traffic (the network provider does </a:t>
            </a:r>
            <a:r>
              <a:rPr lang="sv-SE" i="1" smtClean="0"/>
              <a:t>traffic policing, </a:t>
            </a:r>
            <a:r>
              <a:rPr lang="sv-SE" smtClean="0"/>
              <a:t>ie monitors/enforces the ”shape” agreed). </a:t>
            </a:r>
          </a:p>
          <a:p>
            <a:r>
              <a:rPr lang="en-US" smtClean="0">
                <a:solidFill>
                  <a:srgbClr val="FF0000"/>
                </a:solidFill>
              </a:rPr>
              <a:t>Traffic shaping</a:t>
            </a:r>
            <a:r>
              <a:rPr lang="en-US" smtClean="0"/>
              <a:t>, to limit transmission rates:</a:t>
            </a:r>
          </a:p>
          <a:p>
            <a:pPr lvl="1"/>
            <a:r>
              <a:rPr lang="en-US" smtClean="0"/>
              <a:t>(Long term) </a:t>
            </a:r>
            <a:r>
              <a:rPr lang="en-US" b="1" smtClean="0">
                <a:solidFill>
                  <a:srgbClr val="FF0000"/>
                </a:solidFill>
              </a:rPr>
              <a:t>Average Rate</a:t>
            </a:r>
            <a:r>
              <a:rPr lang="en-US" smtClean="0"/>
              <a:t> (100 packets per sec or 6000 packets per min), crucial aspect is the interval length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Peak Rate</a:t>
            </a:r>
            <a:r>
              <a:rPr lang="en-US" smtClean="0"/>
              <a:t>: e.g., 6000 p p minute Avg and 1500 p p sec Peak</a:t>
            </a:r>
          </a:p>
          <a:p>
            <a:pPr lvl="1"/>
            <a:r>
              <a:rPr lang="en-US" smtClean="0"/>
              <a:t>(Max.)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FF0000"/>
                </a:solidFill>
              </a:rPr>
              <a:t>Burst Size</a:t>
            </a:r>
            <a:r>
              <a:rPr lang="en-US" smtClean="0"/>
              <a:t>: Max. number of packets sent consecutively, ie over a very short period of time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6C729-E9B6-4CE5-8F55-DCF166E5F41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Policing Mechanisms: Pure </a:t>
            </a:r>
            <a:r>
              <a:rPr lang="sv-SE" i="1" smtClean="0"/>
              <a:t>Leaky Bucket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3625"/>
            <a:ext cx="8223250" cy="1214438"/>
          </a:xfrm>
        </p:spPr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b="1" smtClean="0">
                <a:solidFill>
                  <a:srgbClr val="FF0000"/>
                </a:solidFill>
              </a:rPr>
              <a:t>Idea</a:t>
            </a:r>
            <a:r>
              <a:rPr lang="sv-SE" b="1" smtClean="0"/>
              <a:t>: </a:t>
            </a:r>
            <a:r>
              <a:rPr lang="sv-SE" smtClean="0"/>
              <a:t>eliminates bursts completely; may cause unnecessary packet losses</a:t>
            </a:r>
          </a:p>
        </p:txBody>
      </p:sp>
      <p:pic>
        <p:nvPicPr>
          <p:cNvPr id="64518" name="Picture 4" descr="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2114550"/>
            <a:ext cx="6594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2135B-181E-45D6-A309-B408454C224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03200"/>
            <a:ext cx="8297862" cy="860425"/>
          </a:xfrm>
        </p:spPr>
        <p:txBody>
          <a:bodyPr/>
          <a:lstStyle/>
          <a:p>
            <a:r>
              <a:rPr lang="sv-SE" smtClean="0"/>
              <a:t>Policing Mechanisms:Leaky</a:t>
            </a:r>
            <a:r>
              <a:rPr lang="sv-SE" i="1" smtClean="0"/>
              <a:t>Token Bucket</a:t>
            </a:r>
            <a:endParaRPr lang="sv-SE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50925"/>
            <a:ext cx="8974137" cy="1365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b="1" smtClean="0">
                <a:solidFill>
                  <a:srgbClr val="FF0000"/>
                </a:solidFill>
              </a:rPr>
              <a:t>Idea</a:t>
            </a:r>
            <a:r>
              <a:rPr lang="sv-SE" sz="2000" b="1" smtClean="0"/>
              <a:t>: </a:t>
            </a:r>
            <a:r>
              <a:rPr lang="sv-SE" sz="2000" smtClean="0"/>
              <a:t>packets sent by </a:t>
            </a:r>
            <a:r>
              <a:rPr lang="sv-SE" sz="2000" smtClean="0">
                <a:solidFill>
                  <a:schemeClr val="accent2"/>
                </a:solidFill>
              </a:rPr>
              <a:t>consuming  tokens  produced  at constant rate r</a:t>
            </a:r>
            <a:r>
              <a:rPr lang="sv-SE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means for limiting input to specified Burst Size (b= bucket capacity) and Average Rate  (max admitted #packets over time period t is b+rt).  </a:t>
            </a:r>
            <a:endParaRPr lang="sv-SE" sz="1800" smtClean="0"/>
          </a:p>
          <a:p>
            <a:pPr lvl="1">
              <a:lnSpc>
                <a:spcPct val="90000"/>
              </a:lnSpc>
            </a:pPr>
            <a:r>
              <a:rPr lang="sv-SE" sz="1800" smtClean="0"/>
              <a:t>to avoid still much burstiness, put a leaky bucket -with higher rate; </a:t>
            </a:r>
            <a:r>
              <a:rPr lang="sv-SE" sz="1800" i="1" smtClean="0"/>
              <a:t>why?</a:t>
            </a:r>
            <a:r>
              <a:rPr lang="sv-SE" sz="1800" smtClean="0"/>
              <a:t>- after the token bucket)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smtClean="0"/>
          </a:p>
        </p:txBody>
      </p:sp>
      <p:pic>
        <p:nvPicPr>
          <p:cNvPr id="65542" name="Picture 4" descr="5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679700"/>
            <a:ext cx="64722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513B9BE2-F96B-46A3-9C16-FDAC10B067E3}" type="slidenum">
              <a:rPr lang="en-US">
                <a:latin typeface="+mn-lt"/>
              </a:rPr>
              <a:pPr>
                <a:defRPr/>
              </a:pPr>
              <a:t>5</a:t>
            </a:fld>
            <a:endParaRPr lang="en-US">
              <a:latin typeface="+mn-lt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 </a:t>
            </a:r>
            <a:r>
              <a:rPr lang="en-US" i="1" smtClean="0">
                <a:solidFill>
                  <a:srgbClr val="FF0000"/>
                </a:solidFill>
              </a:rPr>
              <a:t>Live</a:t>
            </a:r>
            <a:r>
              <a:rPr lang="en-US" smtClean="0"/>
              <a:t> Multimedia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Examples:</a:t>
            </a:r>
            <a:endParaRPr lang="en-US" smtClean="0"/>
          </a:p>
          <a:p>
            <a:r>
              <a:rPr lang="en-US" smtClean="0"/>
              <a:t>Internet radio talk show</a:t>
            </a:r>
          </a:p>
          <a:p>
            <a:r>
              <a:rPr lang="en-US" smtClean="0"/>
              <a:t>live sporting event</a:t>
            </a:r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Streaming </a:t>
            </a:r>
            <a:r>
              <a:rPr lang="en-US" u="sng" smtClean="0"/>
              <a:t>(</a:t>
            </a:r>
            <a:r>
              <a:rPr lang="en-US" smtClean="0"/>
              <a:t>as with streaming </a:t>
            </a:r>
            <a:r>
              <a:rPr lang="en-US" i="1" smtClean="0"/>
              <a:t>stored</a:t>
            </a:r>
            <a:r>
              <a:rPr lang="en-US" smtClean="0"/>
              <a:t> multimedia)</a:t>
            </a:r>
          </a:p>
          <a:p>
            <a:r>
              <a:rPr lang="en-US" smtClean="0"/>
              <a:t>playback buffer (to be explained soon)</a:t>
            </a:r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Interactivity</a:t>
            </a:r>
            <a:endParaRPr lang="en-US" smtClean="0"/>
          </a:p>
          <a:p>
            <a:r>
              <a:rPr lang="en-US" smtClean="0"/>
              <a:t>fast forward impossible</a:t>
            </a:r>
          </a:p>
          <a:p>
            <a:r>
              <a:rPr lang="en-US" smtClean="0"/>
              <a:t>rewind, pause possible!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DA66-FA8D-4677-BF0C-5703A3EA4F6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Mechanisms: token bucket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smtClean="0"/>
              <a:t>Another way to illustrate token buckets:</a:t>
            </a:r>
          </a:p>
        </p:txBody>
      </p:sp>
      <p:pic>
        <p:nvPicPr>
          <p:cNvPr id="66566" name="Picture 4" descr="667 Token 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3290888"/>
            <a:ext cx="609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Policing: the effect of buckets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9025"/>
            <a:ext cx="3895725" cy="576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input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pure </a:t>
            </a:r>
            <a:r>
              <a:rPr lang="en-US" sz="2000" smtClean="0">
                <a:solidFill>
                  <a:srgbClr val="FF0000"/>
                </a:solidFill>
              </a:rPr>
              <a:t>leaky bucket, </a:t>
            </a:r>
            <a:r>
              <a:rPr lang="en-US" sz="2000" smtClean="0"/>
              <a:t>2MBps</a:t>
            </a:r>
            <a:endParaRPr lang="en-US" sz="20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250KB,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500KB,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750KB,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500KB, 2MBps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feeding 10MBps </a:t>
            </a:r>
            <a:r>
              <a:rPr lang="en-US" sz="2000" smtClean="0">
                <a:solidFill>
                  <a:srgbClr val="FF0000"/>
                </a:solidFill>
              </a:rPr>
              <a:t>leaky bucket</a:t>
            </a:r>
          </a:p>
        </p:txBody>
      </p:sp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1036638"/>
            <a:ext cx="5635625" cy="69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ACFBE-989A-46A3-BBCE-3FB1CB75947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bucket + WFQ…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044575"/>
            <a:ext cx="7772400" cy="22796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…can be combined to provide upper bound on packet delay in queue: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packets in queue, packets are serviced at a rate of at least 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 packets per second, then the time until the last packet is transmitted is at most</a:t>
            </a:r>
          </a:p>
          <a:p>
            <a:pPr algn="ctr"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/(R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(wj))</a:t>
            </a:r>
          </a:p>
        </p:txBody>
      </p:sp>
      <p:pic>
        <p:nvPicPr>
          <p:cNvPr id="68614" name="Picture 4" descr="668 WFQ_and_t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3449638"/>
            <a:ext cx="5257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A3D292-EAAB-4A4F-928C-81401E76171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VC (ATM) </a:t>
            </a:r>
            <a:r>
              <a:rPr lang="en-US" sz="1800" dirty="0" smtClean="0">
                <a:solidFill>
                  <a:srgbClr val="FF0000"/>
                </a:solidFill>
              </a:rPr>
              <a:t>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47663" y="5400675"/>
            <a:ext cx="7416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CA72C-CCDE-4FCE-A40C-C2AEE85C13E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01638"/>
            <a:ext cx="7772400" cy="1658937"/>
          </a:xfrm>
        </p:spPr>
        <p:txBody>
          <a:bodyPr/>
          <a:lstStyle/>
          <a:p>
            <a:r>
              <a:rPr lang="en-US" smtClean="0"/>
              <a:t>ATM networks …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2049463"/>
            <a:ext cx="7772400" cy="4073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GB" smtClean="0"/>
              <a:t>… the past’s vision of future networks …</a:t>
            </a:r>
          </a:p>
          <a:p>
            <a:pPr>
              <a:buFont typeface="ZapfDingbats"/>
              <a:buNone/>
            </a:pPr>
            <a:r>
              <a:rPr lang="en-GB" smtClean="0"/>
              <a:t>… envisioning to servicing all –- incl. multimedia--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D09916-C382-4BA1-AB51-8504851B23B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VC (ATM) networks for Qos, classes, etc...</a:t>
            </a:r>
            <a:endParaRPr lang="en-GB" smtClean="0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Recall about ATM…</a:t>
            </a:r>
          </a:p>
          <a:p>
            <a:pPr lvl="2">
              <a:buFontTx/>
              <a:buNone/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B86AE-8756-4AF9-9454-F582D50C6E7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6275" cy="1143000"/>
          </a:xfrm>
        </p:spPr>
        <p:txBody>
          <a:bodyPr/>
          <a:lstStyle/>
          <a:p>
            <a:r>
              <a:rPr lang="en-US" sz="2800" smtClean="0"/>
              <a:t>ATM: Asynchronous Transfer Mode nets</a:t>
            </a:r>
            <a:endParaRPr lang="en-US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Internet:</a:t>
            </a:r>
            <a:r>
              <a:rPr lang="en-US" sz="2000" smtClean="0"/>
              <a:t> </a:t>
            </a:r>
          </a:p>
          <a:p>
            <a:r>
              <a:rPr lang="en-US" sz="2000" smtClean="0"/>
              <a:t>today’s </a:t>
            </a:r>
            <a:r>
              <a:rPr lang="en-US" sz="2000" i="1" smtClean="0"/>
              <a:t>de facto</a:t>
            </a:r>
            <a:r>
              <a:rPr lang="en-US" sz="2000" smtClean="0"/>
              <a:t> standard for global data networking</a:t>
            </a:r>
          </a:p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1980’s:</a:t>
            </a:r>
            <a:r>
              <a:rPr lang="en-US" sz="2000" smtClean="0"/>
              <a:t> </a:t>
            </a:r>
          </a:p>
          <a:p>
            <a:r>
              <a:rPr lang="en-US" sz="2000" smtClean="0"/>
              <a:t>telco’s develop ATM: competing network standard for carrying high-speed voice/data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smtClean="0">
                <a:solidFill>
                  <a:srgbClr val="FF0000"/>
                </a:solidFill>
              </a:rPr>
              <a:t>ATM principles: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virtual-circuit networks</a:t>
            </a:r>
            <a:r>
              <a:rPr lang="en-US" sz="2000" smtClean="0"/>
              <a:t>: switches maintain state for each “call”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small (48 byte payload, 5 byte header) fixed length </a:t>
            </a:r>
            <a:r>
              <a:rPr lang="en-US" sz="2000" i="1" smtClean="0"/>
              <a:t>cells</a:t>
            </a:r>
            <a:r>
              <a:rPr lang="en-US" sz="2000" smtClean="0"/>
              <a:t> (like packets)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fast switching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small size good for voice</a:t>
            </a:r>
          </a:p>
          <a:p>
            <a:pPr>
              <a:lnSpc>
                <a:spcPct val="90000"/>
              </a:lnSpc>
            </a:pPr>
            <a:r>
              <a:rPr lang="sv-SE" sz="2000" smtClean="0"/>
              <a:t>Assume low error-rates, </a:t>
            </a:r>
            <a:r>
              <a:rPr lang="sv-SE" sz="2000" smtClean="0">
                <a:solidFill>
                  <a:srgbClr val="FF0000"/>
                </a:solidFill>
              </a:rPr>
              <a:t>do not perform error control (enhance speed)</a:t>
            </a:r>
            <a:endParaRPr lang="en-US" sz="20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/>
              <a:t>well-defined interface between “network” and “user” (think of telephone company)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9E15D-D877-4C45-A821-C72A048D43A2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73732" name="Picture 2" descr="463 swtching 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387475"/>
            <a:ext cx="5213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smtClean="0"/>
              <a:t>Recall: switching fabrics</a:t>
            </a:r>
            <a:endParaRPr lang="en-US" smtClean="0"/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41300" y="4995863"/>
            <a:ext cx="80756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sv-SE"/>
              <a:t>ATM switches: VC technology</a:t>
            </a:r>
          </a:p>
          <a:p>
            <a:pPr lvl="1" eaLnBrk="0" hangingPunct="0">
              <a:buFontTx/>
              <a:buChar char="•"/>
            </a:pPr>
            <a:r>
              <a:rPr lang="sv-SE"/>
              <a:t>Virtual channels, virtual circuits </a:t>
            </a:r>
          </a:p>
          <a:p>
            <a:pPr lvl="2" eaLnBrk="0" hangingPunct="0"/>
            <a:r>
              <a:rPr lang="sv-SE"/>
              <a:t>Based on Banyan crossbar switches</a:t>
            </a:r>
          </a:p>
          <a:p>
            <a:pPr eaLnBrk="0" hangingPunct="0">
              <a:buFontTx/>
              <a:buChar char="•"/>
            </a:pPr>
            <a:r>
              <a:rPr lang="sv-SE"/>
              <a:t> </a:t>
            </a:r>
            <a:r>
              <a:rPr lang="sv-SE">
                <a:solidFill>
                  <a:srgbClr val="FF0000"/>
                </a:solidFill>
              </a:rPr>
              <a:t>ATM routing: as train travelling (hence no state for each ”stream”, but for each ”train”)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199E8-F040-4524-A67D-606A9687898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Layer: ATM cell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4613"/>
            <a:ext cx="7758113" cy="2903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48-byte payload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Why?: small payload -&gt; short cell-creation delay for digitized voice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halfway between 32 and 64 (compromise!)</a:t>
            </a:r>
          </a:p>
          <a:p>
            <a:pPr>
              <a:lnSpc>
                <a:spcPct val="90000"/>
              </a:lnSpc>
            </a:pPr>
            <a:r>
              <a:rPr lang="en-US" sz="1800" b="1" smtClean="0">
                <a:solidFill>
                  <a:srgbClr val="FF0000"/>
                </a:solidFill>
              </a:rPr>
              <a:t>Header: 5bytes</a:t>
            </a:r>
          </a:p>
          <a:p>
            <a:pPr lvl="1">
              <a:lnSpc>
                <a:spcPct val="9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VCI:</a:t>
            </a:r>
            <a:r>
              <a:rPr lang="en-US" sz="1600" smtClean="0"/>
              <a:t> virtual channel ID</a:t>
            </a:r>
          </a:p>
          <a:p>
            <a:pPr lvl="1">
              <a:lnSpc>
                <a:spcPct val="9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PT:</a:t>
            </a:r>
            <a:r>
              <a:rPr lang="en-US" sz="1600" b="1" smtClean="0"/>
              <a:t> </a:t>
            </a:r>
            <a:r>
              <a:rPr lang="en-US" sz="1600" smtClean="0"/>
              <a:t>Payload type (e.g. Resource Management cell versus data cell) </a:t>
            </a:r>
          </a:p>
          <a:p>
            <a:pPr lvl="1">
              <a:lnSpc>
                <a:spcPct val="9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CLP: </a:t>
            </a:r>
            <a:r>
              <a:rPr lang="en-US" sz="1600" smtClean="0"/>
              <a:t>Cell Loss Priority bit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CLP = 1 implies low priority cell, can be discarded if congestion</a:t>
            </a:r>
            <a:endParaRPr lang="en-US" sz="160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smtClean="0">
                <a:solidFill>
                  <a:srgbClr val="FF0000"/>
                </a:solidFill>
              </a:rPr>
              <a:t>HEC:</a:t>
            </a:r>
            <a:r>
              <a:rPr lang="en-US" sz="1600" smtClean="0"/>
              <a:t> Header Error Checksum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cyclic redundancy check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7475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4137025"/>
            <a:ext cx="5276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306388" y="4575175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header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format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8A6-9F9D-4747-946A-2247DF70281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VC technology</a:t>
            </a:r>
            <a:br>
              <a:rPr lang="en-US" sz="3200" dirty="0" smtClean="0"/>
            </a:br>
            <a:r>
              <a:rPr lang="en-US" sz="3200" dirty="0" smtClean="0"/>
              <a:t>ATM </a:t>
            </a:r>
            <a:r>
              <a:rPr lang="en-US" sz="3200" dirty="0" smtClean="0"/>
              <a:t>Network service models:</a:t>
            </a: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250825" y="1506538"/>
            <a:ext cx="1497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Service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Model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Constant Bit Rate</a:t>
            </a:r>
            <a:r>
              <a:rPr lang="en-US" sz="2000">
                <a:latin typeface="Arial" pitchFamily="34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VariableBR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(RT/nRT)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  <a:latin typeface="Arial" pitchFamily="34" charset="0"/>
              </a:rPr>
              <a:t>Available BR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UndefinedBR</a:t>
            </a:r>
            <a:endParaRPr 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3300413" y="1801813"/>
            <a:ext cx="15382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Bandwidth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constant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guaranteed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guaranteed 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minimum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none</a:t>
            </a:r>
            <a:endParaRPr lang="en-US"/>
          </a:p>
        </p:txBody>
      </p:sp>
      <p:sp>
        <p:nvSpPr>
          <p:cNvPr id="75783" name="Line 5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700588" y="1801813"/>
            <a:ext cx="720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Loss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5424488" y="1811338"/>
            <a:ext cx="831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Order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6281738" y="1811338"/>
            <a:ext cx="9477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Timing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7281863" y="1525588"/>
            <a:ext cx="14700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feedback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Guarantees ?</a:t>
            </a:r>
            <a:endParaRPr lang="en-US"/>
          </a:p>
        </p:txBody>
      </p:sp>
      <p:sp>
        <p:nvSpPr>
          <p:cNvPr id="75793" name="Line 15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94" name="Rectangle 16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With ABR you can get min guaranteed capacity and better, if possible; with UBR you can get better, but you may be thrown out in the middle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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 flipH="1">
            <a:off x="1744663" y="1520825"/>
            <a:ext cx="1500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Example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voice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Video/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“streaming”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  <a:latin typeface="Arial" pitchFamily="34" charset="0"/>
              </a:rPr>
              <a:t>www-browsing</a:t>
            </a:r>
          </a:p>
          <a:p>
            <a:pPr eaLnBrk="0" hangingPunct="0"/>
            <a:r>
              <a:rPr lang="en-US" sz="1800">
                <a:latin typeface="Arial" pitchFamily="34" charset="0"/>
              </a:rPr>
              <a:t>Background file transfer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E576A5DA-76DA-4C79-AD15-ADF29A050EC2}" type="slidenum">
              <a:rPr lang="en-US">
                <a:latin typeface="+mn-lt"/>
              </a:rPr>
              <a:pPr>
                <a:defRPr/>
              </a:pPr>
              <a:t>6</a:t>
            </a:fld>
            <a:endParaRPr lang="en-US">
              <a:latin typeface="+mn-lt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71538"/>
          </a:xfrm>
        </p:spPr>
        <p:txBody>
          <a:bodyPr/>
          <a:lstStyle/>
          <a:p>
            <a:r>
              <a:rPr lang="en-US" smtClean="0"/>
              <a:t>Real-Time Interactive Multimedia 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3413125"/>
            <a:ext cx="7937500" cy="2027238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end-end delay requirements:</a:t>
            </a:r>
          </a:p>
          <a:p>
            <a:pPr lvl="1"/>
            <a:r>
              <a:rPr lang="en-US" sz="2400" smtClean="0"/>
              <a:t>audio: &lt; 150 msec good,  &lt; 400 msec OK</a:t>
            </a:r>
          </a:p>
          <a:p>
            <a:pPr lvl="2"/>
            <a:r>
              <a:rPr lang="en-US" sz="2000" smtClean="0"/>
              <a:t>includes application-level (packetization) and network delays</a:t>
            </a:r>
          </a:p>
          <a:p>
            <a:pPr lvl="2"/>
            <a:r>
              <a:rPr lang="en-US" sz="2000" smtClean="0"/>
              <a:t>higher delays noticeable, impair interactivity</a:t>
            </a:r>
          </a:p>
          <a:p>
            <a:r>
              <a:rPr lang="en-US" smtClean="0">
                <a:solidFill>
                  <a:srgbClr val="FF0000"/>
                </a:solidFill>
              </a:rPr>
              <a:t>session initialization</a:t>
            </a:r>
            <a:endParaRPr lang="en-US" sz="2800" smtClean="0"/>
          </a:p>
        </p:txBody>
      </p:sp>
      <p:grpSp>
        <p:nvGrpSpPr>
          <p:cNvPr id="3081" name="Group 164"/>
          <p:cNvGrpSpPr>
            <a:grpSpLocks/>
          </p:cNvGrpSpPr>
          <p:nvPr/>
        </p:nvGrpSpPr>
        <p:grpSpPr bwMode="auto">
          <a:xfrm>
            <a:off x="3949700" y="990600"/>
            <a:ext cx="4568825" cy="2476500"/>
            <a:chOff x="484" y="1387"/>
            <a:chExt cx="4833" cy="2270"/>
          </a:xfrm>
        </p:grpSpPr>
        <p:sp>
          <p:nvSpPr>
            <p:cNvPr id="3083" name="Freeform 4"/>
            <p:cNvSpPr>
              <a:spLocks/>
            </p:cNvSpPr>
            <p:nvPr/>
          </p:nvSpPr>
          <p:spPr bwMode="auto">
            <a:xfrm>
              <a:off x="484" y="1387"/>
              <a:ext cx="1318" cy="939"/>
            </a:xfrm>
            <a:custGeom>
              <a:avLst/>
              <a:gdLst>
                <a:gd name="T0" fmla="*/ 618 w 1318"/>
                <a:gd name="T1" fmla="*/ 39 h 939"/>
                <a:gd name="T2" fmla="*/ 94 w 1318"/>
                <a:gd name="T3" fmla="*/ 57 h 939"/>
                <a:gd name="T4" fmla="*/ 57 w 1318"/>
                <a:gd name="T5" fmla="*/ 327 h 939"/>
                <a:gd name="T6" fmla="*/ 202 w 1318"/>
                <a:gd name="T7" fmla="*/ 519 h 939"/>
                <a:gd name="T8" fmla="*/ 294 w 1318"/>
                <a:gd name="T9" fmla="*/ 657 h 939"/>
                <a:gd name="T10" fmla="*/ 604 w 1318"/>
                <a:gd name="T11" fmla="*/ 887 h 939"/>
                <a:gd name="T12" fmla="*/ 808 w 1318"/>
                <a:gd name="T13" fmla="*/ 908 h 939"/>
                <a:gd name="T14" fmla="*/ 1072 w 1318"/>
                <a:gd name="T15" fmla="*/ 908 h 939"/>
                <a:gd name="T16" fmla="*/ 1296 w 1318"/>
                <a:gd name="T17" fmla="*/ 723 h 939"/>
                <a:gd name="T18" fmla="*/ 1204 w 1318"/>
                <a:gd name="T19" fmla="*/ 466 h 939"/>
                <a:gd name="T20" fmla="*/ 901 w 1318"/>
                <a:gd name="T21" fmla="*/ 413 h 939"/>
                <a:gd name="T22" fmla="*/ 808 w 1318"/>
                <a:gd name="T23" fmla="*/ 83 h 939"/>
                <a:gd name="T24" fmla="*/ 618 w 1318"/>
                <a:gd name="T25" fmla="*/ 39 h 9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8"/>
                <a:gd name="T40" fmla="*/ 0 h 939"/>
                <a:gd name="T41" fmla="*/ 1318 w 1318"/>
                <a:gd name="T42" fmla="*/ 939 h 9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8" h="939">
                  <a:moveTo>
                    <a:pt x="618" y="39"/>
                  </a:moveTo>
                  <a:cubicBezTo>
                    <a:pt x="491" y="0"/>
                    <a:pt x="188" y="9"/>
                    <a:pt x="94" y="57"/>
                  </a:cubicBezTo>
                  <a:cubicBezTo>
                    <a:pt x="0" y="105"/>
                    <a:pt x="39" y="250"/>
                    <a:pt x="57" y="327"/>
                  </a:cubicBezTo>
                  <a:cubicBezTo>
                    <a:pt x="75" y="404"/>
                    <a:pt x="163" y="464"/>
                    <a:pt x="202" y="519"/>
                  </a:cubicBezTo>
                  <a:cubicBezTo>
                    <a:pt x="241" y="574"/>
                    <a:pt x="227" y="596"/>
                    <a:pt x="294" y="657"/>
                  </a:cubicBezTo>
                  <a:cubicBezTo>
                    <a:pt x="361" y="718"/>
                    <a:pt x="518" y="845"/>
                    <a:pt x="604" y="887"/>
                  </a:cubicBezTo>
                  <a:cubicBezTo>
                    <a:pt x="690" y="929"/>
                    <a:pt x="730" y="905"/>
                    <a:pt x="808" y="908"/>
                  </a:cubicBezTo>
                  <a:cubicBezTo>
                    <a:pt x="886" y="911"/>
                    <a:pt x="991" y="939"/>
                    <a:pt x="1072" y="908"/>
                  </a:cubicBezTo>
                  <a:cubicBezTo>
                    <a:pt x="1153" y="877"/>
                    <a:pt x="1274" y="797"/>
                    <a:pt x="1296" y="723"/>
                  </a:cubicBezTo>
                  <a:cubicBezTo>
                    <a:pt x="1318" y="649"/>
                    <a:pt x="1270" y="518"/>
                    <a:pt x="1204" y="466"/>
                  </a:cubicBezTo>
                  <a:cubicBezTo>
                    <a:pt x="1138" y="414"/>
                    <a:pt x="967" y="477"/>
                    <a:pt x="901" y="413"/>
                  </a:cubicBezTo>
                  <a:cubicBezTo>
                    <a:pt x="835" y="349"/>
                    <a:pt x="855" y="145"/>
                    <a:pt x="808" y="83"/>
                  </a:cubicBezTo>
                  <a:cubicBezTo>
                    <a:pt x="761" y="21"/>
                    <a:pt x="658" y="48"/>
                    <a:pt x="618" y="39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84" name="Freeform 5"/>
            <p:cNvSpPr>
              <a:spLocks/>
            </p:cNvSpPr>
            <p:nvPr/>
          </p:nvSpPr>
          <p:spPr bwMode="auto">
            <a:xfrm>
              <a:off x="1107" y="1935"/>
              <a:ext cx="321" cy="135"/>
            </a:xfrm>
            <a:custGeom>
              <a:avLst/>
              <a:gdLst>
                <a:gd name="T0" fmla="*/ 0 w 294"/>
                <a:gd name="T1" fmla="*/ 0 h 102"/>
                <a:gd name="T2" fmla="*/ 382 w 294"/>
                <a:gd name="T3" fmla="*/ 237 h 102"/>
                <a:gd name="T4" fmla="*/ 0 60000 65536"/>
                <a:gd name="T5" fmla="*/ 0 60000 65536"/>
                <a:gd name="T6" fmla="*/ 0 w 294"/>
                <a:gd name="T7" fmla="*/ 0 h 102"/>
                <a:gd name="T8" fmla="*/ 294 w 294"/>
                <a:gd name="T9" fmla="*/ 102 h 1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02">
                  <a:moveTo>
                    <a:pt x="0" y="0"/>
                  </a:moveTo>
                  <a:lnTo>
                    <a:pt x="294" y="10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85" name="Freeform 6"/>
            <p:cNvSpPr>
              <a:spLocks/>
            </p:cNvSpPr>
            <p:nvPr/>
          </p:nvSpPr>
          <p:spPr bwMode="auto">
            <a:xfrm>
              <a:off x="2940" y="2466"/>
              <a:ext cx="2377" cy="1182"/>
            </a:xfrm>
            <a:custGeom>
              <a:avLst/>
              <a:gdLst>
                <a:gd name="T0" fmla="*/ 139 w 2377"/>
                <a:gd name="T1" fmla="*/ 442 h 1182"/>
                <a:gd name="T2" fmla="*/ 159 w 2377"/>
                <a:gd name="T3" fmla="*/ 33 h 1182"/>
                <a:gd name="T4" fmla="*/ 1093 w 2377"/>
                <a:gd name="T5" fmla="*/ 245 h 1182"/>
                <a:gd name="T6" fmla="*/ 1577 w 2377"/>
                <a:gd name="T7" fmla="*/ 164 h 1182"/>
                <a:gd name="T8" fmla="*/ 2272 w 2377"/>
                <a:gd name="T9" fmla="*/ 422 h 1182"/>
                <a:gd name="T10" fmla="*/ 2209 w 2377"/>
                <a:gd name="T11" fmla="*/ 785 h 1182"/>
                <a:gd name="T12" fmla="*/ 1985 w 2377"/>
                <a:gd name="T13" fmla="*/ 1108 h 1182"/>
                <a:gd name="T14" fmla="*/ 1418 w 2377"/>
                <a:gd name="T15" fmla="*/ 1147 h 1182"/>
                <a:gd name="T16" fmla="*/ 1181 w 2377"/>
                <a:gd name="T17" fmla="*/ 897 h 1182"/>
                <a:gd name="T18" fmla="*/ 801 w 2377"/>
                <a:gd name="T19" fmla="*/ 852 h 1182"/>
                <a:gd name="T20" fmla="*/ 327 w 2377"/>
                <a:gd name="T21" fmla="*/ 792 h 1182"/>
                <a:gd name="T22" fmla="*/ 139 w 2377"/>
                <a:gd name="T23" fmla="*/ 442 h 1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77"/>
                <a:gd name="T37" fmla="*/ 0 h 1182"/>
                <a:gd name="T38" fmla="*/ 2377 w 2377"/>
                <a:gd name="T39" fmla="*/ 1182 h 1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77" h="1182">
                  <a:moveTo>
                    <a:pt x="139" y="442"/>
                  </a:moveTo>
                  <a:cubicBezTo>
                    <a:pt x="93" y="341"/>
                    <a:pt x="0" y="66"/>
                    <a:pt x="159" y="33"/>
                  </a:cubicBezTo>
                  <a:cubicBezTo>
                    <a:pt x="318" y="0"/>
                    <a:pt x="857" y="223"/>
                    <a:pt x="1093" y="245"/>
                  </a:cubicBezTo>
                  <a:cubicBezTo>
                    <a:pt x="1329" y="267"/>
                    <a:pt x="1381" y="135"/>
                    <a:pt x="1577" y="164"/>
                  </a:cubicBezTo>
                  <a:cubicBezTo>
                    <a:pt x="1774" y="194"/>
                    <a:pt x="2167" y="318"/>
                    <a:pt x="2272" y="422"/>
                  </a:cubicBezTo>
                  <a:cubicBezTo>
                    <a:pt x="2377" y="526"/>
                    <a:pt x="2257" y="671"/>
                    <a:pt x="2209" y="785"/>
                  </a:cubicBezTo>
                  <a:cubicBezTo>
                    <a:pt x="2161" y="899"/>
                    <a:pt x="2117" y="1048"/>
                    <a:pt x="1985" y="1108"/>
                  </a:cubicBezTo>
                  <a:cubicBezTo>
                    <a:pt x="1853" y="1168"/>
                    <a:pt x="1552" y="1182"/>
                    <a:pt x="1418" y="1147"/>
                  </a:cubicBezTo>
                  <a:cubicBezTo>
                    <a:pt x="1284" y="1112"/>
                    <a:pt x="1284" y="946"/>
                    <a:pt x="1181" y="897"/>
                  </a:cubicBezTo>
                  <a:cubicBezTo>
                    <a:pt x="1078" y="848"/>
                    <a:pt x="943" y="870"/>
                    <a:pt x="801" y="852"/>
                  </a:cubicBezTo>
                  <a:cubicBezTo>
                    <a:pt x="659" y="834"/>
                    <a:pt x="437" y="860"/>
                    <a:pt x="327" y="792"/>
                  </a:cubicBezTo>
                  <a:cubicBezTo>
                    <a:pt x="217" y="724"/>
                    <a:pt x="178" y="515"/>
                    <a:pt x="139" y="44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86" name="Line 7"/>
            <p:cNvSpPr>
              <a:spLocks noChangeShapeType="1"/>
            </p:cNvSpPr>
            <p:nvPr/>
          </p:nvSpPr>
          <p:spPr bwMode="auto">
            <a:xfrm>
              <a:off x="4137" y="3055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87" name="Line 8"/>
            <p:cNvSpPr>
              <a:spLocks noChangeShapeType="1"/>
            </p:cNvSpPr>
            <p:nvPr/>
          </p:nvSpPr>
          <p:spPr bwMode="auto">
            <a:xfrm flipH="1">
              <a:off x="4638" y="3053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88" name="Group 9"/>
            <p:cNvGrpSpPr>
              <a:grpSpLocks/>
            </p:cNvGrpSpPr>
            <p:nvPr/>
          </p:nvGrpSpPr>
          <p:grpSpPr bwMode="auto">
            <a:xfrm>
              <a:off x="4701" y="2896"/>
              <a:ext cx="316" cy="148"/>
              <a:chOff x="3600" y="219"/>
              <a:chExt cx="360" cy="175"/>
            </a:xfrm>
          </p:grpSpPr>
          <p:sp>
            <p:nvSpPr>
              <p:cNvPr id="3215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216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7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8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219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220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2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2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2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2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2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2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89" name="Group 23"/>
            <p:cNvGrpSpPr>
              <a:grpSpLocks/>
            </p:cNvGrpSpPr>
            <p:nvPr/>
          </p:nvGrpSpPr>
          <p:grpSpPr bwMode="auto">
            <a:xfrm>
              <a:off x="4323" y="3210"/>
              <a:ext cx="315" cy="147"/>
              <a:chOff x="3600" y="219"/>
              <a:chExt cx="360" cy="175"/>
            </a:xfrm>
          </p:grpSpPr>
          <p:sp>
            <p:nvSpPr>
              <p:cNvPr id="3202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203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4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5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206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20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3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4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0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0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0" name="Group 37"/>
            <p:cNvGrpSpPr>
              <a:grpSpLocks/>
            </p:cNvGrpSpPr>
            <p:nvPr/>
          </p:nvGrpSpPr>
          <p:grpSpPr bwMode="auto">
            <a:xfrm>
              <a:off x="3817" y="2973"/>
              <a:ext cx="316" cy="147"/>
              <a:chOff x="3600" y="219"/>
              <a:chExt cx="360" cy="175"/>
            </a:xfrm>
          </p:grpSpPr>
          <p:sp>
            <p:nvSpPr>
              <p:cNvPr id="3189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90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1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2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93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94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9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0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1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95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7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8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091" name="Line 51"/>
            <p:cNvSpPr>
              <a:spLocks noChangeShapeType="1"/>
            </p:cNvSpPr>
            <p:nvPr/>
          </p:nvSpPr>
          <p:spPr bwMode="auto">
            <a:xfrm flipV="1">
              <a:off x="4119" y="2974"/>
              <a:ext cx="587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2" name="Freeform 52"/>
            <p:cNvSpPr>
              <a:spLocks/>
            </p:cNvSpPr>
            <p:nvPr/>
          </p:nvSpPr>
          <p:spPr bwMode="auto">
            <a:xfrm>
              <a:off x="1876" y="1957"/>
              <a:ext cx="907" cy="735"/>
            </a:xfrm>
            <a:custGeom>
              <a:avLst/>
              <a:gdLst>
                <a:gd name="T0" fmla="*/ 210 w 907"/>
                <a:gd name="T1" fmla="*/ 0 h 735"/>
                <a:gd name="T2" fmla="*/ 31 w 907"/>
                <a:gd name="T3" fmla="*/ 126 h 735"/>
                <a:gd name="T4" fmla="*/ 25 w 907"/>
                <a:gd name="T5" fmla="*/ 434 h 735"/>
                <a:gd name="T6" fmla="*/ 46 w 907"/>
                <a:gd name="T7" fmla="*/ 691 h 735"/>
                <a:gd name="T8" fmla="*/ 218 w 907"/>
                <a:gd name="T9" fmla="*/ 701 h 735"/>
                <a:gd name="T10" fmla="*/ 377 w 907"/>
                <a:gd name="T11" fmla="*/ 677 h 735"/>
                <a:gd name="T12" fmla="*/ 551 w 907"/>
                <a:gd name="T13" fmla="*/ 665 h 735"/>
                <a:gd name="T14" fmla="*/ 818 w 907"/>
                <a:gd name="T15" fmla="*/ 551 h 735"/>
                <a:gd name="T16" fmla="*/ 902 w 907"/>
                <a:gd name="T17" fmla="*/ 377 h 735"/>
                <a:gd name="T18" fmla="*/ 785 w 907"/>
                <a:gd name="T19" fmla="*/ 218 h 735"/>
                <a:gd name="T20" fmla="*/ 590 w 907"/>
                <a:gd name="T21" fmla="*/ 122 h 735"/>
                <a:gd name="T22" fmla="*/ 210 w 907"/>
                <a:gd name="T23" fmla="*/ 0 h 7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7"/>
                <a:gd name="T37" fmla="*/ 0 h 735"/>
                <a:gd name="T38" fmla="*/ 907 w 907"/>
                <a:gd name="T39" fmla="*/ 735 h 7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7" h="735">
                  <a:moveTo>
                    <a:pt x="210" y="0"/>
                  </a:moveTo>
                  <a:cubicBezTo>
                    <a:pt x="105" y="6"/>
                    <a:pt x="61" y="54"/>
                    <a:pt x="31" y="126"/>
                  </a:cubicBezTo>
                  <a:cubicBezTo>
                    <a:pt x="0" y="198"/>
                    <a:pt x="23" y="340"/>
                    <a:pt x="25" y="434"/>
                  </a:cubicBezTo>
                  <a:cubicBezTo>
                    <a:pt x="28" y="528"/>
                    <a:pt x="14" y="647"/>
                    <a:pt x="46" y="691"/>
                  </a:cubicBezTo>
                  <a:cubicBezTo>
                    <a:pt x="78" y="735"/>
                    <a:pt x="163" y="703"/>
                    <a:pt x="218" y="701"/>
                  </a:cubicBezTo>
                  <a:cubicBezTo>
                    <a:pt x="273" y="699"/>
                    <a:pt x="322" y="683"/>
                    <a:pt x="377" y="677"/>
                  </a:cubicBezTo>
                  <a:cubicBezTo>
                    <a:pt x="432" y="671"/>
                    <a:pt x="478" y="686"/>
                    <a:pt x="551" y="665"/>
                  </a:cubicBezTo>
                  <a:cubicBezTo>
                    <a:pt x="624" y="644"/>
                    <a:pt x="760" y="599"/>
                    <a:pt x="818" y="551"/>
                  </a:cubicBezTo>
                  <a:cubicBezTo>
                    <a:pt x="876" y="503"/>
                    <a:pt x="907" y="432"/>
                    <a:pt x="902" y="377"/>
                  </a:cubicBezTo>
                  <a:cubicBezTo>
                    <a:pt x="897" y="322"/>
                    <a:pt x="837" y="261"/>
                    <a:pt x="785" y="218"/>
                  </a:cubicBezTo>
                  <a:cubicBezTo>
                    <a:pt x="733" y="175"/>
                    <a:pt x="686" y="158"/>
                    <a:pt x="590" y="122"/>
                  </a:cubicBezTo>
                  <a:cubicBezTo>
                    <a:pt x="494" y="86"/>
                    <a:pt x="289" y="25"/>
                    <a:pt x="210" y="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3" name="Line 53"/>
            <p:cNvSpPr>
              <a:spLocks noChangeShapeType="1"/>
            </p:cNvSpPr>
            <p:nvPr/>
          </p:nvSpPr>
          <p:spPr bwMode="auto">
            <a:xfrm>
              <a:off x="2258" y="2163"/>
              <a:ext cx="219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4" name="Line 54"/>
            <p:cNvSpPr>
              <a:spLocks noChangeShapeType="1"/>
            </p:cNvSpPr>
            <p:nvPr/>
          </p:nvSpPr>
          <p:spPr bwMode="auto">
            <a:xfrm>
              <a:off x="2665" y="2372"/>
              <a:ext cx="415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5" name="Line 55"/>
            <p:cNvSpPr>
              <a:spLocks noChangeShapeType="1"/>
            </p:cNvSpPr>
            <p:nvPr/>
          </p:nvSpPr>
          <p:spPr bwMode="auto">
            <a:xfrm flipH="1">
              <a:off x="2094" y="2232"/>
              <a:ext cx="1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6" name="Freeform 56"/>
            <p:cNvSpPr>
              <a:spLocks/>
            </p:cNvSpPr>
            <p:nvPr/>
          </p:nvSpPr>
          <p:spPr bwMode="auto">
            <a:xfrm>
              <a:off x="3409" y="2717"/>
              <a:ext cx="428" cy="289"/>
            </a:xfrm>
            <a:custGeom>
              <a:avLst/>
              <a:gdLst>
                <a:gd name="T0" fmla="*/ 0 w 428"/>
                <a:gd name="T1" fmla="*/ 0 h 289"/>
                <a:gd name="T2" fmla="*/ 428 w 428"/>
                <a:gd name="T3" fmla="*/ 289 h 289"/>
                <a:gd name="T4" fmla="*/ 0 60000 65536"/>
                <a:gd name="T5" fmla="*/ 0 60000 65536"/>
                <a:gd name="T6" fmla="*/ 0 w 428"/>
                <a:gd name="T7" fmla="*/ 0 h 289"/>
                <a:gd name="T8" fmla="*/ 428 w 428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8" h="289">
                  <a:moveTo>
                    <a:pt x="0" y="0"/>
                  </a:moveTo>
                  <a:lnTo>
                    <a:pt x="428" y="2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7" name="Line 57"/>
            <p:cNvSpPr>
              <a:spLocks noChangeShapeType="1"/>
            </p:cNvSpPr>
            <p:nvPr/>
          </p:nvSpPr>
          <p:spPr bwMode="auto">
            <a:xfrm flipH="1">
              <a:off x="2266" y="2329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98" name="Group 58"/>
            <p:cNvGrpSpPr>
              <a:grpSpLocks/>
            </p:cNvGrpSpPr>
            <p:nvPr/>
          </p:nvGrpSpPr>
          <p:grpSpPr bwMode="auto">
            <a:xfrm>
              <a:off x="1943" y="2081"/>
              <a:ext cx="316" cy="147"/>
              <a:chOff x="3600" y="219"/>
              <a:chExt cx="360" cy="175"/>
            </a:xfrm>
          </p:grpSpPr>
          <p:sp>
            <p:nvSpPr>
              <p:cNvPr id="3176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77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9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80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81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7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8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82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4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5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9" name="Group 72"/>
            <p:cNvGrpSpPr>
              <a:grpSpLocks/>
            </p:cNvGrpSpPr>
            <p:nvPr/>
          </p:nvGrpSpPr>
          <p:grpSpPr bwMode="auto">
            <a:xfrm>
              <a:off x="1945" y="2418"/>
              <a:ext cx="316" cy="147"/>
              <a:chOff x="3600" y="219"/>
              <a:chExt cx="360" cy="175"/>
            </a:xfrm>
          </p:grpSpPr>
          <p:sp>
            <p:nvSpPr>
              <p:cNvPr id="3163" name="Oval 7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64" name="Line 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5" name="Line 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6" name="Rectangle 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67" name="Oval 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68" name="Group 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7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74" name="Line 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75" name="Line 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69" name="Group 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7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71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72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0" name="Group 86"/>
            <p:cNvGrpSpPr>
              <a:grpSpLocks/>
            </p:cNvGrpSpPr>
            <p:nvPr/>
          </p:nvGrpSpPr>
          <p:grpSpPr bwMode="auto">
            <a:xfrm>
              <a:off x="2348" y="2292"/>
              <a:ext cx="315" cy="147"/>
              <a:chOff x="3600" y="219"/>
              <a:chExt cx="360" cy="175"/>
            </a:xfrm>
          </p:grpSpPr>
          <p:sp>
            <p:nvSpPr>
              <p:cNvPr id="3150" name="Oval 8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51" name="Line 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2" name="Line 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3" name="Rectangle 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54" name="Oval 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55" name="Group 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60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61" name="Line 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62" name="Line 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56" name="Group 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5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58" name="Line 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59" name="Line 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1" name="Group 100"/>
            <p:cNvGrpSpPr>
              <a:grpSpLocks/>
            </p:cNvGrpSpPr>
            <p:nvPr/>
          </p:nvGrpSpPr>
          <p:grpSpPr bwMode="auto">
            <a:xfrm>
              <a:off x="3082" y="2625"/>
              <a:ext cx="316" cy="147"/>
              <a:chOff x="3600" y="219"/>
              <a:chExt cx="360" cy="175"/>
            </a:xfrm>
          </p:grpSpPr>
          <p:sp>
            <p:nvSpPr>
              <p:cNvPr id="3137" name="Oval 10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38" name="Line 1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39" name="Line 1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40" name="Rectangle 1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41" name="Oval 1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42" name="Group 1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4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48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49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43" name="Group 1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44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45" name="Line 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46" name="Line 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2" name="Line 114"/>
            <p:cNvSpPr>
              <a:spLocks noChangeShapeType="1"/>
            </p:cNvSpPr>
            <p:nvPr/>
          </p:nvSpPr>
          <p:spPr bwMode="auto">
            <a:xfrm>
              <a:off x="1731" y="2073"/>
              <a:ext cx="222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03" name="Group 115"/>
            <p:cNvGrpSpPr>
              <a:grpSpLocks/>
            </p:cNvGrpSpPr>
            <p:nvPr/>
          </p:nvGrpSpPr>
          <p:grpSpPr bwMode="auto">
            <a:xfrm>
              <a:off x="1420" y="1991"/>
              <a:ext cx="316" cy="147"/>
              <a:chOff x="3600" y="219"/>
              <a:chExt cx="360" cy="175"/>
            </a:xfrm>
          </p:grpSpPr>
          <p:sp>
            <p:nvSpPr>
              <p:cNvPr id="3124" name="Oval 1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25" name="Line 1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26" name="Line 1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27" name="Rectangle 1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28" name="Oval 1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29" name="Group 1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34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35" name="Line 1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36" name="Line 1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30" name="Group 1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3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32" name="Line 1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33" name="Line 1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874" y="1457"/>
            <a:ext cx="327" cy="506"/>
          </p:xfrm>
          <a:graphic>
            <a:graphicData uri="http://schemas.openxmlformats.org/presentationml/2006/ole">
              <p:oleObj spid="_x0000_s3074" name="Clip" r:id="rId4" imgW="857160" imgH="1324080" progId="">
                <p:embed/>
              </p:oleObj>
            </a:graphicData>
          </a:graphic>
        </p:graphicFrame>
        <p:grpSp>
          <p:nvGrpSpPr>
            <p:cNvPr id="3104" name="Group 142"/>
            <p:cNvGrpSpPr>
              <a:grpSpLocks/>
            </p:cNvGrpSpPr>
            <p:nvPr/>
          </p:nvGrpSpPr>
          <p:grpSpPr bwMode="auto">
            <a:xfrm>
              <a:off x="3256" y="3054"/>
              <a:ext cx="316" cy="147"/>
              <a:chOff x="3600" y="219"/>
              <a:chExt cx="360" cy="175"/>
            </a:xfrm>
          </p:grpSpPr>
          <p:sp>
            <p:nvSpPr>
              <p:cNvPr id="3111" name="Oval 14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2" name="Line 1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3" name="Line 1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4" name="Rectangle 1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5" name="Oval 1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16" name="Group 1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21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22" name="Line 1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23" name="Line 1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17" name="Group 1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1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19" name="Line 1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20" name="Line 1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5" name="Freeform 156"/>
            <p:cNvSpPr>
              <a:spLocks/>
            </p:cNvSpPr>
            <p:nvPr/>
          </p:nvSpPr>
          <p:spPr bwMode="auto">
            <a:xfrm>
              <a:off x="3274" y="2768"/>
              <a:ext cx="122" cy="298"/>
            </a:xfrm>
            <a:custGeom>
              <a:avLst/>
              <a:gdLst>
                <a:gd name="T0" fmla="*/ 0 w 428"/>
                <a:gd name="T1" fmla="*/ 0 h 289"/>
                <a:gd name="T2" fmla="*/ 10 w 428"/>
                <a:gd name="T3" fmla="*/ 317 h 289"/>
                <a:gd name="T4" fmla="*/ 0 60000 65536"/>
                <a:gd name="T5" fmla="*/ 0 60000 65536"/>
                <a:gd name="T6" fmla="*/ 0 w 428"/>
                <a:gd name="T7" fmla="*/ 0 h 289"/>
                <a:gd name="T8" fmla="*/ 428 w 428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8" h="289">
                  <a:moveTo>
                    <a:pt x="0" y="0"/>
                  </a:moveTo>
                  <a:lnTo>
                    <a:pt x="428" y="2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6" name="Freeform 157"/>
            <p:cNvSpPr>
              <a:spLocks/>
            </p:cNvSpPr>
            <p:nvPr/>
          </p:nvSpPr>
          <p:spPr bwMode="auto">
            <a:xfrm flipV="1">
              <a:off x="3571" y="3066"/>
              <a:ext cx="239" cy="59"/>
            </a:xfrm>
            <a:custGeom>
              <a:avLst/>
              <a:gdLst>
                <a:gd name="T0" fmla="*/ 0 w 428"/>
                <a:gd name="T1" fmla="*/ 0 h 289"/>
                <a:gd name="T2" fmla="*/ 74 w 428"/>
                <a:gd name="T3" fmla="*/ 2 h 289"/>
                <a:gd name="T4" fmla="*/ 0 60000 65536"/>
                <a:gd name="T5" fmla="*/ 0 60000 65536"/>
                <a:gd name="T6" fmla="*/ 0 w 428"/>
                <a:gd name="T7" fmla="*/ 0 h 289"/>
                <a:gd name="T8" fmla="*/ 428 w 428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8" h="289">
                  <a:moveTo>
                    <a:pt x="0" y="0"/>
                  </a:moveTo>
                  <a:lnTo>
                    <a:pt x="428" y="2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354" y="1629"/>
            <a:ext cx="455" cy="300"/>
          </p:xfrm>
          <a:graphic>
            <a:graphicData uri="http://schemas.openxmlformats.org/presentationml/2006/ole">
              <p:oleObj spid="_x0000_s3075" name="Clip" r:id="rId5" imgW="676440" imgH="485640" progId="">
                <p:embed/>
              </p:oleObj>
            </a:graphicData>
          </a:graphic>
        </p:graphicFrame>
        <p:sp>
          <p:nvSpPr>
            <p:cNvPr id="3107" name="Freeform 159"/>
            <p:cNvSpPr>
              <a:spLocks/>
            </p:cNvSpPr>
            <p:nvPr/>
          </p:nvSpPr>
          <p:spPr bwMode="auto">
            <a:xfrm>
              <a:off x="3430" y="3200"/>
              <a:ext cx="68" cy="184"/>
            </a:xfrm>
            <a:custGeom>
              <a:avLst/>
              <a:gdLst>
                <a:gd name="T0" fmla="*/ 0 w 428"/>
                <a:gd name="T1" fmla="*/ 0 h 289"/>
                <a:gd name="T2" fmla="*/ 2 w 428"/>
                <a:gd name="T3" fmla="*/ 74 h 289"/>
                <a:gd name="T4" fmla="*/ 0 60000 65536"/>
                <a:gd name="T5" fmla="*/ 0 60000 65536"/>
                <a:gd name="T6" fmla="*/ 0 w 428"/>
                <a:gd name="T7" fmla="*/ 0 h 289"/>
                <a:gd name="T8" fmla="*/ 428 w 428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8" h="289">
                  <a:moveTo>
                    <a:pt x="0" y="0"/>
                  </a:moveTo>
                  <a:lnTo>
                    <a:pt x="428" y="2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296" y="3357"/>
            <a:ext cx="455" cy="300"/>
          </p:xfrm>
          <a:graphic>
            <a:graphicData uri="http://schemas.openxmlformats.org/presentationml/2006/ole">
              <p:oleObj spid="_x0000_s3076" name="Clip" r:id="rId6" imgW="676440" imgH="485640" progId="">
                <p:embed/>
              </p:oleObj>
            </a:graphicData>
          </a:graphic>
        </p:graphicFrame>
        <p:sp>
          <p:nvSpPr>
            <p:cNvPr id="3108" name="Freeform 161"/>
            <p:cNvSpPr>
              <a:spLocks/>
            </p:cNvSpPr>
            <p:nvPr/>
          </p:nvSpPr>
          <p:spPr bwMode="auto">
            <a:xfrm flipH="1">
              <a:off x="2142" y="1874"/>
              <a:ext cx="262" cy="220"/>
            </a:xfrm>
            <a:custGeom>
              <a:avLst/>
              <a:gdLst>
                <a:gd name="T0" fmla="*/ 0 w 428"/>
                <a:gd name="T1" fmla="*/ 0 h 289"/>
                <a:gd name="T2" fmla="*/ 98 w 428"/>
                <a:gd name="T3" fmla="*/ 127 h 289"/>
                <a:gd name="T4" fmla="*/ 0 60000 65536"/>
                <a:gd name="T5" fmla="*/ 0 60000 65536"/>
                <a:gd name="T6" fmla="*/ 0 w 428"/>
                <a:gd name="T7" fmla="*/ 0 h 289"/>
                <a:gd name="T8" fmla="*/ 428 w 428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8" h="289">
                  <a:moveTo>
                    <a:pt x="0" y="0"/>
                  </a:moveTo>
                  <a:lnTo>
                    <a:pt x="428" y="2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9" name="Freeform 162"/>
            <p:cNvSpPr>
              <a:spLocks/>
            </p:cNvSpPr>
            <p:nvPr/>
          </p:nvSpPr>
          <p:spPr bwMode="auto">
            <a:xfrm>
              <a:off x="1962" y="1806"/>
              <a:ext cx="1512" cy="1563"/>
            </a:xfrm>
            <a:custGeom>
              <a:avLst/>
              <a:gdLst>
                <a:gd name="T0" fmla="*/ 468 w 1512"/>
                <a:gd name="T1" fmla="*/ 0 h 1563"/>
                <a:gd name="T2" fmla="*/ 0 w 1512"/>
                <a:gd name="T3" fmla="*/ 396 h 1563"/>
                <a:gd name="T4" fmla="*/ 108 w 1512"/>
                <a:gd name="T5" fmla="*/ 423 h 1563"/>
                <a:gd name="T6" fmla="*/ 315 w 1512"/>
                <a:gd name="T7" fmla="*/ 381 h 1563"/>
                <a:gd name="T8" fmla="*/ 570 w 1512"/>
                <a:gd name="T9" fmla="*/ 555 h 1563"/>
                <a:gd name="T10" fmla="*/ 693 w 1512"/>
                <a:gd name="T11" fmla="*/ 573 h 1563"/>
                <a:gd name="T12" fmla="*/ 1080 w 1512"/>
                <a:gd name="T13" fmla="*/ 882 h 1563"/>
                <a:gd name="T14" fmla="*/ 1254 w 1512"/>
                <a:gd name="T15" fmla="*/ 900 h 1563"/>
                <a:gd name="T16" fmla="*/ 1512 w 1512"/>
                <a:gd name="T17" fmla="*/ 1563 h 1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2"/>
                <a:gd name="T28" fmla="*/ 0 h 1563"/>
                <a:gd name="T29" fmla="*/ 1512 w 1512"/>
                <a:gd name="T30" fmla="*/ 1563 h 15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2" h="1563">
                  <a:moveTo>
                    <a:pt x="468" y="0"/>
                  </a:moveTo>
                  <a:lnTo>
                    <a:pt x="0" y="396"/>
                  </a:lnTo>
                  <a:lnTo>
                    <a:pt x="108" y="423"/>
                  </a:lnTo>
                  <a:lnTo>
                    <a:pt x="315" y="381"/>
                  </a:lnTo>
                  <a:lnTo>
                    <a:pt x="570" y="555"/>
                  </a:lnTo>
                  <a:lnTo>
                    <a:pt x="693" y="573"/>
                  </a:lnTo>
                  <a:lnTo>
                    <a:pt x="1080" y="882"/>
                  </a:lnTo>
                  <a:lnTo>
                    <a:pt x="1254" y="900"/>
                  </a:lnTo>
                  <a:lnTo>
                    <a:pt x="1512" y="1563"/>
                  </a:lnTo>
                </a:path>
              </a:pathLst>
            </a:custGeom>
            <a:noFill/>
            <a:ln w="57150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10" name="Line 163"/>
            <p:cNvSpPr>
              <a:spLocks noChangeShapeType="1"/>
            </p:cNvSpPr>
            <p:nvPr/>
          </p:nvSpPr>
          <p:spPr bwMode="auto">
            <a:xfrm flipH="1">
              <a:off x="4842" y="2652"/>
              <a:ext cx="1" cy="2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082" name="Rectangle 165"/>
          <p:cNvSpPr>
            <a:spLocks noChangeArrowheads="1"/>
          </p:cNvSpPr>
          <p:nvPr/>
        </p:nvSpPr>
        <p:spPr bwMode="auto">
          <a:xfrm>
            <a:off x="369888" y="2257425"/>
            <a:ext cx="50704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>
                <a:solidFill>
                  <a:srgbClr val="FF0000"/>
                </a:solidFill>
              </a:rPr>
              <a:t>applications:</a:t>
            </a:r>
            <a:r>
              <a:rPr lang="en-US"/>
              <a:t> IP telephony, video conference, distributed interactive worlds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4F765-47CA-4C27-BA15-3FC60DB2438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Bit Rate Services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 cstate="print"/>
          <a:srcRect b="20116"/>
          <a:stretch>
            <a:fillRect/>
          </a:stretch>
        </p:blipFill>
        <p:spPr bwMode="auto">
          <a:xfrm>
            <a:off x="609600" y="1771650"/>
            <a:ext cx="78486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8A72-2E15-4A56-AD3E-0BB7E1DA575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ATM Congestion Control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smtClean="0"/>
              <a:t>Several different strategies are used:</a:t>
            </a:r>
          </a:p>
          <a:p>
            <a:r>
              <a:rPr lang="sv-SE" b="1" smtClean="0">
                <a:solidFill>
                  <a:srgbClr val="FF0000"/>
                </a:solidFill>
              </a:rPr>
              <a:t>Admission control and resource reservation</a:t>
            </a:r>
            <a:r>
              <a:rPr lang="sv-SE" i="1" smtClean="0"/>
              <a:t>: </a:t>
            </a:r>
            <a:r>
              <a:rPr lang="sv-SE" smtClean="0"/>
              <a:t>reserve resources when opening a VC; traffic shaping and  policing</a:t>
            </a:r>
            <a:r>
              <a:rPr lang="sv-SE" i="1" smtClean="0"/>
              <a:t> </a:t>
            </a:r>
          </a:p>
          <a:p>
            <a:r>
              <a:rPr lang="sv-SE" b="1" smtClean="0">
                <a:solidFill>
                  <a:srgbClr val="00CC66"/>
                </a:solidFill>
              </a:rPr>
              <a:t>Rate-based congestion control</a:t>
            </a:r>
            <a:r>
              <a:rPr lang="sv-SE" i="1" smtClean="0"/>
              <a:t>: </a:t>
            </a:r>
            <a:r>
              <a:rPr lang="sv-SE" smtClean="0"/>
              <a:t>similar to </a:t>
            </a:r>
            <a:r>
              <a:rPr lang="sv-SE" smtClean="0">
                <a:solidFill>
                  <a:schemeClr val="accent2"/>
                </a:solidFill>
              </a:rPr>
              <a:t>choke packets (method provided in IP (ICMP) also, but not really used in implementations)</a:t>
            </a:r>
            <a:r>
              <a:rPr lang="sv-SE" smtClean="0"/>
              <a:t>; (especially for </a:t>
            </a:r>
            <a:r>
              <a:rPr lang="sv-SE" smtClean="0">
                <a:solidFill>
                  <a:srgbClr val="00CC66"/>
                </a:solidFill>
              </a:rPr>
              <a:t>ABR traffic</a:t>
            </a:r>
            <a:r>
              <a:rPr lang="sv-SE" smtClean="0"/>
              <a:t>) </a:t>
            </a:r>
          </a:p>
          <a:p>
            <a:pPr lvl="1">
              <a:buFont typeface="ZapfDingbats"/>
              <a:buNone/>
            </a:pPr>
            <a:r>
              <a:rPr lang="sv-SE" b="1" smtClean="0"/>
              <a:t>idea </a:t>
            </a:r>
            <a:r>
              <a:rPr lang="sv-SE" i="1" smtClean="0"/>
              <a:t>= </a:t>
            </a:r>
            <a:r>
              <a:rPr lang="sv-SE" smtClean="0"/>
              <a:t>give feedback to the sender and intermediate stations on the </a:t>
            </a:r>
            <a:r>
              <a:rPr lang="sv-SE" i="1" smtClean="0"/>
              <a:t>min. available (= max. acceptable) rate</a:t>
            </a:r>
            <a:r>
              <a:rPr lang="sv-SE" smtClean="0"/>
              <a:t> on the VC.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A9C93-DB4F-422E-8E68-76A4B05C099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7991475" cy="1143000"/>
          </a:xfrm>
        </p:spPr>
        <p:txBody>
          <a:bodyPr/>
          <a:lstStyle/>
          <a:p>
            <a:r>
              <a:rPr lang="en-US" sz="2800" smtClean="0"/>
              <a:t>ATM ABR congestion control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3575050"/>
            <a:ext cx="8048625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RM (resource management) cells: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1800" smtClean="0"/>
              <a:t>interspersed with data cells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bits in RM cell set by switches (“</a:t>
            </a:r>
            <a:r>
              <a:rPr lang="en-US" sz="1800" i="1" smtClean="0"/>
              <a:t>network-assisted”</a:t>
            </a:r>
            <a:r>
              <a:rPr lang="en-US" sz="180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NI bit:</a:t>
            </a:r>
            <a:r>
              <a:rPr lang="en-US" sz="1800" smtClean="0"/>
              <a:t> no increase in rate (mild congestion)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CI bit:</a:t>
            </a:r>
            <a:r>
              <a:rPr lang="en-US" sz="1800" smtClean="0"/>
              <a:t> congestion indication</a:t>
            </a:r>
            <a:r>
              <a:rPr lang="en-US" sz="1600" smtClean="0"/>
              <a:t> two-byte ER (explicit rate) field in RM cell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congested switch may lower ER value in cell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sender’ send rate thus minimum supportable rate on path</a:t>
            </a:r>
          </a:p>
        </p:txBody>
      </p:sp>
      <p:pic>
        <p:nvPicPr>
          <p:cNvPr id="78854" name="Picture 4" descr="conges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16000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950913"/>
            <a:ext cx="4152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ABR: available bit rate:</a:t>
            </a:r>
            <a:endParaRPr lang="en-US" sz="200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“elastic service”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if  path “underloaded”: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sender should use available bandwidth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if  path congested: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sender throttled to minimum guaranteed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57EC2-BFF6-4A30-A57A-51F5491DE8A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8216900" cy="674688"/>
          </a:xfrm>
          <a:noFill/>
        </p:spPr>
        <p:txBody>
          <a:bodyPr lIns="92075" tIns="46038" rIns="92075" bIns="46038"/>
          <a:lstStyle/>
          <a:p>
            <a:r>
              <a:rPr lang="sv-SE" smtClean="0"/>
              <a:t>Traffic Shaping and Policing in ATM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9000"/>
            <a:ext cx="4335463" cy="2841625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/>
              <a:t>Enforce the QoS parameters: check if </a:t>
            </a:r>
            <a:r>
              <a:rPr lang="sv-SE" sz="2000" i="1" smtClean="0">
                <a:solidFill>
                  <a:schemeClr val="accent2"/>
                </a:solidFill>
              </a:rPr>
              <a:t>Peak Cell Rate</a:t>
            </a:r>
            <a:r>
              <a:rPr lang="sv-SE" sz="2000" i="1" smtClean="0"/>
              <a:t> (PCR)  </a:t>
            </a:r>
            <a:r>
              <a:rPr lang="sv-SE" sz="2000" smtClean="0"/>
              <a:t>and </a:t>
            </a:r>
            <a:r>
              <a:rPr lang="sv-SE" sz="2000" i="1" smtClean="0">
                <a:solidFill>
                  <a:schemeClr val="accent2"/>
                </a:solidFill>
              </a:rPr>
              <a:t>Cell Delay Variation</a:t>
            </a:r>
            <a:r>
              <a:rPr lang="sv-SE" sz="2000" i="1" smtClean="0"/>
              <a:t> </a:t>
            </a:r>
            <a:r>
              <a:rPr lang="sv-SE" sz="2000" smtClean="0"/>
              <a:t>(CDVT)</a:t>
            </a:r>
            <a:r>
              <a:rPr lang="sv-SE" sz="2000" i="1" smtClean="0"/>
              <a:t> </a:t>
            </a:r>
            <a:r>
              <a:rPr lang="sv-SE" sz="2000" smtClean="0"/>
              <a:t>are within the negotiated limits: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rgbClr val="FF0000"/>
                </a:solidFill>
              </a:rPr>
              <a:t>Generic Cell Rate Algo</a:t>
            </a:r>
            <a:r>
              <a:rPr lang="sv-SE" sz="2000" b="1" smtClean="0"/>
              <a:t>: </a:t>
            </a:r>
            <a:r>
              <a:rPr lang="sv-SE" sz="2000" smtClean="0"/>
              <a:t>introduce: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expected next time</a:t>
            </a:r>
            <a:r>
              <a:rPr lang="sv-SE" sz="2000" smtClean="0"/>
              <a:t> for a successive cell, based on T = 1/PCR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border time</a:t>
            </a:r>
            <a:r>
              <a:rPr lang="sv-SE" sz="2000" smtClean="0"/>
              <a:t> L ( = CDVT)  &lt; T in which next transmission may start (but never before T-L)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A nonconforming cell</a:t>
            </a:r>
            <a:r>
              <a:rPr lang="sv-SE" sz="2000" smtClean="0"/>
              <a:t> may be discarded, or its </a:t>
            </a:r>
            <a:r>
              <a:rPr lang="sv-SE" sz="2000" i="1" smtClean="0"/>
              <a:t>Cell Loss Priority </a:t>
            </a:r>
            <a:r>
              <a:rPr lang="sv-SE" sz="2000" smtClean="0"/>
              <a:t>bit be set, so it may be discarded in case of congestion</a:t>
            </a:r>
          </a:p>
        </p:txBody>
      </p:sp>
      <p:pic>
        <p:nvPicPr>
          <p:cNvPr id="79878" name="Picture 4" descr="5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836613"/>
            <a:ext cx="50482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5B921-6606-4FD9-9723-B6FE745E52EC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215900"/>
            <a:ext cx="7989887" cy="965200"/>
          </a:xfrm>
        </p:spPr>
        <p:txBody>
          <a:bodyPr/>
          <a:lstStyle/>
          <a:p>
            <a:r>
              <a:rPr lang="sv-SE" sz="3200" smtClean="0"/>
              <a:t>ATM Adaptation (Transport) Layer: AAL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0438"/>
            <a:ext cx="8843963" cy="2768600"/>
          </a:xfrm>
        </p:spPr>
        <p:txBody>
          <a:bodyPr/>
          <a:lstStyle/>
          <a:p>
            <a:r>
              <a:rPr lang="sv-SE" smtClean="0"/>
              <a:t>”suitability” has not been very successful</a:t>
            </a:r>
          </a:p>
          <a:p>
            <a:r>
              <a:rPr lang="sv-SE" smtClean="0"/>
              <a:t>computer science community introduced AAL5, (simple, elementary protocol),  to make the whole ATM  stack usable as switching technology for data communication under IP!</a:t>
            </a:r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1052513"/>
            <a:ext cx="89662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sv-SE" b="1">
                <a:latin typeface="Comic Sans MS" pitchFamily="66" charset="0"/>
              </a:rPr>
              <a:t>Basic idea: </a:t>
            </a:r>
            <a:r>
              <a:rPr lang="sv-SE">
                <a:latin typeface="Comic Sans MS" pitchFamily="66" charset="0"/>
              </a:rPr>
              <a:t>cell-based VCs need to be ”complemented ”to be </a:t>
            </a:r>
            <a:r>
              <a:rPr lang="sv-SE">
                <a:solidFill>
                  <a:schemeClr val="accent2"/>
                </a:solidFill>
                <a:latin typeface="Comic Sans MS" pitchFamily="66" charset="0"/>
              </a:rPr>
              <a:t>supportive for  applications</a:t>
            </a:r>
            <a:r>
              <a:rPr lang="sv-SE">
                <a:latin typeface="Comic Sans MS" pitchFamily="66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>
                <a:latin typeface="Comic Sans MS" pitchFamily="66" charset="0"/>
              </a:rPr>
              <a:t>Several ATM Adaptation Layer (AALx) protocols defined, suitable for different classes of applications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AAL1: for CBR (Constant Bit Rate) services, e.g. circuit emulation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AAL2: for VBR (Variable Bit Rate) services, e.g., MPEG video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.....</a:t>
            </a:r>
          </a:p>
        </p:txBody>
      </p:sp>
      <p:pic>
        <p:nvPicPr>
          <p:cNvPr id="8090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421313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EF1A2-15DD-4315-9618-153945AED41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ATM:  network or link layer?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185863"/>
            <a:ext cx="3822700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Vision:</a:t>
            </a:r>
            <a:r>
              <a:rPr lang="en-US" smtClean="0"/>
              <a:t> </a:t>
            </a:r>
            <a:r>
              <a:rPr lang="en-US" sz="2000" smtClean="0"/>
              <a:t>end-to-end transport: “ATM from desktop to desktop”</a:t>
            </a:r>
          </a:p>
          <a:p>
            <a:pPr lvl="1"/>
            <a:r>
              <a:rPr lang="en-US" smtClean="0"/>
              <a:t>ATM </a:t>
            </a:r>
            <a:r>
              <a:rPr lang="en-US" i="1" smtClean="0"/>
              <a:t>is</a:t>
            </a:r>
            <a:r>
              <a:rPr lang="en-US" smtClean="0"/>
              <a:t> a network technology</a:t>
            </a:r>
            <a:endParaRPr lang="en-US" sz="1800" smtClean="0"/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Reality:</a:t>
            </a:r>
            <a:r>
              <a:rPr lang="en-US" smtClean="0"/>
              <a:t> </a:t>
            </a:r>
            <a:r>
              <a:rPr lang="en-US" sz="2000" smtClean="0"/>
              <a:t>used to connect IP backbone routers  </a:t>
            </a:r>
          </a:p>
          <a:p>
            <a:pPr lvl="1"/>
            <a:r>
              <a:rPr lang="en-US" smtClean="0"/>
              <a:t>“IP over ATM”</a:t>
            </a:r>
          </a:p>
          <a:p>
            <a:pPr lvl="1"/>
            <a:r>
              <a:rPr lang="en-US" smtClean="0"/>
              <a:t>ATM as switched link layer, connecting IP routers</a:t>
            </a:r>
            <a:endParaRPr lang="en-US" sz="1800" smtClean="0"/>
          </a:p>
          <a:p>
            <a:endParaRPr lang="en-US" sz="2000" smtClean="0"/>
          </a:p>
        </p:txBody>
      </p:sp>
      <p:pic>
        <p:nvPicPr>
          <p:cNvPr id="81926" name="Picture 4" descr="05-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28775"/>
            <a:ext cx="44037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68B01-282E-4444-AC66-9588A97861B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1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112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Classic IP only</a:t>
            </a:r>
            <a:r>
              <a:rPr lang="en-US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3 “networks” (e.g., LAN segments)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MAC (802.3) and IP addresses</a:t>
            </a:r>
          </a:p>
        </p:txBody>
      </p:sp>
      <p:grpSp>
        <p:nvGrpSpPr>
          <p:cNvPr id="11280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11360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61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62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63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1138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138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8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9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39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11392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9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98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99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393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9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95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96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1271" name="Object 22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p:oleObj spid="_x0000_s11271" name="Clip" r:id="rId3" imgW="1305000" imgH="1085760" progId="">
                <p:embed/>
              </p:oleObj>
            </a:graphicData>
          </a:graphic>
        </p:graphicFrame>
        <p:graphicFrame>
          <p:nvGraphicFramePr>
            <p:cNvPr id="11272" name="Object 23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p:oleObj spid="_x0000_s11272" name="Clip" r:id="rId4" imgW="1305000" imgH="1085760" progId="">
                <p:embed/>
              </p:oleObj>
            </a:graphicData>
          </a:graphic>
        </p:graphicFrame>
        <p:graphicFrame>
          <p:nvGraphicFramePr>
            <p:cNvPr id="11273" name="Object 24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p:oleObj spid="_x0000_s11273" name="Clip" r:id="rId5" imgW="1305000" imgH="1085760" progId="">
                <p:embed/>
              </p:oleObj>
            </a:graphicData>
          </a:graphic>
        </p:graphicFrame>
        <p:graphicFrame>
          <p:nvGraphicFramePr>
            <p:cNvPr id="11274" name="Object 25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p:oleObj spid="_x0000_s11274" name="Clip" r:id="rId6" imgW="1305000" imgH="1085760" progId="">
                <p:embed/>
              </p:oleObj>
            </a:graphicData>
          </a:graphic>
        </p:graphicFrame>
        <p:sp>
          <p:nvSpPr>
            <p:cNvPr id="11364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65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66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67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68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69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11374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1375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76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77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/>
              </a:p>
            </p:txBody>
          </p:sp>
          <p:sp>
            <p:nvSpPr>
              <p:cNvPr id="11378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11379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8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8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8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380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8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8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8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370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71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1275" name="Object 47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p:oleObj spid="_x0000_s11275" name="Clip" r:id="rId7" imgW="1305000" imgH="1085760" progId="">
                <p:embed/>
              </p:oleObj>
            </a:graphicData>
          </a:graphic>
        </p:graphicFrame>
        <p:sp>
          <p:nvSpPr>
            <p:cNvPr id="11372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73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281" name="Rectangle 50"/>
          <p:cNvSpPr>
            <a:spLocks noChangeArrowheads="1"/>
          </p:cNvSpPr>
          <p:nvPr/>
        </p:nvSpPr>
        <p:spPr bwMode="auto">
          <a:xfrm>
            <a:off x="4587875" y="673100"/>
            <a:ext cx="372268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IP over ATM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replace “network” (e.g., LAN segment) with ATM network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ATM addresses, IP addresses</a:t>
            </a:r>
          </a:p>
        </p:txBody>
      </p:sp>
      <p:sp>
        <p:nvSpPr>
          <p:cNvPr id="11282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3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4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5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1134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4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5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135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5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6" name="Object 68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p:oleObj spid="_x0000_s11266" name="Clip" r:id="rId8" imgW="1305000" imgH="1085760" progId="">
              <p:embed/>
            </p:oleObj>
          </a:graphicData>
        </a:graphic>
      </p:graphicFrame>
      <p:graphicFrame>
        <p:nvGraphicFramePr>
          <p:cNvPr id="11267" name="Object 69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p:oleObj spid="_x0000_s11267" name="Clip" r:id="rId9" imgW="1305000" imgH="1085760" progId="">
              <p:embed/>
            </p:oleObj>
          </a:graphicData>
        </a:graphic>
      </p:graphicFrame>
      <p:graphicFrame>
        <p:nvGraphicFramePr>
          <p:cNvPr id="11268" name="Object 70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p:oleObj spid="_x0000_s11268" name="Clip" r:id="rId10" imgW="1305000" imgH="1085760" progId="">
              <p:embed/>
            </p:oleObj>
          </a:graphicData>
        </a:graphic>
      </p:graphicFrame>
      <p:graphicFrame>
        <p:nvGraphicFramePr>
          <p:cNvPr id="11269" name="Object 71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p:oleObj spid="_x0000_s11269" name="Clip" r:id="rId11" imgW="1305000" imgH="1085760" progId="">
              <p:embed/>
            </p:oleObj>
          </a:graphicData>
        </a:graphic>
      </p:graphicFrame>
      <p:sp>
        <p:nvSpPr>
          <p:cNvPr id="11286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8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1289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1290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grpSp>
        <p:nvGrpSpPr>
          <p:cNvPr id="11291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11334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3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/>
            </a:p>
          </p:txBody>
        </p:sp>
        <p:sp>
          <p:nvSpPr>
            <p:cNvPr id="1133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3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4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1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3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92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1270" name="Object 92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p:oleObj spid="_x0000_s11270" name="Clip" r:id="rId12" imgW="1305000" imgH="1085760" progId="">
              <p:embed/>
            </p:oleObj>
          </a:graphicData>
        </a:graphic>
      </p:graphicFrame>
      <p:sp>
        <p:nvSpPr>
          <p:cNvPr id="11293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94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95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11322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23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24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133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5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1328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0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326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7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296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11310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11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12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11319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0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1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1131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314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5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297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98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99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0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network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301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2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LANs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303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4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5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6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LANs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307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08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2090738" y="6415088"/>
            <a:ext cx="306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v-SE"/>
              <a:t>To be continued...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9A611D-4D3A-47E4-9DB0-80AD0B6FB027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Phone over IP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recovery from jitter and loss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(Overlays) </a:t>
            </a:r>
            <a:r>
              <a:rPr lang="sv-SE" sz="1800" dirty="0" smtClean="0"/>
              <a:t>CDN: content distribution networks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SIP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Improving </a:t>
            </a:r>
            <a:r>
              <a:rPr lang="en-US" sz="1800" dirty="0" err="1" smtClean="0"/>
              <a:t>QoS</a:t>
            </a:r>
            <a:r>
              <a:rPr lang="en-US" sz="18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solidFill>
                  <a:srgbClr val="FF0000"/>
                </a:solidFill>
              </a:rPr>
              <a:t>Qos</a:t>
            </a:r>
            <a:r>
              <a:rPr lang="en-US" sz="1800" dirty="0" smtClean="0">
                <a:solidFill>
                  <a:srgbClr val="FF0000"/>
                </a:solidFill>
              </a:rPr>
              <a:t> Principles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Packet scheduling and policing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VC </a:t>
            </a:r>
            <a:r>
              <a:rPr lang="en-US" sz="1800" dirty="0" smtClean="0">
                <a:solidFill>
                  <a:srgbClr val="FF0000"/>
                </a:solidFill>
              </a:rPr>
              <a:t>(ATM) </a:t>
            </a:r>
            <a:r>
              <a:rPr lang="en-US" sz="1800" dirty="0" smtClean="0">
                <a:solidFill>
                  <a:srgbClr val="FF0000"/>
                </a:solidFill>
              </a:rPr>
              <a:t>approach </a:t>
            </a:r>
            <a:r>
              <a:rPr lang="en-US" sz="1800" dirty="0" smtClean="0">
                <a:solidFill>
                  <a:srgbClr val="FF0000"/>
                </a:solidFill>
              </a:rPr>
              <a:t>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Internet approach: </a:t>
            </a:r>
            <a:r>
              <a:rPr lang="en-US" sz="1800" dirty="0" err="1" smtClean="0">
                <a:solidFill>
                  <a:srgbClr val="FF0000"/>
                </a:solidFill>
              </a:rPr>
              <a:t>Int-serv</a:t>
            </a:r>
            <a:r>
              <a:rPr lang="en-US" sz="1800" dirty="0" smtClean="0">
                <a:solidFill>
                  <a:srgbClr val="FF0000"/>
                </a:solidFill>
              </a:rPr>
              <a:t> + RSVP, Diff-</a:t>
            </a:r>
            <a:r>
              <a:rPr lang="en-US" sz="1800" dirty="0" err="1" smtClean="0">
                <a:solidFill>
                  <a:srgbClr val="FF0000"/>
                </a:solidFill>
              </a:rPr>
              <a:t>serv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4056" y="5502275"/>
            <a:ext cx="7416800" cy="520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2FFA5-F1A1-4BCD-975D-BE152E25E60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Recall: </a:t>
            </a:r>
            <a:br>
              <a:rPr lang="en-US" sz="3200" smtClean="0"/>
            </a:br>
            <a:r>
              <a:rPr lang="en-US" sz="2800" smtClean="0"/>
              <a:t>Solution Approaches in IP Networks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7772400" cy="2532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To mitigate impact of  “best-effort” protocols: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Use UDP to avoid TCP’s slow-start phase…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Buffer content at client and control playback to remedy jitter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Adapt compression level to available bandwidth</a:t>
            </a:r>
          </a:p>
          <a:p>
            <a:pPr lvl="1">
              <a:lnSpc>
                <a:spcPct val="90000"/>
              </a:lnSpc>
            </a:pPr>
            <a:r>
              <a:rPr lang="sv-SE" smtClean="0">
                <a:solidFill>
                  <a:schemeClr val="bg2"/>
                </a:solidFill>
              </a:rPr>
              <a:t>Exhaust all uses of caching, proxys, etc</a:t>
            </a:r>
            <a:endParaRPr lang="en-US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</a:rPr>
              <a:t>add more bandwidth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685800" y="3797300"/>
            <a:ext cx="7772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Scalability? May need major change of the protocols</a:t>
            </a:r>
            <a:r>
              <a:rPr lang="en-US" sz="2000">
                <a:latin typeface="Comic Sans MS" pitchFamily="66" charset="0"/>
              </a:rPr>
              <a:t> (?):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Incorporate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resource reservation</a:t>
            </a:r>
            <a:r>
              <a:rPr lang="en-US" sz="1800">
                <a:latin typeface="Comic Sans MS" pitchFamily="66" charset="0"/>
              </a:rPr>
              <a:t> (bandwidth, processing, buffering), and new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scheduling</a:t>
            </a:r>
            <a:r>
              <a:rPr lang="en-US" sz="1800">
                <a:latin typeface="Comic Sans MS" pitchFamily="66" charset="0"/>
              </a:rPr>
              <a:t> policies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Use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traffic classes</a:t>
            </a:r>
            <a:r>
              <a:rPr lang="en-US" sz="1800">
                <a:latin typeface="Comic Sans MS" pitchFamily="66" charset="0"/>
              </a:rPr>
              <a:t> for packets and differentiate service accordingly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Set up </a:t>
            </a:r>
            <a:r>
              <a:rPr lang="en-US" sz="1800">
                <a:solidFill>
                  <a:schemeClr val="accent2"/>
                </a:solidFill>
                <a:latin typeface="Comic Sans MS" pitchFamily="66" charset="0"/>
              </a:rPr>
              <a:t>service level agreements</a:t>
            </a:r>
            <a:r>
              <a:rPr lang="en-US" sz="1800">
                <a:latin typeface="Comic Sans MS" pitchFamily="66" charset="0"/>
              </a:rPr>
              <a:t> with applications, monitor and enforce the agreements, charge accordingly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A9B2C-13BE-4BAB-BCD8-34A64EDFE88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2293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143875" cy="1143000"/>
          </a:xfrm>
        </p:spPr>
        <p:txBody>
          <a:bodyPr/>
          <a:lstStyle/>
          <a:p>
            <a:r>
              <a:rPr lang="en-US" smtClean="0"/>
              <a:t>Intserv: QoS guarantee scenario</a:t>
            </a:r>
          </a:p>
        </p:txBody>
      </p:sp>
      <p:sp>
        <p:nvSpPr>
          <p:cNvPr id="12295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sv-SE"/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12687" name="Oval 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9" name="Oval 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1267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7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8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8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8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3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4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6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7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8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9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0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1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9849" name="Rectangle 57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344613"/>
            <a:ext cx="52197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Resource reservation per individual application session</a:t>
            </a:r>
            <a:endParaRPr lang="en-US" sz="1800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call setup, signaling (RSVP)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traffic, QoS declaration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per-element admission control</a:t>
            </a:r>
          </a:p>
          <a:p>
            <a:pPr lvl="1">
              <a:lnSpc>
                <a:spcPct val="80000"/>
              </a:lnSpc>
            </a:pPr>
            <a:r>
              <a:rPr lang="sv-SE" sz="1800" smtClean="0"/>
              <a:t>maintain state a la VC </a:t>
            </a:r>
            <a:endParaRPr lang="en-US" sz="1600" smtClean="0">
              <a:solidFill>
                <a:srgbClr val="FF0000"/>
              </a:solidFill>
            </a:endParaRPr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1266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6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7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6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4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1264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4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5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5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5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5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5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1263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4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4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7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4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4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4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6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1262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2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3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4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2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2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7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1260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1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1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1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1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1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8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8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1259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9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0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0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0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8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0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0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5" name="Line 1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9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1258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58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9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58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9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1257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30 w 3666"/>
                <a:gd name="T3" fmla="*/ 211 h 1884"/>
                <a:gd name="T4" fmla="*/ 817 w 3666"/>
                <a:gd name="T5" fmla="*/ 211 h 1884"/>
                <a:gd name="T6" fmla="*/ 1173 w 3666"/>
                <a:gd name="T7" fmla="*/ 656 h 1884"/>
                <a:gd name="T8" fmla="*/ 1479 w 3666"/>
                <a:gd name="T9" fmla="*/ 656 h 1884"/>
                <a:gd name="T10" fmla="*/ 1485 w 3666"/>
                <a:gd name="T11" fmla="*/ 1202 h 1884"/>
                <a:gd name="T12" fmla="*/ 1797 w 3666"/>
                <a:gd name="T13" fmla="*/ 1509 h 1884"/>
                <a:gd name="T14" fmla="*/ 3325 w 3666"/>
                <a:gd name="T15" fmla="*/ 1501 h 1884"/>
                <a:gd name="T16" fmla="*/ 3562 w 3666"/>
                <a:gd name="T17" fmla="*/ 1857 h 1884"/>
                <a:gd name="T18" fmla="*/ 3812 w 3666"/>
                <a:gd name="T19" fmla="*/ 1857 h 1884"/>
                <a:gd name="T20" fmla="*/ 3812 w 3666"/>
                <a:gd name="T21" fmla="*/ 2287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2401888" y="4624388"/>
            <a:ext cx="3284537" cy="1204912"/>
            <a:chOff x="1566" y="2913"/>
            <a:chExt cx="2016" cy="759"/>
          </a:xfrm>
        </p:grpSpPr>
        <p:sp>
          <p:nvSpPr>
            <p:cNvPr id="1257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71" name="Line 165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2" name="Line 166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3" name="Line 167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4" name="Line 168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6" name="Rectangle 170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ct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/>
                <a:buChar char="m"/>
              </a:pPr>
              <a:r>
                <a:rPr lang="en-US" sz="2000">
                  <a:latin typeface="Comic Sans MS" pitchFamily="66" charset="0"/>
                </a:rPr>
                <a:t>QoS-sensitive scheduling (e.g., WFQ)</a:t>
              </a:r>
              <a:endParaRPr 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342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2566" name="Picture 172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67" name="Freeform 173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68" name="Freeform 174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2569" name="Picture 175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90" name="Object 176"/>
          <p:cNvGraphicFramePr>
            <a:graphicFrameLocks noChangeAspect="1"/>
          </p:cNvGraphicFramePr>
          <p:nvPr/>
        </p:nvGraphicFramePr>
        <p:xfrm>
          <a:off x="1065213" y="2084388"/>
          <a:ext cx="404812" cy="625475"/>
        </p:xfrm>
        <a:graphic>
          <a:graphicData uri="http://schemas.openxmlformats.org/presentationml/2006/ole">
            <p:oleObj spid="_x0000_s12290" name="Clip" r:id="rId5" imgW="857160" imgH="1324080" progId="">
              <p:embed/>
            </p:oleObj>
          </a:graphicData>
        </a:graphic>
      </p:graphicFrame>
      <p:grpSp>
        <p:nvGrpSpPr>
          <p:cNvPr id="12343" name="Group 177"/>
          <p:cNvGrpSpPr>
            <a:grpSpLocks/>
          </p:cNvGrpSpPr>
          <p:nvPr/>
        </p:nvGrpSpPr>
        <p:grpSpPr bwMode="auto">
          <a:xfrm>
            <a:off x="1939925" y="3343275"/>
            <a:ext cx="314325" cy="542925"/>
            <a:chOff x="1054" y="3290"/>
            <a:chExt cx="238" cy="366"/>
          </a:xfrm>
        </p:grpSpPr>
        <p:sp>
          <p:nvSpPr>
            <p:cNvPr id="12517" name="Freeform 1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8" name="Freeform 1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9" name="Freeform 1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0" name="Freeform 1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1" name="Freeform 1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2" name="Freeform 1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3" name="Freeform 1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4" name="Freeform 1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5" name="Freeform 1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6" name="Freeform 1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7" name="Freeform 1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8" name="Freeform 1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9" name="Freeform 1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0" name="Freeform 1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1" name="Freeform 1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2" name="Freeform 1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3" name="Freeform 1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4" name="Freeform 1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5" name="Freeform 1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6" name="Freeform 1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7" name="Freeform 1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8" name="Freeform 1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9" name="Freeform 2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0" name="Freeform 2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1" name="Freeform 2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2" name="Freeform 2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3" name="Freeform 2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4" name="Freeform 2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5" name="Freeform 2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6" name="Freeform 2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7" name="Freeform 2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8" name="Freeform 2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9" name="Freeform 2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0" name="Freeform 2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1" name="Freeform 2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2" name="Freeform 2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3" name="Freeform 2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4" name="Freeform 2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5" name="Freeform 2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6" name="Freeform 2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7" name="Freeform 2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8" name="Freeform 2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9" name="Freeform 2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0" name="Freeform 2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1" name="Freeform 2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2" name="Freeform 2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3" name="Freeform 2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4" name="Freeform 2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5" name="Freeform 2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4" name="Group 227"/>
          <p:cNvGrpSpPr>
            <a:grpSpLocks/>
          </p:cNvGrpSpPr>
          <p:nvPr/>
        </p:nvGrpSpPr>
        <p:grpSpPr bwMode="auto">
          <a:xfrm>
            <a:off x="2600325" y="3368675"/>
            <a:ext cx="314325" cy="542925"/>
            <a:chOff x="1054" y="3290"/>
            <a:chExt cx="238" cy="366"/>
          </a:xfrm>
        </p:grpSpPr>
        <p:sp>
          <p:nvSpPr>
            <p:cNvPr id="12468" name="Freeform 2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9" name="Freeform 2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0" name="Freeform 2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1" name="Freeform 2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2" name="Freeform 2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3" name="Freeform 2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4" name="Freeform 2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5" name="Freeform 2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6" name="Freeform 2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7" name="Freeform 2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8" name="Freeform 2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9" name="Freeform 2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0" name="Freeform 2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1" name="Freeform 2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2" name="Freeform 2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3" name="Freeform 2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4" name="Freeform 2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5" name="Freeform 2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6" name="Freeform 2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7" name="Freeform 2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8" name="Freeform 2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9" name="Freeform 2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0" name="Freeform 2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1" name="Freeform 2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2" name="Freeform 2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3" name="Freeform 2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4" name="Freeform 2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5" name="Freeform 2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6" name="Freeform 2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7" name="Freeform 2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8" name="Freeform 2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9" name="Freeform 2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0" name="Freeform 2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1" name="Freeform 2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2" name="Freeform 2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3" name="Freeform 2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4" name="Freeform 2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5" name="Freeform 2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6" name="Freeform 2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7" name="Freeform 2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8" name="Freeform 2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9" name="Freeform 2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0" name="Freeform 2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1" name="Freeform 2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2" name="Freeform 2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3" name="Freeform 2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4" name="Freeform 2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5" name="Freeform 2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6" name="Freeform 2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5" name="Group 277"/>
          <p:cNvGrpSpPr>
            <a:grpSpLocks/>
          </p:cNvGrpSpPr>
          <p:nvPr/>
        </p:nvGrpSpPr>
        <p:grpSpPr bwMode="auto">
          <a:xfrm>
            <a:off x="7985125" y="4600575"/>
            <a:ext cx="314325" cy="542925"/>
            <a:chOff x="1054" y="3290"/>
            <a:chExt cx="238" cy="366"/>
          </a:xfrm>
        </p:grpSpPr>
        <p:sp>
          <p:nvSpPr>
            <p:cNvPr id="12419" name="Freeform 2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0" name="Freeform 2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1" name="Freeform 2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2" name="Freeform 2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3" name="Freeform 2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4" name="Freeform 2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5" name="Freeform 2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6" name="Freeform 2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7" name="Freeform 2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8" name="Freeform 2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9" name="Freeform 2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0" name="Freeform 2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1" name="Freeform 2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2" name="Freeform 2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3" name="Freeform 2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4" name="Freeform 2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5" name="Freeform 2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6" name="Freeform 2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7" name="Freeform 2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8" name="Freeform 2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9" name="Freeform 2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0" name="Freeform 2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1" name="Freeform 3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2" name="Freeform 3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3" name="Freeform 3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4" name="Freeform 3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5" name="Freeform 3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6" name="Freeform 3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7" name="Freeform 3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8" name="Freeform 3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9" name="Freeform 3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0" name="Freeform 3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1" name="Freeform 3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2" name="Freeform 3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3" name="Freeform 3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4" name="Freeform 3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5" name="Freeform 3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6" name="Freeform 3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7" name="Freeform 3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8" name="Freeform 3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9" name="Freeform 3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0" name="Freeform 3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1" name="Freeform 3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2" name="Freeform 3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3" name="Freeform 3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4" name="Freeform 3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5" name="Freeform 3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6" name="Freeform 3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7" name="Freeform 3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6" name="Group 327"/>
          <p:cNvGrpSpPr>
            <a:grpSpLocks/>
          </p:cNvGrpSpPr>
          <p:nvPr/>
        </p:nvGrpSpPr>
        <p:grpSpPr bwMode="auto">
          <a:xfrm>
            <a:off x="7997825" y="5248275"/>
            <a:ext cx="314325" cy="542925"/>
            <a:chOff x="1054" y="3290"/>
            <a:chExt cx="238" cy="366"/>
          </a:xfrm>
        </p:grpSpPr>
        <p:sp>
          <p:nvSpPr>
            <p:cNvPr id="12370" name="Freeform 3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1" name="Freeform 3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3" name="Freeform 3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5" name="Freeform 3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7" name="Freeform 3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8" name="Freeform 3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9" name="Freeform 3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0" name="Freeform 3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1" name="Freeform 3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2" name="Freeform 3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3" name="Freeform 3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4" name="Freeform 3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5" name="Freeform 3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6" name="Freeform 3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7" name="Freeform 3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8" name="Freeform 3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9" name="Freeform 3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0" name="Freeform 3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1" name="Freeform 3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2" name="Freeform 3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3" name="Freeform 3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4" name="Freeform 3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5" name="Freeform 3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6" name="Freeform 3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7" name="Freeform 3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8" name="Freeform 3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9" name="Freeform 3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0" name="Freeform 3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1" name="Freeform 3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2" name="Freeform 3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3" name="Freeform 3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4" name="Freeform 3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5" name="Freeform 3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6" name="Freeform 3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7" name="Freeform 3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8" name="Freeform 3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9" name="Freeform 3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0" name="Freeform 3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1" name="Freeform 3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2" name="Freeform 3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3" name="Freeform 3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4" name="Freeform 3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5" name="Freeform 3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6" name="Freeform 3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7" name="Freeform 3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8" name="Freeform 3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12365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6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7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pic>
          <p:nvPicPr>
            <p:cNvPr id="12368" name="Picture 381" descr="vide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9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12362" name="Rectangle 38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3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4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12359" name="Rectangle 38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0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1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12356" name="Rectangle 392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12353" name="Rectangle 39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4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5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90191" name="Text Box 399"/>
          <p:cNvSpPr txBox="1">
            <a:spLocks noChangeArrowheads="1"/>
          </p:cNvSpPr>
          <p:nvPr/>
        </p:nvSpPr>
        <p:spPr bwMode="auto">
          <a:xfrm>
            <a:off x="5173663" y="4068763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request/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reply</a:t>
            </a:r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49" grpId="0" build="p" autoUpdateAnimBg="0"/>
      <p:bldP spid="2901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9329-0198-44E3-8CC4-9A55FDF636A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28625"/>
            <a:ext cx="7772400" cy="871538"/>
          </a:xfrm>
        </p:spPr>
        <p:txBody>
          <a:bodyPr/>
          <a:lstStyle/>
          <a:p>
            <a:r>
              <a:rPr lang="en-US" smtClean="0"/>
              <a:t>Multimedia Over Today’s Internet</a:t>
            </a:r>
            <a:endParaRPr lang="en-US" sz="32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038" y="1481138"/>
            <a:ext cx="7772400" cy="10890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800" smtClean="0"/>
              <a:t>“best-effort service”</a:t>
            </a:r>
            <a:endParaRPr lang="en-US" smtClean="0"/>
          </a:p>
          <a:p>
            <a:r>
              <a:rPr lang="en-US" i="1" smtClean="0">
                <a:solidFill>
                  <a:srgbClr val="FF0000"/>
                </a:solidFill>
              </a:rPr>
              <a:t>no</a:t>
            </a:r>
            <a:r>
              <a:rPr lang="en-US" smtClean="0"/>
              <a:t> guarantees on delay, 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4488" y="4587875"/>
            <a:ext cx="6438900" cy="1504950"/>
            <a:chOff x="1275" y="3172"/>
            <a:chExt cx="4056" cy="948"/>
          </a:xfrm>
        </p:grpSpPr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275" y="3172"/>
              <a:ext cx="4056" cy="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9" name="Text Box 6"/>
            <p:cNvSpPr txBox="1">
              <a:spLocks noChangeArrowheads="1"/>
            </p:cNvSpPr>
            <p:nvPr/>
          </p:nvSpPr>
          <p:spPr bwMode="auto">
            <a:xfrm>
              <a:off x="1279" y="3271"/>
              <a:ext cx="40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Today’s Internet multimedia applications 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use </a:t>
              </a: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application-level</a:t>
              </a:r>
              <a:r>
                <a:rPr lang="en-US">
                  <a:latin typeface="Comic Sans MS" pitchFamily="66" charset="0"/>
                </a:rPr>
                <a:t> techniques to mitigate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(as best possible) effects of delay, loss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14538" y="2312988"/>
            <a:ext cx="6369050" cy="1951037"/>
            <a:chOff x="687" y="1535"/>
            <a:chExt cx="4012" cy="1229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964" y="1900"/>
              <a:ext cx="347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But you said multimedia apps requires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QoS and level of performance to be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effective!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518" y="1535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22" y="164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844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718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466" y="185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2258" y="1681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3428" y="2437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243" y="241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87" y="227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494" y="164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1849" y="237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</p:grp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1200150" y="2544763"/>
          <a:ext cx="728663" cy="1566862"/>
        </p:xfrm>
        <a:graphic>
          <a:graphicData uri="http://schemas.openxmlformats.org/presentationml/2006/ole">
            <p:oleObj spid="_x0000_s4098" name="Microsoft ClipArt Gallery" r:id="rId3" imgW="1857600" imgH="3995640" progId="">
              <p:embed/>
            </p:oleObj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666750" y="4338638"/>
          <a:ext cx="638175" cy="1938337"/>
        </p:xfrm>
        <a:graphic>
          <a:graphicData uri="http://schemas.openxmlformats.org/presentationml/2006/ole">
            <p:oleObj spid="_x0000_s4099" name="Microsoft ClipArt Gallery" r:id="rId4" imgW="1295640" imgH="3934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024FD-5B46-4FE1-8A67-3E8F546E8C4B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5900"/>
            <a:ext cx="8585200" cy="965200"/>
          </a:xfrm>
        </p:spPr>
        <p:txBody>
          <a:bodyPr/>
          <a:lstStyle/>
          <a:p>
            <a:r>
              <a:rPr lang="en-US" smtClean="0"/>
              <a:t>RSVP: resource reservation protocol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1713"/>
            <a:ext cx="8147050" cy="5246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RSVP</a:t>
            </a:r>
            <a:r>
              <a:rPr lang="en-US" sz="2000" smtClean="0"/>
              <a:t>: a leading candidate for signaling protocol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allows reservations for bandwidth in multicast trees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is receiver-oriented (the receiver of a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data flow initiates and maintains the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resource reservation for the flow). </a:t>
            </a:r>
          </a:p>
          <a:p>
            <a:pPr lvl="1">
              <a:lnSpc>
                <a:spcPct val="90000"/>
              </a:lnSpc>
            </a:pPr>
            <a:r>
              <a:rPr lang="sv-SE" smtClean="0"/>
              <a:t>Maintains </a:t>
            </a:r>
            <a:r>
              <a:rPr lang="sv-SE" smtClean="0">
                <a:solidFill>
                  <a:srgbClr val="FF0000"/>
                </a:solidFill>
              </a:rPr>
              <a:t>soft-state </a:t>
            </a:r>
          </a:p>
          <a:p>
            <a:pPr lvl="2">
              <a:lnSpc>
                <a:spcPct val="90000"/>
              </a:lnSpc>
            </a:pPr>
            <a:r>
              <a:rPr lang="sv-SE" sz="1800" smtClean="0">
                <a:solidFill>
                  <a:srgbClr val="FF0000"/>
                </a:solidFill>
              </a:rPr>
              <a:t>receivers renew interest regularly</a:t>
            </a:r>
            <a:endParaRPr lang="en-US" sz="180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does not</a:t>
            </a:r>
            <a:r>
              <a:rPr lang="en-US" sz="1800" smtClean="0"/>
              <a:t> specify how the network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provides the reserved bandwidth, only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allows the applications to reserve it.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is not</a:t>
            </a:r>
            <a:r>
              <a:rPr lang="en-US" sz="1800" smtClean="0"/>
              <a:t> a routing protocol; it depends on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an underlying routing protocol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determine the routes for the flows; when a route changes,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smtClean="0"/>
              <a:t>RSVP re-reserves resources.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does not</a:t>
            </a:r>
            <a:r>
              <a:rPr lang="en-US" sz="1800" smtClean="0"/>
              <a:t> define the admission test, but it assumes that the  routers perform such a test and that RSVP can interact with the test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  <p:pic>
        <p:nvPicPr>
          <p:cNvPr id="84998" name="Picture 4" descr="6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1758950"/>
            <a:ext cx="3559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25980-8C36-4E6F-A203-8FFBAA8AFBC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Back to Internet QoS support:alternatively?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44600"/>
            <a:ext cx="7772400" cy="591661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mtClean="0">
                <a:solidFill>
                  <a:schemeClr val="accent2"/>
                </a:solidFill>
              </a:rPr>
              <a:t>Concerns with Intserv:</a:t>
            </a:r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Scalability: </a:t>
            </a:r>
            <a:r>
              <a:rPr lang="en-US" smtClean="0"/>
              <a:t>signaling, maintaining per-flow router state  difficult with large number of flows </a:t>
            </a:r>
          </a:p>
          <a:p>
            <a:pPr>
              <a:buFont typeface="ZapfDingbats"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smtClean="0">
                <a:solidFill>
                  <a:schemeClr val="accent2"/>
                </a:solidFill>
              </a:rPr>
              <a:t>Diffserv approach:</a:t>
            </a:r>
            <a:r>
              <a:rPr lang="en-US" smtClean="0"/>
              <a:t> </a:t>
            </a:r>
          </a:p>
          <a:p>
            <a:r>
              <a:rPr lang="en-US" smtClean="0"/>
              <a:t>Don’t define service classes, provide functional components to build service classes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Network core:</a:t>
            </a:r>
            <a:r>
              <a:rPr lang="en-US" smtClean="0">
                <a:solidFill>
                  <a:srgbClr val="FF0000"/>
                </a:solidFill>
              </a:rPr>
              <a:t> stateless</a:t>
            </a:r>
            <a:r>
              <a:rPr lang="en-US" smtClean="0"/>
              <a:t>, simple</a:t>
            </a:r>
          </a:p>
          <a:p>
            <a:pPr lvl="1"/>
            <a:r>
              <a:rPr lang="en-US" smtClean="0"/>
              <a:t>Combine flows into </a:t>
            </a:r>
            <a:r>
              <a:rPr lang="en-US" smtClean="0">
                <a:solidFill>
                  <a:srgbClr val="FF0000"/>
                </a:solidFill>
              </a:rPr>
              <a:t>aggregated flows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Classification, shaping, admission </a:t>
            </a:r>
            <a:r>
              <a:rPr lang="en-US" smtClean="0">
                <a:solidFill>
                  <a:schemeClr val="accent2"/>
                </a:solidFill>
              </a:rPr>
              <a:t>at the network edge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D2C5-8D5C-4155-90BE-7A40A1DCC4B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46063" y="1319213"/>
            <a:ext cx="4070350" cy="1517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  <a:latin typeface="Comic Sans MS" pitchFamily="66" charset="0"/>
              </a:rPr>
              <a:t>Edge router:</a:t>
            </a:r>
          </a:p>
          <a:p>
            <a:pPr marL="280988" indent="-280988" eaLnBrk="0" hangingPunct="0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per-flow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traffic management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marks packets as </a:t>
            </a:r>
            <a:r>
              <a:rPr lang="en-US" sz="2000">
                <a:solidFill>
                  <a:srgbClr val="00CC00"/>
                </a:solidFill>
                <a:latin typeface="Comic Sans MS" pitchFamily="66" charset="0"/>
              </a:rPr>
              <a:t>in-profile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out-profile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79413" y="3883025"/>
            <a:ext cx="4341812" cy="252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Core router: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per class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traffic management</a:t>
            </a:r>
          </a:p>
          <a:p>
            <a:pPr marL="280988" indent="-280988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buffering and scheduling based on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marking </a:t>
            </a:r>
            <a:r>
              <a:rPr lang="en-US" sz="2000">
                <a:latin typeface="Comic Sans MS" pitchFamily="66" charset="0"/>
              </a:rPr>
              <a:t>at edge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latin typeface="Comic Sans MS" pitchFamily="66" charset="0"/>
              </a:rPr>
              <a:t> preference given to </a:t>
            </a:r>
            <a:r>
              <a:rPr lang="en-US" sz="2000">
                <a:solidFill>
                  <a:srgbClr val="00CC00"/>
                </a:solidFill>
                <a:latin typeface="Comic Sans MS" pitchFamily="66" charset="0"/>
              </a:rPr>
              <a:t>in-profile </a:t>
            </a:r>
            <a:r>
              <a:rPr lang="en-US" sz="2000">
                <a:latin typeface="Comic Sans MS" pitchFamily="66" charset="0"/>
              </a:rPr>
              <a:t>packets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4313238" y="2647950"/>
            <a:ext cx="4691062" cy="3203575"/>
            <a:chOff x="2603" y="1673"/>
            <a:chExt cx="2955" cy="2018"/>
          </a:xfrm>
        </p:grpSpPr>
        <p:sp>
          <p:nvSpPr>
            <p:cNvPr id="90200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0201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90203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2 w 2135"/>
                  <a:gd name="T1" fmla="*/ 85 h 1662"/>
                  <a:gd name="T2" fmla="*/ 9 w 2135"/>
                  <a:gd name="T3" fmla="*/ 10 h 1662"/>
                  <a:gd name="T4" fmla="*/ 58 w 2135"/>
                  <a:gd name="T5" fmla="*/ 26 h 1662"/>
                  <a:gd name="T6" fmla="*/ 106 w 2135"/>
                  <a:gd name="T7" fmla="*/ 13 h 1662"/>
                  <a:gd name="T8" fmla="*/ 175 w 2135"/>
                  <a:gd name="T9" fmla="*/ 53 h 1662"/>
                  <a:gd name="T10" fmla="*/ 176 w 2135"/>
                  <a:gd name="T11" fmla="*/ 150 h 1662"/>
                  <a:gd name="T12" fmla="*/ 139 w 2135"/>
                  <a:gd name="T13" fmla="*/ 210 h 1662"/>
                  <a:gd name="T14" fmla="*/ 71 w 2135"/>
                  <a:gd name="T15" fmla="*/ 199 h 1662"/>
                  <a:gd name="T16" fmla="*/ 44 w 2135"/>
                  <a:gd name="T17" fmla="*/ 167 h 1662"/>
                  <a:gd name="T18" fmla="*/ 16 w 2135"/>
                  <a:gd name="T19" fmla="*/ 140 h 1662"/>
                  <a:gd name="T20" fmla="*/ 2 w 2135"/>
                  <a:gd name="T21" fmla="*/ 85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4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44 w 1292"/>
                  <a:gd name="T1" fmla="*/ 3 h 1255"/>
                  <a:gd name="T2" fmla="*/ 6 w 1292"/>
                  <a:gd name="T3" fmla="*/ 76 h 1255"/>
                  <a:gd name="T4" fmla="*/ 5 w 1292"/>
                  <a:gd name="T5" fmla="*/ 254 h 1255"/>
                  <a:gd name="T6" fmla="*/ 10 w 1292"/>
                  <a:gd name="T7" fmla="*/ 401 h 1255"/>
                  <a:gd name="T8" fmla="*/ 45 w 1292"/>
                  <a:gd name="T9" fmla="*/ 422 h 1255"/>
                  <a:gd name="T10" fmla="*/ 119 w 1292"/>
                  <a:gd name="T11" fmla="*/ 548 h 1255"/>
                  <a:gd name="T12" fmla="*/ 182 w 1292"/>
                  <a:gd name="T13" fmla="*/ 600 h 1255"/>
                  <a:gd name="T14" fmla="*/ 220 w 1292"/>
                  <a:gd name="T15" fmla="*/ 495 h 1255"/>
                  <a:gd name="T16" fmla="*/ 233 w 1292"/>
                  <a:gd name="T17" fmla="*/ 216 h 1255"/>
                  <a:gd name="T18" fmla="*/ 221 w 1292"/>
                  <a:gd name="T19" fmla="*/ 102 h 1255"/>
                  <a:gd name="T20" fmla="*/ 137 w 1292"/>
                  <a:gd name="T21" fmla="*/ 56 h 1255"/>
                  <a:gd name="T22" fmla="*/ 44 w 1292"/>
                  <a:gd name="T23" fmla="*/ 3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5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215 w 1340"/>
                  <a:gd name="T1" fmla="*/ 36 h 1191"/>
                  <a:gd name="T2" fmla="*/ 32 w 1340"/>
                  <a:gd name="T3" fmla="*/ 51 h 1191"/>
                  <a:gd name="T4" fmla="*/ 23 w 1340"/>
                  <a:gd name="T5" fmla="*/ 342 h 1191"/>
                  <a:gd name="T6" fmla="*/ 11 w 1340"/>
                  <a:gd name="T7" fmla="*/ 612 h 1191"/>
                  <a:gd name="T8" fmla="*/ 44 w 1340"/>
                  <a:gd name="T9" fmla="*/ 739 h 1191"/>
                  <a:gd name="T10" fmla="*/ 210 w 1340"/>
                  <a:gd name="T11" fmla="*/ 744 h 1191"/>
                  <a:gd name="T12" fmla="*/ 250 w 1340"/>
                  <a:gd name="T13" fmla="*/ 958 h 1191"/>
                  <a:gd name="T14" fmla="*/ 481 w 1340"/>
                  <a:gd name="T15" fmla="*/ 933 h 1191"/>
                  <a:gd name="T16" fmla="*/ 498 w 1340"/>
                  <a:gd name="T17" fmla="*/ 484 h 1191"/>
                  <a:gd name="T18" fmla="*/ 470 w 1340"/>
                  <a:gd name="T19" fmla="*/ 291 h 1191"/>
                  <a:gd name="T20" fmla="*/ 296 w 1340"/>
                  <a:gd name="T21" fmla="*/ 245 h 1191"/>
                  <a:gd name="T22" fmla="*/ 215 w 1340"/>
                  <a:gd name="T23" fmla="*/ 36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06" name="Picture 1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07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08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90436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37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8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40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41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4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42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4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09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0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1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2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13" name="Picture 3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214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90423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24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5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6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27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28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3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29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5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90410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11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2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14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15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2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16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1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6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90397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98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99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00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01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02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07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03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0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17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18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90384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85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6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7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88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89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9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90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9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9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90371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72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3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4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75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76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81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77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78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0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90358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59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0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62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63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6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64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6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1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90345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46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7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49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50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51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52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2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90332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33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4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36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37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38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23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24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90319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20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1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23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24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2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25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26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5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90306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07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8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10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11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1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12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13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4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pic>
            <p:nvPicPr>
              <p:cNvPr id="90226" name="Picture 173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27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8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9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0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1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2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3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4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35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90293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94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5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97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98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03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99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0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6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90280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81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2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84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85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9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2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86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87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7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90267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68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69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71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72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77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73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7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5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8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90254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55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6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7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58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59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6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60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6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3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39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0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1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2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3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4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5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6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7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8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9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0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1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2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3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90202" name="Picture 253" descr="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9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Diffserv Architecture</a:t>
            </a:r>
            <a:endParaRPr lang="en-US" sz="2800" smtClean="0">
              <a:solidFill>
                <a:srgbClr val="3333FF"/>
              </a:solidFill>
            </a:endParaRPr>
          </a:p>
        </p:txBody>
      </p:sp>
      <p:grpSp>
        <p:nvGrpSpPr>
          <p:cNvPr id="90120" name="Group 255"/>
          <p:cNvGrpSpPr>
            <a:grpSpLocks/>
          </p:cNvGrpSpPr>
          <p:nvPr/>
        </p:nvGrpSpPr>
        <p:grpSpPr bwMode="auto">
          <a:xfrm>
            <a:off x="2289175" y="1452563"/>
            <a:ext cx="501650" cy="233362"/>
            <a:chOff x="3600" y="219"/>
            <a:chExt cx="360" cy="175"/>
          </a:xfrm>
        </p:grpSpPr>
        <p:sp>
          <p:nvSpPr>
            <p:cNvPr id="90187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88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89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90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91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92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97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8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9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93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94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5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6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0121" name="Group 269"/>
          <p:cNvGrpSpPr>
            <a:grpSpLocks/>
          </p:cNvGrpSpPr>
          <p:nvPr/>
        </p:nvGrpSpPr>
        <p:grpSpPr bwMode="auto">
          <a:xfrm>
            <a:off x="2401888" y="4005263"/>
            <a:ext cx="501650" cy="233362"/>
            <a:chOff x="3600" y="219"/>
            <a:chExt cx="360" cy="175"/>
          </a:xfrm>
        </p:grpSpPr>
        <p:sp>
          <p:nvSpPr>
            <p:cNvPr id="90174" name="Oval 2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75" name="Line 2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6" name="Line 2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7" name="Rectangle 2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78" name="Oval 2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79" name="Group 2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8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5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80" name="Group 2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81" name="Line 2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2" name="Line 2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3" name="Line 2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310" name="Group 283"/>
          <p:cNvGrpSpPr>
            <a:grpSpLocks/>
          </p:cNvGrpSpPr>
          <p:nvPr/>
        </p:nvGrpSpPr>
        <p:grpSpPr bwMode="auto">
          <a:xfrm>
            <a:off x="5819775" y="1516063"/>
            <a:ext cx="3124200" cy="2362200"/>
            <a:chOff x="3552" y="1104"/>
            <a:chExt cx="1968" cy="1488"/>
          </a:xfrm>
        </p:grpSpPr>
        <p:sp>
          <p:nvSpPr>
            <p:cNvPr id="90154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55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56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90167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8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9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0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1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2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3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7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10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scheduling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90158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90164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5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6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9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0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1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2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63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314" name="Group 304"/>
          <p:cNvGrpSpPr>
            <a:grpSpLocks/>
          </p:cNvGrpSpPr>
          <p:nvPr/>
        </p:nvGrpSpPr>
        <p:grpSpPr bwMode="auto">
          <a:xfrm>
            <a:off x="5210175" y="1439863"/>
            <a:ext cx="2590800" cy="2286000"/>
            <a:chOff x="3120" y="480"/>
            <a:chExt cx="1632" cy="1440"/>
          </a:xfrm>
        </p:grpSpPr>
        <p:sp>
          <p:nvSpPr>
            <p:cNvPr id="90124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25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26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90150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151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9015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5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  <p:grpSp>
          <p:nvGrpSpPr>
            <p:cNvPr id="90127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90145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90147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8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9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6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8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90141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90143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4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2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9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90131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2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3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4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5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6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7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8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90139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2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r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140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3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b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0130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marking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D5F7-6041-4677-8937-39CF83B73F7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47675" y="2365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u="sng">
                <a:solidFill>
                  <a:schemeClr val="accent2"/>
                </a:solidFill>
                <a:latin typeface="Comic Sans MS" pitchFamily="66" charset="0"/>
              </a:rPr>
              <a:t>Edge-router Packet Marking</a:t>
            </a:r>
            <a:r>
              <a:rPr lang="en-US" sz="2800" u="sng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719138" y="460692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solidFill>
                  <a:srgbClr val="0066CC"/>
                </a:solidFill>
                <a:latin typeface="Comic Sans MS" pitchFamily="66" charset="0"/>
              </a:rPr>
              <a:t>class-based marking: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packets of different classes marked differently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intra-class marking: conforming portion of flow marked differently than non-conforming 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Packet is marked in the Type of Service (TOS) in IPv4, and Traffic Class in IPv6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profile: 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pre-negotiated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rate A, bucket size B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packet marking at edge based on </a:t>
            </a:r>
            <a:r>
              <a:rPr lang="en-US" sz="2000">
                <a:solidFill>
                  <a:srgbClr val="3333FF"/>
                </a:solidFill>
                <a:latin typeface="Comic Sans MS" pitchFamily="66" charset="0"/>
              </a:rPr>
              <a:t>per-flow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profile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03250" y="41338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Possible usage of marking:</a:t>
            </a: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2782888" y="35734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User packets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91145" name="Group 7"/>
          <p:cNvGrpSpPr>
            <a:grpSpLocks/>
          </p:cNvGrpSpPr>
          <p:nvPr/>
        </p:nvGrpSpPr>
        <p:grpSpPr bwMode="auto">
          <a:xfrm>
            <a:off x="4527550" y="1889125"/>
            <a:ext cx="2667000" cy="2514600"/>
            <a:chOff x="2352" y="1680"/>
            <a:chExt cx="1680" cy="1584"/>
          </a:xfrm>
        </p:grpSpPr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1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2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3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6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7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8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1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2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3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Rate 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5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6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8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91169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2E4F14-035A-4088-9B34-0364691CE26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and Conditioning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smtClean="0"/>
              <a:t>may be desirable to limit traffic injection rate of some class:</a:t>
            </a:r>
          </a:p>
          <a:p>
            <a:r>
              <a:rPr lang="en-US" smtClean="0"/>
              <a:t>user declares traffic profile (e.g., rate, burst size)</a:t>
            </a:r>
          </a:p>
          <a:p>
            <a:r>
              <a:rPr lang="en-US" smtClean="0"/>
              <a:t>traffic metered, shaped if non-conforming </a:t>
            </a:r>
          </a:p>
          <a:p>
            <a:endParaRPr lang="en-US" smtClean="0"/>
          </a:p>
        </p:txBody>
      </p:sp>
      <p:pic>
        <p:nvPicPr>
          <p:cNvPr id="92166" name="Picture 4" descr="694 diffserv metering classify mark sh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150" y="3486150"/>
            <a:ext cx="541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45BC6-AB60-46AE-8023-F390967CA2AE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DiffServ Core Functions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Forwarding</a:t>
            </a:r>
            <a:r>
              <a:rPr lang="en-US" smtClean="0"/>
              <a:t>: according to “Per-Hop-Behavior” (PHB) specified for the particular packet class; PHB is strictly </a:t>
            </a:r>
            <a:r>
              <a:rPr lang="en-US" smtClean="0">
                <a:solidFill>
                  <a:schemeClr val="accent2"/>
                </a:solidFill>
              </a:rPr>
              <a:t>based on classification marking</a:t>
            </a:r>
            <a:r>
              <a:rPr lang="en-US" smtClean="0"/>
              <a:t> (no other header fields can be used to influence PHB)</a:t>
            </a:r>
          </a:p>
          <a:p>
            <a:pPr lvl="1"/>
            <a:r>
              <a:rPr lang="en-US" smtClean="0"/>
              <a:t>PHB results in a different observable (measurable) forwarding performance behavior</a:t>
            </a:r>
          </a:p>
          <a:p>
            <a:pPr lvl="1"/>
            <a:r>
              <a:rPr lang="en-US" smtClean="0"/>
              <a:t>PHB </a:t>
            </a:r>
            <a:r>
              <a:rPr lang="en-US" smtClean="0">
                <a:solidFill>
                  <a:srgbClr val="FF0000"/>
                </a:solidFill>
              </a:rPr>
              <a:t>does not</a:t>
            </a:r>
            <a:r>
              <a:rPr lang="en-US" smtClean="0"/>
              <a:t> specify what mechanisms to use to ensure required PHB performance behavior</a:t>
            </a:r>
          </a:p>
          <a:p>
            <a:pPr lvl="1"/>
            <a:r>
              <a:rPr lang="en-US" smtClean="0"/>
              <a:t>Examples: </a:t>
            </a:r>
          </a:p>
          <a:p>
            <a:pPr lvl="2"/>
            <a:r>
              <a:rPr lang="en-US" sz="1800" smtClean="0"/>
              <a:t>Class A gets x% of outgoing link bandwidth over time intervals of a specified length</a:t>
            </a:r>
          </a:p>
          <a:p>
            <a:pPr lvl="2"/>
            <a:r>
              <a:rPr lang="en-US" sz="1800" smtClean="0"/>
              <a:t>Class A packets leave before packets from class B</a:t>
            </a:r>
          </a:p>
          <a:p>
            <a:r>
              <a:rPr lang="en-US" smtClean="0">
                <a:solidFill>
                  <a:srgbClr val="FF0000"/>
                </a:solidFill>
              </a:rPr>
              <a:t>BIG ADVANTAGE</a:t>
            </a:r>
            <a:r>
              <a:rPr lang="en-US" smtClean="0"/>
              <a:t>:</a:t>
            </a:r>
          </a:p>
          <a:p>
            <a:pPr algn="ctr">
              <a:buFont typeface="ZapfDingbats"/>
              <a:buNone/>
            </a:pPr>
            <a:r>
              <a:rPr lang="en-US" smtClean="0"/>
              <a:t>No state info to be maintained by routers!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299AD4-4505-412A-9770-8149244E9A7A}" type="slidenum">
              <a:rPr lang="en-US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parallel story: </a:t>
            </a:r>
            <a:r>
              <a:rPr lang="en-US" sz="2400" dirty="0" smtClean="0"/>
              <a:t>Evolution from ATM/VC related approach: Multiprotocol label switching (MPLS)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7772400" cy="2589213"/>
          </a:xfrm>
        </p:spPr>
        <p:txBody>
          <a:bodyPr/>
          <a:lstStyle/>
          <a:p>
            <a:r>
              <a:rPr lang="en-US" smtClean="0"/>
              <a:t>initial goal: speed up IP forwarding by using fixed length label (instead of IP address) to do forwarding </a:t>
            </a:r>
          </a:p>
          <a:p>
            <a:pPr lvl="1"/>
            <a:r>
              <a:rPr lang="en-US" smtClean="0"/>
              <a:t>borrowing ideas from Virtual Circuit (VC) approach</a:t>
            </a:r>
          </a:p>
          <a:p>
            <a:pPr lvl="1"/>
            <a:r>
              <a:rPr lang="en-US" smtClean="0"/>
              <a:t>but IP datagram still keeps IP address!</a:t>
            </a:r>
          </a:p>
          <a:p>
            <a:pPr lvl="1"/>
            <a:endParaRPr lang="en-US" smtClean="0"/>
          </a:p>
        </p:txBody>
      </p:sp>
      <p:sp>
        <p:nvSpPr>
          <p:cNvPr id="86022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86024" name="Text Box 6"/>
          <p:cNvSpPr txBox="1">
            <a:spLocks noChangeArrowheads="1"/>
          </p:cNvSpPr>
          <p:nvPr/>
        </p:nvSpPr>
        <p:spPr bwMode="auto">
          <a:xfrm>
            <a:off x="617538" y="4073525"/>
            <a:ext cx="210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PPP or Ethernet </a:t>
            </a:r>
          </a:p>
          <a:p>
            <a:pPr algn="ctr"/>
            <a:r>
              <a:rPr lang="en-US" sz="2000">
                <a:latin typeface="Arial" pitchFamily="34" charset="0"/>
              </a:rPr>
              <a:t>header</a:t>
            </a: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4318000" y="4195763"/>
            <a:ext cx="1292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IP header</a:t>
            </a:r>
          </a:p>
        </p:txBody>
      </p:sp>
      <p:sp>
        <p:nvSpPr>
          <p:cNvPr id="86026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27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28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5603875" y="4205288"/>
            <a:ext cx="312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pitchFamily="34" charset="0"/>
              </a:rPr>
              <a:t>remainder of link-layer frame</a:t>
            </a:r>
          </a:p>
        </p:txBody>
      </p:sp>
      <p:sp>
        <p:nvSpPr>
          <p:cNvPr id="86030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86031" name="Text Box 7"/>
          <p:cNvSpPr txBox="1">
            <a:spLocks noChangeArrowheads="1"/>
          </p:cNvSpPr>
          <p:nvPr/>
        </p:nvSpPr>
        <p:spPr bwMode="auto">
          <a:xfrm>
            <a:off x="2522538" y="4213225"/>
            <a:ext cx="180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itchFamily="34" charset="0"/>
              </a:rPr>
              <a:t>MPLS header</a:t>
            </a:r>
          </a:p>
        </p:txBody>
      </p:sp>
      <p:sp>
        <p:nvSpPr>
          <p:cNvPr id="86032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latin typeface="Arial" pitchFamily="34" charset="0"/>
            </a:endParaRPr>
          </a:p>
        </p:txBody>
      </p:sp>
      <p:sp>
        <p:nvSpPr>
          <p:cNvPr id="86033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label</a:t>
            </a:r>
          </a:p>
        </p:txBody>
      </p:sp>
      <p:sp>
        <p:nvSpPr>
          <p:cNvPr id="86034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Exp</a:t>
            </a:r>
          </a:p>
        </p:txBody>
      </p:sp>
      <p:sp>
        <p:nvSpPr>
          <p:cNvPr id="86035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86036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34" charset="0"/>
              </a:rPr>
              <a:t>TTL</a:t>
            </a:r>
          </a:p>
        </p:txBody>
      </p:sp>
      <p:sp>
        <p:nvSpPr>
          <p:cNvPr id="86037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38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39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6040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20</a:t>
            </a:r>
          </a:p>
        </p:txBody>
      </p:sp>
      <p:sp>
        <p:nvSpPr>
          <p:cNvPr id="86041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3</a:t>
            </a:r>
          </a:p>
        </p:txBody>
      </p:sp>
      <p:sp>
        <p:nvSpPr>
          <p:cNvPr id="86042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1</a:t>
            </a:r>
          </a:p>
        </p:txBody>
      </p:sp>
      <p:sp>
        <p:nvSpPr>
          <p:cNvPr id="86043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549508-BB57-49E5-B3CC-8D88BBB73B7F}" type="slidenum">
              <a:rPr lang="en-US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capable routers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a.k.a</a:t>
            </a:r>
            <a:r>
              <a:rPr lang="en-US" dirty="0" smtClean="0">
                <a:solidFill>
                  <a:srgbClr val="FF0000"/>
                </a:solidFill>
              </a:rPr>
              <a:t>. label-switched router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MPLS forwarding table distinct from IP forwarding tables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signaling protocol needed to set up forwarding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RSVP-TE (extension for “traffic-engineering”, use MPLS)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forwarding possible along paths that IP alone would not allow (e.g., source-specific routing) !!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</a:t>
            </a:r>
            <a:r>
              <a:rPr lang="en-US" dirty="0" smtClean="0"/>
              <a:t>co-exist with IP-only routers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BD38C-2013-42AC-879D-1CEE7FEFF77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Summary: How should the Internet evolve to better support multimedia?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650" y="1339850"/>
            <a:ext cx="4405313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Integrated services philosophy:</a:t>
            </a:r>
            <a:r>
              <a:rPr lang="en-US" sz="2000" smtClean="0"/>
              <a:t> </a:t>
            </a:r>
          </a:p>
          <a:p>
            <a:r>
              <a:rPr lang="en-US" sz="2000" smtClean="0"/>
              <a:t>Fundamental changes in Internet so that apps can reserve end-to-end bandwidth</a:t>
            </a:r>
          </a:p>
          <a:p>
            <a:r>
              <a:rPr lang="en-US" sz="2000" smtClean="0"/>
              <a:t>Requires new, complex software in hosts &amp; routers</a:t>
            </a:r>
          </a:p>
          <a:p>
            <a:pPr>
              <a:buFont typeface="ZapfDingbats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Laissez-faire</a:t>
            </a:r>
            <a:endParaRPr lang="en-US" sz="2000" smtClean="0"/>
          </a:p>
          <a:p>
            <a:r>
              <a:rPr lang="en-US" sz="2000" smtClean="0"/>
              <a:t>no major changes</a:t>
            </a:r>
          </a:p>
          <a:p>
            <a:r>
              <a:rPr lang="en-US" sz="2000" smtClean="0"/>
              <a:t>more bandwidth when needed</a:t>
            </a:r>
          </a:p>
          <a:p>
            <a:r>
              <a:rPr lang="en-US" sz="2000" smtClean="0"/>
              <a:t>Let application layer solve the problems </a:t>
            </a:r>
          </a:p>
          <a:p>
            <a:pPr lvl="1"/>
            <a:r>
              <a:rPr lang="en-US" sz="1800" smtClean="0"/>
              <a:t>content distribution, application-layer multicast, etc</a:t>
            </a:r>
          </a:p>
          <a:p>
            <a:pPr lvl="1"/>
            <a:endParaRPr lang="en-US" sz="1800" smtClean="0"/>
          </a:p>
          <a:p>
            <a:pPr lvl="1">
              <a:buFont typeface="ZapfDingbats"/>
              <a:buNone/>
            </a:pPr>
            <a:endParaRPr lang="en-US" sz="1800" smtClean="0"/>
          </a:p>
        </p:txBody>
      </p:sp>
      <p:sp>
        <p:nvSpPr>
          <p:cNvPr id="133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57300"/>
            <a:ext cx="3810000" cy="24034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Differentiated services philosophy:</a:t>
            </a:r>
          </a:p>
          <a:p>
            <a:r>
              <a:rPr lang="en-US" sz="2000" smtClean="0"/>
              <a:t>Fewer changes to Internet infrastructure, yet provide variable class service.</a:t>
            </a:r>
          </a:p>
        </p:txBody>
      </p:sp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5961063" y="3400425"/>
          <a:ext cx="638175" cy="1938338"/>
        </p:xfrm>
        <a:graphic>
          <a:graphicData uri="http://schemas.openxmlformats.org/presentationml/2006/ole">
            <p:oleObj spid="_x0000_s13314" name="Microsoft ClipArt Gallery" r:id="rId3" imgW="1295640" imgH="3934080" progId="">
              <p:embed/>
            </p:oleObj>
          </a:graphicData>
        </a:graphic>
      </p:graphicFrame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818063" y="5476875"/>
            <a:ext cx="312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What’s your opinion?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BBB6-566B-46C6-A219-320E345A7DD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Solution Approaches in IP Networks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7300"/>
            <a:ext cx="7772400" cy="2532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To mitigate impact of  “best-effort” protocols: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UDP to avoid TCP’s slow-start phase…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Buffer content at client and control playback to remedy jitter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Adapt compression level to available bandwidth</a:t>
            </a:r>
          </a:p>
          <a:p>
            <a:pPr lvl="1">
              <a:lnSpc>
                <a:spcPct val="90000"/>
              </a:lnSpc>
            </a:pPr>
            <a:r>
              <a:rPr lang="sv-SE" smtClean="0"/>
              <a:t>Exhaust all uses of caching, proxys, etc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add more bandwidth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mtClean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5800" y="3797300"/>
            <a:ext cx="7772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Scalability? May need major change of the protocols</a:t>
            </a:r>
            <a:r>
              <a:rPr lang="en-US" sz="2000">
                <a:latin typeface="Comic Sans MS" pitchFamily="66" charset="0"/>
              </a:rPr>
              <a:t> (?):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… to consider resource reservation, traffic classes, service level agreements, … </a:t>
            </a:r>
            <a:r>
              <a:rPr lang="sv-SE" sz="1800">
                <a:latin typeface="Comic Sans MS" pitchFamily="66" charset="0"/>
              </a:rPr>
              <a:t>(more on this in a short while...)</a:t>
            </a:r>
            <a:endParaRPr lang="en-US" sz="1800">
              <a:latin typeface="Comic Sans MS" pitchFamily="66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None/>
            </a:pP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8132DB17-897F-4E3C-9A04-09167A1DE220}" type="slidenum">
              <a:rPr lang="en-US">
                <a:latin typeface="+mn-lt"/>
              </a:rPr>
              <a:pPr>
                <a:defRPr/>
              </a:pPr>
              <a:t>9</a:t>
            </a:fld>
            <a:endParaRPr lang="en-US">
              <a:latin typeface="+mn-l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7: goals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Principles</a:t>
            </a:r>
            <a:endParaRPr lang="en-US" smtClean="0"/>
          </a:p>
          <a:p>
            <a:r>
              <a:rPr lang="en-US" smtClean="0"/>
              <a:t>classify multimedia applications</a:t>
            </a:r>
          </a:p>
          <a:p>
            <a:r>
              <a:rPr lang="en-US" smtClean="0"/>
              <a:t>identify network services applications need</a:t>
            </a:r>
          </a:p>
          <a:p>
            <a:r>
              <a:rPr lang="en-US" smtClean="0"/>
              <a:t>making the best of best-effort service</a:t>
            </a:r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Protocols and Architectures</a:t>
            </a:r>
            <a:r>
              <a:rPr lang="en-US" sz="2800" smtClean="0"/>
              <a:t> </a:t>
            </a:r>
          </a:p>
          <a:p>
            <a:r>
              <a:rPr lang="en-US" smtClean="0"/>
              <a:t>specific protocols for best-effort</a:t>
            </a:r>
          </a:p>
          <a:p>
            <a:r>
              <a:rPr lang="en-US" smtClean="0"/>
              <a:t>mechanisms for providing QoS</a:t>
            </a:r>
          </a:p>
          <a:p>
            <a:r>
              <a:rPr lang="en-US" smtClean="0"/>
              <a:t>architectures for QoS</a:t>
            </a:r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32759</TotalTime>
  <Words>5359</Words>
  <Application>Microsoft Office PowerPoint</Application>
  <PresentationFormat>On-screen Show (4:3)</PresentationFormat>
  <Paragraphs>989</Paragraphs>
  <Slides>78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90" baseType="lpstr">
      <vt:lpstr>Times New Roman</vt:lpstr>
      <vt:lpstr>Arial</vt:lpstr>
      <vt:lpstr>Comic Sans MS</vt:lpstr>
      <vt:lpstr>ZapfDingbats</vt:lpstr>
      <vt:lpstr>Wingdings</vt:lpstr>
      <vt:lpstr>Symbol</vt:lpstr>
      <vt:lpstr>Garamond</vt:lpstr>
      <vt:lpstr>Default Design</vt:lpstr>
      <vt:lpstr>Clip</vt:lpstr>
      <vt:lpstr>Microsoft ClipArt Gallery</vt:lpstr>
      <vt:lpstr>Equation</vt:lpstr>
      <vt:lpstr>VISIO</vt:lpstr>
      <vt:lpstr>Chapter 7 + ATM/VC networks (3, 4, 5):  Multimedia networking, QoS, Congestion control</vt:lpstr>
      <vt:lpstr>Multimedia and Quality of Service: What is it?</vt:lpstr>
      <vt:lpstr>MM Networking Applications </vt:lpstr>
      <vt:lpstr>Streaming Stored Multimedia </vt:lpstr>
      <vt:lpstr>Streaming Live Multimedia</vt:lpstr>
      <vt:lpstr>Real-Time Interactive Multimedia </vt:lpstr>
      <vt:lpstr>Multimedia Over Today’s Internet</vt:lpstr>
      <vt:lpstr>Solution Approaches in IP Networks</vt:lpstr>
      <vt:lpstr>Chapter 7: goals</vt:lpstr>
      <vt:lpstr>Multimedia Applications, Services, Needs, …</vt:lpstr>
      <vt:lpstr>Real-Time (Phone) Over IP’s Best-Effort</vt:lpstr>
      <vt:lpstr>Internet Phone’s Playout Delay</vt:lpstr>
      <vt:lpstr>Adaptive Playout Delay (1)</vt:lpstr>
      <vt:lpstr>Adaptive playout delay (2)</vt:lpstr>
      <vt:lpstr>Recovery From Packet Loss (FEC)</vt:lpstr>
      <vt:lpstr>Recovery From Packet Loss/FEC (cont)</vt:lpstr>
      <vt:lpstr>Multimedia Applications, Services, Needs, …</vt:lpstr>
      <vt:lpstr>Streaming</vt:lpstr>
      <vt:lpstr>Streaming From Web Servers</vt:lpstr>
      <vt:lpstr>Using a Streaming Server</vt:lpstr>
      <vt:lpstr>Streaming Multimedia: UDP or TCP?</vt:lpstr>
      <vt:lpstr>Real Time Streaming Protocol (RTSP)</vt:lpstr>
      <vt:lpstr>Streaming Multimedia: client rate(s)</vt:lpstr>
      <vt:lpstr>Metafile Example</vt:lpstr>
      <vt:lpstr>RTSP Exchange Example</vt:lpstr>
      <vt:lpstr>Real-Time Protocol (RTP)</vt:lpstr>
      <vt:lpstr>RTP runs on top of UDP</vt:lpstr>
      <vt:lpstr>Real-Time Protocol (RTP)  &amp; RT Control Protocol (RTCP)</vt:lpstr>
      <vt:lpstr>Multimedia Applications, Services, Needs, …</vt:lpstr>
      <vt:lpstr>Content distribution networks(CDNs)</vt:lpstr>
      <vt:lpstr>CDN example</vt:lpstr>
      <vt:lpstr>Multimedia Applications, Services, Needs, …</vt:lpstr>
      <vt:lpstr>SIP Service Initiation Protocol</vt:lpstr>
      <vt:lpstr>Setting up a call to known IP address</vt:lpstr>
      <vt:lpstr>Example name translation, user location</vt:lpstr>
      <vt:lpstr>Summary: Internet Multimedia: bag of tricks</vt:lpstr>
      <vt:lpstr>Multimedia Applications, Services, Needs, …</vt:lpstr>
      <vt:lpstr>QoS parameters: recall ….</vt:lpstr>
      <vt:lpstr>Improving QOS in IP Networks</vt:lpstr>
      <vt:lpstr>Principles for QoS for networked applications</vt:lpstr>
      <vt:lpstr>Multimedia Applications, Services, Needs, …</vt:lpstr>
      <vt:lpstr>Where does this fit in?</vt:lpstr>
      <vt:lpstr>Where does this fit in?</vt:lpstr>
      <vt:lpstr>Packet Scheduling Policies: FIFO </vt:lpstr>
      <vt:lpstr>Packet Scheduling Policies: Priority queueing</vt:lpstr>
      <vt:lpstr>Scheduling Policies: Weighted Fair Queueing</vt:lpstr>
      <vt:lpstr>Policing Mechanisms</vt:lpstr>
      <vt:lpstr>Policing Mechanisms: Pure Leaky Bucket</vt:lpstr>
      <vt:lpstr>Policing Mechanisms:LeakyToken Bucket</vt:lpstr>
      <vt:lpstr>Policing Mechanisms: token bucket</vt:lpstr>
      <vt:lpstr>Policing: the effect of buckets</vt:lpstr>
      <vt:lpstr>Token bucket + WFQ…</vt:lpstr>
      <vt:lpstr>Multimedia Applications, Services, Needs, …</vt:lpstr>
      <vt:lpstr>ATM networks …</vt:lpstr>
      <vt:lpstr>VC (ATM) networks for Qos, classes, etc...</vt:lpstr>
      <vt:lpstr>ATM: Asynchronous Transfer Mode nets</vt:lpstr>
      <vt:lpstr>Recall: switching fabrics</vt:lpstr>
      <vt:lpstr>ATM Layer: ATM cell</vt:lpstr>
      <vt:lpstr>Example VC technology ATM Network service models:</vt:lpstr>
      <vt:lpstr>ATM Bit Rate Services</vt:lpstr>
      <vt:lpstr>ATM Congestion Control</vt:lpstr>
      <vt:lpstr>ATM ABR congestion control</vt:lpstr>
      <vt:lpstr>Traffic Shaping and Policing in ATM</vt:lpstr>
      <vt:lpstr>ATM Adaptation (Transport) Layer: AAL</vt:lpstr>
      <vt:lpstr>ATM:  network or link layer?</vt:lpstr>
      <vt:lpstr>IP-Over-ATM</vt:lpstr>
      <vt:lpstr>Multimedia Applications, Services, Needs, …</vt:lpstr>
      <vt:lpstr>Recall:  Solution Approaches in IP Networks</vt:lpstr>
      <vt:lpstr>Intserv: QoS guarantee scenario</vt:lpstr>
      <vt:lpstr>RSVP: resource reservation protocol</vt:lpstr>
      <vt:lpstr>Back to Internet QoS support:alternatively?</vt:lpstr>
      <vt:lpstr>Diffserv Architecture</vt:lpstr>
      <vt:lpstr>Slide 73</vt:lpstr>
      <vt:lpstr>Classification and Conditioning</vt:lpstr>
      <vt:lpstr>DiffServ Core Functions</vt:lpstr>
      <vt:lpstr>A parallel story: Evolution from ATM/VC related approach: Multiprotocol label switching (MPLS)</vt:lpstr>
      <vt:lpstr>MPLS capable routers</vt:lpstr>
      <vt:lpstr>Summary: How should the Internet evolve to better support multimedia?</vt:lpstr>
    </vt:vector>
  </TitlesOfParts>
  <Company>University of Massachusetts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DT, JFK KR, adapted MP</dc:creator>
  <cp:lastModifiedBy>marina</cp:lastModifiedBy>
  <cp:revision>194</cp:revision>
  <dcterms:created xsi:type="dcterms:W3CDTF">1999-10-08T19:08:27Z</dcterms:created>
  <dcterms:modified xsi:type="dcterms:W3CDTF">2010-12-07T09:38:00Z</dcterms:modified>
</cp:coreProperties>
</file>