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339" r:id="rId3"/>
    <p:sldId id="341" r:id="rId4"/>
    <p:sldId id="294" r:id="rId5"/>
    <p:sldId id="296" r:id="rId6"/>
    <p:sldId id="342" r:id="rId7"/>
    <p:sldId id="297" r:id="rId8"/>
    <p:sldId id="345" r:id="rId9"/>
    <p:sldId id="346" r:id="rId10"/>
    <p:sldId id="299" r:id="rId11"/>
    <p:sldId id="361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60" r:id="rId23"/>
    <p:sldId id="347" r:id="rId24"/>
    <p:sldId id="386" r:id="rId25"/>
    <p:sldId id="362" r:id="rId26"/>
    <p:sldId id="363" r:id="rId27"/>
    <p:sldId id="364" r:id="rId28"/>
    <p:sldId id="366" r:id="rId29"/>
    <p:sldId id="396" r:id="rId30"/>
    <p:sldId id="367" r:id="rId31"/>
    <p:sldId id="368" r:id="rId32"/>
    <p:sldId id="369" r:id="rId33"/>
    <p:sldId id="387" r:id="rId34"/>
    <p:sldId id="388" r:id="rId35"/>
    <p:sldId id="389" r:id="rId36"/>
    <p:sldId id="390" r:id="rId37"/>
    <p:sldId id="391" r:id="rId38"/>
    <p:sldId id="392" r:id="rId39"/>
    <p:sldId id="393" r:id="rId40"/>
    <p:sldId id="394" r:id="rId41"/>
    <p:sldId id="370" r:id="rId42"/>
    <p:sldId id="371" r:id="rId43"/>
    <p:sldId id="372" r:id="rId44"/>
    <p:sldId id="373" r:id="rId45"/>
    <p:sldId id="375" r:id="rId46"/>
    <p:sldId id="376" r:id="rId47"/>
    <p:sldId id="377" r:id="rId48"/>
    <p:sldId id="378" r:id="rId49"/>
    <p:sldId id="379" r:id="rId50"/>
    <p:sldId id="380" r:id="rId51"/>
    <p:sldId id="397" r:id="rId52"/>
    <p:sldId id="398" r:id="rId53"/>
    <p:sldId id="399" r:id="rId54"/>
    <p:sldId id="395" r:id="rId55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CCFFFF"/>
    <a:srgbClr val="FF0000"/>
    <a:srgbClr val="00CC66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1" autoAdjust="0"/>
    <p:restoredTop sz="94604" autoAdjust="0"/>
  </p:normalViewPr>
  <p:slideViewPr>
    <p:cSldViewPr snapToGrid="0"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3628C62-9427-4FA8-BCF0-AA2DA54CF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3511B1B-2354-4950-A448-0CC2A6C01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BCE44B5E-688D-492C-815B-B89CDCB9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22275395-D758-489E-B408-E95B32F3B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558B5679-062D-4554-A72E-87BD0D89D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C0AC8636-C7E0-4767-B09E-E704BCAEE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0711F6B2-A4FD-4DA8-B604-3F0991B46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83D64CB5-4BCD-46FE-A0A7-017AD69CE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3B104EAA-D122-4B7C-9296-9F021DE22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2CA8939C-1C1A-4382-A51A-4EF12D1A2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E89E7050-17B0-4C0B-8151-C3BC52180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3A530904-6A94-40E9-9AFC-AE385ADC5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F7F4D401-01B1-4B45-A03F-95896514D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4a-</a:t>
            </a:r>
            <a:fld id="{CE8517A7-922F-4B26-9594-C57F4AFAF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4: 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4a-</a:t>
            </a:r>
            <a:fld id="{CF5CAD1E-913A-4027-A689-11AE14F00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FF00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6.png"/><Relationship Id="rId3" Type="http://schemas.openxmlformats.org/officeDocument/2006/relationships/image" Target="../media/image4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11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ana.org/" TargetMode="Externa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4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oleObject" Target="../embeddings/oleObject55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5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15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A02471AA-3514-4154-AA4B-BE5F2013931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Chapter goals:</a:t>
            </a:r>
            <a:r>
              <a:rPr lang="en-US" sz="2400" smtClean="0"/>
              <a:t> </a:t>
            </a:r>
          </a:p>
          <a:p>
            <a:r>
              <a:rPr lang="en-US" sz="2000" smtClean="0"/>
              <a:t>understand principles behind network layer services:</a:t>
            </a:r>
          </a:p>
          <a:p>
            <a:pPr lvl="1"/>
            <a:r>
              <a:rPr lang="en-US" sz="1800" smtClean="0"/>
              <a:t>how a router works</a:t>
            </a:r>
          </a:p>
          <a:p>
            <a:pPr lvl="1"/>
            <a:r>
              <a:rPr lang="en-US" sz="1800" smtClean="0"/>
              <a:t>routing (path selection)</a:t>
            </a:r>
          </a:p>
          <a:p>
            <a:pPr lvl="1"/>
            <a:r>
              <a:rPr lang="en-US" sz="1800" smtClean="0"/>
              <a:t>dealing with scale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instantiation and implementation in the Internet (incl. advanced topics: IPv6, multicast)</a:t>
            </a:r>
          </a:p>
        </p:txBody>
      </p:sp>
      <p:sp>
        <p:nvSpPr>
          <p:cNvPr id="2151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371600"/>
            <a:ext cx="42672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Overview:</a:t>
            </a:r>
            <a:endParaRPr lang="en-US" sz="2400" smtClean="0"/>
          </a:p>
          <a:p>
            <a:r>
              <a:rPr lang="en-US" sz="2000" smtClean="0"/>
              <a:t>network layer services</a:t>
            </a:r>
          </a:p>
          <a:p>
            <a:pPr lvl="1"/>
            <a:r>
              <a:rPr lang="sv-SE" sz="1800" smtClean="0"/>
              <a:t>VC, datagram</a:t>
            </a:r>
            <a:endParaRPr lang="en-US" sz="1800" smtClean="0"/>
          </a:p>
          <a:p>
            <a:r>
              <a:rPr lang="en-US" sz="2000" smtClean="0"/>
              <a:t>what’s inside a router?</a:t>
            </a:r>
          </a:p>
          <a:p>
            <a:r>
              <a:rPr lang="sv-SE" sz="2000" smtClean="0"/>
              <a:t>Addressing, forwarding, </a:t>
            </a:r>
            <a:r>
              <a:rPr lang="en-US" sz="2000" smtClean="0"/>
              <a:t>IP</a:t>
            </a:r>
          </a:p>
          <a:p>
            <a:r>
              <a:rPr lang="en-US" sz="2000" smtClean="0"/>
              <a:t>routing principle: path selection</a:t>
            </a:r>
          </a:p>
          <a:p>
            <a:pPr lvl="1"/>
            <a:r>
              <a:rPr lang="en-US" sz="1800" smtClean="0"/>
              <a:t>hierarchical routing</a:t>
            </a:r>
          </a:p>
          <a:p>
            <a:pPr lvl="1"/>
            <a:r>
              <a:rPr lang="en-US" sz="1800" smtClean="0"/>
              <a:t>Internet routing protocols</a:t>
            </a:r>
          </a:p>
          <a:p>
            <a:r>
              <a:rPr lang="en-US" sz="2000" smtClean="0"/>
              <a:t>(multicast routing)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66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12E844E1-2763-4953-AFB0-4B61E5F8288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24850" cy="1143000"/>
          </a:xfrm>
        </p:spPr>
        <p:txBody>
          <a:bodyPr/>
          <a:lstStyle/>
          <a:p>
            <a:r>
              <a:rPr lang="en-US" sz="3200" smtClean="0"/>
              <a:t>Datagram or VC network: why?</a:t>
            </a:r>
            <a:endParaRPr lang="en-US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476375"/>
            <a:ext cx="402907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e.g. Internet</a:t>
            </a:r>
            <a:endParaRPr lang="en-US" sz="2400" smtClean="0"/>
          </a:p>
          <a:p>
            <a:r>
              <a:rPr lang="en-US" sz="2000" smtClean="0"/>
              <a:t>data exchange among computers</a:t>
            </a:r>
          </a:p>
          <a:p>
            <a:pPr lvl="1"/>
            <a:r>
              <a:rPr lang="en-US" sz="2000" smtClean="0"/>
              <a:t>“elastic” service, no strict timing req. </a:t>
            </a:r>
          </a:p>
          <a:p>
            <a:r>
              <a:rPr lang="en-US" sz="2000" smtClean="0"/>
              <a:t>“smart” end systems (computers)</a:t>
            </a:r>
          </a:p>
          <a:p>
            <a:pPr lvl="1"/>
            <a:r>
              <a:rPr lang="en-US" sz="2000" smtClean="0"/>
              <a:t>can adapt, perform control, error recovery</a:t>
            </a:r>
          </a:p>
          <a:p>
            <a:pPr lvl="1"/>
            <a:r>
              <a:rPr lang="en-US" sz="2000" smtClean="0"/>
              <a:t>simple inside network, complexity at “edge”</a:t>
            </a:r>
          </a:p>
          <a:p>
            <a:r>
              <a:rPr lang="en-US" sz="2000" smtClean="0"/>
              <a:t>But: many traffic types </a:t>
            </a:r>
          </a:p>
          <a:p>
            <a:pPr lvl="1"/>
            <a:r>
              <a:rPr lang="en-US" sz="2000" smtClean="0"/>
              <a:t>different characteristics</a:t>
            </a:r>
          </a:p>
          <a:p>
            <a:pPr lvl="1"/>
            <a:r>
              <a:rPr lang="en-US" sz="2000" smtClean="0"/>
              <a:t>uniform service difficult</a:t>
            </a:r>
          </a:p>
        </p:txBody>
      </p:sp>
      <p:sp>
        <p:nvSpPr>
          <p:cNvPr id="266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5325" y="1362075"/>
            <a:ext cx="4147356" cy="48387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e.g. ATM</a:t>
            </a:r>
            <a:endParaRPr lang="en-US" sz="2400" dirty="0" smtClean="0"/>
          </a:p>
          <a:p>
            <a:r>
              <a:rPr lang="en-US" sz="2000" dirty="0" smtClean="0"/>
              <a:t>evolved from telephony</a:t>
            </a:r>
          </a:p>
          <a:p>
            <a:r>
              <a:rPr lang="en-US" sz="2000" dirty="0" smtClean="0"/>
              <a:t>human conversation-like paradigm: </a:t>
            </a:r>
          </a:p>
          <a:p>
            <a:pPr lvl="1"/>
            <a:r>
              <a:rPr lang="en-US" sz="2000" dirty="0" smtClean="0"/>
              <a:t>strict timing, reliability requirements</a:t>
            </a:r>
          </a:p>
          <a:p>
            <a:pPr lvl="1"/>
            <a:r>
              <a:rPr lang="en-US" sz="2000" dirty="0" smtClean="0"/>
              <a:t>need for guaranteed service</a:t>
            </a:r>
            <a:endParaRPr lang="en-US" sz="1800" dirty="0" smtClean="0"/>
          </a:p>
          <a:p>
            <a:r>
              <a:rPr lang="en-US" sz="2000" dirty="0" smtClean="0"/>
              <a:t>“dumb” end systems</a:t>
            </a:r>
          </a:p>
          <a:p>
            <a:pPr lvl="1"/>
            <a:r>
              <a:rPr lang="en-US" sz="2000" dirty="0" smtClean="0"/>
              <a:t>Like </a:t>
            </a:r>
            <a:r>
              <a:rPr lang="en-US" sz="2000" dirty="0" smtClean="0"/>
              <a:t>(classic) </a:t>
            </a:r>
            <a:r>
              <a:rPr lang="en-US" sz="2000" dirty="0" smtClean="0"/>
              <a:t>telephones</a:t>
            </a:r>
          </a:p>
          <a:p>
            <a:r>
              <a:rPr lang="en-US" sz="2000" dirty="0" smtClean="0"/>
              <a:t>“clever”, fast routers: to efficiently pipeline receiving/forwarding, eliminating </a:t>
            </a:r>
            <a:r>
              <a:rPr lang="en-US" sz="2000" dirty="0" err="1" smtClean="0"/>
              <a:t>store&amp;forward</a:t>
            </a:r>
            <a:r>
              <a:rPr lang="en-US" sz="2000" dirty="0" smtClean="0"/>
              <a:t> delays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E305A6B3-77C0-4425-AD44-F48ACE199D6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Network layer service models: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09563" y="1506538"/>
            <a:ext cx="153828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pitchFamily="34" charset="0"/>
              </a:rPr>
              <a:t>Network</a:t>
            </a:r>
          </a:p>
          <a:p>
            <a:pPr algn="r"/>
            <a:r>
              <a:rPr lang="en-US" sz="2000">
                <a:latin typeface="Arial" pitchFamily="34" charset="0"/>
              </a:rPr>
              <a:t>Architecture</a:t>
            </a:r>
          </a:p>
          <a:p>
            <a:pPr algn="r"/>
            <a:endParaRPr lang="en-US" sz="2000">
              <a:latin typeface="Arial" pitchFamily="34" charset="0"/>
            </a:endParaRPr>
          </a:p>
          <a:p>
            <a:pPr algn="r"/>
            <a:r>
              <a:rPr lang="en-US" sz="2000">
                <a:latin typeface="Arial" pitchFamily="34" charset="0"/>
              </a:rPr>
              <a:t>Internet</a:t>
            </a:r>
          </a:p>
          <a:p>
            <a:pPr algn="r"/>
            <a:endParaRPr lang="en-US" sz="2000">
              <a:latin typeface="Arial" pitchFamily="34" charset="0"/>
            </a:endParaRPr>
          </a:p>
          <a:p>
            <a:pPr algn="r"/>
            <a:r>
              <a:rPr lang="en-US" sz="2000">
                <a:latin typeface="Arial" pitchFamily="34" charset="0"/>
              </a:rPr>
              <a:t>ATM</a:t>
            </a:r>
          </a:p>
          <a:p>
            <a:pPr algn="r"/>
            <a:endParaRPr lang="en-US" sz="2000">
              <a:latin typeface="Arial" pitchFamily="34" charset="0"/>
            </a:endParaRPr>
          </a:p>
          <a:p>
            <a:pPr algn="r"/>
            <a:r>
              <a:rPr lang="en-US" sz="2000">
                <a:latin typeface="Arial" pitchFamily="34" charset="0"/>
              </a:rPr>
              <a:t>ATM</a:t>
            </a:r>
          </a:p>
          <a:p>
            <a:pPr algn="r"/>
            <a:endParaRPr lang="en-US" sz="2000">
              <a:latin typeface="Arial" pitchFamily="34" charset="0"/>
            </a:endParaRPr>
          </a:p>
          <a:p>
            <a:pPr algn="r"/>
            <a:r>
              <a:rPr lang="en-US" sz="2000">
                <a:latin typeface="Arial" pitchFamily="34" charset="0"/>
              </a:rPr>
              <a:t>ATM</a:t>
            </a:r>
          </a:p>
          <a:p>
            <a:pPr algn="r"/>
            <a:endParaRPr lang="en-US" sz="2000">
              <a:latin typeface="Arial" pitchFamily="34" charset="0"/>
            </a:endParaRPr>
          </a:p>
          <a:p>
            <a:pPr algn="r"/>
            <a:r>
              <a:rPr lang="en-US" sz="2000">
                <a:latin typeface="Arial" pitchFamily="34" charset="0"/>
              </a:rPr>
              <a:t>ATM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1966913" y="1506538"/>
            <a:ext cx="130968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Service</a:t>
            </a:r>
          </a:p>
          <a:p>
            <a:r>
              <a:rPr lang="en-US" sz="2000">
                <a:latin typeface="Arial" pitchFamily="34" charset="0"/>
              </a:rPr>
              <a:t>Model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best effort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CBR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VBR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ABR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UBR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3300413" y="1801813"/>
            <a:ext cx="153828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Bandwidth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none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constant</a:t>
            </a:r>
          </a:p>
          <a:p>
            <a:r>
              <a:rPr lang="en-US" sz="2000">
                <a:latin typeface="Arial" pitchFamily="34" charset="0"/>
              </a:rPr>
              <a:t>rate</a:t>
            </a:r>
          </a:p>
          <a:p>
            <a:r>
              <a:rPr lang="en-US" sz="2000">
                <a:latin typeface="Arial" pitchFamily="34" charset="0"/>
              </a:rPr>
              <a:t>guaranteed</a:t>
            </a:r>
          </a:p>
          <a:p>
            <a:r>
              <a:rPr lang="en-US" sz="2000">
                <a:latin typeface="Arial" pitchFamily="34" charset="0"/>
              </a:rPr>
              <a:t>rate</a:t>
            </a:r>
          </a:p>
          <a:p>
            <a:r>
              <a:rPr lang="en-US" sz="2000">
                <a:latin typeface="Arial" pitchFamily="34" charset="0"/>
              </a:rPr>
              <a:t>guaranteed </a:t>
            </a:r>
          </a:p>
          <a:p>
            <a:r>
              <a:rPr lang="en-US" sz="2000">
                <a:latin typeface="Arial" pitchFamily="34" charset="0"/>
              </a:rPr>
              <a:t>minimum</a:t>
            </a:r>
          </a:p>
          <a:p>
            <a:r>
              <a:rPr lang="en-US" sz="2000">
                <a:latin typeface="Arial" pitchFamily="34" charset="0"/>
              </a:rPr>
              <a:t>none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409575" y="2324100"/>
            <a:ext cx="84296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57" name="Line 7"/>
          <p:cNvSpPr>
            <a:spLocks noChangeShapeType="1"/>
          </p:cNvSpPr>
          <p:nvPr/>
        </p:nvSpPr>
        <p:spPr bwMode="auto">
          <a:xfrm>
            <a:off x="514350" y="3057525"/>
            <a:ext cx="8429625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58" name="Line 8"/>
          <p:cNvSpPr>
            <a:spLocks noChangeShapeType="1"/>
          </p:cNvSpPr>
          <p:nvPr/>
        </p:nvSpPr>
        <p:spPr bwMode="auto">
          <a:xfrm>
            <a:off x="561975" y="3676650"/>
            <a:ext cx="8429625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59" name="Line 9"/>
          <p:cNvSpPr>
            <a:spLocks noChangeShapeType="1"/>
          </p:cNvSpPr>
          <p:nvPr/>
        </p:nvSpPr>
        <p:spPr bwMode="auto">
          <a:xfrm>
            <a:off x="561975" y="4305300"/>
            <a:ext cx="8429625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60" name="Line 10"/>
          <p:cNvSpPr>
            <a:spLocks noChangeShapeType="1"/>
          </p:cNvSpPr>
          <p:nvPr/>
        </p:nvSpPr>
        <p:spPr bwMode="auto">
          <a:xfrm>
            <a:off x="571500" y="4886325"/>
            <a:ext cx="8429625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61" name="Text Box 11"/>
          <p:cNvSpPr txBox="1">
            <a:spLocks noChangeArrowheads="1"/>
          </p:cNvSpPr>
          <p:nvPr/>
        </p:nvSpPr>
        <p:spPr bwMode="auto">
          <a:xfrm>
            <a:off x="4700588" y="1801813"/>
            <a:ext cx="72072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Loss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yes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yes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62" name="Text Box 12"/>
          <p:cNvSpPr txBox="1">
            <a:spLocks noChangeArrowheads="1"/>
          </p:cNvSpPr>
          <p:nvPr/>
        </p:nvSpPr>
        <p:spPr bwMode="auto">
          <a:xfrm>
            <a:off x="5424488" y="1811338"/>
            <a:ext cx="83185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Order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yes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yes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yes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yes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63" name="Text Box 13"/>
          <p:cNvSpPr txBox="1">
            <a:spLocks noChangeArrowheads="1"/>
          </p:cNvSpPr>
          <p:nvPr/>
        </p:nvSpPr>
        <p:spPr bwMode="auto">
          <a:xfrm>
            <a:off x="6281738" y="1811338"/>
            <a:ext cx="94773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Timing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yes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yes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64" name="Text Box 14"/>
          <p:cNvSpPr txBox="1">
            <a:spLocks noChangeArrowheads="1"/>
          </p:cNvSpPr>
          <p:nvPr/>
        </p:nvSpPr>
        <p:spPr bwMode="auto">
          <a:xfrm>
            <a:off x="7281863" y="1525588"/>
            <a:ext cx="148113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Congestion</a:t>
            </a:r>
          </a:p>
          <a:p>
            <a:r>
              <a:rPr lang="en-US" sz="2000">
                <a:latin typeface="Arial" pitchFamily="34" charset="0"/>
              </a:rPr>
              <a:t>feedback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 (inferred</a:t>
            </a:r>
          </a:p>
          <a:p>
            <a:r>
              <a:rPr lang="en-US" sz="2000">
                <a:latin typeface="Arial" pitchFamily="34" charset="0"/>
              </a:rPr>
              <a:t>via loss)</a:t>
            </a:r>
          </a:p>
          <a:p>
            <a:r>
              <a:rPr lang="en-US" sz="2000">
                <a:latin typeface="Arial" pitchFamily="34" charset="0"/>
              </a:rPr>
              <a:t>no</a:t>
            </a:r>
          </a:p>
          <a:p>
            <a:r>
              <a:rPr lang="en-US" sz="2000">
                <a:latin typeface="Arial" pitchFamily="34" charset="0"/>
              </a:rPr>
              <a:t>congestion</a:t>
            </a:r>
          </a:p>
          <a:p>
            <a:r>
              <a:rPr lang="en-US" sz="2000">
                <a:latin typeface="Arial" pitchFamily="34" charset="0"/>
              </a:rPr>
              <a:t>no</a:t>
            </a:r>
          </a:p>
          <a:p>
            <a:r>
              <a:rPr lang="en-US" sz="2000">
                <a:latin typeface="Arial" pitchFamily="34" charset="0"/>
              </a:rPr>
              <a:t>congestion</a:t>
            </a:r>
          </a:p>
          <a:p>
            <a:r>
              <a:rPr lang="en-US" sz="2000">
                <a:latin typeface="Arial" pitchFamily="34" charset="0"/>
              </a:rPr>
              <a:t>yes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no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4672013" y="1374775"/>
            <a:ext cx="172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Guarantees ?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66" name="Line 16"/>
          <p:cNvSpPr>
            <a:spLocks noChangeShapeType="1"/>
          </p:cNvSpPr>
          <p:nvPr/>
        </p:nvSpPr>
        <p:spPr bwMode="auto">
          <a:xfrm flipV="1">
            <a:off x="3390900" y="1800225"/>
            <a:ext cx="37338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67" name="Rectangle 17"/>
          <p:cNvSpPr>
            <a:spLocks noChangeArrowheads="1"/>
          </p:cNvSpPr>
          <p:nvPr/>
        </p:nvSpPr>
        <p:spPr bwMode="auto">
          <a:xfrm>
            <a:off x="447675" y="5457825"/>
            <a:ext cx="77819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dirty="0"/>
              <a:t>Internet model being </a:t>
            </a:r>
            <a:r>
              <a:rPr lang="en-US" sz="2000" dirty="0" err="1"/>
              <a:t>extented</a:t>
            </a:r>
            <a:r>
              <a:rPr lang="en-US" sz="2000" dirty="0"/>
              <a:t>: </a:t>
            </a:r>
            <a:r>
              <a:rPr lang="en-US" sz="2000" dirty="0" err="1"/>
              <a:t>Intserv</a:t>
            </a:r>
            <a:r>
              <a:rPr lang="en-US" sz="2000" dirty="0"/>
              <a:t>, </a:t>
            </a:r>
            <a:r>
              <a:rPr lang="en-US" sz="2000" dirty="0" err="1"/>
              <a:t>Diffserv</a:t>
            </a:r>
            <a:endParaRPr lang="en-US" sz="2000" dirty="0"/>
          </a:p>
          <a:p>
            <a:pPr marL="2857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 dirty="0"/>
              <a:t>(will study these later 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B507AFE4-FE17-473E-B878-C352A1BFB71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3297238"/>
          </a:xfrm>
        </p:spPr>
        <p:txBody>
          <a:bodyPr/>
          <a:lstStyle/>
          <a:p>
            <a:pPr algn="ctr"/>
            <a:r>
              <a:rPr lang="en-US" sz="3600" smtClean="0"/>
              <a:t>Router Architecture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D27A5D9F-98E6-487C-B76B-7DB2ABCA609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3600" smtClean="0"/>
              <a:t>Router Architecture Overview</a:t>
            </a:r>
            <a:endParaRPr lang="en-US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26413" cy="9144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mtClean="0"/>
              <a:t>Two key router functions:</a:t>
            </a:r>
            <a:r>
              <a:rPr lang="en-US" sz="18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run routing algorithms/protocol</a:t>
            </a:r>
          </a:p>
          <a:p>
            <a:pPr>
              <a:lnSpc>
                <a:spcPct val="90000"/>
              </a:lnSpc>
            </a:pPr>
            <a:r>
              <a:rPr lang="en-US" sz="2400" i="1" smtClean="0"/>
              <a:t>switching packet</a:t>
            </a:r>
            <a:r>
              <a:rPr lang="en-US" sz="2400" smtClean="0"/>
              <a:t>s from incoming to outgoing link</a:t>
            </a:r>
          </a:p>
        </p:txBody>
      </p:sp>
      <p:pic>
        <p:nvPicPr>
          <p:cNvPr id="29702" name="Picture 4" descr="461 swtch compon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900" y="2900363"/>
            <a:ext cx="6399213" cy="352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F0DFC6AB-D30D-4A90-A6F1-F7F13953FD19}" type="slidenum">
              <a:rPr lang="en-US" smtClean="0"/>
              <a:pPr/>
              <a:t>14</a:t>
            </a:fld>
            <a:endParaRPr lang="en-US" smtClean="0"/>
          </a:p>
        </p:txBody>
      </p:sp>
      <p:pic>
        <p:nvPicPr>
          <p:cNvPr id="30724" name="Picture 2" descr="462 Input Por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6450" y="938213"/>
            <a:ext cx="5410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3"/>
          <p:cNvSpPr>
            <a:spLocks noGrp="1" noChangeArrowheads="1"/>
          </p:cNvSpPr>
          <p:nvPr>
            <p:ph type="title"/>
          </p:nvPr>
        </p:nvSpPr>
        <p:spPr>
          <a:xfrm>
            <a:off x="644525" y="504825"/>
            <a:ext cx="7772400" cy="609600"/>
          </a:xfrm>
        </p:spPr>
        <p:txBody>
          <a:bodyPr/>
          <a:lstStyle/>
          <a:p>
            <a:r>
              <a:rPr lang="en-US" sz="3600" smtClean="0"/>
              <a:t>Input Port Functions</a:t>
            </a:r>
            <a:endParaRPr lang="en-US" smtClean="0"/>
          </a:p>
        </p:txBody>
      </p:sp>
      <p:sp>
        <p:nvSpPr>
          <p:cNvPr id="307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394075" y="3668713"/>
            <a:ext cx="5456238" cy="26670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b="1" smtClean="0"/>
              <a:t>Decentralized switching</a:t>
            </a:r>
            <a:r>
              <a:rPr lang="en-US" sz="2400" i="1" smtClean="0"/>
              <a:t>:</a:t>
            </a:r>
            <a:r>
              <a:rPr lang="en-US" sz="2400" smtClean="0"/>
              <a:t> </a:t>
            </a:r>
          </a:p>
          <a:p>
            <a:r>
              <a:rPr lang="en-US" sz="2000" smtClean="0"/>
              <a:t>given datagram dest., lookup output port using routing table in input port memory</a:t>
            </a:r>
          </a:p>
          <a:p>
            <a:r>
              <a:rPr lang="en-US" sz="2000" smtClean="0"/>
              <a:t>goal: complete input port processing at ‘line speed’</a:t>
            </a:r>
          </a:p>
          <a:p>
            <a:r>
              <a:rPr lang="en-US" sz="2000" smtClean="0"/>
              <a:t>queuing: if datagrams arrive faster than forwarding rate into switch fabric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0" y="3060700"/>
            <a:ext cx="23764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chemeClr val="accent2"/>
                </a:solidFill>
              </a:rPr>
              <a:t>Physical layer:</a:t>
            </a:r>
            <a:endParaRPr lang="en-US" sz="2000"/>
          </a:p>
          <a:p>
            <a:pPr algn="r"/>
            <a:r>
              <a:rPr lang="en-US" sz="2000"/>
              <a:t>bit-level reception</a:t>
            </a:r>
            <a:endParaRPr lang="en-US"/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11163" y="3789363"/>
            <a:ext cx="19796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chemeClr val="accent2"/>
                </a:solidFill>
              </a:rPr>
              <a:t>Data link layer:</a:t>
            </a:r>
          </a:p>
          <a:p>
            <a:pPr algn="r"/>
            <a:r>
              <a:rPr lang="en-US" sz="2000"/>
              <a:t>e.g., Ethernet</a:t>
            </a:r>
          </a:p>
          <a:p>
            <a:pPr algn="r"/>
            <a:r>
              <a:rPr lang="en-US" sz="2000"/>
              <a:t>see chapter 5</a:t>
            </a:r>
            <a:endParaRPr lang="en-US"/>
          </a:p>
        </p:txBody>
      </p:sp>
      <p:sp>
        <p:nvSpPr>
          <p:cNvPr id="30729" name="Freeform 7"/>
          <p:cNvSpPr>
            <a:spLocks/>
          </p:cNvSpPr>
          <p:nvPr/>
        </p:nvSpPr>
        <p:spPr bwMode="auto">
          <a:xfrm flipV="1">
            <a:off x="1963738" y="2662238"/>
            <a:ext cx="796925" cy="422275"/>
          </a:xfrm>
          <a:custGeom>
            <a:avLst/>
            <a:gdLst>
              <a:gd name="T0" fmla="*/ 0 w 769"/>
              <a:gd name="T1" fmla="*/ 0 h 517"/>
              <a:gd name="T2" fmla="*/ 459648499 w 769"/>
              <a:gd name="T3" fmla="*/ 250173010 h 517"/>
              <a:gd name="T4" fmla="*/ 495088333 w 769"/>
              <a:gd name="T5" fmla="*/ 112744972 h 517"/>
              <a:gd name="T6" fmla="*/ 825864048 w 769"/>
              <a:gd name="T7" fmla="*/ 344905501 h 517"/>
              <a:gd name="T8" fmla="*/ 0 60000 65536"/>
              <a:gd name="T9" fmla="*/ 0 60000 65536"/>
              <a:gd name="T10" fmla="*/ 0 60000 65536"/>
              <a:gd name="T11" fmla="*/ 0 60000 65536"/>
              <a:gd name="T12" fmla="*/ 0 w 769"/>
              <a:gd name="T13" fmla="*/ 0 h 517"/>
              <a:gd name="T14" fmla="*/ 769 w 769"/>
              <a:gd name="T15" fmla="*/ 517 h 5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9" h="517">
                <a:moveTo>
                  <a:pt x="0" y="0"/>
                </a:moveTo>
                <a:cubicBezTo>
                  <a:pt x="71" y="62"/>
                  <a:pt x="351" y="347"/>
                  <a:pt x="428" y="375"/>
                </a:cubicBezTo>
                <a:cubicBezTo>
                  <a:pt x="505" y="403"/>
                  <a:pt x="404" y="145"/>
                  <a:pt x="461" y="169"/>
                </a:cubicBezTo>
                <a:cubicBezTo>
                  <a:pt x="518" y="192"/>
                  <a:pt x="705" y="444"/>
                  <a:pt x="769" y="51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30" name="Freeform 8"/>
          <p:cNvSpPr>
            <a:spLocks/>
          </p:cNvSpPr>
          <p:nvPr/>
        </p:nvSpPr>
        <p:spPr bwMode="auto">
          <a:xfrm flipV="1">
            <a:off x="2338388" y="2674938"/>
            <a:ext cx="1408112" cy="1198562"/>
          </a:xfrm>
          <a:custGeom>
            <a:avLst/>
            <a:gdLst>
              <a:gd name="T0" fmla="*/ 0 w 769"/>
              <a:gd name="T1" fmla="*/ 0 h 517"/>
              <a:gd name="T2" fmla="*/ 1435045577 w 769"/>
              <a:gd name="T3" fmla="*/ 2015445384 h 517"/>
              <a:gd name="T4" fmla="*/ 1545691285 w 769"/>
              <a:gd name="T5" fmla="*/ 908294255 h 517"/>
              <a:gd name="T6" fmla="*/ 2147483647 w 769"/>
              <a:gd name="T7" fmla="*/ 2147483647 h 517"/>
              <a:gd name="T8" fmla="*/ 0 60000 65536"/>
              <a:gd name="T9" fmla="*/ 0 60000 65536"/>
              <a:gd name="T10" fmla="*/ 0 60000 65536"/>
              <a:gd name="T11" fmla="*/ 0 60000 65536"/>
              <a:gd name="T12" fmla="*/ 0 w 769"/>
              <a:gd name="T13" fmla="*/ 0 h 517"/>
              <a:gd name="T14" fmla="*/ 769 w 769"/>
              <a:gd name="T15" fmla="*/ 517 h 5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9" h="517">
                <a:moveTo>
                  <a:pt x="0" y="0"/>
                </a:moveTo>
                <a:cubicBezTo>
                  <a:pt x="71" y="62"/>
                  <a:pt x="351" y="347"/>
                  <a:pt x="428" y="375"/>
                </a:cubicBezTo>
                <a:cubicBezTo>
                  <a:pt x="505" y="403"/>
                  <a:pt x="404" y="145"/>
                  <a:pt x="461" y="169"/>
                </a:cubicBezTo>
                <a:cubicBezTo>
                  <a:pt x="518" y="192"/>
                  <a:pt x="705" y="444"/>
                  <a:pt x="769" y="51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31" name="Freeform 9"/>
          <p:cNvSpPr>
            <a:spLocks/>
          </p:cNvSpPr>
          <p:nvPr/>
        </p:nvSpPr>
        <p:spPr bwMode="auto">
          <a:xfrm flipV="1">
            <a:off x="5222875" y="2873375"/>
            <a:ext cx="760413" cy="881063"/>
          </a:xfrm>
          <a:custGeom>
            <a:avLst/>
            <a:gdLst>
              <a:gd name="T0" fmla="*/ 0 w 769"/>
              <a:gd name="T1" fmla="*/ 0 h 517"/>
              <a:gd name="T2" fmla="*/ 418495115 w 769"/>
              <a:gd name="T3" fmla="*/ 1089090918 h 517"/>
              <a:gd name="T4" fmla="*/ 450761732 w 769"/>
              <a:gd name="T5" fmla="*/ 490816831 h 517"/>
              <a:gd name="T6" fmla="*/ 751921895 w 769"/>
              <a:gd name="T7" fmla="*/ 1501492966 h 517"/>
              <a:gd name="T8" fmla="*/ 0 60000 65536"/>
              <a:gd name="T9" fmla="*/ 0 60000 65536"/>
              <a:gd name="T10" fmla="*/ 0 60000 65536"/>
              <a:gd name="T11" fmla="*/ 0 60000 65536"/>
              <a:gd name="T12" fmla="*/ 0 w 769"/>
              <a:gd name="T13" fmla="*/ 0 h 517"/>
              <a:gd name="T14" fmla="*/ 769 w 769"/>
              <a:gd name="T15" fmla="*/ 517 h 5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9" h="517">
                <a:moveTo>
                  <a:pt x="0" y="0"/>
                </a:moveTo>
                <a:cubicBezTo>
                  <a:pt x="71" y="62"/>
                  <a:pt x="351" y="347"/>
                  <a:pt x="428" y="375"/>
                </a:cubicBezTo>
                <a:cubicBezTo>
                  <a:pt x="505" y="403"/>
                  <a:pt x="404" y="145"/>
                  <a:pt x="461" y="169"/>
                </a:cubicBezTo>
                <a:cubicBezTo>
                  <a:pt x="518" y="192"/>
                  <a:pt x="705" y="444"/>
                  <a:pt x="769" y="51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C3D6E5AE-6AA3-4E6E-9CE6-A6D893EF9C6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9888"/>
            <a:ext cx="7772400" cy="457200"/>
          </a:xfrm>
        </p:spPr>
        <p:txBody>
          <a:bodyPr/>
          <a:lstStyle/>
          <a:p>
            <a:r>
              <a:rPr lang="en-US" sz="3200" smtClean="0"/>
              <a:t>Input Port Queuing</a:t>
            </a:r>
            <a:endParaRPr lang="en-US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127125"/>
            <a:ext cx="8101012" cy="3017838"/>
          </a:xfrm>
        </p:spPr>
        <p:txBody>
          <a:bodyPr/>
          <a:lstStyle/>
          <a:p>
            <a:r>
              <a:rPr lang="en-US" sz="2400" smtClean="0"/>
              <a:t>Fabric slower that input ports combined -&gt; queueing may occur at input queues 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Head-of-the-Line blocking:</a:t>
            </a:r>
            <a:r>
              <a:rPr lang="en-US" sz="2400" smtClean="0"/>
              <a:t> queued datagram at front of queue prevents others in queue from moving forward</a:t>
            </a:r>
          </a:p>
          <a:p>
            <a:r>
              <a:rPr lang="en-US" sz="2400" i="1" smtClean="0">
                <a:solidFill>
                  <a:srgbClr val="FF0000"/>
                </a:solidFill>
              </a:rPr>
              <a:t>queueing delay and loss due to input buffer overflow!</a:t>
            </a:r>
          </a:p>
        </p:txBody>
      </p:sp>
      <p:pic>
        <p:nvPicPr>
          <p:cNvPr id="31750" name="Picture 4" descr="466 HOL Bloc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6488" y="3762375"/>
            <a:ext cx="6900862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DB003FC5-3307-4240-B4DF-E77F9DA8FF1A}" type="slidenum">
              <a:rPr lang="en-US" smtClean="0"/>
              <a:pPr/>
              <a:t>16</a:t>
            </a:fld>
            <a:endParaRPr lang="en-US" smtClean="0"/>
          </a:p>
        </p:txBody>
      </p:sp>
      <p:pic>
        <p:nvPicPr>
          <p:cNvPr id="32772" name="Picture 2" descr="463 swtching metho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275" y="1387475"/>
            <a:ext cx="739140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sz="3600" smtClean="0"/>
              <a:t>Three types of switching fabrics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E3885A31-F835-4C6D-B723-8776F18A696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z="3600" smtClean="0"/>
              <a:t>Switching Via Memory</a:t>
            </a:r>
            <a:endParaRPr lang="en-US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848600" cy="1066800"/>
          </a:xfrm>
        </p:spPr>
        <p:txBody>
          <a:bodyPr/>
          <a:lstStyle/>
          <a:p>
            <a:pPr marL="114300" indent="-114300"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First generation routers:</a:t>
            </a:r>
            <a:endParaRPr lang="en-US" sz="1800" smtClean="0"/>
          </a:p>
          <a:p>
            <a:pPr marL="114300" indent="-114300">
              <a:lnSpc>
                <a:spcPct val="90000"/>
              </a:lnSpc>
            </a:pPr>
            <a:r>
              <a:rPr lang="en-US" sz="2400" smtClean="0"/>
              <a:t> packet copied by system’s (single) CPU</a:t>
            </a:r>
          </a:p>
          <a:p>
            <a:pPr marL="114300" indent="-114300">
              <a:lnSpc>
                <a:spcPct val="90000"/>
              </a:lnSpc>
            </a:pPr>
            <a:r>
              <a:rPr lang="en-US" sz="2400" smtClean="0"/>
              <a:t> speed limited by memory bandwidth (2 bus crossings per datagram)</a:t>
            </a:r>
            <a:endParaRPr lang="en-US" sz="1800" smtClean="0"/>
          </a:p>
        </p:txBody>
      </p:sp>
      <p:grpSp>
        <p:nvGrpSpPr>
          <p:cNvPr id="33798" name="Group 4"/>
          <p:cNvGrpSpPr>
            <a:grpSpLocks/>
          </p:cNvGrpSpPr>
          <p:nvPr/>
        </p:nvGrpSpPr>
        <p:grpSpPr bwMode="auto">
          <a:xfrm>
            <a:off x="1352550" y="2754313"/>
            <a:ext cx="6400800" cy="2071687"/>
            <a:chOff x="1056" y="2199"/>
            <a:chExt cx="4032" cy="1305"/>
          </a:xfrm>
        </p:grpSpPr>
        <p:sp>
          <p:nvSpPr>
            <p:cNvPr id="33800" name="Rectangle 5"/>
            <p:cNvSpPr>
              <a:spLocks noChangeArrowheads="1"/>
            </p:cNvSpPr>
            <p:nvPr/>
          </p:nvSpPr>
          <p:spPr bwMode="auto">
            <a:xfrm>
              <a:off x="1776" y="264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1" name="Rectangle 6"/>
            <p:cNvSpPr>
              <a:spLocks noChangeArrowheads="1"/>
            </p:cNvSpPr>
            <p:nvPr/>
          </p:nvSpPr>
          <p:spPr bwMode="auto">
            <a:xfrm>
              <a:off x="3840" y="264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2" name="Rectangle 7"/>
            <p:cNvSpPr>
              <a:spLocks noChangeArrowheads="1"/>
            </p:cNvSpPr>
            <p:nvPr/>
          </p:nvSpPr>
          <p:spPr bwMode="auto">
            <a:xfrm>
              <a:off x="2544" y="2448"/>
              <a:ext cx="1104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3" name="Line 8"/>
            <p:cNvSpPr>
              <a:spLocks noChangeShapeType="1"/>
            </p:cNvSpPr>
            <p:nvPr/>
          </p:nvSpPr>
          <p:spPr bwMode="auto">
            <a:xfrm>
              <a:off x="1584" y="340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4" name="Line 9"/>
            <p:cNvSpPr>
              <a:spLocks noChangeShapeType="1"/>
            </p:cNvSpPr>
            <p:nvPr/>
          </p:nvSpPr>
          <p:spPr bwMode="auto">
            <a:xfrm>
              <a:off x="2064" y="30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5" name="Line 10"/>
            <p:cNvSpPr>
              <a:spLocks noChangeShapeType="1"/>
            </p:cNvSpPr>
            <p:nvPr/>
          </p:nvSpPr>
          <p:spPr bwMode="auto">
            <a:xfrm>
              <a:off x="3120" y="30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6" name="Line 11"/>
            <p:cNvSpPr>
              <a:spLocks noChangeShapeType="1"/>
            </p:cNvSpPr>
            <p:nvPr/>
          </p:nvSpPr>
          <p:spPr bwMode="auto">
            <a:xfrm>
              <a:off x="4128" y="30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7" name="Line 12"/>
            <p:cNvSpPr>
              <a:spLocks noChangeShapeType="1"/>
            </p:cNvSpPr>
            <p:nvPr/>
          </p:nvSpPr>
          <p:spPr bwMode="auto">
            <a:xfrm flipH="1">
              <a:off x="1056" y="278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8" name="Line 13"/>
            <p:cNvSpPr>
              <a:spLocks noChangeShapeType="1"/>
            </p:cNvSpPr>
            <p:nvPr/>
          </p:nvSpPr>
          <p:spPr bwMode="auto">
            <a:xfrm flipH="1">
              <a:off x="4368" y="273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9" name="Line 14"/>
            <p:cNvSpPr>
              <a:spLocks noChangeShapeType="1"/>
            </p:cNvSpPr>
            <p:nvPr/>
          </p:nvSpPr>
          <p:spPr bwMode="auto">
            <a:xfrm>
              <a:off x="1200" y="2880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10" name="Line 15"/>
            <p:cNvSpPr>
              <a:spLocks noChangeShapeType="1"/>
            </p:cNvSpPr>
            <p:nvPr/>
          </p:nvSpPr>
          <p:spPr bwMode="auto">
            <a:xfrm>
              <a:off x="2016" y="288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11" name="Line 16"/>
            <p:cNvSpPr>
              <a:spLocks noChangeShapeType="1"/>
            </p:cNvSpPr>
            <p:nvPr/>
          </p:nvSpPr>
          <p:spPr bwMode="auto">
            <a:xfrm>
              <a:off x="2016" y="3504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12" name="Line 17"/>
            <p:cNvSpPr>
              <a:spLocks noChangeShapeType="1"/>
            </p:cNvSpPr>
            <p:nvPr/>
          </p:nvSpPr>
          <p:spPr bwMode="auto">
            <a:xfrm flipV="1">
              <a:off x="2976" y="288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13" name="Line 18"/>
            <p:cNvSpPr>
              <a:spLocks noChangeShapeType="1"/>
            </p:cNvSpPr>
            <p:nvPr/>
          </p:nvSpPr>
          <p:spPr bwMode="auto">
            <a:xfrm>
              <a:off x="2976" y="288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14" name="Line 19"/>
            <p:cNvSpPr>
              <a:spLocks noChangeShapeType="1"/>
            </p:cNvSpPr>
            <p:nvPr/>
          </p:nvSpPr>
          <p:spPr bwMode="auto">
            <a:xfrm>
              <a:off x="3312" y="288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15" name="Line 20"/>
            <p:cNvSpPr>
              <a:spLocks noChangeShapeType="1"/>
            </p:cNvSpPr>
            <p:nvPr/>
          </p:nvSpPr>
          <p:spPr bwMode="auto">
            <a:xfrm>
              <a:off x="3312" y="350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16" name="Line 21"/>
            <p:cNvSpPr>
              <a:spLocks noChangeShapeType="1"/>
            </p:cNvSpPr>
            <p:nvPr/>
          </p:nvSpPr>
          <p:spPr bwMode="auto">
            <a:xfrm flipV="1">
              <a:off x="4080" y="278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17" name="Line 22"/>
            <p:cNvSpPr>
              <a:spLocks noChangeShapeType="1"/>
            </p:cNvSpPr>
            <p:nvPr/>
          </p:nvSpPr>
          <p:spPr bwMode="auto">
            <a:xfrm>
              <a:off x="4080" y="278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18" name="Text Box 23"/>
            <p:cNvSpPr txBox="1">
              <a:spLocks noChangeArrowheads="1"/>
            </p:cNvSpPr>
            <p:nvPr/>
          </p:nvSpPr>
          <p:spPr bwMode="auto">
            <a:xfrm>
              <a:off x="1766" y="2247"/>
              <a:ext cx="38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Input</a:t>
              </a:r>
            </a:p>
            <a:p>
              <a:r>
                <a:rPr lang="en-US" sz="1600">
                  <a:latin typeface="Times New Roman" pitchFamily="18" charset="0"/>
                </a:rPr>
                <a:t>Port</a:t>
              </a:r>
              <a:endParaRPr lang="en-US" sz="3200">
                <a:latin typeface="Times New Roman" pitchFamily="18" charset="0"/>
              </a:endParaRPr>
            </a:p>
          </p:txBody>
        </p:sp>
        <p:sp>
          <p:nvSpPr>
            <p:cNvPr id="33819" name="Text Box 24"/>
            <p:cNvSpPr txBox="1">
              <a:spLocks noChangeArrowheads="1"/>
            </p:cNvSpPr>
            <p:nvPr/>
          </p:nvSpPr>
          <p:spPr bwMode="auto">
            <a:xfrm>
              <a:off x="3840" y="2256"/>
              <a:ext cx="47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Output</a:t>
              </a:r>
            </a:p>
            <a:p>
              <a:r>
                <a:rPr lang="en-US" sz="1600">
                  <a:latin typeface="Times New Roman" pitchFamily="18" charset="0"/>
                </a:rPr>
                <a:t>Port</a:t>
              </a:r>
              <a:endParaRPr lang="en-US" sz="3200">
                <a:latin typeface="Times New Roman" pitchFamily="18" charset="0"/>
              </a:endParaRPr>
            </a:p>
          </p:txBody>
        </p:sp>
        <p:sp>
          <p:nvSpPr>
            <p:cNvPr id="33820" name="Text Box 25"/>
            <p:cNvSpPr txBox="1">
              <a:spLocks noChangeArrowheads="1"/>
            </p:cNvSpPr>
            <p:nvPr/>
          </p:nvSpPr>
          <p:spPr bwMode="auto">
            <a:xfrm>
              <a:off x="2630" y="2199"/>
              <a:ext cx="5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Memory</a:t>
              </a:r>
              <a:endParaRPr lang="en-US" sz="3200">
                <a:latin typeface="Times New Roman" pitchFamily="18" charset="0"/>
              </a:endParaRPr>
            </a:p>
          </p:txBody>
        </p:sp>
        <p:sp>
          <p:nvSpPr>
            <p:cNvPr id="33821" name="Text Box 26"/>
            <p:cNvSpPr txBox="1">
              <a:spLocks noChangeArrowheads="1"/>
            </p:cNvSpPr>
            <p:nvPr/>
          </p:nvSpPr>
          <p:spPr bwMode="auto">
            <a:xfrm>
              <a:off x="4310" y="3207"/>
              <a:ext cx="7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System Bus</a:t>
              </a:r>
              <a:endParaRPr lang="en-US" sz="3200">
                <a:latin typeface="Times New Roman" pitchFamily="18" charset="0"/>
              </a:endParaRPr>
            </a:p>
          </p:txBody>
        </p:sp>
      </p:grpSp>
      <p:sp>
        <p:nvSpPr>
          <p:cNvPr id="33799" name="Rectangle 27"/>
          <p:cNvSpPr>
            <a:spLocks noChangeArrowheads="1"/>
          </p:cNvSpPr>
          <p:nvPr/>
        </p:nvSpPr>
        <p:spPr bwMode="auto">
          <a:xfrm>
            <a:off x="638175" y="4899025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 indent="-1143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Modern routers:</a:t>
            </a:r>
            <a:endParaRPr lang="en-US"/>
          </a:p>
          <a:p>
            <a:pPr marL="114300" indent="-1143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 </a:t>
            </a:r>
            <a:r>
              <a:rPr lang="en-US" sz="2400">
                <a:solidFill>
                  <a:schemeClr val="accent2"/>
                </a:solidFill>
              </a:rPr>
              <a:t>input port processor</a:t>
            </a:r>
            <a:r>
              <a:rPr lang="en-US" sz="2400"/>
              <a:t> performs lookup, copy into memory</a:t>
            </a:r>
          </a:p>
          <a:p>
            <a:pPr marL="114300" indent="-1143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 Cisco Catalyst 8500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2895E8AC-B5D8-4AE9-998E-40A16C201EA7}" type="slidenum">
              <a:rPr lang="en-US" smtClean="0"/>
              <a:pPr/>
              <a:t>18</a:t>
            </a:fld>
            <a:endParaRPr lang="en-US" smtClean="0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1190625" y="671513"/>
            <a:ext cx="7391400" cy="5184775"/>
            <a:chOff x="1002" y="245"/>
            <a:chExt cx="4656" cy="3266"/>
          </a:xfrm>
        </p:grpSpPr>
        <p:pic>
          <p:nvPicPr>
            <p:cNvPr id="34823" name="Picture 3" descr="463 swtching method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2" y="252"/>
              <a:ext cx="4656" cy="3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4" name="Rectangle 4"/>
            <p:cNvSpPr>
              <a:spLocks noChangeArrowheads="1"/>
            </p:cNvSpPr>
            <p:nvPr/>
          </p:nvSpPr>
          <p:spPr bwMode="auto">
            <a:xfrm>
              <a:off x="1030" y="245"/>
              <a:ext cx="2474" cy="13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4825" name="Rectangle 5"/>
            <p:cNvSpPr>
              <a:spLocks noChangeArrowheads="1"/>
            </p:cNvSpPr>
            <p:nvPr/>
          </p:nvSpPr>
          <p:spPr bwMode="auto">
            <a:xfrm>
              <a:off x="1992" y="1748"/>
              <a:ext cx="3237" cy="17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34821" name="Rectangle 6"/>
          <p:cNvSpPr>
            <a:spLocks noGrp="1" noChangeArrowheads="1"/>
          </p:cNvSpPr>
          <p:nvPr>
            <p:ph type="title"/>
          </p:nvPr>
        </p:nvSpPr>
        <p:spPr>
          <a:xfrm>
            <a:off x="650875" y="798513"/>
            <a:ext cx="4572000" cy="685800"/>
          </a:xfrm>
        </p:spPr>
        <p:txBody>
          <a:bodyPr/>
          <a:lstStyle/>
          <a:p>
            <a:r>
              <a:rPr lang="en-US" sz="3600" smtClean="0"/>
              <a:t>Switching Via Bus</a:t>
            </a:r>
            <a:endParaRPr lang="en-US" smtClean="0"/>
          </a:p>
        </p:txBody>
      </p:sp>
      <p:sp>
        <p:nvSpPr>
          <p:cNvPr id="3482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6875" y="2500313"/>
            <a:ext cx="5608638" cy="4071937"/>
          </a:xfrm>
        </p:spPr>
        <p:txBody>
          <a:bodyPr/>
          <a:lstStyle/>
          <a:p>
            <a:r>
              <a:rPr lang="en-US" sz="2400" smtClean="0"/>
              <a:t>datagram from input port memory</a:t>
            </a:r>
          </a:p>
          <a:p>
            <a:pPr>
              <a:buFont typeface="ZapfDingbats" pitchFamily="82" charset="2"/>
              <a:buNone/>
            </a:pPr>
            <a:r>
              <a:rPr lang="en-US" sz="2400" smtClean="0"/>
              <a:t>    to output port memory via a shared bus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bus contention:</a:t>
            </a:r>
            <a:r>
              <a:rPr lang="en-US" sz="2400" smtClean="0"/>
              <a:t>  switching speed limited by bus bandwidth</a:t>
            </a:r>
          </a:p>
          <a:p>
            <a:r>
              <a:rPr lang="en-US" sz="2400" smtClean="0"/>
              <a:t>1 Gbps bus, Cisco 1900: sufficient speed for access and enterprise routers (not regional or backbone)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4408BAEF-943D-49CD-968C-4FD47498AB3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Switching Via An Interconnection Network</a:t>
            </a:r>
            <a:endParaRPr lang="en-US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251" y="1228296"/>
            <a:ext cx="8570794" cy="4897272"/>
          </a:xfrm>
        </p:spPr>
        <p:txBody>
          <a:bodyPr/>
          <a:lstStyle/>
          <a:p>
            <a:r>
              <a:rPr lang="en-US" sz="2000" dirty="0" smtClean="0"/>
              <a:t>Overcome </a:t>
            </a:r>
            <a:r>
              <a:rPr lang="en-US" sz="2000" dirty="0" smtClean="0"/>
              <a:t>bus </a:t>
            </a:r>
            <a:r>
              <a:rPr lang="en-US" sz="2000" dirty="0" smtClean="0"/>
              <a:t>bandwidth limitations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Banyan </a:t>
            </a:r>
            <a:r>
              <a:rPr lang="en-US" sz="2000" dirty="0" smtClean="0">
                <a:solidFill>
                  <a:schemeClr val="accent2"/>
                </a:solidFill>
              </a:rPr>
              <a:t>networks</a:t>
            </a:r>
            <a:r>
              <a:rPr lang="en-US" sz="2000" dirty="0" smtClean="0"/>
              <a:t>, other </a:t>
            </a:r>
            <a:r>
              <a:rPr lang="en-US" sz="2000" dirty="0" smtClean="0">
                <a:solidFill>
                  <a:schemeClr val="accent2"/>
                </a:solidFill>
              </a:rPr>
              <a:t>interconnection nets</a:t>
            </a:r>
            <a:r>
              <a:rPr lang="en-US" sz="2000" dirty="0" smtClean="0"/>
              <a:t> </a:t>
            </a:r>
            <a:r>
              <a:rPr lang="en-US" sz="2000" dirty="0" smtClean="0"/>
              <a:t>(also used in processors-memory interconnects in multiprocessors), see </a:t>
            </a:r>
            <a:r>
              <a:rPr lang="en-US" sz="2000" dirty="0" err="1" smtClean="0"/>
              <a:t>eg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Advanced design</a:t>
            </a:r>
            <a:r>
              <a:rPr lang="en-US" sz="2000" dirty="0" smtClean="0"/>
              <a:t>: fragmenting datagram into fixed length cells, switch cells through the fabric (ATM-network principle). </a:t>
            </a:r>
          </a:p>
          <a:p>
            <a:r>
              <a:rPr lang="en-US" sz="2000" dirty="0" smtClean="0"/>
              <a:t>Cisco 12000: switches 60 </a:t>
            </a:r>
            <a:r>
              <a:rPr lang="en-US" sz="2000" dirty="0" err="1" smtClean="0"/>
              <a:t>Gbps</a:t>
            </a:r>
            <a:r>
              <a:rPr lang="en-US" sz="2000" dirty="0" smtClean="0"/>
              <a:t> through the interconnection network</a:t>
            </a:r>
            <a:endParaRPr lang="en-US" sz="1600" dirty="0" smtClean="0"/>
          </a:p>
        </p:txBody>
      </p:sp>
      <p:pic>
        <p:nvPicPr>
          <p:cNvPr id="6" name="Picture 5" descr="banyan-n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3475" y="3411748"/>
            <a:ext cx="7064615" cy="33425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0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12E07F42-A8E3-4C44-A53E-F01C8EA9E81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4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1143000"/>
          </a:xfrm>
        </p:spPr>
        <p:txBody>
          <a:bodyPr/>
          <a:lstStyle/>
          <a:p>
            <a:r>
              <a:rPr lang="en-US" sz="3600" smtClean="0"/>
              <a:t>Network layer</a:t>
            </a:r>
          </a:p>
        </p:txBody>
      </p:sp>
      <p:sp>
        <p:nvSpPr>
          <p:cNvPr id="1042" name="Freeform 4"/>
          <p:cNvSpPr>
            <a:spLocks/>
          </p:cNvSpPr>
          <p:nvPr/>
        </p:nvSpPr>
        <p:spPr bwMode="auto">
          <a:xfrm>
            <a:off x="6737350" y="3430588"/>
            <a:ext cx="1314450" cy="674687"/>
          </a:xfrm>
          <a:custGeom>
            <a:avLst/>
            <a:gdLst>
              <a:gd name="T0" fmla="*/ 962699801 w 828"/>
              <a:gd name="T1" fmla="*/ 75604635 h 425"/>
              <a:gd name="T2" fmla="*/ 932457934 w 828"/>
              <a:gd name="T3" fmla="*/ 75604635 h 425"/>
              <a:gd name="T4" fmla="*/ 317539693 w 828"/>
              <a:gd name="T5" fmla="*/ 80644942 h 425"/>
              <a:gd name="T6" fmla="*/ 15120939 w 828"/>
              <a:gd name="T7" fmla="*/ 317539460 h 425"/>
              <a:gd name="T8" fmla="*/ 231854406 w 828"/>
              <a:gd name="T9" fmla="*/ 690522301 h 425"/>
              <a:gd name="T10" fmla="*/ 735885606 w 828"/>
              <a:gd name="T11" fmla="*/ 967739402 h 425"/>
              <a:gd name="T12" fmla="*/ 1360884371 w 828"/>
              <a:gd name="T13" fmla="*/ 1048384319 h 425"/>
              <a:gd name="T14" fmla="*/ 1759069338 w 828"/>
              <a:gd name="T15" fmla="*/ 831650906 h 425"/>
              <a:gd name="T16" fmla="*/ 1955641467 w 828"/>
              <a:gd name="T17" fmla="*/ 428426320 h 425"/>
              <a:gd name="T18" fmla="*/ 1995963955 w 828"/>
              <a:gd name="T19" fmla="*/ 55443405 h 425"/>
              <a:gd name="T20" fmla="*/ 1411287481 w 828"/>
              <a:gd name="T21" fmla="*/ 95765864 h 425"/>
              <a:gd name="T22" fmla="*/ 962699801 w 828"/>
              <a:gd name="T23" fmla="*/ 75604635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43" name="Freeform 5"/>
          <p:cNvSpPr>
            <a:spLocks/>
          </p:cNvSpPr>
          <p:nvPr/>
        </p:nvSpPr>
        <p:spPr bwMode="auto">
          <a:xfrm>
            <a:off x="6756400" y="1905000"/>
            <a:ext cx="1730375" cy="1044575"/>
          </a:xfrm>
          <a:custGeom>
            <a:avLst/>
            <a:gdLst>
              <a:gd name="T0" fmla="*/ 2147483647 w 765"/>
              <a:gd name="T1" fmla="*/ 51791808 h 459"/>
              <a:gd name="T2" fmla="*/ 1473499230 w 765"/>
              <a:gd name="T3" fmla="*/ 362535844 h 459"/>
              <a:gd name="T4" fmla="*/ 491166363 w 765"/>
              <a:gd name="T5" fmla="*/ 517908937 h 459"/>
              <a:gd name="T6" fmla="*/ 71628472 w 765"/>
              <a:gd name="T7" fmla="*/ 1740175577 h 459"/>
              <a:gd name="T8" fmla="*/ 920937231 w 765"/>
              <a:gd name="T9" fmla="*/ 2147483647 h 459"/>
              <a:gd name="T10" fmla="*/ 177024600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1926624200 h 459"/>
              <a:gd name="T18" fmla="*/ 2147483647 w 765"/>
              <a:gd name="T19" fmla="*/ 818298275 h 459"/>
              <a:gd name="T20" fmla="*/ 2147483647 w 765"/>
              <a:gd name="T21" fmla="*/ 176089426 h 459"/>
              <a:gd name="T22" fmla="*/ 2147483647 w 765"/>
              <a:gd name="T23" fmla="*/ 51791808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44" name="Freeform 6"/>
          <p:cNvSpPr>
            <a:spLocks/>
          </p:cNvSpPr>
          <p:nvPr/>
        </p:nvSpPr>
        <p:spPr bwMode="auto">
          <a:xfrm>
            <a:off x="5016500" y="1612900"/>
            <a:ext cx="1644650" cy="1071563"/>
          </a:xfrm>
          <a:custGeom>
            <a:avLst/>
            <a:gdLst>
              <a:gd name="T0" fmla="*/ 1633060877 w 1036"/>
              <a:gd name="T1" fmla="*/ 27722528 h 675"/>
              <a:gd name="T2" fmla="*/ 982860871 w 1036"/>
              <a:gd name="T3" fmla="*/ 133569139 h 675"/>
              <a:gd name="T4" fmla="*/ 519152141 w 1036"/>
              <a:gd name="T5" fmla="*/ 325101083 h 675"/>
              <a:gd name="T6" fmla="*/ 383063669 w 1036"/>
              <a:gd name="T7" fmla="*/ 577116834 h 675"/>
              <a:gd name="T8" fmla="*/ 55443436 w 1036"/>
              <a:gd name="T9" fmla="*/ 748487477 h 675"/>
              <a:gd name="T10" fmla="*/ 45362804 w 1036"/>
              <a:gd name="T11" fmla="*/ 1156753031 h 675"/>
              <a:gd name="T12" fmla="*/ 332660567 w 1036"/>
              <a:gd name="T13" fmla="*/ 1232357726 h 675"/>
              <a:gd name="T14" fmla="*/ 1154231415 w 1036"/>
              <a:gd name="T15" fmla="*/ 1232357726 h 675"/>
              <a:gd name="T16" fmla="*/ 1507053124 w 1036"/>
              <a:gd name="T17" fmla="*/ 1398688056 h 675"/>
              <a:gd name="T18" fmla="*/ 1895157401 w 1036"/>
              <a:gd name="T19" fmla="*/ 1655744021 h 675"/>
              <a:gd name="T20" fmla="*/ 2147483647 w 1036"/>
              <a:gd name="T21" fmla="*/ 1665825044 h 675"/>
              <a:gd name="T22" fmla="*/ 2147483647 w 1036"/>
              <a:gd name="T23" fmla="*/ 1519655569 h 675"/>
              <a:gd name="T24" fmla="*/ 2147483647 w 1036"/>
              <a:gd name="T25" fmla="*/ 1121470840 h 675"/>
              <a:gd name="T26" fmla="*/ 2147483647 w 1036"/>
              <a:gd name="T27" fmla="*/ 733366538 h 675"/>
              <a:gd name="T28" fmla="*/ 2147483647 w 1036"/>
              <a:gd name="T29" fmla="*/ 269657640 h 675"/>
              <a:gd name="T30" fmla="*/ 2147483647 w 1036"/>
              <a:gd name="T31" fmla="*/ 42843467 h 675"/>
              <a:gd name="T32" fmla="*/ 1955641122 w 1036"/>
              <a:gd name="T33" fmla="*/ 7561266 h 675"/>
              <a:gd name="T34" fmla="*/ 1633060877 w 1036"/>
              <a:gd name="T35" fmla="*/ 27722528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1045" name="Group 7"/>
          <p:cNvGrpSpPr>
            <a:grpSpLocks/>
          </p:cNvGrpSpPr>
          <p:nvPr/>
        </p:nvGrpSpPr>
        <p:grpSpPr bwMode="auto">
          <a:xfrm>
            <a:off x="5103813" y="2947988"/>
            <a:ext cx="1458912" cy="933450"/>
            <a:chOff x="2889" y="1631"/>
            <a:chExt cx="980" cy="743"/>
          </a:xfrm>
        </p:grpSpPr>
        <p:sp>
          <p:nvSpPr>
            <p:cNvPr id="1633" name="Rectangle 8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34" name="AutoShape 9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solidFill>
                  <a:srgbClr val="00CC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046" name="Group 10"/>
          <p:cNvGrpSpPr>
            <a:grpSpLocks/>
          </p:cNvGrpSpPr>
          <p:nvPr/>
        </p:nvGrpSpPr>
        <p:grpSpPr bwMode="auto">
          <a:xfrm>
            <a:off x="5805488" y="1804988"/>
            <a:ext cx="336550" cy="531812"/>
            <a:chOff x="3796" y="1043"/>
            <a:chExt cx="865" cy="1237"/>
          </a:xfrm>
        </p:grpSpPr>
        <p:sp>
          <p:nvSpPr>
            <p:cNvPr id="1603" name="Line 11"/>
            <p:cNvSpPr>
              <a:spLocks noChangeShapeType="1"/>
            </p:cNvSpPr>
            <p:nvPr/>
          </p:nvSpPr>
          <p:spPr bwMode="auto">
            <a:xfrm flipH="1">
              <a:off x="3992" y="1481"/>
              <a:ext cx="235" cy="7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04" name="Line 12"/>
            <p:cNvSpPr>
              <a:spLocks noChangeShapeType="1"/>
            </p:cNvSpPr>
            <p:nvPr/>
          </p:nvSpPr>
          <p:spPr bwMode="auto">
            <a:xfrm>
              <a:off x="4227" y="1481"/>
              <a:ext cx="236" cy="7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05" name="Line 13"/>
            <p:cNvSpPr>
              <a:spLocks noChangeShapeType="1"/>
            </p:cNvSpPr>
            <p:nvPr/>
          </p:nvSpPr>
          <p:spPr bwMode="auto">
            <a:xfrm>
              <a:off x="3992" y="2201"/>
              <a:ext cx="235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06" name="Line 14"/>
            <p:cNvSpPr>
              <a:spLocks noChangeShapeType="1"/>
            </p:cNvSpPr>
            <p:nvPr/>
          </p:nvSpPr>
          <p:spPr bwMode="auto">
            <a:xfrm flipH="1">
              <a:off x="4227" y="2201"/>
              <a:ext cx="236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07" name="Line 15"/>
            <p:cNvSpPr>
              <a:spLocks noChangeShapeType="1"/>
            </p:cNvSpPr>
            <p:nvPr/>
          </p:nvSpPr>
          <p:spPr bwMode="auto">
            <a:xfrm>
              <a:off x="4227" y="1497"/>
              <a:ext cx="0" cy="78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08" name="Line 16"/>
            <p:cNvSpPr>
              <a:spLocks noChangeShapeType="1"/>
            </p:cNvSpPr>
            <p:nvPr/>
          </p:nvSpPr>
          <p:spPr bwMode="auto">
            <a:xfrm flipV="1">
              <a:off x="3992" y="2127"/>
              <a:ext cx="235" cy="7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09" name="Line 17"/>
            <p:cNvSpPr>
              <a:spLocks noChangeShapeType="1"/>
            </p:cNvSpPr>
            <p:nvPr/>
          </p:nvSpPr>
          <p:spPr bwMode="auto">
            <a:xfrm flipH="1" flipV="1">
              <a:off x="4227" y="2127"/>
              <a:ext cx="236" cy="7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10" name="Line 18"/>
            <p:cNvSpPr>
              <a:spLocks noChangeShapeType="1"/>
            </p:cNvSpPr>
            <p:nvPr/>
          </p:nvSpPr>
          <p:spPr bwMode="auto">
            <a:xfrm>
              <a:off x="4092" y="1890"/>
              <a:ext cx="135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11" name="Line 19"/>
            <p:cNvSpPr>
              <a:spLocks noChangeShapeType="1"/>
            </p:cNvSpPr>
            <p:nvPr/>
          </p:nvSpPr>
          <p:spPr bwMode="auto">
            <a:xfrm flipV="1">
              <a:off x="4227" y="1890"/>
              <a:ext cx="143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12" name="Line 20"/>
            <p:cNvSpPr>
              <a:spLocks noChangeShapeType="1"/>
            </p:cNvSpPr>
            <p:nvPr/>
          </p:nvSpPr>
          <p:spPr bwMode="auto">
            <a:xfrm>
              <a:off x="4047" y="1996"/>
              <a:ext cx="175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13" name="Line 21"/>
            <p:cNvSpPr>
              <a:spLocks noChangeShapeType="1"/>
            </p:cNvSpPr>
            <p:nvPr/>
          </p:nvSpPr>
          <p:spPr bwMode="auto">
            <a:xfrm flipV="1">
              <a:off x="4227" y="2012"/>
              <a:ext cx="176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14" name="Line 22"/>
            <p:cNvSpPr>
              <a:spLocks noChangeShapeType="1"/>
            </p:cNvSpPr>
            <p:nvPr/>
          </p:nvSpPr>
          <p:spPr bwMode="auto">
            <a:xfrm flipV="1">
              <a:off x="4227" y="1782"/>
              <a:ext cx="90" cy="2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15" name="Line 23"/>
            <p:cNvSpPr>
              <a:spLocks noChangeShapeType="1"/>
            </p:cNvSpPr>
            <p:nvPr/>
          </p:nvSpPr>
          <p:spPr bwMode="auto">
            <a:xfrm flipV="1">
              <a:off x="4227" y="1632"/>
              <a:ext cx="57" cy="2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16" name="Line 24"/>
            <p:cNvSpPr>
              <a:spLocks noChangeShapeType="1"/>
            </p:cNvSpPr>
            <p:nvPr/>
          </p:nvSpPr>
          <p:spPr bwMode="auto">
            <a:xfrm>
              <a:off x="4126" y="1772"/>
              <a:ext cx="109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617" name="Line 25"/>
            <p:cNvSpPr>
              <a:spLocks noChangeShapeType="1"/>
            </p:cNvSpPr>
            <p:nvPr/>
          </p:nvSpPr>
          <p:spPr bwMode="auto">
            <a:xfrm>
              <a:off x="4175" y="1625"/>
              <a:ext cx="63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grpSp>
          <p:nvGrpSpPr>
            <p:cNvPr id="1618" name="Group 26"/>
            <p:cNvGrpSpPr>
              <a:grpSpLocks/>
            </p:cNvGrpSpPr>
            <p:nvPr/>
          </p:nvGrpSpPr>
          <p:grpSpPr bwMode="auto">
            <a:xfrm>
              <a:off x="4269" y="1415"/>
              <a:ext cx="392" cy="137"/>
              <a:chOff x="4227" y="1360"/>
              <a:chExt cx="863" cy="270"/>
            </a:xfrm>
          </p:grpSpPr>
          <p:sp>
            <p:nvSpPr>
              <p:cNvPr id="1629" name="Line 27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630" name="Line 28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631" name="Line 29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632" name="Line 30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</p:grpSp>
        <p:grpSp>
          <p:nvGrpSpPr>
            <p:cNvPr id="1619" name="Group 31"/>
            <p:cNvGrpSpPr>
              <a:grpSpLocks/>
            </p:cNvGrpSpPr>
            <p:nvPr/>
          </p:nvGrpSpPr>
          <p:grpSpPr bwMode="auto">
            <a:xfrm rot="5700496">
              <a:off x="4053" y="1170"/>
              <a:ext cx="392" cy="137"/>
              <a:chOff x="4227" y="1360"/>
              <a:chExt cx="863" cy="270"/>
            </a:xfrm>
          </p:grpSpPr>
          <p:sp>
            <p:nvSpPr>
              <p:cNvPr id="1625" name="Line 32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626" name="Line 33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627" name="Line 34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628" name="Line 35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</p:grpSp>
        <p:grpSp>
          <p:nvGrpSpPr>
            <p:cNvPr id="1620" name="Group 36"/>
            <p:cNvGrpSpPr>
              <a:grpSpLocks/>
            </p:cNvGrpSpPr>
            <p:nvPr/>
          </p:nvGrpSpPr>
          <p:grpSpPr bwMode="auto">
            <a:xfrm rot="10800000">
              <a:off x="3796" y="1402"/>
              <a:ext cx="392" cy="137"/>
              <a:chOff x="4227" y="1360"/>
              <a:chExt cx="863" cy="270"/>
            </a:xfrm>
          </p:grpSpPr>
          <p:sp>
            <p:nvSpPr>
              <p:cNvPr id="1621" name="Line 37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622" name="Line 38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623" name="Line 39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624" name="Line 40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</p:grpSp>
      </p:grpSp>
      <p:sp>
        <p:nvSpPr>
          <p:cNvPr id="1047" name="Oval 41"/>
          <p:cNvSpPr>
            <a:spLocks noChangeArrowheads="1"/>
          </p:cNvSpPr>
          <p:nvPr/>
        </p:nvSpPr>
        <p:spPr bwMode="auto">
          <a:xfrm>
            <a:off x="6862763" y="36258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48" name="Line 42"/>
          <p:cNvSpPr>
            <a:spLocks noChangeShapeType="1"/>
          </p:cNvSpPr>
          <p:nvPr/>
        </p:nvSpPr>
        <p:spPr bwMode="auto">
          <a:xfrm>
            <a:off x="6862763" y="3617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49" name="Line 43"/>
          <p:cNvSpPr>
            <a:spLocks noChangeShapeType="1"/>
          </p:cNvSpPr>
          <p:nvPr/>
        </p:nvSpPr>
        <p:spPr bwMode="auto">
          <a:xfrm>
            <a:off x="7221538" y="3617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0" name="Rectangle 44"/>
          <p:cNvSpPr>
            <a:spLocks noChangeArrowheads="1"/>
          </p:cNvSpPr>
          <p:nvPr/>
        </p:nvSpPr>
        <p:spPr bwMode="auto">
          <a:xfrm>
            <a:off x="6862763" y="36179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1051" name="Oval 45"/>
          <p:cNvSpPr>
            <a:spLocks noChangeArrowheads="1"/>
          </p:cNvSpPr>
          <p:nvPr/>
        </p:nvSpPr>
        <p:spPr bwMode="auto">
          <a:xfrm>
            <a:off x="6859588" y="35496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52" name="Group 46"/>
          <p:cNvGrpSpPr>
            <a:grpSpLocks/>
          </p:cNvGrpSpPr>
          <p:nvPr/>
        </p:nvGrpSpPr>
        <p:grpSpPr bwMode="auto">
          <a:xfrm>
            <a:off x="6945313" y="3573463"/>
            <a:ext cx="179387" cy="65087"/>
            <a:chOff x="2848" y="848"/>
            <a:chExt cx="140" cy="98"/>
          </a:xfrm>
        </p:grpSpPr>
        <p:sp>
          <p:nvSpPr>
            <p:cNvPr id="1600" name="Line 4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01" name="Line 4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02" name="Line 4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53" name="Group 50"/>
          <p:cNvGrpSpPr>
            <a:grpSpLocks/>
          </p:cNvGrpSpPr>
          <p:nvPr/>
        </p:nvGrpSpPr>
        <p:grpSpPr bwMode="auto">
          <a:xfrm flipV="1">
            <a:off x="6945313" y="3573463"/>
            <a:ext cx="179387" cy="65087"/>
            <a:chOff x="2848" y="848"/>
            <a:chExt cx="140" cy="98"/>
          </a:xfrm>
        </p:grpSpPr>
        <p:sp>
          <p:nvSpPr>
            <p:cNvPr id="1597" name="Line 5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98" name="Line 5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99" name="Line 5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54" name="Oval 54"/>
          <p:cNvSpPr>
            <a:spLocks noChangeArrowheads="1"/>
          </p:cNvSpPr>
          <p:nvPr/>
        </p:nvSpPr>
        <p:spPr bwMode="auto">
          <a:xfrm>
            <a:off x="7218363" y="39052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5" name="Line 55"/>
          <p:cNvSpPr>
            <a:spLocks noChangeShapeType="1"/>
          </p:cNvSpPr>
          <p:nvPr/>
        </p:nvSpPr>
        <p:spPr bwMode="auto">
          <a:xfrm>
            <a:off x="7218363" y="38973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6" name="Line 56"/>
          <p:cNvSpPr>
            <a:spLocks noChangeShapeType="1"/>
          </p:cNvSpPr>
          <p:nvPr/>
        </p:nvSpPr>
        <p:spPr bwMode="auto">
          <a:xfrm>
            <a:off x="7577138" y="38973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7" name="Rectangle 57"/>
          <p:cNvSpPr>
            <a:spLocks noChangeArrowheads="1"/>
          </p:cNvSpPr>
          <p:nvPr/>
        </p:nvSpPr>
        <p:spPr bwMode="auto">
          <a:xfrm>
            <a:off x="7218363" y="38973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1058" name="Oval 58"/>
          <p:cNvSpPr>
            <a:spLocks noChangeArrowheads="1"/>
          </p:cNvSpPr>
          <p:nvPr/>
        </p:nvSpPr>
        <p:spPr bwMode="auto">
          <a:xfrm>
            <a:off x="7215188" y="38290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59" name="Group 59"/>
          <p:cNvGrpSpPr>
            <a:grpSpLocks/>
          </p:cNvGrpSpPr>
          <p:nvPr/>
        </p:nvGrpSpPr>
        <p:grpSpPr bwMode="auto">
          <a:xfrm>
            <a:off x="7300913" y="3852863"/>
            <a:ext cx="179387" cy="65087"/>
            <a:chOff x="2848" y="848"/>
            <a:chExt cx="140" cy="98"/>
          </a:xfrm>
        </p:grpSpPr>
        <p:sp>
          <p:nvSpPr>
            <p:cNvPr id="1594" name="Line 6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95" name="Line 6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96" name="Line 6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60" name="Group 63"/>
          <p:cNvGrpSpPr>
            <a:grpSpLocks/>
          </p:cNvGrpSpPr>
          <p:nvPr/>
        </p:nvGrpSpPr>
        <p:grpSpPr bwMode="auto">
          <a:xfrm flipV="1">
            <a:off x="7300913" y="3852863"/>
            <a:ext cx="179387" cy="65087"/>
            <a:chOff x="2848" y="848"/>
            <a:chExt cx="140" cy="98"/>
          </a:xfrm>
        </p:grpSpPr>
        <p:sp>
          <p:nvSpPr>
            <p:cNvPr id="1591" name="Line 6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92" name="Line 6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93" name="Line 6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61" name="Oval 67"/>
          <p:cNvSpPr>
            <a:spLocks noChangeArrowheads="1"/>
          </p:cNvSpPr>
          <p:nvPr/>
        </p:nvSpPr>
        <p:spPr bwMode="auto">
          <a:xfrm>
            <a:off x="7497763" y="36385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2" name="Line 68"/>
          <p:cNvSpPr>
            <a:spLocks noChangeShapeType="1"/>
          </p:cNvSpPr>
          <p:nvPr/>
        </p:nvSpPr>
        <p:spPr bwMode="auto">
          <a:xfrm>
            <a:off x="7497763" y="36306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3" name="Line 69"/>
          <p:cNvSpPr>
            <a:spLocks noChangeShapeType="1"/>
          </p:cNvSpPr>
          <p:nvPr/>
        </p:nvSpPr>
        <p:spPr bwMode="auto">
          <a:xfrm>
            <a:off x="7856538" y="36306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4" name="Rectangle 70"/>
          <p:cNvSpPr>
            <a:spLocks noChangeArrowheads="1"/>
          </p:cNvSpPr>
          <p:nvPr/>
        </p:nvSpPr>
        <p:spPr bwMode="auto">
          <a:xfrm>
            <a:off x="7497763" y="36306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1065" name="Oval 71"/>
          <p:cNvSpPr>
            <a:spLocks noChangeArrowheads="1"/>
          </p:cNvSpPr>
          <p:nvPr/>
        </p:nvSpPr>
        <p:spPr bwMode="auto">
          <a:xfrm>
            <a:off x="7494588" y="35623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66" name="Group 72"/>
          <p:cNvGrpSpPr>
            <a:grpSpLocks/>
          </p:cNvGrpSpPr>
          <p:nvPr/>
        </p:nvGrpSpPr>
        <p:grpSpPr bwMode="auto">
          <a:xfrm>
            <a:off x="7580313" y="3586163"/>
            <a:ext cx="179387" cy="65087"/>
            <a:chOff x="2848" y="848"/>
            <a:chExt cx="140" cy="98"/>
          </a:xfrm>
        </p:grpSpPr>
        <p:sp>
          <p:nvSpPr>
            <p:cNvPr id="1588" name="Line 7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89" name="Line 7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90" name="Line 7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67" name="Group 76"/>
          <p:cNvGrpSpPr>
            <a:grpSpLocks/>
          </p:cNvGrpSpPr>
          <p:nvPr/>
        </p:nvGrpSpPr>
        <p:grpSpPr bwMode="auto">
          <a:xfrm flipV="1">
            <a:off x="7580313" y="3586163"/>
            <a:ext cx="179387" cy="65087"/>
            <a:chOff x="2848" y="848"/>
            <a:chExt cx="140" cy="98"/>
          </a:xfrm>
        </p:grpSpPr>
        <p:sp>
          <p:nvSpPr>
            <p:cNvPr id="1585" name="Line 7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86" name="Line 7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87" name="Line 7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68" name="Oval 80"/>
          <p:cNvSpPr>
            <a:spLocks noChangeArrowheads="1"/>
          </p:cNvSpPr>
          <p:nvPr/>
        </p:nvSpPr>
        <p:spPr bwMode="auto">
          <a:xfrm>
            <a:off x="6962775" y="2476500"/>
            <a:ext cx="347663" cy="889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9" name="Line 81"/>
          <p:cNvSpPr>
            <a:spLocks noChangeShapeType="1"/>
          </p:cNvSpPr>
          <p:nvPr/>
        </p:nvSpPr>
        <p:spPr bwMode="auto">
          <a:xfrm>
            <a:off x="6962775" y="2468563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0" name="Line 82"/>
          <p:cNvSpPr>
            <a:spLocks noChangeShapeType="1"/>
          </p:cNvSpPr>
          <p:nvPr/>
        </p:nvSpPr>
        <p:spPr bwMode="auto">
          <a:xfrm>
            <a:off x="7310438" y="2468563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1" name="Rectangle 83"/>
          <p:cNvSpPr>
            <a:spLocks noChangeArrowheads="1"/>
          </p:cNvSpPr>
          <p:nvPr/>
        </p:nvSpPr>
        <p:spPr bwMode="auto">
          <a:xfrm>
            <a:off x="6962775" y="2468563"/>
            <a:ext cx="344488" cy="53975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1072" name="Oval 84"/>
          <p:cNvSpPr>
            <a:spLocks noChangeArrowheads="1"/>
          </p:cNvSpPr>
          <p:nvPr/>
        </p:nvSpPr>
        <p:spPr bwMode="auto">
          <a:xfrm>
            <a:off x="6959600" y="2405063"/>
            <a:ext cx="347663" cy="103187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73" name="Group 85"/>
          <p:cNvGrpSpPr>
            <a:grpSpLocks/>
          </p:cNvGrpSpPr>
          <p:nvPr/>
        </p:nvGrpSpPr>
        <p:grpSpPr bwMode="auto">
          <a:xfrm>
            <a:off x="7043738" y="2427288"/>
            <a:ext cx="171450" cy="61912"/>
            <a:chOff x="2848" y="848"/>
            <a:chExt cx="140" cy="98"/>
          </a:xfrm>
        </p:grpSpPr>
        <p:sp>
          <p:nvSpPr>
            <p:cNvPr id="1582" name="Line 8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83" name="Line 8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84" name="Line 8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74" name="Group 89"/>
          <p:cNvGrpSpPr>
            <a:grpSpLocks/>
          </p:cNvGrpSpPr>
          <p:nvPr/>
        </p:nvGrpSpPr>
        <p:grpSpPr bwMode="auto">
          <a:xfrm flipV="1">
            <a:off x="7043738" y="2427288"/>
            <a:ext cx="171450" cy="60325"/>
            <a:chOff x="2848" y="848"/>
            <a:chExt cx="140" cy="98"/>
          </a:xfrm>
        </p:grpSpPr>
        <p:sp>
          <p:nvSpPr>
            <p:cNvPr id="1579" name="Line 9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80" name="Line 9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81" name="Line 9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75" name="Oval 93"/>
          <p:cNvSpPr>
            <a:spLocks noChangeArrowheads="1"/>
          </p:cNvSpPr>
          <p:nvPr/>
        </p:nvSpPr>
        <p:spPr bwMode="auto">
          <a:xfrm>
            <a:off x="6961188" y="27368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6" name="Line 94"/>
          <p:cNvSpPr>
            <a:spLocks noChangeShapeType="1"/>
          </p:cNvSpPr>
          <p:nvPr/>
        </p:nvSpPr>
        <p:spPr bwMode="auto">
          <a:xfrm>
            <a:off x="6961188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7" name="Line 95"/>
          <p:cNvSpPr>
            <a:spLocks noChangeShapeType="1"/>
          </p:cNvSpPr>
          <p:nvPr/>
        </p:nvSpPr>
        <p:spPr bwMode="auto">
          <a:xfrm>
            <a:off x="7319963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8" name="Rectangle 96"/>
          <p:cNvSpPr>
            <a:spLocks noChangeArrowheads="1"/>
          </p:cNvSpPr>
          <p:nvPr/>
        </p:nvSpPr>
        <p:spPr bwMode="auto">
          <a:xfrm>
            <a:off x="6961188" y="27289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1079" name="Oval 97"/>
          <p:cNvSpPr>
            <a:spLocks noChangeArrowheads="1"/>
          </p:cNvSpPr>
          <p:nvPr/>
        </p:nvSpPr>
        <p:spPr bwMode="auto">
          <a:xfrm>
            <a:off x="6958013" y="26606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80" name="Group 98"/>
          <p:cNvGrpSpPr>
            <a:grpSpLocks/>
          </p:cNvGrpSpPr>
          <p:nvPr/>
        </p:nvGrpSpPr>
        <p:grpSpPr bwMode="auto">
          <a:xfrm>
            <a:off x="7043738" y="2684463"/>
            <a:ext cx="179387" cy="65087"/>
            <a:chOff x="2848" y="848"/>
            <a:chExt cx="140" cy="98"/>
          </a:xfrm>
        </p:grpSpPr>
        <p:sp>
          <p:nvSpPr>
            <p:cNvPr id="1576" name="Line 9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77" name="Line 10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78" name="Line 10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81" name="Group 102"/>
          <p:cNvGrpSpPr>
            <a:grpSpLocks/>
          </p:cNvGrpSpPr>
          <p:nvPr/>
        </p:nvGrpSpPr>
        <p:grpSpPr bwMode="auto">
          <a:xfrm flipV="1">
            <a:off x="7043738" y="2684463"/>
            <a:ext cx="179387" cy="65087"/>
            <a:chOff x="2848" y="848"/>
            <a:chExt cx="140" cy="98"/>
          </a:xfrm>
        </p:grpSpPr>
        <p:sp>
          <p:nvSpPr>
            <p:cNvPr id="1573" name="Line 10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74" name="Line 10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75" name="Line 10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82" name="Oval 106"/>
          <p:cNvSpPr>
            <a:spLocks noChangeArrowheads="1"/>
          </p:cNvSpPr>
          <p:nvPr/>
        </p:nvSpPr>
        <p:spPr bwMode="auto">
          <a:xfrm>
            <a:off x="7437438" y="2378075"/>
            <a:ext cx="330200" cy="857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3" name="Line 107"/>
          <p:cNvSpPr>
            <a:spLocks noChangeShapeType="1"/>
          </p:cNvSpPr>
          <p:nvPr/>
        </p:nvSpPr>
        <p:spPr bwMode="auto">
          <a:xfrm>
            <a:off x="7437438" y="2371725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4" name="Line 108"/>
          <p:cNvSpPr>
            <a:spLocks noChangeShapeType="1"/>
          </p:cNvSpPr>
          <p:nvPr/>
        </p:nvSpPr>
        <p:spPr bwMode="auto">
          <a:xfrm>
            <a:off x="7767638" y="2371725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5" name="Rectangle 109"/>
          <p:cNvSpPr>
            <a:spLocks noChangeArrowheads="1"/>
          </p:cNvSpPr>
          <p:nvPr/>
        </p:nvSpPr>
        <p:spPr bwMode="auto">
          <a:xfrm>
            <a:off x="7437438" y="2371725"/>
            <a:ext cx="327025" cy="52388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086" name="Oval 110"/>
          <p:cNvSpPr>
            <a:spLocks noChangeArrowheads="1"/>
          </p:cNvSpPr>
          <p:nvPr/>
        </p:nvSpPr>
        <p:spPr bwMode="auto">
          <a:xfrm>
            <a:off x="7434263" y="2309813"/>
            <a:ext cx="330200" cy="1000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87" name="Group 111"/>
          <p:cNvGrpSpPr>
            <a:grpSpLocks/>
          </p:cNvGrpSpPr>
          <p:nvPr/>
        </p:nvGrpSpPr>
        <p:grpSpPr bwMode="auto">
          <a:xfrm>
            <a:off x="7513638" y="2332038"/>
            <a:ext cx="163512" cy="57150"/>
            <a:chOff x="2848" y="848"/>
            <a:chExt cx="140" cy="98"/>
          </a:xfrm>
        </p:grpSpPr>
        <p:sp>
          <p:nvSpPr>
            <p:cNvPr id="1570" name="Line 11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71" name="Line 11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72" name="Line 11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88" name="Group 115"/>
          <p:cNvGrpSpPr>
            <a:grpSpLocks/>
          </p:cNvGrpSpPr>
          <p:nvPr/>
        </p:nvGrpSpPr>
        <p:grpSpPr bwMode="auto">
          <a:xfrm flipV="1">
            <a:off x="7513638" y="2330450"/>
            <a:ext cx="163512" cy="58738"/>
            <a:chOff x="2848" y="848"/>
            <a:chExt cx="140" cy="98"/>
          </a:xfrm>
        </p:grpSpPr>
        <p:sp>
          <p:nvSpPr>
            <p:cNvPr id="1567" name="Line 11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68" name="Line 11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69" name="Line 11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89" name="Oval 119"/>
          <p:cNvSpPr>
            <a:spLocks noChangeArrowheads="1"/>
          </p:cNvSpPr>
          <p:nvPr/>
        </p:nvSpPr>
        <p:spPr bwMode="auto">
          <a:xfrm>
            <a:off x="7523163" y="27368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90" name="Line 120"/>
          <p:cNvSpPr>
            <a:spLocks noChangeShapeType="1"/>
          </p:cNvSpPr>
          <p:nvPr/>
        </p:nvSpPr>
        <p:spPr bwMode="auto">
          <a:xfrm>
            <a:off x="7523163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91" name="Line 121"/>
          <p:cNvSpPr>
            <a:spLocks noChangeShapeType="1"/>
          </p:cNvSpPr>
          <p:nvPr/>
        </p:nvSpPr>
        <p:spPr bwMode="auto">
          <a:xfrm>
            <a:off x="7881938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92" name="Rectangle 122"/>
          <p:cNvSpPr>
            <a:spLocks noChangeArrowheads="1"/>
          </p:cNvSpPr>
          <p:nvPr/>
        </p:nvSpPr>
        <p:spPr bwMode="auto">
          <a:xfrm>
            <a:off x="7523163" y="2728913"/>
            <a:ext cx="355600" cy="587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1093" name="Oval 123"/>
          <p:cNvSpPr>
            <a:spLocks noChangeArrowheads="1"/>
          </p:cNvSpPr>
          <p:nvPr/>
        </p:nvSpPr>
        <p:spPr bwMode="auto">
          <a:xfrm>
            <a:off x="7519988" y="26606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94" name="Group 124"/>
          <p:cNvGrpSpPr>
            <a:grpSpLocks/>
          </p:cNvGrpSpPr>
          <p:nvPr/>
        </p:nvGrpSpPr>
        <p:grpSpPr bwMode="auto">
          <a:xfrm>
            <a:off x="7605713" y="2684463"/>
            <a:ext cx="179387" cy="65087"/>
            <a:chOff x="2848" y="848"/>
            <a:chExt cx="140" cy="98"/>
          </a:xfrm>
        </p:grpSpPr>
        <p:sp>
          <p:nvSpPr>
            <p:cNvPr id="1564" name="Line 12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65" name="Line 12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66" name="Line 12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95" name="Group 128"/>
          <p:cNvGrpSpPr>
            <a:grpSpLocks/>
          </p:cNvGrpSpPr>
          <p:nvPr/>
        </p:nvGrpSpPr>
        <p:grpSpPr bwMode="auto">
          <a:xfrm flipV="1">
            <a:off x="7605713" y="2684463"/>
            <a:ext cx="179387" cy="65087"/>
            <a:chOff x="2848" y="848"/>
            <a:chExt cx="140" cy="98"/>
          </a:xfrm>
        </p:grpSpPr>
        <p:sp>
          <p:nvSpPr>
            <p:cNvPr id="1561" name="Line 12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62" name="Line 13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63" name="Line 13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96" name="Oval 132"/>
          <p:cNvSpPr>
            <a:spLocks noChangeArrowheads="1"/>
          </p:cNvSpPr>
          <p:nvPr/>
        </p:nvSpPr>
        <p:spPr bwMode="auto">
          <a:xfrm>
            <a:off x="6113463" y="2471738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97" name="Line 133"/>
          <p:cNvSpPr>
            <a:spLocks noChangeShapeType="1"/>
          </p:cNvSpPr>
          <p:nvPr/>
        </p:nvSpPr>
        <p:spPr bwMode="auto">
          <a:xfrm>
            <a:off x="6113463" y="246380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98" name="Line 134"/>
          <p:cNvSpPr>
            <a:spLocks noChangeShapeType="1"/>
          </p:cNvSpPr>
          <p:nvPr/>
        </p:nvSpPr>
        <p:spPr bwMode="auto">
          <a:xfrm>
            <a:off x="6459538" y="246380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99" name="Rectangle 135"/>
          <p:cNvSpPr>
            <a:spLocks noChangeArrowheads="1"/>
          </p:cNvSpPr>
          <p:nvPr/>
        </p:nvSpPr>
        <p:spPr bwMode="auto">
          <a:xfrm>
            <a:off x="6113463" y="2463800"/>
            <a:ext cx="342900" cy="53975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1100" name="Oval 136"/>
          <p:cNvSpPr>
            <a:spLocks noChangeArrowheads="1"/>
          </p:cNvSpPr>
          <p:nvPr/>
        </p:nvSpPr>
        <p:spPr bwMode="auto">
          <a:xfrm>
            <a:off x="6110288" y="2400300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101" name="Group 137"/>
          <p:cNvGrpSpPr>
            <a:grpSpLocks/>
          </p:cNvGrpSpPr>
          <p:nvPr/>
        </p:nvGrpSpPr>
        <p:grpSpPr bwMode="auto">
          <a:xfrm>
            <a:off x="6194425" y="2422525"/>
            <a:ext cx="171450" cy="60325"/>
            <a:chOff x="2848" y="848"/>
            <a:chExt cx="140" cy="98"/>
          </a:xfrm>
        </p:grpSpPr>
        <p:sp>
          <p:nvSpPr>
            <p:cNvPr id="1558" name="Line 13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59" name="Line 13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60" name="Line 14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02" name="Group 141"/>
          <p:cNvGrpSpPr>
            <a:grpSpLocks/>
          </p:cNvGrpSpPr>
          <p:nvPr/>
        </p:nvGrpSpPr>
        <p:grpSpPr bwMode="auto">
          <a:xfrm flipV="1">
            <a:off x="6194425" y="2422525"/>
            <a:ext cx="171450" cy="58738"/>
            <a:chOff x="2848" y="848"/>
            <a:chExt cx="140" cy="98"/>
          </a:xfrm>
        </p:grpSpPr>
        <p:sp>
          <p:nvSpPr>
            <p:cNvPr id="1555" name="Line 14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56" name="Line 14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57" name="Line 14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103" name="Oval 145"/>
          <p:cNvSpPr>
            <a:spLocks noChangeArrowheads="1"/>
          </p:cNvSpPr>
          <p:nvPr/>
        </p:nvSpPr>
        <p:spPr bwMode="auto">
          <a:xfrm>
            <a:off x="5807075" y="3621088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04" name="Line 146"/>
          <p:cNvSpPr>
            <a:spLocks noChangeShapeType="1"/>
          </p:cNvSpPr>
          <p:nvPr/>
        </p:nvSpPr>
        <p:spPr bwMode="auto">
          <a:xfrm>
            <a:off x="5807075" y="361315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05" name="Line 147"/>
          <p:cNvSpPr>
            <a:spLocks noChangeShapeType="1"/>
          </p:cNvSpPr>
          <p:nvPr/>
        </p:nvSpPr>
        <p:spPr bwMode="auto">
          <a:xfrm>
            <a:off x="6153150" y="361315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06" name="Rectangle 148"/>
          <p:cNvSpPr>
            <a:spLocks noChangeArrowheads="1"/>
          </p:cNvSpPr>
          <p:nvPr/>
        </p:nvSpPr>
        <p:spPr bwMode="auto">
          <a:xfrm>
            <a:off x="5807075" y="3613150"/>
            <a:ext cx="342900" cy="53975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1107" name="Oval 149"/>
          <p:cNvSpPr>
            <a:spLocks noChangeArrowheads="1"/>
          </p:cNvSpPr>
          <p:nvPr/>
        </p:nvSpPr>
        <p:spPr bwMode="auto">
          <a:xfrm>
            <a:off x="5803900" y="3549650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108" name="Group 150"/>
          <p:cNvGrpSpPr>
            <a:grpSpLocks/>
          </p:cNvGrpSpPr>
          <p:nvPr/>
        </p:nvGrpSpPr>
        <p:grpSpPr bwMode="auto">
          <a:xfrm>
            <a:off x="5888038" y="3571875"/>
            <a:ext cx="171450" cy="60325"/>
            <a:chOff x="2848" y="848"/>
            <a:chExt cx="140" cy="98"/>
          </a:xfrm>
        </p:grpSpPr>
        <p:sp>
          <p:nvSpPr>
            <p:cNvPr id="1552" name="Line 15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53" name="Line 15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54" name="Line 15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09" name="Group 154"/>
          <p:cNvGrpSpPr>
            <a:grpSpLocks/>
          </p:cNvGrpSpPr>
          <p:nvPr/>
        </p:nvGrpSpPr>
        <p:grpSpPr bwMode="auto">
          <a:xfrm flipV="1">
            <a:off x="5888038" y="3571875"/>
            <a:ext cx="171450" cy="58738"/>
            <a:chOff x="2848" y="848"/>
            <a:chExt cx="140" cy="98"/>
          </a:xfrm>
        </p:grpSpPr>
        <p:sp>
          <p:nvSpPr>
            <p:cNvPr id="1549" name="Line 15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50" name="Line 15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51" name="Line 15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110" name="Line 158"/>
          <p:cNvSpPr>
            <a:spLocks noChangeShapeType="1"/>
          </p:cNvSpPr>
          <p:nvPr/>
        </p:nvSpPr>
        <p:spPr bwMode="auto">
          <a:xfrm flipV="1">
            <a:off x="7005638" y="3978275"/>
            <a:ext cx="227012" cy="4365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11" name="Line 159"/>
          <p:cNvSpPr>
            <a:spLocks noChangeShapeType="1"/>
          </p:cNvSpPr>
          <p:nvPr/>
        </p:nvSpPr>
        <p:spPr bwMode="auto">
          <a:xfrm>
            <a:off x="7129463" y="3716338"/>
            <a:ext cx="163512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12" name="Line 160"/>
          <p:cNvSpPr>
            <a:spLocks noChangeShapeType="1"/>
          </p:cNvSpPr>
          <p:nvPr/>
        </p:nvSpPr>
        <p:spPr bwMode="auto">
          <a:xfrm>
            <a:off x="7226300" y="3636963"/>
            <a:ext cx="279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13" name="Line 161"/>
          <p:cNvSpPr>
            <a:spLocks noChangeShapeType="1"/>
          </p:cNvSpPr>
          <p:nvPr/>
        </p:nvSpPr>
        <p:spPr bwMode="auto">
          <a:xfrm flipV="1">
            <a:off x="7462838" y="3722688"/>
            <a:ext cx="134937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14" name="Line 162"/>
          <p:cNvSpPr>
            <a:spLocks noChangeShapeType="1"/>
          </p:cNvSpPr>
          <p:nvPr/>
        </p:nvSpPr>
        <p:spPr bwMode="auto">
          <a:xfrm>
            <a:off x="6161088" y="3643313"/>
            <a:ext cx="6794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15" name="Line 163"/>
          <p:cNvSpPr>
            <a:spLocks noChangeShapeType="1"/>
          </p:cNvSpPr>
          <p:nvPr/>
        </p:nvSpPr>
        <p:spPr bwMode="auto">
          <a:xfrm>
            <a:off x="6456363" y="2490788"/>
            <a:ext cx="509587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16" name="Line 164"/>
          <p:cNvSpPr>
            <a:spLocks noChangeShapeType="1"/>
          </p:cNvSpPr>
          <p:nvPr/>
        </p:nvSpPr>
        <p:spPr bwMode="auto">
          <a:xfrm>
            <a:off x="6022975" y="2319338"/>
            <a:ext cx="15240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17" name="Freeform 165"/>
          <p:cNvSpPr>
            <a:spLocks/>
          </p:cNvSpPr>
          <p:nvPr/>
        </p:nvSpPr>
        <p:spPr bwMode="auto">
          <a:xfrm>
            <a:off x="5343525" y="4325938"/>
            <a:ext cx="2979738" cy="1455737"/>
          </a:xfrm>
          <a:custGeom>
            <a:avLst/>
            <a:gdLst>
              <a:gd name="T0" fmla="*/ 2147483647 w 1877"/>
              <a:gd name="T1" fmla="*/ 57962789 h 917"/>
              <a:gd name="T2" fmla="*/ 1743948758 w 1877"/>
              <a:gd name="T3" fmla="*/ 274696169 h 917"/>
              <a:gd name="T4" fmla="*/ 1045865938 w 1877"/>
              <a:gd name="T5" fmla="*/ 229333384 h 917"/>
              <a:gd name="T6" fmla="*/ 282257573 w 1877"/>
              <a:gd name="T7" fmla="*/ 428426500 h 917"/>
              <a:gd name="T8" fmla="*/ 126007850 w 1877"/>
              <a:gd name="T9" fmla="*/ 889614217 h 917"/>
              <a:gd name="T10" fmla="*/ 35282197 w 1877"/>
              <a:gd name="T11" fmla="*/ 1330642086 h 917"/>
              <a:gd name="T12" fmla="*/ 350302579 w 1877"/>
              <a:gd name="T13" fmla="*/ 1638100961 h 917"/>
              <a:gd name="T14" fmla="*/ 1272679979 w 1877"/>
              <a:gd name="T15" fmla="*/ 1968240831 h 917"/>
              <a:gd name="T16" fmla="*/ 2147483647 w 1877"/>
              <a:gd name="T17" fmla="*/ 2147483647 h 917"/>
              <a:gd name="T18" fmla="*/ 2147483647 w 1877"/>
              <a:gd name="T19" fmla="*/ 2147483647 h 917"/>
              <a:gd name="T20" fmla="*/ 2147483647 w 1877"/>
              <a:gd name="T21" fmla="*/ 1998482688 h 917"/>
              <a:gd name="T22" fmla="*/ 2147483647 w 1877"/>
              <a:gd name="T23" fmla="*/ 1572576938 h 917"/>
              <a:gd name="T24" fmla="*/ 2147483647 w 1877"/>
              <a:gd name="T25" fmla="*/ 551913287 h 917"/>
              <a:gd name="T26" fmla="*/ 2147483647 w 1877"/>
              <a:gd name="T27" fmla="*/ 252015571 h 917"/>
              <a:gd name="T28" fmla="*/ 2147483647 w 1877"/>
              <a:gd name="T29" fmla="*/ 32761230 h 917"/>
              <a:gd name="T30" fmla="*/ 2147483647 w 1877"/>
              <a:gd name="T31" fmla="*/ 57962789 h 9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77"/>
              <a:gd name="T49" fmla="*/ 0 h 917"/>
              <a:gd name="T50" fmla="*/ 1877 w 1877"/>
              <a:gd name="T51" fmla="*/ 917 h 9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77" h="917">
                <a:moveTo>
                  <a:pt x="889" y="23"/>
                </a:moveTo>
                <a:cubicBezTo>
                  <a:pt x="804" y="39"/>
                  <a:pt x="771" y="98"/>
                  <a:pt x="692" y="109"/>
                </a:cubicBezTo>
                <a:cubicBezTo>
                  <a:pt x="613" y="120"/>
                  <a:pt x="511" y="81"/>
                  <a:pt x="415" y="91"/>
                </a:cubicBezTo>
                <a:cubicBezTo>
                  <a:pt x="319" y="101"/>
                  <a:pt x="174" y="126"/>
                  <a:pt x="112" y="170"/>
                </a:cubicBezTo>
                <a:cubicBezTo>
                  <a:pt x="51" y="214"/>
                  <a:pt x="66" y="294"/>
                  <a:pt x="50" y="353"/>
                </a:cubicBezTo>
                <a:cubicBezTo>
                  <a:pt x="34" y="412"/>
                  <a:pt x="0" y="479"/>
                  <a:pt x="14" y="528"/>
                </a:cubicBezTo>
                <a:cubicBezTo>
                  <a:pt x="29" y="577"/>
                  <a:pt x="57" y="608"/>
                  <a:pt x="139" y="650"/>
                </a:cubicBezTo>
                <a:cubicBezTo>
                  <a:pt x="221" y="692"/>
                  <a:pt x="372" y="742"/>
                  <a:pt x="505" y="781"/>
                </a:cubicBezTo>
                <a:cubicBezTo>
                  <a:pt x="638" y="820"/>
                  <a:pt x="789" y="866"/>
                  <a:pt x="933" y="886"/>
                </a:cubicBezTo>
                <a:cubicBezTo>
                  <a:pt x="1077" y="906"/>
                  <a:pt x="1246" y="917"/>
                  <a:pt x="1370" y="901"/>
                </a:cubicBezTo>
                <a:cubicBezTo>
                  <a:pt x="1494" y="885"/>
                  <a:pt x="1594" y="839"/>
                  <a:pt x="1676" y="793"/>
                </a:cubicBezTo>
                <a:cubicBezTo>
                  <a:pt x="1758" y="747"/>
                  <a:pt x="1843" y="720"/>
                  <a:pt x="1860" y="624"/>
                </a:cubicBezTo>
                <a:cubicBezTo>
                  <a:pt x="1877" y="528"/>
                  <a:pt x="1835" y="306"/>
                  <a:pt x="1776" y="219"/>
                </a:cubicBezTo>
                <a:cubicBezTo>
                  <a:pt x="1717" y="132"/>
                  <a:pt x="1599" y="134"/>
                  <a:pt x="1503" y="100"/>
                </a:cubicBezTo>
                <a:cubicBezTo>
                  <a:pt x="1407" y="66"/>
                  <a:pt x="1302" y="26"/>
                  <a:pt x="1200" y="13"/>
                </a:cubicBezTo>
                <a:cubicBezTo>
                  <a:pt x="1098" y="0"/>
                  <a:pt x="974" y="7"/>
                  <a:pt x="889" y="23"/>
                </a:cubicBez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18" name="Line 166"/>
          <p:cNvSpPr>
            <a:spLocks noChangeShapeType="1"/>
          </p:cNvSpPr>
          <p:nvPr/>
        </p:nvSpPr>
        <p:spPr bwMode="auto">
          <a:xfrm rot="-5400000">
            <a:off x="7578725" y="5062538"/>
            <a:ext cx="523875" cy="139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19" name="Line 167"/>
          <p:cNvSpPr>
            <a:spLocks noChangeShapeType="1"/>
          </p:cNvSpPr>
          <p:nvPr/>
        </p:nvSpPr>
        <p:spPr bwMode="auto">
          <a:xfrm rot="5400000" flipV="1">
            <a:off x="7724775" y="5343525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20" name="Line 168"/>
          <p:cNvSpPr>
            <a:spLocks noChangeShapeType="1"/>
          </p:cNvSpPr>
          <p:nvPr/>
        </p:nvSpPr>
        <p:spPr bwMode="auto">
          <a:xfrm rot="-5400000">
            <a:off x="7910513" y="5019675"/>
            <a:ext cx="0" cy="1143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121" name="Group 169"/>
          <p:cNvGrpSpPr>
            <a:grpSpLocks/>
          </p:cNvGrpSpPr>
          <p:nvPr/>
        </p:nvGrpSpPr>
        <p:grpSpPr bwMode="auto">
          <a:xfrm>
            <a:off x="7489825" y="4729163"/>
            <a:ext cx="501650" cy="234950"/>
            <a:chOff x="4701" y="2996"/>
            <a:chExt cx="316" cy="148"/>
          </a:xfrm>
        </p:grpSpPr>
        <p:sp>
          <p:nvSpPr>
            <p:cNvPr id="1536" name="Oval 170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7" name="Line 171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" name="Line 172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" name="Rectangle 173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540" name="Oval 174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541" name="Group 175"/>
            <p:cNvGrpSpPr>
              <a:grpSpLocks/>
            </p:cNvGrpSpPr>
            <p:nvPr/>
          </p:nvGrpSpPr>
          <p:grpSpPr bwMode="auto">
            <a:xfrm>
              <a:off x="4776" y="3017"/>
              <a:ext cx="156" cy="56"/>
              <a:chOff x="2848" y="848"/>
              <a:chExt cx="140" cy="98"/>
            </a:xfrm>
          </p:grpSpPr>
          <p:sp>
            <p:nvSpPr>
              <p:cNvPr id="1546" name="Line 1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7" name="Line 17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8" name="Line 1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542" name="Group 179"/>
            <p:cNvGrpSpPr>
              <a:grpSpLocks/>
            </p:cNvGrpSpPr>
            <p:nvPr/>
          </p:nvGrpSpPr>
          <p:grpSpPr bwMode="auto">
            <a:xfrm flipV="1">
              <a:off x="4776" y="3016"/>
              <a:ext cx="156" cy="56"/>
              <a:chOff x="2848" y="848"/>
              <a:chExt cx="140" cy="98"/>
            </a:xfrm>
          </p:grpSpPr>
          <p:sp>
            <p:nvSpPr>
              <p:cNvPr id="1543" name="Line 18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4" name="Line 18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5" name="Line 18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122" name="Group 183"/>
          <p:cNvGrpSpPr>
            <a:grpSpLocks/>
          </p:cNvGrpSpPr>
          <p:nvPr/>
        </p:nvGrpSpPr>
        <p:grpSpPr bwMode="auto">
          <a:xfrm>
            <a:off x="6673850" y="4452938"/>
            <a:ext cx="501650" cy="234950"/>
            <a:chOff x="3600" y="219"/>
            <a:chExt cx="360" cy="175"/>
          </a:xfrm>
        </p:grpSpPr>
        <p:sp>
          <p:nvSpPr>
            <p:cNvPr id="1523" name="Oval 18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24" name="Line 18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25" name="Line 18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26" name="Rectangle 18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527" name="Oval 18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528" name="Group 18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533" name="Line 19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4" name="Line 19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5" name="Line 19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529" name="Group 19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530" name="Line 19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1" name="Line 19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2" name="Line 19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123" name="Group 197"/>
          <p:cNvGrpSpPr>
            <a:grpSpLocks/>
          </p:cNvGrpSpPr>
          <p:nvPr/>
        </p:nvGrpSpPr>
        <p:grpSpPr bwMode="auto">
          <a:xfrm>
            <a:off x="6008688" y="4757738"/>
            <a:ext cx="501650" cy="234950"/>
            <a:chOff x="3600" y="219"/>
            <a:chExt cx="360" cy="175"/>
          </a:xfrm>
        </p:grpSpPr>
        <p:sp>
          <p:nvSpPr>
            <p:cNvPr id="1510" name="Oval 19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11" name="Line 19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12" name="Line 20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13" name="Rectangle 20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514" name="Oval 20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515" name="Group 20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520" name="Line 20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21" name="Line 20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22" name="Line 20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516" name="Group 20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517" name="Line 20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18" name="Line 20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19" name="Line 21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1124" name="Line 211"/>
          <p:cNvSpPr>
            <a:spLocks noChangeShapeType="1"/>
          </p:cNvSpPr>
          <p:nvPr/>
        </p:nvSpPr>
        <p:spPr bwMode="auto">
          <a:xfrm>
            <a:off x="7123113" y="4664075"/>
            <a:ext cx="358775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25" name="Line 212"/>
          <p:cNvSpPr>
            <a:spLocks noChangeShapeType="1"/>
          </p:cNvSpPr>
          <p:nvPr/>
        </p:nvSpPr>
        <p:spPr bwMode="auto">
          <a:xfrm flipV="1">
            <a:off x="6470650" y="4676775"/>
            <a:ext cx="277813" cy="1095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26" name="Line 213"/>
          <p:cNvSpPr>
            <a:spLocks noChangeShapeType="1"/>
          </p:cNvSpPr>
          <p:nvPr/>
        </p:nvSpPr>
        <p:spPr bwMode="auto">
          <a:xfrm flipV="1">
            <a:off x="6513513" y="4879975"/>
            <a:ext cx="9715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27" name="Line 214"/>
          <p:cNvSpPr>
            <a:spLocks noChangeShapeType="1"/>
          </p:cNvSpPr>
          <p:nvPr/>
        </p:nvSpPr>
        <p:spPr bwMode="auto">
          <a:xfrm flipH="1">
            <a:off x="5808663" y="4625975"/>
            <a:ext cx="254000" cy="4699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28" name="Line 215"/>
          <p:cNvSpPr>
            <a:spLocks noChangeShapeType="1"/>
          </p:cNvSpPr>
          <p:nvPr/>
        </p:nvSpPr>
        <p:spPr bwMode="auto">
          <a:xfrm>
            <a:off x="5834063" y="4676775"/>
            <a:ext cx="196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29" name="Line 216"/>
          <p:cNvSpPr>
            <a:spLocks noChangeShapeType="1"/>
          </p:cNvSpPr>
          <p:nvPr/>
        </p:nvSpPr>
        <p:spPr bwMode="auto">
          <a:xfrm>
            <a:off x="5694363" y="5013325"/>
            <a:ext cx="15398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30" name="Line 217"/>
          <p:cNvSpPr>
            <a:spLocks noChangeShapeType="1"/>
          </p:cNvSpPr>
          <p:nvPr/>
        </p:nvSpPr>
        <p:spPr bwMode="auto">
          <a:xfrm>
            <a:off x="5946775" y="5092700"/>
            <a:ext cx="49053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31" name="Line 218"/>
          <p:cNvSpPr>
            <a:spLocks noChangeShapeType="1"/>
          </p:cNvSpPr>
          <p:nvPr/>
        </p:nvSpPr>
        <p:spPr bwMode="auto">
          <a:xfrm flipH="1">
            <a:off x="6186488" y="5000625"/>
            <a:ext cx="53975" cy="85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32" name="Line 219"/>
          <p:cNvSpPr>
            <a:spLocks noChangeShapeType="1"/>
          </p:cNvSpPr>
          <p:nvPr/>
        </p:nvSpPr>
        <p:spPr bwMode="auto">
          <a:xfrm>
            <a:off x="5999163" y="5089525"/>
            <a:ext cx="1587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33" name="Line 220"/>
          <p:cNvSpPr>
            <a:spLocks noChangeShapeType="1"/>
          </p:cNvSpPr>
          <p:nvPr/>
        </p:nvSpPr>
        <p:spPr bwMode="auto">
          <a:xfrm flipH="1" flipV="1">
            <a:off x="6396038" y="5097463"/>
            <a:ext cx="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34" name="Line 221"/>
          <p:cNvSpPr>
            <a:spLocks noChangeShapeType="1"/>
          </p:cNvSpPr>
          <p:nvPr/>
        </p:nvSpPr>
        <p:spPr bwMode="auto">
          <a:xfrm>
            <a:off x="6477000" y="4956175"/>
            <a:ext cx="503238" cy="2698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35" name="Line 222"/>
          <p:cNvSpPr>
            <a:spLocks noChangeShapeType="1"/>
          </p:cNvSpPr>
          <p:nvPr/>
        </p:nvSpPr>
        <p:spPr bwMode="auto">
          <a:xfrm>
            <a:off x="5926138" y="4891088"/>
            <a:ext cx="809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1136" name="Group 223"/>
          <p:cNvGrpSpPr>
            <a:grpSpLocks/>
          </p:cNvGrpSpPr>
          <p:nvPr/>
        </p:nvGrpSpPr>
        <p:grpSpPr bwMode="auto">
          <a:xfrm>
            <a:off x="5111750" y="1651000"/>
            <a:ext cx="3021013" cy="3981450"/>
            <a:chOff x="-1203" y="1352"/>
            <a:chExt cx="1903" cy="2508"/>
          </a:xfrm>
        </p:grpSpPr>
        <p:grpSp>
          <p:nvGrpSpPr>
            <p:cNvPr id="1483" name="Group 224"/>
            <p:cNvGrpSpPr>
              <a:grpSpLocks/>
            </p:cNvGrpSpPr>
            <p:nvPr/>
          </p:nvGrpSpPr>
          <p:grpSpPr bwMode="auto">
            <a:xfrm>
              <a:off x="-1203" y="1647"/>
              <a:ext cx="436" cy="114"/>
              <a:chOff x="3072" y="739"/>
              <a:chExt cx="652" cy="146"/>
            </a:xfrm>
          </p:grpSpPr>
          <p:pic>
            <p:nvPicPr>
              <p:cNvPr id="1507" name="Picture 225" descr="lgv_fqmg[1]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3237" y="739"/>
                <a:ext cx="487" cy="1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08" name="Line 226"/>
              <p:cNvSpPr>
                <a:spLocks noChangeShapeType="1"/>
              </p:cNvSpPr>
              <p:nvPr/>
            </p:nvSpPr>
            <p:spPr bwMode="auto">
              <a:xfrm flipH="1">
                <a:off x="3104" y="784"/>
                <a:ext cx="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509" name="Line 227"/>
              <p:cNvSpPr>
                <a:spLocks noChangeShapeType="1"/>
              </p:cNvSpPr>
              <p:nvPr/>
            </p:nvSpPr>
            <p:spPr bwMode="auto">
              <a:xfrm flipH="1">
                <a:off x="3072" y="7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pic>
          <p:nvPicPr>
            <p:cNvPr id="1484" name="Picture 228" descr="imgyjavg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027" y="1466"/>
              <a:ext cx="23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85" name="Group 229"/>
            <p:cNvGrpSpPr>
              <a:grpSpLocks/>
            </p:cNvGrpSpPr>
            <p:nvPr/>
          </p:nvGrpSpPr>
          <p:grpSpPr bwMode="auto">
            <a:xfrm>
              <a:off x="-546" y="1352"/>
              <a:ext cx="256" cy="269"/>
              <a:chOff x="2870" y="1518"/>
              <a:chExt cx="292" cy="320"/>
            </a:xfrm>
          </p:grpSpPr>
          <p:graphicFrame>
            <p:nvGraphicFramePr>
              <p:cNvPr id="1037" name="Object 230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1037" name="Clip" r:id="rId5" imgW="819000" imgH="847800" progId="MS_ClipArt_Gallery.2">
                  <p:embed/>
                </p:oleObj>
              </a:graphicData>
            </a:graphic>
          </p:graphicFrame>
          <p:graphicFrame>
            <p:nvGraphicFramePr>
              <p:cNvPr id="1038" name="Object 231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1038" name="Clip" r:id="rId6" imgW="1266840" imgH="1200240" progId="MS_ClipArt_Gallery.2">
                  <p:embed/>
                </p:oleObj>
              </a:graphicData>
            </a:graphic>
          </p:graphicFrame>
        </p:grpSp>
        <p:grpSp>
          <p:nvGrpSpPr>
            <p:cNvPr id="1486" name="Group 232"/>
            <p:cNvGrpSpPr>
              <a:grpSpLocks/>
            </p:cNvGrpSpPr>
            <p:nvPr/>
          </p:nvGrpSpPr>
          <p:grpSpPr bwMode="auto">
            <a:xfrm>
              <a:off x="-1002" y="2262"/>
              <a:ext cx="209" cy="224"/>
              <a:chOff x="2870" y="1518"/>
              <a:chExt cx="292" cy="320"/>
            </a:xfrm>
          </p:grpSpPr>
          <p:graphicFrame>
            <p:nvGraphicFramePr>
              <p:cNvPr id="1035" name="Object 23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1035" name="Clip" r:id="rId7" imgW="819000" imgH="847800" progId="MS_ClipArt_Gallery.2">
                  <p:embed/>
                </p:oleObj>
              </a:graphicData>
            </a:graphic>
          </p:graphicFrame>
          <p:graphicFrame>
            <p:nvGraphicFramePr>
              <p:cNvPr id="1036" name="Object 23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1036" name="Clip" r:id="rId8" imgW="1266840" imgH="1200240" progId="MS_ClipArt_Gallery.2">
                  <p:embed/>
                </p:oleObj>
              </a:graphicData>
            </a:graphic>
          </p:graphicFrame>
        </p:grpSp>
        <p:graphicFrame>
          <p:nvGraphicFramePr>
            <p:cNvPr id="1026" name="Object 235"/>
            <p:cNvGraphicFramePr>
              <a:graphicFrameLocks noChangeAspect="1"/>
            </p:cNvGraphicFramePr>
            <p:nvPr/>
          </p:nvGraphicFramePr>
          <p:xfrm>
            <a:off x="-732" y="2289"/>
            <a:ext cx="207" cy="173"/>
          </p:xfrm>
          <a:graphic>
            <a:graphicData uri="http://schemas.openxmlformats.org/presentationml/2006/ole">
              <p:oleObj spid="_x0000_s1026" name="Clip" r:id="rId9" imgW="1305000" imgH="1085760" progId="MS_ClipArt_Gallery.2">
                <p:embed/>
              </p:oleObj>
            </a:graphicData>
          </a:graphic>
        </p:graphicFrame>
        <p:grpSp>
          <p:nvGrpSpPr>
            <p:cNvPr id="1487" name="Group 236"/>
            <p:cNvGrpSpPr>
              <a:grpSpLocks/>
            </p:cNvGrpSpPr>
            <p:nvPr/>
          </p:nvGrpSpPr>
          <p:grpSpPr bwMode="auto">
            <a:xfrm>
              <a:off x="310" y="3575"/>
              <a:ext cx="125" cy="230"/>
              <a:chOff x="4180" y="783"/>
              <a:chExt cx="150" cy="307"/>
            </a:xfrm>
          </p:grpSpPr>
          <p:sp>
            <p:nvSpPr>
              <p:cNvPr id="1499" name="AutoShape 23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00" name="Rectangle 23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01" name="Rectangle 23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02" name="AutoShape 24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03" name="Line 24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04" name="Line 24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05" name="Rectangle 24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06" name="Rectangle 24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aphicFrame>
          <p:nvGraphicFramePr>
            <p:cNvPr id="1027" name="Object 245"/>
            <p:cNvGraphicFramePr>
              <a:graphicFrameLocks noChangeAspect="1"/>
            </p:cNvGraphicFramePr>
            <p:nvPr/>
          </p:nvGraphicFramePr>
          <p:xfrm>
            <a:off x="-975" y="3384"/>
            <a:ext cx="216" cy="180"/>
          </p:xfrm>
          <a:graphic>
            <a:graphicData uri="http://schemas.openxmlformats.org/presentationml/2006/ole">
              <p:oleObj spid="_x0000_s1027" name="Clip" r:id="rId10" imgW="1305000" imgH="1085760" progId="MS_ClipArt_Gallery.2">
                <p:embed/>
              </p:oleObj>
            </a:graphicData>
          </a:graphic>
        </p:graphicFrame>
        <p:graphicFrame>
          <p:nvGraphicFramePr>
            <p:cNvPr id="1028" name="Object 246"/>
            <p:cNvGraphicFramePr>
              <a:graphicFrameLocks noChangeAspect="1"/>
            </p:cNvGraphicFramePr>
            <p:nvPr/>
          </p:nvGraphicFramePr>
          <p:xfrm>
            <a:off x="-871" y="3184"/>
            <a:ext cx="216" cy="180"/>
          </p:xfrm>
          <a:graphic>
            <a:graphicData uri="http://schemas.openxmlformats.org/presentationml/2006/ole">
              <p:oleObj spid="_x0000_s1028" name="Clip" r:id="rId11" imgW="1305000" imgH="1085760" progId="MS_ClipArt_Gallery.2">
                <p:embed/>
              </p:oleObj>
            </a:graphicData>
          </a:graphic>
        </p:graphicFrame>
        <p:graphicFrame>
          <p:nvGraphicFramePr>
            <p:cNvPr id="1029" name="Object 247"/>
            <p:cNvGraphicFramePr>
              <a:graphicFrameLocks noChangeAspect="1"/>
            </p:cNvGraphicFramePr>
            <p:nvPr/>
          </p:nvGraphicFramePr>
          <p:xfrm>
            <a:off x="-703" y="3544"/>
            <a:ext cx="216" cy="180"/>
          </p:xfrm>
          <a:graphic>
            <a:graphicData uri="http://schemas.openxmlformats.org/presentationml/2006/ole">
              <p:oleObj spid="_x0000_s1029" name="Clip" r:id="rId12" imgW="1305000" imgH="1085760" progId="MS_ClipArt_Gallery.2">
                <p:embed/>
              </p:oleObj>
            </a:graphicData>
          </a:graphic>
        </p:graphicFrame>
        <p:graphicFrame>
          <p:nvGraphicFramePr>
            <p:cNvPr id="1030" name="Object 248"/>
            <p:cNvGraphicFramePr>
              <a:graphicFrameLocks noChangeAspect="1"/>
            </p:cNvGraphicFramePr>
            <p:nvPr/>
          </p:nvGraphicFramePr>
          <p:xfrm>
            <a:off x="-489" y="3546"/>
            <a:ext cx="216" cy="180"/>
          </p:xfrm>
          <a:graphic>
            <a:graphicData uri="http://schemas.openxmlformats.org/presentationml/2006/ole">
              <p:oleObj spid="_x0000_s1030" name="Clip" r:id="rId13" imgW="1305000" imgH="1085760" progId="MS_ClipArt_Gallery.2">
                <p:embed/>
              </p:oleObj>
            </a:graphicData>
          </a:graphic>
        </p:graphicFrame>
        <p:grpSp>
          <p:nvGrpSpPr>
            <p:cNvPr id="1488" name="Group 249"/>
            <p:cNvGrpSpPr>
              <a:grpSpLocks/>
            </p:cNvGrpSpPr>
            <p:nvPr/>
          </p:nvGrpSpPr>
          <p:grpSpPr bwMode="auto">
            <a:xfrm>
              <a:off x="83" y="3625"/>
              <a:ext cx="172" cy="215"/>
              <a:chOff x="2870" y="1518"/>
              <a:chExt cx="292" cy="320"/>
            </a:xfrm>
          </p:grpSpPr>
          <p:graphicFrame>
            <p:nvGraphicFramePr>
              <p:cNvPr id="1033" name="Object 250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1033" name="Clip" r:id="rId14" imgW="819000" imgH="847800" progId="MS_ClipArt_Gallery.2">
                  <p:embed/>
                </p:oleObj>
              </a:graphicData>
            </a:graphic>
          </p:graphicFrame>
          <p:graphicFrame>
            <p:nvGraphicFramePr>
              <p:cNvPr id="1034" name="Object 251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1034" name="Clip" r:id="rId15" imgW="1266840" imgH="1200240" progId="MS_ClipArt_Gallery.2">
                  <p:embed/>
                </p:oleObj>
              </a:graphicData>
            </a:graphic>
          </p:graphicFrame>
        </p:grpSp>
        <p:grpSp>
          <p:nvGrpSpPr>
            <p:cNvPr id="1489" name="Group 252"/>
            <p:cNvGrpSpPr>
              <a:grpSpLocks/>
            </p:cNvGrpSpPr>
            <p:nvPr/>
          </p:nvGrpSpPr>
          <p:grpSpPr bwMode="auto">
            <a:xfrm>
              <a:off x="-201" y="3657"/>
              <a:ext cx="220" cy="203"/>
              <a:chOff x="2870" y="1518"/>
              <a:chExt cx="292" cy="320"/>
            </a:xfrm>
          </p:grpSpPr>
          <p:graphicFrame>
            <p:nvGraphicFramePr>
              <p:cNvPr id="1031" name="Object 25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1031" name="Clip" r:id="rId16" imgW="819000" imgH="847800" progId="MS_ClipArt_Gallery.2">
                  <p:embed/>
                </p:oleObj>
              </a:graphicData>
            </a:graphic>
          </p:graphicFrame>
          <p:graphicFrame>
            <p:nvGraphicFramePr>
              <p:cNvPr id="1032" name="Object 25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1032" name="Clip" r:id="rId17" imgW="1266840" imgH="1200240" progId="MS_ClipArt_Gallery.2">
                  <p:embed/>
                </p:oleObj>
              </a:graphicData>
            </a:graphic>
          </p:graphicFrame>
        </p:grpSp>
        <p:grpSp>
          <p:nvGrpSpPr>
            <p:cNvPr id="1490" name="Group 255"/>
            <p:cNvGrpSpPr>
              <a:grpSpLocks/>
            </p:cNvGrpSpPr>
            <p:nvPr/>
          </p:nvGrpSpPr>
          <p:grpSpPr bwMode="auto">
            <a:xfrm>
              <a:off x="569" y="3419"/>
              <a:ext cx="131" cy="258"/>
              <a:chOff x="4180" y="783"/>
              <a:chExt cx="150" cy="307"/>
            </a:xfrm>
          </p:grpSpPr>
          <p:sp>
            <p:nvSpPr>
              <p:cNvPr id="1491" name="AutoShape 256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92" name="Rectangle 257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93" name="Rectangle 258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94" name="AutoShape 259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95" name="Line 260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96" name="Line 261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97" name="Rectangle 262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98" name="Rectangle 263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1137" name="Line 264"/>
          <p:cNvSpPr>
            <a:spLocks noChangeShapeType="1"/>
          </p:cNvSpPr>
          <p:nvPr/>
        </p:nvSpPr>
        <p:spPr bwMode="auto">
          <a:xfrm flipH="1">
            <a:off x="6015038" y="3413125"/>
            <a:ext cx="3175" cy="144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38" name="Line 265"/>
          <p:cNvSpPr>
            <a:spLocks noChangeShapeType="1"/>
          </p:cNvSpPr>
          <p:nvPr/>
        </p:nvSpPr>
        <p:spPr bwMode="auto">
          <a:xfrm flipV="1">
            <a:off x="7312025" y="2395538"/>
            <a:ext cx="123825" cy="87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39" name="Line 266"/>
          <p:cNvSpPr>
            <a:spLocks noChangeShapeType="1"/>
          </p:cNvSpPr>
          <p:nvPr/>
        </p:nvSpPr>
        <p:spPr bwMode="auto">
          <a:xfrm>
            <a:off x="7138988" y="2568575"/>
            <a:ext cx="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40" name="Line 267"/>
          <p:cNvSpPr>
            <a:spLocks noChangeShapeType="1"/>
          </p:cNvSpPr>
          <p:nvPr/>
        </p:nvSpPr>
        <p:spPr bwMode="auto">
          <a:xfrm flipV="1">
            <a:off x="7310438" y="2465388"/>
            <a:ext cx="263525" cy="2889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41" name="Line 268"/>
          <p:cNvSpPr>
            <a:spLocks noChangeShapeType="1"/>
          </p:cNvSpPr>
          <p:nvPr/>
        </p:nvSpPr>
        <p:spPr bwMode="auto">
          <a:xfrm>
            <a:off x="7675563" y="2463800"/>
            <a:ext cx="0" cy="196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42" name="Line 269"/>
          <p:cNvSpPr>
            <a:spLocks noChangeShapeType="1"/>
          </p:cNvSpPr>
          <p:nvPr/>
        </p:nvSpPr>
        <p:spPr bwMode="auto">
          <a:xfrm>
            <a:off x="7329488" y="2770188"/>
            <a:ext cx="18891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43" name="Line 270"/>
          <p:cNvSpPr>
            <a:spLocks noChangeShapeType="1"/>
          </p:cNvSpPr>
          <p:nvPr/>
        </p:nvSpPr>
        <p:spPr bwMode="auto">
          <a:xfrm flipV="1">
            <a:off x="5624513" y="3636963"/>
            <a:ext cx="168275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44" name="Line 271"/>
          <p:cNvSpPr>
            <a:spLocks noChangeShapeType="1"/>
          </p:cNvSpPr>
          <p:nvPr/>
        </p:nvSpPr>
        <p:spPr bwMode="auto">
          <a:xfrm flipV="1">
            <a:off x="7743825" y="2163763"/>
            <a:ext cx="238125" cy="1682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45" name="Line 272"/>
          <p:cNvSpPr>
            <a:spLocks noChangeShapeType="1"/>
          </p:cNvSpPr>
          <p:nvPr/>
        </p:nvSpPr>
        <p:spPr bwMode="auto">
          <a:xfrm>
            <a:off x="7883525" y="2760663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46" name="Line 273"/>
          <p:cNvSpPr>
            <a:spLocks noChangeShapeType="1"/>
          </p:cNvSpPr>
          <p:nvPr/>
        </p:nvSpPr>
        <p:spPr bwMode="auto">
          <a:xfrm flipH="1">
            <a:off x="7029450" y="2836863"/>
            <a:ext cx="98425" cy="70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47" name="Line 274"/>
          <p:cNvSpPr>
            <a:spLocks noChangeShapeType="1"/>
          </p:cNvSpPr>
          <p:nvPr/>
        </p:nvSpPr>
        <p:spPr bwMode="auto">
          <a:xfrm flipH="1">
            <a:off x="7620000" y="2836863"/>
            <a:ext cx="111125" cy="7270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1148" name="Group 275"/>
          <p:cNvGrpSpPr>
            <a:grpSpLocks/>
          </p:cNvGrpSpPr>
          <p:nvPr/>
        </p:nvGrpSpPr>
        <p:grpSpPr bwMode="auto">
          <a:xfrm>
            <a:off x="6672263" y="4454525"/>
            <a:ext cx="501650" cy="234950"/>
            <a:chOff x="4701" y="2996"/>
            <a:chExt cx="316" cy="148"/>
          </a:xfrm>
        </p:grpSpPr>
        <p:sp>
          <p:nvSpPr>
            <p:cNvPr id="1470" name="Oval 276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71" name="Line 277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72" name="Line 278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73" name="Rectangle 279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474" name="Oval 280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475" name="Group 281"/>
            <p:cNvGrpSpPr>
              <a:grpSpLocks/>
            </p:cNvGrpSpPr>
            <p:nvPr/>
          </p:nvGrpSpPr>
          <p:grpSpPr bwMode="auto">
            <a:xfrm>
              <a:off x="4776" y="3017"/>
              <a:ext cx="156" cy="56"/>
              <a:chOff x="2848" y="848"/>
              <a:chExt cx="140" cy="98"/>
            </a:xfrm>
          </p:grpSpPr>
          <p:sp>
            <p:nvSpPr>
              <p:cNvPr id="1480" name="Line 28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81" name="Line 28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82" name="Line 28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476" name="Group 285"/>
            <p:cNvGrpSpPr>
              <a:grpSpLocks/>
            </p:cNvGrpSpPr>
            <p:nvPr/>
          </p:nvGrpSpPr>
          <p:grpSpPr bwMode="auto">
            <a:xfrm flipV="1">
              <a:off x="4776" y="3016"/>
              <a:ext cx="156" cy="56"/>
              <a:chOff x="2848" y="848"/>
              <a:chExt cx="140" cy="98"/>
            </a:xfrm>
          </p:grpSpPr>
          <p:sp>
            <p:nvSpPr>
              <p:cNvPr id="1477" name="Line 28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78" name="Line 28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79" name="Line 28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149" name="Group 289"/>
          <p:cNvGrpSpPr>
            <a:grpSpLocks/>
          </p:cNvGrpSpPr>
          <p:nvPr/>
        </p:nvGrpSpPr>
        <p:grpSpPr bwMode="auto">
          <a:xfrm>
            <a:off x="6007100" y="4756150"/>
            <a:ext cx="501650" cy="234950"/>
            <a:chOff x="4701" y="2996"/>
            <a:chExt cx="316" cy="148"/>
          </a:xfrm>
        </p:grpSpPr>
        <p:sp>
          <p:nvSpPr>
            <p:cNvPr id="1457" name="Oval 290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58" name="Line 291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59" name="Line 292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60" name="Rectangle 293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461" name="Oval 294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462" name="Group 295"/>
            <p:cNvGrpSpPr>
              <a:grpSpLocks/>
            </p:cNvGrpSpPr>
            <p:nvPr/>
          </p:nvGrpSpPr>
          <p:grpSpPr bwMode="auto">
            <a:xfrm>
              <a:off x="4776" y="3017"/>
              <a:ext cx="156" cy="56"/>
              <a:chOff x="2848" y="848"/>
              <a:chExt cx="140" cy="98"/>
            </a:xfrm>
          </p:grpSpPr>
          <p:sp>
            <p:nvSpPr>
              <p:cNvPr id="1467" name="Line 29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68" name="Line 29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69" name="Line 29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463" name="Group 299"/>
            <p:cNvGrpSpPr>
              <a:grpSpLocks/>
            </p:cNvGrpSpPr>
            <p:nvPr/>
          </p:nvGrpSpPr>
          <p:grpSpPr bwMode="auto">
            <a:xfrm flipV="1">
              <a:off x="4776" y="3016"/>
              <a:ext cx="156" cy="56"/>
              <a:chOff x="2848" y="848"/>
              <a:chExt cx="140" cy="98"/>
            </a:xfrm>
          </p:grpSpPr>
          <p:sp>
            <p:nvSpPr>
              <p:cNvPr id="1464" name="Line 30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65" name="Line 30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66" name="Line 30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150" name="Group 303"/>
          <p:cNvGrpSpPr>
            <a:grpSpLocks/>
          </p:cNvGrpSpPr>
          <p:nvPr/>
        </p:nvGrpSpPr>
        <p:grpSpPr bwMode="auto">
          <a:xfrm>
            <a:off x="6837363" y="4941888"/>
            <a:ext cx="290512" cy="404812"/>
            <a:chOff x="4290" y="3130"/>
            <a:chExt cx="183" cy="255"/>
          </a:xfrm>
        </p:grpSpPr>
        <p:pic>
          <p:nvPicPr>
            <p:cNvPr id="1439" name="Picture 304" descr="31u_bnrz[1]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440" name="Freeform 305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2 w 199"/>
                <a:gd name="T1" fmla="*/ 1 h 232"/>
                <a:gd name="T2" fmla="*/ 1 w 199"/>
                <a:gd name="T3" fmla="*/ 1 h 232"/>
                <a:gd name="T4" fmla="*/ 1 w 199"/>
                <a:gd name="T5" fmla="*/ 1 h 232"/>
                <a:gd name="T6" fmla="*/ 1 w 199"/>
                <a:gd name="T7" fmla="*/ 2 h 232"/>
                <a:gd name="T8" fmla="*/ 0 w 199"/>
                <a:gd name="T9" fmla="*/ 2 h 232"/>
                <a:gd name="T10" fmla="*/ 0 w 199"/>
                <a:gd name="T11" fmla="*/ 3 h 232"/>
                <a:gd name="T12" fmla="*/ 0 w 199"/>
                <a:gd name="T13" fmla="*/ 3 h 232"/>
                <a:gd name="T14" fmla="*/ 0 w 199"/>
                <a:gd name="T15" fmla="*/ 4 h 232"/>
                <a:gd name="T16" fmla="*/ 0 w 199"/>
                <a:gd name="T17" fmla="*/ 4 h 232"/>
                <a:gd name="T18" fmla="*/ 0 w 199"/>
                <a:gd name="T19" fmla="*/ 5 h 232"/>
                <a:gd name="T20" fmla="*/ 0 w 199"/>
                <a:gd name="T21" fmla="*/ 5 h 232"/>
                <a:gd name="T22" fmla="*/ 1 w 199"/>
                <a:gd name="T23" fmla="*/ 6 h 232"/>
                <a:gd name="T24" fmla="*/ 1 w 199"/>
                <a:gd name="T25" fmla="*/ 6 h 232"/>
                <a:gd name="T26" fmla="*/ 2 w 199"/>
                <a:gd name="T27" fmla="*/ 6 h 232"/>
                <a:gd name="T28" fmla="*/ 2 w 199"/>
                <a:gd name="T29" fmla="*/ 7 h 232"/>
                <a:gd name="T30" fmla="*/ 3 w 199"/>
                <a:gd name="T31" fmla="*/ 7 h 232"/>
                <a:gd name="T32" fmla="*/ 4 w 199"/>
                <a:gd name="T33" fmla="*/ 6 h 232"/>
                <a:gd name="T34" fmla="*/ 4 w 199"/>
                <a:gd name="T35" fmla="*/ 6 h 232"/>
                <a:gd name="T36" fmla="*/ 4 w 199"/>
                <a:gd name="T37" fmla="*/ 6 h 232"/>
                <a:gd name="T38" fmla="*/ 4 w 199"/>
                <a:gd name="T39" fmla="*/ 6 h 232"/>
                <a:gd name="T40" fmla="*/ 4 w 199"/>
                <a:gd name="T41" fmla="*/ 6 h 232"/>
                <a:gd name="T42" fmla="*/ 4 w 199"/>
                <a:gd name="T43" fmla="*/ 6 h 232"/>
                <a:gd name="T44" fmla="*/ 4 w 199"/>
                <a:gd name="T45" fmla="*/ 6 h 232"/>
                <a:gd name="T46" fmla="*/ 4 w 199"/>
                <a:gd name="T47" fmla="*/ 6 h 232"/>
                <a:gd name="T48" fmla="*/ 3 w 199"/>
                <a:gd name="T49" fmla="*/ 6 h 232"/>
                <a:gd name="T50" fmla="*/ 3 w 199"/>
                <a:gd name="T51" fmla="*/ 6 h 232"/>
                <a:gd name="T52" fmla="*/ 3 w 199"/>
                <a:gd name="T53" fmla="*/ 6 h 232"/>
                <a:gd name="T54" fmla="*/ 3 w 199"/>
                <a:gd name="T55" fmla="*/ 5 h 232"/>
                <a:gd name="T56" fmla="*/ 2 w 199"/>
                <a:gd name="T57" fmla="*/ 5 h 232"/>
                <a:gd name="T58" fmla="*/ 2 w 199"/>
                <a:gd name="T59" fmla="*/ 5 h 232"/>
                <a:gd name="T60" fmla="*/ 2 w 199"/>
                <a:gd name="T61" fmla="*/ 5 h 232"/>
                <a:gd name="T62" fmla="*/ 1 w 199"/>
                <a:gd name="T63" fmla="*/ 5 h 232"/>
                <a:gd name="T64" fmla="*/ 1 w 199"/>
                <a:gd name="T65" fmla="*/ 5 h 232"/>
                <a:gd name="T66" fmla="*/ 1 w 199"/>
                <a:gd name="T67" fmla="*/ 4 h 232"/>
                <a:gd name="T68" fmla="*/ 1 w 199"/>
                <a:gd name="T69" fmla="*/ 3 h 232"/>
                <a:gd name="T70" fmla="*/ 2 w 199"/>
                <a:gd name="T71" fmla="*/ 2 h 232"/>
                <a:gd name="T72" fmla="*/ 3 w 199"/>
                <a:gd name="T73" fmla="*/ 1 h 232"/>
                <a:gd name="T74" fmla="*/ 3 w 199"/>
                <a:gd name="T75" fmla="*/ 1 h 232"/>
                <a:gd name="T76" fmla="*/ 4 w 199"/>
                <a:gd name="T77" fmla="*/ 1 h 232"/>
                <a:gd name="T78" fmla="*/ 5 w 199"/>
                <a:gd name="T79" fmla="*/ 0 h 232"/>
                <a:gd name="T80" fmla="*/ 5 w 199"/>
                <a:gd name="T81" fmla="*/ 0 h 232"/>
                <a:gd name="T82" fmla="*/ 5 w 199"/>
                <a:gd name="T83" fmla="*/ 0 h 232"/>
                <a:gd name="T84" fmla="*/ 5 w 199"/>
                <a:gd name="T85" fmla="*/ 0 h 232"/>
                <a:gd name="T86" fmla="*/ 4 w 199"/>
                <a:gd name="T87" fmla="*/ 0 h 232"/>
                <a:gd name="T88" fmla="*/ 4 w 199"/>
                <a:gd name="T89" fmla="*/ 0 h 232"/>
                <a:gd name="T90" fmla="*/ 3 w 199"/>
                <a:gd name="T91" fmla="*/ 0 h 232"/>
                <a:gd name="T92" fmla="*/ 3 w 199"/>
                <a:gd name="T93" fmla="*/ 1 h 232"/>
                <a:gd name="T94" fmla="*/ 2 w 199"/>
                <a:gd name="T95" fmla="*/ 1 h 232"/>
                <a:gd name="T96" fmla="*/ 2 w 199"/>
                <a:gd name="T97" fmla="*/ 1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41" name="Freeform 306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3 w 128"/>
                <a:gd name="T1" fmla="*/ 2 h 180"/>
                <a:gd name="T2" fmla="*/ 3 w 128"/>
                <a:gd name="T3" fmla="*/ 2 h 180"/>
                <a:gd name="T4" fmla="*/ 3 w 128"/>
                <a:gd name="T5" fmla="*/ 3 h 180"/>
                <a:gd name="T6" fmla="*/ 3 w 128"/>
                <a:gd name="T7" fmla="*/ 3 h 180"/>
                <a:gd name="T8" fmla="*/ 3 w 128"/>
                <a:gd name="T9" fmla="*/ 3 h 180"/>
                <a:gd name="T10" fmla="*/ 2 w 128"/>
                <a:gd name="T11" fmla="*/ 4 h 180"/>
                <a:gd name="T12" fmla="*/ 2 w 128"/>
                <a:gd name="T13" fmla="*/ 4 h 180"/>
                <a:gd name="T14" fmla="*/ 1 w 128"/>
                <a:gd name="T15" fmla="*/ 4 h 180"/>
                <a:gd name="T16" fmla="*/ 1 w 128"/>
                <a:gd name="T17" fmla="*/ 4 h 180"/>
                <a:gd name="T18" fmla="*/ 1 w 128"/>
                <a:gd name="T19" fmla="*/ 5 h 180"/>
                <a:gd name="T20" fmla="*/ 1 w 128"/>
                <a:gd name="T21" fmla="*/ 5 h 180"/>
                <a:gd name="T22" fmla="*/ 1 w 128"/>
                <a:gd name="T23" fmla="*/ 5 h 180"/>
                <a:gd name="T24" fmla="*/ 1 w 128"/>
                <a:gd name="T25" fmla="*/ 5 h 180"/>
                <a:gd name="T26" fmla="*/ 1 w 128"/>
                <a:gd name="T27" fmla="*/ 5 h 180"/>
                <a:gd name="T28" fmla="*/ 1 w 128"/>
                <a:gd name="T29" fmla="*/ 5 h 180"/>
                <a:gd name="T30" fmla="*/ 1 w 128"/>
                <a:gd name="T31" fmla="*/ 5 h 180"/>
                <a:gd name="T32" fmla="*/ 1 w 128"/>
                <a:gd name="T33" fmla="*/ 5 h 180"/>
                <a:gd name="T34" fmla="*/ 2 w 128"/>
                <a:gd name="T35" fmla="*/ 5 h 180"/>
                <a:gd name="T36" fmla="*/ 2 w 128"/>
                <a:gd name="T37" fmla="*/ 4 h 180"/>
                <a:gd name="T38" fmla="*/ 3 w 128"/>
                <a:gd name="T39" fmla="*/ 4 h 180"/>
                <a:gd name="T40" fmla="*/ 3 w 128"/>
                <a:gd name="T41" fmla="*/ 4 h 180"/>
                <a:gd name="T42" fmla="*/ 4 w 128"/>
                <a:gd name="T43" fmla="*/ 3 h 180"/>
                <a:gd name="T44" fmla="*/ 4 w 128"/>
                <a:gd name="T45" fmla="*/ 3 h 180"/>
                <a:gd name="T46" fmla="*/ 4 w 128"/>
                <a:gd name="T47" fmla="*/ 2 h 180"/>
                <a:gd name="T48" fmla="*/ 4 w 128"/>
                <a:gd name="T49" fmla="*/ 2 h 180"/>
                <a:gd name="T50" fmla="*/ 3 w 128"/>
                <a:gd name="T51" fmla="*/ 1 h 180"/>
                <a:gd name="T52" fmla="*/ 3 w 128"/>
                <a:gd name="T53" fmla="*/ 1 h 180"/>
                <a:gd name="T54" fmla="*/ 2 w 128"/>
                <a:gd name="T55" fmla="*/ 0 h 180"/>
                <a:gd name="T56" fmla="*/ 2 w 128"/>
                <a:gd name="T57" fmla="*/ 0 h 180"/>
                <a:gd name="T58" fmla="*/ 1 w 128"/>
                <a:gd name="T59" fmla="*/ 0 h 180"/>
                <a:gd name="T60" fmla="*/ 1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1 w 128"/>
                <a:gd name="T69" fmla="*/ 0 h 180"/>
                <a:gd name="T70" fmla="*/ 1 w 128"/>
                <a:gd name="T71" fmla="*/ 0 h 180"/>
                <a:gd name="T72" fmla="*/ 2 w 128"/>
                <a:gd name="T73" fmla="*/ 1 h 180"/>
                <a:gd name="T74" fmla="*/ 2 w 128"/>
                <a:gd name="T75" fmla="*/ 1 h 180"/>
                <a:gd name="T76" fmla="*/ 3 w 128"/>
                <a:gd name="T77" fmla="*/ 1 h 180"/>
                <a:gd name="T78" fmla="*/ 3 w 128"/>
                <a:gd name="T79" fmla="*/ 1 h 180"/>
                <a:gd name="T80" fmla="*/ 3 w 128"/>
                <a:gd name="T81" fmla="*/ 2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42" name="Freeform 307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3 w 322"/>
                <a:gd name="T1" fmla="*/ 2 h 378"/>
                <a:gd name="T2" fmla="*/ 2 w 322"/>
                <a:gd name="T3" fmla="*/ 3 h 378"/>
                <a:gd name="T4" fmla="*/ 1 w 322"/>
                <a:gd name="T5" fmla="*/ 5 h 378"/>
                <a:gd name="T6" fmla="*/ 0 w 322"/>
                <a:gd name="T7" fmla="*/ 6 h 378"/>
                <a:gd name="T8" fmla="*/ 0 w 322"/>
                <a:gd name="T9" fmla="*/ 7 h 378"/>
                <a:gd name="T10" fmla="*/ 0 w 322"/>
                <a:gd name="T11" fmla="*/ 8 h 378"/>
                <a:gd name="T12" fmla="*/ 1 w 322"/>
                <a:gd name="T13" fmla="*/ 8 h 378"/>
                <a:gd name="T14" fmla="*/ 1 w 322"/>
                <a:gd name="T15" fmla="*/ 9 h 378"/>
                <a:gd name="T16" fmla="*/ 2 w 322"/>
                <a:gd name="T17" fmla="*/ 9 h 378"/>
                <a:gd name="T18" fmla="*/ 2 w 322"/>
                <a:gd name="T19" fmla="*/ 9 h 378"/>
                <a:gd name="T20" fmla="*/ 3 w 322"/>
                <a:gd name="T21" fmla="*/ 10 h 378"/>
                <a:gd name="T22" fmla="*/ 4 w 322"/>
                <a:gd name="T23" fmla="*/ 10 h 378"/>
                <a:gd name="T24" fmla="*/ 5 w 322"/>
                <a:gd name="T25" fmla="*/ 10 h 378"/>
                <a:gd name="T26" fmla="*/ 6 w 322"/>
                <a:gd name="T27" fmla="*/ 10 h 378"/>
                <a:gd name="T28" fmla="*/ 7 w 322"/>
                <a:gd name="T29" fmla="*/ 10 h 378"/>
                <a:gd name="T30" fmla="*/ 8 w 322"/>
                <a:gd name="T31" fmla="*/ 10 h 378"/>
                <a:gd name="T32" fmla="*/ 9 w 322"/>
                <a:gd name="T33" fmla="*/ 10 h 378"/>
                <a:gd name="T34" fmla="*/ 9 w 322"/>
                <a:gd name="T35" fmla="*/ 10 h 378"/>
                <a:gd name="T36" fmla="*/ 9 w 322"/>
                <a:gd name="T37" fmla="*/ 10 h 378"/>
                <a:gd name="T38" fmla="*/ 9 w 322"/>
                <a:gd name="T39" fmla="*/ 10 h 378"/>
                <a:gd name="T40" fmla="*/ 8 w 322"/>
                <a:gd name="T41" fmla="*/ 10 h 378"/>
                <a:gd name="T42" fmla="*/ 7 w 322"/>
                <a:gd name="T43" fmla="*/ 9 h 378"/>
                <a:gd name="T44" fmla="*/ 7 w 322"/>
                <a:gd name="T45" fmla="*/ 9 h 378"/>
                <a:gd name="T46" fmla="*/ 6 w 322"/>
                <a:gd name="T47" fmla="*/ 9 h 378"/>
                <a:gd name="T48" fmla="*/ 5 w 322"/>
                <a:gd name="T49" fmla="*/ 9 h 378"/>
                <a:gd name="T50" fmla="*/ 4 w 322"/>
                <a:gd name="T51" fmla="*/ 9 h 378"/>
                <a:gd name="T52" fmla="*/ 3 w 322"/>
                <a:gd name="T53" fmla="*/ 9 h 378"/>
                <a:gd name="T54" fmla="*/ 2 w 322"/>
                <a:gd name="T55" fmla="*/ 8 h 378"/>
                <a:gd name="T56" fmla="*/ 2 w 322"/>
                <a:gd name="T57" fmla="*/ 8 h 378"/>
                <a:gd name="T58" fmla="*/ 1 w 322"/>
                <a:gd name="T59" fmla="*/ 7 h 378"/>
                <a:gd name="T60" fmla="*/ 1 w 322"/>
                <a:gd name="T61" fmla="*/ 7 h 378"/>
                <a:gd name="T62" fmla="*/ 1 w 322"/>
                <a:gd name="T63" fmla="*/ 6 h 378"/>
                <a:gd name="T64" fmla="*/ 2 w 322"/>
                <a:gd name="T65" fmla="*/ 5 h 378"/>
                <a:gd name="T66" fmla="*/ 2 w 322"/>
                <a:gd name="T67" fmla="*/ 4 h 378"/>
                <a:gd name="T68" fmla="*/ 3 w 322"/>
                <a:gd name="T69" fmla="*/ 3 h 378"/>
                <a:gd name="T70" fmla="*/ 4 w 322"/>
                <a:gd name="T71" fmla="*/ 2 h 378"/>
                <a:gd name="T72" fmla="*/ 4 w 322"/>
                <a:gd name="T73" fmla="*/ 2 h 378"/>
                <a:gd name="T74" fmla="*/ 6 w 322"/>
                <a:gd name="T75" fmla="*/ 1 h 378"/>
                <a:gd name="T76" fmla="*/ 7 w 322"/>
                <a:gd name="T77" fmla="*/ 0 h 378"/>
                <a:gd name="T78" fmla="*/ 7 w 322"/>
                <a:gd name="T79" fmla="*/ 0 h 378"/>
                <a:gd name="T80" fmla="*/ 7 w 322"/>
                <a:gd name="T81" fmla="*/ 0 h 378"/>
                <a:gd name="T82" fmla="*/ 6 w 322"/>
                <a:gd name="T83" fmla="*/ 0 h 378"/>
                <a:gd name="T84" fmla="*/ 5 w 322"/>
                <a:gd name="T85" fmla="*/ 0 h 378"/>
                <a:gd name="T86" fmla="*/ 4 w 322"/>
                <a:gd name="T87" fmla="*/ 1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43" name="Freeform 308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6 w 283"/>
                <a:gd name="T1" fmla="*/ 2 h 252"/>
                <a:gd name="T2" fmla="*/ 7 w 283"/>
                <a:gd name="T3" fmla="*/ 3 h 252"/>
                <a:gd name="T4" fmla="*/ 7 w 283"/>
                <a:gd name="T5" fmla="*/ 3 h 252"/>
                <a:gd name="T6" fmla="*/ 7 w 283"/>
                <a:gd name="T7" fmla="*/ 4 h 252"/>
                <a:gd name="T8" fmla="*/ 7 w 283"/>
                <a:gd name="T9" fmla="*/ 4 h 252"/>
                <a:gd name="T10" fmla="*/ 7 w 283"/>
                <a:gd name="T11" fmla="*/ 4 h 252"/>
                <a:gd name="T12" fmla="*/ 7 w 283"/>
                <a:gd name="T13" fmla="*/ 5 h 252"/>
                <a:gd name="T14" fmla="*/ 7 w 283"/>
                <a:gd name="T15" fmla="*/ 5 h 252"/>
                <a:gd name="T16" fmla="*/ 6 w 283"/>
                <a:gd name="T17" fmla="*/ 5 h 252"/>
                <a:gd name="T18" fmla="*/ 6 w 283"/>
                <a:gd name="T19" fmla="*/ 6 h 252"/>
                <a:gd name="T20" fmla="*/ 6 w 283"/>
                <a:gd name="T21" fmla="*/ 6 h 252"/>
                <a:gd name="T22" fmla="*/ 6 w 283"/>
                <a:gd name="T23" fmla="*/ 6 h 252"/>
                <a:gd name="T24" fmla="*/ 5 w 283"/>
                <a:gd name="T25" fmla="*/ 7 h 252"/>
                <a:gd name="T26" fmla="*/ 5 w 283"/>
                <a:gd name="T27" fmla="*/ 7 h 252"/>
                <a:gd name="T28" fmla="*/ 5 w 283"/>
                <a:gd name="T29" fmla="*/ 7 h 252"/>
                <a:gd name="T30" fmla="*/ 5 w 283"/>
                <a:gd name="T31" fmla="*/ 7 h 252"/>
                <a:gd name="T32" fmla="*/ 5 w 283"/>
                <a:gd name="T33" fmla="*/ 7 h 252"/>
                <a:gd name="T34" fmla="*/ 5 w 283"/>
                <a:gd name="T35" fmla="*/ 7 h 252"/>
                <a:gd name="T36" fmla="*/ 6 w 283"/>
                <a:gd name="T37" fmla="*/ 7 h 252"/>
                <a:gd name="T38" fmla="*/ 6 w 283"/>
                <a:gd name="T39" fmla="*/ 7 h 252"/>
                <a:gd name="T40" fmla="*/ 6 w 283"/>
                <a:gd name="T41" fmla="*/ 7 h 252"/>
                <a:gd name="T42" fmla="*/ 6 w 283"/>
                <a:gd name="T43" fmla="*/ 7 h 252"/>
                <a:gd name="T44" fmla="*/ 7 w 283"/>
                <a:gd name="T45" fmla="*/ 6 h 252"/>
                <a:gd name="T46" fmla="*/ 7 w 283"/>
                <a:gd name="T47" fmla="*/ 5 h 252"/>
                <a:gd name="T48" fmla="*/ 8 w 283"/>
                <a:gd name="T49" fmla="*/ 5 h 252"/>
                <a:gd name="T50" fmla="*/ 8 w 283"/>
                <a:gd name="T51" fmla="*/ 4 h 252"/>
                <a:gd name="T52" fmla="*/ 8 w 283"/>
                <a:gd name="T53" fmla="*/ 3 h 252"/>
                <a:gd name="T54" fmla="*/ 7 w 283"/>
                <a:gd name="T55" fmla="*/ 3 h 252"/>
                <a:gd name="T56" fmla="*/ 7 w 283"/>
                <a:gd name="T57" fmla="*/ 2 h 252"/>
                <a:gd name="T58" fmla="*/ 7 w 283"/>
                <a:gd name="T59" fmla="*/ 2 h 252"/>
                <a:gd name="T60" fmla="*/ 6 w 283"/>
                <a:gd name="T61" fmla="*/ 1 h 252"/>
                <a:gd name="T62" fmla="*/ 6 w 283"/>
                <a:gd name="T63" fmla="*/ 1 h 252"/>
                <a:gd name="T64" fmla="*/ 5 w 283"/>
                <a:gd name="T65" fmla="*/ 1 h 252"/>
                <a:gd name="T66" fmla="*/ 4 w 283"/>
                <a:gd name="T67" fmla="*/ 1 h 252"/>
                <a:gd name="T68" fmla="*/ 4 w 283"/>
                <a:gd name="T69" fmla="*/ 1 h 252"/>
                <a:gd name="T70" fmla="*/ 3 w 283"/>
                <a:gd name="T71" fmla="*/ 0 h 252"/>
                <a:gd name="T72" fmla="*/ 3 w 283"/>
                <a:gd name="T73" fmla="*/ 0 h 252"/>
                <a:gd name="T74" fmla="*/ 2 w 283"/>
                <a:gd name="T75" fmla="*/ 0 h 252"/>
                <a:gd name="T76" fmla="*/ 2 w 283"/>
                <a:gd name="T77" fmla="*/ 0 h 252"/>
                <a:gd name="T78" fmla="*/ 1 w 283"/>
                <a:gd name="T79" fmla="*/ 0 h 252"/>
                <a:gd name="T80" fmla="*/ 1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1 w 283"/>
                <a:gd name="T93" fmla="*/ 0 h 252"/>
                <a:gd name="T94" fmla="*/ 1 w 283"/>
                <a:gd name="T95" fmla="*/ 0 h 252"/>
                <a:gd name="T96" fmla="*/ 1 w 283"/>
                <a:gd name="T97" fmla="*/ 0 h 252"/>
                <a:gd name="T98" fmla="*/ 2 w 283"/>
                <a:gd name="T99" fmla="*/ 1 h 252"/>
                <a:gd name="T100" fmla="*/ 2 w 283"/>
                <a:gd name="T101" fmla="*/ 1 h 252"/>
                <a:gd name="T102" fmla="*/ 3 w 283"/>
                <a:gd name="T103" fmla="*/ 1 h 252"/>
                <a:gd name="T104" fmla="*/ 3 w 283"/>
                <a:gd name="T105" fmla="*/ 1 h 252"/>
                <a:gd name="T106" fmla="*/ 3 w 283"/>
                <a:gd name="T107" fmla="*/ 1 h 252"/>
                <a:gd name="T108" fmla="*/ 4 w 283"/>
                <a:gd name="T109" fmla="*/ 1 h 252"/>
                <a:gd name="T110" fmla="*/ 4 w 283"/>
                <a:gd name="T111" fmla="*/ 1 h 252"/>
                <a:gd name="T112" fmla="*/ 5 w 283"/>
                <a:gd name="T113" fmla="*/ 1 h 252"/>
                <a:gd name="T114" fmla="*/ 5 w 283"/>
                <a:gd name="T115" fmla="*/ 2 h 252"/>
                <a:gd name="T116" fmla="*/ 6 w 283"/>
                <a:gd name="T117" fmla="*/ 2 h 252"/>
                <a:gd name="T118" fmla="*/ 6 w 283"/>
                <a:gd name="T119" fmla="*/ 2 h 252"/>
                <a:gd name="T120" fmla="*/ 6 w 283"/>
                <a:gd name="T121" fmla="*/ 2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44" name="Freeform 309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3 h 238"/>
                <a:gd name="T2" fmla="*/ 0 w 114"/>
                <a:gd name="T3" fmla="*/ 4 h 238"/>
                <a:gd name="T4" fmla="*/ 0 w 114"/>
                <a:gd name="T5" fmla="*/ 5 h 238"/>
                <a:gd name="T6" fmla="*/ 0 w 114"/>
                <a:gd name="T7" fmla="*/ 5 h 238"/>
                <a:gd name="T8" fmla="*/ 1 w 114"/>
                <a:gd name="T9" fmla="*/ 5 h 238"/>
                <a:gd name="T10" fmla="*/ 1 w 114"/>
                <a:gd name="T11" fmla="*/ 6 h 238"/>
                <a:gd name="T12" fmla="*/ 2 w 114"/>
                <a:gd name="T13" fmla="*/ 6 h 238"/>
                <a:gd name="T14" fmla="*/ 2 w 114"/>
                <a:gd name="T15" fmla="*/ 6 h 238"/>
                <a:gd name="T16" fmla="*/ 2 w 114"/>
                <a:gd name="T17" fmla="*/ 6 h 238"/>
                <a:gd name="T18" fmla="*/ 3 w 114"/>
                <a:gd name="T19" fmla="*/ 6 h 238"/>
                <a:gd name="T20" fmla="*/ 3 w 114"/>
                <a:gd name="T21" fmla="*/ 6 h 238"/>
                <a:gd name="T22" fmla="*/ 3 w 114"/>
                <a:gd name="T23" fmla="*/ 6 h 238"/>
                <a:gd name="T24" fmla="*/ 3 w 114"/>
                <a:gd name="T25" fmla="*/ 6 h 238"/>
                <a:gd name="T26" fmla="*/ 3 w 114"/>
                <a:gd name="T27" fmla="*/ 6 h 238"/>
                <a:gd name="T28" fmla="*/ 3 w 114"/>
                <a:gd name="T29" fmla="*/ 6 h 238"/>
                <a:gd name="T30" fmla="*/ 3 w 114"/>
                <a:gd name="T31" fmla="*/ 6 h 238"/>
                <a:gd name="T32" fmla="*/ 3 w 114"/>
                <a:gd name="T33" fmla="*/ 6 h 238"/>
                <a:gd name="T34" fmla="*/ 2 w 114"/>
                <a:gd name="T35" fmla="*/ 5 h 238"/>
                <a:gd name="T36" fmla="*/ 2 w 114"/>
                <a:gd name="T37" fmla="*/ 5 h 238"/>
                <a:gd name="T38" fmla="*/ 1 w 114"/>
                <a:gd name="T39" fmla="*/ 5 h 238"/>
                <a:gd name="T40" fmla="*/ 1 w 114"/>
                <a:gd name="T41" fmla="*/ 4 h 238"/>
                <a:gd name="T42" fmla="*/ 1 w 114"/>
                <a:gd name="T43" fmla="*/ 4 h 238"/>
                <a:gd name="T44" fmla="*/ 1 w 114"/>
                <a:gd name="T45" fmla="*/ 3 h 238"/>
                <a:gd name="T46" fmla="*/ 1 w 114"/>
                <a:gd name="T47" fmla="*/ 3 h 238"/>
                <a:gd name="T48" fmla="*/ 1 w 114"/>
                <a:gd name="T49" fmla="*/ 2 h 238"/>
                <a:gd name="T50" fmla="*/ 1 w 114"/>
                <a:gd name="T51" fmla="*/ 2 h 238"/>
                <a:gd name="T52" fmla="*/ 2 w 114"/>
                <a:gd name="T53" fmla="*/ 2 h 238"/>
                <a:gd name="T54" fmla="*/ 2 w 114"/>
                <a:gd name="T55" fmla="*/ 1 h 238"/>
                <a:gd name="T56" fmla="*/ 2 w 114"/>
                <a:gd name="T57" fmla="*/ 1 h 238"/>
                <a:gd name="T58" fmla="*/ 2 w 114"/>
                <a:gd name="T59" fmla="*/ 1 h 238"/>
                <a:gd name="T60" fmla="*/ 3 w 114"/>
                <a:gd name="T61" fmla="*/ 0 h 238"/>
                <a:gd name="T62" fmla="*/ 3 w 114"/>
                <a:gd name="T63" fmla="*/ 0 h 238"/>
                <a:gd name="T64" fmla="*/ 3 w 114"/>
                <a:gd name="T65" fmla="*/ 0 h 238"/>
                <a:gd name="T66" fmla="*/ 3 w 114"/>
                <a:gd name="T67" fmla="*/ 0 h 238"/>
                <a:gd name="T68" fmla="*/ 3 w 114"/>
                <a:gd name="T69" fmla="*/ 0 h 238"/>
                <a:gd name="T70" fmla="*/ 2 w 114"/>
                <a:gd name="T71" fmla="*/ 0 h 238"/>
                <a:gd name="T72" fmla="*/ 2 w 114"/>
                <a:gd name="T73" fmla="*/ 1 h 238"/>
                <a:gd name="T74" fmla="*/ 1 w 114"/>
                <a:gd name="T75" fmla="*/ 1 h 238"/>
                <a:gd name="T76" fmla="*/ 1 w 114"/>
                <a:gd name="T77" fmla="*/ 2 h 238"/>
                <a:gd name="T78" fmla="*/ 0 w 114"/>
                <a:gd name="T79" fmla="*/ 3 h 238"/>
                <a:gd name="T80" fmla="*/ 0 w 114"/>
                <a:gd name="T81" fmla="*/ 3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45" name="Freeform 310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6 w 246"/>
                <a:gd name="T1" fmla="*/ 4 h 310"/>
                <a:gd name="T2" fmla="*/ 6 w 246"/>
                <a:gd name="T3" fmla="*/ 4 h 310"/>
                <a:gd name="T4" fmla="*/ 6 w 246"/>
                <a:gd name="T5" fmla="*/ 5 h 310"/>
                <a:gd name="T6" fmla="*/ 6 w 246"/>
                <a:gd name="T7" fmla="*/ 5 h 310"/>
                <a:gd name="T8" fmla="*/ 6 w 246"/>
                <a:gd name="T9" fmla="*/ 6 h 310"/>
                <a:gd name="T10" fmla="*/ 5 w 246"/>
                <a:gd name="T11" fmla="*/ 6 h 310"/>
                <a:gd name="T12" fmla="*/ 5 w 246"/>
                <a:gd name="T13" fmla="*/ 7 h 310"/>
                <a:gd name="T14" fmla="*/ 4 w 246"/>
                <a:gd name="T15" fmla="*/ 7 h 310"/>
                <a:gd name="T16" fmla="*/ 4 w 246"/>
                <a:gd name="T17" fmla="*/ 8 h 310"/>
                <a:gd name="T18" fmla="*/ 4 w 246"/>
                <a:gd name="T19" fmla="*/ 8 h 310"/>
                <a:gd name="T20" fmla="*/ 3 w 246"/>
                <a:gd name="T21" fmla="*/ 8 h 310"/>
                <a:gd name="T22" fmla="*/ 3 w 246"/>
                <a:gd name="T23" fmla="*/ 9 h 310"/>
                <a:gd name="T24" fmla="*/ 4 w 246"/>
                <a:gd name="T25" fmla="*/ 9 h 310"/>
                <a:gd name="T26" fmla="*/ 4 w 246"/>
                <a:gd name="T27" fmla="*/ 9 h 310"/>
                <a:gd name="T28" fmla="*/ 4 w 246"/>
                <a:gd name="T29" fmla="*/ 8 h 310"/>
                <a:gd name="T30" fmla="*/ 5 w 246"/>
                <a:gd name="T31" fmla="*/ 8 h 310"/>
                <a:gd name="T32" fmla="*/ 6 w 246"/>
                <a:gd name="T33" fmla="*/ 7 h 310"/>
                <a:gd name="T34" fmla="*/ 7 w 246"/>
                <a:gd name="T35" fmla="*/ 6 h 310"/>
                <a:gd name="T36" fmla="*/ 7 w 246"/>
                <a:gd name="T37" fmla="*/ 5 h 310"/>
                <a:gd name="T38" fmla="*/ 7 w 246"/>
                <a:gd name="T39" fmla="*/ 4 h 310"/>
                <a:gd name="T40" fmla="*/ 6 w 246"/>
                <a:gd name="T41" fmla="*/ 3 h 310"/>
                <a:gd name="T42" fmla="*/ 6 w 246"/>
                <a:gd name="T43" fmla="*/ 3 h 310"/>
                <a:gd name="T44" fmla="*/ 5 w 246"/>
                <a:gd name="T45" fmla="*/ 2 h 310"/>
                <a:gd name="T46" fmla="*/ 4 w 246"/>
                <a:gd name="T47" fmla="*/ 2 h 310"/>
                <a:gd name="T48" fmla="*/ 4 w 246"/>
                <a:gd name="T49" fmla="*/ 1 h 310"/>
                <a:gd name="T50" fmla="*/ 3 w 246"/>
                <a:gd name="T51" fmla="*/ 1 h 310"/>
                <a:gd name="T52" fmla="*/ 2 w 246"/>
                <a:gd name="T53" fmla="*/ 1 h 310"/>
                <a:gd name="T54" fmla="*/ 1 w 246"/>
                <a:gd name="T55" fmla="*/ 0 h 310"/>
                <a:gd name="T56" fmla="*/ 1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1 w 246"/>
                <a:gd name="T63" fmla="*/ 0 h 310"/>
                <a:gd name="T64" fmla="*/ 2 w 246"/>
                <a:gd name="T65" fmla="*/ 1 h 310"/>
                <a:gd name="T66" fmla="*/ 2 w 246"/>
                <a:gd name="T67" fmla="*/ 1 h 310"/>
                <a:gd name="T68" fmla="*/ 3 w 246"/>
                <a:gd name="T69" fmla="*/ 2 h 310"/>
                <a:gd name="T70" fmla="*/ 4 w 246"/>
                <a:gd name="T71" fmla="*/ 2 h 310"/>
                <a:gd name="T72" fmla="*/ 5 w 246"/>
                <a:gd name="T73" fmla="*/ 3 h 310"/>
                <a:gd name="T74" fmla="*/ 5 w 246"/>
                <a:gd name="T75" fmla="*/ 3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46" name="Freeform 311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1 w 83"/>
                <a:gd name="T1" fmla="*/ 0 h 187"/>
                <a:gd name="T2" fmla="*/ 1 w 83"/>
                <a:gd name="T3" fmla="*/ 0 h 187"/>
                <a:gd name="T4" fmla="*/ 1 w 83"/>
                <a:gd name="T5" fmla="*/ 0 h 187"/>
                <a:gd name="T6" fmla="*/ 1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1 h 187"/>
                <a:gd name="T20" fmla="*/ 1 w 83"/>
                <a:gd name="T21" fmla="*/ 2 h 187"/>
                <a:gd name="T22" fmla="*/ 1 w 83"/>
                <a:gd name="T23" fmla="*/ 3 h 187"/>
                <a:gd name="T24" fmla="*/ 1 w 83"/>
                <a:gd name="T25" fmla="*/ 3 h 187"/>
                <a:gd name="T26" fmla="*/ 2 w 83"/>
                <a:gd name="T27" fmla="*/ 4 h 187"/>
                <a:gd name="T28" fmla="*/ 2 w 83"/>
                <a:gd name="T29" fmla="*/ 5 h 187"/>
                <a:gd name="T30" fmla="*/ 2 w 83"/>
                <a:gd name="T31" fmla="*/ 5 h 187"/>
                <a:gd name="T32" fmla="*/ 2 w 83"/>
                <a:gd name="T33" fmla="*/ 5 h 187"/>
                <a:gd name="T34" fmla="*/ 2 w 83"/>
                <a:gd name="T35" fmla="*/ 5 h 187"/>
                <a:gd name="T36" fmla="*/ 2 w 83"/>
                <a:gd name="T37" fmla="*/ 4 h 187"/>
                <a:gd name="T38" fmla="*/ 2 w 83"/>
                <a:gd name="T39" fmla="*/ 4 h 187"/>
                <a:gd name="T40" fmla="*/ 2 w 83"/>
                <a:gd name="T41" fmla="*/ 3 h 187"/>
                <a:gd name="T42" fmla="*/ 2 w 83"/>
                <a:gd name="T43" fmla="*/ 2 h 187"/>
                <a:gd name="T44" fmla="*/ 1 w 83"/>
                <a:gd name="T45" fmla="*/ 2 h 187"/>
                <a:gd name="T46" fmla="*/ 1 w 83"/>
                <a:gd name="T47" fmla="*/ 1 h 187"/>
                <a:gd name="T48" fmla="*/ 1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47" name="Freeform 312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1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1 h 94"/>
                <a:gd name="T20" fmla="*/ 0 w 44"/>
                <a:gd name="T21" fmla="*/ 1 h 94"/>
                <a:gd name="T22" fmla="*/ 0 w 44"/>
                <a:gd name="T23" fmla="*/ 2 h 94"/>
                <a:gd name="T24" fmla="*/ 0 w 44"/>
                <a:gd name="T25" fmla="*/ 2 h 94"/>
                <a:gd name="T26" fmla="*/ 0 w 44"/>
                <a:gd name="T27" fmla="*/ 2 h 94"/>
                <a:gd name="T28" fmla="*/ 1 w 44"/>
                <a:gd name="T29" fmla="*/ 3 h 94"/>
                <a:gd name="T30" fmla="*/ 1 w 44"/>
                <a:gd name="T31" fmla="*/ 3 h 94"/>
                <a:gd name="T32" fmla="*/ 1 w 44"/>
                <a:gd name="T33" fmla="*/ 3 h 94"/>
                <a:gd name="T34" fmla="*/ 1 w 44"/>
                <a:gd name="T35" fmla="*/ 2 h 94"/>
                <a:gd name="T36" fmla="*/ 1 w 44"/>
                <a:gd name="T37" fmla="*/ 2 h 94"/>
                <a:gd name="T38" fmla="*/ 1 w 44"/>
                <a:gd name="T39" fmla="*/ 1 h 94"/>
                <a:gd name="T40" fmla="*/ 1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48" name="Freeform 313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1 h 54"/>
                <a:gd name="T28" fmla="*/ 0 w 38"/>
                <a:gd name="T29" fmla="*/ 1 h 54"/>
                <a:gd name="T30" fmla="*/ 0 w 38"/>
                <a:gd name="T31" fmla="*/ 1 h 54"/>
                <a:gd name="T32" fmla="*/ 0 w 38"/>
                <a:gd name="T33" fmla="*/ 1 h 54"/>
                <a:gd name="T34" fmla="*/ 0 w 38"/>
                <a:gd name="T35" fmla="*/ 1 h 54"/>
                <a:gd name="T36" fmla="*/ 1 w 38"/>
                <a:gd name="T37" fmla="*/ 1 h 54"/>
                <a:gd name="T38" fmla="*/ 1 w 38"/>
                <a:gd name="T39" fmla="*/ 2 h 54"/>
                <a:gd name="T40" fmla="*/ 1 w 38"/>
                <a:gd name="T41" fmla="*/ 2 h 54"/>
                <a:gd name="T42" fmla="*/ 1 w 38"/>
                <a:gd name="T43" fmla="*/ 1 h 54"/>
                <a:gd name="T44" fmla="*/ 1 w 38"/>
                <a:gd name="T45" fmla="*/ 1 h 54"/>
                <a:gd name="T46" fmla="*/ 1 w 38"/>
                <a:gd name="T47" fmla="*/ 1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49" name="Freeform 314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1 w 52"/>
                <a:gd name="T1" fmla="*/ 1 h 36"/>
                <a:gd name="T2" fmla="*/ 1 w 52"/>
                <a:gd name="T3" fmla="*/ 1 h 36"/>
                <a:gd name="T4" fmla="*/ 1 w 52"/>
                <a:gd name="T5" fmla="*/ 0 h 36"/>
                <a:gd name="T6" fmla="*/ 1 w 52"/>
                <a:gd name="T7" fmla="*/ 0 h 36"/>
                <a:gd name="T8" fmla="*/ 1 w 52"/>
                <a:gd name="T9" fmla="*/ 0 h 36"/>
                <a:gd name="T10" fmla="*/ 1 w 52"/>
                <a:gd name="T11" fmla="*/ 0 h 36"/>
                <a:gd name="T12" fmla="*/ 1 w 52"/>
                <a:gd name="T13" fmla="*/ 0 h 36"/>
                <a:gd name="T14" fmla="*/ 1 w 52"/>
                <a:gd name="T15" fmla="*/ 0 h 36"/>
                <a:gd name="T16" fmla="*/ 1 w 52"/>
                <a:gd name="T17" fmla="*/ 0 h 36"/>
                <a:gd name="T18" fmla="*/ 1 w 52"/>
                <a:gd name="T19" fmla="*/ 0 h 36"/>
                <a:gd name="T20" fmla="*/ 1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1 h 36"/>
                <a:gd name="T30" fmla="*/ 0 w 52"/>
                <a:gd name="T31" fmla="*/ 1 h 36"/>
                <a:gd name="T32" fmla="*/ 0 w 52"/>
                <a:gd name="T33" fmla="*/ 1 h 36"/>
                <a:gd name="T34" fmla="*/ 0 w 52"/>
                <a:gd name="T35" fmla="*/ 1 h 36"/>
                <a:gd name="T36" fmla="*/ 0 w 52"/>
                <a:gd name="T37" fmla="*/ 1 h 36"/>
                <a:gd name="T38" fmla="*/ 0 w 52"/>
                <a:gd name="T39" fmla="*/ 1 h 36"/>
                <a:gd name="T40" fmla="*/ 0 w 52"/>
                <a:gd name="T41" fmla="*/ 1 h 36"/>
                <a:gd name="T42" fmla="*/ 1 w 52"/>
                <a:gd name="T43" fmla="*/ 1 h 36"/>
                <a:gd name="T44" fmla="*/ 1 w 52"/>
                <a:gd name="T45" fmla="*/ 1 h 36"/>
                <a:gd name="T46" fmla="*/ 1 w 52"/>
                <a:gd name="T47" fmla="*/ 1 h 36"/>
                <a:gd name="T48" fmla="*/ 1 w 52"/>
                <a:gd name="T49" fmla="*/ 1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50" name="Freeform 315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2 w 198"/>
                <a:gd name="T1" fmla="*/ 1 h 236"/>
                <a:gd name="T2" fmla="*/ 2 w 198"/>
                <a:gd name="T3" fmla="*/ 1 h 236"/>
                <a:gd name="T4" fmla="*/ 1 w 198"/>
                <a:gd name="T5" fmla="*/ 2 h 236"/>
                <a:gd name="T6" fmla="*/ 1 w 198"/>
                <a:gd name="T7" fmla="*/ 2 h 236"/>
                <a:gd name="T8" fmla="*/ 1 w 198"/>
                <a:gd name="T9" fmla="*/ 2 h 236"/>
                <a:gd name="T10" fmla="*/ 0 w 198"/>
                <a:gd name="T11" fmla="*/ 3 h 236"/>
                <a:gd name="T12" fmla="*/ 0 w 198"/>
                <a:gd name="T13" fmla="*/ 3 h 236"/>
                <a:gd name="T14" fmla="*/ 0 w 198"/>
                <a:gd name="T15" fmla="*/ 3 h 236"/>
                <a:gd name="T16" fmla="*/ 0 w 198"/>
                <a:gd name="T17" fmla="*/ 4 h 236"/>
                <a:gd name="T18" fmla="*/ 0 w 198"/>
                <a:gd name="T19" fmla="*/ 5 h 236"/>
                <a:gd name="T20" fmla="*/ 0 w 198"/>
                <a:gd name="T21" fmla="*/ 5 h 236"/>
                <a:gd name="T22" fmla="*/ 1 w 198"/>
                <a:gd name="T23" fmla="*/ 6 h 236"/>
                <a:gd name="T24" fmla="*/ 1 w 198"/>
                <a:gd name="T25" fmla="*/ 6 h 236"/>
                <a:gd name="T26" fmla="*/ 2 w 198"/>
                <a:gd name="T27" fmla="*/ 6 h 236"/>
                <a:gd name="T28" fmla="*/ 2 w 198"/>
                <a:gd name="T29" fmla="*/ 6 h 236"/>
                <a:gd name="T30" fmla="*/ 3 w 198"/>
                <a:gd name="T31" fmla="*/ 6 h 236"/>
                <a:gd name="T32" fmla="*/ 4 w 198"/>
                <a:gd name="T33" fmla="*/ 6 h 236"/>
                <a:gd name="T34" fmla="*/ 4 w 198"/>
                <a:gd name="T35" fmla="*/ 6 h 236"/>
                <a:gd name="T36" fmla="*/ 4 w 198"/>
                <a:gd name="T37" fmla="*/ 6 h 236"/>
                <a:gd name="T38" fmla="*/ 4 w 198"/>
                <a:gd name="T39" fmla="*/ 6 h 236"/>
                <a:gd name="T40" fmla="*/ 4 w 198"/>
                <a:gd name="T41" fmla="*/ 6 h 236"/>
                <a:gd name="T42" fmla="*/ 4 w 198"/>
                <a:gd name="T43" fmla="*/ 6 h 236"/>
                <a:gd name="T44" fmla="*/ 4 w 198"/>
                <a:gd name="T45" fmla="*/ 6 h 236"/>
                <a:gd name="T46" fmla="*/ 4 w 198"/>
                <a:gd name="T47" fmla="*/ 6 h 236"/>
                <a:gd name="T48" fmla="*/ 4 w 198"/>
                <a:gd name="T49" fmla="*/ 6 h 236"/>
                <a:gd name="T50" fmla="*/ 4 w 198"/>
                <a:gd name="T51" fmla="*/ 6 h 236"/>
                <a:gd name="T52" fmla="*/ 3 w 198"/>
                <a:gd name="T53" fmla="*/ 6 h 236"/>
                <a:gd name="T54" fmla="*/ 3 w 198"/>
                <a:gd name="T55" fmla="*/ 6 h 236"/>
                <a:gd name="T56" fmla="*/ 3 w 198"/>
                <a:gd name="T57" fmla="*/ 6 h 236"/>
                <a:gd name="T58" fmla="*/ 3 w 198"/>
                <a:gd name="T59" fmla="*/ 6 h 236"/>
                <a:gd name="T60" fmla="*/ 2 w 198"/>
                <a:gd name="T61" fmla="*/ 6 h 236"/>
                <a:gd name="T62" fmla="*/ 2 w 198"/>
                <a:gd name="T63" fmla="*/ 6 h 236"/>
                <a:gd name="T64" fmla="*/ 2 w 198"/>
                <a:gd name="T65" fmla="*/ 6 h 236"/>
                <a:gd name="T66" fmla="*/ 1 w 198"/>
                <a:gd name="T67" fmla="*/ 6 h 236"/>
                <a:gd name="T68" fmla="*/ 1 w 198"/>
                <a:gd name="T69" fmla="*/ 5 h 236"/>
                <a:gd name="T70" fmla="*/ 1 w 198"/>
                <a:gd name="T71" fmla="*/ 5 h 236"/>
                <a:gd name="T72" fmla="*/ 1 w 198"/>
                <a:gd name="T73" fmla="*/ 5 h 236"/>
                <a:gd name="T74" fmla="*/ 0 w 198"/>
                <a:gd name="T75" fmla="*/ 4 h 236"/>
                <a:gd name="T76" fmla="*/ 1 w 198"/>
                <a:gd name="T77" fmla="*/ 4 h 236"/>
                <a:gd name="T78" fmla="*/ 1 w 198"/>
                <a:gd name="T79" fmla="*/ 3 h 236"/>
                <a:gd name="T80" fmla="*/ 1 w 198"/>
                <a:gd name="T81" fmla="*/ 3 h 236"/>
                <a:gd name="T82" fmla="*/ 1 w 198"/>
                <a:gd name="T83" fmla="*/ 3 h 236"/>
                <a:gd name="T84" fmla="*/ 1 w 198"/>
                <a:gd name="T85" fmla="*/ 2 h 236"/>
                <a:gd name="T86" fmla="*/ 2 w 198"/>
                <a:gd name="T87" fmla="*/ 2 h 236"/>
                <a:gd name="T88" fmla="*/ 2 w 198"/>
                <a:gd name="T89" fmla="*/ 2 h 236"/>
                <a:gd name="T90" fmla="*/ 3 w 198"/>
                <a:gd name="T91" fmla="*/ 1 h 236"/>
                <a:gd name="T92" fmla="*/ 3 w 198"/>
                <a:gd name="T93" fmla="*/ 1 h 236"/>
                <a:gd name="T94" fmla="*/ 4 w 198"/>
                <a:gd name="T95" fmla="*/ 1 h 236"/>
                <a:gd name="T96" fmla="*/ 4 w 198"/>
                <a:gd name="T97" fmla="*/ 1 h 236"/>
                <a:gd name="T98" fmla="*/ 4 w 198"/>
                <a:gd name="T99" fmla="*/ 0 h 236"/>
                <a:gd name="T100" fmla="*/ 5 w 198"/>
                <a:gd name="T101" fmla="*/ 0 h 236"/>
                <a:gd name="T102" fmla="*/ 5 w 198"/>
                <a:gd name="T103" fmla="*/ 0 h 236"/>
                <a:gd name="T104" fmla="*/ 6 w 198"/>
                <a:gd name="T105" fmla="*/ 0 h 236"/>
                <a:gd name="T106" fmla="*/ 5 w 198"/>
                <a:gd name="T107" fmla="*/ 0 h 236"/>
                <a:gd name="T108" fmla="*/ 5 w 198"/>
                <a:gd name="T109" fmla="*/ 0 h 236"/>
                <a:gd name="T110" fmla="*/ 4 w 198"/>
                <a:gd name="T111" fmla="*/ 0 h 236"/>
                <a:gd name="T112" fmla="*/ 4 w 198"/>
                <a:gd name="T113" fmla="*/ 0 h 236"/>
                <a:gd name="T114" fmla="*/ 4 w 198"/>
                <a:gd name="T115" fmla="*/ 0 h 236"/>
                <a:gd name="T116" fmla="*/ 3 w 198"/>
                <a:gd name="T117" fmla="*/ 0 h 236"/>
                <a:gd name="T118" fmla="*/ 2 w 198"/>
                <a:gd name="T119" fmla="*/ 1 h 236"/>
                <a:gd name="T120" fmla="*/ 2 w 198"/>
                <a:gd name="T121" fmla="*/ 1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51" name="Freeform 316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3 w 128"/>
                <a:gd name="T1" fmla="*/ 2 h 183"/>
                <a:gd name="T2" fmla="*/ 3 w 128"/>
                <a:gd name="T3" fmla="*/ 2 h 183"/>
                <a:gd name="T4" fmla="*/ 3 w 128"/>
                <a:gd name="T5" fmla="*/ 3 h 183"/>
                <a:gd name="T6" fmla="*/ 3 w 128"/>
                <a:gd name="T7" fmla="*/ 3 h 183"/>
                <a:gd name="T8" fmla="*/ 3 w 128"/>
                <a:gd name="T9" fmla="*/ 3 h 183"/>
                <a:gd name="T10" fmla="*/ 2 w 128"/>
                <a:gd name="T11" fmla="*/ 4 h 183"/>
                <a:gd name="T12" fmla="*/ 2 w 128"/>
                <a:gd name="T13" fmla="*/ 4 h 183"/>
                <a:gd name="T14" fmla="*/ 1 w 128"/>
                <a:gd name="T15" fmla="*/ 4 h 183"/>
                <a:gd name="T16" fmla="*/ 1 w 128"/>
                <a:gd name="T17" fmla="*/ 4 h 183"/>
                <a:gd name="T18" fmla="*/ 1 w 128"/>
                <a:gd name="T19" fmla="*/ 5 h 183"/>
                <a:gd name="T20" fmla="*/ 1 w 128"/>
                <a:gd name="T21" fmla="*/ 5 h 183"/>
                <a:gd name="T22" fmla="*/ 1 w 128"/>
                <a:gd name="T23" fmla="*/ 5 h 183"/>
                <a:gd name="T24" fmla="*/ 1 w 128"/>
                <a:gd name="T25" fmla="*/ 5 h 183"/>
                <a:gd name="T26" fmla="*/ 1 w 128"/>
                <a:gd name="T27" fmla="*/ 5 h 183"/>
                <a:gd name="T28" fmla="*/ 1 w 128"/>
                <a:gd name="T29" fmla="*/ 5 h 183"/>
                <a:gd name="T30" fmla="*/ 1 w 128"/>
                <a:gd name="T31" fmla="*/ 5 h 183"/>
                <a:gd name="T32" fmla="*/ 1 w 128"/>
                <a:gd name="T33" fmla="*/ 5 h 183"/>
                <a:gd name="T34" fmla="*/ 2 w 128"/>
                <a:gd name="T35" fmla="*/ 5 h 183"/>
                <a:gd name="T36" fmla="*/ 2 w 128"/>
                <a:gd name="T37" fmla="*/ 4 h 183"/>
                <a:gd name="T38" fmla="*/ 3 w 128"/>
                <a:gd name="T39" fmla="*/ 4 h 183"/>
                <a:gd name="T40" fmla="*/ 3 w 128"/>
                <a:gd name="T41" fmla="*/ 4 h 183"/>
                <a:gd name="T42" fmla="*/ 3 w 128"/>
                <a:gd name="T43" fmla="*/ 3 h 183"/>
                <a:gd name="T44" fmla="*/ 4 w 128"/>
                <a:gd name="T45" fmla="*/ 3 h 183"/>
                <a:gd name="T46" fmla="*/ 4 w 128"/>
                <a:gd name="T47" fmla="*/ 2 h 183"/>
                <a:gd name="T48" fmla="*/ 4 w 128"/>
                <a:gd name="T49" fmla="*/ 2 h 183"/>
                <a:gd name="T50" fmla="*/ 3 w 128"/>
                <a:gd name="T51" fmla="*/ 1 h 183"/>
                <a:gd name="T52" fmla="*/ 3 w 128"/>
                <a:gd name="T53" fmla="*/ 1 h 183"/>
                <a:gd name="T54" fmla="*/ 2 w 128"/>
                <a:gd name="T55" fmla="*/ 0 h 183"/>
                <a:gd name="T56" fmla="*/ 2 w 128"/>
                <a:gd name="T57" fmla="*/ 0 h 183"/>
                <a:gd name="T58" fmla="*/ 1 w 128"/>
                <a:gd name="T59" fmla="*/ 0 h 183"/>
                <a:gd name="T60" fmla="*/ 1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1 w 128"/>
                <a:gd name="T67" fmla="*/ 0 h 183"/>
                <a:gd name="T68" fmla="*/ 1 w 128"/>
                <a:gd name="T69" fmla="*/ 0 h 183"/>
                <a:gd name="T70" fmla="*/ 1 w 128"/>
                <a:gd name="T71" fmla="*/ 0 h 183"/>
                <a:gd name="T72" fmla="*/ 2 w 128"/>
                <a:gd name="T73" fmla="*/ 1 h 183"/>
                <a:gd name="T74" fmla="*/ 2 w 128"/>
                <a:gd name="T75" fmla="*/ 1 h 183"/>
                <a:gd name="T76" fmla="*/ 3 w 128"/>
                <a:gd name="T77" fmla="*/ 1 h 183"/>
                <a:gd name="T78" fmla="*/ 3 w 128"/>
                <a:gd name="T79" fmla="*/ 1 h 183"/>
                <a:gd name="T80" fmla="*/ 3 w 128"/>
                <a:gd name="T81" fmla="*/ 2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52" name="Freeform 317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3 w 323"/>
                <a:gd name="T1" fmla="*/ 2 h 379"/>
                <a:gd name="T2" fmla="*/ 1 w 323"/>
                <a:gd name="T3" fmla="*/ 3 h 379"/>
                <a:gd name="T4" fmla="*/ 0 w 323"/>
                <a:gd name="T5" fmla="*/ 5 h 379"/>
                <a:gd name="T6" fmla="*/ 0 w 323"/>
                <a:gd name="T7" fmla="*/ 6 h 379"/>
                <a:gd name="T8" fmla="*/ 0 w 323"/>
                <a:gd name="T9" fmla="*/ 7 h 379"/>
                <a:gd name="T10" fmla="*/ 0 w 323"/>
                <a:gd name="T11" fmla="*/ 8 h 379"/>
                <a:gd name="T12" fmla="*/ 0 w 323"/>
                <a:gd name="T13" fmla="*/ 8 h 379"/>
                <a:gd name="T14" fmla="*/ 1 w 323"/>
                <a:gd name="T15" fmla="*/ 9 h 379"/>
                <a:gd name="T16" fmla="*/ 1 w 323"/>
                <a:gd name="T17" fmla="*/ 9 h 379"/>
                <a:gd name="T18" fmla="*/ 2 w 323"/>
                <a:gd name="T19" fmla="*/ 9 h 379"/>
                <a:gd name="T20" fmla="*/ 3 w 323"/>
                <a:gd name="T21" fmla="*/ 10 h 379"/>
                <a:gd name="T22" fmla="*/ 4 w 323"/>
                <a:gd name="T23" fmla="*/ 10 h 379"/>
                <a:gd name="T24" fmla="*/ 5 w 323"/>
                <a:gd name="T25" fmla="*/ 10 h 379"/>
                <a:gd name="T26" fmla="*/ 6 w 323"/>
                <a:gd name="T27" fmla="*/ 10 h 379"/>
                <a:gd name="T28" fmla="*/ 7 w 323"/>
                <a:gd name="T29" fmla="*/ 10 h 379"/>
                <a:gd name="T30" fmla="*/ 8 w 323"/>
                <a:gd name="T31" fmla="*/ 10 h 379"/>
                <a:gd name="T32" fmla="*/ 8 w 323"/>
                <a:gd name="T33" fmla="*/ 10 h 379"/>
                <a:gd name="T34" fmla="*/ 9 w 323"/>
                <a:gd name="T35" fmla="*/ 10 h 379"/>
                <a:gd name="T36" fmla="*/ 9 w 323"/>
                <a:gd name="T37" fmla="*/ 10 h 379"/>
                <a:gd name="T38" fmla="*/ 9 w 323"/>
                <a:gd name="T39" fmla="*/ 10 h 379"/>
                <a:gd name="T40" fmla="*/ 8 w 323"/>
                <a:gd name="T41" fmla="*/ 10 h 379"/>
                <a:gd name="T42" fmla="*/ 7 w 323"/>
                <a:gd name="T43" fmla="*/ 10 h 379"/>
                <a:gd name="T44" fmla="*/ 6 w 323"/>
                <a:gd name="T45" fmla="*/ 10 h 379"/>
                <a:gd name="T46" fmla="*/ 5 w 323"/>
                <a:gd name="T47" fmla="*/ 9 h 379"/>
                <a:gd name="T48" fmla="*/ 5 w 323"/>
                <a:gd name="T49" fmla="*/ 9 h 379"/>
                <a:gd name="T50" fmla="*/ 4 w 323"/>
                <a:gd name="T51" fmla="*/ 9 h 379"/>
                <a:gd name="T52" fmla="*/ 3 w 323"/>
                <a:gd name="T53" fmla="*/ 9 h 379"/>
                <a:gd name="T54" fmla="*/ 2 w 323"/>
                <a:gd name="T55" fmla="*/ 8 h 379"/>
                <a:gd name="T56" fmla="*/ 1 w 323"/>
                <a:gd name="T57" fmla="*/ 8 h 379"/>
                <a:gd name="T58" fmla="*/ 1 w 323"/>
                <a:gd name="T59" fmla="*/ 7 h 379"/>
                <a:gd name="T60" fmla="*/ 1 w 323"/>
                <a:gd name="T61" fmla="*/ 7 h 379"/>
                <a:gd name="T62" fmla="*/ 1 w 323"/>
                <a:gd name="T63" fmla="*/ 5 h 379"/>
                <a:gd name="T64" fmla="*/ 1 w 323"/>
                <a:gd name="T65" fmla="*/ 4 h 379"/>
                <a:gd name="T66" fmla="*/ 2 w 323"/>
                <a:gd name="T67" fmla="*/ 4 h 379"/>
                <a:gd name="T68" fmla="*/ 2 w 323"/>
                <a:gd name="T69" fmla="*/ 3 h 379"/>
                <a:gd name="T70" fmla="*/ 3 w 323"/>
                <a:gd name="T71" fmla="*/ 2 h 379"/>
                <a:gd name="T72" fmla="*/ 4 w 323"/>
                <a:gd name="T73" fmla="*/ 2 h 379"/>
                <a:gd name="T74" fmla="*/ 5 w 323"/>
                <a:gd name="T75" fmla="*/ 1 h 379"/>
                <a:gd name="T76" fmla="*/ 6 w 323"/>
                <a:gd name="T77" fmla="*/ 1 h 379"/>
                <a:gd name="T78" fmla="*/ 7 w 323"/>
                <a:gd name="T79" fmla="*/ 0 h 379"/>
                <a:gd name="T80" fmla="*/ 7 w 323"/>
                <a:gd name="T81" fmla="*/ 0 h 379"/>
                <a:gd name="T82" fmla="*/ 6 w 323"/>
                <a:gd name="T83" fmla="*/ 0 h 379"/>
                <a:gd name="T84" fmla="*/ 5 w 323"/>
                <a:gd name="T85" fmla="*/ 0 h 379"/>
                <a:gd name="T86" fmla="*/ 4 w 323"/>
                <a:gd name="T87" fmla="*/ 1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53" name="Freeform 318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6 w 282"/>
                <a:gd name="T1" fmla="*/ 2 h 253"/>
                <a:gd name="T2" fmla="*/ 7 w 282"/>
                <a:gd name="T3" fmla="*/ 2 h 253"/>
                <a:gd name="T4" fmla="*/ 7 w 282"/>
                <a:gd name="T5" fmla="*/ 3 h 253"/>
                <a:gd name="T6" fmla="*/ 7 w 282"/>
                <a:gd name="T7" fmla="*/ 3 h 253"/>
                <a:gd name="T8" fmla="*/ 7 w 282"/>
                <a:gd name="T9" fmla="*/ 4 h 253"/>
                <a:gd name="T10" fmla="*/ 7 w 282"/>
                <a:gd name="T11" fmla="*/ 4 h 253"/>
                <a:gd name="T12" fmla="*/ 7 w 282"/>
                <a:gd name="T13" fmla="*/ 5 h 253"/>
                <a:gd name="T14" fmla="*/ 7 w 282"/>
                <a:gd name="T15" fmla="*/ 5 h 253"/>
                <a:gd name="T16" fmla="*/ 6 w 282"/>
                <a:gd name="T17" fmla="*/ 5 h 253"/>
                <a:gd name="T18" fmla="*/ 6 w 282"/>
                <a:gd name="T19" fmla="*/ 6 h 253"/>
                <a:gd name="T20" fmla="*/ 6 w 282"/>
                <a:gd name="T21" fmla="*/ 6 h 253"/>
                <a:gd name="T22" fmla="*/ 6 w 282"/>
                <a:gd name="T23" fmla="*/ 6 h 253"/>
                <a:gd name="T24" fmla="*/ 5 w 282"/>
                <a:gd name="T25" fmla="*/ 6 h 253"/>
                <a:gd name="T26" fmla="*/ 5 w 282"/>
                <a:gd name="T27" fmla="*/ 7 h 253"/>
                <a:gd name="T28" fmla="*/ 5 w 282"/>
                <a:gd name="T29" fmla="*/ 7 h 253"/>
                <a:gd name="T30" fmla="*/ 5 w 282"/>
                <a:gd name="T31" fmla="*/ 7 h 253"/>
                <a:gd name="T32" fmla="*/ 5 w 282"/>
                <a:gd name="T33" fmla="*/ 7 h 253"/>
                <a:gd name="T34" fmla="*/ 6 w 282"/>
                <a:gd name="T35" fmla="*/ 7 h 253"/>
                <a:gd name="T36" fmla="*/ 6 w 282"/>
                <a:gd name="T37" fmla="*/ 7 h 253"/>
                <a:gd name="T38" fmla="*/ 6 w 282"/>
                <a:gd name="T39" fmla="*/ 7 h 253"/>
                <a:gd name="T40" fmla="*/ 6 w 282"/>
                <a:gd name="T41" fmla="*/ 7 h 253"/>
                <a:gd name="T42" fmla="*/ 6 w 282"/>
                <a:gd name="T43" fmla="*/ 6 h 253"/>
                <a:gd name="T44" fmla="*/ 7 w 282"/>
                <a:gd name="T45" fmla="*/ 6 h 253"/>
                <a:gd name="T46" fmla="*/ 7 w 282"/>
                <a:gd name="T47" fmla="*/ 5 h 253"/>
                <a:gd name="T48" fmla="*/ 8 w 282"/>
                <a:gd name="T49" fmla="*/ 5 h 253"/>
                <a:gd name="T50" fmla="*/ 8 w 282"/>
                <a:gd name="T51" fmla="*/ 4 h 253"/>
                <a:gd name="T52" fmla="*/ 8 w 282"/>
                <a:gd name="T53" fmla="*/ 3 h 253"/>
                <a:gd name="T54" fmla="*/ 7 w 282"/>
                <a:gd name="T55" fmla="*/ 2 h 253"/>
                <a:gd name="T56" fmla="*/ 7 w 282"/>
                <a:gd name="T57" fmla="*/ 2 h 253"/>
                <a:gd name="T58" fmla="*/ 6 w 282"/>
                <a:gd name="T59" fmla="*/ 2 h 253"/>
                <a:gd name="T60" fmla="*/ 6 w 282"/>
                <a:gd name="T61" fmla="*/ 1 h 253"/>
                <a:gd name="T62" fmla="*/ 6 w 282"/>
                <a:gd name="T63" fmla="*/ 1 h 253"/>
                <a:gd name="T64" fmla="*/ 5 w 282"/>
                <a:gd name="T65" fmla="*/ 1 h 253"/>
                <a:gd name="T66" fmla="*/ 4 w 282"/>
                <a:gd name="T67" fmla="*/ 1 h 253"/>
                <a:gd name="T68" fmla="*/ 4 w 282"/>
                <a:gd name="T69" fmla="*/ 0 h 253"/>
                <a:gd name="T70" fmla="*/ 3 w 282"/>
                <a:gd name="T71" fmla="*/ 0 h 253"/>
                <a:gd name="T72" fmla="*/ 3 w 282"/>
                <a:gd name="T73" fmla="*/ 0 h 253"/>
                <a:gd name="T74" fmla="*/ 2 w 282"/>
                <a:gd name="T75" fmla="*/ 0 h 253"/>
                <a:gd name="T76" fmla="*/ 2 w 282"/>
                <a:gd name="T77" fmla="*/ 0 h 253"/>
                <a:gd name="T78" fmla="*/ 1 w 282"/>
                <a:gd name="T79" fmla="*/ 0 h 253"/>
                <a:gd name="T80" fmla="*/ 1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1 w 282"/>
                <a:gd name="T93" fmla="*/ 0 h 253"/>
                <a:gd name="T94" fmla="*/ 1 w 282"/>
                <a:gd name="T95" fmla="*/ 0 h 253"/>
                <a:gd name="T96" fmla="*/ 1 w 282"/>
                <a:gd name="T97" fmla="*/ 0 h 253"/>
                <a:gd name="T98" fmla="*/ 2 w 282"/>
                <a:gd name="T99" fmla="*/ 0 h 253"/>
                <a:gd name="T100" fmla="*/ 2 w 282"/>
                <a:gd name="T101" fmla="*/ 0 h 253"/>
                <a:gd name="T102" fmla="*/ 3 w 282"/>
                <a:gd name="T103" fmla="*/ 1 h 253"/>
                <a:gd name="T104" fmla="*/ 3 w 282"/>
                <a:gd name="T105" fmla="*/ 1 h 253"/>
                <a:gd name="T106" fmla="*/ 4 w 282"/>
                <a:gd name="T107" fmla="*/ 1 h 253"/>
                <a:gd name="T108" fmla="*/ 4 w 282"/>
                <a:gd name="T109" fmla="*/ 1 h 253"/>
                <a:gd name="T110" fmla="*/ 4 w 282"/>
                <a:gd name="T111" fmla="*/ 1 h 253"/>
                <a:gd name="T112" fmla="*/ 5 w 282"/>
                <a:gd name="T113" fmla="*/ 1 h 253"/>
                <a:gd name="T114" fmla="*/ 5 w 282"/>
                <a:gd name="T115" fmla="*/ 1 h 253"/>
                <a:gd name="T116" fmla="*/ 6 w 282"/>
                <a:gd name="T117" fmla="*/ 2 h 253"/>
                <a:gd name="T118" fmla="*/ 6 w 282"/>
                <a:gd name="T119" fmla="*/ 2 h 253"/>
                <a:gd name="T120" fmla="*/ 6 w 282"/>
                <a:gd name="T121" fmla="*/ 2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54" name="Freeform 319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3 h 236"/>
                <a:gd name="T2" fmla="*/ 0 w 115"/>
                <a:gd name="T3" fmla="*/ 4 h 236"/>
                <a:gd name="T4" fmla="*/ 0 w 115"/>
                <a:gd name="T5" fmla="*/ 4 h 236"/>
                <a:gd name="T6" fmla="*/ 0 w 115"/>
                <a:gd name="T7" fmla="*/ 5 h 236"/>
                <a:gd name="T8" fmla="*/ 1 w 115"/>
                <a:gd name="T9" fmla="*/ 5 h 236"/>
                <a:gd name="T10" fmla="*/ 1 w 115"/>
                <a:gd name="T11" fmla="*/ 6 h 236"/>
                <a:gd name="T12" fmla="*/ 1 w 115"/>
                <a:gd name="T13" fmla="*/ 6 h 236"/>
                <a:gd name="T14" fmla="*/ 2 w 115"/>
                <a:gd name="T15" fmla="*/ 6 h 236"/>
                <a:gd name="T16" fmla="*/ 2 w 115"/>
                <a:gd name="T17" fmla="*/ 6 h 236"/>
                <a:gd name="T18" fmla="*/ 3 w 115"/>
                <a:gd name="T19" fmla="*/ 6 h 236"/>
                <a:gd name="T20" fmla="*/ 3 w 115"/>
                <a:gd name="T21" fmla="*/ 6 h 236"/>
                <a:gd name="T22" fmla="*/ 3 w 115"/>
                <a:gd name="T23" fmla="*/ 6 h 236"/>
                <a:gd name="T24" fmla="*/ 3 w 115"/>
                <a:gd name="T25" fmla="*/ 6 h 236"/>
                <a:gd name="T26" fmla="*/ 3 w 115"/>
                <a:gd name="T27" fmla="*/ 6 h 236"/>
                <a:gd name="T28" fmla="*/ 3 w 115"/>
                <a:gd name="T29" fmla="*/ 6 h 236"/>
                <a:gd name="T30" fmla="*/ 3 w 115"/>
                <a:gd name="T31" fmla="*/ 6 h 236"/>
                <a:gd name="T32" fmla="*/ 3 w 115"/>
                <a:gd name="T33" fmla="*/ 6 h 236"/>
                <a:gd name="T34" fmla="*/ 2 w 115"/>
                <a:gd name="T35" fmla="*/ 5 h 236"/>
                <a:gd name="T36" fmla="*/ 2 w 115"/>
                <a:gd name="T37" fmla="*/ 5 h 236"/>
                <a:gd name="T38" fmla="*/ 1 w 115"/>
                <a:gd name="T39" fmla="*/ 5 h 236"/>
                <a:gd name="T40" fmla="*/ 1 w 115"/>
                <a:gd name="T41" fmla="*/ 4 h 236"/>
                <a:gd name="T42" fmla="*/ 1 w 115"/>
                <a:gd name="T43" fmla="*/ 4 h 236"/>
                <a:gd name="T44" fmla="*/ 1 w 115"/>
                <a:gd name="T45" fmla="*/ 3 h 236"/>
                <a:gd name="T46" fmla="*/ 1 w 115"/>
                <a:gd name="T47" fmla="*/ 3 h 236"/>
                <a:gd name="T48" fmla="*/ 1 w 115"/>
                <a:gd name="T49" fmla="*/ 2 h 236"/>
                <a:gd name="T50" fmla="*/ 1 w 115"/>
                <a:gd name="T51" fmla="*/ 2 h 236"/>
                <a:gd name="T52" fmla="*/ 1 w 115"/>
                <a:gd name="T53" fmla="*/ 2 h 236"/>
                <a:gd name="T54" fmla="*/ 2 w 115"/>
                <a:gd name="T55" fmla="*/ 1 h 236"/>
                <a:gd name="T56" fmla="*/ 2 w 115"/>
                <a:gd name="T57" fmla="*/ 1 h 236"/>
                <a:gd name="T58" fmla="*/ 3 w 115"/>
                <a:gd name="T59" fmla="*/ 1 h 236"/>
                <a:gd name="T60" fmla="*/ 3 w 115"/>
                <a:gd name="T61" fmla="*/ 0 h 236"/>
                <a:gd name="T62" fmla="*/ 3 w 115"/>
                <a:gd name="T63" fmla="*/ 0 h 236"/>
                <a:gd name="T64" fmla="*/ 3 w 115"/>
                <a:gd name="T65" fmla="*/ 0 h 236"/>
                <a:gd name="T66" fmla="*/ 3 w 115"/>
                <a:gd name="T67" fmla="*/ 0 h 236"/>
                <a:gd name="T68" fmla="*/ 2 w 115"/>
                <a:gd name="T69" fmla="*/ 0 h 236"/>
                <a:gd name="T70" fmla="*/ 2 w 115"/>
                <a:gd name="T71" fmla="*/ 1 h 236"/>
                <a:gd name="T72" fmla="*/ 1 w 115"/>
                <a:gd name="T73" fmla="*/ 1 h 236"/>
                <a:gd name="T74" fmla="*/ 1 w 115"/>
                <a:gd name="T75" fmla="*/ 2 h 236"/>
                <a:gd name="T76" fmla="*/ 0 w 115"/>
                <a:gd name="T77" fmla="*/ 2 h 236"/>
                <a:gd name="T78" fmla="*/ 0 w 115"/>
                <a:gd name="T79" fmla="*/ 3 h 236"/>
                <a:gd name="T80" fmla="*/ 0 w 115"/>
                <a:gd name="T81" fmla="*/ 3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55" name="Freeform 320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6 w 245"/>
                <a:gd name="T1" fmla="*/ 4 h 310"/>
                <a:gd name="T2" fmla="*/ 6 w 245"/>
                <a:gd name="T3" fmla="*/ 4 h 310"/>
                <a:gd name="T4" fmla="*/ 6 w 245"/>
                <a:gd name="T5" fmla="*/ 5 h 310"/>
                <a:gd name="T6" fmla="*/ 6 w 245"/>
                <a:gd name="T7" fmla="*/ 5 h 310"/>
                <a:gd name="T8" fmla="*/ 6 w 245"/>
                <a:gd name="T9" fmla="*/ 6 h 310"/>
                <a:gd name="T10" fmla="*/ 5 w 245"/>
                <a:gd name="T11" fmla="*/ 6 h 310"/>
                <a:gd name="T12" fmla="*/ 5 w 245"/>
                <a:gd name="T13" fmla="*/ 7 h 310"/>
                <a:gd name="T14" fmla="*/ 4 w 245"/>
                <a:gd name="T15" fmla="*/ 7 h 310"/>
                <a:gd name="T16" fmla="*/ 4 w 245"/>
                <a:gd name="T17" fmla="*/ 8 h 310"/>
                <a:gd name="T18" fmla="*/ 4 w 245"/>
                <a:gd name="T19" fmla="*/ 8 h 310"/>
                <a:gd name="T20" fmla="*/ 3 w 245"/>
                <a:gd name="T21" fmla="*/ 8 h 310"/>
                <a:gd name="T22" fmla="*/ 3 w 245"/>
                <a:gd name="T23" fmla="*/ 9 h 310"/>
                <a:gd name="T24" fmla="*/ 4 w 245"/>
                <a:gd name="T25" fmla="*/ 9 h 310"/>
                <a:gd name="T26" fmla="*/ 4 w 245"/>
                <a:gd name="T27" fmla="*/ 9 h 310"/>
                <a:gd name="T28" fmla="*/ 4 w 245"/>
                <a:gd name="T29" fmla="*/ 8 h 310"/>
                <a:gd name="T30" fmla="*/ 5 w 245"/>
                <a:gd name="T31" fmla="*/ 8 h 310"/>
                <a:gd name="T32" fmla="*/ 6 w 245"/>
                <a:gd name="T33" fmla="*/ 7 h 310"/>
                <a:gd name="T34" fmla="*/ 6 w 245"/>
                <a:gd name="T35" fmla="*/ 6 h 310"/>
                <a:gd name="T36" fmla="*/ 7 w 245"/>
                <a:gd name="T37" fmla="*/ 5 h 310"/>
                <a:gd name="T38" fmla="*/ 7 w 245"/>
                <a:gd name="T39" fmla="*/ 4 h 310"/>
                <a:gd name="T40" fmla="*/ 6 w 245"/>
                <a:gd name="T41" fmla="*/ 3 h 310"/>
                <a:gd name="T42" fmla="*/ 6 w 245"/>
                <a:gd name="T43" fmla="*/ 3 h 310"/>
                <a:gd name="T44" fmla="*/ 5 w 245"/>
                <a:gd name="T45" fmla="*/ 2 h 310"/>
                <a:gd name="T46" fmla="*/ 4 w 245"/>
                <a:gd name="T47" fmla="*/ 2 h 310"/>
                <a:gd name="T48" fmla="*/ 3 w 245"/>
                <a:gd name="T49" fmla="*/ 1 h 310"/>
                <a:gd name="T50" fmla="*/ 3 w 245"/>
                <a:gd name="T51" fmla="*/ 1 h 310"/>
                <a:gd name="T52" fmla="*/ 2 w 245"/>
                <a:gd name="T53" fmla="*/ 1 h 310"/>
                <a:gd name="T54" fmla="*/ 1 w 245"/>
                <a:gd name="T55" fmla="*/ 0 h 310"/>
                <a:gd name="T56" fmla="*/ 1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1 w 245"/>
                <a:gd name="T63" fmla="*/ 1 h 310"/>
                <a:gd name="T64" fmla="*/ 2 w 245"/>
                <a:gd name="T65" fmla="*/ 1 h 310"/>
                <a:gd name="T66" fmla="*/ 2 w 245"/>
                <a:gd name="T67" fmla="*/ 1 h 310"/>
                <a:gd name="T68" fmla="*/ 3 w 245"/>
                <a:gd name="T69" fmla="*/ 2 h 310"/>
                <a:gd name="T70" fmla="*/ 4 w 245"/>
                <a:gd name="T71" fmla="*/ 2 h 310"/>
                <a:gd name="T72" fmla="*/ 5 w 245"/>
                <a:gd name="T73" fmla="*/ 3 h 310"/>
                <a:gd name="T74" fmla="*/ 5 w 245"/>
                <a:gd name="T75" fmla="*/ 3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56" name="Freeform 321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151" name="Group 322"/>
          <p:cNvGrpSpPr>
            <a:grpSpLocks/>
          </p:cNvGrpSpPr>
          <p:nvPr/>
        </p:nvGrpSpPr>
        <p:grpSpPr bwMode="auto">
          <a:xfrm>
            <a:off x="5394325" y="3403600"/>
            <a:ext cx="290513" cy="404813"/>
            <a:chOff x="4290" y="3130"/>
            <a:chExt cx="183" cy="255"/>
          </a:xfrm>
        </p:grpSpPr>
        <p:pic>
          <p:nvPicPr>
            <p:cNvPr id="1421" name="Picture 323" descr="31u_bnrz[1]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422" name="Freeform 324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2 w 199"/>
                <a:gd name="T1" fmla="*/ 1 h 232"/>
                <a:gd name="T2" fmla="*/ 1 w 199"/>
                <a:gd name="T3" fmla="*/ 1 h 232"/>
                <a:gd name="T4" fmla="*/ 1 w 199"/>
                <a:gd name="T5" fmla="*/ 1 h 232"/>
                <a:gd name="T6" fmla="*/ 1 w 199"/>
                <a:gd name="T7" fmla="*/ 2 h 232"/>
                <a:gd name="T8" fmla="*/ 0 w 199"/>
                <a:gd name="T9" fmla="*/ 2 h 232"/>
                <a:gd name="T10" fmla="*/ 0 w 199"/>
                <a:gd name="T11" fmla="*/ 3 h 232"/>
                <a:gd name="T12" fmla="*/ 0 w 199"/>
                <a:gd name="T13" fmla="*/ 3 h 232"/>
                <a:gd name="T14" fmla="*/ 0 w 199"/>
                <a:gd name="T15" fmla="*/ 4 h 232"/>
                <a:gd name="T16" fmla="*/ 0 w 199"/>
                <a:gd name="T17" fmla="*/ 4 h 232"/>
                <a:gd name="T18" fmla="*/ 0 w 199"/>
                <a:gd name="T19" fmla="*/ 5 h 232"/>
                <a:gd name="T20" fmla="*/ 0 w 199"/>
                <a:gd name="T21" fmla="*/ 5 h 232"/>
                <a:gd name="T22" fmla="*/ 1 w 199"/>
                <a:gd name="T23" fmla="*/ 6 h 232"/>
                <a:gd name="T24" fmla="*/ 1 w 199"/>
                <a:gd name="T25" fmla="*/ 6 h 232"/>
                <a:gd name="T26" fmla="*/ 2 w 199"/>
                <a:gd name="T27" fmla="*/ 6 h 232"/>
                <a:gd name="T28" fmla="*/ 2 w 199"/>
                <a:gd name="T29" fmla="*/ 7 h 232"/>
                <a:gd name="T30" fmla="*/ 3 w 199"/>
                <a:gd name="T31" fmla="*/ 7 h 232"/>
                <a:gd name="T32" fmla="*/ 4 w 199"/>
                <a:gd name="T33" fmla="*/ 6 h 232"/>
                <a:gd name="T34" fmla="*/ 4 w 199"/>
                <a:gd name="T35" fmla="*/ 6 h 232"/>
                <a:gd name="T36" fmla="*/ 4 w 199"/>
                <a:gd name="T37" fmla="*/ 6 h 232"/>
                <a:gd name="T38" fmla="*/ 4 w 199"/>
                <a:gd name="T39" fmla="*/ 6 h 232"/>
                <a:gd name="T40" fmla="*/ 4 w 199"/>
                <a:gd name="T41" fmla="*/ 6 h 232"/>
                <a:gd name="T42" fmla="*/ 4 w 199"/>
                <a:gd name="T43" fmla="*/ 6 h 232"/>
                <a:gd name="T44" fmla="*/ 4 w 199"/>
                <a:gd name="T45" fmla="*/ 6 h 232"/>
                <a:gd name="T46" fmla="*/ 4 w 199"/>
                <a:gd name="T47" fmla="*/ 6 h 232"/>
                <a:gd name="T48" fmla="*/ 3 w 199"/>
                <a:gd name="T49" fmla="*/ 6 h 232"/>
                <a:gd name="T50" fmla="*/ 3 w 199"/>
                <a:gd name="T51" fmla="*/ 6 h 232"/>
                <a:gd name="T52" fmla="*/ 3 w 199"/>
                <a:gd name="T53" fmla="*/ 6 h 232"/>
                <a:gd name="T54" fmla="*/ 3 w 199"/>
                <a:gd name="T55" fmla="*/ 5 h 232"/>
                <a:gd name="T56" fmla="*/ 2 w 199"/>
                <a:gd name="T57" fmla="*/ 5 h 232"/>
                <a:gd name="T58" fmla="*/ 2 w 199"/>
                <a:gd name="T59" fmla="*/ 5 h 232"/>
                <a:gd name="T60" fmla="*/ 2 w 199"/>
                <a:gd name="T61" fmla="*/ 5 h 232"/>
                <a:gd name="T62" fmla="*/ 1 w 199"/>
                <a:gd name="T63" fmla="*/ 5 h 232"/>
                <a:gd name="T64" fmla="*/ 1 w 199"/>
                <a:gd name="T65" fmla="*/ 5 h 232"/>
                <a:gd name="T66" fmla="*/ 1 w 199"/>
                <a:gd name="T67" fmla="*/ 4 h 232"/>
                <a:gd name="T68" fmla="*/ 1 w 199"/>
                <a:gd name="T69" fmla="*/ 3 h 232"/>
                <a:gd name="T70" fmla="*/ 2 w 199"/>
                <a:gd name="T71" fmla="*/ 2 h 232"/>
                <a:gd name="T72" fmla="*/ 3 w 199"/>
                <a:gd name="T73" fmla="*/ 1 h 232"/>
                <a:gd name="T74" fmla="*/ 3 w 199"/>
                <a:gd name="T75" fmla="*/ 1 h 232"/>
                <a:gd name="T76" fmla="*/ 4 w 199"/>
                <a:gd name="T77" fmla="*/ 1 h 232"/>
                <a:gd name="T78" fmla="*/ 5 w 199"/>
                <a:gd name="T79" fmla="*/ 0 h 232"/>
                <a:gd name="T80" fmla="*/ 5 w 199"/>
                <a:gd name="T81" fmla="*/ 0 h 232"/>
                <a:gd name="T82" fmla="*/ 5 w 199"/>
                <a:gd name="T83" fmla="*/ 0 h 232"/>
                <a:gd name="T84" fmla="*/ 5 w 199"/>
                <a:gd name="T85" fmla="*/ 0 h 232"/>
                <a:gd name="T86" fmla="*/ 4 w 199"/>
                <a:gd name="T87" fmla="*/ 0 h 232"/>
                <a:gd name="T88" fmla="*/ 4 w 199"/>
                <a:gd name="T89" fmla="*/ 0 h 232"/>
                <a:gd name="T90" fmla="*/ 3 w 199"/>
                <a:gd name="T91" fmla="*/ 0 h 232"/>
                <a:gd name="T92" fmla="*/ 3 w 199"/>
                <a:gd name="T93" fmla="*/ 1 h 232"/>
                <a:gd name="T94" fmla="*/ 2 w 199"/>
                <a:gd name="T95" fmla="*/ 1 h 232"/>
                <a:gd name="T96" fmla="*/ 2 w 199"/>
                <a:gd name="T97" fmla="*/ 1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23" name="Freeform 325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3 w 128"/>
                <a:gd name="T1" fmla="*/ 2 h 180"/>
                <a:gd name="T2" fmla="*/ 3 w 128"/>
                <a:gd name="T3" fmla="*/ 2 h 180"/>
                <a:gd name="T4" fmla="*/ 3 w 128"/>
                <a:gd name="T5" fmla="*/ 3 h 180"/>
                <a:gd name="T6" fmla="*/ 3 w 128"/>
                <a:gd name="T7" fmla="*/ 3 h 180"/>
                <a:gd name="T8" fmla="*/ 3 w 128"/>
                <a:gd name="T9" fmla="*/ 3 h 180"/>
                <a:gd name="T10" fmla="*/ 2 w 128"/>
                <a:gd name="T11" fmla="*/ 4 h 180"/>
                <a:gd name="T12" fmla="*/ 2 w 128"/>
                <a:gd name="T13" fmla="*/ 4 h 180"/>
                <a:gd name="T14" fmla="*/ 1 w 128"/>
                <a:gd name="T15" fmla="*/ 4 h 180"/>
                <a:gd name="T16" fmla="*/ 1 w 128"/>
                <a:gd name="T17" fmla="*/ 4 h 180"/>
                <a:gd name="T18" fmla="*/ 1 w 128"/>
                <a:gd name="T19" fmla="*/ 5 h 180"/>
                <a:gd name="T20" fmla="*/ 1 w 128"/>
                <a:gd name="T21" fmla="*/ 5 h 180"/>
                <a:gd name="T22" fmla="*/ 1 w 128"/>
                <a:gd name="T23" fmla="*/ 5 h 180"/>
                <a:gd name="T24" fmla="*/ 1 w 128"/>
                <a:gd name="T25" fmla="*/ 5 h 180"/>
                <a:gd name="T26" fmla="*/ 1 w 128"/>
                <a:gd name="T27" fmla="*/ 5 h 180"/>
                <a:gd name="T28" fmla="*/ 1 w 128"/>
                <a:gd name="T29" fmla="*/ 5 h 180"/>
                <a:gd name="T30" fmla="*/ 1 w 128"/>
                <a:gd name="T31" fmla="*/ 5 h 180"/>
                <a:gd name="T32" fmla="*/ 1 w 128"/>
                <a:gd name="T33" fmla="*/ 5 h 180"/>
                <a:gd name="T34" fmla="*/ 2 w 128"/>
                <a:gd name="T35" fmla="*/ 5 h 180"/>
                <a:gd name="T36" fmla="*/ 2 w 128"/>
                <a:gd name="T37" fmla="*/ 4 h 180"/>
                <a:gd name="T38" fmla="*/ 3 w 128"/>
                <a:gd name="T39" fmla="*/ 4 h 180"/>
                <a:gd name="T40" fmla="*/ 3 w 128"/>
                <a:gd name="T41" fmla="*/ 4 h 180"/>
                <a:gd name="T42" fmla="*/ 4 w 128"/>
                <a:gd name="T43" fmla="*/ 3 h 180"/>
                <a:gd name="T44" fmla="*/ 4 w 128"/>
                <a:gd name="T45" fmla="*/ 3 h 180"/>
                <a:gd name="T46" fmla="*/ 4 w 128"/>
                <a:gd name="T47" fmla="*/ 2 h 180"/>
                <a:gd name="T48" fmla="*/ 4 w 128"/>
                <a:gd name="T49" fmla="*/ 2 h 180"/>
                <a:gd name="T50" fmla="*/ 3 w 128"/>
                <a:gd name="T51" fmla="*/ 1 h 180"/>
                <a:gd name="T52" fmla="*/ 3 w 128"/>
                <a:gd name="T53" fmla="*/ 1 h 180"/>
                <a:gd name="T54" fmla="*/ 2 w 128"/>
                <a:gd name="T55" fmla="*/ 0 h 180"/>
                <a:gd name="T56" fmla="*/ 2 w 128"/>
                <a:gd name="T57" fmla="*/ 0 h 180"/>
                <a:gd name="T58" fmla="*/ 1 w 128"/>
                <a:gd name="T59" fmla="*/ 0 h 180"/>
                <a:gd name="T60" fmla="*/ 1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1 w 128"/>
                <a:gd name="T69" fmla="*/ 0 h 180"/>
                <a:gd name="T70" fmla="*/ 1 w 128"/>
                <a:gd name="T71" fmla="*/ 0 h 180"/>
                <a:gd name="T72" fmla="*/ 2 w 128"/>
                <a:gd name="T73" fmla="*/ 1 h 180"/>
                <a:gd name="T74" fmla="*/ 2 w 128"/>
                <a:gd name="T75" fmla="*/ 1 h 180"/>
                <a:gd name="T76" fmla="*/ 3 w 128"/>
                <a:gd name="T77" fmla="*/ 1 h 180"/>
                <a:gd name="T78" fmla="*/ 3 w 128"/>
                <a:gd name="T79" fmla="*/ 1 h 180"/>
                <a:gd name="T80" fmla="*/ 3 w 128"/>
                <a:gd name="T81" fmla="*/ 2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24" name="Freeform 326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3 w 322"/>
                <a:gd name="T1" fmla="*/ 2 h 378"/>
                <a:gd name="T2" fmla="*/ 2 w 322"/>
                <a:gd name="T3" fmla="*/ 3 h 378"/>
                <a:gd name="T4" fmla="*/ 1 w 322"/>
                <a:gd name="T5" fmla="*/ 5 h 378"/>
                <a:gd name="T6" fmla="*/ 0 w 322"/>
                <a:gd name="T7" fmla="*/ 6 h 378"/>
                <a:gd name="T8" fmla="*/ 0 w 322"/>
                <a:gd name="T9" fmla="*/ 7 h 378"/>
                <a:gd name="T10" fmla="*/ 0 w 322"/>
                <a:gd name="T11" fmla="*/ 8 h 378"/>
                <a:gd name="T12" fmla="*/ 1 w 322"/>
                <a:gd name="T13" fmla="*/ 8 h 378"/>
                <a:gd name="T14" fmla="*/ 1 w 322"/>
                <a:gd name="T15" fmla="*/ 9 h 378"/>
                <a:gd name="T16" fmla="*/ 2 w 322"/>
                <a:gd name="T17" fmla="*/ 9 h 378"/>
                <a:gd name="T18" fmla="*/ 2 w 322"/>
                <a:gd name="T19" fmla="*/ 9 h 378"/>
                <a:gd name="T20" fmla="*/ 3 w 322"/>
                <a:gd name="T21" fmla="*/ 10 h 378"/>
                <a:gd name="T22" fmla="*/ 4 w 322"/>
                <a:gd name="T23" fmla="*/ 10 h 378"/>
                <a:gd name="T24" fmla="*/ 5 w 322"/>
                <a:gd name="T25" fmla="*/ 10 h 378"/>
                <a:gd name="T26" fmla="*/ 6 w 322"/>
                <a:gd name="T27" fmla="*/ 10 h 378"/>
                <a:gd name="T28" fmla="*/ 7 w 322"/>
                <a:gd name="T29" fmla="*/ 10 h 378"/>
                <a:gd name="T30" fmla="*/ 8 w 322"/>
                <a:gd name="T31" fmla="*/ 10 h 378"/>
                <a:gd name="T32" fmla="*/ 9 w 322"/>
                <a:gd name="T33" fmla="*/ 10 h 378"/>
                <a:gd name="T34" fmla="*/ 9 w 322"/>
                <a:gd name="T35" fmla="*/ 10 h 378"/>
                <a:gd name="T36" fmla="*/ 9 w 322"/>
                <a:gd name="T37" fmla="*/ 10 h 378"/>
                <a:gd name="T38" fmla="*/ 9 w 322"/>
                <a:gd name="T39" fmla="*/ 10 h 378"/>
                <a:gd name="T40" fmla="*/ 8 w 322"/>
                <a:gd name="T41" fmla="*/ 10 h 378"/>
                <a:gd name="T42" fmla="*/ 7 w 322"/>
                <a:gd name="T43" fmla="*/ 9 h 378"/>
                <a:gd name="T44" fmla="*/ 7 w 322"/>
                <a:gd name="T45" fmla="*/ 9 h 378"/>
                <a:gd name="T46" fmla="*/ 6 w 322"/>
                <a:gd name="T47" fmla="*/ 9 h 378"/>
                <a:gd name="T48" fmla="*/ 5 w 322"/>
                <a:gd name="T49" fmla="*/ 9 h 378"/>
                <a:gd name="T50" fmla="*/ 4 w 322"/>
                <a:gd name="T51" fmla="*/ 9 h 378"/>
                <a:gd name="T52" fmla="*/ 3 w 322"/>
                <a:gd name="T53" fmla="*/ 9 h 378"/>
                <a:gd name="T54" fmla="*/ 2 w 322"/>
                <a:gd name="T55" fmla="*/ 8 h 378"/>
                <a:gd name="T56" fmla="*/ 2 w 322"/>
                <a:gd name="T57" fmla="*/ 8 h 378"/>
                <a:gd name="T58" fmla="*/ 1 w 322"/>
                <a:gd name="T59" fmla="*/ 7 h 378"/>
                <a:gd name="T60" fmla="*/ 1 w 322"/>
                <a:gd name="T61" fmla="*/ 7 h 378"/>
                <a:gd name="T62" fmla="*/ 1 w 322"/>
                <a:gd name="T63" fmla="*/ 6 h 378"/>
                <a:gd name="T64" fmla="*/ 2 w 322"/>
                <a:gd name="T65" fmla="*/ 5 h 378"/>
                <a:gd name="T66" fmla="*/ 2 w 322"/>
                <a:gd name="T67" fmla="*/ 4 h 378"/>
                <a:gd name="T68" fmla="*/ 3 w 322"/>
                <a:gd name="T69" fmla="*/ 3 h 378"/>
                <a:gd name="T70" fmla="*/ 4 w 322"/>
                <a:gd name="T71" fmla="*/ 2 h 378"/>
                <a:gd name="T72" fmla="*/ 4 w 322"/>
                <a:gd name="T73" fmla="*/ 2 h 378"/>
                <a:gd name="T74" fmla="*/ 6 w 322"/>
                <a:gd name="T75" fmla="*/ 1 h 378"/>
                <a:gd name="T76" fmla="*/ 7 w 322"/>
                <a:gd name="T77" fmla="*/ 0 h 378"/>
                <a:gd name="T78" fmla="*/ 7 w 322"/>
                <a:gd name="T79" fmla="*/ 0 h 378"/>
                <a:gd name="T80" fmla="*/ 7 w 322"/>
                <a:gd name="T81" fmla="*/ 0 h 378"/>
                <a:gd name="T82" fmla="*/ 6 w 322"/>
                <a:gd name="T83" fmla="*/ 0 h 378"/>
                <a:gd name="T84" fmla="*/ 5 w 322"/>
                <a:gd name="T85" fmla="*/ 0 h 378"/>
                <a:gd name="T86" fmla="*/ 4 w 322"/>
                <a:gd name="T87" fmla="*/ 1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25" name="Freeform 327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6 w 283"/>
                <a:gd name="T1" fmla="*/ 2 h 252"/>
                <a:gd name="T2" fmla="*/ 7 w 283"/>
                <a:gd name="T3" fmla="*/ 3 h 252"/>
                <a:gd name="T4" fmla="*/ 7 w 283"/>
                <a:gd name="T5" fmla="*/ 3 h 252"/>
                <a:gd name="T6" fmla="*/ 7 w 283"/>
                <a:gd name="T7" fmla="*/ 4 h 252"/>
                <a:gd name="T8" fmla="*/ 7 w 283"/>
                <a:gd name="T9" fmla="*/ 4 h 252"/>
                <a:gd name="T10" fmla="*/ 7 w 283"/>
                <a:gd name="T11" fmla="*/ 4 h 252"/>
                <a:gd name="T12" fmla="*/ 7 w 283"/>
                <a:gd name="T13" fmla="*/ 5 h 252"/>
                <a:gd name="T14" fmla="*/ 7 w 283"/>
                <a:gd name="T15" fmla="*/ 5 h 252"/>
                <a:gd name="T16" fmla="*/ 6 w 283"/>
                <a:gd name="T17" fmla="*/ 5 h 252"/>
                <a:gd name="T18" fmla="*/ 6 w 283"/>
                <a:gd name="T19" fmla="*/ 6 h 252"/>
                <a:gd name="T20" fmla="*/ 6 w 283"/>
                <a:gd name="T21" fmla="*/ 6 h 252"/>
                <a:gd name="T22" fmla="*/ 6 w 283"/>
                <a:gd name="T23" fmla="*/ 6 h 252"/>
                <a:gd name="T24" fmla="*/ 5 w 283"/>
                <a:gd name="T25" fmla="*/ 7 h 252"/>
                <a:gd name="T26" fmla="*/ 5 w 283"/>
                <a:gd name="T27" fmla="*/ 7 h 252"/>
                <a:gd name="T28" fmla="*/ 5 w 283"/>
                <a:gd name="T29" fmla="*/ 7 h 252"/>
                <a:gd name="T30" fmla="*/ 5 w 283"/>
                <a:gd name="T31" fmla="*/ 7 h 252"/>
                <a:gd name="T32" fmla="*/ 5 w 283"/>
                <a:gd name="T33" fmla="*/ 7 h 252"/>
                <a:gd name="T34" fmla="*/ 5 w 283"/>
                <a:gd name="T35" fmla="*/ 7 h 252"/>
                <a:gd name="T36" fmla="*/ 6 w 283"/>
                <a:gd name="T37" fmla="*/ 7 h 252"/>
                <a:gd name="T38" fmla="*/ 6 w 283"/>
                <a:gd name="T39" fmla="*/ 7 h 252"/>
                <a:gd name="T40" fmla="*/ 6 w 283"/>
                <a:gd name="T41" fmla="*/ 7 h 252"/>
                <a:gd name="T42" fmla="*/ 6 w 283"/>
                <a:gd name="T43" fmla="*/ 7 h 252"/>
                <a:gd name="T44" fmla="*/ 7 w 283"/>
                <a:gd name="T45" fmla="*/ 6 h 252"/>
                <a:gd name="T46" fmla="*/ 7 w 283"/>
                <a:gd name="T47" fmla="*/ 5 h 252"/>
                <a:gd name="T48" fmla="*/ 8 w 283"/>
                <a:gd name="T49" fmla="*/ 5 h 252"/>
                <a:gd name="T50" fmla="*/ 8 w 283"/>
                <a:gd name="T51" fmla="*/ 4 h 252"/>
                <a:gd name="T52" fmla="*/ 8 w 283"/>
                <a:gd name="T53" fmla="*/ 3 h 252"/>
                <a:gd name="T54" fmla="*/ 7 w 283"/>
                <a:gd name="T55" fmla="*/ 3 h 252"/>
                <a:gd name="T56" fmla="*/ 7 w 283"/>
                <a:gd name="T57" fmla="*/ 2 h 252"/>
                <a:gd name="T58" fmla="*/ 7 w 283"/>
                <a:gd name="T59" fmla="*/ 2 h 252"/>
                <a:gd name="T60" fmla="*/ 6 w 283"/>
                <a:gd name="T61" fmla="*/ 1 h 252"/>
                <a:gd name="T62" fmla="*/ 6 w 283"/>
                <a:gd name="T63" fmla="*/ 1 h 252"/>
                <a:gd name="T64" fmla="*/ 5 w 283"/>
                <a:gd name="T65" fmla="*/ 1 h 252"/>
                <a:gd name="T66" fmla="*/ 4 w 283"/>
                <a:gd name="T67" fmla="*/ 1 h 252"/>
                <a:gd name="T68" fmla="*/ 4 w 283"/>
                <a:gd name="T69" fmla="*/ 1 h 252"/>
                <a:gd name="T70" fmla="*/ 3 w 283"/>
                <a:gd name="T71" fmla="*/ 0 h 252"/>
                <a:gd name="T72" fmla="*/ 3 w 283"/>
                <a:gd name="T73" fmla="*/ 0 h 252"/>
                <a:gd name="T74" fmla="*/ 2 w 283"/>
                <a:gd name="T75" fmla="*/ 0 h 252"/>
                <a:gd name="T76" fmla="*/ 2 w 283"/>
                <a:gd name="T77" fmla="*/ 0 h 252"/>
                <a:gd name="T78" fmla="*/ 1 w 283"/>
                <a:gd name="T79" fmla="*/ 0 h 252"/>
                <a:gd name="T80" fmla="*/ 1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1 w 283"/>
                <a:gd name="T93" fmla="*/ 0 h 252"/>
                <a:gd name="T94" fmla="*/ 1 w 283"/>
                <a:gd name="T95" fmla="*/ 0 h 252"/>
                <a:gd name="T96" fmla="*/ 1 w 283"/>
                <a:gd name="T97" fmla="*/ 0 h 252"/>
                <a:gd name="T98" fmla="*/ 2 w 283"/>
                <a:gd name="T99" fmla="*/ 1 h 252"/>
                <a:gd name="T100" fmla="*/ 2 w 283"/>
                <a:gd name="T101" fmla="*/ 1 h 252"/>
                <a:gd name="T102" fmla="*/ 3 w 283"/>
                <a:gd name="T103" fmla="*/ 1 h 252"/>
                <a:gd name="T104" fmla="*/ 3 w 283"/>
                <a:gd name="T105" fmla="*/ 1 h 252"/>
                <a:gd name="T106" fmla="*/ 3 w 283"/>
                <a:gd name="T107" fmla="*/ 1 h 252"/>
                <a:gd name="T108" fmla="*/ 4 w 283"/>
                <a:gd name="T109" fmla="*/ 1 h 252"/>
                <a:gd name="T110" fmla="*/ 4 w 283"/>
                <a:gd name="T111" fmla="*/ 1 h 252"/>
                <a:gd name="T112" fmla="*/ 5 w 283"/>
                <a:gd name="T113" fmla="*/ 1 h 252"/>
                <a:gd name="T114" fmla="*/ 5 w 283"/>
                <a:gd name="T115" fmla="*/ 2 h 252"/>
                <a:gd name="T116" fmla="*/ 6 w 283"/>
                <a:gd name="T117" fmla="*/ 2 h 252"/>
                <a:gd name="T118" fmla="*/ 6 w 283"/>
                <a:gd name="T119" fmla="*/ 2 h 252"/>
                <a:gd name="T120" fmla="*/ 6 w 283"/>
                <a:gd name="T121" fmla="*/ 2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26" name="Freeform 328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3 h 238"/>
                <a:gd name="T2" fmla="*/ 0 w 114"/>
                <a:gd name="T3" fmla="*/ 4 h 238"/>
                <a:gd name="T4" fmla="*/ 0 w 114"/>
                <a:gd name="T5" fmla="*/ 5 h 238"/>
                <a:gd name="T6" fmla="*/ 0 w 114"/>
                <a:gd name="T7" fmla="*/ 5 h 238"/>
                <a:gd name="T8" fmla="*/ 1 w 114"/>
                <a:gd name="T9" fmla="*/ 5 h 238"/>
                <a:gd name="T10" fmla="*/ 1 w 114"/>
                <a:gd name="T11" fmla="*/ 6 h 238"/>
                <a:gd name="T12" fmla="*/ 2 w 114"/>
                <a:gd name="T13" fmla="*/ 6 h 238"/>
                <a:gd name="T14" fmla="*/ 2 w 114"/>
                <a:gd name="T15" fmla="*/ 6 h 238"/>
                <a:gd name="T16" fmla="*/ 2 w 114"/>
                <a:gd name="T17" fmla="*/ 6 h 238"/>
                <a:gd name="T18" fmla="*/ 3 w 114"/>
                <a:gd name="T19" fmla="*/ 6 h 238"/>
                <a:gd name="T20" fmla="*/ 3 w 114"/>
                <a:gd name="T21" fmla="*/ 6 h 238"/>
                <a:gd name="T22" fmla="*/ 3 w 114"/>
                <a:gd name="T23" fmla="*/ 6 h 238"/>
                <a:gd name="T24" fmla="*/ 3 w 114"/>
                <a:gd name="T25" fmla="*/ 6 h 238"/>
                <a:gd name="T26" fmla="*/ 3 w 114"/>
                <a:gd name="T27" fmla="*/ 6 h 238"/>
                <a:gd name="T28" fmla="*/ 3 w 114"/>
                <a:gd name="T29" fmla="*/ 6 h 238"/>
                <a:gd name="T30" fmla="*/ 3 w 114"/>
                <a:gd name="T31" fmla="*/ 6 h 238"/>
                <a:gd name="T32" fmla="*/ 3 w 114"/>
                <a:gd name="T33" fmla="*/ 6 h 238"/>
                <a:gd name="T34" fmla="*/ 2 w 114"/>
                <a:gd name="T35" fmla="*/ 5 h 238"/>
                <a:gd name="T36" fmla="*/ 2 w 114"/>
                <a:gd name="T37" fmla="*/ 5 h 238"/>
                <a:gd name="T38" fmla="*/ 1 w 114"/>
                <a:gd name="T39" fmla="*/ 5 h 238"/>
                <a:gd name="T40" fmla="*/ 1 w 114"/>
                <a:gd name="T41" fmla="*/ 4 h 238"/>
                <a:gd name="T42" fmla="*/ 1 w 114"/>
                <a:gd name="T43" fmla="*/ 4 h 238"/>
                <a:gd name="T44" fmla="*/ 1 w 114"/>
                <a:gd name="T45" fmla="*/ 3 h 238"/>
                <a:gd name="T46" fmla="*/ 1 w 114"/>
                <a:gd name="T47" fmla="*/ 3 h 238"/>
                <a:gd name="T48" fmla="*/ 1 w 114"/>
                <a:gd name="T49" fmla="*/ 2 h 238"/>
                <a:gd name="T50" fmla="*/ 1 w 114"/>
                <a:gd name="T51" fmla="*/ 2 h 238"/>
                <a:gd name="T52" fmla="*/ 2 w 114"/>
                <a:gd name="T53" fmla="*/ 2 h 238"/>
                <a:gd name="T54" fmla="*/ 2 w 114"/>
                <a:gd name="T55" fmla="*/ 1 h 238"/>
                <a:gd name="T56" fmla="*/ 2 w 114"/>
                <a:gd name="T57" fmla="*/ 1 h 238"/>
                <a:gd name="T58" fmla="*/ 2 w 114"/>
                <a:gd name="T59" fmla="*/ 1 h 238"/>
                <a:gd name="T60" fmla="*/ 3 w 114"/>
                <a:gd name="T61" fmla="*/ 0 h 238"/>
                <a:gd name="T62" fmla="*/ 3 w 114"/>
                <a:gd name="T63" fmla="*/ 0 h 238"/>
                <a:gd name="T64" fmla="*/ 3 w 114"/>
                <a:gd name="T65" fmla="*/ 0 h 238"/>
                <a:gd name="T66" fmla="*/ 3 w 114"/>
                <a:gd name="T67" fmla="*/ 0 h 238"/>
                <a:gd name="T68" fmla="*/ 3 w 114"/>
                <a:gd name="T69" fmla="*/ 0 h 238"/>
                <a:gd name="T70" fmla="*/ 2 w 114"/>
                <a:gd name="T71" fmla="*/ 0 h 238"/>
                <a:gd name="T72" fmla="*/ 2 w 114"/>
                <a:gd name="T73" fmla="*/ 1 h 238"/>
                <a:gd name="T74" fmla="*/ 1 w 114"/>
                <a:gd name="T75" fmla="*/ 1 h 238"/>
                <a:gd name="T76" fmla="*/ 1 w 114"/>
                <a:gd name="T77" fmla="*/ 2 h 238"/>
                <a:gd name="T78" fmla="*/ 0 w 114"/>
                <a:gd name="T79" fmla="*/ 3 h 238"/>
                <a:gd name="T80" fmla="*/ 0 w 114"/>
                <a:gd name="T81" fmla="*/ 3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27" name="Freeform 329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6 w 246"/>
                <a:gd name="T1" fmla="*/ 4 h 310"/>
                <a:gd name="T2" fmla="*/ 6 w 246"/>
                <a:gd name="T3" fmla="*/ 4 h 310"/>
                <a:gd name="T4" fmla="*/ 6 w 246"/>
                <a:gd name="T5" fmla="*/ 5 h 310"/>
                <a:gd name="T6" fmla="*/ 6 w 246"/>
                <a:gd name="T7" fmla="*/ 5 h 310"/>
                <a:gd name="T8" fmla="*/ 6 w 246"/>
                <a:gd name="T9" fmla="*/ 6 h 310"/>
                <a:gd name="T10" fmla="*/ 5 w 246"/>
                <a:gd name="T11" fmla="*/ 6 h 310"/>
                <a:gd name="T12" fmla="*/ 5 w 246"/>
                <a:gd name="T13" fmla="*/ 7 h 310"/>
                <a:gd name="T14" fmla="*/ 4 w 246"/>
                <a:gd name="T15" fmla="*/ 7 h 310"/>
                <a:gd name="T16" fmla="*/ 4 w 246"/>
                <a:gd name="T17" fmla="*/ 8 h 310"/>
                <a:gd name="T18" fmla="*/ 4 w 246"/>
                <a:gd name="T19" fmla="*/ 8 h 310"/>
                <a:gd name="T20" fmla="*/ 3 w 246"/>
                <a:gd name="T21" fmla="*/ 8 h 310"/>
                <a:gd name="T22" fmla="*/ 3 w 246"/>
                <a:gd name="T23" fmla="*/ 9 h 310"/>
                <a:gd name="T24" fmla="*/ 4 w 246"/>
                <a:gd name="T25" fmla="*/ 9 h 310"/>
                <a:gd name="T26" fmla="*/ 4 w 246"/>
                <a:gd name="T27" fmla="*/ 9 h 310"/>
                <a:gd name="T28" fmla="*/ 4 w 246"/>
                <a:gd name="T29" fmla="*/ 8 h 310"/>
                <a:gd name="T30" fmla="*/ 5 w 246"/>
                <a:gd name="T31" fmla="*/ 8 h 310"/>
                <a:gd name="T32" fmla="*/ 6 w 246"/>
                <a:gd name="T33" fmla="*/ 7 h 310"/>
                <a:gd name="T34" fmla="*/ 7 w 246"/>
                <a:gd name="T35" fmla="*/ 6 h 310"/>
                <a:gd name="T36" fmla="*/ 7 w 246"/>
                <a:gd name="T37" fmla="*/ 5 h 310"/>
                <a:gd name="T38" fmla="*/ 7 w 246"/>
                <a:gd name="T39" fmla="*/ 4 h 310"/>
                <a:gd name="T40" fmla="*/ 6 w 246"/>
                <a:gd name="T41" fmla="*/ 3 h 310"/>
                <a:gd name="T42" fmla="*/ 6 w 246"/>
                <a:gd name="T43" fmla="*/ 3 h 310"/>
                <a:gd name="T44" fmla="*/ 5 w 246"/>
                <a:gd name="T45" fmla="*/ 2 h 310"/>
                <a:gd name="T46" fmla="*/ 4 w 246"/>
                <a:gd name="T47" fmla="*/ 2 h 310"/>
                <a:gd name="T48" fmla="*/ 4 w 246"/>
                <a:gd name="T49" fmla="*/ 1 h 310"/>
                <a:gd name="T50" fmla="*/ 3 w 246"/>
                <a:gd name="T51" fmla="*/ 1 h 310"/>
                <a:gd name="T52" fmla="*/ 2 w 246"/>
                <a:gd name="T53" fmla="*/ 1 h 310"/>
                <a:gd name="T54" fmla="*/ 1 w 246"/>
                <a:gd name="T55" fmla="*/ 0 h 310"/>
                <a:gd name="T56" fmla="*/ 1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1 w 246"/>
                <a:gd name="T63" fmla="*/ 0 h 310"/>
                <a:gd name="T64" fmla="*/ 2 w 246"/>
                <a:gd name="T65" fmla="*/ 1 h 310"/>
                <a:gd name="T66" fmla="*/ 2 w 246"/>
                <a:gd name="T67" fmla="*/ 1 h 310"/>
                <a:gd name="T68" fmla="*/ 3 w 246"/>
                <a:gd name="T69" fmla="*/ 2 h 310"/>
                <a:gd name="T70" fmla="*/ 4 w 246"/>
                <a:gd name="T71" fmla="*/ 2 h 310"/>
                <a:gd name="T72" fmla="*/ 5 w 246"/>
                <a:gd name="T73" fmla="*/ 3 h 310"/>
                <a:gd name="T74" fmla="*/ 5 w 246"/>
                <a:gd name="T75" fmla="*/ 3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28" name="Freeform 330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1 w 83"/>
                <a:gd name="T1" fmla="*/ 0 h 187"/>
                <a:gd name="T2" fmla="*/ 1 w 83"/>
                <a:gd name="T3" fmla="*/ 0 h 187"/>
                <a:gd name="T4" fmla="*/ 1 w 83"/>
                <a:gd name="T5" fmla="*/ 0 h 187"/>
                <a:gd name="T6" fmla="*/ 1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1 h 187"/>
                <a:gd name="T20" fmla="*/ 1 w 83"/>
                <a:gd name="T21" fmla="*/ 2 h 187"/>
                <a:gd name="T22" fmla="*/ 1 w 83"/>
                <a:gd name="T23" fmla="*/ 3 h 187"/>
                <a:gd name="T24" fmla="*/ 1 w 83"/>
                <a:gd name="T25" fmla="*/ 3 h 187"/>
                <a:gd name="T26" fmla="*/ 2 w 83"/>
                <a:gd name="T27" fmla="*/ 4 h 187"/>
                <a:gd name="T28" fmla="*/ 2 w 83"/>
                <a:gd name="T29" fmla="*/ 5 h 187"/>
                <a:gd name="T30" fmla="*/ 2 w 83"/>
                <a:gd name="T31" fmla="*/ 5 h 187"/>
                <a:gd name="T32" fmla="*/ 2 w 83"/>
                <a:gd name="T33" fmla="*/ 5 h 187"/>
                <a:gd name="T34" fmla="*/ 2 w 83"/>
                <a:gd name="T35" fmla="*/ 5 h 187"/>
                <a:gd name="T36" fmla="*/ 2 w 83"/>
                <a:gd name="T37" fmla="*/ 4 h 187"/>
                <a:gd name="T38" fmla="*/ 2 w 83"/>
                <a:gd name="T39" fmla="*/ 4 h 187"/>
                <a:gd name="T40" fmla="*/ 2 w 83"/>
                <a:gd name="T41" fmla="*/ 3 h 187"/>
                <a:gd name="T42" fmla="*/ 2 w 83"/>
                <a:gd name="T43" fmla="*/ 2 h 187"/>
                <a:gd name="T44" fmla="*/ 1 w 83"/>
                <a:gd name="T45" fmla="*/ 2 h 187"/>
                <a:gd name="T46" fmla="*/ 1 w 83"/>
                <a:gd name="T47" fmla="*/ 1 h 187"/>
                <a:gd name="T48" fmla="*/ 1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29" name="Freeform 331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1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1 h 94"/>
                <a:gd name="T20" fmla="*/ 0 w 44"/>
                <a:gd name="T21" fmla="*/ 1 h 94"/>
                <a:gd name="T22" fmla="*/ 0 w 44"/>
                <a:gd name="T23" fmla="*/ 2 h 94"/>
                <a:gd name="T24" fmla="*/ 0 w 44"/>
                <a:gd name="T25" fmla="*/ 2 h 94"/>
                <a:gd name="T26" fmla="*/ 0 w 44"/>
                <a:gd name="T27" fmla="*/ 2 h 94"/>
                <a:gd name="T28" fmla="*/ 1 w 44"/>
                <a:gd name="T29" fmla="*/ 3 h 94"/>
                <a:gd name="T30" fmla="*/ 1 w 44"/>
                <a:gd name="T31" fmla="*/ 3 h 94"/>
                <a:gd name="T32" fmla="*/ 1 w 44"/>
                <a:gd name="T33" fmla="*/ 3 h 94"/>
                <a:gd name="T34" fmla="*/ 1 w 44"/>
                <a:gd name="T35" fmla="*/ 2 h 94"/>
                <a:gd name="T36" fmla="*/ 1 w 44"/>
                <a:gd name="T37" fmla="*/ 2 h 94"/>
                <a:gd name="T38" fmla="*/ 1 w 44"/>
                <a:gd name="T39" fmla="*/ 1 h 94"/>
                <a:gd name="T40" fmla="*/ 1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30" name="Freeform 332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1 h 54"/>
                <a:gd name="T28" fmla="*/ 0 w 38"/>
                <a:gd name="T29" fmla="*/ 1 h 54"/>
                <a:gd name="T30" fmla="*/ 0 w 38"/>
                <a:gd name="T31" fmla="*/ 1 h 54"/>
                <a:gd name="T32" fmla="*/ 0 w 38"/>
                <a:gd name="T33" fmla="*/ 1 h 54"/>
                <a:gd name="T34" fmla="*/ 0 w 38"/>
                <a:gd name="T35" fmla="*/ 1 h 54"/>
                <a:gd name="T36" fmla="*/ 1 w 38"/>
                <a:gd name="T37" fmla="*/ 1 h 54"/>
                <a:gd name="T38" fmla="*/ 1 w 38"/>
                <a:gd name="T39" fmla="*/ 2 h 54"/>
                <a:gd name="T40" fmla="*/ 1 w 38"/>
                <a:gd name="T41" fmla="*/ 2 h 54"/>
                <a:gd name="T42" fmla="*/ 1 w 38"/>
                <a:gd name="T43" fmla="*/ 1 h 54"/>
                <a:gd name="T44" fmla="*/ 1 w 38"/>
                <a:gd name="T45" fmla="*/ 1 h 54"/>
                <a:gd name="T46" fmla="*/ 1 w 38"/>
                <a:gd name="T47" fmla="*/ 1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31" name="Freeform 333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1 w 52"/>
                <a:gd name="T1" fmla="*/ 1 h 36"/>
                <a:gd name="T2" fmla="*/ 1 w 52"/>
                <a:gd name="T3" fmla="*/ 1 h 36"/>
                <a:gd name="T4" fmla="*/ 1 w 52"/>
                <a:gd name="T5" fmla="*/ 0 h 36"/>
                <a:gd name="T6" fmla="*/ 1 w 52"/>
                <a:gd name="T7" fmla="*/ 0 h 36"/>
                <a:gd name="T8" fmla="*/ 1 w 52"/>
                <a:gd name="T9" fmla="*/ 0 h 36"/>
                <a:gd name="T10" fmla="*/ 1 w 52"/>
                <a:gd name="T11" fmla="*/ 0 h 36"/>
                <a:gd name="T12" fmla="*/ 1 w 52"/>
                <a:gd name="T13" fmla="*/ 0 h 36"/>
                <a:gd name="T14" fmla="*/ 1 w 52"/>
                <a:gd name="T15" fmla="*/ 0 h 36"/>
                <a:gd name="T16" fmla="*/ 1 w 52"/>
                <a:gd name="T17" fmla="*/ 0 h 36"/>
                <a:gd name="T18" fmla="*/ 1 w 52"/>
                <a:gd name="T19" fmla="*/ 0 h 36"/>
                <a:gd name="T20" fmla="*/ 1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1 h 36"/>
                <a:gd name="T30" fmla="*/ 0 w 52"/>
                <a:gd name="T31" fmla="*/ 1 h 36"/>
                <a:gd name="T32" fmla="*/ 0 w 52"/>
                <a:gd name="T33" fmla="*/ 1 h 36"/>
                <a:gd name="T34" fmla="*/ 0 w 52"/>
                <a:gd name="T35" fmla="*/ 1 h 36"/>
                <a:gd name="T36" fmla="*/ 0 w 52"/>
                <a:gd name="T37" fmla="*/ 1 h 36"/>
                <a:gd name="T38" fmla="*/ 0 w 52"/>
                <a:gd name="T39" fmla="*/ 1 h 36"/>
                <a:gd name="T40" fmla="*/ 0 w 52"/>
                <a:gd name="T41" fmla="*/ 1 h 36"/>
                <a:gd name="T42" fmla="*/ 1 w 52"/>
                <a:gd name="T43" fmla="*/ 1 h 36"/>
                <a:gd name="T44" fmla="*/ 1 w 52"/>
                <a:gd name="T45" fmla="*/ 1 h 36"/>
                <a:gd name="T46" fmla="*/ 1 w 52"/>
                <a:gd name="T47" fmla="*/ 1 h 36"/>
                <a:gd name="T48" fmla="*/ 1 w 52"/>
                <a:gd name="T49" fmla="*/ 1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32" name="Freeform 334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2 w 198"/>
                <a:gd name="T1" fmla="*/ 1 h 236"/>
                <a:gd name="T2" fmla="*/ 2 w 198"/>
                <a:gd name="T3" fmla="*/ 1 h 236"/>
                <a:gd name="T4" fmla="*/ 1 w 198"/>
                <a:gd name="T5" fmla="*/ 2 h 236"/>
                <a:gd name="T6" fmla="*/ 1 w 198"/>
                <a:gd name="T7" fmla="*/ 2 h 236"/>
                <a:gd name="T8" fmla="*/ 1 w 198"/>
                <a:gd name="T9" fmla="*/ 2 h 236"/>
                <a:gd name="T10" fmla="*/ 0 w 198"/>
                <a:gd name="T11" fmla="*/ 3 h 236"/>
                <a:gd name="T12" fmla="*/ 0 w 198"/>
                <a:gd name="T13" fmla="*/ 3 h 236"/>
                <a:gd name="T14" fmla="*/ 0 w 198"/>
                <a:gd name="T15" fmla="*/ 3 h 236"/>
                <a:gd name="T16" fmla="*/ 0 w 198"/>
                <a:gd name="T17" fmla="*/ 4 h 236"/>
                <a:gd name="T18" fmla="*/ 0 w 198"/>
                <a:gd name="T19" fmla="*/ 5 h 236"/>
                <a:gd name="T20" fmla="*/ 0 w 198"/>
                <a:gd name="T21" fmla="*/ 5 h 236"/>
                <a:gd name="T22" fmla="*/ 1 w 198"/>
                <a:gd name="T23" fmla="*/ 6 h 236"/>
                <a:gd name="T24" fmla="*/ 1 w 198"/>
                <a:gd name="T25" fmla="*/ 6 h 236"/>
                <a:gd name="T26" fmla="*/ 2 w 198"/>
                <a:gd name="T27" fmla="*/ 6 h 236"/>
                <a:gd name="T28" fmla="*/ 2 w 198"/>
                <a:gd name="T29" fmla="*/ 6 h 236"/>
                <a:gd name="T30" fmla="*/ 3 w 198"/>
                <a:gd name="T31" fmla="*/ 6 h 236"/>
                <a:gd name="T32" fmla="*/ 4 w 198"/>
                <a:gd name="T33" fmla="*/ 6 h 236"/>
                <a:gd name="T34" fmla="*/ 4 w 198"/>
                <a:gd name="T35" fmla="*/ 6 h 236"/>
                <a:gd name="T36" fmla="*/ 4 w 198"/>
                <a:gd name="T37" fmla="*/ 6 h 236"/>
                <a:gd name="T38" fmla="*/ 4 w 198"/>
                <a:gd name="T39" fmla="*/ 6 h 236"/>
                <a:gd name="T40" fmla="*/ 4 w 198"/>
                <a:gd name="T41" fmla="*/ 6 h 236"/>
                <a:gd name="T42" fmla="*/ 4 w 198"/>
                <a:gd name="T43" fmla="*/ 6 h 236"/>
                <a:gd name="T44" fmla="*/ 4 w 198"/>
                <a:gd name="T45" fmla="*/ 6 h 236"/>
                <a:gd name="T46" fmla="*/ 4 w 198"/>
                <a:gd name="T47" fmla="*/ 6 h 236"/>
                <a:gd name="T48" fmla="*/ 4 w 198"/>
                <a:gd name="T49" fmla="*/ 6 h 236"/>
                <a:gd name="T50" fmla="*/ 4 w 198"/>
                <a:gd name="T51" fmla="*/ 6 h 236"/>
                <a:gd name="T52" fmla="*/ 3 w 198"/>
                <a:gd name="T53" fmla="*/ 6 h 236"/>
                <a:gd name="T54" fmla="*/ 3 w 198"/>
                <a:gd name="T55" fmla="*/ 6 h 236"/>
                <a:gd name="T56" fmla="*/ 3 w 198"/>
                <a:gd name="T57" fmla="*/ 6 h 236"/>
                <a:gd name="T58" fmla="*/ 3 w 198"/>
                <a:gd name="T59" fmla="*/ 6 h 236"/>
                <a:gd name="T60" fmla="*/ 2 w 198"/>
                <a:gd name="T61" fmla="*/ 6 h 236"/>
                <a:gd name="T62" fmla="*/ 2 w 198"/>
                <a:gd name="T63" fmla="*/ 6 h 236"/>
                <a:gd name="T64" fmla="*/ 2 w 198"/>
                <a:gd name="T65" fmla="*/ 6 h 236"/>
                <a:gd name="T66" fmla="*/ 1 w 198"/>
                <a:gd name="T67" fmla="*/ 6 h 236"/>
                <a:gd name="T68" fmla="*/ 1 w 198"/>
                <a:gd name="T69" fmla="*/ 5 h 236"/>
                <a:gd name="T70" fmla="*/ 1 w 198"/>
                <a:gd name="T71" fmla="*/ 5 h 236"/>
                <a:gd name="T72" fmla="*/ 1 w 198"/>
                <a:gd name="T73" fmla="*/ 5 h 236"/>
                <a:gd name="T74" fmla="*/ 0 w 198"/>
                <a:gd name="T75" fmla="*/ 4 h 236"/>
                <a:gd name="T76" fmla="*/ 1 w 198"/>
                <a:gd name="T77" fmla="*/ 4 h 236"/>
                <a:gd name="T78" fmla="*/ 1 w 198"/>
                <a:gd name="T79" fmla="*/ 3 h 236"/>
                <a:gd name="T80" fmla="*/ 1 w 198"/>
                <a:gd name="T81" fmla="*/ 3 h 236"/>
                <a:gd name="T82" fmla="*/ 1 w 198"/>
                <a:gd name="T83" fmla="*/ 3 h 236"/>
                <a:gd name="T84" fmla="*/ 1 w 198"/>
                <a:gd name="T85" fmla="*/ 2 h 236"/>
                <a:gd name="T86" fmla="*/ 2 w 198"/>
                <a:gd name="T87" fmla="*/ 2 h 236"/>
                <a:gd name="T88" fmla="*/ 2 w 198"/>
                <a:gd name="T89" fmla="*/ 2 h 236"/>
                <a:gd name="T90" fmla="*/ 3 w 198"/>
                <a:gd name="T91" fmla="*/ 1 h 236"/>
                <a:gd name="T92" fmla="*/ 3 w 198"/>
                <a:gd name="T93" fmla="*/ 1 h 236"/>
                <a:gd name="T94" fmla="*/ 4 w 198"/>
                <a:gd name="T95" fmla="*/ 1 h 236"/>
                <a:gd name="T96" fmla="*/ 4 w 198"/>
                <a:gd name="T97" fmla="*/ 1 h 236"/>
                <a:gd name="T98" fmla="*/ 4 w 198"/>
                <a:gd name="T99" fmla="*/ 0 h 236"/>
                <a:gd name="T100" fmla="*/ 5 w 198"/>
                <a:gd name="T101" fmla="*/ 0 h 236"/>
                <a:gd name="T102" fmla="*/ 5 w 198"/>
                <a:gd name="T103" fmla="*/ 0 h 236"/>
                <a:gd name="T104" fmla="*/ 6 w 198"/>
                <a:gd name="T105" fmla="*/ 0 h 236"/>
                <a:gd name="T106" fmla="*/ 5 w 198"/>
                <a:gd name="T107" fmla="*/ 0 h 236"/>
                <a:gd name="T108" fmla="*/ 5 w 198"/>
                <a:gd name="T109" fmla="*/ 0 h 236"/>
                <a:gd name="T110" fmla="*/ 4 w 198"/>
                <a:gd name="T111" fmla="*/ 0 h 236"/>
                <a:gd name="T112" fmla="*/ 4 w 198"/>
                <a:gd name="T113" fmla="*/ 0 h 236"/>
                <a:gd name="T114" fmla="*/ 4 w 198"/>
                <a:gd name="T115" fmla="*/ 0 h 236"/>
                <a:gd name="T116" fmla="*/ 3 w 198"/>
                <a:gd name="T117" fmla="*/ 0 h 236"/>
                <a:gd name="T118" fmla="*/ 2 w 198"/>
                <a:gd name="T119" fmla="*/ 1 h 236"/>
                <a:gd name="T120" fmla="*/ 2 w 198"/>
                <a:gd name="T121" fmla="*/ 1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33" name="Freeform 335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3 w 128"/>
                <a:gd name="T1" fmla="*/ 2 h 183"/>
                <a:gd name="T2" fmla="*/ 3 w 128"/>
                <a:gd name="T3" fmla="*/ 2 h 183"/>
                <a:gd name="T4" fmla="*/ 3 w 128"/>
                <a:gd name="T5" fmla="*/ 3 h 183"/>
                <a:gd name="T6" fmla="*/ 3 w 128"/>
                <a:gd name="T7" fmla="*/ 3 h 183"/>
                <a:gd name="T8" fmla="*/ 3 w 128"/>
                <a:gd name="T9" fmla="*/ 3 h 183"/>
                <a:gd name="T10" fmla="*/ 2 w 128"/>
                <a:gd name="T11" fmla="*/ 4 h 183"/>
                <a:gd name="T12" fmla="*/ 2 w 128"/>
                <a:gd name="T13" fmla="*/ 4 h 183"/>
                <a:gd name="T14" fmla="*/ 1 w 128"/>
                <a:gd name="T15" fmla="*/ 4 h 183"/>
                <a:gd name="T16" fmla="*/ 1 w 128"/>
                <a:gd name="T17" fmla="*/ 4 h 183"/>
                <a:gd name="T18" fmla="*/ 1 w 128"/>
                <a:gd name="T19" fmla="*/ 5 h 183"/>
                <a:gd name="T20" fmla="*/ 1 w 128"/>
                <a:gd name="T21" fmla="*/ 5 h 183"/>
                <a:gd name="T22" fmla="*/ 1 w 128"/>
                <a:gd name="T23" fmla="*/ 5 h 183"/>
                <a:gd name="T24" fmla="*/ 1 w 128"/>
                <a:gd name="T25" fmla="*/ 5 h 183"/>
                <a:gd name="T26" fmla="*/ 1 w 128"/>
                <a:gd name="T27" fmla="*/ 5 h 183"/>
                <a:gd name="T28" fmla="*/ 1 w 128"/>
                <a:gd name="T29" fmla="*/ 5 h 183"/>
                <a:gd name="T30" fmla="*/ 1 w 128"/>
                <a:gd name="T31" fmla="*/ 5 h 183"/>
                <a:gd name="T32" fmla="*/ 1 w 128"/>
                <a:gd name="T33" fmla="*/ 5 h 183"/>
                <a:gd name="T34" fmla="*/ 2 w 128"/>
                <a:gd name="T35" fmla="*/ 5 h 183"/>
                <a:gd name="T36" fmla="*/ 2 w 128"/>
                <a:gd name="T37" fmla="*/ 4 h 183"/>
                <a:gd name="T38" fmla="*/ 3 w 128"/>
                <a:gd name="T39" fmla="*/ 4 h 183"/>
                <a:gd name="T40" fmla="*/ 3 w 128"/>
                <a:gd name="T41" fmla="*/ 4 h 183"/>
                <a:gd name="T42" fmla="*/ 3 w 128"/>
                <a:gd name="T43" fmla="*/ 3 h 183"/>
                <a:gd name="T44" fmla="*/ 4 w 128"/>
                <a:gd name="T45" fmla="*/ 3 h 183"/>
                <a:gd name="T46" fmla="*/ 4 w 128"/>
                <a:gd name="T47" fmla="*/ 2 h 183"/>
                <a:gd name="T48" fmla="*/ 4 w 128"/>
                <a:gd name="T49" fmla="*/ 2 h 183"/>
                <a:gd name="T50" fmla="*/ 3 w 128"/>
                <a:gd name="T51" fmla="*/ 1 h 183"/>
                <a:gd name="T52" fmla="*/ 3 w 128"/>
                <a:gd name="T53" fmla="*/ 1 h 183"/>
                <a:gd name="T54" fmla="*/ 2 w 128"/>
                <a:gd name="T55" fmla="*/ 0 h 183"/>
                <a:gd name="T56" fmla="*/ 2 w 128"/>
                <a:gd name="T57" fmla="*/ 0 h 183"/>
                <a:gd name="T58" fmla="*/ 1 w 128"/>
                <a:gd name="T59" fmla="*/ 0 h 183"/>
                <a:gd name="T60" fmla="*/ 1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1 w 128"/>
                <a:gd name="T67" fmla="*/ 0 h 183"/>
                <a:gd name="T68" fmla="*/ 1 w 128"/>
                <a:gd name="T69" fmla="*/ 0 h 183"/>
                <a:gd name="T70" fmla="*/ 1 w 128"/>
                <a:gd name="T71" fmla="*/ 0 h 183"/>
                <a:gd name="T72" fmla="*/ 2 w 128"/>
                <a:gd name="T73" fmla="*/ 1 h 183"/>
                <a:gd name="T74" fmla="*/ 2 w 128"/>
                <a:gd name="T75" fmla="*/ 1 h 183"/>
                <a:gd name="T76" fmla="*/ 3 w 128"/>
                <a:gd name="T77" fmla="*/ 1 h 183"/>
                <a:gd name="T78" fmla="*/ 3 w 128"/>
                <a:gd name="T79" fmla="*/ 1 h 183"/>
                <a:gd name="T80" fmla="*/ 3 w 128"/>
                <a:gd name="T81" fmla="*/ 2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34" name="Freeform 336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3 w 323"/>
                <a:gd name="T1" fmla="*/ 2 h 379"/>
                <a:gd name="T2" fmla="*/ 1 w 323"/>
                <a:gd name="T3" fmla="*/ 3 h 379"/>
                <a:gd name="T4" fmla="*/ 0 w 323"/>
                <a:gd name="T5" fmla="*/ 5 h 379"/>
                <a:gd name="T6" fmla="*/ 0 w 323"/>
                <a:gd name="T7" fmla="*/ 6 h 379"/>
                <a:gd name="T8" fmla="*/ 0 w 323"/>
                <a:gd name="T9" fmla="*/ 7 h 379"/>
                <a:gd name="T10" fmla="*/ 0 w 323"/>
                <a:gd name="T11" fmla="*/ 8 h 379"/>
                <a:gd name="T12" fmla="*/ 0 w 323"/>
                <a:gd name="T13" fmla="*/ 8 h 379"/>
                <a:gd name="T14" fmla="*/ 1 w 323"/>
                <a:gd name="T15" fmla="*/ 9 h 379"/>
                <a:gd name="T16" fmla="*/ 1 w 323"/>
                <a:gd name="T17" fmla="*/ 9 h 379"/>
                <a:gd name="T18" fmla="*/ 2 w 323"/>
                <a:gd name="T19" fmla="*/ 9 h 379"/>
                <a:gd name="T20" fmla="*/ 3 w 323"/>
                <a:gd name="T21" fmla="*/ 10 h 379"/>
                <a:gd name="T22" fmla="*/ 4 w 323"/>
                <a:gd name="T23" fmla="*/ 10 h 379"/>
                <a:gd name="T24" fmla="*/ 5 w 323"/>
                <a:gd name="T25" fmla="*/ 10 h 379"/>
                <a:gd name="T26" fmla="*/ 6 w 323"/>
                <a:gd name="T27" fmla="*/ 10 h 379"/>
                <a:gd name="T28" fmla="*/ 7 w 323"/>
                <a:gd name="T29" fmla="*/ 10 h 379"/>
                <a:gd name="T30" fmla="*/ 8 w 323"/>
                <a:gd name="T31" fmla="*/ 10 h 379"/>
                <a:gd name="T32" fmla="*/ 8 w 323"/>
                <a:gd name="T33" fmla="*/ 10 h 379"/>
                <a:gd name="T34" fmla="*/ 9 w 323"/>
                <a:gd name="T35" fmla="*/ 10 h 379"/>
                <a:gd name="T36" fmla="*/ 9 w 323"/>
                <a:gd name="T37" fmla="*/ 10 h 379"/>
                <a:gd name="T38" fmla="*/ 9 w 323"/>
                <a:gd name="T39" fmla="*/ 10 h 379"/>
                <a:gd name="T40" fmla="*/ 8 w 323"/>
                <a:gd name="T41" fmla="*/ 10 h 379"/>
                <a:gd name="T42" fmla="*/ 7 w 323"/>
                <a:gd name="T43" fmla="*/ 10 h 379"/>
                <a:gd name="T44" fmla="*/ 6 w 323"/>
                <a:gd name="T45" fmla="*/ 10 h 379"/>
                <a:gd name="T46" fmla="*/ 5 w 323"/>
                <a:gd name="T47" fmla="*/ 9 h 379"/>
                <a:gd name="T48" fmla="*/ 5 w 323"/>
                <a:gd name="T49" fmla="*/ 9 h 379"/>
                <a:gd name="T50" fmla="*/ 4 w 323"/>
                <a:gd name="T51" fmla="*/ 9 h 379"/>
                <a:gd name="T52" fmla="*/ 3 w 323"/>
                <a:gd name="T53" fmla="*/ 9 h 379"/>
                <a:gd name="T54" fmla="*/ 2 w 323"/>
                <a:gd name="T55" fmla="*/ 8 h 379"/>
                <a:gd name="T56" fmla="*/ 1 w 323"/>
                <a:gd name="T57" fmla="*/ 8 h 379"/>
                <a:gd name="T58" fmla="*/ 1 w 323"/>
                <a:gd name="T59" fmla="*/ 7 h 379"/>
                <a:gd name="T60" fmla="*/ 1 w 323"/>
                <a:gd name="T61" fmla="*/ 7 h 379"/>
                <a:gd name="T62" fmla="*/ 1 w 323"/>
                <a:gd name="T63" fmla="*/ 5 h 379"/>
                <a:gd name="T64" fmla="*/ 1 w 323"/>
                <a:gd name="T65" fmla="*/ 4 h 379"/>
                <a:gd name="T66" fmla="*/ 2 w 323"/>
                <a:gd name="T67" fmla="*/ 4 h 379"/>
                <a:gd name="T68" fmla="*/ 2 w 323"/>
                <a:gd name="T69" fmla="*/ 3 h 379"/>
                <a:gd name="T70" fmla="*/ 3 w 323"/>
                <a:gd name="T71" fmla="*/ 2 h 379"/>
                <a:gd name="T72" fmla="*/ 4 w 323"/>
                <a:gd name="T73" fmla="*/ 2 h 379"/>
                <a:gd name="T74" fmla="*/ 5 w 323"/>
                <a:gd name="T75" fmla="*/ 1 h 379"/>
                <a:gd name="T76" fmla="*/ 6 w 323"/>
                <a:gd name="T77" fmla="*/ 1 h 379"/>
                <a:gd name="T78" fmla="*/ 7 w 323"/>
                <a:gd name="T79" fmla="*/ 0 h 379"/>
                <a:gd name="T80" fmla="*/ 7 w 323"/>
                <a:gd name="T81" fmla="*/ 0 h 379"/>
                <a:gd name="T82" fmla="*/ 6 w 323"/>
                <a:gd name="T83" fmla="*/ 0 h 379"/>
                <a:gd name="T84" fmla="*/ 5 w 323"/>
                <a:gd name="T85" fmla="*/ 0 h 379"/>
                <a:gd name="T86" fmla="*/ 4 w 323"/>
                <a:gd name="T87" fmla="*/ 1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35" name="Freeform 337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6 w 282"/>
                <a:gd name="T1" fmla="*/ 2 h 253"/>
                <a:gd name="T2" fmla="*/ 7 w 282"/>
                <a:gd name="T3" fmla="*/ 2 h 253"/>
                <a:gd name="T4" fmla="*/ 7 w 282"/>
                <a:gd name="T5" fmla="*/ 3 h 253"/>
                <a:gd name="T6" fmla="*/ 7 w 282"/>
                <a:gd name="T7" fmla="*/ 3 h 253"/>
                <a:gd name="T8" fmla="*/ 7 w 282"/>
                <a:gd name="T9" fmla="*/ 4 h 253"/>
                <a:gd name="T10" fmla="*/ 7 w 282"/>
                <a:gd name="T11" fmla="*/ 4 h 253"/>
                <a:gd name="T12" fmla="*/ 7 w 282"/>
                <a:gd name="T13" fmla="*/ 5 h 253"/>
                <a:gd name="T14" fmla="*/ 7 w 282"/>
                <a:gd name="T15" fmla="*/ 5 h 253"/>
                <a:gd name="T16" fmla="*/ 6 w 282"/>
                <a:gd name="T17" fmla="*/ 5 h 253"/>
                <a:gd name="T18" fmla="*/ 6 w 282"/>
                <a:gd name="T19" fmla="*/ 6 h 253"/>
                <a:gd name="T20" fmla="*/ 6 w 282"/>
                <a:gd name="T21" fmla="*/ 6 h 253"/>
                <a:gd name="T22" fmla="*/ 6 w 282"/>
                <a:gd name="T23" fmla="*/ 6 h 253"/>
                <a:gd name="T24" fmla="*/ 5 w 282"/>
                <a:gd name="T25" fmla="*/ 6 h 253"/>
                <a:gd name="T26" fmla="*/ 5 w 282"/>
                <a:gd name="T27" fmla="*/ 7 h 253"/>
                <a:gd name="T28" fmla="*/ 5 w 282"/>
                <a:gd name="T29" fmla="*/ 7 h 253"/>
                <a:gd name="T30" fmla="*/ 5 w 282"/>
                <a:gd name="T31" fmla="*/ 7 h 253"/>
                <a:gd name="T32" fmla="*/ 5 w 282"/>
                <a:gd name="T33" fmla="*/ 7 h 253"/>
                <a:gd name="T34" fmla="*/ 6 w 282"/>
                <a:gd name="T35" fmla="*/ 7 h 253"/>
                <a:gd name="T36" fmla="*/ 6 w 282"/>
                <a:gd name="T37" fmla="*/ 7 h 253"/>
                <a:gd name="T38" fmla="*/ 6 w 282"/>
                <a:gd name="T39" fmla="*/ 7 h 253"/>
                <a:gd name="T40" fmla="*/ 6 w 282"/>
                <a:gd name="T41" fmla="*/ 7 h 253"/>
                <a:gd name="T42" fmla="*/ 6 w 282"/>
                <a:gd name="T43" fmla="*/ 6 h 253"/>
                <a:gd name="T44" fmla="*/ 7 w 282"/>
                <a:gd name="T45" fmla="*/ 6 h 253"/>
                <a:gd name="T46" fmla="*/ 7 w 282"/>
                <a:gd name="T47" fmla="*/ 5 h 253"/>
                <a:gd name="T48" fmla="*/ 8 w 282"/>
                <a:gd name="T49" fmla="*/ 5 h 253"/>
                <a:gd name="T50" fmla="*/ 8 w 282"/>
                <a:gd name="T51" fmla="*/ 4 h 253"/>
                <a:gd name="T52" fmla="*/ 8 w 282"/>
                <a:gd name="T53" fmla="*/ 3 h 253"/>
                <a:gd name="T54" fmla="*/ 7 w 282"/>
                <a:gd name="T55" fmla="*/ 2 h 253"/>
                <a:gd name="T56" fmla="*/ 7 w 282"/>
                <a:gd name="T57" fmla="*/ 2 h 253"/>
                <a:gd name="T58" fmla="*/ 6 w 282"/>
                <a:gd name="T59" fmla="*/ 2 h 253"/>
                <a:gd name="T60" fmla="*/ 6 w 282"/>
                <a:gd name="T61" fmla="*/ 1 h 253"/>
                <a:gd name="T62" fmla="*/ 6 w 282"/>
                <a:gd name="T63" fmla="*/ 1 h 253"/>
                <a:gd name="T64" fmla="*/ 5 w 282"/>
                <a:gd name="T65" fmla="*/ 1 h 253"/>
                <a:gd name="T66" fmla="*/ 4 w 282"/>
                <a:gd name="T67" fmla="*/ 1 h 253"/>
                <a:gd name="T68" fmla="*/ 4 w 282"/>
                <a:gd name="T69" fmla="*/ 0 h 253"/>
                <a:gd name="T70" fmla="*/ 3 w 282"/>
                <a:gd name="T71" fmla="*/ 0 h 253"/>
                <a:gd name="T72" fmla="*/ 3 w 282"/>
                <a:gd name="T73" fmla="*/ 0 h 253"/>
                <a:gd name="T74" fmla="*/ 2 w 282"/>
                <a:gd name="T75" fmla="*/ 0 h 253"/>
                <a:gd name="T76" fmla="*/ 2 w 282"/>
                <a:gd name="T77" fmla="*/ 0 h 253"/>
                <a:gd name="T78" fmla="*/ 1 w 282"/>
                <a:gd name="T79" fmla="*/ 0 h 253"/>
                <a:gd name="T80" fmla="*/ 1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1 w 282"/>
                <a:gd name="T93" fmla="*/ 0 h 253"/>
                <a:gd name="T94" fmla="*/ 1 w 282"/>
                <a:gd name="T95" fmla="*/ 0 h 253"/>
                <a:gd name="T96" fmla="*/ 1 w 282"/>
                <a:gd name="T97" fmla="*/ 0 h 253"/>
                <a:gd name="T98" fmla="*/ 2 w 282"/>
                <a:gd name="T99" fmla="*/ 0 h 253"/>
                <a:gd name="T100" fmla="*/ 2 w 282"/>
                <a:gd name="T101" fmla="*/ 0 h 253"/>
                <a:gd name="T102" fmla="*/ 3 w 282"/>
                <a:gd name="T103" fmla="*/ 1 h 253"/>
                <a:gd name="T104" fmla="*/ 3 w 282"/>
                <a:gd name="T105" fmla="*/ 1 h 253"/>
                <a:gd name="T106" fmla="*/ 4 w 282"/>
                <a:gd name="T107" fmla="*/ 1 h 253"/>
                <a:gd name="T108" fmla="*/ 4 w 282"/>
                <a:gd name="T109" fmla="*/ 1 h 253"/>
                <a:gd name="T110" fmla="*/ 4 w 282"/>
                <a:gd name="T111" fmla="*/ 1 h 253"/>
                <a:gd name="T112" fmla="*/ 5 w 282"/>
                <a:gd name="T113" fmla="*/ 1 h 253"/>
                <a:gd name="T114" fmla="*/ 5 w 282"/>
                <a:gd name="T115" fmla="*/ 1 h 253"/>
                <a:gd name="T116" fmla="*/ 6 w 282"/>
                <a:gd name="T117" fmla="*/ 2 h 253"/>
                <a:gd name="T118" fmla="*/ 6 w 282"/>
                <a:gd name="T119" fmla="*/ 2 h 253"/>
                <a:gd name="T120" fmla="*/ 6 w 282"/>
                <a:gd name="T121" fmla="*/ 2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36" name="Freeform 338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3 h 236"/>
                <a:gd name="T2" fmla="*/ 0 w 115"/>
                <a:gd name="T3" fmla="*/ 4 h 236"/>
                <a:gd name="T4" fmla="*/ 0 w 115"/>
                <a:gd name="T5" fmla="*/ 4 h 236"/>
                <a:gd name="T6" fmla="*/ 0 w 115"/>
                <a:gd name="T7" fmla="*/ 5 h 236"/>
                <a:gd name="T8" fmla="*/ 1 w 115"/>
                <a:gd name="T9" fmla="*/ 5 h 236"/>
                <a:gd name="T10" fmla="*/ 1 w 115"/>
                <a:gd name="T11" fmla="*/ 6 h 236"/>
                <a:gd name="T12" fmla="*/ 1 w 115"/>
                <a:gd name="T13" fmla="*/ 6 h 236"/>
                <a:gd name="T14" fmla="*/ 2 w 115"/>
                <a:gd name="T15" fmla="*/ 6 h 236"/>
                <a:gd name="T16" fmla="*/ 2 w 115"/>
                <a:gd name="T17" fmla="*/ 6 h 236"/>
                <a:gd name="T18" fmla="*/ 3 w 115"/>
                <a:gd name="T19" fmla="*/ 6 h 236"/>
                <a:gd name="T20" fmla="*/ 3 w 115"/>
                <a:gd name="T21" fmla="*/ 6 h 236"/>
                <a:gd name="T22" fmla="*/ 3 w 115"/>
                <a:gd name="T23" fmla="*/ 6 h 236"/>
                <a:gd name="T24" fmla="*/ 3 w 115"/>
                <a:gd name="T25" fmla="*/ 6 h 236"/>
                <a:gd name="T26" fmla="*/ 3 w 115"/>
                <a:gd name="T27" fmla="*/ 6 h 236"/>
                <a:gd name="T28" fmla="*/ 3 w 115"/>
                <a:gd name="T29" fmla="*/ 6 h 236"/>
                <a:gd name="T30" fmla="*/ 3 w 115"/>
                <a:gd name="T31" fmla="*/ 6 h 236"/>
                <a:gd name="T32" fmla="*/ 3 w 115"/>
                <a:gd name="T33" fmla="*/ 6 h 236"/>
                <a:gd name="T34" fmla="*/ 2 w 115"/>
                <a:gd name="T35" fmla="*/ 5 h 236"/>
                <a:gd name="T36" fmla="*/ 2 w 115"/>
                <a:gd name="T37" fmla="*/ 5 h 236"/>
                <a:gd name="T38" fmla="*/ 1 w 115"/>
                <a:gd name="T39" fmla="*/ 5 h 236"/>
                <a:gd name="T40" fmla="*/ 1 w 115"/>
                <a:gd name="T41" fmla="*/ 4 h 236"/>
                <a:gd name="T42" fmla="*/ 1 w 115"/>
                <a:gd name="T43" fmla="*/ 4 h 236"/>
                <a:gd name="T44" fmla="*/ 1 w 115"/>
                <a:gd name="T45" fmla="*/ 3 h 236"/>
                <a:gd name="T46" fmla="*/ 1 w 115"/>
                <a:gd name="T47" fmla="*/ 3 h 236"/>
                <a:gd name="T48" fmla="*/ 1 w 115"/>
                <a:gd name="T49" fmla="*/ 2 h 236"/>
                <a:gd name="T50" fmla="*/ 1 w 115"/>
                <a:gd name="T51" fmla="*/ 2 h 236"/>
                <a:gd name="T52" fmla="*/ 1 w 115"/>
                <a:gd name="T53" fmla="*/ 2 h 236"/>
                <a:gd name="T54" fmla="*/ 2 w 115"/>
                <a:gd name="T55" fmla="*/ 1 h 236"/>
                <a:gd name="T56" fmla="*/ 2 w 115"/>
                <a:gd name="T57" fmla="*/ 1 h 236"/>
                <a:gd name="T58" fmla="*/ 3 w 115"/>
                <a:gd name="T59" fmla="*/ 1 h 236"/>
                <a:gd name="T60" fmla="*/ 3 w 115"/>
                <a:gd name="T61" fmla="*/ 0 h 236"/>
                <a:gd name="T62" fmla="*/ 3 w 115"/>
                <a:gd name="T63" fmla="*/ 0 h 236"/>
                <a:gd name="T64" fmla="*/ 3 w 115"/>
                <a:gd name="T65" fmla="*/ 0 h 236"/>
                <a:gd name="T66" fmla="*/ 3 w 115"/>
                <a:gd name="T67" fmla="*/ 0 h 236"/>
                <a:gd name="T68" fmla="*/ 2 w 115"/>
                <a:gd name="T69" fmla="*/ 0 h 236"/>
                <a:gd name="T70" fmla="*/ 2 w 115"/>
                <a:gd name="T71" fmla="*/ 1 h 236"/>
                <a:gd name="T72" fmla="*/ 1 w 115"/>
                <a:gd name="T73" fmla="*/ 1 h 236"/>
                <a:gd name="T74" fmla="*/ 1 w 115"/>
                <a:gd name="T75" fmla="*/ 2 h 236"/>
                <a:gd name="T76" fmla="*/ 0 w 115"/>
                <a:gd name="T77" fmla="*/ 2 h 236"/>
                <a:gd name="T78" fmla="*/ 0 w 115"/>
                <a:gd name="T79" fmla="*/ 3 h 236"/>
                <a:gd name="T80" fmla="*/ 0 w 115"/>
                <a:gd name="T81" fmla="*/ 3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37" name="Freeform 339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6 w 245"/>
                <a:gd name="T1" fmla="*/ 4 h 310"/>
                <a:gd name="T2" fmla="*/ 6 w 245"/>
                <a:gd name="T3" fmla="*/ 4 h 310"/>
                <a:gd name="T4" fmla="*/ 6 w 245"/>
                <a:gd name="T5" fmla="*/ 5 h 310"/>
                <a:gd name="T6" fmla="*/ 6 w 245"/>
                <a:gd name="T7" fmla="*/ 5 h 310"/>
                <a:gd name="T8" fmla="*/ 6 w 245"/>
                <a:gd name="T9" fmla="*/ 6 h 310"/>
                <a:gd name="T10" fmla="*/ 5 w 245"/>
                <a:gd name="T11" fmla="*/ 6 h 310"/>
                <a:gd name="T12" fmla="*/ 5 w 245"/>
                <a:gd name="T13" fmla="*/ 7 h 310"/>
                <a:gd name="T14" fmla="*/ 4 w 245"/>
                <a:gd name="T15" fmla="*/ 7 h 310"/>
                <a:gd name="T16" fmla="*/ 4 w 245"/>
                <a:gd name="T17" fmla="*/ 8 h 310"/>
                <a:gd name="T18" fmla="*/ 4 w 245"/>
                <a:gd name="T19" fmla="*/ 8 h 310"/>
                <a:gd name="T20" fmla="*/ 3 w 245"/>
                <a:gd name="T21" fmla="*/ 8 h 310"/>
                <a:gd name="T22" fmla="*/ 3 w 245"/>
                <a:gd name="T23" fmla="*/ 9 h 310"/>
                <a:gd name="T24" fmla="*/ 4 w 245"/>
                <a:gd name="T25" fmla="*/ 9 h 310"/>
                <a:gd name="T26" fmla="*/ 4 w 245"/>
                <a:gd name="T27" fmla="*/ 9 h 310"/>
                <a:gd name="T28" fmla="*/ 4 w 245"/>
                <a:gd name="T29" fmla="*/ 8 h 310"/>
                <a:gd name="T30" fmla="*/ 5 w 245"/>
                <a:gd name="T31" fmla="*/ 8 h 310"/>
                <a:gd name="T32" fmla="*/ 6 w 245"/>
                <a:gd name="T33" fmla="*/ 7 h 310"/>
                <a:gd name="T34" fmla="*/ 6 w 245"/>
                <a:gd name="T35" fmla="*/ 6 h 310"/>
                <a:gd name="T36" fmla="*/ 7 w 245"/>
                <a:gd name="T37" fmla="*/ 5 h 310"/>
                <a:gd name="T38" fmla="*/ 7 w 245"/>
                <a:gd name="T39" fmla="*/ 4 h 310"/>
                <a:gd name="T40" fmla="*/ 6 w 245"/>
                <a:gd name="T41" fmla="*/ 3 h 310"/>
                <a:gd name="T42" fmla="*/ 6 w 245"/>
                <a:gd name="T43" fmla="*/ 3 h 310"/>
                <a:gd name="T44" fmla="*/ 5 w 245"/>
                <a:gd name="T45" fmla="*/ 2 h 310"/>
                <a:gd name="T46" fmla="*/ 4 w 245"/>
                <a:gd name="T47" fmla="*/ 2 h 310"/>
                <a:gd name="T48" fmla="*/ 3 w 245"/>
                <a:gd name="T49" fmla="*/ 1 h 310"/>
                <a:gd name="T50" fmla="*/ 3 w 245"/>
                <a:gd name="T51" fmla="*/ 1 h 310"/>
                <a:gd name="T52" fmla="*/ 2 w 245"/>
                <a:gd name="T53" fmla="*/ 1 h 310"/>
                <a:gd name="T54" fmla="*/ 1 w 245"/>
                <a:gd name="T55" fmla="*/ 0 h 310"/>
                <a:gd name="T56" fmla="*/ 1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1 w 245"/>
                <a:gd name="T63" fmla="*/ 1 h 310"/>
                <a:gd name="T64" fmla="*/ 2 w 245"/>
                <a:gd name="T65" fmla="*/ 1 h 310"/>
                <a:gd name="T66" fmla="*/ 2 w 245"/>
                <a:gd name="T67" fmla="*/ 1 h 310"/>
                <a:gd name="T68" fmla="*/ 3 w 245"/>
                <a:gd name="T69" fmla="*/ 2 h 310"/>
                <a:gd name="T70" fmla="*/ 4 w 245"/>
                <a:gd name="T71" fmla="*/ 2 h 310"/>
                <a:gd name="T72" fmla="*/ 5 w 245"/>
                <a:gd name="T73" fmla="*/ 3 h 310"/>
                <a:gd name="T74" fmla="*/ 5 w 245"/>
                <a:gd name="T75" fmla="*/ 3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438" name="Freeform 340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63401" name="Group 341"/>
          <p:cNvGrpSpPr>
            <a:grpSpLocks/>
          </p:cNvGrpSpPr>
          <p:nvPr/>
        </p:nvGrpSpPr>
        <p:grpSpPr bwMode="auto">
          <a:xfrm>
            <a:off x="5400675" y="1141413"/>
            <a:ext cx="1047750" cy="996950"/>
            <a:chOff x="3402" y="719"/>
            <a:chExt cx="660" cy="628"/>
          </a:xfrm>
        </p:grpSpPr>
        <p:sp>
          <p:nvSpPr>
            <p:cNvPr id="1411" name="Freeform 342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1412" name="Group 343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1413" name="Rectangle 344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14" name="Rectangle 345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15" name="Rectangle 346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16" name="Text Box 347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/>
                  <a:t>application</a:t>
                </a:r>
              </a:p>
              <a:p>
                <a:pPr algn="ctr"/>
                <a:r>
                  <a:rPr lang="en-US" sz="1000"/>
                  <a:t>transport</a:t>
                </a:r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  <a:endParaRPr lang="en-US" sz="1000"/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17" name="Line 348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18" name="Line 349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19" name="Line 350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20" name="Line 351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63403" name="Group 352"/>
          <p:cNvGrpSpPr>
            <a:grpSpLocks/>
          </p:cNvGrpSpPr>
          <p:nvPr/>
        </p:nvGrpSpPr>
        <p:grpSpPr bwMode="auto">
          <a:xfrm>
            <a:off x="8096250" y="4148138"/>
            <a:ext cx="1047750" cy="996950"/>
            <a:chOff x="3402" y="719"/>
            <a:chExt cx="660" cy="628"/>
          </a:xfrm>
        </p:grpSpPr>
        <p:sp>
          <p:nvSpPr>
            <p:cNvPr id="1401" name="Freeform 353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1402" name="Group 354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1403" name="Rectangle 355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04" name="Rectangle 356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05" name="Rectangle 357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06" name="Text Box 358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/>
                  <a:t>application</a:t>
                </a:r>
              </a:p>
              <a:p>
                <a:pPr algn="ctr"/>
                <a:r>
                  <a:rPr lang="en-US" sz="1000"/>
                  <a:t>transport</a:t>
                </a:r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  <a:endParaRPr lang="en-US" sz="1000"/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07" name="Line 359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08" name="Line 360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09" name="Line 361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10" name="Line 362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63405" name="Group 363"/>
          <p:cNvGrpSpPr>
            <a:grpSpLocks/>
          </p:cNvGrpSpPr>
          <p:nvPr/>
        </p:nvGrpSpPr>
        <p:grpSpPr bwMode="auto">
          <a:xfrm>
            <a:off x="5832475" y="1822450"/>
            <a:ext cx="2546350" cy="3429000"/>
            <a:chOff x="3674" y="1148"/>
            <a:chExt cx="1604" cy="2160"/>
          </a:xfrm>
        </p:grpSpPr>
        <p:grpSp>
          <p:nvGrpSpPr>
            <p:cNvPr id="1159" name="Group 364"/>
            <p:cNvGrpSpPr>
              <a:grpSpLocks/>
            </p:cNvGrpSpPr>
            <p:nvPr/>
          </p:nvGrpSpPr>
          <p:grpSpPr bwMode="auto">
            <a:xfrm>
              <a:off x="3701" y="1305"/>
              <a:ext cx="513" cy="442"/>
              <a:chOff x="3937" y="633"/>
              <a:chExt cx="513" cy="442"/>
            </a:xfrm>
          </p:grpSpPr>
          <p:sp>
            <p:nvSpPr>
              <p:cNvPr id="1380" name="Line 36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81" name="Line 36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82" name="Oval 36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83" name="Line 36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84" name="Line 36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85" name="Rectangle 37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386" name="Oval 37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387" name="Group 37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98" name="Line 3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99" name="Line 3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400" name="Line 3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388" name="Group 37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95" name="Line 3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96" name="Line 3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97" name="Line 3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389" name="Rectangle 38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90" name="Rectangle 38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91" name="Line 38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92" name="Line 38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93" name="Rectangle 38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94" name="Text Box 38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0" name="Group 386"/>
            <p:cNvGrpSpPr>
              <a:grpSpLocks/>
            </p:cNvGrpSpPr>
            <p:nvPr/>
          </p:nvGrpSpPr>
          <p:grpSpPr bwMode="auto">
            <a:xfrm>
              <a:off x="4207" y="1532"/>
              <a:ext cx="513" cy="442"/>
              <a:chOff x="3937" y="633"/>
              <a:chExt cx="513" cy="442"/>
            </a:xfrm>
          </p:grpSpPr>
          <p:sp>
            <p:nvSpPr>
              <p:cNvPr id="1359" name="Line 38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60" name="Line 38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61" name="Oval 38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62" name="Line 39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63" name="Line 39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64" name="Rectangle 39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365" name="Oval 39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366" name="Group 39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77" name="Line 39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78" name="Line 39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79" name="Line 39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367" name="Group 39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74" name="Line 39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75" name="Line 40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76" name="Line 40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368" name="Rectangle 40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69" name="Rectangle 40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70" name="Line 40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71" name="Line 40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72" name="Rectangle 40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73" name="Text Box 40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1" name="Group 408"/>
            <p:cNvGrpSpPr>
              <a:grpSpLocks/>
            </p:cNvGrpSpPr>
            <p:nvPr/>
          </p:nvGrpSpPr>
          <p:grpSpPr bwMode="auto">
            <a:xfrm>
              <a:off x="4661" y="1148"/>
              <a:ext cx="513" cy="442"/>
              <a:chOff x="3937" y="633"/>
              <a:chExt cx="513" cy="442"/>
            </a:xfrm>
          </p:grpSpPr>
          <p:sp>
            <p:nvSpPr>
              <p:cNvPr id="1338" name="Line 40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39" name="Line 41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40" name="Oval 41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41" name="Line 41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42" name="Line 41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43" name="Rectangle 41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344" name="Oval 41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345" name="Group 41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56" name="Line 4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57" name="Line 4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58" name="Line 4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346" name="Group 42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53" name="Line 4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54" name="Line 4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55" name="Line 4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347" name="Rectangle 42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48" name="Rectangle 42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49" name="Line 42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50" name="Line 42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51" name="Rectangle 42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52" name="Text Box 42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2" name="Group 430"/>
            <p:cNvGrpSpPr>
              <a:grpSpLocks/>
            </p:cNvGrpSpPr>
            <p:nvPr/>
          </p:nvGrpSpPr>
          <p:grpSpPr bwMode="auto">
            <a:xfrm>
              <a:off x="4702" y="1523"/>
              <a:ext cx="513" cy="442"/>
              <a:chOff x="3937" y="633"/>
              <a:chExt cx="513" cy="442"/>
            </a:xfrm>
          </p:grpSpPr>
          <p:sp>
            <p:nvSpPr>
              <p:cNvPr id="1317" name="Line 43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18" name="Line 43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19" name="Oval 43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20" name="Line 43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21" name="Line 43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22" name="Rectangle 43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323" name="Oval 43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324" name="Group 43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35" name="Line 4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36" name="Line 4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37" name="Line 4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325" name="Group 44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32" name="Line 4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33" name="Line 4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34" name="Line 4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326" name="Rectangle 44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27" name="Rectangle 44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28" name="Line 44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29" name="Line 44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30" name="Rectangle 45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31" name="Text Box 45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3" name="Group 452"/>
            <p:cNvGrpSpPr>
              <a:grpSpLocks/>
            </p:cNvGrpSpPr>
            <p:nvPr/>
          </p:nvGrpSpPr>
          <p:grpSpPr bwMode="auto">
            <a:xfrm>
              <a:off x="4197" y="1157"/>
              <a:ext cx="513" cy="442"/>
              <a:chOff x="3937" y="633"/>
              <a:chExt cx="513" cy="442"/>
            </a:xfrm>
          </p:grpSpPr>
          <p:sp>
            <p:nvSpPr>
              <p:cNvPr id="1296" name="Line 45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97" name="Line 45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98" name="Oval 45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99" name="Line 45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00" name="Line 45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01" name="Rectangle 45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302" name="Oval 45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303" name="Group 46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314" name="Line 4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15" name="Line 4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16" name="Line 4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304" name="Group 46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311" name="Line 4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12" name="Line 4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13" name="Line 4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305" name="Rectangle 46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06" name="Rectangle 46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07" name="Line 47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08" name="Line 47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09" name="Rectangle 47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10" name="Text Box 47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4" name="Group 474"/>
            <p:cNvGrpSpPr>
              <a:grpSpLocks/>
            </p:cNvGrpSpPr>
            <p:nvPr/>
          </p:nvGrpSpPr>
          <p:grpSpPr bwMode="auto">
            <a:xfrm>
              <a:off x="4389" y="2239"/>
              <a:ext cx="513" cy="442"/>
              <a:chOff x="3937" y="633"/>
              <a:chExt cx="513" cy="442"/>
            </a:xfrm>
          </p:grpSpPr>
          <p:sp>
            <p:nvSpPr>
              <p:cNvPr id="1275" name="Line 47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6" name="Line 47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7" name="Oval 47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8" name="Line 47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9" name="Line 47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80" name="Rectangle 48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81" name="Oval 48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82" name="Group 48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93" name="Line 4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94" name="Line 48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95" name="Line 4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83" name="Group 48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90" name="Line 48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91" name="Line 48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92" name="Line 48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284" name="Rectangle 49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85" name="Rectangle 49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86" name="Line 49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87" name="Line 49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88" name="Rectangle 49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89" name="Text Box 49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5" name="Group 496"/>
            <p:cNvGrpSpPr>
              <a:grpSpLocks/>
            </p:cNvGrpSpPr>
            <p:nvPr/>
          </p:nvGrpSpPr>
          <p:grpSpPr bwMode="auto">
            <a:xfrm>
              <a:off x="4765" y="1995"/>
              <a:ext cx="513" cy="442"/>
              <a:chOff x="3937" y="633"/>
              <a:chExt cx="513" cy="442"/>
            </a:xfrm>
          </p:grpSpPr>
          <p:sp>
            <p:nvSpPr>
              <p:cNvPr id="1254" name="Line 49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5" name="Line 49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6" name="Oval 49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7" name="Line 50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8" name="Line 50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9" name="Rectangle 50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60" name="Oval 50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61" name="Group 50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72" name="Line 50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73" name="Line 50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74" name="Line 50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62" name="Group 50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69" name="Line 50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70" name="Line 51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71" name="Line 51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263" name="Rectangle 51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4" name="Rectangle 51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5" name="Line 51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6" name="Line 51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7" name="Rectangle 51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8" name="Text Box 51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6" name="Group 518"/>
            <p:cNvGrpSpPr>
              <a:grpSpLocks/>
            </p:cNvGrpSpPr>
            <p:nvPr/>
          </p:nvGrpSpPr>
          <p:grpSpPr bwMode="auto">
            <a:xfrm>
              <a:off x="4128" y="2003"/>
              <a:ext cx="513" cy="442"/>
              <a:chOff x="3937" y="633"/>
              <a:chExt cx="513" cy="442"/>
            </a:xfrm>
          </p:grpSpPr>
          <p:sp>
            <p:nvSpPr>
              <p:cNvPr id="1233" name="Line 51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4" name="Line 52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5" name="Oval 52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6" name="Line 52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7" name="Line 52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8" name="Rectangle 52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39" name="Oval 52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0" name="Group 52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51" name="Line 5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52" name="Line 5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53" name="Line 5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41" name="Group 53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48" name="Line 53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9" name="Line 53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50" name="Line 53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242" name="Rectangle 53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3" name="Rectangle 53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4" name="Line 53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5" name="Line 53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6" name="Rectangle 53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7" name="Text Box 53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7" name="Group 540"/>
            <p:cNvGrpSpPr>
              <a:grpSpLocks/>
            </p:cNvGrpSpPr>
            <p:nvPr/>
          </p:nvGrpSpPr>
          <p:grpSpPr bwMode="auto">
            <a:xfrm>
              <a:off x="4608" y="2771"/>
              <a:ext cx="513" cy="442"/>
              <a:chOff x="3937" y="633"/>
              <a:chExt cx="513" cy="442"/>
            </a:xfrm>
          </p:grpSpPr>
          <p:sp>
            <p:nvSpPr>
              <p:cNvPr id="1212" name="Line 54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3" name="Line 54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4" name="Oval 54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5" name="Line 54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6" name="Line 54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7" name="Rectangle 54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18" name="Oval 54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19" name="Group 54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30" name="Line 5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31" name="Line 5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32" name="Line 5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20" name="Group 55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27" name="Line 5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28" name="Line 5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29" name="Line 5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221" name="Rectangle 55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2" name="Rectangle 55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3" name="Line 55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4" name="Line 55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5" name="Rectangle 56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6" name="Text Box 56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8" name="Group 562"/>
            <p:cNvGrpSpPr>
              <a:grpSpLocks/>
            </p:cNvGrpSpPr>
            <p:nvPr/>
          </p:nvGrpSpPr>
          <p:grpSpPr bwMode="auto">
            <a:xfrm>
              <a:off x="4119" y="2640"/>
              <a:ext cx="513" cy="442"/>
              <a:chOff x="3937" y="633"/>
              <a:chExt cx="513" cy="442"/>
            </a:xfrm>
          </p:grpSpPr>
          <p:sp>
            <p:nvSpPr>
              <p:cNvPr id="1191" name="Line 56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2" name="Line 56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3" name="Oval 56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4" name="Line 56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5" name="Line 56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6" name="Rectangle 56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197" name="Oval 56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98" name="Group 57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209" name="Line 5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" name="Line 5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1" name="Line 5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199" name="Group 57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206" name="Line 5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7" name="Line 5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8" name="Line 5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200" name="Rectangle 57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1" name="Rectangle 57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2" name="Line 58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3" name="Line 58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4" name="Rectangle 58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5" name="Text Box 58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69" name="Group 584"/>
            <p:cNvGrpSpPr>
              <a:grpSpLocks/>
            </p:cNvGrpSpPr>
            <p:nvPr/>
          </p:nvGrpSpPr>
          <p:grpSpPr bwMode="auto">
            <a:xfrm>
              <a:off x="3674" y="2866"/>
              <a:ext cx="513" cy="442"/>
              <a:chOff x="3937" y="633"/>
              <a:chExt cx="513" cy="442"/>
            </a:xfrm>
          </p:grpSpPr>
          <p:sp>
            <p:nvSpPr>
              <p:cNvPr id="1170" name="Line 58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71" name="Line 58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72" name="Oval 58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73" name="Line 58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74" name="Line 58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75" name="Rectangle 59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176" name="Oval 59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77" name="Group 59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1188" name="Line 5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89" name="Line 5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90" name="Line 5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178" name="Group 59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1185" name="Line 59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86" name="Line 59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87" name="Line 59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sp>
            <p:nvSpPr>
              <p:cNvPr id="1179" name="Rectangle 60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0" name="Rectangle 60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1" name="Line 60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2" name="Line 60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3" name="Rectangle 60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4" name="Text Box 60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63422" name="Rectangle 606"/>
          <p:cNvSpPr>
            <a:spLocks noChangeArrowheads="1"/>
          </p:cNvSpPr>
          <p:nvPr/>
        </p:nvSpPr>
        <p:spPr bwMode="auto">
          <a:xfrm>
            <a:off x="5721350" y="858838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3423" name="Rectangle 607"/>
          <p:cNvSpPr>
            <a:spLocks noChangeArrowheads="1"/>
          </p:cNvSpPr>
          <p:nvPr/>
        </p:nvSpPr>
        <p:spPr bwMode="auto">
          <a:xfrm>
            <a:off x="5651500" y="1509713"/>
            <a:ext cx="596900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3424" name="Rectangle 608"/>
          <p:cNvSpPr>
            <a:spLocks noChangeArrowheads="1"/>
          </p:cNvSpPr>
          <p:nvPr/>
        </p:nvSpPr>
        <p:spPr bwMode="auto">
          <a:xfrm>
            <a:off x="8477250" y="4487863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58" name="Rectangle 612"/>
          <p:cNvSpPr>
            <a:spLocks noChangeArrowheads="1"/>
          </p:cNvSpPr>
          <p:nvPr/>
        </p:nvSpPr>
        <p:spPr bwMode="auto">
          <a:xfrm>
            <a:off x="438150" y="1196975"/>
            <a:ext cx="4086225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transport packet from sending to receiving hosts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network layer protocols in </a:t>
            </a:r>
            <a:r>
              <a:rPr lang="en-US" sz="2000" i="1"/>
              <a:t>every</a:t>
            </a:r>
            <a:r>
              <a:rPr lang="en-US" sz="2000"/>
              <a:t> host, router</a:t>
            </a:r>
          </a:p>
          <a:p>
            <a:pPr marL="342900" indent="-342900">
              <a:lnSpc>
                <a:spcPct val="90000"/>
              </a:lnSpc>
              <a:spcBef>
                <a:spcPct val="7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</a:rPr>
              <a:t>important functions</a:t>
            </a:r>
            <a:endParaRPr lang="en-US" sz="200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i="1">
                <a:solidFill>
                  <a:schemeClr val="accent2"/>
                </a:solidFill>
              </a:rPr>
              <a:t>path determination:</a:t>
            </a:r>
            <a:r>
              <a:rPr lang="en-US" sz="2000"/>
              <a:t> route taken by packets from source to dest. </a:t>
            </a:r>
            <a:r>
              <a:rPr lang="en-US" sz="2000" i="1"/>
              <a:t>Routing algorithms</a:t>
            </a:r>
            <a:endParaRPr lang="en-US" sz="200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i="1">
                <a:solidFill>
                  <a:schemeClr val="accent2"/>
                </a:solidFill>
              </a:rPr>
              <a:t>switching:</a:t>
            </a:r>
            <a:r>
              <a:rPr lang="en-US" sz="2000"/>
              <a:t> move packets from router’s input to appropriate router output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i="1">
                <a:solidFill>
                  <a:schemeClr val="accent2"/>
                </a:solidFill>
              </a:rPr>
              <a:t>call setup:</a:t>
            </a:r>
            <a:r>
              <a:rPr lang="en-US" sz="2000"/>
              <a:t> (</a:t>
            </a:r>
            <a:r>
              <a:rPr lang="en-US" sz="2000">
                <a:solidFill>
                  <a:srgbClr val="FF0000"/>
                </a:solidFill>
              </a:rPr>
              <a:t>in some some network architectures) </a:t>
            </a:r>
            <a:r>
              <a:rPr lang="en-US" sz="2000"/>
              <a:t>along path before data flows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i="1">
                <a:solidFill>
                  <a:schemeClr val="accent2"/>
                </a:solidFill>
              </a:rPr>
              <a:t>congestion control </a:t>
            </a:r>
            <a:r>
              <a:rPr lang="en-US" sz="2000"/>
              <a:t>(</a:t>
            </a:r>
            <a:r>
              <a:rPr lang="en-US" sz="2000">
                <a:solidFill>
                  <a:srgbClr val="FF0000"/>
                </a:solidFill>
              </a:rPr>
              <a:t>in some network architectures)</a:t>
            </a:r>
            <a:r>
              <a:rPr lang="en-US" sz="2000"/>
              <a:t> </a:t>
            </a:r>
            <a:endParaRPr lang="en-US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6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4 0.01227 L 0.00382 0.094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3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2.5E-6 0.07269 L 0.02726 0.18982 L 0.02726 0.1132 L 0.07118 0.11112 L 0.07257 0.18982 L 0.11667 0.14144 L 0.11667 0.07871 L 0.16059 0.07686 L 0.10903 0.23426 L 0.11511 0.15949 L 0.1559 0.15949 L 0.15747 0.23635 L 0.1059 0.34537 L 0.10295 0.27061 L 0.14236 0.26875 L 0.14688 0.39584 L 0.1559 0.3213 L 0.19236 0.31922 L 0.19688 0.39792 L 0.1059 0.49908 L 0.1059 0.41621 L 0.14236 0.41621 L 0.14236 0.49699 L 0.18785 0.53542 L 0.18785 0.44653 L 0.2257 0.44653 L 0.22865 0.52732 L 0.31198 0.50301 L 0.31198 0.43843 " pathEditMode="relative" ptsTypes="AAAAAAAAAAAAAAAAAAAAAAAAAAAAAA">
                                      <p:cBhvr>
                                        <p:cTn id="31" dur="5000" fill="hold"/>
                                        <p:tgtEl>
                                          <p:spTgt spid="1634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0.00156 -0.0710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34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422" grpId="0" animBg="1"/>
      <p:bldP spid="163422" grpId="1" animBg="1"/>
      <p:bldP spid="163422" grpId="2" animBg="1"/>
      <p:bldP spid="163423" grpId="0" animBg="1"/>
      <p:bldP spid="163423" grpId="1" animBg="1"/>
      <p:bldP spid="163423" grpId="2" animBg="1"/>
      <p:bldP spid="163424" grpId="0" animBg="1"/>
      <p:bldP spid="163424" grpId="1" animBg="1"/>
      <p:bldP spid="163424" grpId="2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A21E4676-CF7C-4819-AE27-6098700D0D1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sz="2800" smtClean="0"/>
              <a:t>Output Ports</a:t>
            </a:r>
            <a:endParaRPr lang="en-US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4324350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</a:rPr>
              <a:t>Buffering</a:t>
            </a:r>
            <a:r>
              <a:rPr lang="en-US" sz="2400" smtClean="0"/>
              <a:t> required when datagrams arrive from fabric faster than the transmission rate</a:t>
            </a:r>
          </a:p>
          <a:p>
            <a:pPr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</a:rPr>
              <a:t>Scheduling discipline</a:t>
            </a:r>
            <a:r>
              <a:rPr lang="en-US" sz="2400" smtClean="0"/>
              <a:t> chooses among queued datagrams for transmission (cf. QoS guarantees, to be discussed in multimedia context)</a:t>
            </a:r>
            <a:endParaRPr lang="en-US" sz="1800" smtClean="0"/>
          </a:p>
        </p:txBody>
      </p:sp>
      <p:pic>
        <p:nvPicPr>
          <p:cNvPr id="36870" name="Picture 4" descr="464 Output Po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143000"/>
            <a:ext cx="594360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8B054F6C-B492-4643-977A-1A88BF78B6F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Output port queueing</a:t>
            </a:r>
            <a:endParaRPr lang="en-US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325" y="4635500"/>
            <a:ext cx="7772400" cy="1190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buffering when arrival rate via switch exceeeds ouput line speed</a:t>
            </a:r>
          </a:p>
          <a:p>
            <a:pPr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</a:rPr>
              <a:t>queueing (delay) and loss due to output port buffer overflow!</a:t>
            </a:r>
            <a:endParaRPr lang="en-US" sz="2400" smtClean="0"/>
          </a:p>
        </p:txBody>
      </p:sp>
      <p:pic>
        <p:nvPicPr>
          <p:cNvPr id="37894" name="Picture 4" descr="04-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213" y="1563688"/>
            <a:ext cx="6965950" cy="284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C0BC8632-FE71-4928-BCBC-4E3F9BDD9B2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Roadmap</a:t>
            </a:r>
            <a:endParaRPr lang="en-US" smtClean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u="sng" smtClean="0">
                <a:solidFill>
                  <a:schemeClr val="folHlink"/>
                </a:solidFill>
              </a:rPr>
              <a:t>Chapter goals: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understand principles behind network layer services: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how a router works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routing (path selection)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dealing with scale</a:t>
            </a:r>
          </a:p>
          <a:p>
            <a:pPr lvl="1">
              <a:lnSpc>
                <a:spcPct val="90000"/>
              </a:lnSpc>
            </a:pPr>
            <a:endParaRPr lang="en-US" sz="200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instantiation and implementation in the Internet (incl. IPv6, multicast)</a:t>
            </a:r>
          </a:p>
        </p:txBody>
      </p:sp>
      <p:sp>
        <p:nvSpPr>
          <p:cNvPr id="389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371600"/>
            <a:ext cx="42672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u="sng" smtClean="0">
                <a:solidFill>
                  <a:schemeClr val="folHlink"/>
                </a:solidFill>
              </a:rPr>
              <a:t>Overview:</a:t>
            </a:r>
            <a:endParaRPr lang="en-US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network layer services</a:t>
            </a:r>
          </a:p>
          <a:p>
            <a:pPr lvl="1">
              <a:lnSpc>
                <a:spcPct val="90000"/>
              </a:lnSpc>
            </a:pPr>
            <a:r>
              <a:rPr lang="sv-SE" sz="2000" smtClean="0">
                <a:solidFill>
                  <a:schemeClr val="folHlink"/>
                </a:solidFill>
              </a:rPr>
              <a:t>VC, datagram</a:t>
            </a:r>
            <a:endParaRPr lang="en-US" sz="200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what’s inside a router?</a:t>
            </a:r>
          </a:p>
          <a:p>
            <a:pPr>
              <a:lnSpc>
                <a:spcPct val="90000"/>
              </a:lnSpc>
            </a:pPr>
            <a:r>
              <a:rPr lang="sv-SE" sz="2400" b="1" smtClean="0">
                <a:solidFill>
                  <a:srgbClr val="FF0000"/>
                </a:solidFill>
              </a:rPr>
              <a:t>Addressing, forwarding, </a:t>
            </a:r>
            <a:r>
              <a:rPr lang="en-US" sz="2400" b="1" smtClean="0">
                <a:solidFill>
                  <a:srgbClr val="FF0000"/>
                </a:solidFill>
              </a:rPr>
              <a:t>IP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routing principle: path selection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hierarchical routing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Internet routing protocols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(multicast routing)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BA65A854-2BDB-4585-B5A2-A8FD889E0DD5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1704975" y="1781175"/>
            <a:ext cx="6534150" cy="40767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638300" y="1847850"/>
            <a:ext cx="6534150" cy="40767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133350"/>
            <a:ext cx="7772400" cy="1143000"/>
          </a:xfrm>
        </p:spPr>
        <p:txBody>
          <a:bodyPr/>
          <a:lstStyle/>
          <a:p>
            <a:r>
              <a:rPr lang="en-US" sz="3600" smtClean="0"/>
              <a:t>The Internet Network layer</a:t>
            </a:r>
            <a:endParaRPr lang="en-US" smtClean="0"/>
          </a:p>
        </p:txBody>
      </p:sp>
      <p:graphicFrame>
        <p:nvGraphicFramePr>
          <p:cNvPr id="5122" name="Rectangle 5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5122" name="Clip" r:id="rId3" imgW="0" imgH="0" progId="MS_ClipArt_Gallery.2">
              <p:embed/>
            </p:oleObj>
          </a:graphicData>
        </a:graphic>
      </p:graphicFrame>
      <p:grpSp>
        <p:nvGrpSpPr>
          <p:cNvPr id="5128" name="Group 6"/>
          <p:cNvGrpSpPr>
            <a:grpSpLocks/>
          </p:cNvGrpSpPr>
          <p:nvPr/>
        </p:nvGrpSpPr>
        <p:grpSpPr bwMode="auto">
          <a:xfrm>
            <a:off x="3921125" y="3752850"/>
            <a:ext cx="944563" cy="1008063"/>
            <a:chOff x="3941" y="2883"/>
            <a:chExt cx="709" cy="765"/>
          </a:xfrm>
        </p:grpSpPr>
        <p:sp>
          <p:nvSpPr>
            <p:cNvPr id="5164" name="Rectangle 7"/>
            <p:cNvSpPr>
              <a:spLocks noChangeArrowheads="1"/>
            </p:cNvSpPr>
            <p:nvPr/>
          </p:nvSpPr>
          <p:spPr bwMode="auto">
            <a:xfrm>
              <a:off x="4023" y="2883"/>
              <a:ext cx="582" cy="738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5" name="Rectangle 8"/>
            <p:cNvSpPr>
              <a:spLocks noChangeArrowheads="1"/>
            </p:cNvSpPr>
            <p:nvPr/>
          </p:nvSpPr>
          <p:spPr bwMode="auto">
            <a:xfrm>
              <a:off x="3996" y="2910"/>
              <a:ext cx="582" cy="73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6" name="Text Box 9"/>
            <p:cNvSpPr txBox="1">
              <a:spLocks noChangeArrowheads="1"/>
            </p:cNvSpPr>
            <p:nvPr/>
          </p:nvSpPr>
          <p:spPr bwMode="auto">
            <a:xfrm>
              <a:off x="3941" y="3075"/>
              <a:ext cx="709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routing</a:t>
              </a:r>
            </a:p>
            <a:p>
              <a:pPr algn="ctr"/>
              <a:r>
                <a:rPr lang="en-US"/>
                <a:t>table</a:t>
              </a:r>
            </a:p>
          </p:txBody>
        </p:sp>
        <p:sp>
          <p:nvSpPr>
            <p:cNvPr id="5167" name="Line 10"/>
            <p:cNvSpPr>
              <a:spLocks noChangeShapeType="1"/>
            </p:cNvSpPr>
            <p:nvPr/>
          </p:nvSpPr>
          <p:spPr bwMode="auto">
            <a:xfrm>
              <a:off x="4065" y="2994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8" name="Line 11"/>
            <p:cNvSpPr>
              <a:spLocks noChangeShapeType="1"/>
            </p:cNvSpPr>
            <p:nvPr/>
          </p:nvSpPr>
          <p:spPr bwMode="auto">
            <a:xfrm>
              <a:off x="4071" y="3048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9" name="Line 12"/>
            <p:cNvSpPr>
              <a:spLocks noChangeShapeType="1"/>
            </p:cNvSpPr>
            <p:nvPr/>
          </p:nvSpPr>
          <p:spPr bwMode="auto">
            <a:xfrm>
              <a:off x="4074" y="3102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70" name="Line 13"/>
            <p:cNvSpPr>
              <a:spLocks noChangeShapeType="1"/>
            </p:cNvSpPr>
            <p:nvPr/>
          </p:nvSpPr>
          <p:spPr bwMode="auto">
            <a:xfrm>
              <a:off x="4065" y="3477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71" name="Line 14"/>
            <p:cNvSpPr>
              <a:spLocks noChangeShapeType="1"/>
            </p:cNvSpPr>
            <p:nvPr/>
          </p:nvSpPr>
          <p:spPr bwMode="auto">
            <a:xfrm>
              <a:off x="4068" y="3528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72" name="Line 15"/>
            <p:cNvSpPr>
              <a:spLocks noChangeShapeType="1"/>
            </p:cNvSpPr>
            <p:nvPr/>
          </p:nvSpPr>
          <p:spPr bwMode="auto">
            <a:xfrm>
              <a:off x="4071" y="3579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5129" name="Rectangle 16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1133475"/>
            <a:ext cx="7534275" cy="43815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/>
              <a:t>Host, router network layer functions:</a:t>
            </a:r>
          </a:p>
        </p:txBody>
      </p:sp>
      <p:sp>
        <p:nvSpPr>
          <p:cNvPr id="5130" name="Line 17"/>
          <p:cNvSpPr>
            <a:spLocks noChangeShapeType="1"/>
          </p:cNvSpPr>
          <p:nvPr/>
        </p:nvSpPr>
        <p:spPr bwMode="auto">
          <a:xfrm flipV="1">
            <a:off x="1628775" y="5410200"/>
            <a:ext cx="6505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31" name="Line 18"/>
          <p:cNvSpPr>
            <a:spLocks noChangeShapeType="1"/>
          </p:cNvSpPr>
          <p:nvPr/>
        </p:nvSpPr>
        <p:spPr bwMode="auto">
          <a:xfrm flipV="1">
            <a:off x="1657350" y="4886325"/>
            <a:ext cx="652462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5132" name="Group 19"/>
          <p:cNvGrpSpPr>
            <a:grpSpLocks/>
          </p:cNvGrpSpPr>
          <p:nvPr/>
        </p:nvGrpSpPr>
        <p:grpSpPr bwMode="auto">
          <a:xfrm>
            <a:off x="1836738" y="2667000"/>
            <a:ext cx="1887537" cy="900113"/>
            <a:chOff x="1175" y="1848"/>
            <a:chExt cx="1189" cy="567"/>
          </a:xfrm>
        </p:grpSpPr>
        <p:sp>
          <p:nvSpPr>
            <p:cNvPr id="5161" name="Rectangle 20"/>
            <p:cNvSpPr>
              <a:spLocks noChangeArrowheads="1"/>
            </p:cNvSpPr>
            <p:nvPr/>
          </p:nvSpPr>
          <p:spPr bwMode="auto">
            <a:xfrm>
              <a:off x="1224" y="1848"/>
              <a:ext cx="1140" cy="516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2" name="Rectangle 21"/>
            <p:cNvSpPr>
              <a:spLocks noChangeArrowheads="1"/>
            </p:cNvSpPr>
            <p:nvPr/>
          </p:nvSpPr>
          <p:spPr bwMode="auto">
            <a:xfrm>
              <a:off x="1182" y="1890"/>
              <a:ext cx="1140" cy="5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3" name="Text Box 22"/>
            <p:cNvSpPr txBox="1">
              <a:spLocks noChangeArrowheads="1"/>
            </p:cNvSpPr>
            <p:nvPr/>
          </p:nvSpPr>
          <p:spPr bwMode="auto">
            <a:xfrm>
              <a:off x="1175" y="1895"/>
              <a:ext cx="1153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Routing protocols</a:t>
              </a:r>
            </a:p>
            <a:p>
              <a:pPr>
                <a:buFontTx/>
                <a:buChar char="•"/>
              </a:pPr>
              <a:r>
                <a:rPr lang="en-US" sz="1600"/>
                <a:t>path selection</a:t>
              </a:r>
            </a:p>
            <a:p>
              <a:pPr>
                <a:buFontTx/>
                <a:buChar char="•"/>
              </a:pPr>
              <a:r>
                <a:rPr lang="en-US" sz="1600"/>
                <a:t>RIP, OSPF, BGP</a:t>
              </a:r>
              <a:endParaRPr lang="en-US"/>
            </a:p>
          </p:txBody>
        </p:sp>
      </p:grpSp>
      <p:sp>
        <p:nvSpPr>
          <p:cNvPr id="5133" name="Freeform 23"/>
          <p:cNvSpPr>
            <a:spLocks/>
          </p:cNvSpPr>
          <p:nvPr/>
        </p:nvSpPr>
        <p:spPr bwMode="auto">
          <a:xfrm>
            <a:off x="3524250" y="3429000"/>
            <a:ext cx="628650" cy="390525"/>
          </a:xfrm>
          <a:custGeom>
            <a:avLst/>
            <a:gdLst>
              <a:gd name="T0" fmla="*/ 0 w 396"/>
              <a:gd name="T1" fmla="*/ 0 h 246"/>
              <a:gd name="T2" fmla="*/ 378023420 w 396"/>
              <a:gd name="T3" fmla="*/ 468749145 h 246"/>
              <a:gd name="T4" fmla="*/ 997981964 w 396"/>
              <a:gd name="T5" fmla="*/ 529232880 h 246"/>
              <a:gd name="T6" fmla="*/ 0 60000 65536"/>
              <a:gd name="T7" fmla="*/ 0 60000 65536"/>
              <a:gd name="T8" fmla="*/ 0 60000 65536"/>
              <a:gd name="T9" fmla="*/ 0 w 396"/>
              <a:gd name="T10" fmla="*/ 0 h 246"/>
              <a:gd name="T11" fmla="*/ 396 w 396"/>
              <a:gd name="T12" fmla="*/ 246 h 2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246">
                <a:moveTo>
                  <a:pt x="0" y="0"/>
                </a:moveTo>
                <a:cubicBezTo>
                  <a:pt x="30" y="16"/>
                  <a:pt x="42" y="126"/>
                  <a:pt x="150" y="186"/>
                </a:cubicBezTo>
                <a:cubicBezTo>
                  <a:pt x="258" y="246"/>
                  <a:pt x="345" y="205"/>
                  <a:pt x="396" y="21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5134" name="Group 24"/>
          <p:cNvGrpSpPr>
            <a:grpSpLocks/>
          </p:cNvGrpSpPr>
          <p:nvPr/>
        </p:nvGrpSpPr>
        <p:grpSpPr bwMode="auto">
          <a:xfrm>
            <a:off x="5019675" y="2600325"/>
            <a:ext cx="3000375" cy="1181100"/>
            <a:chOff x="102" y="1272"/>
            <a:chExt cx="1890" cy="744"/>
          </a:xfrm>
        </p:grpSpPr>
        <p:sp>
          <p:nvSpPr>
            <p:cNvPr id="5158" name="Rectangle 25"/>
            <p:cNvSpPr>
              <a:spLocks noChangeArrowheads="1"/>
            </p:cNvSpPr>
            <p:nvPr/>
          </p:nvSpPr>
          <p:spPr bwMode="auto">
            <a:xfrm>
              <a:off x="144" y="1272"/>
              <a:ext cx="1848" cy="690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9" name="Rectangle 26"/>
            <p:cNvSpPr>
              <a:spLocks noChangeArrowheads="1"/>
            </p:cNvSpPr>
            <p:nvPr/>
          </p:nvSpPr>
          <p:spPr bwMode="auto">
            <a:xfrm>
              <a:off x="102" y="1314"/>
              <a:ext cx="1848" cy="70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0" name="Text Box 27"/>
            <p:cNvSpPr txBox="1">
              <a:spLocks noChangeArrowheads="1"/>
            </p:cNvSpPr>
            <p:nvPr/>
          </p:nvSpPr>
          <p:spPr bwMode="auto">
            <a:xfrm>
              <a:off x="116" y="1319"/>
              <a:ext cx="1820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IP protocol</a:t>
              </a:r>
            </a:p>
            <a:p>
              <a:pPr>
                <a:buFontTx/>
                <a:buChar char="•"/>
              </a:pPr>
              <a:r>
                <a:rPr lang="en-US" sz="1600"/>
                <a:t>addressing conventions</a:t>
              </a:r>
            </a:p>
            <a:p>
              <a:pPr>
                <a:buFontTx/>
                <a:buChar char="•"/>
              </a:pPr>
              <a:r>
                <a:rPr lang="en-US" sz="1600"/>
                <a:t>datagram format</a:t>
              </a:r>
            </a:p>
            <a:p>
              <a:pPr>
                <a:buFontTx/>
                <a:buChar char="•"/>
              </a:pPr>
              <a:r>
                <a:rPr lang="en-US" sz="1600"/>
                <a:t>packet handling conventions</a:t>
              </a:r>
              <a:endParaRPr lang="en-US"/>
            </a:p>
          </p:txBody>
        </p:sp>
      </p:grpSp>
      <p:grpSp>
        <p:nvGrpSpPr>
          <p:cNvPr id="5135" name="Group 28"/>
          <p:cNvGrpSpPr>
            <a:grpSpLocks/>
          </p:cNvGrpSpPr>
          <p:nvPr/>
        </p:nvGrpSpPr>
        <p:grpSpPr bwMode="auto">
          <a:xfrm>
            <a:off x="5038725" y="3914775"/>
            <a:ext cx="2000250" cy="890588"/>
            <a:chOff x="72" y="1146"/>
            <a:chExt cx="1260" cy="561"/>
          </a:xfrm>
        </p:grpSpPr>
        <p:sp>
          <p:nvSpPr>
            <p:cNvPr id="5155" name="Rectangle 29"/>
            <p:cNvSpPr>
              <a:spLocks noChangeArrowheads="1"/>
            </p:cNvSpPr>
            <p:nvPr/>
          </p:nvSpPr>
          <p:spPr bwMode="auto">
            <a:xfrm>
              <a:off x="114" y="1146"/>
              <a:ext cx="1218" cy="516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6" name="Rectangle 30"/>
            <p:cNvSpPr>
              <a:spLocks noChangeArrowheads="1"/>
            </p:cNvSpPr>
            <p:nvPr/>
          </p:nvSpPr>
          <p:spPr bwMode="auto">
            <a:xfrm>
              <a:off x="72" y="1188"/>
              <a:ext cx="1218" cy="5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7" name="Text Box 31"/>
            <p:cNvSpPr txBox="1">
              <a:spLocks noChangeArrowheads="1"/>
            </p:cNvSpPr>
            <p:nvPr/>
          </p:nvSpPr>
          <p:spPr bwMode="auto">
            <a:xfrm>
              <a:off x="80" y="1187"/>
              <a:ext cx="1197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ICMP protocol</a:t>
              </a:r>
            </a:p>
            <a:p>
              <a:pPr>
                <a:buFontTx/>
                <a:buChar char="•"/>
              </a:pPr>
              <a:r>
                <a:rPr lang="en-US" sz="1600"/>
                <a:t>error reporting</a:t>
              </a:r>
            </a:p>
            <a:p>
              <a:pPr>
                <a:buFontTx/>
                <a:buChar char="•"/>
              </a:pPr>
              <a:r>
                <a:rPr lang="en-US" sz="1600"/>
                <a:t>router “signaling”</a:t>
              </a:r>
              <a:endParaRPr lang="en-US"/>
            </a:p>
          </p:txBody>
        </p:sp>
      </p:grpSp>
      <p:sp>
        <p:nvSpPr>
          <p:cNvPr id="5136" name="Line 32"/>
          <p:cNvSpPr>
            <a:spLocks noChangeShapeType="1"/>
          </p:cNvSpPr>
          <p:nvPr/>
        </p:nvSpPr>
        <p:spPr bwMode="auto">
          <a:xfrm flipV="1">
            <a:off x="1657350" y="2466975"/>
            <a:ext cx="652462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37" name="Text Box 33"/>
          <p:cNvSpPr txBox="1">
            <a:spLocks noChangeArrowheads="1"/>
          </p:cNvSpPr>
          <p:nvPr/>
        </p:nvSpPr>
        <p:spPr bwMode="auto">
          <a:xfrm>
            <a:off x="3098800" y="1993900"/>
            <a:ext cx="299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Transport layer: TCP, UDP</a:t>
            </a:r>
            <a:endParaRPr lang="en-US"/>
          </a:p>
        </p:txBody>
      </p:sp>
      <p:sp>
        <p:nvSpPr>
          <p:cNvPr id="5138" name="Text Box 34"/>
          <p:cNvSpPr txBox="1">
            <a:spLocks noChangeArrowheads="1"/>
          </p:cNvSpPr>
          <p:nvPr/>
        </p:nvSpPr>
        <p:spPr bwMode="auto">
          <a:xfrm>
            <a:off x="4213225" y="4965700"/>
            <a:ext cx="1217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Link layer</a:t>
            </a:r>
            <a:endParaRPr lang="en-US"/>
          </a:p>
        </p:txBody>
      </p:sp>
      <p:sp>
        <p:nvSpPr>
          <p:cNvPr id="5139" name="Text Box 35"/>
          <p:cNvSpPr txBox="1">
            <a:spLocks noChangeArrowheads="1"/>
          </p:cNvSpPr>
          <p:nvPr/>
        </p:nvSpPr>
        <p:spPr bwMode="auto">
          <a:xfrm>
            <a:off x="4060825" y="5489575"/>
            <a:ext cx="163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physical layer</a:t>
            </a:r>
            <a:endParaRPr lang="en-US"/>
          </a:p>
        </p:txBody>
      </p:sp>
      <p:sp>
        <p:nvSpPr>
          <p:cNvPr id="5140" name="Text Box 36"/>
          <p:cNvSpPr txBox="1">
            <a:spLocks noChangeArrowheads="1"/>
          </p:cNvSpPr>
          <p:nvPr/>
        </p:nvSpPr>
        <p:spPr bwMode="auto">
          <a:xfrm>
            <a:off x="155575" y="3265488"/>
            <a:ext cx="1416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400">
                <a:solidFill>
                  <a:srgbClr val="FF0000"/>
                </a:solidFill>
              </a:rPr>
              <a:t>Network</a:t>
            </a:r>
          </a:p>
          <a:p>
            <a:pPr algn="r"/>
            <a:r>
              <a:rPr lang="en-US" sz="2400">
                <a:solidFill>
                  <a:srgbClr val="FF0000"/>
                </a:solidFill>
              </a:rPr>
              <a:t>layer</a:t>
            </a:r>
            <a:endParaRPr lang="en-US"/>
          </a:p>
        </p:txBody>
      </p:sp>
      <p:sp>
        <p:nvSpPr>
          <p:cNvPr id="5141" name="Line 37"/>
          <p:cNvSpPr>
            <a:spLocks noChangeShapeType="1"/>
          </p:cNvSpPr>
          <p:nvPr/>
        </p:nvSpPr>
        <p:spPr bwMode="auto">
          <a:xfrm flipV="1">
            <a:off x="1381125" y="2486025"/>
            <a:ext cx="0" cy="742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2" name="Line 38"/>
          <p:cNvSpPr>
            <a:spLocks noChangeShapeType="1"/>
          </p:cNvSpPr>
          <p:nvPr/>
        </p:nvSpPr>
        <p:spPr bwMode="auto">
          <a:xfrm>
            <a:off x="1381125" y="4152900"/>
            <a:ext cx="0" cy="742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5143" name="Group 39"/>
          <p:cNvGrpSpPr>
            <a:grpSpLocks/>
          </p:cNvGrpSpPr>
          <p:nvPr/>
        </p:nvGrpSpPr>
        <p:grpSpPr bwMode="auto">
          <a:xfrm>
            <a:off x="1698625" y="3787775"/>
            <a:ext cx="1844675" cy="987425"/>
            <a:chOff x="3996" y="2883"/>
            <a:chExt cx="609" cy="765"/>
          </a:xfrm>
        </p:grpSpPr>
        <p:sp>
          <p:nvSpPr>
            <p:cNvPr id="5146" name="Rectangle 40"/>
            <p:cNvSpPr>
              <a:spLocks noChangeArrowheads="1"/>
            </p:cNvSpPr>
            <p:nvPr/>
          </p:nvSpPr>
          <p:spPr bwMode="auto">
            <a:xfrm>
              <a:off x="4023" y="2883"/>
              <a:ext cx="582" cy="738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7" name="Rectangle 41"/>
            <p:cNvSpPr>
              <a:spLocks noChangeArrowheads="1"/>
            </p:cNvSpPr>
            <p:nvPr/>
          </p:nvSpPr>
          <p:spPr bwMode="auto">
            <a:xfrm>
              <a:off x="3996" y="2910"/>
              <a:ext cx="582" cy="73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8" name="Text Box 42"/>
            <p:cNvSpPr txBox="1">
              <a:spLocks noChangeArrowheads="1"/>
            </p:cNvSpPr>
            <p:nvPr/>
          </p:nvSpPr>
          <p:spPr bwMode="auto">
            <a:xfrm>
              <a:off x="3998" y="3074"/>
              <a:ext cx="595" cy="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Forwarding </a:t>
              </a:r>
            </a:p>
            <a:p>
              <a:pPr algn="ctr"/>
              <a:r>
                <a:rPr lang="en-US"/>
                <a:t>table</a:t>
              </a:r>
            </a:p>
          </p:txBody>
        </p:sp>
        <p:sp>
          <p:nvSpPr>
            <p:cNvPr id="5149" name="Line 43"/>
            <p:cNvSpPr>
              <a:spLocks noChangeShapeType="1"/>
            </p:cNvSpPr>
            <p:nvPr/>
          </p:nvSpPr>
          <p:spPr bwMode="auto">
            <a:xfrm>
              <a:off x="4065" y="2994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0" name="Line 44"/>
            <p:cNvSpPr>
              <a:spLocks noChangeShapeType="1"/>
            </p:cNvSpPr>
            <p:nvPr/>
          </p:nvSpPr>
          <p:spPr bwMode="auto">
            <a:xfrm>
              <a:off x="4071" y="3048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1" name="Line 45"/>
            <p:cNvSpPr>
              <a:spLocks noChangeShapeType="1"/>
            </p:cNvSpPr>
            <p:nvPr/>
          </p:nvSpPr>
          <p:spPr bwMode="auto">
            <a:xfrm>
              <a:off x="4074" y="3102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2" name="Line 46"/>
            <p:cNvSpPr>
              <a:spLocks noChangeShapeType="1"/>
            </p:cNvSpPr>
            <p:nvPr/>
          </p:nvSpPr>
          <p:spPr bwMode="auto">
            <a:xfrm>
              <a:off x="4065" y="3477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3" name="Line 47"/>
            <p:cNvSpPr>
              <a:spLocks noChangeShapeType="1"/>
            </p:cNvSpPr>
            <p:nvPr/>
          </p:nvSpPr>
          <p:spPr bwMode="auto">
            <a:xfrm>
              <a:off x="4068" y="3528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4" name="Line 48"/>
            <p:cNvSpPr>
              <a:spLocks noChangeShapeType="1"/>
            </p:cNvSpPr>
            <p:nvPr/>
          </p:nvSpPr>
          <p:spPr bwMode="auto">
            <a:xfrm>
              <a:off x="4071" y="3579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5144" name="Freeform 49"/>
          <p:cNvSpPr>
            <a:spLocks/>
          </p:cNvSpPr>
          <p:nvPr/>
        </p:nvSpPr>
        <p:spPr bwMode="auto">
          <a:xfrm rot="6568799">
            <a:off x="3470276" y="3917950"/>
            <a:ext cx="628650" cy="390525"/>
          </a:xfrm>
          <a:custGeom>
            <a:avLst/>
            <a:gdLst>
              <a:gd name="T0" fmla="*/ 0 w 396"/>
              <a:gd name="T1" fmla="*/ 0 h 246"/>
              <a:gd name="T2" fmla="*/ 378023420 w 396"/>
              <a:gd name="T3" fmla="*/ 468749145 h 246"/>
              <a:gd name="T4" fmla="*/ 997981964 w 396"/>
              <a:gd name="T5" fmla="*/ 529232880 h 246"/>
              <a:gd name="T6" fmla="*/ 0 60000 65536"/>
              <a:gd name="T7" fmla="*/ 0 60000 65536"/>
              <a:gd name="T8" fmla="*/ 0 60000 65536"/>
              <a:gd name="T9" fmla="*/ 0 w 396"/>
              <a:gd name="T10" fmla="*/ 0 h 246"/>
              <a:gd name="T11" fmla="*/ 396 w 396"/>
              <a:gd name="T12" fmla="*/ 246 h 2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246">
                <a:moveTo>
                  <a:pt x="0" y="0"/>
                </a:moveTo>
                <a:cubicBezTo>
                  <a:pt x="30" y="16"/>
                  <a:pt x="42" y="126"/>
                  <a:pt x="150" y="186"/>
                </a:cubicBezTo>
                <a:cubicBezTo>
                  <a:pt x="258" y="246"/>
                  <a:pt x="345" y="205"/>
                  <a:pt x="396" y="21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5" name="Oval 52"/>
          <p:cNvSpPr>
            <a:spLocks noChangeArrowheads="1"/>
          </p:cNvSpPr>
          <p:nvPr/>
        </p:nvSpPr>
        <p:spPr bwMode="auto">
          <a:xfrm>
            <a:off x="4738688" y="2486025"/>
            <a:ext cx="3594100" cy="15446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E6890466-ABBD-4501-8990-47DF064DD1E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7772400" cy="781050"/>
          </a:xfrm>
        </p:spPr>
        <p:txBody>
          <a:bodyPr/>
          <a:lstStyle/>
          <a:p>
            <a:r>
              <a:rPr lang="en-US" sz="3600" smtClean="0"/>
              <a:t>IPv4 datagram format</a:t>
            </a:r>
            <a:endParaRPr lang="en-US" smtClean="0"/>
          </a:p>
        </p:txBody>
      </p:sp>
      <p:sp>
        <p:nvSpPr>
          <p:cNvPr id="39941" name="Rectangle 3"/>
          <p:cNvSpPr>
            <a:spLocks noChangeArrowheads="1"/>
          </p:cNvSpPr>
          <p:nvPr/>
        </p:nvSpPr>
        <p:spPr bwMode="auto">
          <a:xfrm>
            <a:off x="2897188" y="1512888"/>
            <a:ext cx="3951287" cy="4824412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2801938" y="1619250"/>
            <a:ext cx="3951287" cy="4805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400">
              <a:latin typeface="Times New Roman" pitchFamily="18" charset="0"/>
            </a:endParaRPr>
          </a:p>
        </p:txBody>
      </p:sp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2746375" y="1684338"/>
            <a:ext cx="53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ver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5238750" y="1746250"/>
            <a:ext cx="85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length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9945" name="Line 7"/>
          <p:cNvSpPr>
            <a:spLocks noChangeShapeType="1"/>
          </p:cNvSpPr>
          <p:nvPr/>
        </p:nvSpPr>
        <p:spPr bwMode="auto">
          <a:xfrm>
            <a:off x="2814638" y="2136775"/>
            <a:ext cx="39465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46" name="Line 8"/>
          <p:cNvSpPr>
            <a:spLocks noChangeShapeType="1"/>
          </p:cNvSpPr>
          <p:nvPr/>
        </p:nvSpPr>
        <p:spPr bwMode="auto">
          <a:xfrm flipH="1" flipV="1">
            <a:off x="4754563" y="1628775"/>
            <a:ext cx="0" cy="506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4251325" y="1103313"/>
            <a:ext cx="949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32 bits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948" name="Line 10"/>
          <p:cNvSpPr>
            <a:spLocks noChangeShapeType="1"/>
          </p:cNvSpPr>
          <p:nvPr/>
        </p:nvSpPr>
        <p:spPr bwMode="auto">
          <a:xfrm>
            <a:off x="5297488" y="1344613"/>
            <a:ext cx="1427162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49" name="Line 11"/>
          <p:cNvSpPr>
            <a:spLocks noChangeShapeType="1"/>
          </p:cNvSpPr>
          <p:nvPr/>
        </p:nvSpPr>
        <p:spPr bwMode="auto">
          <a:xfrm rot="10800000">
            <a:off x="2789238" y="135572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3781425" y="4573588"/>
            <a:ext cx="21748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data </a:t>
            </a:r>
          </a:p>
          <a:p>
            <a:pPr algn="ctr"/>
            <a:r>
              <a:rPr lang="en-US" sz="2000"/>
              <a:t>(variable length,</a:t>
            </a:r>
          </a:p>
          <a:p>
            <a:pPr algn="ctr"/>
            <a:r>
              <a:rPr lang="en-US" sz="2000"/>
              <a:t>typically a TCP </a:t>
            </a:r>
          </a:p>
          <a:p>
            <a:pPr algn="ctr"/>
            <a:r>
              <a:rPr lang="en-US" sz="2000"/>
              <a:t>or UDP segment)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2720975" y="2230438"/>
            <a:ext cx="215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16-bit identifier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39952" name="Line 14"/>
          <p:cNvSpPr>
            <a:spLocks noChangeShapeType="1"/>
          </p:cNvSpPr>
          <p:nvPr/>
        </p:nvSpPr>
        <p:spPr bwMode="auto">
          <a:xfrm flipV="1">
            <a:off x="2808288" y="363537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53" name="Line 15"/>
          <p:cNvSpPr>
            <a:spLocks noChangeShapeType="1"/>
          </p:cNvSpPr>
          <p:nvPr/>
        </p:nvSpPr>
        <p:spPr bwMode="auto">
          <a:xfrm flipV="1">
            <a:off x="2808288" y="411162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5157788" y="2598738"/>
            <a:ext cx="127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Internet</a:t>
            </a:r>
          </a:p>
          <a:p>
            <a:pPr algn="ctr"/>
            <a:r>
              <a:rPr lang="en-US"/>
              <a:t> checksum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2803525" y="2570163"/>
            <a:ext cx="955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time to</a:t>
            </a:r>
          </a:p>
          <a:p>
            <a:pPr algn="ctr"/>
            <a:r>
              <a:rPr lang="en-US"/>
              <a:t>live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3325813" y="3249613"/>
            <a:ext cx="2835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32 bit source IP address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296863" y="998538"/>
            <a:ext cx="2206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IP protocol version</a:t>
            </a:r>
          </a:p>
          <a:p>
            <a:pPr algn="r"/>
            <a:r>
              <a:rPr lang="en-US"/>
              <a:t>number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835025" y="1546225"/>
            <a:ext cx="1663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header length</a:t>
            </a:r>
          </a:p>
          <a:p>
            <a:pPr algn="r"/>
            <a:r>
              <a:rPr lang="en-US"/>
              <a:t> (bytes)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555625" y="2546350"/>
            <a:ext cx="20335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max number</a:t>
            </a:r>
          </a:p>
          <a:p>
            <a:pPr algn="r"/>
            <a:r>
              <a:rPr lang="en-US"/>
              <a:t>remaining hops</a:t>
            </a:r>
          </a:p>
          <a:p>
            <a:pPr algn="r"/>
            <a:r>
              <a:rPr lang="en-US"/>
              <a:t>(decremented at </a:t>
            </a:r>
          </a:p>
          <a:p>
            <a:pPr algn="r"/>
            <a:r>
              <a:rPr lang="en-US"/>
              <a:t>each router)</a:t>
            </a:r>
          </a:p>
        </p:txBody>
      </p:sp>
      <p:sp>
        <p:nvSpPr>
          <p:cNvPr id="39960" name="Line 22"/>
          <p:cNvSpPr>
            <a:spLocks noChangeShapeType="1"/>
          </p:cNvSpPr>
          <p:nvPr/>
        </p:nvSpPr>
        <p:spPr bwMode="auto">
          <a:xfrm>
            <a:off x="2400300" y="1323975"/>
            <a:ext cx="528638" cy="4619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61" name="Line 23"/>
          <p:cNvSpPr>
            <a:spLocks noChangeShapeType="1"/>
          </p:cNvSpPr>
          <p:nvPr/>
        </p:nvSpPr>
        <p:spPr bwMode="auto">
          <a:xfrm>
            <a:off x="2428875" y="1881188"/>
            <a:ext cx="904875" cy="1476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7067550" y="1927225"/>
            <a:ext cx="18240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</a:t>
            </a:r>
          </a:p>
          <a:p>
            <a:r>
              <a:rPr lang="en-US"/>
              <a:t>fragmentation/</a:t>
            </a:r>
          </a:p>
          <a:p>
            <a:r>
              <a:rPr lang="en-US"/>
              <a:t>reassembly</a:t>
            </a:r>
          </a:p>
        </p:txBody>
      </p:sp>
      <p:sp>
        <p:nvSpPr>
          <p:cNvPr id="39963" name="Text Box 25"/>
          <p:cNvSpPr txBox="1">
            <a:spLocks noChangeArrowheads="1"/>
          </p:cNvSpPr>
          <p:nvPr/>
        </p:nvSpPr>
        <p:spPr bwMode="auto">
          <a:xfrm>
            <a:off x="7037388" y="1193800"/>
            <a:ext cx="177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total datagram</a:t>
            </a:r>
          </a:p>
          <a:p>
            <a:r>
              <a:rPr lang="en-US"/>
              <a:t>length (bytes)</a:t>
            </a:r>
          </a:p>
        </p:txBody>
      </p:sp>
      <p:sp>
        <p:nvSpPr>
          <p:cNvPr id="39964" name="Text Box 26"/>
          <p:cNvSpPr txBox="1">
            <a:spLocks noChangeArrowheads="1"/>
          </p:cNvSpPr>
          <p:nvPr/>
        </p:nvSpPr>
        <p:spPr bwMode="auto">
          <a:xfrm>
            <a:off x="6350" y="3822700"/>
            <a:ext cx="2608263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rgbClr val="FF0000"/>
                </a:solidFill>
              </a:rPr>
              <a:t>upper layer protocol</a:t>
            </a:r>
          </a:p>
          <a:p>
            <a:pPr algn="r"/>
            <a:r>
              <a:rPr lang="en-US">
                <a:solidFill>
                  <a:srgbClr val="FF0000"/>
                </a:solidFill>
              </a:rPr>
              <a:t>to deliver payload to</a:t>
            </a:r>
          </a:p>
          <a:p>
            <a:pPr algn="r"/>
            <a:r>
              <a:rPr lang="en-US">
                <a:solidFill>
                  <a:srgbClr val="FF0000"/>
                </a:solidFill>
              </a:rPr>
              <a:t>(</a:t>
            </a:r>
            <a:r>
              <a:rPr lang="en-US">
                <a:solidFill>
                  <a:srgbClr val="FF0000"/>
                </a:solidFill>
                <a:hlinkClick r:id="rId2"/>
              </a:rPr>
              <a:t>www.iana.org</a:t>
            </a:r>
            <a:r>
              <a:rPr lang="en-US">
                <a:solidFill>
                  <a:srgbClr val="FF0000"/>
                </a:solidFill>
              </a:rPr>
              <a:t>: dynamic</a:t>
            </a:r>
          </a:p>
          <a:p>
            <a:pPr algn="r"/>
            <a:r>
              <a:rPr lang="en-US">
                <a:solidFill>
                  <a:srgbClr val="FF0000"/>
                </a:solidFill>
              </a:rPr>
              <a:t>DB for numbers, </a:t>
            </a:r>
          </a:p>
          <a:p>
            <a:pPr algn="r"/>
            <a:r>
              <a:rPr lang="en-US">
                <a:solidFill>
                  <a:srgbClr val="FF0000"/>
                </a:solidFill>
              </a:rPr>
              <a:t>constants, etc) </a:t>
            </a:r>
          </a:p>
        </p:txBody>
      </p:sp>
      <p:sp>
        <p:nvSpPr>
          <p:cNvPr id="39965" name="Line 27"/>
          <p:cNvSpPr>
            <a:spLocks noChangeShapeType="1"/>
          </p:cNvSpPr>
          <p:nvPr/>
        </p:nvSpPr>
        <p:spPr bwMode="auto">
          <a:xfrm flipV="1">
            <a:off x="2543175" y="2867025"/>
            <a:ext cx="1466850" cy="11239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66" name="Line 28"/>
          <p:cNvSpPr>
            <a:spLocks noChangeShapeType="1"/>
          </p:cNvSpPr>
          <p:nvPr/>
        </p:nvSpPr>
        <p:spPr bwMode="auto">
          <a:xfrm flipH="1">
            <a:off x="5124450" y="2381250"/>
            <a:ext cx="2038350" cy="190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67" name="Line 29"/>
          <p:cNvSpPr>
            <a:spLocks noChangeShapeType="1"/>
          </p:cNvSpPr>
          <p:nvPr/>
        </p:nvSpPr>
        <p:spPr bwMode="auto">
          <a:xfrm flipH="1">
            <a:off x="6505575" y="1514475"/>
            <a:ext cx="638175" cy="4095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68" name="Text Box 30"/>
          <p:cNvSpPr txBox="1">
            <a:spLocks noChangeArrowheads="1"/>
          </p:cNvSpPr>
          <p:nvPr/>
        </p:nvSpPr>
        <p:spPr bwMode="auto">
          <a:xfrm>
            <a:off x="3187700" y="1579563"/>
            <a:ext cx="750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head.</a:t>
            </a:r>
          </a:p>
          <a:p>
            <a:pPr algn="ctr"/>
            <a:r>
              <a:rPr lang="en-US"/>
              <a:t>len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969" name="Text Box 31"/>
          <p:cNvSpPr txBox="1">
            <a:spLocks noChangeArrowheads="1"/>
          </p:cNvSpPr>
          <p:nvPr/>
        </p:nvSpPr>
        <p:spPr bwMode="auto">
          <a:xfrm>
            <a:off x="3832225" y="1570038"/>
            <a:ext cx="963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type of</a:t>
            </a:r>
          </a:p>
          <a:p>
            <a:pPr algn="ctr"/>
            <a:r>
              <a:rPr lang="en-US"/>
              <a:t>service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970" name="Line 32"/>
          <p:cNvSpPr>
            <a:spLocks noChangeShapeType="1"/>
          </p:cNvSpPr>
          <p:nvPr/>
        </p:nvSpPr>
        <p:spPr bwMode="auto">
          <a:xfrm flipH="1" flipV="1">
            <a:off x="3859213" y="1624013"/>
            <a:ext cx="0" cy="506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71" name="Line 33"/>
          <p:cNvSpPr>
            <a:spLocks noChangeShapeType="1"/>
          </p:cNvSpPr>
          <p:nvPr/>
        </p:nvSpPr>
        <p:spPr bwMode="auto">
          <a:xfrm flipH="1" flipV="1">
            <a:off x="3244850" y="1633538"/>
            <a:ext cx="0" cy="506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72" name="Text Box 34"/>
          <p:cNvSpPr txBox="1">
            <a:spLocks noChangeArrowheads="1"/>
          </p:cNvSpPr>
          <p:nvPr/>
        </p:nvSpPr>
        <p:spPr bwMode="auto">
          <a:xfrm>
            <a:off x="787400" y="2098675"/>
            <a:ext cx="175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rgbClr val="FF0000"/>
                </a:solidFill>
              </a:rPr>
              <a:t>“type” of data</a:t>
            </a:r>
            <a:r>
              <a:rPr lang="en-US"/>
              <a:t> 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39973" name="Line 35"/>
          <p:cNvSpPr>
            <a:spLocks noChangeShapeType="1"/>
          </p:cNvSpPr>
          <p:nvPr/>
        </p:nvSpPr>
        <p:spPr bwMode="auto">
          <a:xfrm flipV="1">
            <a:off x="2447925" y="1895475"/>
            <a:ext cx="1533525" cy="414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74" name="Line 36"/>
          <p:cNvSpPr>
            <a:spLocks noChangeShapeType="1"/>
          </p:cNvSpPr>
          <p:nvPr/>
        </p:nvSpPr>
        <p:spPr bwMode="auto">
          <a:xfrm flipH="1" flipV="1">
            <a:off x="4754563" y="2143125"/>
            <a:ext cx="0" cy="506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75" name="Text Box 37"/>
          <p:cNvSpPr txBox="1">
            <a:spLocks noChangeArrowheads="1"/>
          </p:cNvSpPr>
          <p:nvPr/>
        </p:nvSpPr>
        <p:spPr bwMode="auto">
          <a:xfrm>
            <a:off x="4606925" y="2220913"/>
            <a:ext cx="771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flgs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39976" name="Line 38"/>
          <p:cNvSpPr>
            <a:spLocks noChangeShapeType="1"/>
          </p:cNvSpPr>
          <p:nvPr/>
        </p:nvSpPr>
        <p:spPr bwMode="auto">
          <a:xfrm flipH="1" flipV="1">
            <a:off x="5221288" y="2133600"/>
            <a:ext cx="0" cy="506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77" name="Text Box 39"/>
          <p:cNvSpPr txBox="1">
            <a:spLocks noChangeArrowheads="1"/>
          </p:cNvSpPr>
          <p:nvPr/>
        </p:nvSpPr>
        <p:spPr bwMode="auto">
          <a:xfrm>
            <a:off x="5264150" y="2087563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fragment</a:t>
            </a:r>
          </a:p>
          <a:p>
            <a:pPr algn="ctr"/>
            <a:r>
              <a:rPr lang="en-US"/>
              <a:t> offset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39978" name="Line 40"/>
          <p:cNvSpPr>
            <a:spLocks noChangeShapeType="1"/>
          </p:cNvSpPr>
          <p:nvPr/>
        </p:nvSpPr>
        <p:spPr bwMode="auto">
          <a:xfrm flipH="1" flipV="1">
            <a:off x="6486525" y="2276475"/>
            <a:ext cx="657225" cy="1143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79" name="Line 41"/>
          <p:cNvSpPr>
            <a:spLocks noChangeShapeType="1"/>
          </p:cNvSpPr>
          <p:nvPr/>
        </p:nvSpPr>
        <p:spPr bwMode="auto">
          <a:xfrm flipH="1">
            <a:off x="4610100" y="2390775"/>
            <a:ext cx="2514600" cy="571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80" name="Line 42"/>
          <p:cNvSpPr>
            <a:spLocks noChangeShapeType="1"/>
          </p:cNvSpPr>
          <p:nvPr/>
        </p:nvSpPr>
        <p:spPr bwMode="auto">
          <a:xfrm flipV="1">
            <a:off x="2808288" y="264477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81" name="Line 43"/>
          <p:cNvSpPr>
            <a:spLocks noChangeShapeType="1"/>
          </p:cNvSpPr>
          <p:nvPr/>
        </p:nvSpPr>
        <p:spPr bwMode="auto">
          <a:xfrm flipH="1" flipV="1">
            <a:off x="4754563" y="2647950"/>
            <a:ext cx="0" cy="506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82" name="Line 44"/>
          <p:cNvSpPr>
            <a:spLocks noChangeShapeType="1"/>
          </p:cNvSpPr>
          <p:nvPr/>
        </p:nvSpPr>
        <p:spPr bwMode="auto">
          <a:xfrm flipV="1">
            <a:off x="2789238" y="315912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83" name="Text Box 45"/>
          <p:cNvSpPr txBox="1">
            <a:spLocks noChangeArrowheads="1"/>
          </p:cNvSpPr>
          <p:nvPr/>
        </p:nvSpPr>
        <p:spPr bwMode="auto">
          <a:xfrm>
            <a:off x="3886200" y="2560638"/>
            <a:ext cx="785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upper</a:t>
            </a:r>
          </a:p>
          <a:p>
            <a:pPr algn="ctr"/>
            <a:r>
              <a:rPr lang="en-US"/>
              <a:t>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9984" name="Line 46"/>
          <p:cNvSpPr>
            <a:spLocks noChangeShapeType="1"/>
          </p:cNvSpPr>
          <p:nvPr/>
        </p:nvSpPr>
        <p:spPr bwMode="auto">
          <a:xfrm flipH="1" flipV="1">
            <a:off x="3802063" y="2657475"/>
            <a:ext cx="0" cy="506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85" name="Line 47"/>
          <p:cNvSpPr>
            <a:spLocks noChangeShapeType="1"/>
          </p:cNvSpPr>
          <p:nvPr/>
        </p:nvSpPr>
        <p:spPr bwMode="auto">
          <a:xfrm>
            <a:off x="2524125" y="2833688"/>
            <a:ext cx="552450" cy="904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86" name="Text Box 48"/>
          <p:cNvSpPr txBox="1">
            <a:spLocks noChangeArrowheads="1"/>
          </p:cNvSpPr>
          <p:nvPr/>
        </p:nvSpPr>
        <p:spPr bwMode="auto">
          <a:xfrm>
            <a:off x="3122613" y="3687763"/>
            <a:ext cx="33226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32 bit destination IP address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987" name="Line 49"/>
          <p:cNvSpPr>
            <a:spLocks noChangeShapeType="1"/>
          </p:cNvSpPr>
          <p:nvPr/>
        </p:nvSpPr>
        <p:spPr bwMode="auto">
          <a:xfrm flipV="1">
            <a:off x="2808288" y="4559300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88" name="Text Box 50"/>
          <p:cNvSpPr txBox="1">
            <a:spLocks noChangeArrowheads="1"/>
          </p:cNvSpPr>
          <p:nvPr/>
        </p:nvSpPr>
        <p:spPr bwMode="auto">
          <a:xfrm>
            <a:off x="3817938" y="4154488"/>
            <a:ext cx="1851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Options (if any)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989" name="Text Box 51"/>
          <p:cNvSpPr txBox="1">
            <a:spLocks noChangeArrowheads="1"/>
          </p:cNvSpPr>
          <p:nvPr/>
        </p:nvSpPr>
        <p:spPr bwMode="auto">
          <a:xfrm>
            <a:off x="6953250" y="4127500"/>
            <a:ext cx="1804988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E.g. timestamp,</a:t>
            </a:r>
          </a:p>
          <a:p>
            <a:r>
              <a:rPr lang="en-US"/>
              <a:t>record route</a:t>
            </a:r>
          </a:p>
          <a:p>
            <a:r>
              <a:rPr lang="en-US"/>
              <a:t>taken, specify</a:t>
            </a:r>
          </a:p>
          <a:p>
            <a:r>
              <a:rPr lang="en-US"/>
              <a:t>list of routers </a:t>
            </a:r>
          </a:p>
          <a:p>
            <a:r>
              <a:rPr lang="en-US"/>
              <a:t>to visit.</a:t>
            </a:r>
          </a:p>
        </p:txBody>
      </p:sp>
      <p:sp>
        <p:nvSpPr>
          <p:cNvPr id="39990" name="Line 52"/>
          <p:cNvSpPr>
            <a:spLocks noChangeShapeType="1"/>
          </p:cNvSpPr>
          <p:nvPr/>
        </p:nvSpPr>
        <p:spPr bwMode="auto">
          <a:xfrm flipH="1">
            <a:off x="6191250" y="4343400"/>
            <a:ext cx="819150" cy="95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91" name="Text Box 53"/>
          <p:cNvSpPr txBox="1">
            <a:spLocks noChangeArrowheads="1"/>
          </p:cNvSpPr>
          <p:nvPr/>
        </p:nvSpPr>
        <p:spPr bwMode="auto">
          <a:xfrm>
            <a:off x="7189788" y="2952750"/>
            <a:ext cx="177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Why?</a:t>
            </a:r>
            <a:r>
              <a:rPr lang="en-US"/>
              <a:t> </a:t>
            </a:r>
          </a:p>
        </p:txBody>
      </p:sp>
      <p:sp>
        <p:nvSpPr>
          <p:cNvPr id="39992" name="Line 54"/>
          <p:cNvSpPr>
            <a:spLocks noChangeShapeType="1"/>
          </p:cNvSpPr>
          <p:nvPr/>
        </p:nvSpPr>
        <p:spPr bwMode="auto">
          <a:xfrm>
            <a:off x="6551613" y="2855913"/>
            <a:ext cx="576262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61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061F4D53-A42A-48E3-93F3-B5A21A665A8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IP Addressing: introduction</a:t>
            </a:r>
            <a:endParaRPr lang="en-US" smtClean="0"/>
          </a:p>
        </p:txBody>
      </p:sp>
      <p:sp>
        <p:nvSpPr>
          <p:cNvPr id="61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347788"/>
            <a:ext cx="3695700" cy="4648200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2"/>
                </a:solidFill>
              </a:rPr>
              <a:t>IP address:</a:t>
            </a:r>
            <a:r>
              <a:rPr lang="en-US" sz="2400" dirty="0" smtClean="0"/>
              <a:t> 32-bit identifier for host, router </a:t>
            </a:r>
            <a:r>
              <a:rPr lang="en-US" sz="2400" i="1" dirty="0" smtClean="0"/>
              <a:t>interface</a:t>
            </a:r>
            <a:r>
              <a:rPr lang="en-US" sz="2400" dirty="0" smtClean="0"/>
              <a:t> </a:t>
            </a:r>
          </a:p>
          <a:p>
            <a:r>
              <a:rPr lang="en-US" sz="2400" i="1" dirty="0" smtClean="0">
                <a:solidFill>
                  <a:schemeClr val="accent2"/>
                </a:solidFill>
              </a:rPr>
              <a:t>interface:</a:t>
            </a:r>
            <a:r>
              <a:rPr lang="en-US" sz="2400" dirty="0" smtClean="0"/>
              <a:t> connection between host/router and physical link</a:t>
            </a:r>
          </a:p>
          <a:p>
            <a:pPr lvl="1"/>
            <a:r>
              <a:rPr lang="en-US" sz="2000" dirty="0" smtClean="0"/>
              <a:t>routers </a:t>
            </a:r>
            <a:r>
              <a:rPr lang="en-US" sz="2000" dirty="0" smtClean="0"/>
              <a:t>typically have multiple interfaces</a:t>
            </a:r>
          </a:p>
          <a:p>
            <a:pPr lvl="1"/>
            <a:r>
              <a:rPr lang="en-US" sz="2000" dirty="0" smtClean="0"/>
              <a:t>host typically has one interface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IP addresses associated with each interface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456113" y="1265238"/>
          <a:ext cx="584200" cy="463550"/>
        </p:xfrm>
        <a:graphic>
          <a:graphicData uri="http://schemas.openxmlformats.org/presentationml/2006/ole">
            <p:oleObj spid="_x0000_s6146" name="Clip" r:id="rId3" imgW="1305000" imgH="1085760" progId="MS_ClipArt_Gallery.2">
              <p:embed/>
            </p:oleObj>
          </a:graphicData>
        </a:graphic>
      </p:graphicFrame>
      <p:sp>
        <p:nvSpPr>
          <p:cNvPr id="6157" name="Line 5"/>
          <p:cNvSpPr>
            <a:spLocks noChangeShapeType="1"/>
          </p:cNvSpPr>
          <p:nvPr/>
        </p:nvSpPr>
        <p:spPr bwMode="auto">
          <a:xfrm>
            <a:off x="5016500" y="16383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58" name="Line 6"/>
          <p:cNvSpPr>
            <a:spLocks noChangeShapeType="1"/>
          </p:cNvSpPr>
          <p:nvPr/>
        </p:nvSpPr>
        <p:spPr bwMode="auto">
          <a:xfrm flipH="1">
            <a:off x="5307013" y="162401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59" name="Line 7"/>
          <p:cNvSpPr>
            <a:spLocks noChangeShapeType="1"/>
          </p:cNvSpPr>
          <p:nvPr/>
        </p:nvSpPr>
        <p:spPr bwMode="auto">
          <a:xfrm flipV="1">
            <a:off x="5016500" y="22828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60" name="Line 8"/>
          <p:cNvSpPr>
            <a:spLocks noChangeShapeType="1"/>
          </p:cNvSpPr>
          <p:nvPr/>
        </p:nvSpPr>
        <p:spPr bwMode="auto">
          <a:xfrm>
            <a:off x="5026025" y="29098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6147" name="Object 9"/>
          <p:cNvGraphicFramePr>
            <a:graphicFrameLocks noChangeAspect="1"/>
          </p:cNvGraphicFramePr>
          <p:nvPr/>
        </p:nvGraphicFramePr>
        <p:xfrm>
          <a:off x="4456113" y="1931988"/>
          <a:ext cx="584200" cy="463550"/>
        </p:xfrm>
        <a:graphic>
          <a:graphicData uri="http://schemas.openxmlformats.org/presentationml/2006/ole">
            <p:oleObj spid="_x0000_s6147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6148" name="Object 10"/>
          <p:cNvGraphicFramePr>
            <a:graphicFrameLocks noChangeAspect="1"/>
          </p:cNvGraphicFramePr>
          <p:nvPr/>
        </p:nvGraphicFramePr>
        <p:xfrm>
          <a:off x="4456113" y="2541588"/>
          <a:ext cx="584200" cy="463550"/>
        </p:xfrm>
        <a:graphic>
          <a:graphicData uri="http://schemas.openxmlformats.org/presentationml/2006/ole">
            <p:oleObj spid="_x0000_s6148" name="Clip" r:id="rId5" imgW="1305000" imgH="1085760" progId="MS_ClipArt_Gallery.2">
              <p:embed/>
            </p:oleObj>
          </a:graphicData>
        </a:graphic>
      </p:graphicFrame>
      <p:sp>
        <p:nvSpPr>
          <p:cNvPr id="6161" name="Line 11"/>
          <p:cNvSpPr>
            <a:spLocks noChangeShapeType="1"/>
          </p:cNvSpPr>
          <p:nvPr/>
        </p:nvSpPr>
        <p:spPr bwMode="auto">
          <a:xfrm>
            <a:off x="5307013" y="2481263"/>
            <a:ext cx="10350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6162" name="Group 12"/>
          <p:cNvGrpSpPr>
            <a:grpSpLocks/>
          </p:cNvGrpSpPr>
          <p:nvPr/>
        </p:nvGrpSpPr>
        <p:grpSpPr bwMode="auto">
          <a:xfrm>
            <a:off x="6249988" y="2446338"/>
            <a:ext cx="711200" cy="381000"/>
            <a:chOff x="3600" y="219"/>
            <a:chExt cx="360" cy="175"/>
          </a:xfrm>
        </p:grpSpPr>
        <p:sp>
          <p:nvSpPr>
            <p:cNvPr id="6202" name="Oval 1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203" name="Line 1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204" name="Line 1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205" name="Rectangle 1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6206" name="Oval 1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6207" name="Group 1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212" name="Line 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6213" name="Line 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6214" name="Line 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6208" name="Group 2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209" name="Line 2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6210" name="Line 2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6211" name="Line 2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6163" name="Text Box 26"/>
          <p:cNvSpPr txBox="1">
            <a:spLocks noChangeArrowheads="1"/>
          </p:cNvSpPr>
          <p:nvPr/>
        </p:nvSpPr>
        <p:spPr bwMode="auto">
          <a:xfrm>
            <a:off x="4975225" y="131286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223.1.1.1</a:t>
            </a:r>
            <a:endParaRPr lang="en-US"/>
          </a:p>
        </p:txBody>
      </p:sp>
      <p:grpSp>
        <p:nvGrpSpPr>
          <p:cNvPr id="6164" name="Group 27"/>
          <p:cNvGrpSpPr>
            <a:grpSpLocks/>
          </p:cNvGrpSpPr>
          <p:nvPr/>
        </p:nvGrpSpPr>
        <p:grpSpPr bwMode="auto">
          <a:xfrm>
            <a:off x="4975225" y="1955800"/>
            <a:ext cx="1031875" cy="336550"/>
            <a:chOff x="3251" y="608"/>
            <a:chExt cx="650" cy="212"/>
          </a:xfrm>
        </p:grpSpPr>
        <p:sp>
          <p:nvSpPr>
            <p:cNvPr id="6200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201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</p:grpSp>
      <p:sp>
        <p:nvSpPr>
          <p:cNvPr id="6165" name="Text Box 30"/>
          <p:cNvSpPr txBox="1">
            <a:spLocks noChangeArrowheads="1"/>
          </p:cNvSpPr>
          <p:nvPr/>
        </p:nvSpPr>
        <p:spPr bwMode="auto">
          <a:xfrm>
            <a:off x="4860925" y="289401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223.1.1.3</a:t>
            </a:r>
            <a:endParaRPr lang="en-US"/>
          </a:p>
        </p:txBody>
      </p:sp>
      <p:sp>
        <p:nvSpPr>
          <p:cNvPr id="6166" name="Text Box 31"/>
          <p:cNvSpPr txBox="1">
            <a:spLocks noChangeArrowheads="1"/>
          </p:cNvSpPr>
          <p:nvPr/>
        </p:nvSpPr>
        <p:spPr bwMode="auto">
          <a:xfrm>
            <a:off x="5651500" y="2222500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223.1.1.4</a:t>
            </a:r>
            <a:endParaRPr lang="en-US"/>
          </a:p>
        </p:txBody>
      </p:sp>
      <p:sp>
        <p:nvSpPr>
          <p:cNvPr id="6167" name="Line 32"/>
          <p:cNvSpPr>
            <a:spLocks noChangeShapeType="1"/>
          </p:cNvSpPr>
          <p:nvPr/>
        </p:nvSpPr>
        <p:spPr bwMode="auto">
          <a:xfrm>
            <a:off x="6854825" y="2490788"/>
            <a:ext cx="1016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68" name="Text Box 33"/>
          <p:cNvSpPr txBox="1">
            <a:spLocks noChangeArrowheads="1"/>
          </p:cNvSpPr>
          <p:nvPr/>
        </p:nvSpPr>
        <p:spPr bwMode="auto">
          <a:xfrm>
            <a:off x="6727825" y="2212975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223.1.2.9</a:t>
            </a:r>
            <a:endParaRPr lang="en-US"/>
          </a:p>
        </p:txBody>
      </p:sp>
      <p:sp>
        <p:nvSpPr>
          <p:cNvPr id="6169" name="Line 34"/>
          <p:cNvSpPr>
            <a:spLocks noChangeShapeType="1"/>
          </p:cNvSpPr>
          <p:nvPr/>
        </p:nvSpPr>
        <p:spPr bwMode="auto">
          <a:xfrm flipH="1">
            <a:off x="7878763" y="179546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6149" name="Object 35"/>
          <p:cNvGraphicFramePr>
            <a:graphicFrameLocks noChangeAspect="1"/>
          </p:cNvGraphicFramePr>
          <p:nvPr/>
        </p:nvGraphicFramePr>
        <p:xfrm>
          <a:off x="8056563" y="1503363"/>
          <a:ext cx="584200" cy="463550"/>
        </p:xfrm>
        <a:graphic>
          <a:graphicData uri="http://schemas.openxmlformats.org/presentationml/2006/ole">
            <p:oleObj spid="_x0000_s6149" name="Clip" r:id="rId6" imgW="1305000" imgH="1085760" progId="MS_ClipArt_Gallery.2">
              <p:embed/>
            </p:oleObj>
          </a:graphicData>
        </a:graphic>
      </p:graphicFrame>
      <p:sp>
        <p:nvSpPr>
          <p:cNvPr id="6170" name="Line 36"/>
          <p:cNvSpPr>
            <a:spLocks noChangeShapeType="1"/>
          </p:cNvSpPr>
          <p:nvPr/>
        </p:nvSpPr>
        <p:spPr bwMode="auto">
          <a:xfrm>
            <a:off x="7878763" y="18002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6150" name="Object 37"/>
          <p:cNvGraphicFramePr>
            <a:graphicFrameLocks noChangeAspect="1"/>
          </p:cNvGraphicFramePr>
          <p:nvPr/>
        </p:nvGraphicFramePr>
        <p:xfrm>
          <a:off x="8061325" y="2884488"/>
          <a:ext cx="584200" cy="463550"/>
        </p:xfrm>
        <a:graphic>
          <a:graphicData uri="http://schemas.openxmlformats.org/presentationml/2006/ole">
            <p:oleObj spid="_x0000_s6150" name="Clip" r:id="rId7" imgW="1305000" imgH="1085760" progId="MS_ClipArt_Gallery.2">
              <p:embed/>
            </p:oleObj>
          </a:graphicData>
        </a:graphic>
      </p:graphicFrame>
      <p:sp>
        <p:nvSpPr>
          <p:cNvPr id="6171" name="Line 38"/>
          <p:cNvSpPr>
            <a:spLocks noChangeShapeType="1"/>
          </p:cNvSpPr>
          <p:nvPr/>
        </p:nvSpPr>
        <p:spPr bwMode="auto">
          <a:xfrm>
            <a:off x="7878763" y="30718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6172" name="Group 39"/>
          <p:cNvGrpSpPr>
            <a:grpSpLocks/>
          </p:cNvGrpSpPr>
          <p:nvPr/>
        </p:nvGrpSpPr>
        <p:grpSpPr bwMode="auto">
          <a:xfrm>
            <a:off x="7189788" y="2732088"/>
            <a:ext cx="1031875" cy="336550"/>
            <a:chOff x="4532" y="1229"/>
            <a:chExt cx="650" cy="212"/>
          </a:xfrm>
        </p:grpSpPr>
        <p:sp>
          <p:nvSpPr>
            <p:cNvPr id="6198" name="Rectangle 40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99" name="Text Box 41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</p:grpSp>
      <p:grpSp>
        <p:nvGrpSpPr>
          <p:cNvPr id="6173" name="Group 42"/>
          <p:cNvGrpSpPr>
            <a:grpSpLocks/>
          </p:cNvGrpSpPr>
          <p:nvPr/>
        </p:nvGrpSpPr>
        <p:grpSpPr bwMode="auto">
          <a:xfrm>
            <a:off x="7151688" y="1760538"/>
            <a:ext cx="1031875" cy="336550"/>
            <a:chOff x="4532" y="1229"/>
            <a:chExt cx="650" cy="212"/>
          </a:xfrm>
        </p:grpSpPr>
        <p:sp>
          <p:nvSpPr>
            <p:cNvPr id="6196" name="Rectangle 43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97" name="Text Box 44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</p:grpSp>
      <p:sp>
        <p:nvSpPr>
          <p:cNvPr id="6174" name="Line 45"/>
          <p:cNvSpPr>
            <a:spLocks noChangeShapeType="1"/>
          </p:cNvSpPr>
          <p:nvPr/>
        </p:nvSpPr>
        <p:spPr bwMode="auto">
          <a:xfrm flipH="1">
            <a:off x="6616700" y="2828925"/>
            <a:ext cx="0" cy="129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75" name="Line 46"/>
          <p:cNvSpPr>
            <a:spLocks noChangeShapeType="1"/>
          </p:cNvSpPr>
          <p:nvPr/>
        </p:nvSpPr>
        <p:spPr bwMode="auto">
          <a:xfrm flipH="1">
            <a:off x="6007100" y="4110038"/>
            <a:ext cx="1185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76" name="Line 47"/>
          <p:cNvSpPr>
            <a:spLocks noChangeShapeType="1"/>
          </p:cNvSpPr>
          <p:nvPr/>
        </p:nvSpPr>
        <p:spPr bwMode="auto">
          <a:xfrm flipH="1" flipV="1">
            <a:off x="6003925" y="41021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77" name="Line 48"/>
          <p:cNvSpPr>
            <a:spLocks noChangeShapeType="1"/>
          </p:cNvSpPr>
          <p:nvPr/>
        </p:nvSpPr>
        <p:spPr bwMode="auto">
          <a:xfrm flipH="1" flipV="1">
            <a:off x="7180263" y="41068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6151" name="Object 49"/>
          <p:cNvGraphicFramePr>
            <a:graphicFrameLocks noChangeAspect="1"/>
          </p:cNvGraphicFramePr>
          <p:nvPr/>
        </p:nvGraphicFramePr>
        <p:xfrm>
          <a:off x="6965950" y="4265613"/>
          <a:ext cx="584200" cy="463550"/>
        </p:xfrm>
        <a:graphic>
          <a:graphicData uri="http://schemas.openxmlformats.org/presentationml/2006/ole">
            <p:oleObj spid="_x0000_s6151" name="Clip" r:id="rId8" imgW="1305000" imgH="1085760" progId="MS_ClipArt_Gallery.2">
              <p:embed/>
            </p:oleObj>
          </a:graphicData>
        </a:graphic>
      </p:graphicFrame>
      <p:graphicFrame>
        <p:nvGraphicFramePr>
          <p:cNvPr id="6152" name="Object 50"/>
          <p:cNvGraphicFramePr>
            <a:graphicFrameLocks noChangeAspect="1"/>
          </p:cNvGraphicFramePr>
          <p:nvPr/>
        </p:nvGraphicFramePr>
        <p:xfrm>
          <a:off x="5708650" y="4279900"/>
          <a:ext cx="584200" cy="463550"/>
        </p:xfrm>
        <a:graphic>
          <a:graphicData uri="http://schemas.openxmlformats.org/presentationml/2006/ole">
            <p:oleObj spid="_x0000_s6152" name="Clip" r:id="rId9" imgW="1305000" imgH="1085760" progId="MS_ClipArt_Gallery.2">
              <p:embed/>
            </p:oleObj>
          </a:graphicData>
        </a:graphic>
      </p:graphicFrame>
      <p:grpSp>
        <p:nvGrpSpPr>
          <p:cNvPr id="6178" name="Group 51"/>
          <p:cNvGrpSpPr>
            <a:grpSpLocks/>
          </p:cNvGrpSpPr>
          <p:nvPr/>
        </p:nvGrpSpPr>
        <p:grpSpPr bwMode="auto">
          <a:xfrm>
            <a:off x="7151688" y="3984625"/>
            <a:ext cx="1031875" cy="336550"/>
            <a:chOff x="4532" y="1229"/>
            <a:chExt cx="650" cy="212"/>
          </a:xfrm>
        </p:grpSpPr>
        <p:sp>
          <p:nvSpPr>
            <p:cNvPr id="6194" name="Rectangle 52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95" name="Text Box 53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</p:grpSp>
      <p:grpSp>
        <p:nvGrpSpPr>
          <p:cNvPr id="6179" name="Group 54"/>
          <p:cNvGrpSpPr>
            <a:grpSpLocks/>
          </p:cNvGrpSpPr>
          <p:nvPr/>
        </p:nvGrpSpPr>
        <p:grpSpPr bwMode="auto">
          <a:xfrm>
            <a:off x="5003800" y="4013200"/>
            <a:ext cx="1031875" cy="336550"/>
            <a:chOff x="4532" y="1229"/>
            <a:chExt cx="650" cy="212"/>
          </a:xfrm>
        </p:grpSpPr>
        <p:sp>
          <p:nvSpPr>
            <p:cNvPr id="6192" name="Rectangle 55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93" name="Text Box 56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</p:grpSp>
      <p:grpSp>
        <p:nvGrpSpPr>
          <p:cNvPr id="6180" name="Group 57"/>
          <p:cNvGrpSpPr>
            <a:grpSpLocks/>
          </p:cNvGrpSpPr>
          <p:nvPr/>
        </p:nvGrpSpPr>
        <p:grpSpPr bwMode="auto">
          <a:xfrm>
            <a:off x="6003925" y="2874963"/>
            <a:ext cx="1144588" cy="336550"/>
            <a:chOff x="4532" y="1229"/>
            <a:chExt cx="721" cy="212"/>
          </a:xfrm>
        </p:grpSpPr>
        <p:sp>
          <p:nvSpPr>
            <p:cNvPr id="6190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91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</p:grpSp>
      <p:sp>
        <p:nvSpPr>
          <p:cNvPr id="6181" name="Text Box 60"/>
          <p:cNvSpPr txBox="1">
            <a:spLocks noChangeArrowheads="1"/>
          </p:cNvSpPr>
          <p:nvPr/>
        </p:nvSpPr>
        <p:spPr bwMode="auto">
          <a:xfrm>
            <a:off x="4122738" y="5341938"/>
            <a:ext cx="5043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223.1.1.1 = 11011111 00000001 00000001 00000001</a:t>
            </a:r>
            <a:endParaRPr lang="en-US"/>
          </a:p>
        </p:txBody>
      </p:sp>
      <p:sp>
        <p:nvSpPr>
          <p:cNvPr id="6182" name="Freeform 61"/>
          <p:cNvSpPr>
            <a:spLocks/>
          </p:cNvSpPr>
          <p:nvPr/>
        </p:nvSpPr>
        <p:spPr bwMode="auto">
          <a:xfrm>
            <a:off x="5162550" y="5597525"/>
            <a:ext cx="892175" cy="92075"/>
          </a:xfrm>
          <a:custGeom>
            <a:avLst/>
            <a:gdLst>
              <a:gd name="T0" fmla="*/ 0 w 562"/>
              <a:gd name="T1" fmla="*/ 0 h 58"/>
              <a:gd name="T2" fmla="*/ 0 w 562"/>
              <a:gd name="T3" fmla="*/ 146169074 h 58"/>
              <a:gd name="T4" fmla="*/ 1416327594 w 562"/>
              <a:gd name="T5" fmla="*/ 146169074 h 58"/>
              <a:gd name="T6" fmla="*/ 1416327594 w 562"/>
              <a:gd name="T7" fmla="*/ 40322502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8"/>
              <a:gd name="T14" fmla="*/ 562 w 562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8">
                <a:moveTo>
                  <a:pt x="0" y="0"/>
                </a:moveTo>
                <a:lnTo>
                  <a:pt x="0" y="58"/>
                </a:lnTo>
                <a:lnTo>
                  <a:pt x="562" y="58"/>
                </a:lnTo>
                <a:lnTo>
                  <a:pt x="562" y="1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83" name="Freeform 62"/>
          <p:cNvSpPr>
            <a:spLocks/>
          </p:cNvSpPr>
          <p:nvPr/>
        </p:nvSpPr>
        <p:spPr bwMode="auto">
          <a:xfrm>
            <a:off x="6124575" y="5616575"/>
            <a:ext cx="892175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126007824 h 50"/>
              <a:gd name="T4" fmla="*/ 1416327594 w 562"/>
              <a:gd name="T5" fmla="*/ 126007824 h 50"/>
              <a:gd name="T6" fmla="*/ 1416327594 w 562"/>
              <a:gd name="T7" fmla="*/ 20161250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84" name="Freeform 63"/>
          <p:cNvSpPr>
            <a:spLocks/>
          </p:cNvSpPr>
          <p:nvPr/>
        </p:nvSpPr>
        <p:spPr bwMode="auto">
          <a:xfrm>
            <a:off x="7089775" y="5619750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126007824 h 50"/>
              <a:gd name="T4" fmla="*/ 1346642155 w 562"/>
              <a:gd name="T5" fmla="*/ 126007824 h 50"/>
              <a:gd name="T6" fmla="*/ 1346642155 w 562"/>
              <a:gd name="T7" fmla="*/ 20161250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85" name="Freeform 64"/>
          <p:cNvSpPr>
            <a:spLocks/>
          </p:cNvSpPr>
          <p:nvPr/>
        </p:nvSpPr>
        <p:spPr bwMode="auto">
          <a:xfrm>
            <a:off x="8054975" y="5622925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126007824 h 50"/>
              <a:gd name="T4" fmla="*/ 1346642155 w 562"/>
              <a:gd name="T5" fmla="*/ 126007824 h 50"/>
              <a:gd name="T6" fmla="*/ 1346642155 w 562"/>
              <a:gd name="T7" fmla="*/ 20161250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86" name="Text Box 65"/>
          <p:cNvSpPr txBox="1">
            <a:spLocks noChangeArrowheads="1"/>
          </p:cNvSpPr>
          <p:nvPr/>
        </p:nvSpPr>
        <p:spPr bwMode="auto">
          <a:xfrm>
            <a:off x="5360988" y="5818188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</a:t>
            </a:r>
            <a:endParaRPr lang="en-US"/>
          </a:p>
        </p:txBody>
      </p:sp>
      <p:sp>
        <p:nvSpPr>
          <p:cNvPr id="6187" name="Text Box 66"/>
          <p:cNvSpPr txBox="1">
            <a:spLocks noChangeArrowheads="1"/>
          </p:cNvSpPr>
          <p:nvPr/>
        </p:nvSpPr>
        <p:spPr bwMode="auto">
          <a:xfrm>
            <a:off x="6403975" y="58277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1</a:t>
            </a:r>
            <a:endParaRPr lang="en-US"/>
          </a:p>
        </p:txBody>
      </p:sp>
      <p:sp>
        <p:nvSpPr>
          <p:cNvPr id="6188" name="Text Box 67"/>
          <p:cNvSpPr txBox="1">
            <a:spLocks noChangeArrowheads="1"/>
          </p:cNvSpPr>
          <p:nvPr/>
        </p:nvSpPr>
        <p:spPr bwMode="auto">
          <a:xfrm>
            <a:off x="8361363" y="58277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1</a:t>
            </a:r>
            <a:endParaRPr lang="en-US"/>
          </a:p>
        </p:txBody>
      </p:sp>
      <p:sp>
        <p:nvSpPr>
          <p:cNvPr id="6189" name="Text Box 68"/>
          <p:cNvSpPr txBox="1">
            <a:spLocks noChangeArrowheads="1"/>
          </p:cNvSpPr>
          <p:nvPr/>
        </p:nvSpPr>
        <p:spPr bwMode="auto">
          <a:xfrm>
            <a:off x="7342188" y="58277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1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A38DA2FC-8DF2-408A-8FC2-04DF2000A05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7179" name="Freeform 2"/>
          <p:cNvSpPr>
            <a:spLocks/>
          </p:cNvSpPr>
          <p:nvPr/>
        </p:nvSpPr>
        <p:spPr bwMode="auto">
          <a:xfrm>
            <a:off x="4378325" y="1160463"/>
            <a:ext cx="1941513" cy="2049462"/>
          </a:xfrm>
          <a:custGeom>
            <a:avLst/>
            <a:gdLst>
              <a:gd name="T0" fmla="*/ 2147483647 w 1223"/>
              <a:gd name="T1" fmla="*/ 1905237733 h 1291"/>
              <a:gd name="T2" fmla="*/ 1769150231 w 1223"/>
              <a:gd name="T3" fmla="*/ 1688504431 h 1291"/>
              <a:gd name="T4" fmla="*/ 1532255180 w 1223"/>
              <a:gd name="T5" fmla="*/ 259575238 h 1291"/>
              <a:gd name="T6" fmla="*/ 844253415 w 1223"/>
              <a:gd name="T7" fmla="*/ 131048093 h 1291"/>
              <a:gd name="T8" fmla="*/ 163810976 w 1223"/>
              <a:gd name="T9" fmla="*/ 206652734 h 1291"/>
              <a:gd name="T10" fmla="*/ 103327210 w 1223"/>
              <a:gd name="T11" fmla="*/ 1370964544 h 1291"/>
              <a:gd name="T12" fmla="*/ 95765949 w 1223"/>
              <a:gd name="T13" fmla="*/ 1892636166 h 1291"/>
              <a:gd name="T14" fmla="*/ 57964404 w 1223"/>
              <a:gd name="T15" fmla="*/ 2147483647 h 1291"/>
              <a:gd name="T16" fmla="*/ 42843456 w 1223"/>
              <a:gd name="T17" fmla="*/ 2147483647 h 1291"/>
              <a:gd name="T18" fmla="*/ 322580054 w 1223"/>
              <a:gd name="T19" fmla="*/ 2147483647 h 1291"/>
              <a:gd name="T20" fmla="*/ 1517134244 w 1223"/>
              <a:gd name="T21" fmla="*/ 2147483647 h 1291"/>
              <a:gd name="T22" fmla="*/ 1728827736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1905237733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0" name="Freeform 3"/>
          <p:cNvSpPr>
            <a:spLocks/>
          </p:cNvSpPr>
          <p:nvPr/>
        </p:nvSpPr>
        <p:spPr bwMode="auto">
          <a:xfrm>
            <a:off x="6894513" y="1447800"/>
            <a:ext cx="1906587" cy="1958975"/>
          </a:xfrm>
          <a:custGeom>
            <a:avLst/>
            <a:gdLst>
              <a:gd name="T0" fmla="*/ 63003095 w 1201"/>
              <a:gd name="T1" fmla="*/ 1786790074 h 1234"/>
              <a:gd name="T2" fmla="*/ 1325601698 w 1201"/>
              <a:gd name="T3" fmla="*/ 1965721891 h 1234"/>
              <a:gd name="T4" fmla="*/ 1544854351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1746467590 h 1234"/>
              <a:gd name="T14" fmla="*/ 2147483647 w 1201"/>
              <a:gd name="T15" fmla="*/ 1066025275 h 1234"/>
              <a:gd name="T16" fmla="*/ 2147483647 w 1201"/>
              <a:gd name="T17" fmla="*/ 544353733 h 1234"/>
              <a:gd name="T18" fmla="*/ 2147483647 w 1201"/>
              <a:gd name="T19" fmla="*/ 83165942 h 1234"/>
              <a:gd name="T20" fmla="*/ 1628020246 w 1201"/>
              <a:gd name="T21" fmla="*/ 204131831 h 1234"/>
              <a:gd name="T22" fmla="*/ 1348282295 w 1201"/>
              <a:gd name="T23" fmla="*/ 1307961767 h 1234"/>
              <a:gd name="T24" fmla="*/ 110886850 w 1201"/>
              <a:gd name="T25" fmla="*/ 1381045475 h 1234"/>
              <a:gd name="T26" fmla="*/ 63003095 w 1201"/>
              <a:gd name="T27" fmla="*/ 1786790074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1"/>
              <a:gd name="T43" fmla="*/ 0 h 1234"/>
              <a:gd name="T44" fmla="*/ 1201 w 1201"/>
              <a:gd name="T45" fmla="*/ 1234 h 123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1" name="Freeform 4"/>
          <p:cNvSpPr>
            <a:spLocks/>
          </p:cNvSpPr>
          <p:nvPr/>
        </p:nvSpPr>
        <p:spPr bwMode="auto">
          <a:xfrm>
            <a:off x="5578475" y="2881313"/>
            <a:ext cx="2041525" cy="1979612"/>
          </a:xfrm>
          <a:custGeom>
            <a:avLst/>
            <a:gdLst>
              <a:gd name="T0" fmla="*/ 1479332348 w 1286"/>
              <a:gd name="T1" fmla="*/ 75604664 h 1247"/>
              <a:gd name="T2" fmla="*/ 1282758647 w 1286"/>
              <a:gd name="T3" fmla="*/ 1557455956 h 1247"/>
              <a:gd name="T4" fmla="*/ 194052801 w 1286"/>
              <a:gd name="T5" fmla="*/ 2147483647 h 1247"/>
              <a:gd name="T6" fmla="*/ 118446555 w 1286"/>
              <a:gd name="T7" fmla="*/ 2147483647 h 1247"/>
              <a:gd name="T8" fmla="*/ 352821840 w 1286"/>
              <a:gd name="T9" fmla="*/ 2147483647 h 1247"/>
              <a:gd name="T10" fmla="*/ 1161791193 w 1286"/>
              <a:gd name="T11" fmla="*/ 2147483647 h 1247"/>
              <a:gd name="T12" fmla="*/ 174394825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1867434578 h 1247"/>
              <a:gd name="T20" fmla="*/ 2016125028 w 1286"/>
              <a:gd name="T21" fmla="*/ 1580136554 h 1247"/>
              <a:gd name="T22" fmla="*/ 1887596315 w 1286"/>
              <a:gd name="T23" fmla="*/ 105846544 h 1247"/>
              <a:gd name="T24" fmla="*/ 1479332348 w 1286"/>
              <a:gd name="T25" fmla="*/ 75604664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86"/>
              <a:gd name="T40" fmla="*/ 0 h 1247"/>
              <a:gd name="T41" fmla="*/ 1286 w 1286"/>
              <a:gd name="T42" fmla="*/ 1247 h 1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Subnets</a:t>
            </a:r>
          </a:p>
        </p:txBody>
      </p:sp>
      <p:sp>
        <p:nvSpPr>
          <p:cNvPr id="718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333500"/>
            <a:ext cx="3695700" cy="4648200"/>
          </a:xfrm>
        </p:spPr>
        <p:txBody>
          <a:bodyPr/>
          <a:lstStyle/>
          <a:p>
            <a:r>
              <a:rPr lang="en-US" sz="2400" smtClean="0">
                <a:solidFill>
                  <a:schemeClr val="accent2"/>
                </a:solidFill>
              </a:rPr>
              <a:t>IP address:</a:t>
            </a:r>
            <a:r>
              <a:rPr lang="en-US" sz="2400" smtClean="0"/>
              <a:t> </a:t>
            </a:r>
          </a:p>
          <a:p>
            <a:pPr lvl="1"/>
            <a:r>
              <a:rPr lang="en-US" sz="2000" smtClean="0"/>
              <a:t>subnet part (high order bits)</a:t>
            </a:r>
          </a:p>
          <a:p>
            <a:pPr lvl="1"/>
            <a:r>
              <a:rPr lang="en-US" sz="2000" smtClean="0"/>
              <a:t>host part (low order bits) </a:t>
            </a:r>
          </a:p>
          <a:p>
            <a:r>
              <a:rPr lang="en-US" sz="2400" i="1" smtClean="0">
                <a:solidFill>
                  <a:schemeClr val="accent2"/>
                </a:solidFill>
              </a:rPr>
              <a:t>What’s a subnet ?</a:t>
            </a:r>
          </a:p>
          <a:p>
            <a:pPr lvl="1"/>
            <a:r>
              <a:rPr lang="en-US" sz="2000" smtClean="0"/>
              <a:t>device interfaces with same subnet-part in their IP addresses</a:t>
            </a:r>
          </a:p>
          <a:p>
            <a:pPr lvl="1"/>
            <a:r>
              <a:rPr lang="en-US" sz="2000" smtClean="0"/>
              <a:t>can physically reach each other without intervening router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4456113" y="1265238"/>
          <a:ext cx="584200" cy="463550"/>
        </p:xfrm>
        <a:graphic>
          <a:graphicData uri="http://schemas.openxmlformats.org/presentationml/2006/ole">
            <p:oleObj spid="_x0000_s7170" name="Clip" r:id="rId3" imgW="1305000" imgH="1085760" progId="MS_ClipArt_Gallery.2">
              <p:embed/>
            </p:oleObj>
          </a:graphicData>
        </a:graphic>
      </p:graphicFrame>
      <p:sp>
        <p:nvSpPr>
          <p:cNvPr id="7184" name="Line 8"/>
          <p:cNvSpPr>
            <a:spLocks noChangeShapeType="1"/>
          </p:cNvSpPr>
          <p:nvPr/>
        </p:nvSpPr>
        <p:spPr bwMode="auto">
          <a:xfrm>
            <a:off x="5016500" y="16383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5" name="Line 9"/>
          <p:cNvSpPr>
            <a:spLocks noChangeShapeType="1"/>
          </p:cNvSpPr>
          <p:nvPr/>
        </p:nvSpPr>
        <p:spPr bwMode="auto">
          <a:xfrm flipH="1">
            <a:off x="5307013" y="162401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6" name="Line 10"/>
          <p:cNvSpPr>
            <a:spLocks noChangeShapeType="1"/>
          </p:cNvSpPr>
          <p:nvPr/>
        </p:nvSpPr>
        <p:spPr bwMode="auto">
          <a:xfrm flipV="1">
            <a:off x="5016500" y="22828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7" name="Line 11"/>
          <p:cNvSpPr>
            <a:spLocks noChangeShapeType="1"/>
          </p:cNvSpPr>
          <p:nvPr/>
        </p:nvSpPr>
        <p:spPr bwMode="auto">
          <a:xfrm>
            <a:off x="5026025" y="29098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7171" name="Object 12"/>
          <p:cNvGraphicFramePr>
            <a:graphicFrameLocks noChangeAspect="1"/>
          </p:cNvGraphicFramePr>
          <p:nvPr/>
        </p:nvGraphicFramePr>
        <p:xfrm>
          <a:off x="4456113" y="1931988"/>
          <a:ext cx="584200" cy="463550"/>
        </p:xfrm>
        <a:graphic>
          <a:graphicData uri="http://schemas.openxmlformats.org/presentationml/2006/ole">
            <p:oleObj spid="_x0000_s7171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7172" name="Object 13"/>
          <p:cNvGraphicFramePr>
            <a:graphicFrameLocks noChangeAspect="1"/>
          </p:cNvGraphicFramePr>
          <p:nvPr/>
        </p:nvGraphicFramePr>
        <p:xfrm>
          <a:off x="4456113" y="2541588"/>
          <a:ext cx="584200" cy="463550"/>
        </p:xfrm>
        <a:graphic>
          <a:graphicData uri="http://schemas.openxmlformats.org/presentationml/2006/ole">
            <p:oleObj spid="_x0000_s7172" name="Clip" r:id="rId5" imgW="1305000" imgH="1085760" progId="MS_ClipArt_Gallery.2">
              <p:embed/>
            </p:oleObj>
          </a:graphicData>
        </a:graphic>
      </p:graphicFrame>
      <p:sp>
        <p:nvSpPr>
          <p:cNvPr id="7188" name="Line 14"/>
          <p:cNvSpPr>
            <a:spLocks noChangeShapeType="1"/>
          </p:cNvSpPr>
          <p:nvPr/>
        </p:nvSpPr>
        <p:spPr bwMode="auto">
          <a:xfrm>
            <a:off x="5307013" y="2481263"/>
            <a:ext cx="10350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7189" name="Group 15"/>
          <p:cNvGrpSpPr>
            <a:grpSpLocks/>
          </p:cNvGrpSpPr>
          <p:nvPr/>
        </p:nvGrpSpPr>
        <p:grpSpPr bwMode="auto">
          <a:xfrm>
            <a:off x="6249988" y="2446338"/>
            <a:ext cx="711200" cy="381000"/>
            <a:chOff x="3600" y="219"/>
            <a:chExt cx="360" cy="175"/>
          </a:xfrm>
        </p:grpSpPr>
        <p:sp>
          <p:nvSpPr>
            <p:cNvPr id="7216" name="Oval 1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17" name="Line 1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18" name="Line 1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19" name="Rectangle 1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7220" name="Oval 2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7221" name="Group 2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7226" name="Line 2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227" name="Line 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228" name="Line 2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7222" name="Group 2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7223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224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225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7190" name="Text Box 29"/>
          <p:cNvSpPr txBox="1">
            <a:spLocks noChangeArrowheads="1"/>
          </p:cNvSpPr>
          <p:nvPr/>
        </p:nvSpPr>
        <p:spPr bwMode="auto">
          <a:xfrm>
            <a:off x="4975225" y="131286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223.1.1.1</a:t>
            </a:r>
            <a:endParaRPr lang="en-US"/>
          </a:p>
        </p:txBody>
      </p:sp>
      <p:sp>
        <p:nvSpPr>
          <p:cNvPr id="7191" name="Rectangle 30"/>
          <p:cNvSpPr>
            <a:spLocks noChangeArrowheads="1"/>
          </p:cNvSpPr>
          <p:nvPr/>
        </p:nvSpPr>
        <p:spPr bwMode="auto">
          <a:xfrm>
            <a:off x="5062538" y="2033588"/>
            <a:ext cx="309562" cy="1809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92" name="Text Box 31"/>
          <p:cNvSpPr txBox="1">
            <a:spLocks noChangeArrowheads="1"/>
          </p:cNvSpPr>
          <p:nvPr/>
        </p:nvSpPr>
        <p:spPr bwMode="auto">
          <a:xfrm>
            <a:off x="4976813" y="194151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223.1.1.2</a:t>
            </a:r>
            <a:endParaRPr lang="en-US"/>
          </a:p>
        </p:txBody>
      </p:sp>
      <p:sp>
        <p:nvSpPr>
          <p:cNvPr id="7193" name="Text Box 32"/>
          <p:cNvSpPr txBox="1">
            <a:spLocks noChangeArrowheads="1"/>
          </p:cNvSpPr>
          <p:nvPr/>
        </p:nvSpPr>
        <p:spPr bwMode="auto">
          <a:xfrm>
            <a:off x="4860925" y="289401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223.1.1.3</a:t>
            </a:r>
            <a:endParaRPr lang="en-US"/>
          </a:p>
        </p:txBody>
      </p:sp>
      <p:sp>
        <p:nvSpPr>
          <p:cNvPr id="7194" name="Text Box 33"/>
          <p:cNvSpPr txBox="1">
            <a:spLocks noChangeArrowheads="1"/>
          </p:cNvSpPr>
          <p:nvPr/>
        </p:nvSpPr>
        <p:spPr bwMode="auto">
          <a:xfrm>
            <a:off x="5651500" y="2222500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223.1.1.4</a:t>
            </a:r>
            <a:endParaRPr lang="en-US"/>
          </a:p>
        </p:txBody>
      </p:sp>
      <p:sp>
        <p:nvSpPr>
          <p:cNvPr id="7195" name="Line 34"/>
          <p:cNvSpPr>
            <a:spLocks noChangeShapeType="1"/>
          </p:cNvSpPr>
          <p:nvPr/>
        </p:nvSpPr>
        <p:spPr bwMode="auto">
          <a:xfrm>
            <a:off x="6854825" y="2490788"/>
            <a:ext cx="1016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96" name="Text Box 35"/>
          <p:cNvSpPr txBox="1">
            <a:spLocks noChangeArrowheads="1"/>
          </p:cNvSpPr>
          <p:nvPr/>
        </p:nvSpPr>
        <p:spPr bwMode="auto">
          <a:xfrm>
            <a:off x="6727825" y="2212975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223.1.2.9</a:t>
            </a:r>
            <a:endParaRPr lang="en-US"/>
          </a:p>
        </p:txBody>
      </p:sp>
      <p:sp>
        <p:nvSpPr>
          <p:cNvPr id="7197" name="Line 36"/>
          <p:cNvSpPr>
            <a:spLocks noChangeShapeType="1"/>
          </p:cNvSpPr>
          <p:nvPr/>
        </p:nvSpPr>
        <p:spPr bwMode="auto">
          <a:xfrm flipH="1">
            <a:off x="7878763" y="179546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7173" name="Object 37"/>
          <p:cNvGraphicFramePr>
            <a:graphicFrameLocks noChangeAspect="1"/>
          </p:cNvGraphicFramePr>
          <p:nvPr/>
        </p:nvGraphicFramePr>
        <p:xfrm>
          <a:off x="8056563" y="1503363"/>
          <a:ext cx="584200" cy="463550"/>
        </p:xfrm>
        <a:graphic>
          <a:graphicData uri="http://schemas.openxmlformats.org/presentationml/2006/ole">
            <p:oleObj spid="_x0000_s7173" name="Clip" r:id="rId6" imgW="1305000" imgH="1085760" progId="MS_ClipArt_Gallery.2">
              <p:embed/>
            </p:oleObj>
          </a:graphicData>
        </a:graphic>
      </p:graphicFrame>
      <p:sp>
        <p:nvSpPr>
          <p:cNvPr id="7198" name="Line 38"/>
          <p:cNvSpPr>
            <a:spLocks noChangeShapeType="1"/>
          </p:cNvSpPr>
          <p:nvPr/>
        </p:nvSpPr>
        <p:spPr bwMode="auto">
          <a:xfrm>
            <a:off x="7878763" y="18002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7174" name="Object 39"/>
          <p:cNvGraphicFramePr>
            <a:graphicFrameLocks noChangeAspect="1"/>
          </p:cNvGraphicFramePr>
          <p:nvPr/>
        </p:nvGraphicFramePr>
        <p:xfrm>
          <a:off x="8061325" y="2884488"/>
          <a:ext cx="584200" cy="463550"/>
        </p:xfrm>
        <a:graphic>
          <a:graphicData uri="http://schemas.openxmlformats.org/presentationml/2006/ole">
            <p:oleObj spid="_x0000_s7174" name="Clip" r:id="rId7" imgW="1305000" imgH="1085760" progId="MS_ClipArt_Gallery.2">
              <p:embed/>
            </p:oleObj>
          </a:graphicData>
        </a:graphic>
      </p:graphicFrame>
      <p:sp>
        <p:nvSpPr>
          <p:cNvPr id="7199" name="Line 40"/>
          <p:cNvSpPr>
            <a:spLocks noChangeShapeType="1"/>
          </p:cNvSpPr>
          <p:nvPr/>
        </p:nvSpPr>
        <p:spPr bwMode="auto">
          <a:xfrm>
            <a:off x="7878763" y="30718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00" name="Rectangle 41"/>
          <p:cNvSpPr>
            <a:spLocks noChangeArrowheads="1"/>
          </p:cNvSpPr>
          <p:nvPr/>
        </p:nvSpPr>
        <p:spPr bwMode="auto">
          <a:xfrm>
            <a:off x="7824788" y="2819400"/>
            <a:ext cx="171450" cy="1809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01" name="Text Box 42"/>
          <p:cNvSpPr txBox="1">
            <a:spLocks noChangeArrowheads="1"/>
          </p:cNvSpPr>
          <p:nvPr/>
        </p:nvSpPr>
        <p:spPr bwMode="auto">
          <a:xfrm>
            <a:off x="7251700" y="2757488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223.1.2.2</a:t>
            </a:r>
            <a:endParaRPr lang="en-US"/>
          </a:p>
        </p:txBody>
      </p:sp>
      <p:sp>
        <p:nvSpPr>
          <p:cNvPr id="7202" name="Rectangle 43"/>
          <p:cNvSpPr>
            <a:spLocks noChangeArrowheads="1"/>
          </p:cNvSpPr>
          <p:nvPr/>
        </p:nvSpPr>
        <p:spPr bwMode="auto">
          <a:xfrm>
            <a:off x="7839075" y="1847850"/>
            <a:ext cx="247650" cy="1809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03" name="Text Box 44"/>
          <p:cNvSpPr txBox="1">
            <a:spLocks noChangeArrowheads="1"/>
          </p:cNvSpPr>
          <p:nvPr/>
        </p:nvSpPr>
        <p:spPr bwMode="auto">
          <a:xfrm>
            <a:off x="7061200" y="1751013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223.1.2.1</a:t>
            </a:r>
            <a:endParaRPr lang="en-US"/>
          </a:p>
        </p:txBody>
      </p:sp>
      <p:sp>
        <p:nvSpPr>
          <p:cNvPr id="7204" name="Line 45"/>
          <p:cNvSpPr>
            <a:spLocks noChangeShapeType="1"/>
          </p:cNvSpPr>
          <p:nvPr/>
        </p:nvSpPr>
        <p:spPr bwMode="auto">
          <a:xfrm flipH="1">
            <a:off x="6616700" y="2828925"/>
            <a:ext cx="0" cy="129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05" name="Line 46"/>
          <p:cNvSpPr>
            <a:spLocks noChangeShapeType="1"/>
          </p:cNvSpPr>
          <p:nvPr/>
        </p:nvSpPr>
        <p:spPr bwMode="auto">
          <a:xfrm flipH="1">
            <a:off x="6007100" y="4110038"/>
            <a:ext cx="1185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06" name="Line 47"/>
          <p:cNvSpPr>
            <a:spLocks noChangeShapeType="1"/>
          </p:cNvSpPr>
          <p:nvPr/>
        </p:nvSpPr>
        <p:spPr bwMode="auto">
          <a:xfrm flipH="1" flipV="1">
            <a:off x="6003925" y="41021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07" name="Line 48"/>
          <p:cNvSpPr>
            <a:spLocks noChangeShapeType="1"/>
          </p:cNvSpPr>
          <p:nvPr/>
        </p:nvSpPr>
        <p:spPr bwMode="auto">
          <a:xfrm flipH="1" flipV="1">
            <a:off x="7180263" y="41068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7175" name="Object 49"/>
          <p:cNvGraphicFramePr>
            <a:graphicFrameLocks noChangeAspect="1"/>
          </p:cNvGraphicFramePr>
          <p:nvPr/>
        </p:nvGraphicFramePr>
        <p:xfrm>
          <a:off x="6965950" y="4265613"/>
          <a:ext cx="584200" cy="463550"/>
        </p:xfrm>
        <a:graphic>
          <a:graphicData uri="http://schemas.openxmlformats.org/presentationml/2006/ole">
            <p:oleObj spid="_x0000_s7175" name="Clip" r:id="rId8" imgW="1305000" imgH="1085760" progId="MS_ClipArt_Gallery.2">
              <p:embed/>
            </p:oleObj>
          </a:graphicData>
        </a:graphic>
      </p:graphicFrame>
      <p:graphicFrame>
        <p:nvGraphicFramePr>
          <p:cNvPr id="7176" name="Object 50"/>
          <p:cNvGraphicFramePr>
            <a:graphicFrameLocks noChangeAspect="1"/>
          </p:cNvGraphicFramePr>
          <p:nvPr/>
        </p:nvGraphicFramePr>
        <p:xfrm>
          <a:off x="5708650" y="4279900"/>
          <a:ext cx="584200" cy="463550"/>
        </p:xfrm>
        <a:graphic>
          <a:graphicData uri="http://schemas.openxmlformats.org/presentationml/2006/ole">
            <p:oleObj spid="_x0000_s7176" name="Clip" r:id="rId9" imgW="1305000" imgH="1085760" progId="MS_ClipArt_Gallery.2">
              <p:embed/>
            </p:oleObj>
          </a:graphicData>
        </a:graphic>
      </p:graphicFrame>
      <p:sp>
        <p:nvSpPr>
          <p:cNvPr id="7208" name="Text Box 51"/>
          <p:cNvSpPr txBox="1">
            <a:spLocks noChangeArrowheads="1"/>
          </p:cNvSpPr>
          <p:nvPr/>
        </p:nvSpPr>
        <p:spPr bwMode="auto">
          <a:xfrm>
            <a:off x="7185025" y="3956050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223.1.3.2</a:t>
            </a:r>
            <a:endParaRPr lang="en-US"/>
          </a:p>
        </p:txBody>
      </p:sp>
      <p:sp>
        <p:nvSpPr>
          <p:cNvPr id="7209" name="Rectangle 52"/>
          <p:cNvSpPr>
            <a:spLocks noChangeArrowheads="1"/>
          </p:cNvSpPr>
          <p:nvPr/>
        </p:nvSpPr>
        <p:spPr bwMode="auto">
          <a:xfrm>
            <a:off x="4848225" y="3829050"/>
            <a:ext cx="847725" cy="180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10" name="Text Box 53"/>
          <p:cNvSpPr txBox="1">
            <a:spLocks noChangeArrowheads="1"/>
          </p:cNvSpPr>
          <p:nvPr/>
        </p:nvSpPr>
        <p:spPr bwMode="auto">
          <a:xfrm>
            <a:off x="5008563" y="3994150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223.1.3.1</a:t>
            </a:r>
            <a:endParaRPr lang="en-US"/>
          </a:p>
        </p:txBody>
      </p:sp>
      <p:sp>
        <p:nvSpPr>
          <p:cNvPr id="7211" name="Rectangle 54"/>
          <p:cNvSpPr>
            <a:spLocks noChangeArrowheads="1"/>
          </p:cNvSpPr>
          <p:nvPr/>
        </p:nvSpPr>
        <p:spPr bwMode="auto">
          <a:xfrm>
            <a:off x="6553200" y="2962275"/>
            <a:ext cx="128588" cy="1809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12" name="Text Box 55"/>
          <p:cNvSpPr txBox="1">
            <a:spLocks noChangeArrowheads="1"/>
          </p:cNvSpPr>
          <p:nvPr/>
        </p:nvSpPr>
        <p:spPr bwMode="auto">
          <a:xfrm>
            <a:off x="6115050" y="2922588"/>
            <a:ext cx="1144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223.1.3.27</a:t>
            </a:r>
            <a:endParaRPr lang="en-US"/>
          </a:p>
        </p:txBody>
      </p:sp>
      <p:sp>
        <p:nvSpPr>
          <p:cNvPr id="7213" name="Text Box 56"/>
          <p:cNvSpPr txBox="1">
            <a:spLocks noChangeArrowheads="1"/>
          </p:cNvSpPr>
          <p:nvPr/>
        </p:nvSpPr>
        <p:spPr bwMode="auto">
          <a:xfrm>
            <a:off x="4670425" y="5051425"/>
            <a:ext cx="3579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network consisting of 3 subnets</a:t>
            </a:r>
          </a:p>
        </p:txBody>
      </p:sp>
      <p:sp>
        <p:nvSpPr>
          <p:cNvPr id="7214" name="Text Box 57"/>
          <p:cNvSpPr txBox="1">
            <a:spLocks noChangeArrowheads="1"/>
          </p:cNvSpPr>
          <p:nvPr/>
        </p:nvSpPr>
        <p:spPr bwMode="auto">
          <a:xfrm>
            <a:off x="6842125" y="3432175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subnet</a:t>
            </a:r>
          </a:p>
        </p:txBody>
      </p:sp>
      <p:sp>
        <p:nvSpPr>
          <p:cNvPr id="7215" name="Line 58"/>
          <p:cNvSpPr>
            <a:spLocks noChangeShapeType="1"/>
          </p:cNvSpPr>
          <p:nvPr/>
        </p:nvSpPr>
        <p:spPr bwMode="auto">
          <a:xfrm flipH="1">
            <a:off x="6705600" y="3695700"/>
            <a:ext cx="17145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20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A0B2ACD4-BD19-4453-8DE8-45339B0CD05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8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55575"/>
            <a:ext cx="5208587" cy="1143000"/>
          </a:xfrm>
        </p:spPr>
        <p:txBody>
          <a:bodyPr/>
          <a:lstStyle/>
          <a:p>
            <a:r>
              <a:rPr lang="en-US" smtClean="0"/>
              <a:t>Subnets</a:t>
            </a:r>
          </a:p>
        </p:txBody>
      </p:sp>
      <p:sp>
        <p:nvSpPr>
          <p:cNvPr id="82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333500"/>
            <a:ext cx="3695700" cy="4648200"/>
          </a:xfrm>
        </p:spPr>
        <p:txBody>
          <a:bodyPr/>
          <a:lstStyle/>
          <a:p>
            <a:endParaRPr lang="en-US" sz="2400" smtClean="0"/>
          </a:p>
          <a:p>
            <a:endParaRPr lang="en-US" sz="2400" smtClean="0"/>
          </a:p>
        </p:txBody>
      </p:sp>
      <p:grpSp>
        <p:nvGrpSpPr>
          <p:cNvPr id="8205" name="Group 4"/>
          <p:cNvGrpSpPr>
            <a:grpSpLocks/>
          </p:cNvGrpSpPr>
          <p:nvPr/>
        </p:nvGrpSpPr>
        <p:grpSpPr bwMode="auto">
          <a:xfrm>
            <a:off x="4506913" y="460375"/>
            <a:ext cx="4422775" cy="4413250"/>
            <a:chOff x="2758" y="589"/>
            <a:chExt cx="2786" cy="2780"/>
          </a:xfrm>
        </p:grpSpPr>
        <p:sp>
          <p:nvSpPr>
            <p:cNvPr id="8208" name="Freeform 5"/>
            <p:cNvSpPr>
              <a:spLocks/>
            </p:cNvSpPr>
            <p:nvPr/>
          </p:nvSpPr>
          <p:spPr bwMode="auto">
            <a:xfrm>
              <a:off x="2758" y="731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09" name="Freeform 6"/>
            <p:cNvSpPr>
              <a:spLocks/>
            </p:cNvSpPr>
            <p:nvPr/>
          </p:nvSpPr>
          <p:spPr bwMode="auto">
            <a:xfrm>
              <a:off x="4343" y="912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10" name="Freeform 7"/>
            <p:cNvSpPr>
              <a:spLocks/>
            </p:cNvSpPr>
            <p:nvPr/>
          </p:nvSpPr>
          <p:spPr bwMode="auto">
            <a:xfrm>
              <a:off x="3514" y="1815"/>
              <a:ext cx="1286" cy="1247"/>
            </a:xfrm>
            <a:custGeom>
              <a:avLst/>
              <a:gdLst>
                <a:gd name="T0" fmla="*/ 587 w 1286"/>
                <a:gd name="T1" fmla="*/ 30 h 1247"/>
                <a:gd name="T2" fmla="*/ 509 w 1286"/>
                <a:gd name="T3" fmla="*/ 618 h 1247"/>
                <a:gd name="T4" fmla="*/ 77 w 1286"/>
                <a:gd name="T5" fmla="*/ 909 h 1247"/>
                <a:gd name="T6" fmla="*/ 47 w 1286"/>
                <a:gd name="T7" fmla="*/ 1095 h 1247"/>
                <a:gd name="T8" fmla="*/ 140 w 1286"/>
                <a:gd name="T9" fmla="*/ 1224 h 1247"/>
                <a:gd name="T10" fmla="*/ 461 w 1286"/>
                <a:gd name="T11" fmla="*/ 1209 h 1247"/>
                <a:gd name="T12" fmla="*/ 692 w 1286"/>
                <a:gd name="T13" fmla="*/ 1209 h 1247"/>
                <a:gd name="T14" fmla="*/ 1190 w 1286"/>
                <a:gd name="T15" fmla="*/ 1227 h 1247"/>
                <a:gd name="T16" fmla="*/ 1271 w 1286"/>
                <a:gd name="T17" fmla="*/ 1089 h 1247"/>
                <a:gd name="T18" fmla="*/ 1139 w 1286"/>
                <a:gd name="T19" fmla="*/ 741 h 1247"/>
                <a:gd name="T20" fmla="*/ 800 w 1286"/>
                <a:gd name="T21" fmla="*/ 627 h 1247"/>
                <a:gd name="T22" fmla="*/ 749 w 1286"/>
                <a:gd name="T23" fmla="*/ 42 h 1247"/>
                <a:gd name="T24" fmla="*/ 587 w 1286"/>
                <a:gd name="T25" fmla="*/ 30 h 1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86"/>
                <a:gd name="T40" fmla="*/ 0 h 1247"/>
                <a:gd name="T41" fmla="*/ 1286 w 1286"/>
                <a:gd name="T42" fmla="*/ 1247 h 1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86" h="1247">
                  <a:moveTo>
                    <a:pt x="587" y="30"/>
                  </a:moveTo>
                  <a:cubicBezTo>
                    <a:pt x="473" y="60"/>
                    <a:pt x="601" y="475"/>
                    <a:pt x="509" y="618"/>
                  </a:cubicBezTo>
                  <a:cubicBezTo>
                    <a:pt x="424" y="765"/>
                    <a:pt x="154" y="830"/>
                    <a:pt x="77" y="909"/>
                  </a:cubicBezTo>
                  <a:cubicBezTo>
                    <a:pt x="0" y="988"/>
                    <a:pt x="37" y="1043"/>
                    <a:pt x="47" y="1095"/>
                  </a:cubicBezTo>
                  <a:cubicBezTo>
                    <a:pt x="57" y="1147"/>
                    <a:pt x="71" y="1205"/>
                    <a:pt x="140" y="1224"/>
                  </a:cubicBezTo>
                  <a:cubicBezTo>
                    <a:pt x="209" y="1243"/>
                    <a:pt x="369" y="1212"/>
                    <a:pt x="461" y="1209"/>
                  </a:cubicBezTo>
                  <a:cubicBezTo>
                    <a:pt x="553" y="1206"/>
                    <a:pt x="571" y="1206"/>
                    <a:pt x="692" y="1209"/>
                  </a:cubicBezTo>
                  <a:cubicBezTo>
                    <a:pt x="813" y="1212"/>
                    <a:pt x="1094" y="1247"/>
                    <a:pt x="1190" y="1227"/>
                  </a:cubicBezTo>
                  <a:cubicBezTo>
                    <a:pt x="1286" y="1207"/>
                    <a:pt x="1279" y="1170"/>
                    <a:pt x="1271" y="1089"/>
                  </a:cubicBezTo>
                  <a:cubicBezTo>
                    <a:pt x="1263" y="1008"/>
                    <a:pt x="1217" y="818"/>
                    <a:pt x="1139" y="741"/>
                  </a:cubicBezTo>
                  <a:cubicBezTo>
                    <a:pt x="1061" y="664"/>
                    <a:pt x="865" y="743"/>
                    <a:pt x="800" y="627"/>
                  </a:cubicBezTo>
                  <a:cubicBezTo>
                    <a:pt x="735" y="511"/>
                    <a:pt x="785" y="142"/>
                    <a:pt x="749" y="42"/>
                  </a:cubicBezTo>
                  <a:cubicBezTo>
                    <a:pt x="695" y="15"/>
                    <a:pt x="701" y="0"/>
                    <a:pt x="587" y="30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8194" name="Object 8"/>
            <p:cNvGraphicFramePr>
              <a:graphicFrameLocks noChangeAspect="1"/>
            </p:cNvGraphicFramePr>
            <p:nvPr/>
          </p:nvGraphicFramePr>
          <p:xfrm>
            <a:off x="2807" y="797"/>
            <a:ext cx="368" cy="292"/>
          </p:xfrm>
          <a:graphic>
            <a:graphicData uri="http://schemas.openxmlformats.org/presentationml/2006/ole">
              <p:oleObj spid="_x0000_s8194" name="Clip" r:id="rId3" imgW="1305000" imgH="1085760" progId="MS_ClipArt_Gallery.2">
                <p:embed/>
              </p:oleObj>
            </a:graphicData>
          </a:graphic>
        </p:graphicFrame>
        <p:sp>
          <p:nvSpPr>
            <p:cNvPr id="8211" name="Line 9"/>
            <p:cNvSpPr>
              <a:spLocks noChangeShapeType="1"/>
            </p:cNvSpPr>
            <p:nvPr/>
          </p:nvSpPr>
          <p:spPr bwMode="auto">
            <a:xfrm>
              <a:off x="3160" y="1032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12" name="Line 10"/>
            <p:cNvSpPr>
              <a:spLocks noChangeShapeType="1"/>
            </p:cNvSpPr>
            <p:nvPr/>
          </p:nvSpPr>
          <p:spPr bwMode="auto">
            <a:xfrm flipH="1">
              <a:off x="3343" y="1023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13" name="Line 11"/>
            <p:cNvSpPr>
              <a:spLocks noChangeShapeType="1"/>
            </p:cNvSpPr>
            <p:nvPr/>
          </p:nvSpPr>
          <p:spPr bwMode="auto">
            <a:xfrm flipV="1">
              <a:off x="3160" y="1438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14" name="Line 12"/>
            <p:cNvSpPr>
              <a:spLocks noChangeShapeType="1"/>
            </p:cNvSpPr>
            <p:nvPr/>
          </p:nvSpPr>
          <p:spPr bwMode="auto">
            <a:xfrm>
              <a:off x="3166" y="1833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8195" name="Object 13"/>
            <p:cNvGraphicFramePr>
              <a:graphicFrameLocks noChangeAspect="1"/>
            </p:cNvGraphicFramePr>
            <p:nvPr/>
          </p:nvGraphicFramePr>
          <p:xfrm>
            <a:off x="2807" y="1217"/>
            <a:ext cx="368" cy="292"/>
          </p:xfrm>
          <a:graphic>
            <a:graphicData uri="http://schemas.openxmlformats.org/presentationml/2006/ole">
              <p:oleObj spid="_x0000_s8195" name="Clip" r:id="rId4" imgW="1305000" imgH="1085760" progId="MS_ClipArt_Gallery.2">
                <p:embed/>
              </p:oleObj>
            </a:graphicData>
          </a:graphic>
        </p:graphicFrame>
        <p:graphicFrame>
          <p:nvGraphicFramePr>
            <p:cNvPr id="8196" name="Object 14"/>
            <p:cNvGraphicFramePr>
              <a:graphicFrameLocks noChangeAspect="1"/>
            </p:cNvGraphicFramePr>
            <p:nvPr/>
          </p:nvGraphicFramePr>
          <p:xfrm>
            <a:off x="2807" y="1601"/>
            <a:ext cx="368" cy="292"/>
          </p:xfrm>
          <a:graphic>
            <a:graphicData uri="http://schemas.openxmlformats.org/presentationml/2006/ole">
              <p:oleObj spid="_x0000_s8196" name="Clip" r:id="rId5" imgW="1305000" imgH="1085760" progId="MS_ClipArt_Gallery.2">
                <p:embed/>
              </p:oleObj>
            </a:graphicData>
          </a:graphic>
        </p:graphicFrame>
        <p:sp>
          <p:nvSpPr>
            <p:cNvPr id="8215" name="Line 15"/>
            <p:cNvSpPr>
              <a:spLocks noChangeShapeType="1"/>
            </p:cNvSpPr>
            <p:nvPr/>
          </p:nvSpPr>
          <p:spPr bwMode="auto">
            <a:xfrm>
              <a:off x="3343" y="1563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8216" name="Group 16"/>
            <p:cNvGrpSpPr>
              <a:grpSpLocks/>
            </p:cNvGrpSpPr>
            <p:nvPr/>
          </p:nvGrpSpPr>
          <p:grpSpPr bwMode="auto">
            <a:xfrm>
              <a:off x="3937" y="1541"/>
              <a:ext cx="448" cy="240"/>
              <a:chOff x="3600" y="219"/>
              <a:chExt cx="360" cy="175"/>
            </a:xfrm>
          </p:grpSpPr>
          <p:sp>
            <p:nvSpPr>
              <p:cNvPr id="8229" name="Oval 1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230" name="Line 1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231" name="Line 1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232" name="Rectangle 2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8233" name="Oval 2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8234" name="Group 2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8239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0" name="Line 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41" name="Line 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8235" name="Group 2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8236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37" name="Line 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8238" name="Line 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8217" name="Text Box 30"/>
            <p:cNvSpPr txBox="1">
              <a:spLocks noChangeArrowheads="1"/>
            </p:cNvSpPr>
            <p:nvPr/>
          </p:nvSpPr>
          <p:spPr bwMode="auto">
            <a:xfrm>
              <a:off x="3243" y="589"/>
              <a:ext cx="8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223.1.1.0/24</a:t>
              </a:r>
              <a:endParaRPr lang="en-US"/>
            </a:p>
          </p:txBody>
        </p:sp>
        <p:sp>
          <p:nvSpPr>
            <p:cNvPr id="8218" name="Line 31"/>
            <p:cNvSpPr>
              <a:spLocks noChangeShapeType="1"/>
            </p:cNvSpPr>
            <p:nvPr/>
          </p:nvSpPr>
          <p:spPr bwMode="auto">
            <a:xfrm>
              <a:off x="4318" y="1569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19" name="Text Box 32"/>
            <p:cNvSpPr txBox="1">
              <a:spLocks noChangeArrowheads="1"/>
            </p:cNvSpPr>
            <p:nvPr/>
          </p:nvSpPr>
          <p:spPr bwMode="auto">
            <a:xfrm>
              <a:off x="4668" y="672"/>
              <a:ext cx="8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223.1.2.0/24</a:t>
              </a:r>
              <a:endParaRPr lang="en-US"/>
            </a:p>
          </p:txBody>
        </p:sp>
        <p:sp>
          <p:nvSpPr>
            <p:cNvPr id="8220" name="Line 33"/>
            <p:cNvSpPr>
              <a:spLocks noChangeShapeType="1"/>
            </p:cNvSpPr>
            <p:nvPr/>
          </p:nvSpPr>
          <p:spPr bwMode="auto">
            <a:xfrm flipH="1">
              <a:off x="4963" y="113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8197" name="Object 34"/>
            <p:cNvGraphicFramePr>
              <a:graphicFrameLocks noChangeAspect="1"/>
            </p:cNvGraphicFramePr>
            <p:nvPr/>
          </p:nvGraphicFramePr>
          <p:xfrm>
            <a:off x="5075" y="947"/>
            <a:ext cx="368" cy="292"/>
          </p:xfrm>
          <a:graphic>
            <a:graphicData uri="http://schemas.openxmlformats.org/presentationml/2006/ole">
              <p:oleObj spid="_x0000_s8197" name="Clip" r:id="rId6" imgW="1305000" imgH="1085760" progId="MS_ClipArt_Gallery.2">
                <p:embed/>
              </p:oleObj>
            </a:graphicData>
          </a:graphic>
        </p:graphicFrame>
        <p:sp>
          <p:nvSpPr>
            <p:cNvPr id="8221" name="Line 35"/>
            <p:cNvSpPr>
              <a:spLocks noChangeShapeType="1"/>
            </p:cNvSpPr>
            <p:nvPr/>
          </p:nvSpPr>
          <p:spPr bwMode="auto">
            <a:xfrm>
              <a:off x="4963" y="1134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8198" name="Object 36"/>
            <p:cNvGraphicFramePr>
              <a:graphicFrameLocks noChangeAspect="1"/>
            </p:cNvGraphicFramePr>
            <p:nvPr/>
          </p:nvGraphicFramePr>
          <p:xfrm>
            <a:off x="5078" y="1817"/>
            <a:ext cx="368" cy="292"/>
          </p:xfrm>
          <a:graphic>
            <a:graphicData uri="http://schemas.openxmlformats.org/presentationml/2006/ole">
              <p:oleObj spid="_x0000_s8198" name="Clip" r:id="rId7" imgW="1305000" imgH="1085760" progId="MS_ClipArt_Gallery.2">
                <p:embed/>
              </p:oleObj>
            </a:graphicData>
          </a:graphic>
        </p:graphicFrame>
        <p:sp>
          <p:nvSpPr>
            <p:cNvPr id="8222" name="Line 37"/>
            <p:cNvSpPr>
              <a:spLocks noChangeShapeType="1"/>
            </p:cNvSpPr>
            <p:nvPr/>
          </p:nvSpPr>
          <p:spPr bwMode="auto">
            <a:xfrm>
              <a:off x="4963" y="1935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23" name="Line 38"/>
            <p:cNvSpPr>
              <a:spLocks noChangeShapeType="1"/>
            </p:cNvSpPr>
            <p:nvPr/>
          </p:nvSpPr>
          <p:spPr bwMode="auto">
            <a:xfrm flipH="1">
              <a:off x="4168" y="1782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24" name="Line 39"/>
            <p:cNvSpPr>
              <a:spLocks noChangeShapeType="1"/>
            </p:cNvSpPr>
            <p:nvPr/>
          </p:nvSpPr>
          <p:spPr bwMode="auto">
            <a:xfrm flipH="1">
              <a:off x="3784" y="2589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25" name="Line 40"/>
            <p:cNvSpPr>
              <a:spLocks noChangeShapeType="1"/>
            </p:cNvSpPr>
            <p:nvPr/>
          </p:nvSpPr>
          <p:spPr bwMode="auto">
            <a:xfrm flipH="1" flipV="1">
              <a:off x="3782" y="2584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226" name="Line 41"/>
            <p:cNvSpPr>
              <a:spLocks noChangeShapeType="1"/>
            </p:cNvSpPr>
            <p:nvPr/>
          </p:nvSpPr>
          <p:spPr bwMode="auto">
            <a:xfrm flipH="1" flipV="1">
              <a:off x="4523" y="2587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8199" name="Object 42"/>
            <p:cNvGraphicFramePr>
              <a:graphicFrameLocks noChangeAspect="1"/>
            </p:cNvGraphicFramePr>
            <p:nvPr/>
          </p:nvGraphicFramePr>
          <p:xfrm>
            <a:off x="4388" y="2687"/>
            <a:ext cx="368" cy="292"/>
          </p:xfrm>
          <a:graphic>
            <a:graphicData uri="http://schemas.openxmlformats.org/presentationml/2006/ole">
              <p:oleObj spid="_x0000_s8199" name="Clip" r:id="rId8" imgW="1305000" imgH="1085760" progId="MS_ClipArt_Gallery.2">
                <p:embed/>
              </p:oleObj>
            </a:graphicData>
          </a:graphic>
        </p:graphicFrame>
        <p:graphicFrame>
          <p:nvGraphicFramePr>
            <p:cNvPr id="8200" name="Object 43"/>
            <p:cNvGraphicFramePr>
              <a:graphicFrameLocks noChangeAspect="1"/>
            </p:cNvGraphicFramePr>
            <p:nvPr/>
          </p:nvGraphicFramePr>
          <p:xfrm>
            <a:off x="3596" y="2696"/>
            <a:ext cx="368" cy="292"/>
          </p:xfrm>
          <a:graphic>
            <a:graphicData uri="http://schemas.openxmlformats.org/presentationml/2006/ole">
              <p:oleObj spid="_x0000_s8200" name="Clip" r:id="rId9" imgW="1305000" imgH="1085760" progId="MS_ClipArt_Gallery.2">
                <p:embed/>
              </p:oleObj>
            </a:graphicData>
          </a:graphic>
        </p:graphicFrame>
        <p:sp>
          <p:nvSpPr>
            <p:cNvPr id="8227" name="Text Box 44"/>
            <p:cNvSpPr txBox="1">
              <a:spLocks noChangeArrowheads="1"/>
            </p:cNvSpPr>
            <p:nvPr/>
          </p:nvSpPr>
          <p:spPr bwMode="auto">
            <a:xfrm>
              <a:off x="3739" y="3157"/>
              <a:ext cx="8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223.1.3.0/24</a:t>
              </a:r>
              <a:endParaRPr lang="en-US"/>
            </a:p>
          </p:txBody>
        </p:sp>
        <p:sp>
          <p:nvSpPr>
            <p:cNvPr id="8228" name="Rectangle 45"/>
            <p:cNvSpPr>
              <a:spLocks noChangeArrowheads="1"/>
            </p:cNvSpPr>
            <p:nvPr/>
          </p:nvSpPr>
          <p:spPr bwMode="auto">
            <a:xfrm>
              <a:off x="3054" y="2412"/>
              <a:ext cx="534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8206" name="Rectangle 46"/>
          <p:cNvSpPr>
            <a:spLocks noGrp="1" noChangeArrowheads="1"/>
          </p:cNvSpPr>
          <p:nvPr>
            <p:ph type="body" sz="half" idx="2"/>
          </p:nvPr>
        </p:nvSpPr>
        <p:spPr>
          <a:xfrm>
            <a:off x="515938" y="1535113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Recipe</a:t>
            </a:r>
          </a:p>
          <a:p>
            <a:r>
              <a:rPr lang="en-US" sz="2400" smtClean="0"/>
              <a:t>To determine the subnets, detach each interface from its host or router, creating islands of isolated networks. Each isolated network is called a </a:t>
            </a:r>
            <a:r>
              <a:rPr lang="en-US" sz="2400" smtClean="0">
                <a:solidFill>
                  <a:srgbClr val="FF0000"/>
                </a:solidFill>
              </a:rPr>
              <a:t>subnet</a:t>
            </a:r>
            <a:r>
              <a:rPr lang="en-US" sz="2400" smtClean="0"/>
              <a:t>.</a:t>
            </a:r>
          </a:p>
        </p:txBody>
      </p:sp>
      <p:sp>
        <p:nvSpPr>
          <p:cNvPr id="8207" name="Text Box 47"/>
          <p:cNvSpPr txBox="1">
            <a:spLocks noChangeArrowheads="1"/>
          </p:cNvSpPr>
          <p:nvPr/>
        </p:nvSpPr>
        <p:spPr bwMode="auto">
          <a:xfrm>
            <a:off x="5537200" y="5073650"/>
            <a:ext cx="270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Subnet mask: /24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0A086BFB-A8AB-4E34-9BD8-D2B6D6246D1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addressing: CIDR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328738"/>
            <a:ext cx="8107363" cy="31718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3200" smtClean="0">
                <a:solidFill>
                  <a:srgbClr val="FF0000"/>
                </a:solidFill>
              </a:rPr>
              <a:t>CIDR:</a:t>
            </a:r>
            <a:r>
              <a:rPr lang="en-US" sz="3200" smtClean="0"/>
              <a:t> </a:t>
            </a:r>
            <a:r>
              <a:rPr lang="en-US" sz="3200" smtClean="0">
                <a:solidFill>
                  <a:srgbClr val="FF0000"/>
                </a:solidFill>
              </a:rPr>
              <a:t>C</a:t>
            </a:r>
            <a:r>
              <a:rPr lang="en-US" sz="3200" smtClean="0"/>
              <a:t>lassless </a:t>
            </a:r>
            <a:r>
              <a:rPr lang="en-US" sz="3200" smtClean="0">
                <a:solidFill>
                  <a:srgbClr val="FF0000"/>
                </a:solidFill>
              </a:rPr>
              <a:t>I</a:t>
            </a:r>
            <a:r>
              <a:rPr lang="en-US" sz="3200" smtClean="0"/>
              <a:t>nter</a:t>
            </a:r>
            <a:r>
              <a:rPr lang="en-US" sz="3200" smtClean="0">
                <a:solidFill>
                  <a:srgbClr val="FF0000"/>
                </a:solidFill>
              </a:rPr>
              <a:t>D</a:t>
            </a:r>
            <a:r>
              <a:rPr lang="en-US" sz="3200" smtClean="0"/>
              <a:t>omain </a:t>
            </a:r>
            <a:r>
              <a:rPr lang="en-US" sz="3200" smtClean="0">
                <a:solidFill>
                  <a:srgbClr val="FF0000"/>
                </a:solidFill>
              </a:rPr>
              <a:t>R</a:t>
            </a:r>
            <a:r>
              <a:rPr lang="en-US" sz="3200" smtClean="0"/>
              <a:t>outing</a:t>
            </a:r>
          </a:p>
          <a:p>
            <a:pPr lvl="1"/>
            <a:r>
              <a:rPr lang="en-US" smtClean="0"/>
              <a:t>subnet portion of address of arbitrary length</a:t>
            </a:r>
          </a:p>
          <a:p>
            <a:pPr lvl="1"/>
            <a:r>
              <a:rPr lang="en-US" smtClean="0"/>
              <a:t>address format: </a:t>
            </a:r>
            <a:r>
              <a:rPr lang="en-US" smtClean="0">
                <a:solidFill>
                  <a:srgbClr val="FF0000"/>
                </a:solidFill>
              </a:rPr>
              <a:t>a.b.c.d/x</a:t>
            </a:r>
            <a:r>
              <a:rPr lang="en-US" smtClean="0"/>
              <a:t>, where x is # bits in subnet portion of address</a:t>
            </a:r>
          </a:p>
        </p:txBody>
      </p:sp>
      <p:grpSp>
        <p:nvGrpSpPr>
          <p:cNvPr id="40966" name="Group 4"/>
          <p:cNvGrpSpPr>
            <a:grpSpLocks/>
          </p:cNvGrpSpPr>
          <p:nvPr/>
        </p:nvGrpSpPr>
        <p:grpSpPr bwMode="auto">
          <a:xfrm>
            <a:off x="1423988" y="4641850"/>
            <a:ext cx="6124575" cy="1625600"/>
            <a:chOff x="1339" y="899"/>
            <a:chExt cx="3858" cy="1024"/>
          </a:xfrm>
        </p:grpSpPr>
        <p:sp>
          <p:nvSpPr>
            <p:cNvPr id="40967" name="Text Box 5"/>
            <p:cNvSpPr txBox="1">
              <a:spLocks noChangeArrowheads="1"/>
            </p:cNvSpPr>
            <p:nvPr/>
          </p:nvSpPr>
          <p:spPr bwMode="auto">
            <a:xfrm>
              <a:off x="1339" y="1262"/>
              <a:ext cx="38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accent2"/>
                  </a:solidFill>
                  <a:latin typeface="Arial" pitchFamily="34" charset="0"/>
                </a:rPr>
                <a:t>11001000  00010111</a:t>
              </a:r>
              <a:r>
                <a:rPr lang="en-US" sz="2400">
                  <a:latin typeface="Arial" pitchFamily="34" charset="0"/>
                </a:rPr>
                <a:t>  </a:t>
              </a:r>
              <a:r>
                <a:rPr lang="en-US" sz="2400">
                  <a:solidFill>
                    <a:schemeClr val="accent2"/>
                  </a:solidFill>
                  <a:latin typeface="Arial" pitchFamily="34" charset="0"/>
                </a:rPr>
                <a:t>0001000</a:t>
              </a:r>
              <a:r>
                <a:rPr lang="en-US" sz="2400">
                  <a:latin typeface="Arial" pitchFamily="34" charset="0"/>
                </a:rPr>
                <a:t>0  00000000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0968" name="Text Box 6"/>
            <p:cNvSpPr txBox="1">
              <a:spLocks noChangeArrowheads="1"/>
            </p:cNvSpPr>
            <p:nvPr/>
          </p:nvSpPr>
          <p:spPr bwMode="auto">
            <a:xfrm>
              <a:off x="2376" y="922"/>
              <a:ext cx="5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subnet</a:t>
              </a:r>
            </a:p>
            <a:p>
              <a:pPr algn="ctr"/>
              <a:r>
                <a:rPr lang="en-US">
                  <a:solidFill>
                    <a:schemeClr val="accent2"/>
                  </a:solidFill>
                </a:rPr>
                <a:t>part</a:t>
              </a:r>
              <a:endParaRPr lang="en-US"/>
            </a:p>
          </p:txBody>
        </p:sp>
        <p:sp>
          <p:nvSpPr>
            <p:cNvPr id="40969" name="Text Box 7"/>
            <p:cNvSpPr txBox="1">
              <a:spLocks noChangeArrowheads="1"/>
            </p:cNvSpPr>
            <p:nvPr/>
          </p:nvSpPr>
          <p:spPr bwMode="auto">
            <a:xfrm>
              <a:off x="4468" y="899"/>
              <a:ext cx="41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host</a:t>
              </a:r>
            </a:p>
            <a:p>
              <a:pPr algn="ctr"/>
              <a:r>
                <a:rPr lang="en-US"/>
                <a:t>part</a:t>
              </a:r>
            </a:p>
          </p:txBody>
        </p:sp>
        <p:sp>
          <p:nvSpPr>
            <p:cNvPr id="40970" name="Line 8"/>
            <p:cNvSpPr>
              <a:spLocks noChangeShapeType="1"/>
            </p:cNvSpPr>
            <p:nvPr/>
          </p:nvSpPr>
          <p:spPr bwMode="auto">
            <a:xfrm>
              <a:off x="3020" y="1121"/>
              <a:ext cx="1021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0971" name="Line 9"/>
            <p:cNvSpPr>
              <a:spLocks noChangeShapeType="1"/>
            </p:cNvSpPr>
            <p:nvPr/>
          </p:nvSpPr>
          <p:spPr bwMode="auto">
            <a:xfrm flipH="1">
              <a:off x="1408" y="1118"/>
              <a:ext cx="924" cy="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0972" name="Line 10"/>
            <p:cNvSpPr>
              <a:spLocks noChangeShapeType="1"/>
            </p:cNvSpPr>
            <p:nvPr/>
          </p:nvSpPr>
          <p:spPr bwMode="auto">
            <a:xfrm flipH="1" flipV="1">
              <a:off x="4055" y="1123"/>
              <a:ext cx="436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0973" name="Line 11"/>
            <p:cNvSpPr>
              <a:spLocks noChangeShapeType="1"/>
            </p:cNvSpPr>
            <p:nvPr/>
          </p:nvSpPr>
          <p:spPr bwMode="auto">
            <a:xfrm flipV="1">
              <a:off x="4778" y="1121"/>
              <a:ext cx="3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0974" name="Text Box 12"/>
            <p:cNvSpPr txBox="1">
              <a:spLocks noChangeArrowheads="1"/>
            </p:cNvSpPr>
            <p:nvPr/>
          </p:nvSpPr>
          <p:spPr bwMode="auto">
            <a:xfrm>
              <a:off x="2559" y="1635"/>
              <a:ext cx="14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200.23.16.0/23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332E3BAA-7436-4099-BF37-2791ED5EDA22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09550"/>
            <a:ext cx="7772400" cy="1143000"/>
          </a:xfrm>
        </p:spPr>
        <p:txBody>
          <a:bodyPr/>
          <a:lstStyle/>
          <a:p>
            <a:r>
              <a:rPr lang="en-US" sz="3600" smtClean="0"/>
              <a:t>Internet hierarchical routing</a:t>
            </a:r>
          </a:p>
        </p:txBody>
      </p:sp>
      <p:sp>
        <p:nvSpPr>
          <p:cNvPr id="9223" name="Text Box 3"/>
          <p:cNvSpPr txBox="1">
            <a:spLocks noChangeArrowheads="1"/>
          </p:cNvSpPr>
          <p:nvPr/>
        </p:nvSpPr>
        <p:spPr bwMode="auto">
          <a:xfrm>
            <a:off x="7051675" y="2351088"/>
            <a:ext cx="831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chemeClr val="accent2"/>
                </a:solidFill>
              </a:rPr>
              <a:t>Host </a:t>
            </a:r>
          </a:p>
          <a:p>
            <a:pPr algn="r"/>
            <a:r>
              <a:rPr lang="en-US" sz="2000">
                <a:solidFill>
                  <a:schemeClr val="accent2"/>
                </a:solidFill>
              </a:rPr>
              <a:t>h2</a:t>
            </a:r>
            <a:endParaRPr lang="en-US"/>
          </a:p>
        </p:txBody>
      </p:sp>
      <p:grpSp>
        <p:nvGrpSpPr>
          <p:cNvPr id="9224" name="Group 4"/>
          <p:cNvGrpSpPr>
            <a:grpSpLocks/>
          </p:cNvGrpSpPr>
          <p:nvPr/>
        </p:nvGrpSpPr>
        <p:grpSpPr bwMode="auto">
          <a:xfrm>
            <a:off x="1050925" y="1754188"/>
            <a:ext cx="6264275" cy="2487612"/>
            <a:chOff x="1124" y="1363"/>
            <a:chExt cx="3946" cy="1567"/>
          </a:xfrm>
        </p:grpSpPr>
        <p:sp>
          <p:nvSpPr>
            <p:cNvPr id="9243" name="Freeform 5"/>
            <p:cNvSpPr>
              <a:spLocks/>
            </p:cNvSpPr>
            <p:nvPr/>
          </p:nvSpPr>
          <p:spPr bwMode="auto">
            <a:xfrm>
              <a:off x="3908" y="1925"/>
              <a:ext cx="1162" cy="543"/>
            </a:xfrm>
            <a:custGeom>
              <a:avLst/>
              <a:gdLst>
                <a:gd name="T0" fmla="*/ 56 w 1162"/>
                <a:gd name="T1" fmla="*/ 162 h 543"/>
                <a:gd name="T2" fmla="*/ 368 w 1162"/>
                <a:gd name="T3" fmla="*/ 14 h 543"/>
                <a:gd name="T4" fmla="*/ 940 w 1162"/>
                <a:gd name="T5" fmla="*/ 79 h 543"/>
                <a:gd name="T6" fmla="*/ 1144 w 1162"/>
                <a:gd name="T7" fmla="*/ 239 h 543"/>
                <a:gd name="T8" fmla="*/ 1048 w 1162"/>
                <a:gd name="T9" fmla="*/ 451 h 543"/>
                <a:gd name="T10" fmla="*/ 586 w 1162"/>
                <a:gd name="T11" fmla="*/ 541 h 543"/>
                <a:gd name="T12" fmla="*/ 88 w 1162"/>
                <a:gd name="T13" fmla="*/ 439 h 543"/>
                <a:gd name="T14" fmla="*/ 56 w 1162"/>
                <a:gd name="T15" fmla="*/ 162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4" name="Freeform 6"/>
            <p:cNvSpPr>
              <a:spLocks/>
            </p:cNvSpPr>
            <p:nvPr/>
          </p:nvSpPr>
          <p:spPr bwMode="auto">
            <a:xfrm>
              <a:off x="1124" y="1915"/>
              <a:ext cx="1198" cy="451"/>
            </a:xfrm>
            <a:custGeom>
              <a:avLst/>
              <a:gdLst>
                <a:gd name="T0" fmla="*/ 88 w 1198"/>
                <a:gd name="T1" fmla="*/ 181 h 451"/>
                <a:gd name="T2" fmla="*/ 180 w 1198"/>
                <a:gd name="T3" fmla="*/ 89 h 451"/>
                <a:gd name="T4" fmla="*/ 448 w 1198"/>
                <a:gd name="T5" fmla="*/ 49 h 451"/>
                <a:gd name="T6" fmla="*/ 988 w 1198"/>
                <a:gd name="T7" fmla="*/ 25 h 451"/>
                <a:gd name="T8" fmla="*/ 1181 w 1198"/>
                <a:gd name="T9" fmla="*/ 197 h 451"/>
                <a:gd name="T10" fmla="*/ 889 w 1198"/>
                <a:gd name="T11" fmla="*/ 413 h 451"/>
                <a:gd name="T12" fmla="*/ 307 w 1198"/>
                <a:gd name="T13" fmla="*/ 425 h 451"/>
                <a:gd name="T14" fmla="*/ 36 w 1198"/>
                <a:gd name="T15" fmla="*/ 337 h 451"/>
                <a:gd name="T16" fmla="*/ 88 w 1198"/>
                <a:gd name="T17" fmla="*/ 181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5" name="Line 7"/>
            <p:cNvSpPr>
              <a:spLocks noChangeShapeType="1"/>
            </p:cNvSpPr>
            <p:nvPr/>
          </p:nvSpPr>
          <p:spPr bwMode="auto">
            <a:xfrm>
              <a:off x="2188" y="2048"/>
              <a:ext cx="1784" cy="1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6" name="Freeform 8"/>
            <p:cNvSpPr>
              <a:spLocks/>
            </p:cNvSpPr>
            <p:nvPr/>
          </p:nvSpPr>
          <p:spPr bwMode="auto">
            <a:xfrm>
              <a:off x="1953" y="2248"/>
              <a:ext cx="1583" cy="682"/>
            </a:xfrm>
            <a:custGeom>
              <a:avLst/>
              <a:gdLst>
                <a:gd name="T0" fmla="*/ 155 w 1583"/>
                <a:gd name="T1" fmla="*/ 224 h 682"/>
                <a:gd name="T2" fmla="*/ 407 w 1583"/>
                <a:gd name="T3" fmla="*/ 74 h 682"/>
                <a:gd name="T4" fmla="*/ 785 w 1583"/>
                <a:gd name="T5" fmla="*/ 20 h 682"/>
                <a:gd name="T6" fmla="*/ 1157 w 1583"/>
                <a:gd name="T7" fmla="*/ 194 h 682"/>
                <a:gd name="T8" fmla="*/ 1564 w 1583"/>
                <a:gd name="T9" fmla="*/ 428 h 682"/>
                <a:gd name="T10" fmla="*/ 1272 w 1583"/>
                <a:gd name="T11" fmla="*/ 644 h 682"/>
                <a:gd name="T12" fmla="*/ 690 w 1583"/>
                <a:gd name="T13" fmla="*/ 656 h 682"/>
                <a:gd name="T14" fmla="*/ 89 w 1583"/>
                <a:gd name="T15" fmla="*/ 596 h 682"/>
                <a:gd name="T16" fmla="*/ 155 w 1583"/>
                <a:gd name="T17" fmla="*/ 224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7" name="Oval 9"/>
            <p:cNvSpPr>
              <a:spLocks noChangeArrowheads="1"/>
            </p:cNvSpPr>
            <p:nvPr/>
          </p:nvSpPr>
          <p:spPr bwMode="auto">
            <a:xfrm>
              <a:off x="1311" y="21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8" name="Line 10"/>
            <p:cNvSpPr>
              <a:spLocks noChangeShapeType="1"/>
            </p:cNvSpPr>
            <p:nvPr/>
          </p:nvSpPr>
          <p:spPr bwMode="auto">
            <a:xfrm>
              <a:off x="1311" y="21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9" name="Line 11"/>
            <p:cNvSpPr>
              <a:spLocks noChangeShapeType="1"/>
            </p:cNvSpPr>
            <p:nvPr/>
          </p:nvSpPr>
          <p:spPr bwMode="auto">
            <a:xfrm>
              <a:off x="1624" y="21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0" name="Rectangle 12"/>
            <p:cNvSpPr>
              <a:spLocks noChangeArrowheads="1"/>
            </p:cNvSpPr>
            <p:nvPr/>
          </p:nvSpPr>
          <p:spPr bwMode="auto">
            <a:xfrm>
              <a:off x="1311" y="21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251" name="Oval 13"/>
            <p:cNvSpPr>
              <a:spLocks noChangeArrowheads="1"/>
            </p:cNvSpPr>
            <p:nvPr/>
          </p:nvSpPr>
          <p:spPr bwMode="auto">
            <a:xfrm>
              <a:off x="1308" y="20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2" name="Rectangle 14"/>
            <p:cNvSpPr>
              <a:spLocks noChangeArrowheads="1"/>
            </p:cNvSpPr>
            <p:nvPr/>
          </p:nvSpPr>
          <p:spPr bwMode="auto">
            <a:xfrm>
              <a:off x="1395" y="2109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3" name="Text Box 15"/>
            <p:cNvSpPr txBox="1">
              <a:spLocks noChangeArrowheads="1"/>
            </p:cNvSpPr>
            <p:nvPr/>
          </p:nvSpPr>
          <p:spPr bwMode="auto">
            <a:xfrm>
              <a:off x="1370" y="2048"/>
              <a:ext cx="1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254" name="Oval 16"/>
            <p:cNvSpPr>
              <a:spLocks noChangeArrowheads="1"/>
            </p:cNvSpPr>
            <p:nvPr/>
          </p:nvSpPr>
          <p:spPr bwMode="auto">
            <a:xfrm>
              <a:off x="2529" y="276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5" name="Line 17"/>
            <p:cNvSpPr>
              <a:spLocks noChangeShapeType="1"/>
            </p:cNvSpPr>
            <p:nvPr/>
          </p:nvSpPr>
          <p:spPr bwMode="auto">
            <a:xfrm>
              <a:off x="2529" y="276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6" name="Line 18"/>
            <p:cNvSpPr>
              <a:spLocks noChangeShapeType="1"/>
            </p:cNvSpPr>
            <p:nvPr/>
          </p:nvSpPr>
          <p:spPr bwMode="auto">
            <a:xfrm>
              <a:off x="2842" y="276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57" name="Rectangle 19"/>
            <p:cNvSpPr>
              <a:spLocks noChangeArrowheads="1"/>
            </p:cNvSpPr>
            <p:nvPr/>
          </p:nvSpPr>
          <p:spPr bwMode="auto">
            <a:xfrm>
              <a:off x="2529" y="276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258" name="Oval 20"/>
            <p:cNvSpPr>
              <a:spLocks noChangeArrowheads="1"/>
            </p:cNvSpPr>
            <p:nvPr/>
          </p:nvSpPr>
          <p:spPr bwMode="auto">
            <a:xfrm>
              <a:off x="2526" y="270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9259" name="Group 21"/>
            <p:cNvGrpSpPr>
              <a:grpSpLocks/>
            </p:cNvGrpSpPr>
            <p:nvPr/>
          </p:nvGrpSpPr>
          <p:grpSpPr bwMode="auto">
            <a:xfrm>
              <a:off x="2582" y="2648"/>
              <a:ext cx="211" cy="250"/>
              <a:chOff x="2951" y="2429"/>
              <a:chExt cx="214" cy="250"/>
            </a:xfrm>
          </p:grpSpPr>
          <p:sp>
            <p:nvSpPr>
              <p:cNvPr id="9370" name="Rectangle 2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71" name="Text Box 23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sp>
          <p:nvSpPr>
            <p:cNvPr id="9260" name="Freeform 24"/>
            <p:cNvSpPr>
              <a:spLocks/>
            </p:cNvSpPr>
            <p:nvPr/>
          </p:nvSpPr>
          <p:spPr bwMode="auto">
            <a:xfrm>
              <a:off x="2985" y="2139"/>
              <a:ext cx="492" cy="498"/>
            </a:xfrm>
            <a:custGeom>
              <a:avLst/>
              <a:gdLst>
                <a:gd name="T0" fmla="*/ 78 w 492"/>
                <a:gd name="T1" fmla="*/ 498 h 498"/>
                <a:gd name="T2" fmla="*/ 0 w 492"/>
                <a:gd name="T3" fmla="*/ 0 h 498"/>
                <a:gd name="T4" fmla="*/ 492 w 492"/>
                <a:gd name="T5" fmla="*/ 0 h 498"/>
                <a:gd name="T6" fmla="*/ 396 w 492"/>
                <a:gd name="T7" fmla="*/ 498 h 498"/>
                <a:gd name="T8" fmla="*/ 78 w 492"/>
                <a:gd name="T9" fmla="*/ 498 h 4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498"/>
                <a:gd name="T17" fmla="*/ 492 w 492"/>
                <a:gd name="T18" fmla="*/ 498 h 4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498">
                  <a:moveTo>
                    <a:pt x="78" y="498"/>
                  </a:moveTo>
                  <a:lnTo>
                    <a:pt x="0" y="0"/>
                  </a:lnTo>
                  <a:lnTo>
                    <a:pt x="492" y="0"/>
                  </a:lnTo>
                  <a:lnTo>
                    <a:pt x="396" y="498"/>
                  </a:lnTo>
                  <a:lnTo>
                    <a:pt x="78" y="498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1" name="Freeform 25"/>
            <p:cNvSpPr>
              <a:spLocks/>
            </p:cNvSpPr>
            <p:nvPr/>
          </p:nvSpPr>
          <p:spPr bwMode="auto">
            <a:xfrm>
              <a:off x="2406" y="1860"/>
              <a:ext cx="492" cy="498"/>
            </a:xfrm>
            <a:custGeom>
              <a:avLst/>
              <a:gdLst>
                <a:gd name="T0" fmla="*/ 78 w 492"/>
                <a:gd name="T1" fmla="*/ 498 h 498"/>
                <a:gd name="T2" fmla="*/ 0 w 492"/>
                <a:gd name="T3" fmla="*/ 0 h 498"/>
                <a:gd name="T4" fmla="*/ 492 w 492"/>
                <a:gd name="T5" fmla="*/ 0 h 498"/>
                <a:gd name="T6" fmla="*/ 396 w 492"/>
                <a:gd name="T7" fmla="*/ 498 h 498"/>
                <a:gd name="T8" fmla="*/ 78 w 492"/>
                <a:gd name="T9" fmla="*/ 498 h 4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498"/>
                <a:gd name="T17" fmla="*/ 492 w 492"/>
                <a:gd name="T18" fmla="*/ 498 h 4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498">
                  <a:moveTo>
                    <a:pt x="78" y="498"/>
                  </a:moveTo>
                  <a:lnTo>
                    <a:pt x="0" y="0"/>
                  </a:lnTo>
                  <a:lnTo>
                    <a:pt x="492" y="0"/>
                  </a:lnTo>
                  <a:lnTo>
                    <a:pt x="396" y="498"/>
                  </a:lnTo>
                  <a:lnTo>
                    <a:pt x="78" y="498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2" name="Freeform 26"/>
            <p:cNvSpPr>
              <a:spLocks/>
            </p:cNvSpPr>
            <p:nvPr/>
          </p:nvSpPr>
          <p:spPr bwMode="auto">
            <a:xfrm>
              <a:off x="1782" y="1528"/>
              <a:ext cx="492" cy="488"/>
            </a:xfrm>
            <a:custGeom>
              <a:avLst/>
              <a:gdLst>
                <a:gd name="T0" fmla="*/ 84 w 492"/>
                <a:gd name="T1" fmla="*/ 486 h 488"/>
                <a:gd name="T2" fmla="*/ 0 w 492"/>
                <a:gd name="T3" fmla="*/ 0 h 488"/>
                <a:gd name="T4" fmla="*/ 492 w 492"/>
                <a:gd name="T5" fmla="*/ 0 h 488"/>
                <a:gd name="T6" fmla="*/ 404 w 492"/>
                <a:gd name="T7" fmla="*/ 488 h 488"/>
                <a:gd name="T8" fmla="*/ 84 w 492"/>
                <a:gd name="T9" fmla="*/ 486 h 4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488"/>
                <a:gd name="T17" fmla="*/ 492 w 492"/>
                <a:gd name="T18" fmla="*/ 488 h 4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488">
                  <a:moveTo>
                    <a:pt x="84" y="486"/>
                  </a:moveTo>
                  <a:lnTo>
                    <a:pt x="0" y="0"/>
                  </a:lnTo>
                  <a:lnTo>
                    <a:pt x="492" y="0"/>
                  </a:lnTo>
                  <a:lnTo>
                    <a:pt x="404" y="488"/>
                  </a:lnTo>
                  <a:lnTo>
                    <a:pt x="84" y="486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3" name="Oval 27"/>
            <p:cNvSpPr>
              <a:spLocks noChangeArrowheads="1"/>
            </p:cNvSpPr>
            <p:nvPr/>
          </p:nvSpPr>
          <p:spPr bwMode="auto">
            <a:xfrm>
              <a:off x="1872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4" name="Line 28"/>
            <p:cNvSpPr>
              <a:spLocks noChangeShapeType="1"/>
            </p:cNvSpPr>
            <p:nvPr/>
          </p:nvSpPr>
          <p:spPr bwMode="auto">
            <a:xfrm>
              <a:off x="1872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5" name="Line 29"/>
            <p:cNvSpPr>
              <a:spLocks noChangeShapeType="1"/>
            </p:cNvSpPr>
            <p:nvPr/>
          </p:nvSpPr>
          <p:spPr bwMode="auto">
            <a:xfrm>
              <a:off x="2185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6" name="Rectangle 30"/>
            <p:cNvSpPr>
              <a:spLocks noChangeArrowheads="1"/>
            </p:cNvSpPr>
            <p:nvPr/>
          </p:nvSpPr>
          <p:spPr bwMode="auto">
            <a:xfrm>
              <a:off x="1872" y="202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267" name="Oval 31"/>
            <p:cNvSpPr>
              <a:spLocks noChangeArrowheads="1"/>
            </p:cNvSpPr>
            <p:nvPr/>
          </p:nvSpPr>
          <p:spPr bwMode="auto">
            <a:xfrm>
              <a:off x="1869" y="196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8" name="Rectangle 32"/>
            <p:cNvSpPr>
              <a:spLocks noChangeArrowheads="1"/>
            </p:cNvSpPr>
            <p:nvPr/>
          </p:nvSpPr>
          <p:spPr bwMode="auto">
            <a:xfrm>
              <a:off x="1956" y="1977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69" name="Text Box 33"/>
            <p:cNvSpPr txBox="1">
              <a:spLocks noChangeArrowheads="1"/>
            </p:cNvSpPr>
            <p:nvPr/>
          </p:nvSpPr>
          <p:spPr bwMode="auto">
            <a:xfrm>
              <a:off x="1925" y="1916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270" name="Oval 34"/>
            <p:cNvSpPr>
              <a:spLocks noChangeArrowheads="1"/>
            </p:cNvSpPr>
            <p:nvPr/>
          </p:nvSpPr>
          <p:spPr bwMode="auto">
            <a:xfrm>
              <a:off x="2493" y="237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71" name="Line 35"/>
            <p:cNvSpPr>
              <a:spLocks noChangeShapeType="1"/>
            </p:cNvSpPr>
            <p:nvPr/>
          </p:nvSpPr>
          <p:spPr bwMode="auto">
            <a:xfrm>
              <a:off x="2493" y="236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72" name="Line 36"/>
            <p:cNvSpPr>
              <a:spLocks noChangeShapeType="1"/>
            </p:cNvSpPr>
            <p:nvPr/>
          </p:nvSpPr>
          <p:spPr bwMode="auto">
            <a:xfrm>
              <a:off x="2806" y="236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73" name="Rectangle 37"/>
            <p:cNvSpPr>
              <a:spLocks noChangeArrowheads="1"/>
            </p:cNvSpPr>
            <p:nvPr/>
          </p:nvSpPr>
          <p:spPr bwMode="auto">
            <a:xfrm>
              <a:off x="2493" y="236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274" name="Oval 38"/>
            <p:cNvSpPr>
              <a:spLocks noChangeArrowheads="1"/>
            </p:cNvSpPr>
            <p:nvPr/>
          </p:nvSpPr>
          <p:spPr bwMode="auto">
            <a:xfrm>
              <a:off x="2490" y="230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9275" name="Group 39"/>
            <p:cNvGrpSpPr>
              <a:grpSpLocks/>
            </p:cNvGrpSpPr>
            <p:nvPr/>
          </p:nvGrpSpPr>
          <p:grpSpPr bwMode="auto">
            <a:xfrm>
              <a:off x="2550" y="2252"/>
              <a:ext cx="198" cy="250"/>
              <a:chOff x="2957" y="2429"/>
              <a:chExt cx="201" cy="250"/>
            </a:xfrm>
          </p:grpSpPr>
          <p:sp>
            <p:nvSpPr>
              <p:cNvPr id="9368" name="Rectangle 4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69" name="Text Box 41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a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sp>
          <p:nvSpPr>
            <p:cNvPr id="9276" name="Freeform 42"/>
            <p:cNvSpPr>
              <a:spLocks/>
            </p:cNvSpPr>
            <p:nvPr/>
          </p:nvSpPr>
          <p:spPr bwMode="auto">
            <a:xfrm>
              <a:off x="3889" y="1659"/>
              <a:ext cx="492" cy="498"/>
            </a:xfrm>
            <a:custGeom>
              <a:avLst/>
              <a:gdLst>
                <a:gd name="T0" fmla="*/ 78 w 492"/>
                <a:gd name="T1" fmla="*/ 498 h 498"/>
                <a:gd name="T2" fmla="*/ 0 w 492"/>
                <a:gd name="T3" fmla="*/ 0 h 498"/>
                <a:gd name="T4" fmla="*/ 492 w 492"/>
                <a:gd name="T5" fmla="*/ 0 h 498"/>
                <a:gd name="T6" fmla="*/ 396 w 492"/>
                <a:gd name="T7" fmla="*/ 498 h 498"/>
                <a:gd name="T8" fmla="*/ 78 w 492"/>
                <a:gd name="T9" fmla="*/ 498 h 4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498"/>
                <a:gd name="T17" fmla="*/ 492 w 492"/>
                <a:gd name="T18" fmla="*/ 498 h 4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498">
                  <a:moveTo>
                    <a:pt x="78" y="498"/>
                  </a:moveTo>
                  <a:lnTo>
                    <a:pt x="0" y="0"/>
                  </a:lnTo>
                  <a:lnTo>
                    <a:pt x="492" y="0"/>
                  </a:lnTo>
                  <a:lnTo>
                    <a:pt x="396" y="498"/>
                  </a:lnTo>
                  <a:lnTo>
                    <a:pt x="78" y="498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77" name="Line 43"/>
            <p:cNvSpPr>
              <a:spLocks noChangeShapeType="1"/>
            </p:cNvSpPr>
            <p:nvPr/>
          </p:nvSpPr>
          <p:spPr bwMode="auto">
            <a:xfrm>
              <a:off x="4288" y="2184"/>
              <a:ext cx="30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78" name="Line 44"/>
            <p:cNvSpPr>
              <a:spLocks noChangeShapeType="1"/>
            </p:cNvSpPr>
            <p:nvPr/>
          </p:nvSpPr>
          <p:spPr bwMode="auto">
            <a:xfrm>
              <a:off x="4612" y="2108"/>
              <a:ext cx="92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79" name="Line 45"/>
            <p:cNvSpPr>
              <a:spLocks noChangeShapeType="1"/>
            </p:cNvSpPr>
            <p:nvPr/>
          </p:nvSpPr>
          <p:spPr bwMode="auto">
            <a:xfrm flipV="1">
              <a:off x="4220" y="2064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0" name="Freeform 46"/>
            <p:cNvSpPr>
              <a:spLocks/>
            </p:cNvSpPr>
            <p:nvPr/>
          </p:nvSpPr>
          <p:spPr bwMode="auto">
            <a:xfrm>
              <a:off x="2840" y="2698"/>
              <a:ext cx="264" cy="82"/>
            </a:xfrm>
            <a:custGeom>
              <a:avLst/>
              <a:gdLst>
                <a:gd name="T0" fmla="*/ 0 w 264"/>
                <a:gd name="T1" fmla="*/ 82 h 82"/>
                <a:gd name="T2" fmla="*/ 264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1" name="Freeform 47"/>
            <p:cNvSpPr>
              <a:spLocks/>
            </p:cNvSpPr>
            <p:nvPr/>
          </p:nvSpPr>
          <p:spPr bwMode="auto">
            <a:xfrm>
              <a:off x="2380" y="2662"/>
              <a:ext cx="152" cy="118"/>
            </a:xfrm>
            <a:custGeom>
              <a:avLst/>
              <a:gdLst>
                <a:gd name="T0" fmla="*/ 0 w 152"/>
                <a:gd name="T1" fmla="*/ 0 h 118"/>
                <a:gd name="T2" fmla="*/ 152 w 152"/>
                <a:gd name="T3" fmla="*/ 118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2" name="Freeform 48"/>
            <p:cNvSpPr>
              <a:spLocks/>
            </p:cNvSpPr>
            <p:nvPr/>
          </p:nvSpPr>
          <p:spPr bwMode="auto">
            <a:xfrm>
              <a:off x="2504" y="2592"/>
              <a:ext cx="564" cy="82"/>
            </a:xfrm>
            <a:custGeom>
              <a:avLst/>
              <a:gdLst>
                <a:gd name="T0" fmla="*/ 0 w 564"/>
                <a:gd name="T1" fmla="*/ 0 h 82"/>
                <a:gd name="T2" fmla="*/ 564 w 564"/>
                <a:gd name="T3" fmla="*/ 82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3" name="Freeform 49"/>
            <p:cNvSpPr>
              <a:spLocks/>
            </p:cNvSpPr>
            <p:nvPr/>
          </p:nvSpPr>
          <p:spPr bwMode="auto">
            <a:xfrm>
              <a:off x="2442" y="2430"/>
              <a:ext cx="76" cy="94"/>
            </a:xfrm>
            <a:custGeom>
              <a:avLst/>
              <a:gdLst>
                <a:gd name="T0" fmla="*/ 0 w 76"/>
                <a:gd name="T1" fmla="*/ 94 h 94"/>
                <a:gd name="T2" fmla="*/ 76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4" name="Freeform 50"/>
            <p:cNvSpPr>
              <a:spLocks/>
            </p:cNvSpPr>
            <p:nvPr/>
          </p:nvSpPr>
          <p:spPr bwMode="auto">
            <a:xfrm>
              <a:off x="1616" y="2054"/>
              <a:ext cx="252" cy="114"/>
            </a:xfrm>
            <a:custGeom>
              <a:avLst/>
              <a:gdLst>
                <a:gd name="T0" fmla="*/ 0 w 252"/>
                <a:gd name="T1" fmla="*/ 114 h 114"/>
                <a:gd name="T2" fmla="*/ 252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5" name="Freeform 51"/>
            <p:cNvSpPr>
              <a:spLocks/>
            </p:cNvSpPr>
            <p:nvPr/>
          </p:nvSpPr>
          <p:spPr bwMode="auto">
            <a:xfrm>
              <a:off x="2052" y="2114"/>
              <a:ext cx="444" cy="258"/>
            </a:xfrm>
            <a:custGeom>
              <a:avLst/>
              <a:gdLst>
                <a:gd name="T0" fmla="*/ 0 w 444"/>
                <a:gd name="T1" fmla="*/ 0 h 258"/>
                <a:gd name="T2" fmla="*/ 444 w 444"/>
                <a:gd name="T3" fmla="*/ 258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6" name="Freeform 52"/>
            <p:cNvSpPr>
              <a:spLocks/>
            </p:cNvSpPr>
            <p:nvPr/>
          </p:nvSpPr>
          <p:spPr bwMode="auto">
            <a:xfrm>
              <a:off x="3376" y="2232"/>
              <a:ext cx="654" cy="420"/>
            </a:xfrm>
            <a:custGeom>
              <a:avLst/>
              <a:gdLst>
                <a:gd name="T0" fmla="*/ 0 w 654"/>
                <a:gd name="T1" fmla="*/ 420 h 420"/>
                <a:gd name="T2" fmla="*/ 654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7" name="Freeform 53"/>
            <p:cNvSpPr>
              <a:spLocks/>
            </p:cNvSpPr>
            <p:nvPr/>
          </p:nvSpPr>
          <p:spPr bwMode="auto">
            <a:xfrm>
              <a:off x="1934" y="1548"/>
              <a:ext cx="488" cy="336"/>
            </a:xfrm>
            <a:custGeom>
              <a:avLst/>
              <a:gdLst>
                <a:gd name="T0" fmla="*/ 0 w 272"/>
                <a:gd name="T1" fmla="*/ 0 h 318"/>
                <a:gd name="T2" fmla="*/ 876 w 272"/>
                <a:gd name="T3" fmla="*/ 355 h 318"/>
                <a:gd name="T4" fmla="*/ 0 60000 65536"/>
                <a:gd name="T5" fmla="*/ 0 60000 65536"/>
                <a:gd name="T6" fmla="*/ 0 w 272"/>
                <a:gd name="T7" fmla="*/ 0 h 318"/>
                <a:gd name="T8" fmla="*/ 272 w 272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2" h="318">
                  <a:moveTo>
                    <a:pt x="0" y="0"/>
                  </a:moveTo>
                  <a:lnTo>
                    <a:pt x="272" y="318"/>
                  </a:lnTo>
                </a:path>
              </a:pathLst>
            </a:cu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8" name="Freeform 54"/>
            <p:cNvSpPr>
              <a:spLocks/>
            </p:cNvSpPr>
            <p:nvPr/>
          </p:nvSpPr>
          <p:spPr bwMode="auto">
            <a:xfrm>
              <a:off x="2272" y="1492"/>
              <a:ext cx="1640" cy="140"/>
            </a:xfrm>
            <a:custGeom>
              <a:avLst/>
              <a:gdLst>
                <a:gd name="T0" fmla="*/ 0 w 1640"/>
                <a:gd name="T1" fmla="*/ 0 h 140"/>
                <a:gd name="T2" fmla="*/ 1640 w 1640"/>
                <a:gd name="T3" fmla="*/ 140 h 140"/>
                <a:gd name="T4" fmla="*/ 0 60000 65536"/>
                <a:gd name="T5" fmla="*/ 0 60000 65536"/>
                <a:gd name="T6" fmla="*/ 0 w 1640"/>
                <a:gd name="T7" fmla="*/ 0 h 140"/>
                <a:gd name="T8" fmla="*/ 1640 w 1640"/>
                <a:gd name="T9" fmla="*/ 140 h 1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40" h="140">
                  <a:moveTo>
                    <a:pt x="0" y="0"/>
                  </a:moveTo>
                  <a:lnTo>
                    <a:pt x="1640" y="140"/>
                  </a:lnTo>
                </a:path>
              </a:pathLst>
            </a:cu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89" name="Freeform 55"/>
            <p:cNvSpPr>
              <a:spLocks/>
            </p:cNvSpPr>
            <p:nvPr/>
          </p:nvSpPr>
          <p:spPr bwMode="auto">
            <a:xfrm>
              <a:off x="3446" y="1712"/>
              <a:ext cx="704" cy="414"/>
            </a:xfrm>
            <a:custGeom>
              <a:avLst/>
              <a:gdLst>
                <a:gd name="T0" fmla="*/ 0 w 568"/>
                <a:gd name="T1" fmla="*/ 498 h 344"/>
                <a:gd name="T2" fmla="*/ 873 w 568"/>
                <a:gd name="T3" fmla="*/ 0 h 344"/>
                <a:gd name="T4" fmla="*/ 0 60000 65536"/>
                <a:gd name="T5" fmla="*/ 0 60000 65536"/>
                <a:gd name="T6" fmla="*/ 0 w 568"/>
                <a:gd name="T7" fmla="*/ 0 h 344"/>
                <a:gd name="T8" fmla="*/ 568 w 568"/>
                <a:gd name="T9" fmla="*/ 344 h 3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8" h="344">
                  <a:moveTo>
                    <a:pt x="0" y="344"/>
                  </a:moveTo>
                  <a:lnTo>
                    <a:pt x="568" y="0"/>
                  </a:lnTo>
                </a:path>
              </a:pathLst>
            </a:cu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0" name="Freeform 56"/>
            <p:cNvSpPr>
              <a:spLocks/>
            </p:cNvSpPr>
            <p:nvPr/>
          </p:nvSpPr>
          <p:spPr bwMode="auto">
            <a:xfrm>
              <a:off x="2754" y="1908"/>
              <a:ext cx="298" cy="242"/>
            </a:xfrm>
            <a:custGeom>
              <a:avLst/>
              <a:gdLst>
                <a:gd name="T0" fmla="*/ 0 w 272"/>
                <a:gd name="T1" fmla="*/ 0 h 212"/>
                <a:gd name="T2" fmla="*/ 326 w 272"/>
                <a:gd name="T3" fmla="*/ 276 h 212"/>
                <a:gd name="T4" fmla="*/ 0 60000 65536"/>
                <a:gd name="T5" fmla="*/ 0 60000 65536"/>
                <a:gd name="T6" fmla="*/ 0 w 272"/>
                <a:gd name="T7" fmla="*/ 0 h 212"/>
                <a:gd name="T8" fmla="*/ 272 w 272"/>
                <a:gd name="T9" fmla="*/ 212 h 2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2" h="212">
                  <a:moveTo>
                    <a:pt x="0" y="0"/>
                  </a:moveTo>
                  <a:lnTo>
                    <a:pt x="272" y="212"/>
                  </a:lnTo>
                </a:path>
              </a:pathLst>
            </a:cu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1" name="Oval 57"/>
            <p:cNvSpPr>
              <a:spLocks noChangeArrowheads="1"/>
            </p:cNvSpPr>
            <p:nvPr/>
          </p:nvSpPr>
          <p:spPr bwMode="auto">
            <a:xfrm>
              <a:off x="3975" y="216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2" name="Line 58"/>
            <p:cNvSpPr>
              <a:spLocks noChangeShapeType="1"/>
            </p:cNvSpPr>
            <p:nvPr/>
          </p:nvSpPr>
          <p:spPr bwMode="auto">
            <a:xfrm>
              <a:off x="3975" y="216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3" name="Line 59"/>
            <p:cNvSpPr>
              <a:spLocks noChangeShapeType="1"/>
            </p:cNvSpPr>
            <p:nvPr/>
          </p:nvSpPr>
          <p:spPr bwMode="auto">
            <a:xfrm>
              <a:off x="4288" y="216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4" name="Rectangle 60"/>
            <p:cNvSpPr>
              <a:spLocks noChangeArrowheads="1"/>
            </p:cNvSpPr>
            <p:nvPr/>
          </p:nvSpPr>
          <p:spPr bwMode="auto">
            <a:xfrm>
              <a:off x="3975" y="216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295" name="Oval 61"/>
            <p:cNvSpPr>
              <a:spLocks noChangeArrowheads="1"/>
            </p:cNvSpPr>
            <p:nvPr/>
          </p:nvSpPr>
          <p:spPr bwMode="auto">
            <a:xfrm>
              <a:off x="3972" y="210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6" name="Rectangle 62"/>
            <p:cNvSpPr>
              <a:spLocks noChangeArrowheads="1"/>
            </p:cNvSpPr>
            <p:nvPr/>
          </p:nvSpPr>
          <p:spPr bwMode="auto">
            <a:xfrm>
              <a:off x="4059" y="2115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97" name="Text Box 63"/>
            <p:cNvSpPr txBox="1">
              <a:spLocks noChangeArrowheads="1"/>
            </p:cNvSpPr>
            <p:nvPr/>
          </p:nvSpPr>
          <p:spPr bwMode="auto">
            <a:xfrm>
              <a:off x="4034" y="2054"/>
              <a:ext cx="1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298" name="Text Box 64"/>
            <p:cNvSpPr txBox="1">
              <a:spLocks noChangeArrowheads="1"/>
            </p:cNvSpPr>
            <p:nvPr/>
          </p:nvSpPr>
          <p:spPr bwMode="auto">
            <a:xfrm>
              <a:off x="1706" y="2117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C</a:t>
              </a:r>
              <a:endParaRPr lang="en-US"/>
            </a:p>
          </p:txBody>
        </p:sp>
        <p:sp>
          <p:nvSpPr>
            <p:cNvPr id="9299" name="Text Box 65"/>
            <p:cNvSpPr txBox="1">
              <a:spLocks noChangeArrowheads="1"/>
            </p:cNvSpPr>
            <p:nvPr/>
          </p:nvSpPr>
          <p:spPr bwMode="auto">
            <a:xfrm>
              <a:off x="2126" y="2675"/>
              <a:ext cx="2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</a:t>
              </a:r>
              <a:endParaRPr lang="en-US"/>
            </a:p>
          </p:txBody>
        </p:sp>
        <p:sp>
          <p:nvSpPr>
            <p:cNvPr id="9300" name="Text Box 66"/>
            <p:cNvSpPr txBox="1">
              <a:spLocks noChangeArrowheads="1"/>
            </p:cNvSpPr>
            <p:nvPr/>
          </p:nvSpPr>
          <p:spPr bwMode="auto">
            <a:xfrm>
              <a:off x="4274" y="2251"/>
              <a:ext cx="2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</a:t>
              </a:r>
              <a:endParaRPr lang="en-US"/>
            </a:p>
          </p:txBody>
        </p:sp>
        <p:sp>
          <p:nvSpPr>
            <p:cNvPr id="9301" name="Oval 67"/>
            <p:cNvSpPr>
              <a:spLocks noChangeArrowheads="1"/>
            </p:cNvSpPr>
            <p:nvPr/>
          </p:nvSpPr>
          <p:spPr bwMode="auto">
            <a:xfrm>
              <a:off x="2187" y="258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302" name="Line 68"/>
            <p:cNvSpPr>
              <a:spLocks noChangeShapeType="1"/>
            </p:cNvSpPr>
            <p:nvPr/>
          </p:nvSpPr>
          <p:spPr bwMode="auto">
            <a:xfrm>
              <a:off x="2187" y="257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303" name="Line 69"/>
            <p:cNvSpPr>
              <a:spLocks noChangeShapeType="1"/>
            </p:cNvSpPr>
            <p:nvPr/>
          </p:nvSpPr>
          <p:spPr bwMode="auto">
            <a:xfrm>
              <a:off x="2500" y="257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304" name="Rectangle 70"/>
            <p:cNvSpPr>
              <a:spLocks noChangeArrowheads="1"/>
            </p:cNvSpPr>
            <p:nvPr/>
          </p:nvSpPr>
          <p:spPr bwMode="auto">
            <a:xfrm>
              <a:off x="2187" y="257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305" name="Oval 71"/>
            <p:cNvSpPr>
              <a:spLocks noChangeArrowheads="1"/>
            </p:cNvSpPr>
            <p:nvPr/>
          </p:nvSpPr>
          <p:spPr bwMode="auto">
            <a:xfrm>
              <a:off x="2184" y="252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306" name="Rectangle 72"/>
            <p:cNvSpPr>
              <a:spLocks noChangeArrowheads="1"/>
            </p:cNvSpPr>
            <p:nvPr/>
          </p:nvSpPr>
          <p:spPr bwMode="auto">
            <a:xfrm>
              <a:off x="2269" y="2547"/>
              <a:ext cx="14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307" name="Text Box 73"/>
            <p:cNvSpPr txBox="1">
              <a:spLocks noChangeArrowheads="1"/>
            </p:cNvSpPr>
            <p:nvPr/>
          </p:nvSpPr>
          <p:spPr bwMode="auto">
            <a:xfrm>
              <a:off x="2242" y="2466"/>
              <a:ext cx="21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308" name="Oval 74"/>
            <p:cNvSpPr>
              <a:spLocks noChangeArrowheads="1"/>
            </p:cNvSpPr>
            <p:nvPr/>
          </p:nvSpPr>
          <p:spPr bwMode="auto">
            <a:xfrm>
              <a:off x="3069" y="26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309" name="Line 75"/>
            <p:cNvSpPr>
              <a:spLocks noChangeShapeType="1"/>
            </p:cNvSpPr>
            <p:nvPr/>
          </p:nvSpPr>
          <p:spPr bwMode="auto">
            <a:xfrm>
              <a:off x="3069" y="26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310" name="Line 76"/>
            <p:cNvSpPr>
              <a:spLocks noChangeShapeType="1"/>
            </p:cNvSpPr>
            <p:nvPr/>
          </p:nvSpPr>
          <p:spPr bwMode="auto">
            <a:xfrm>
              <a:off x="3382" y="26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311" name="Rectangle 77"/>
            <p:cNvSpPr>
              <a:spLocks noChangeArrowheads="1"/>
            </p:cNvSpPr>
            <p:nvPr/>
          </p:nvSpPr>
          <p:spPr bwMode="auto">
            <a:xfrm>
              <a:off x="3069" y="264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312" name="Oval 78"/>
            <p:cNvSpPr>
              <a:spLocks noChangeArrowheads="1"/>
            </p:cNvSpPr>
            <p:nvPr/>
          </p:nvSpPr>
          <p:spPr bwMode="auto">
            <a:xfrm>
              <a:off x="3066" y="25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9313" name="Group 79"/>
            <p:cNvGrpSpPr>
              <a:grpSpLocks/>
            </p:cNvGrpSpPr>
            <p:nvPr/>
          </p:nvGrpSpPr>
          <p:grpSpPr bwMode="auto">
            <a:xfrm>
              <a:off x="3126" y="2532"/>
              <a:ext cx="198" cy="250"/>
              <a:chOff x="2957" y="2429"/>
              <a:chExt cx="201" cy="250"/>
            </a:xfrm>
          </p:grpSpPr>
          <p:sp>
            <p:nvSpPr>
              <p:cNvPr id="9366" name="Rectangle 8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67" name="Text Box 81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9314" name="Group 82"/>
            <p:cNvGrpSpPr>
              <a:grpSpLocks/>
            </p:cNvGrpSpPr>
            <p:nvPr/>
          </p:nvGrpSpPr>
          <p:grpSpPr bwMode="auto">
            <a:xfrm>
              <a:off x="2400" y="1728"/>
              <a:ext cx="491" cy="250"/>
              <a:chOff x="2509" y="3533"/>
              <a:chExt cx="491" cy="250"/>
            </a:xfrm>
          </p:grpSpPr>
          <p:sp>
            <p:nvSpPr>
              <p:cNvPr id="9358" name="Oval 83"/>
              <p:cNvSpPr>
                <a:spLocks noChangeArrowheads="1"/>
              </p:cNvSpPr>
              <p:nvPr/>
            </p:nvSpPr>
            <p:spPr bwMode="auto">
              <a:xfrm>
                <a:off x="2514" y="3646"/>
                <a:ext cx="484" cy="113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59" name="Line 84"/>
              <p:cNvSpPr>
                <a:spLocks noChangeShapeType="1"/>
              </p:cNvSpPr>
              <p:nvPr/>
            </p:nvSpPr>
            <p:spPr bwMode="auto">
              <a:xfrm>
                <a:off x="2998" y="3637"/>
                <a:ext cx="2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60" name="Rectangle 85"/>
              <p:cNvSpPr>
                <a:spLocks noChangeArrowheads="1"/>
              </p:cNvSpPr>
              <p:nvPr/>
            </p:nvSpPr>
            <p:spPr bwMode="auto">
              <a:xfrm>
                <a:off x="2514" y="3637"/>
                <a:ext cx="480" cy="6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361" name="Oval 86"/>
              <p:cNvSpPr>
                <a:spLocks noChangeArrowheads="1"/>
              </p:cNvSpPr>
              <p:nvPr/>
            </p:nvSpPr>
            <p:spPr bwMode="auto">
              <a:xfrm>
                <a:off x="2509" y="3555"/>
                <a:ext cx="485" cy="132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62" name="Line 87"/>
              <p:cNvSpPr>
                <a:spLocks noChangeShapeType="1"/>
              </p:cNvSpPr>
              <p:nvPr/>
            </p:nvSpPr>
            <p:spPr bwMode="auto">
              <a:xfrm>
                <a:off x="2511" y="3637"/>
                <a:ext cx="1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9363" name="Group 88"/>
              <p:cNvGrpSpPr>
                <a:grpSpLocks/>
              </p:cNvGrpSpPr>
              <p:nvPr/>
            </p:nvGrpSpPr>
            <p:grpSpPr bwMode="auto">
              <a:xfrm>
                <a:off x="2558" y="3533"/>
                <a:ext cx="355" cy="250"/>
                <a:chOff x="2012" y="3629"/>
                <a:chExt cx="355" cy="250"/>
              </a:xfrm>
            </p:grpSpPr>
            <p:sp>
              <p:nvSpPr>
                <p:cNvPr id="9364" name="Rectangle 89"/>
                <p:cNvSpPr>
                  <a:spLocks noChangeArrowheads="1"/>
                </p:cNvSpPr>
                <p:nvPr/>
              </p:nvSpPr>
              <p:spPr bwMode="auto">
                <a:xfrm>
                  <a:off x="2065" y="3690"/>
                  <a:ext cx="265" cy="138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365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012" y="3629"/>
                  <a:ext cx="35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A.a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9315" name="Group 91"/>
            <p:cNvGrpSpPr>
              <a:grpSpLocks/>
            </p:cNvGrpSpPr>
            <p:nvPr/>
          </p:nvGrpSpPr>
          <p:grpSpPr bwMode="auto">
            <a:xfrm>
              <a:off x="2983" y="1970"/>
              <a:ext cx="491" cy="250"/>
              <a:chOff x="2509" y="3533"/>
              <a:chExt cx="491" cy="250"/>
            </a:xfrm>
          </p:grpSpPr>
          <p:sp>
            <p:nvSpPr>
              <p:cNvPr id="9350" name="Oval 92"/>
              <p:cNvSpPr>
                <a:spLocks noChangeArrowheads="1"/>
              </p:cNvSpPr>
              <p:nvPr/>
            </p:nvSpPr>
            <p:spPr bwMode="auto">
              <a:xfrm>
                <a:off x="2514" y="3646"/>
                <a:ext cx="484" cy="113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51" name="Line 93"/>
              <p:cNvSpPr>
                <a:spLocks noChangeShapeType="1"/>
              </p:cNvSpPr>
              <p:nvPr/>
            </p:nvSpPr>
            <p:spPr bwMode="auto">
              <a:xfrm>
                <a:off x="2998" y="3637"/>
                <a:ext cx="2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52" name="Rectangle 94"/>
              <p:cNvSpPr>
                <a:spLocks noChangeArrowheads="1"/>
              </p:cNvSpPr>
              <p:nvPr/>
            </p:nvSpPr>
            <p:spPr bwMode="auto">
              <a:xfrm>
                <a:off x="2514" y="3637"/>
                <a:ext cx="480" cy="6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353" name="Oval 95"/>
              <p:cNvSpPr>
                <a:spLocks noChangeArrowheads="1"/>
              </p:cNvSpPr>
              <p:nvPr/>
            </p:nvSpPr>
            <p:spPr bwMode="auto">
              <a:xfrm>
                <a:off x="2509" y="3555"/>
                <a:ext cx="485" cy="132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54" name="Line 96"/>
              <p:cNvSpPr>
                <a:spLocks noChangeShapeType="1"/>
              </p:cNvSpPr>
              <p:nvPr/>
            </p:nvSpPr>
            <p:spPr bwMode="auto">
              <a:xfrm>
                <a:off x="2511" y="3637"/>
                <a:ext cx="1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9355" name="Group 97"/>
              <p:cNvGrpSpPr>
                <a:grpSpLocks/>
              </p:cNvGrpSpPr>
              <p:nvPr/>
            </p:nvGrpSpPr>
            <p:grpSpPr bwMode="auto">
              <a:xfrm>
                <a:off x="2558" y="3533"/>
                <a:ext cx="355" cy="250"/>
                <a:chOff x="2012" y="3629"/>
                <a:chExt cx="355" cy="250"/>
              </a:xfrm>
            </p:grpSpPr>
            <p:sp>
              <p:nvSpPr>
                <p:cNvPr id="9356" name="Rectangle 98"/>
                <p:cNvSpPr>
                  <a:spLocks noChangeArrowheads="1"/>
                </p:cNvSpPr>
                <p:nvPr/>
              </p:nvSpPr>
              <p:spPr bwMode="auto">
                <a:xfrm>
                  <a:off x="2065" y="3690"/>
                  <a:ext cx="265" cy="138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357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012" y="3629"/>
                  <a:ext cx="35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A.c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9316" name="Group 100"/>
            <p:cNvGrpSpPr>
              <a:grpSpLocks/>
            </p:cNvGrpSpPr>
            <p:nvPr/>
          </p:nvGrpSpPr>
          <p:grpSpPr bwMode="auto">
            <a:xfrm>
              <a:off x="1785" y="1363"/>
              <a:ext cx="491" cy="250"/>
              <a:chOff x="2509" y="3533"/>
              <a:chExt cx="491" cy="250"/>
            </a:xfrm>
          </p:grpSpPr>
          <p:sp>
            <p:nvSpPr>
              <p:cNvPr id="9342" name="Oval 101"/>
              <p:cNvSpPr>
                <a:spLocks noChangeArrowheads="1"/>
              </p:cNvSpPr>
              <p:nvPr/>
            </p:nvSpPr>
            <p:spPr bwMode="auto">
              <a:xfrm>
                <a:off x="2514" y="3646"/>
                <a:ext cx="484" cy="113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43" name="Line 102"/>
              <p:cNvSpPr>
                <a:spLocks noChangeShapeType="1"/>
              </p:cNvSpPr>
              <p:nvPr/>
            </p:nvSpPr>
            <p:spPr bwMode="auto">
              <a:xfrm>
                <a:off x="2998" y="3637"/>
                <a:ext cx="2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44" name="Rectangle 103"/>
              <p:cNvSpPr>
                <a:spLocks noChangeArrowheads="1"/>
              </p:cNvSpPr>
              <p:nvPr/>
            </p:nvSpPr>
            <p:spPr bwMode="auto">
              <a:xfrm>
                <a:off x="2514" y="3637"/>
                <a:ext cx="480" cy="6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345" name="Oval 104"/>
              <p:cNvSpPr>
                <a:spLocks noChangeArrowheads="1"/>
              </p:cNvSpPr>
              <p:nvPr/>
            </p:nvSpPr>
            <p:spPr bwMode="auto">
              <a:xfrm>
                <a:off x="2509" y="3555"/>
                <a:ext cx="485" cy="132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46" name="Line 105"/>
              <p:cNvSpPr>
                <a:spLocks noChangeShapeType="1"/>
              </p:cNvSpPr>
              <p:nvPr/>
            </p:nvSpPr>
            <p:spPr bwMode="auto">
              <a:xfrm>
                <a:off x="2511" y="3637"/>
                <a:ext cx="1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9347" name="Group 106"/>
              <p:cNvGrpSpPr>
                <a:grpSpLocks/>
              </p:cNvGrpSpPr>
              <p:nvPr/>
            </p:nvGrpSpPr>
            <p:grpSpPr bwMode="auto">
              <a:xfrm>
                <a:off x="2562" y="3533"/>
                <a:ext cx="347" cy="250"/>
                <a:chOff x="2016" y="3629"/>
                <a:chExt cx="347" cy="250"/>
              </a:xfrm>
            </p:grpSpPr>
            <p:sp>
              <p:nvSpPr>
                <p:cNvPr id="9348" name="Rectangle 107"/>
                <p:cNvSpPr>
                  <a:spLocks noChangeArrowheads="1"/>
                </p:cNvSpPr>
                <p:nvPr/>
              </p:nvSpPr>
              <p:spPr bwMode="auto">
                <a:xfrm>
                  <a:off x="2065" y="3690"/>
                  <a:ext cx="265" cy="138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349" name="Text Box 108"/>
                <p:cNvSpPr txBox="1">
                  <a:spLocks noChangeArrowheads="1"/>
                </p:cNvSpPr>
                <p:nvPr/>
              </p:nvSpPr>
              <p:spPr bwMode="auto">
                <a:xfrm>
                  <a:off x="2016" y="3629"/>
                  <a:ext cx="34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C.b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9317" name="Group 109"/>
            <p:cNvGrpSpPr>
              <a:grpSpLocks/>
            </p:cNvGrpSpPr>
            <p:nvPr/>
          </p:nvGrpSpPr>
          <p:grpSpPr bwMode="auto">
            <a:xfrm>
              <a:off x="3883" y="1499"/>
              <a:ext cx="491" cy="250"/>
              <a:chOff x="2509" y="3533"/>
              <a:chExt cx="491" cy="250"/>
            </a:xfrm>
          </p:grpSpPr>
          <p:sp>
            <p:nvSpPr>
              <p:cNvPr id="9334" name="Oval 110"/>
              <p:cNvSpPr>
                <a:spLocks noChangeArrowheads="1"/>
              </p:cNvSpPr>
              <p:nvPr/>
            </p:nvSpPr>
            <p:spPr bwMode="auto">
              <a:xfrm>
                <a:off x="2514" y="3646"/>
                <a:ext cx="484" cy="113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35" name="Line 111"/>
              <p:cNvSpPr>
                <a:spLocks noChangeShapeType="1"/>
              </p:cNvSpPr>
              <p:nvPr/>
            </p:nvSpPr>
            <p:spPr bwMode="auto">
              <a:xfrm>
                <a:off x="2998" y="3637"/>
                <a:ext cx="2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36" name="Rectangle 112"/>
              <p:cNvSpPr>
                <a:spLocks noChangeArrowheads="1"/>
              </p:cNvSpPr>
              <p:nvPr/>
            </p:nvSpPr>
            <p:spPr bwMode="auto">
              <a:xfrm>
                <a:off x="2514" y="3637"/>
                <a:ext cx="480" cy="6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337" name="Oval 113"/>
              <p:cNvSpPr>
                <a:spLocks noChangeArrowheads="1"/>
              </p:cNvSpPr>
              <p:nvPr/>
            </p:nvSpPr>
            <p:spPr bwMode="auto">
              <a:xfrm>
                <a:off x="2509" y="3555"/>
                <a:ext cx="485" cy="132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38" name="Line 114"/>
              <p:cNvSpPr>
                <a:spLocks noChangeShapeType="1"/>
              </p:cNvSpPr>
              <p:nvPr/>
            </p:nvSpPr>
            <p:spPr bwMode="auto">
              <a:xfrm>
                <a:off x="2511" y="3637"/>
                <a:ext cx="1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9339" name="Group 115"/>
              <p:cNvGrpSpPr>
                <a:grpSpLocks/>
              </p:cNvGrpSpPr>
              <p:nvPr/>
            </p:nvGrpSpPr>
            <p:grpSpPr bwMode="auto">
              <a:xfrm>
                <a:off x="2566" y="3533"/>
                <a:ext cx="339" cy="250"/>
                <a:chOff x="2020" y="3629"/>
                <a:chExt cx="339" cy="250"/>
              </a:xfrm>
            </p:grpSpPr>
            <p:sp>
              <p:nvSpPr>
                <p:cNvPr id="9340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65" y="3690"/>
                  <a:ext cx="265" cy="138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9341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2020" y="3629"/>
                  <a:ext cx="339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B.a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9318" name="Group 118"/>
            <p:cNvGrpSpPr>
              <a:grpSpLocks/>
            </p:cNvGrpSpPr>
            <p:nvPr/>
          </p:nvGrpSpPr>
          <p:grpSpPr bwMode="auto">
            <a:xfrm>
              <a:off x="4320" y="1940"/>
              <a:ext cx="316" cy="250"/>
              <a:chOff x="4320" y="1940"/>
              <a:chExt cx="316" cy="250"/>
            </a:xfrm>
          </p:grpSpPr>
          <p:sp>
            <p:nvSpPr>
              <p:cNvPr id="9327" name="Oval 119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28" name="Line 120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29" name="Line 121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30" name="Rectangle 122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331" name="Oval 123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32" name="Rectangle 124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33" name="Text Box 125"/>
              <p:cNvSpPr txBox="1">
                <a:spLocks noChangeArrowheads="1"/>
              </p:cNvSpPr>
              <p:nvPr/>
            </p:nvSpPr>
            <p:spPr bwMode="auto">
              <a:xfrm>
                <a:off x="4382" y="1940"/>
                <a:ext cx="19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9319" name="Group 126"/>
            <p:cNvGrpSpPr>
              <a:grpSpLocks/>
            </p:cNvGrpSpPr>
            <p:nvPr/>
          </p:nvGrpSpPr>
          <p:grpSpPr bwMode="auto">
            <a:xfrm>
              <a:off x="4596" y="2162"/>
              <a:ext cx="316" cy="250"/>
              <a:chOff x="4596" y="2162"/>
              <a:chExt cx="316" cy="250"/>
            </a:xfrm>
          </p:grpSpPr>
          <p:sp>
            <p:nvSpPr>
              <p:cNvPr id="9320" name="Oval 127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21" name="Line 128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22" name="Line 129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23" name="Rectangle 130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324" name="Oval 131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25" name="Rectangle 132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326" name="Text Box 133"/>
              <p:cNvSpPr txBox="1">
                <a:spLocks noChangeArrowheads="1"/>
              </p:cNvSpPr>
              <p:nvPr/>
            </p:nvSpPr>
            <p:spPr bwMode="auto">
              <a:xfrm>
                <a:off x="4652" y="2162"/>
                <a:ext cx="21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aphicFrame>
        <p:nvGraphicFramePr>
          <p:cNvPr id="9218" name="Object 134"/>
          <p:cNvGraphicFramePr>
            <a:graphicFrameLocks noChangeAspect="1"/>
          </p:cNvGraphicFramePr>
          <p:nvPr/>
        </p:nvGraphicFramePr>
        <p:xfrm>
          <a:off x="7210425" y="2989263"/>
          <a:ext cx="668338" cy="530225"/>
        </p:xfrm>
        <a:graphic>
          <a:graphicData uri="http://schemas.openxmlformats.org/presentationml/2006/ole">
            <p:oleObj spid="_x0000_s9218" name="Clip" r:id="rId3" imgW="1305000" imgH="1085760" progId="MS_ClipArt_Gallery.2">
              <p:embed/>
            </p:oleObj>
          </a:graphicData>
        </a:graphic>
      </p:graphicFrame>
      <p:grpSp>
        <p:nvGrpSpPr>
          <p:cNvPr id="9225" name="Group 135"/>
          <p:cNvGrpSpPr>
            <a:grpSpLocks/>
          </p:cNvGrpSpPr>
          <p:nvPr/>
        </p:nvGrpSpPr>
        <p:grpSpPr bwMode="auto">
          <a:xfrm>
            <a:off x="1327150" y="3389313"/>
            <a:ext cx="1112838" cy="835025"/>
            <a:chOff x="1226" y="2531"/>
            <a:chExt cx="701" cy="526"/>
          </a:xfrm>
        </p:grpSpPr>
        <p:graphicFrame>
          <p:nvGraphicFramePr>
            <p:cNvPr id="9219" name="Object 136"/>
            <p:cNvGraphicFramePr>
              <a:graphicFrameLocks noChangeAspect="1"/>
            </p:cNvGraphicFramePr>
            <p:nvPr/>
          </p:nvGraphicFramePr>
          <p:xfrm>
            <a:off x="1506" y="2723"/>
            <a:ext cx="421" cy="334"/>
          </p:xfrm>
          <a:graphic>
            <a:graphicData uri="http://schemas.openxmlformats.org/presentationml/2006/ole">
              <p:oleObj spid="_x0000_s9219" name="Clip" r:id="rId4" imgW="1305000" imgH="1085760" progId="MS_ClipArt_Gallery.2">
                <p:embed/>
              </p:oleObj>
            </a:graphicData>
          </a:graphic>
        </p:graphicFrame>
        <p:sp>
          <p:nvSpPr>
            <p:cNvPr id="9242" name="Text Box 137"/>
            <p:cNvSpPr txBox="1">
              <a:spLocks noChangeArrowheads="1"/>
            </p:cNvSpPr>
            <p:nvPr/>
          </p:nvSpPr>
          <p:spPr bwMode="auto">
            <a:xfrm>
              <a:off x="1226" y="2531"/>
              <a:ext cx="4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</a:rPr>
                <a:t>Host</a:t>
              </a:r>
            </a:p>
            <a:p>
              <a:r>
                <a:rPr lang="en-US" sz="2000">
                  <a:solidFill>
                    <a:schemeClr val="accent2"/>
                  </a:solidFill>
                </a:rPr>
                <a:t>h1</a:t>
              </a:r>
              <a:endParaRPr lang="en-US"/>
            </a:p>
          </p:txBody>
        </p:sp>
      </p:grpSp>
      <p:sp>
        <p:nvSpPr>
          <p:cNvPr id="9226" name="Line 138"/>
          <p:cNvSpPr>
            <a:spLocks noChangeShapeType="1"/>
          </p:cNvSpPr>
          <p:nvPr/>
        </p:nvSpPr>
        <p:spPr bwMode="auto">
          <a:xfrm flipV="1">
            <a:off x="2409825" y="3714750"/>
            <a:ext cx="333375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27" name="Line 139"/>
          <p:cNvSpPr>
            <a:spLocks noChangeShapeType="1"/>
          </p:cNvSpPr>
          <p:nvPr/>
        </p:nvSpPr>
        <p:spPr bwMode="auto">
          <a:xfrm>
            <a:off x="7067550" y="3228975"/>
            <a:ext cx="209550" cy="66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372" name="Freeform 140"/>
          <p:cNvSpPr>
            <a:spLocks/>
          </p:cNvSpPr>
          <p:nvPr/>
        </p:nvSpPr>
        <p:spPr bwMode="auto">
          <a:xfrm>
            <a:off x="2409825" y="3343275"/>
            <a:ext cx="1971675" cy="723900"/>
          </a:xfrm>
          <a:custGeom>
            <a:avLst/>
            <a:gdLst>
              <a:gd name="T0" fmla="*/ 0 w 1242"/>
              <a:gd name="T1" fmla="*/ 937498271 h 456"/>
              <a:gd name="T2" fmla="*/ 680442118 w 1242"/>
              <a:gd name="T3" fmla="*/ 483870069 h 456"/>
              <a:gd name="T4" fmla="*/ 1587698210 w 1242"/>
              <a:gd name="T5" fmla="*/ 1149191339 h 456"/>
              <a:gd name="T6" fmla="*/ 2147483647 w 1242"/>
              <a:gd name="T7" fmla="*/ 740925938 h 456"/>
              <a:gd name="T8" fmla="*/ 2147483647 w 1242"/>
              <a:gd name="T9" fmla="*/ 0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2"/>
              <a:gd name="T16" fmla="*/ 0 h 456"/>
              <a:gd name="T17" fmla="*/ 1242 w 1242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2" h="456">
                <a:moveTo>
                  <a:pt x="0" y="372"/>
                </a:moveTo>
                <a:lnTo>
                  <a:pt x="270" y="192"/>
                </a:lnTo>
                <a:lnTo>
                  <a:pt x="630" y="456"/>
                </a:lnTo>
                <a:lnTo>
                  <a:pt x="1242" y="294"/>
                </a:lnTo>
                <a:lnTo>
                  <a:pt x="1242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373" name="Text Box 141"/>
          <p:cNvSpPr txBox="1">
            <a:spLocks noChangeArrowheads="1"/>
          </p:cNvSpPr>
          <p:nvPr/>
        </p:nvSpPr>
        <p:spPr bwMode="auto">
          <a:xfrm>
            <a:off x="2670175" y="4141788"/>
            <a:ext cx="2217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Intra-AS routing</a:t>
            </a:r>
          </a:p>
          <a:p>
            <a:r>
              <a:rPr lang="en-US" sz="2000">
                <a:solidFill>
                  <a:srgbClr val="FF0000"/>
                </a:solidFill>
              </a:rPr>
              <a:t>within AS A</a:t>
            </a:r>
            <a:endParaRPr lang="en-US"/>
          </a:p>
        </p:txBody>
      </p:sp>
      <p:sp>
        <p:nvSpPr>
          <p:cNvPr id="223374" name="Freeform 142"/>
          <p:cNvSpPr>
            <a:spLocks/>
          </p:cNvSpPr>
          <p:nvPr/>
        </p:nvSpPr>
        <p:spPr bwMode="auto">
          <a:xfrm>
            <a:off x="4381500" y="3119438"/>
            <a:ext cx="1588" cy="228600"/>
          </a:xfrm>
          <a:custGeom>
            <a:avLst/>
            <a:gdLst>
              <a:gd name="T0" fmla="*/ 0 w 1"/>
              <a:gd name="T1" fmla="*/ 362902445 h 144"/>
              <a:gd name="T2" fmla="*/ 0 w 1"/>
              <a:gd name="T3" fmla="*/ 0 h 144"/>
              <a:gd name="T4" fmla="*/ 0 60000 65536"/>
              <a:gd name="T5" fmla="*/ 0 60000 65536"/>
              <a:gd name="T6" fmla="*/ 0 w 1"/>
              <a:gd name="T7" fmla="*/ 0 h 144"/>
              <a:gd name="T8" fmla="*/ 1 w 1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">
                <a:moveTo>
                  <a:pt x="0" y="144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CC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375" name="Freeform 143"/>
          <p:cNvSpPr>
            <a:spLocks/>
          </p:cNvSpPr>
          <p:nvPr/>
        </p:nvSpPr>
        <p:spPr bwMode="auto">
          <a:xfrm>
            <a:off x="5908675" y="2214563"/>
            <a:ext cx="1588" cy="430212"/>
          </a:xfrm>
          <a:custGeom>
            <a:avLst/>
            <a:gdLst>
              <a:gd name="T0" fmla="*/ 0 w 1"/>
              <a:gd name="T1" fmla="*/ 682960647 h 271"/>
              <a:gd name="T2" fmla="*/ 2521744 w 1"/>
              <a:gd name="T3" fmla="*/ 0 h 271"/>
              <a:gd name="T4" fmla="*/ 0 60000 65536"/>
              <a:gd name="T5" fmla="*/ 0 60000 65536"/>
              <a:gd name="T6" fmla="*/ 0 w 1"/>
              <a:gd name="T7" fmla="*/ 0 h 271"/>
              <a:gd name="T8" fmla="*/ 1 w 1"/>
              <a:gd name="T9" fmla="*/ 271 h 27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71">
                <a:moveTo>
                  <a:pt x="0" y="271"/>
                </a:moveTo>
                <a:lnTo>
                  <a:pt x="1" y="0"/>
                </a:lnTo>
              </a:path>
            </a:pathLst>
          </a:custGeom>
          <a:noFill/>
          <a:ln w="76200">
            <a:solidFill>
              <a:srgbClr val="00CC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7" name="Group 144"/>
          <p:cNvGrpSpPr>
            <a:grpSpLocks/>
          </p:cNvGrpSpPr>
          <p:nvPr/>
        </p:nvGrpSpPr>
        <p:grpSpPr bwMode="auto">
          <a:xfrm>
            <a:off x="4098925" y="1360488"/>
            <a:ext cx="1304925" cy="1311275"/>
            <a:chOff x="3008" y="905"/>
            <a:chExt cx="822" cy="826"/>
          </a:xfrm>
        </p:grpSpPr>
        <p:sp>
          <p:nvSpPr>
            <p:cNvPr id="9240" name="Rectangle 145"/>
            <p:cNvSpPr>
              <a:spLocks noChangeArrowheads="1"/>
            </p:cNvSpPr>
            <p:nvPr/>
          </p:nvSpPr>
          <p:spPr bwMode="auto">
            <a:xfrm>
              <a:off x="3048" y="948"/>
              <a:ext cx="756" cy="7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241" name="Text Box 146"/>
            <p:cNvSpPr txBox="1">
              <a:spLocks noChangeArrowheads="1"/>
            </p:cNvSpPr>
            <p:nvPr/>
          </p:nvSpPr>
          <p:spPr bwMode="auto">
            <a:xfrm>
              <a:off x="3008" y="905"/>
              <a:ext cx="82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CC66"/>
                  </a:solidFill>
                </a:rPr>
                <a:t>Inter-AS</a:t>
              </a:r>
            </a:p>
            <a:p>
              <a:r>
                <a:rPr lang="en-US" sz="2000">
                  <a:solidFill>
                    <a:srgbClr val="00CC66"/>
                  </a:solidFill>
                </a:rPr>
                <a:t> routing</a:t>
              </a:r>
            </a:p>
            <a:p>
              <a:r>
                <a:rPr lang="en-US" sz="2000">
                  <a:solidFill>
                    <a:srgbClr val="00CC66"/>
                  </a:solidFill>
                </a:rPr>
                <a:t>between </a:t>
              </a:r>
            </a:p>
            <a:p>
              <a:r>
                <a:rPr lang="en-US" sz="2000">
                  <a:solidFill>
                    <a:srgbClr val="00CC66"/>
                  </a:solidFill>
                </a:rPr>
                <a:t>A and B</a:t>
              </a:r>
              <a:endParaRPr lang="en-US">
                <a:solidFill>
                  <a:srgbClr val="00CC66"/>
                </a:solidFill>
              </a:endParaRPr>
            </a:p>
          </p:txBody>
        </p:sp>
      </p:grpSp>
      <p:sp>
        <p:nvSpPr>
          <p:cNvPr id="223379" name="Freeform 147"/>
          <p:cNvSpPr>
            <a:spLocks/>
          </p:cNvSpPr>
          <p:nvPr/>
        </p:nvSpPr>
        <p:spPr bwMode="auto">
          <a:xfrm>
            <a:off x="4362450" y="2233613"/>
            <a:ext cx="1562100" cy="909637"/>
          </a:xfrm>
          <a:custGeom>
            <a:avLst/>
            <a:gdLst>
              <a:gd name="T0" fmla="*/ 0 w 984"/>
              <a:gd name="T1" fmla="*/ 1444047725 h 573"/>
              <a:gd name="T2" fmla="*/ 2147483647 w 984"/>
              <a:gd name="T3" fmla="*/ 0 h 573"/>
              <a:gd name="T4" fmla="*/ 0 60000 65536"/>
              <a:gd name="T5" fmla="*/ 0 60000 65536"/>
              <a:gd name="T6" fmla="*/ 0 w 984"/>
              <a:gd name="T7" fmla="*/ 0 h 573"/>
              <a:gd name="T8" fmla="*/ 984 w 984"/>
              <a:gd name="T9" fmla="*/ 573 h 5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4" h="573">
                <a:moveTo>
                  <a:pt x="0" y="573"/>
                </a:moveTo>
                <a:lnTo>
                  <a:pt x="984" y="0"/>
                </a:lnTo>
              </a:path>
            </a:pathLst>
          </a:custGeom>
          <a:noFill/>
          <a:ln w="76200">
            <a:solidFill>
              <a:srgbClr val="00CC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380" name="Line 148"/>
          <p:cNvSpPr>
            <a:spLocks noChangeShapeType="1"/>
          </p:cNvSpPr>
          <p:nvPr/>
        </p:nvSpPr>
        <p:spPr bwMode="auto">
          <a:xfrm>
            <a:off x="5908675" y="2644775"/>
            <a:ext cx="0" cy="3556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381" name="Line 149"/>
          <p:cNvSpPr>
            <a:spLocks noChangeShapeType="1"/>
          </p:cNvSpPr>
          <p:nvPr/>
        </p:nvSpPr>
        <p:spPr bwMode="auto">
          <a:xfrm>
            <a:off x="5886450" y="2962275"/>
            <a:ext cx="914400" cy="2889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382" name="Line 150"/>
          <p:cNvSpPr>
            <a:spLocks noChangeShapeType="1"/>
          </p:cNvSpPr>
          <p:nvPr/>
        </p:nvSpPr>
        <p:spPr bwMode="auto">
          <a:xfrm>
            <a:off x="6788150" y="3254375"/>
            <a:ext cx="488950" cy="31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383" name="Text Box 151"/>
          <p:cNvSpPr txBox="1">
            <a:spLocks noChangeArrowheads="1"/>
          </p:cNvSpPr>
          <p:nvPr/>
        </p:nvSpPr>
        <p:spPr bwMode="auto">
          <a:xfrm>
            <a:off x="5670550" y="3560763"/>
            <a:ext cx="2455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Intra-AS routing</a:t>
            </a:r>
          </a:p>
          <a:p>
            <a:r>
              <a:rPr lang="en-US" sz="2000">
                <a:solidFill>
                  <a:schemeClr val="accent2"/>
                </a:solidFill>
              </a:rPr>
              <a:t>within AS B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8" name="Rectangle 152"/>
          <p:cNvSpPr>
            <a:spLocks noChangeArrowheads="1"/>
          </p:cNvSpPr>
          <p:nvPr/>
        </p:nvSpPr>
        <p:spPr bwMode="auto">
          <a:xfrm>
            <a:off x="6015038" y="4899025"/>
            <a:ext cx="3128962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We’ll examine Internet routing algorithms and protocols shortly</a:t>
            </a:r>
          </a:p>
        </p:txBody>
      </p:sp>
      <p:sp>
        <p:nvSpPr>
          <p:cNvPr id="9239" name="Rectangle 153"/>
          <p:cNvSpPr>
            <a:spLocks noChangeArrowheads="1"/>
          </p:cNvSpPr>
          <p:nvPr/>
        </p:nvSpPr>
        <p:spPr bwMode="auto">
          <a:xfrm>
            <a:off x="568325" y="4894263"/>
            <a:ext cx="5045075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scale:</a:t>
            </a:r>
            <a:r>
              <a:rPr lang="en-US" sz="2400"/>
              <a:t> with 50 million destinations: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can’t store all dest’s in routing tables!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routing table exchange would swamp links!</a:t>
            </a:r>
            <a:r>
              <a:rPr lang="en-US" sz="2400"/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3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23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372" grpId="0" animBg="1"/>
      <p:bldP spid="223373" grpId="0" autoUpdateAnimBg="0"/>
      <p:bldP spid="223374" grpId="0" animBg="1"/>
      <p:bldP spid="223375" grpId="0" animBg="1"/>
      <p:bldP spid="223379" grpId="0" animBg="1"/>
      <p:bldP spid="223380" grpId="0" animBg="1"/>
      <p:bldP spid="223381" grpId="0" animBg="1"/>
      <p:bldP spid="223382" grpId="0" animBg="1"/>
      <p:bldP spid="22338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6183263F-0DDC-43E4-B70E-E939E0FC633B}" type="slidenum">
              <a:rPr lang="en-US" smtClean="0"/>
              <a:pPr/>
              <a:t>3</a:t>
            </a:fld>
            <a:endParaRPr lang="en-US" smtClean="0"/>
          </a:p>
        </p:txBody>
      </p:sp>
      <p:grpSp>
        <p:nvGrpSpPr>
          <p:cNvPr id="22532" name="Group 2"/>
          <p:cNvGrpSpPr>
            <a:grpSpLocks/>
          </p:cNvGrpSpPr>
          <p:nvPr/>
        </p:nvGrpSpPr>
        <p:grpSpPr bwMode="auto">
          <a:xfrm>
            <a:off x="1301750" y="1208088"/>
            <a:ext cx="5530850" cy="5245100"/>
            <a:chOff x="398" y="129"/>
            <a:chExt cx="3484" cy="3304"/>
          </a:xfrm>
        </p:grpSpPr>
        <p:sp>
          <p:nvSpPr>
            <p:cNvPr id="22535" name="Freeform 3"/>
            <p:cNvSpPr>
              <a:spLocks/>
            </p:cNvSpPr>
            <p:nvPr/>
          </p:nvSpPr>
          <p:spPr bwMode="auto">
            <a:xfrm>
              <a:off x="2031" y="2058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94"/>
                <a:gd name="T34" fmla="*/ 0 h 933"/>
                <a:gd name="T35" fmla="*/ 1794 w 1794"/>
                <a:gd name="T36" fmla="*/ 933 h 9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36" name="Freeform 4"/>
            <p:cNvSpPr>
              <a:spLocks/>
            </p:cNvSpPr>
            <p:nvPr/>
          </p:nvSpPr>
          <p:spPr bwMode="auto">
            <a:xfrm>
              <a:off x="1090" y="1594"/>
              <a:ext cx="1443" cy="816"/>
            </a:xfrm>
            <a:custGeom>
              <a:avLst/>
              <a:gdLst>
                <a:gd name="T0" fmla="*/ 0 w 1443"/>
                <a:gd name="T1" fmla="*/ 0 h 816"/>
                <a:gd name="T2" fmla="*/ 1076 w 1443"/>
                <a:gd name="T3" fmla="*/ 782 h 816"/>
                <a:gd name="T4" fmla="*/ 1320 w 1443"/>
                <a:gd name="T5" fmla="*/ 788 h 816"/>
                <a:gd name="T6" fmla="*/ 1443 w 1443"/>
                <a:gd name="T7" fmla="*/ 5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37" name="Rectangle 5"/>
            <p:cNvSpPr>
              <a:spLocks noChangeArrowheads="1"/>
            </p:cNvSpPr>
            <p:nvPr/>
          </p:nvSpPr>
          <p:spPr bwMode="auto">
            <a:xfrm>
              <a:off x="1084" y="129"/>
              <a:ext cx="1460" cy="147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38" name="Oval 6"/>
            <p:cNvSpPr>
              <a:spLocks noChangeArrowheads="1"/>
            </p:cNvSpPr>
            <p:nvPr/>
          </p:nvSpPr>
          <p:spPr bwMode="auto">
            <a:xfrm>
              <a:off x="1163" y="162"/>
              <a:ext cx="1320" cy="38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39" name="Freeform 7"/>
            <p:cNvSpPr>
              <a:spLocks/>
            </p:cNvSpPr>
            <p:nvPr/>
          </p:nvSpPr>
          <p:spPr bwMode="auto">
            <a:xfrm>
              <a:off x="2433" y="2249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540" name="Group 8"/>
            <p:cNvGrpSpPr>
              <a:grpSpLocks/>
            </p:cNvGrpSpPr>
            <p:nvPr/>
          </p:nvGrpSpPr>
          <p:grpSpPr bwMode="auto">
            <a:xfrm>
              <a:off x="2122" y="2359"/>
              <a:ext cx="316" cy="147"/>
              <a:chOff x="3600" y="219"/>
              <a:chExt cx="360" cy="175"/>
            </a:xfrm>
          </p:grpSpPr>
          <p:sp>
            <p:nvSpPr>
              <p:cNvPr id="22685" name="Oval 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86" name="Line 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87" name="Line 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88" name="Rectangle 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2689" name="Oval 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690" name="Group 1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69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96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97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691" name="Group 1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69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93" name="Line 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94" name="Line 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2541" name="Group 22"/>
            <p:cNvGrpSpPr>
              <a:grpSpLocks/>
            </p:cNvGrpSpPr>
            <p:nvPr/>
          </p:nvGrpSpPr>
          <p:grpSpPr bwMode="auto">
            <a:xfrm>
              <a:off x="2344" y="2761"/>
              <a:ext cx="316" cy="147"/>
              <a:chOff x="3600" y="219"/>
              <a:chExt cx="360" cy="175"/>
            </a:xfrm>
          </p:grpSpPr>
          <p:sp>
            <p:nvSpPr>
              <p:cNvPr id="22672" name="Oval 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73" name="Line 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74" name="Line 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75" name="Rectangle 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2676" name="Oval 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677" name="Group 2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682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83" name="Line 3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84" name="Line 3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678" name="Group 3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67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80" name="Line 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81" name="Line 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2542" name="Group 36"/>
            <p:cNvGrpSpPr>
              <a:grpSpLocks/>
            </p:cNvGrpSpPr>
            <p:nvPr/>
          </p:nvGrpSpPr>
          <p:grpSpPr bwMode="auto">
            <a:xfrm>
              <a:off x="2769" y="2167"/>
              <a:ext cx="316" cy="147"/>
              <a:chOff x="3600" y="219"/>
              <a:chExt cx="360" cy="175"/>
            </a:xfrm>
          </p:grpSpPr>
          <p:sp>
            <p:nvSpPr>
              <p:cNvPr id="22659" name="Oval 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60" name="Line 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61" name="Line 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62" name="Rectangle 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2663" name="Oval 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664" name="Group 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66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70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71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665" name="Group 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666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67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68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2543" name="Group 50"/>
            <p:cNvGrpSpPr>
              <a:grpSpLocks/>
            </p:cNvGrpSpPr>
            <p:nvPr/>
          </p:nvGrpSpPr>
          <p:grpSpPr bwMode="auto">
            <a:xfrm>
              <a:off x="2720" y="2586"/>
              <a:ext cx="315" cy="147"/>
              <a:chOff x="3600" y="219"/>
              <a:chExt cx="360" cy="175"/>
            </a:xfrm>
          </p:grpSpPr>
          <p:sp>
            <p:nvSpPr>
              <p:cNvPr id="22646" name="Oval 5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47" name="Line 5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48" name="Line 5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49" name="Rectangle 5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2650" name="Oval 5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651" name="Group 5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656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57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58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652" name="Group 6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653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54" name="Line 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55" name="Line 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2544" name="Group 64"/>
            <p:cNvGrpSpPr>
              <a:grpSpLocks/>
            </p:cNvGrpSpPr>
            <p:nvPr/>
          </p:nvGrpSpPr>
          <p:grpSpPr bwMode="auto">
            <a:xfrm>
              <a:off x="3120" y="2773"/>
              <a:ext cx="316" cy="147"/>
              <a:chOff x="3600" y="219"/>
              <a:chExt cx="360" cy="175"/>
            </a:xfrm>
          </p:grpSpPr>
          <p:sp>
            <p:nvSpPr>
              <p:cNvPr id="22633" name="Oval 6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34" name="Line 6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35" name="Line 6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36" name="Rectangle 6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2637" name="Oval 6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638" name="Group 7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643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44" name="Line 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45" name="Line 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639" name="Group 7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640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41" name="Line 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42" name="Line 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2545" name="Group 78"/>
            <p:cNvGrpSpPr>
              <a:grpSpLocks/>
            </p:cNvGrpSpPr>
            <p:nvPr/>
          </p:nvGrpSpPr>
          <p:grpSpPr bwMode="auto">
            <a:xfrm>
              <a:off x="3400" y="2360"/>
              <a:ext cx="316" cy="147"/>
              <a:chOff x="3600" y="219"/>
              <a:chExt cx="360" cy="175"/>
            </a:xfrm>
          </p:grpSpPr>
          <p:sp>
            <p:nvSpPr>
              <p:cNvPr id="22620" name="Oval 7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21" name="Line 8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22" name="Line 8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23" name="Rectangle 8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2624" name="Oval 8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625" name="Group 8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630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31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32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626" name="Group 8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2627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28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629" name="Line 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22546" name="Freeform 92"/>
            <p:cNvSpPr>
              <a:spLocks/>
            </p:cNvSpPr>
            <p:nvPr/>
          </p:nvSpPr>
          <p:spPr bwMode="auto">
            <a:xfrm>
              <a:off x="3089" y="2245"/>
              <a:ext cx="318" cy="194"/>
            </a:xfrm>
            <a:custGeom>
              <a:avLst/>
              <a:gdLst>
                <a:gd name="T0" fmla="*/ 0 w 318"/>
                <a:gd name="T1" fmla="*/ 0 h 194"/>
                <a:gd name="T2" fmla="*/ 318 w 318"/>
                <a:gd name="T3" fmla="*/ 194 h 194"/>
                <a:gd name="T4" fmla="*/ 0 60000 65536"/>
                <a:gd name="T5" fmla="*/ 0 60000 65536"/>
                <a:gd name="T6" fmla="*/ 0 w 318"/>
                <a:gd name="T7" fmla="*/ 0 h 194"/>
                <a:gd name="T8" fmla="*/ 318 w 318"/>
                <a:gd name="T9" fmla="*/ 194 h 1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47" name="Freeform 93"/>
            <p:cNvSpPr>
              <a:spLocks/>
            </p:cNvSpPr>
            <p:nvPr/>
          </p:nvSpPr>
          <p:spPr bwMode="auto">
            <a:xfrm>
              <a:off x="2418" y="2492"/>
              <a:ext cx="303" cy="150"/>
            </a:xfrm>
            <a:custGeom>
              <a:avLst/>
              <a:gdLst>
                <a:gd name="T0" fmla="*/ 0 w 294"/>
                <a:gd name="T1" fmla="*/ 0 h 174"/>
                <a:gd name="T2" fmla="*/ 312 w 294"/>
                <a:gd name="T3" fmla="*/ 129 h 174"/>
                <a:gd name="T4" fmla="*/ 0 60000 65536"/>
                <a:gd name="T5" fmla="*/ 0 60000 65536"/>
                <a:gd name="T6" fmla="*/ 0 w 294"/>
                <a:gd name="T7" fmla="*/ 0 h 174"/>
                <a:gd name="T8" fmla="*/ 294 w 294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48" name="Freeform 94"/>
            <p:cNvSpPr>
              <a:spLocks/>
            </p:cNvSpPr>
            <p:nvPr/>
          </p:nvSpPr>
          <p:spPr bwMode="auto">
            <a:xfrm>
              <a:off x="3015" y="2477"/>
              <a:ext cx="396" cy="156"/>
            </a:xfrm>
            <a:custGeom>
              <a:avLst/>
              <a:gdLst>
                <a:gd name="T0" fmla="*/ 0 w 378"/>
                <a:gd name="T1" fmla="*/ 140 h 174"/>
                <a:gd name="T2" fmla="*/ 41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49" name="Freeform 95"/>
            <p:cNvSpPr>
              <a:spLocks/>
            </p:cNvSpPr>
            <p:nvPr/>
          </p:nvSpPr>
          <p:spPr bwMode="auto">
            <a:xfrm>
              <a:off x="3435" y="2511"/>
              <a:ext cx="130" cy="320"/>
            </a:xfrm>
            <a:custGeom>
              <a:avLst/>
              <a:gdLst>
                <a:gd name="T0" fmla="*/ 0 w 118"/>
                <a:gd name="T1" fmla="*/ 205 h 500"/>
                <a:gd name="T2" fmla="*/ 143 w 118"/>
                <a:gd name="T3" fmla="*/ 0 h 500"/>
                <a:gd name="T4" fmla="*/ 0 60000 65536"/>
                <a:gd name="T5" fmla="*/ 0 60000 65536"/>
                <a:gd name="T6" fmla="*/ 0 w 118"/>
                <a:gd name="T7" fmla="*/ 0 h 500"/>
                <a:gd name="T8" fmla="*/ 118 w 118"/>
                <a:gd name="T9" fmla="*/ 500 h 5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0" name="Freeform 96"/>
            <p:cNvSpPr>
              <a:spLocks/>
            </p:cNvSpPr>
            <p:nvPr/>
          </p:nvSpPr>
          <p:spPr bwMode="auto">
            <a:xfrm>
              <a:off x="2657" y="2847"/>
              <a:ext cx="464" cy="47"/>
            </a:xfrm>
            <a:custGeom>
              <a:avLst/>
              <a:gdLst>
                <a:gd name="T0" fmla="*/ 582 w 370"/>
                <a:gd name="T1" fmla="*/ 69 h 32"/>
                <a:gd name="T2" fmla="*/ 0 w 370"/>
                <a:gd name="T3" fmla="*/ 0 h 32"/>
                <a:gd name="T4" fmla="*/ 0 60000 65536"/>
                <a:gd name="T5" fmla="*/ 0 60000 65536"/>
                <a:gd name="T6" fmla="*/ 0 w 370"/>
                <a:gd name="T7" fmla="*/ 0 h 32"/>
                <a:gd name="T8" fmla="*/ 370 w 370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1" name="Freeform 97"/>
            <p:cNvSpPr>
              <a:spLocks/>
            </p:cNvSpPr>
            <p:nvPr/>
          </p:nvSpPr>
          <p:spPr bwMode="auto">
            <a:xfrm>
              <a:off x="2319" y="2507"/>
              <a:ext cx="122" cy="268"/>
            </a:xfrm>
            <a:custGeom>
              <a:avLst/>
              <a:gdLst>
                <a:gd name="T0" fmla="*/ 78 w 176"/>
                <a:gd name="T1" fmla="*/ 172 h 412"/>
                <a:gd name="T2" fmla="*/ 85 w 176"/>
                <a:gd name="T3" fmla="*/ 174 h 412"/>
                <a:gd name="T4" fmla="*/ 0 w 176"/>
                <a:gd name="T5" fmla="*/ 0 h 412"/>
                <a:gd name="T6" fmla="*/ 0 60000 65536"/>
                <a:gd name="T7" fmla="*/ 0 60000 65536"/>
                <a:gd name="T8" fmla="*/ 0 60000 65536"/>
                <a:gd name="T9" fmla="*/ 0 w 176"/>
                <a:gd name="T10" fmla="*/ 0 h 412"/>
                <a:gd name="T11" fmla="*/ 176 w 176"/>
                <a:gd name="T12" fmla="*/ 412 h 4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2" name="Rectangle 98"/>
            <p:cNvSpPr>
              <a:spLocks noChangeArrowheads="1"/>
            </p:cNvSpPr>
            <p:nvPr/>
          </p:nvSpPr>
          <p:spPr bwMode="auto">
            <a:xfrm>
              <a:off x="1128" y="2264"/>
              <a:ext cx="728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3" name="Rectangle 99"/>
            <p:cNvSpPr>
              <a:spLocks noChangeArrowheads="1"/>
            </p:cNvSpPr>
            <p:nvPr/>
          </p:nvSpPr>
          <p:spPr bwMode="auto">
            <a:xfrm>
              <a:off x="1113" y="2279"/>
              <a:ext cx="723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4" name="Line 100"/>
            <p:cNvSpPr>
              <a:spLocks noChangeShapeType="1"/>
            </p:cNvSpPr>
            <p:nvPr/>
          </p:nvSpPr>
          <p:spPr bwMode="auto">
            <a:xfrm>
              <a:off x="1759" y="2362"/>
              <a:ext cx="26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5" name="Text Box 101"/>
            <p:cNvSpPr txBox="1">
              <a:spLocks noChangeArrowheads="1"/>
            </p:cNvSpPr>
            <p:nvPr/>
          </p:nvSpPr>
          <p:spPr bwMode="auto">
            <a:xfrm>
              <a:off x="2390" y="218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1</a:t>
              </a:r>
            </a:p>
          </p:txBody>
        </p:sp>
        <p:sp>
          <p:nvSpPr>
            <p:cNvPr id="22556" name="Text Box 102"/>
            <p:cNvSpPr txBox="1">
              <a:spLocks noChangeArrowheads="1"/>
            </p:cNvSpPr>
            <p:nvPr/>
          </p:nvSpPr>
          <p:spPr bwMode="auto">
            <a:xfrm>
              <a:off x="2336" y="245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latin typeface="Arial" pitchFamily="34" charset="0"/>
                </a:rPr>
                <a:t>2</a:t>
              </a:r>
            </a:p>
          </p:txBody>
        </p:sp>
        <p:sp>
          <p:nvSpPr>
            <p:cNvPr id="22557" name="Text Box 103"/>
            <p:cNvSpPr txBox="1">
              <a:spLocks noChangeArrowheads="1"/>
            </p:cNvSpPr>
            <p:nvPr/>
          </p:nvSpPr>
          <p:spPr bwMode="auto">
            <a:xfrm>
              <a:off x="2178" y="250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latin typeface="Arial" pitchFamily="34" charset="0"/>
                </a:rPr>
                <a:t>3</a:t>
              </a:r>
            </a:p>
          </p:txBody>
        </p:sp>
        <p:sp>
          <p:nvSpPr>
            <p:cNvPr id="22558" name="Rectangle 104"/>
            <p:cNvSpPr>
              <a:spLocks noChangeArrowheads="1"/>
            </p:cNvSpPr>
            <p:nvPr/>
          </p:nvSpPr>
          <p:spPr bwMode="auto">
            <a:xfrm>
              <a:off x="1509" y="2281"/>
              <a:ext cx="269" cy="1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9" name="Text Box 105"/>
            <p:cNvSpPr txBox="1">
              <a:spLocks noChangeArrowheads="1"/>
            </p:cNvSpPr>
            <p:nvPr/>
          </p:nvSpPr>
          <p:spPr bwMode="auto">
            <a:xfrm>
              <a:off x="1479" y="2264"/>
              <a:ext cx="32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200">
                  <a:latin typeface="Arial" pitchFamily="34" charset="0"/>
                </a:rPr>
                <a:t>0111</a:t>
              </a:r>
            </a:p>
          </p:txBody>
        </p:sp>
        <p:sp>
          <p:nvSpPr>
            <p:cNvPr id="22560" name="Text Box 106"/>
            <p:cNvSpPr txBox="1">
              <a:spLocks noChangeArrowheads="1"/>
            </p:cNvSpPr>
            <p:nvPr/>
          </p:nvSpPr>
          <p:spPr bwMode="auto">
            <a:xfrm>
              <a:off x="398" y="1841"/>
              <a:ext cx="101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latin typeface="Arial" pitchFamily="34" charset="0"/>
                </a:rPr>
                <a:t>value in arriving</a:t>
              </a:r>
            </a:p>
            <a:p>
              <a:pPr eaLnBrk="1" hangingPunct="1"/>
              <a:r>
                <a:rPr lang="en-US" sz="1600">
                  <a:latin typeface="Arial" pitchFamily="34" charset="0"/>
                </a:rPr>
                <a:t>packet’s header</a:t>
              </a:r>
            </a:p>
          </p:txBody>
        </p:sp>
        <p:sp>
          <p:nvSpPr>
            <p:cNvPr id="22561" name="Line 107"/>
            <p:cNvSpPr>
              <a:spLocks noChangeShapeType="1"/>
            </p:cNvSpPr>
            <p:nvPr/>
          </p:nvSpPr>
          <p:spPr bwMode="auto">
            <a:xfrm flipH="1">
              <a:off x="1269" y="2444"/>
              <a:ext cx="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62" name="Text Box 108"/>
            <p:cNvSpPr txBox="1">
              <a:spLocks noChangeArrowheads="1"/>
            </p:cNvSpPr>
            <p:nvPr/>
          </p:nvSpPr>
          <p:spPr bwMode="auto">
            <a:xfrm>
              <a:off x="1244" y="261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pitchFamily="34" charset="0"/>
                </a:rPr>
                <a:t>routing algorithm</a:t>
              </a:r>
            </a:p>
          </p:txBody>
        </p:sp>
        <p:sp>
          <p:nvSpPr>
            <p:cNvPr id="22563" name="Rectangle 109"/>
            <p:cNvSpPr>
              <a:spLocks noChangeArrowheads="1"/>
            </p:cNvSpPr>
            <p:nvPr/>
          </p:nvSpPr>
          <p:spPr bwMode="auto">
            <a:xfrm>
              <a:off x="1197" y="732"/>
              <a:ext cx="1263" cy="8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64" name="Text Box 110"/>
            <p:cNvSpPr txBox="1">
              <a:spLocks noChangeArrowheads="1"/>
            </p:cNvSpPr>
            <p:nvPr/>
          </p:nvSpPr>
          <p:spPr bwMode="auto">
            <a:xfrm>
              <a:off x="1248" y="702"/>
              <a:ext cx="117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pitchFamily="34" charset="0"/>
                </a:rPr>
                <a:t>local forwarding table</a:t>
              </a:r>
            </a:p>
          </p:txBody>
        </p:sp>
        <p:sp>
          <p:nvSpPr>
            <p:cNvPr id="22565" name="Text Box 111"/>
            <p:cNvSpPr txBox="1">
              <a:spLocks noChangeArrowheads="1"/>
            </p:cNvSpPr>
            <p:nvPr/>
          </p:nvSpPr>
          <p:spPr bwMode="auto">
            <a:xfrm>
              <a:off x="1174" y="858"/>
              <a:ext cx="7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pitchFamily="34" charset="0"/>
                </a:rPr>
                <a:t>header value</a:t>
              </a:r>
            </a:p>
          </p:txBody>
        </p:sp>
        <p:sp>
          <p:nvSpPr>
            <p:cNvPr id="22566" name="Text Box 112"/>
            <p:cNvSpPr txBox="1">
              <a:spLocks noChangeArrowheads="1"/>
            </p:cNvSpPr>
            <p:nvPr/>
          </p:nvSpPr>
          <p:spPr bwMode="auto">
            <a:xfrm>
              <a:off x="1846" y="859"/>
              <a:ext cx="6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pitchFamily="34" charset="0"/>
                </a:rPr>
                <a:t>output link</a:t>
              </a:r>
            </a:p>
          </p:txBody>
        </p:sp>
        <p:sp>
          <p:nvSpPr>
            <p:cNvPr id="22567" name="Line 113"/>
            <p:cNvSpPr>
              <a:spLocks noChangeShapeType="1"/>
            </p:cNvSpPr>
            <p:nvPr/>
          </p:nvSpPr>
          <p:spPr bwMode="auto">
            <a:xfrm>
              <a:off x="1908" y="866"/>
              <a:ext cx="5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68" name="Text Box 114"/>
            <p:cNvSpPr txBox="1">
              <a:spLocks noChangeArrowheads="1"/>
            </p:cNvSpPr>
            <p:nvPr/>
          </p:nvSpPr>
          <p:spPr bwMode="auto">
            <a:xfrm>
              <a:off x="1587" y="1037"/>
              <a:ext cx="32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sz="1200">
                  <a:latin typeface="Arial" pitchFamily="34" charset="0"/>
                </a:rPr>
                <a:t>0100</a:t>
              </a:r>
            </a:p>
            <a:p>
              <a:pPr algn="r" eaLnBrk="1" hangingPunct="1"/>
              <a:r>
                <a:rPr lang="en-US" sz="1200">
                  <a:latin typeface="Arial" pitchFamily="34" charset="0"/>
                </a:rPr>
                <a:t>0101</a:t>
              </a:r>
            </a:p>
            <a:p>
              <a:pPr algn="r" eaLnBrk="1" hangingPunct="1"/>
              <a:r>
                <a:rPr lang="en-US" sz="1200">
                  <a:latin typeface="Arial" pitchFamily="34" charset="0"/>
                </a:rPr>
                <a:t>0111</a:t>
              </a:r>
            </a:p>
            <a:p>
              <a:pPr algn="r" eaLnBrk="1" hangingPunct="1"/>
              <a:r>
                <a:rPr lang="en-US" sz="1200">
                  <a:latin typeface="Arial" pitchFamily="34" charset="0"/>
                </a:rPr>
                <a:t>1001</a:t>
              </a:r>
            </a:p>
          </p:txBody>
        </p:sp>
        <p:sp>
          <p:nvSpPr>
            <p:cNvPr id="22569" name="Text Box 115"/>
            <p:cNvSpPr txBox="1">
              <a:spLocks noChangeArrowheads="1"/>
            </p:cNvSpPr>
            <p:nvPr/>
          </p:nvSpPr>
          <p:spPr bwMode="auto">
            <a:xfrm>
              <a:off x="1918" y="1037"/>
              <a:ext cx="16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200">
                  <a:latin typeface="Arial" pitchFamily="34" charset="0"/>
                </a:rPr>
                <a:t>3</a:t>
              </a:r>
            </a:p>
            <a:p>
              <a:pPr algn="ctr" eaLnBrk="1" hangingPunct="1"/>
              <a:r>
                <a:rPr lang="en-US" sz="1200">
                  <a:latin typeface="Arial" pitchFamily="34" charset="0"/>
                </a:rPr>
                <a:t>2</a:t>
              </a:r>
            </a:p>
            <a:p>
              <a:pPr algn="ctr" eaLnBrk="1" hangingPunct="1"/>
              <a:r>
                <a:rPr lang="en-US" sz="1200">
                  <a:latin typeface="Arial" pitchFamily="34" charset="0"/>
                </a:rPr>
                <a:t>2</a:t>
              </a:r>
            </a:p>
            <a:p>
              <a:pPr algn="ctr" eaLnBrk="1" hangingPunct="1"/>
              <a:r>
                <a:rPr lang="en-US" sz="1200">
                  <a:latin typeface="Arial" pitchFamily="34" charset="0"/>
                </a:rPr>
                <a:t>1</a:t>
              </a:r>
            </a:p>
          </p:txBody>
        </p:sp>
        <p:sp>
          <p:nvSpPr>
            <p:cNvPr id="22570" name="Line 116"/>
            <p:cNvSpPr>
              <a:spLocks noChangeShapeType="1"/>
            </p:cNvSpPr>
            <p:nvPr/>
          </p:nvSpPr>
          <p:spPr bwMode="auto">
            <a:xfrm>
              <a:off x="1197" y="1028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71" name="Line 117"/>
            <p:cNvSpPr>
              <a:spLocks noChangeShapeType="1"/>
            </p:cNvSpPr>
            <p:nvPr/>
          </p:nvSpPr>
          <p:spPr bwMode="auto">
            <a:xfrm>
              <a:off x="1192" y="872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72" name="AutoShape 118"/>
            <p:cNvSpPr>
              <a:spLocks noChangeArrowheads="1"/>
            </p:cNvSpPr>
            <p:nvPr/>
          </p:nvSpPr>
          <p:spPr bwMode="auto">
            <a:xfrm rot="5400000">
              <a:off x="1763" y="548"/>
              <a:ext cx="151" cy="172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73" name="Line 119"/>
            <p:cNvSpPr>
              <a:spLocks noChangeShapeType="1"/>
            </p:cNvSpPr>
            <p:nvPr/>
          </p:nvSpPr>
          <p:spPr bwMode="auto">
            <a:xfrm>
              <a:off x="1371" y="2086"/>
              <a:ext cx="22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74" name="Freeform 120"/>
            <p:cNvSpPr>
              <a:spLocks/>
            </p:cNvSpPr>
            <p:nvPr/>
          </p:nvSpPr>
          <p:spPr bwMode="auto">
            <a:xfrm>
              <a:off x="2047" y="2395"/>
              <a:ext cx="554" cy="167"/>
            </a:xfrm>
            <a:custGeom>
              <a:avLst/>
              <a:gdLst>
                <a:gd name="T0" fmla="*/ 0 w 554"/>
                <a:gd name="T1" fmla="*/ 10 h 167"/>
                <a:gd name="T2" fmla="*/ 324 w 554"/>
                <a:gd name="T3" fmla="*/ 26 h 167"/>
                <a:gd name="T4" fmla="*/ 554 w 554"/>
                <a:gd name="T5" fmla="*/ 167 h 167"/>
                <a:gd name="T6" fmla="*/ 0 60000 65536"/>
                <a:gd name="T7" fmla="*/ 0 60000 65536"/>
                <a:gd name="T8" fmla="*/ 0 60000 65536"/>
                <a:gd name="T9" fmla="*/ 0 w 554"/>
                <a:gd name="T10" fmla="*/ 0 h 167"/>
                <a:gd name="T11" fmla="*/ 554 w 554"/>
                <a:gd name="T12" fmla="*/ 167 h 1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75" name="Freeform 121"/>
            <p:cNvSpPr>
              <a:spLocks/>
            </p:cNvSpPr>
            <p:nvPr/>
          </p:nvSpPr>
          <p:spPr bwMode="auto">
            <a:xfrm flipH="1">
              <a:off x="3518" y="2127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68 w 1443"/>
                <a:gd name="T3" fmla="*/ 64 h 816"/>
                <a:gd name="T4" fmla="*/ 84 w 1443"/>
                <a:gd name="T5" fmla="*/ 65 h 816"/>
                <a:gd name="T6" fmla="*/ 92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76" name="Freeform 122"/>
            <p:cNvSpPr>
              <a:spLocks/>
            </p:cNvSpPr>
            <p:nvPr/>
          </p:nvSpPr>
          <p:spPr bwMode="auto">
            <a:xfrm flipH="1">
              <a:off x="2881" y="1948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68 w 1443"/>
                <a:gd name="T3" fmla="*/ 64 h 816"/>
                <a:gd name="T4" fmla="*/ 84 w 1443"/>
                <a:gd name="T5" fmla="*/ 65 h 816"/>
                <a:gd name="T6" fmla="*/ 92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77" name="Freeform 123"/>
            <p:cNvSpPr>
              <a:spLocks/>
            </p:cNvSpPr>
            <p:nvPr/>
          </p:nvSpPr>
          <p:spPr bwMode="auto">
            <a:xfrm flipH="1" flipV="1">
              <a:off x="3302" y="292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60 w 1443"/>
                <a:gd name="T3" fmla="*/ 64 h 816"/>
                <a:gd name="T4" fmla="*/ 74 w 1443"/>
                <a:gd name="T5" fmla="*/ 65 h 816"/>
                <a:gd name="T6" fmla="*/ 81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78" name="Freeform 124"/>
            <p:cNvSpPr>
              <a:spLocks/>
            </p:cNvSpPr>
            <p:nvPr/>
          </p:nvSpPr>
          <p:spPr bwMode="auto">
            <a:xfrm flipH="1" flipV="1">
              <a:off x="2452" y="291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60 w 1443"/>
                <a:gd name="T3" fmla="*/ 64 h 816"/>
                <a:gd name="T4" fmla="*/ 74 w 1443"/>
                <a:gd name="T5" fmla="*/ 65 h 816"/>
                <a:gd name="T6" fmla="*/ 81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2579" name="Freeform 125"/>
            <p:cNvSpPr>
              <a:spLocks/>
            </p:cNvSpPr>
            <p:nvPr/>
          </p:nvSpPr>
          <p:spPr bwMode="auto">
            <a:xfrm flipH="1" flipV="1">
              <a:off x="2855" y="2728"/>
              <a:ext cx="342" cy="285"/>
            </a:xfrm>
            <a:custGeom>
              <a:avLst/>
              <a:gdLst>
                <a:gd name="T0" fmla="*/ 0 w 1443"/>
                <a:gd name="T1" fmla="*/ 0 h 816"/>
                <a:gd name="T2" fmla="*/ 60 w 1443"/>
                <a:gd name="T3" fmla="*/ 95 h 816"/>
                <a:gd name="T4" fmla="*/ 74 w 1443"/>
                <a:gd name="T5" fmla="*/ 96 h 816"/>
                <a:gd name="T6" fmla="*/ 81 w 1443"/>
                <a:gd name="T7" fmla="*/ 1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22580" name="Group 126"/>
            <p:cNvGrpSpPr>
              <a:grpSpLocks/>
            </p:cNvGrpSpPr>
            <p:nvPr/>
          </p:nvGrpSpPr>
          <p:grpSpPr bwMode="auto">
            <a:xfrm>
              <a:off x="2886" y="1668"/>
              <a:ext cx="347" cy="285"/>
              <a:chOff x="2886" y="1668"/>
              <a:chExt cx="347" cy="285"/>
            </a:xfrm>
          </p:grpSpPr>
          <p:sp>
            <p:nvSpPr>
              <p:cNvPr id="22613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14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15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16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617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618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619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581" name="Group 134"/>
            <p:cNvGrpSpPr>
              <a:grpSpLocks/>
            </p:cNvGrpSpPr>
            <p:nvPr/>
          </p:nvGrpSpPr>
          <p:grpSpPr bwMode="auto">
            <a:xfrm>
              <a:off x="3524" y="1840"/>
              <a:ext cx="347" cy="285"/>
              <a:chOff x="2886" y="1668"/>
              <a:chExt cx="347" cy="285"/>
            </a:xfrm>
          </p:grpSpPr>
          <p:sp>
            <p:nvSpPr>
              <p:cNvPr id="22606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07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08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09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610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611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612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582" name="Group 142"/>
            <p:cNvGrpSpPr>
              <a:grpSpLocks/>
            </p:cNvGrpSpPr>
            <p:nvPr/>
          </p:nvGrpSpPr>
          <p:grpSpPr bwMode="auto">
            <a:xfrm>
              <a:off x="3291" y="3148"/>
              <a:ext cx="347" cy="285"/>
              <a:chOff x="2886" y="1668"/>
              <a:chExt cx="347" cy="285"/>
            </a:xfrm>
          </p:grpSpPr>
          <p:sp>
            <p:nvSpPr>
              <p:cNvPr id="22599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00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01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02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603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604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605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583" name="Group 150"/>
            <p:cNvGrpSpPr>
              <a:grpSpLocks/>
            </p:cNvGrpSpPr>
            <p:nvPr/>
          </p:nvGrpSpPr>
          <p:grpSpPr bwMode="auto">
            <a:xfrm>
              <a:off x="2853" y="3010"/>
              <a:ext cx="347" cy="285"/>
              <a:chOff x="2886" y="1668"/>
              <a:chExt cx="347" cy="285"/>
            </a:xfrm>
          </p:grpSpPr>
          <p:sp>
            <p:nvSpPr>
              <p:cNvPr id="22592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93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94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95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596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597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598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584" name="Group 158"/>
            <p:cNvGrpSpPr>
              <a:grpSpLocks/>
            </p:cNvGrpSpPr>
            <p:nvPr/>
          </p:nvGrpSpPr>
          <p:grpSpPr bwMode="auto">
            <a:xfrm>
              <a:off x="2440" y="3131"/>
              <a:ext cx="347" cy="285"/>
              <a:chOff x="2886" y="1668"/>
              <a:chExt cx="347" cy="285"/>
            </a:xfrm>
          </p:grpSpPr>
          <p:sp>
            <p:nvSpPr>
              <p:cNvPr id="22585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86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87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88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589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590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591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22533" name="Text Box 166"/>
          <p:cNvSpPr txBox="1">
            <a:spLocks noChangeArrowheads="1"/>
          </p:cNvSpPr>
          <p:nvPr/>
        </p:nvSpPr>
        <p:spPr bwMode="auto">
          <a:xfrm>
            <a:off x="501650" y="250825"/>
            <a:ext cx="8148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u="sng">
                <a:solidFill>
                  <a:schemeClr val="accent2"/>
                </a:solidFill>
              </a:rPr>
              <a:t>Interplay between routing and forwarding</a:t>
            </a:r>
          </a:p>
        </p:txBody>
      </p:sp>
      <p:sp>
        <p:nvSpPr>
          <p:cNvPr id="22534" name="Rectangle 167"/>
          <p:cNvSpPr>
            <a:spLocks noChangeArrowheads="1"/>
          </p:cNvSpPr>
          <p:nvPr/>
        </p:nvSpPr>
        <p:spPr bwMode="auto">
          <a:xfrm>
            <a:off x="4706938" y="915988"/>
            <a:ext cx="4192587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7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>
                <a:solidFill>
                  <a:schemeClr val="accent2"/>
                </a:solidFill>
              </a:rPr>
              <a:t>routing:</a:t>
            </a:r>
            <a:r>
              <a:rPr lang="en-US" sz="2400"/>
              <a:t> process of planning trip from source to dest</a:t>
            </a:r>
          </a:p>
          <a:p>
            <a:pPr marL="342900" indent="-342900">
              <a:spcBef>
                <a:spcPct val="7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>
                <a:solidFill>
                  <a:schemeClr val="accent2"/>
                </a:solidFill>
              </a:rPr>
              <a:t>forwarding:</a:t>
            </a:r>
            <a:r>
              <a:rPr lang="en-US" sz="2400"/>
              <a:t> process of getting through single interchange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05C0C35E-6537-4263-80DC-4CC63345ECA3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IP addresses: how to get one?</a:t>
            </a:r>
            <a:endParaRPr lang="en-US" smtClean="0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687513"/>
            <a:ext cx="8034338" cy="335915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Host</a:t>
            </a:r>
            <a:r>
              <a:rPr lang="en-US" smtClean="0"/>
              <a:t> portion:</a:t>
            </a:r>
          </a:p>
          <a:p>
            <a:pPr>
              <a:lnSpc>
                <a:spcPct val="90000"/>
              </a:lnSpc>
            </a:pPr>
            <a:r>
              <a:rPr lang="en-US" smtClean="0"/>
              <a:t>hard-coded by system admin in a file; or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DHCP:</a:t>
            </a: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D</a:t>
            </a:r>
            <a:r>
              <a:rPr lang="en-US" smtClean="0"/>
              <a:t>ynamic </a:t>
            </a:r>
            <a:r>
              <a:rPr lang="en-US" smtClean="0">
                <a:solidFill>
                  <a:srgbClr val="FF0000"/>
                </a:solidFill>
              </a:rPr>
              <a:t>H</a:t>
            </a:r>
            <a:r>
              <a:rPr lang="en-US" smtClean="0"/>
              <a:t>ost </a:t>
            </a:r>
            <a:r>
              <a:rPr lang="en-US" smtClean="0">
                <a:solidFill>
                  <a:srgbClr val="FF0000"/>
                </a:solidFill>
              </a:rPr>
              <a:t>C</a:t>
            </a:r>
            <a:r>
              <a:rPr lang="en-US" smtClean="0"/>
              <a:t>onfiguration </a:t>
            </a:r>
            <a:r>
              <a:rPr lang="en-US" smtClean="0">
                <a:solidFill>
                  <a:srgbClr val="FF0000"/>
                </a:solidFill>
              </a:rPr>
              <a:t>P</a:t>
            </a:r>
            <a:r>
              <a:rPr lang="en-US" smtClean="0"/>
              <a:t>rotocol: </a:t>
            </a:r>
            <a:r>
              <a:rPr lang="en-US" sz="2400" smtClean="0"/>
              <a:t>dynamically get address:</a:t>
            </a: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host broadcasts “</a:t>
            </a:r>
            <a:r>
              <a:rPr lang="en-US" smtClean="0">
                <a:solidFill>
                  <a:schemeClr val="accent2"/>
                </a:solidFill>
              </a:rPr>
              <a:t>DHCP discover</a:t>
            </a:r>
            <a:r>
              <a:rPr lang="en-US" smtClean="0"/>
              <a:t>” msg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DHCP server responds with “</a:t>
            </a:r>
            <a:r>
              <a:rPr lang="en-US" smtClean="0">
                <a:solidFill>
                  <a:schemeClr val="accent2"/>
                </a:solidFill>
              </a:rPr>
              <a:t>DHCP offer</a:t>
            </a:r>
            <a:r>
              <a:rPr lang="en-US" smtClean="0"/>
              <a:t>” msg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host requests IP address: “</a:t>
            </a:r>
            <a:r>
              <a:rPr lang="en-US" smtClean="0">
                <a:solidFill>
                  <a:schemeClr val="accent2"/>
                </a:solidFill>
              </a:rPr>
              <a:t>DHCP request</a:t>
            </a:r>
            <a:r>
              <a:rPr lang="en-US" smtClean="0"/>
              <a:t>” msg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DHCP server sends address: “</a:t>
            </a:r>
            <a:r>
              <a:rPr lang="en-US" smtClean="0">
                <a:solidFill>
                  <a:schemeClr val="accent2"/>
                </a:solidFill>
              </a:rPr>
              <a:t>DHCP ack</a:t>
            </a:r>
            <a:r>
              <a:rPr lang="en-US" smtClean="0"/>
              <a:t>” msg 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5BE219F3-EA34-447A-A511-9B47150D35FD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IP addresses: how to get one?</a:t>
            </a:r>
            <a:endParaRPr lang="en-US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393825"/>
            <a:ext cx="8034337" cy="33591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Network</a:t>
            </a:r>
            <a:r>
              <a:rPr lang="en-US" smtClean="0"/>
              <a:t> portion:</a:t>
            </a:r>
          </a:p>
          <a:p>
            <a:r>
              <a:rPr lang="en-US" smtClean="0"/>
              <a:t>get allocated portion of </a:t>
            </a:r>
            <a:r>
              <a:rPr lang="en-US" smtClean="0">
                <a:solidFill>
                  <a:srgbClr val="FF0000"/>
                </a:solidFill>
              </a:rPr>
              <a:t>ISP</a:t>
            </a:r>
            <a:r>
              <a:rPr lang="en-US" smtClean="0"/>
              <a:t>’s address space:</a:t>
            </a:r>
          </a:p>
          <a:p>
            <a:endParaRPr lang="en-US" smtClean="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0" y="2709863"/>
            <a:ext cx="9144000" cy="341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" pitchFamily="34" charset="0"/>
              </a:rPr>
              <a:t>ISP's block          </a:t>
            </a:r>
            <a:r>
              <a:rPr lang="en-US" sz="2000" u="sng">
                <a:solidFill>
                  <a:schemeClr val="accent2"/>
                </a:solidFill>
                <a:latin typeface="Arial" pitchFamily="34" charset="0"/>
              </a:rPr>
              <a:t>11001000  00010111  0001</a:t>
            </a:r>
            <a:r>
              <a:rPr lang="en-US" sz="2000">
                <a:solidFill>
                  <a:schemeClr val="accent2"/>
                </a:solidFill>
                <a:latin typeface="Arial" pitchFamily="34" charset="0"/>
              </a:rPr>
              <a:t>0000  00000000    200.23.16.0/20 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Organization 0    </a:t>
            </a:r>
            <a:r>
              <a:rPr lang="en-US" sz="2000" u="sng">
                <a:latin typeface="Arial" pitchFamily="34" charset="0"/>
              </a:rPr>
              <a:t>11001000  00010111  0001000</a:t>
            </a:r>
            <a:r>
              <a:rPr lang="en-US" sz="2000">
                <a:latin typeface="Arial" pitchFamily="34" charset="0"/>
              </a:rPr>
              <a:t>0  00000000    200.23.16.0/23 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Organization 1    </a:t>
            </a:r>
            <a:r>
              <a:rPr lang="en-US" sz="2000" u="sng">
                <a:latin typeface="Arial" pitchFamily="34" charset="0"/>
              </a:rPr>
              <a:t>11001000  00010111  0001001</a:t>
            </a:r>
            <a:r>
              <a:rPr lang="en-US" sz="2000">
                <a:latin typeface="Arial" pitchFamily="34" charset="0"/>
              </a:rPr>
              <a:t>0  00000000    200.23.18.0/23 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Organization 2    </a:t>
            </a:r>
            <a:r>
              <a:rPr lang="en-US" sz="2000" u="sng">
                <a:latin typeface="Arial" pitchFamily="34" charset="0"/>
              </a:rPr>
              <a:t>11001000  00010111  0001010</a:t>
            </a:r>
            <a:r>
              <a:rPr lang="en-US" sz="2000">
                <a:latin typeface="Arial" pitchFamily="34" charset="0"/>
              </a:rPr>
              <a:t>0  00000000    200.23.20.0/23 </a:t>
            </a:r>
          </a:p>
          <a:p>
            <a:r>
              <a:rPr lang="en-US" sz="2000">
                <a:latin typeface="Arial" pitchFamily="34" charset="0"/>
              </a:rPr>
              <a:t>    ...                                          …..                                   ….                ….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Organization 7    </a:t>
            </a:r>
            <a:r>
              <a:rPr lang="en-US" sz="2000" u="sng">
                <a:latin typeface="Arial" pitchFamily="34" charset="0"/>
              </a:rPr>
              <a:t>11001000  00010111  0001111</a:t>
            </a:r>
            <a:r>
              <a:rPr lang="en-US" sz="2000">
                <a:latin typeface="Arial" pitchFamily="34" charset="0"/>
              </a:rPr>
              <a:t>0  00000000    200.23.30.0/23</a:t>
            </a:r>
            <a:r>
              <a:rPr lang="en-US" sz="2400">
                <a:latin typeface="Times New Roman" pitchFamily="18" charset="0"/>
              </a:rPr>
              <a:t>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159710E4-3410-450D-8F7B-04A17D03C7A1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IP addressing: the last word...</a:t>
            </a:r>
            <a:endParaRPr lang="en-US" smtClean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u="sng" smtClean="0">
                <a:solidFill>
                  <a:schemeClr val="accent2"/>
                </a:solidFill>
              </a:rPr>
              <a:t>Q:</a:t>
            </a:r>
            <a:r>
              <a:rPr lang="en-US" smtClean="0"/>
              <a:t> How does an </a:t>
            </a:r>
            <a:r>
              <a:rPr lang="en-US" smtClean="0">
                <a:solidFill>
                  <a:srgbClr val="FF0000"/>
                </a:solidFill>
              </a:rPr>
              <a:t>ISP get block of addresses</a:t>
            </a:r>
            <a:r>
              <a:rPr lang="en-US" smtClean="0"/>
              <a:t>?</a:t>
            </a:r>
          </a:p>
          <a:p>
            <a:pPr>
              <a:buFont typeface="ZapfDingbats" pitchFamily="82" charset="2"/>
              <a:buNone/>
            </a:pPr>
            <a:r>
              <a:rPr lang="en-US" u="sng" smtClean="0">
                <a:solidFill>
                  <a:schemeClr val="accent2"/>
                </a:solidFill>
              </a:rPr>
              <a:t>A:</a:t>
            </a:r>
            <a:r>
              <a:rPr lang="en-US" sz="2400" smtClean="0">
                <a:solidFill>
                  <a:srgbClr val="FF0000"/>
                </a:solidFill>
              </a:rPr>
              <a:t> ICANN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FF0000"/>
                </a:solidFill>
              </a:rPr>
              <a:t>I</a:t>
            </a:r>
            <a:r>
              <a:rPr lang="en-US" sz="2400" smtClean="0"/>
              <a:t>nternet </a:t>
            </a:r>
            <a:r>
              <a:rPr lang="en-US" sz="2400" smtClean="0">
                <a:solidFill>
                  <a:srgbClr val="FF0000"/>
                </a:solidFill>
              </a:rPr>
              <a:t>C</a:t>
            </a:r>
            <a:r>
              <a:rPr lang="en-US" sz="2400" smtClean="0"/>
              <a:t>orporation for </a:t>
            </a:r>
            <a:r>
              <a:rPr lang="en-US" sz="2400" smtClean="0">
                <a:solidFill>
                  <a:srgbClr val="FF0000"/>
                </a:solidFill>
              </a:rPr>
              <a:t>A</a:t>
            </a:r>
            <a:r>
              <a:rPr lang="en-US" sz="2400" smtClean="0"/>
              <a:t>ssigned </a:t>
            </a:r>
          </a:p>
          <a:p>
            <a:pPr>
              <a:buFont typeface="ZapfDingbats" pitchFamily="82" charset="2"/>
              <a:buNone/>
            </a:pPr>
            <a:r>
              <a:rPr lang="en-US" sz="2400" smtClean="0"/>
              <a:t>     </a:t>
            </a:r>
            <a:r>
              <a:rPr lang="en-US" sz="2400" smtClean="0">
                <a:solidFill>
                  <a:srgbClr val="FF0000"/>
                </a:solidFill>
              </a:rPr>
              <a:t>N</a:t>
            </a:r>
            <a:r>
              <a:rPr lang="en-US" sz="2400" smtClean="0"/>
              <a:t>ames and </a:t>
            </a:r>
            <a:r>
              <a:rPr lang="en-US" sz="2400" smtClean="0">
                <a:solidFill>
                  <a:srgbClr val="FF0000"/>
                </a:solidFill>
              </a:rPr>
              <a:t>N</a:t>
            </a:r>
            <a:r>
              <a:rPr lang="en-US" sz="2400" smtClean="0"/>
              <a:t>umbers</a:t>
            </a:r>
          </a:p>
          <a:p>
            <a:pPr lvl="1"/>
            <a:r>
              <a:rPr lang="en-US" smtClean="0"/>
              <a:t>allocates addresses</a:t>
            </a:r>
          </a:p>
          <a:p>
            <a:pPr lvl="1"/>
            <a:r>
              <a:rPr lang="en-US" smtClean="0"/>
              <a:t>manages DNS</a:t>
            </a:r>
          </a:p>
          <a:p>
            <a:pPr lvl="1"/>
            <a:r>
              <a:rPr lang="en-US" smtClean="0"/>
              <a:t>assigns domain names, resolves disputes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4F10B221-9E28-408E-8263-78F3AE33D98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0247" name="Freeform 2"/>
          <p:cNvSpPr>
            <a:spLocks/>
          </p:cNvSpPr>
          <p:nvPr/>
        </p:nvSpPr>
        <p:spPr bwMode="auto">
          <a:xfrm>
            <a:off x="4152900" y="1871663"/>
            <a:ext cx="3738563" cy="2697162"/>
          </a:xfrm>
          <a:custGeom>
            <a:avLst/>
            <a:gdLst>
              <a:gd name="T0" fmla="*/ 879535475 w 2355"/>
              <a:gd name="T1" fmla="*/ 1917838000 h 1699"/>
              <a:gd name="T2" fmla="*/ 2147483647 w 2355"/>
              <a:gd name="T3" fmla="*/ 1844754297 h 1699"/>
              <a:gd name="T4" fmla="*/ 2147483647 w 2355"/>
              <a:gd name="T5" fmla="*/ 579635862 h 1699"/>
              <a:gd name="T6" fmla="*/ 2147483647 w 2355"/>
              <a:gd name="T7" fmla="*/ 20161247 h 1699"/>
              <a:gd name="T8" fmla="*/ 2147483647 w 2355"/>
              <a:gd name="T9" fmla="*/ 461187780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554434418 w 2355"/>
              <a:gd name="T19" fmla="*/ 2147483647 h 1699"/>
              <a:gd name="T20" fmla="*/ 879535475 w 2355"/>
              <a:gd name="T21" fmla="*/ 1917838000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248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91488" cy="1143000"/>
          </a:xfrm>
        </p:spPr>
        <p:txBody>
          <a:bodyPr/>
          <a:lstStyle/>
          <a:p>
            <a:r>
              <a:rPr lang="en-US" sz="2800" smtClean="0"/>
              <a:t>Well, it was not really the last word…</a:t>
            </a:r>
            <a:br>
              <a:rPr lang="en-US" sz="2800" smtClean="0"/>
            </a:br>
            <a:r>
              <a:rPr lang="en-US" sz="3600" smtClean="0"/>
              <a:t>NAT: Network Address Translation</a:t>
            </a:r>
          </a:p>
        </p:txBody>
      </p:sp>
      <p:sp>
        <p:nvSpPr>
          <p:cNvPr id="10249" name="Freeform 4"/>
          <p:cNvSpPr>
            <a:spLocks/>
          </p:cNvSpPr>
          <p:nvPr/>
        </p:nvSpPr>
        <p:spPr bwMode="auto">
          <a:xfrm>
            <a:off x="0" y="2638425"/>
            <a:ext cx="3825875" cy="1355725"/>
          </a:xfrm>
          <a:custGeom>
            <a:avLst/>
            <a:gdLst>
              <a:gd name="T0" fmla="*/ 2147483647 w 2269"/>
              <a:gd name="T1" fmla="*/ 718245318 h 854"/>
              <a:gd name="T2" fmla="*/ 1188417180 w 2269"/>
              <a:gd name="T3" fmla="*/ 713205007 h 854"/>
              <a:gd name="T4" fmla="*/ 170586118 w 2269"/>
              <a:gd name="T5" fmla="*/ 209173802 h 854"/>
              <a:gd name="T6" fmla="*/ 170586118 w 2269"/>
              <a:gd name="T7" fmla="*/ 1968243056 h 854"/>
              <a:gd name="T8" fmla="*/ 1063320058 w 2269"/>
              <a:gd name="T9" fmla="*/ 1307961910 h 854"/>
              <a:gd name="T10" fmla="*/ 2147483647 w 2269"/>
              <a:gd name="T11" fmla="*/ 1126509125 h 854"/>
              <a:gd name="T12" fmla="*/ 2147483647 w 2269"/>
              <a:gd name="T13" fmla="*/ 718245318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7181850" y="2182813"/>
          <a:ext cx="555625" cy="463550"/>
        </p:xfrm>
        <a:graphic>
          <a:graphicData uri="http://schemas.openxmlformats.org/presentationml/2006/ole">
            <p:oleObj spid="_x0000_s10242" name="Clip" r:id="rId3" imgW="1305000" imgH="1085760" progId="MS_ClipArt_Gallery.2">
              <p:embed/>
            </p:oleObj>
          </a:graphicData>
        </a:graphic>
      </p:graphicFrame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7231063" y="2971800"/>
          <a:ext cx="579437" cy="482600"/>
        </p:xfrm>
        <a:graphic>
          <a:graphicData uri="http://schemas.openxmlformats.org/presentationml/2006/ole">
            <p:oleObj spid="_x0000_s10243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10244" name="Object 7"/>
          <p:cNvGraphicFramePr>
            <a:graphicFrameLocks noChangeAspect="1"/>
          </p:cNvGraphicFramePr>
          <p:nvPr/>
        </p:nvGraphicFramePr>
        <p:xfrm>
          <a:off x="7202488" y="3736975"/>
          <a:ext cx="563562" cy="469900"/>
        </p:xfrm>
        <a:graphic>
          <a:graphicData uri="http://schemas.openxmlformats.org/presentationml/2006/ole">
            <p:oleObj spid="_x0000_s10244" name="Clip" r:id="rId5" imgW="1305000" imgH="1085760" progId="MS_ClipArt_Gallery.2">
              <p:embed/>
            </p:oleObj>
          </a:graphicData>
        </a:graphic>
      </p:graphicFrame>
      <p:sp>
        <p:nvSpPr>
          <p:cNvPr id="10250" name="Line 8"/>
          <p:cNvSpPr>
            <a:spLocks noChangeShapeType="1"/>
          </p:cNvSpPr>
          <p:nvPr/>
        </p:nvSpPr>
        <p:spPr bwMode="auto">
          <a:xfrm>
            <a:off x="4267200" y="31940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51" name="Line 9"/>
          <p:cNvSpPr>
            <a:spLocks noChangeShapeType="1"/>
          </p:cNvSpPr>
          <p:nvPr/>
        </p:nvSpPr>
        <p:spPr bwMode="auto">
          <a:xfrm flipH="1">
            <a:off x="7102475" y="2451100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52" name="Line 10"/>
          <p:cNvSpPr>
            <a:spLocks noChangeShapeType="1"/>
          </p:cNvSpPr>
          <p:nvPr/>
        </p:nvSpPr>
        <p:spPr bwMode="auto">
          <a:xfrm>
            <a:off x="7107238" y="244633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53" name="Line 11"/>
          <p:cNvSpPr>
            <a:spLocks noChangeShapeType="1"/>
          </p:cNvSpPr>
          <p:nvPr/>
        </p:nvSpPr>
        <p:spPr bwMode="auto">
          <a:xfrm flipV="1">
            <a:off x="7113588" y="395128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54" name="Text Box 12"/>
          <p:cNvSpPr txBox="1">
            <a:spLocks noChangeArrowheads="1"/>
          </p:cNvSpPr>
          <p:nvPr/>
        </p:nvSpPr>
        <p:spPr bwMode="auto">
          <a:xfrm>
            <a:off x="7732713" y="2181225"/>
            <a:ext cx="892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10.0.0.1</a:t>
            </a:r>
          </a:p>
        </p:txBody>
      </p:sp>
      <p:sp>
        <p:nvSpPr>
          <p:cNvPr id="10255" name="Text Box 13"/>
          <p:cNvSpPr txBox="1">
            <a:spLocks noChangeArrowheads="1"/>
          </p:cNvSpPr>
          <p:nvPr/>
        </p:nvSpPr>
        <p:spPr bwMode="auto">
          <a:xfrm>
            <a:off x="7859713" y="2949575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10.0.0.2</a:t>
            </a:r>
          </a:p>
        </p:txBody>
      </p:sp>
      <p:sp>
        <p:nvSpPr>
          <p:cNvPr id="10256" name="Text Box 14"/>
          <p:cNvSpPr txBox="1">
            <a:spLocks noChangeArrowheads="1"/>
          </p:cNvSpPr>
          <p:nvPr/>
        </p:nvSpPr>
        <p:spPr bwMode="auto">
          <a:xfrm>
            <a:off x="7821613" y="3844925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10.0.0.3</a:t>
            </a:r>
          </a:p>
        </p:txBody>
      </p:sp>
      <p:sp>
        <p:nvSpPr>
          <p:cNvPr id="10257" name="Text Box 15"/>
          <p:cNvSpPr txBox="1">
            <a:spLocks noChangeArrowheads="1"/>
          </p:cNvSpPr>
          <p:nvPr/>
        </p:nvSpPr>
        <p:spPr bwMode="auto">
          <a:xfrm>
            <a:off x="4217988" y="2771775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10.0.0.4</a:t>
            </a:r>
          </a:p>
        </p:txBody>
      </p:sp>
      <p:sp>
        <p:nvSpPr>
          <p:cNvPr id="10258" name="Line 16"/>
          <p:cNvSpPr>
            <a:spLocks noChangeShapeType="1"/>
          </p:cNvSpPr>
          <p:nvPr/>
        </p:nvSpPr>
        <p:spPr bwMode="auto">
          <a:xfrm flipH="1">
            <a:off x="4341813" y="302260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59" name="Text Box 17"/>
          <p:cNvSpPr txBox="1">
            <a:spLocks noChangeArrowheads="1"/>
          </p:cNvSpPr>
          <p:nvPr/>
        </p:nvSpPr>
        <p:spPr bwMode="auto">
          <a:xfrm>
            <a:off x="2379663" y="3328988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138.76.29.7</a:t>
            </a:r>
          </a:p>
        </p:txBody>
      </p:sp>
      <p:sp>
        <p:nvSpPr>
          <p:cNvPr id="10260" name="Line 18"/>
          <p:cNvSpPr>
            <a:spLocks noChangeShapeType="1"/>
          </p:cNvSpPr>
          <p:nvPr/>
        </p:nvSpPr>
        <p:spPr bwMode="auto">
          <a:xfrm flipH="1">
            <a:off x="3602038" y="32607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sv-SE"/>
          </a:p>
        </p:txBody>
      </p:sp>
      <p:grpSp>
        <p:nvGrpSpPr>
          <p:cNvPr id="10261" name="Group 19"/>
          <p:cNvGrpSpPr>
            <a:grpSpLocks/>
          </p:cNvGrpSpPr>
          <p:nvPr/>
        </p:nvGrpSpPr>
        <p:grpSpPr bwMode="auto">
          <a:xfrm>
            <a:off x="3746500" y="3054350"/>
            <a:ext cx="555625" cy="307975"/>
            <a:chOff x="3600" y="219"/>
            <a:chExt cx="360" cy="175"/>
          </a:xfrm>
        </p:grpSpPr>
        <p:sp>
          <p:nvSpPr>
            <p:cNvPr id="10274" name="Oval 2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5" name="Line 2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6" name="Line 2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7" name="Rectangle 2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0278" name="Oval 2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279" name="Group 2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0284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5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6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0280" name="Group 2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0281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2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83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10262" name="Line 33"/>
          <p:cNvSpPr>
            <a:spLocks noChangeShapeType="1"/>
          </p:cNvSpPr>
          <p:nvPr/>
        </p:nvSpPr>
        <p:spPr bwMode="auto">
          <a:xfrm>
            <a:off x="706438" y="322262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63" name="Text Box 34"/>
          <p:cNvSpPr txBox="1">
            <a:spLocks noChangeArrowheads="1"/>
          </p:cNvSpPr>
          <p:nvPr/>
        </p:nvSpPr>
        <p:spPr bwMode="auto">
          <a:xfrm>
            <a:off x="4691063" y="1679575"/>
            <a:ext cx="23320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local network</a:t>
            </a:r>
          </a:p>
          <a:p>
            <a:pPr algn="ctr"/>
            <a:r>
              <a:rPr lang="en-US"/>
              <a:t>(e.g., home network)</a:t>
            </a:r>
          </a:p>
          <a:p>
            <a:pPr algn="ctr"/>
            <a:r>
              <a:rPr lang="en-US"/>
              <a:t>10.0.0/24</a:t>
            </a:r>
          </a:p>
        </p:txBody>
      </p:sp>
      <p:sp>
        <p:nvSpPr>
          <p:cNvPr id="10264" name="Line 35"/>
          <p:cNvSpPr>
            <a:spLocks noChangeShapeType="1"/>
          </p:cNvSpPr>
          <p:nvPr/>
        </p:nvSpPr>
        <p:spPr bwMode="auto">
          <a:xfrm>
            <a:off x="69850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65" name="Line 36"/>
          <p:cNvSpPr>
            <a:spLocks noChangeShapeType="1"/>
          </p:cNvSpPr>
          <p:nvPr/>
        </p:nvSpPr>
        <p:spPr bwMode="auto">
          <a:xfrm>
            <a:off x="4033838" y="17605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66" name="Line 37"/>
          <p:cNvSpPr>
            <a:spLocks noChangeShapeType="1"/>
          </p:cNvSpPr>
          <p:nvPr/>
        </p:nvSpPr>
        <p:spPr bwMode="auto">
          <a:xfrm flipH="1" flipV="1">
            <a:off x="4173538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67" name="Line 38"/>
          <p:cNvSpPr>
            <a:spLocks noChangeShapeType="1"/>
          </p:cNvSpPr>
          <p:nvPr/>
        </p:nvSpPr>
        <p:spPr bwMode="auto">
          <a:xfrm>
            <a:off x="25781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68" name="Line 39"/>
          <p:cNvSpPr>
            <a:spLocks noChangeShapeType="1"/>
          </p:cNvSpPr>
          <p:nvPr/>
        </p:nvSpPr>
        <p:spPr bwMode="auto">
          <a:xfrm flipH="1" flipV="1">
            <a:off x="766763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69" name="Text Box 40"/>
          <p:cNvSpPr txBox="1">
            <a:spLocks noChangeArrowheads="1"/>
          </p:cNvSpPr>
          <p:nvPr/>
        </p:nvSpPr>
        <p:spPr bwMode="auto">
          <a:xfrm>
            <a:off x="1571625" y="1666875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rest of</a:t>
            </a:r>
          </a:p>
          <a:p>
            <a:pPr algn="ctr"/>
            <a:r>
              <a:rPr lang="en-US"/>
              <a:t>Internet</a:t>
            </a:r>
          </a:p>
        </p:txBody>
      </p:sp>
      <p:sp>
        <p:nvSpPr>
          <p:cNvPr id="10270" name="Line 41"/>
          <p:cNvSpPr>
            <a:spLocks noChangeShapeType="1"/>
          </p:cNvSpPr>
          <p:nvPr/>
        </p:nvSpPr>
        <p:spPr bwMode="auto">
          <a:xfrm flipH="1" flipV="1">
            <a:off x="2819400" y="3644900"/>
            <a:ext cx="11113" cy="788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71" name="Text Box 42"/>
          <p:cNvSpPr txBox="1">
            <a:spLocks noChangeArrowheads="1"/>
          </p:cNvSpPr>
          <p:nvPr/>
        </p:nvSpPr>
        <p:spPr bwMode="auto">
          <a:xfrm>
            <a:off x="4478338" y="4414838"/>
            <a:ext cx="36163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Datagrams with source or </a:t>
            </a:r>
          </a:p>
          <a:p>
            <a:pPr algn="ctr"/>
            <a:r>
              <a:rPr lang="en-US" sz="2000"/>
              <a:t>destination in this network</a:t>
            </a:r>
          </a:p>
          <a:p>
            <a:pPr algn="ctr"/>
            <a:r>
              <a:rPr lang="en-US" sz="2000"/>
              <a:t>have 10.0.0/24 address for </a:t>
            </a:r>
          </a:p>
          <a:p>
            <a:pPr algn="ctr"/>
            <a:r>
              <a:rPr lang="en-US" sz="2000"/>
              <a:t>source, destination (as usual)</a:t>
            </a:r>
          </a:p>
        </p:txBody>
      </p:sp>
      <p:sp>
        <p:nvSpPr>
          <p:cNvPr id="10272" name="Line 43"/>
          <p:cNvSpPr>
            <a:spLocks noChangeShapeType="1"/>
          </p:cNvSpPr>
          <p:nvPr/>
        </p:nvSpPr>
        <p:spPr bwMode="auto">
          <a:xfrm flipH="1" flipV="1">
            <a:off x="5838825" y="3451225"/>
            <a:ext cx="11113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0273" name="Text Box 44"/>
          <p:cNvSpPr txBox="1">
            <a:spLocks noChangeArrowheads="1"/>
          </p:cNvSpPr>
          <p:nvPr/>
        </p:nvSpPr>
        <p:spPr bwMode="auto">
          <a:xfrm>
            <a:off x="0" y="4424363"/>
            <a:ext cx="44989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i="1">
                <a:solidFill>
                  <a:srgbClr val="FF0000"/>
                </a:solidFill>
              </a:rPr>
              <a:t>All</a:t>
            </a:r>
            <a:r>
              <a:rPr lang="en-US" sz="2000"/>
              <a:t> datagrams </a:t>
            </a:r>
            <a:r>
              <a:rPr lang="en-US" sz="2000" i="1">
                <a:solidFill>
                  <a:srgbClr val="FF0000"/>
                </a:solidFill>
              </a:rPr>
              <a:t>leaving</a:t>
            </a:r>
            <a:r>
              <a:rPr lang="en-US" sz="2000"/>
              <a:t> local</a:t>
            </a:r>
          </a:p>
          <a:p>
            <a:pPr algn="ctr"/>
            <a:r>
              <a:rPr lang="en-US" sz="2000"/>
              <a:t>network have </a:t>
            </a:r>
            <a:r>
              <a:rPr lang="en-US" sz="2000">
                <a:solidFill>
                  <a:srgbClr val="FF0000"/>
                </a:solidFill>
              </a:rPr>
              <a:t>same</a:t>
            </a:r>
            <a:r>
              <a:rPr lang="en-US" sz="2000"/>
              <a:t> single source NAT IP address: 138.76.29.7,</a:t>
            </a:r>
          </a:p>
          <a:p>
            <a:pPr algn="ctr"/>
            <a:r>
              <a:rPr lang="en-US" sz="2000"/>
              <a:t>different source port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410BA95B-A085-4746-892C-67B7F6689941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66075" cy="1143000"/>
          </a:xfrm>
        </p:spPr>
        <p:txBody>
          <a:bodyPr/>
          <a:lstStyle/>
          <a:p>
            <a:r>
              <a:rPr lang="en-US" sz="3600" smtClean="0"/>
              <a:t>NAT: Network Address Translation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75675" cy="4648200"/>
          </a:xfrm>
        </p:spPr>
        <p:txBody>
          <a:bodyPr/>
          <a:lstStyle/>
          <a:p>
            <a:r>
              <a:rPr lang="en-US" sz="2400" smtClean="0">
                <a:solidFill>
                  <a:srgbClr val="FF0000"/>
                </a:solidFill>
              </a:rPr>
              <a:t>Motivation:</a:t>
            </a:r>
            <a:r>
              <a:rPr lang="en-US" sz="2400" smtClean="0"/>
              <a:t> local network uses just one IP address as far as outside world is concerned:</a:t>
            </a:r>
          </a:p>
          <a:p>
            <a:pPr lvl="1"/>
            <a:r>
              <a:rPr lang="en-US" smtClean="0"/>
              <a:t>range of addresses not needed from ISP:  just one IP address for all devices</a:t>
            </a:r>
          </a:p>
          <a:p>
            <a:pPr lvl="1"/>
            <a:r>
              <a:rPr lang="en-US" smtClean="0"/>
              <a:t>can change addresses of devices in local network without notifying outside world</a:t>
            </a:r>
          </a:p>
          <a:p>
            <a:pPr lvl="1"/>
            <a:r>
              <a:rPr lang="en-US" smtClean="0"/>
              <a:t>can change ISP without changing addresses of devices in local network</a:t>
            </a:r>
          </a:p>
          <a:p>
            <a:pPr lvl="1"/>
            <a:r>
              <a:rPr lang="en-US" smtClean="0"/>
              <a:t>devices inside local net not explicitly addressable, visible by outside world (a security plus).</a:t>
            </a:r>
          </a:p>
          <a:p>
            <a:pPr>
              <a:buFont typeface="ZapfDingbats" pitchFamily="8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9E318B91-CBEF-4E42-9E76-D6B86723794E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66075" cy="1143000"/>
          </a:xfrm>
        </p:spPr>
        <p:txBody>
          <a:bodyPr/>
          <a:lstStyle/>
          <a:p>
            <a:r>
              <a:rPr lang="en-US" sz="3600" smtClean="0"/>
              <a:t>NAT: Network Address Translation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82700"/>
            <a:ext cx="8575675" cy="464820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Implementation:</a:t>
            </a:r>
            <a:r>
              <a:rPr lang="en-US" sz="2400" smtClean="0"/>
              <a:t> NAT router must:</a:t>
            </a:r>
            <a:br>
              <a:rPr lang="en-US" sz="2400" smtClean="0"/>
            </a:b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i="1" smtClean="0">
                <a:solidFill>
                  <a:schemeClr val="accent2"/>
                </a:solidFill>
              </a:rPr>
              <a:t>outgoing datagrams: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i="1" smtClean="0">
                <a:solidFill>
                  <a:schemeClr val="accent2"/>
                </a:solidFill>
              </a:rPr>
              <a:t>replace</a:t>
            </a:r>
            <a:r>
              <a:rPr lang="en-US" smtClean="0"/>
              <a:t> (source IP address, port #) of every outgoing datagram to (NAT IP address, new port #)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400" smtClean="0"/>
              <a:t>. . . remote clients/servers will respond using (NAT IP address, new port #) as destination addr.</a:t>
            </a:r>
            <a:br>
              <a:rPr lang="en-US" sz="2400" smtClean="0"/>
            </a:b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i="1" smtClean="0">
                <a:solidFill>
                  <a:schemeClr val="accent2"/>
                </a:solidFill>
              </a:rPr>
              <a:t>remember (in NAT translation table) </a:t>
            </a:r>
            <a:r>
              <a:rPr lang="en-US" smtClean="0"/>
              <a:t>every (source IP address, port #)  to (NAT IP address, new port #) translation pair</a:t>
            </a:r>
            <a:br>
              <a:rPr lang="en-US" smtClean="0"/>
            </a:br>
            <a:endParaRPr lang="en-US" smtClean="0"/>
          </a:p>
          <a:p>
            <a:pPr lvl="1">
              <a:lnSpc>
                <a:spcPct val="80000"/>
              </a:lnSpc>
            </a:pPr>
            <a:r>
              <a:rPr lang="en-US" i="1" smtClean="0">
                <a:solidFill>
                  <a:schemeClr val="accent2"/>
                </a:solidFill>
              </a:rPr>
              <a:t>incoming datagrams: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i="1" smtClean="0">
                <a:solidFill>
                  <a:schemeClr val="accent2"/>
                </a:solidFill>
              </a:rPr>
              <a:t>replace</a:t>
            </a:r>
            <a:r>
              <a:rPr lang="en-US" smtClean="0"/>
              <a:t> (NAT IP address, new port #) in dest fields of every incoming datagram with corresponding (source IP address, port #) stored in NAT table</a:t>
            </a:r>
          </a:p>
          <a:p>
            <a:pPr lvl="1">
              <a:lnSpc>
                <a:spcPct val="8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F19140E4-55D7-46E9-8CD9-CB9A5F904386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1271" name="Freeform 2"/>
          <p:cNvSpPr>
            <a:spLocks/>
          </p:cNvSpPr>
          <p:nvPr/>
        </p:nvSpPr>
        <p:spPr bwMode="auto">
          <a:xfrm>
            <a:off x="179388" y="3651250"/>
            <a:ext cx="4089400" cy="1355725"/>
          </a:xfrm>
          <a:custGeom>
            <a:avLst/>
            <a:gdLst>
              <a:gd name="T0" fmla="*/ 2147483647 w 2269"/>
              <a:gd name="T1" fmla="*/ 718245318 h 854"/>
              <a:gd name="T2" fmla="*/ 1357770781 w 2269"/>
              <a:gd name="T3" fmla="*/ 713205007 h 854"/>
              <a:gd name="T4" fmla="*/ 194894396 w 2269"/>
              <a:gd name="T5" fmla="*/ 209173802 h 854"/>
              <a:gd name="T6" fmla="*/ 194894396 w 2269"/>
              <a:gd name="T7" fmla="*/ 1968243056 h 854"/>
              <a:gd name="T8" fmla="*/ 1214847304 w 2269"/>
              <a:gd name="T9" fmla="*/ 1307961910 h 854"/>
              <a:gd name="T10" fmla="*/ 2147483647 w 2269"/>
              <a:gd name="T11" fmla="*/ 1126509125 h 854"/>
              <a:gd name="T12" fmla="*/ 2147483647 w 2269"/>
              <a:gd name="T13" fmla="*/ 718245318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2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NAT: Network Address Translation</a:t>
            </a:r>
          </a:p>
        </p:txBody>
      </p:sp>
      <p:sp>
        <p:nvSpPr>
          <p:cNvPr id="11273" name="Freeform 4"/>
          <p:cNvSpPr>
            <a:spLocks/>
          </p:cNvSpPr>
          <p:nvPr/>
        </p:nvSpPr>
        <p:spPr bwMode="auto">
          <a:xfrm>
            <a:off x="4468813" y="2922588"/>
            <a:ext cx="3738562" cy="2697162"/>
          </a:xfrm>
          <a:custGeom>
            <a:avLst/>
            <a:gdLst>
              <a:gd name="T0" fmla="*/ 879533652 w 2355"/>
              <a:gd name="T1" fmla="*/ 1917838000 h 1699"/>
              <a:gd name="T2" fmla="*/ 2147483647 w 2355"/>
              <a:gd name="T3" fmla="*/ 1844754297 h 1699"/>
              <a:gd name="T4" fmla="*/ 2147483647 w 2355"/>
              <a:gd name="T5" fmla="*/ 579635862 h 1699"/>
              <a:gd name="T6" fmla="*/ 2147483647 w 2355"/>
              <a:gd name="T7" fmla="*/ 20161247 h 1699"/>
              <a:gd name="T8" fmla="*/ 2147483647 w 2355"/>
              <a:gd name="T9" fmla="*/ 461187780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554434269 w 2355"/>
              <a:gd name="T19" fmla="*/ 2147483647 h 1699"/>
              <a:gd name="T20" fmla="*/ 879533652 w 2355"/>
              <a:gd name="T21" fmla="*/ 1917838000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7497763" y="3233738"/>
          <a:ext cx="555625" cy="463550"/>
        </p:xfrm>
        <a:graphic>
          <a:graphicData uri="http://schemas.openxmlformats.org/presentationml/2006/ole">
            <p:oleObj spid="_x0000_s11266" name="Clip" r:id="rId3" imgW="1305000" imgH="1085760" progId="MS_ClipArt_Gallery.2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7546975" y="4022725"/>
          <a:ext cx="579438" cy="482600"/>
        </p:xfrm>
        <a:graphic>
          <a:graphicData uri="http://schemas.openxmlformats.org/presentationml/2006/ole">
            <p:oleObj spid="_x0000_s11267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11268" name="Object 7"/>
          <p:cNvGraphicFramePr>
            <a:graphicFrameLocks noChangeAspect="1"/>
          </p:cNvGraphicFramePr>
          <p:nvPr/>
        </p:nvGraphicFramePr>
        <p:xfrm>
          <a:off x="7518400" y="4787900"/>
          <a:ext cx="563563" cy="469900"/>
        </p:xfrm>
        <a:graphic>
          <a:graphicData uri="http://schemas.openxmlformats.org/presentationml/2006/ole">
            <p:oleObj spid="_x0000_s11268" name="Clip" r:id="rId5" imgW="1305000" imgH="1085760" progId="MS_ClipArt_Gallery.2">
              <p:embed/>
            </p:oleObj>
          </a:graphicData>
        </a:graphic>
      </p:graphicFrame>
      <p:sp>
        <p:nvSpPr>
          <p:cNvPr id="11274" name="Line 8"/>
          <p:cNvSpPr>
            <a:spLocks noChangeShapeType="1"/>
          </p:cNvSpPr>
          <p:nvPr/>
        </p:nvSpPr>
        <p:spPr bwMode="auto">
          <a:xfrm>
            <a:off x="4583113" y="424497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>
            <a:off x="7418388" y="3502025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1276" name="Line 10"/>
          <p:cNvSpPr>
            <a:spLocks noChangeShapeType="1"/>
          </p:cNvSpPr>
          <p:nvPr/>
        </p:nvSpPr>
        <p:spPr bwMode="auto">
          <a:xfrm>
            <a:off x="7423150" y="3497263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1277" name="Line 11"/>
          <p:cNvSpPr>
            <a:spLocks noChangeShapeType="1"/>
          </p:cNvSpPr>
          <p:nvPr/>
        </p:nvSpPr>
        <p:spPr bwMode="auto">
          <a:xfrm flipV="1">
            <a:off x="7429500" y="500221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1278" name="Text Box 12"/>
          <p:cNvSpPr txBox="1">
            <a:spLocks noChangeArrowheads="1"/>
          </p:cNvSpPr>
          <p:nvPr/>
        </p:nvSpPr>
        <p:spPr bwMode="auto">
          <a:xfrm>
            <a:off x="8048625" y="3232150"/>
            <a:ext cx="892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10.0.0.1</a:t>
            </a:r>
          </a:p>
        </p:txBody>
      </p:sp>
      <p:sp>
        <p:nvSpPr>
          <p:cNvPr id="11279" name="Text Box 13"/>
          <p:cNvSpPr txBox="1">
            <a:spLocks noChangeArrowheads="1"/>
          </p:cNvSpPr>
          <p:nvPr/>
        </p:nvSpPr>
        <p:spPr bwMode="auto">
          <a:xfrm>
            <a:off x="8175625" y="4000500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10.0.0.2</a:t>
            </a: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8137525" y="4895850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10.0.0.3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635625" y="2860675"/>
            <a:ext cx="1871663" cy="1033463"/>
            <a:chOff x="3550" y="2055"/>
            <a:chExt cx="1179" cy="651"/>
          </a:xfrm>
        </p:grpSpPr>
        <p:grpSp>
          <p:nvGrpSpPr>
            <p:cNvPr id="11364" name="Group 16"/>
            <p:cNvGrpSpPr>
              <a:grpSpLocks/>
            </p:cNvGrpSpPr>
            <p:nvPr/>
          </p:nvGrpSpPr>
          <p:grpSpPr bwMode="auto">
            <a:xfrm>
              <a:off x="3550" y="2055"/>
              <a:ext cx="1179" cy="357"/>
              <a:chOff x="4381" y="786"/>
              <a:chExt cx="1108" cy="357"/>
            </a:xfrm>
          </p:grpSpPr>
          <p:sp>
            <p:nvSpPr>
              <p:cNvPr id="11369" name="Rectangle 17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70" name="Text Box 18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/>
                  <a:t>S: 10.0.0.1, 3345</a:t>
                </a:r>
              </a:p>
              <a:p>
                <a:r>
                  <a:rPr lang="en-US" sz="1200"/>
                  <a:t>D: 128.119.40.186, 80</a:t>
                </a:r>
              </a:p>
            </p:txBody>
          </p:sp>
          <p:grpSp>
            <p:nvGrpSpPr>
              <p:cNvPr id="11371" name="Group 19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11376" name="Freeform 20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11377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11378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11372" name="Group 23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11373" name="Freeform 24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11374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11375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sp>
          <p:nvSpPr>
            <p:cNvPr id="11365" name="Freeform 27"/>
            <p:cNvSpPr>
              <a:spLocks/>
            </p:cNvSpPr>
            <p:nvPr/>
          </p:nvSpPr>
          <p:spPr bwMode="auto">
            <a:xfrm>
              <a:off x="3573" y="2364"/>
              <a:ext cx="564" cy="342"/>
            </a:xfrm>
            <a:custGeom>
              <a:avLst/>
              <a:gdLst>
                <a:gd name="T0" fmla="*/ 0 w 417"/>
                <a:gd name="T1" fmla="*/ 443 h 264"/>
                <a:gd name="T2" fmla="*/ 763 w 417"/>
                <a:gd name="T3" fmla="*/ 443 h 264"/>
                <a:gd name="T4" fmla="*/ 763 w 417"/>
                <a:gd name="T5" fmla="*/ 0 h 264"/>
                <a:gd name="T6" fmla="*/ 0 60000 65536"/>
                <a:gd name="T7" fmla="*/ 0 60000 65536"/>
                <a:gd name="T8" fmla="*/ 0 60000 65536"/>
                <a:gd name="T9" fmla="*/ 0 w 417"/>
                <a:gd name="T10" fmla="*/ 0 h 264"/>
                <a:gd name="T11" fmla="*/ 417 w 417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264">
                  <a:moveTo>
                    <a:pt x="0" y="264"/>
                  </a:moveTo>
                  <a:lnTo>
                    <a:pt x="417" y="264"/>
                  </a:lnTo>
                  <a:lnTo>
                    <a:pt x="41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grpSp>
          <p:nvGrpSpPr>
            <p:cNvPr id="11366" name="Group 28"/>
            <p:cNvGrpSpPr>
              <a:grpSpLocks/>
            </p:cNvGrpSpPr>
            <p:nvPr/>
          </p:nvGrpSpPr>
          <p:grpSpPr bwMode="auto">
            <a:xfrm>
              <a:off x="4032" y="2419"/>
              <a:ext cx="218" cy="231"/>
              <a:chOff x="5140" y="403"/>
              <a:chExt cx="218" cy="231"/>
            </a:xfrm>
          </p:grpSpPr>
          <p:sp>
            <p:nvSpPr>
              <p:cNvPr id="11367" name="Oval 29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68" name="Text Box 30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1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  <p:sp>
        <p:nvSpPr>
          <p:cNvPr id="11282" name="Text Box 31"/>
          <p:cNvSpPr txBox="1">
            <a:spLocks noChangeArrowheads="1"/>
          </p:cNvSpPr>
          <p:nvPr/>
        </p:nvSpPr>
        <p:spPr bwMode="auto">
          <a:xfrm>
            <a:off x="4533900" y="3822700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10.0.0.4</a:t>
            </a:r>
          </a:p>
        </p:txBody>
      </p:sp>
      <p:sp>
        <p:nvSpPr>
          <p:cNvPr id="11283" name="Line 32"/>
          <p:cNvSpPr>
            <a:spLocks noChangeShapeType="1"/>
          </p:cNvSpPr>
          <p:nvPr/>
        </p:nvSpPr>
        <p:spPr bwMode="auto">
          <a:xfrm flipH="1">
            <a:off x="4657725" y="40735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1284" name="Text Box 33"/>
          <p:cNvSpPr txBox="1">
            <a:spLocks noChangeArrowheads="1"/>
          </p:cNvSpPr>
          <p:nvPr/>
        </p:nvSpPr>
        <p:spPr bwMode="auto">
          <a:xfrm>
            <a:off x="2695575" y="4379913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138.76.29.7</a:t>
            </a:r>
          </a:p>
        </p:txBody>
      </p:sp>
      <p:sp>
        <p:nvSpPr>
          <p:cNvPr id="11285" name="Line 34"/>
          <p:cNvSpPr>
            <a:spLocks noChangeShapeType="1"/>
          </p:cNvSpPr>
          <p:nvPr/>
        </p:nvSpPr>
        <p:spPr bwMode="auto">
          <a:xfrm flipH="1">
            <a:off x="3917950" y="431165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sv-SE"/>
          </a:p>
        </p:txBody>
      </p: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6469063" y="1541463"/>
            <a:ext cx="2503487" cy="1417637"/>
            <a:chOff x="3944" y="971"/>
            <a:chExt cx="1577" cy="893"/>
          </a:xfrm>
        </p:grpSpPr>
        <p:sp>
          <p:nvSpPr>
            <p:cNvPr id="11362" name="Text Box 36"/>
            <p:cNvSpPr txBox="1">
              <a:spLocks noChangeArrowheads="1"/>
            </p:cNvSpPr>
            <p:nvPr/>
          </p:nvSpPr>
          <p:spPr bwMode="auto">
            <a:xfrm>
              <a:off x="4121" y="971"/>
              <a:ext cx="140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>
                  <a:solidFill>
                    <a:srgbClr val="FF0000"/>
                  </a:solidFill>
                </a:rPr>
                <a:t>1:</a:t>
              </a:r>
              <a:r>
                <a:rPr lang="en-US">
                  <a:solidFill>
                    <a:srgbClr val="FF0000"/>
                  </a:solidFill>
                </a:rPr>
                <a:t> host 10.0.0.1 </a:t>
              </a:r>
            </a:p>
            <a:p>
              <a:r>
                <a:rPr lang="en-US">
                  <a:solidFill>
                    <a:srgbClr val="FF0000"/>
                  </a:solidFill>
                </a:rPr>
                <a:t>sends datagram to </a:t>
              </a:r>
            </a:p>
            <a:p>
              <a:r>
                <a:rPr lang="en-US">
                  <a:solidFill>
                    <a:srgbClr val="FF0000"/>
                  </a:solidFill>
                </a:rPr>
                <a:t>128.119.40.186, 80</a:t>
              </a:r>
            </a:p>
          </p:txBody>
        </p:sp>
        <p:sp>
          <p:nvSpPr>
            <p:cNvPr id="11363" name="Line 37"/>
            <p:cNvSpPr>
              <a:spLocks noChangeShapeType="1"/>
            </p:cNvSpPr>
            <p:nvPr/>
          </p:nvSpPr>
          <p:spPr bwMode="auto">
            <a:xfrm flipH="1">
              <a:off x="3944" y="1105"/>
              <a:ext cx="197" cy="7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sv-SE"/>
            </a:p>
          </p:txBody>
        </p:sp>
      </p:grpSp>
      <p:sp>
        <p:nvSpPr>
          <p:cNvPr id="11287" name="Freeform 38"/>
          <p:cNvSpPr>
            <a:spLocks/>
          </p:cNvSpPr>
          <p:nvPr/>
        </p:nvSpPr>
        <p:spPr bwMode="auto">
          <a:xfrm>
            <a:off x="2344738" y="2627313"/>
            <a:ext cx="3862387" cy="1531937"/>
          </a:xfrm>
          <a:custGeom>
            <a:avLst/>
            <a:gdLst>
              <a:gd name="T0" fmla="*/ 0 w 2433"/>
              <a:gd name="T1" fmla="*/ 161289956 h 965"/>
              <a:gd name="T2" fmla="*/ 2147483647 w 2433"/>
              <a:gd name="T3" fmla="*/ 161289956 h 965"/>
              <a:gd name="T4" fmla="*/ 2147483647 w 2433"/>
              <a:gd name="T5" fmla="*/ 1134070052 h 965"/>
              <a:gd name="T6" fmla="*/ 2147483647 w 2433"/>
              <a:gd name="T7" fmla="*/ 2147483647 h 965"/>
              <a:gd name="T8" fmla="*/ 2147483647 w 2433"/>
              <a:gd name="T9" fmla="*/ 2147483647 h 965"/>
              <a:gd name="T10" fmla="*/ 2066527822 w 2433"/>
              <a:gd name="T11" fmla="*/ 997981694 h 965"/>
              <a:gd name="T12" fmla="*/ 0 w 2433"/>
              <a:gd name="T13" fmla="*/ 161289956 h 9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33"/>
              <a:gd name="T22" fmla="*/ 0 h 965"/>
              <a:gd name="T23" fmla="*/ 2433 w 2433"/>
              <a:gd name="T24" fmla="*/ 965 h 9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33" h="965">
                <a:moveTo>
                  <a:pt x="0" y="64"/>
                </a:moveTo>
                <a:cubicBezTo>
                  <a:pt x="0" y="64"/>
                  <a:pt x="2079" y="0"/>
                  <a:pt x="2352" y="64"/>
                </a:cubicBezTo>
                <a:cubicBezTo>
                  <a:pt x="2433" y="57"/>
                  <a:pt x="1814" y="309"/>
                  <a:pt x="1640" y="450"/>
                </a:cubicBezTo>
                <a:cubicBezTo>
                  <a:pt x="1466" y="591"/>
                  <a:pt x="1383" y="888"/>
                  <a:pt x="1308" y="965"/>
                </a:cubicBezTo>
                <a:lnTo>
                  <a:pt x="1159" y="965"/>
                </a:lnTo>
                <a:cubicBezTo>
                  <a:pt x="1078" y="870"/>
                  <a:pt x="1013" y="546"/>
                  <a:pt x="820" y="396"/>
                </a:cubicBezTo>
                <a:cubicBezTo>
                  <a:pt x="583" y="207"/>
                  <a:pt x="189" y="142"/>
                  <a:pt x="0" y="6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317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1288" name="Rectangle 39"/>
          <p:cNvSpPr>
            <a:spLocks noChangeArrowheads="1"/>
          </p:cNvSpPr>
          <p:nvPr/>
        </p:nvSpPr>
        <p:spPr bwMode="auto">
          <a:xfrm>
            <a:off x="2344738" y="1374775"/>
            <a:ext cx="3784600" cy="1354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289" name="Text Box 40"/>
          <p:cNvSpPr txBox="1">
            <a:spLocks noChangeArrowheads="1"/>
          </p:cNvSpPr>
          <p:nvPr/>
        </p:nvSpPr>
        <p:spPr bwMode="auto">
          <a:xfrm>
            <a:off x="2260600" y="1423988"/>
            <a:ext cx="3929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NAT translation table</a:t>
            </a:r>
          </a:p>
          <a:p>
            <a:pPr algn="ctr"/>
            <a:r>
              <a:rPr lang="en-US"/>
              <a:t>WAN side addr        LAN side addr</a:t>
            </a:r>
          </a:p>
        </p:txBody>
      </p:sp>
      <p:sp>
        <p:nvSpPr>
          <p:cNvPr id="11290" name="Line 41"/>
          <p:cNvSpPr>
            <a:spLocks noChangeShapeType="1"/>
          </p:cNvSpPr>
          <p:nvPr/>
        </p:nvSpPr>
        <p:spPr bwMode="auto">
          <a:xfrm flipV="1">
            <a:off x="2344738" y="1747838"/>
            <a:ext cx="3790950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1291" name="Line 42"/>
          <p:cNvSpPr>
            <a:spLocks noChangeShapeType="1"/>
          </p:cNvSpPr>
          <p:nvPr/>
        </p:nvSpPr>
        <p:spPr bwMode="auto">
          <a:xfrm flipV="1">
            <a:off x="2359025" y="2025650"/>
            <a:ext cx="37496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1292" name="Line 43"/>
          <p:cNvSpPr>
            <a:spLocks noChangeShapeType="1"/>
          </p:cNvSpPr>
          <p:nvPr/>
        </p:nvSpPr>
        <p:spPr bwMode="auto">
          <a:xfrm>
            <a:off x="4468813" y="1770063"/>
            <a:ext cx="3175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grpSp>
        <p:nvGrpSpPr>
          <p:cNvPr id="11293" name="Group 44"/>
          <p:cNvGrpSpPr>
            <a:grpSpLocks/>
          </p:cNvGrpSpPr>
          <p:nvPr/>
        </p:nvGrpSpPr>
        <p:grpSpPr bwMode="auto">
          <a:xfrm>
            <a:off x="4062413" y="4105275"/>
            <a:ext cx="555625" cy="307975"/>
            <a:chOff x="3600" y="219"/>
            <a:chExt cx="360" cy="175"/>
          </a:xfrm>
        </p:grpSpPr>
        <p:sp>
          <p:nvSpPr>
            <p:cNvPr id="11349" name="Oval 4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50" name="Line 4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51" name="Line 4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52" name="Rectangle 4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1353" name="Oval 4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1354" name="Group 5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359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60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61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1355" name="Group 5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356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57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58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217146" name="Text Box 58"/>
          <p:cNvSpPr txBox="1">
            <a:spLocks noChangeArrowheads="1"/>
          </p:cNvSpPr>
          <p:nvPr/>
        </p:nvSpPr>
        <p:spPr bwMode="auto">
          <a:xfrm>
            <a:off x="2362200" y="2049463"/>
            <a:ext cx="3783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138.76.29.7, 5001   10.0.0.1, 3345</a:t>
            </a:r>
          </a:p>
          <a:p>
            <a:pPr algn="ctr"/>
            <a:r>
              <a:rPr lang="en-US"/>
              <a:t>……                                         ……</a:t>
            </a:r>
          </a:p>
        </p:txBody>
      </p:sp>
      <p:grpSp>
        <p:nvGrpSpPr>
          <p:cNvPr id="11" name="Group 59"/>
          <p:cNvGrpSpPr>
            <a:grpSpLocks/>
          </p:cNvGrpSpPr>
          <p:nvPr/>
        </p:nvGrpSpPr>
        <p:grpSpPr bwMode="auto">
          <a:xfrm>
            <a:off x="4765675" y="3435350"/>
            <a:ext cx="2784475" cy="1631950"/>
            <a:chOff x="3002" y="2417"/>
            <a:chExt cx="1754" cy="1028"/>
          </a:xfrm>
        </p:grpSpPr>
        <p:sp>
          <p:nvSpPr>
            <p:cNvPr id="11335" name="Rectangle 60"/>
            <p:cNvSpPr>
              <a:spLocks noChangeArrowheads="1"/>
            </p:cNvSpPr>
            <p:nvPr/>
          </p:nvSpPr>
          <p:spPr bwMode="auto">
            <a:xfrm>
              <a:off x="3002" y="3051"/>
              <a:ext cx="1175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36" name="Text Box 61"/>
            <p:cNvSpPr txBox="1">
              <a:spLocks noChangeArrowheads="1"/>
            </p:cNvSpPr>
            <p:nvPr/>
          </p:nvSpPr>
          <p:spPr bwMode="auto">
            <a:xfrm>
              <a:off x="3104" y="3042"/>
              <a:ext cx="111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S: 128.119.40.186, 80 </a:t>
              </a:r>
            </a:p>
            <a:p>
              <a:r>
                <a:rPr lang="en-US" sz="1200"/>
                <a:t>D: 10.0.0.1, 3345</a:t>
              </a:r>
            </a:p>
            <a:p>
              <a:endParaRPr lang="en-US" sz="1200"/>
            </a:p>
          </p:txBody>
        </p:sp>
        <p:grpSp>
          <p:nvGrpSpPr>
            <p:cNvPr id="11337" name="Group 62"/>
            <p:cNvGrpSpPr>
              <a:grpSpLocks/>
            </p:cNvGrpSpPr>
            <p:nvPr/>
          </p:nvGrpSpPr>
          <p:grpSpPr bwMode="auto">
            <a:xfrm>
              <a:off x="3054" y="3007"/>
              <a:ext cx="51" cy="99"/>
              <a:chOff x="5508" y="1599"/>
              <a:chExt cx="48" cy="99"/>
            </a:xfrm>
          </p:grpSpPr>
          <p:sp>
            <p:nvSpPr>
              <p:cNvPr id="11346" name="Freeform 63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1347" name="Line 64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1348" name="Line 65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</p:grpSp>
        <p:grpSp>
          <p:nvGrpSpPr>
            <p:cNvPr id="11338" name="Group 66"/>
            <p:cNvGrpSpPr>
              <a:grpSpLocks/>
            </p:cNvGrpSpPr>
            <p:nvPr/>
          </p:nvGrpSpPr>
          <p:grpSpPr bwMode="auto">
            <a:xfrm>
              <a:off x="3059" y="3248"/>
              <a:ext cx="51" cy="99"/>
              <a:chOff x="5508" y="1599"/>
              <a:chExt cx="48" cy="99"/>
            </a:xfrm>
          </p:grpSpPr>
          <p:sp>
            <p:nvSpPr>
              <p:cNvPr id="11343" name="Freeform 67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1344" name="Line 68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1345" name="Line 69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</p:grpSp>
        <p:sp>
          <p:nvSpPr>
            <p:cNvPr id="11339" name="Freeform 70"/>
            <p:cNvSpPr>
              <a:spLocks/>
            </p:cNvSpPr>
            <p:nvPr/>
          </p:nvSpPr>
          <p:spPr bwMode="auto">
            <a:xfrm>
              <a:off x="4179" y="2417"/>
              <a:ext cx="577" cy="768"/>
            </a:xfrm>
            <a:custGeom>
              <a:avLst/>
              <a:gdLst>
                <a:gd name="T0" fmla="*/ 577 w 577"/>
                <a:gd name="T1" fmla="*/ 0 h 768"/>
                <a:gd name="T2" fmla="*/ 342 w 577"/>
                <a:gd name="T3" fmla="*/ 0 h 768"/>
                <a:gd name="T4" fmla="*/ 342 w 577"/>
                <a:gd name="T5" fmla="*/ 768 h 768"/>
                <a:gd name="T6" fmla="*/ 0 w 577"/>
                <a:gd name="T7" fmla="*/ 76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7"/>
                <a:gd name="T13" fmla="*/ 0 h 768"/>
                <a:gd name="T14" fmla="*/ 577 w 577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7" h="768">
                  <a:moveTo>
                    <a:pt x="577" y="0"/>
                  </a:moveTo>
                  <a:lnTo>
                    <a:pt x="342" y="0"/>
                  </a:lnTo>
                  <a:lnTo>
                    <a:pt x="342" y="768"/>
                  </a:lnTo>
                  <a:lnTo>
                    <a:pt x="0" y="76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grpSp>
          <p:nvGrpSpPr>
            <p:cNvPr id="11340" name="Group 71"/>
            <p:cNvGrpSpPr>
              <a:grpSpLocks/>
            </p:cNvGrpSpPr>
            <p:nvPr/>
          </p:nvGrpSpPr>
          <p:grpSpPr bwMode="auto">
            <a:xfrm>
              <a:off x="4240" y="3064"/>
              <a:ext cx="218" cy="231"/>
              <a:chOff x="5140" y="403"/>
              <a:chExt cx="218" cy="231"/>
            </a:xfrm>
          </p:grpSpPr>
          <p:sp>
            <p:nvSpPr>
              <p:cNvPr id="11341" name="Oval 72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42" name="Text Box 73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5" name="Group 74"/>
          <p:cNvGrpSpPr>
            <a:grpSpLocks/>
          </p:cNvGrpSpPr>
          <p:nvPr/>
        </p:nvGrpSpPr>
        <p:grpSpPr bwMode="auto">
          <a:xfrm>
            <a:off x="1531938" y="3641725"/>
            <a:ext cx="2497137" cy="566738"/>
            <a:chOff x="1026" y="3559"/>
            <a:chExt cx="1573" cy="357"/>
          </a:xfrm>
        </p:grpSpPr>
        <p:grpSp>
          <p:nvGrpSpPr>
            <p:cNvPr id="11320" name="Group 75"/>
            <p:cNvGrpSpPr>
              <a:grpSpLocks/>
            </p:cNvGrpSpPr>
            <p:nvPr/>
          </p:nvGrpSpPr>
          <p:grpSpPr bwMode="auto">
            <a:xfrm>
              <a:off x="1412" y="3559"/>
              <a:ext cx="1187" cy="357"/>
              <a:chOff x="4381" y="786"/>
              <a:chExt cx="1108" cy="357"/>
            </a:xfrm>
          </p:grpSpPr>
          <p:sp>
            <p:nvSpPr>
              <p:cNvPr id="11325" name="Rectangle 76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26" name="Text Box 77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/>
                  <a:t>S: 138.76.29.7, 5001</a:t>
                </a:r>
              </a:p>
              <a:p>
                <a:r>
                  <a:rPr lang="en-US" sz="1200"/>
                  <a:t>D: 128.119.40.186, 80</a:t>
                </a:r>
              </a:p>
            </p:txBody>
          </p:sp>
          <p:grpSp>
            <p:nvGrpSpPr>
              <p:cNvPr id="11327" name="Group 78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11332" name="Freeform 79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11333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11334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11328" name="Group 82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11329" name="Freeform 83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11330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11331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sp>
          <p:nvSpPr>
            <p:cNvPr id="11321" name="Line 86"/>
            <p:cNvSpPr>
              <a:spLocks noChangeShapeType="1"/>
            </p:cNvSpPr>
            <p:nvPr/>
          </p:nvSpPr>
          <p:spPr bwMode="auto">
            <a:xfrm flipH="1">
              <a:off x="1026" y="3729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sv-SE"/>
            </a:p>
          </p:txBody>
        </p:sp>
        <p:grpSp>
          <p:nvGrpSpPr>
            <p:cNvPr id="11322" name="Group 87"/>
            <p:cNvGrpSpPr>
              <a:grpSpLocks/>
            </p:cNvGrpSpPr>
            <p:nvPr/>
          </p:nvGrpSpPr>
          <p:grpSpPr bwMode="auto">
            <a:xfrm>
              <a:off x="1143" y="3616"/>
              <a:ext cx="218" cy="231"/>
              <a:chOff x="5140" y="403"/>
              <a:chExt cx="218" cy="231"/>
            </a:xfrm>
          </p:grpSpPr>
          <p:sp>
            <p:nvSpPr>
              <p:cNvPr id="11323" name="Oval 88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24" name="Text Box 89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0" y="1643063"/>
            <a:ext cx="5154613" cy="2081212"/>
            <a:chOff x="0" y="1288"/>
            <a:chExt cx="3247" cy="1311"/>
          </a:xfrm>
        </p:grpSpPr>
        <p:sp>
          <p:nvSpPr>
            <p:cNvPr id="11316" name="Text Box 91"/>
            <p:cNvSpPr txBox="1">
              <a:spLocks noChangeArrowheads="1"/>
            </p:cNvSpPr>
            <p:nvPr/>
          </p:nvSpPr>
          <p:spPr bwMode="auto">
            <a:xfrm>
              <a:off x="0" y="1288"/>
              <a:ext cx="1357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>
                  <a:solidFill>
                    <a:srgbClr val="FF0000"/>
                  </a:solidFill>
                </a:rPr>
                <a:t>2:</a:t>
              </a:r>
              <a:r>
                <a:rPr lang="en-US">
                  <a:solidFill>
                    <a:srgbClr val="FF0000"/>
                  </a:solidFill>
                </a:rPr>
                <a:t> NAT router</a:t>
              </a:r>
            </a:p>
            <a:p>
              <a:r>
                <a:rPr lang="en-US">
                  <a:solidFill>
                    <a:srgbClr val="FF0000"/>
                  </a:solidFill>
                </a:rPr>
                <a:t>changes datagram</a:t>
              </a:r>
            </a:p>
            <a:p>
              <a:r>
                <a:rPr lang="en-US">
                  <a:solidFill>
                    <a:srgbClr val="FF0000"/>
                  </a:solidFill>
                </a:rPr>
                <a:t>source addr from</a:t>
              </a:r>
            </a:p>
            <a:p>
              <a:r>
                <a:rPr lang="en-US">
                  <a:solidFill>
                    <a:srgbClr val="FF0000"/>
                  </a:solidFill>
                </a:rPr>
                <a:t>10.0.0.1, 3345 to</a:t>
              </a:r>
            </a:p>
            <a:p>
              <a:r>
                <a:rPr lang="en-US">
                  <a:solidFill>
                    <a:srgbClr val="FF0000"/>
                  </a:solidFill>
                </a:rPr>
                <a:t>138.76.29.7, 5001,</a:t>
              </a:r>
            </a:p>
            <a:p>
              <a:r>
                <a:rPr lang="en-US">
                  <a:solidFill>
                    <a:srgbClr val="FF0000"/>
                  </a:solidFill>
                </a:rPr>
                <a:t>updates table</a:t>
              </a:r>
            </a:p>
          </p:txBody>
        </p:sp>
        <p:sp>
          <p:nvSpPr>
            <p:cNvPr id="11317" name="Line 92"/>
            <p:cNvSpPr>
              <a:spLocks noChangeShapeType="1"/>
            </p:cNvSpPr>
            <p:nvPr/>
          </p:nvSpPr>
          <p:spPr bwMode="auto">
            <a:xfrm>
              <a:off x="1285" y="2243"/>
              <a:ext cx="147" cy="3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1318" name="Line 93"/>
            <p:cNvSpPr>
              <a:spLocks noChangeShapeType="1"/>
            </p:cNvSpPr>
            <p:nvPr/>
          </p:nvSpPr>
          <p:spPr bwMode="auto">
            <a:xfrm flipV="1">
              <a:off x="1275" y="1788"/>
              <a:ext cx="663" cy="45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1319" name="Line 94"/>
            <p:cNvSpPr>
              <a:spLocks noChangeShapeType="1"/>
            </p:cNvSpPr>
            <p:nvPr/>
          </p:nvSpPr>
          <p:spPr bwMode="auto">
            <a:xfrm flipV="1">
              <a:off x="1275" y="1751"/>
              <a:ext cx="1972" cy="49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21" name="Group 95"/>
          <p:cNvGrpSpPr>
            <a:grpSpLocks/>
          </p:cNvGrpSpPr>
          <p:nvPr/>
        </p:nvGrpSpPr>
        <p:grpSpPr bwMode="auto">
          <a:xfrm>
            <a:off x="1360488" y="4681538"/>
            <a:ext cx="2471737" cy="696912"/>
            <a:chOff x="1163" y="3752"/>
            <a:chExt cx="1557" cy="439"/>
          </a:xfrm>
        </p:grpSpPr>
        <p:sp>
          <p:nvSpPr>
            <p:cNvPr id="11302" name="Rectangle 96"/>
            <p:cNvSpPr>
              <a:spLocks noChangeArrowheads="1"/>
            </p:cNvSpPr>
            <p:nvPr/>
          </p:nvSpPr>
          <p:spPr bwMode="auto">
            <a:xfrm>
              <a:off x="1163" y="3796"/>
              <a:ext cx="1183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3" name="Text Box 97"/>
            <p:cNvSpPr txBox="1">
              <a:spLocks noChangeArrowheads="1"/>
            </p:cNvSpPr>
            <p:nvPr/>
          </p:nvSpPr>
          <p:spPr bwMode="auto">
            <a:xfrm>
              <a:off x="1281" y="3788"/>
              <a:ext cx="112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S: 128.119.40.186, 80 </a:t>
              </a:r>
            </a:p>
            <a:p>
              <a:r>
                <a:rPr lang="en-US" sz="1200"/>
                <a:t>D: 138.76.29.7, 5001</a:t>
              </a:r>
            </a:p>
            <a:p>
              <a:endParaRPr lang="en-US" sz="1200"/>
            </a:p>
          </p:txBody>
        </p:sp>
        <p:grpSp>
          <p:nvGrpSpPr>
            <p:cNvPr id="11304" name="Group 98"/>
            <p:cNvGrpSpPr>
              <a:grpSpLocks/>
            </p:cNvGrpSpPr>
            <p:nvPr/>
          </p:nvGrpSpPr>
          <p:grpSpPr bwMode="auto">
            <a:xfrm>
              <a:off x="1214" y="3752"/>
              <a:ext cx="52" cy="99"/>
              <a:chOff x="5508" y="1599"/>
              <a:chExt cx="48" cy="99"/>
            </a:xfrm>
          </p:grpSpPr>
          <p:sp>
            <p:nvSpPr>
              <p:cNvPr id="11313" name="Freeform 99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1314" name="Line 100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1315" name="Line 101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</p:grpSp>
        <p:grpSp>
          <p:nvGrpSpPr>
            <p:cNvPr id="11305" name="Group 102"/>
            <p:cNvGrpSpPr>
              <a:grpSpLocks/>
            </p:cNvGrpSpPr>
            <p:nvPr/>
          </p:nvGrpSpPr>
          <p:grpSpPr bwMode="auto">
            <a:xfrm>
              <a:off x="1193" y="3984"/>
              <a:ext cx="52" cy="99"/>
              <a:chOff x="5508" y="1599"/>
              <a:chExt cx="48" cy="99"/>
            </a:xfrm>
          </p:grpSpPr>
          <p:sp>
            <p:nvSpPr>
              <p:cNvPr id="11310" name="Freeform 103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1311" name="Line 104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11312" name="Line 105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</p:grpSp>
        <p:sp>
          <p:nvSpPr>
            <p:cNvPr id="11306" name="Line 106"/>
            <p:cNvSpPr>
              <a:spLocks noChangeShapeType="1"/>
            </p:cNvSpPr>
            <p:nvPr/>
          </p:nvSpPr>
          <p:spPr bwMode="auto">
            <a:xfrm flipH="1">
              <a:off x="2344" y="3931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grpSp>
          <p:nvGrpSpPr>
            <p:cNvPr id="11307" name="Group 107"/>
            <p:cNvGrpSpPr>
              <a:grpSpLocks/>
            </p:cNvGrpSpPr>
            <p:nvPr/>
          </p:nvGrpSpPr>
          <p:grpSpPr bwMode="auto">
            <a:xfrm>
              <a:off x="2409" y="3818"/>
              <a:ext cx="218" cy="231"/>
              <a:chOff x="5140" y="403"/>
              <a:chExt cx="218" cy="231"/>
            </a:xfrm>
          </p:grpSpPr>
          <p:sp>
            <p:nvSpPr>
              <p:cNvPr id="11308" name="Oval 108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09" name="Text Box 109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3</a:t>
                </a:r>
              </a:p>
            </p:txBody>
          </p:sp>
        </p:grpSp>
      </p:grpSp>
      <p:sp>
        <p:nvSpPr>
          <p:cNvPr id="217198" name="Text Box 110"/>
          <p:cNvSpPr txBox="1">
            <a:spLocks noChangeArrowheads="1"/>
          </p:cNvSpPr>
          <p:nvPr/>
        </p:nvSpPr>
        <p:spPr bwMode="auto">
          <a:xfrm>
            <a:off x="1317625" y="5141913"/>
            <a:ext cx="2159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0000"/>
                </a:solidFill>
              </a:rPr>
              <a:t>3:</a:t>
            </a:r>
            <a:r>
              <a:rPr lang="en-US">
                <a:solidFill>
                  <a:srgbClr val="FF0000"/>
                </a:solidFill>
              </a:rPr>
              <a:t> Reply arrives</a:t>
            </a:r>
          </a:p>
          <a:p>
            <a:r>
              <a:rPr lang="en-US">
                <a:solidFill>
                  <a:srgbClr val="FF0000"/>
                </a:solidFill>
              </a:rPr>
              <a:t> dest. address:</a:t>
            </a:r>
          </a:p>
          <a:p>
            <a:r>
              <a:rPr lang="en-US">
                <a:solidFill>
                  <a:srgbClr val="FF0000"/>
                </a:solidFill>
              </a:rPr>
              <a:t> 138.76.29.7, 5001</a:t>
            </a:r>
          </a:p>
        </p:txBody>
      </p:sp>
      <p:sp>
        <p:nvSpPr>
          <p:cNvPr id="217199" name="Text Box 111"/>
          <p:cNvSpPr txBox="1">
            <a:spLocks noChangeArrowheads="1"/>
          </p:cNvSpPr>
          <p:nvPr/>
        </p:nvSpPr>
        <p:spPr bwMode="auto">
          <a:xfrm>
            <a:off x="4741863" y="4976813"/>
            <a:ext cx="4011612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0000"/>
                </a:solidFill>
              </a:rPr>
              <a:t>4:</a:t>
            </a:r>
            <a:r>
              <a:rPr lang="en-US">
                <a:solidFill>
                  <a:srgbClr val="FF0000"/>
                </a:solidFill>
              </a:rPr>
              <a:t> NAT router</a:t>
            </a:r>
          </a:p>
          <a:p>
            <a:r>
              <a:rPr lang="en-US">
                <a:solidFill>
                  <a:srgbClr val="FF0000"/>
                </a:solidFill>
              </a:rPr>
              <a:t>changes datagram</a:t>
            </a:r>
          </a:p>
          <a:p>
            <a:r>
              <a:rPr lang="en-US">
                <a:solidFill>
                  <a:srgbClr val="FF0000"/>
                </a:solidFill>
              </a:rPr>
              <a:t>dest addr from</a:t>
            </a:r>
          </a:p>
          <a:p>
            <a:r>
              <a:rPr lang="en-US">
                <a:solidFill>
                  <a:srgbClr val="FF0000"/>
                </a:solidFill>
              </a:rPr>
              <a:t>138.76.29.7, 5001 to 10.0.0.1, 3345</a:t>
            </a:r>
            <a:r>
              <a:rPr lang="en-US"/>
              <a:t> </a:t>
            </a:r>
            <a:endParaRPr lang="en-US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1301" name="Line 112"/>
          <p:cNvSpPr>
            <a:spLocks noChangeShapeType="1"/>
          </p:cNvSpPr>
          <p:nvPr/>
        </p:nvSpPr>
        <p:spPr bwMode="auto">
          <a:xfrm>
            <a:off x="1022350" y="42735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46" grpId="0"/>
      <p:bldP spid="217198" grpId="0"/>
      <p:bldP spid="21719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FCFB4331-815F-42C4-BC5F-B74418C35DB9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NAT: Network Address Translation</a:t>
            </a:r>
            <a:endParaRPr lang="en-US" smtClean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16-bit port-number field: </a:t>
            </a:r>
          </a:p>
          <a:p>
            <a:pPr lvl="1"/>
            <a:r>
              <a:rPr lang="en-US" smtClean="0"/>
              <a:t>60,000 simultaneous connections with a single LAN-side address!</a:t>
            </a:r>
          </a:p>
          <a:p>
            <a:r>
              <a:rPr lang="en-US" smtClean="0"/>
              <a:t>NAT is controversial:</a:t>
            </a:r>
          </a:p>
          <a:p>
            <a:pPr lvl="1"/>
            <a:r>
              <a:rPr lang="en-US" smtClean="0"/>
              <a:t>routers should only process up to layer 3</a:t>
            </a:r>
          </a:p>
          <a:p>
            <a:pPr lvl="1"/>
            <a:r>
              <a:rPr lang="en-US" smtClean="0"/>
              <a:t>violates end-to-end argument</a:t>
            </a:r>
          </a:p>
          <a:p>
            <a:pPr lvl="2"/>
            <a:r>
              <a:rPr lang="en-US" smtClean="0"/>
              <a:t>NAT possibility must be taken into account by app designers, eg, P2P applications</a:t>
            </a:r>
          </a:p>
          <a:p>
            <a:pPr lvl="1"/>
            <a:r>
              <a:rPr lang="en-US" smtClean="0"/>
              <a:t>address shortage should instead be solved by IPv6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22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8EE7F718-84AB-4011-BD34-582CDD82D864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 traversal problem</a:t>
            </a:r>
          </a:p>
        </p:txBody>
      </p:sp>
      <p:sp>
        <p:nvSpPr>
          <p:cNvPr id="122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06525"/>
            <a:ext cx="4559300" cy="5159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client want to connect to server with address 10.0.0.1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server address 10.0.0.1 local to LAN (client can’t use it as destination addr)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only one externally visible NATted address: 138.76.29.7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solution 1 (manual): statically configure NAT to forward incoming connection requests at given port to server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e.g., (123.76.29.7, port 2500) always forwarded to 10.0.0.1 port 2500</a:t>
            </a:r>
          </a:p>
        </p:txBody>
      </p:sp>
      <p:sp>
        <p:nvSpPr>
          <p:cNvPr id="12297" name="Freeform 4"/>
          <p:cNvSpPr>
            <a:spLocks/>
          </p:cNvSpPr>
          <p:nvPr/>
        </p:nvSpPr>
        <p:spPr bwMode="auto">
          <a:xfrm>
            <a:off x="7115175" y="2185988"/>
            <a:ext cx="1676400" cy="2487612"/>
          </a:xfrm>
          <a:custGeom>
            <a:avLst/>
            <a:gdLst>
              <a:gd name="T0" fmla="*/ 274696210 w 1056"/>
              <a:gd name="T1" fmla="*/ 1703625545 h 1567"/>
              <a:gd name="T2" fmla="*/ 1507053138 w 1056"/>
              <a:gd name="T3" fmla="*/ 1630539861 h 1567"/>
              <a:gd name="T4" fmla="*/ 1343242263 w 1056"/>
              <a:gd name="T5" fmla="*/ 1547375541 h 1567"/>
              <a:gd name="T6" fmla="*/ 1426408175 w 1056"/>
              <a:gd name="T7" fmla="*/ 425905593 h 1567"/>
              <a:gd name="T8" fmla="*/ 2003523292 w 1056"/>
              <a:gd name="T9" fmla="*/ 95765913 h 1567"/>
              <a:gd name="T10" fmla="*/ 2147483647 w 1056"/>
              <a:gd name="T11" fmla="*/ 226814045 h 1567"/>
              <a:gd name="T12" fmla="*/ 2147483647 w 1056"/>
              <a:gd name="T13" fmla="*/ 1459169324 h 1567"/>
              <a:gd name="T14" fmla="*/ 2147483647 w 1056"/>
              <a:gd name="T15" fmla="*/ 2147483647 h 1567"/>
              <a:gd name="T16" fmla="*/ 2147483647 w 1056"/>
              <a:gd name="T17" fmla="*/ 2147483647 h 1567"/>
              <a:gd name="T18" fmla="*/ 1491932207 w 1056"/>
              <a:gd name="T19" fmla="*/ 2147483647 h 1567"/>
              <a:gd name="T20" fmla="*/ 1192032958 w 1056"/>
              <a:gd name="T21" fmla="*/ 2147483647 h 1567"/>
              <a:gd name="T22" fmla="*/ 153728716 w 1056"/>
              <a:gd name="T23" fmla="*/ 2111890649 h 1567"/>
              <a:gd name="T24" fmla="*/ 274696210 w 1056"/>
              <a:gd name="T25" fmla="*/ 1703625545 h 15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56"/>
              <a:gd name="T40" fmla="*/ 0 h 1567"/>
              <a:gd name="T41" fmla="*/ 1056 w 1056"/>
              <a:gd name="T42" fmla="*/ 1567 h 15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56" h="1567">
                <a:moveTo>
                  <a:pt x="109" y="676"/>
                </a:moveTo>
                <a:cubicBezTo>
                  <a:pt x="199" y="644"/>
                  <a:pt x="527" y="657"/>
                  <a:pt x="598" y="647"/>
                </a:cubicBezTo>
                <a:cubicBezTo>
                  <a:pt x="669" y="637"/>
                  <a:pt x="538" y="694"/>
                  <a:pt x="533" y="614"/>
                </a:cubicBezTo>
                <a:cubicBezTo>
                  <a:pt x="527" y="534"/>
                  <a:pt x="522" y="265"/>
                  <a:pt x="566" y="169"/>
                </a:cubicBezTo>
                <a:cubicBezTo>
                  <a:pt x="610" y="73"/>
                  <a:pt x="721" y="51"/>
                  <a:pt x="795" y="38"/>
                </a:cubicBezTo>
                <a:cubicBezTo>
                  <a:pt x="869" y="25"/>
                  <a:pt x="981" y="0"/>
                  <a:pt x="1013" y="90"/>
                </a:cubicBezTo>
                <a:cubicBezTo>
                  <a:pt x="1045" y="180"/>
                  <a:pt x="988" y="448"/>
                  <a:pt x="987" y="579"/>
                </a:cubicBezTo>
                <a:cubicBezTo>
                  <a:pt x="986" y="710"/>
                  <a:pt x="1005" y="730"/>
                  <a:pt x="1005" y="875"/>
                </a:cubicBezTo>
                <a:cubicBezTo>
                  <a:pt x="1005" y="1020"/>
                  <a:pt x="1056" y="1351"/>
                  <a:pt x="987" y="1451"/>
                </a:cubicBezTo>
                <a:cubicBezTo>
                  <a:pt x="918" y="1551"/>
                  <a:pt x="678" y="1567"/>
                  <a:pt x="592" y="1478"/>
                </a:cubicBezTo>
                <a:cubicBezTo>
                  <a:pt x="506" y="1389"/>
                  <a:pt x="562" y="1026"/>
                  <a:pt x="473" y="919"/>
                </a:cubicBezTo>
                <a:cubicBezTo>
                  <a:pt x="384" y="812"/>
                  <a:pt x="122" y="878"/>
                  <a:pt x="61" y="838"/>
                </a:cubicBezTo>
                <a:cubicBezTo>
                  <a:pt x="0" y="798"/>
                  <a:pt x="26" y="710"/>
                  <a:pt x="109" y="67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8151813" y="3138488"/>
          <a:ext cx="579437" cy="482600"/>
        </p:xfrm>
        <a:graphic>
          <a:graphicData uri="http://schemas.openxmlformats.org/presentationml/2006/ole">
            <p:oleObj spid="_x0000_s12290" name="Clip" r:id="rId3" imgW="1305000" imgH="1085760" progId="MS_ClipArt_Gallery.2">
              <p:embed/>
            </p:oleObj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8123238" y="3903663"/>
          <a:ext cx="563562" cy="469900"/>
        </p:xfrm>
        <a:graphic>
          <a:graphicData uri="http://schemas.openxmlformats.org/presentationml/2006/ole">
            <p:oleObj spid="_x0000_s12291" name="Clip" r:id="rId4" imgW="1305000" imgH="1085760" progId="MS_ClipArt_Gallery.2">
              <p:embed/>
            </p:oleObj>
          </a:graphicData>
        </a:graphic>
      </p:graphicFrame>
      <p:sp>
        <p:nvSpPr>
          <p:cNvPr id="12298" name="Line 7"/>
          <p:cNvSpPr>
            <a:spLocks noChangeShapeType="1"/>
          </p:cNvSpPr>
          <p:nvPr/>
        </p:nvSpPr>
        <p:spPr bwMode="auto">
          <a:xfrm flipV="1">
            <a:off x="7183438" y="3352800"/>
            <a:ext cx="1073150" cy="2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2299" name="Line 8"/>
          <p:cNvSpPr>
            <a:spLocks noChangeShapeType="1"/>
          </p:cNvSpPr>
          <p:nvPr/>
        </p:nvSpPr>
        <p:spPr bwMode="auto">
          <a:xfrm flipH="1">
            <a:off x="8023225" y="2617788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2300" name="Line 9"/>
          <p:cNvSpPr>
            <a:spLocks noChangeShapeType="1"/>
          </p:cNvSpPr>
          <p:nvPr/>
        </p:nvSpPr>
        <p:spPr bwMode="auto">
          <a:xfrm>
            <a:off x="8027988" y="2613025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2301" name="Line 10"/>
          <p:cNvSpPr>
            <a:spLocks noChangeShapeType="1"/>
          </p:cNvSpPr>
          <p:nvPr/>
        </p:nvSpPr>
        <p:spPr bwMode="auto">
          <a:xfrm flipV="1">
            <a:off x="8034338" y="4117975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2302" name="Text Box 11"/>
          <p:cNvSpPr txBox="1">
            <a:spLocks noChangeArrowheads="1"/>
          </p:cNvSpPr>
          <p:nvPr/>
        </p:nvSpPr>
        <p:spPr bwMode="auto">
          <a:xfrm>
            <a:off x="7905750" y="2001838"/>
            <a:ext cx="892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10.0.0.1</a:t>
            </a:r>
          </a:p>
        </p:txBody>
      </p:sp>
      <p:sp>
        <p:nvSpPr>
          <p:cNvPr id="12303" name="Text Box 12"/>
          <p:cNvSpPr txBox="1">
            <a:spLocks noChangeArrowheads="1"/>
          </p:cNvSpPr>
          <p:nvPr/>
        </p:nvSpPr>
        <p:spPr bwMode="auto">
          <a:xfrm>
            <a:off x="7134225" y="2951163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10.0.0.4</a:t>
            </a:r>
          </a:p>
        </p:txBody>
      </p:sp>
      <p:sp>
        <p:nvSpPr>
          <p:cNvPr id="12304" name="Line 13"/>
          <p:cNvSpPr>
            <a:spLocks noChangeShapeType="1"/>
          </p:cNvSpPr>
          <p:nvPr/>
        </p:nvSpPr>
        <p:spPr bwMode="auto">
          <a:xfrm flipH="1">
            <a:off x="7258050" y="3201988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2305" name="Line 14"/>
          <p:cNvSpPr>
            <a:spLocks noChangeShapeType="1"/>
          </p:cNvSpPr>
          <p:nvPr/>
        </p:nvSpPr>
        <p:spPr bwMode="auto">
          <a:xfrm flipH="1">
            <a:off x="6518275" y="3440113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2306" name="Text Box 15"/>
          <p:cNvSpPr txBox="1">
            <a:spLocks noChangeArrowheads="1"/>
          </p:cNvSpPr>
          <p:nvPr/>
        </p:nvSpPr>
        <p:spPr bwMode="auto">
          <a:xfrm>
            <a:off x="6565900" y="3522663"/>
            <a:ext cx="87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NAT 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router</a:t>
            </a:r>
          </a:p>
        </p:txBody>
      </p:sp>
      <p:sp>
        <p:nvSpPr>
          <p:cNvPr id="12307" name="Text Box 16"/>
          <p:cNvSpPr txBox="1">
            <a:spLocks noChangeArrowheads="1"/>
          </p:cNvSpPr>
          <p:nvPr/>
        </p:nvSpPr>
        <p:spPr bwMode="auto">
          <a:xfrm>
            <a:off x="5295900" y="3508375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138.76.29.7</a:t>
            </a:r>
          </a:p>
        </p:txBody>
      </p:sp>
      <p:grpSp>
        <p:nvGrpSpPr>
          <p:cNvPr id="12308" name="Group 17"/>
          <p:cNvGrpSpPr>
            <a:grpSpLocks/>
          </p:cNvGrpSpPr>
          <p:nvPr/>
        </p:nvGrpSpPr>
        <p:grpSpPr bwMode="auto">
          <a:xfrm>
            <a:off x="8205788" y="2274888"/>
            <a:ext cx="331787" cy="755650"/>
            <a:chOff x="4180" y="783"/>
            <a:chExt cx="150" cy="307"/>
          </a:xfrm>
        </p:grpSpPr>
        <p:sp>
          <p:nvSpPr>
            <p:cNvPr id="12327" name="AutoShape 18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28" name="Rectangle 19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29" name="Rectangle 20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30" name="AutoShape 21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31" name="Line 22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32" name="Line 23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33" name="Rectangle 24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34" name="Rectangle 25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2309" name="Line 26"/>
          <p:cNvSpPr>
            <a:spLocks noChangeShapeType="1"/>
          </p:cNvSpPr>
          <p:nvPr/>
        </p:nvSpPr>
        <p:spPr bwMode="auto">
          <a:xfrm>
            <a:off x="6345238" y="3422650"/>
            <a:ext cx="401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grpSp>
        <p:nvGrpSpPr>
          <p:cNvPr id="12310" name="Group 27"/>
          <p:cNvGrpSpPr>
            <a:grpSpLocks/>
          </p:cNvGrpSpPr>
          <p:nvPr/>
        </p:nvGrpSpPr>
        <p:grpSpPr bwMode="auto">
          <a:xfrm>
            <a:off x="6662738" y="3233738"/>
            <a:ext cx="555625" cy="307975"/>
            <a:chOff x="3600" y="219"/>
            <a:chExt cx="360" cy="175"/>
          </a:xfrm>
        </p:grpSpPr>
        <p:sp>
          <p:nvSpPr>
            <p:cNvPr id="12314" name="Oval 2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15" name="Line 2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16" name="Line 3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17" name="Rectangle 3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2318" name="Oval 3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319" name="Group 3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324" name="Line 3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25" name="Line 3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26" name="Line 3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320" name="Group 3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321" name="Line 3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22" name="Line 3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23" name="Line 4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aphicFrame>
        <p:nvGraphicFramePr>
          <p:cNvPr id="12292" name="Object 41"/>
          <p:cNvGraphicFramePr>
            <a:graphicFrameLocks noChangeAspect="1"/>
          </p:cNvGraphicFramePr>
          <p:nvPr/>
        </p:nvGraphicFramePr>
        <p:xfrm>
          <a:off x="5172075" y="2559050"/>
          <a:ext cx="563563" cy="469900"/>
        </p:xfrm>
        <a:graphic>
          <a:graphicData uri="http://schemas.openxmlformats.org/presentationml/2006/ole">
            <p:oleObj spid="_x0000_s12292" name="Clip" r:id="rId5" imgW="1305000" imgH="1085760" progId="MS_ClipArt_Gallery.2">
              <p:embed/>
            </p:oleObj>
          </a:graphicData>
        </a:graphic>
      </p:graphicFrame>
      <p:sp>
        <p:nvSpPr>
          <p:cNvPr id="12311" name="Text Box 42"/>
          <p:cNvSpPr txBox="1">
            <a:spLocks noChangeArrowheads="1"/>
          </p:cNvSpPr>
          <p:nvPr/>
        </p:nvSpPr>
        <p:spPr bwMode="auto">
          <a:xfrm>
            <a:off x="5046663" y="2187575"/>
            <a:ext cx="80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Client</a:t>
            </a:r>
          </a:p>
        </p:txBody>
      </p:sp>
      <p:sp>
        <p:nvSpPr>
          <p:cNvPr id="12312" name="Text Box 43"/>
          <p:cNvSpPr txBox="1">
            <a:spLocks noChangeArrowheads="1"/>
          </p:cNvSpPr>
          <p:nvPr/>
        </p:nvSpPr>
        <p:spPr bwMode="auto">
          <a:xfrm>
            <a:off x="5781675" y="2268538"/>
            <a:ext cx="396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?</a:t>
            </a:r>
          </a:p>
        </p:txBody>
      </p:sp>
      <p:sp>
        <p:nvSpPr>
          <p:cNvPr id="12313" name="Line 44"/>
          <p:cNvSpPr>
            <a:spLocks noChangeShapeType="1"/>
          </p:cNvSpPr>
          <p:nvPr/>
        </p:nvSpPr>
        <p:spPr bwMode="auto">
          <a:xfrm>
            <a:off x="5653088" y="3019425"/>
            <a:ext cx="401637" cy="277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331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8AE13FE7-1059-4249-82B1-8DFC5CF6865C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 traversal problem</a:t>
            </a:r>
          </a:p>
        </p:txBody>
      </p:sp>
      <p:sp>
        <p:nvSpPr>
          <p:cNvPr id="133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06525"/>
            <a:ext cx="5003800" cy="5159375"/>
          </a:xfrm>
        </p:spPr>
        <p:txBody>
          <a:bodyPr/>
          <a:lstStyle/>
          <a:p>
            <a:r>
              <a:rPr lang="en-US" sz="2400" smtClean="0"/>
              <a:t>solution 2 (protocol) : Universal Plug and Play (UPnP) Internet Gateway Device (IGD) Protocol.  Allows NATted host to:</a:t>
            </a:r>
          </a:p>
          <a:p>
            <a:pPr lvl="1">
              <a:spcBef>
                <a:spcPct val="0"/>
              </a:spcBef>
              <a:buFont typeface="Wingdings" pitchFamily="2" charset="2"/>
              <a:buChar char="v"/>
            </a:pPr>
            <a:r>
              <a:rPr lang="en-US" smtClean="0"/>
              <a:t>learn public IP address (138.76.29.7)</a:t>
            </a:r>
          </a:p>
          <a:p>
            <a:pPr lvl="1">
              <a:spcBef>
                <a:spcPct val="0"/>
              </a:spcBef>
              <a:buFont typeface="Wingdings" pitchFamily="2" charset="2"/>
              <a:buChar char="v"/>
            </a:pPr>
            <a:r>
              <a:rPr lang="en-US" smtClean="0"/>
              <a:t>enumerate existing port mappings</a:t>
            </a:r>
          </a:p>
          <a:p>
            <a:pPr lvl="1">
              <a:spcBef>
                <a:spcPct val="0"/>
              </a:spcBef>
              <a:buFont typeface="Wingdings" pitchFamily="2" charset="2"/>
              <a:buChar char="v"/>
            </a:pPr>
            <a:r>
              <a:rPr lang="en-US" smtClean="0"/>
              <a:t>add/remove port mappings (with lease times)</a:t>
            </a:r>
          </a:p>
          <a:p>
            <a:pPr lvl="1">
              <a:spcBef>
                <a:spcPct val="0"/>
              </a:spcBef>
              <a:buFont typeface="Wingdings" pitchFamily="2" charset="2"/>
              <a:buChar char="v"/>
            </a:pPr>
            <a:endParaRPr lang="en-US" smtClean="0"/>
          </a:p>
          <a:p>
            <a:pPr lvl="1">
              <a:spcBef>
                <a:spcPct val="0"/>
              </a:spcBef>
              <a:buFont typeface="Wingdings" pitchFamily="2" charset="2"/>
              <a:buNone/>
            </a:pPr>
            <a:r>
              <a:rPr lang="en-US" smtClean="0"/>
              <a:t>i.e., automate static NAT port map configuration</a:t>
            </a:r>
          </a:p>
        </p:txBody>
      </p:sp>
      <p:sp>
        <p:nvSpPr>
          <p:cNvPr id="13320" name="Freeform 4"/>
          <p:cNvSpPr>
            <a:spLocks/>
          </p:cNvSpPr>
          <p:nvPr/>
        </p:nvSpPr>
        <p:spPr bwMode="auto">
          <a:xfrm>
            <a:off x="7115175" y="2185988"/>
            <a:ext cx="1676400" cy="2487612"/>
          </a:xfrm>
          <a:custGeom>
            <a:avLst/>
            <a:gdLst>
              <a:gd name="T0" fmla="*/ 274696210 w 1056"/>
              <a:gd name="T1" fmla="*/ 1703625545 h 1567"/>
              <a:gd name="T2" fmla="*/ 1507053138 w 1056"/>
              <a:gd name="T3" fmla="*/ 1630539861 h 1567"/>
              <a:gd name="T4" fmla="*/ 1343242263 w 1056"/>
              <a:gd name="T5" fmla="*/ 1547375541 h 1567"/>
              <a:gd name="T6" fmla="*/ 1426408175 w 1056"/>
              <a:gd name="T7" fmla="*/ 425905593 h 1567"/>
              <a:gd name="T8" fmla="*/ 2003523292 w 1056"/>
              <a:gd name="T9" fmla="*/ 95765913 h 1567"/>
              <a:gd name="T10" fmla="*/ 2147483647 w 1056"/>
              <a:gd name="T11" fmla="*/ 226814045 h 1567"/>
              <a:gd name="T12" fmla="*/ 2147483647 w 1056"/>
              <a:gd name="T13" fmla="*/ 1459169324 h 1567"/>
              <a:gd name="T14" fmla="*/ 2147483647 w 1056"/>
              <a:gd name="T15" fmla="*/ 2147483647 h 1567"/>
              <a:gd name="T16" fmla="*/ 2147483647 w 1056"/>
              <a:gd name="T17" fmla="*/ 2147483647 h 1567"/>
              <a:gd name="T18" fmla="*/ 1491932207 w 1056"/>
              <a:gd name="T19" fmla="*/ 2147483647 h 1567"/>
              <a:gd name="T20" fmla="*/ 1192032958 w 1056"/>
              <a:gd name="T21" fmla="*/ 2147483647 h 1567"/>
              <a:gd name="T22" fmla="*/ 153728716 w 1056"/>
              <a:gd name="T23" fmla="*/ 2111890649 h 1567"/>
              <a:gd name="T24" fmla="*/ 274696210 w 1056"/>
              <a:gd name="T25" fmla="*/ 1703625545 h 15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56"/>
              <a:gd name="T40" fmla="*/ 0 h 1567"/>
              <a:gd name="T41" fmla="*/ 1056 w 1056"/>
              <a:gd name="T42" fmla="*/ 1567 h 15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56" h="1567">
                <a:moveTo>
                  <a:pt x="109" y="676"/>
                </a:moveTo>
                <a:cubicBezTo>
                  <a:pt x="199" y="644"/>
                  <a:pt x="527" y="657"/>
                  <a:pt x="598" y="647"/>
                </a:cubicBezTo>
                <a:cubicBezTo>
                  <a:pt x="669" y="637"/>
                  <a:pt x="538" y="694"/>
                  <a:pt x="533" y="614"/>
                </a:cubicBezTo>
                <a:cubicBezTo>
                  <a:pt x="527" y="534"/>
                  <a:pt x="522" y="265"/>
                  <a:pt x="566" y="169"/>
                </a:cubicBezTo>
                <a:cubicBezTo>
                  <a:pt x="610" y="73"/>
                  <a:pt x="721" y="51"/>
                  <a:pt x="795" y="38"/>
                </a:cubicBezTo>
                <a:cubicBezTo>
                  <a:pt x="869" y="25"/>
                  <a:pt x="981" y="0"/>
                  <a:pt x="1013" y="90"/>
                </a:cubicBezTo>
                <a:cubicBezTo>
                  <a:pt x="1045" y="180"/>
                  <a:pt x="988" y="448"/>
                  <a:pt x="987" y="579"/>
                </a:cubicBezTo>
                <a:cubicBezTo>
                  <a:pt x="986" y="710"/>
                  <a:pt x="1005" y="730"/>
                  <a:pt x="1005" y="875"/>
                </a:cubicBezTo>
                <a:cubicBezTo>
                  <a:pt x="1005" y="1020"/>
                  <a:pt x="1056" y="1351"/>
                  <a:pt x="987" y="1451"/>
                </a:cubicBezTo>
                <a:cubicBezTo>
                  <a:pt x="918" y="1551"/>
                  <a:pt x="678" y="1567"/>
                  <a:pt x="592" y="1478"/>
                </a:cubicBezTo>
                <a:cubicBezTo>
                  <a:pt x="506" y="1389"/>
                  <a:pt x="562" y="1026"/>
                  <a:pt x="473" y="919"/>
                </a:cubicBezTo>
                <a:cubicBezTo>
                  <a:pt x="384" y="812"/>
                  <a:pt x="122" y="878"/>
                  <a:pt x="61" y="838"/>
                </a:cubicBezTo>
                <a:cubicBezTo>
                  <a:pt x="0" y="798"/>
                  <a:pt x="26" y="710"/>
                  <a:pt x="109" y="67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8151813" y="3138488"/>
          <a:ext cx="579437" cy="482600"/>
        </p:xfrm>
        <a:graphic>
          <a:graphicData uri="http://schemas.openxmlformats.org/presentationml/2006/ole">
            <p:oleObj spid="_x0000_s13314" name="Clip" r:id="rId3" imgW="1305000" imgH="1085760" progId="MS_ClipArt_Gallery.2">
              <p:embed/>
            </p:oleObj>
          </a:graphicData>
        </a:graphic>
      </p:graphicFrame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8123238" y="3903663"/>
          <a:ext cx="563562" cy="469900"/>
        </p:xfrm>
        <a:graphic>
          <a:graphicData uri="http://schemas.openxmlformats.org/presentationml/2006/ole">
            <p:oleObj spid="_x0000_s13315" name="Clip" r:id="rId4" imgW="1305000" imgH="1085760" progId="MS_ClipArt_Gallery.2">
              <p:embed/>
            </p:oleObj>
          </a:graphicData>
        </a:graphic>
      </p:graphicFrame>
      <p:sp>
        <p:nvSpPr>
          <p:cNvPr id="13321" name="Line 7"/>
          <p:cNvSpPr>
            <a:spLocks noChangeShapeType="1"/>
          </p:cNvSpPr>
          <p:nvPr/>
        </p:nvSpPr>
        <p:spPr bwMode="auto">
          <a:xfrm flipV="1">
            <a:off x="7183438" y="3352800"/>
            <a:ext cx="1073150" cy="2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3322" name="Line 8"/>
          <p:cNvSpPr>
            <a:spLocks noChangeShapeType="1"/>
          </p:cNvSpPr>
          <p:nvPr/>
        </p:nvSpPr>
        <p:spPr bwMode="auto">
          <a:xfrm flipH="1">
            <a:off x="8023225" y="2617788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3323" name="Line 9"/>
          <p:cNvSpPr>
            <a:spLocks noChangeShapeType="1"/>
          </p:cNvSpPr>
          <p:nvPr/>
        </p:nvSpPr>
        <p:spPr bwMode="auto">
          <a:xfrm>
            <a:off x="8027988" y="2613025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3324" name="Line 10"/>
          <p:cNvSpPr>
            <a:spLocks noChangeShapeType="1"/>
          </p:cNvSpPr>
          <p:nvPr/>
        </p:nvSpPr>
        <p:spPr bwMode="auto">
          <a:xfrm flipV="1">
            <a:off x="8034338" y="4117975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3325" name="Text Box 11"/>
          <p:cNvSpPr txBox="1">
            <a:spLocks noChangeArrowheads="1"/>
          </p:cNvSpPr>
          <p:nvPr/>
        </p:nvSpPr>
        <p:spPr bwMode="auto">
          <a:xfrm>
            <a:off x="7905750" y="2001838"/>
            <a:ext cx="892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10.0.0.1</a:t>
            </a:r>
          </a:p>
        </p:txBody>
      </p:sp>
      <p:sp>
        <p:nvSpPr>
          <p:cNvPr id="13326" name="Text Box 12"/>
          <p:cNvSpPr txBox="1">
            <a:spLocks noChangeArrowheads="1"/>
          </p:cNvSpPr>
          <p:nvPr/>
        </p:nvSpPr>
        <p:spPr bwMode="auto">
          <a:xfrm>
            <a:off x="7134225" y="2951163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10.0.0.4</a:t>
            </a:r>
          </a:p>
        </p:txBody>
      </p:sp>
      <p:sp>
        <p:nvSpPr>
          <p:cNvPr id="13327" name="Line 13"/>
          <p:cNvSpPr>
            <a:spLocks noChangeShapeType="1"/>
          </p:cNvSpPr>
          <p:nvPr/>
        </p:nvSpPr>
        <p:spPr bwMode="auto">
          <a:xfrm flipH="1">
            <a:off x="7258050" y="3201988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3328" name="Line 14"/>
          <p:cNvSpPr>
            <a:spLocks noChangeShapeType="1"/>
          </p:cNvSpPr>
          <p:nvPr/>
        </p:nvSpPr>
        <p:spPr bwMode="auto">
          <a:xfrm flipH="1">
            <a:off x="6518275" y="3440113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3329" name="Text Box 15"/>
          <p:cNvSpPr txBox="1">
            <a:spLocks noChangeArrowheads="1"/>
          </p:cNvSpPr>
          <p:nvPr/>
        </p:nvSpPr>
        <p:spPr bwMode="auto">
          <a:xfrm>
            <a:off x="6565900" y="3522663"/>
            <a:ext cx="87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NAT </a:t>
            </a:r>
          </a:p>
          <a:p>
            <a:pPr algn="ctr"/>
            <a:r>
              <a:rPr lang="en-US"/>
              <a:t>router</a:t>
            </a:r>
          </a:p>
        </p:txBody>
      </p:sp>
      <p:sp>
        <p:nvSpPr>
          <p:cNvPr id="13330" name="Text Box 16"/>
          <p:cNvSpPr txBox="1">
            <a:spLocks noChangeArrowheads="1"/>
          </p:cNvSpPr>
          <p:nvPr/>
        </p:nvSpPr>
        <p:spPr bwMode="auto">
          <a:xfrm>
            <a:off x="5295900" y="3508375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138.76.29.7</a:t>
            </a:r>
          </a:p>
        </p:txBody>
      </p:sp>
      <p:grpSp>
        <p:nvGrpSpPr>
          <p:cNvPr id="13331" name="Group 17"/>
          <p:cNvGrpSpPr>
            <a:grpSpLocks/>
          </p:cNvGrpSpPr>
          <p:nvPr/>
        </p:nvGrpSpPr>
        <p:grpSpPr bwMode="auto">
          <a:xfrm>
            <a:off x="8205788" y="2274888"/>
            <a:ext cx="331787" cy="755650"/>
            <a:chOff x="4180" y="783"/>
            <a:chExt cx="150" cy="307"/>
          </a:xfrm>
        </p:grpSpPr>
        <p:sp>
          <p:nvSpPr>
            <p:cNvPr id="13349" name="AutoShape 18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50" name="Rectangle 19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51" name="Rectangle 20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52" name="AutoShape 21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53" name="Line 22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54" name="Line 23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55" name="Rectangle 24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56" name="Rectangle 25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3332" name="Line 26"/>
          <p:cNvSpPr>
            <a:spLocks noChangeShapeType="1"/>
          </p:cNvSpPr>
          <p:nvPr/>
        </p:nvSpPr>
        <p:spPr bwMode="auto">
          <a:xfrm>
            <a:off x="6345238" y="3422650"/>
            <a:ext cx="401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grpSp>
        <p:nvGrpSpPr>
          <p:cNvPr id="13333" name="Group 27"/>
          <p:cNvGrpSpPr>
            <a:grpSpLocks/>
          </p:cNvGrpSpPr>
          <p:nvPr/>
        </p:nvGrpSpPr>
        <p:grpSpPr bwMode="auto">
          <a:xfrm>
            <a:off x="6662738" y="3233738"/>
            <a:ext cx="555625" cy="307975"/>
            <a:chOff x="3600" y="219"/>
            <a:chExt cx="360" cy="175"/>
          </a:xfrm>
        </p:grpSpPr>
        <p:sp>
          <p:nvSpPr>
            <p:cNvPr id="13336" name="Oval 2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37" name="Line 2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38" name="Line 3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339" name="Rectangle 3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3340" name="Oval 3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3341" name="Group 3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3346" name="Line 3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347" name="Line 3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348" name="Line 3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3342" name="Group 3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3343" name="Line 3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344" name="Line 3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345" name="Line 4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13334" name="Freeform 41"/>
          <p:cNvSpPr>
            <a:spLocks/>
          </p:cNvSpPr>
          <p:nvPr/>
        </p:nvSpPr>
        <p:spPr bwMode="auto">
          <a:xfrm>
            <a:off x="7245350" y="2339975"/>
            <a:ext cx="1166813" cy="1079500"/>
          </a:xfrm>
          <a:custGeom>
            <a:avLst/>
            <a:gdLst>
              <a:gd name="T0" fmla="*/ 0 w 735"/>
              <a:gd name="T1" fmla="*/ 1513364300 h 742"/>
              <a:gd name="T2" fmla="*/ 1003022681 w 735"/>
              <a:gd name="T3" fmla="*/ 1418118097 h 742"/>
              <a:gd name="T4" fmla="*/ 1048385498 w 735"/>
              <a:gd name="T5" fmla="*/ 594762295 h 742"/>
              <a:gd name="T6" fmla="*/ 1139111132 w 735"/>
              <a:gd name="T7" fmla="*/ 86780446 h 742"/>
              <a:gd name="T8" fmla="*/ 1852316610 w 735"/>
              <a:gd name="T9" fmla="*/ 67730624 h 7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5"/>
              <a:gd name="T16" fmla="*/ 0 h 742"/>
              <a:gd name="T17" fmla="*/ 735 w 735"/>
              <a:gd name="T18" fmla="*/ 742 h 7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5" h="742">
                <a:moveTo>
                  <a:pt x="0" y="715"/>
                </a:moveTo>
                <a:cubicBezTo>
                  <a:pt x="66" y="708"/>
                  <a:pt x="329" y="742"/>
                  <a:pt x="398" y="670"/>
                </a:cubicBezTo>
                <a:cubicBezTo>
                  <a:pt x="467" y="598"/>
                  <a:pt x="407" y="386"/>
                  <a:pt x="416" y="281"/>
                </a:cubicBezTo>
                <a:cubicBezTo>
                  <a:pt x="425" y="176"/>
                  <a:pt x="399" y="82"/>
                  <a:pt x="452" y="41"/>
                </a:cubicBezTo>
                <a:cubicBezTo>
                  <a:pt x="505" y="0"/>
                  <a:pt x="676" y="34"/>
                  <a:pt x="735" y="3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3335" name="Text Box 42"/>
          <p:cNvSpPr txBox="1">
            <a:spLocks noChangeArrowheads="1"/>
          </p:cNvSpPr>
          <p:nvPr/>
        </p:nvSpPr>
        <p:spPr bwMode="auto">
          <a:xfrm>
            <a:off x="7321550" y="2495550"/>
            <a:ext cx="630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35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3A56B985-37C9-498C-ADBD-6B88CE94779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service model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85875" y="1647825"/>
            <a:ext cx="398145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Q:</a:t>
            </a:r>
            <a:r>
              <a:rPr lang="en-US" sz="2400" smtClean="0"/>
              <a:t> What </a:t>
            </a:r>
            <a:r>
              <a:rPr lang="en-US" sz="2400" i="1" smtClean="0">
                <a:solidFill>
                  <a:schemeClr val="accent2"/>
                </a:solidFill>
              </a:rPr>
              <a:t>service model</a:t>
            </a:r>
            <a:r>
              <a:rPr lang="en-US" sz="2400" smtClean="0"/>
              <a:t> for “channel” transporting packets from sender to receiver?</a:t>
            </a:r>
          </a:p>
          <a:p>
            <a:r>
              <a:rPr lang="en-US" sz="2000" smtClean="0"/>
              <a:t>guaranteed bandwidth?</a:t>
            </a:r>
          </a:p>
          <a:p>
            <a:r>
              <a:rPr lang="en-US" sz="2000" smtClean="0"/>
              <a:t>preservation of inter-packet timing (no jitter)?</a:t>
            </a:r>
          </a:p>
          <a:p>
            <a:r>
              <a:rPr lang="en-US" sz="2000" smtClean="0"/>
              <a:t>loss-free delivery?</a:t>
            </a:r>
          </a:p>
          <a:p>
            <a:r>
              <a:rPr lang="en-US" sz="2000" smtClean="0"/>
              <a:t>in-order delivery?</a:t>
            </a:r>
          </a:p>
          <a:p>
            <a:r>
              <a:rPr lang="en-US" sz="2000" smtClean="0"/>
              <a:t>congestion feedback to sender?</a:t>
            </a:r>
          </a:p>
          <a:p>
            <a:endParaRPr lang="en-US" sz="2400" smtClean="0"/>
          </a:p>
          <a:p>
            <a:endParaRPr lang="en-US" sz="2400" smtClean="0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5594350" y="3022600"/>
            <a:ext cx="19097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600">
                <a:solidFill>
                  <a:schemeClr val="hlink"/>
                </a:solidFill>
                <a:latin typeface="Times New Roman" pitchFamily="18" charset="0"/>
              </a:rPr>
              <a:t>?</a:t>
            </a:r>
            <a:endParaRPr lang="en-US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880225" y="3508375"/>
            <a:ext cx="19097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600">
                <a:solidFill>
                  <a:schemeClr val="hlink"/>
                </a:solidFill>
                <a:latin typeface="Times New Roman" pitchFamily="18" charset="0"/>
              </a:rPr>
              <a:t>?</a:t>
            </a:r>
            <a:endParaRPr lang="en-US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908675" y="3946525"/>
            <a:ext cx="19097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600">
                <a:solidFill>
                  <a:schemeClr val="hlink"/>
                </a:solidFill>
                <a:latin typeface="Times New Roman" pitchFamily="18" charset="0"/>
              </a:rPr>
              <a:t>?</a:t>
            </a:r>
            <a:endParaRPr lang="en-US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3561" name="Text Box 5"/>
          <p:cNvSpPr txBox="1">
            <a:spLocks noChangeArrowheads="1"/>
          </p:cNvSpPr>
          <p:nvPr/>
        </p:nvSpPr>
        <p:spPr bwMode="auto">
          <a:xfrm>
            <a:off x="6230938" y="3532188"/>
            <a:ext cx="21288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virtual circuit</a:t>
            </a:r>
          </a:p>
          <a:p>
            <a:pPr algn="ctr"/>
            <a:r>
              <a:rPr lang="en-US" sz="2400"/>
              <a:t>or </a:t>
            </a:r>
          </a:p>
          <a:p>
            <a:pPr algn="ctr"/>
            <a:r>
              <a:rPr lang="en-US" sz="2400"/>
              <a:t>datagram?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5799138" y="2189163"/>
            <a:ext cx="28019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The </a:t>
            </a:r>
            <a:r>
              <a:rPr lang="en-US" sz="2000"/>
              <a:t>most important</a:t>
            </a:r>
          </a:p>
          <a:p>
            <a:pPr algn="ctr"/>
            <a:r>
              <a:rPr lang="en-US" sz="2000"/>
              <a:t> abstraction provided </a:t>
            </a:r>
          </a:p>
          <a:p>
            <a:pPr algn="ctr"/>
            <a:r>
              <a:rPr lang="en-US" sz="2000"/>
              <a:t>by network layer: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 rot="-5433928">
            <a:off x="-6350" y="4541838"/>
            <a:ext cx="2243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service abstraction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78E03132-0D59-4A43-A787-5356C8A00874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43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 traversal problem</a:t>
            </a:r>
          </a:p>
        </p:txBody>
      </p:sp>
      <p:sp>
        <p:nvSpPr>
          <p:cNvPr id="143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06525"/>
            <a:ext cx="7675563" cy="5159375"/>
          </a:xfrm>
        </p:spPr>
        <p:txBody>
          <a:bodyPr/>
          <a:lstStyle/>
          <a:p>
            <a:r>
              <a:rPr lang="en-US" sz="2400" smtClean="0"/>
              <a:t>solution 3 (application): relaying (used in Skype)</a:t>
            </a:r>
          </a:p>
          <a:p>
            <a:pPr lvl="1"/>
            <a:r>
              <a:rPr lang="en-US" smtClean="0"/>
              <a:t>NATed server establishes connection to relay</a:t>
            </a:r>
          </a:p>
          <a:p>
            <a:pPr lvl="1"/>
            <a:r>
              <a:rPr lang="en-US" smtClean="0"/>
              <a:t>External client connects to relay</a:t>
            </a:r>
          </a:p>
          <a:p>
            <a:pPr lvl="1"/>
            <a:r>
              <a:rPr lang="en-US" smtClean="0"/>
              <a:t>relay bridges packets between two connections</a:t>
            </a:r>
          </a:p>
          <a:p>
            <a:pPr>
              <a:buFont typeface="ZapfDingbats" pitchFamily="82" charset="2"/>
              <a:buNone/>
            </a:pPr>
            <a:endParaRPr lang="en-US" sz="2400" smtClean="0"/>
          </a:p>
        </p:txBody>
      </p:sp>
      <p:sp>
        <p:nvSpPr>
          <p:cNvPr id="14346" name="Freeform 4"/>
          <p:cNvSpPr>
            <a:spLocks/>
          </p:cNvSpPr>
          <p:nvPr/>
        </p:nvSpPr>
        <p:spPr bwMode="auto">
          <a:xfrm>
            <a:off x="6699250" y="3778250"/>
            <a:ext cx="1676400" cy="2487613"/>
          </a:xfrm>
          <a:custGeom>
            <a:avLst/>
            <a:gdLst>
              <a:gd name="T0" fmla="*/ 274696210 w 1056"/>
              <a:gd name="T1" fmla="*/ 1703626230 h 1567"/>
              <a:gd name="T2" fmla="*/ 1507053138 w 1056"/>
              <a:gd name="T3" fmla="*/ 1630542104 h 1567"/>
              <a:gd name="T4" fmla="*/ 1343242263 w 1056"/>
              <a:gd name="T5" fmla="*/ 1547376163 h 1567"/>
              <a:gd name="T6" fmla="*/ 1426408175 w 1056"/>
              <a:gd name="T7" fmla="*/ 425907351 h 1567"/>
              <a:gd name="T8" fmla="*/ 2003523292 w 1056"/>
              <a:gd name="T9" fmla="*/ 95765952 h 1567"/>
              <a:gd name="T10" fmla="*/ 2147483647 w 1056"/>
              <a:gd name="T11" fmla="*/ 226814137 h 1567"/>
              <a:gd name="T12" fmla="*/ 2147483647 w 1056"/>
              <a:gd name="T13" fmla="*/ 1459171498 h 1567"/>
              <a:gd name="T14" fmla="*/ 2147483647 w 1056"/>
              <a:gd name="T15" fmla="*/ 2147483647 h 1567"/>
              <a:gd name="T16" fmla="*/ 2147483647 w 1056"/>
              <a:gd name="T17" fmla="*/ 2147483647 h 1567"/>
              <a:gd name="T18" fmla="*/ 1491932207 w 1056"/>
              <a:gd name="T19" fmla="*/ 2147483647 h 1567"/>
              <a:gd name="T20" fmla="*/ 1192032958 w 1056"/>
              <a:gd name="T21" fmla="*/ 2147483647 h 1567"/>
              <a:gd name="T22" fmla="*/ 153728716 w 1056"/>
              <a:gd name="T23" fmla="*/ 2111891498 h 1567"/>
              <a:gd name="T24" fmla="*/ 274696210 w 1056"/>
              <a:gd name="T25" fmla="*/ 1703626230 h 15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56"/>
              <a:gd name="T40" fmla="*/ 0 h 1567"/>
              <a:gd name="T41" fmla="*/ 1056 w 1056"/>
              <a:gd name="T42" fmla="*/ 1567 h 15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56" h="1567">
                <a:moveTo>
                  <a:pt x="109" y="676"/>
                </a:moveTo>
                <a:cubicBezTo>
                  <a:pt x="199" y="644"/>
                  <a:pt x="527" y="657"/>
                  <a:pt x="598" y="647"/>
                </a:cubicBezTo>
                <a:cubicBezTo>
                  <a:pt x="669" y="637"/>
                  <a:pt x="538" y="694"/>
                  <a:pt x="533" y="614"/>
                </a:cubicBezTo>
                <a:cubicBezTo>
                  <a:pt x="527" y="534"/>
                  <a:pt x="522" y="265"/>
                  <a:pt x="566" y="169"/>
                </a:cubicBezTo>
                <a:cubicBezTo>
                  <a:pt x="610" y="73"/>
                  <a:pt x="721" y="51"/>
                  <a:pt x="795" y="38"/>
                </a:cubicBezTo>
                <a:cubicBezTo>
                  <a:pt x="869" y="25"/>
                  <a:pt x="981" y="0"/>
                  <a:pt x="1013" y="90"/>
                </a:cubicBezTo>
                <a:cubicBezTo>
                  <a:pt x="1045" y="180"/>
                  <a:pt x="988" y="448"/>
                  <a:pt x="987" y="579"/>
                </a:cubicBezTo>
                <a:cubicBezTo>
                  <a:pt x="986" y="710"/>
                  <a:pt x="1005" y="730"/>
                  <a:pt x="1005" y="875"/>
                </a:cubicBezTo>
                <a:cubicBezTo>
                  <a:pt x="1005" y="1020"/>
                  <a:pt x="1056" y="1351"/>
                  <a:pt x="987" y="1451"/>
                </a:cubicBezTo>
                <a:cubicBezTo>
                  <a:pt x="918" y="1551"/>
                  <a:pt x="678" y="1567"/>
                  <a:pt x="592" y="1478"/>
                </a:cubicBezTo>
                <a:cubicBezTo>
                  <a:pt x="506" y="1389"/>
                  <a:pt x="562" y="1026"/>
                  <a:pt x="473" y="919"/>
                </a:cubicBezTo>
                <a:cubicBezTo>
                  <a:pt x="384" y="812"/>
                  <a:pt x="122" y="878"/>
                  <a:pt x="61" y="838"/>
                </a:cubicBezTo>
                <a:cubicBezTo>
                  <a:pt x="0" y="798"/>
                  <a:pt x="26" y="710"/>
                  <a:pt x="109" y="67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7735888" y="4730750"/>
          <a:ext cx="579437" cy="482600"/>
        </p:xfrm>
        <a:graphic>
          <a:graphicData uri="http://schemas.openxmlformats.org/presentationml/2006/ole">
            <p:oleObj spid="_x0000_s14338" name="Clip" r:id="rId3" imgW="1305000" imgH="1085760" progId="MS_ClipArt_Gallery.2">
              <p:embed/>
            </p:oleObj>
          </a:graphicData>
        </a:graphic>
      </p:graphicFrame>
      <p:graphicFrame>
        <p:nvGraphicFramePr>
          <p:cNvPr id="14339" name="Object 6"/>
          <p:cNvGraphicFramePr>
            <a:graphicFrameLocks noChangeAspect="1"/>
          </p:cNvGraphicFramePr>
          <p:nvPr/>
        </p:nvGraphicFramePr>
        <p:xfrm>
          <a:off x="7707313" y="5495925"/>
          <a:ext cx="563562" cy="469900"/>
        </p:xfrm>
        <a:graphic>
          <a:graphicData uri="http://schemas.openxmlformats.org/presentationml/2006/ole">
            <p:oleObj spid="_x0000_s14339" name="Clip" r:id="rId4" imgW="1305000" imgH="1085760" progId="MS_ClipArt_Gallery.2">
              <p:embed/>
            </p:oleObj>
          </a:graphicData>
        </a:graphic>
      </p:graphicFrame>
      <p:sp>
        <p:nvSpPr>
          <p:cNvPr id="14347" name="Line 7"/>
          <p:cNvSpPr>
            <a:spLocks noChangeShapeType="1"/>
          </p:cNvSpPr>
          <p:nvPr/>
        </p:nvSpPr>
        <p:spPr bwMode="auto">
          <a:xfrm flipV="1">
            <a:off x="6767513" y="4945063"/>
            <a:ext cx="1073150" cy="2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4348" name="Line 8"/>
          <p:cNvSpPr>
            <a:spLocks noChangeShapeType="1"/>
          </p:cNvSpPr>
          <p:nvPr/>
        </p:nvSpPr>
        <p:spPr bwMode="auto">
          <a:xfrm flipH="1">
            <a:off x="7607300" y="4210050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4349" name="Line 9"/>
          <p:cNvSpPr>
            <a:spLocks noChangeShapeType="1"/>
          </p:cNvSpPr>
          <p:nvPr/>
        </p:nvSpPr>
        <p:spPr bwMode="auto">
          <a:xfrm>
            <a:off x="7612063" y="420528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4350" name="Line 10"/>
          <p:cNvSpPr>
            <a:spLocks noChangeShapeType="1"/>
          </p:cNvSpPr>
          <p:nvPr/>
        </p:nvSpPr>
        <p:spPr bwMode="auto">
          <a:xfrm flipV="1">
            <a:off x="7618413" y="571023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4351" name="Text Box 11"/>
          <p:cNvSpPr txBox="1">
            <a:spLocks noChangeArrowheads="1"/>
          </p:cNvSpPr>
          <p:nvPr/>
        </p:nvSpPr>
        <p:spPr bwMode="auto">
          <a:xfrm>
            <a:off x="7545388" y="4327525"/>
            <a:ext cx="892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10.0.0.1</a:t>
            </a:r>
          </a:p>
        </p:txBody>
      </p:sp>
      <p:sp>
        <p:nvSpPr>
          <p:cNvPr id="14352" name="Line 12"/>
          <p:cNvSpPr>
            <a:spLocks noChangeShapeType="1"/>
          </p:cNvSpPr>
          <p:nvPr/>
        </p:nvSpPr>
        <p:spPr bwMode="auto">
          <a:xfrm flipH="1">
            <a:off x="6102350" y="503237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4353" name="Text Box 13"/>
          <p:cNvSpPr txBox="1">
            <a:spLocks noChangeArrowheads="1"/>
          </p:cNvSpPr>
          <p:nvPr/>
        </p:nvSpPr>
        <p:spPr bwMode="auto">
          <a:xfrm>
            <a:off x="6149975" y="5114925"/>
            <a:ext cx="87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NAT </a:t>
            </a:r>
          </a:p>
          <a:p>
            <a:pPr algn="ctr"/>
            <a:r>
              <a:rPr lang="en-US"/>
              <a:t>router</a:t>
            </a:r>
          </a:p>
        </p:txBody>
      </p:sp>
      <p:sp>
        <p:nvSpPr>
          <p:cNvPr id="14354" name="Text Box 14"/>
          <p:cNvSpPr txBox="1">
            <a:spLocks noChangeArrowheads="1"/>
          </p:cNvSpPr>
          <p:nvPr/>
        </p:nvSpPr>
        <p:spPr bwMode="auto">
          <a:xfrm>
            <a:off x="4879975" y="5100638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138.76.29.7</a:t>
            </a:r>
          </a:p>
        </p:txBody>
      </p:sp>
      <p:sp>
        <p:nvSpPr>
          <p:cNvPr id="14355" name="Line 15"/>
          <p:cNvSpPr>
            <a:spLocks noChangeShapeType="1"/>
          </p:cNvSpPr>
          <p:nvPr/>
        </p:nvSpPr>
        <p:spPr bwMode="auto">
          <a:xfrm>
            <a:off x="5929313" y="5014913"/>
            <a:ext cx="401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grpSp>
        <p:nvGrpSpPr>
          <p:cNvPr id="14356" name="Group 16"/>
          <p:cNvGrpSpPr>
            <a:grpSpLocks/>
          </p:cNvGrpSpPr>
          <p:nvPr/>
        </p:nvGrpSpPr>
        <p:grpSpPr bwMode="auto">
          <a:xfrm>
            <a:off x="6246813" y="4826000"/>
            <a:ext cx="555625" cy="307975"/>
            <a:chOff x="3600" y="219"/>
            <a:chExt cx="360" cy="175"/>
          </a:xfrm>
        </p:grpSpPr>
        <p:sp>
          <p:nvSpPr>
            <p:cNvPr id="14376" name="Oval 1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77" name="Line 1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78" name="Line 1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79" name="Rectangle 2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4380" name="Oval 2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4381" name="Group 2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386" name="Line 2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387" name="Line 2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388" name="Line 2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4382" name="Group 2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383" name="Line 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384" name="Line 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385" name="Line 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aphicFrame>
        <p:nvGraphicFramePr>
          <p:cNvPr id="14340" name="Object 30"/>
          <p:cNvGraphicFramePr>
            <a:graphicFrameLocks noChangeAspect="1"/>
          </p:cNvGraphicFramePr>
          <p:nvPr/>
        </p:nvGraphicFramePr>
        <p:xfrm>
          <a:off x="401638" y="4316413"/>
          <a:ext cx="563562" cy="469900"/>
        </p:xfrm>
        <a:graphic>
          <a:graphicData uri="http://schemas.openxmlformats.org/presentationml/2006/ole">
            <p:oleObj spid="_x0000_s14340" name="Clip" r:id="rId5" imgW="1305000" imgH="1085760" progId="MS_ClipArt_Gallery.2">
              <p:embed/>
            </p:oleObj>
          </a:graphicData>
        </a:graphic>
      </p:graphicFrame>
      <p:sp>
        <p:nvSpPr>
          <p:cNvPr id="14357" name="Text Box 31"/>
          <p:cNvSpPr txBox="1">
            <a:spLocks noChangeArrowheads="1"/>
          </p:cNvSpPr>
          <p:nvPr/>
        </p:nvSpPr>
        <p:spPr bwMode="auto">
          <a:xfrm>
            <a:off x="260350" y="4722813"/>
            <a:ext cx="800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Client</a:t>
            </a:r>
          </a:p>
        </p:txBody>
      </p:sp>
      <p:graphicFrame>
        <p:nvGraphicFramePr>
          <p:cNvPr id="14341" name="Object 32"/>
          <p:cNvGraphicFramePr>
            <a:graphicFrameLocks noChangeAspect="1"/>
          </p:cNvGraphicFramePr>
          <p:nvPr/>
        </p:nvGraphicFramePr>
        <p:xfrm>
          <a:off x="7626350" y="3941763"/>
          <a:ext cx="579438" cy="482600"/>
        </p:xfrm>
        <a:graphic>
          <a:graphicData uri="http://schemas.openxmlformats.org/presentationml/2006/ole">
            <p:oleObj spid="_x0000_s14341" name="Clip" r:id="rId6" imgW="1305000" imgH="1085760" progId="MS_ClipArt_Gallery.2">
              <p:embed/>
            </p:oleObj>
          </a:graphicData>
        </a:graphic>
      </p:graphicFrame>
      <p:pic>
        <p:nvPicPr>
          <p:cNvPr id="14358" name="Picture 33" descr="kw_skype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2863" y="3625850"/>
            <a:ext cx="736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59" name="Group 34"/>
          <p:cNvGrpSpPr>
            <a:grpSpLocks/>
          </p:cNvGrpSpPr>
          <p:nvPr/>
        </p:nvGrpSpPr>
        <p:grpSpPr bwMode="auto">
          <a:xfrm>
            <a:off x="3252788" y="3370263"/>
            <a:ext cx="331787" cy="755650"/>
            <a:chOff x="4180" y="783"/>
            <a:chExt cx="150" cy="307"/>
          </a:xfrm>
        </p:grpSpPr>
        <p:sp>
          <p:nvSpPr>
            <p:cNvPr id="14368" name="AutoShape 3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69" name="Rectangle 3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70" name="Rectangle 3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71" name="AutoShape 3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72" name="Line 3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73" name="Line 4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74" name="Rectangle 4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4375" name="Rectangle 4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pic>
        <p:nvPicPr>
          <p:cNvPr id="14360" name="Picture 43" descr="kw_skype_rela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86163" y="3328988"/>
            <a:ext cx="8255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1" name="Picture 44" descr="kw_skype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3663" y="3973513"/>
            <a:ext cx="736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229" name="Freeform 45"/>
          <p:cNvSpPr>
            <a:spLocks/>
          </p:cNvSpPr>
          <p:nvPr/>
        </p:nvSpPr>
        <p:spPr bwMode="auto">
          <a:xfrm>
            <a:off x="4141788" y="3948113"/>
            <a:ext cx="3714750" cy="1039812"/>
          </a:xfrm>
          <a:custGeom>
            <a:avLst/>
            <a:gdLst>
              <a:gd name="T0" fmla="*/ 2147483647 w 1597"/>
              <a:gd name="T1" fmla="*/ 153728656 h 655"/>
              <a:gd name="T2" fmla="*/ 2147483647 w 1597"/>
              <a:gd name="T3" fmla="*/ 196572069 h 655"/>
              <a:gd name="T4" fmla="*/ 2147483647 w 1597"/>
              <a:gd name="T5" fmla="*/ 1338201430 h 655"/>
              <a:gd name="T6" fmla="*/ 2147483647 w 1597"/>
              <a:gd name="T7" fmla="*/ 1441528541 h 655"/>
              <a:gd name="T8" fmla="*/ 0 w 1597"/>
              <a:gd name="T9" fmla="*/ 90725572 h 6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97"/>
              <a:gd name="T16" fmla="*/ 0 h 655"/>
              <a:gd name="T17" fmla="*/ 1597 w 1597"/>
              <a:gd name="T18" fmla="*/ 655 h 6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97" h="655">
                <a:moveTo>
                  <a:pt x="1597" y="61"/>
                </a:moveTo>
                <a:cubicBezTo>
                  <a:pt x="1562" y="64"/>
                  <a:pt x="1425" y="0"/>
                  <a:pt x="1376" y="78"/>
                </a:cubicBezTo>
                <a:cubicBezTo>
                  <a:pt x="1327" y="156"/>
                  <a:pt x="1464" y="449"/>
                  <a:pt x="1303" y="531"/>
                </a:cubicBezTo>
                <a:cubicBezTo>
                  <a:pt x="1142" y="613"/>
                  <a:pt x="625" y="655"/>
                  <a:pt x="408" y="572"/>
                </a:cubicBezTo>
                <a:cubicBezTo>
                  <a:pt x="190" y="490"/>
                  <a:pt x="94" y="263"/>
                  <a:pt x="0" y="3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21230" name="Text Box 46"/>
          <p:cNvSpPr txBox="1">
            <a:spLocks noChangeArrowheads="1"/>
          </p:cNvSpPr>
          <p:nvPr/>
        </p:nvSpPr>
        <p:spPr bwMode="auto">
          <a:xfrm>
            <a:off x="5118100" y="3867150"/>
            <a:ext cx="19462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1.</a:t>
            </a:r>
            <a:r>
              <a:rPr lang="en-US"/>
              <a:t> connection to</a:t>
            </a:r>
          </a:p>
          <a:p>
            <a:r>
              <a:rPr lang="en-US"/>
              <a:t>relay initiated</a:t>
            </a:r>
          </a:p>
          <a:p>
            <a:r>
              <a:rPr lang="en-US"/>
              <a:t>by NATted host</a:t>
            </a:r>
          </a:p>
        </p:txBody>
      </p:sp>
      <p:sp>
        <p:nvSpPr>
          <p:cNvPr id="221231" name="Text Box 47"/>
          <p:cNvSpPr txBox="1">
            <a:spLocks noChangeArrowheads="1"/>
          </p:cNvSpPr>
          <p:nvPr/>
        </p:nvSpPr>
        <p:spPr bwMode="auto">
          <a:xfrm>
            <a:off x="914400" y="3603625"/>
            <a:ext cx="19462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2.</a:t>
            </a:r>
            <a:r>
              <a:rPr lang="en-US"/>
              <a:t> connection to</a:t>
            </a:r>
          </a:p>
          <a:p>
            <a:r>
              <a:rPr lang="en-US"/>
              <a:t>relay initiated</a:t>
            </a:r>
          </a:p>
          <a:p>
            <a:r>
              <a:rPr lang="en-US"/>
              <a:t>by client</a:t>
            </a:r>
          </a:p>
        </p:txBody>
      </p:sp>
      <p:sp>
        <p:nvSpPr>
          <p:cNvPr id="221232" name="Freeform 48"/>
          <p:cNvSpPr>
            <a:spLocks/>
          </p:cNvSpPr>
          <p:nvPr/>
        </p:nvSpPr>
        <p:spPr bwMode="auto">
          <a:xfrm>
            <a:off x="1033463" y="4073525"/>
            <a:ext cx="2798762" cy="511175"/>
          </a:xfrm>
          <a:custGeom>
            <a:avLst/>
            <a:gdLst>
              <a:gd name="T0" fmla="*/ 0 w 1763"/>
              <a:gd name="T1" fmla="*/ 768648357 h 322"/>
              <a:gd name="T2" fmla="*/ 2147483647 w 1763"/>
              <a:gd name="T3" fmla="*/ 768648357 h 322"/>
              <a:gd name="T4" fmla="*/ 2147483647 w 1763"/>
              <a:gd name="T5" fmla="*/ 506550619 h 322"/>
              <a:gd name="T6" fmla="*/ 2147483647 w 1763"/>
              <a:gd name="T7" fmla="*/ 0 h 322"/>
              <a:gd name="T8" fmla="*/ 0 60000 65536"/>
              <a:gd name="T9" fmla="*/ 0 60000 65536"/>
              <a:gd name="T10" fmla="*/ 0 60000 65536"/>
              <a:gd name="T11" fmla="*/ 0 60000 65536"/>
              <a:gd name="T12" fmla="*/ 0 w 1763"/>
              <a:gd name="T13" fmla="*/ 0 h 322"/>
              <a:gd name="T14" fmla="*/ 1763 w 1763"/>
              <a:gd name="T15" fmla="*/ 322 h 3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63" h="322">
                <a:moveTo>
                  <a:pt x="0" y="305"/>
                </a:moveTo>
                <a:cubicBezTo>
                  <a:pt x="412" y="313"/>
                  <a:pt x="825" y="322"/>
                  <a:pt x="1091" y="305"/>
                </a:cubicBezTo>
                <a:cubicBezTo>
                  <a:pt x="1357" y="288"/>
                  <a:pt x="1485" y="252"/>
                  <a:pt x="1597" y="201"/>
                </a:cubicBezTo>
                <a:cubicBezTo>
                  <a:pt x="1709" y="150"/>
                  <a:pt x="1736" y="75"/>
                  <a:pt x="1763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21233" name="Freeform 49"/>
          <p:cNvSpPr>
            <a:spLocks/>
          </p:cNvSpPr>
          <p:nvPr/>
        </p:nvSpPr>
        <p:spPr bwMode="auto">
          <a:xfrm>
            <a:off x="3805238" y="3697288"/>
            <a:ext cx="360362" cy="420687"/>
          </a:xfrm>
          <a:custGeom>
            <a:avLst/>
            <a:gdLst>
              <a:gd name="T0" fmla="*/ 0 w 227"/>
              <a:gd name="T1" fmla="*/ 667839710 h 265"/>
              <a:gd name="T2" fmla="*/ 264615273 w 227"/>
              <a:gd name="T3" fmla="*/ 7559666 h 265"/>
              <a:gd name="T4" fmla="*/ 572073926 w 227"/>
              <a:gd name="T5" fmla="*/ 622476972 h 265"/>
              <a:gd name="T6" fmla="*/ 0 60000 65536"/>
              <a:gd name="T7" fmla="*/ 0 60000 65536"/>
              <a:gd name="T8" fmla="*/ 0 60000 65536"/>
              <a:gd name="T9" fmla="*/ 0 w 227"/>
              <a:gd name="T10" fmla="*/ 0 h 265"/>
              <a:gd name="T11" fmla="*/ 227 w 227"/>
              <a:gd name="T12" fmla="*/ 265 h 2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265">
                <a:moveTo>
                  <a:pt x="0" y="265"/>
                </a:moveTo>
                <a:cubicBezTo>
                  <a:pt x="33" y="135"/>
                  <a:pt x="67" y="6"/>
                  <a:pt x="105" y="3"/>
                </a:cubicBezTo>
                <a:cubicBezTo>
                  <a:pt x="143" y="0"/>
                  <a:pt x="185" y="123"/>
                  <a:pt x="227" y="24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21234" name="Text Box 50"/>
          <p:cNvSpPr txBox="1">
            <a:spLocks noChangeArrowheads="1"/>
          </p:cNvSpPr>
          <p:nvPr/>
        </p:nvSpPr>
        <p:spPr bwMode="auto">
          <a:xfrm>
            <a:off x="3186113" y="4584700"/>
            <a:ext cx="1946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3.</a:t>
            </a:r>
            <a:r>
              <a:rPr lang="en-US"/>
              <a:t> relaying </a:t>
            </a:r>
          </a:p>
          <a:p>
            <a:r>
              <a:rPr lang="en-US"/>
              <a:t>established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2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2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22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29" grpId="0" animBg="1"/>
      <p:bldP spid="221230" grpId="0"/>
      <p:bldP spid="221231" grpId="0"/>
      <p:bldP spid="221232" grpId="0" animBg="1"/>
      <p:bldP spid="221233" grpId="0" animBg="1"/>
      <p:bldP spid="22123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53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56444296-C2A3-4140-A422-318114C967B4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5371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209550"/>
            <a:ext cx="8105775" cy="1143000"/>
          </a:xfrm>
        </p:spPr>
        <p:txBody>
          <a:bodyPr/>
          <a:lstStyle/>
          <a:p>
            <a:pPr algn="ctr"/>
            <a:r>
              <a:rPr lang="en-US" sz="3200" smtClean="0"/>
              <a:t>Getting a datagram from source to dest.</a:t>
            </a:r>
            <a:endParaRPr lang="en-US" smtClean="0"/>
          </a:p>
        </p:txBody>
      </p:sp>
      <p:sp>
        <p:nvSpPr>
          <p:cNvPr id="153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314575"/>
            <a:ext cx="3695700" cy="52387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IP datagram:</a:t>
            </a:r>
            <a:r>
              <a:rPr lang="en-US" sz="2400" smtClean="0"/>
              <a:t> </a:t>
            </a:r>
          </a:p>
        </p:txBody>
      </p:sp>
      <p:grpSp>
        <p:nvGrpSpPr>
          <p:cNvPr id="15373" name="Group 4"/>
          <p:cNvGrpSpPr>
            <a:grpSpLocks/>
          </p:cNvGrpSpPr>
          <p:nvPr/>
        </p:nvGrpSpPr>
        <p:grpSpPr bwMode="auto">
          <a:xfrm>
            <a:off x="4606925" y="3094038"/>
            <a:ext cx="4422775" cy="3154362"/>
            <a:chOff x="2896" y="749"/>
            <a:chExt cx="2786" cy="1987"/>
          </a:xfrm>
        </p:grpSpPr>
        <p:sp>
          <p:nvSpPr>
            <p:cNvPr id="15396" name="Freeform 5"/>
            <p:cNvSpPr>
              <a:spLocks/>
            </p:cNvSpPr>
            <p:nvPr/>
          </p:nvSpPr>
          <p:spPr bwMode="auto">
            <a:xfrm>
              <a:off x="2896" y="7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7" name="Freeform 6"/>
            <p:cNvSpPr>
              <a:spLocks/>
            </p:cNvSpPr>
            <p:nvPr/>
          </p:nvSpPr>
          <p:spPr bwMode="auto">
            <a:xfrm>
              <a:off x="4481" y="9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8" name="Freeform 7"/>
            <p:cNvSpPr>
              <a:spLocks/>
            </p:cNvSpPr>
            <p:nvPr/>
          </p:nvSpPr>
          <p:spPr bwMode="auto">
            <a:xfrm>
              <a:off x="3657" y="17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2" name="Object 8"/>
            <p:cNvGraphicFramePr>
              <a:graphicFrameLocks noChangeAspect="1"/>
            </p:cNvGraphicFramePr>
            <p:nvPr/>
          </p:nvGraphicFramePr>
          <p:xfrm>
            <a:off x="2945" y="815"/>
            <a:ext cx="368" cy="292"/>
          </p:xfrm>
          <a:graphic>
            <a:graphicData uri="http://schemas.openxmlformats.org/presentationml/2006/ole">
              <p:oleObj spid="_x0000_s15362" name="Clip" r:id="rId3" imgW="1305000" imgH="1085760" progId="MS_ClipArt_Gallery.2">
                <p:embed/>
              </p:oleObj>
            </a:graphicData>
          </a:graphic>
        </p:graphicFrame>
        <p:sp>
          <p:nvSpPr>
            <p:cNvPr id="15399" name="Line 9"/>
            <p:cNvSpPr>
              <a:spLocks noChangeShapeType="1"/>
            </p:cNvSpPr>
            <p:nvPr/>
          </p:nvSpPr>
          <p:spPr bwMode="auto">
            <a:xfrm>
              <a:off x="3298" y="10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0" name="Line 10"/>
            <p:cNvSpPr>
              <a:spLocks noChangeShapeType="1"/>
            </p:cNvSpPr>
            <p:nvPr/>
          </p:nvSpPr>
          <p:spPr bwMode="auto">
            <a:xfrm flipH="1">
              <a:off x="3481" y="10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1" name="Line 11"/>
            <p:cNvSpPr>
              <a:spLocks noChangeShapeType="1"/>
            </p:cNvSpPr>
            <p:nvPr/>
          </p:nvSpPr>
          <p:spPr bwMode="auto">
            <a:xfrm flipV="1">
              <a:off x="3298" y="14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2" name="Line 12"/>
            <p:cNvSpPr>
              <a:spLocks noChangeShapeType="1"/>
            </p:cNvSpPr>
            <p:nvPr/>
          </p:nvSpPr>
          <p:spPr bwMode="auto">
            <a:xfrm>
              <a:off x="3304" y="18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3" name="Object 13"/>
            <p:cNvGraphicFramePr>
              <a:graphicFrameLocks noChangeAspect="1"/>
            </p:cNvGraphicFramePr>
            <p:nvPr/>
          </p:nvGraphicFramePr>
          <p:xfrm>
            <a:off x="2945" y="1235"/>
            <a:ext cx="368" cy="292"/>
          </p:xfrm>
          <a:graphic>
            <a:graphicData uri="http://schemas.openxmlformats.org/presentationml/2006/ole">
              <p:oleObj spid="_x0000_s15363" name="Clip" r:id="rId4" imgW="1305000" imgH="1085760" progId="MS_ClipArt_Gallery.2">
                <p:embed/>
              </p:oleObj>
            </a:graphicData>
          </a:graphic>
        </p:graphicFrame>
        <p:graphicFrame>
          <p:nvGraphicFramePr>
            <p:cNvPr id="15364" name="Object 14"/>
            <p:cNvGraphicFramePr>
              <a:graphicFrameLocks noChangeAspect="1"/>
            </p:cNvGraphicFramePr>
            <p:nvPr/>
          </p:nvGraphicFramePr>
          <p:xfrm>
            <a:off x="2945" y="1619"/>
            <a:ext cx="368" cy="292"/>
          </p:xfrm>
          <a:graphic>
            <a:graphicData uri="http://schemas.openxmlformats.org/presentationml/2006/ole">
              <p:oleObj spid="_x0000_s15364" name="Clip" r:id="rId5" imgW="1305000" imgH="1085760" progId="MS_ClipArt_Gallery.2">
                <p:embed/>
              </p:oleObj>
            </a:graphicData>
          </a:graphic>
        </p:graphicFrame>
        <p:sp>
          <p:nvSpPr>
            <p:cNvPr id="15403" name="Line 15"/>
            <p:cNvSpPr>
              <a:spLocks noChangeShapeType="1"/>
            </p:cNvSpPr>
            <p:nvPr/>
          </p:nvSpPr>
          <p:spPr bwMode="auto">
            <a:xfrm>
              <a:off x="3481" y="15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5404" name="Group 16"/>
            <p:cNvGrpSpPr>
              <a:grpSpLocks/>
            </p:cNvGrpSpPr>
            <p:nvPr/>
          </p:nvGrpSpPr>
          <p:grpSpPr bwMode="auto">
            <a:xfrm>
              <a:off x="4075" y="1559"/>
              <a:ext cx="448" cy="240"/>
              <a:chOff x="3600" y="219"/>
              <a:chExt cx="360" cy="175"/>
            </a:xfrm>
          </p:grpSpPr>
          <p:sp>
            <p:nvSpPr>
              <p:cNvPr id="15436" name="Oval 1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7" name="Line 1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8" name="Line 1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9" name="Rectangle 2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5440" name="Oval 2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5441" name="Group 2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544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5447" name="Line 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5448" name="Line 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5442" name="Group 2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5443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5444" name="Line 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5445" name="Line 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5405" name="Text Box 30"/>
            <p:cNvSpPr txBox="1">
              <a:spLocks noChangeArrowheads="1"/>
            </p:cNvSpPr>
            <p:nvPr/>
          </p:nvSpPr>
          <p:spPr bwMode="auto">
            <a:xfrm>
              <a:off x="3272" y="845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223.1.1.1</a:t>
              </a:r>
              <a:endParaRPr lang="en-US"/>
            </a:p>
          </p:txBody>
        </p:sp>
        <p:sp>
          <p:nvSpPr>
            <p:cNvPr id="15406" name="Rectangle 31"/>
            <p:cNvSpPr>
              <a:spLocks noChangeArrowheads="1"/>
            </p:cNvSpPr>
            <p:nvPr/>
          </p:nvSpPr>
          <p:spPr bwMode="auto">
            <a:xfrm>
              <a:off x="3327" y="1299"/>
              <a:ext cx="195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7" name="Text Box 32"/>
            <p:cNvSpPr txBox="1">
              <a:spLocks noChangeArrowheads="1"/>
            </p:cNvSpPr>
            <p:nvPr/>
          </p:nvSpPr>
          <p:spPr bwMode="auto">
            <a:xfrm>
              <a:off x="3281" y="12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  <p:sp>
          <p:nvSpPr>
            <p:cNvPr id="15408" name="Text Box 33"/>
            <p:cNvSpPr txBox="1">
              <a:spLocks noChangeArrowheads="1"/>
            </p:cNvSpPr>
            <p:nvPr/>
          </p:nvSpPr>
          <p:spPr bwMode="auto">
            <a:xfrm>
              <a:off x="3200" y="18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223.1.1.3</a:t>
              </a:r>
              <a:endParaRPr lang="en-US"/>
            </a:p>
          </p:txBody>
        </p:sp>
        <p:sp>
          <p:nvSpPr>
            <p:cNvPr id="15409" name="Text Box 34"/>
            <p:cNvSpPr txBox="1">
              <a:spLocks noChangeArrowheads="1"/>
            </p:cNvSpPr>
            <p:nvPr/>
          </p:nvSpPr>
          <p:spPr bwMode="auto">
            <a:xfrm>
              <a:off x="3698" y="141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223.1.1.4</a:t>
              </a:r>
              <a:endParaRPr lang="en-US"/>
            </a:p>
          </p:txBody>
        </p:sp>
        <p:sp>
          <p:nvSpPr>
            <p:cNvPr id="15410" name="Line 35"/>
            <p:cNvSpPr>
              <a:spLocks noChangeShapeType="1"/>
            </p:cNvSpPr>
            <p:nvPr/>
          </p:nvSpPr>
          <p:spPr bwMode="auto">
            <a:xfrm>
              <a:off x="4456" y="15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11" name="Text Box 36"/>
            <p:cNvSpPr txBox="1">
              <a:spLocks noChangeArrowheads="1"/>
            </p:cNvSpPr>
            <p:nvPr/>
          </p:nvSpPr>
          <p:spPr bwMode="auto">
            <a:xfrm>
              <a:off x="4376" y="1412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223.1.2.9</a:t>
              </a:r>
              <a:endParaRPr lang="en-US"/>
            </a:p>
          </p:txBody>
        </p:sp>
        <p:sp>
          <p:nvSpPr>
            <p:cNvPr id="15412" name="Line 37"/>
            <p:cNvSpPr>
              <a:spLocks noChangeShapeType="1"/>
            </p:cNvSpPr>
            <p:nvPr/>
          </p:nvSpPr>
          <p:spPr bwMode="auto">
            <a:xfrm flipH="1">
              <a:off x="5101" y="11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5" name="Object 38"/>
            <p:cNvGraphicFramePr>
              <a:graphicFrameLocks noChangeAspect="1"/>
            </p:cNvGraphicFramePr>
            <p:nvPr/>
          </p:nvGraphicFramePr>
          <p:xfrm>
            <a:off x="5213" y="965"/>
            <a:ext cx="368" cy="292"/>
          </p:xfrm>
          <a:graphic>
            <a:graphicData uri="http://schemas.openxmlformats.org/presentationml/2006/ole">
              <p:oleObj spid="_x0000_s15365" name="Clip" r:id="rId6" imgW="1305000" imgH="1085760" progId="MS_ClipArt_Gallery.2">
                <p:embed/>
              </p:oleObj>
            </a:graphicData>
          </a:graphic>
        </p:graphicFrame>
        <p:sp>
          <p:nvSpPr>
            <p:cNvPr id="15413" name="Line 39"/>
            <p:cNvSpPr>
              <a:spLocks noChangeShapeType="1"/>
            </p:cNvSpPr>
            <p:nvPr/>
          </p:nvSpPr>
          <p:spPr bwMode="auto">
            <a:xfrm>
              <a:off x="5101" y="11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6" name="Object 40"/>
            <p:cNvGraphicFramePr>
              <a:graphicFrameLocks noChangeAspect="1"/>
            </p:cNvGraphicFramePr>
            <p:nvPr/>
          </p:nvGraphicFramePr>
          <p:xfrm>
            <a:off x="5216" y="1835"/>
            <a:ext cx="368" cy="292"/>
          </p:xfrm>
          <a:graphic>
            <a:graphicData uri="http://schemas.openxmlformats.org/presentationml/2006/ole">
              <p:oleObj spid="_x0000_s15366" name="Clip" r:id="rId7" imgW="1305000" imgH="1085760" progId="MS_ClipArt_Gallery.2">
                <p:embed/>
              </p:oleObj>
            </a:graphicData>
          </a:graphic>
        </p:graphicFrame>
        <p:sp>
          <p:nvSpPr>
            <p:cNvPr id="15414" name="Line 41"/>
            <p:cNvSpPr>
              <a:spLocks noChangeShapeType="1"/>
            </p:cNvSpPr>
            <p:nvPr/>
          </p:nvSpPr>
          <p:spPr bwMode="auto">
            <a:xfrm>
              <a:off x="5101" y="19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15" name="Rectangle 42"/>
            <p:cNvSpPr>
              <a:spLocks noChangeArrowheads="1"/>
            </p:cNvSpPr>
            <p:nvPr/>
          </p:nvSpPr>
          <p:spPr bwMode="auto">
            <a:xfrm>
              <a:off x="5067" y="1794"/>
              <a:ext cx="108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16" name="Text Box 43"/>
            <p:cNvSpPr txBox="1">
              <a:spLocks noChangeArrowheads="1"/>
            </p:cNvSpPr>
            <p:nvPr/>
          </p:nvSpPr>
          <p:spPr bwMode="auto">
            <a:xfrm>
              <a:off x="4682" y="173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  <p:sp>
          <p:nvSpPr>
            <p:cNvPr id="15417" name="Rectangle 44"/>
            <p:cNvSpPr>
              <a:spLocks noChangeArrowheads="1"/>
            </p:cNvSpPr>
            <p:nvPr/>
          </p:nvSpPr>
          <p:spPr bwMode="auto">
            <a:xfrm>
              <a:off x="5076" y="1182"/>
              <a:ext cx="156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18" name="Text Box 45"/>
            <p:cNvSpPr txBox="1">
              <a:spLocks noChangeArrowheads="1"/>
            </p:cNvSpPr>
            <p:nvPr/>
          </p:nvSpPr>
          <p:spPr bwMode="auto">
            <a:xfrm>
              <a:off x="4586" y="112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  <p:sp>
          <p:nvSpPr>
            <p:cNvPr id="15419" name="Line 46"/>
            <p:cNvSpPr>
              <a:spLocks noChangeShapeType="1"/>
            </p:cNvSpPr>
            <p:nvPr/>
          </p:nvSpPr>
          <p:spPr bwMode="auto">
            <a:xfrm flipH="1">
              <a:off x="4306" y="18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20" name="Line 47"/>
            <p:cNvSpPr>
              <a:spLocks noChangeShapeType="1"/>
            </p:cNvSpPr>
            <p:nvPr/>
          </p:nvSpPr>
          <p:spPr bwMode="auto">
            <a:xfrm flipH="1">
              <a:off x="3892" y="22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21" name="Line 48"/>
            <p:cNvSpPr>
              <a:spLocks noChangeShapeType="1"/>
            </p:cNvSpPr>
            <p:nvPr/>
          </p:nvSpPr>
          <p:spPr bwMode="auto">
            <a:xfrm flipH="1" flipV="1">
              <a:off x="3890" y="22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22" name="Line 49"/>
            <p:cNvSpPr>
              <a:spLocks noChangeShapeType="1"/>
            </p:cNvSpPr>
            <p:nvPr/>
          </p:nvSpPr>
          <p:spPr bwMode="auto">
            <a:xfrm flipH="1" flipV="1">
              <a:off x="4631" y="22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7" name="Object 50"/>
            <p:cNvGraphicFramePr>
              <a:graphicFrameLocks noChangeAspect="1"/>
            </p:cNvGraphicFramePr>
            <p:nvPr/>
          </p:nvGraphicFramePr>
          <p:xfrm>
            <a:off x="4496" y="2351"/>
            <a:ext cx="368" cy="292"/>
          </p:xfrm>
          <a:graphic>
            <a:graphicData uri="http://schemas.openxmlformats.org/presentationml/2006/ole">
              <p:oleObj spid="_x0000_s15367" name="Clip" r:id="rId8" imgW="1305000" imgH="1085760" progId="MS_ClipArt_Gallery.2">
                <p:embed/>
              </p:oleObj>
            </a:graphicData>
          </a:graphic>
        </p:graphicFrame>
        <p:graphicFrame>
          <p:nvGraphicFramePr>
            <p:cNvPr id="15368" name="Object 51"/>
            <p:cNvGraphicFramePr>
              <a:graphicFrameLocks noChangeAspect="1"/>
            </p:cNvGraphicFramePr>
            <p:nvPr/>
          </p:nvGraphicFramePr>
          <p:xfrm>
            <a:off x="3704" y="2360"/>
            <a:ext cx="368" cy="292"/>
          </p:xfrm>
          <a:graphic>
            <a:graphicData uri="http://schemas.openxmlformats.org/presentationml/2006/ole">
              <p:oleObj spid="_x0000_s15368" name="Clip" r:id="rId9" imgW="1305000" imgH="1085760" progId="MS_ClipArt_Gallery.2">
                <p:embed/>
              </p:oleObj>
            </a:graphicData>
          </a:graphic>
        </p:graphicFrame>
        <p:sp>
          <p:nvSpPr>
            <p:cNvPr id="15423" name="Text Box 52"/>
            <p:cNvSpPr txBox="1">
              <a:spLocks noChangeArrowheads="1"/>
            </p:cNvSpPr>
            <p:nvPr/>
          </p:nvSpPr>
          <p:spPr bwMode="auto">
            <a:xfrm>
              <a:off x="4634" y="2156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  <p:sp>
          <p:nvSpPr>
            <p:cNvPr id="15424" name="Text Box 53"/>
            <p:cNvSpPr txBox="1">
              <a:spLocks noChangeArrowheads="1"/>
            </p:cNvSpPr>
            <p:nvPr/>
          </p:nvSpPr>
          <p:spPr bwMode="auto">
            <a:xfrm>
              <a:off x="3263" y="2180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  <p:sp>
          <p:nvSpPr>
            <p:cNvPr id="15425" name="Rectangle 54"/>
            <p:cNvSpPr>
              <a:spLocks noChangeArrowheads="1"/>
            </p:cNvSpPr>
            <p:nvPr/>
          </p:nvSpPr>
          <p:spPr bwMode="auto">
            <a:xfrm>
              <a:off x="4266" y="1884"/>
              <a:ext cx="81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26" name="Text Box 55"/>
            <p:cNvSpPr txBox="1">
              <a:spLocks noChangeArrowheads="1"/>
            </p:cNvSpPr>
            <p:nvPr/>
          </p:nvSpPr>
          <p:spPr bwMode="auto">
            <a:xfrm>
              <a:off x="3926" y="1835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  <p:grpSp>
          <p:nvGrpSpPr>
            <p:cNvPr id="15427" name="Group 56"/>
            <p:cNvGrpSpPr>
              <a:grpSpLocks/>
            </p:cNvGrpSpPr>
            <p:nvPr/>
          </p:nvGrpSpPr>
          <p:grpSpPr bwMode="auto">
            <a:xfrm>
              <a:off x="3008" y="791"/>
              <a:ext cx="233" cy="250"/>
              <a:chOff x="2822" y="1181"/>
              <a:chExt cx="233" cy="250"/>
            </a:xfrm>
          </p:grpSpPr>
          <p:sp>
            <p:nvSpPr>
              <p:cNvPr id="15434" name="Rectangle 57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5" name="Text Box 58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5428" name="Group 59"/>
            <p:cNvGrpSpPr>
              <a:grpSpLocks/>
            </p:cNvGrpSpPr>
            <p:nvPr/>
          </p:nvGrpSpPr>
          <p:grpSpPr bwMode="auto">
            <a:xfrm>
              <a:off x="3002" y="1571"/>
              <a:ext cx="217" cy="250"/>
              <a:chOff x="2822" y="1181"/>
              <a:chExt cx="217" cy="250"/>
            </a:xfrm>
          </p:grpSpPr>
          <p:sp>
            <p:nvSpPr>
              <p:cNvPr id="15432" name="Rectangle 60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3" name="Text Box 61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5429" name="Group 62"/>
            <p:cNvGrpSpPr>
              <a:grpSpLocks/>
            </p:cNvGrpSpPr>
            <p:nvPr/>
          </p:nvGrpSpPr>
          <p:grpSpPr bwMode="auto">
            <a:xfrm>
              <a:off x="5276" y="1799"/>
              <a:ext cx="216" cy="250"/>
              <a:chOff x="2822" y="1181"/>
              <a:chExt cx="216" cy="250"/>
            </a:xfrm>
          </p:grpSpPr>
          <p:sp>
            <p:nvSpPr>
              <p:cNvPr id="15430" name="Rectangle 63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1" name="Text Box 64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E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5374" name="Group 65"/>
          <p:cNvGrpSpPr>
            <a:grpSpLocks/>
          </p:cNvGrpSpPr>
          <p:nvPr/>
        </p:nvGrpSpPr>
        <p:grpSpPr bwMode="auto">
          <a:xfrm>
            <a:off x="469900" y="2870200"/>
            <a:ext cx="3673475" cy="660400"/>
            <a:chOff x="404" y="2612"/>
            <a:chExt cx="2314" cy="416"/>
          </a:xfrm>
        </p:grpSpPr>
        <p:sp>
          <p:nvSpPr>
            <p:cNvPr id="15386" name="Rectangle 66"/>
            <p:cNvSpPr>
              <a:spLocks noChangeArrowheads="1"/>
            </p:cNvSpPr>
            <p:nvPr/>
          </p:nvSpPr>
          <p:spPr bwMode="auto">
            <a:xfrm>
              <a:off x="456" y="2646"/>
              <a:ext cx="2262" cy="318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5387" name="Group 67"/>
            <p:cNvGrpSpPr>
              <a:grpSpLocks/>
            </p:cNvGrpSpPr>
            <p:nvPr/>
          </p:nvGrpSpPr>
          <p:grpSpPr bwMode="auto">
            <a:xfrm>
              <a:off x="404" y="2612"/>
              <a:ext cx="2266" cy="416"/>
              <a:chOff x="1034" y="1406"/>
              <a:chExt cx="2266" cy="416"/>
            </a:xfrm>
          </p:grpSpPr>
          <p:sp>
            <p:nvSpPr>
              <p:cNvPr id="15388" name="Rectangle 68"/>
              <p:cNvSpPr>
                <a:spLocks noChangeArrowheads="1"/>
              </p:cNvSpPr>
              <p:nvPr/>
            </p:nvSpPr>
            <p:spPr bwMode="auto">
              <a:xfrm>
                <a:off x="1038" y="1470"/>
                <a:ext cx="2262" cy="31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89" name="Text Box 69"/>
              <p:cNvSpPr txBox="1">
                <a:spLocks noChangeArrowheads="1"/>
              </p:cNvSpPr>
              <p:nvPr/>
            </p:nvSpPr>
            <p:spPr bwMode="auto">
              <a:xfrm>
                <a:off x="1034" y="1418"/>
                <a:ext cx="50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misc</a:t>
                </a:r>
              </a:p>
              <a:p>
                <a:pPr algn="ctr"/>
                <a:r>
                  <a:rPr lang="en-US"/>
                  <a:t>fields</a:t>
                </a:r>
              </a:p>
            </p:txBody>
          </p:sp>
          <p:sp>
            <p:nvSpPr>
              <p:cNvPr id="15390" name="Line 70"/>
              <p:cNvSpPr>
                <a:spLocks noChangeShapeType="1"/>
              </p:cNvSpPr>
              <p:nvPr/>
            </p:nvSpPr>
            <p:spPr bwMode="auto">
              <a:xfrm>
                <a:off x="1518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91" name="Text Box 71"/>
              <p:cNvSpPr txBox="1">
                <a:spLocks noChangeArrowheads="1"/>
              </p:cNvSpPr>
              <p:nvPr/>
            </p:nvSpPr>
            <p:spPr bwMode="auto">
              <a:xfrm>
                <a:off x="1513" y="1406"/>
                <a:ext cx="62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source</a:t>
                </a:r>
              </a:p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IP addr</a:t>
                </a:r>
                <a:endParaRPr lang="en-US"/>
              </a:p>
            </p:txBody>
          </p:sp>
          <p:sp>
            <p:nvSpPr>
              <p:cNvPr id="15392" name="Text Box 72"/>
              <p:cNvSpPr txBox="1">
                <a:spLocks noChangeArrowheads="1"/>
              </p:cNvSpPr>
              <p:nvPr/>
            </p:nvSpPr>
            <p:spPr bwMode="auto">
              <a:xfrm>
                <a:off x="2089" y="1418"/>
                <a:ext cx="62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dest</a:t>
                </a:r>
              </a:p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IP addr</a:t>
                </a:r>
                <a:endParaRPr lang="en-US"/>
              </a:p>
            </p:txBody>
          </p:sp>
          <p:sp>
            <p:nvSpPr>
              <p:cNvPr id="15393" name="Line 73"/>
              <p:cNvSpPr>
                <a:spLocks noChangeShapeType="1"/>
              </p:cNvSpPr>
              <p:nvPr/>
            </p:nvSpPr>
            <p:spPr bwMode="auto">
              <a:xfrm>
                <a:off x="2124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94" name="Line 74"/>
              <p:cNvSpPr>
                <a:spLocks noChangeShapeType="1"/>
              </p:cNvSpPr>
              <p:nvPr/>
            </p:nvSpPr>
            <p:spPr bwMode="auto">
              <a:xfrm>
                <a:off x="2712" y="1482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95" name="Text Box 75"/>
              <p:cNvSpPr txBox="1">
                <a:spLocks noChangeArrowheads="1"/>
              </p:cNvSpPr>
              <p:nvPr/>
            </p:nvSpPr>
            <p:spPr bwMode="auto">
              <a:xfrm>
                <a:off x="2781" y="1514"/>
                <a:ext cx="41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data</a:t>
                </a:r>
              </a:p>
            </p:txBody>
          </p:sp>
        </p:grpSp>
      </p:grpSp>
      <p:sp>
        <p:nvSpPr>
          <p:cNvPr id="15375" name="Rectangle 76"/>
          <p:cNvSpPr>
            <a:spLocks noChangeArrowheads="1"/>
          </p:cNvSpPr>
          <p:nvPr/>
        </p:nvSpPr>
        <p:spPr bwMode="auto">
          <a:xfrm>
            <a:off x="514350" y="3619500"/>
            <a:ext cx="36957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datagram remains unchanged, as it travels source to destination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addr fields of interest here</a:t>
            </a:r>
            <a:endParaRPr lang="en-US" sz="240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/>
              <a:t> </a:t>
            </a:r>
          </a:p>
        </p:txBody>
      </p:sp>
      <p:grpSp>
        <p:nvGrpSpPr>
          <p:cNvPr id="15376" name="Group 77"/>
          <p:cNvGrpSpPr>
            <a:grpSpLocks/>
          </p:cNvGrpSpPr>
          <p:nvPr/>
        </p:nvGrpSpPr>
        <p:grpSpPr bwMode="auto">
          <a:xfrm>
            <a:off x="5146675" y="1477963"/>
            <a:ext cx="3536950" cy="1425575"/>
            <a:chOff x="1442" y="3085"/>
            <a:chExt cx="2228" cy="898"/>
          </a:xfrm>
        </p:grpSpPr>
        <p:sp>
          <p:nvSpPr>
            <p:cNvPr id="15379" name="Text Box 78"/>
            <p:cNvSpPr txBox="1">
              <a:spLocks noChangeArrowheads="1"/>
            </p:cNvSpPr>
            <p:nvPr/>
          </p:nvSpPr>
          <p:spPr bwMode="auto">
            <a:xfrm>
              <a:off x="1442" y="3085"/>
              <a:ext cx="22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Dest. Net.  next router  Nhops</a:t>
              </a:r>
            </a:p>
          </p:txBody>
        </p:sp>
        <p:sp>
          <p:nvSpPr>
            <p:cNvPr id="15380" name="Text Box 79"/>
            <p:cNvSpPr txBox="1">
              <a:spLocks noChangeArrowheads="1"/>
            </p:cNvSpPr>
            <p:nvPr/>
          </p:nvSpPr>
          <p:spPr bwMode="auto">
            <a:xfrm>
              <a:off x="1466" y="3337"/>
              <a:ext cx="20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223.1.1                             1</a:t>
              </a:r>
            </a:p>
          </p:txBody>
        </p:sp>
        <p:sp>
          <p:nvSpPr>
            <p:cNvPr id="15381" name="Text Box 80"/>
            <p:cNvSpPr txBox="1">
              <a:spLocks noChangeArrowheads="1"/>
            </p:cNvSpPr>
            <p:nvPr/>
          </p:nvSpPr>
          <p:spPr bwMode="auto">
            <a:xfrm>
              <a:off x="1472" y="352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223.1.2      223.1.1.4        2</a:t>
              </a:r>
            </a:p>
          </p:txBody>
        </p:sp>
        <p:sp>
          <p:nvSpPr>
            <p:cNvPr id="15382" name="Text Box 81"/>
            <p:cNvSpPr txBox="1">
              <a:spLocks noChangeArrowheads="1"/>
            </p:cNvSpPr>
            <p:nvPr/>
          </p:nvSpPr>
          <p:spPr bwMode="auto">
            <a:xfrm>
              <a:off x="1478" y="373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223.1.3      223.1.1.4        2</a:t>
              </a:r>
            </a:p>
          </p:txBody>
        </p:sp>
        <p:sp>
          <p:nvSpPr>
            <p:cNvPr id="15383" name="Line 82"/>
            <p:cNvSpPr>
              <a:spLocks noChangeShapeType="1"/>
            </p:cNvSpPr>
            <p:nvPr/>
          </p:nvSpPr>
          <p:spPr bwMode="auto">
            <a:xfrm flipV="1">
              <a:off x="1500" y="3324"/>
              <a:ext cx="21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4" name="Line 83"/>
            <p:cNvSpPr>
              <a:spLocks noChangeShapeType="1"/>
            </p:cNvSpPr>
            <p:nvPr/>
          </p:nvSpPr>
          <p:spPr bwMode="auto">
            <a:xfrm>
              <a:off x="2226" y="3174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5" name="Line 84"/>
            <p:cNvSpPr>
              <a:spLocks noChangeShapeType="1"/>
            </p:cNvSpPr>
            <p:nvPr/>
          </p:nvSpPr>
          <p:spPr bwMode="auto">
            <a:xfrm>
              <a:off x="3096" y="3168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5377" name="Freeform 85"/>
          <p:cNvSpPr>
            <a:spLocks/>
          </p:cNvSpPr>
          <p:nvPr/>
        </p:nvSpPr>
        <p:spPr bwMode="auto">
          <a:xfrm>
            <a:off x="4867275" y="2085975"/>
            <a:ext cx="295275" cy="1143000"/>
          </a:xfrm>
          <a:custGeom>
            <a:avLst/>
            <a:gdLst>
              <a:gd name="T0" fmla="*/ 468749107 w 186"/>
              <a:gd name="T1" fmla="*/ 0 h 720"/>
              <a:gd name="T2" fmla="*/ 151209375 w 186"/>
              <a:gd name="T3" fmla="*/ 1814512678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378" name="Rectangle 86"/>
          <p:cNvSpPr>
            <a:spLocks noChangeArrowheads="1"/>
          </p:cNvSpPr>
          <p:nvPr/>
        </p:nvSpPr>
        <p:spPr bwMode="auto">
          <a:xfrm>
            <a:off x="3665538" y="1123950"/>
            <a:ext cx="4754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forwarding </a:t>
            </a:r>
            <a:r>
              <a:rPr lang="en-US" sz="2400" dirty="0">
                <a:solidFill>
                  <a:schemeClr val="accent2"/>
                </a:solidFill>
              </a:rPr>
              <a:t>table in 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63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60E3A92D-EE70-4D9A-866B-42577B3A887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6395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209550"/>
            <a:ext cx="8105775" cy="1143000"/>
          </a:xfrm>
        </p:spPr>
        <p:txBody>
          <a:bodyPr/>
          <a:lstStyle/>
          <a:p>
            <a:pPr algn="ctr"/>
            <a:r>
              <a:rPr lang="en-US" sz="3200" smtClean="0"/>
              <a:t>Getting a datagram from source to dest.</a:t>
            </a:r>
            <a:endParaRPr lang="en-US" smtClean="0"/>
          </a:p>
        </p:txBody>
      </p:sp>
      <p:grpSp>
        <p:nvGrpSpPr>
          <p:cNvPr id="16396" name="Group 3"/>
          <p:cNvGrpSpPr>
            <a:grpSpLocks/>
          </p:cNvGrpSpPr>
          <p:nvPr/>
        </p:nvGrpSpPr>
        <p:grpSpPr bwMode="auto">
          <a:xfrm>
            <a:off x="4606925" y="3094038"/>
            <a:ext cx="4422775" cy="3154362"/>
            <a:chOff x="2896" y="749"/>
            <a:chExt cx="2786" cy="1987"/>
          </a:xfrm>
        </p:grpSpPr>
        <p:sp>
          <p:nvSpPr>
            <p:cNvPr id="16416" name="Freeform 4"/>
            <p:cNvSpPr>
              <a:spLocks/>
            </p:cNvSpPr>
            <p:nvPr/>
          </p:nvSpPr>
          <p:spPr bwMode="auto">
            <a:xfrm>
              <a:off x="2896" y="7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17" name="Freeform 5"/>
            <p:cNvSpPr>
              <a:spLocks/>
            </p:cNvSpPr>
            <p:nvPr/>
          </p:nvSpPr>
          <p:spPr bwMode="auto">
            <a:xfrm>
              <a:off x="4481" y="9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18" name="Freeform 6"/>
            <p:cNvSpPr>
              <a:spLocks/>
            </p:cNvSpPr>
            <p:nvPr/>
          </p:nvSpPr>
          <p:spPr bwMode="auto">
            <a:xfrm>
              <a:off x="3657" y="17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86" name="Object 7"/>
            <p:cNvGraphicFramePr>
              <a:graphicFrameLocks noChangeAspect="1"/>
            </p:cNvGraphicFramePr>
            <p:nvPr/>
          </p:nvGraphicFramePr>
          <p:xfrm>
            <a:off x="2945" y="815"/>
            <a:ext cx="368" cy="292"/>
          </p:xfrm>
          <a:graphic>
            <a:graphicData uri="http://schemas.openxmlformats.org/presentationml/2006/ole">
              <p:oleObj spid="_x0000_s16386" name="Clip" r:id="rId3" imgW="1305000" imgH="1085760" progId="MS_ClipArt_Gallery.2">
                <p:embed/>
              </p:oleObj>
            </a:graphicData>
          </a:graphic>
        </p:graphicFrame>
        <p:sp>
          <p:nvSpPr>
            <p:cNvPr id="16419" name="Line 8"/>
            <p:cNvSpPr>
              <a:spLocks noChangeShapeType="1"/>
            </p:cNvSpPr>
            <p:nvPr/>
          </p:nvSpPr>
          <p:spPr bwMode="auto">
            <a:xfrm>
              <a:off x="3298" y="10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0" name="Line 9"/>
            <p:cNvSpPr>
              <a:spLocks noChangeShapeType="1"/>
            </p:cNvSpPr>
            <p:nvPr/>
          </p:nvSpPr>
          <p:spPr bwMode="auto">
            <a:xfrm flipH="1">
              <a:off x="3481" y="10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1" name="Line 10"/>
            <p:cNvSpPr>
              <a:spLocks noChangeShapeType="1"/>
            </p:cNvSpPr>
            <p:nvPr/>
          </p:nvSpPr>
          <p:spPr bwMode="auto">
            <a:xfrm flipV="1">
              <a:off x="3298" y="14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2" name="Line 11"/>
            <p:cNvSpPr>
              <a:spLocks noChangeShapeType="1"/>
            </p:cNvSpPr>
            <p:nvPr/>
          </p:nvSpPr>
          <p:spPr bwMode="auto">
            <a:xfrm>
              <a:off x="3304" y="18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87" name="Object 12"/>
            <p:cNvGraphicFramePr>
              <a:graphicFrameLocks noChangeAspect="1"/>
            </p:cNvGraphicFramePr>
            <p:nvPr/>
          </p:nvGraphicFramePr>
          <p:xfrm>
            <a:off x="2945" y="1235"/>
            <a:ext cx="368" cy="292"/>
          </p:xfrm>
          <a:graphic>
            <a:graphicData uri="http://schemas.openxmlformats.org/presentationml/2006/ole">
              <p:oleObj spid="_x0000_s16387" name="Clip" r:id="rId4" imgW="1305000" imgH="1085760" progId="MS_ClipArt_Gallery.2">
                <p:embed/>
              </p:oleObj>
            </a:graphicData>
          </a:graphic>
        </p:graphicFrame>
        <p:graphicFrame>
          <p:nvGraphicFramePr>
            <p:cNvPr id="16388" name="Object 13"/>
            <p:cNvGraphicFramePr>
              <a:graphicFrameLocks noChangeAspect="1"/>
            </p:cNvGraphicFramePr>
            <p:nvPr/>
          </p:nvGraphicFramePr>
          <p:xfrm>
            <a:off x="2945" y="1619"/>
            <a:ext cx="368" cy="292"/>
          </p:xfrm>
          <a:graphic>
            <a:graphicData uri="http://schemas.openxmlformats.org/presentationml/2006/ole">
              <p:oleObj spid="_x0000_s16388" name="Clip" r:id="rId5" imgW="1305000" imgH="1085760" progId="MS_ClipArt_Gallery.2">
                <p:embed/>
              </p:oleObj>
            </a:graphicData>
          </a:graphic>
        </p:graphicFrame>
        <p:sp>
          <p:nvSpPr>
            <p:cNvPr id="16423" name="Line 14"/>
            <p:cNvSpPr>
              <a:spLocks noChangeShapeType="1"/>
            </p:cNvSpPr>
            <p:nvPr/>
          </p:nvSpPr>
          <p:spPr bwMode="auto">
            <a:xfrm>
              <a:off x="3481" y="15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6424" name="Group 15"/>
            <p:cNvGrpSpPr>
              <a:grpSpLocks/>
            </p:cNvGrpSpPr>
            <p:nvPr/>
          </p:nvGrpSpPr>
          <p:grpSpPr bwMode="auto">
            <a:xfrm>
              <a:off x="4075" y="1559"/>
              <a:ext cx="448" cy="240"/>
              <a:chOff x="3600" y="219"/>
              <a:chExt cx="360" cy="175"/>
            </a:xfrm>
          </p:grpSpPr>
          <p:sp>
            <p:nvSpPr>
              <p:cNvPr id="16456" name="Oval 1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7" name="Line 1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8" name="Line 1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9" name="Rectangle 1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6460" name="Oval 2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6461" name="Group 2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46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67" name="Line 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68" name="Line 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462" name="Group 2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463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64" name="Line 2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65" name="Line 2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6425" name="Text Box 29"/>
            <p:cNvSpPr txBox="1">
              <a:spLocks noChangeArrowheads="1"/>
            </p:cNvSpPr>
            <p:nvPr/>
          </p:nvSpPr>
          <p:spPr bwMode="auto">
            <a:xfrm>
              <a:off x="3272" y="845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223.1.1.1</a:t>
              </a:r>
              <a:endParaRPr lang="en-US"/>
            </a:p>
          </p:txBody>
        </p:sp>
        <p:sp>
          <p:nvSpPr>
            <p:cNvPr id="16426" name="Rectangle 30"/>
            <p:cNvSpPr>
              <a:spLocks noChangeArrowheads="1"/>
            </p:cNvSpPr>
            <p:nvPr/>
          </p:nvSpPr>
          <p:spPr bwMode="auto">
            <a:xfrm>
              <a:off x="3327" y="1299"/>
              <a:ext cx="195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7" name="Text Box 31"/>
            <p:cNvSpPr txBox="1">
              <a:spLocks noChangeArrowheads="1"/>
            </p:cNvSpPr>
            <p:nvPr/>
          </p:nvSpPr>
          <p:spPr bwMode="auto">
            <a:xfrm>
              <a:off x="3281" y="12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  <p:sp>
          <p:nvSpPr>
            <p:cNvPr id="16428" name="Text Box 32"/>
            <p:cNvSpPr txBox="1">
              <a:spLocks noChangeArrowheads="1"/>
            </p:cNvSpPr>
            <p:nvPr/>
          </p:nvSpPr>
          <p:spPr bwMode="auto">
            <a:xfrm>
              <a:off x="3200" y="18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223.1.1.3</a:t>
              </a:r>
              <a:endParaRPr lang="en-US"/>
            </a:p>
          </p:txBody>
        </p:sp>
        <p:sp>
          <p:nvSpPr>
            <p:cNvPr id="16429" name="Text Box 33"/>
            <p:cNvSpPr txBox="1">
              <a:spLocks noChangeArrowheads="1"/>
            </p:cNvSpPr>
            <p:nvPr/>
          </p:nvSpPr>
          <p:spPr bwMode="auto">
            <a:xfrm>
              <a:off x="3698" y="141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223.1.1.4</a:t>
              </a:r>
              <a:endParaRPr lang="en-US"/>
            </a:p>
          </p:txBody>
        </p:sp>
        <p:sp>
          <p:nvSpPr>
            <p:cNvPr id="16430" name="Line 34"/>
            <p:cNvSpPr>
              <a:spLocks noChangeShapeType="1"/>
            </p:cNvSpPr>
            <p:nvPr/>
          </p:nvSpPr>
          <p:spPr bwMode="auto">
            <a:xfrm>
              <a:off x="4456" y="15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1" name="Text Box 35"/>
            <p:cNvSpPr txBox="1">
              <a:spLocks noChangeArrowheads="1"/>
            </p:cNvSpPr>
            <p:nvPr/>
          </p:nvSpPr>
          <p:spPr bwMode="auto">
            <a:xfrm>
              <a:off x="4376" y="1412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223.1.2.9</a:t>
              </a:r>
              <a:endParaRPr lang="en-US"/>
            </a:p>
          </p:txBody>
        </p:sp>
        <p:sp>
          <p:nvSpPr>
            <p:cNvPr id="16432" name="Line 36"/>
            <p:cNvSpPr>
              <a:spLocks noChangeShapeType="1"/>
            </p:cNvSpPr>
            <p:nvPr/>
          </p:nvSpPr>
          <p:spPr bwMode="auto">
            <a:xfrm flipH="1">
              <a:off x="5101" y="11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89" name="Object 37"/>
            <p:cNvGraphicFramePr>
              <a:graphicFrameLocks noChangeAspect="1"/>
            </p:cNvGraphicFramePr>
            <p:nvPr/>
          </p:nvGraphicFramePr>
          <p:xfrm>
            <a:off x="5213" y="965"/>
            <a:ext cx="368" cy="292"/>
          </p:xfrm>
          <a:graphic>
            <a:graphicData uri="http://schemas.openxmlformats.org/presentationml/2006/ole">
              <p:oleObj spid="_x0000_s16389" name="Clip" r:id="rId6" imgW="1305000" imgH="1085760" progId="MS_ClipArt_Gallery.2">
                <p:embed/>
              </p:oleObj>
            </a:graphicData>
          </a:graphic>
        </p:graphicFrame>
        <p:sp>
          <p:nvSpPr>
            <p:cNvPr id="16433" name="Line 38"/>
            <p:cNvSpPr>
              <a:spLocks noChangeShapeType="1"/>
            </p:cNvSpPr>
            <p:nvPr/>
          </p:nvSpPr>
          <p:spPr bwMode="auto">
            <a:xfrm>
              <a:off x="5101" y="11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90" name="Object 39"/>
            <p:cNvGraphicFramePr>
              <a:graphicFrameLocks noChangeAspect="1"/>
            </p:cNvGraphicFramePr>
            <p:nvPr/>
          </p:nvGraphicFramePr>
          <p:xfrm>
            <a:off x="5216" y="1835"/>
            <a:ext cx="368" cy="292"/>
          </p:xfrm>
          <a:graphic>
            <a:graphicData uri="http://schemas.openxmlformats.org/presentationml/2006/ole">
              <p:oleObj spid="_x0000_s16390" name="Clip" r:id="rId7" imgW="1305000" imgH="1085760" progId="MS_ClipArt_Gallery.2">
                <p:embed/>
              </p:oleObj>
            </a:graphicData>
          </a:graphic>
        </p:graphicFrame>
        <p:sp>
          <p:nvSpPr>
            <p:cNvPr id="16434" name="Line 40"/>
            <p:cNvSpPr>
              <a:spLocks noChangeShapeType="1"/>
            </p:cNvSpPr>
            <p:nvPr/>
          </p:nvSpPr>
          <p:spPr bwMode="auto">
            <a:xfrm>
              <a:off x="5101" y="19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5" name="Rectangle 41"/>
            <p:cNvSpPr>
              <a:spLocks noChangeArrowheads="1"/>
            </p:cNvSpPr>
            <p:nvPr/>
          </p:nvSpPr>
          <p:spPr bwMode="auto">
            <a:xfrm>
              <a:off x="5067" y="1794"/>
              <a:ext cx="108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6" name="Text Box 42"/>
            <p:cNvSpPr txBox="1">
              <a:spLocks noChangeArrowheads="1"/>
            </p:cNvSpPr>
            <p:nvPr/>
          </p:nvSpPr>
          <p:spPr bwMode="auto">
            <a:xfrm>
              <a:off x="4682" y="173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  <p:sp>
          <p:nvSpPr>
            <p:cNvPr id="16437" name="Rectangle 43"/>
            <p:cNvSpPr>
              <a:spLocks noChangeArrowheads="1"/>
            </p:cNvSpPr>
            <p:nvPr/>
          </p:nvSpPr>
          <p:spPr bwMode="auto">
            <a:xfrm>
              <a:off x="5076" y="1182"/>
              <a:ext cx="156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8" name="Text Box 44"/>
            <p:cNvSpPr txBox="1">
              <a:spLocks noChangeArrowheads="1"/>
            </p:cNvSpPr>
            <p:nvPr/>
          </p:nvSpPr>
          <p:spPr bwMode="auto">
            <a:xfrm>
              <a:off x="4586" y="112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  <p:sp>
          <p:nvSpPr>
            <p:cNvPr id="16439" name="Line 45"/>
            <p:cNvSpPr>
              <a:spLocks noChangeShapeType="1"/>
            </p:cNvSpPr>
            <p:nvPr/>
          </p:nvSpPr>
          <p:spPr bwMode="auto">
            <a:xfrm flipH="1">
              <a:off x="4306" y="18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0" name="Line 46"/>
            <p:cNvSpPr>
              <a:spLocks noChangeShapeType="1"/>
            </p:cNvSpPr>
            <p:nvPr/>
          </p:nvSpPr>
          <p:spPr bwMode="auto">
            <a:xfrm flipH="1">
              <a:off x="3892" y="22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1" name="Line 47"/>
            <p:cNvSpPr>
              <a:spLocks noChangeShapeType="1"/>
            </p:cNvSpPr>
            <p:nvPr/>
          </p:nvSpPr>
          <p:spPr bwMode="auto">
            <a:xfrm flipH="1" flipV="1">
              <a:off x="3890" y="22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2" name="Line 48"/>
            <p:cNvSpPr>
              <a:spLocks noChangeShapeType="1"/>
            </p:cNvSpPr>
            <p:nvPr/>
          </p:nvSpPr>
          <p:spPr bwMode="auto">
            <a:xfrm flipH="1" flipV="1">
              <a:off x="4631" y="22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91" name="Object 49"/>
            <p:cNvGraphicFramePr>
              <a:graphicFrameLocks noChangeAspect="1"/>
            </p:cNvGraphicFramePr>
            <p:nvPr/>
          </p:nvGraphicFramePr>
          <p:xfrm>
            <a:off x="4496" y="2351"/>
            <a:ext cx="368" cy="292"/>
          </p:xfrm>
          <a:graphic>
            <a:graphicData uri="http://schemas.openxmlformats.org/presentationml/2006/ole">
              <p:oleObj spid="_x0000_s16391" name="Clip" r:id="rId8" imgW="1305000" imgH="1085760" progId="MS_ClipArt_Gallery.2">
                <p:embed/>
              </p:oleObj>
            </a:graphicData>
          </a:graphic>
        </p:graphicFrame>
        <p:graphicFrame>
          <p:nvGraphicFramePr>
            <p:cNvPr id="16392" name="Object 50"/>
            <p:cNvGraphicFramePr>
              <a:graphicFrameLocks noChangeAspect="1"/>
            </p:cNvGraphicFramePr>
            <p:nvPr/>
          </p:nvGraphicFramePr>
          <p:xfrm>
            <a:off x="3704" y="2360"/>
            <a:ext cx="368" cy="292"/>
          </p:xfrm>
          <a:graphic>
            <a:graphicData uri="http://schemas.openxmlformats.org/presentationml/2006/ole">
              <p:oleObj spid="_x0000_s16392" name="Clip" r:id="rId9" imgW="1305000" imgH="1085760" progId="MS_ClipArt_Gallery.2">
                <p:embed/>
              </p:oleObj>
            </a:graphicData>
          </a:graphic>
        </p:graphicFrame>
        <p:sp>
          <p:nvSpPr>
            <p:cNvPr id="16443" name="Text Box 51"/>
            <p:cNvSpPr txBox="1">
              <a:spLocks noChangeArrowheads="1"/>
            </p:cNvSpPr>
            <p:nvPr/>
          </p:nvSpPr>
          <p:spPr bwMode="auto">
            <a:xfrm>
              <a:off x="4634" y="2156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  <p:sp>
          <p:nvSpPr>
            <p:cNvPr id="16444" name="Text Box 52"/>
            <p:cNvSpPr txBox="1">
              <a:spLocks noChangeArrowheads="1"/>
            </p:cNvSpPr>
            <p:nvPr/>
          </p:nvSpPr>
          <p:spPr bwMode="auto">
            <a:xfrm>
              <a:off x="3263" y="2180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  <p:sp>
          <p:nvSpPr>
            <p:cNvPr id="16445" name="Rectangle 53"/>
            <p:cNvSpPr>
              <a:spLocks noChangeArrowheads="1"/>
            </p:cNvSpPr>
            <p:nvPr/>
          </p:nvSpPr>
          <p:spPr bwMode="auto">
            <a:xfrm>
              <a:off x="4266" y="1884"/>
              <a:ext cx="81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6" name="Text Box 54"/>
            <p:cNvSpPr txBox="1">
              <a:spLocks noChangeArrowheads="1"/>
            </p:cNvSpPr>
            <p:nvPr/>
          </p:nvSpPr>
          <p:spPr bwMode="auto">
            <a:xfrm>
              <a:off x="3926" y="1835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  <p:grpSp>
          <p:nvGrpSpPr>
            <p:cNvPr id="16447" name="Group 55"/>
            <p:cNvGrpSpPr>
              <a:grpSpLocks/>
            </p:cNvGrpSpPr>
            <p:nvPr/>
          </p:nvGrpSpPr>
          <p:grpSpPr bwMode="auto">
            <a:xfrm>
              <a:off x="3008" y="791"/>
              <a:ext cx="233" cy="250"/>
              <a:chOff x="2822" y="1181"/>
              <a:chExt cx="233" cy="250"/>
            </a:xfrm>
          </p:grpSpPr>
          <p:sp>
            <p:nvSpPr>
              <p:cNvPr id="16454" name="Rectangle 56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5" name="Text Box 57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448" name="Group 58"/>
            <p:cNvGrpSpPr>
              <a:grpSpLocks/>
            </p:cNvGrpSpPr>
            <p:nvPr/>
          </p:nvGrpSpPr>
          <p:grpSpPr bwMode="auto">
            <a:xfrm>
              <a:off x="3002" y="1571"/>
              <a:ext cx="217" cy="250"/>
              <a:chOff x="2822" y="1181"/>
              <a:chExt cx="217" cy="250"/>
            </a:xfrm>
          </p:grpSpPr>
          <p:sp>
            <p:nvSpPr>
              <p:cNvPr id="16452" name="Rectangle 59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3" name="Text Box 60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449" name="Group 61"/>
            <p:cNvGrpSpPr>
              <a:grpSpLocks/>
            </p:cNvGrpSpPr>
            <p:nvPr/>
          </p:nvGrpSpPr>
          <p:grpSpPr bwMode="auto">
            <a:xfrm>
              <a:off x="5276" y="1799"/>
              <a:ext cx="216" cy="250"/>
              <a:chOff x="2822" y="1181"/>
              <a:chExt cx="216" cy="250"/>
            </a:xfrm>
          </p:grpSpPr>
          <p:sp>
            <p:nvSpPr>
              <p:cNvPr id="16450" name="Rectangle 62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1" name="Text Box 63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E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6397" name="Rectangle 64"/>
          <p:cNvSpPr>
            <a:spLocks noChangeArrowheads="1"/>
          </p:cNvSpPr>
          <p:nvPr/>
        </p:nvSpPr>
        <p:spPr bwMode="auto">
          <a:xfrm>
            <a:off x="371475" y="2305050"/>
            <a:ext cx="433387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Starting at A, given IP datagram addressed to B: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look up net. address of B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find B is on </a:t>
            </a:r>
            <a:r>
              <a:rPr lang="en-US" sz="2000">
                <a:solidFill>
                  <a:srgbClr val="FF0000"/>
                </a:solidFill>
              </a:rPr>
              <a:t>same net</a:t>
            </a:r>
            <a:r>
              <a:rPr lang="en-US" sz="2000"/>
              <a:t>. as A </a:t>
            </a:r>
            <a:r>
              <a:rPr lang="en-US" sz="1600"/>
              <a:t>(</a:t>
            </a:r>
            <a:r>
              <a:rPr lang="en-US"/>
              <a:t>B and A are directly connected)</a:t>
            </a:r>
            <a:endParaRPr lang="en-US" sz="16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rgbClr val="FF0000"/>
                </a:solidFill>
              </a:rPr>
              <a:t>link layer</a:t>
            </a:r>
            <a:r>
              <a:rPr lang="en-US" sz="2000"/>
              <a:t> will send datagram directly to B (inside link-layer frame)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endParaRPr lang="en-US" sz="200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/>
              <a:t> </a:t>
            </a:r>
          </a:p>
        </p:txBody>
      </p:sp>
      <p:grpSp>
        <p:nvGrpSpPr>
          <p:cNvPr id="16398" name="Group 65"/>
          <p:cNvGrpSpPr>
            <a:grpSpLocks/>
          </p:cNvGrpSpPr>
          <p:nvPr/>
        </p:nvGrpSpPr>
        <p:grpSpPr bwMode="auto">
          <a:xfrm>
            <a:off x="5146675" y="1477963"/>
            <a:ext cx="3536950" cy="1425575"/>
            <a:chOff x="1442" y="3085"/>
            <a:chExt cx="2228" cy="898"/>
          </a:xfrm>
        </p:grpSpPr>
        <p:sp>
          <p:nvSpPr>
            <p:cNvPr id="16409" name="Text Box 66"/>
            <p:cNvSpPr txBox="1">
              <a:spLocks noChangeArrowheads="1"/>
            </p:cNvSpPr>
            <p:nvPr/>
          </p:nvSpPr>
          <p:spPr bwMode="auto">
            <a:xfrm>
              <a:off x="1442" y="3085"/>
              <a:ext cx="22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Dest. Net.  next router  Nhops</a:t>
              </a:r>
            </a:p>
          </p:txBody>
        </p:sp>
        <p:sp>
          <p:nvSpPr>
            <p:cNvPr id="16410" name="Text Box 67"/>
            <p:cNvSpPr txBox="1">
              <a:spLocks noChangeArrowheads="1"/>
            </p:cNvSpPr>
            <p:nvPr/>
          </p:nvSpPr>
          <p:spPr bwMode="auto">
            <a:xfrm>
              <a:off x="1466" y="3337"/>
              <a:ext cx="20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223.1.1                             1</a:t>
              </a:r>
            </a:p>
          </p:txBody>
        </p:sp>
        <p:sp>
          <p:nvSpPr>
            <p:cNvPr id="16411" name="Text Box 68"/>
            <p:cNvSpPr txBox="1">
              <a:spLocks noChangeArrowheads="1"/>
            </p:cNvSpPr>
            <p:nvPr/>
          </p:nvSpPr>
          <p:spPr bwMode="auto">
            <a:xfrm>
              <a:off x="1472" y="352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223.1.2      223.1.1.4        2</a:t>
              </a:r>
            </a:p>
          </p:txBody>
        </p:sp>
        <p:sp>
          <p:nvSpPr>
            <p:cNvPr id="16412" name="Text Box 69"/>
            <p:cNvSpPr txBox="1">
              <a:spLocks noChangeArrowheads="1"/>
            </p:cNvSpPr>
            <p:nvPr/>
          </p:nvSpPr>
          <p:spPr bwMode="auto">
            <a:xfrm>
              <a:off x="1478" y="373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223.1.3      223.1.1.4        2</a:t>
              </a:r>
            </a:p>
          </p:txBody>
        </p:sp>
        <p:sp>
          <p:nvSpPr>
            <p:cNvPr id="16413" name="Line 70"/>
            <p:cNvSpPr>
              <a:spLocks noChangeShapeType="1"/>
            </p:cNvSpPr>
            <p:nvPr/>
          </p:nvSpPr>
          <p:spPr bwMode="auto">
            <a:xfrm flipV="1">
              <a:off x="1500" y="3324"/>
              <a:ext cx="21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14" name="Line 71"/>
            <p:cNvSpPr>
              <a:spLocks noChangeShapeType="1"/>
            </p:cNvSpPr>
            <p:nvPr/>
          </p:nvSpPr>
          <p:spPr bwMode="auto">
            <a:xfrm>
              <a:off x="2226" y="3174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15" name="Line 72"/>
            <p:cNvSpPr>
              <a:spLocks noChangeShapeType="1"/>
            </p:cNvSpPr>
            <p:nvPr/>
          </p:nvSpPr>
          <p:spPr bwMode="auto">
            <a:xfrm>
              <a:off x="3096" y="3168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6399" name="Freeform 73"/>
          <p:cNvSpPr>
            <a:spLocks/>
          </p:cNvSpPr>
          <p:nvPr/>
        </p:nvSpPr>
        <p:spPr bwMode="auto">
          <a:xfrm>
            <a:off x="4867275" y="2085975"/>
            <a:ext cx="295275" cy="1143000"/>
          </a:xfrm>
          <a:custGeom>
            <a:avLst/>
            <a:gdLst>
              <a:gd name="T0" fmla="*/ 468749107 w 186"/>
              <a:gd name="T1" fmla="*/ 0 h 720"/>
              <a:gd name="T2" fmla="*/ 151209375 w 186"/>
              <a:gd name="T3" fmla="*/ 1814512678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0" name="Rectangle 74"/>
          <p:cNvSpPr>
            <a:spLocks noChangeArrowheads="1"/>
          </p:cNvSpPr>
          <p:nvPr/>
        </p:nvSpPr>
        <p:spPr bwMode="auto">
          <a:xfrm>
            <a:off x="542925" y="1524000"/>
            <a:ext cx="3590925" cy="504825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1" name="Rectangle 75"/>
          <p:cNvSpPr>
            <a:spLocks noChangeArrowheads="1"/>
          </p:cNvSpPr>
          <p:nvPr/>
        </p:nvSpPr>
        <p:spPr bwMode="auto">
          <a:xfrm>
            <a:off x="466725" y="159067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2" name="Text Box 76"/>
          <p:cNvSpPr txBox="1">
            <a:spLocks noChangeArrowheads="1"/>
          </p:cNvSpPr>
          <p:nvPr/>
        </p:nvSpPr>
        <p:spPr bwMode="auto">
          <a:xfrm>
            <a:off x="460375" y="1508125"/>
            <a:ext cx="796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misc</a:t>
            </a:r>
          </a:p>
          <a:p>
            <a:pPr algn="ctr"/>
            <a:r>
              <a:rPr lang="en-US"/>
              <a:t>fields</a:t>
            </a:r>
          </a:p>
        </p:txBody>
      </p:sp>
      <p:sp>
        <p:nvSpPr>
          <p:cNvPr id="16403" name="Line 77"/>
          <p:cNvSpPr>
            <a:spLocks noChangeShapeType="1"/>
          </p:cNvSpPr>
          <p:nvPr/>
        </p:nvSpPr>
        <p:spPr bwMode="auto">
          <a:xfrm>
            <a:off x="1228725" y="1600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4" name="Text Box 78"/>
          <p:cNvSpPr txBox="1">
            <a:spLocks noChangeArrowheads="1"/>
          </p:cNvSpPr>
          <p:nvPr/>
        </p:nvSpPr>
        <p:spPr bwMode="auto">
          <a:xfrm>
            <a:off x="1196975" y="1670050"/>
            <a:ext cx="1084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223.1.1.1</a:t>
            </a:r>
            <a:endParaRPr lang="en-US"/>
          </a:p>
        </p:txBody>
      </p:sp>
      <p:sp>
        <p:nvSpPr>
          <p:cNvPr id="16405" name="Text Box 79"/>
          <p:cNvSpPr txBox="1">
            <a:spLocks noChangeArrowheads="1"/>
          </p:cNvSpPr>
          <p:nvPr/>
        </p:nvSpPr>
        <p:spPr bwMode="auto">
          <a:xfrm>
            <a:off x="2197100" y="1670050"/>
            <a:ext cx="1120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223.1.1.3</a:t>
            </a:r>
            <a:endParaRPr lang="en-US"/>
          </a:p>
        </p:txBody>
      </p:sp>
      <p:sp>
        <p:nvSpPr>
          <p:cNvPr id="16406" name="Line 80"/>
          <p:cNvSpPr>
            <a:spLocks noChangeShapeType="1"/>
          </p:cNvSpPr>
          <p:nvPr/>
        </p:nvSpPr>
        <p:spPr bwMode="auto">
          <a:xfrm>
            <a:off x="2219325" y="1600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7" name="Line 81"/>
          <p:cNvSpPr>
            <a:spLocks noChangeShapeType="1"/>
          </p:cNvSpPr>
          <p:nvPr/>
        </p:nvSpPr>
        <p:spPr bwMode="auto">
          <a:xfrm>
            <a:off x="3238500" y="1600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8" name="Text Box 82"/>
          <p:cNvSpPr txBox="1">
            <a:spLocks noChangeArrowheads="1"/>
          </p:cNvSpPr>
          <p:nvPr/>
        </p:nvSpPr>
        <p:spPr bwMode="auto">
          <a:xfrm>
            <a:off x="3233738" y="1660525"/>
            <a:ext cx="661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74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761286E4-844A-412E-AE44-FD9709E03E7E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7419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209550"/>
            <a:ext cx="8105775" cy="1143000"/>
          </a:xfrm>
        </p:spPr>
        <p:txBody>
          <a:bodyPr/>
          <a:lstStyle/>
          <a:p>
            <a:pPr algn="ctr"/>
            <a:r>
              <a:rPr lang="en-US" sz="3200" smtClean="0"/>
              <a:t>Getting a datagram from source to dest.</a:t>
            </a:r>
            <a:endParaRPr lang="en-US" smtClean="0"/>
          </a:p>
        </p:txBody>
      </p:sp>
      <p:grpSp>
        <p:nvGrpSpPr>
          <p:cNvPr id="17420" name="Group 3"/>
          <p:cNvGrpSpPr>
            <a:grpSpLocks/>
          </p:cNvGrpSpPr>
          <p:nvPr/>
        </p:nvGrpSpPr>
        <p:grpSpPr bwMode="auto">
          <a:xfrm>
            <a:off x="4606925" y="3094038"/>
            <a:ext cx="4422775" cy="3154362"/>
            <a:chOff x="2896" y="749"/>
            <a:chExt cx="2786" cy="1987"/>
          </a:xfrm>
        </p:grpSpPr>
        <p:sp>
          <p:nvSpPr>
            <p:cNvPr id="17440" name="Freeform 4"/>
            <p:cNvSpPr>
              <a:spLocks/>
            </p:cNvSpPr>
            <p:nvPr/>
          </p:nvSpPr>
          <p:spPr bwMode="auto">
            <a:xfrm>
              <a:off x="2896" y="7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1" name="Freeform 5"/>
            <p:cNvSpPr>
              <a:spLocks/>
            </p:cNvSpPr>
            <p:nvPr/>
          </p:nvSpPr>
          <p:spPr bwMode="auto">
            <a:xfrm>
              <a:off x="4481" y="9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2" name="Freeform 6"/>
            <p:cNvSpPr>
              <a:spLocks/>
            </p:cNvSpPr>
            <p:nvPr/>
          </p:nvSpPr>
          <p:spPr bwMode="auto">
            <a:xfrm>
              <a:off x="3657" y="17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0" name="Object 7"/>
            <p:cNvGraphicFramePr>
              <a:graphicFrameLocks noChangeAspect="1"/>
            </p:cNvGraphicFramePr>
            <p:nvPr/>
          </p:nvGraphicFramePr>
          <p:xfrm>
            <a:off x="2945" y="815"/>
            <a:ext cx="368" cy="292"/>
          </p:xfrm>
          <a:graphic>
            <a:graphicData uri="http://schemas.openxmlformats.org/presentationml/2006/ole">
              <p:oleObj spid="_x0000_s17410" name="Clip" r:id="rId3" imgW="1305000" imgH="1085760" progId="MS_ClipArt_Gallery.2">
                <p:embed/>
              </p:oleObj>
            </a:graphicData>
          </a:graphic>
        </p:graphicFrame>
        <p:sp>
          <p:nvSpPr>
            <p:cNvPr id="17443" name="Line 8"/>
            <p:cNvSpPr>
              <a:spLocks noChangeShapeType="1"/>
            </p:cNvSpPr>
            <p:nvPr/>
          </p:nvSpPr>
          <p:spPr bwMode="auto">
            <a:xfrm>
              <a:off x="3298" y="10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4" name="Line 9"/>
            <p:cNvSpPr>
              <a:spLocks noChangeShapeType="1"/>
            </p:cNvSpPr>
            <p:nvPr/>
          </p:nvSpPr>
          <p:spPr bwMode="auto">
            <a:xfrm flipH="1">
              <a:off x="3481" y="10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5" name="Line 10"/>
            <p:cNvSpPr>
              <a:spLocks noChangeShapeType="1"/>
            </p:cNvSpPr>
            <p:nvPr/>
          </p:nvSpPr>
          <p:spPr bwMode="auto">
            <a:xfrm flipV="1">
              <a:off x="3298" y="14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6" name="Line 11"/>
            <p:cNvSpPr>
              <a:spLocks noChangeShapeType="1"/>
            </p:cNvSpPr>
            <p:nvPr/>
          </p:nvSpPr>
          <p:spPr bwMode="auto">
            <a:xfrm>
              <a:off x="3304" y="18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1" name="Object 12"/>
            <p:cNvGraphicFramePr>
              <a:graphicFrameLocks noChangeAspect="1"/>
            </p:cNvGraphicFramePr>
            <p:nvPr/>
          </p:nvGraphicFramePr>
          <p:xfrm>
            <a:off x="2945" y="1235"/>
            <a:ext cx="368" cy="292"/>
          </p:xfrm>
          <a:graphic>
            <a:graphicData uri="http://schemas.openxmlformats.org/presentationml/2006/ole">
              <p:oleObj spid="_x0000_s17411" name="Clip" r:id="rId4" imgW="1305000" imgH="1085760" progId="MS_ClipArt_Gallery.2">
                <p:embed/>
              </p:oleObj>
            </a:graphicData>
          </a:graphic>
        </p:graphicFrame>
        <p:graphicFrame>
          <p:nvGraphicFramePr>
            <p:cNvPr id="17412" name="Object 13"/>
            <p:cNvGraphicFramePr>
              <a:graphicFrameLocks noChangeAspect="1"/>
            </p:cNvGraphicFramePr>
            <p:nvPr/>
          </p:nvGraphicFramePr>
          <p:xfrm>
            <a:off x="2945" y="1619"/>
            <a:ext cx="368" cy="292"/>
          </p:xfrm>
          <a:graphic>
            <a:graphicData uri="http://schemas.openxmlformats.org/presentationml/2006/ole">
              <p:oleObj spid="_x0000_s17412" name="Clip" r:id="rId5" imgW="1305000" imgH="1085760" progId="MS_ClipArt_Gallery.2">
                <p:embed/>
              </p:oleObj>
            </a:graphicData>
          </a:graphic>
        </p:graphicFrame>
        <p:sp>
          <p:nvSpPr>
            <p:cNvPr id="17447" name="Line 14"/>
            <p:cNvSpPr>
              <a:spLocks noChangeShapeType="1"/>
            </p:cNvSpPr>
            <p:nvPr/>
          </p:nvSpPr>
          <p:spPr bwMode="auto">
            <a:xfrm>
              <a:off x="3481" y="15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7448" name="Group 15"/>
            <p:cNvGrpSpPr>
              <a:grpSpLocks/>
            </p:cNvGrpSpPr>
            <p:nvPr/>
          </p:nvGrpSpPr>
          <p:grpSpPr bwMode="auto">
            <a:xfrm>
              <a:off x="4075" y="1559"/>
              <a:ext cx="448" cy="240"/>
              <a:chOff x="3600" y="219"/>
              <a:chExt cx="360" cy="175"/>
            </a:xfrm>
          </p:grpSpPr>
          <p:sp>
            <p:nvSpPr>
              <p:cNvPr id="17480" name="Oval 1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81" name="Line 1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82" name="Line 1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83" name="Rectangle 1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7484" name="Oval 2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7485" name="Group 2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490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491" name="Line 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492" name="Line 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486" name="Group 2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487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488" name="Line 2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489" name="Line 2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7449" name="Text Box 29"/>
            <p:cNvSpPr txBox="1">
              <a:spLocks noChangeArrowheads="1"/>
            </p:cNvSpPr>
            <p:nvPr/>
          </p:nvSpPr>
          <p:spPr bwMode="auto">
            <a:xfrm>
              <a:off x="3272" y="845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223.1.1.1</a:t>
              </a:r>
              <a:endParaRPr lang="en-US"/>
            </a:p>
          </p:txBody>
        </p:sp>
        <p:sp>
          <p:nvSpPr>
            <p:cNvPr id="17450" name="Rectangle 30"/>
            <p:cNvSpPr>
              <a:spLocks noChangeArrowheads="1"/>
            </p:cNvSpPr>
            <p:nvPr/>
          </p:nvSpPr>
          <p:spPr bwMode="auto">
            <a:xfrm>
              <a:off x="3327" y="1299"/>
              <a:ext cx="195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1" name="Text Box 31"/>
            <p:cNvSpPr txBox="1">
              <a:spLocks noChangeArrowheads="1"/>
            </p:cNvSpPr>
            <p:nvPr/>
          </p:nvSpPr>
          <p:spPr bwMode="auto">
            <a:xfrm>
              <a:off x="3281" y="12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  <p:sp>
          <p:nvSpPr>
            <p:cNvPr id="17452" name="Text Box 32"/>
            <p:cNvSpPr txBox="1">
              <a:spLocks noChangeArrowheads="1"/>
            </p:cNvSpPr>
            <p:nvPr/>
          </p:nvSpPr>
          <p:spPr bwMode="auto">
            <a:xfrm>
              <a:off x="3200" y="18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223.1.1.3</a:t>
              </a:r>
              <a:endParaRPr lang="en-US"/>
            </a:p>
          </p:txBody>
        </p:sp>
        <p:sp>
          <p:nvSpPr>
            <p:cNvPr id="17453" name="Text Box 33"/>
            <p:cNvSpPr txBox="1">
              <a:spLocks noChangeArrowheads="1"/>
            </p:cNvSpPr>
            <p:nvPr/>
          </p:nvSpPr>
          <p:spPr bwMode="auto">
            <a:xfrm>
              <a:off x="3698" y="141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223.1.1.4</a:t>
              </a:r>
              <a:endParaRPr lang="en-US"/>
            </a:p>
          </p:txBody>
        </p:sp>
        <p:sp>
          <p:nvSpPr>
            <p:cNvPr id="17454" name="Line 34"/>
            <p:cNvSpPr>
              <a:spLocks noChangeShapeType="1"/>
            </p:cNvSpPr>
            <p:nvPr/>
          </p:nvSpPr>
          <p:spPr bwMode="auto">
            <a:xfrm>
              <a:off x="4456" y="15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5" name="Text Box 35"/>
            <p:cNvSpPr txBox="1">
              <a:spLocks noChangeArrowheads="1"/>
            </p:cNvSpPr>
            <p:nvPr/>
          </p:nvSpPr>
          <p:spPr bwMode="auto">
            <a:xfrm>
              <a:off x="4376" y="1412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223.1.2.9</a:t>
              </a:r>
              <a:endParaRPr lang="en-US"/>
            </a:p>
          </p:txBody>
        </p:sp>
        <p:sp>
          <p:nvSpPr>
            <p:cNvPr id="17456" name="Line 36"/>
            <p:cNvSpPr>
              <a:spLocks noChangeShapeType="1"/>
            </p:cNvSpPr>
            <p:nvPr/>
          </p:nvSpPr>
          <p:spPr bwMode="auto">
            <a:xfrm flipH="1">
              <a:off x="5101" y="11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3" name="Object 37"/>
            <p:cNvGraphicFramePr>
              <a:graphicFrameLocks noChangeAspect="1"/>
            </p:cNvGraphicFramePr>
            <p:nvPr/>
          </p:nvGraphicFramePr>
          <p:xfrm>
            <a:off x="5213" y="965"/>
            <a:ext cx="368" cy="292"/>
          </p:xfrm>
          <a:graphic>
            <a:graphicData uri="http://schemas.openxmlformats.org/presentationml/2006/ole">
              <p:oleObj spid="_x0000_s17413" name="Clip" r:id="rId6" imgW="1305000" imgH="1085760" progId="MS_ClipArt_Gallery.2">
                <p:embed/>
              </p:oleObj>
            </a:graphicData>
          </a:graphic>
        </p:graphicFrame>
        <p:sp>
          <p:nvSpPr>
            <p:cNvPr id="17457" name="Line 38"/>
            <p:cNvSpPr>
              <a:spLocks noChangeShapeType="1"/>
            </p:cNvSpPr>
            <p:nvPr/>
          </p:nvSpPr>
          <p:spPr bwMode="auto">
            <a:xfrm>
              <a:off x="5101" y="11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4" name="Object 39"/>
            <p:cNvGraphicFramePr>
              <a:graphicFrameLocks noChangeAspect="1"/>
            </p:cNvGraphicFramePr>
            <p:nvPr/>
          </p:nvGraphicFramePr>
          <p:xfrm>
            <a:off x="5216" y="1835"/>
            <a:ext cx="368" cy="292"/>
          </p:xfrm>
          <a:graphic>
            <a:graphicData uri="http://schemas.openxmlformats.org/presentationml/2006/ole">
              <p:oleObj spid="_x0000_s17414" name="Clip" r:id="rId7" imgW="1305000" imgH="1085760" progId="MS_ClipArt_Gallery.2">
                <p:embed/>
              </p:oleObj>
            </a:graphicData>
          </a:graphic>
        </p:graphicFrame>
        <p:sp>
          <p:nvSpPr>
            <p:cNvPr id="17458" name="Line 40"/>
            <p:cNvSpPr>
              <a:spLocks noChangeShapeType="1"/>
            </p:cNvSpPr>
            <p:nvPr/>
          </p:nvSpPr>
          <p:spPr bwMode="auto">
            <a:xfrm>
              <a:off x="5101" y="19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9" name="Rectangle 41"/>
            <p:cNvSpPr>
              <a:spLocks noChangeArrowheads="1"/>
            </p:cNvSpPr>
            <p:nvPr/>
          </p:nvSpPr>
          <p:spPr bwMode="auto">
            <a:xfrm>
              <a:off x="5067" y="1794"/>
              <a:ext cx="108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0" name="Text Box 42"/>
            <p:cNvSpPr txBox="1">
              <a:spLocks noChangeArrowheads="1"/>
            </p:cNvSpPr>
            <p:nvPr/>
          </p:nvSpPr>
          <p:spPr bwMode="auto">
            <a:xfrm>
              <a:off x="4682" y="173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  <p:sp>
          <p:nvSpPr>
            <p:cNvPr id="17461" name="Rectangle 43"/>
            <p:cNvSpPr>
              <a:spLocks noChangeArrowheads="1"/>
            </p:cNvSpPr>
            <p:nvPr/>
          </p:nvSpPr>
          <p:spPr bwMode="auto">
            <a:xfrm>
              <a:off x="5076" y="1182"/>
              <a:ext cx="156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2" name="Text Box 44"/>
            <p:cNvSpPr txBox="1">
              <a:spLocks noChangeArrowheads="1"/>
            </p:cNvSpPr>
            <p:nvPr/>
          </p:nvSpPr>
          <p:spPr bwMode="auto">
            <a:xfrm>
              <a:off x="4586" y="112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  <p:sp>
          <p:nvSpPr>
            <p:cNvPr id="17463" name="Line 45"/>
            <p:cNvSpPr>
              <a:spLocks noChangeShapeType="1"/>
            </p:cNvSpPr>
            <p:nvPr/>
          </p:nvSpPr>
          <p:spPr bwMode="auto">
            <a:xfrm flipH="1">
              <a:off x="4306" y="18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4" name="Line 46"/>
            <p:cNvSpPr>
              <a:spLocks noChangeShapeType="1"/>
            </p:cNvSpPr>
            <p:nvPr/>
          </p:nvSpPr>
          <p:spPr bwMode="auto">
            <a:xfrm flipH="1">
              <a:off x="3892" y="22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5" name="Line 47"/>
            <p:cNvSpPr>
              <a:spLocks noChangeShapeType="1"/>
            </p:cNvSpPr>
            <p:nvPr/>
          </p:nvSpPr>
          <p:spPr bwMode="auto">
            <a:xfrm flipH="1" flipV="1">
              <a:off x="3890" y="22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6" name="Line 48"/>
            <p:cNvSpPr>
              <a:spLocks noChangeShapeType="1"/>
            </p:cNvSpPr>
            <p:nvPr/>
          </p:nvSpPr>
          <p:spPr bwMode="auto">
            <a:xfrm flipH="1" flipV="1">
              <a:off x="4631" y="22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5" name="Object 49"/>
            <p:cNvGraphicFramePr>
              <a:graphicFrameLocks noChangeAspect="1"/>
            </p:cNvGraphicFramePr>
            <p:nvPr/>
          </p:nvGraphicFramePr>
          <p:xfrm>
            <a:off x="4496" y="2351"/>
            <a:ext cx="368" cy="292"/>
          </p:xfrm>
          <a:graphic>
            <a:graphicData uri="http://schemas.openxmlformats.org/presentationml/2006/ole">
              <p:oleObj spid="_x0000_s17415" name="Clip" r:id="rId8" imgW="1305000" imgH="1085760" progId="MS_ClipArt_Gallery.2">
                <p:embed/>
              </p:oleObj>
            </a:graphicData>
          </a:graphic>
        </p:graphicFrame>
        <p:graphicFrame>
          <p:nvGraphicFramePr>
            <p:cNvPr id="17416" name="Object 50"/>
            <p:cNvGraphicFramePr>
              <a:graphicFrameLocks noChangeAspect="1"/>
            </p:cNvGraphicFramePr>
            <p:nvPr/>
          </p:nvGraphicFramePr>
          <p:xfrm>
            <a:off x="3704" y="2360"/>
            <a:ext cx="368" cy="292"/>
          </p:xfrm>
          <a:graphic>
            <a:graphicData uri="http://schemas.openxmlformats.org/presentationml/2006/ole">
              <p:oleObj spid="_x0000_s17416" name="Clip" r:id="rId9" imgW="1305000" imgH="1085760" progId="MS_ClipArt_Gallery.2">
                <p:embed/>
              </p:oleObj>
            </a:graphicData>
          </a:graphic>
        </p:graphicFrame>
        <p:sp>
          <p:nvSpPr>
            <p:cNvPr id="17467" name="Text Box 51"/>
            <p:cNvSpPr txBox="1">
              <a:spLocks noChangeArrowheads="1"/>
            </p:cNvSpPr>
            <p:nvPr/>
          </p:nvSpPr>
          <p:spPr bwMode="auto">
            <a:xfrm>
              <a:off x="4634" y="2156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  <p:sp>
          <p:nvSpPr>
            <p:cNvPr id="17468" name="Text Box 52"/>
            <p:cNvSpPr txBox="1">
              <a:spLocks noChangeArrowheads="1"/>
            </p:cNvSpPr>
            <p:nvPr/>
          </p:nvSpPr>
          <p:spPr bwMode="auto">
            <a:xfrm>
              <a:off x="3263" y="2180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  <p:sp>
          <p:nvSpPr>
            <p:cNvPr id="17469" name="Rectangle 53"/>
            <p:cNvSpPr>
              <a:spLocks noChangeArrowheads="1"/>
            </p:cNvSpPr>
            <p:nvPr/>
          </p:nvSpPr>
          <p:spPr bwMode="auto">
            <a:xfrm>
              <a:off x="4266" y="1884"/>
              <a:ext cx="81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70" name="Text Box 54"/>
            <p:cNvSpPr txBox="1">
              <a:spLocks noChangeArrowheads="1"/>
            </p:cNvSpPr>
            <p:nvPr/>
          </p:nvSpPr>
          <p:spPr bwMode="auto">
            <a:xfrm>
              <a:off x="3926" y="1835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  <p:grpSp>
          <p:nvGrpSpPr>
            <p:cNvPr id="17471" name="Group 55"/>
            <p:cNvGrpSpPr>
              <a:grpSpLocks/>
            </p:cNvGrpSpPr>
            <p:nvPr/>
          </p:nvGrpSpPr>
          <p:grpSpPr bwMode="auto">
            <a:xfrm>
              <a:off x="3008" y="791"/>
              <a:ext cx="233" cy="250"/>
              <a:chOff x="2822" y="1181"/>
              <a:chExt cx="233" cy="250"/>
            </a:xfrm>
          </p:grpSpPr>
          <p:sp>
            <p:nvSpPr>
              <p:cNvPr id="17478" name="Rectangle 56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79" name="Text Box 57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7472" name="Group 58"/>
            <p:cNvGrpSpPr>
              <a:grpSpLocks/>
            </p:cNvGrpSpPr>
            <p:nvPr/>
          </p:nvGrpSpPr>
          <p:grpSpPr bwMode="auto">
            <a:xfrm>
              <a:off x="3002" y="1571"/>
              <a:ext cx="217" cy="250"/>
              <a:chOff x="2822" y="1181"/>
              <a:chExt cx="217" cy="250"/>
            </a:xfrm>
          </p:grpSpPr>
          <p:sp>
            <p:nvSpPr>
              <p:cNvPr id="17476" name="Rectangle 59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77" name="Text Box 60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7473" name="Group 61"/>
            <p:cNvGrpSpPr>
              <a:grpSpLocks/>
            </p:cNvGrpSpPr>
            <p:nvPr/>
          </p:nvGrpSpPr>
          <p:grpSpPr bwMode="auto">
            <a:xfrm>
              <a:off x="5276" y="1799"/>
              <a:ext cx="216" cy="250"/>
              <a:chOff x="2822" y="1181"/>
              <a:chExt cx="216" cy="250"/>
            </a:xfrm>
          </p:grpSpPr>
          <p:sp>
            <p:nvSpPr>
              <p:cNvPr id="17474" name="Rectangle 62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75" name="Text Box 63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E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7421" name="Group 64"/>
          <p:cNvGrpSpPr>
            <a:grpSpLocks/>
          </p:cNvGrpSpPr>
          <p:nvPr/>
        </p:nvGrpSpPr>
        <p:grpSpPr bwMode="auto">
          <a:xfrm>
            <a:off x="5146675" y="1477963"/>
            <a:ext cx="3536950" cy="1425575"/>
            <a:chOff x="1442" y="3085"/>
            <a:chExt cx="2228" cy="898"/>
          </a:xfrm>
        </p:grpSpPr>
        <p:sp>
          <p:nvSpPr>
            <p:cNvPr id="17433" name="Text Box 65"/>
            <p:cNvSpPr txBox="1">
              <a:spLocks noChangeArrowheads="1"/>
            </p:cNvSpPr>
            <p:nvPr/>
          </p:nvSpPr>
          <p:spPr bwMode="auto">
            <a:xfrm>
              <a:off x="1442" y="3085"/>
              <a:ext cx="22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Dest. Net.  next router  Nhops</a:t>
              </a:r>
            </a:p>
          </p:txBody>
        </p:sp>
        <p:sp>
          <p:nvSpPr>
            <p:cNvPr id="17434" name="Text Box 66"/>
            <p:cNvSpPr txBox="1">
              <a:spLocks noChangeArrowheads="1"/>
            </p:cNvSpPr>
            <p:nvPr/>
          </p:nvSpPr>
          <p:spPr bwMode="auto">
            <a:xfrm>
              <a:off x="1466" y="3337"/>
              <a:ext cx="20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223.1.1                             1</a:t>
              </a:r>
            </a:p>
          </p:txBody>
        </p:sp>
        <p:sp>
          <p:nvSpPr>
            <p:cNvPr id="17435" name="Text Box 67"/>
            <p:cNvSpPr txBox="1">
              <a:spLocks noChangeArrowheads="1"/>
            </p:cNvSpPr>
            <p:nvPr/>
          </p:nvSpPr>
          <p:spPr bwMode="auto">
            <a:xfrm>
              <a:off x="1472" y="352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223.1.2      223.1.1.4        2</a:t>
              </a:r>
            </a:p>
          </p:txBody>
        </p:sp>
        <p:sp>
          <p:nvSpPr>
            <p:cNvPr id="17436" name="Text Box 68"/>
            <p:cNvSpPr txBox="1">
              <a:spLocks noChangeArrowheads="1"/>
            </p:cNvSpPr>
            <p:nvPr/>
          </p:nvSpPr>
          <p:spPr bwMode="auto">
            <a:xfrm>
              <a:off x="1478" y="373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223.1.3      223.1.1.4        2</a:t>
              </a:r>
            </a:p>
          </p:txBody>
        </p:sp>
        <p:sp>
          <p:nvSpPr>
            <p:cNvPr id="17437" name="Line 69"/>
            <p:cNvSpPr>
              <a:spLocks noChangeShapeType="1"/>
            </p:cNvSpPr>
            <p:nvPr/>
          </p:nvSpPr>
          <p:spPr bwMode="auto">
            <a:xfrm flipV="1">
              <a:off x="1500" y="3324"/>
              <a:ext cx="21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38" name="Line 70"/>
            <p:cNvSpPr>
              <a:spLocks noChangeShapeType="1"/>
            </p:cNvSpPr>
            <p:nvPr/>
          </p:nvSpPr>
          <p:spPr bwMode="auto">
            <a:xfrm>
              <a:off x="2226" y="3174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39" name="Line 71"/>
            <p:cNvSpPr>
              <a:spLocks noChangeShapeType="1"/>
            </p:cNvSpPr>
            <p:nvPr/>
          </p:nvSpPr>
          <p:spPr bwMode="auto">
            <a:xfrm>
              <a:off x="3096" y="3168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7422" name="Freeform 72"/>
          <p:cNvSpPr>
            <a:spLocks/>
          </p:cNvSpPr>
          <p:nvPr/>
        </p:nvSpPr>
        <p:spPr bwMode="auto">
          <a:xfrm>
            <a:off x="4867275" y="2085975"/>
            <a:ext cx="295275" cy="1143000"/>
          </a:xfrm>
          <a:custGeom>
            <a:avLst/>
            <a:gdLst>
              <a:gd name="T0" fmla="*/ 468749107 w 186"/>
              <a:gd name="T1" fmla="*/ 0 h 720"/>
              <a:gd name="T2" fmla="*/ 151209375 w 186"/>
              <a:gd name="T3" fmla="*/ 1814512678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23" name="Rectangle 73"/>
          <p:cNvSpPr>
            <a:spLocks noChangeArrowheads="1"/>
          </p:cNvSpPr>
          <p:nvPr/>
        </p:nvSpPr>
        <p:spPr bwMode="auto">
          <a:xfrm>
            <a:off x="409575" y="2286000"/>
            <a:ext cx="406717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Starting at A, dest. E: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look up network address of 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E on </a:t>
            </a:r>
            <a:r>
              <a:rPr lang="en-US" sz="2000" i="1">
                <a:solidFill>
                  <a:srgbClr val="FF0000"/>
                </a:solidFill>
              </a:rPr>
              <a:t>different</a:t>
            </a:r>
            <a:r>
              <a:rPr lang="en-US" sz="2000">
                <a:solidFill>
                  <a:srgbClr val="FF0000"/>
                </a:solidFill>
              </a:rPr>
              <a:t> network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routing table: next hop router to E is 223.1.1.4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rgbClr val="FF0000"/>
                </a:solidFill>
              </a:rPr>
              <a:t>link layer</a:t>
            </a:r>
            <a:r>
              <a:rPr lang="en-US" sz="2000"/>
              <a:t> is asked to send datagram to router 223.1.1.4 (inside link-layer frame)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datagram arrives at 223.1.1.4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continued…..</a:t>
            </a:r>
          </a:p>
        </p:txBody>
      </p:sp>
      <p:sp>
        <p:nvSpPr>
          <p:cNvPr id="17424" name="Rectangle 74"/>
          <p:cNvSpPr>
            <a:spLocks noChangeArrowheads="1"/>
          </p:cNvSpPr>
          <p:nvPr/>
        </p:nvSpPr>
        <p:spPr bwMode="auto">
          <a:xfrm>
            <a:off x="561975" y="1504950"/>
            <a:ext cx="3590925" cy="504825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25" name="Rectangle 75"/>
          <p:cNvSpPr>
            <a:spLocks noChangeArrowheads="1"/>
          </p:cNvSpPr>
          <p:nvPr/>
        </p:nvSpPr>
        <p:spPr bwMode="auto">
          <a:xfrm>
            <a:off x="485775" y="157162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26" name="Text Box 76"/>
          <p:cNvSpPr txBox="1">
            <a:spLocks noChangeArrowheads="1"/>
          </p:cNvSpPr>
          <p:nvPr/>
        </p:nvSpPr>
        <p:spPr bwMode="auto">
          <a:xfrm>
            <a:off x="479425" y="1489075"/>
            <a:ext cx="796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misc</a:t>
            </a:r>
          </a:p>
          <a:p>
            <a:pPr algn="ctr"/>
            <a:r>
              <a:rPr lang="en-US"/>
              <a:t>fields</a:t>
            </a:r>
          </a:p>
        </p:txBody>
      </p:sp>
      <p:sp>
        <p:nvSpPr>
          <p:cNvPr id="17427" name="Line 77"/>
          <p:cNvSpPr>
            <a:spLocks noChangeShapeType="1"/>
          </p:cNvSpPr>
          <p:nvPr/>
        </p:nvSpPr>
        <p:spPr bwMode="auto">
          <a:xfrm>
            <a:off x="12477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28" name="Text Box 78"/>
          <p:cNvSpPr txBox="1">
            <a:spLocks noChangeArrowheads="1"/>
          </p:cNvSpPr>
          <p:nvPr/>
        </p:nvSpPr>
        <p:spPr bwMode="auto">
          <a:xfrm>
            <a:off x="1216025" y="1651000"/>
            <a:ext cx="1084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223.1.1.1</a:t>
            </a:r>
            <a:endParaRPr lang="en-US"/>
          </a:p>
        </p:txBody>
      </p:sp>
      <p:sp>
        <p:nvSpPr>
          <p:cNvPr id="17429" name="Text Box 79"/>
          <p:cNvSpPr txBox="1">
            <a:spLocks noChangeArrowheads="1"/>
          </p:cNvSpPr>
          <p:nvPr/>
        </p:nvSpPr>
        <p:spPr bwMode="auto">
          <a:xfrm>
            <a:off x="2198688" y="1651000"/>
            <a:ext cx="1157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223.1.2.3</a:t>
            </a:r>
            <a:endParaRPr lang="en-US"/>
          </a:p>
        </p:txBody>
      </p:sp>
      <p:sp>
        <p:nvSpPr>
          <p:cNvPr id="17430" name="Line 80"/>
          <p:cNvSpPr>
            <a:spLocks noChangeShapeType="1"/>
          </p:cNvSpPr>
          <p:nvPr/>
        </p:nvSpPr>
        <p:spPr bwMode="auto">
          <a:xfrm>
            <a:off x="22383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31" name="Line 81"/>
          <p:cNvSpPr>
            <a:spLocks noChangeShapeType="1"/>
          </p:cNvSpPr>
          <p:nvPr/>
        </p:nvSpPr>
        <p:spPr bwMode="auto">
          <a:xfrm>
            <a:off x="3286125" y="15716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32" name="Text Box 82"/>
          <p:cNvSpPr txBox="1">
            <a:spLocks noChangeArrowheads="1"/>
          </p:cNvSpPr>
          <p:nvPr/>
        </p:nvSpPr>
        <p:spPr bwMode="auto">
          <a:xfrm>
            <a:off x="3348038" y="1641475"/>
            <a:ext cx="661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84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20A413D9-4EFE-4631-9E24-3FE6270E4CD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8443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209550"/>
            <a:ext cx="8105775" cy="1143000"/>
          </a:xfrm>
        </p:spPr>
        <p:txBody>
          <a:bodyPr/>
          <a:lstStyle/>
          <a:p>
            <a:pPr algn="ctr"/>
            <a:r>
              <a:rPr lang="en-US" sz="3200" smtClean="0"/>
              <a:t>Getting a datagram from source to dest.</a:t>
            </a:r>
          </a:p>
        </p:txBody>
      </p:sp>
      <p:grpSp>
        <p:nvGrpSpPr>
          <p:cNvPr id="18444" name="Group 3"/>
          <p:cNvGrpSpPr>
            <a:grpSpLocks/>
          </p:cNvGrpSpPr>
          <p:nvPr/>
        </p:nvGrpSpPr>
        <p:grpSpPr bwMode="auto">
          <a:xfrm>
            <a:off x="4606925" y="3094038"/>
            <a:ext cx="4422775" cy="3154362"/>
            <a:chOff x="2896" y="749"/>
            <a:chExt cx="2786" cy="1987"/>
          </a:xfrm>
        </p:grpSpPr>
        <p:sp>
          <p:nvSpPr>
            <p:cNvPr id="18466" name="Freeform 4"/>
            <p:cNvSpPr>
              <a:spLocks/>
            </p:cNvSpPr>
            <p:nvPr/>
          </p:nvSpPr>
          <p:spPr bwMode="auto">
            <a:xfrm>
              <a:off x="2896" y="7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7" name="Freeform 5"/>
            <p:cNvSpPr>
              <a:spLocks/>
            </p:cNvSpPr>
            <p:nvPr/>
          </p:nvSpPr>
          <p:spPr bwMode="auto">
            <a:xfrm>
              <a:off x="4481" y="9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8" name="Freeform 6"/>
            <p:cNvSpPr>
              <a:spLocks/>
            </p:cNvSpPr>
            <p:nvPr/>
          </p:nvSpPr>
          <p:spPr bwMode="auto">
            <a:xfrm>
              <a:off x="3657" y="17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4" name="Object 7"/>
            <p:cNvGraphicFramePr>
              <a:graphicFrameLocks noChangeAspect="1"/>
            </p:cNvGraphicFramePr>
            <p:nvPr/>
          </p:nvGraphicFramePr>
          <p:xfrm>
            <a:off x="2945" y="815"/>
            <a:ext cx="368" cy="292"/>
          </p:xfrm>
          <a:graphic>
            <a:graphicData uri="http://schemas.openxmlformats.org/presentationml/2006/ole">
              <p:oleObj spid="_x0000_s18434" name="Clip" r:id="rId3" imgW="1305000" imgH="1085760" progId="MS_ClipArt_Gallery.2">
                <p:embed/>
              </p:oleObj>
            </a:graphicData>
          </a:graphic>
        </p:graphicFrame>
        <p:sp>
          <p:nvSpPr>
            <p:cNvPr id="18469" name="Line 8"/>
            <p:cNvSpPr>
              <a:spLocks noChangeShapeType="1"/>
            </p:cNvSpPr>
            <p:nvPr/>
          </p:nvSpPr>
          <p:spPr bwMode="auto">
            <a:xfrm>
              <a:off x="3298" y="10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70" name="Line 9"/>
            <p:cNvSpPr>
              <a:spLocks noChangeShapeType="1"/>
            </p:cNvSpPr>
            <p:nvPr/>
          </p:nvSpPr>
          <p:spPr bwMode="auto">
            <a:xfrm flipH="1">
              <a:off x="3481" y="10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71" name="Line 10"/>
            <p:cNvSpPr>
              <a:spLocks noChangeShapeType="1"/>
            </p:cNvSpPr>
            <p:nvPr/>
          </p:nvSpPr>
          <p:spPr bwMode="auto">
            <a:xfrm flipV="1">
              <a:off x="3298" y="14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72" name="Line 11"/>
            <p:cNvSpPr>
              <a:spLocks noChangeShapeType="1"/>
            </p:cNvSpPr>
            <p:nvPr/>
          </p:nvSpPr>
          <p:spPr bwMode="auto">
            <a:xfrm>
              <a:off x="3304" y="18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5" name="Object 12"/>
            <p:cNvGraphicFramePr>
              <a:graphicFrameLocks noChangeAspect="1"/>
            </p:cNvGraphicFramePr>
            <p:nvPr/>
          </p:nvGraphicFramePr>
          <p:xfrm>
            <a:off x="2945" y="1235"/>
            <a:ext cx="368" cy="292"/>
          </p:xfrm>
          <a:graphic>
            <a:graphicData uri="http://schemas.openxmlformats.org/presentationml/2006/ole">
              <p:oleObj spid="_x0000_s18435" name="Clip" r:id="rId4" imgW="1305000" imgH="1085760" progId="MS_ClipArt_Gallery.2">
                <p:embed/>
              </p:oleObj>
            </a:graphicData>
          </a:graphic>
        </p:graphicFrame>
        <p:graphicFrame>
          <p:nvGraphicFramePr>
            <p:cNvPr id="18436" name="Object 13"/>
            <p:cNvGraphicFramePr>
              <a:graphicFrameLocks noChangeAspect="1"/>
            </p:cNvGraphicFramePr>
            <p:nvPr/>
          </p:nvGraphicFramePr>
          <p:xfrm>
            <a:off x="2945" y="1619"/>
            <a:ext cx="368" cy="292"/>
          </p:xfrm>
          <a:graphic>
            <a:graphicData uri="http://schemas.openxmlformats.org/presentationml/2006/ole">
              <p:oleObj spid="_x0000_s18436" name="Clip" r:id="rId5" imgW="1305000" imgH="1085760" progId="MS_ClipArt_Gallery.2">
                <p:embed/>
              </p:oleObj>
            </a:graphicData>
          </a:graphic>
        </p:graphicFrame>
        <p:sp>
          <p:nvSpPr>
            <p:cNvPr id="18473" name="Line 14"/>
            <p:cNvSpPr>
              <a:spLocks noChangeShapeType="1"/>
            </p:cNvSpPr>
            <p:nvPr/>
          </p:nvSpPr>
          <p:spPr bwMode="auto">
            <a:xfrm>
              <a:off x="3481" y="15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8474" name="Group 15"/>
            <p:cNvGrpSpPr>
              <a:grpSpLocks/>
            </p:cNvGrpSpPr>
            <p:nvPr/>
          </p:nvGrpSpPr>
          <p:grpSpPr bwMode="auto">
            <a:xfrm>
              <a:off x="4075" y="1559"/>
              <a:ext cx="448" cy="240"/>
              <a:chOff x="3600" y="219"/>
              <a:chExt cx="360" cy="175"/>
            </a:xfrm>
          </p:grpSpPr>
          <p:sp>
            <p:nvSpPr>
              <p:cNvPr id="18506" name="Oval 1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7" name="Line 1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8" name="Line 1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9" name="Rectangle 1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8510" name="Oval 2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8511" name="Group 2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851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517" name="Line 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518" name="Line 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8512" name="Group 2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8513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514" name="Line 2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515" name="Line 2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8475" name="Text Box 29"/>
            <p:cNvSpPr txBox="1">
              <a:spLocks noChangeArrowheads="1"/>
            </p:cNvSpPr>
            <p:nvPr/>
          </p:nvSpPr>
          <p:spPr bwMode="auto">
            <a:xfrm>
              <a:off x="3272" y="845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223.1.1.1</a:t>
              </a:r>
              <a:endParaRPr lang="en-US"/>
            </a:p>
          </p:txBody>
        </p:sp>
        <p:sp>
          <p:nvSpPr>
            <p:cNvPr id="18476" name="Rectangle 30"/>
            <p:cNvSpPr>
              <a:spLocks noChangeArrowheads="1"/>
            </p:cNvSpPr>
            <p:nvPr/>
          </p:nvSpPr>
          <p:spPr bwMode="auto">
            <a:xfrm>
              <a:off x="3327" y="1299"/>
              <a:ext cx="195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77" name="Text Box 31"/>
            <p:cNvSpPr txBox="1">
              <a:spLocks noChangeArrowheads="1"/>
            </p:cNvSpPr>
            <p:nvPr/>
          </p:nvSpPr>
          <p:spPr bwMode="auto">
            <a:xfrm>
              <a:off x="3281" y="12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  <p:sp>
          <p:nvSpPr>
            <p:cNvPr id="18478" name="Text Box 32"/>
            <p:cNvSpPr txBox="1">
              <a:spLocks noChangeArrowheads="1"/>
            </p:cNvSpPr>
            <p:nvPr/>
          </p:nvSpPr>
          <p:spPr bwMode="auto">
            <a:xfrm>
              <a:off x="3200" y="18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223.1.1.3</a:t>
              </a:r>
              <a:endParaRPr lang="en-US"/>
            </a:p>
          </p:txBody>
        </p:sp>
        <p:sp>
          <p:nvSpPr>
            <p:cNvPr id="18479" name="Text Box 33"/>
            <p:cNvSpPr txBox="1">
              <a:spLocks noChangeArrowheads="1"/>
            </p:cNvSpPr>
            <p:nvPr/>
          </p:nvSpPr>
          <p:spPr bwMode="auto">
            <a:xfrm>
              <a:off x="3698" y="141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223.1.1.4</a:t>
              </a:r>
              <a:endParaRPr lang="en-US"/>
            </a:p>
          </p:txBody>
        </p:sp>
        <p:sp>
          <p:nvSpPr>
            <p:cNvPr id="18480" name="Line 34"/>
            <p:cNvSpPr>
              <a:spLocks noChangeShapeType="1"/>
            </p:cNvSpPr>
            <p:nvPr/>
          </p:nvSpPr>
          <p:spPr bwMode="auto">
            <a:xfrm>
              <a:off x="4456" y="15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81" name="Text Box 35"/>
            <p:cNvSpPr txBox="1">
              <a:spLocks noChangeArrowheads="1"/>
            </p:cNvSpPr>
            <p:nvPr/>
          </p:nvSpPr>
          <p:spPr bwMode="auto">
            <a:xfrm>
              <a:off x="4376" y="1412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223.1.2.9</a:t>
              </a:r>
              <a:endParaRPr lang="en-US"/>
            </a:p>
          </p:txBody>
        </p:sp>
        <p:sp>
          <p:nvSpPr>
            <p:cNvPr id="18482" name="Line 36"/>
            <p:cNvSpPr>
              <a:spLocks noChangeShapeType="1"/>
            </p:cNvSpPr>
            <p:nvPr/>
          </p:nvSpPr>
          <p:spPr bwMode="auto">
            <a:xfrm flipH="1">
              <a:off x="5101" y="11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7" name="Object 37"/>
            <p:cNvGraphicFramePr>
              <a:graphicFrameLocks noChangeAspect="1"/>
            </p:cNvGraphicFramePr>
            <p:nvPr/>
          </p:nvGraphicFramePr>
          <p:xfrm>
            <a:off x="5213" y="965"/>
            <a:ext cx="368" cy="292"/>
          </p:xfrm>
          <a:graphic>
            <a:graphicData uri="http://schemas.openxmlformats.org/presentationml/2006/ole">
              <p:oleObj spid="_x0000_s18437" name="Clip" r:id="rId6" imgW="1305000" imgH="1085760" progId="MS_ClipArt_Gallery.2">
                <p:embed/>
              </p:oleObj>
            </a:graphicData>
          </a:graphic>
        </p:graphicFrame>
        <p:sp>
          <p:nvSpPr>
            <p:cNvPr id="18483" name="Line 38"/>
            <p:cNvSpPr>
              <a:spLocks noChangeShapeType="1"/>
            </p:cNvSpPr>
            <p:nvPr/>
          </p:nvSpPr>
          <p:spPr bwMode="auto">
            <a:xfrm>
              <a:off x="5101" y="11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8" name="Object 39"/>
            <p:cNvGraphicFramePr>
              <a:graphicFrameLocks noChangeAspect="1"/>
            </p:cNvGraphicFramePr>
            <p:nvPr/>
          </p:nvGraphicFramePr>
          <p:xfrm>
            <a:off x="5216" y="1835"/>
            <a:ext cx="368" cy="292"/>
          </p:xfrm>
          <a:graphic>
            <a:graphicData uri="http://schemas.openxmlformats.org/presentationml/2006/ole">
              <p:oleObj spid="_x0000_s18438" name="Clip" r:id="rId7" imgW="1305000" imgH="1085760" progId="MS_ClipArt_Gallery.2">
                <p:embed/>
              </p:oleObj>
            </a:graphicData>
          </a:graphic>
        </p:graphicFrame>
        <p:sp>
          <p:nvSpPr>
            <p:cNvPr id="18484" name="Line 40"/>
            <p:cNvSpPr>
              <a:spLocks noChangeShapeType="1"/>
            </p:cNvSpPr>
            <p:nvPr/>
          </p:nvSpPr>
          <p:spPr bwMode="auto">
            <a:xfrm>
              <a:off x="5101" y="19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85" name="Rectangle 41"/>
            <p:cNvSpPr>
              <a:spLocks noChangeArrowheads="1"/>
            </p:cNvSpPr>
            <p:nvPr/>
          </p:nvSpPr>
          <p:spPr bwMode="auto">
            <a:xfrm>
              <a:off x="5067" y="1794"/>
              <a:ext cx="108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86" name="Text Box 42"/>
            <p:cNvSpPr txBox="1">
              <a:spLocks noChangeArrowheads="1"/>
            </p:cNvSpPr>
            <p:nvPr/>
          </p:nvSpPr>
          <p:spPr bwMode="auto">
            <a:xfrm>
              <a:off x="4682" y="173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  <p:sp>
          <p:nvSpPr>
            <p:cNvPr id="18487" name="Rectangle 43"/>
            <p:cNvSpPr>
              <a:spLocks noChangeArrowheads="1"/>
            </p:cNvSpPr>
            <p:nvPr/>
          </p:nvSpPr>
          <p:spPr bwMode="auto">
            <a:xfrm>
              <a:off x="5076" y="1182"/>
              <a:ext cx="156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88" name="Text Box 44"/>
            <p:cNvSpPr txBox="1">
              <a:spLocks noChangeArrowheads="1"/>
            </p:cNvSpPr>
            <p:nvPr/>
          </p:nvSpPr>
          <p:spPr bwMode="auto">
            <a:xfrm>
              <a:off x="4586" y="112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  <p:sp>
          <p:nvSpPr>
            <p:cNvPr id="18489" name="Line 45"/>
            <p:cNvSpPr>
              <a:spLocks noChangeShapeType="1"/>
            </p:cNvSpPr>
            <p:nvPr/>
          </p:nvSpPr>
          <p:spPr bwMode="auto">
            <a:xfrm flipH="1">
              <a:off x="4306" y="18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90" name="Line 46"/>
            <p:cNvSpPr>
              <a:spLocks noChangeShapeType="1"/>
            </p:cNvSpPr>
            <p:nvPr/>
          </p:nvSpPr>
          <p:spPr bwMode="auto">
            <a:xfrm flipH="1">
              <a:off x="3892" y="22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91" name="Line 47"/>
            <p:cNvSpPr>
              <a:spLocks noChangeShapeType="1"/>
            </p:cNvSpPr>
            <p:nvPr/>
          </p:nvSpPr>
          <p:spPr bwMode="auto">
            <a:xfrm flipH="1" flipV="1">
              <a:off x="3890" y="22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92" name="Line 48"/>
            <p:cNvSpPr>
              <a:spLocks noChangeShapeType="1"/>
            </p:cNvSpPr>
            <p:nvPr/>
          </p:nvSpPr>
          <p:spPr bwMode="auto">
            <a:xfrm flipH="1" flipV="1">
              <a:off x="4631" y="22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9" name="Object 49"/>
            <p:cNvGraphicFramePr>
              <a:graphicFrameLocks noChangeAspect="1"/>
            </p:cNvGraphicFramePr>
            <p:nvPr/>
          </p:nvGraphicFramePr>
          <p:xfrm>
            <a:off x="4496" y="2351"/>
            <a:ext cx="368" cy="292"/>
          </p:xfrm>
          <a:graphic>
            <a:graphicData uri="http://schemas.openxmlformats.org/presentationml/2006/ole">
              <p:oleObj spid="_x0000_s18439" name="Clip" r:id="rId8" imgW="1305000" imgH="1085760" progId="MS_ClipArt_Gallery.2">
                <p:embed/>
              </p:oleObj>
            </a:graphicData>
          </a:graphic>
        </p:graphicFrame>
        <p:graphicFrame>
          <p:nvGraphicFramePr>
            <p:cNvPr id="18440" name="Object 50"/>
            <p:cNvGraphicFramePr>
              <a:graphicFrameLocks noChangeAspect="1"/>
            </p:cNvGraphicFramePr>
            <p:nvPr/>
          </p:nvGraphicFramePr>
          <p:xfrm>
            <a:off x="3704" y="2360"/>
            <a:ext cx="368" cy="292"/>
          </p:xfrm>
          <a:graphic>
            <a:graphicData uri="http://schemas.openxmlformats.org/presentationml/2006/ole">
              <p:oleObj spid="_x0000_s18440" name="Clip" r:id="rId9" imgW="1305000" imgH="1085760" progId="MS_ClipArt_Gallery.2">
                <p:embed/>
              </p:oleObj>
            </a:graphicData>
          </a:graphic>
        </p:graphicFrame>
        <p:sp>
          <p:nvSpPr>
            <p:cNvPr id="18493" name="Text Box 51"/>
            <p:cNvSpPr txBox="1">
              <a:spLocks noChangeArrowheads="1"/>
            </p:cNvSpPr>
            <p:nvPr/>
          </p:nvSpPr>
          <p:spPr bwMode="auto">
            <a:xfrm>
              <a:off x="4634" y="2156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  <p:sp>
          <p:nvSpPr>
            <p:cNvPr id="18494" name="Text Box 52"/>
            <p:cNvSpPr txBox="1">
              <a:spLocks noChangeArrowheads="1"/>
            </p:cNvSpPr>
            <p:nvPr/>
          </p:nvSpPr>
          <p:spPr bwMode="auto">
            <a:xfrm>
              <a:off x="3263" y="2180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  <p:sp>
          <p:nvSpPr>
            <p:cNvPr id="18495" name="Rectangle 53"/>
            <p:cNvSpPr>
              <a:spLocks noChangeArrowheads="1"/>
            </p:cNvSpPr>
            <p:nvPr/>
          </p:nvSpPr>
          <p:spPr bwMode="auto">
            <a:xfrm>
              <a:off x="4266" y="1884"/>
              <a:ext cx="81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96" name="Text Box 54"/>
            <p:cNvSpPr txBox="1">
              <a:spLocks noChangeArrowheads="1"/>
            </p:cNvSpPr>
            <p:nvPr/>
          </p:nvSpPr>
          <p:spPr bwMode="auto">
            <a:xfrm>
              <a:off x="3926" y="1835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  <p:grpSp>
          <p:nvGrpSpPr>
            <p:cNvPr id="18497" name="Group 55"/>
            <p:cNvGrpSpPr>
              <a:grpSpLocks/>
            </p:cNvGrpSpPr>
            <p:nvPr/>
          </p:nvGrpSpPr>
          <p:grpSpPr bwMode="auto">
            <a:xfrm>
              <a:off x="3008" y="791"/>
              <a:ext cx="233" cy="250"/>
              <a:chOff x="2822" y="1181"/>
              <a:chExt cx="233" cy="250"/>
            </a:xfrm>
          </p:grpSpPr>
          <p:sp>
            <p:nvSpPr>
              <p:cNvPr id="18504" name="Rectangle 56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5" name="Text Box 57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8498" name="Group 58"/>
            <p:cNvGrpSpPr>
              <a:grpSpLocks/>
            </p:cNvGrpSpPr>
            <p:nvPr/>
          </p:nvGrpSpPr>
          <p:grpSpPr bwMode="auto">
            <a:xfrm>
              <a:off x="3002" y="1571"/>
              <a:ext cx="217" cy="250"/>
              <a:chOff x="2822" y="1181"/>
              <a:chExt cx="217" cy="250"/>
            </a:xfrm>
          </p:grpSpPr>
          <p:sp>
            <p:nvSpPr>
              <p:cNvPr id="18502" name="Rectangle 59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3" name="Text Box 60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8499" name="Group 61"/>
            <p:cNvGrpSpPr>
              <a:grpSpLocks/>
            </p:cNvGrpSpPr>
            <p:nvPr/>
          </p:nvGrpSpPr>
          <p:grpSpPr bwMode="auto">
            <a:xfrm>
              <a:off x="5276" y="1799"/>
              <a:ext cx="216" cy="250"/>
              <a:chOff x="2822" y="1181"/>
              <a:chExt cx="216" cy="250"/>
            </a:xfrm>
          </p:grpSpPr>
          <p:sp>
            <p:nvSpPr>
              <p:cNvPr id="18500" name="Rectangle 62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1" name="Text Box 63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E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8445" name="Freeform 64"/>
          <p:cNvSpPr>
            <a:spLocks/>
          </p:cNvSpPr>
          <p:nvPr/>
        </p:nvSpPr>
        <p:spPr bwMode="auto">
          <a:xfrm>
            <a:off x="6848475" y="2905125"/>
            <a:ext cx="238125" cy="1476375"/>
          </a:xfrm>
          <a:custGeom>
            <a:avLst/>
            <a:gdLst>
              <a:gd name="T0" fmla="*/ 317539658 w 150"/>
              <a:gd name="T1" fmla="*/ 0 h 720"/>
              <a:gd name="T2" fmla="*/ 0 w 150"/>
              <a:gd name="T3" fmla="*/ 2147483647 h 720"/>
              <a:gd name="T4" fmla="*/ 0 60000 65536"/>
              <a:gd name="T5" fmla="*/ 0 60000 65536"/>
              <a:gd name="T6" fmla="*/ 0 w 150"/>
              <a:gd name="T7" fmla="*/ 0 h 720"/>
              <a:gd name="T8" fmla="*/ 150 w 150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" h="720">
                <a:moveTo>
                  <a:pt x="126" y="0"/>
                </a:moveTo>
                <a:cubicBezTo>
                  <a:pt x="150" y="210"/>
                  <a:pt x="138" y="450"/>
                  <a:pt x="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46" name="Rectangle 65"/>
          <p:cNvSpPr>
            <a:spLocks noChangeArrowheads="1"/>
          </p:cNvSpPr>
          <p:nvPr/>
        </p:nvSpPr>
        <p:spPr bwMode="auto">
          <a:xfrm>
            <a:off x="323850" y="2286000"/>
            <a:ext cx="41529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Arriving at 223.1.4, destined for 223.1.2.2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look up network address of 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E on </a:t>
            </a:r>
            <a:r>
              <a:rPr lang="en-US" sz="2000" i="1"/>
              <a:t>same </a:t>
            </a:r>
            <a:r>
              <a:rPr lang="en-US" sz="2000"/>
              <a:t>network as router’s interface 223.1.2.9</a:t>
            </a:r>
            <a:r>
              <a:rPr lang="en-US" sz="2400"/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/>
              <a:t>router, E directly attached</a:t>
            </a:r>
            <a:endParaRPr lang="en-US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rgbClr val="FF0000"/>
                </a:solidFill>
              </a:rPr>
              <a:t>link layer</a:t>
            </a:r>
            <a:r>
              <a:rPr lang="en-US" sz="2000"/>
              <a:t> sends datagram to 223.1.2.2 (inside link-layer frame) via interface 223.1.2.9</a:t>
            </a:r>
            <a:r>
              <a:rPr lang="en-US" sz="2400"/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datagram arrives at 223.1.2.2</a:t>
            </a:r>
            <a:r>
              <a:rPr lang="en-US" sz="2000">
                <a:solidFill>
                  <a:srgbClr val="FF0000"/>
                </a:solidFill>
              </a:rPr>
              <a:t>!!!</a:t>
            </a:r>
            <a:r>
              <a:rPr lang="en-US" sz="2000"/>
              <a:t> (hooray!)</a:t>
            </a:r>
          </a:p>
        </p:txBody>
      </p:sp>
      <p:sp>
        <p:nvSpPr>
          <p:cNvPr id="18447" name="Rectangle 66"/>
          <p:cNvSpPr>
            <a:spLocks noChangeArrowheads="1"/>
          </p:cNvSpPr>
          <p:nvPr/>
        </p:nvSpPr>
        <p:spPr bwMode="auto">
          <a:xfrm>
            <a:off x="561975" y="1504950"/>
            <a:ext cx="3590925" cy="504825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48" name="Rectangle 67"/>
          <p:cNvSpPr>
            <a:spLocks noChangeArrowheads="1"/>
          </p:cNvSpPr>
          <p:nvPr/>
        </p:nvSpPr>
        <p:spPr bwMode="auto">
          <a:xfrm>
            <a:off x="485775" y="157162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49" name="Text Box 68"/>
          <p:cNvSpPr txBox="1">
            <a:spLocks noChangeArrowheads="1"/>
          </p:cNvSpPr>
          <p:nvPr/>
        </p:nvSpPr>
        <p:spPr bwMode="auto">
          <a:xfrm>
            <a:off x="479425" y="1489075"/>
            <a:ext cx="796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misc</a:t>
            </a:r>
          </a:p>
          <a:p>
            <a:pPr algn="ctr"/>
            <a:r>
              <a:rPr lang="en-US"/>
              <a:t>fields</a:t>
            </a:r>
          </a:p>
        </p:txBody>
      </p:sp>
      <p:sp>
        <p:nvSpPr>
          <p:cNvPr id="18450" name="Line 69"/>
          <p:cNvSpPr>
            <a:spLocks noChangeShapeType="1"/>
          </p:cNvSpPr>
          <p:nvPr/>
        </p:nvSpPr>
        <p:spPr bwMode="auto">
          <a:xfrm>
            <a:off x="12477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51" name="Text Box 70"/>
          <p:cNvSpPr txBox="1">
            <a:spLocks noChangeArrowheads="1"/>
          </p:cNvSpPr>
          <p:nvPr/>
        </p:nvSpPr>
        <p:spPr bwMode="auto">
          <a:xfrm>
            <a:off x="1216025" y="1651000"/>
            <a:ext cx="1084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223.1.1.1</a:t>
            </a:r>
            <a:endParaRPr lang="en-US"/>
          </a:p>
        </p:txBody>
      </p:sp>
      <p:sp>
        <p:nvSpPr>
          <p:cNvPr id="18452" name="Text Box 71"/>
          <p:cNvSpPr txBox="1">
            <a:spLocks noChangeArrowheads="1"/>
          </p:cNvSpPr>
          <p:nvPr/>
        </p:nvSpPr>
        <p:spPr bwMode="auto">
          <a:xfrm>
            <a:off x="2198688" y="1651000"/>
            <a:ext cx="1157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223.1.2.3</a:t>
            </a:r>
            <a:endParaRPr lang="en-US"/>
          </a:p>
        </p:txBody>
      </p:sp>
      <p:sp>
        <p:nvSpPr>
          <p:cNvPr id="18453" name="Line 72"/>
          <p:cNvSpPr>
            <a:spLocks noChangeShapeType="1"/>
          </p:cNvSpPr>
          <p:nvPr/>
        </p:nvSpPr>
        <p:spPr bwMode="auto">
          <a:xfrm>
            <a:off x="22383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54" name="Line 73"/>
          <p:cNvSpPr>
            <a:spLocks noChangeShapeType="1"/>
          </p:cNvSpPr>
          <p:nvPr/>
        </p:nvSpPr>
        <p:spPr bwMode="auto">
          <a:xfrm>
            <a:off x="3286125" y="15716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55" name="Text Box 74"/>
          <p:cNvSpPr txBox="1">
            <a:spLocks noChangeArrowheads="1"/>
          </p:cNvSpPr>
          <p:nvPr/>
        </p:nvSpPr>
        <p:spPr bwMode="auto">
          <a:xfrm>
            <a:off x="3348038" y="1641475"/>
            <a:ext cx="661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data</a:t>
            </a:r>
          </a:p>
        </p:txBody>
      </p:sp>
      <p:grpSp>
        <p:nvGrpSpPr>
          <p:cNvPr id="18456" name="Group 75"/>
          <p:cNvGrpSpPr>
            <a:grpSpLocks/>
          </p:cNvGrpSpPr>
          <p:nvPr/>
        </p:nvGrpSpPr>
        <p:grpSpPr bwMode="auto">
          <a:xfrm>
            <a:off x="4775200" y="1249363"/>
            <a:ext cx="4089400" cy="1711325"/>
            <a:chOff x="3242" y="751"/>
            <a:chExt cx="2576" cy="1078"/>
          </a:xfrm>
        </p:grpSpPr>
        <p:sp>
          <p:nvSpPr>
            <p:cNvPr id="18457" name="Text Box 76"/>
            <p:cNvSpPr txBox="1">
              <a:spLocks noChangeArrowheads="1"/>
            </p:cNvSpPr>
            <p:nvPr/>
          </p:nvSpPr>
          <p:spPr bwMode="auto">
            <a:xfrm>
              <a:off x="3242" y="931"/>
              <a:ext cx="25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  network   router  Nhops  interface</a:t>
              </a:r>
            </a:p>
          </p:txBody>
        </p:sp>
        <p:sp>
          <p:nvSpPr>
            <p:cNvPr id="18458" name="Text Box 77"/>
            <p:cNvSpPr txBox="1">
              <a:spLocks noChangeArrowheads="1"/>
            </p:cNvSpPr>
            <p:nvPr/>
          </p:nvSpPr>
          <p:spPr bwMode="auto">
            <a:xfrm>
              <a:off x="3266" y="1183"/>
              <a:ext cx="25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223.1.1         -          1       </a:t>
              </a:r>
              <a:r>
                <a:rPr lang="en-US" sz="1600">
                  <a:latin typeface="Arial" pitchFamily="34" charset="0"/>
                </a:rPr>
                <a:t>223.1.1.4</a:t>
              </a:r>
              <a:r>
                <a:rPr lang="en-US" sz="2000">
                  <a:latin typeface="Arial" pitchFamily="34" charset="0"/>
                </a:rPr>
                <a:t> </a:t>
              </a:r>
            </a:p>
          </p:txBody>
        </p:sp>
        <p:sp>
          <p:nvSpPr>
            <p:cNvPr id="18459" name="Text Box 78"/>
            <p:cNvSpPr txBox="1">
              <a:spLocks noChangeArrowheads="1"/>
            </p:cNvSpPr>
            <p:nvPr/>
          </p:nvSpPr>
          <p:spPr bwMode="auto">
            <a:xfrm>
              <a:off x="3272" y="1369"/>
              <a:ext cx="24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223.1.2         -          1       </a:t>
              </a:r>
              <a:r>
                <a:rPr lang="en-US" sz="1600">
                  <a:latin typeface="Arial" pitchFamily="34" charset="0"/>
                </a:rPr>
                <a:t>223.1.2.9</a:t>
              </a:r>
            </a:p>
          </p:txBody>
        </p:sp>
        <p:sp>
          <p:nvSpPr>
            <p:cNvPr id="18460" name="Text Box 79"/>
            <p:cNvSpPr txBox="1">
              <a:spLocks noChangeArrowheads="1"/>
            </p:cNvSpPr>
            <p:nvPr/>
          </p:nvSpPr>
          <p:spPr bwMode="auto">
            <a:xfrm>
              <a:off x="3278" y="1579"/>
              <a:ext cx="25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223.1.3         -          1       </a:t>
              </a:r>
              <a:r>
                <a:rPr lang="en-US" sz="1600">
                  <a:latin typeface="Arial" pitchFamily="34" charset="0"/>
                </a:rPr>
                <a:t>223.1.3.27</a:t>
              </a:r>
            </a:p>
          </p:txBody>
        </p:sp>
        <p:sp>
          <p:nvSpPr>
            <p:cNvPr id="18461" name="Line 80"/>
            <p:cNvSpPr>
              <a:spLocks noChangeShapeType="1"/>
            </p:cNvSpPr>
            <p:nvPr/>
          </p:nvSpPr>
          <p:spPr bwMode="auto">
            <a:xfrm flipV="1">
              <a:off x="3300" y="1170"/>
              <a:ext cx="21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2" name="Line 81"/>
            <p:cNvSpPr>
              <a:spLocks noChangeShapeType="1"/>
            </p:cNvSpPr>
            <p:nvPr/>
          </p:nvSpPr>
          <p:spPr bwMode="auto">
            <a:xfrm>
              <a:off x="4026" y="1020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3" name="Line 82"/>
            <p:cNvSpPr>
              <a:spLocks noChangeShapeType="1"/>
            </p:cNvSpPr>
            <p:nvPr/>
          </p:nvSpPr>
          <p:spPr bwMode="auto">
            <a:xfrm>
              <a:off x="4566" y="1050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4" name="Text Box 83"/>
            <p:cNvSpPr txBox="1">
              <a:spLocks noChangeArrowheads="1"/>
            </p:cNvSpPr>
            <p:nvPr/>
          </p:nvSpPr>
          <p:spPr bwMode="auto">
            <a:xfrm>
              <a:off x="3248" y="751"/>
              <a:ext cx="123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    Dest.      next</a:t>
              </a:r>
            </a:p>
          </p:txBody>
        </p:sp>
        <p:sp>
          <p:nvSpPr>
            <p:cNvPr id="18465" name="Line 84"/>
            <p:cNvSpPr>
              <a:spLocks noChangeShapeType="1"/>
            </p:cNvSpPr>
            <p:nvPr/>
          </p:nvSpPr>
          <p:spPr bwMode="auto">
            <a:xfrm>
              <a:off x="5088" y="1032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A1F5002A-B58C-411A-A5F6-917458979DCC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IP Fragmentation &amp; Reassembly</a:t>
            </a:r>
            <a:endParaRPr lang="en-US" smtClean="0"/>
          </a:p>
        </p:txBody>
      </p:sp>
      <p:sp>
        <p:nvSpPr>
          <p:cNvPr id="194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304925"/>
            <a:ext cx="3810000" cy="4648200"/>
          </a:xfrm>
        </p:spPr>
        <p:txBody>
          <a:bodyPr/>
          <a:lstStyle/>
          <a:p>
            <a:r>
              <a:rPr lang="en-US" sz="1800" smtClean="0"/>
              <a:t>network links have MTU (max.transfer size) - largest possible link-level frame.</a:t>
            </a:r>
            <a:endParaRPr lang="en-US" sz="2000" smtClean="0"/>
          </a:p>
          <a:p>
            <a:pPr lvl="1"/>
            <a:r>
              <a:rPr lang="en-US" sz="1800" smtClean="0"/>
              <a:t>different link types, different MTUs </a:t>
            </a:r>
          </a:p>
          <a:p>
            <a:r>
              <a:rPr lang="en-US" sz="1800" smtClean="0"/>
              <a:t>large IP datagram divided (“fragmented”) within net</a:t>
            </a:r>
          </a:p>
          <a:p>
            <a:pPr lvl="1"/>
            <a:r>
              <a:rPr lang="en-US" sz="1800" smtClean="0"/>
              <a:t>one datagram becomes several datagrams</a:t>
            </a:r>
            <a:endParaRPr lang="en-US" sz="1600" smtClean="0"/>
          </a:p>
          <a:p>
            <a:pPr lvl="1"/>
            <a:r>
              <a:rPr lang="en-US" sz="1800" smtClean="0"/>
              <a:t>“reassembled” only at final destination</a:t>
            </a:r>
          </a:p>
          <a:p>
            <a:pPr lvl="1"/>
            <a:r>
              <a:rPr lang="en-US" sz="1800" smtClean="0"/>
              <a:t>IP header bits used to identify, order related fragments</a:t>
            </a:r>
          </a:p>
        </p:txBody>
      </p:sp>
      <p:sp>
        <p:nvSpPr>
          <p:cNvPr id="19466" name="Freeform 4"/>
          <p:cNvSpPr>
            <a:spLocks/>
          </p:cNvSpPr>
          <p:nvPr/>
        </p:nvSpPr>
        <p:spPr bwMode="auto">
          <a:xfrm>
            <a:off x="4597400" y="1628775"/>
            <a:ext cx="2436813" cy="2255838"/>
          </a:xfrm>
          <a:custGeom>
            <a:avLst/>
            <a:gdLst>
              <a:gd name="T0" fmla="*/ 850193031 w 1292"/>
              <a:gd name="T1" fmla="*/ 22615898 h 1255"/>
              <a:gd name="T2" fmla="*/ 124505690 w 1292"/>
              <a:gd name="T3" fmla="*/ 507256208 h 1255"/>
              <a:gd name="T4" fmla="*/ 103160922 w 1292"/>
              <a:gd name="T5" fmla="*/ 1689778835 h 1255"/>
              <a:gd name="T6" fmla="*/ 188536134 w 1292"/>
              <a:gd name="T7" fmla="*/ 2147483647 h 1255"/>
              <a:gd name="T8" fmla="*/ 871535883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1437766777 h 1255"/>
              <a:gd name="T18" fmla="*/ 2147483647 w 1292"/>
              <a:gd name="T19" fmla="*/ 681726785 h 1255"/>
              <a:gd name="T20" fmla="*/ 2147483647 w 1292"/>
              <a:gd name="T21" fmla="*/ 371557157 h 1255"/>
              <a:gd name="T22" fmla="*/ 850193031 w 1292"/>
              <a:gd name="T23" fmla="*/ 22615898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67" name="Freeform 5"/>
          <p:cNvSpPr>
            <a:spLocks/>
          </p:cNvSpPr>
          <p:nvPr/>
        </p:nvSpPr>
        <p:spPr bwMode="auto">
          <a:xfrm>
            <a:off x="4597400" y="4030663"/>
            <a:ext cx="1976438" cy="1987550"/>
          </a:xfrm>
          <a:custGeom>
            <a:avLst/>
            <a:gdLst>
              <a:gd name="T0" fmla="*/ 10251217 w 873"/>
              <a:gd name="T1" fmla="*/ 1810653880 h 940"/>
              <a:gd name="T2" fmla="*/ 1178869378 w 873"/>
              <a:gd name="T3" fmla="*/ 290598896 h 940"/>
              <a:gd name="T4" fmla="*/ 2147483647 w 873"/>
              <a:gd name="T5" fmla="*/ 98356245 h 940"/>
              <a:gd name="T6" fmla="*/ 2147483647 w 873"/>
              <a:gd name="T7" fmla="*/ 880738415 h 940"/>
              <a:gd name="T8" fmla="*/ 2147483647 w 873"/>
              <a:gd name="T9" fmla="*/ 1551350562 h 940"/>
              <a:gd name="T10" fmla="*/ 2147483647 w 873"/>
              <a:gd name="T11" fmla="*/ 2147483647 h 940"/>
              <a:gd name="T12" fmla="*/ 2147483647 w 873"/>
              <a:gd name="T13" fmla="*/ 2147483647 h 940"/>
              <a:gd name="T14" fmla="*/ 2147483647 w 873"/>
              <a:gd name="T15" fmla="*/ 2147483647 h 940"/>
              <a:gd name="T16" fmla="*/ 2142467815 w 873"/>
              <a:gd name="T17" fmla="*/ 2147483647 h 940"/>
              <a:gd name="T18" fmla="*/ 712448252 w 873"/>
              <a:gd name="T19" fmla="*/ 2147483647 h 940"/>
              <a:gd name="T20" fmla="*/ 10251217 w 873"/>
              <a:gd name="T21" fmla="*/ 1810653880 h 9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73"/>
              <a:gd name="T34" fmla="*/ 0 h 940"/>
              <a:gd name="T35" fmla="*/ 873 w 873"/>
              <a:gd name="T36" fmla="*/ 940 h 9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73" h="940">
                <a:moveTo>
                  <a:pt x="2" y="405"/>
                </a:moveTo>
                <a:cubicBezTo>
                  <a:pt x="17" y="290"/>
                  <a:pt x="138" y="129"/>
                  <a:pt x="230" y="65"/>
                </a:cubicBezTo>
                <a:cubicBezTo>
                  <a:pt x="322" y="1"/>
                  <a:pt x="460" y="0"/>
                  <a:pt x="555" y="22"/>
                </a:cubicBezTo>
                <a:cubicBezTo>
                  <a:pt x="650" y="44"/>
                  <a:pt x="748" y="143"/>
                  <a:pt x="800" y="197"/>
                </a:cubicBezTo>
                <a:cubicBezTo>
                  <a:pt x="852" y="251"/>
                  <a:pt x="859" y="292"/>
                  <a:pt x="866" y="347"/>
                </a:cubicBezTo>
                <a:cubicBezTo>
                  <a:pt x="873" y="402"/>
                  <a:pt x="855" y="457"/>
                  <a:pt x="842" y="527"/>
                </a:cubicBezTo>
                <a:cubicBezTo>
                  <a:pt x="829" y="597"/>
                  <a:pt x="827" y="714"/>
                  <a:pt x="788" y="767"/>
                </a:cubicBezTo>
                <a:cubicBezTo>
                  <a:pt x="749" y="820"/>
                  <a:pt x="670" y="819"/>
                  <a:pt x="608" y="845"/>
                </a:cubicBezTo>
                <a:cubicBezTo>
                  <a:pt x="546" y="871"/>
                  <a:pt x="496" y="940"/>
                  <a:pt x="418" y="925"/>
                </a:cubicBezTo>
                <a:cubicBezTo>
                  <a:pt x="340" y="910"/>
                  <a:pt x="208" y="840"/>
                  <a:pt x="139" y="754"/>
                </a:cubicBezTo>
                <a:cubicBezTo>
                  <a:pt x="69" y="667"/>
                  <a:pt x="0" y="546"/>
                  <a:pt x="2" y="405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9468" name="Group 6"/>
          <p:cNvGrpSpPr>
            <a:grpSpLocks/>
          </p:cNvGrpSpPr>
          <p:nvPr/>
        </p:nvGrpSpPr>
        <p:grpSpPr bwMode="auto">
          <a:xfrm>
            <a:off x="4191000" y="2008188"/>
            <a:ext cx="649288" cy="1247775"/>
            <a:chOff x="3314" y="1248"/>
            <a:chExt cx="344" cy="694"/>
          </a:xfrm>
        </p:grpSpPr>
        <p:graphicFrame>
          <p:nvGraphicFramePr>
            <p:cNvPr id="19460" name="Object 7"/>
            <p:cNvGraphicFramePr>
              <a:graphicFrameLocks noChangeAspect="1"/>
            </p:cNvGraphicFramePr>
            <p:nvPr/>
          </p:nvGraphicFramePr>
          <p:xfrm>
            <a:off x="3314" y="1248"/>
            <a:ext cx="299" cy="248"/>
          </p:xfrm>
          <a:graphic>
            <a:graphicData uri="http://schemas.openxmlformats.org/presentationml/2006/ole">
              <p:oleObj spid="_x0000_s19460" name="ClipArt" r:id="rId3" imgW="1305000" imgH="1085760" progId="MS_ClipArt_Gallery.2">
                <p:embed/>
              </p:oleObj>
            </a:graphicData>
          </a:graphic>
        </p:graphicFrame>
        <p:sp>
          <p:nvSpPr>
            <p:cNvPr id="19605" name="Line 8"/>
            <p:cNvSpPr>
              <a:spLocks noChangeShapeType="1"/>
            </p:cNvSpPr>
            <p:nvPr/>
          </p:nvSpPr>
          <p:spPr bwMode="auto">
            <a:xfrm flipV="1">
              <a:off x="3606" y="1433"/>
              <a:ext cx="5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9461" name="Object 9"/>
            <p:cNvGraphicFramePr>
              <a:graphicFrameLocks noChangeAspect="1"/>
            </p:cNvGraphicFramePr>
            <p:nvPr/>
          </p:nvGraphicFramePr>
          <p:xfrm>
            <a:off x="3314" y="1694"/>
            <a:ext cx="299" cy="248"/>
          </p:xfrm>
          <a:graphic>
            <a:graphicData uri="http://schemas.openxmlformats.org/presentationml/2006/ole">
              <p:oleObj spid="_x0000_s19461" name="ClipArt" r:id="rId4" imgW="1305000" imgH="1085760" progId="MS_ClipArt_Gallery.2">
                <p:embed/>
              </p:oleObj>
            </a:graphicData>
          </a:graphic>
        </p:graphicFrame>
        <p:sp>
          <p:nvSpPr>
            <p:cNvPr id="19606" name="Line 10"/>
            <p:cNvSpPr>
              <a:spLocks noChangeShapeType="1"/>
            </p:cNvSpPr>
            <p:nvPr/>
          </p:nvSpPr>
          <p:spPr bwMode="auto">
            <a:xfrm flipV="1">
              <a:off x="3606" y="1882"/>
              <a:ext cx="5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607" name="Group 11"/>
            <p:cNvGrpSpPr>
              <a:grpSpLocks/>
            </p:cNvGrpSpPr>
            <p:nvPr/>
          </p:nvGrpSpPr>
          <p:grpSpPr bwMode="auto">
            <a:xfrm>
              <a:off x="3404" y="1504"/>
              <a:ext cx="51" cy="167"/>
              <a:chOff x="3842" y="406"/>
              <a:chExt cx="51" cy="167"/>
            </a:xfrm>
          </p:grpSpPr>
          <p:sp>
            <p:nvSpPr>
              <p:cNvPr id="19609" name="Oval 12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610" name="Oval 13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611" name="Oval 14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9608" name="Line 15"/>
            <p:cNvSpPr>
              <a:spLocks noChangeShapeType="1"/>
            </p:cNvSpPr>
            <p:nvPr/>
          </p:nvSpPr>
          <p:spPr bwMode="auto">
            <a:xfrm>
              <a:off x="3654" y="1431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9469" name="Line 16"/>
          <p:cNvSpPr>
            <a:spLocks noChangeShapeType="1"/>
          </p:cNvSpPr>
          <p:nvPr/>
        </p:nvSpPr>
        <p:spPr bwMode="auto">
          <a:xfrm flipV="1">
            <a:off x="4670425" y="2584450"/>
            <a:ext cx="12700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70" name="Line 17"/>
          <p:cNvSpPr>
            <a:spLocks noChangeShapeType="1"/>
          </p:cNvSpPr>
          <p:nvPr/>
        </p:nvSpPr>
        <p:spPr bwMode="auto">
          <a:xfrm>
            <a:off x="5246688" y="1909763"/>
            <a:ext cx="658812" cy="27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71" name="Line 18"/>
          <p:cNvSpPr>
            <a:spLocks noChangeShapeType="1"/>
          </p:cNvSpPr>
          <p:nvPr/>
        </p:nvSpPr>
        <p:spPr bwMode="auto">
          <a:xfrm>
            <a:off x="6092825" y="2246313"/>
            <a:ext cx="196850" cy="669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>
            <a:off x="4995863" y="2022475"/>
            <a:ext cx="1587" cy="58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>
            <a:off x="5021263" y="2670175"/>
            <a:ext cx="971550" cy="401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 flipH="1" flipV="1">
            <a:off x="6548438" y="3162300"/>
            <a:ext cx="476250" cy="687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75" name="Line 22"/>
          <p:cNvSpPr>
            <a:spLocks noChangeShapeType="1"/>
          </p:cNvSpPr>
          <p:nvPr/>
        </p:nvSpPr>
        <p:spPr bwMode="auto">
          <a:xfrm flipH="1">
            <a:off x="5254625" y="2214563"/>
            <a:ext cx="758825" cy="517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76" name="Line 23"/>
          <p:cNvSpPr>
            <a:spLocks noChangeShapeType="1"/>
          </p:cNvSpPr>
          <p:nvPr/>
        </p:nvSpPr>
        <p:spPr bwMode="auto">
          <a:xfrm flipH="1">
            <a:off x="5264150" y="1654175"/>
            <a:ext cx="47625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77" name="Line 24"/>
          <p:cNvSpPr>
            <a:spLocks noChangeShapeType="1"/>
          </p:cNvSpPr>
          <p:nvPr/>
        </p:nvSpPr>
        <p:spPr bwMode="auto">
          <a:xfrm flipH="1">
            <a:off x="5981700" y="1830388"/>
            <a:ext cx="273050" cy="236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9478" name="Group 25"/>
          <p:cNvGrpSpPr>
            <a:grpSpLocks/>
          </p:cNvGrpSpPr>
          <p:nvPr/>
        </p:nvGrpSpPr>
        <p:grpSpPr bwMode="auto">
          <a:xfrm>
            <a:off x="4745038" y="1793875"/>
            <a:ext cx="679450" cy="314325"/>
            <a:chOff x="3600" y="219"/>
            <a:chExt cx="360" cy="175"/>
          </a:xfrm>
        </p:grpSpPr>
        <p:sp>
          <p:nvSpPr>
            <p:cNvPr id="19592" name="Oval 2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93" name="Line 2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94" name="Line 2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95" name="Rectangle 2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9596" name="Oval 3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597" name="Group 3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602" name="Line 3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603" name="Line 3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604" name="Line 3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9598" name="Group 3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599" name="Line 3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600" name="Line 3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601" name="Line 3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9479" name="Group 39"/>
          <p:cNvGrpSpPr>
            <a:grpSpLocks/>
          </p:cNvGrpSpPr>
          <p:nvPr/>
        </p:nvGrpSpPr>
        <p:grpSpPr bwMode="auto">
          <a:xfrm>
            <a:off x="4762500" y="2451100"/>
            <a:ext cx="679450" cy="314325"/>
            <a:chOff x="3600" y="219"/>
            <a:chExt cx="360" cy="175"/>
          </a:xfrm>
        </p:grpSpPr>
        <p:sp>
          <p:nvSpPr>
            <p:cNvPr id="19579" name="Oval 4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80" name="Line 4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81" name="Line 4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82" name="Rectangle 4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9583" name="Oval 4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584" name="Group 4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589" name="Line 4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90" name="Line 4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91" name="Line 4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9585" name="Group 4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586" name="Line 5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87" name="Line 5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88" name="Line 5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9480" name="Group 53"/>
          <p:cNvGrpSpPr>
            <a:grpSpLocks/>
          </p:cNvGrpSpPr>
          <p:nvPr/>
        </p:nvGrpSpPr>
        <p:grpSpPr bwMode="auto">
          <a:xfrm>
            <a:off x="5732463" y="2001838"/>
            <a:ext cx="676275" cy="314325"/>
            <a:chOff x="3600" y="219"/>
            <a:chExt cx="360" cy="175"/>
          </a:xfrm>
        </p:grpSpPr>
        <p:sp>
          <p:nvSpPr>
            <p:cNvPr id="19566" name="Oval 5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67" name="Line 5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68" name="Line 5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69" name="Rectangle 5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9570" name="Oval 5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571" name="Group 5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576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77" name="Line 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78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9572" name="Group 6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573" name="Line 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74" name="Line 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75" name="Line 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9481" name="Group 67"/>
          <p:cNvGrpSpPr>
            <a:grpSpLocks/>
          </p:cNvGrpSpPr>
          <p:nvPr/>
        </p:nvGrpSpPr>
        <p:grpSpPr bwMode="auto">
          <a:xfrm>
            <a:off x="5976938" y="2908300"/>
            <a:ext cx="679450" cy="314325"/>
            <a:chOff x="3600" y="219"/>
            <a:chExt cx="360" cy="175"/>
          </a:xfrm>
        </p:grpSpPr>
        <p:sp>
          <p:nvSpPr>
            <p:cNvPr id="19553" name="Oval 6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54" name="Line 6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55" name="Line 7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56" name="Rectangle 7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9557" name="Oval 7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558" name="Group 7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563" name="Line 7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64" name="Line 7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65" name="Line 7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9559" name="Group 7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560" name="Line 7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61" name="Line 7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62" name="Line 8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9482" name="Group 81"/>
          <p:cNvGrpSpPr>
            <a:grpSpLocks/>
          </p:cNvGrpSpPr>
          <p:nvPr/>
        </p:nvGrpSpPr>
        <p:grpSpPr bwMode="auto">
          <a:xfrm>
            <a:off x="5745163" y="4900613"/>
            <a:ext cx="715962" cy="311150"/>
            <a:chOff x="3600" y="219"/>
            <a:chExt cx="360" cy="175"/>
          </a:xfrm>
        </p:grpSpPr>
        <p:sp>
          <p:nvSpPr>
            <p:cNvPr id="19540" name="Oval 8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41" name="Line 8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42" name="Line 8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43" name="Rectangle 8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9544" name="Oval 8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545" name="Group 8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550" name="Line 8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51" name="Line 8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52" name="Line 9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9546" name="Group 9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547" name="Line 9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48" name="Line 9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49" name="Line 9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9483" name="Group 95"/>
          <p:cNvGrpSpPr>
            <a:grpSpLocks/>
          </p:cNvGrpSpPr>
          <p:nvPr/>
        </p:nvGrpSpPr>
        <p:grpSpPr bwMode="auto">
          <a:xfrm>
            <a:off x="6738938" y="3889375"/>
            <a:ext cx="679450" cy="314325"/>
            <a:chOff x="3600" y="219"/>
            <a:chExt cx="360" cy="175"/>
          </a:xfrm>
        </p:grpSpPr>
        <p:sp>
          <p:nvSpPr>
            <p:cNvPr id="19527" name="Oval 9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28" name="Line 9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29" name="Line 9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30" name="Rectangle 9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9531" name="Oval 10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532" name="Group 10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537" name="Line 10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38" name="Line 10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39" name="Line 10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9533" name="Group 10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534" name="Line 10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35" name="Line 10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36" name="Line 10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aphicFrame>
        <p:nvGraphicFramePr>
          <p:cNvPr id="19458" name="Object 109"/>
          <p:cNvGraphicFramePr>
            <a:graphicFrameLocks noChangeAspect="1"/>
          </p:cNvGraphicFramePr>
          <p:nvPr/>
        </p:nvGraphicFramePr>
        <p:xfrm>
          <a:off x="4705350" y="4392613"/>
          <a:ext cx="563563" cy="446087"/>
        </p:xfrm>
        <a:graphic>
          <a:graphicData uri="http://schemas.openxmlformats.org/presentationml/2006/ole">
            <p:oleObj spid="_x0000_s19458" name="ClipArt" r:id="rId5" imgW="1305000" imgH="1085760" progId="MS_ClipArt_Gallery.2">
              <p:embed/>
            </p:oleObj>
          </a:graphicData>
        </a:graphic>
      </p:graphicFrame>
      <p:sp>
        <p:nvSpPr>
          <p:cNvPr id="19484" name="Line 110"/>
          <p:cNvSpPr>
            <a:spLocks noChangeShapeType="1"/>
          </p:cNvSpPr>
          <p:nvPr/>
        </p:nvSpPr>
        <p:spPr bwMode="auto">
          <a:xfrm>
            <a:off x="5249863" y="4721225"/>
            <a:ext cx="3143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19459" name="Object 111"/>
          <p:cNvGraphicFramePr>
            <a:graphicFrameLocks noChangeAspect="1"/>
          </p:cNvGraphicFramePr>
          <p:nvPr/>
        </p:nvGraphicFramePr>
        <p:xfrm>
          <a:off x="4914900" y="5191125"/>
          <a:ext cx="563563" cy="446088"/>
        </p:xfrm>
        <a:graphic>
          <a:graphicData uri="http://schemas.openxmlformats.org/presentationml/2006/ole">
            <p:oleObj spid="_x0000_s19459" name="ClipArt" r:id="rId6" imgW="1305000" imgH="1085760" progId="MS_ClipArt_Gallery.2">
              <p:embed/>
            </p:oleObj>
          </a:graphicData>
        </a:graphic>
      </p:graphicFrame>
      <p:sp>
        <p:nvSpPr>
          <p:cNvPr id="19485" name="Line 112"/>
          <p:cNvSpPr>
            <a:spLocks noChangeShapeType="1"/>
          </p:cNvSpPr>
          <p:nvPr/>
        </p:nvSpPr>
        <p:spPr bwMode="auto">
          <a:xfrm flipV="1">
            <a:off x="5465763" y="5529263"/>
            <a:ext cx="984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9486" name="Group 113"/>
          <p:cNvGrpSpPr>
            <a:grpSpLocks/>
          </p:cNvGrpSpPr>
          <p:nvPr/>
        </p:nvGrpSpPr>
        <p:grpSpPr bwMode="auto">
          <a:xfrm>
            <a:off x="5084763" y="4849813"/>
            <a:ext cx="96837" cy="300037"/>
            <a:chOff x="3842" y="406"/>
            <a:chExt cx="51" cy="167"/>
          </a:xfrm>
        </p:grpSpPr>
        <p:sp>
          <p:nvSpPr>
            <p:cNvPr id="19524" name="Oval 114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25" name="Oval 115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26" name="Oval 116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9487" name="Line 117"/>
          <p:cNvSpPr>
            <a:spLocks noChangeShapeType="1"/>
          </p:cNvSpPr>
          <p:nvPr/>
        </p:nvSpPr>
        <p:spPr bwMode="auto">
          <a:xfrm>
            <a:off x="5556250" y="4718050"/>
            <a:ext cx="0" cy="809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88" name="Line 118"/>
          <p:cNvSpPr>
            <a:spLocks noChangeShapeType="1"/>
          </p:cNvSpPr>
          <p:nvPr/>
        </p:nvSpPr>
        <p:spPr bwMode="auto">
          <a:xfrm>
            <a:off x="5556250" y="5067300"/>
            <a:ext cx="187325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89" name="Line 119"/>
          <p:cNvSpPr>
            <a:spLocks noChangeShapeType="1"/>
          </p:cNvSpPr>
          <p:nvPr/>
        </p:nvSpPr>
        <p:spPr bwMode="auto">
          <a:xfrm flipH="1">
            <a:off x="6461125" y="4206875"/>
            <a:ext cx="636588" cy="877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9490" name="Group 120"/>
          <p:cNvGrpSpPr>
            <a:grpSpLocks/>
          </p:cNvGrpSpPr>
          <p:nvPr/>
        </p:nvGrpSpPr>
        <p:grpSpPr bwMode="auto">
          <a:xfrm rot="1433392">
            <a:off x="5003800" y="2955925"/>
            <a:ext cx="1028700" cy="171450"/>
            <a:chOff x="4712" y="1742"/>
            <a:chExt cx="648" cy="108"/>
          </a:xfrm>
        </p:grpSpPr>
        <p:sp>
          <p:nvSpPr>
            <p:cNvPr id="19522" name="Rectangle 121"/>
            <p:cNvSpPr>
              <a:spLocks noChangeArrowheads="1"/>
            </p:cNvSpPr>
            <p:nvPr/>
          </p:nvSpPr>
          <p:spPr bwMode="auto">
            <a:xfrm>
              <a:off x="4712" y="1742"/>
              <a:ext cx="648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23" name="Rectangle 122"/>
            <p:cNvSpPr>
              <a:spLocks noChangeArrowheads="1"/>
            </p:cNvSpPr>
            <p:nvPr/>
          </p:nvSpPr>
          <p:spPr bwMode="auto">
            <a:xfrm>
              <a:off x="4712" y="1742"/>
              <a:ext cx="534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9491" name="Group 123"/>
          <p:cNvGrpSpPr>
            <a:grpSpLocks/>
          </p:cNvGrpSpPr>
          <p:nvPr/>
        </p:nvGrpSpPr>
        <p:grpSpPr bwMode="auto">
          <a:xfrm rot="3346875">
            <a:off x="6283325" y="3241676"/>
            <a:ext cx="447675" cy="171450"/>
            <a:chOff x="5078" y="1860"/>
            <a:chExt cx="282" cy="108"/>
          </a:xfrm>
        </p:grpSpPr>
        <p:sp>
          <p:nvSpPr>
            <p:cNvPr id="19520" name="Rectangle 124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21" name="Rectangle 125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9492" name="Group 126"/>
          <p:cNvGrpSpPr>
            <a:grpSpLocks/>
          </p:cNvGrpSpPr>
          <p:nvPr/>
        </p:nvGrpSpPr>
        <p:grpSpPr bwMode="auto">
          <a:xfrm rot="3215306">
            <a:off x="6600825" y="3346451"/>
            <a:ext cx="447675" cy="171450"/>
            <a:chOff x="5078" y="1860"/>
            <a:chExt cx="282" cy="108"/>
          </a:xfrm>
        </p:grpSpPr>
        <p:sp>
          <p:nvSpPr>
            <p:cNvPr id="19518" name="Rectangle 127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19" name="Rectangle 128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9493" name="Group 129"/>
          <p:cNvGrpSpPr>
            <a:grpSpLocks/>
          </p:cNvGrpSpPr>
          <p:nvPr/>
        </p:nvGrpSpPr>
        <p:grpSpPr bwMode="auto">
          <a:xfrm rot="3051000">
            <a:off x="6953250" y="3467101"/>
            <a:ext cx="447675" cy="171450"/>
            <a:chOff x="5078" y="1860"/>
            <a:chExt cx="282" cy="108"/>
          </a:xfrm>
        </p:grpSpPr>
        <p:sp>
          <p:nvSpPr>
            <p:cNvPr id="19516" name="Rectangle 130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17" name="Rectangle 131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9494" name="Line 132"/>
          <p:cNvSpPr>
            <a:spLocks noChangeShapeType="1"/>
          </p:cNvSpPr>
          <p:nvPr/>
        </p:nvSpPr>
        <p:spPr bwMode="auto">
          <a:xfrm>
            <a:off x="6007100" y="3276600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95" name="Line 133"/>
          <p:cNvSpPr>
            <a:spLocks noChangeShapeType="1"/>
          </p:cNvSpPr>
          <p:nvPr/>
        </p:nvSpPr>
        <p:spPr bwMode="auto">
          <a:xfrm>
            <a:off x="6642100" y="3517900"/>
            <a:ext cx="13335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96" name="Line 134"/>
          <p:cNvSpPr>
            <a:spLocks noChangeShapeType="1"/>
          </p:cNvSpPr>
          <p:nvPr/>
        </p:nvSpPr>
        <p:spPr bwMode="auto">
          <a:xfrm>
            <a:off x="6965950" y="3616325"/>
            <a:ext cx="117475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97" name="Line 135"/>
          <p:cNvSpPr>
            <a:spLocks noChangeShapeType="1"/>
          </p:cNvSpPr>
          <p:nvPr/>
        </p:nvSpPr>
        <p:spPr bwMode="auto">
          <a:xfrm>
            <a:off x="7334250" y="3730625"/>
            <a:ext cx="10160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98" name="Text Box 136"/>
          <p:cNvSpPr txBox="1">
            <a:spLocks noChangeArrowheads="1"/>
          </p:cNvSpPr>
          <p:nvPr/>
        </p:nvSpPr>
        <p:spPr bwMode="auto">
          <a:xfrm>
            <a:off x="6615113" y="2246313"/>
            <a:ext cx="25288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fragmentation: </a:t>
            </a:r>
          </a:p>
          <a:p>
            <a:r>
              <a:rPr lang="en-US" sz="1600">
                <a:solidFill>
                  <a:schemeClr val="accent2"/>
                </a:solidFill>
              </a:rPr>
              <a:t>in:</a:t>
            </a:r>
            <a:r>
              <a:rPr lang="en-US" sz="1600"/>
              <a:t> one large datagram</a:t>
            </a:r>
          </a:p>
          <a:p>
            <a:r>
              <a:rPr lang="en-US" sz="1600">
                <a:solidFill>
                  <a:schemeClr val="accent2"/>
                </a:solidFill>
              </a:rPr>
              <a:t>out:</a:t>
            </a:r>
            <a:r>
              <a:rPr lang="en-US" sz="1600"/>
              <a:t> 3 smaller datagrams</a:t>
            </a:r>
            <a:endParaRPr lang="en-US"/>
          </a:p>
        </p:txBody>
      </p:sp>
      <p:grpSp>
        <p:nvGrpSpPr>
          <p:cNvPr id="19499" name="Group 137"/>
          <p:cNvGrpSpPr>
            <a:grpSpLocks/>
          </p:cNvGrpSpPr>
          <p:nvPr/>
        </p:nvGrpSpPr>
        <p:grpSpPr bwMode="auto">
          <a:xfrm rot="-10773343">
            <a:off x="5610225" y="4352925"/>
            <a:ext cx="447675" cy="171450"/>
            <a:chOff x="5078" y="1860"/>
            <a:chExt cx="282" cy="108"/>
          </a:xfrm>
        </p:grpSpPr>
        <p:sp>
          <p:nvSpPr>
            <p:cNvPr id="19514" name="Rectangle 138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15" name="Rectangle 139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9500" name="Group 140"/>
          <p:cNvGrpSpPr>
            <a:grpSpLocks/>
          </p:cNvGrpSpPr>
          <p:nvPr/>
        </p:nvGrpSpPr>
        <p:grpSpPr bwMode="auto">
          <a:xfrm rot="-10773343">
            <a:off x="5613400" y="4546600"/>
            <a:ext cx="447675" cy="171450"/>
            <a:chOff x="5078" y="1860"/>
            <a:chExt cx="282" cy="108"/>
          </a:xfrm>
        </p:grpSpPr>
        <p:sp>
          <p:nvSpPr>
            <p:cNvPr id="19512" name="Rectangle 141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13" name="Rectangle 142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9501" name="Group 143"/>
          <p:cNvGrpSpPr>
            <a:grpSpLocks/>
          </p:cNvGrpSpPr>
          <p:nvPr/>
        </p:nvGrpSpPr>
        <p:grpSpPr bwMode="auto">
          <a:xfrm rot="-10773343">
            <a:off x="5616575" y="4740275"/>
            <a:ext cx="447675" cy="171450"/>
            <a:chOff x="5078" y="1860"/>
            <a:chExt cx="282" cy="108"/>
          </a:xfrm>
        </p:grpSpPr>
        <p:sp>
          <p:nvSpPr>
            <p:cNvPr id="19510" name="Rectangle 144"/>
            <p:cNvSpPr>
              <a:spLocks noChangeArrowheads="1"/>
            </p:cNvSpPr>
            <p:nvPr/>
          </p:nvSpPr>
          <p:spPr bwMode="auto">
            <a:xfrm>
              <a:off x="5216" y="1860"/>
              <a:ext cx="144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11" name="Rectangle 145"/>
            <p:cNvSpPr>
              <a:spLocks noChangeArrowheads="1"/>
            </p:cNvSpPr>
            <p:nvPr/>
          </p:nvSpPr>
          <p:spPr bwMode="auto">
            <a:xfrm>
              <a:off x="5078" y="1860"/>
              <a:ext cx="16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9502" name="Line 146"/>
          <p:cNvSpPr>
            <a:spLocks noChangeShapeType="1"/>
          </p:cNvSpPr>
          <p:nvPr/>
        </p:nvSpPr>
        <p:spPr bwMode="auto">
          <a:xfrm rot="9691848">
            <a:off x="5365750" y="4410075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03" name="Line 147"/>
          <p:cNvSpPr>
            <a:spLocks noChangeShapeType="1"/>
          </p:cNvSpPr>
          <p:nvPr/>
        </p:nvSpPr>
        <p:spPr bwMode="auto">
          <a:xfrm rot="9691848">
            <a:off x="5356225" y="4584700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04" name="Line 148"/>
          <p:cNvSpPr>
            <a:spLocks noChangeShapeType="1"/>
          </p:cNvSpPr>
          <p:nvPr/>
        </p:nvSpPr>
        <p:spPr bwMode="auto">
          <a:xfrm rot="9691848">
            <a:off x="5359400" y="4791075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9505" name="Group 149"/>
          <p:cNvGrpSpPr>
            <a:grpSpLocks/>
          </p:cNvGrpSpPr>
          <p:nvPr/>
        </p:nvGrpSpPr>
        <p:grpSpPr bwMode="auto">
          <a:xfrm rot="10793026">
            <a:off x="4281488" y="4189413"/>
            <a:ext cx="1030287" cy="173037"/>
            <a:chOff x="4712" y="1742"/>
            <a:chExt cx="648" cy="108"/>
          </a:xfrm>
        </p:grpSpPr>
        <p:sp>
          <p:nvSpPr>
            <p:cNvPr id="19508" name="Rectangle 150"/>
            <p:cNvSpPr>
              <a:spLocks noChangeArrowheads="1"/>
            </p:cNvSpPr>
            <p:nvPr/>
          </p:nvSpPr>
          <p:spPr bwMode="auto">
            <a:xfrm>
              <a:off x="4712" y="1742"/>
              <a:ext cx="648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509" name="Rectangle 151"/>
            <p:cNvSpPr>
              <a:spLocks noChangeArrowheads="1"/>
            </p:cNvSpPr>
            <p:nvPr/>
          </p:nvSpPr>
          <p:spPr bwMode="auto">
            <a:xfrm>
              <a:off x="4712" y="1742"/>
              <a:ext cx="534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9506" name="Line 152"/>
          <p:cNvSpPr>
            <a:spLocks noChangeShapeType="1"/>
          </p:cNvSpPr>
          <p:nvPr/>
        </p:nvSpPr>
        <p:spPr bwMode="auto">
          <a:xfrm rot="9691848">
            <a:off x="4032250" y="4232275"/>
            <a:ext cx="219075" cy="6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07" name="Text Box 153"/>
          <p:cNvSpPr txBox="1">
            <a:spLocks noChangeArrowheads="1"/>
          </p:cNvSpPr>
          <p:nvPr/>
        </p:nvSpPr>
        <p:spPr bwMode="auto">
          <a:xfrm>
            <a:off x="4672013" y="3843338"/>
            <a:ext cx="1246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reassembly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F4C7FA1C-E011-466B-A99D-5FB9B71DE741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IP Fragmentation and Reassembly</a:t>
            </a:r>
            <a:endParaRPr lang="en-US" smtClean="0"/>
          </a:p>
        </p:txBody>
      </p:sp>
      <p:grpSp>
        <p:nvGrpSpPr>
          <p:cNvPr id="48133" name="Group 3"/>
          <p:cNvGrpSpPr>
            <a:grpSpLocks/>
          </p:cNvGrpSpPr>
          <p:nvPr/>
        </p:nvGrpSpPr>
        <p:grpSpPr bwMode="auto">
          <a:xfrm>
            <a:off x="1933575" y="1498600"/>
            <a:ext cx="4248150" cy="660400"/>
            <a:chOff x="3006" y="1208"/>
            <a:chExt cx="2676" cy="416"/>
          </a:xfrm>
        </p:grpSpPr>
        <p:sp>
          <p:nvSpPr>
            <p:cNvPr id="48177" name="Rectangle 4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48178" name="Rectangle 5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79" name="Text Box 6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ID</a:t>
              </a:r>
            </a:p>
            <a:p>
              <a:r>
                <a:rPr lang="en-US"/>
                <a:t>=x</a:t>
              </a:r>
            </a:p>
          </p:txBody>
        </p:sp>
        <p:sp>
          <p:nvSpPr>
            <p:cNvPr id="48180" name="Text Box 7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offset</a:t>
              </a:r>
            </a:p>
            <a:p>
              <a:pPr algn="ctr"/>
              <a:r>
                <a:rPr lang="en-US"/>
                <a:t>=0</a:t>
              </a:r>
            </a:p>
          </p:txBody>
        </p:sp>
        <p:sp>
          <p:nvSpPr>
            <p:cNvPr id="48181" name="Text Box 8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fragflag</a:t>
              </a:r>
            </a:p>
            <a:p>
              <a:pPr algn="ctr"/>
              <a:r>
                <a:rPr lang="en-US"/>
                <a:t>=0</a:t>
              </a:r>
            </a:p>
          </p:txBody>
        </p:sp>
        <p:sp>
          <p:nvSpPr>
            <p:cNvPr id="48182" name="Text Box 9"/>
            <p:cNvSpPr txBox="1">
              <a:spLocks noChangeArrowheads="1"/>
            </p:cNvSpPr>
            <p:nvPr/>
          </p:nvSpPr>
          <p:spPr bwMode="auto">
            <a:xfrm>
              <a:off x="3230" y="1208"/>
              <a:ext cx="54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length</a:t>
              </a:r>
            </a:p>
            <a:p>
              <a:r>
                <a:rPr lang="en-US"/>
                <a:t>=4000</a:t>
              </a:r>
            </a:p>
          </p:txBody>
        </p:sp>
        <p:sp>
          <p:nvSpPr>
            <p:cNvPr id="48183" name="Line 10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84" name="Line 11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85" name="Line 12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86" name="Line 13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87" name="Line 14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88" name="Rectangle 15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8134" name="Group 16"/>
          <p:cNvGrpSpPr>
            <a:grpSpLocks/>
          </p:cNvGrpSpPr>
          <p:nvPr/>
        </p:nvGrpSpPr>
        <p:grpSpPr bwMode="auto">
          <a:xfrm>
            <a:off x="2486025" y="3251200"/>
            <a:ext cx="4248150" cy="660400"/>
            <a:chOff x="3006" y="1208"/>
            <a:chExt cx="2676" cy="416"/>
          </a:xfrm>
        </p:grpSpPr>
        <p:sp>
          <p:nvSpPr>
            <p:cNvPr id="48165" name="Rectangle 17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48166" name="Rectangle 18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67" name="Text Box 19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ID</a:t>
              </a:r>
            </a:p>
            <a:p>
              <a:r>
                <a:rPr lang="en-US"/>
                <a:t>=x</a:t>
              </a:r>
            </a:p>
          </p:txBody>
        </p:sp>
        <p:sp>
          <p:nvSpPr>
            <p:cNvPr id="48168" name="Text Box 20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offset</a:t>
              </a:r>
            </a:p>
            <a:p>
              <a:pPr algn="ctr"/>
              <a:r>
                <a:rPr lang="en-US"/>
                <a:t>=0</a:t>
              </a:r>
            </a:p>
          </p:txBody>
        </p:sp>
        <p:sp>
          <p:nvSpPr>
            <p:cNvPr id="48169" name="Text Box 21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fragflag</a:t>
              </a:r>
            </a:p>
            <a:p>
              <a:pPr algn="ctr"/>
              <a:r>
                <a:rPr lang="en-US"/>
                <a:t>=1</a:t>
              </a:r>
            </a:p>
          </p:txBody>
        </p:sp>
        <p:sp>
          <p:nvSpPr>
            <p:cNvPr id="48170" name="Text Box 22"/>
            <p:cNvSpPr txBox="1">
              <a:spLocks noChangeArrowheads="1"/>
            </p:cNvSpPr>
            <p:nvPr/>
          </p:nvSpPr>
          <p:spPr bwMode="auto">
            <a:xfrm>
              <a:off x="3230" y="1208"/>
              <a:ext cx="5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length</a:t>
              </a:r>
            </a:p>
            <a:p>
              <a:r>
                <a:rPr lang="en-US"/>
                <a:t>=1500</a:t>
              </a:r>
            </a:p>
          </p:txBody>
        </p:sp>
        <p:sp>
          <p:nvSpPr>
            <p:cNvPr id="48171" name="Line 23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72" name="Line 24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73" name="Line 25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74" name="Line 26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75" name="Line 27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76" name="Rectangle 28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8135" name="Group 29"/>
          <p:cNvGrpSpPr>
            <a:grpSpLocks/>
          </p:cNvGrpSpPr>
          <p:nvPr/>
        </p:nvGrpSpPr>
        <p:grpSpPr bwMode="auto">
          <a:xfrm>
            <a:off x="2486025" y="4051300"/>
            <a:ext cx="4248150" cy="660400"/>
            <a:chOff x="3006" y="1208"/>
            <a:chExt cx="2676" cy="416"/>
          </a:xfrm>
        </p:grpSpPr>
        <p:sp>
          <p:nvSpPr>
            <p:cNvPr id="48153" name="Rectangle 30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48154" name="Rectangle 31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55" name="Text Box 32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ID</a:t>
              </a:r>
            </a:p>
            <a:p>
              <a:r>
                <a:rPr lang="en-US"/>
                <a:t>=x</a:t>
              </a:r>
            </a:p>
          </p:txBody>
        </p:sp>
        <p:sp>
          <p:nvSpPr>
            <p:cNvPr id="48156" name="Text Box 33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offset</a:t>
              </a:r>
            </a:p>
            <a:p>
              <a:pPr algn="ctr"/>
              <a:r>
                <a:rPr lang="en-US"/>
                <a:t>=1500</a:t>
              </a:r>
            </a:p>
          </p:txBody>
        </p:sp>
        <p:sp>
          <p:nvSpPr>
            <p:cNvPr id="48157" name="Text Box 34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fragflag</a:t>
              </a:r>
            </a:p>
            <a:p>
              <a:pPr algn="ctr"/>
              <a:r>
                <a:rPr lang="en-US"/>
                <a:t>=1</a:t>
              </a:r>
            </a:p>
          </p:txBody>
        </p:sp>
        <p:sp>
          <p:nvSpPr>
            <p:cNvPr id="48158" name="Text Box 35"/>
            <p:cNvSpPr txBox="1">
              <a:spLocks noChangeArrowheads="1"/>
            </p:cNvSpPr>
            <p:nvPr/>
          </p:nvSpPr>
          <p:spPr bwMode="auto">
            <a:xfrm>
              <a:off x="3230" y="1208"/>
              <a:ext cx="5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length</a:t>
              </a:r>
            </a:p>
            <a:p>
              <a:r>
                <a:rPr lang="en-US"/>
                <a:t>=1500</a:t>
              </a:r>
            </a:p>
          </p:txBody>
        </p:sp>
        <p:sp>
          <p:nvSpPr>
            <p:cNvPr id="48159" name="Line 36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60" name="Line 37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61" name="Line 38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62" name="Line 39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63" name="Line 40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64" name="Rectangle 41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8136" name="Group 42"/>
          <p:cNvGrpSpPr>
            <a:grpSpLocks/>
          </p:cNvGrpSpPr>
          <p:nvPr/>
        </p:nvGrpSpPr>
        <p:grpSpPr bwMode="auto">
          <a:xfrm>
            <a:off x="2476500" y="4879975"/>
            <a:ext cx="4248150" cy="660400"/>
            <a:chOff x="3006" y="1208"/>
            <a:chExt cx="2676" cy="416"/>
          </a:xfrm>
        </p:grpSpPr>
        <p:sp>
          <p:nvSpPr>
            <p:cNvPr id="48141" name="Rectangle 43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48142" name="Rectangle 44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43" name="Text Box 45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ID</a:t>
              </a:r>
            </a:p>
            <a:p>
              <a:r>
                <a:rPr lang="en-US"/>
                <a:t>=x</a:t>
              </a:r>
            </a:p>
          </p:txBody>
        </p:sp>
        <p:sp>
          <p:nvSpPr>
            <p:cNvPr id="48144" name="Text Box 46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offset</a:t>
              </a:r>
            </a:p>
            <a:p>
              <a:pPr algn="ctr"/>
              <a:r>
                <a:rPr lang="en-US"/>
                <a:t>=3000</a:t>
              </a:r>
            </a:p>
          </p:txBody>
        </p:sp>
        <p:sp>
          <p:nvSpPr>
            <p:cNvPr id="48145" name="Text Box 47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fragflag</a:t>
              </a:r>
            </a:p>
            <a:p>
              <a:pPr algn="ctr"/>
              <a:r>
                <a:rPr lang="en-US"/>
                <a:t>=0</a:t>
              </a:r>
            </a:p>
          </p:txBody>
        </p:sp>
        <p:sp>
          <p:nvSpPr>
            <p:cNvPr id="48146" name="Text Box 48"/>
            <p:cNvSpPr txBox="1">
              <a:spLocks noChangeArrowheads="1"/>
            </p:cNvSpPr>
            <p:nvPr/>
          </p:nvSpPr>
          <p:spPr bwMode="auto">
            <a:xfrm>
              <a:off x="3230" y="1208"/>
              <a:ext cx="5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length</a:t>
              </a:r>
            </a:p>
            <a:p>
              <a:r>
                <a:rPr lang="en-US"/>
                <a:t>=1000</a:t>
              </a:r>
            </a:p>
          </p:txBody>
        </p:sp>
        <p:sp>
          <p:nvSpPr>
            <p:cNvPr id="48147" name="Line 49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48" name="Line 50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49" name="Line 51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50" name="Line 52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51" name="Line 53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152" name="Rectangle 54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8137" name="Freeform 55"/>
          <p:cNvSpPr>
            <a:spLocks/>
          </p:cNvSpPr>
          <p:nvPr/>
        </p:nvSpPr>
        <p:spPr bwMode="auto">
          <a:xfrm>
            <a:off x="2047875" y="2257425"/>
            <a:ext cx="333375" cy="2162175"/>
          </a:xfrm>
          <a:custGeom>
            <a:avLst/>
            <a:gdLst>
              <a:gd name="T0" fmla="*/ 0 w 210"/>
              <a:gd name="T1" fmla="*/ 0 h 1362"/>
              <a:gd name="T2" fmla="*/ 0 w 210"/>
              <a:gd name="T3" fmla="*/ 2147483647 h 1362"/>
              <a:gd name="T4" fmla="*/ 529232857 w 210"/>
              <a:gd name="T5" fmla="*/ 2147483647 h 1362"/>
              <a:gd name="T6" fmla="*/ 0 60000 65536"/>
              <a:gd name="T7" fmla="*/ 0 60000 65536"/>
              <a:gd name="T8" fmla="*/ 0 60000 65536"/>
              <a:gd name="T9" fmla="*/ 0 w 210"/>
              <a:gd name="T10" fmla="*/ 0 h 1362"/>
              <a:gd name="T11" fmla="*/ 210 w 210"/>
              <a:gd name="T12" fmla="*/ 1362 h 1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" h="1362">
                <a:moveTo>
                  <a:pt x="0" y="0"/>
                </a:moveTo>
                <a:lnTo>
                  <a:pt x="0" y="1362"/>
                </a:lnTo>
                <a:lnTo>
                  <a:pt x="210" y="85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138" name="Line 56"/>
          <p:cNvSpPr>
            <a:spLocks noChangeShapeType="1"/>
          </p:cNvSpPr>
          <p:nvPr/>
        </p:nvSpPr>
        <p:spPr bwMode="auto">
          <a:xfrm>
            <a:off x="2047875" y="4391025"/>
            <a:ext cx="3619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139" name="Line 57"/>
          <p:cNvSpPr>
            <a:spLocks noChangeShapeType="1"/>
          </p:cNvSpPr>
          <p:nvPr/>
        </p:nvSpPr>
        <p:spPr bwMode="auto">
          <a:xfrm>
            <a:off x="2057400" y="4400550"/>
            <a:ext cx="333375" cy="7905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140" name="Text Box 58"/>
          <p:cNvSpPr txBox="1">
            <a:spLocks noChangeArrowheads="1"/>
          </p:cNvSpPr>
          <p:nvPr/>
        </p:nvSpPr>
        <p:spPr bwMode="auto">
          <a:xfrm>
            <a:off x="2022475" y="2336800"/>
            <a:ext cx="3267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One large datagram becomes</a:t>
            </a:r>
          </a:p>
          <a:p>
            <a:r>
              <a:rPr lang="en-US">
                <a:solidFill>
                  <a:srgbClr val="FF0000"/>
                </a:solidFill>
              </a:rPr>
              <a:t>several smaller datagrams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D731B338-876E-445E-BDF0-56918B208B1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2275"/>
            <a:ext cx="7772400" cy="838200"/>
          </a:xfrm>
        </p:spPr>
        <p:txBody>
          <a:bodyPr/>
          <a:lstStyle/>
          <a:p>
            <a:r>
              <a:rPr lang="en-US" smtClean="0"/>
              <a:t>IPv6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401763"/>
            <a:ext cx="8397875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Initial motivation:</a:t>
            </a:r>
            <a:r>
              <a:rPr lang="en-US" i="1" smtClean="0"/>
              <a:t> prediction: </a:t>
            </a:r>
            <a:r>
              <a:rPr lang="en-US" smtClean="0"/>
              <a:t>32-bit address space completely allocated by approx. 2008.  </a:t>
            </a:r>
          </a:p>
          <a:p>
            <a:pPr>
              <a:lnSpc>
                <a:spcPct val="90000"/>
              </a:lnSpc>
            </a:pPr>
            <a:r>
              <a:rPr lang="en-US" smtClean="0"/>
              <a:t>Additional motivation: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header format helps speed processing/forwarding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header changes to facilitate provisioning of services that could guarantee timing, bandwidth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new “anycast” address: route to “best” of several replicated servers 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IPv6 datagram format </a:t>
            </a:r>
            <a:r>
              <a:rPr lang="en-US" sz="2000" smtClean="0">
                <a:solidFill>
                  <a:srgbClr val="FF0000"/>
                </a:solidFill>
              </a:rPr>
              <a:t>(to speed-up pkt-processing):</a:t>
            </a:r>
            <a:r>
              <a:rPr lang="en-US" sz="20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fixed-length 40 byte header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no (intermediate) fragmentation allowed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no checksum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573943C5-6FE2-4A1C-9181-26FDAF5A25B5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 Header (Cont)</a:t>
            </a:r>
          </a:p>
        </p:txBody>
      </p:sp>
      <p:pic>
        <p:nvPicPr>
          <p:cNvPr id="50181" name="Picture 3" descr="471 ipv6 header form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513" y="3143250"/>
            <a:ext cx="4865687" cy="327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479425" y="1358900"/>
            <a:ext cx="781843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FF0000"/>
                </a:solidFill>
              </a:rPr>
              <a:t>Priority:</a:t>
            </a:r>
            <a:r>
              <a:rPr lang="en-US" sz="2400"/>
              <a:t>  identify priority among datagrams in flow</a:t>
            </a:r>
          </a:p>
          <a:p>
            <a:r>
              <a:rPr lang="en-US" sz="2400" i="1">
                <a:solidFill>
                  <a:srgbClr val="FF0000"/>
                </a:solidFill>
              </a:rPr>
              <a:t>Flow Label:</a:t>
            </a:r>
            <a:r>
              <a:rPr lang="en-US" sz="2400"/>
              <a:t> identify datagrams in same “flow.” </a:t>
            </a:r>
          </a:p>
          <a:p>
            <a:r>
              <a:rPr lang="en-US" sz="2400"/>
              <a:t>                    (concept of“flow” not well defined).</a:t>
            </a:r>
          </a:p>
          <a:p>
            <a:r>
              <a:rPr lang="en-US" sz="2400" i="1">
                <a:solidFill>
                  <a:srgbClr val="FF0000"/>
                </a:solidFill>
              </a:rPr>
              <a:t>Next header: (e.g. extend header with info such as</a:t>
            </a:r>
          </a:p>
          <a:p>
            <a:r>
              <a:rPr lang="en-US" sz="2400" i="1">
                <a:solidFill>
                  <a:srgbClr val="FF0000"/>
                </a:solidFill>
              </a:rPr>
              <a:t>                     </a:t>
            </a:r>
            <a:r>
              <a:rPr lang="en-US" sz="2400"/>
              <a:t> identify upper layer protocol for data)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43E419DF-364D-4E87-B036-4E629D59171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Transition From IPv4 To IPv6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Not all routers can be upgraded simultaneous</a:t>
            </a:r>
          </a:p>
          <a:p>
            <a:pPr lvl="1"/>
            <a:r>
              <a:rPr lang="en-US" smtClean="0"/>
              <a:t>no “flag days”</a:t>
            </a:r>
          </a:p>
          <a:p>
            <a:pPr lvl="1"/>
            <a:r>
              <a:rPr lang="en-US" smtClean="0"/>
              <a:t>How will the network operate with mixed IPv4 and IPv6 routers? </a:t>
            </a:r>
          </a:p>
          <a:p>
            <a:r>
              <a:rPr lang="en-US" smtClean="0"/>
              <a:t>Two proposed approaches:</a:t>
            </a:r>
          </a:p>
          <a:p>
            <a:pPr lvl="1"/>
            <a:r>
              <a:rPr lang="en-US" i="1" smtClean="0"/>
              <a:t>Dual Stack</a:t>
            </a:r>
            <a:r>
              <a:rPr lang="en-US" smtClean="0"/>
              <a:t>: some routers with dual stack (v6, v4) can “translate” between formats</a:t>
            </a:r>
          </a:p>
          <a:p>
            <a:pPr lvl="1"/>
            <a:r>
              <a:rPr lang="en-US" i="1" smtClean="0"/>
              <a:t>Tunneling:</a:t>
            </a:r>
            <a:r>
              <a:rPr lang="en-US" smtClean="0"/>
              <a:t> IPv6 carried as payload n IPv4 datagram among IPv4 routers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05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610D416E-DB74-4197-96A0-9BD0994F698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3250"/>
          </a:xfrm>
        </p:spPr>
        <p:txBody>
          <a:bodyPr/>
          <a:lstStyle/>
          <a:p>
            <a:r>
              <a:rPr lang="en-US" sz="3600" smtClean="0"/>
              <a:t>Virtual circuits: 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8913" y="795338"/>
            <a:ext cx="8789987" cy="2230437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“source-to-dest path behaves almost like telephone circuit”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call setup, teardown for each call </a:t>
            </a:r>
            <a:r>
              <a:rPr lang="en-US" sz="2000" i="1" smtClean="0"/>
              <a:t>before</a:t>
            </a:r>
            <a:r>
              <a:rPr lang="en-US" sz="2000" smtClean="0"/>
              <a:t> data can flow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signaling protocols</a:t>
            </a:r>
            <a:r>
              <a:rPr lang="en-US" sz="1800" smtClean="0"/>
              <a:t> to setup, maintain  teardown VC (ATM, frame-relay, X.25; not in IP)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each packet carries VC identifier (not destination host)</a:t>
            </a:r>
          </a:p>
          <a:p>
            <a:pPr>
              <a:lnSpc>
                <a:spcPct val="90000"/>
              </a:lnSpc>
            </a:pPr>
            <a:r>
              <a:rPr lang="en-US" sz="2000" i="1" smtClean="0">
                <a:solidFill>
                  <a:srgbClr val="FF0000"/>
                </a:solidFill>
              </a:rPr>
              <a:t>every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router maintains “state” for </a:t>
            </a:r>
            <a:r>
              <a:rPr lang="en-US" sz="2000" smtClean="0">
                <a:solidFill>
                  <a:srgbClr val="FF0000"/>
                </a:solidFill>
              </a:rPr>
              <a:t>each</a:t>
            </a:r>
            <a:r>
              <a:rPr lang="en-US" sz="2000" smtClean="0"/>
              <a:t> passing connection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resources (bandwidth, buffers) may be </a:t>
            </a:r>
            <a:r>
              <a:rPr lang="en-US" sz="2000" i="1" smtClean="0"/>
              <a:t>allocated </a:t>
            </a:r>
            <a:r>
              <a:rPr lang="en-US" sz="2000" smtClean="0"/>
              <a:t>to VC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200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1800" smtClean="0"/>
          </a:p>
        </p:txBody>
      </p:sp>
      <p:sp>
        <p:nvSpPr>
          <p:cNvPr id="2056" name="Freeform 7"/>
          <p:cNvSpPr>
            <a:spLocks/>
          </p:cNvSpPr>
          <p:nvPr/>
        </p:nvSpPr>
        <p:spPr bwMode="auto">
          <a:xfrm>
            <a:off x="3371850" y="4783138"/>
            <a:ext cx="2847975" cy="1481137"/>
          </a:xfrm>
          <a:custGeom>
            <a:avLst/>
            <a:gdLst>
              <a:gd name="T0" fmla="*/ 15120940 w 1794"/>
              <a:gd name="T1" fmla="*/ 1217234342 h 933"/>
              <a:gd name="T2" fmla="*/ 272176900 w 1794"/>
              <a:gd name="T3" fmla="*/ 315018648 h 933"/>
              <a:gd name="T4" fmla="*/ 1408768151 w 1794"/>
              <a:gd name="T5" fmla="*/ 252015573 h 933"/>
              <a:gd name="T6" fmla="*/ 2147483647 w 1794"/>
              <a:gd name="T7" fmla="*/ 73083719 h 933"/>
              <a:gd name="T8" fmla="*/ 2147483647 w 1794"/>
              <a:gd name="T9" fmla="*/ 693041958 h 933"/>
              <a:gd name="T10" fmla="*/ 2147483647 w 1794"/>
              <a:gd name="T11" fmla="*/ 2084167970 h 933"/>
              <a:gd name="T12" fmla="*/ 2147483647 w 1794"/>
              <a:gd name="T13" fmla="*/ 2147483647 h 933"/>
              <a:gd name="T14" fmla="*/ 2116931468 w 1794"/>
              <a:gd name="T15" fmla="*/ 2147483647 h 933"/>
              <a:gd name="T16" fmla="*/ 1043344800 w 1794"/>
              <a:gd name="T17" fmla="*/ 2147483647 h 933"/>
              <a:gd name="T18" fmla="*/ 360383139 w 1794"/>
              <a:gd name="T19" fmla="*/ 2096769537 h 933"/>
              <a:gd name="T20" fmla="*/ 15120940 w 1794"/>
              <a:gd name="T21" fmla="*/ 1217234342 h 9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794"/>
              <a:gd name="T34" fmla="*/ 0 h 933"/>
              <a:gd name="T35" fmla="*/ 1794 w 1794"/>
              <a:gd name="T36" fmla="*/ 933 h 93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794" h="933">
                <a:moveTo>
                  <a:pt x="6" y="483"/>
                </a:moveTo>
                <a:cubicBezTo>
                  <a:pt x="0" y="365"/>
                  <a:pt x="16" y="189"/>
                  <a:pt x="108" y="125"/>
                </a:cubicBezTo>
                <a:cubicBezTo>
                  <a:pt x="200" y="61"/>
                  <a:pt x="389" y="116"/>
                  <a:pt x="559" y="100"/>
                </a:cubicBezTo>
                <a:cubicBezTo>
                  <a:pt x="729" y="84"/>
                  <a:pt x="935" y="0"/>
                  <a:pt x="1128" y="29"/>
                </a:cubicBezTo>
                <a:cubicBezTo>
                  <a:pt x="1321" y="58"/>
                  <a:pt x="1638" y="142"/>
                  <a:pt x="1716" y="275"/>
                </a:cubicBezTo>
                <a:cubicBezTo>
                  <a:pt x="1794" y="408"/>
                  <a:pt x="1652" y="721"/>
                  <a:pt x="1596" y="827"/>
                </a:cubicBezTo>
                <a:cubicBezTo>
                  <a:pt x="1540" y="933"/>
                  <a:pt x="1506" y="894"/>
                  <a:pt x="1380" y="911"/>
                </a:cubicBezTo>
                <a:cubicBezTo>
                  <a:pt x="1254" y="928"/>
                  <a:pt x="1001" y="929"/>
                  <a:pt x="840" y="929"/>
                </a:cubicBezTo>
                <a:cubicBezTo>
                  <a:pt x="679" y="929"/>
                  <a:pt x="530" y="927"/>
                  <a:pt x="414" y="911"/>
                </a:cubicBezTo>
                <a:cubicBezTo>
                  <a:pt x="298" y="895"/>
                  <a:pt x="211" y="903"/>
                  <a:pt x="143" y="832"/>
                </a:cubicBezTo>
                <a:cubicBezTo>
                  <a:pt x="75" y="761"/>
                  <a:pt x="4" y="624"/>
                  <a:pt x="6" y="483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7" name="Line 101"/>
          <p:cNvSpPr>
            <a:spLocks noChangeShapeType="1"/>
          </p:cNvSpPr>
          <p:nvPr/>
        </p:nvSpPr>
        <p:spPr bwMode="auto">
          <a:xfrm rot="5400000" flipV="1">
            <a:off x="2725738" y="4525962"/>
            <a:ext cx="6350" cy="157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8" name="Freeform 107"/>
          <p:cNvSpPr>
            <a:spLocks/>
          </p:cNvSpPr>
          <p:nvPr/>
        </p:nvSpPr>
        <p:spPr bwMode="auto">
          <a:xfrm>
            <a:off x="4010025" y="5076825"/>
            <a:ext cx="542925" cy="295275"/>
          </a:xfrm>
          <a:custGeom>
            <a:avLst/>
            <a:gdLst>
              <a:gd name="T0" fmla="*/ 0 w 342"/>
              <a:gd name="T1" fmla="*/ 468749107 h 186"/>
              <a:gd name="T2" fmla="*/ 86189352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59" name="Group 111"/>
          <p:cNvGrpSpPr>
            <a:grpSpLocks/>
          </p:cNvGrpSpPr>
          <p:nvPr/>
        </p:nvGrpSpPr>
        <p:grpSpPr bwMode="auto">
          <a:xfrm>
            <a:off x="3516313" y="5251450"/>
            <a:ext cx="501650" cy="233363"/>
            <a:chOff x="3600" y="219"/>
            <a:chExt cx="360" cy="175"/>
          </a:xfrm>
        </p:grpSpPr>
        <p:sp>
          <p:nvSpPr>
            <p:cNvPr id="2209" name="Oval 11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10" name="Line 11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11" name="Line 11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12" name="Rectangle 11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213" name="Oval 11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14" name="Group 11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19" name="Line 1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20" name="Line 1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21" name="Line 1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15" name="Group 12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16" name="Line 12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17" name="Line 1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18" name="Line 12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060" name="Group 125"/>
          <p:cNvGrpSpPr>
            <a:grpSpLocks/>
          </p:cNvGrpSpPr>
          <p:nvPr/>
        </p:nvGrpSpPr>
        <p:grpSpPr bwMode="auto">
          <a:xfrm>
            <a:off x="3868738" y="5889625"/>
            <a:ext cx="501650" cy="233363"/>
            <a:chOff x="3600" y="219"/>
            <a:chExt cx="360" cy="175"/>
          </a:xfrm>
        </p:grpSpPr>
        <p:sp>
          <p:nvSpPr>
            <p:cNvPr id="2196" name="Oval 12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97" name="Line 12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98" name="Line 12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99" name="Rectangle 12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200" name="Oval 13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01" name="Group 13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06" name="Line 13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7" name="Line 13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8" name="Line 13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02" name="Group 13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03" name="Line 13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4" name="Line 13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5" name="Line 13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061" name="Group 139"/>
          <p:cNvGrpSpPr>
            <a:grpSpLocks/>
          </p:cNvGrpSpPr>
          <p:nvPr/>
        </p:nvGrpSpPr>
        <p:grpSpPr bwMode="auto">
          <a:xfrm>
            <a:off x="4543425" y="4946650"/>
            <a:ext cx="501650" cy="233363"/>
            <a:chOff x="3600" y="219"/>
            <a:chExt cx="360" cy="175"/>
          </a:xfrm>
        </p:grpSpPr>
        <p:sp>
          <p:nvSpPr>
            <p:cNvPr id="2183" name="Oval 14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84" name="Line 14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85" name="Line 14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86" name="Rectangle 14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187" name="Oval 14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88" name="Group 14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93" name="Line 14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4" name="Line 14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5" name="Line 14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89" name="Group 14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90" name="Line 15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1" name="Line 15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2" name="Line 15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062" name="Group 153"/>
          <p:cNvGrpSpPr>
            <a:grpSpLocks/>
          </p:cNvGrpSpPr>
          <p:nvPr/>
        </p:nvGrpSpPr>
        <p:grpSpPr bwMode="auto">
          <a:xfrm>
            <a:off x="4465638" y="5611813"/>
            <a:ext cx="500062" cy="233362"/>
            <a:chOff x="3600" y="219"/>
            <a:chExt cx="360" cy="175"/>
          </a:xfrm>
        </p:grpSpPr>
        <p:sp>
          <p:nvSpPr>
            <p:cNvPr id="2170" name="Oval 15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71" name="Line 15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72" name="Line 15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73" name="Rectangle 15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174" name="Oval 15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75" name="Group 15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80" name="Line 1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81" name="Line 1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82" name="Line 1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76" name="Group 16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77" name="Line 1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78" name="Line 1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79" name="Line 1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063" name="Group 167"/>
          <p:cNvGrpSpPr>
            <a:grpSpLocks/>
          </p:cNvGrpSpPr>
          <p:nvPr/>
        </p:nvGrpSpPr>
        <p:grpSpPr bwMode="auto">
          <a:xfrm>
            <a:off x="5100638" y="5908675"/>
            <a:ext cx="501650" cy="233363"/>
            <a:chOff x="3600" y="219"/>
            <a:chExt cx="360" cy="175"/>
          </a:xfrm>
        </p:grpSpPr>
        <p:sp>
          <p:nvSpPr>
            <p:cNvPr id="2157" name="Oval 16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8" name="Line 16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9" name="Line 17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0" name="Rectangle 17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161" name="Oval 17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62" name="Group 17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7" name="Line 17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68" name="Line 17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69" name="Line 17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63" name="Group 17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4" name="Line 17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65" name="Line 17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66" name="Line 18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064" name="Group 209"/>
          <p:cNvGrpSpPr>
            <a:grpSpLocks/>
          </p:cNvGrpSpPr>
          <p:nvPr/>
        </p:nvGrpSpPr>
        <p:grpSpPr bwMode="auto">
          <a:xfrm>
            <a:off x="5545138" y="5253038"/>
            <a:ext cx="501650" cy="233362"/>
            <a:chOff x="3600" y="219"/>
            <a:chExt cx="360" cy="175"/>
          </a:xfrm>
        </p:grpSpPr>
        <p:sp>
          <p:nvSpPr>
            <p:cNvPr id="2144" name="Oval 21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5" name="Line 21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6" name="Line 21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7" name="Rectangle 21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148" name="Oval 21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49" name="Group 21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54" name="Line 2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5" name="Line 2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6" name="Line 2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50" name="Group 21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51" name="Line 2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2" name="Line 2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3" name="Line 2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065" name="Group 427"/>
          <p:cNvGrpSpPr>
            <a:grpSpLocks/>
          </p:cNvGrpSpPr>
          <p:nvPr/>
        </p:nvGrpSpPr>
        <p:grpSpPr bwMode="auto">
          <a:xfrm>
            <a:off x="498475" y="3446463"/>
            <a:ext cx="1566863" cy="1987550"/>
            <a:chOff x="2366" y="929"/>
            <a:chExt cx="987" cy="1252"/>
          </a:xfrm>
        </p:grpSpPr>
        <p:graphicFrame>
          <p:nvGraphicFramePr>
            <p:cNvPr id="2051" name="Object 49"/>
            <p:cNvGraphicFramePr>
              <a:graphicFrameLocks noChangeAspect="1"/>
            </p:cNvGraphicFramePr>
            <p:nvPr/>
          </p:nvGraphicFramePr>
          <p:xfrm>
            <a:off x="2741" y="929"/>
            <a:ext cx="333" cy="264"/>
          </p:xfrm>
          <a:graphic>
            <a:graphicData uri="http://schemas.openxmlformats.org/presentationml/2006/ole">
              <p:oleObj spid="_x0000_s2051" name="Clip" r:id="rId3" imgW="1305000" imgH="1085760" progId="MS_ClipArt_Gallery.2">
                <p:embed/>
              </p:oleObj>
            </a:graphicData>
          </a:graphic>
        </p:graphicFrame>
        <p:grpSp>
          <p:nvGrpSpPr>
            <p:cNvPr id="2135" name="Group 402"/>
            <p:cNvGrpSpPr>
              <a:grpSpLocks/>
            </p:cNvGrpSpPr>
            <p:nvPr/>
          </p:nvGrpSpPr>
          <p:grpSpPr bwMode="auto">
            <a:xfrm>
              <a:off x="2366" y="1145"/>
              <a:ext cx="987" cy="1036"/>
              <a:chOff x="2956" y="969"/>
              <a:chExt cx="513" cy="529"/>
            </a:xfrm>
          </p:grpSpPr>
          <p:sp>
            <p:nvSpPr>
              <p:cNvPr id="2136" name="Rectangle 403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7" name="Rectangle 404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8" name="Rectangle 405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9" name="Text Box 406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/>
                  <a:t>application</a:t>
                </a:r>
              </a:p>
              <a:p>
                <a:pPr algn="ctr"/>
                <a:r>
                  <a:rPr lang="en-US" sz="2000"/>
                  <a:t>transport</a:t>
                </a:r>
              </a:p>
              <a:p>
                <a:pPr algn="ctr"/>
                <a:r>
                  <a:rPr lang="en-US" sz="2000">
                    <a:solidFill>
                      <a:schemeClr val="bg1"/>
                    </a:solidFill>
                  </a:rPr>
                  <a:t>network</a:t>
                </a:r>
                <a:endParaRPr lang="en-US" sz="2000"/>
              </a:p>
              <a:p>
                <a:pPr algn="ctr"/>
                <a:r>
                  <a:rPr lang="en-US" sz="2000"/>
                  <a:t>data link</a:t>
                </a:r>
              </a:p>
              <a:p>
                <a:pPr algn="ctr"/>
                <a:r>
                  <a:rPr lang="en-US" sz="2000"/>
                  <a:t>physical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2140" name="Line 407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41" name="Line 408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42" name="Line 409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43" name="Line 410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2066" name="Freeform 420"/>
          <p:cNvSpPr>
            <a:spLocks/>
          </p:cNvSpPr>
          <p:nvPr/>
        </p:nvSpPr>
        <p:spPr bwMode="auto">
          <a:xfrm>
            <a:off x="5051425" y="5070475"/>
            <a:ext cx="504825" cy="307975"/>
          </a:xfrm>
          <a:custGeom>
            <a:avLst/>
            <a:gdLst>
              <a:gd name="T0" fmla="*/ 0 w 318"/>
              <a:gd name="T1" fmla="*/ 0 h 194"/>
              <a:gd name="T2" fmla="*/ 801409578 w 318"/>
              <a:gd name="T3" fmla="*/ 488910357 h 194"/>
              <a:gd name="T4" fmla="*/ 0 60000 65536"/>
              <a:gd name="T5" fmla="*/ 0 60000 65536"/>
              <a:gd name="T6" fmla="*/ 0 w 318"/>
              <a:gd name="T7" fmla="*/ 0 h 194"/>
              <a:gd name="T8" fmla="*/ 318 w 318"/>
              <a:gd name="T9" fmla="*/ 194 h 1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8" h="194">
                <a:moveTo>
                  <a:pt x="0" y="0"/>
                </a:moveTo>
                <a:lnTo>
                  <a:pt x="318" y="19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7" name="Freeform 421"/>
          <p:cNvSpPr>
            <a:spLocks/>
          </p:cNvSpPr>
          <p:nvPr/>
        </p:nvSpPr>
        <p:spPr bwMode="auto">
          <a:xfrm>
            <a:off x="3986213" y="5462588"/>
            <a:ext cx="481012" cy="238125"/>
          </a:xfrm>
          <a:custGeom>
            <a:avLst/>
            <a:gdLst>
              <a:gd name="T0" fmla="*/ 0 w 294"/>
              <a:gd name="T1" fmla="*/ 0 h 174"/>
              <a:gd name="T2" fmla="*/ 786981320 w 294"/>
              <a:gd name="T3" fmla="*/ 325882245 h 174"/>
              <a:gd name="T4" fmla="*/ 0 60000 65536"/>
              <a:gd name="T5" fmla="*/ 0 60000 65536"/>
              <a:gd name="T6" fmla="*/ 0 w 294"/>
              <a:gd name="T7" fmla="*/ 0 h 174"/>
              <a:gd name="T8" fmla="*/ 294 w 294"/>
              <a:gd name="T9" fmla="*/ 174 h 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74">
                <a:moveTo>
                  <a:pt x="0" y="0"/>
                </a:moveTo>
                <a:lnTo>
                  <a:pt x="294" y="17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8" name="Freeform 422"/>
          <p:cNvSpPr>
            <a:spLocks/>
          </p:cNvSpPr>
          <p:nvPr/>
        </p:nvSpPr>
        <p:spPr bwMode="auto">
          <a:xfrm>
            <a:off x="4933950" y="5438775"/>
            <a:ext cx="628650" cy="247650"/>
          </a:xfrm>
          <a:custGeom>
            <a:avLst/>
            <a:gdLst>
              <a:gd name="T0" fmla="*/ 0 w 378"/>
              <a:gd name="T1" fmla="*/ 352474233 h 174"/>
              <a:gd name="T2" fmla="*/ 1045504900 w 378"/>
              <a:gd name="T3" fmla="*/ 0 h 174"/>
              <a:gd name="T4" fmla="*/ 0 60000 65536"/>
              <a:gd name="T5" fmla="*/ 0 60000 65536"/>
              <a:gd name="T6" fmla="*/ 0 w 378"/>
              <a:gd name="T7" fmla="*/ 0 h 174"/>
              <a:gd name="T8" fmla="*/ 378 w 378"/>
              <a:gd name="T9" fmla="*/ 174 h 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8" h="174">
                <a:moveTo>
                  <a:pt x="0" y="174"/>
                </a:moveTo>
                <a:lnTo>
                  <a:pt x="37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9" name="Freeform 423"/>
          <p:cNvSpPr>
            <a:spLocks/>
          </p:cNvSpPr>
          <p:nvPr/>
        </p:nvSpPr>
        <p:spPr bwMode="auto">
          <a:xfrm>
            <a:off x="5600700" y="5492750"/>
            <a:ext cx="206375" cy="508000"/>
          </a:xfrm>
          <a:custGeom>
            <a:avLst/>
            <a:gdLst>
              <a:gd name="T0" fmla="*/ 0 w 118"/>
              <a:gd name="T1" fmla="*/ 516128001 h 500"/>
              <a:gd name="T2" fmla="*/ 360937648 w 118"/>
              <a:gd name="T3" fmla="*/ 0 h 500"/>
              <a:gd name="T4" fmla="*/ 0 60000 65536"/>
              <a:gd name="T5" fmla="*/ 0 60000 65536"/>
              <a:gd name="T6" fmla="*/ 0 w 118"/>
              <a:gd name="T7" fmla="*/ 0 h 500"/>
              <a:gd name="T8" fmla="*/ 118 w 118"/>
              <a:gd name="T9" fmla="*/ 500 h 5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" h="500">
                <a:moveTo>
                  <a:pt x="0" y="500"/>
                </a:moveTo>
                <a:lnTo>
                  <a:pt x="11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0" name="Freeform 424"/>
          <p:cNvSpPr>
            <a:spLocks/>
          </p:cNvSpPr>
          <p:nvPr/>
        </p:nvSpPr>
        <p:spPr bwMode="auto">
          <a:xfrm>
            <a:off x="4365625" y="6026150"/>
            <a:ext cx="736600" cy="74613"/>
          </a:xfrm>
          <a:custGeom>
            <a:avLst/>
            <a:gdLst>
              <a:gd name="T0" fmla="*/ 1466431257 w 370"/>
              <a:gd name="T1" fmla="*/ 173971858 h 32"/>
              <a:gd name="T2" fmla="*/ 0 w 370"/>
              <a:gd name="T3" fmla="*/ 0 h 32"/>
              <a:gd name="T4" fmla="*/ 0 60000 65536"/>
              <a:gd name="T5" fmla="*/ 0 60000 65536"/>
              <a:gd name="T6" fmla="*/ 0 w 370"/>
              <a:gd name="T7" fmla="*/ 0 h 32"/>
              <a:gd name="T8" fmla="*/ 370 w 37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0" h="32">
                <a:moveTo>
                  <a:pt x="370" y="32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1" name="Freeform 425"/>
          <p:cNvSpPr>
            <a:spLocks/>
          </p:cNvSpPr>
          <p:nvPr/>
        </p:nvSpPr>
        <p:spPr bwMode="auto">
          <a:xfrm>
            <a:off x="3829050" y="5486400"/>
            <a:ext cx="193675" cy="425450"/>
          </a:xfrm>
          <a:custGeom>
            <a:avLst/>
            <a:gdLst>
              <a:gd name="T0" fmla="*/ 196171868 w 176"/>
              <a:gd name="T1" fmla="*/ 435073225 h 412"/>
              <a:gd name="T2" fmla="*/ 213125027 w 176"/>
              <a:gd name="T3" fmla="*/ 439339083 h 412"/>
              <a:gd name="T4" fmla="*/ 0 w 176"/>
              <a:gd name="T5" fmla="*/ 0 h 412"/>
              <a:gd name="T6" fmla="*/ 0 60000 65536"/>
              <a:gd name="T7" fmla="*/ 0 60000 65536"/>
              <a:gd name="T8" fmla="*/ 0 60000 65536"/>
              <a:gd name="T9" fmla="*/ 0 w 176"/>
              <a:gd name="T10" fmla="*/ 0 h 412"/>
              <a:gd name="T11" fmla="*/ 176 w 176"/>
              <a:gd name="T12" fmla="*/ 412 h 4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12">
                <a:moveTo>
                  <a:pt x="162" y="408"/>
                </a:moveTo>
                <a:lnTo>
                  <a:pt x="176" y="41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72" name="Group 428"/>
          <p:cNvGrpSpPr>
            <a:grpSpLocks/>
          </p:cNvGrpSpPr>
          <p:nvPr/>
        </p:nvGrpSpPr>
        <p:grpSpPr bwMode="auto">
          <a:xfrm>
            <a:off x="7280275" y="3617913"/>
            <a:ext cx="1566863" cy="1987550"/>
            <a:chOff x="2366" y="929"/>
            <a:chExt cx="987" cy="1252"/>
          </a:xfrm>
        </p:grpSpPr>
        <p:graphicFrame>
          <p:nvGraphicFramePr>
            <p:cNvPr id="2050" name="Object 429"/>
            <p:cNvGraphicFramePr>
              <a:graphicFrameLocks noChangeAspect="1"/>
            </p:cNvGraphicFramePr>
            <p:nvPr/>
          </p:nvGraphicFramePr>
          <p:xfrm>
            <a:off x="2741" y="929"/>
            <a:ext cx="333" cy="264"/>
          </p:xfrm>
          <a:graphic>
            <a:graphicData uri="http://schemas.openxmlformats.org/presentationml/2006/ole">
              <p:oleObj spid="_x0000_s2050" name="Clip" r:id="rId4" imgW="1305000" imgH="1085760" progId="MS_ClipArt_Gallery.2">
                <p:embed/>
              </p:oleObj>
            </a:graphicData>
          </a:graphic>
        </p:graphicFrame>
        <p:grpSp>
          <p:nvGrpSpPr>
            <p:cNvPr id="2126" name="Group 430"/>
            <p:cNvGrpSpPr>
              <a:grpSpLocks/>
            </p:cNvGrpSpPr>
            <p:nvPr/>
          </p:nvGrpSpPr>
          <p:grpSpPr bwMode="auto">
            <a:xfrm>
              <a:off x="2366" y="1145"/>
              <a:ext cx="987" cy="1036"/>
              <a:chOff x="2956" y="969"/>
              <a:chExt cx="513" cy="529"/>
            </a:xfrm>
          </p:grpSpPr>
          <p:sp>
            <p:nvSpPr>
              <p:cNvPr id="2127" name="Rectangle 431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28" name="Rectangle 432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29" name="Rectangle 433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0" name="Text Box 434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/>
                  <a:t>application</a:t>
                </a:r>
              </a:p>
              <a:p>
                <a:pPr algn="ctr"/>
                <a:r>
                  <a:rPr lang="en-US" sz="2000"/>
                  <a:t>transport</a:t>
                </a:r>
              </a:p>
              <a:p>
                <a:pPr algn="ctr"/>
                <a:r>
                  <a:rPr lang="en-US" sz="2000">
                    <a:solidFill>
                      <a:schemeClr val="bg1"/>
                    </a:solidFill>
                  </a:rPr>
                  <a:t>network</a:t>
                </a:r>
                <a:endParaRPr lang="en-US" sz="2000"/>
              </a:p>
              <a:p>
                <a:pPr algn="ctr"/>
                <a:r>
                  <a:rPr lang="en-US" sz="2000"/>
                  <a:t>data link</a:t>
                </a:r>
              </a:p>
              <a:p>
                <a:pPr algn="ctr"/>
                <a:r>
                  <a:rPr lang="en-US" sz="2000"/>
                  <a:t>physical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2131" name="Line 435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2" name="Line 436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3" name="Line 437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4" name="Line 438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2073" name="Line 439"/>
          <p:cNvSpPr>
            <a:spLocks noChangeShapeType="1"/>
          </p:cNvSpPr>
          <p:nvPr/>
        </p:nvSpPr>
        <p:spPr bwMode="auto">
          <a:xfrm rot="-5400000" flipH="1" flipV="1">
            <a:off x="6721475" y="4708525"/>
            <a:ext cx="6350" cy="140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1041" name="Text Box 449"/>
          <p:cNvSpPr txBox="1">
            <a:spLocks noChangeArrowheads="1"/>
          </p:cNvSpPr>
          <p:nvPr/>
        </p:nvSpPr>
        <p:spPr bwMode="auto">
          <a:xfrm>
            <a:off x="1927225" y="4651375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1. Initiate call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1043" name="Freeform 451"/>
          <p:cNvSpPr>
            <a:spLocks/>
          </p:cNvSpPr>
          <p:nvPr/>
        </p:nvSpPr>
        <p:spPr bwMode="auto">
          <a:xfrm>
            <a:off x="2057400" y="5000625"/>
            <a:ext cx="5305425" cy="862013"/>
          </a:xfrm>
          <a:custGeom>
            <a:avLst/>
            <a:gdLst>
              <a:gd name="T0" fmla="*/ 0 w 3342"/>
              <a:gd name="T1" fmla="*/ 0 h 543"/>
              <a:gd name="T2" fmla="*/ 7561263 w 3342"/>
              <a:gd name="T3" fmla="*/ 589716838 h 543"/>
              <a:gd name="T4" fmla="*/ 2147483647 w 3342"/>
              <a:gd name="T5" fmla="*/ 589716838 h 543"/>
              <a:gd name="T6" fmla="*/ 2147483647 w 3342"/>
              <a:gd name="T7" fmla="*/ 1368446213 h 543"/>
              <a:gd name="T8" fmla="*/ 2147483647 w 3342"/>
              <a:gd name="T9" fmla="*/ 1368446213 h 543"/>
              <a:gd name="T10" fmla="*/ 2147483647 w 3342"/>
              <a:gd name="T11" fmla="*/ 756047172 h 543"/>
              <a:gd name="T12" fmla="*/ 2147483647 w 3342"/>
              <a:gd name="T13" fmla="*/ 771168112 h 543"/>
              <a:gd name="T14" fmla="*/ 2147483647 w 3342"/>
              <a:gd name="T15" fmla="*/ 30241891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42"/>
              <a:gd name="T25" fmla="*/ 0 h 543"/>
              <a:gd name="T26" fmla="*/ 3342 w 334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42" h="543">
                <a:moveTo>
                  <a:pt x="0" y="0"/>
                </a:moveTo>
                <a:lnTo>
                  <a:pt x="3" y="234"/>
                </a:lnTo>
                <a:lnTo>
                  <a:pt x="939" y="234"/>
                </a:lnTo>
                <a:lnTo>
                  <a:pt x="1617" y="543"/>
                </a:lnTo>
                <a:lnTo>
                  <a:pt x="1818" y="543"/>
                </a:lnTo>
                <a:lnTo>
                  <a:pt x="2364" y="300"/>
                </a:lnTo>
                <a:lnTo>
                  <a:pt x="3342" y="306"/>
                </a:lnTo>
                <a:lnTo>
                  <a:pt x="3336" y="12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1044" name="Text Box 452"/>
          <p:cNvSpPr txBox="1">
            <a:spLocks noChangeArrowheads="1"/>
          </p:cNvSpPr>
          <p:nvPr/>
        </p:nvSpPr>
        <p:spPr bwMode="auto">
          <a:xfrm>
            <a:off x="5646738" y="4718050"/>
            <a:ext cx="177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2. incoming call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1045" name="Text Box 453"/>
          <p:cNvSpPr txBox="1">
            <a:spLocks noChangeArrowheads="1"/>
          </p:cNvSpPr>
          <p:nvPr/>
        </p:nvSpPr>
        <p:spPr bwMode="auto">
          <a:xfrm>
            <a:off x="5768975" y="4384675"/>
            <a:ext cx="1633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3. Accept call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1046" name="Freeform 454"/>
          <p:cNvSpPr>
            <a:spLocks/>
          </p:cNvSpPr>
          <p:nvPr/>
        </p:nvSpPr>
        <p:spPr bwMode="auto">
          <a:xfrm>
            <a:off x="2162175" y="4648200"/>
            <a:ext cx="5057775" cy="1123950"/>
          </a:xfrm>
          <a:custGeom>
            <a:avLst/>
            <a:gdLst>
              <a:gd name="T0" fmla="*/ 0 w 3186"/>
              <a:gd name="T1" fmla="*/ 30241877 h 708"/>
              <a:gd name="T2" fmla="*/ 0 w 3186"/>
              <a:gd name="T3" fmla="*/ 960178803 h 708"/>
              <a:gd name="T4" fmla="*/ 2147483647 w 3186"/>
              <a:gd name="T5" fmla="*/ 967740063 h 708"/>
              <a:gd name="T6" fmla="*/ 2147483647 w 3186"/>
              <a:gd name="T7" fmla="*/ 1784270803 h 708"/>
              <a:gd name="T8" fmla="*/ 2147483647 w 3186"/>
              <a:gd name="T9" fmla="*/ 1784270803 h 708"/>
              <a:gd name="T10" fmla="*/ 2147483647 w 3186"/>
              <a:gd name="T11" fmla="*/ 1199594358 h 708"/>
              <a:gd name="T12" fmla="*/ 2147483647 w 3186"/>
              <a:gd name="T13" fmla="*/ 1184473426 h 708"/>
              <a:gd name="T14" fmla="*/ 2147483647 w 3186"/>
              <a:gd name="T15" fmla="*/ 0 h 7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186"/>
              <a:gd name="T25" fmla="*/ 0 h 708"/>
              <a:gd name="T26" fmla="*/ 3186 w 3186"/>
              <a:gd name="T27" fmla="*/ 708 h 7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186" h="708">
                <a:moveTo>
                  <a:pt x="0" y="12"/>
                </a:moveTo>
                <a:lnTo>
                  <a:pt x="0" y="381"/>
                </a:lnTo>
                <a:lnTo>
                  <a:pt x="882" y="384"/>
                </a:lnTo>
                <a:lnTo>
                  <a:pt x="1551" y="708"/>
                </a:lnTo>
                <a:lnTo>
                  <a:pt x="1742" y="708"/>
                </a:lnTo>
                <a:lnTo>
                  <a:pt x="2273" y="476"/>
                </a:lnTo>
                <a:lnTo>
                  <a:pt x="3186" y="470"/>
                </a:lnTo>
                <a:lnTo>
                  <a:pt x="318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1047" name="Text Box 455"/>
          <p:cNvSpPr txBox="1">
            <a:spLocks noChangeArrowheads="1"/>
          </p:cNvSpPr>
          <p:nvPr/>
        </p:nvSpPr>
        <p:spPr bwMode="auto">
          <a:xfrm>
            <a:off x="1892300" y="4365625"/>
            <a:ext cx="1984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4. Call connected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1048" name="Text Box 456"/>
          <p:cNvSpPr txBox="1">
            <a:spLocks noChangeArrowheads="1"/>
          </p:cNvSpPr>
          <p:nvPr/>
        </p:nvSpPr>
        <p:spPr bwMode="auto">
          <a:xfrm>
            <a:off x="1922463" y="4060825"/>
            <a:ext cx="2224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5. Data flow begins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1049" name="Text Box 457"/>
          <p:cNvSpPr txBox="1">
            <a:spLocks noChangeArrowheads="1"/>
          </p:cNvSpPr>
          <p:nvPr/>
        </p:nvSpPr>
        <p:spPr bwMode="auto">
          <a:xfrm>
            <a:off x="5603875" y="4013200"/>
            <a:ext cx="1806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6. Receive data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1050" name="Freeform 458"/>
          <p:cNvSpPr>
            <a:spLocks/>
          </p:cNvSpPr>
          <p:nvPr/>
        </p:nvSpPr>
        <p:spPr bwMode="auto">
          <a:xfrm>
            <a:off x="2228850" y="4324350"/>
            <a:ext cx="4895850" cy="1343025"/>
          </a:xfrm>
          <a:custGeom>
            <a:avLst/>
            <a:gdLst>
              <a:gd name="T0" fmla="*/ 0 w 3084"/>
              <a:gd name="T1" fmla="*/ 45362812 h 846"/>
              <a:gd name="T2" fmla="*/ 0 w 3084"/>
              <a:gd name="T3" fmla="*/ 1338203773 h 846"/>
              <a:gd name="T4" fmla="*/ 2132052306 w 3084"/>
              <a:gd name="T5" fmla="*/ 1345763446 h 846"/>
              <a:gd name="T6" fmla="*/ 2147483647 w 3084"/>
              <a:gd name="T7" fmla="*/ 2132052366 h 846"/>
              <a:gd name="T8" fmla="*/ 2147483647 w 3084"/>
              <a:gd name="T9" fmla="*/ 2124492693 h 846"/>
              <a:gd name="T10" fmla="*/ 2147483647 w 3084"/>
              <a:gd name="T11" fmla="*/ 1595259637 h 846"/>
              <a:gd name="T12" fmla="*/ 2147483647 w 3084"/>
              <a:gd name="T13" fmla="*/ 1595259637 h 846"/>
              <a:gd name="T14" fmla="*/ 2147483647 w 3084"/>
              <a:gd name="T15" fmla="*/ 0 h 8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84"/>
              <a:gd name="T25" fmla="*/ 0 h 846"/>
              <a:gd name="T26" fmla="*/ 3084 w 3084"/>
              <a:gd name="T27" fmla="*/ 846 h 84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84" h="846">
                <a:moveTo>
                  <a:pt x="0" y="18"/>
                </a:moveTo>
                <a:lnTo>
                  <a:pt x="0" y="531"/>
                </a:lnTo>
                <a:lnTo>
                  <a:pt x="846" y="534"/>
                </a:lnTo>
                <a:lnTo>
                  <a:pt x="1485" y="846"/>
                </a:lnTo>
                <a:lnTo>
                  <a:pt x="1698" y="843"/>
                </a:lnTo>
                <a:lnTo>
                  <a:pt x="2238" y="633"/>
                </a:lnTo>
                <a:lnTo>
                  <a:pt x="3084" y="633"/>
                </a:lnTo>
                <a:lnTo>
                  <a:pt x="3081" y="0"/>
                </a:ln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4" name="Group 530"/>
          <p:cNvGrpSpPr>
            <a:grpSpLocks/>
          </p:cNvGrpSpPr>
          <p:nvPr/>
        </p:nvGrpSpPr>
        <p:grpSpPr bwMode="auto">
          <a:xfrm>
            <a:off x="3514725" y="5241925"/>
            <a:ext cx="2530475" cy="600075"/>
            <a:chOff x="2214" y="3302"/>
            <a:chExt cx="1594" cy="378"/>
          </a:xfrm>
        </p:grpSpPr>
        <p:grpSp>
          <p:nvGrpSpPr>
            <p:cNvPr id="2084" name="Group 501"/>
            <p:cNvGrpSpPr>
              <a:grpSpLocks/>
            </p:cNvGrpSpPr>
            <p:nvPr/>
          </p:nvGrpSpPr>
          <p:grpSpPr bwMode="auto">
            <a:xfrm>
              <a:off x="2214" y="3302"/>
              <a:ext cx="316" cy="147"/>
              <a:chOff x="3120" y="2318"/>
              <a:chExt cx="316" cy="147"/>
            </a:xfrm>
          </p:grpSpPr>
          <p:sp>
            <p:nvSpPr>
              <p:cNvPr id="2113" name="Oval 488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4" name="Line 489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5" name="Line 490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6" name="Rectangle 491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2117" name="Oval 492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18" name="Group 493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123" name="Line 49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24" name="Line 49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25" name="Line 49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119" name="Group 497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120" name="Line 49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21" name="Line 49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22" name="Line 50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085" name="Group 502"/>
            <p:cNvGrpSpPr>
              <a:grpSpLocks/>
            </p:cNvGrpSpPr>
            <p:nvPr/>
          </p:nvGrpSpPr>
          <p:grpSpPr bwMode="auto">
            <a:xfrm>
              <a:off x="2808" y="3533"/>
              <a:ext cx="316" cy="147"/>
              <a:chOff x="3120" y="2318"/>
              <a:chExt cx="316" cy="147"/>
            </a:xfrm>
          </p:grpSpPr>
          <p:sp>
            <p:nvSpPr>
              <p:cNvPr id="2100" name="Oval 503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1" name="Line 504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2" name="Line 505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3" name="Rectangle 506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2104" name="Oval 507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05" name="Group 508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110" name="Line 50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11" name="Line 51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12" name="Line 51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106" name="Group 512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107" name="Line 51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08" name="Line 51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09" name="Line 51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086" name="Group 516"/>
            <p:cNvGrpSpPr>
              <a:grpSpLocks/>
            </p:cNvGrpSpPr>
            <p:nvPr/>
          </p:nvGrpSpPr>
          <p:grpSpPr bwMode="auto">
            <a:xfrm>
              <a:off x="3492" y="3302"/>
              <a:ext cx="316" cy="147"/>
              <a:chOff x="3120" y="2318"/>
              <a:chExt cx="316" cy="147"/>
            </a:xfrm>
          </p:grpSpPr>
          <p:sp>
            <p:nvSpPr>
              <p:cNvPr id="2087" name="Oval 517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88" name="Line 518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89" name="Line 519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0" name="Rectangle 520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2091" name="Oval 521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092" name="Group 522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097" name="Line 5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98" name="Line 5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99" name="Line 5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093" name="Group 526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094" name="Line 5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95" name="Line 5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96" name="Line 5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1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41" grpId="0" autoUpdateAnimBg="0"/>
      <p:bldP spid="111043" grpId="0" animBg="1"/>
      <p:bldP spid="111044" grpId="0" autoUpdateAnimBg="0"/>
      <p:bldP spid="111045" grpId="0" autoUpdateAnimBg="0"/>
      <p:bldP spid="111046" grpId="0" animBg="1"/>
      <p:bldP spid="111047" grpId="0" autoUpdateAnimBg="0"/>
      <p:bldP spid="111048" grpId="0" autoUpdateAnimBg="0"/>
      <p:bldP spid="111049" grpId="0" autoUpdateAnimBg="0"/>
      <p:bldP spid="11105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22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7C3E9C10-F1D1-4C72-B7DE-5D89D841F9DA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Dual Stack Approach</a:t>
            </a:r>
          </a:p>
        </p:txBody>
      </p:sp>
      <p:pic>
        <p:nvPicPr>
          <p:cNvPr id="52229" name="Picture 3" descr="04-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" y="1539875"/>
            <a:ext cx="8135937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39100C28-04EA-4967-BF18-5301ACEAEDAC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75" y="214313"/>
            <a:ext cx="7772400" cy="990600"/>
          </a:xfrm>
        </p:spPr>
        <p:txBody>
          <a:bodyPr/>
          <a:lstStyle/>
          <a:p>
            <a:r>
              <a:rPr lang="en-US" smtClean="0"/>
              <a:t>Tunneling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14338" y="1106488"/>
            <a:ext cx="7497762" cy="958850"/>
            <a:chOff x="261" y="697"/>
            <a:chExt cx="4723" cy="604"/>
          </a:xfrm>
        </p:grpSpPr>
        <p:grpSp>
          <p:nvGrpSpPr>
            <p:cNvPr id="53357" name="Group 4"/>
            <p:cNvGrpSpPr>
              <a:grpSpLocks/>
            </p:cNvGrpSpPr>
            <p:nvPr/>
          </p:nvGrpSpPr>
          <p:grpSpPr bwMode="auto">
            <a:xfrm>
              <a:off x="1356" y="707"/>
              <a:ext cx="446" cy="402"/>
              <a:chOff x="1898" y="728"/>
              <a:chExt cx="446" cy="402"/>
            </a:xfrm>
          </p:grpSpPr>
          <p:grpSp>
            <p:nvGrpSpPr>
              <p:cNvPr id="53415" name="Group 5"/>
              <p:cNvGrpSpPr>
                <a:grpSpLocks/>
              </p:cNvGrpSpPr>
              <p:nvPr/>
            </p:nvGrpSpPr>
            <p:grpSpPr bwMode="auto">
              <a:xfrm>
                <a:off x="1898" y="918"/>
                <a:ext cx="446" cy="212"/>
                <a:chOff x="2210" y="903"/>
                <a:chExt cx="446" cy="212"/>
              </a:xfrm>
            </p:grpSpPr>
            <p:sp>
              <p:nvSpPr>
                <p:cNvPr id="53417" name="Oval 6"/>
                <p:cNvSpPr>
                  <a:spLocks noChangeArrowheads="1"/>
                </p:cNvSpPr>
                <p:nvPr/>
              </p:nvSpPr>
              <p:spPr bwMode="auto">
                <a:xfrm>
                  <a:off x="2213" y="969"/>
                  <a:ext cx="443" cy="14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418" name="Line 7"/>
                <p:cNvSpPr>
                  <a:spLocks noChangeShapeType="1"/>
                </p:cNvSpPr>
                <p:nvPr/>
              </p:nvSpPr>
              <p:spPr bwMode="auto">
                <a:xfrm>
                  <a:off x="2213" y="962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419" name="Line 8"/>
                <p:cNvSpPr>
                  <a:spLocks noChangeShapeType="1"/>
                </p:cNvSpPr>
                <p:nvPr/>
              </p:nvSpPr>
              <p:spPr bwMode="auto">
                <a:xfrm>
                  <a:off x="2560" y="969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420" name="Rectangle 9"/>
                <p:cNvSpPr>
                  <a:spLocks noChangeArrowheads="1"/>
                </p:cNvSpPr>
                <p:nvPr/>
              </p:nvSpPr>
              <p:spPr bwMode="auto">
                <a:xfrm>
                  <a:off x="2213" y="962"/>
                  <a:ext cx="439" cy="76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53421" name="Oval 10"/>
                <p:cNvSpPr>
                  <a:spLocks noChangeArrowheads="1"/>
                </p:cNvSpPr>
                <p:nvPr/>
              </p:nvSpPr>
              <p:spPr bwMode="auto">
                <a:xfrm>
                  <a:off x="2210" y="903"/>
                  <a:ext cx="443" cy="14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53422" name="Group 11"/>
                <p:cNvGrpSpPr>
                  <a:grpSpLocks/>
                </p:cNvGrpSpPr>
                <p:nvPr/>
              </p:nvGrpSpPr>
              <p:grpSpPr bwMode="auto">
                <a:xfrm>
                  <a:off x="2319" y="931"/>
                  <a:ext cx="221" cy="85"/>
                  <a:chOff x="2848" y="848"/>
                  <a:chExt cx="140" cy="98"/>
                </a:xfrm>
              </p:grpSpPr>
              <p:sp>
                <p:nvSpPr>
                  <p:cNvPr id="53427" name="Line 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428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42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53423" name="Group 15"/>
                <p:cNvGrpSpPr>
                  <a:grpSpLocks/>
                </p:cNvGrpSpPr>
                <p:nvPr/>
              </p:nvGrpSpPr>
              <p:grpSpPr bwMode="auto">
                <a:xfrm flipV="1">
                  <a:off x="2319" y="930"/>
                  <a:ext cx="221" cy="87"/>
                  <a:chOff x="2848" y="848"/>
                  <a:chExt cx="140" cy="98"/>
                </a:xfrm>
              </p:grpSpPr>
              <p:sp>
                <p:nvSpPr>
                  <p:cNvPr id="53424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42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42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53416" name="Text Box 19"/>
              <p:cNvSpPr txBox="1">
                <a:spLocks noChangeArrowheads="1"/>
              </p:cNvSpPr>
              <p:nvPr/>
            </p:nvSpPr>
            <p:spPr bwMode="auto">
              <a:xfrm>
                <a:off x="2010" y="728"/>
                <a:ext cx="22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A</a:t>
                </a:r>
              </a:p>
            </p:txBody>
          </p:sp>
        </p:grpSp>
        <p:grpSp>
          <p:nvGrpSpPr>
            <p:cNvPr id="53358" name="Group 20"/>
            <p:cNvGrpSpPr>
              <a:grpSpLocks/>
            </p:cNvGrpSpPr>
            <p:nvPr/>
          </p:nvGrpSpPr>
          <p:grpSpPr bwMode="auto">
            <a:xfrm>
              <a:off x="2015" y="710"/>
              <a:ext cx="446" cy="402"/>
              <a:chOff x="1898" y="728"/>
              <a:chExt cx="446" cy="402"/>
            </a:xfrm>
          </p:grpSpPr>
          <p:grpSp>
            <p:nvGrpSpPr>
              <p:cNvPr id="53400" name="Group 21"/>
              <p:cNvGrpSpPr>
                <a:grpSpLocks/>
              </p:cNvGrpSpPr>
              <p:nvPr/>
            </p:nvGrpSpPr>
            <p:grpSpPr bwMode="auto">
              <a:xfrm>
                <a:off x="1898" y="918"/>
                <a:ext cx="446" cy="212"/>
                <a:chOff x="2210" y="903"/>
                <a:chExt cx="446" cy="212"/>
              </a:xfrm>
            </p:grpSpPr>
            <p:sp>
              <p:nvSpPr>
                <p:cNvPr id="53402" name="Oval 22"/>
                <p:cNvSpPr>
                  <a:spLocks noChangeArrowheads="1"/>
                </p:cNvSpPr>
                <p:nvPr/>
              </p:nvSpPr>
              <p:spPr bwMode="auto">
                <a:xfrm>
                  <a:off x="2213" y="969"/>
                  <a:ext cx="443" cy="14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403" name="Line 23"/>
                <p:cNvSpPr>
                  <a:spLocks noChangeShapeType="1"/>
                </p:cNvSpPr>
                <p:nvPr/>
              </p:nvSpPr>
              <p:spPr bwMode="auto">
                <a:xfrm>
                  <a:off x="2213" y="962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404" name="Line 24"/>
                <p:cNvSpPr>
                  <a:spLocks noChangeShapeType="1"/>
                </p:cNvSpPr>
                <p:nvPr/>
              </p:nvSpPr>
              <p:spPr bwMode="auto">
                <a:xfrm>
                  <a:off x="2560" y="969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405" name="Rectangle 25"/>
                <p:cNvSpPr>
                  <a:spLocks noChangeArrowheads="1"/>
                </p:cNvSpPr>
                <p:nvPr/>
              </p:nvSpPr>
              <p:spPr bwMode="auto">
                <a:xfrm>
                  <a:off x="2213" y="962"/>
                  <a:ext cx="439" cy="76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53406" name="Oval 26"/>
                <p:cNvSpPr>
                  <a:spLocks noChangeArrowheads="1"/>
                </p:cNvSpPr>
                <p:nvPr/>
              </p:nvSpPr>
              <p:spPr bwMode="auto">
                <a:xfrm>
                  <a:off x="2210" y="903"/>
                  <a:ext cx="443" cy="14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53407" name="Group 27"/>
                <p:cNvGrpSpPr>
                  <a:grpSpLocks/>
                </p:cNvGrpSpPr>
                <p:nvPr/>
              </p:nvGrpSpPr>
              <p:grpSpPr bwMode="auto">
                <a:xfrm>
                  <a:off x="2319" y="931"/>
                  <a:ext cx="221" cy="85"/>
                  <a:chOff x="2848" y="848"/>
                  <a:chExt cx="140" cy="98"/>
                </a:xfrm>
              </p:grpSpPr>
              <p:sp>
                <p:nvSpPr>
                  <p:cNvPr id="53412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41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41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53408" name="Group 31"/>
                <p:cNvGrpSpPr>
                  <a:grpSpLocks/>
                </p:cNvGrpSpPr>
                <p:nvPr/>
              </p:nvGrpSpPr>
              <p:grpSpPr bwMode="auto">
                <a:xfrm flipV="1">
                  <a:off x="2319" y="930"/>
                  <a:ext cx="221" cy="87"/>
                  <a:chOff x="2848" y="848"/>
                  <a:chExt cx="140" cy="98"/>
                </a:xfrm>
              </p:grpSpPr>
              <p:sp>
                <p:nvSpPr>
                  <p:cNvPr id="53409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410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411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53401" name="Text Box 35"/>
              <p:cNvSpPr txBox="1">
                <a:spLocks noChangeArrowheads="1"/>
              </p:cNvSpPr>
              <p:nvPr/>
            </p:nvSpPr>
            <p:spPr bwMode="auto">
              <a:xfrm>
                <a:off x="2010" y="728"/>
                <a:ext cx="20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B</a:t>
                </a:r>
              </a:p>
            </p:txBody>
          </p:sp>
        </p:grpSp>
        <p:grpSp>
          <p:nvGrpSpPr>
            <p:cNvPr id="53359" name="Group 36"/>
            <p:cNvGrpSpPr>
              <a:grpSpLocks/>
            </p:cNvGrpSpPr>
            <p:nvPr/>
          </p:nvGrpSpPr>
          <p:grpSpPr bwMode="auto">
            <a:xfrm>
              <a:off x="3914" y="704"/>
              <a:ext cx="446" cy="402"/>
              <a:chOff x="1898" y="728"/>
              <a:chExt cx="446" cy="402"/>
            </a:xfrm>
          </p:grpSpPr>
          <p:grpSp>
            <p:nvGrpSpPr>
              <p:cNvPr id="53385" name="Group 37"/>
              <p:cNvGrpSpPr>
                <a:grpSpLocks/>
              </p:cNvGrpSpPr>
              <p:nvPr/>
            </p:nvGrpSpPr>
            <p:grpSpPr bwMode="auto">
              <a:xfrm>
                <a:off x="1898" y="918"/>
                <a:ext cx="446" cy="212"/>
                <a:chOff x="2210" y="903"/>
                <a:chExt cx="446" cy="212"/>
              </a:xfrm>
            </p:grpSpPr>
            <p:sp>
              <p:nvSpPr>
                <p:cNvPr id="53387" name="Oval 38"/>
                <p:cNvSpPr>
                  <a:spLocks noChangeArrowheads="1"/>
                </p:cNvSpPr>
                <p:nvPr/>
              </p:nvSpPr>
              <p:spPr bwMode="auto">
                <a:xfrm>
                  <a:off x="2213" y="969"/>
                  <a:ext cx="443" cy="14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88" name="Line 39"/>
                <p:cNvSpPr>
                  <a:spLocks noChangeShapeType="1"/>
                </p:cNvSpPr>
                <p:nvPr/>
              </p:nvSpPr>
              <p:spPr bwMode="auto">
                <a:xfrm>
                  <a:off x="2213" y="962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89" name="Line 40"/>
                <p:cNvSpPr>
                  <a:spLocks noChangeShapeType="1"/>
                </p:cNvSpPr>
                <p:nvPr/>
              </p:nvSpPr>
              <p:spPr bwMode="auto">
                <a:xfrm>
                  <a:off x="2560" y="969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90" name="Rectangle 41"/>
                <p:cNvSpPr>
                  <a:spLocks noChangeArrowheads="1"/>
                </p:cNvSpPr>
                <p:nvPr/>
              </p:nvSpPr>
              <p:spPr bwMode="auto">
                <a:xfrm>
                  <a:off x="2213" y="962"/>
                  <a:ext cx="439" cy="76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53391" name="Oval 42"/>
                <p:cNvSpPr>
                  <a:spLocks noChangeArrowheads="1"/>
                </p:cNvSpPr>
                <p:nvPr/>
              </p:nvSpPr>
              <p:spPr bwMode="auto">
                <a:xfrm>
                  <a:off x="2210" y="903"/>
                  <a:ext cx="443" cy="14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53392" name="Group 43"/>
                <p:cNvGrpSpPr>
                  <a:grpSpLocks/>
                </p:cNvGrpSpPr>
                <p:nvPr/>
              </p:nvGrpSpPr>
              <p:grpSpPr bwMode="auto">
                <a:xfrm>
                  <a:off x="2319" y="931"/>
                  <a:ext cx="221" cy="85"/>
                  <a:chOff x="2848" y="848"/>
                  <a:chExt cx="140" cy="98"/>
                </a:xfrm>
              </p:grpSpPr>
              <p:sp>
                <p:nvSpPr>
                  <p:cNvPr id="53397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98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99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53393" name="Group 47"/>
                <p:cNvGrpSpPr>
                  <a:grpSpLocks/>
                </p:cNvGrpSpPr>
                <p:nvPr/>
              </p:nvGrpSpPr>
              <p:grpSpPr bwMode="auto">
                <a:xfrm flipV="1">
                  <a:off x="2319" y="930"/>
                  <a:ext cx="221" cy="87"/>
                  <a:chOff x="2848" y="848"/>
                  <a:chExt cx="140" cy="98"/>
                </a:xfrm>
              </p:grpSpPr>
              <p:sp>
                <p:nvSpPr>
                  <p:cNvPr id="53394" name="Line 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95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96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53386" name="Text Box 51"/>
              <p:cNvSpPr txBox="1">
                <a:spLocks noChangeArrowheads="1"/>
              </p:cNvSpPr>
              <p:nvPr/>
            </p:nvSpPr>
            <p:spPr bwMode="auto">
              <a:xfrm>
                <a:off x="2010" y="728"/>
                <a:ext cx="20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E</a:t>
                </a:r>
              </a:p>
            </p:txBody>
          </p:sp>
        </p:grpSp>
        <p:grpSp>
          <p:nvGrpSpPr>
            <p:cNvPr id="53360" name="Group 52"/>
            <p:cNvGrpSpPr>
              <a:grpSpLocks/>
            </p:cNvGrpSpPr>
            <p:nvPr/>
          </p:nvGrpSpPr>
          <p:grpSpPr bwMode="auto">
            <a:xfrm>
              <a:off x="4538" y="697"/>
              <a:ext cx="446" cy="402"/>
              <a:chOff x="1898" y="728"/>
              <a:chExt cx="446" cy="402"/>
            </a:xfrm>
          </p:grpSpPr>
          <p:grpSp>
            <p:nvGrpSpPr>
              <p:cNvPr id="53370" name="Group 53"/>
              <p:cNvGrpSpPr>
                <a:grpSpLocks/>
              </p:cNvGrpSpPr>
              <p:nvPr/>
            </p:nvGrpSpPr>
            <p:grpSpPr bwMode="auto">
              <a:xfrm>
                <a:off x="1898" y="918"/>
                <a:ext cx="446" cy="212"/>
                <a:chOff x="2210" y="903"/>
                <a:chExt cx="446" cy="212"/>
              </a:xfrm>
            </p:grpSpPr>
            <p:sp>
              <p:nvSpPr>
                <p:cNvPr id="53372" name="Oval 54"/>
                <p:cNvSpPr>
                  <a:spLocks noChangeArrowheads="1"/>
                </p:cNvSpPr>
                <p:nvPr/>
              </p:nvSpPr>
              <p:spPr bwMode="auto">
                <a:xfrm>
                  <a:off x="2213" y="969"/>
                  <a:ext cx="443" cy="14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73" name="Line 55"/>
                <p:cNvSpPr>
                  <a:spLocks noChangeShapeType="1"/>
                </p:cNvSpPr>
                <p:nvPr/>
              </p:nvSpPr>
              <p:spPr bwMode="auto">
                <a:xfrm>
                  <a:off x="2213" y="962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74" name="Line 56"/>
                <p:cNvSpPr>
                  <a:spLocks noChangeShapeType="1"/>
                </p:cNvSpPr>
                <p:nvPr/>
              </p:nvSpPr>
              <p:spPr bwMode="auto">
                <a:xfrm>
                  <a:off x="2560" y="969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75" name="Rectangle 57"/>
                <p:cNvSpPr>
                  <a:spLocks noChangeArrowheads="1"/>
                </p:cNvSpPr>
                <p:nvPr/>
              </p:nvSpPr>
              <p:spPr bwMode="auto">
                <a:xfrm>
                  <a:off x="2213" y="962"/>
                  <a:ext cx="439" cy="76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53376" name="Oval 58"/>
                <p:cNvSpPr>
                  <a:spLocks noChangeArrowheads="1"/>
                </p:cNvSpPr>
                <p:nvPr/>
              </p:nvSpPr>
              <p:spPr bwMode="auto">
                <a:xfrm>
                  <a:off x="2210" y="903"/>
                  <a:ext cx="443" cy="14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53377" name="Group 59"/>
                <p:cNvGrpSpPr>
                  <a:grpSpLocks/>
                </p:cNvGrpSpPr>
                <p:nvPr/>
              </p:nvGrpSpPr>
              <p:grpSpPr bwMode="auto">
                <a:xfrm>
                  <a:off x="2319" y="931"/>
                  <a:ext cx="221" cy="85"/>
                  <a:chOff x="2848" y="848"/>
                  <a:chExt cx="140" cy="98"/>
                </a:xfrm>
              </p:grpSpPr>
              <p:sp>
                <p:nvSpPr>
                  <p:cNvPr id="53382" name="Line 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83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84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53378" name="Group 63"/>
                <p:cNvGrpSpPr>
                  <a:grpSpLocks/>
                </p:cNvGrpSpPr>
                <p:nvPr/>
              </p:nvGrpSpPr>
              <p:grpSpPr bwMode="auto">
                <a:xfrm flipV="1">
                  <a:off x="2319" y="930"/>
                  <a:ext cx="221" cy="87"/>
                  <a:chOff x="2848" y="848"/>
                  <a:chExt cx="140" cy="98"/>
                </a:xfrm>
              </p:grpSpPr>
              <p:sp>
                <p:nvSpPr>
                  <p:cNvPr id="53379" name="Line 6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80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81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53371" name="Text Box 67"/>
              <p:cNvSpPr txBox="1">
                <a:spLocks noChangeArrowheads="1"/>
              </p:cNvSpPr>
              <p:nvPr/>
            </p:nvSpPr>
            <p:spPr bwMode="auto">
              <a:xfrm>
                <a:off x="2010" y="728"/>
                <a:ext cx="2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F</a:t>
                </a:r>
              </a:p>
            </p:txBody>
          </p:sp>
        </p:grpSp>
        <p:sp>
          <p:nvSpPr>
            <p:cNvPr id="53361" name="Rectangle 68"/>
            <p:cNvSpPr>
              <a:spLocks noChangeArrowheads="1"/>
            </p:cNvSpPr>
            <p:nvPr/>
          </p:nvSpPr>
          <p:spPr bwMode="auto">
            <a:xfrm>
              <a:off x="2460" y="1001"/>
              <a:ext cx="1437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3362" name="Line 69"/>
            <p:cNvSpPr>
              <a:spLocks noChangeShapeType="1"/>
            </p:cNvSpPr>
            <p:nvPr/>
          </p:nvSpPr>
          <p:spPr bwMode="auto">
            <a:xfrm flipV="1">
              <a:off x="1809" y="1016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3363" name="Line 70"/>
            <p:cNvSpPr>
              <a:spLocks noChangeShapeType="1"/>
            </p:cNvSpPr>
            <p:nvPr/>
          </p:nvSpPr>
          <p:spPr bwMode="auto">
            <a:xfrm flipV="1">
              <a:off x="4358" y="1004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3364" name="Text Box 71"/>
            <p:cNvSpPr txBox="1">
              <a:spLocks noChangeArrowheads="1"/>
            </p:cNvSpPr>
            <p:nvPr/>
          </p:nvSpPr>
          <p:spPr bwMode="auto">
            <a:xfrm>
              <a:off x="1392" y="1088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IPv6</a:t>
              </a:r>
            </a:p>
          </p:txBody>
        </p:sp>
        <p:sp>
          <p:nvSpPr>
            <p:cNvPr id="53365" name="Text Box 72"/>
            <p:cNvSpPr txBox="1">
              <a:spLocks noChangeArrowheads="1"/>
            </p:cNvSpPr>
            <p:nvPr/>
          </p:nvSpPr>
          <p:spPr bwMode="auto">
            <a:xfrm>
              <a:off x="2051" y="1089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IPv6</a:t>
              </a:r>
            </a:p>
          </p:txBody>
        </p:sp>
        <p:sp>
          <p:nvSpPr>
            <p:cNvPr id="53366" name="Text Box 73"/>
            <p:cNvSpPr txBox="1">
              <a:spLocks noChangeArrowheads="1"/>
            </p:cNvSpPr>
            <p:nvPr/>
          </p:nvSpPr>
          <p:spPr bwMode="auto">
            <a:xfrm>
              <a:off x="3957" y="1084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IPv6</a:t>
              </a:r>
            </a:p>
          </p:txBody>
        </p:sp>
        <p:sp>
          <p:nvSpPr>
            <p:cNvPr id="53367" name="Text Box 74"/>
            <p:cNvSpPr txBox="1">
              <a:spLocks noChangeArrowheads="1"/>
            </p:cNvSpPr>
            <p:nvPr/>
          </p:nvSpPr>
          <p:spPr bwMode="auto">
            <a:xfrm>
              <a:off x="4575" y="1086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IPv6</a:t>
              </a:r>
            </a:p>
          </p:txBody>
        </p:sp>
        <p:sp>
          <p:nvSpPr>
            <p:cNvPr id="53368" name="Text Box 75"/>
            <p:cNvSpPr txBox="1">
              <a:spLocks noChangeArrowheads="1"/>
            </p:cNvSpPr>
            <p:nvPr/>
          </p:nvSpPr>
          <p:spPr bwMode="auto">
            <a:xfrm>
              <a:off x="2940" y="786"/>
              <a:ext cx="48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tunnel</a:t>
              </a:r>
            </a:p>
          </p:txBody>
        </p:sp>
        <p:sp>
          <p:nvSpPr>
            <p:cNvPr id="53369" name="Text Box 76"/>
            <p:cNvSpPr txBox="1">
              <a:spLocks noChangeArrowheads="1"/>
            </p:cNvSpPr>
            <p:nvPr/>
          </p:nvSpPr>
          <p:spPr bwMode="auto">
            <a:xfrm>
              <a:off x="261" y="828"/>
              <a:ext cx="9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Logical view:</a:t>
              </a:r>
            </a:p>
          </p:txBody>
        </p:sp>
      </p:grpSp>
      <p:grpSp>
        <p:nvGrpSpPr>
          <p:cNvPr id="53254" name="Group 77"/>
          <p:cNvGrpSpPr>
            <a:grpSpLocks/>
          </p:cNvGrpSpPr>
          <p:nvPr/>
        </p:nvGrpSpPr>
        <p:grpSpPr bwMode="auto">
          <a:xfrm>
            <a:off x="309563" y="2238375"/>
            <a:ext cx="7593012" cy="963613"/>
            <a:chOff x="195" y="1410"/>
            <a:chExt cx="4783" cy="607"/>
          </a:xfrm>
        </p:grpSpPr>
        <p:sp>
          <p:nvSpPr>
            <p:cNvPr id="53255" name="Text Box 78"/>
            <p:cNvSpPr txBox="1">
              <a:spLocks noChangeArrowheads="1"/>
            </p:cNvSpPr>
            <p:nvPr/>
          </p:nvSpPr>
          <p:spPr bwMode="auto">
            <a:xfrm>
              <a:off x="195" y="1555"/>
              <a:ext cx="10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Physical view:</a:t>
              </a:r>
            </a:p>
          </p:txBody>
        </p:sp>
        <p:grpSp>
          <p:nvGrpSpPr>
            <p:cNvPr id="53256" name="Group 79"/>
            <p:cNvGrpSpPr>
              <a:grpSpLocks/>
            </p:cNvGrpSpPr>
            <p:nvPr/>
          </p:nvGrpSpPr>
          <p:grpSpPr bwMode="auto">
            <a:xfrm>
              <a:off x="1350" y="1420"/>
              <a:ext cx="446" cy="402"/>
              <a:chOff x="1898" y="728"/>
              <a:chExt cx="446" cy="402"/>
            </a:xfrm>
          </p:grpSpPr>
          <p:grpSp>
            <p:nvGrpSpPr>
              <p:cNvPr id="53342" name="Group 80"/>
              <p:cNvGrpSpPr>
                <a:grpSpLocks/>
              </p:cNvGrpSpPr>
              <p:nvPr/>
            </p:nvGrpSpPr>
            <p:grpSpPr bwMode="auto">
              <a:xfrm>
                <a:off x="1898" y="918"/>
                <a:ext cx="446" cy="212"/>
                <a:chOff x="2210" y="903"/>
                <a:chExt cx="446" cy="212"/>
              </a:xfrm>
            </p:grpSpPr>
            <p:sp>
              <p:nvSpPr>
                <p:cNvPr id="53344" name="Oval 81"/>
                <p:cNvSpPr>
                  <a:spLocks noChangeArrowheads="1"/>
                </p:cNvSpPr>
                <p:nvPr/>
              </p:nvSpPr>
              <p:spPr bwMode="auto">
                <a:xfrm>
                  <a:off x="2213" y="969"/>
                  <a:ext cx="443" cy="14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45" name="Line 82"/>
                <p:cNvSpPr>
                  <a:spLocks noChangeShapeType="1"/>
                </p:cNvSpPr>
                <p:nvPr/>
              </p:nvSpPr>
              <p:spPr bwMode="auto">
                <a:xfrm>
                  <a:off x="2213" y="962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46" name="Line 83"/>
                <p:cNvSpPr>
                  <a:spLocks noChangeShapeType="1"/>
                </p:cNvSpPr>
                <p:nvPr/>
              </p:nvSpPr>
              <p:spPr bwMode="auto">
                <a:xfrm>
                  <a:off x="2560" y="969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47" name="Rectangle 84"/>
                <p:cNvSpPr>
                  <a:spLocks noChangeArrowheads="1"/>
                </p:cNvSpPr>
                <p:nvPr/>
              </p:nvSpPr>
              <p:spPr bwMode="auto">
                <a:xfrm>
                  <a:off x="2213" y="962"/>
                  <a:ext cx="439" cy="76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53348" name="Oval 85"/>
                <p:cNvSpPr>
                  <a:spLocks noChangeArrowheads="1"/>
                </p:cNvSpPr>
                <p:nvPr/>
              </p:nvSpPr>
              <p:spPr bwMode="auto">
                <a:xfrm>
                  <a:off x="2210" y="903"/>
                  <a:ext cx="443" cy="14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53349" name="Group 86"/>
                <p:cNvGrpSpPr>
                  <a:grpSpLocks/>
                </p:cNvGrpSpPr>
                <p:nvPr/>
              </p:nvGrpSpPr>
              <p:grpSpPr bwMode="auto">
                <a:xfrm>
                  <a:off x="2319" y="931"/>
                  <a:ext cx="221" cy="85"/>
                  <a:chOff x="2848" y="848"/>
                  <a:chExt cx="140" cy="98"/>
                </a:xfrm>
              </p:grpSpPr>
              <p:sp>
                <p:nvSpPr>
                  <p:cNvPr id="53354" name="Line 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55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56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53350" name="Group 90"/>
                <p:cNvGrpSpPr>
                  <a:grpSpLocks/>
                </p:cNvGrpSpPr>
                <p:nvPr/>
              </p:nvGrpSpPr>
              <p:grpSpPr bwMode="auto">
                <a:xfrm flipV="1">
                  <a:off x="2319" y="930"/>
                  <a:ext cx="221" cy="87"/>
                  <a:chOff x="2848" y="848"/>
                  <a:chExt cx="140" cy="98"/>
                </a:xfrm>
              </p:grpSpPr>
              <p:sp>
                <p:nvSpPr>
                  <p:cNvPr id="53351" name="Line 9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52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53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53343" name="Text Box 94"/>
              <p:cNvSpPr txBox="1">
                <a:spLocks noChangeArrowheads="1"/>
              </p:cNvSpPr>
              <p:nvPr/>
            </p:nvSpPr>
            <p:spPr bwMode="auto">
              <a:xfrm>
                <a:off x="2010" y="728"/>
                <a:ext cx="22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A</a:t>
                </a:r>
              </a:p>
            </p:txBody>
          </p:sp>
        </p:grpSp>
        <p:grpSp>
          <p:nvGrpSpPr>
            <p:cNvPr id="53257" name="Group 95"/>
            <p:cNvGrpSpPr>
              <a:grpSpLocks/>
            </p:cNvGrpSpPr>
            <p:nvPr/>
          </p:nvGrpSpPr>
          <p:grpSpPr bwMode="auto">
            <a:xfrm>
              <a:off x="2009" y="1423"/>
              <a:ext cx="446" cy="402"/>
              <a:chOff x="1898" y="728"/>
              <a:chExt cx="446" cy="402"/>
            </a:xfrm>
          </p:grpSpPr>
          <p:grpSp>
            <p:nvGrpSpPr>
              <p:cNvPr id="53327" name="Group 96"/>
              <p:cNvGrpSpPr>
                <a:grpSpLocks/>
              </p:cNvGrpSpPr>
              <p:nvPr/>
            </p:nvGrpSpPr>
            <p:grpSpPr bwMode="auto">
              <a:xfrm>
                <a:off x="1898" y="918"/>
                <a:ext cx="446" cy="212"/>
                <a:chOff x="2210" y="903"/>
                <a:chExt cx="446" cy="212"/>
              </a:xfrm>
            </p:grpSpPr>
            <p:sp>
              <p:nvSpPr>
                <p:cNvPr id="53329" name="Oval 97"/>
                <p:cNvSpPr>
                  <a:spLocks noChangeArrowheads="1"/>
                </p:cNvSpPr>
                <p:nvPr/>
              </p:nvSpPr>
              <p:spPr bwMode="auto">
                <a:xfrm>
                  <a:off x="2213" y="969"/>
                  <a:ext cx="443" cy="14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30" name="Line 98"/>
                <p:cNvSpPr>
                  <a:spLocks noChangeShapeType="1"/>
                </p:cNvSpPr>
                <p:nvPr/>
              </p:nvSpPr>
              <p:spPr bwMode="auto">
                <a:xfrm>
                  <a:off x="2213" y="962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31" name="Line 99"/>
                <p:cNvSpPr>
                  <a:spLocks noChangeShapeType="1"/>
                </p:cNvSpPr>
                <p:nvPr/>
              </p:nvSpPr>
              <p:spPr bwMode="auto">
                <a:xfrm>
                  <a:off x="2560" y="969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32" name="Rectangle 100"/>
                <p:cNvSpPr>
                  <a:spLocks noChangeArrowheads="1"/>
                </p:cNvSpPr>
                <p:nvPr/>
              </p:nvSpPr>
              <p:spPr bwMode="auto">
                <a:xfrm>
                  <a:off x="2213" y="962"/>
                  <a:ext cx="439" cy="76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53333" name="Oval 101"/>
                <p:cNvSpPr>
                  <a:spLocks noChangeArrowheads="1"/>
                </p:cNvSpPr>
                <p:nvPr/>
              </p:nvSpPr>
              <p:spPr bwMode="auto">
                <a:xfrm>
                  <a:off x="2210" y="903"/>
                  <a:ext cx="443" cy="14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53334" name="Group 102"/>
                <p:cNvGrpSpPr>
                  <a:grpSpLocks/>
                </p:cNvGrpSpPr>
                <p:nvPr/>
              </p:nvGrpSpPr>
              <p:grpSpPr bwMode="auto">
                <a:xfrm>
                  <a:off x="2319" y="931"/>
                  <a:ext cx="221" cy="85"/>
                  <a:chOff x="2848" y="848"/>
                  <a:chExt cx="140" cy="98"/>
                </a:xfrm>
              </p:grpSpPr>
              <p:sp>
                <p:nvSpPr>
                  <p:cNvPr id="53339" name="Line 10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40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41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53335" name="Group 106"/>
                <p:cNvGrpSpPr>
                  <a:grpSpLocks/>
                </p:cNvGrpSpPr>
                <p:nvPr/>
              </p:nvGrpSpPr>
              <p:grpSpPr bwMode="auto">
                <a:xfrm flipV="1">
                  <a:off x="2319" y="930"/>
                  <a:ext cx="221" cy="87"/>
                  <a:chOff x="2848" y="848"/>
                  <a:chExt cx="140" cy="98"/>
                </a:xfrm>
              </p:grpSpPr>
              <p:sp>
                <p:nvSpPr>
                  <p:cNvPr id="53336" name="Line 1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37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38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53328" name="Text Box 110"/>
              <p:cNvSpPr txBox="1">
                <a:spLocks noChangeArrowheads="1"/>
              </p:cNvSpPr>
              <p:nvPr/>
            </p:nvSpPr>
            <p:spPr bwMode="auto">
              <a:xfrm>
                <a:off x="2010" y="728"/>
                <a:ext cx="20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B</a:t>
                </a:r>
              </a:p>
            </p:txBody>
          </p:sp>
        </p:grpSp>
        <p:grpSp>
          <p:nvGrpSpPr>
            <p:cNvPr id="53258" name="Group 111"/>
            <p:cNvGrpSpPr>
              <a:grpSpLocks/>
            </p:cNvGrpSpPr>
            <p:nvPr/>
          </p:nvGrpSpPr>
          <p:grpSpPr bwMode="auto">
            <a:xfrm>
              <a:off x="3908" y="1417"/>
              <a:ext cx="446" cy="402"/>
              <a:chOff x="1898" y="728"/>
              <a:chExt cx="446" cy="402"/>
            </a:xfrm>
          </p:grpSpPr>
          <p:grpSp>
            <p:nvGrpSpPr>
              <p:cNvPr id="53312" name="Group 112"/>
              <p:cNvGrpSpPr>
                <a:grpSpLocks/>
              </p:cNvGrpSpPr>
              <p:nvPr/>
            </p:nvGrpSpPr>
            <p:grpSpPr bwMode="auto">
              <a:xfrm>
                <a:off x="1898" y="918"/>
                <a:ext cx="446" cy="212"/>
                <a:chOff x="2210" y="903"/>
                <a:chExt cx="446" cy="212"/>
              </a:xfrm>
            </p:grpSpPr>
            <p:sp>
              <p:nvSpPr>
                <p:cNvPr id="53314" name="Oval 113"/>
                <p:cNvSpPr>
                  <a:spLocks noChangeArrowheads="1"/>
                </p:cNvSpPr>
                <p:nvPr/>
              </p:nvSpPr>
              <p:spPr bwMode="auto">
                <a:xfrm>
                  <a:off x="2213" y="969"/>
                  <a:ext cx="443" cy="14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15" name="Line 114"/>
                <p:cNvSpPr>
                  <a:spLocks noChangeShapeType="1"/>
                </p:cNvSpPr>
                <p:nvPr/>
              </p:nvSpPr>
              <p:spPr bwMode="auto">
                <a:xfrm>
                  <a:off x="2213" y="962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16" name="Line 115"/>
                <p:cNvSpPr>
                  <a:spLocks noChangeShapeType="1"/>
                </p:cNvSpPr>
                <p:nvPr/>
              </p:nvSpPr>
              <p:spPr bwMode="auto">
                <a:xfrm>
                  <a:off x="2560" y="969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17" name="Rectangle 116"/>
                <p:cNvSpPr>
                  <a:spLocks noChangeArrowheads="1"/>
                </p:cNvSpPr>
                <p:nvPr/>
              </p:nvSpPr>
              <p:spPr bwMode="auto">
                <a:xfrm>
                  <a:off x="2213" y="962"/>
                  <a:ext cx="439" cy="76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53318" name="Oval 117"/>
                <p:cNvSpPr>
                  <a:spLocks noChangeArrowheads="1"/>
                </p:cNvSpPr>
                <p:nvPr/>
              </p:nvSpPr>
              <p:spPr bwMode="auto">
                <a:xfrm>
                  <a:off x="2210" y="903"/>
                  <a:ext cx="443" cy="14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53319" name="Group 118"/>
                <p:cNvGrpSpPr>
                  <a:grpSpLocks/>
                </p:cNvGrpSpPr>
                <p:nvPr/>
              </p:nvGrpSpPr>
              <p:grpSpPr bwMode="auto">
                <a:xfrm>
                  <a:off x="2319" y="931"/>
                  <a:ext cx="221" cy="85"/>
                  <a:chOff x="2848" y="848"/>
                  <a:chExt cx="140" cy="98"/>
                </a:xfrm>
              </p:grpSpPr>
              <p:sp>
                <p:nvSpPr>
                  <p:cNvPr id="53324" name="Line 1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25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26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53320" name="Group 122"/>
                <p:cNvGrpSpPr>
                  <a:grpSpLocks/>
                </p:cNvGrpSpPr>
                <p:nvPr/>
              </p:nvGrpSpPr>
              <p:grpSpPr bwMode="auto">
                <a:xfrm flipV="1">
                  <a:off x="2319" y="930"/>
                  <a:ext cx="221" cy="87"/>
                  <a:chOff x="2848" y="848"/>
                  <a:chExt cx="140" cy="98"/>
                </a:xfrm>
              </p:grpSpPr>
              <p:sp>
                <p:nvSpPr>
                  <p:cNvPr id="53321" name="Line 1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22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23" name="Line 12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53313" name="Text Box 126"/>
              <p:cNvSpPr txBox="1">
                <a:spLocks noChangeArrowheads="1"/>
              </p:cNvSpPr>
              <p:nvPr/>
            </p:nvSpPr>
            <p:spPr bwMode="auto">
              <a:xfrm>
                <a:off x="2010" y="728"/>
                <a:ext cx="20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E</a:t>
                </a:r>
              </a:p>
            </p:txBody>
          </p:sp>
        </p:grpSp>
        <p:grpSp>
          <p:nvGrpSpPr>
            <p:cNvPr id="53259" name="Group 127"/>
            <p:cNvGrpSpPr>
              <a:grpSpLocks/>
            </p:cNvGrpSpPr>
            <p:nvPr/>
          </p:nvGrpSpPr>
          <p:grpSpPr bwMode="auto">
            <a:xfrm>
              <a:off x="4532" y="1410"/>
              <a:ext cx="446" cy="402"/>
              <a:chOff x="1898" y="728"/>
              <a:chExt cx="446" cy="402"/>
            </a:xfrm>
          </p:grpSpPr>
          <p:grpSp>
            <p:nvGrpSpPr>
              <p:cNvPr id="53297" name="Group 128"/>
              <p:cNvGrpSpPr>
                <a:grpSpLocks/>
              </p:cNvGrpSpPr>
              <p:nvPr/>
            </p:nvGrpSpPr>
            <p:grpSpPr bwMode="auto">
              <a:xfrm>
                <a:off x="1898" y="918"/>
                <a:ext cx="446" cy="212"/>
                <a:chOff x="2210" y="903"/>
                <a:chExt cx="446" cy="212"/>
              </a:xfrm>
            </p:grpSpPr>
            <p:sp>
              <p:nvSpPr>
                <p:cNvPr id="53299" name="Oval 129"/>
                <p:cNvSpPr>
                  <a:spLocks noChangeArrowheads="1"/>
                </p:cNvSpPr>
                <p:nvPr/>
              </p:nvSpPr>
              <p:spPr bwMode="auto">
                <a:xfrm>
                  <a:off x="2213" y="969"/>
                  <a:ext cx="443" cy="14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00" name="Line 130"/>
                <p:cNvSpPr>
                  <a:spLocks noChangeShapeType="1"/>
                </p:cNvSpPr>
                <p:nvPr/>
              </p:nvSpPr>
              <p:spPr bwMode="auto">
                <a:xfrm>
                  <a:off x="2213" y="962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01" name="Line 131"/>
                <p:cNvSpPr>
                  <a:spLocks noChangeShapeType="1"/>
                </p:cNvSpPr>
                <p:nvPr/>
              </p:nvSpPr>
              <p:spPr bwMode="auto">
                <a:xfrm>
                  <a:off x="2560" y="969"/>
                  <a:ext cx="1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302" name="Rectangle 132"/>
                <p:cNvSpPr>
                  <a:spLocks noChangeArrowheads="1"/>
                </p:cNvSpPr>
                <p:nvPr/>
              </p:nvSpPr>
              <p:spPr bwMode="auto">
                <a:xfrm>
                  <a:off x="2213" y="962"/>
                  <a:ext cx="439" cy="76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53303" name="Oval 133"/>
                <p:cNvSpPr>
                  <a:spLocks noChangeArrowheads="1"/>
                </p:cNvSpPr>
                <p:nvPr/>
              </p:nvSpPr>
              <p:spPr bwMode="auto">
                <a:xfrm>
                  <a:off x="2210" y="903"/>
                  <a:ext cx="443" cy="14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53304" name="Group 134"/>
                <p:cNvGrpSpPr>
                  <a:grpSpLocks/>
                </p:cNvGrpSpPr>
                <p:nvPr/>
              </p:nvGrpSpPr>
              <p:grpSpPr bwMode="auto">
                <a:xfrm>
                  <a:off x="2319" y="931"/>
                  <a:ext cx="221" cy="85"/>
                  <a:chOff x="2848" y="848"/>
                  <a:chExt cx="140" cy="98"/>
                </a:xfrm>
              </p:grpSpPr>
              <p:sp>
                <p:nvSpPr>
                  <p:cNvPr id="53309" name="Line 1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10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11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53305" name="Group 138"/>
                <p:cNvGrpSpPr>
                  <a:grpSpLocks/>
                </p:cNvGrpSpPr>
                <p:nvPr/>
              </p:nvGrpSpPr>
              <p:grpSpPr bwMode="auto">
                <a:xfrm flipV="1">
                  <a:off x="2319" y="930"/>
                  <a:ext cx="221" cy="87"/>
                  <a:chOff x="2848" y="848"/>
                  <a:chExt cx="140" cy="98"/>
                </a:xfrm>
              </p:grpSpPr>
              <p:sp>
                <p:nvSpPr>
                  <p:cNvPr id="53306" name="Line 1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07" name="Line 140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53308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sp>
            <p:nvSpPr>
              <p:cNvPr id="53298" name="Text Box 142"/>
              <p:cNvSpPr txBox="1">
                <a:spLocks noChangeArrowheads="1"/>
              </p:cNvSpPr>
              <p:nvPr/>
            </p:nvSpPr>
            <p:spPr bwMode="auto">
              <a:xfrm>
                <a:off x="2010" y="728"/>
                <a:ext cx="2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F</a:t>
                </a:r>
              </a:p>
            </p:txBody>
          </p:sp>
        </p:grpSp>
        <p:sp>
          <p:nvSpPr>
            <p:cNvPr id="53260" name="Line 143"/>
            <p:cNvSpPr>
              <a:spLocks noChangeShapeType="1"/>
            </p:cNvSpPr>
            <p:nvPr/>
          </p:nvSpPr>
          <p:spPr bwMode="auto">
            <a:xfrm flipV="1">
              <a:off x="1803" y="1729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3261" name="Line 144"/>
            <p:cNvSpPr>
              <a:spLocks noChangeShapeType="1"/>
            </p:cNvSpPr>
            <p:nvPr/>
          </p:nvSpPr>
          <p:spPr bwMode="auto">
            <a:xfrm flipV="1">
              <a:off x="4352" y="1717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3262" name="Text Box 145"/>
            <p:cNvSpPr txBox="1">
              <a:spLocks noChangeArrowheads="1"/>
            </p:cNvSpPr>
            <p:nvPr/>
          </p:nvSpPr>
          <p:spPr bwMode="auto">
            <a:xfrm>
              <a:off x="1386" y="1801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IPv6</a:t>
              </a:r>
            </a:p>
          </p:txBody>
        </p:sp>
        <p:sp>
          <p:nvSpPr>
            <p:cNvPr id="53263" name="Text Box 146"/>
            <p:cNvSpPr txBox="1">
              <a:spLocks noChangeArrowheads="1"/>
            </p:cNvSpPr>
            <p:nvPr/>
          </p:nvSpPr>
          <p:spPr bwMode="auto">
            <a:xfrm>
              <a:off x="2045" y="1802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IPv6</a:t>
              </a:r>
            </a:p>
          </p:txBody>
        </p:sp>
        <p:sp>
          <p:nvSpPr>
            <p:cNvPr id="53264" name="Text Box 147"/>
            <p:cNvSpPr txBox="1">
              <a:spLocks noChangeArrowheads="1"/>
            </p:cNvSpPr>
            <p:nvPr/>
          </p:nvSpPr>
          <p:spPr bwMode="auto">
            <a:xfrm>
              <a:off x="3951" y="179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IPv6</a:t>
              </a:r>
            </a:p>
          </p:txBody>
        </p:sp>
        <p:sp>
          <p:nvSpPr>
            <p:cNvPr id="53265" name="Text Box 148"/>
            <p:cNvSpPr txBox="1">
              <a:spLocks noChangeArrowheads="1"/>
            </p:cNvSpPr>
            <p:nvPr/>
          </p:nvSpPr>
          <p:spPr bwMode="auto">
            <a:xfrm>
              <a:off x="4569" y="1799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IPv6</a:t>
              </a:r>
            </a:p>
          </p:txBody>
        </p:sp>
        <p:sp>
          <p:nvSpPr>
            <p:cNvPr id="53266" name="Line 149"/>
            <p:cNvSpPr>
              <a:spLocks noChangeShapeType="1"/>
            </p:cNvSpPr>
            <p:nvPr/>
          </p:nvSpPr>
          <p:spPr bwMode="auto">
            <a:xfrm flipV="1">
              <a:off x="2454" y="1723"/>
              <a:ext cx="14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3267" name="Text Box 150"/>
            <p:cNvSpPr txBox="1">
              <a:spLocks noChangeArrowheads="1"/>
            </p:cNvSpPr>
            <p:nvPr/>
          </p:nvSpPr>
          <p:spPr bwMode="auto">
            <a:xfrm>
              <a:off x="2663" y="1804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IPv4</a:t>
              </a:r>
            </a:p>
          </p:txBody>
        </p:sp>
        <p:sp>
          <p:nvSpPr>
            <p:cNvPr id="53268" name="Text Box 151"/>
            <p:cNvSpPr txBox="1">
              <a:spLocks noChangeArrowheads="1"/>
            </p:cNvSpPr>
            <p:nvPr/>
          </p:nvSpPr>
          <p:spPr bwMode="auto">
            <a:xfrm>
              <a:off x="3289" y="1805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IPv4</a:t>
              </a:r>
            </a:p>
          </p:txBody>
        </p:sp>
        <p:grpSp>
          <p:nvGrpSpPr>
            <p:cNvPr id="53269" name="Group 152"/>
            <p:cNvGrpSpPr>
              <a:grpSpLocks/>
            </p:cNvGrpSpPr>
            <p:nvPr/>
          </p:nvGrpSpPr>
          <p:grpSpPr bwMode="auto">
            <a:xfrm>
              <a:off x="2621" y="1586"/>
              <a:ext cx="446" cy="212"/>
              <a:chOff x="1510" y="1569"/>
              <a:chExt cx="446" cy="212"/>
            </a:xfrm>
          </p:grpSpPr>
          <p:sp>
            <p:nvSpPr>
              <p:cNvPr id="53284" name="Oval 153"/>
              <p:cNvSpPr>
                <a:spLocks noChangeArrowheads="1"/>
              </p:cNvSpPr>
              <p:nvPr/>
            </p:nvSpPr>
            <p:spPr bwMode="auto">
              <a:xfrm>
                <a:off x="1513" y="1635"/>
                <a:ext cx="443" cy="14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3285" name="Line 154"/>
              <p:cNvSpPr>
                <a:spLocks noChangeShapeType="1"/>
              </p:cNvSpPr>
              <p:nvPr/>
            </p:nvSpPr>
            <p:spPr bwMode="auto">
              <a:xfrm>
                <a:off x="1513" y="1628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3286" name="Line 155"/>
              <p:cNvSpPr>
                <a:spLocks noChangeShapeType="1"/>
              </p:cNvSpPr>
              <p:nvPr/>
            </p:nvSpPr>
            <p:spPr bwMode="auto">
              <a:xfrm>
                <a:off x="1860" y="1635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3287" name="Rectangle 156"/>
              <p:cNvSpPr>
                <a:spLocks noChangeArrowheads="1"/>
              </p:cNvSpPr>
              <p:nvPr/>
            </p:nvSpPr>
            <p:spPr bwMode="auto">
              <a:xfrm>
                <a:off x="1513" y="1628"/>
                <a:ext cx="439" cy="7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3288" name="Oval 157"/>
              <p:cNvSpPr>
                <a:spLocks noChangeArrowheads="1"/>
              </p:cNvSpPr>
              <p:nvPr/>
            </p:nvSpPr>
            <p:spPr bwMode="auto">
              <a:xfrm>
                <a:off x="1510" y="1569"/>
                <a:ext cx="443" cy="14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3289" name="Group 158"/>
              <p:cNvGrpSpPr>
                <a:grpSpLocks/>
              </p:cNvGrpSpPr>
              <p:nvPr/>
            </p:nvGrpSpPr>
            <p:grpSpPr bwMode="auto">
              <a:xfrm>
                <a:off x="1619" y="1597"/>
                <a:ext cx="221" cy="85"/>
                <a:chOff x="2848" y="848"/>
                <a:chExt cx="140" cy="98"/>
              </a:xfrm>
            </p:grpSpPr>
            <p:sp>
              <p:nvSpPr>
                <p:cNvPr id="53294" name="Line 15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295" name="Line 16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296" name="Line 16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3290" name="Group 162"/>
              <p:cNvGrpSpPr>
                <a:grpSpLocks/>
              </p:cNvGrpSpPr>
              <p:nvPr/>
            </p:nvGrpSpPr>
            <p:grpSpPr bwMode="auto">
              <a:xfrm flipV="1">
                <a:off x="1619" y="1596"/>
                <a:ext cx="221" cy="87"/>
                <a:chOff x="2848" y="848"/>
                <a:chExt cx="140" cy="98"/>
              </a:xfrm>
            </p:grpSpPr>
            <p:sp>
              <p:nvSpPr>
                <p:cNvPr id="53291" name="Line 16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292" name="Line 16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293" name="Line 16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53270" name="Group 166"/>
            <p:cNvGrpSpPr>
              <a:grpSpLocks/>
            </p:cNvGrpSpPr>
            <p:nvPr/>
          </p:nvGrpSpPr>
          <p:grpSpPr bwMode="auto">
            <a:xfrm>
              <a:off x="3235" y="1591"/>
              <a:ext cx="446" cy="212"/>
              <a:chOff x="1510" y="1569"/>
              <a:chExt cx="446" cy="212"/>
            </a:xfrm>
          </p:grpSpPr>
          <p:sp>
            <p:nvSpPr>
              <p:cNvPr id="53271" name="Oval 167"/>
              <p:cNvSpPr>
                <a:spLocks noChangeArrowheads="1"/>
              </p:cNvSpPr>
              <p:nvPr/>
            </p:nvSpPr>
            <p:spPr bwMode="auto">
              <a:xfrm>
                <a:off x="1513" y="1635"/>
                <a:ext cx="443" cy="14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3272" name="Line 168"/>
              <p:cNvSpPr>
                <a:spLocks noChangeShapeType="1"/>
              </p:cNvSpPr>
              <p:nvPr/>
            </p:nvSpPr>
            <p:spPr bwMode="auto">
              <a:xfrm>
                <a:off x="1513" y="1628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3273" name="Line 169"/>
              <p:cNvSpPr>
                <a:spLocks noChangeShapeType="1"/>
              </p:cNvSpPr>
              <p:nvPr/>
            </p:nvSpPr>
            <p:spPr bwMode="auto">
              <a:xfrm>
                <a:off x="1860" y="1635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3274" name="Rectangle 170"/>
              <p:cNvSpPr>
                <a:spLocks noChangeArrowheads="1"/>
              </p:cNvSpPr>
              <p:nvPr/>
            </p:nvSpPr>
            <p:spPr bwMode="auto">
              <a:xfrm>
                <a:off x="1513" y="1628"/>
                <a:ext cx="439" cy="7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3275" name="Oval 171"/>
              <p:cNvSpPr>
                <a:spLocks noChangeArrowheads="1"/>
              </p:cNvSpPr>
              <p:nvPr/>
            </p:nvSpPr>
            <p:spPr bwMode="auto">
              <a:xfrm>
                <a:off x="1510" y="1569"/>
                <a:ext cx="443" cy="14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3276" name="Group 172"/>
              <p:cNvGrpSpPr>
                <a:grpSpLocks/>
              </p:cNvGrpSpPr>
              <p:nvPr/>
            </p:nvGrpSpPr>
            <p:grpSpPr bwMode="auto">
              <a:xfrm>
                <a:off x="1619" y="1597"/>
                <a:ext cx="221" cy="85"/>
                <a:chOff x="2848" y="848"/>
                <a:chExt cx="140" cy="98"/>
              </a:xfrm>
            </p:grpSpPr>
            <p:sp>
              <p:nvSpPr>
                <p:cNvPr id="53281" name="Line 1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282" name="Line 1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283" name="Line 1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3277" name="Group 176"/>
              <p:cNvGrpSpPr>
                <a:grpSpLocks/>
              </p:cNvGrpSpPr>
              <p:nvPr/>
            </p:nvGrpSpPr>
            <p:grpSpPr bwMode="auto">
              <a:xfrm flipV="1">
                <a:off x="1619" y="1596"/>
                <a:ext cx="221" cy="87"/>
                <a:chOff x="2848" y="848"/>
                <a:chExt cx="140" cy="98"/>
              </a:xfrm>
            </p:grpSpPr>
            <p:sp>
              <p:nvSpPr>
                <p:cNvPr id="53278" name="Line 1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279" name="Line 1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3280" name="Line 1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447247B5-1693-4DBA-BD1E-9A5ECFCCDCE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75" y="214313"/>
            <a:ext cx="7772400" cy="990600"/>
          </a:xfrm>
        </p:spPr>
        <p:txBody>
          <a:bodyPr/>
          <a:lstStyle/>
          <a:p>
            <a:r>
              <a:rPr lang="en-US" smtClean="0"/>
              <a:t>Tunneling</a:t>
            </a:r>
          </a:p>
        </p:txBody>
      </p:sp>
      <p:grpSp>
        <p:nvGrpSpPr>
          <p:cNvPr id="54277" name="Group 3"/>
          <p:cNvGrpSpPr>
            <a:grpSpLocks/>
          </p:cNvGrpSpPr>
          <p:nvPr/>
        </p:nvGrpSpPr>
        <p:grpSpPr bwMode="auto">
          <a:xfrm>
            <a:off x="2152650" y="1122363"/>
            <a:ext cx="708025" cy="638175"/>
            <a:chOff x="1898" y="728"/>
            <a:chExt cx="446" cy="402"/>
          </a:xfrm>
        </p:grpSpPr>
        <p:grpSp>
          <p:nvGrpSpPr>
            <p:cNvPr id="54471" name="Group 4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473" name="Oval 5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74" name="Line 6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75" name="Line 7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76" name="Rectangle 8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477" name="Oval 9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478" name="Group 10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483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84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85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479" name="Group 14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480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81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82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472" name="Text Box 18"/>
            <p:cNvSpPr txBox="1">
              <a:spLocks noChangeArrowheads="1"/>
            </p:cNvSpPr>
            <p:nvPr/>
          </p:nvSpPr>
          <p:spPr bwMode="auto">
            <a:xfrm>
              <a:off x="2010" y="728"/>
              <a:ext cx="2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</p:grpSp>
      <p:grpSp>
        <p:nvGrpSpPr>
          <p:cNvPr id="54278" name="Group 19"/>
          <p:cNvGrpSpPr>
            <a:grpSpLocks/>
          </p:cNvGrpSpPr>
          <p:nvPr/>
        </p:nvGrpSpPr>
        <p:grpSpPr bwMode="auto">
          <a:xfrm>
            <a:off x="3198813" y="1127125"/>
            <a:ext cx="708025" cy="638175"/>
            <a:chOff x="1898" y="728"/>
            <a:chExt cx="446" cy="402"/>
          </a:xfrm>
        </p:grpSpPr>
        <p:grpSp>
          <p:nvGrpSpPr>
            <p:cNvPr id="54456" name="Group 20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458" name="Oval 21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59" name="Line 22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60" name="Line 23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61" name="Rectangle 24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462" name="Oval 25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463" name="Group 26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468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69" name="Line 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70" name="Line 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464" name="Group 30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465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66" name="Line 3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67" name="Line 3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457" name="Text Box 34"/>
            <p:cNvSpPr txBox="1">
              <a:spLocks noChangeArrowheads="1"/>
            </p:cNvSpPr>
            <p:nvPr/>
          </p:nvSpPr>
          <p:spPr bwMode="auto">
            <a:xfrm>
              <a:off x="2010" y="728"/>
              <a:ext cx="2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</p:grpSp>
      <p:grpSp>
        <p:nvGrpSpPr>
          <p:cNvPr id="54279" name="Group 35"/>
          <p:cNvGrpSpPr>
            <a:grpSpLocks/>
          </p:cNvGrpSpPr>
          <p:nvPr/>
        </p:nvGrpSpPr>
        <p:grpSpPr bwMode="auto">
          <a:xfrm>
            <a:off x="6213475" y="1117600"/>
            <a:ext cx="708025" cy="638175"/>
            <a:chOff x="1898" y="728"/>
            <a:chExt cx="446" cy="402"/>
          </a:xfrm>
        </p:grpSpPr>
        <p:grpSp>
          <p:nvGrpSpPr>
            <p:cNvPr id="54441" name="Group 36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443" name="Oval 37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44" name="Line 38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45" name="Line 39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46" name="Rectangle 40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447" name="Oval 41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448" name="Group 42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453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54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55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449" name="Group 46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450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51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52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442" name="Text Box 50"/>
            <p:cNvSpPr txBox="1">
              <a:spLocks noChangeArrowheads="1"/>
            </p:cNvSpPr>
            <p:nvPr/>
          </p:nvSpPr>
          <p:spPr bwMode="auto">
            <a:xfrm>
              <a:off x="2010" y="728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</p:grpSp>
      <p:grpSp>
        <p:nvGrpSpPr>
          <p:cNvPr id="54280" name="Group 51"/>
          <p:cNvGrpSpPr>
            <a:grpSpLocks/>
          </p:cNvGrpSpPr>
          <p:nvPr/>
        </p:nvGrpSpPr>
        <p:grpSpPr bwMode="auto">
          <a:xfrm>
            <a:off x="7204075" y="1106488"/>
            <a:ext cx="708025" cy="638175"/>
            <a:chOff x="1898" y="728"/>
            <a:chExt cx="446" cy="402"/>
          </a:xfrm>
        </p:grpSpPr>
        <p:grpSp>
          <p:nvGrpSpPr>
            <p:cNvPr id="54426" name="Group 52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428" name="Oval 53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29" name="Line 54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30" name="Line 55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31" name="Rectangle 56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432" name="Oval 57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433" name="Group 58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438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39" name="Line 6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40" name="Line 6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434" name="Group 62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435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36" name="Line 6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37" name="Line 6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427" name="Text Box 66"/>
            <p:cNvSpPr txBox="1">
              <a:spLocks noChangeArrowheads="1"/>
            </p:cNvSpPr>
            <p:nvPr/>
          </p:nvSpPr>
          <p:spPr bwMode="auto">
            <a:xfrm>
              <a:off x="2010" y="728"/>
              <a:ext cx="2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</a:t>
              </a:r>
            </a:p>
          </p:txBody>
        </p:sp>
      </p:grpSp>
      <p:sp>
        <p:nvSpPr>
          <p:cNvPr id="54281" name="Rectangle 67"/>
          <p:cNvSpPr>
            <a:spLocks noChangeArrowheads="1"/>
          </p:cNvSpPr>
          <p:nvPr/>
        </p:nvSpPr>
        <p:spPr bwMode="auto">
          <a:xfrm>
            <a:off x="3905250" y="1589088"/>
            <a:ext cx="2281238" cy="666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282" name="Line 68"/>
          <p:cNvSpPr>
            <a:spLocks noChangeShapeType="1"/>
          </p:cNvSpPr>
          <p:nvPr/>
        </p:nvSpPr>
        <p:spPr bwMode="auto">
          <a:xfrm flipV="1">
            <a:off x="2871788" y="1612900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283" name="Line 69"/>
          <p:cNvSpPr>
            <a:spLocks noChangeShapeType="1"/>
          </p:cNvSpPr>
          <p:nvPr/>
        </p:nvSpPr>
        <p:spPr bwMode="auto">
          <a:xfrm flipV="1">
            <a:off x="6918325" y="1593850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284" name="Text Box 70"/>
          <p:cNvSpPr txBox="1">
            <a:spLocks noChangeArrowheads="1"/>
          </p:cNvSpPr>
          <p:nvPr/>
        </p:nvSpPr>
        <p:spPr bwMode="auto">
          <a:xfrm>
            <a:off x="2209800" y="1727200"/>
            <a:ext cx="623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IPv6</a:t>
            </a:r>
          </a:p>
        </p:txBody>
      </p:sp>
      <p:sp>
        <p:nvSpPr>
          <p:cNvPr id="54285" name="Text Box 71"/>
          <p:cNvSpPr txBox="1">
            <a:spLocks noChangeArrowheads="1"/>
          </p:cNvSpPr>
          <p:nvPr/>
        </p:nvSpPr>
        <p:spPr bwMode="auto">
          <a:xfrm>
            <a:off x="3255963" y="1728788"/>
            <a:ext cx="623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IPv6</a:t>
            </a:r>
          </a:p>
        </p:txBody>
      </p:sp>
      <p:sp>
        <p:nvSpPr>
          <p:cNvPr id="54286" name="Text Box 72"/>
          <p:cNvSpPr txBox="1">
            <a:spLocks noChangeArrowheads="1"/>
          </p:cNvSpPr>
          <p:nvPr/>
        </p:nvSpPr>
        <p:spPr bwMode="auto">
          <a:xfrm>
            <a:off x="6281738" y="1720850"/>
            <a:ext cx="623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IPv6</a:t>
            </a:r>
          </a:p>
        </p:txBody>
      </p:sp>
      <p:sp>
        <p:nvSpPr>
          <p:cNvPr id="54287" name="Text Box 73"/>
          <p:cNvSpPr txBox="1">
            <a:spLocks noChangeArrowheads="1"/>
          </p:cNvSpPr>
          <p:nvPr/>
        </p:nvSpPr>
        <p:spPr bwMode="auto">
          <a:xfrm>
            <a:off x="7262813" y="1724025"/>
            <a:ext cx="623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IPv6</a:t>
            </a:r>
          </a:p>
        </p:txBody>
      </p:sp>
      <p:sp>
        <p:nvSpPr>
          <p:cNvPr id="54288" name="Text Box 74"/>
          <p:cNvSpPr txBox="1">
            <a:spLocks noChangeArrowheads="1"/>
          </p:cNvSpPr>
          <p:nvPr/>
        </p:nvSpPr>
        <p:spPr bwMode="auto">
          <a:xfrm>
            <a:off x="4667250" y="1247775"/>
            <a:ext cx="765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tunnel</a:t>
            </a:r>
          </a:p>
        </p:txBody>
      </p:sp>
      <p:sp>
        <p:nvSpPr>
          <p:cNvPr id="54289" name="Text Box 75"/>
          <p:cNvSpPr txBox="1">
            <a:spLocks noChangeArrowheads="1"/>
          </p:cNvSpPr>
          <p:nvPr/>
        </p:nvSpPr>
        <p:spPr bwMode="auto">
          <a:xfrm>
            <a:off x="414338" y="131445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Logical view:</a:t>
            </a:r>
          </a:p>
        </p:txBody>
      </p:sp>
      <p:sp>
        <p:nvSpPr>
          <p:cNvPr id="54290" name="Text Box 76"/>
          <p:cNvSpPr txBox="1">
            <a:spLocks noChangeArrowheads="1"/>
          </p:cNvSpPr>
          <p:nvPr/>
        </p:nvSpPr>
        <p:spPr bwMode="auto">
          <a:xfrm>
            <a:off x="309563" y="2468563"/>
            <a:ext cx="161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Physical view:</a:t>
            </a:r>
          </a:p>
        </p:txBody>
      </p:sp>
      <p:grpSp>
        <p:nvGrpSpPr>
          <p:cNvPr id="54291" name="Group 77"/>
          <p:cNvGrpSpPr>
            <a:grpSpLocks/>
          </p:cNvGrpSpPr>
          <p:nvPr/>
        </p:nvGrpSpPr>
        <p:grpSpPr bwMode="auto">
          <a:xfrm>
            <a:off x="2143125" y="2254250"/>
            <a:ext cx="708025" cy="638175"/>
            <a:chOff x="1898" y="728"/>
            <a:chExt cx="446" cy="402"/>
          </a:xfrm>
        </p:grpSpPr>
        <p:grpSp>
          <p:nvGrpSpPr>
            <p:cNvPr id="54411" name="Group 78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413" name="Oval 79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14" name="Line 80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15" name="Line 81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16" name="Rectangle 82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417" name="Oval 83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418" name="Group 84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423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24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25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419" name="Group 88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420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21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22" name="Line 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412" name="Text Box 92"/>
            <p:cNvSpPr txBox="1">
              <a:spLocks noChangeArrowheads="1"/>
            </p:cNvSpPr>
            <p:nvPr/>
          </p:nvSpPr>
          <p:spPr bwMode="auto">
            <a:xfrm>
              <a:off x="2010" y="728"/>
              <a:ext cx="2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</p:grpSp>
      <p:grpSp>
        <p:nvGrpSpPr>
          <p:cNvPr id="54292" name="Group 93"/>
          <p:cNvGrpSpPr>
            <a:grpSpLocks/>
          </p:cNvGrpSpPr>
          <p:nvPr/>
        </p:nvGrpSpPr>
        <p:grpSpPr bwMode="auto">
          <a:xfrm>
            <a:off x="3189288" y="2259013"/>
            <a:ext cx="708025" cy="638175"/>
            <a:chOff x="1898" y="728"/>
            <a:chExt cx="446" cy="402"/>
          </a:xfrm>
        </p:grpSpPr>
        <p:grpSp>
          <p:nvGrpSpPr>
            <p:cNvPr id="54396" name="Group 94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398" name="Oval 95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99" name="Line 96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00" name="Line 97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401" name="Rectangle 98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402" name="Oval 99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403" name="Group 100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408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09" name="Line 10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10" name="Line 10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404" name="Group 104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405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06" name="Line 10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407" name="Line 10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397" name="Text Box 108"/>
            <p:cNvSpPr txBox="1">
              <a:spLocks noChangeArrowheads="1"/>
            </p:cNvSpPr>
            <p:nvPr/>
          </p:nvSpPr>
          <p:spPr bwMode="auto">
            <a:xfrm>
              <a:off x="2010" y="728"/>
              <a:ext cx="2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</p:grpSp>
      <p:grpSp>
        <p:nvGrpSpPr>
          <p:cNvPr id="54293" name="Group 109"/>
          <p:cNvGrpSpPr>
            <a:grpSpLocks/>
          </p:cNvGrpSpPr>
          <p:nvPr/>
        </p:nvGrpSpPr>
        <p:grpSpPr bwMode="auto">
          <a:xfrm>
            <a:off x="6203950" y="2249488"/>
            <a:ext cx="708025" cy="638175"/>
            <a:chOff x="1898" y="728"/>
            <a:chExt cx="446" cy="402"/>
          </a:xfrm>
        </p:grpSpPr>
        <p:grpSp>
          <p:nvGrpSpPr>
            <p:cNvPr id="54381" name="Group 110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383" name="Oval 111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84" name="Line 112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85" name="Line 113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86" name="Rectangle 114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387" name="Oval 115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388" name="Group 116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393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94" name="Line 1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95" name="Line 1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389" name="Group 120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390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91" name="Line 1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92" name="Line 1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382" name="Text Box 124"/>
            <p:cNvSpPr txBox="1">
              <a:spLocks noChangeArrowheads="1"/>
            </p:cNvSpPr>
            <p:nvPr/>
          </p:nvSpPr>
          <p:spPr bwMode="auto">
            <a:xfrm>
              <a:off x="2010" y="728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</p:grpSp>
      <p:grpSp>
        <p:nvGrpSpPr>
          <p:cNvPr id="54294" name="Group 125"/>
          <p:cNvGrpSpPr>
            <a:grpSpLocks/>
          </p:cNvGrpSpPr>
          <p:nvPr/>
        </p:nvGrpSpPr>
        <p:grpSpPr bwMode="auto">
          <a:xfrm>
            <a:off x="7194550" y="2238375"/>
            <a:ext cx="708025" cy="638175"/>
            <a:chOff x="1898" y="728"/>
            <a:chExt cx="446" cy="402"/>
          </a:xfrm>
        </p:grpSpPr>
        <p:grpSp>
          <p:nvGrpSpPr>
            <p:cNvPr id="54366" name="Group 126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368" name="Oval 127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69" name="Line 128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70" name="Line 129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71" name="Rectangle 130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372" name="Oval 131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373" name="Group 132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378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79" name="Line 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80" name="Line 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374" name="Group 136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375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76" name="Line 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77" name="Line 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367" name="Text Box 140"/>
            <p:cNvSpPr txBox="1">
              <a:spLocks noChangeArrowheads="1"/>
            </p:cNvSpPr>
            <p:nvPr/>
          </p:nvSpPr>
          <p:spPr bwMode="auto">
            <a:xfrm>
              <a:off x="2010" y="728"/>
              <a:ext cx="2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</a:t>
              </a:r>
            </a:p>
          </p:txBody>
        </p:sp>
      </p:grpSp>
      <p:sp>
        <p:nvSpPr>
          <p:cNvPr id="54295" name="Line 141"/>
          <p:cNvSpPr>
            <a:spLocks noChangeShapeType="1"/>
          </p:cNvSpPr>
          <p:nvPr/>
        </p:nvSpPr>
        <p:spPr bwMode="auto">
          <a:xfrm flipV="1">
            <a:off x="2862263" y="2744788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296" name="Line 142"/>
          <p:cNvSpPr>
            <a:spLocks noChangeShapeType="1"/>
          </p:cNvSpPr>
          <p:nvPr/>
        </p:nvSpPr>
        <p:spPr bwMode="auto">
          <a:xfrm flipV="1">
            <a:off x="6908800" y="2725738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297" name="Text Box 143"/>
          <p:cNvSpPr txBox="1">
            <a:spLocks noChangeArrowheads="1"/>
          </p:cNvSpPr>
          <p:nvPr/>
        </p:nvSpPr>
        <p:spPr bwMode="auto">
          <a:xfrm>
            <a:off x="2200275" y="2859088"/>
            <a:ext cx="623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IPv6</a:t>
            </a:r>
          </a:p>
        </p:txBody>
      </p:sp>
      <p:sp>
        <p:nvSpPr>
          <p:cNvPr id="54298" name="Text Box 144"/>
          <p:cNvSpPr txBox="1">
            <a:spLocks noChangeArrowheads="1"/>
          </p:cNvSpPr>
          <p:nvPr/>
        </p:nvSpPr>
        <p:spPr bwMode="auto">
          <a:xfrm>
            <a:off x="3246438" y="2860675"/>
            <a:ext cx="623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IPv6</a:t>
            </a:r>
          </a:p>
        </p:txBody>
      </p:sp>
      <p:sp>
        <p:nvSpPr>
          <p:cNvPr id="54299" name="Text Box 145"/>
          <p:cNvSpPr txBox="1">
            <a:spLocks noChangeArrowheads="1"/>
          </p:cNvSpPr>
          <p:nvPr/>
        </p:nvSpPr>
        <p:spPr bwMode="auto">
          <a:xfrm>
            <a:off x="6272213" y="2852738"/>
            <a:ext cx="623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IPv6</a:t>
            </a:r>
          </a:p>
        </p:txBody>
      </p:sp>
      <p:sp>
        <p:nvSpPr>
          <p:cNvPr id="54300" name="Text Box 146"/>
          <p:cNvSpPr txBox="1">
            <a:spLocks noChangeArrowheads="1"/>
          </p:cNvSpPr>
          <p:nvPr/>
        </p:nvSpPr>
        <p:spPr bwMode="auto">
          <a:xfrm>
            <a:off x="7253288" y="2855913"/>
            <a:ext cx="623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IPv6</a:t>
            </a:r>
          </a:p>
        </p:txBody>
      </p:sp>
      <p:sp>
        <p:nvSpPr>
          <p:cNvPr id="54301" name="Line 147"/>
          <p:cNvSpPr>
            <a:spLocks noChangeShapeType="1"/>
          </p:cNvSpPr>
          <p:nvPr/>
        </p:nvSpPr>
        <p:spPr bwMode="auto">
          <a:xfrm flipV="1">
            <a:off x="3895725" y="2735263"/>
            <a:ext cx="2325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grpSp>
        <p:nvGrpSpPr>
          <p:cNvPr id="54302" name="Group 148"/>
          <p:cNvGrpSpPr>
            <a:grpSpLocks/>
          </p:cNvGrpSpPr>
          <p:nvPr/>
        </p:nvGrpSpPr>
        <p:grpSpPr bwMode="auto">
          <a:xfrm>
            <a:off x="4183063" y="2262188"/>
            <a:ext cx="708025" cy="638175"/>
            <a:chOff x="1898" y="728"/>
            <a:chExt cx="446" cy="402"/>
          </a:xfrm>
        </p:grpSpPr>
        <p:grpSp>
          <p:nvGrpSpPr>
            <p:cNvPr id="54351" name="Group 149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353" name="Oval 150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54" name="Line 151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55" name="Line 152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56" name="Rectangle 153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357" name="Oval 154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358" name="Group 155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363" name="Line 1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64" name="Line 15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65" name="Line 1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359" name="Group 159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360" name="Line 16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61" name="Line 1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62" name="Line 16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352" name="Text Box 163"/>
            <p:cNvSpPr txBox="1">
              <a:spLocks noChangeArrowheads="1"/>
            </p:cNvSpPr>
            <p:nvPr/>
          </p:nvSpPr>
          <p:spPr bwMode="auto">
            <a:xfrm>
              <a:off x="2010" y="728"/>
              <a:ext cx="2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  <p:grpSp>
        <p:nvGrpSpPr>
          <p:cNvPr id="54303" name="Group 164"/>
          <p:cNvGrpSpPr>
            <a:grpSpLocks/>
          </p:cNvGrpSpPr>
          <p:nvPr/>
        </p:nvGrpSpPr>
        <p:grpSpPr bwMode="auto">
          <a:xfrm>
            <a:off x="5172075" y="2252663"/>
            <a:ext cx="708025" cy="638175"/>
            <a:chOff x="1898" y="728"/>
            <a:chExt cx="446" cy="402"/>
          </a:xfrm>
        </p:grpSpPr>
        <p:grpSp>
          <p:nvGrpSpPr>
            <p:cNvPr id="54336" name="Group 165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54338" name="Oval 166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39" name="Line 167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40" name="Line 168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41" name="Rectangle 169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54342" name="Oval 170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54343" name="Group 171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54348" name="Line 17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49" name="Line 17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50" name="Line 17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54344" name="Group 175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54345" name="Line 17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46" name="Line 17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54347" name="Line 17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54337" name="Text Box 179"/>
            <p:cNvSpPr txBox="1">
              <a:spLocks noChangeArrowheads="1"/>
            </p:cNvSpPr>
            <p:nvPr/>
          </p:nvSpPr>
          <p:spPr bwMode="auto">
            <a:xfrm>
              <a:off x="2010" y="728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</p:grpSp>
      <p:sp>
        <p:nvSpPr>
          <p:cNvPr id="54304" name="Text Box 180"/>
          <p:cNvSpPr txBox="1">
            <a:spLocks noChangeArrowheads="1"/>
          </p:cNvSpPr>
          <p:nvPr/>
        </p:nvSpPr>
        <p:spPr bwMode="auto">
          <a:xfrm>
            <a:off x="4227513" y="2863850"/>
            <a:ext cx="623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IPv4</a:t>
            </a:r>
          </a:p>
        </p:txBody>
      </p:sp>
      <p:sp>
        <p:nvSpPr>
          <p:cNvPr id="54305" name="Text Box 181"/>
          <p:cNvSpPr txBox="1">
            <a:spLocks noChangeArrowheads="1"/>
          </p:cNvSpPr>
          <p:nvPr/>
        </p:nvSpPr>
        <p:spPr bwMode="auto">
          <a:xfrm>
            <a:off x="5221288" y="2865438"/>
            <a:ext cx="623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IPv4</a:t>
            </a:r>
          </a:p>
        </p:txBody>
      </p:sp>
      <p:grpSp>
        <p:nvGrpSpPr>
          <p:cNvPr id="54306" name="Group 182"/>
          <p:cNvGrpSpPr>
            <a:grpSpLocks/>
          </p:cNvGrpSpPr>
          <p:nvPr/>
        </p:nvGrpSpPr>
        <p:grpSpPr bwMode="auto">
          <a:xfrm>
            <a:off x="2557463" y="3259138"/>
            <a:ext cx="793750" cy="1441450"/>
            <a:chOff x="4869" y="143"/>
            <a:chExt cx="500" cy="908"/>
          </a:xfrm>
        </p:grpSpPr>
        <p:sp>
          <p:nvSpPr>
            <p:cNvPr id="54334" name="Rectangle 183"/>
            <p:cNvSpPr>
              <a:spLocks noChangeArrowheads="1"/>
            </p:cNvSpPr>
            <p:nvPr/>
          </p:nvSpPr>
          <p:spPr bwMode="auto">
            <a:xfrm>
              <a:off x="4893" y="143"/>
              <a:ext cx="462" cy="9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4335" name="Text Box 184"/>
            <p:cNvSpPr txBox="1">
              <a:spLocks noChangeArrowheads="1"/>
            </p:cNvSpPr>
            <p:nvPr/>
          </p:nvSpPr>
          <p:spPr bwMode="auto">
            <a:xfrm>
              <a:off x="4869" y="163"/>
              <a:ext cx="500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Flow: X</a:t>
              </a:r>
            </a:p>
            <a:p>
              <a:r>
                <a:rPr lang="en-US" sz="1400"/>
                <a:t>Src: A</a:t>
              </a:r>
            </a:p>
            <a:p>
              <a:r>
                <a:rPr lang="en-US" sz="1400"/>
                <a:t>Dest: F</a:t>
              </a:r>
            </a:p>
            <a:p>
              <a:endParaRPr lang="en-US" sz="1400"/>
            </a:p>
            <a:p>
              <a:endParaRPr lang="en-US" sz="1400"/>
            </a:p>
            <a:p>
              <a:r>
                <a:rPr lang="en-US" sz="1400"/>
                <a:t>data</a:t>
              </a:r>
            </a:p>
          </p:txBody>
        </p:sp>
      </p:grpSp>
      <p:grpSp>
        <p:nvGrpSpPr>
          <p:cNvPr id="54307" name="Group 185"/>
          <p:cNvGrpSpPr>
            <a:grpSpLocks/>
          </p:cNvGrpSpPr>
          <p:nvPr/>
        </p:nvGrpSpPr>
        <p:grpSpPr bwMode="auto">
          <a:xfrm>
            <a:off x="6710363" y="3271838"/>
            <a:ext cx="793750" cy="1441450"/>
            <a:chOff x="4869" y="143"/>
            <a:chExt cx="500" cy="908"/>
          </a:xfrm>
        </p:grpSpPr>
        <p:sp>
          <p:nvSpPr>
            <p:cNvPr id="54332" name="Rectangle 186"/>
            <p:cNvSpPr>
              <a:spLocks noChangeArrowheads="1"/>
            </p:cNvSpPr>
            <p:nvPr/>
          </p:nvSpPr>
          <p:spPr bwMode="auto">
            <a:xfrm>
              <a:off x="4893" y="143"/>
              <a:ext cx="462" cy="9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4333" name="Text Box 187"/>
            <p:cNvSpPr txBox="1">
              <a:spLocks noChangeArrowheads="1"/>
            </p:cNvSpPr>
            <p:nvPr/>
          </p:nvSpPr>
          <p:spPr bwMode="auto">
            <a:xfrm>
              <a:off x="4869" y="163"/>
              <a:ext cx="500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Flow: X</a:t>
              </a:r>
            </a:p>
            <a:p>
              <a:r>
                <a:rPr lang="en-US" sz="1400"/>
                <a:t>Src: A</a:t>
              </a:r>
            </a:p>
            <a:p>
              <a:r>
                <a:rPr lang="en-US" sz="1400"/>
                <a:t>Dest: F</a:t>
              </a:r>
            </a:p>
            <a:p>
              <a:endParaRPr lang="en-US" sz="1400"/>
            </a:p>
            <a:p>
              <a:endParaRPr lang="en-US" sz="1400"/>
            </a:p>
            <a:p>
              <a:r>
                <a:rPr lang="en-US" sz="1400"/>
                <a:t>data</a:t>
              </a:r>
            </a:p>
          </p:txBody>
        </p:sp>
      </p:grpSp>
      <p:grpSp>
        <p:nvGrpSpPr>
          <p:cNvPr id="54308" name="Group 188"/>
          <p:cNvGrpSpPr>
            <a:grpSpLocks/>
          </p:cNvGrpSpPr>
          <p:nvPr/>
        </p:nvGrpSpPr>
        <p:grpSpPr bwMode="auto">
          <a:xfrm>
            <a:off x="3598863" y="3254375"/>
            <a:ext cx="984250" cy="2198688"/>
            <a:chOff x="4943" y="2152"/>
            <a:chExt cx="620" cy="1385"/>
          </a:xfrm>
        </p:grpSpPr>
        <p:sp>
          <p:nvSpPr>
            <p:cNvPr id="54327" name="Rectangle 189"/>
            <p:cNvSpPr>
              <a:spLocks noChangeArrowheads="1"/>
            </p:cNvSpPr>
            <p:nvPr/>
          </p:nvSpPr>
          <p:spPr bwMode="auto">
            <a:xfrm>
              <a:off x="4980" y="2155"/>
              <a:ext cx="583" cy="138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54328" name="Group 190"/>
            <p:cNvGrpSpPr>
              <a:grpSpLocks/>
            </p:cNvGrpSpPr>
            <p:nvPr/>
          </p:nvGrpSpPr>
          <p:grpSpPr bwMode="auto">
            <a:xfrm>
              <a:off x="5001" y="2538"/>
              <a:ext cx="500" cy="908"/>
              <a:chOff x="4869" y="143"/>
              <a:chExt cx="500" cy="908"/>
            </a:xfrm>
          </p:grpSpPr>
          <p:sp>
            <p:nvSpPr>
              <p:cNvPr id="54330" name="Rectangle 191"/>
              <p:cNvSpPr>
                <a:spLocks noChangeArrowheads="1"/>
              </p:cNvSpPr>
              <p:nvPr/>
            </p:nvSpPr>
            <p:spPr bwMode="auto">
              <a:xfrm>
                <a:off x="4893" y="143"/>
                <a:ext cx="462" cy="9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31" name="Text Box 192"/>
              <p:cNvSpPr txBox="1">
                <a:spLocks noChangeArrowheads="1"/>
              </p:cNvSpPr>
              <p:nvPr/>
            </p:nvSpPr>
            <p:spPr bwMode="auto">
              <a:xfrm>
                <a:off x="4869" y="163"/>
                <a:ext cx="500" cy="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Flow: X</a:t>
                </a:r>
              </a:p>
              <a:p>
                <a:r>
                  <a:rPr lang="en-US" sz="1400"/>
                  <a:t>Src: A</a:t>
                </a:r>
              </a:p>
              <a:p>
                <a:r>
                  <a:rPr lang="en-US" sz="1400"/>
                  <a:t>Dest: F</a:t>
                </a:r>
              </a:p>
              <a:p>
                <a:endParaRPr lang="en-US" sz="1400"/>
              </a:p>
              <a:p>
                <a:endParaRPr lang="en-US" sz="1400"/>
              </a:p>
              <a:p>
                <a:r>
                  <a:rPr lang="en-US" sz="1400"/>
                  <a:t>data</a:t>
                </a:r>
              </a:p>
            </p:txBody>
          </p:sp>
        </p:grpSp>
        <p:sp>
          <p:nvSpPr>
            <p:cNvPr id="54329" name="Text Box 193"/>
            <p:cNvSpPr txBox="1">
              <a:spLocks noChangeArrowheads="1"/>
            </p:cNvSpPr>
            <p:nvPr/>
          </p:nvSpPr>
          <p:spPr bwMode="auto">
            <a:xfrm>
              <a:off x="4943" y="2152"/>
              <a:ext cx="61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Src:B</a:t>
              </a:r>
            </a:p>
            <a:p>
              <a:r>
                <a:rPr lang="en-US">
                  <a:solidFill>
                    <a:schemeClr val="bg1"/>
                  </a:solidFill>
                </a:rPr>
                <a:t>Dest: E</a:t>
              </a:r>
            </a:p>
          </p:txBody>
        </p:sp>
      </p:grpSp>
      <p:sp>
        <p:nvSpPr>
          <p:cNvPr id="54309" name="Line 194"/>
          <p:cNvSpPr>
            <a:spLocks noChangeShapeType="1"/>
          </p:cNvSpPr>
          <p:nvPr/>
        </p:nvSpPr>
        <p:spPr bwMode="auto">
          <a:xfrm>
            <a:off x="2603500" y="3162300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310" name="Line 195"/>
          <p:cNvSpPr>
            <a:spLocks noChangeShapeType="1"/>
          </p:cNvSpPr>
          <p:nvPr/>
        </p:nvSpPr>
        <p:spPr bwMode="auto">
          <a:xfrm>
            <a:off x="3722688" y="3165475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311" name="Line 196"/>
          <p:cNvSpPr>
            <a:spLocks noChangeShapeType="1"/>
          </p:cNvSpPr>
          <p:nvPr/>
        </p:nvSpPr>
        <p:spPr bwMode="auto">
          <a:xfrm>
            <a:off x="5757863" y="3167063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312" name="Line 197"/>
          <p:cNvSpPr>
            <a:spLocks noChangeShapeType="1"/>
          </p:cNvSpPr>
          <p:nvPr/>
        </p:nvSpPr>
        <p:spPr bwMode="auto">
          <a:xfrm>
            <a:off x="6813550" y="3168650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grpSp>
        <p:nvGrpSpPr>
          <p:cNvPr id="54313" name="Group 198"/>
          <p:cNvGrpSpPr>
            <a:grpSpLocks/>
          </p:cNvGrpSpPr>
          <p:nvPr/>
        </p:nvGrpSpPr>
        <p:grpSpPr bwMode="auto">
          <a:xfrm>
            <a:off x="5611813" y="3257550"/>
            <a:ext cx="984250" cy="2198688"/>
            <a:chOff x="4943" y="2152"/>
            <a:chExt cx="620" cy="1385"/>
          </a:xfrm>
        </p:grpSpPr>
        <p:sp>
          <p:nvSpPr>
            <p:cNvPr id="54322" name="Rectangle 199"/>
            <p:cNvSpPr>
              <a:spLocks noChangeArrowheads="1"/>
            </p:cNvSpPr>
            <p:nvPr/>
          </p:nvSpPr>
          <p:spPr bwMode="auto">
            <a:xfrm>
              <a:off x="4980" y="2155"/>
              <a:ext cx="583" cy="138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54323" name="Group 200"/>
            <p:cNvGrpSpPr>
              <a:grpSpLocks/>
            </p:cNvGrpSpPr>
            <p:nvPr/>
          </p:nvGrpSpPr>
          <p:grpSpPr bwMode="auto">
            <a:xfrm>
              <a:off x="5001" y="2538"/>
              <a:ext cx="500" cy="908"/>
              <a:chOff x="4869" y="143"/>
              <a:chExt cx="500" cy="908"/>
            </a:xfrm>
          </p:grpSpPr>
          <p:sp>
            <p:nvSpPr>
              <p:cNvPr id="54325" name="Rectangle 201"/>
              <p:cNvSpPr>
                <a:spLocks noChangeArrowheads="1"/>
              </p:cNvSpPr>
              <p:nvPr/>
            </p:nvSpPr>
            <p:spPr bwMode="auto">
              <a:xfrm>
                <a:off x="4893" y="143"/>
                <a:ext cx="462" cy="9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4326" name="Text Box 202"/>
              <p:cNvSpPr txBox="1">
                <a:spLocks noChangeArrowheads="1"/>
              </p:cNvSpPr>
              <p:nvPr/>
            </p:nvSpPr>
            <p:spPr bwMode="auto">
              <a:xfrm>
                <a:off x="4869" y="163"/>
                <a:ext cx="500" cy="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Flow: X</a:t>
                </a:r>
              </a:p>
              <a:p>
                <a:r>
                  <a:rPr lang="en-US" sz="1400"/>
                  <a:t>Src: A</a:t>
                </a:r>
              </a:p>
              <a:p>
                <a:r>
                  <a:rPr lang="en-US" sz="1400"/>
                  <a:t>Dest: F</a:t>
                </a:r>
              </a:p>
              <a:p>
                <a:endParaRPr lang="en-US" sz="1400"/>
              </a:p>
              <a:p>
                <a:endParaRPr lang="en-US" sz="1400"/>
              </a:p>
              <a:p>
                <a:r>
                  <a:rPr lang="en-US" sz="1400"/>
                  <a:t>data</a:t>
                </a:r>
              </a:p>
            </p:txBody>
          </p:sp>
        </p:grpSp>
        <p:sp>
          <p:nvSpPr>
            <p:cNvPr id="54324" name="Text Box 203"/>
            <p:cNvSpPr txBox="1">
              <a:spLocks noChangeArrowheads="1"/>
            </p:cNvSpPr>
            <p:nvPr/>
          </p:nvSpPr>
          <p:spPr bwMode="auto">
            <a:xfrm>
              <a:off x="4943" y="2152"/>
              <a:ext cx="61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Src:B</a:t>
              </a:r>
            </a:p>
            <a:p>
              <a:r>
                <a:rPr lang="en-US">
                  <a:solidFill>
                    <a:schemeClr val="bg1"/>
                  </a:solidFill>
                </a:rPr>
                <a:t>Dest: E</a:t>
              </a:r>
            </a:p>
          </p:txBody>
        </p:sp>
      </p:grpSp>
      <p:sp>
        <p:nvSpPr>
          <p:cNvPr id="54314" name="Text Box 204"/>
          <p:cNvSpPr txBox="1">
            <a:spLocks noChangeArrowheads="1"/>
          </p:cNvSpPr>
          <p:nvPr/>
        </p:nvSpPr>
        <p:spPr bwMode="auto">
          <a:xfrm>
            <a:off x="2520950" y="5621338"/>
            <a:ext cx="8921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A-to-B:</a:t>
            </a:r>
          </a:p>
          <a:p>
            <a:pPr algn="ctr"/>
            <a:r>
              <a:rPr lang="en-US" sz="1600"/>
              <a:t>IPv6</a:t>
            </a:r>
          </a:p>
        </p:txBody>
      </p:sp>
      <p:sp>
        <p:nvSpPr>
          <p:cNvPr id="54315" name="Line 205"/>
          <p:cNvSpPr>
            <a:spLocks noChangeShapeType="1"/>
          </p:cNvSpPr>
          <p:nvPr/>
        </p:nvSpPr>
        <p:spPr bwMode="auto">
          <a:xfrm>
            <a:off x="2946400" y="4916488"/>
            <a:ext cx="0" cy="78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316" name="Text Box 206"/>
          <p:cNvSpPr txBox="1">
            <a:spLocks noChangeArrowheads="1"/>
          </p:cNvSpPr>
          <p:nvPr/>
        </p:nvSpPr>
        <p:spPr bwMode="auto">
          <a:xfrm>
            <a:off x="6794500" y="5634038"/>
            <a:ext cx="8651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E-to-F:</a:t>
            </a:r>
          </a:p>
          <a:p>
            <a:pPr algn="ctr"/>
            <a:r>
              <a:rPr lang="en-US" sz="1600"/>
              <a:t>IPv6</a:t>
            </a:r>
          </a:p>
        </p:txBody>
      </p:sp>
      <p:sp>
        <p:nvSpPr>
          <p:cNvPr id="54317" name="Line 207"/>
          <p:cNvSpPr>
            <a:spLocks noChangeShapeType="1"/>
          </p:cNvSpPr>
          <p:nvPr/>
        </p:nvSpPr>
        <p:spPr bwMode="auto">
          <a:xfrm>
            <a:off x="7207250" y="4929188"/>
            <a:ext cx="0" cy="78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318" name="Text Box 208"/>
          <p:cNvSpPr txBox="1">
            <a:spLocks noChangeArrowheads="1"/>
          </p:cNvSpPr>
          <p:nvPr/>
        </p:nvSpPr>
        <p:spPr bwMode="auto">
          <a:xfrm>
            <a:off x="3513138" y="5743575"/>
            <a:ext cx="12334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B-to-C:</a:t>
            </a:r>
          </a:p>
          <a:p>
            <a:pPr algn="ctr"/>
            <a:r>
              <a:rPr lang="en-US" sz="1600"/>
              <a:t>IPv6 inside</a:t>
            </a:r>
          </a:p>
          <a:p>
            <a:pPr algn="ctr"/>
            <a:r>
              <a:rPr lang="en-US" sz="1600"/>
              <a:t>IPv4</a:t>
            </a:r>
          </a:p>
        </p:txBody>
      </p:sp>
      <p:sp>
        <p:nvSpPr>
          <p:cNvPr id="54319" name="Line 209"/>
          <p:cNvSpPr>
            <a:spLocks noChangeShapeType="1"/>
          </p:cNvSpPr>
          <p:nvPr/>
        </p:nvSpPr>
        <p:spPr bwMode="auto">
          <a:xfrm>
            <a:off x="4108450" y="5510213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54320" name="Text Box 210"/>
          <p:cNvSpPr txBox="1">
            <a:spLocks noChangeArrowheads="1"/>
          </p:cNvSpPr>
          <p:nvPr/>
        </p:nvSpPr>
        <p:spPr bwMode="auto">
          <a:xfrm>
            <a:off x="5538788" y="5756275"/>
            <a:ext cx="12334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D-to-E:</a:t>
            </a:r>
          </a:p>
          <a:p>
            <a:pPr algn="ctr"/>
            <a:r>
              <a:rPr lang="en-US" sz="1600"/>
              <a:t>IPv6 inside</a:t>
            </a:r>
          </a:p>
          <a:p>
            <a:pPr algn="ctr"/>
            <a:r>
              <a:rPr lang="en-US" sz="1600"/>
              <a:t>IPv4</a:t>
            </a:r>
          </a:p>
        </p:txBody>
      </p:sp>
      <p:sp>
        <p:nvSpPr>
          <p:cNvPr id="54321" name="Line 211"/>
          <p:cNvSpPr>
            <a:spLocks noChangeShapeType="1"/>
          </p:cNvSpPr>
          <p:nvPr/>
        </p:nvSpPr>
        <p:spPr bwMode="auto">
          <a:xfrm>
            <a:off x="6134100" y="5522913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52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C936FE94-B491-4885-AA73-AB63A568EB3D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24825" cy="1143000"/>
          </a:xfrm>
        </p:spPr>
        <p:txBody>
          <a:bodyPr/>
          <a:lstStyle/>
          <a:p>
            <a:r>
              <a:rPr lang="en-US" sz="3200" smtClean="0"/>
              <a:t>ICMP: Internet Control Message Protocol</a:t>
            </a:r>
            <a:endParaRPr lang="en-US" smtClean="0"/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98550"/>
            <a:ext cx="4343400" cy="5759450"/>
          </a:xfrm>
        </p:spPr>
        <p:txBody>
          <a:bodyPr/>
          <a:lstStyle/>
          <a:p>
            <a:r>
              <a:rPr lang="en-US" sz="1800" smtClean="0"/>
              <a:t>used by hosts, routers, gateways </a:t>
            </a:r>
            <a:r>
              <a:rPr lang="en-US" sz="1800" smtClean="0">
                <a:solidFill>
                  <a:srgbClr val="FF0000"/>
                </a:solidFill>
              </a:rPr>
              <a:t>to communicate network-level information:</a:t>
            </a:r>
          </a:p>
          <a:p>
            <a:pPr lvl="1"/>
            <a:r>
              <a:rPr lang="en-US" sz="1800" smtClean="0"/>
              <a:t>error reporting: </a:t>
            </a:r>
          </a:p>
          <a:p>
            <a:pPr lvl="1"/>
            <a:r>
              <a:rPr lang="en-US" sz="1800" smtClean="0"/>
              <a:t>control: echo request/reply (used by ping), cong. Control (tentative)</a:t>
            </a:r>
          </a:p>
          <a:p>
            <a:r>
              <a:rPr lang="en-US" sz="1800" smtClean="0">
                <a:solidFill>
                  <a:schemeClr val="accent2"/>
                </a:solidFill>
              </a:rPr>
              <a:t>ICMP message:</a:t>
            </a:r>
            <a:r>
              <a:rPr lang="en-US" sz="1800" smtClean="0"/>
              <a:t> type, code plus first 8 bytes of IP datagram causing error</a:t>
            </a:r>
          </a:p>
          <a:p>
            <a:r>
              <a:rPr lang="en-US" sz="1800" smtClean="0"/>
              <a:t>network-layer-protocol “above” IP:</a:t>
            </a:r>
          </a:p>
          <a:p>
            <a:pPr lvl="1"/>
            <a:r>
              <a:rPr lang="en-US" sz="1800" smtClean="0"/>
              <a:t>ICMP msgs carried in IP datagrams</a:t>
            </a:r>
          </a:p>
          <a:p>
            <a:r>
              <a:rPr lang="en-US" sz="1800" smtClean="0"/>
              <a:t>What if an ICMP message gets lost?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4584700" y="1760538"/>
            <a:ext cx="42608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latin typeface="Arial" pitchFamily="34" charset="0"/>
              </a:rPr>
              <a:t>Type</a:t>
            </a:r>
            <a:r>
              <a:rPr lang="en-US">
                <a:latin typeface="Arial" pitchFamily="34" charset="0"/>
              </a:rPr>
              <a:t>  </a:t>
            </a:r>
            <a:r>
              <a:rPr lang="en-US" u="sng">
                <a:latin typeface="Arial" pitchFamily="34" charset="0"/>
              </a:rPr>
              <a:t>Code</a:t>
            </a:r>
            <a:r>
              <a:rPr lang="en-US">
                <a:latin typeface="Arial" pitchFamily="34" charset="0"/>
              </a:rPr>
              <a:t>  </a:t>
            </a:r>
            <a:r>
              <a:rPr lang="en-US" u="sng">
                <a:latin typeface="Arial" pitchFamily="34" charset="0"/>
              </a:rPr>
              <a:t>description</a:t>
            </a:r>
            <a:endParaRPr lang="en-US">
              <a:latin typeface="Arial" pitchFamily="34" charset="0"/>
            </a:endParaRPr>
          </a:p>
          <a:p>
            <a:r>
              <a:rPr lang="en-US">
                <a:latin typeface="Arial" pitchFamily="34" charset="0"/>
              </a:rPr>
              <a:t>0        0         echo reply (ping)</a:t>
            </a:r>
          </a:p>
          <a:p>
            <a:r>
              <a:rPr lang="en-US">
                <a:latin typeface="Arial" pitchFamily="34" charset="0"/>
              </a:rPr>
              <a:t>3        0         dest. network unreachable</a:t>
            </a:r>
          </a:p>
          <a:p>
            <a:r>
              <a:rPr lang="en-US">
                <a:latin typeface="Arial" pitchFamily="34" charset="0"/>
              </a:rPr>
              <a:t>3        1         dest host unreachable</a:t>
            </a:r>
          </a:p>
          <a:p>
            <a:r>
              <a:rPr lang="en-US">
                <a:latin typeface="Arial" pitchFamily="34" charset="0"/>
              </a:rPr>
              <a:t>3        2         dest protocol unreachable</a:t>
            </a:r>
          </a:p>
          <a:p>
            <a:r>
              <a:rPr lang="en-US">
                <a:latin typeface="Arial" pitchFamily="34" charset="0"/>
              </a:rPr>
              <a:t>3        3         dest port unreachable</a:t>
            </a:r>
          </a:p>
          <a:p>
            <a:r>
              <a:rPr lang="en-US">
                <a:latin typeface="Arial" pitchFamily="34" charset="0"/>
              </a:rPr>
              <a:t>3        6         dest network unknown</a:t>
            </a:r>
          </a:p>
          <a:p>
            <a:r>
              <a:rPr lang="en-US">
                <a:latin typeface="Arial" pitchFamily="34" charset="0"/>
              </a:rPr>
              <a:t>3        7         dest host unknown</a:t>
            </a:r>
          </a:p>
          <a:p>
            <a:r>
              <a:rPr lang="en-US">
                <a:latin typeface="Arial" pitchFamily="34" charset="0"/>
              </a:rPr>
              <a:t>4       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0         source quench (congestion</a:t>
            </a:r>
          </a:p>
          <a:p>
            <a:r>
              <a:rPr lang="en-US">
                <a:solidFill>
                  <a:srgbClr val="FF0000"/>
                </a:solidFill>
                <a:latin typeface="Arial" pitchFamily="34" charset="0"/>
              </a:rPr>
              <a:t>                     control - not used)</a:t>
            </a:r>
          </a:p>
          <a:p>
            <a:r>
              <a:rPr lang="en-US">
                <a:latin typeface="Arial" pitchFamily="34" charset="0"/>
              </a:rPr>
              <a:t>8        0         echo request (ping)</a:t>
            </a:r>
          </a:p>
          <a:p>
            <a:r>
              <a:rPr lang="en-US">
                <a:latin typeface="Arial" pitchFamily="34" charset="0"/>
              </a:rPr>
              <a:t>9        0         route advertisement</a:t>
            </a:r>
          </a:p>
          <a:p>
            <a:r>
              <a:rPr lang="en-US">
                <a:latin typeface="Arial" pitchFamily="34" charset="0"/>
              </a:rPr>
              <a:t>10      0         router discovery</a:t>
            </a:r>
          </a:p>
          <a:p>
            <a:r>
              <a:rPr lang="en-US">
                <a:latin typeface="Arial" pitchFamily="34" charset="0"/>
              </a:rPr>
              <a:t>11      0         TTL expired</a:t>
            </a:r>
          </a:p>
          <a:p>
            <a:r>
              <a:rPr lang="en-US">
                <a:latin typeface="Arial" pitchFamily="34" charset="0"/>
              </a:rPr>
              <a:t>12      0         bad IP header</a:t>
            </a:r>
          </a:p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63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EAD334F2-EE05-4E57-BA29-FCB1F21A499E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Roadmap</a:t>
            </a:r>
            <a:endParaRPr lang="en-US" smtClean="0"/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u="sng" smtClean="0">
                <a:solidFill>
                  <a:schemeClr val="folHlink"/>
                </a:solidFill>
              </a:rPr>
              <a:t>Chapter goals: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understand principles behind network layer services: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how a router works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routing (path selection)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dealing with scale</a:t>
            </a:r>
          </a:p>
          <a:p>
            <a:pPr lvl="1">
              <a:lnSpc>
                <a:spcPct val="90000"/>
              </a:lnSpc>
            </a:pPr>
            <a:endParaRPr lang="en-US" sz="200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instantiation and implementation in the Internet (incl. IPv6, multicast)</a:t>
            </a:r>
          </a:p>
        </p:txBody>
      </p:sp>
      <p:sp>
        <p:nvSpPr>
          <p:cNvPr id="5632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371600"/>
            <a:ext cx="42672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u="sng" smtClean="0">
                <a:solidFill>
                  <a:schemeClr val="folHlink"/>
                </a:solidFill>
              </a:rPr>
              <a:t>Overview:</a:t>
            </a:r>
            <a:endParaRPr lang="en-US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network layer services</a:t>
            </a:r>
          </a:p>
          <a:p>
            <a:pPr lvl="1">
              <a:lnSpc>
                <a:spcPct val="90000"/>
              </a:lnSpc>
            </a:pPr>
            <a:r>
              <a:rPr lang="sv-SE" sz="2000" smtClean="0">
                <a:solidFill>
                  <a:schemeClr val="hlink"/>
                </a:solidFill>
              </a:rPr>
              <a:t>VC, datagram</a:t>
            </a:r>
            <a:endParaRPr lang="en-US" sz="200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what’s inside a router?</a:t>
            </a:r>
          </a:p>
          <a:p>
            <a:pPr>
              <a:lnSpc>
                <a:spcPct val="90000"/>
              </a:lnSpc>
            </a:pPr>
            <a:r>
              <a:rPr lang="sv-SE" sz="2400" b="1" smtClean="0">
                <a:solidFill>
                  <a:schemeClr val="hlink"/>
                </a:solidFill>
              </a:rPr>
              <a:t>Addressing, forwarding, </a:t>
            </a:r>
            <a:r>
              <a:rPr lang="en-US" sz="2400" b="1" smtClean="0">
                <a:solidFill>
                  <a:schemeClr val="hlink"/>
                </a:solidFill>
              </a:rPr>
              <a:t>IP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NEXT:</a:t>
            </a:r>
            <a:r>
              <a:rPr lang="en-US" sz="2400" smtClean="0">
                <a:solidFill>
                  <a:schemeClr val="folHlink"/>
                </a:solidFill>
              </a:rPr>
              <a:t> routing principle: path selection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hierarchical routing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Internet routing protocols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(multicast routing)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CAD169C0-658A-4D8C-97F5-2C0F43C3126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0"/>
            <a:ext cx="7772400" cy="1143000"/>
          </a:xfrm>
        </p:spPr>
        <p:txBody>
          <a:bodyPr/>
          <a:lstStyle/>
          <a:p>
            <a:r>
              <a:rPr lang="en-US" sz="3600" smtClean="0"/>
              <a:t>Forwarding table in a VC network</a:t>
            </a:r>
          </a:p>
        </p:txBody>
      </p:sp>
      <p:grpSp>
        <p:nvGrpSpPr>
          <p:cNvPr id="3079" name="Group 3"/>
          <p:cNvGrpSpPr>
            <a:grpSpLocks/>
          </p:cNvGrpSpPr>
          <p:nvPr/>
        </p:nvGrpSpPr>
        <p:grpSpPr bwMode="auto">
          <a:xfrm>
            <a:off x="4445000" y="857250"/>
            <a:ext cx="4457700" cy="2420938"/>
            <a:chOff x="235" y="1147"/>
            <a:chExt cx="2808" cy="1525"/>
          </a:xfrm>
        </p:grpSpPr>
        <p:sp>
          <p:nvSpPr>
            <p:cNvPr id="3090" name="Freeform 4"/>
            <p:cNvSpPr>
              <a:spLocks/>
            </p:cNvSpPr>
            <p:nvPr/>
          </p:nvSpPr>
          <p:spPr bwMode="auto">
            <a:xfrm>
              <a:off x="879" y="1529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94"/>
                <a:gd name="T34" fmla="*/ 0 h 933"/>
                <a:gd name="T35" fmla="*/ 1794 w 1794"/>
                <a:gd name="T36" fmla="*/ 933 h 9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091" name="Group 5"/>
            <p:cNvGrpSpPr>
              <a:grpSpLocks/>
            </p:cNvGrpSpPr>
            <p:nvPr/>
          </p:nvGrpSpPr>
          <p:grpSpPr bwMode="auto">
            <a:xfrm>
              <a:off x="1141" y="1750"/>
              <a:ext cx="316" cy="147"/>
              <a:chOff x="3600" y="219"/>
              <a:chExt cx="360" cy="175"/>
            </a:xfrm>
          </p:grpSpPr>
          <p:sp>
            <p:nvSpPr>
              <p:cNvPr id="3155" name="Oval 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56" name="Line 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57" name="Line 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58" name="Rectangle 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159" name="Oval 1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3160" name="Group 1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165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66" name="Line 1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67" name="Line 1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3161" name="Group 1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162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63" name="Line 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64" name="Line 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3092" name="Group 19"/>
            <p:cNvGrpSpPr>
              <a:grpSpLocks/>
            </p:cNvGrpSpPr>
            <p:nvPr/>
          </p:nvGrpSpPr>
          <p:grpSpPr bwMode="auto">
            <a:xfrm>
              <a:off x="1128" y="2135"/>
              <a:ext cx="316" cy="147"/>
              <a:chOff x="3600" y="219"/>
              <a:chExt cx="360" cy="175"/>
            </a:xfrm>
          </p:grpSpPr>
          <p:sp>
            <p:nvSpPr>
              <p:cNvPr id="3142" name="Oval 2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43" name="Line 2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44" name="Line 2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45" name="Rectangle 2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146" name="Oval 2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3147" name="Group 2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152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53" name="Line 2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54" name="Line 2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3148" name="Group 2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149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50" name="Line 3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51" name="Line 3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3093" name="Group 33"/>
            <p:cNvGrpSpPr>
              <a:grpSpLocks/>
            </p:cNvGrpSpPr>
            <p:nvPr/>
          </p:nvGrpSpPr>
          <p:grpSpPr bwMode="auto">
            <a:xfrm>
              <a:off x="1966" y="1761"/>
              <a:ext cx="316" cy="147"/>
              <a:chOff x="3600" y="219"/>
              <a:chExt cx="360" cy="175"/>
            </a:xfrm>
          </p:grpSpPr>
          <p:sp>
            <p:nvSpPr>
              <p:cNvPr id="3129" name="Oval 3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30" name="Line 3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31" name="Line 3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32" name="Rectangle 3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133" name="Oval 3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3134" name="Group 3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139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40" name="Line 4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41" name="Line 4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3135" name="Group 4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136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37" name="Line 4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38" name="Line 4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3094" name="Group 47"/>
            <p:cNvGrpSpPr>
              <a:grpSpLocks/>
            </p:cNvGrpSpPr>
            <p:nvPr/>
          </p:nvGrpSpPr>
          <p:grpSpPr bwMode="auto">
            <a:xfrm>
              <a:off x="1920" y="2115"/>
              <a:ext cx="316" cy="147"/>
              <a:chOff x="3600" y="219"/>
              <a:chExt cx="360" cy="175"/>
            </a:xfrm>
          </p:grpSpPr>
          <p:sp>
            <p:nvSpPr>
              <p:cNvPr id="3116" name="Oval 4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17" name="Line 4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18" name="Line 5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19" name="Rectangle 5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120" name="Oval 5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3121" name="Group 5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126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27" name="Line 5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28" name="Line 5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3122" name="Group 5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12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24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125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3095" name="Line 61"/>
            <p:cNvSpPr>
              <a:spLocks noChangeShapeType="1"/>
            </p:cNvSpPr>
            <p:nvPr/>
          </p:nvSpPr>
          <p:spPr bwMode="auto">
            <a:xfrm>
              <a:off x="1282" y="1906"/>
              <a:ext cx="0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096" name="Line 62"/>
            <p:cNvSpPr>
              <a:spLocks noChangeShapeType="1"/>
            </p:cNvSpPr>
            <p:nvPr/>
          </p:nvSpPr>
          <p:spPr bwMode="auto">
            <a:xfrm>
              <a:off x="1468" y="1825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097" name="Line 63"/>
            <p:cNvSpPr>
              <a:spLocks noChangeShapeType="1"/>
            </p:cNvSpPr>
            <p:nvPr/>
          </p:nvSpPr>
          <p:spPr bwMode="auto">
            <a:xfrm>
              <a:off x="1428" y="2223"/>
              <a:ext cx="5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098" name="Line 64"/>
            <p:cNvSpPr>
              <a:spLocks noChangeShapeType="1"/>
            </p:cNvSpPr>
            <p:nvPr/>
          </p:nvSpPr>
          <p:spPr bwMode="auto">
            <a:xfrm>
              <a:off x="2109" y="1898"/>
              <a:ext cx="0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099" name="Line 65"/>
            <p:cNvSpPr>
              <a:spLocks noChangeShapeType="1"/>
            </p:cNvSpPr>
            <p:nvPr/>
          </p:nvSpPr>
          <p:spPr bwMode="auto">
            <a:xfrm>
              <a:off x="779" y="1833"/>
              <a:ext cx="3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100" name="Line 66"/>
            <p:cNvSpPr>
              <a:spLocks noChangeShapeType="1"/>
            </p:cNvSpPr>
            <p:nvPr/>
          </p:nvSpPr>
          <p:spPr bwMode="auto">
            <a:xfrm>
              <a:off x="2272" y="1833"/>
              <a:ext cx="4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101" name="Line 67"/>
            <p:cNvSpPr>
              <a:spLocks noChangeShapeType="1"/>
            </p:cNvSpPr>
            <p:nvPr/>
          </p:nvSpPr>
          <p:spPr bwMode="auto">
            <a:xfrm>
              <a:off x="2239" y="2223"/>
              <a:ext cx="236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102" name="Line 68"/>
            <p:cNvSpPr>
              <a:spLocks noChangeShapeType="1"/>
            </p:cNvSpPr>
            <p:nvPr/>
          </p:nvSpPr>
          <p:spPr bwMode="auto">
            <a:xfrm>
              <a:off x="998" y="2231"/>
              <a:ext cx="1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graphicFrame>
          <p:nvGraphicFramePr>
            <p:cNvPr id="3074" name="Object 69"/>
            <p:cNvGraphicFramePr>
              <a:graphicFrameLocks noChangeAspect="1"/>
            </p:cNvGraphicFramePr>
            <p:nvPr/>
          </p:nvGraphicFramePr>
          <p:xfrm>
            <a:off x="487" y="1694"/>
            <a:ext cx="333" cy="264"/>
          </p:xfrm>
          <a:graphic>
            <a:graphicData uri="http://schemas.openxmlformats.org/presentationml/2006/ole">
              <p:oleObj spid="_x0000_s3074" name="Clip" r:id="rId3" imgW="1305000" imgH="1085760" progId="MS_ClipArt_Gallery.2">
                <p:embed/>
              </p:oleObj>
            </a:graphicData>
          </a:graphic>
        </p:graphicFrame>
        <p:graphicFrame>
          <p:nvGraphicFramePr>
            <p:cNvPr id="3075" name="Object 70"/>
            <p:cNvGraphicFramePr>
              <a:graphicFrameLocks noChangeAspect="1"/>
            </p:cNvGraphicFramePr>
            <p:nvPr/>
          </p:nvGraphicFramePr>
          <p:xfrm>
            <a:off x="2710" y="1694"/>
            <a:ext cx="333" cy="264"/>
          </p:xfrm>
          <a:graphic>
            <a:graphicData uri="http://schemas.openxmlformats.org/presentationml/2006/ole">
              <p:oleObj spid="_x0000_s3075" name="Clip" r:id="rId4" imgW="1305000" imgH="1085760" progId="MS_ClipArt_Gallery.2">
                <p:embed/>
              </p:oleObj>
            </a:graphicData>
          </a:graphic>
        </p:graphicFrame>
        <p:sp>
          <p:nvSpPr>
            <p:cNvPr id="3103" name="Line 71"/>
            <p:cNvSpPr>
              <a:spLocks noChangeShapeType="1"/>
            </p:cNvSpPr>
            <p:nvPr/>
          </p:nvSpPr>
          <p:spPr bwMode="auto">
            <a:xfrm>
              <a:off x="836" y="1777"/>
              <a:ext cx="259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104" name="Line 72"/>
            <p:cNvSpPr>
              <a:spLocks noChangeShapeType="1"/>
            </p:cNvSpPr>
            <p:nvPr/>
          </p:nvSpPr>
          <p:spPr bwMode="auto">
            <a:xfrm>
              <a:off x="2288" y="1784"/>
              <a:ext cx="421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105" name="Line 73"/>
            <p:cNvSpPr>
              <a:spLocks noChangeShapeType="1"/>
            </p:cNvSpPr>
            <p:nvPr/>
          </p:nvSpPr>
          <p:spPr bwMode="auto">
            <a:xfrm>
              <a:off x="1508" y="1776"/>
              <a:ext cx="429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106" name="Text Box 74"/>
            <p:cNvSpPr txBox="1">
              <a:spLocks noChangeArrowheads="1"/>
            </p:cNvSpPr>
            <p:nvPr/>
          </p:nvSpPr>
          <p:spPr bwMode="auto">
            <a:xfrm>
              <a:off x="890" y="1609"/>
              <a:ext cx="23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12</a:t>
              </a:r>
            </a:p>
          </p:txBody>
        </p:sp>
        <p:sp>
          <p:nvSpPr>
            <p:cNvPr id="3107" name="Text Box 75"/>
            <p:cNvSpPr txBox="1">
              <a:spLocks noChangeArrowheads="1"/>
            </p:cNvSpPr>
            <p:nvPr/>
          </p:nvSpPr>
          <p:spPr bwMode="auto">
            <a:xfrm>
              <a:off x="1621" y="1561"/>
              <a:ext cx="2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22</a:t>
              </a:r>
            </a:p>
          </p:txBody>
        </p:sp>
        <p:sp>
          <p:nvSpPr>
            <p:cNvPr id="3108" name="Text Box 76"/>
            <p:cNvSpPr txBox="1">
              <a:spLocks noChangeArrowheads="1"/>
            </p:cNvSpPr>
            <p:nvPr/>
          </p:nvSpPr>
          <p:spPr bwMode="auto">
            <a:xfrm>
              <a:off x="2351" y="1585"/>
              <a:ext cx="2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32</a:t>
              </a:r>
            </a:p>
          </p:txBody>
        </p:sp>
        <p:sp>
          <p:nvSpPr>
            <p:cNvPr id="3109" name="Text Box 77"/>
            <p:cNvSpPr txBox="1">
              <a:spLocks noChangeArrowheads="1"/>
            </p:cNvSpPr>
            <p:nvPr/>
          </p:nvSpPr>
          <p:spPr bwMode="auto">
            <a:xfrm>
              <a:off x="996" y="1805"/>
              <a:ext cx="17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3110" name="Text Box 78"/>
            <p:cNvSpPr txBox="1">
              <a:spLocks noChangeArrowheads="1"/>
            </p:cNvSpPr>
            <p:nvPr/>
          </p:nvSpPr>
          <p:spPr bwMode="auto">
            <a:xfrm>
              <a:off x="1240" y="1877"/>
              <a:ext cx="1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3111" name="Text Box 79"/>
            <p:cNvSpPr txBox="1">
              <a:spLocks noChangeArrowheads="1"/>
            </p:cNvSpPr>
            <p:nvPr/>
          </p:nvSpPr>
          <p:spPr bwMode="auto">
            <a:xfrm>
              <a:off x="1435" y="1780"/>
              <a:ext cx="1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3112" name="Text Box 80"/>
            <p:cNvSpPr txBox="1">
              <a:spLocks noChangeArrowheads="1"/>
            </p:cNvSpPr>
            <p:nvPr/>
          </p:nvSpPr>
          <p:spPr bwMode="auto">
            <a:xfrm>
              <a:off x="478" y="1147"/>
              <a:ext cx="83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VC number</a:t>
              </a:r>
            </a:p>
          </p:txBody>
        </p:sp>
        <p:sp>
          <p:nvSpPr>
            <p:cNvPr id="3113" name="Line 81"/>
            <p:cNvSpPr>
              <a:spLocks noChangeShapeType="1"/>
            </p:cNvSpPr>
            <p:nvPr/>
          </p:nvSpPr>
          <p:spPr bwMode="auto">
            <a:xfrm>
              <a:off x="794" y="1356"/>
              <a:ext cx="147" cy="25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114" name="Text Box 82"/>
            <p:cNvSpPr txBox="1">
              <a:spLocks noChangeArrowheads="1"/>
            </p:cNvSpPr>
            <p:nvPr/>
          </p:nvSpPr>
          <p:spPr bwMode="auto">
            <a:xfrm>
              <a:off x="235" y="2268"/>
              <a:ext cx="74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interface</a:t>
              </a:r>
            </a:p>
            <a:p>
              <a:r>
                <a:rPr lang="en-US"/>
                <a:t>number</a:t>
              </a:r>
            </a:p>
          </p:txBody>
        </p:sp>
        <p:sp>
          <p:nvSpPr>
            <p:cNvPr id="3115" name="Line 83"/>
            <p:cNvSpPr>
              <a:spLocks noChangeShapeType="1"/>
            </p:cNvSpPr>
            <p:nvPr/>
          </p:nvSpPr>
          <p:spPr bwMode="auto">
            <a:xfrm flipV="1">
              <a:off x="738" y="1996"/>
              <a:ext cx="292" cy="2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3080" name="Group 84"/>
          <p:cNvGrpSpPr>
            <a:grpSpLocks/>
          </p:cNvGrpSpPr>
          <p:nvPr/>
        </p:nvGrpSpPr>
        <p:grpSpPr bwMode="auto">
          <a:xfrm>
            <a:off x="336550" y="3302000"/>
            <a:ext cx="8445500" cy="2233613"/>
            <a:chOff x="269" y="2422"/>
            <a:chExt cx="5320" cy="1407"/>
          </a:xfrm>
        </p:grpSpPr>
        <p:sp>
          <p:nvSpPr>
            <p:cNvPr id="3083" name="Line 85"/>
            <p:cNvSpPr>
              <a:spLocks noChangeShapeType="1"/>
            </p:cNvSpPr>
            <p:nvPr/>
          </p:nvSpPr>
          <p:spPr bwMode="auto">
            <a:xfrm>
              <a:off x="269" y="2653"/>
              <a:ext cx="5297" cy="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084" name="Text Box 86"/>
            <p:cNvSpPr txBox="1">
              <a:spLocks noChangeArrowheads="1"/>
            </p:cNvSpPr>
            <p:nvPr/>
          </p:nvSpPr>
          <p:spPr bwMode="auto">
            <a:xfrm>
              <a:off x="374" y="2422"/>
              <a:ext cx="5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Incoming interface    Incoming VC #     Outgoing interface    Outgoing VC #</a:t>
              </a:r>
            </a:p>
          </p:txBody>
        </p:sp>
        <p:sp>
          <p:nvSpPr>
            <p:cNvPr id="3085" name="Line 87"/>
            <p:cNvSpPr>
              <a:spLocks noChangeShapeType="1"/>
            </p:cNvSpPr>
            <p:nvPr/>
          </p:nvSpPr>
          <p:spPr bwMode="auto">
            <a:xfrm>
              <a:off x="1785" y="2450"/>
              <a:ext cx="0" cy="133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086" name="Line 88"/>
            <p:cNvSpPr>
              <a:spLocks noChangeShapeType="1"/>
            </p:cNvSpPr>
            <p:nvPr/>
          </p:nvSpPr>
          <p:spPr bwMode="auto">
            <a:xfrm>
              <a:off x="2985" y="2474"/>
              <a:ext cx="0" cy="1331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087" name="Line 89"/>
            <p:cNvSpPr>
              <a:spLocks noChangeShapeType="1"/>
            </p:cNvSpPr>
            <p:nvPr/>
          </p:nvSpPr>
          <p:spPr bwMode="auto">
            <a:xfrm>
              <a:off x="4438" y="2450"/>
              <a:ext cx="0" cy="137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3088" name="Text Box 90"/>
            <p:cNvSpPr txBox="1">
              <a:spLocks noChangeArrowheads="1"/>
            </p:cNvSpPr>
            <p:nvPr/>
          </p:nvSpPr>
          <p:spPr bwMode="auto">
            <a:xfrm>
              <a:off x="891" y="2755"/>
              <a:ext cx="4253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457200" indent="-457200"/>
              <a:r>
                <a:rPr lang="en-US"/>
                <a:t>1                           12                               3                          22</a:t>
              </a:r>
            </a:p>
            <a:p>
              <a:pPr marL="457200" indent="-457200"/>
              <a:r>
                <a:rPr lang="en-US"/>
                <a:t>2                          63                               1                           18 </a:t>
              </a:r>
            </a:p>
            <a:p>
              <a:pPr marL="457200" indent="-457200"/>
              <a:r>
                <a:rPr lang="en-US"/>
                <a:t>3                           7                                2                           17</a:t>
              </a:r>
            </a:p>
            <a:p>
              <a:pPr marL="457200" indent="-457200"/>
              <a:r>
                <a:rPr lang="en-US"/>
                <a:t>1                          97                               3                           87</a:t>
              </a:r>
            </a:p>
            <a:p>
              <a:pPr marL="457200" indent="-457200"/>
              <a:r>
                <a:rPr lang="en-US"/>
                <a:t>…                          …                                …                            …</a:t>
              </a:r>
            </a:p>
          </p:txBody>
        </p:sp>
        <p:sp>
          <p:nvSpPr>
            <p:cNvPr id="3089" name="Text Box 91"/>
            <p:cNvSpPr txBox="1">
              <a:spLocks noChangeArrowheads="1"/>
            </p:cNvSpPr>
            <p:nvPr/>
          </p:nvSpPr>
          <p:spPr bwMode="auto">
            <a:xfrm>
              <a:off x="876" y="3014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sv-SE"/>
            </a:p>
          </p:txBody>
        </p:sp>
      </p:grpSp>
      <p:sp>
        <p:nvSpPr>
          <p:cNvPr id="3081" name="Text Box 92"/>
          <p:cNvSpPr txBox="1">
            <a:spLocks noChangeArrowheads="1"/>
          </p:cNvSpPr>
          <p:nvPr/>
        </p:nvSpPr>
        <p:spPr bwMode="auto">
          <a:xfrm>
            <a:off x="255588" y="2395538"/>
            <a:ext cx="2930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rgbClr val="FF0000"/>
                </a:solidFill>
              </a:rPr>
              <a:t>Forwarding table in</a:t>
            </a:r>
          </a:p>
          <a:p>
            <a:r>
              <a:rPr lang="en-US" sz="2400" u="sng">
                <a:solidFill>
                  <a:srgbClr val="FF0000"/>
                </a:solidFill>
              </a:rPr>
              <a:t>northwest router:</a:t>
            </a:r>
          </a:p>
        </p:txBody>
      </p:sp>
      <p:sp>
        <p:nvSpPr>
          <p:cNvPr id="3082" name="Text Box 93"/>
          <p:cNvSpPr txBox="1">
            <a:spLocks noChangeArrowheads="1"/>
          </p:cNvSpPr>
          <p:nvPr/>
        </p:nvSpPr>
        <p:spPr bwMode="auto">
          <a:xfrm>
            <a:off x="1119188" y="5756275"/>
            <a:ext cx="6858000" cy="482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Routers maintain connection state information!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D1E51A02-F9C1-448D-90DD-991520F8A26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Datagram networks: </a:t>
            </a:r>
            <a:r>
              <a:rPr lang="en-US" sz="2400" u="none" smtClean="0"/>
              <a:t>the Internet model</a:t>
            </a:r>
            <a:endParaRPr lang="en-US" smtClean="0"/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1333500"/>
            <a:ext cx="7781925" cy="2276475"/>
          </a:xfrm>
        </p:spPr>
        <p:txBody>
          <a:bodyPr/>
          <a:lstStyle/>
          <a:p>
            <a:r>
              <a:rPr lang="en-US" sz="2400" smtClean="0"/>
              <a:t>no call setup at network layer</a:t>
            </a:r>
          </a:p>
          <a:p>
            <a:r>
              <a:rPr lang="en-US" sz="2400" smtClean="0"/>
              <a:t>routers: no state about end-to-end connections</a:t>
            </a:r>
          </a:p>
          <a:p>
            <a:pPr lvl="1"/>
            <a:r>
              <a:rPr lang="en-US" sz="2000" smtClean="0"/>
              <a:t>no network-level concept of “connection”</a:t>
            </a:r>
          </a:p>
          <a:p>
            <a:r>
              <a:rPr lang="en-US" sz="2400" smtClean="0"/>
              <a:t>packets typically routed using destination host ID</a:t>
            </a:r>
          </a:p>
          <a:p>
            <a:pPr lvl="1"/>
            <a:r>
              <a:rPr lang="en-US" sz="2000" smtClean="0"/>
              <a:t>packets between same source-dest pair may take different paths</a:t>
            </a:r>
          </a:p>
        </p:txBody>
      </p:sp>
      <p:sp>
        <p:nvSpPr>
          <p:cNvPr id="4104" name="Freeform 4"/>
          <p:cNvSpPr>
            <a:spLocks/>
          </p:cNvSpPr>
          <p:nvPr/>
        </p:nvSpPr>
        <p:spPr bwMode="auto">
          <a:xfrm>
            <a:off x="3352800" y="5078413"/>
            <a:ext cx="2847975" cy="1481137"/>
          </a:xfrm>
          <a:custGeom>
            <a:avLst/>
            <a:gdLst>
              <a:gd name="T0" fmla="*/ 15120940 w 1794"/>
              <a:gd name="T1" fmla="*/ 1217234342 h 933"/>
              <a:gd name="T2" fmla="*/ 272176900 w 1794"/>
              <a:gd name="T3" fmla="*/ 315018648 h 933"/>
              <a:gd name="T4" fmla="*/ 1408768151 w 1794"/>
              <a:gd name="T5" fmla="*/ 252015573 h 933"/>
              <a:gd name="T6" fmla="*/ 2147483647 w 1794"/>
              <a:gd name="T7" fmla="*/ 73083719 h 933"/>
              <a:gd name="T8" fmla="*/ 2147483647 w 1794"/>
              <a:gd name="T9" fmla="*/ 693041958 h 933"/>
              <a:gd name="T10" fmla="*/ 2147483647 w 1794"/>
              <a:gd name="T11" fmla="*/ 2084167970 h 933"/>
              <a:gd name="T12" fmla="*/ 2147483647 w 1794"/>
              <a:gd name="T13" fmla="*/ 2147483647 h 933"/>
              <a:gd name="T14" fmla="*/ 2116931468 w 1794"/>
              <a:gd name="T15" fmla="*/ 2147483647 h 933"/>
              <a:gd name="T16" fmla="*/ 1043344800 w 1794"/>
              <a:gd name="T17" fmla="*/ 2147483647 h 933"/>
              <a:gd name="T18" fmla="*/ 360383139 w 1794"/>
              <a:gd name="T19" fmla="*/ 2096769537 h 933"/>
              <a:gd name="T20" fmla="*/ 15120940 w 1794"/>
              <a:gd name="T21" fmla="*/ 1217234342 h 9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794"/>
              <a:gd name="T34" fmla="*/ 0 h 933"/>
              <a:gd name="T35" fmla="*/ 1794 w 1794"/>
              <a:gd name="T36" fmla="*/ 933 h 93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794" h="933">
                <a:moveTo>
                  <a:pt x="6" y="483"/>
                </a:moveTo>
                <a:cubicBezTo>
                  <a:pt x="0" y="365"/>
                  <a:pt x="16" y="189"/>
                  <a:pt x="108" y="125"/>
                </a:cubicBezTo>
                <a:cubicBezTo>
                  <a:pt x="200" y="61"/>
                  <a:pt x="389" y="116"/>
                  <a:pt x="559" y="100"/>
                </a:cubicBezTo>
                <a:cubicBezTo>
                  <a:pt x="729" y="84"/>
                  <a:pt x="935" y="0"/>
                  <a:pt x="1128" y="29"/>
                </a:cubicBezTo>
                <a:cubicBezTo>
                  <a:pt x="1321" y="58"/>
                  <a:pt x="1638" y="142"/>
                  <a:pt x="1716" y="275"/>
                </a:cubicBezTo>
                <a:cubicBezTo>
                  <a:pt x="1794" y="408"/>
                  <a:pt x="1652" y="721"/>
                  <a:pt x="1596" y="827"/>
                </a:cubicBezTo>
                <a:cubicBezTo>
                  <a:pt x="1540" y="933"/>
                  <a:pt x="1506" y="894"/>
                  <a:pt x="1380" y="911"/>
                </a:cubicBezTo>
                <a:cubicBezTo>
                  <a:pt x="1254" y="928"/>
                  <a:pt x="1001" y="929"/>
                  <a:pt x="840" y="929"/>
                </a:cubicBezTo>
                <a:cubicBezTo>
                  <a:pt x="679" y="929"/>
                  <a:pt x="530" y="927"/>
                  <a:pt x="414" y="911"/>
                </a:cubicBezTo>
                <a:cubicBezTo>
                  <a:pt x="298" y="895"/>
                  <a:pt x="211" y="903"/>
                  <a:pt x="143" y="832"/>
                </a:cubicBezTo>
                <a:cubicBezTo>
                  <a:pt x="75" y="761"/>
                  <a:pt x="4" y="624"/>
                  <a:pt x="6" y="483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5" name="Line 5"/>
          <p:cNvSpPr>
            <a:spLocks noChangeShapeType="1"/>
          </p:cNvSpPr>
          <p:nvPr/>
        </p:nvSpPr>
        <p:spPr bwMode="auto">
          <a:xfrm rot="5400000" flipV="1">
            <a:off x="2706688" y="4821237"/>
            <a:ext cx="6350" cy="157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6" name="Freeform 6"/>
          <p:cNvSpPr>
            <a:spLocks/>
          </p:cNvSpPr>
          <p:nvPr/>
        </p:nvSpPr>
        <p:spPr bwMode="auto">
          <a:xfrm>
            <a:off x="3990975" y="5372100"/>
            <a:ext cx="542925" cy="295275"/>
          </a:xfrm>
          <a:custGeom>
            <a:avLst/>
            <a:gdLst>
              <a:gd name="T0" fmla="*/ 0 w 342"/>
              <a:gd name="T1" fmla="*/ 468749107 h 186"/>
              <a:gd name="T2" fmla="*/ 86189352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107" name="Group 7"/>
          <p:cNvGrpSpPr>
            <a:grpSpLocks/>
          </p:cNvGrpSpPr>
          <p:nvPr/>
        </p:nvGrpSpPr>
        <p:grpSpPr bwMode="auto">
          <a:xfrm>
            <a:off x="3497263" y="5546725"/>
            <a:ext cx="501650" cy="233363"/>
            <a:chOff x="3600" y="219"/>
            <a:chExt cx="360" cy="175"/>
          </a:xfrm>
        </p:grpSpPr>
        <p:sp>
          <p:nvSpPr>
            <p:cNvPr id="4233" name="Oval 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34" name="Line 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35" name="Line 1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36" name="Rectangle 1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4237" name="Oval 1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238" name="Group 1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243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44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45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239" name="Group 1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240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41" name="Line 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42" name="Line 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4108" name="Group 21"/>
          <p:cNvGrpSpPr>
            <a:grpSpLocks/>
          </p:cNvGrpSpPr>
          <p:nvPr/>
        </p:nvGrpSpPr>
        <p:grpSpPr bwMode="auto">
          <a:xfrm>
            <a:off x="3849688" y="6184900"/>
            <a:ext cx="501650" cy="233363"/>
            <a:chOff x="3600" y="219"/>
            <a:chExt cx="360" cy="175"/>
          </a:xfrm>
        </p:grpSpPr>
        <p:sp>
          <p:nvSpPr>
            <p:cNvPr id="4220" name="Oval 2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21" name="Line 2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22" name="Line 2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23" name="Rectangle 2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4224" name="Oval 2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225" name="Group 2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230" name="Line 2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31" name="Line 2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32" name="Line 3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226" name="Group 3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227" name="Line 3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28" name="Line 3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29" name="Line 3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4109" name="Group 35"/>
          <p:cNvGrpSpPr>
            <a:grpSpLocks/>
          </p:cNvGrpSpPr>
          <p:nvPr/>
        </p:nvGrpSpPr>
        <p:grpSpPr bwMode="auto">
          <a:xfrm>
            <a:off x="4524375" y="5241925"/>
            <a:ext cx="501650" cy="233363"/>
            <a:chOff x="3600" y="219"/>
            <a:chExt cx="360" cy="175"/>
          </a:xfrm>
        </p:grpSpPr>
        <p:sp>
          <p:nvSpPr>
            <p:cNvPr id="4207" name="Oval 3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8" name="Line 3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9" name="Line 3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10" name="Rectangle 3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4211" name="Oval 4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212" name="Group 4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217" name="Line 4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8" name="Line 4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9" name="Line 4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213" name="Group 4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214" name="Line 4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5" name="Line 4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6" name="Line 4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4110" name="Group 49"/>
          <p:cNvGrpSpPr>
            <a:grpSpLocks/>
          </p:cNvGrpSpPr>
          <p:nvPr/>
        </p:nvGrpSpPr>
        <p:grpSpPr bwMode="auto">
          <a:xfrm>
            <a:off x="4446588" y="5907088"/>
            <a:ext cx="500062" cy="233362"/>
            <a:chOff x="3600" y="219"/>
            <a:chExt cx="360" cy="175"/>
          </a:xfrm>
        </p:grpSpPr>
        <p:sp>
          <p:nvSpPr>
            <p:cNvPr id="4194" name="Oval 5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95" name="Line 5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96" name="Line 5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97" name="Rectangle 5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4198" name="Oval 5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199" name="Group 5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204" name="Line 5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5" name="Line 5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6" name="Line 5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200" name="Group 5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201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2" name="Line 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3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4111" name="Group 63"/>
          <p:cNvGrpSpPr>
            <a:grpSpLocks/>
          </p:cNvGrpSpPr>
          <p:nvPr/>
        </p:nvGrpSpPr>
        <p:grpSpPr bwMode="auto">
          <a:xfrm>
            <a:off x="5081588" y="6203950"/>
            <a:ext cx="501650" cy="233363"/>
            <a:chOff x="3600" y="219"/>
            <a:chExt cx="360" cy="175"/>
          </a:xfrm>
        </p:grpSpPr>
        <p:sp>
          <p:nvSpPr>
            <p:cNvPr id="4181" name="Oval 6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82" name="Line 6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83" name="Line 6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84" name="Rectangle 6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4185" name="Oval 6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186" name="Group 6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191" name="Line 7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92" name="Line 7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93" name="Line 7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187" name="Group 7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188" name="Line 7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89" name="Line 7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90" name="Line 7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4112" name="Group 77"/>
          <p:cNvGrpSpPr>
            <a:grpSpLocks/>
          </p:cNvGrpSpPr>
          <p:nvPr/>
        </p:nvGrpSpPr>
        <p:grpSpPr bwMode="auto">
          <a:xfrm>
            <a:off x="5526088" y="5548313"/>
            <a:ext cx="501650" cy="233362"/>
            <a:chOff x="3600" y="219"/>
            <a:chExt cx="360" cy="175"/>
          </a:xfrm>
        </p:grpSpPr>
        <p:sp>
          <p:nvSpPr>
            <p:cNvPr id="4168" name="Oval 7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69" name="Line 7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70" name="Line 8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71" name="Rectangle 8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4172" name="Oval 8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173" name="Group 8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178" name="Line 8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79" name="Line 8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80" name="Line 8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174" name="Group 8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175" name="Line 8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76" name="Line 8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77" name="Line 9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4113" name="Group 91"/>
          <p:cNvGrpSpPr>
            <a:grpSpLocks/>
          </p:cNvGrpSpPr>
          <p:nvPr/>
        </p:nvGrpSpPr>
        <p:grpSpPr bwMode="auto">
          <a:xfrm>
            <a:off x="479425" y="3741738"/>
            <a:ext cx="1566863" cy="1987550"/>
            <a:chOff x="2366" y="929"/>
            <a:chExt cx="987" cy="1252"/>
          </a:xfrm>
        </p:grpSpPr>
        <p:graphicFrame>
          <p:nvGraphicFramePr>
            <p:cNvPr id="4099" name="Object 92"/>
            <p:cNvGraphicFramePr>
              <a:graphicFrameLocks noChangeAspect="1"/>
            </p:cNvGraphicFramePr>
            <p:nvPr/>
          </p:nvGraphicFramePr>
          <p:xfrm>
            <a:off x="2741" y="929"/>
            <a:ext cx="333" cy="264"/>
          </p:xfrm>
          <a:graphic>
            <a:graphicData uri="http://schemas.openxmlformats.org/presentationml/2006/ole">
              <p:oleObj spid="_x0000_s4099" name="Clip" r:id="rId3" imgW="1305000" imgH="1085760" progId="MS_ClipArt_Gallery.2">
                <p:embed/>
              </p:oleObj>
            </a:graphicData>
          </a:graphic>
        </p:graphicFrame>
        <p:grpSp>
          <p:nvGrpSpPr>
            <p:cNvPr id="4159" name="Group 93"/>
            <p:cNvGrpSpPr>
              <a:grpSpLocks/>
            </p:cNvGrpSpPr>
            <p:nvPr/>
          </p:nvGrpSpPr>
          <p:grpSpPr bwMode="auto">
            <a:xfrm>
              <a:off x="2366" y="1145"/>
              <a:ext cx="987" cy="1036"/>
              <a:chOff x="2956" y="969"/>
              <a:chExt cx="513" cy="529"/>
            </a:xfrm>
          </p:grpSpPr>
          <p:sp>
            <p:nvSpPr>
              <p:cNvPr id="4160" name="Rectangle 94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1" name="Rectangle 95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2" name="Rectangle 96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3" name="Text Box 97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/>
                  <a:t>application</a:t>
                </a:r>
              </a:p>
              <a:p>
                <a:pPr algn="ctr"/>
                <a:r>
                  <a:rPr lang="en-US" sz="2000"/>
                  <a:t>transport</a:t>
                </a:r>
              </a:p>
              <a:p>
                <a:pPr algn="ctr"/>
                <a:r>
                  <a:rPr lang="en-US" sz="2000">
                    <a:solidFill>
                      <a:schemeClr val="bg1"/>
                    </a:solidFill>
                  </a:rPr>
                  <a:t>network</a:t>
                </a:r>
                <a:endParaRPr lang="en-US" sz="2000"/>
              </a:p>
              <a:p>
                <a:pPr algn="ctr"/>
                <a:r>
                  <a:rPr lang="en-US" sz="2000"/>
                  <a:t>data link</a:t>
                </a:r>
              </a:p>
              <a:p>
                <a:pPr algn="ctr"/>
                <a:r>
                  <a:rPr lang="en-US" sz="2000"/>
                  <a:t>physical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4164" name="Line 98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5" name="Line 99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6" name="Line 100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7" name="Line 101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4114" name="Freeform 102"/>
          <p:cNvSpPr>
            <a:spLocks/>
          </p:cNvSpPr>
          <p:nvPr/>
        </p:nvSpPr>
        <p:spPr bwMode="auto">
          <a:xfrm>
            <a:off x="5032375" y="5365750"/>
            <a:ext cx="504825" cy="307975"/>
          </a:xfrm>
          <a:custGeom>
            <a:avLst/>
            <a:gdLst>
              <a:gd name="T0" fmla="*/ 0 w 318"/>
              <a:gd name="T1" fmla="*/ 0 h 194"/>
              <a:gd name="T2" fmla="*/ 801409578 w 318"/>
              <a:gd name="T3" fmla="*/ 488910357 h 194"/>
              <a:gd name="T4" fmla="*/ 0 60000 65536"/>
              <a:gd name="T5" fmla="*/ 0 60000 65536"/>
              <a:gd name="T6" fmla="*/ 0 w 318"/>
              <a:gd name="T7" fmla="*/ 0 h 194"/>
              <a:gd name="T8" fmla="*/ 318 w 318"/>
              <a:gd name="T9" fmla="*/ 194 h 1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8" h="194">
                <a:moveTo>
                  <a:pt x="0" y="0"/>
                </a:moveTo>
                <a:lnTo>
                  <a:pt x="318" y="19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5" name="Freeform 103"/>
          <p:cNvSpPr>
            <a:spLocks/>
          </p:cNvSpPr>
          <p:nvPr/>
        </p:nvSpPr>
        <p:spPr bwMode="auto">
          <a:xfrm>
            <a:off x="3967163" y="5757863"/>
            <a:ext cx="481012" cy="238125"/>
          </a:xfrm>
          <a:custGeom>
            <a:avLst/>
            <a:gdLst>
              <a:gd name="T0" fmla="*/ 0 w 294"/>
              <a:gd name="T1" fmla="*/ 0 h 174"/>
              <a:gd name="T2" fmla="*/ 786981320 w 294"/>
              <a:gd name="T3" fmla="*/ 325882245 h 174"/>
              <a:gd name="T4" fmla="*/ 0 60000 65536"/>
              <a:gd name="T5" fmla="*/ 0 60000 65536"/>
              <a:gd name="T6" fmla="*/ 0 w 294"/>
              <a:gd name="T7" fmla="*/ 0 h 174"/>
              <a:gd name="T8" fmla="*/ 294 w 294"/>
              <a:gd name="T9" fmla="*/ 174 h 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74">
                <a:moveTo>
                  <a:pt x="0" y="0"/>
                </a:moveTo>
                <a:lnTo>
                  <a:pt x="294" y="17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6" name="Freeform 104"/>
          <p:cNvSpPr>
            <a:spLocks/>
          </p:cNvSpPr>
          <p:nvPr/>
        </p:nvSpPr>
        <p:spPr bwMode="auto">
          <a:xfrm>
            <a:off x="4914900" y="5734050"/>
            <a:ext cx="628650" cy="247650"/>
          </a:xfrm>
          <a:custGeom>
            <a:avLst/>
            <a:gdLst>
              <a:gd name="T0" fmla="*/ 0 w 378"/>
              <a:gd name="T1" fmla="*/ 352474233 h 174"/>
              <a:gd name="T2" fmla="*/ 1045504900 w 378"/>
              <a:gd name="T3" fmla="*/ 0 h 174"/>
              <a:gd name="T4" fmla="*/ 0 60000 65536"/>
              <a:gd name="T5" fmla="*/ 0 60000 65536"/>
              <a:gd name="T6" fmla="*/ 0 w 378"/>
              <a:gd name="T7" fmla="*/ 0 h 174"/>
              <a:gd name="T8" fmla="*/ 378 w 378"/>
              <a:gd name="T9" fmla="*/ 174 h 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8" h="174">
                <a:moveTo>
                  <a:pt x="0" y="174"/>
                </a:moveTo>
                <a:lnTo>
                  <a:pt x="37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7" name="Freeform 105"/>
          <p:cNvSpPr>
            <a:spLocks/>
          </p:cNvSpPr>
          <p:nvPr/>
        </p:nvSpPr>
        <p:spPr bwMode="auto">
          <a:xfrm>
            <a:off x="5581650" y="5788025"/>
            <a:ext cx="206375" cy="508000"/>
          </a:xfrm>
          <a:custGeom>
            <a:avLst/>
            <a:gdLst>
              <a:gd name="T0" fmla="*/ 0 w 118"/>
              <a:gd name="T1" fmla="*/ 516128001 h 500"/>
              <a:gd name="T2" fmla="*/ 360937648 w 118"/>
              <a:gd name="T3" fmla="*/ 0 h 500"/>
              <a:gd name="T4" fmla="*/ 0 60000 65536"/>
              <a:gd name="T5" fmla="*/ 0 60000 65536"/>
              <a:gd name="T6" fmla="*/ 0 w 118"/>
              <a:gd name="T7" fmla="*/ 0 h 500"/>
              <a:gd name="T8" fmla="*/ 118 w 118"/>
              <a:gd name="T9" fmla="*/ 500 h 5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" h="500">
                <a:moveTo>
                  <a:pt x="0" y="500"/>
                </a:moveTo>
                <a:lnTo>
                  <a:pt x="11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8" name="Freeform 106"/>
          <p:cNvSpPr>
            <a:spLocks/>
          </p:cNvSpPr>
          <p:nvPr/>
        </p:nvSpPr>
        <p:spPr bwMode="auto">
          <a:xfrm>
            <a:off x="4346575" y="6321425"/>
            <a:ext cx="736600" cy="74613"/>
          </a:xfrm>
          <a:custGeom>
            <a:avLst/>
            <a:gdLst>
              <a:gd name="T0" fmla="*/ 1466431257 w 370"/>
              <a:gd name="T1" fmla="*/ 173971858 h 32"/>
              <a:gd name="T2" fmla="*/ 0 w 370"/>
              <a:gd name="T3" fmla="*/ 0 h 32"/>
              <a:gd name="T4" fmla="*/ 0 60000 65536"/>
              <a:gd name="T5" fmla="*/ 0 60000 65536"/>
              <a:gd name="T6" fmla="*/ 0 w 370"/>
              <a:gd name="T7" fmla="*/ 0 h 32"/>
              <a:gd name="T8" fmla="*/ 370 w 37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0" h="32">
                <a:moveTo>
                  <a:pt x="370" y="32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9" name="Freeform 107"/>
          <p:cNvSpPr>
            <a:spLocks/>
          </p:cNvSpPr>
          <p:nvPr/>
        </p:nvSpPr>
        <p:spPr bwMode="auto">
          <a:xfrm>
            <a:off x="3810000" y="5781675"/>
            <a:ext cx="193675" cy="425450"/>
          </a:xfrm>
          <a:custGeom>
            <a:avLst/>
            <a:gdLst>
              <a:gd name="T0" fmla="*/ 196171868 w 176"/>
              <a:gd name="T1" fmla="*/ 435073225 h 412"/>
              <a:gd name="T2" fmla="*/ 213125027 w 176"/>
              <a:gd name="T3" fmla="*/ 439339083 h 412"/>
              <a:gd name="T4" fmla="*/ 0 w 176"/>
              <a:gd name="T5" fmla="*/ 0 h 412"/>
              <a:gd name="T6" fmla="*/ 0 60000 65536"/>
              <a:gd name="T7" fmla="*/ 0 60000 65536"/>
              <a:gd name="T8" fmla="*/ 0 60000 65536"/>
              <a:gd name="T9" fmla="*/ 0 w 176"/>
              <a:gd name="T10" fmla="*/ 0 h 412"/>
              <a:gd name="T11" fmla="*/ 176 w 176"/>
              <a:gd name="T12" fmla="*/ 412 h 4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12">
                <a:moveTo>
                  <a:pt x="162" y="408"/>
                </a:moveTo>
                <a:lnTo>
                  <a:pt x="176" y="41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120" name="Group 108"/>
          <p:cNvGrpSpPr>
            <a:grpSpLocks/>
          </p:cNvGrpSpPr>
          <p:nvPr/>
        </p:nvGrpSpPr>
        <p:grpSpPr bwMode="auto">
          <a:xfrm>
            <a:off x="7261225" y="3913188"/>
            <a:ext cx="1566863" cy="1987550"/>
            <a:chOff x="2366" y="929"/>
            <a:chExt cx="987" cy="1252"/>
          </a:xfrm>
        </p:grpSpPr>
        <p:graphicFrame>
          <p:nvGraphicFramePr>
            <p:cNvPr id="4098" name="Object 109"/>
            <p:cNvGraphicFramePr>
              <a:graphicFrameLocks noChangeAspect="1"/>
            </p:cNvGraphicFramePr>
            <p:nvPr/>
          </p:nvGraphicFramePr>
          <p:xfrm>
            <a:off x="2741" y="929"/>
            <a:ext cx="333" cy="264"/>
          </p:xfrm>
          <a:graphic>
            <a:graphicData uri="http://schemas.openxmlformats.org/presentationml/2006/ole">
              <p:oleObj spid="_x0000_s4098" name="Clip" r:id="rId4" imgW="1305000" imgH="1085760" progId="MS_ClipArt_Gallery.2">
                <p:embed/>
              </p:oleObj>
            </a:graphicData>
          </a:graphic>
        </p:graphicFrame>
        <p:grpSp>
          <p:nvGrpSpPr>
            <p:cNvPr id="4150" name="Group 110"/>
            <p:cNvGrpSpPr>
              <a:grpSpLocks/>
            </p:cNvGrpSpPr>
            <p:nvPr/>
          </p:nvGrpSpPr>
          <p:grpSpPr bwMode="auto">
            <a:xfrm>
              <a:off x="2366" y="1145"/>
              <a:ext cx="987" cy="1036"/>
              <a:chOff x="2956" y="969"/>
              <a:chExt cx="513" cy="529"/>
            </a:xfrm>
          </p:grpSpPr>
          <p:sp>
            <p:nvSpPr>
              <p:cNvPr id="4151" name="Rectangle 111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2" name="Rectangle 112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3" name="Rectangle 113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4" name="Text Box 114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/>
                  <a:t>application</a:t>
                </a:r>
              </a:p>
              <a:p>
                <a:pPr algn="ctr"/>
                <a:r>
                  <a:rPr lang="en-US" sz="2000"/>
                  <a:t>transport</a:t>
                </a:r>
              </a:p>
              <a:p>
                <a:pPr algn="ctr"/>
                <a:r>
                  <a:rPr lang="en-US" sz="2000">
                    <a:solidFill>
                      <a:schemeClr val="bg1"/>
                    </a:solidFill>
                  </a:rPr>
                  <a:t>network</a:t>
                </a:r>
                <a:endParaRPr lang="en-US" sz="2000"/>
              </a:p>
              <a:p>
                <a:pPr algn="ctr"/>
                <a:r>
                  <a:rPr lang="en-US" sz="2000"/>
                  <a:t>data link</a:t>
                </a:r>
              </a:p>
              <a:p>
                <a:pPr algn="ctr"/>
                <a:r>
                  <a:rPr lang="en-US" sz="2000"/>
                  <a:t>physical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4155" name="Line 115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6" name="Line 116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7" name="Line 117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8" name="Line 118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4121" name="Line 119"/>
          <p:cNvSpPr>
            <a:spLocks noChangeShapeType="1"/>
          </p:cNvSpPr>
          <p:nvPr/>
        </p:nvSpPr>
        <p:spPr bwMode="auto">
          <a:xfrm rot="-5400000" flipH="1" flipV="1">
            <a:off x="6702425" y="5003800"/>
            <a:ext cx="6350" cy="140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1736" name="Text Box 120"/>
          <p:cNvSpPr txBox="1">
            <a:spLocks noChangeArrowheads="1"/>
          </p:cNvSpPr>
          <p:nvPr/>
        </p:nvSpPr>
        <p:spPr bwMode="auto">
          <a:xfrm>
            <a:off x="1998663" y="4946650"/>
            <a:ext cx="14970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1. Send data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1738" name="Text Box 122"/>
          <p:cNvSpPr txBox="1">
            <a:spLocks noChangeArrowheads="1"/>
          </p:cNvSpPr>
          <p:nvPr/>
        </p:nvSpPr>
        <p:spPr bwMode="auto">
          <a:xfrm>
            <a:off x="5618163" y="5013325"/>
            <a:ext cx="1806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2. Receive data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124" name="Freeform 172"/>
          <p:cNvSpPr>
            <a:spLocks/>
          </p:cNvSpPr>
          <p:nvPr/>
        </p:nvSpPr>
        <p:spPr bwMode="auto">
          <a:xfrm>
            <a:off x="2028825" y="4914900"/>
            <a:ext cx="304800" cy="657225"/>
          </a:xfrm>
          <a:custGeom>
            <a:avLst/>
            <a:gdLst>
              <a:gd name="T0" fmla="*/ 0 w 192"/>
              <a:gd name="T1" fmla="*/ 0 h 414"/>
              <a:gd name="T2" fmla="*/ 0 w 192"/>
              <a:gd name="T3" fmla="*/ 1043344777 h 414"/>
              <a:gd name="T4" fmla="*/ 483870045 w 192"/>
              <a:gd name="T5" fmla="*/ 1028223844 h 414"/>
              <a:gd name="T6" fmla="*/ 0 60000 65536"/>
              <a:gd name="T7" fmla="*/ 0 60000 65536"/>
              <a:gd name="T8" fmla="*/ 0 60000 65536"/>
              <a:gd name="T9" fmla="*/ 0 w 192"/>
              <a:gd name="T10" fmla="*/ 0 h 414"/>
              <a:gd name="T11" fmla="*/ 192 w 192"/>
              <a:gd name="T12" fmla="*/ 414 h 4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14">
                <a:moveTo>
                  <a:pt x="0" y="0"/>
                </a:moveTo>
                <a:lnTo>
                  <a:pt x="0" y="414"/>
                </a:lnTo>
                <a:lnTo>
                  <a:pt x="192" y="40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5" name="Freeform 173"/>
          <p:cNvSpPr>
            <a:spLocks/>
          </p:cNvSpPr>
          <p:nvPr/>
        </p:nvSpPr>
        <p:spPr bwMode="auto">
          <a:xfrm>
            <a:off x="6662738" y="5357813"/>
            <a:ext cx="609600" cy="295275"/>
          </a:xfrm>
          <a:custGeom>
            <a:avLst/>
            <a:gdLst>
              <a:gd name="T0" fmla="*/ 0 w 384"/>
              <a:gd name="T1" fmla="*/ 468749107 h 186"/>
              <a:gd name="T2" fmla="*/ 967740089 w 384"/>
              <a:gd name="T3" fmla="*/ 468749107 h 186"/>
              <a:gd name="T4" fmla="*/ 967740089 w 384"/>
              <a:gd name="T5" fmla="*/ 0 h 186"/>
              <a:gd name="T6" fmla="*/ 0 60000 65536"/>
              <a:gd name="T7" fmla="*/ 0 60000 65536"/>
              <a:gd name="T8" fmla="*/ 0 60000 65536"/>
              <a:gd name="T9" fmla="*/ 0 w 384"/>
              <a:gd name="T10" fmla="*/ 0 h 186"/>
              <a:gd name="T11" fmla="*/ 384 w 384"/>
              <a:gd name="T12" fmla="*/ 186 h 1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186">
                <a:moveTo>
                  <a:pt x="0" y="186"/>
                </a:moveTo>
                <a:lnTo>
                  <a:pt x="384" y="186"/>
                </a:lnTo>
                <a:lnTo>
                  <a:pt x="384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126" name="Group 177"/>
          <p:cNvGrpSpPr>
            <a:grpSpLocks/>
          </p:cNvGrpSpPr>
          <p:nvPr/>
        </p:nvGrpSpPr>
        <p:grpSpPr bwMode="auto">
          <a:xfrm>
            <a:off x="2386013" y="5353050"/>
            <a:ext cx="361950" cy="261938"/>
            <a:chOff x="1548" y="3723"/>
            <a:chExt cx="228" cy="165"/>
          </a:xfrm>
        </p:grpSpPr>
        <p:sp>
          <p:nvSpPr>
            <p:cNvPr id="4147" name="Rectangle 175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8" name="Rectangle 174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9" name="Line 176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27" name="Group 178"/>
          <p:cNvGrpSpPr>
            <a:grpSpLocks/>
          </p:cNvGrpSpPr>
          <p:nvPr/>
        </p:nvGrpSpPr>
        <p:grpSpPr bwMode="auto">
          <a:xfrm>
            <a:off x="3176588" y="5357813"/>
            <a:ext cx="361950" cy="261937"/>
            <a:chOff x="1548" y="3723"/>
            <a:chExt cx="228" cy="165"/>
          </a:xfrm>
        </p:grpSpPr>
        <p:sp>
          <p:nvSpPr>
            <p:cNvPr id="4144" name="Rectangle 179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5" name="Rectangle 180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6" name="Line 181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28" name="Group 182"/>
          <p:cNvGrpSpPr>
            <a:grpSpLocks/>
          </p:cNvGrpSpPr>
          <p:nvPr/>
        </p:nvGrpSpPr>
        <p:grpSpPr bwMode="auto">
          <a:xfrm>
            <a:off x="5048250" y="5248275"/>
            <a:ext cx="361950" cy="261938"/>
            <a:chOff x="1548" y="3723"/>
            <a:chExt cx="228" cy="165"/>
          </a:xfrm>
        </p:grpSpPr>
        <p:sp>
          <p:nvSpPr>
            <p:cNvPr id="4141" name="Rectangle 183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2" name="Rectangle 184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3" name="Line 185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29" name="Group 186"/>
          <p:cNvGrpSpPr>
            <a:grpSpLocks/>
          </p:cNvGrpSpPr>
          <p:nvPr/>
        </p:nvGrpSpPr>
        <p:grpSpPr bwMode="auto">
          <a:xfrm>
            <a:off x="4524375" y="6186488"/>
            <a:ext cx="361950" cy="261937"/>
            <a:chOff x="1548" y="3723"/>
            <a:chExt cx="228" cy="165"/>
          </a:xfrm>
        </p:grpSpPr>
        <p:sp>
          <p:nvSpPr>
            <p:cNvPr id="4138" name="Rectangle 187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9" name="Rectangle 188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0" name="Line 189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30" name="Group 190"/>
          <p:cNvGrpSpPr>
            <a:grpSpLocks/>
          </p:cNvGrpSpPr>
          <p:nvPr/>
        </p:nvGrpSpPr>
        <p:grpSpPr bwMode="auto">
          <a:xfrm>
            <a:off x="4105275" y="5710238"/>
            <a:ext cx="361950" cy="261937"/>
            <a:chOff x="1548" y="3723"/>
            <a:chExt cx="228" cy="165"/>
          </a:xfrm>
        </p:grpSpPr>
        <p:sp>
          <p:nvSpPr>
            <p:cNvPr id="4135" name="Rectangle 191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6" name="Rectangle 192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7" name="Line 193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31" name="Group 194"/>
          <p:cNvGrpSpPr>
            <a:grpSpLocks/>
          </p:cNvGrpSpPr>
          <p:nvPr/>
        </p:nvGrpSpPr>
        <p:grpSpPr bwMode="auto">
          <a:xfrm>
            <a:off x="6457950" y="5434013"/>
            <a:ext cx="361950" cy="261937"/>
            <a:chOff x="1548" y="3723"/>
            <a:chExt cx="228" cy="165"/>
          </a:xfrm>
        </p:grpSpPr>
        <p:sp>
          <p:nvSpPr>
            <p:cNvPr id="4132" name="Rectangle 195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3" name="Rectangle 196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4" name="Line 197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736" grpId="0" autoUpdateAnimBg="0"/>
      <p:bldP spid="11173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0AA55A66-08AC-43D3-8EB3-00C3A6A6830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Forwarding table</a:t>
            </a:r>
            <a:br>
              <a:rPr lang="en-US" sz="3600" smtClean="0"/>
            </a:br>
            <a:r>
              <a:rPr lang="en-US" sz="3600" smtClean="0"/>
              <a:t>in a datagram network</a:t>
            </a: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277813" y="1803400"/>
            <a:ext cx="7696200" cy="433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/>
              <a:t>                    </a:t>
            </a:r>
            <a:r>
              <a:rPr lang="en-US" u="sng">
                <a:cs typeface="Times New Roman" pitchFamily="18" charset="0"/>
              </a:rPr>
              <a:t>Destination Address Range</a:t>
            </a:r>
            <a:r>
              <a:rPr lang="en-US">
                <a:cs typeface="Times New Roman" pitchFamily="18" charset="0"/>
              </a:rPr>
              <a:t>                         </a:t>
            </a:r>
            <a:r>
              <a:rPr lang="en-US" u="sng">
                <a:cs typeface="Times New Roman" pitchFamily="18" charset="0"/>
              </a:rPr>
              <a:t>Link Interface</a:t>
            </a:r>
          </a:p>
          <a:p>
            <a:pPr algn="just"/>
            <a:endParaRPr lang="en-US" sz="2000"/>
          </a:p>
          <a:p>
            <a:pPr algn="just"/>
            <a:r>
              <a:rPr lang="en-US">
                <a:latin typeface="Times" pitchFamily="18" charset="0"/>
                <a:cs typeface="Times New Roman" pitchFamily="18" charset="0"/>
              </a:rPr>
              <a:t>         </a:t>
            </a:r>
            <a:r>
              <a:rPr lang="en-US">
                <a:cs typeface="Times New Roman" pitchFamily="18" charset="0"/>
              </a:rPr>
              <a:t>11001000 00010111 00010000 00000000</a:t>
            </a:r>
            <a:endParaRPr lang="en-US" sz="2000"/>
          </a:p>
          <a:p>
            <a:pPr algn="just"/>
            <a:r>
              <a:rPr lang="en-US">
                <a:cs typeface="Times New Roman" pitchFamily="18" charset="0"/>
              </a:rPr>
              <a:t>                                       through                                                  0  </a:t>
            </a:r>
            <a:endParaRPr lang="en-US" sz="2000"/>
          </a:p>
          <a:p>
            <a:pPr algn="just"/>
            <a:r>
              <a:rPr lang="en-US">
                <a:cs typeface="Times New Roman" pitchFamily="18" charset="0"/>
              </a:rPr>
              <a:t>         11001000 00010111 00010111 11111111</a:t>
            </a:r>
          </a:p>
          <a:p>
            <a:pPr algn="just"/>
            <a:endParaRPr lang="en-US" sz="2000"/>
          </a:p>
          <a:p>
            <a:pPr algn="just"/>
            <a:r>
              <a:rPr lang="en-US">
                <a:cs typeface="Times New Roman" pitchFamily="18" charset="0"/>
              </a:rPr>
              <a:t>         11001000 00010111 00011000 00000000</a:t>
            </a:r>
            <a:endParaRPr lang="en-US" sz="2000"/>
          </a:p>
          <a:p>
            <a:pPr algn="just"/>
            <a:r>
              <a:rPr lang="en-US">
                <a:cs typeface="Times New Roman" pitchFamily="18" charset="0"/>
              </a:rPr>
              <a:t>                                      through                                                    1</a:t>
            </a:r>
            <a:endParaRPr lang="en-US" sz="2000"/>
          </a:p>
          <a:p>
            <a:pPr algn="just"/>
            <a:r>
              <a:rPr lang="en-US">
                <a:cs typeface="Times New Roman" pitchFamily="18" charset="0"/>
              </a:rPr>
              <a:t>         11001000 00010111 00011000 11111111  </a:t>
            </a:r>
          </a:p>
          <a:p>
            <a:pPr algn="just"/>
            <a:endParaRPr lang="en-US" sz="2000"/>
          </a:p>
          <a:p>
            <a:pPr algn="just"/>
            <a:r>
              <a:rPr lang="en-US">
                <a:cs typeface="Times New Roman" pitchFamily="18" charset="0"/>
              </a:rPr>
              <a:t>         11001000 00010111 00011001 00000000</a:t>
            </a:r>
            <a:endParaRPr lang="en-US" sz="2000"/>
          </a:p>
          <a:p>
            <a:pPr algn="just"/>
            <a:r>
              <a:rPr lang="en-US">
                <a:cs typeface="Times New Roman" pitchFamily="18" charset="0"/>
              </a:rPr>
              <a:t>                                      through                                                    2</a:t>
            </a:r>
            <a:endParaRPr lang="en-US" sz="2000"/>
          </a:p>
          <a:p>
            <a:pPr algn="just"/>
            <a:r>
              <a:rPr lang="en-US">
                <a:cs typeface="Times New Roman" pitchFamily="18" charset="0"/>
              </a:rPr>
              <a:t>         11001000 00010111 00011111 11111111  </a:t>
            </a:r>
          </a:p>
          <a:p>
            <a:pPr algn="just"/>
            <a:endParaRPr lang="en-US" sz="2000"/>
          </a:p>
          <a:p>
            <a:pPr algn="just"/>
            <a:r>
              <a:rPr lang="en-US">
                <a:cs typeface="Times New Roman" pitchFamily="18" charset="0"/>
              </a:rPr>
              <a:t>                             otherwise                                                          3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5459413" y="398463"/>
            <a:ext cx="2436812" cy="83185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4 billion </a:t>
            </a:r>
          </a:p>
          <a:p>
            <a:r>
              <a:rPr lang="en-US" sz="2400">
                <a:solidFill>
                  <a:srgbClr val="FF0000"/>
                </a:solidFill>
              </a:rPr>
              <a:t>possible entries</a:t>
            </a:r>
          </a:p>
        </p:txBody>
      </p:sp>
      <p:sp>
        <p:nvSpPr>
          <p:cNvPr id="24583" name="Line 13"/>
          <p:cNvSpPr>
            <a:spLocks noChangeShapeType="1"/>
          </p:cNvSpPr>
          <p:nvPr/>
        </p:nvSpPr>
        <p:spPr bwMode="auto">
          <a:xfrm>
            <a:off x="282575" y="2176463"/>
            <a:ext cx="826928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4584" name="Line 14"/>
          <p:cNvSpPr>
            <a:spLocks noChangeShapeType="1"/>
          </p:cNvSpPr>
          <p:nvPr/>
        </p:nvSpPr>
        <p:spPr bwMode="auto">
          <a:xfrm>
            <a:off x="5795963" y="1712913"/>
            <a:ext cx="0" cy="4610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84C2BF17-FE32-438E-A480-CCB100567B6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4330700" y="4240213"/>
            <a:ext cx="1636713" cy="269875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4370388" y="5002213"/>
            <a:ext cx="1636712" cy="269875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06" name="Rectangle 4"/>
          <p:cNvSpPr>
            <a:spLocks noGrp="1" noChangeArrowheads="1"/>
          </p:cNvSpPr>
          <p:nvPr>
            <p:ph type="title"/>
          </p:nvPr>
        </p:nvSpPr>
        <p:spPr>
          <a:xfrm>
            <a:off x="469900" y="203200"/>
            <a:ext cx="8326438" cy="1143000"/>
          </a:xfrm>
        </p:spPr>
        <p:txBody>
          <a:bodyPr/>
          <a:lstStyle/>
          <a:p>
            <a:r>
              <a:rPr lang="en-US" sz="3600" smtClean="0"/>
              <a:t>Forwarding table in datagram NWs: </a:t>
            </a:r>
            <a:br>
              <a:rPr lang="en-US" sz="3600" smtClean="0"/>
            </a:br>
            <a:r>
              <a:rPr lang="en-US" sz="2800" smtClean="0"/>
              <a:t>in practice by masking: Longest prefix matching</a:t>
            </a:r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584200" y="1822450"/>
            <a:ext cx="6534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/>
              <a:t>                                </a:t>
            </a:r>
            <a:r>
              <a:rPr lang="en-US" u="sng">
                <a:latin typeface="Times" pitchFamily="18" charset="0"/>
                <a:cs typeface="Times New Roman" pitchFamily="18" charset="0"/>
              </a:rPr>
              <a:t>Prefix Match</a:t>
            </a:r>
            <a:r>
              <a:rPr lang="en-US">
                <a:latin typeface="Times" pitchFamily="18" charset="0"/>
                <a:cs typeface="Times New Roman" pitchFamily="18" charset="0"/>
              </a:rPr>
              <a:t>                        </a:t>
            </a:r>
            <a:r>
              <a:rPr lang="en-US" u="sng">
                <a:latin typeface="Times" pitchFamily="18" charset="0"/>
                <a:cs typeface="Times New Roman" pitchFamily="18" charset="0"/>
              </a:rPr>
              <a:t>Link Interface</a:t>
            </a:r>
            <a:endParaRPr lang="en-US" sz="2000"/>
          </a:p>
          <a:p>
            <a:pPr algn="just"/>
            <a:r>
              <a:rPr lang="en-US">
                <a:latin typeface="Times" pitchFamily="18" charset="0"/>
                <a:cs typeface="Times New Roman" pitchFamily="18" charset="0"/>
              </a:rPr>
              <a:t>          11001000 00010111 00010                                       0 </a:t>
            </a:r>
            <a:endParaRPr lang="en-US" sz="2000"/>
          </a:p>
          <a:p>
            <a:pPr algn="just"/>
            <a:r>
              <a:rPr lang="en-US">
                <a:latin typeface="Times" pitchFamily="18" charset="0"/>
                <a:cs typeface="Times New Roman" pitchFamily="18" charset="0"/>
              </a:rPr>
              <a:t>          11001000 00010111 00011000                                 1</a:t>
            </a:r>
            <a:endParaRPr lang="en-US" sz="2000"/>
          </a:p>
          <a:p>
            <a:pPr algn="just"/>
            <a:r>
              <a:rPr lang="en-US">
                <a:latin typeface="Times" pitchFamily="18" charset="0"/>
                <a:cs typeface="Times New Roman" pitchFamily="18" charset="0"/>
              </a:rPr>
              <a:t>          11001000 00010111 00011                                       2</a:t>
            </a:r>
            <a:endParaRPr lang="en-US" sz="2000"/>
          </a:p>
          <a:p>
            <a:pPr algn="just"/>
            <a:r>
              <a:rPr lang="en-US">
                <a:latin typeface="Times" pitchFamily="18" charset="0"/>
                <a:cs typeface="Times New Roman" pitchFamily="18" charset="0"/>
              </a:rPr>
              <a:t>                        otherwise                                                     3</a:t>
            </a:r>
          </a:p>
        </p:txBody>
      </p:sp>
      <p:sp>
        <p:nvSpPr>
          <p:cNvPr id="25608" name="Rectangle 6"/>
          <p:cNvSpPr>
            <a:spLocks noChangeArrowheads="1"/>
          </p:cNvSpPr>
          <p:nvPr/>
        </p:nvSpPr>
        <p:spPr bwMode="auto">
          <a:xfrm>
            <a:off x="1046163" y="4959350"/>
            <a:ext cx="5126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DA: 11001000  00010111  00011000  10101010 </a:t>
            </a:r>
          </a:p>
        </p:txBody>
      </p:sp>
      <p:sp>
        <p:nvSpPr>
          <p:cNvPr id="25609" name="Text Box 7"/>
          <p:cNvSpPr txBox="1">
            <a:spLocks noChangeArrowheads="1"/>
          </p:cNvSpPr>
          <p:nvPr/>
        </p:nvSpPr>
        <p:spPr bwMode="auto">
          <a:xfrm>
            <a:off x="1028700" y="3690938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Examples</a:t>
            </a:r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977900" y="4191000"/>
            <a:ext cx="512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DA: 11001000  00010111  00010110  10100001 </a:t>
            </a:r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6540500" y="4167188"/>
            <a:ext cx="2055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Which interface?</a:t>
            </a:r>
          </a:p>
        </p:txBody>
      </p:sp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6564313" y="4951413"/>
            <a:ext cx="20558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Which interface?</a:t>
            </a:r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874713" y="2189163"/>
            <a:ext cx="66468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 flipH="1">
            <a:off x="4906963" y="1662113"/>
            <a:ext cx="12700" cy="1866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8034</TotalTime>
  <Words>3633</Words>
  <Application>Microsoft Office PowerPoint</Application>
  <PresentationFormat>On-screen Show (4:3)</PresentationFormat>
  <Paragraphs>1104</Paragraphs>
  <Slides>54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63" baseType="lpstr">
      <vt:lpstr>Comic Sans MS</vt:lpstr>
      <vt:lpstr>Arial</vt:lpstr>
      <vt:lpstr>ZapfDingbats</vt:lpstr>
      <vt:lpstr>Times New Roman</vt:lpstr>
      <vt:lpstr>Times</vt:lpstr>
      <vt:lpstr>Wingdings</vt:lpstr>
      <vt:lpstr>Default Design</vt:lpstr>
      <vt:lpstr>Microsoft Clip Gallery</vt:lpstr>
      <vt:lpstr>Microsoft ClipArt Gallery</vt:lpstr>
      <vt:lpstr>Chapter 4: Network Layer</vt:lpstr>
      <vt:lpstr>Network layer</vt:lpstr>
      <vt:lpstr>Slide 3</vt:lpstr>
      <vt:lpstr>Network service model</vt:lpstr>
      <vt:lpstr>Virtual circuits: </vt:lpstr>
      <vt:lpstr>Forwarding table in a VC network</vt:lpstr>
      <vt:lpstr>Datagram networks: the Internet model</vt:lpstr>
      <vt:lpstr>Forwarding table in a datagram network</vt:lpstr>
      <vt:lpstr>Forwarding table in datagram NWs:  in practice by masking: Longest prefix matching</vt:lpstr>
      <vt:lpstr>Datagram or VC network: why?</vt:lpstr>
      <vt:lpstr>Network layer service models:</vt:lpstr>
      <vt:lpstr>Router Architecture Overview</vt:lpstr>
      <vt:lpstr>Router Architecture Overview</vt:lpstr>
      <vt:lpstr>Input Port Functions</vt:lpstr>
      <vt:lpstr>Input Port Queuing</vt:lpstr>
      <vt:lpstr>Three types of switching fabrics</vt:lpstr>
      <vt:lpstr>Switching Via Memory</vt:lpstr>
      <vt:lpstr>Switching Via Bus</vt:lpstr>
      <vt:lpstr>Switching Via An Interconnection Network</vt:lpstr>
      <vt:lpstr>Output Ports</vt:lpstr>
      <vt:lpstr>Output port queueing</vt:lpstr>
      <vt:lpstr>Roadmap</vt:lpstr>
      <vt:lpstr>The Internet Network layer</vt:lpstr>
      <vt:lpstr>IPv4 datagram format</vt:lpstr>
      <vt:lpstr>IP Addressing: introduction</vt:lpstr>
      <vt:lpstr>Subnets</vt:lpstr>
      <vt:lpstr>Subnets</vt:lpstr>
      <vt:lpstr>IP addressing: CIDR</vt:lpstr>
      <vt:lpstr>Internet hierarchical routing</vt:lpstr>
      <vt:lpstr>IP addresses: how to get one?</vt:lpstr>
      <vt:lpstr>IP addresses: how to get one?</vt:lpstr>
      <vt:lpstr>IP addressing: the last word...</vt:lpstr>
      <vt:lpstr>Well, it was not really the last word… NAT: Network Address Translation</vt:lpstr>
      <vt:lpstr>NAT: Network Address Translation</vt:lpstr>
      <vt:lpstr>NAT: Network Address Translation</vt:lpstr>
      <vt:lpstr>NAT: Network Address Translation</vt:lpstr>
      <vt:lpstr>NAT: Network Address Translation</vt:lpstr>
      <vt:lpstr>NAT traversal problem</vt:lpstr>
      <vt:lpstr>NAT traversal problem</vt:lpstr>
      <vt:lpstr>NAT traversal problem</vt:lpstr>
      <vt:lpstr>Getting a datagram from source to dest.</vt:lpstr>
      <vt:lpstr>Getting a datagram from source to dest.</vt:lpstr>
      <vt:lpstr>Getting a datagram from source to dest.</vt:lpstr>
      <vt:lpstr>Getting a datagram from source to dest.</vt:lpstr>
      <vt:lpstr>IP Fragmentation &amp; Reassembly</vt:lpstr>
      <vt:lpstr>IP Fragmentation and Reassembly</vt:lpstr>
      <vt:lpstr>IPv6</vt:lpstr>
      <vt:lpstr>IPv6 Header (Cont)</vt:lpstr>
      <vt:lpstr>Transition From IPv4 To IPv6</vt:lpstr>
      <vt:lpstr>Dual Stack Approach</vt:lpstr>
      <vt:lpstr>Tunneling</vt:lpstr>
      <vt:lpstr>Tunneling</vt:lpstr>
      <vt:lpstr>ICMP: Internet Control Message Protocol</vt:lpstr>
      <vt:lpstr>Roadmap</vt:lpstr>
    </vt:vector>
  </TitlesOfParts>
  <Company>University of Massachusetts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I: Introduction</dc:title>
  <dc:creator>Don Towsley</dc:creator>
  <cp:lastModifiedBy>marina</cp:lastModifiedBy>
  <cp:revision>160</cp:revision>
  <dcterms:created xsi:type="dcterms:W3CDTF">1999-10-08T19:08:27Z</dcterms:created>
  <dcterms:modified xsi:type="dcterms:W3CDTF">2010-11-11T21:23:20Z</dcterms:modified>
</cp:coreProperties>
</file>