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31" r:id="rId2"/>
    <p:sldId id="306" r:id="rId3"/>
    <p:sldId id="259" r:id="rId4"/>
    <p:sldId id="296" r:id="rId5"/>
    <p:sldId id="297" r:id="rId6"/>
    <p:sldId id="298" r:id="rId7"/>
    <p:sldId id="308" r:id="rId8"/>
    <p:sldId id="261" r:id="rId9"/>
    <p:sldId id="263" r:id="rId10"/>
    <p:sldId id="264" r:id="rId11"/>
    <p:sldId id="309" r:id="rId12"/>
    <p:sldId id="269" r:id="rId13"/>
    <p:sldId id="304" r:id="rId14"/>
    <p:sldId id="270" r:id="rId15"/>
    <p:sldId id="272" r:id="rId16"/>
    <p:sldId id="299" r:id="rId17"/>
    <p:sldId id="273" r:id="rId18"/>
    <p:sldId id="311" r:id="rId19"/>
    <p:sldId id="312" r:id="rId20"/>
    <p:sldId id="276" r:id="rId21"/>
    <p:sldId id="314" r:id="rId22"/>
    <p:sldId id="315" r:id="rId23"/>
    <p:sldId id="305" r:id="rId24"/>
    <p:sldId id="279" r:id="rId25"/>
    <p:sldId id="317" r:id="rId26"/>
    <p:sldId id="325" r:id="rId27"/>
    <p:sldId id="326" r:id="rId28"/>
    <p:sldId id="322" r:id="rId29"/>
    <p:sldId id="318" r:id="rId30"/>
    <p:sldId id="323" r:id="rId31"/>
    <p:sldId id="324" r:id="rId32"/>
    <p:sldId id="287" r:id="rId33"/>
    <p:sldId id="288" r:id="rId34"/>
    <p:sldId id="327" r:id="rId35"/>
    <p:sldId id="289" r:id="rId36"/>
    <p:sldId id="286" r:id="rId37"/>
    <p:sldId id="294" r:id="rId38"/>
    <p:sldId id="328" r:id="rId39"/>
    <p:sldId id="329" r:id="rId40"/>
    <p:sldId id="330" r:id="rId41"/>
    <p:sldId id="303" r:id="rId42"/>
    <p:sldId id="290" r:id="rId43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CCFFFF"/>
    <a:srgbClr val="FF0000"/>
    <a:srgbClr val="0099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77" autoAdjust="0"/>
    <p:restoredTop sz="94727" autoAdjust="0"/>
  </p:normalViewPr>
  <p:slideViewPr>
    <p:cSldViewPr snapToGrid="0">
      <p:cViewPr>
        <p:scale>
          <a:sx n="60" d="100"/>
          <a:sy n="60" d="100"/>
        </p:scale>
        <p:origin x="-55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1956" y="-72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18.emf"/><Relationship Id="rId4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60" tIns="47480" rIns="94960" bIns="4748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60" tIns="47480" rIns="94960" bIns="4748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60" tIns="47480" rIns="94960" bIns="4748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60" tIns="47480" rIns="94960" bIns="4748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333DEC8-DE4C-42A5-B582-80D7C2B370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60" tIns="47480" rIns="94960" bIns="4748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60" tIns="47480" rIns="94960" bIns="4748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60" tIns="47480" rIns="94960" bIns="47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60" tIns="47480" rIns="94960" bIns="4748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60" tIns="47480" rIns="94960" bIns="4748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8EE960-47C9-4AC3-A4C7-DE7F90A53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D7EDCE-6D1D-4C4A-8627-01A9FE61EEA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763DC54A-FA36-43EE-9456-086EE85D8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2DEF18DC-4B68-4747-87CB-C00F8E15C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CEC08438-C1CB-4A10-A057-C68A1490D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C3D1793E-031B-4E8E-AAE3-E6C256B40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B0BDFDEE-B415-4D5E-9E1D-5A4FCE20C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0A60F50E-8AF0-43A3-8F46-ED74D9FB8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27BBC313-A1C1-4C9B-8F57-EB7A08F9B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EBAFB651-932A-43C6-8944-C310154EA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33552F2F-CA28-4507-AF4A-5B88194A2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48FB562D-F1D6-4918-A3AA-393EBE75A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3b-</a:t>
            </a:r>
            <a:fld id="{0C61AEC8-B490-4078-B171-5864D04B9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3: Transport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3b-</a:t>
            </a:r>
            <a:fld id="{17A78D48-DC35-4442-B85E-63BF922A1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9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66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A8D6B061-8B35-43ED-9E06-66DA9B7ACDC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smtClean="0"/>
              <a:t>Chapter 3: Transport Layer</a:t>
            </a:r>
            <a:br>
              <a:rPr lang="en-US" sz="3600" smtClean="0"/>
            </a:br>
            <a:r>
              <a:rPr lang="en-US" sz="3600" smtClean="0"/>
              <a:t>Part B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4850" y="2019300"/>
            <a:ext cx="7181850" cy="40005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v-SE" sz="3200" smtClean="0"/>
              <a:t>Course on Computer Communication and Networks, CTH/GU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sz="320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v-SE" sz="2400" smtClean="0"/>
              <a:t>The slides are adaptation of the slides made available by the authors of the course’s main  textbook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FDAFE55A-83BB-451B-B652-B3626B8DAFB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04" name="Line 64"/>
          <p:cNvSpPr>
            <a:spLocks noChangeShapeType="1"/>
          </p:cNvSpPr>
          <p:nvPr/>
        </p:nvSpPr>
        <p:spPr bwMode="auto">
          <a:xfrm flipH="1">
            <a:off x="5810250" y="3143250"/>
            <a:ext cx="2476500" cy="1104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5" name="Line 74"/>
          <p:cNvSpPr>
            <a:spLocks noChangeShapeType="1"/>
          </p:cNvSpPr>
          <p:nvPr/>
        </p:nvSpPr>
        <p:spPr bwMode="auto">
          <a:xfrm flipH="1">
            <a:off x="5349875" y="2374900"/>
            <a:ext cx="4222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6" name="Rectangle 79"/>
          <p:cNvSpPr>
            <a:spLocks noChangeArrowheads="1"/>
          </p:cNvSpPr>
          <p:nvPr/>
        </p:nvSpPr>
        <p:spPr bwMode="auto">
          <a:xfrm>
            <a:off x="5546725" y="2273300"/>
            <a:ext cx="203200" cy="132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7" name="Line 44"/>
          <p:cNvSpPr>
            <a:spLocks noChangeShapeType="1"/>
          </p:cNvSpPr>
          <p:nvPr/>
        </p:nvSpPr>
        <p:spPr bwMode="auto">
          <a:xfrm flipH="1">
            <a:off x="5781675" y="2733675"/>
            <a:ext cx="2543175" cy="1381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8" name="Rectangle 70"/>
          <p:cNvSpPr>
            <a:spLocks noChangeArrowheads="1"/>
          </p:cNvSpPr>
          <p:nvPr/>
        </p:nvSpPr>
        <p:spPr bwMode="auto">
          <a:xfrm rot="728579">
            <a:off x="6075363" y="3814763"/>
            <a:ext cx="1817687" cy="284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9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r>
              <a:rPr lang="en-US" sz="3600" smtClean="0"/>
              <a:t>TCP: retransmission scenaria</a:t>
            </a:r>
            <a:endParaRPr lang="en-US" smtClean="0">
              <a:solidFill>
                <a:schemeClr val="accent1"/>
              </a:solidFill>
            </a:endParaRPr>
          </a:p>
        </p:txBody>
      </p:sp>
      <p:grpSp>
        <p:nvGrpSpPr>
          <p:cNvPr id="4110" name="Group 42"/>
          <p:cNvGrpSpPr>
            <a:grpSpLocks/>
          </p:cNvGrpSpPr>
          <p:nvPr/>
        </p:nvGrpSpPr>
        <p:grpSpPr bwMode="auto">
          <a:xfrm>
            <a:off x="158750" y="1389063"/>
            <a:ext cx="3486150" cy="4821237"/>
            <a:chOff x="94" y="1007"/>
            <a:chExt cx="2196" cy="3037"/>
          </a:xfrm>
        </p:grpSpPr>
        <p:sp>
          <p:nvSpPr>
            <p:cNvPr id="4138" name="Line 21"/>
            <p:cNvSpPr>
              <a:spLocks noChangeShapeType="1"/>
            </p:cNvSpPr>
            <p:nvPr/>
          </p:nvSpPr>
          <p:spPr bwMode="auto">
            <a:xfrm flipH="1">
              <a:off x="1164" y="1884"/>
              <a:ext cx="996" cy="30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9" name="Line 4"/>
            <p:cNvSpPr>
              <a:spLocks noChangeShapeType="1"/>
            </p:cNvSpPr>
            <p:nvPr/>
          </p:nvSpPr>
          <p:spPr bwMode="auto">
            <a:xfrm>
              <a:off x="570" y="1428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4100" name="Object 5"/>
            <p:cNvGraphicFramePr>
              <a:graphicFrameLocks noChangeAspect="1"/>
            </p:cNvGraphicFramePr>
            <p:nvPr/>
          </p:nvGraphicFramePr>
          <p:xfrm>
            <a:off x="310" y="1007"/>
            <a:ext cx="306" cy="243"/>
          </p:xfrm>
          <a:graphic>
            <a:graphicData uri="http://schemas.openxmlformats.org/presentationml/2006/ole">
              <p:oleObj spid="_x0000_s4100" name="Clip" r:id="rId4" imgW="1305000" imgH="1085760" progId="MS_ClipArt_Gallery.2">
                <p:embed/>
              </p:oleObj>
            </a:graphicData>
          </a:graphic>
        </p:graphicFrame>
        <p:sp>
          <p:nvSpPr>
            <p:cNvPr id="4140" name="Text Box 7"/>
            <p:cNvSpPr txBox="1">
              <a:spLocks noChangeArrowheads="1"/>
            </p:cNvSpPr>
            <p:nvPr/>
          </p:nvSpPr>
          <p:spPr bwMode="auto">
            <a:xfrm>
              <a:off x="568" y="1007"/>
              <a:ext cx="5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Host A</a:t>
              </a:r>
              <a:endParaRPr lang="en-US"/>
            </a:p>
          </p:txBody>
        </p:sp>
        <p:sp>
          <p:nvSpPr>
            <p:cNvPr id="4141" name="Text Box 11"/>
            <p:cNvSpPr txBox="1">
              <a:spLocks noChangeArrowheads="1"/>
            </p:cNvSpPr>
            <p:nvPr/>
          </p:nvSpPr>
          <p:spPr bwMode="auto">
            <a:xfrm rot="706751">
              <a:off x="811" y="1435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Seq=92, 8 bytes data</a:t>
              </a:r>
              <a:endParaRPr lang="en-US"/>
            </a:p>
          </p:txBody>
        </p:sp>
        <p:sp>
          <p:nvSpPr>
            <p:cNvPr id="4142" name="Text Box 14"/>
            <p:cNvSpPr txBox="1">
              <a:spLocks noChangeArrowheads="1"/>
            </p:cNvSpPr>
            <p:nvPr/>
          </p:nvSpPr>
          <p:spPr bwMode="auto">
            <a:xfrm rot="-982672">
              <a:off x="1368" y="1867"/>
              <a:ext cx="59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ACK=100</a:t>
              </a:r>
              <a:endParaRPr lang="en-US"/>
            </a:p>
          </p:txBody>
        </p:sp>
        <p:sp>
          <p:nvSpPr>
            <p:cNvPr id="4143" name="Text Box 18"/>
            <p:cNvSpPr txBox="1">
              <a:spLocks noChangeArrowheads="1"/>
            </p:cNvSpPr>
            <p:nvPr/>
          </p:nvSpPr>
          <p:spPr bwMode="auto">
            <a:xfrm>
              <a:off x="939" y="2222"/>
              <a:ext cx="3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loss</a:t>
              </a:r>
              <a:endParaRPr lang="en-US"/>
            </a:p>
          </p:txBody>
        </p:sp>
        <p:sp>
          <p:nvSpPr>
            <p:cNvPr id="4144" name="Text Box 19"/>
            <p:cNvSpPr txBox="1">
              <a:spLocks noChangeArrowheads="1"/>
            </p:cNvSpPr>
            <p:nvPr/>
          </p:nvSpPr>
          <p:spPr bwMode="auto">
            <a:xfrm rot="-5400000">
              <a:off x="156" y="1937"/>
              <a:ext cx="57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timeout</a:t>
              </a:r>
              <a:endParaRPr lang="en-US"/>
            </a:p>
          </p:txBody>
        </p:sp>
        <p:sp>
          <p:nvSpPr>
            <p:cNvPr id="4145" name="Line 22"/>
            <p:cNvSpPr>
              <a:spLocks noChangeShapeType="1"/>
            </p:cNvSpPr>
            <p:nvPr/>
          </p:nvSpPr>
          <p:spPr bwMode="auto">
            <a:xfrm flipH="1">
              <a:off x="300" y="1200"/>
              <a:ext cx="0" cy="28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146" name="Group 23"/>
            <p:cNvGrpSpPr>
              <a:grpSpLocks/>
            </p:cNvGrpSpPr>
            <p:nvPr/>
          </p:nvGrpSpPr>
          <p:grpSpPr bwMode="auto">
            <a:xfrm>
              <a:off x="94" y="3602"/>
              <a:ext cx="415" cy="231"/>
              <a:chOff x="3304" y="3530"/>
              <a:chExt cx="415" cy="231"/>
            </a:xfrm>
          </p:grpSpPr>
          <p:sp>
            <p:nvSpPr>
              <p:cNvPr id="4158" name="Rectangle 24"/>
              <p:cNvSpPr>
                <a:spLocks noChangeArrowheads="1"/>
              </p:cNvSpPr>
              <p:nvPr/>
            </p:nvSpPr>
            <p:spPr bwMode="auto">
              <a:xfrm>
                <a:off x="3342" y="3576"/>
                <a:ext cx="324" cy="15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9" name="Text Box 25"/>
              <p:cNvSpPr txBox="1">
                <a:spLocks noChangeArrowheads="1"/>
              </p:cNvSpPr>
              <p:nvPr/>
            </p:nvSpPr>
            <p:spPr bwMode="auto">
              <a:xfrm>
                <a:off x="3304" y="3530"/>
                <a:ext cx="41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Comic Sans MS" pitchFamily="66" charset="0"/>
                  </a:rPr>
                  <a:t>time</a:t>
                </a:r>
                <a:endParaRPr lang="en-US"/>
              </a:p>
            </p:txBody>
          </p:sp>
        </p:grpSp>
        <p:sp>
          <p:nvSpPr>
            <p:cNvPr id="4147" name="Text Box 26"/>
            <p:cNvSpPr txBox="1">
              <a:spLocks noChangeArrowheads="1"/>
            </p:cNvSpPr>
            <p:nvPr/>
          </p:nvSpPr>
          <p:spPr bwMode="auto">
            <a:xfrm>
              <a:off x="718" y="3674"/>
              <a:ext cx="1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lost ACK scenario</a:t>
              </a:r>
              <a:endParaRPr lang="en-US"/>
            </a:p>
          </p:txBody>
        </p:sp>
        <p:graphicFrame>
          <p:nvGraphicFramePr>
            <p:cNvPr id="4101" name="Object 27"/>
            <p:cNvGraphicFramePr>
              <a:graphicFrameLocks noChangeAspect="1"/>
            </p:cNvGraphicFramePr>
            <p:nvPr/>
          </p:nvGraphicFramePr>
          <p:xfrm>
            <a:off x="1984" y="1013"/>
            <a:ext cx="306" cy="243"/>
          </p:xfrm>
          <a:graphic>
            <a:graphicData uri="http://schemas.openxmlformats.org/presentationml/2006/ole">
              <p:oleObj spid="_x0000_s4101" name="Clip" r:id="rId5" imgW="1305000" imgH="1085760" progId="MS_ClipArt_Gallery.2">
                <p:embed/>
              </p:oleObj>
            </a:graphicData>
          </a:graphic>
        </p:graphicFrame>
        <p:sp>
          <p:nvSpPr>
            <p:cNvPr id="4148" name="Text Box 28"/>
            <p:cNvSpPr txBox="1">
              <a:spLocks noChangeArrowheads="1"/>
            </p:cNvSpPr>
            <p:nvPr/>
          </p:nvSpPr>
          <p:spPr bwMode="auto">
            <a:xfrm>
              <a:off x="1528" y="1019"/>
              <a:ext cx="5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Host B</a:t>
              </a:r>
              <a:endParaRPr lang="en-US"/>
            </a:p>
          </p:txBody>
        </p:sp>
        <p:sp>
          <p:nvSpPr>
            <p:cNvPr id="4149" name="Text Box 30"/>
            <p:cNvSpPr txBox="1">
              <a:spLocks noChangeArrowheads="1"/>
            </p:cNvSpPr>
            <p:nvPr/>
          </p:nvSpPr>
          <p:spPr bwMode="auto">
            <a:xfrm>
              <a:off x="1006" y="2047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Arial" pitchFamily="34" charset="0"/>
                </a:rPr>
                <a:t>X</a:t>
              </a:r>
              <a:endParaRPr lang="en-US"/>
            </a:p>
          </p:txBody>
        </p:sp>
        <p:sp>
          <p:nvSpPr>
            <p:cNvPr id="4150" name="Line 31"/>
            <p:cNvSpPr>
              <a:spLocks noChangeShapeType="1"/>
            </p:cNvSpPr>
            <p:nvPr/>
          </p:nvSpPr>
          <p:spPr bwMode="auto">
            <a:xfrm>
              <a:off x="570" y="2604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51" name="Text Box 33"/>
            <p:cNvSpPr txBox="1">
              <a:spLocks noChangeArrowheads="1"/>
            </p:cNvSpPr>
            <p:nvPr/>
          </p:nvSpPr>
          <p:spPr bwMode="auto">
            <a:xfrm rot="706751">
              <a:off x="757" y="2569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Seq=92, 8 bytes data</a:t>
              </a:r>
              <a:endParaRPr lang="en-US"/>
            </a:p>
          </p:txBody>
        </p:sp>
        <p:sp>
          <p:nvSpPr>
            <p:cNvPr id="4152" name="Line 34"/>
            <p:cNvSpPr>
              <a:spLocks noChangeShapeType="1"/>
            </p:cNvSpPr>
            <p:nvPr/>
          </p:nvSpPr>
          <p:spPr bwMode="auto">
            <a:xfrm>
              <a:off x="564" y="1290"/>
              <a:ext cx="0" cy="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53" name="Line 35"/>
            <p:cNvSpPr>
              <a:spLocks noChangeShapeType="1"/>
            </p:cNvSpPr>
            <p:nvPr/>
          </p:nvSpPr>
          <p:spPr bwMode="auto">
            <a:xfrm>
              <a:off x="2148" y="1290"/>
              <a:ext cx="0" cy="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54" name="Line 36"/>
            <p:cNvSpPr>
              <a:spLocks noChangeShapeType="1"/>
            </p:cNvSpPr>
            <p:nvPr/>
          </p:nvSpPr>
          <p:spPr bwMode="auto">
            <a:xfrm flipH="1">
              <a:off x="576" y="3096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55" name="Text Box 38"/>
            <p:cNvSpPr txBox="1">
              <a:spLocks noChangeArrowheads="1"/>
            </p:cNvSpPr>
            <p:nvPr/>
          </p:nvSpPr>
          <p:spPr bwMode="auto">
            <a:xfrm rot="-926867">
              <a:off x="1086" y="3149"/>
              <a:ext cx="6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ACK=100</a:t>
              </a:r>
              <a:endParaRPr lang="en-US"/>
            </a:p>
          </p:txBody>
        </p:sp>
        <p:sp>
          <p:nvSpPr>
            <p:cNvPr id="4156" name="Line 40"/>
            <p:cNvSpPr>
              <a:spLocks noChangeShapeType="1"/>
            </p:cNvSpPr>
            <p:nvPr/>
          </p:nvSpPr>
          <p:spPr bwMode="auto">
            <a:xfrm flipV="1">
              <a:off x="456" y="1416"/>
              <a:ext cx="0" cy="3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57" name="Line 41"/>
            <p:cNvSpPr>
              <a:spLocks noChangeShapeType="1"/>
            </p:cNvSpPr>
            <p:nvPr/>
          </p:nvSpPr>
          <p:spPr bwMode="auto">
            <a:xfrm flipH="1">
              <a:off x="462" y="2298"/>
              <a:ext cx="0" cy="3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111" name="Line 45"/>
          <p:cNvSpPr>
            <a:spLocks noChangeShapeType="1"/>
          </p:cNvSpPr>
          <p:nvPr/>
        </p:nvSpPr>
        <p:spPr bwMode="auto">
          <a:xfrm>
            <a:off x="5800725" y="20097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4098" name="Object 46"/>
          <p:cNvGraphicFramePr>
            <a:graphicFrameLocks noChangeAspect="1"/>
          </p:cNvGraphicFramePr>
          <p:nvPr/>
        </p:nvGraphicFramePr>
        <p:xfrm>
          <a:off x="5387975" y="1341438"/>
          <a:ext cx="485775" cy="385762"/>
        </p:xfrm>
        <a:graphic>
          <a:graphicData uri="http://schemas.openxmlformats.org/presentationml/2006/ole">
            <p:oleObj spid="_x0000_s4098" name="Clip" r:id="rId6" imgW="1305000" imgH="1085760" progId="MS_ClipArt_Gallery.2">
              <p:embed/>
            </p:oleObj>
          </a:graphicData>
        </a:graphic>
      </p:graphicFrame>
      <p:sp>
        <p:nvSpPr>
          <p:cNvPr id="4112" name="Text Box 47"/>
          <p:cNvSpPr txBox="1">
            <a:spLocks noChangeArrowheads="1"/>
          </p:cNvSpPr>
          <p:nvPr/>
        </p:nvSpPr>
        <p:spPr bwMode="auto">
          <a:xfrm>
            <a:off x="5797550" y="1341438"/>
            <a:ext cx="849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Host A</a:t>
            </a:r>
            <a:endParaRPr lang="en-US"/>
          </a:p>
        </p:txBody>
      </p:sp>
      <p:sp>
        <p:nvSpPr>
          <p:cNvPr id="4113" name="Text Box 48"/>
          <p:cNvSpPr txBox="1">
            <a:spLocks noChangeArrowheads="1"/>
          </p:cNvSpPr>
          <p:nvPr/>
        </p:nvSpPr>
        <p:spPr bwMode="auto">
          <a:xfrm rot="808459">
            <a:off x="5986463" y="2420938"/>
            <a:ext cx="2060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Seq=100, 20 bytes data</a:t>
            </a:r>
            <a:endParaRPr lang="en-US"/>
          </a:p>
        </p:txBody>
      </p:sp>
      <p:sp>
        <p:nvSpPr>
          <p:cNvPr id="4114" name="Text Box 49"/>
          <p:cNvSpPr txBox="1">
            <a:spLocks noChangeArrowheads="1"/>
          </p:cNvSpPr>
          <p:nvPr/>
        </p:nvSpPr>
        <p:spPr bwMode="auto">
          <a:xfrm rot="-1770084">
            <a:off x="6743700" y="3068638"/>
            <a:ext cx="949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ACK=100</a:t>
            </a:r>
            <a:endParaRPr lang="en-US"/>
          </a:p>
        </p:txBody>
      </p:sp>
      <p:sp>
        <p:nvSpPr>
          <p:cNvPr id="4115" name="Text Box 51"/>
          <p:cNvSpPr txBox="1">
            <a:spLocks noChangeArrowheads="1"/>
          </p:cNvSpPr>
          <p:nvPr/>
        </p:nvSpPr>
        <p:spPr bwMode="auto">
          <a:xfrm rot="-5400000">
            <a:off x="4874419" y="2785269"/>
            <a:ext cx="149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Seq=92 timeout</a:t>
            </a:r>
            <a:endParaRPr lang="en-US"/>
          </a:p>
        </p:txBody>
      </p:sp>
      <p:grpSp>
        <p:nvGrpSpPr>
          <p:cNvPr id="4116" name="Group 53"/>
          <p:cNvGrpSpPr>
            <a:grpSpLocks/>
          </p:cNvGrpSpPr>
          <p:nvPr/>
        </p:nvGrpSpPr>
        <p:grpSpPr bwMode="auto">
          <a:xfrm>
            <a:off x="5045075" y="5461000"/>
            <a:ext cx="658813" cy="366713"/>
            <a:chOff x="3304" y="3530"/>
            <a:chExt cx="415" cy="231"/>
          </a:xfrm>
        </p:grpSpPr>
        <p:sp>
          <p:nvSpPr>
            <p:cNvPr id="4136" name="Rectangle 54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7" name="Text Box 55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time</a:t>
              </a:r>
              <a:endParaRPr lang="en-US"/>
            </a:p>
          </p:txBody>
        </p:sp>
      </p:grpSp>
      <p:sp>
        <p:nvSpPr>
          <p:cNvPr id="4117" name="Text Box 56"/>
          <p:cNvSpPr txBox="1">
            <a:spLocks noChangeArrowheads="1"/>
          </p:cNvSpPr>
          <p:nvPr/>
        </p:nvSpPr>
        <p:spPr bwMode="auto">
          <a:xfrm>
            <a:off x="5940425" y="5575300"/>
            <a:ext cx="22526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premature timeout,</a:t>
            </a:r>
          </a:p>
          <a:p>
            <a:r>
              <a:rPr lang="en-US" sz="1800">
                <a:latin typeface="Comic Sans MS" pitchFamily="66" charset="0"/>
              </a:rPr>
              <a:t>cumulative ACKs</a:t>
            </a:r>
            <a:endParaRPr lang="en-US"/>
          </a:p>
        </p:txBody>
      </p:sp>
      <p:graphicFrame>
        <p:nvGraphicFramePr>
          <p:cNvPr id="4099" name="Object 57"/>
          <p:cNvGraphicFramePr>
            <a:graphicFrameLocks noChangeAspect="1"/>
          </p:cNvGraphicFramePr>
          <p:nvPr/>
        </p:nvGraphicFramePr>
        <p:xfrm>
          <a:off x="8045450" y="1350963"/>
          <a:ext cx="485775" cy="385762"/>
        </p:xfrm>
        <a:graphic>
          <a:graphicData uri="http://schemas.openxmlformats.org/presentationml/2006/ole">
            <p:oleObj spid="_x0000_s4099" name="Clip" r:id="rId7" imgW="1305000" imgH="1085760" progId="MS_ClipArt_Gallery.2">
              <p:embed/>
            </p:oleObj>
          </a:graphicData>
        </a:graphic>
      </p:graphicFrame>
      <p:sp>
        <p:nvSpPr>
          <p:cNvPr id="4118" name="Text Box 58"/>
          <p:cNvSpPr txBox="1">
            <a:spLocks noChangeArrowheads="1"/>
          </p:cNvSpPr>
          <p:nvPr/>
        </p:nvSpPr>
        <p:spPr bwMode="auto">
          <a:xfrm>
            <a:off x="7321550" y="1360488"/>
            <a:ext cx="828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Host B</a:t>
            </a:r>
            <a:endParaRPr lang="en-US"/>
          </a:p>
        </p:txBody>
      </p:sp>
      <p:sp>
        <p:nvSpPr>
          <p:cNvPr id="4119" name="Line 60"/>
          <p:cNvSpPr>
            <a:spLocks noChangeShapeType="1"/>
          </p:cNvSpPr>
          <p:nvPr/>
        </p:nvSpPr>
        <p:spPr bwMode="auto">
          <a:xfrm>
            <a:off x="5800725" y="38766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0" name="Text Box 61"/>
          <p:cNvSpPr txBox="1">
            <a:spLocks noChangeArrowheads="1"/>
          </p:cNvSpPr>
          <p:nvPr/>
        </p:nvSpPr>
        <p:spPr bwMode="auto">
          <a:xfrm rot="706751">
            <a:off x="6069013" y="3792538"/>
            <a:ext cx="1863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Seq=92, 8 bytes data</a:t>
            </a:r>
            <a:endParaRPr lang="en-US"/>
          </a:p>
        </p:txBody>
      </p:sp>
      <p:sp>
        <p:nvSpPr>
          <p:cNvPr id="4121" name="Line 62"/>
          <p:cNvSpPr>
            <a:spLocks noChangeShapeType="1"/>
          </p:cNvSpPr>
          <p:nvPr/>
        </p:nvSpPr>
        <p:spPr bwMode="auto">
          <a:xfrm>
            <a:off x="5791200" y="1790700"/>
            <a:ext cx="6350" cy="382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2" name="Line 63"/>
          <p:cNvSpPr>
            <a:spLocks noChangeShapeType="1"/>
          </p:cNvSpPr>
          <p:nvPr/>
        </p:nvSpPr>
        <p:spPr bwMode="auto">
          <a:xfrm>
            <a:off x="8305800" y="1790700"/>
            <a:ext cx="0" cy="384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3" name="Text Box 65"/>
          <p:cNvSpPr txBox="1">
            <a:spLocks noChangeArrowheads="1"/>
          </p:cNvSpPr>
          <p:nvPr/>
        </p:nvSpPr>
        <p:spPr bwMode="auto">
          <a:xfrm rot="-1338105">
            <a:off x="7105650" y="3179763"/>
            <a:ext cx="966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pitchFamily="34" charset="0"/>
              </a:rPr>
              <a:t>ACK=120</a:t>
            </a:r>
            <a:endParaRPr lang="en-US"/>
          </a:p>
        </p:txBody>
      </p:sp>
      <p:sp>
        <p:nvSpPr>
          <p:cNvPr id="4124" name="Line 66"/>
          <p:cNvSpPr>
            <a:spLocks noChangeShapeType="1"/>
          </p:cNvSpPr>
          <p:nvPr/>
        </p:nvSpPr>
        <p:spPr bwMode="auto">
          <a:xfrm flipV="1">
            <a:off x="5638800" y="2016125"/>
            <a:ext cx="6350" cy="244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5" name="Line 67"/>
          <p:cNvSpPr>
            <a:spLocks noChangeShapeType="1"/>
          </p:cNvSpPr>
          <p:nvPr/>
        </p:nvSpPr>
        <p:spPr bwMode="auto">
          <a:xfrm flipH="1">
            <a:off x="5629275" y="3644900"/>
            <a:ext cx="0" cy="22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6" name="Line 68"/>
          <p:cNvSpPr>
            <a:spLocks noChangeShapeType="1"/>
          </p:cNvSpPr>
          <p:nvPr/>
        </p:nvSpPr>
        <p:spPr bwMode="auto">
          <a:xfrm>
            <a:off x="5788025" y="2362200"/>
            <a:ext cx="2508250" cy="6286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7" name="Text Box 69"/>
          <p:cNvSpPr txBox="1">
            <a:spLocks noChangeArrowheads="1"/>
          </p:cNvSpPr>
          <p:nvPr/>
        </p:nvSpPr>
        <p:spPr bwMode="auto">
          <a:xfrm rot="706751">
            <a:off x="6097588" y="2011363"/>
            <a:ext cx="1863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Seq=92, 8 bytes data</a:t>
            </a:r>
            <a:endParaRPr lang="en-US"/>
          </a:p>
        </p:txBody>
      </p:sp>
      <p:sp>
        <p:nvSpPr>
          <p:cNvPr id="4128" name="Line 71"/>
          <p:cNvSpPr>
            <a:spLocks noChangeShapeType="1"/>
          </p:cNvSpPr>
          <p:nvPr/>
        </p:nvSpPr>
        <p:spPr bwMode="auto">
          <a:xfrm flipH="1">
            <a:off x="5613400" y="3876675"/>
            <a:ext cx="180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9" name="Line 73"/>
          <p:cNvSpPr>
            <a:spLocks noChangeShapeType="1"/>
          </p:cNvSpPr>
          <p:nvPr/>
        </p:nvSpPr>
        <p:spPr bwMode="auto">
          <a:xfrm flipH="1">
            <a:off x="5594350" y="2016125"/>
            <a:ext cx="180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0" name="Line 75"/>
          <p:cNvSpPr>
            <a:spLocks noChangeShapeType="1"/>
          </p:cNvSpPr>
          <p:nvPr/>
        </p:nvSpPr>
        <p:spPr bwMode="auto">
          <a:xfrm flipH="1">
            <a:off x="5368925" y="4387850"/>
            <a:ext cx="4222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1" name="Text Box 76"/>
          <p:cNvSpPr txBox="1">
            <a:spLocks noChangeArrowheads="1"/>
          </p:cNvSpPr>
          <p:nvPr/>
        </p:nvSpPr>
        <p:spPr bwMode="auto">
          <a:xfrm rot="-5400000">
            <a:off x="4598193" y="3209132"/>
            <a:ext cx="157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Seq=100 timeout</a:t>
            </a:r>
            <a:endParaRPr lang="en-US"/>
          </a:p>
        </p:txBody>
      </p:sp>
      <p:sp>
        <p:nvSpPr>
          <p:cNvPr id="4132" name="Line 77"/>
          <p:cNvSpPr>
            <a:spLocks noChangeShapeType="1"/>
          </p:cNvSpPr>
          <p:nvPr/>
        </p:nvSpPr>
        <p:spPr bwMode="auto">
          <a:xfrm flipV="1">
            <a:off x="5378450" y="2371725"/>
            <a:ext cx="6350" cy="295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3" name="Line 78"/>
          <p:cNvSpPr>
            <a:spLocks noChangeShapeType="1"/>
          </p:cNvSpPr>
          <p:nvPr/>
        </p:nvSpPr>
        <p:spPr bwMode="auto">
          <a:xfrm flipH="1">
            <a:off x="5387975" y="4089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4" name="Line 80"/>
          <p:cNvSpPr>
            <a:spLocks noChangeShapeType="1"/>
          </p:cNvSpPr>
          <p:nvPr/>
        </p:nvSpPr>
        <p:spPr bwMode="auto">
          <a:xfrm flipH="1">
            <a:off x="5816600" y="4521200"/>
            <a:ext cx="2476500" cy="1104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5" name="Text Box 81"/>
          <p:cNvSpPr txBox="1">
            <a:spLocks noChangeArrowheads="1"/>
          </p:cNvSpPr>
          <p:nvPr/>
        </p:nvSpPr>
        <p:spPr bwMode="auto">
          <a:xfrm rot="-1338105">
            <a:off x="6921500" y="4608513"/>
            <a:ext cx="966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pitchFamily="34" charset="0"/>
              </a:rPr>
              <a:t>ACK=120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27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B8961888-179C-48AB-A5EF-6A90C5BB328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Fast  Retransmit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Time-out period  often relatively long:</a:t>
            </a:r>
          </a:p>
          <a:p>
            <a:pPr lvl="1"/>
            <a:r>
              <a:rPr lang="en-US" sz="2000" smtClean="0"/>
              <a:t>long delay before resending lost packet</a:t>
            </a:r>
          </a:p>
          <a:p>
            <a:r>
              <a:rPr lang="en-US" sz="2400" smtClean="0"/>
              <a:t>Detect lost segments via duplicate ACKs.</a:t>
            </a:r>
          </a:p>
          <a:p>
            <a:pPr lvl="1"/>
            <a:r>
              <a:rPr lang="en-US" sz="2000" smtClean="0"/>
              <a:t>Sender often sends many segments back-to-back</a:t>
            </a:r>
          </a:p>
          <a:p>
            <a:pPr lvl="1"/>
            <a:r>
              <a:rPr lang="en-US" sz="2000" smtClean="0"/>
              <a:t>If segment is lost, there will likely be many duplicate ACKs.</a:t>
            </a:r>
          </a:p>
          <a:p>
            <a:pPr lvl="1"/>
            <a:endParaRPr lang="en-US" sz="2000" smtClean="0"/>
          </a:p>
          <a:p>
            <a:pPr lvl="1"/>
            <a:endParaRPr lang="en-US" sz="2000" smtClean="0"/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3962400" cy="4648200"/>
          </a:xfrm>
        </p:spPr>
        <p:txBody>
          <a:bodyPr/>
          <a:lstStyle/>
          <a:p>
            <a:r>
              <a:rPr lang="en-US" sz="2400" smtClean="0"/>
              <a:t>If sender receives 3 ACKs for the same data, it supposes that segment after ACKed data was lost:</a:t>
            </a:r>
          </a:p>
          <a:p>
            <a:pPr lvl="1"/>
            <a:r>
              <a:rPr lang="en-US" sz="2000" u="sng" smtClean="0">
                <a:solidFill>
                  <a:srgbClr val="FF0000"/>
                </a:solidFill>
              </a:rPr>
              <a:t>fast retransmit: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resend segment before timer expires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F29E277F-18C8-46BE-B4B9-8002CF2309E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276225"/>
            <a:ext cx="7772400" cy="895350"/>
          </a:xfrm>
        </p:spPr>
        <p:txBody>
          <a:bodyPr/>
          <a:lstStyle/>
          <a:p>
            <a:r>
              <a:rPr lang="en-US" sz="3200" smtClean="0"/>
              <a:t>TCP Connection Management</a:t>
            </a:r>
            <a:endParaRPr lang="en-US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90650"/>
            <a:ext cx="75184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u="sng" smtClean="0">
                <a:solidFill>
                  <a:srgbClr val="FF0000"/>
                </a:solidFill>
              </a:rPr>
              <a:t>Recall:</a:t>
            </a:r>
            <a:r>
              <a:rPr lang="en-US" smtClean="0"/>
              <a:t> </a:t>
            </a:r>
            <a:r>
              <a:rPr lang="en-US" sz="2400" smtClean="0"/>
              <a:t>TCP sender, receiver establish “connection” before exchanging data segments -to initialize TCP variables</a:t>
            </a:r>
            <a:endParaRPr lang="en-US" smtClean="0"/>
          </a:p>
          <a:p>
            <a:r>
              <a:rPr lang="en-US" sz="2400" i="1" smtClean="0"/>
              <a:t>client:</a:t>
            </a:r>
            <a:r>
              <a:rPr lang="en-US" sz="2400" smtClean="0"/>
              <a:t> connection initiator</a:t>
            </a:r>
          </a:p>
          <a:p>
            <a:pPr>
              <a:buFont typeface="ZapfDingbats" pitchFamily="82" charset="2"/>
              <a:buNone/>
            </a:pPr>
            <a:r>
              <a:rPr lang="en-US" sz="1800" b="1" smtClean="0">
                <a:latin typeface="Courier New" pitchFamily="49" charset="0"/>
              </a:rPr>
              <a:t>  Socket clientSocket = new   Socket("hostname","port number");</a:t>
            </a:r>
            <a:r>
              <a:rPr lang="en-US" smtClean="0"/>
              <a:t> </a:t>
            </a:r>
          </a:p>
          <a:p>
            <a:r>
              <a:rPr lang="en-US" sz="2400" i="1" smtClean="0"/>
              <a:t>server:</a:t>
            </a:r>
            <a:r>
              <a:rPr lang="en-US" sz="2400" smtClean="0"/>
              <a:t> contacted by client</a:t>
            </a:r>
          </a:p>
          <a:p>
            <a:pPr>
              <a:buFont typeface="ZapfDingbats" pitchFamily="82" charset="2"/>
              <a:buNone/>
            </a:pPr>
            <a:r>
              <a:rPr lang="en-US" sz="1800" b="1" smtClean="0">
                <a:latin typeface="Courier New" pitchFamily="49" charset="0"/>
              </a:rPr>
              <a:t>  Socket connectionSocket = welcomeSocket.accept();</a:t>
            </a:r>
          </a:p>
          <a:p>
            <a:pPr>
              <a:buFont typeface="ZapfDingbats" pitchFamily="82" charset="2"/>
              <a:buNone/>
            </a:pPr>
            <a:endParaRPr lang="en-US" sz="2000" smtClean="0">
              <a:solidFill>
                <a:srgbClr val="FF0000"/>
              </a:solidFill>
            </a:endParaRPr>
          </a:p>
          <a:p>
            <a:pPr>
              <a:buFont typeface="ZapfDingbats" pitchFamily="82" charset="2"/>
              <a:buNone/>
            </a:pPr>
            <a:endParaRPr lang="en-US" sz="2000" smtClean="0">
              <a:solidFill>
                <a:srgbClr val="FF0000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Note: </a:t>
            </a:r>
            <a:r>
              <a:rPr lang="en-US" sz="2000" smtClean="0"/>
              <a:t>connection is between processes (socket end-points); underlying network may be connectionless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1835FE97-DDD8-4922-B120-C1536EE2E41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61975" y="276225"/>
            <a:ext cx="7772400" cy="895350"/>
          </a:xfrm>
        </p:spPr>
        <p:txBody>
          <a:bodyPr/>
          <a:lstStyle/>
          <a:p>
            <a:r>
              <a:rPr lang="en-US" sz="3200" smtClean="0"/>
              <a:t>TCP Connection Management: Establishing a connection</a:t>
            </a:r>
            <a:endParaRPr lang="en-US" smtClean="0"/>
          </a:p>
        </p:txBody>
      </p:sp>
      <p:sp>
        <p:nvSpPr>
          <p:cNvPr id="5127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92125" y="1343025"/>
            <a:ext cx="3892550" cy="504825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u="sng" dirty="0" smtClean="0">
                <a:solidFill>
                  <a:srgbClr val="FF0000"/>
                </a:solidFill>
              </a:rPr>
              <a:t>Three way handshake:</a:t>
            </a:r>
            <a:endParaRPr lang="en-US" sz="1800" dirty="0" smtClean="0"/>
          </a:p>
          <a:p>
            <a:pPr>
              <a:lnSpc>
                <a:spcPct val="90000"/>
              </a:lnSpc>
              <a:spcBef>
                <a:spcPct val="60000"/>
              </a:spcBef>
              <a:buFont typeface="ZapfDingbats" pitchFamily="82" charset="2"/>
              <a:buNone/>
            </a:pPr>
            <a:r>
              <a:rPr lang="en-US" sz="1800" u="sng" dirty="0" smtClean="0">
                <a:solidFill>
                  <a:srgbClr val="FF0000"/>
                </a:solidFill>
              </a:rPr>
              <a:t>Step 1:</a:t>
            </a:r>
            <a:r>
              <a:rPr lang="en-US" sz="1800" dirty="0" smtClean="0"/>
              <a:t> </a:t>
            </a:r>
            <a:r>
              <a:rPr lang="en-US" sz="1600" dirty="0" smtClean="0"/>
              <a:t>client end system sends TCP SYN control segment to server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specifies initial </a:t>
            </a:r>
            <a:r>
              <a:rPr lang="en-US" sz="1600" dirty="0" err="1" smtClean="0"/>
              <a:t>seq</a:t>
            </a:r>
            <a:r>
              <a:rPr lang="en-US" sz="1600" dirty="0" smtClean="0"/>
              <a:t> #</a:t>
            </a:r>
          </a:p>
          <a:p>
            <a:pPr>
              <a:lnSpc>
                <a:spcPct val="90000"/>
              </a:lnSpc>
              <a:spcBef>
                <a:spcPct val="60000"/>
              </a:spcBef>
              <a:buFont typeface="ZapfDingbats" pitchFamily="82" charset="2"/>
              <a:buNone/>
            </a:pPr>
            <a:r>
              <a:rPr lang="en-US" sz="1800" u="sng" dirty="0" smtClean="0">
                <a:solidFill>
                  <a:srgbClr val="FF0000"/>
                </a:solidFill>
              </a:rPr>
              <a:t>Step 2:</a:t>
            </a:r>
            <a:r>
              <a:rPr lang="en-US" sz="1800" dirty="0" smtClean="0"/>
              <a:t> </a:t>
            </a:r>
            <a:r>
              <a:rPr lang="en-US" sz="1600" dirty="0" smtClean="0"/>
              <a:t>server end system receives SYN: </a:t>
            </a:r>
            <a:endParaRPr lang="en-US" sz="18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allocates buffers 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specifies server-&gt; client initial seq. #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ACKs received SYN (SYNACK control segment)</a:t>
            </a:r>
          </a:p>
          <a:p>
            <a:pPr lvl="1">
              <a:lnSpc>
                <a:spcPct val="90000"/>
              </a:lnSpc>
            </a:pPr>
            <a:r>
              <a:rPr lang="sv-SE" sz="1600" dirty="0" smtClean="0"/>
              <a:t>Negotiate MSS</a:t>
            </a:r>
            <a:endParaRPr lang="en-US" sz="1600" dirty="0" smtClean="0"/>
          </a:p>
          <a:p>
            <a:pPr>
              <a:lnSpc>
                <a:spcPct val="90000"/>
              </a:lnSpc>
              <a:spcBef>
                <a:spcPct val="60000"/>
              </a:spcBef>
              <a:buFont typeface="ZapfDingbats" pitchFamily="82" charset="2"/>
              <a:buNone/>
            </a:pPr>
            <a:r>
              <a:rPr lang="en-US" sz="1800" u="sng" dirty="0" smtClean="0">
                <a:solidFill>
                  <a:srgbClr val="FF0000"/>
                </a:solidFill>
              </a:rPr>
              <a:t>Step 3:</a:t>
            </a:r>
            <a:r>
              <a:rPr lang="en-US" sz="1800" dirty="0" smtClean="0"/>
              <a:t> </a:t>
            </a:r>
            <a:r>
              <a:rPr lang="en-US" sz="1600" dirty="0" smtClean="0"/>
              <a:t>client receives SYNACK-</a:t>
            </a:r>
            <a:r>
              <a:rPr lang="en-US" sz="1600" dirty="0" err="1" smtClean="0"/>
              <a:t>segm</a:t>
            </a:r>
            <a:r>
              <a:rPr lang="en-US" sz="16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allocates buffers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ACK</a:t>
            </a:r>
            <a:r>
              <a:rPr lang="en-US" sz="1800" dirty="0" smtClean="0"/>
              <a:t>s the </a:t>
            </a:r>
            <a:r>
              <a:rPr lang="en-US" sz="1600" dirty="0" smtClean="0"/>
              <a:t>SYNACK (segment may contain payload)</a:t>
            </a:r>
          </a:p>
        </p:txBody>
      </p:sp>
      <p:grpSp>
        <p:nvGrpSpPr>
          <p:cNvPr id="5128" name="Group 1030"/>
          <p:cNvGrpSpPr>
            <a:grpSpLocks/>
          </p:cNvGrpSpPr>
          <p:nvPr/>
        </p:nvGrpSpPr>
        <p:grpSpPr bwMode="auto">
          <a:xfrm>
            <a:off x="5022850" y="1770063"/>
            <a:ext cx="3683000" cy="4186237"/>
            <a:chOff x="2932" y="1091"/>
            <a:chExt cx="2296" cy="2637"/>
          </a:xfrm>
        </p:grpSpPr>
        <p:sp>
          <p:nvSpPr>
            <p:cNvPr id="5132" name="Line 1031"/>
            <p:cNvSpPr>
              <a:spLocks noChangeShapeType="1"/>
            </p:cNvSpPr>
            <p:nvPr/>
          </p:nvSpPr>
          <p:spPr bwMode="auto">
            <a:xfrm>
              <a:off x="3396" y="1512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5122" name="Object 1032"/>
            <p:cNvGraphicFramePr>
              <a:graphicFrameLocks noChangeAspect="1"/>
            </p:cNvGraphicFramePr>
            <p:nvPr/>
          </p:nvGraphicFramePr>
          <p:xfrm>
            <a:off x="3136" y="1091"/>
            <a:ext cx="306" cy="243"/>
          </p:xfrm>
          <a:graphic>
            <a:graphicData uri="http://schemas.openxmlformats.org/presentationml/2006/ole">
              <p:oleObj spid="_x0000_s5122" name="Clip" r:id="rId3" imgW="1305000" imgH="1085760" progId="MS_ClipArt_Gallery.2">
                <p:embed/>
              </p:oleObj>
            </a:graphicData>
          </a:graphic>
        </p:graphicFrame>
        <p:sp>
          <p:nvSpPr>
            <p:cNvPr id="5133" name="Text Box 1033"/>
            <p:cNvSpPr txBox="1">
              <a:spLocks noChangeArrowheads="1"/>
            </p:cNvSpPr>
            <p:nvPr/>
          </p:nvSpPr>
          <p:spPr bwMode="auto">
            <a:xfrm>
              <a:off x="3439" y="1091"/>
              <a:ext cx="4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client</a:t>
              </a:r>
              <a:endParaRPr lang="en-US"/>
            </a:p>
          </p:txBody>
        </p:sp>
        <p:sp>
          <p:nvSpPr>
            <p:cNvPr id="5134" name="Text Box 1034"/>
            <p:cNvSpPr txBox="1">
              <a:spLocks noChangeArrowheads="1"/>
            </p:cNvSpPr>
            <p:nvPr/>
          </p:nvSpPr>
          <p:spPr bwMode="auto">
            <a:xfrm rot="706751">
              <a:off x="4060" y="1538"/>
              <a:ext cx="3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SYN</a:t>
              </a:r>
              <a:endParaRPr lang="en-US"/>
            </a:p>
          </p:txBody>
        </p:sp>
        <p:graphicFrame>
          <p:nvGraphicFramePr>
            <p:cNvPr id="5123" name="Object 1035"/>
            <p:cNvGraphicFramePr>
              <a:graphicFrameLocks noChangeAspect="1"/>
            </p:cNvGraphicFramePr>
            <p:nvPr/>
          </p:nvGraphicFramePr>
          <p:xfrm>
            <a:off x="4810" y="1097"/>
            <a:ext cx="306" cy="243"/>
          </p:xfrm>
          <a:graphic>
            <a:graphicData uri="http://schemas.openxmlformats.org/presentationml/2006/ole">
              <p:oleObj spid="_x0000_s5123" name="Clip" r:id="rId4" imgW="1305000" imgH="1085760" progId="MS_ClipArt_Gallery.2">
                <p:embed/>
              </p:oleObj>
            </a:graphicData>
          </a:graphic>
        </p:graphicFrame>
        <p:sp>
          <p:nvSpPr>
            <p:cNvPr id="5135" name="Text Box 1036"/>
            <p:cNvSpPr txBox="1">
              <a:spLocks noChangeArrowheads="1"/>
            </p:cNvSpPr>
            <p:nvPr/>
          </p:nvSpPr>
          <p:spPr bwMode="auto">
            <a:xfrm>
              <a:off x="4365" y="1103"/>
              <a:ext cx="5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server</a:t>
              </a:r>
              <a:endParaRPr lang="en-US"/>
            </a:p>
          </p:txBody>
        </p:sp>
        <p:sp>
          <p:nvSpPr>
            <p:cNvPr id="5136" name="Line 1037"/>
            <p:cNvSpPr>
              <a:spLocks noChangeShapeType="1"/>
            </p:cNvSpPr>
            <p:nvPr/>
          </p:nvSpPr>
          <p:spPr bwMode="auto">
            <a:xfrm>
              <a:off x="3402" y="2796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7" name="Line 1038"/>
            <p:cNvSpPr>
              <a:spLocks noChangeShapeType="1"/>
            </p:cNvSpPr>
            <p:nvPr/>
          </p:nvSpPr>
          <p:spPr bwMode="auto">
            <a:xfrm flipH="1">
              <a:off x="3294" y="2706"/>
              <a:ext cx="0" cy="8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8" name="Line 1039"/>
            <p:cNvSpPr>
              <a:spLocks noChangeShapeType="1"/>
            </p:cNvSpPr>
            <p:nvPr/>
          </p:nvSpPr>
          <p:spPr bwMode="auto">
            <a:xfrm flipH="1">
              <a:off x="4992" y="1368"/>
              <a:ext cx="0" cy="21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9" name="Line 1040"/>
            <p:cNvSpPr>
              <a:spLocks noChangeShapeType="1"/>
            </p:cNvSpPr>
            <p:nvPr/>
          </p:nvSpPr>
          <p:spPr bwMode="auto">
            <a:xfrm flipH="1">
              <a:off x="3378" y="1974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0" name="Text Box 1041"/>
            <p:cNvSpPr txBox="1">
              <a:spLocks noChangeArrowheads="1"/>
            </p:cNvSpPr>
            <p:nvPr/>
          </p:nvSpPr>
          <p:spPr bwMode="auto">
            <a:xfrm rot="-926867">
              <a:off x="3302" y="2034"/>
              <a:ext cx="17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SYNACK</a:t>
              </a:r>
              <a:endParaRPr lang="en-US"/>
            </a:p>
          </p:txBody>
        </p:sp>
        <p:sp>
          <p:nvSpPr>
            <p:cNvPr id="5141" name="Text Box 1042"/>
            <p:cNvSpPr txBox="1">
              <a:spLocks noChangeArrowheads="1"/>
            </p:cNvSpPr>
            <p:nvPr/>
          </p:nvSpPr>
          <p:spPr bwMode="auto">
            <a:xfrm rot="706751">
              <a:off x="3291" y="2801"/>
              <a:ext cx="18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 SYNACK (may incl. Payload)</a:t>
              </a:r>
            </a:p>
          </p:txBody>
        </p:sp>
        <p:sp>
          <p:nvSpPr>
            <p:cNvPr id="5142" name="Line 1043"/>
            <p:cNvSpPr>
              <a:spLocks noChangeShapeType="1"/>
            </p:cNvSpPr>
            <p:nvPr/>
          </p:nvSpPr>
          <p:spPr bwMode="auto">
            <a:xfrm flipH="1">
              <a:off x="3408" y="2232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3" name="Text Box 1044"/>
            <p:cNvSpPr txBox="1">
              <a:spLocks noChangeArrowheads="1"/>
            </p:cNvSpPr>
            <p:nvPr/>
          </p:nvSpPr>
          <p:spPr bwMode="auto">
            <a:xfrm rot="-926867">
              <a:off x="3328" y="2293"/>
              <a:ext cx="172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5144" name="Line 1045"/>
            <p:cNvSpPr>
              <a:spLocks noChangeShapeType="1"/>
            </p:cNvSpPr>
            <p:nvPr/>
          </p:nvSpPr>
          <p:spPr bwMode="auto">
            <a:xfrm>
              <a:off x="3390" y="1464"/>
              <a:ext cx="0" cy="21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5" name="Text Box 1046"/>
            <p:cNvSpPr txBox="1">
              <a:spLocks noChangeArrowheads="1"/>
            </p:cNvSpPr>
            <p:nvPr/>
          </p:nvSpPr>
          <p:spPr bwMode="auto">
            <a:xfrm>
              <a:off x="2950" y="1388"/>
              <a:ext cx="4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open</a:t>
              </a:r>
            </a:p>
          </p:txBody>
        </p:sp>
        <p:sp>
          <p:nvSpPr>
            <p:cNvPr id="5146" name="Text Box 1047"/>
            <p:cNvSpPr txBox="1">
              <a:spLocks noChangeArrowheads="1"/>
            </p:cNvSpPr>
            <p:nvPr/>
          </p:nvSpPr>
          <p:spPr bwMode="auto">
            <a:xfrm>
              <a:off x="5114" y="2102"/>
              <a:ext cx="1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5147" name="Text Box 1048"/>
            <p:cNvSpPr txBox="1">
              <a:spLocks noChangeArrowheads="1"/>
            </p:cNvSpPr>
            <p:nvPr/>
          </p:nvSpPr>
          <p:spPr bwMode="auto">
            <a:xfrm>
              <a:off x="2932" y="3497"/>
              <a:ext cx="1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5148" name="Line 1049"/>
            <p:cNvSpPr>
              <a:spLocks noChangeShapeType="1"/>
            </p:cNvSpPr>
            <p:nvPr/>
          </p:nvSpPr>
          <p:spPr bwMode="auto">
            <a:xfrm>
              <a:off x="3228" y="2694"/>
              <a:ext cx="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9" name="Line 1050"/>
            <p:cNvSpPr>
              <a:spLocks noChangeShapeType="1"/>
            </p:cNvSpPr>
            <p:nvPr/>
          </p:nvSpPr>
          <p:spPr bwMode="auto">
            <a:xfrm>
              <a:off x="3237" y="3564"/>
              <a:ext cx="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0" name="Text Box 1051"/>
            <p:cNvSpPr txBox="1">
              <a:spLocks noChangeArrowheads="1"/>
            </p:cNvSpPr>
            <p:nvPr/>
          </p:nvSpPr>
          <p:spPr bwMode="auto">
            <a:xfrm rot="-5400000">
              <a:off x="3112" y="3028"/>
              <a:ext cx="116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sz="1800">
                <a:latin typeface="Comic Sans MS" pitchFamily="66" charset="0"/>
              </a:endParaRPr>
            </a:p>
          </p:txBody>
        </p:sp>
      </p:grpSp>
      <p:sp>
        <p:nvSpPr>
          <p:cNvPr id="5129" name="Line 1052"/>
          <p:cNvSpPr>
            <a:spLocks noChangeShapeType="1"/>
          </p:cNvSpPr>
          <p:nvPr/>
        </p:nvSpPr>
        <p:spPr bwMode="auto">
          <a:xfrm flipV="1">
            <a:off x="5753100" y="3579813"/>
            <a:ext cx="2590800" cy="7112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5130" name="Rectangle 1053"/>
          <p:cNvSpPr>
            <a:spLocks noChangeArrowheads="1"/>
          </p:cNvSpPr>
          <p:nvPr/>
        </p:nvSpPr>
        <p:spPr bwMode="auto">
          <a:xfrm>
            <a:off x="5486400" y="4241800"/>
            <a:ext cx="228600" cy="151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31" name="Line 1054"/>
          <p:cNvSpPr>
            <a:spLocks noChangeShapeType="1"/>
          </p:cNvSpPr>
          <p:nvPr/>
        </p:nvSpPr>
        <p:spPr bwMode="auto">
          <a:xfrm flipV="1">
            <a:off x="5797550" y="3629025"/>
            <a:ext cx="2590800" cy="7112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21F2B2EC-D032-482D-AFBC-D8DB56C5E97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058150" cy="1181100"/>
          </a:xfrm>
        </p:spPr>
        <p:txBody>
          <a:bodyPr/>
          <a:lstStyle/>
          <a:p>
            <a:r>
              <a:rPr lang="en-US" sz="3200" smtClean="0"/>
              <a:t>TCP Connection Management: Closing a connection</a:t>
            </a:r>
            <a:endParaRPr lang="en-US" smtClean="0"/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416050"/>
            <a:ext cx="5257800" cy="5197475"/>
          </a:xfrm>
        </p:spPr>
        <p:txBody>
          <a:bodyPr/>
          <a:lstStyle/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000" smtClean="0"/>
              <a:t>Requires distributed agreement (cf. also </a:t>
            </a:r>
            <a:r>
              <a:rPr lang="en-US" sz="2000" smtClean="0">
                <a:solidFill>
                  <a:srgbClr val="FF0000"/>
                </a:solidFill>
              </a:rPr>
              <a:t>Byzantine generals problem</a:t>
            </a:r>
            <a:r>
              <a:rPr lang="en-US" sz="2000" smtClean="0"/>
              <a:t>)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000" smtClean="0"/>
              <a:t>client closes socket:</a:t>
            </a:r>
            <a:r>
              <a:rPr lang="en-US" sz="2400" u="sng" smtClean="0">
                <a:solidFill>
                  <a:srgbClr val="FF0000"/>
                </a:solidFill>
              </a:rPr>
              <a:t> </a:t>
            </a:r>
            <a:r>
              <a:rPr lang="en-US" sz="2000" b="1" smtClean="0">
                <a:latin typeface="Courier New" pitchFamily="49" charset="0"/>
              </a:rPr>
              <a:t>clientSocket.close();</a:t>
            </a:r>
            <a:r>
              <a:rPr lang="en-US" sz="1800" smtClean="0">
                <a:latin typeface="Arial" pitchFamily="34" charset="0"/>
              </a:rPr>
              <a:t> </a:t>
            </a:r>
            <a:endParaRPr lang="en-US" sz="2400" u="sng" smtClean="0">
              <a:solidFill>
                <a:srgbClr val="FF0000"/>
              </a:solidFill>
            </a:endParaRP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Step 1:</a:t>
            </a:r>
            <a:r>
              <a:rPr lang="en-US" sz="2000" smtClean="0"/>
              <a:t> </a:t>
            </a:r>
            <a:r>
              <a:rPr lang="en-US" sz="1800" smtClean="0">
                <a:solidFill>
                  <a:schemeClr val="accent2"/>
                </a:solidFill>
              </a:rPr>
              <a:t>client</a:t>
            </a:r>
            <a:r>
              <a:rPr lang="en-US" sz="1800" smtClean="0"/>
              <a:t> end system sends TCP FIN control segment to server</a:t>
            </a:r>
            <a:r>
              <a:rPr lang="en-US" sz="2000" u="sng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Step 2:</a:t>
            </a:r>
            <a:r>
              <a:rPr lang="en-US" sz="2000" smtClean="0"/>
              <a:t> </a:t>
            </a:r>
            <a:r>
              <a:rPr lang="en-US" sz="1800" smtClean="0">
                <a:solidFill>
                  <a:schemeClr val="accent2"/>
                </a:solidFill>
              </a:rPr>
              <a:t>server</a:t>
            </a:r>
            <a:r>
              <a:rPr lang="en-US" sz="1800" smtClean="0"/>
              <a:t> receives FIN, replies with ACK. (Possibly has more data to send; then closes connection, sends FIN. 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Step 3:</a:t>
            </a:r>
            <a:r>
              <a:rPr lang="en-US" sz="2000" smtClean="0"/>
              <a:t> </a:t>
            </a:r>
            <a:r>
              <a:rPr lang="en-US" sz="1800" smtClean="0">
                <a:solidFill>
                  <a:schemeClr val="accent2"/>
                </a:solidFill>
              </a:rPr>
              <a:t>client</a:t>
            </a:r>
            <a:r>
              <a:rPr lang="en-US" sz="1800" smtClean="0"/>
              <a:t> receives FIN, replies with ACK. Enters “timed wait” (</a:t>
            </a:r>
            <a:r>
              <a:rPr lang="en-US" sz="1800" smtClean="0">
                <a:solidFill>
                  <a:srgbClr val="FF0000"/>
                </a:solidFill>
              </a:rPr>
              <a:t>needed to be able to respond with ACK to received FINs, if first ACK was lost</a:t>
            </a:r>
            <a:r>
              <a:rPr lang="en-US" sz="1800" smtClean="0"/>
              <a:t>)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Step 4:</a:t>
            </a:r>
            <a:r>
              <a:rPr lang="en-US" sz="2000" smtClean="0"/>
              <a:t> </a:t>
            </a:r>
            <a:r>
              <a:rPr lang="en-US" sz="1800" smtClean="0">
                <a:solidFill>
                  <a:schemeClr val="accent2"/>
                </a:solidFill>
              </a:rPr>
              <a:t>server</a:t>
            </a:r>
            <a:r>
              <a:rPr lang="en-US" sz="1800" smtClean="0"/>
              <a:t>, receives ACK.  Connection closed. 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endParaRPr lang="en-US" sz="1800" smtClean="0"/>
          </a:p>
        </p:txBody>
      </p:sp>
      <p:grpSp>
        <p:nvGrpSpPr>
          <p:cNvPr id="6152" name="Group 44"/>
          <p:cNvGrpSpPr>
            <a:grpSpLocks/>
          </p:cNvGrpSpPr>
          <p:nvPr/>
        </p:nvGrpSpPr>
        <p:grpSpPr bwMode="auto">
          <a:xfrm>
            <a:off x="4724400" y="1770063"/>
            <a:ext cx="4311650" cy="5062537"/>
            <a:chOff x="2720" y="1091"/>
            <a:chExt cx="2716" cy="3189"/>
          </a:xfrm>
        </p:grpSpPr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3396" y="1512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6146" name="Object 10"/>
            <p:cNvGraphicFramePr>
              <a:graphicFrameLocks noChangeAspect="1"/>
            </p:cNvGraphicFramePr>
            <p:nvPr/>
          </p:nvGraphicFramePr>
          <p:xfrm>
            <a:off x="3136" y="1091"/>
            <a:ext cx="306" cy="243"/>
          </p:xfrm>
          <a:graphic>
            <a:graphicData uri="http://schemas.openxmlformats.org/presentationml/2006/ole">
              <p:oleObj spid="_x0000_s6146" name="Clip" r:id="rId3" imgW="1305000" imgH="1085760" progId="MS_ClipArt_Gallery.2">
                <p:embed/>
              </p:oleObj>
            </a:graphicData>
          </a:graphic>
        </p:graphicFrame>
        <p:sp>
          <p:nvSpPr>
            <p:cNvPr id="6158" name="Text Box 11"/>
            <p:cNvSpPr txBox="1">
              <a:spLocks noChangeArrowheads="1"/>
            </p:cNvSpPr>
            <p:nvPr/>
          </p:nvSpPr>
          <p:spPr bwMode="auto">
            <a:xfrm>
              <a:off x="3437" y="1091"/>
              <a:ext cx="4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client</a:t>
              </a:r>
              <a:endParaRPr lang="en-US"/>
            </a:p>
          </p:txBody>
        </p:sp>
        <p:sp>
          <p:nvSpPr>
            <p:cNvPr id="6159" name="Text Box 12"/>
            <p:cNvSpPr txBox="1">
              <a:spLocks noChangeArrowheads="1"/>
            </p:cNvSpPr>
            <p:nvPr/>
          </p:nvSpPr>
          <p:spPr bwMode="auto">
            <a:xfrm rot="706751">
              <a:off x="4083" y="1538"/>
              <a:ext cx="2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FIN</a:t>
              </a:r>
              <a:endParaRPr lang="en-US"/>
            </a:p>
          </p:txBody>
        </p:sp>
        <p:graphicFrame>
          <p:nvGraphicFramePr>
            <p:cNvPr id="6147" name="Object 21"/>
            <p:cNvGraphicFramePr>
              <a:graphicFrameLocks noChangeAspect="1"/>
            </p:cNvGraphicFramePr>
            <p:nvPr/>
          </p:nvGraphicFramePr>
          <p:xfrm>
            <a:off x="4810" y="1097"/>
            <a:ext cx="306" cy="243"/>
          </p:xfrm>
          <a:graphic>
            <a:graphicData uri="http://schemas.openxmlformats.org/presentationml/2006/ole">
              <p:oleObj spid="_x0000_s6147" name="Clip" r:id="rId4" imgW="1305000" imgH="1085760" progId="MS_ClipArt_Gallery.2">
                <p:embed/>
              </p:oleObj>
            </a:graphicData>
          </a:graphic>
        </p:graphicFrame>
        <p:sp>
          <p:nvSpPr>
            <p:cNvPr id="6160" name="Text Box 22"/>
            <p:cNvSpPr txBox="1">
              <a:spLocks noChangeArrowheads="1"/>
            </p:cNvSpPr>
            <p:nvPr/>
          </p:nvSpPr>
          <p:spPr bwMode="auto">
            <a:xfrm>
              <a:off x="4363" y="1103"/>
              <a:ext cx="5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server</a:t>
              </a:r>
              <a:endParaRPr lang="en-US"/>
            </a:p>
          </p:txBody>
        </p:sp>
        <p:sp>
          <p:nvSpPr>
            <p:cNvPr id="6161" name="Line 24"/>
            <p:cNvSpPr>
              <a:spLocks noChangeShapeType="1"/>
            </p:cNvSpPr>
            <p:nvPr/>
          </p:nvSpPr>
          <p:spPr bwMode="auto">
            <a:xfrm>
              <a:off x="3402" y="3300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62" name="Line 26"/>
            <p:cNvSpPr>
              <a:spLocks noChangeShapeType="1"/>
            </p:cNvSpPr>
            <p:nvPr/>
          </p:nvSpPr>
          <p:spPr bwMode="auto">
            <a:xfrm flipH="1">
              <a:off x="3294" y="3270"/>
              <a:ext cx="0" cy="8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63" name="Line 27"/>
            <p:cNvSpPr>
              <a:spLocks noChangeShapeType="1"/>
            </p:cNvSpPr>
            <p:nvPr/>
          </p:nvSpPr>
          <p:spPr bwMode="auto">
            <a:xfrm flipH="1">
              <a:off x="4976" y="1368"/>
              <a:ext cx="16" cy="25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64" name="Line 28"/>
            <p:cNvSpPr>
              <a:spLocks noChangeShapeType="1"/>
            </p:cNvSpPr>
            <p:nvPr/>
          </p:nvSpPr>
          <p:spPr bwMode="auto">
            <a:xfrm flipH="1">
              <a:off x="3378" y="1914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65" name="Text Box 29"/>
            <p:cNvSpPr txBox="1">
              <a:spLocks noChangeArrowheads="1"/>
            </p:cNvSpPr>
            <p:nvPr/>
          </p:nvSpPr>
          <p:spPr bwMode="auto">
            <a:xfrm rot="-926867">
              <a:off x="3302" y="1938"/>
              <a:ext cx="17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</a:t>
              </a:r>
              <a:endParaRPr lang="en-US"/>
            </a:p>
          </p:txBody>
        </p:sp>
        <p:sp>
          <p:nvSpPr>
            <p:cNvPr id="6166" name="Text Box 32"/>
            <p:cNvSpPr txBox="1">
              <a:spLocks noChangeArrowheads="1"/>
            </p:cNvSpPr>
            <p:nvPr/>
          </p:nvSpPr>
          <p:spPr bwMode="auto">
            <a:xfrm rot="706751">
              <a:off x="4010" y="3303"/>
              <a:ext cx="3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</a:t>
              </a:r>
            </a:p>
          </p:txBody>
        </p:sp>
        <p:sp>
          <p:nvSpPr>
            <p:cNvPr id="6167" name="Line 34"/>
            <p:cNvSpPr>
              <a:spLocks noChangeShapeType="1"/>
            </p:cNvSpPr>
            <p:nvPr/>
          </p:nvSpPr>
          <p:spPr bwMode="auto">
            <a:xfrm flipH="1">
              <a:off x="3408" y="2808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68" name="Text Box 35"/>
            <p:cNvSpPr txBox="1">
              <a:spLocks noChangeArrowheads="1"/>
            </p:cNvSpPr>
            <p:nvPr/>
          </p:nvSpPr>
          <p:spPr bwMode="auto">
            <a:xfrm rot="-926867">
              <a:off x="3308" y="3024"/>
              <a:ext cx="17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FIN</a:t>
              </a:r>
              <a:endParaRPr lang="en-US"/>
            </a:p>
          </p:txBody>
        </p:sp>
        <p:sp>
          <p:nvSpPr>
            <p:cNvPr id="6169" name="Line 36"/>
            <p:cNvSpPr>
              <a:spLocks noChangeShapeType="1"/>
            </p:cNvSpPr>
            <p:nvPr/>
          </p:nvSpPr>
          <p:spPr bwMode="auto">
            <a:xfrm>
              <a:off x="3390" y="1464"/>
              <a:ext cx="2" cy="26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70" name="Text Box 37"/>
            <p:cNvSpPr txBox="1">
              <a:spLocks noChangeArrowheads="1"/>
            </p:cNvSpPr>
            <p:nvPr/>
          </p:nvSpPr>
          <p:spPr bwMode="auto">
            <a:xfrm>
              <a:off x="2930" y="1388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close</a:t>
              </a:r>
            </a:p>
          </p:txBody>
        </p:sp>
        <p:sp>
          <p:nvSpPr>
            <p:cNvPr id="6171" name="Text Box 38"/>
            <p:cNvSpPr txBox="1">
              <a:spLocks noChangeArrowheads="1"/>
            </p:cNvSpPr>
            <p:nvPr/>
          </p:nvSpPr>
          <p:spPr bwMode="auto">
            <a:xfrm>
              <a:off x="4982" y="2930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close</a:t>
              </a:r>
            </a:p>
          </p:txBody>
        </p:sp>
        <p:sp>
          <p:nvSpPr>
            <p:cNvPr id="6172" name="Text Box 39"/>
            <p:cNvSpPr txBox="1">
              <a:spLocks noChangeArrowheads="1"/>
            </p:cNvSpPr>
            <p:nvPr/>
          </p:nvSpPr>
          <p:spPr bwMode="auto">
            <a:xfrm>
              <a:off x="2720" y="4049"/>
              <a:ext cx="5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closed</a:t>
              </a:r>
            </a:p>
          </p:txBody>
        </p:sp>
        <p:sp>
          <p:nvSpPr>
            <p:cNvPr id="6173" name="Line 41"/>
            <p:cNvSpPr>
              <a:spLocks noChangeShapeType="1"/>
            </p:cNvSpPr>
            <p:nvPr/>
          </p:nvSpPr>
          <p:spPr bwMode="auto">
            <a:xfrm>
              <a:off x="3228" y="3258"/>
              <a:ext cx="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74" name="Line 42"/>
            <p:cNvSpPr>
              <a:spLocks noChangeShapeType="1"/>
            </p:cNvSpPr>
            <p:nvPr/>
          </p:nvSpPr>
          <p:spPr bwMode="auto">
            <a:xfrm>
              <a:off x="3237" y="4092"/>
              <a:ext cx="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175" name="Text Box 43"/>
            <p:cNvSpPr txBox="1">
              <a:spLocks noChangeArrowheads="1"/>
            </p:cNvSpPr>
            <p:nvPr/>
          </p:nvSpPr>
          <p:spPr bwMode="auto">
            <a:xfrm rot="-5400000">
              <a:off x="2759" y="3470"/>
              <a:ext cx="8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timed wait</a:t>
              </a:r>
            </a:p>
          </p:txBody>
        </p:sp>
      </p:grpSp>
      <p:cxnSp>
        <p:nvCxnSpPr>
          <p:cNvPr id="6153" name="Straight Arrow Connector 28"/>
          <p:cNvCxnSpPr>
            <a:cxnSpLocks noChangeShapeType="1"/>
          </p:cNvCxnSpPr>
          <p:nvPr/>
        </p:nvCxnSpPr>
        <p:spPr bwMode="auto">
          <a:xfrm rot="10800000" flipV="1">
            <a:off x="5772150" y="3295650"/>
            <a:ext cx="2571750" cy="838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154" name="TextBox 29"/>
          <p:cNvSpPr txBox="1">
            <a:spLocks noChangeArrowheads="1"/>
          </p:cNvSpPr>
          <p:nvPr/>
        </p:nvSpPr>
        <p:spPr bwMode="auto">
          <a:xfrm rot="-1336696">
            <a:off x="7216775" y="3448050"/>
            <a:ext cx="611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000"/>
              <a:t>data</a:t>
            </a:r>
          </a:p>
        </p:txBody>
      </p:sp>
      <p:cxnSp>
        <p:nvCxnSpPr>
          <p:cNvPr id="6155" name="Straight Arrow Connector 31"/>
          <p:cNvCxnSpPr>
            <a:cxnSpLocks noChangeShapeType="1"/>
          </p:cNvCxnSpPr>
          <p:nvPr/>
        </p:nvCxnSpPr>
        <p:spPr bwMode="auto">
          <a:xfrm>
            <a:off x="5829300" y="4152900"/>
            <a:ext cx="2457450" cy="266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156" name="Text Box 32"/>
          <p:cNvSpPr txBox="1">
            <a:spLocks noChangeArrowheads="1"/>
          </p:cNvSpPr>
          <p:nvPr/>
        </p:nvSpPr>
        <p:spPr bwMode="auto">
          <a:xfrm rot="706751">
            <a:off x="6924675" y="4367213"/>
            <a:ext cx="550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B869DE4D-A33E-493E-8DCB-19F0BEBBFA3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33350"/>
            <a:ext cx="7772400" cy="1143000"/>
          </a:xfrm>
        </p:spPr>
        <p:txBody>
          <a:bodyPr/>
          <a:lstStyle/>
          <a:p>
            <a:r>
              <a:rPr lang="en-US" sz="3600" smtClean="0"/>
              <a:t>TCP Connection Management (cont)</a:t>
            </a:r>
            <a:endParaRPr lang="en-US" smtClean="0"/>
          </a:p>
        </p:txBody>
      </p:sp>
      <p:pic>
        <p:nvPicPr>
          <p:cNvPr id="34821" name="Picture 3" descr="transCl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2688"/>
            <a:ext cx="4848225" cy="260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4" descr="transServ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32225" y="3551238"/>
            <a:ext cx="4702175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474663" y="3808413"/>
            <a:ext cx="1381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TCP client</a:t>
            </a:r>
          </a:p>
          <a:p>
            <a:pPr algn="l"/>
            <a:r>
              <a:rPr lang="en-US" sz="2000">
                <a:latin typeface="Comic Sans MS" pitchFamily="66" charset="0"/>
              </a:rPr>
              <a:t>lifecycle</a:t>
            </a:r>
            <a:endParaRPr lang="en-US"/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6799263" y="2722563"/>
            <a:ext cx="1489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TCP server</a:t>
            </a:r>
          </a:p>
          <a:p>
            <a:pPr algn="l"/>
            <a:r>
              <a:rPr lang="en-US" sz="2000">
                <a:latin typeface="Comic Sans MS" pitchFamily="66" charset="0"/>
              </a:rPr>
              <a:t>lifecycle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D967F503-4D61-476A-891C-93D2D2BB426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7772400" cy="781050"/>
          </a:xfrm>
        </p:spPr>
        <p:txBody>
          <a:bodyPr/>
          <a:lstStyle/>
          <a:p>
            <a:r>
              <a:rPr lang="en-US" sz="3600" smtClean="0"/>
              <a:t>TCP segment structure</a:t>
            </a:r>
            <a:endParaRPr lang="en-US" smtClean="0"/>
          </a:p>
        </p:txBody>
      </p:sp>
      <p:grpSp>
        <p:nvGrpSpPr>
          <p:cNvPr id="35845" name="Group 3"/>
          <p:cNvGrpSpPr>
            <a:grpSpLocks/>
          </p:cNvGrpSpPr>
          <p:nvPr/>
        </p:nvGrpSpPr>
        <p:grpSpPr bwMode="auto">
          <a:xfrm>
            <a:off x="2759075" y="1103313"/>
            <a:ext cx="4089400" cy="5330825"/>
            <a:chOff x="2818" y="659"/>
            <a:chExt cx="2576" cy="3358"/>
          </a:xfrm>
        </p:grpSpPr>
        <p:sp>
          <p:nvSpPr>
            <p:cNvPr id="35861" name="Rectangle 4"/>
            <p:cNvSpPr>
              <a:spLocks noChangeArrowheads="1"/>
            </p:cNvSpPr>
            <p:nvPr/>
          </p:nvSpPr>
          <p:spPr bwMode="auto">
            <a:xfrm>
              <a:off x="2905" y="917"/>
              <a:ext cx="2489" cy="3039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62" name="Rectangle 5"/>
            <p:cNvSpPr>
              <a:spLocks noChangeArrowheads="1"/>
            </p:cNvSpPr>
            <p:nvPr/>
          </p:nvSpPr>
          <p:spPr bwMode="auto">
            <a:xfrm>
              <a:off x="2851" y="990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35863" name="Text Box 6"/>
            <p:cNvSpPr txBox="1">
              <a:spLocks noChangeArrowheads="1"/>
            </p:cNvSpPr>
            <p:nvPr/>
          </p:nvSpPr>
          <p:spPr bwMode="auto">
            <a:xfrm>
              <a:off x="2886" y="968"/>
              <a:ext cx="11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source port #</a:t>
              </a:r>
              <a:endParaRPr lang="en-US" sz="2400"/>
            </a:p>
          </p:txBody>
        </p:sp>
        <p:sp>
          <p:nvSpPr>
            <p:cNvPr id="35864" name="Text Box 7"/>
            <p:cNvSpPr txBox="1">
              <a:spLocks noChangeArrowheads="1"/>
            </p:cNvSpPr>
            <p:nvPr/>
          </p:nvSpPr>
          <p:spPr bwMode="auto">
            <a:xfrm>
              <a:off x="4198" y="971"/>
              <a:ext cx="10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dest port #</a:t>
              </a:r>
              <a:endParaRPr lang="en-US" sz="1800"/>
            </a:p>
          </p:txBody>
        </p:sp>
        <p:sp>
          <p:nvSpPr>
            <p:cNvPr id="35865" name="Line 8"/>
            <p:cNvSpPr>
              <a:spLocks noChangeShapeType="1"/>
            </p:cNvSpPr>
            <p:nvPr/>
          </p:nvSpPr>
          <p:spPr bwMode="auto">
            <a:xfrm>
              <a:off x="2853" y="1226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66" name="Line 9"/>
            <p:cNvSpPr>
              <a:spLocks noChangeShapeType="1"/>
            </p:cNvSpPr>
            <p:nvPr/>
          </p:nvSpPr>
          <p:spPr bwMode="auto">
            <a:xfrm flipV="1">
              <a:off x="2849" y="146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67" name="Line 10"/>
            <p:cNvSpPr>
              <a:spLocks noChangeShapeType="1"/>
            </p:cNvSpPr>
            <p:nvPr/>
          </p:nvSpPr>
          <p:spPr bwMode="auto">
            <a:xfrm flipV="1">
              <a:off x="4075" y="99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68" name="Text Box 11"/>
            <p:cNvSpPr txBox="1">
              <a:spLocks noChangeArrowheads="1"/>
            </p:cNvSpPr>
            <p:nvPr/>
          </p:nvSpPr>
          <p:spPr bwMode="auto">
            <a:xfrm>
              <a:off x="3758" y="659"/>
              <a:ext cx="5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32 bits</a:t>
              </a:r>
              <a:endParaRPr lang="en-US" sz="2400"/>
            </a:p>
          </p:txBody>
        </p:sp>
        <p:sp>
          <p:nvSpPr>
            <p:cNvPr id="35869" name="Line 12"/>
            <p:cNvSpPr>
              <a:spLocks noChangeShapeType="1"/>
            </p:cNvSpPr>
            <p:nvPr/>
          </p:nvSpPr>
          <p:spPr bwMode="auto">
            <a:xfrm>
              <a:off x="4417" y="811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70" name="Line 13"/>
            <p:cNvSpPr>
              <a:spLocks noChangeShapeType="1"/>
            </p:cNvSpPr>
            <p:nvPr/>
          </p:nvSpPr>
          <p:spPr bwMode="auto">
            <a:xfrm rot="10800000">
              <a:off x="2837" y="818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71" name="Text Box 14"/>
            <p:cNvSpPr txBox="1">
              <a:spLocks noChangeArrowheads="1"/>
            </p:cNvSpPr>
            <p:nvPr/>
          </p:nvSpPr>
          <p:spPr bwMode="auto">
            <a:xfrm>
              <a:off x="3475" y="2845"/>
              <a:ext cx="1341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application</a:t>
              </a:r>
            </a:p>
            <a:p>
              <a:r>
                <a:rPr lang="en-US" sz="2000">
                  <a:latin typeface="Comic Sans MS" pitchFamily="66" charset="0"/>
                </a:rPr>
                <a:t>data </a:t>
              </a:r>
            </a:p>
            <a:p>
              <a:r>
                <a:rPr lang="en-US" sz="2000">
                  <a:latin typeface="Comic Sans MS" pitchFamily="66" charset="0"/>
                </a:rPr>
                <a:t>(variable length)</a:t>
              </a:r>
              <a:endParaRPr lang="en-US" sz="2400"/>
            </a:p>
          </p:txBody>
        </p:sp>
        <p:sp>
          <p:nvSpPr>
            <p:cNvPr id="35872" name="Text Box 15"/>
            <p:cNvSpPr txBox="1">
              <a:spLocks noChangeArrowheads="1"/>
            </p:cNvSpPr>
            <p:nvPr/>
          </p:nvSpPr>
          <p:spPr bwMode="auto">
            <a:xfrm>
              <a:off x="3250" y="1213"/>
              <a:ext cx="15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sequence number</a:t>
              </a:r>
              <a:endParaRPr lang="en-US" sz="2400"/>
            </a:p>
          </p:txBody>
        </p:sp>
        <p:sp>
          <p:nvSpPr>
            <p:cNvPr id="35873" name="Line 16"/>
            <p:cNvSpPr>
              <a:spLocks noChangeShapeType="1"/>
            </p:cNvSpPr>
            <p:nvPr/>
          </p:nvSpPr>
          <p:spPr bwMode="auto">
            <a:xfrm flipV="1">
              <a:off x="2855" y="17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74" name="Text Box 17"/>
            <p:cNvSpPr txBox="1">
              <a:spLocks noChangeArrowheads="1"/>
            </p:cNvSpPr>
            <p:nvPr/>
          </p:nvSpPr>
          <p:spPr bwMode="auto">
            <a:xfrm>
              <a:off x="2998" y="1465"/>
              <a:ext cx="21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acknowledgement number</a:t>
              </a:r>
              <a:endParaRPr lang="en-US" sz="2000"/>
            </a:p>
          </p:txBody>
        </p:sp>
        <p:sp>
          <p:nvSpPr>
            <p:cNvPr id="35875" name="Line 18"/>
            <p:cNvSpPr>
              <a:spLocks noChangeShapeType="1"/>
            </p:cNvSpPr>
            <p:nvPr/>
          </p:nvSpPr>
          <p:spPr bwMode="auto">
            <a:xfrm flipV="1">
              <a:off x="2852" y="19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76" name="Line 19"/>
            <p:cNvSpPr>
              <a:spLocks noChangeShapeType="1"/>
            </p:cNvSpPr>
            <p:nvPr/>
          </p:nvSpPr>
          <p:spPr bwMode="auto">
            <a:xfrm flipV="1">
              <a:off x="2849" y="2200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77" name="Line 20"/>
            <p:cNvSpPr>
              <a:spLocks noChangeShapeType="1"/>
            </p:cNvSpPr>
            <p:nvPr/>
          </p:nvSpPr>
          <p:spPr bwMode="auto">
            <a:xfrm flipV="1">
              <a:off x="2849" y="25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78" name="Line 21"/>
            <p:cNvSpPr>
              <a:spLocks noChangeShapeType="1"/>
            </p:cNvSpPr>
            <p:nvPr/>
          </p:nvSpPr>
          <p:spPr bwMode="auto">
            <a:xfrm flipH="1" flipV="1">
              <a:off x="4084" y="1707"/>
              <a:ext cx="3" cy="4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79" name="Text Box 22"/>
            <p:cNvSpPr txBox="1">
              <a:spLocks noChangeArrowheads="1"/>
            </p:cNvSpPr>
            <p:nvPr/>
          </p:nvSpPr>
          <p:spPr bwMode="auto">
            <a:xfrm>
              <a:off x="4087" y="1712"/>
              <a:ext cx="12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rcvr window size</a:t>
              </a:r>
              <a:endParaRPr lang="en-US" sz="1800"/>
            </a:p>
          </p:txBody>
        </p:sp>
        <p:sp>
          <p:nvSpPr>
            <p:cNvPr id="35880" name="Text Box 23"/>
            <p:cNvSpPr txBox="1">
              <a:spLocks noChangeArrowheads="1"/>
            </p:cNvSpPr>
            <p:nvPr/>
          </p:nvSpPr>
          <p:spPr bwMode="auto">
            <a:xfrm>
              <a:off x="4159" y="1961"/>
              <a:ext cx="115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ptr urgent data</a:t>
              </a:r>
              <a:endParaRPr lang="en-US" sz="1800"/>
            </a:p>
          </p:txBody>
        </p:sp>
        <p:sp>
          <p:nvSpPr>
            <p:cNvPr id="35881" name="Text Box 24"/>
            <p:cNvSpPr txBox="1">
              <a:spLocks noChangeArrowheads="1"/>
            </p:cNvSpPr>
            <p:nvPr/>
          </p:nvSpPr>
          <p:spPr bwMode="auto">
            <a:xfrm>
              <a:off x="3084" y="1949"/>
              <a:ext cx="76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checksum</a:t>
              </a:r>
              <a:endParaRPr lang="en-US" sz="1800"/>
            </a:p>
          </p:txBody>
        </p:sp>
        <p:sp>
          <p:nvSpPr>
            <p:cNvPr id="35882" name="Text Box 25"/>
            <p:cNvSpPr txBox="1">
              <a:spLocks noChangeArrowheads="1"/>
            </p:cNvSpPr>
            <p:nvPr/>
          </p:nvSpPr>
          <p:spPr bwMode="auto">
            <a:xfrm>
              <a:off x="3935" y="1730"/>
              <a:ext cx="1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F</a:t>
              </a:r>
              <a:endParaRPr lang="en-US" sz="2400"/>
            </a:p>
          </p:txBody>
        </p:sp>
        <p:sp>
          <p:nvSpPr>
            <p:cNvPr id="35883" name="Line 26"/>
            <p:cNvSpPr>
              <a:spLocks noChangeShapeType="1"/>
            </p:cNvSpPr>
            <p:nvPr/>
          </p:nvSpPr>
          <p:spPr bwMode="auto">
            <a:xfrm flipV="1">
              <a:off x="3985" y="1701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84" name="Line 27"/>
            <p:cNvSpPr>
              <a:spLocks noChangeShapeType="1"/>
            </p:cNvSpPr>
            <p:nvPr/>
          </p:nvSpPr>
          <p:spPr bwMode="auto">
            <a:xfrm flipV="1">
              <a:off x="3883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85" name="Line 28"/>
            <p:cNvSpPr>
              <a:spLocks noChangeShapeType="1"/>
            </p:cNvSpPr>
            <p:nvPr/>
          </p:nvSpPr>
          <p:spPr bwMode="auto">
            <a:xfrm flipV="1">
              <a:off x="3778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86" name="Line 29"/>
            <p:cNvSpPr>
              <a:spLocks noChangeShapeType="1"/>
            </p:cNvSpPr>
            <p:nvPr/>
          </p:nvSpPr>
          <p:spPr bwMode="auto">
            <a:xfrm flipV="1">
              <a:off x="3676" y="1707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87" name="Line 30"/>
            <p:cNvSpPr>
              <a:spLocks noChangeShapeType="1"/>
            </p:cNvSpPr>
            <p:nvPr/>
          </p:nvSpPr>
          <p:spPr bwMode="auto">
            <a:xfrm flipV="1">
              <a:off x="3577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88" name="Line 31"/>
            <p:cNvSpPr>
              <a:spLocks noChangeShapeType="1"/>
            </p:cNvSpPr>
            <p:nvPr/>
          </p:nvSpPr>
          <p:spPr bwMode="auto">
            <a:xfrm flipV="1">
              <a:off x="3469" y="171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89" name="Text Box 32"/>
            <p:cNvSpPr txBox="1">
              <a:spLocks noChangeArrowheads="1"/>
            </p:cNvSpPr>
            <p:nvPr/>
          </p:nvSpPr>
          <p:spPr bwMode="auto">
            <a:xfrm>
              <a:off x="3828" y="1727"/>
              <a:ext cx="20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S</a:t>
              </a:r>
              <a:endParaRPr lang="en-US" sz="2400"/>
            </a:p>
          </p:txBody>
        </p:sp>
        <p:sp>
          <p:nvSpPr>
            <p:cNvPr id="35890" name="Text Box 33"/>
            <p:cNvSpPr txBox="1">
              <a:spLocks noChangeArrowheads="1"/>
            </p:cNvSpPr>
            <p:nvPr/>
          </p:nvSpPr>
          <p:spPr bwMode="auto">
            <a:xfrm>
              <a:off x="3727" y="1727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R</a:t>
              </a:r>
              <a:endParaRPr lang="en-US" sz="2400"/>
            </a:p>
          </p:txBody>
        </p:sp>
        <p:sp>
          <p:nvSpPr>
            <p:cNvPr id="35891" name="Text Box 34"/>
            <p:cNvSpPr txBox="1">
              <a:spLocks noChangeArrowheads="1"/>
            </p:cNvSpPr>
            <p:nvPr/>
          </p:nvSpPr>
          <p:spPr bwMode="auto">
            <a:xfrm>
              <a:off x="3628" y="1724"/>
              <a:ext cx="18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P</a:t>
              </a:r>
              <a:endParaRPr lang="en-US" sz="2400"/>
            </a:p>
          </p:txBody>
        </p:sp>
        <p:sp>
          <p:nvSpPr>
            <p:cNvPr id="35892" name="Text Box 35"/>
            <p:cNvSpPr txBox="1">
              <a:spLocks noChangeArrowheads="1"/>
            </p:cNvSpPr>
            <p:nvPr/>
          </p:nvSpPr>
          <p:spPr bwMode="auto">
            <a:xfrm>
              <a:off x="3519" y="1724"/>
              <a:ext cx="21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A</a:t>
              </a:r>
              <a:endParaRPr lang="en-US" sz="2400"/>
            </a:p>
          </p:txBody>
        </p:sp>
        <p:sp>
          <p:nvSpPr>
            <p:cNvPr id="35893" name="Text Box 36"/>
            <p:cNvSpPr txBox="1">
              <a:spLocks noChangeArrowheads="1"/>
            </p:cNvSpPr>
            <p:nvPr/>
          </p:nvSpPr>
          <p:spPr bwMode="auto">
            <a:xfrm>
              <a:off x="3417" y="1724"/>
              <a:ext cx="21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U</a:t>
              </a:r>
              <a:endParaRPr lang="en-US" sz="2400"/>
            </a:p>
          </p:txBody>
        </p:sp>
        <p:sp>
          <p:nvSpPr>
            <p:cNvPr id="35894" name="Text Box 37"/>
            <p:cNvSpPr txBox="1">
              <a:spLocks noChangeArrowheads="1"/>
            </p:cNvSpPr>
            <p:nvPr/>
          </p:nvSpPr>
          <p:spPr bwMode="auto">
            <a:xfrm>
              <a:off x="2818" y="1665"/>
              <a:ext cx="365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head</a:t>
              </a:r>
            </a:p>
            <a:p>
              <a:r>
                <a:rPr lang="en-US" sz="1400">
                  <a:latin typeface="Comic Sans MS" pitchFamily="66" charset="0"/>
                </a:rPr>
                <a:t>len</a:t>
              </a:r>
              <a:endParaRPr lang="en-US" sz="1800"/>
            </a:p>
          </p:txBody>
        </p:sp>
        <p:sp>
          <p:nvSpPr>
            <p:cNvPr id="35895" name="Text Box 38"/>
            <p:cNvSpPr txBox="1">
              <a:spLocks noChangeArrowheads="1"/>
            </p:cNvSpPr>
            <p:nvPr/>
          </p:nvSpPr>
          <p:spPr bwMode="auto">
            <a:xfrm>
              <a:off x="3121" y="1665"/>
              <a:ext cx="35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not</a:t>
              </a:r>
            </a:p>
            <a:p>
              <a:r>
                <a:rPr lang="en-US" sz="1400">
                  <a:latin typeface="Comic Sans MS" pitchFamily="66" charset="0"/>
                </a:rPr>
                <a:t>used</a:t>
              </a:r>
              <a:endParaRPr lang="en-US" sz="1800"/>
            </a:p>
          </p:txBody>
        </p:sp>
        <p:sp>
          <p:nvSpPr>
            <p:cNvPr id="35896" name="Line 39"/>
            <p:cNvSpPr>
              <a:spLocks noChangeShapeType="1"/>
            </p:cNvSpPr>
            <p:nvPr/>
          </p:nvSpPr>
          <p:spPr bwMode="auto">
            <a:xfrm flipV="1">
              <a:off x="3151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5897" name="Text Box 40"/>
            <p:cNvSpPr txBox="1">
              <a:spLocks noChangeArrowheads="1"/>
            </p:cNvSpPr>
            <p:nvPr/>
          </p:nvSpPr>
          <p:spPr bwMode="auto">
            <a:xfrm>
              <a:off x="3098" y="2266"/>
              <a:ext cx="19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Options (variable length)</a:t>
              </a:r>
              <a:endParaRPr lang="en-US" sz="2400"/>
            </a:p>
          </p:txBody>
        </p:sp>
      </p:grpSp>
      <p:sp>
        <p:nvSpPr>
          <p:cNvPr id="35846" name="Text Box 41"/>
          <p:cNvSpPr txBox="1">
            <a:spLocks noChangeArrowheads="1"/>
          </p:cNvSpPr>
          <p:nvPr/>
        </p:nvSpPr>
        <p:spPr bwMode="auto">
          <a:xfrm>
            <a:off x="265748" y="1431925"/>
            <a:ext cx="2199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mic Sans MS" pitchFamily="66" charset="0"/>
              </a:rPr>
              <a:t>URG: urgent data </a:t>
            </a:r>
          </a:p>
          <a:p>
            <a:pPr algn="r"/>
            <a:r>
              <a:rPr lang="en-US" sz="1800" dirty="0" smtClean="0">
                <a:latin typeface="Comic Sans MS" pitchFamily="66" charset="0"/>
              </a:rPr>
              <a:t>(limited use)</a:t>
            </a:r>
            <a:endParaRPr lang="en-US" dirty="0"/>
          </a:p>
        </p:txBody>
      </p:sp>
      <p:sp>
        <p:nvSpPr>
          <p:cNvPr id="35847" name="Text Box 42"/>
          <p:cNvSpPr txBox="1">
            <a:spLocks noChangeArrowheads="1"/>
          </p:cNvSpPr>
          <p:nvPr/>
        </p:nvSpPr>
        <p:spPr bwMode="auto">
          <a:xfrm>
            <a:off x="947738" y="2155825"/>
            <a:ext cx="1470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mic Sans MS" pitchFamily="66" charset="0"/>
              </a:rPr>
              <a:t>ACK: ACK #</a:t>
            </a:r>
          </a:p>
          <a:p>
            <a:pPr algn="r"/>
            <a:r>
              <a:rPr lang="en-US" sz="1800">
                <a:latin typeface="Comic Sans MS" pitchFamily="66" charset="0"/>
              </a:rPr>
              <a:t>valid</a:t>
            </a:r>
            <a:endParaRPr lang="en-US"/>
          </a:p>
        </p:txBody>
      </p:sp>
      <p:sp>
        <p:nvSpPr>
          <p:cNvPr id="35848" name="Text Box 43"/>
          <p:cNvSpPr txBox="1">
            <a:spLocks noChangeArrowheads="1"/>
          </p:cNvSpPr>
          <p:nvPr/>
        </p:nvSpPr>
        <p:spPr bwMode="auto">
          <a:xfrm>
            <a:off x="149225" y="2832100"/>
            <a:ext cx="2287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mic Sans MS" pitchFamily="66" charset="0"/>
              </a:rPr>
              <a:t>PSH: push data now</a:t>
            </a:r>
          </a:p>
          <a:p>
            <a:pPr algn="r"/>
            <a:r>
              <a:rPr lang="en-US" sz="1800" dirty="0" smtClean="0">
                <a:latin typeface="Comic Sans MS" pitchFamily="66" charset="0"/>
              </a:rPr>
              <a:t>(ltd use)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35849" name="Text Box 44"/>
          <p:cNvSpPr txBox="1">
            <a:spLocks noChangeArrowheads="1"/>
          </p:cNvSpPr>
          <p:nvPr/>
        </p:nvSpPr>
        <p:spPr bwMode="auto">
          <a:xfrm>
            <a:off x="476250" y="3632200"/>
            <a:ext cx="19796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mic Sans MS" pitchFamily="66" charset="0"/>
              </a:rPr>
              <a:t>RST, SYN, FIN:</a:t>
            </a:r>
          </a:p>
          <a:p>
            <a:pPr algn="r"/>
            <a:r>
              <a:rPr lang="en-US" sz="1800">
                <a:latin typeface="Comic Sans MS" pitchFamily="66" charset="0"/>
              </a:rPr>
              <a:t>connection estab</a:t>
            </a:r>
          </a:p>
          <a:p>
            <a:pPr algn="r"/>
            <a:r>
              <a:rPr lang="en-US" sz="1800">
                <a:latin typeface="Comic Sans MS" pitchFamily="66" charset="0"/>
              </a:rPr>
              <a:t>(setup, teardown</a:t>
            </a:r>
          </a:p>
          <a:p>
            <a:pPr algn="r"/>
            <a:r>
              <a:rPr lang="en-US" sz="1800">
                <a:latin typeface="Comic Sans MS" pitchFamily="66" charset="0"/>
              </a:rPr>
              <a:t>commands)</a:t>
            </a:r>
          </a:p>
        </p:txBody>
      </p:sp>
      <p:sp>
        <p:nvSpPr>
          <p:cNvPr id="35850" name="Line 45"/>
          <p:cNvSpPr>
            <a:spLocks noChangeShapeType="1"/>
          </p:cNvSpPr>
          <p:nvPr/>
        </p:nvSpPr>
        <p:spPr bwMode="auto">
          <a:xfrm>
            <a:off x="2371725" y="1800225"/>
            <a:ext cx="1495425" cy="9620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51" name="Line 46"/>
          <p:cNvSpPr>
            <a:spLocks noChangeShapeType="1"/>
          </p:cNvSpPr>
          <p:nvPr/>
        </p:nvSpPr>
        <p:spPr bwMode="auto">
          <a:xfrm>
            <a:off x="2343150" y="2476500"/>
            <a:ext cx="1647825" cy="3524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52" name="Line 47"/>
          <p:cNvSpPr>
            <a:spLocks noChangeShapeType="1"/>
          </p:cNvSpPr>
          <p:nvPr/>
        </p:nvSpPr>
        <p:spPr bwMode="auto">
          <a:xfrm flipV="1">
            <a:off x="2352675" y="2828925"/>
            <a:ext cx="1838325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53" name="Freeform 48"/>
          <p:cNvSpPr>
            <a:spLocks/>
          </p:cNvSpPr>
          <p:nvPr/>
        </p:nvSpPr>
        <p:spPr bwMode="auto">
          <a:xfrm>
            <a:off x="2390775" y="3105150"/>
            <a:ext cx="2314575" cy="704850"/>
          </a:xfrm>
          <a:custGeom>
            <a:avLst/>
            <a:gdLst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  <a:gd name="T6" fmla="*/ 0 60000 65536"/>
              <a:gd name="T7" fmla="*/ 0 60000 65536"/>
              <a:gd name="T8" fmla="*/ 0 60000 65536"/>
              <a:gd name="T9" fmla="*/ 0 w 1458"/>
              <a:gd name="T10" fmla="*/ 0 h 444"/>
              <a:gd name="T11" fmla="*/ 1458 w 1458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54" name="Text Box 49"/>
          <p:cNvSpPr txBox="1">
            <a:spLocks noChangeArrowheads="1"/>
          </p:cNvSpPr>
          <p:nvPr/>
        </p:nvSpPr>
        <p:spPr bwMode="auto">
          <a:xfrm>
            <a:off x="7439025" y="3013075"/>
            <a:ext cx="13477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Comic Sans MS" pitchFamily="66" charset="0"/>
              </a:rPr>
              <a:t># bytes </a:t>
            </a:r>
          </a:p>
          <a:p>
            <a:pPr algn="l"/>
            <a:r>
              <a:rPr lang="en-US" sz="1800">
                <a:latin typeface="Comic Sans MS" pitchFamily="66" charset="0"/>
              </a:rPr>
              <a:t>rcvr willing</a:t>
            </a:r>
          </a:p>
          <a:p>
            <a:pPr algn="l"/>
            <a:r>
              <a:rPr lang="en-US" sz="1800">
                <a:latin typeface="Comic Sans MS" pitchFamily="66" charset="0"/>
              </a:rPr>
              <a:t>to accept</a:t>
            </a:r>
          </a:p>
        </p:txBody>
      </p:sp>
      <p:sp>
        <p:nvSpPr>
          <p:cNvPr id="35855" name="Text Box 50"/>
          <p:cNvSpPr txBox="1">
            <a:spLocks noChangeArrowheads="1"/>
          </p:cNvSpPr>
          <p:nvPr/>
        </p:nvSpPr>
        <p:spPr bwMode="auto">
          <a:xfrm>
            <a:off x="7132638" y="1527175"/>
            <a:ext cx="18208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counting</a:t>
            </a:r>
          </a:p>
          <a:p>
            <a:pPr algn="l"/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by bytes </a:t>
            </a:r>
          </a:p>
          <a:p>
            <a:pPr algn="l"/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of data</a:t>
            </a:r>
          </a:p>
          <a:p>
            <a:pPr algn="l"/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(not segments!)</a:t>
            </a:r>
          </a:p>
        </p:txBody>
      </p:sp>
      <p:sp>
        <p:nvSpPr>
          <p:cNvPr id="35856" name="Text Box 51"/>
          <p:cNvSpPr txBox="1">
            <a:spLocks noChangeArrowheads="1"/>
          </p:cNvSpPr>
          <p:nvPr/>
        </p:nvSpPr>
        <p:spPr bwMode="auto">
          <a:xfrm>
            <a:off x="995363" y="4965700"/>
            <a:ext cx="1352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mic Sans MS" pitchFamily="66" charset="0"/>
              </a:rPr>
              <a:t>Internet</a:t>
            </a:r>
          </a:p>
          <a:p>
            <a:pPr algn="r"/>
            <a:r>
              <a:rPr lang="en-US" sz="1800">
                <a:latin typeface="Comic Sans MS" pitchFamily="66" charset="0"/>
              </a:rPr>
              <a:t>checksum</a:t>
            </a:r>
          </a:p>
          <a:p>
            <a:pPr algn="r"/>
            <a:r>
              <a:rPr lang="en-US" sz="1800">
                <a:latin typeface="Comic Sans MS" pitchFamily="66" charset="0"/>
              </a:rPr>
              <a:t>(as in UDP)</a:t>
            </a:r>
          </a:p>
        </p:txBody>
      </p:sp>
      <p:sp>
        <p:nvSpPr>
          <p:cNvPr id="35857" name="Line 52"/>
          <p:cNvSpPr>
            <a:spLocks noChangeShapeType="1"/>
          </p:cNvSpPr>
          <p:nvPr/>
        </p:nvSpPr>
        <p:spPr bwMode="auto">
          <a:xfrm flipV="1">
            <a:off x="2266950" y="3429000"/>
            <a:ext cx="2105025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58" name="Line 53"/>
          <p:cNvSpPr>
            <a:spLocks noChangeShapeType="1"/>
          </p:cNvSpPr>
          <p:nvPr/>
        </p:nvSpPr>
        <p:spPr bwMode="auto">
          <a:xfrm flipH="1" flipV="1">
            <a:off x="6686550" y="3019425"/>
            <a:ext cx="809625" cy="4667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59" name="Line 54"/>
          <p:cNvSpPr>
            <a:spLocks noChangeShapeType="1"/>
          </p:cNvSpPr>
          <p:nvPr/>
        </p:nvSpPr>
        <p:spPr bwMode="auto">
          <a:xfrm flipH="1">
            <a:off x="6619875" y="1724025"/>
            <a:ext cx="552450" cy="885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60" name="Line 55"/>
          <p:cNvSpPr>
            <a:spLocks noChangeShapeType="1"/>
          </p:cNvSpPr>
          <p:nvPr/>
        </p:nvSpPr>
        <p:spPr bwMode="auto">
          <a:xfrm flipH="1">
            <a:off x="6581775" y="1714500"/>
            <a:ext cx="571500" cy="5238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79A19CA5-415D-4BAE-9BBD-193CA1A3E55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Principles of Congestion Control</a:t>
            </a:r>
            <a:endParaRPr lang="en-US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6287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Congestion: </a:t>
            </a:r>
            <a:r>
              <a:rPr lang="en-US" sz="2400" smtClean="0">
                <a:solidFill>
                  <a:srgbClr val="FF0000"/>
                </a:solidFill>
              </a:rPr>
              <a:t>a top-10 problem!</a:t>
            </a:r>
            <a:endParaRPr lang="en-US" sz="2400" smtClean="0"/>
          </a:p>
          <a:p>
            <a:r>
              <a:rPr lang="en-US" sz="2400" smtClean="0"/>
              <a:t>informally: “too many sources sending too much data too fast for </a:t>
            </a:r>
            <a:r>
              <a:rPr lang="en-US" sz="2400" i="1" smtClean="0">
                <a:solidFill>
                  <a:schemeClr val="accent2"/>
                </a:solidFill>
              </a:rPr>
              <a:t>network</a:t>
            </a:r>
            <a:r>
              <a:rPr lang="en-US" sz="2400" smtClean="0"/>
              <a:t> to handle”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different from flow control</a:t>
            </a:r>
            <a:r>
              <a:rPr lang="en-US" sz="2400" smtClean="0"/>
              <a:t>!</a:t>
            </a:r>
          </a:p>
          <a:p>
            <a:r>
              <a:rPr lang="en-US" sz="2400" smtClean="0"/>
              <a:t>manifestations:</a:t>
            </a:r>
          </a:p>
          <a:p>
            <a:pPr lvl="1"/>
            <a:r>
              <a:rPr lang="en-US" smtClean="0"/>
              <a:t>lost packets (buffer overflow at routers)</a:t>
            </a:r>
          </a:p>
          <a:p>
            <a:pPr lvl="1"/>
            <a:r>
              <a:rPr lang="en-US" smtClean="0"/>
              <a:t>long delays (queueing in router buffers)</a:t>
            </a:r>
          </a:p>
          <a:p>
            <a:endParaRPr lang="en-US" sz="2400" smtClean="0">
              <a:solidFill>
                <a:srgbClr val="FF0000"/>
              </a:solidFill>
            </a:endParaRP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78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6C66DB5F-A092-4A78-B0ED-402FB322182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Causes/costs of congestion: scenario 1</a:t>
            </a:r>
            <a:r>
              <a:rPr lang="en-US" smtClean="0"/>
              <a:t> 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447800"/>
            <a:ext cx="3152775" cy="4648200"/>
          </a:xfrm>
        </p:spPr>
        <p:txBody>
          <a:bodyPr/>
          <a:lstStyle/>
          <a:p>
            <a:r>
              <a:rPr lang="en-US" sz="2400" smtClean="0"/>
              <a:t>two senders, two receivers</a:t>
            </a:r>
          </a:p>
          <a:p>
            <a:r>
              <a:rPr lang="en-US" sz="2400" smtClean="0"/>
              <a:t>one router, infinite buffers </a:t>
            </a:r>
          </a:p>
          <a:p>
            <a:r>
              <a:rPr lang="en-US" sz="2400" smtClean="0"/>
              <a:t>no retransmission</a:t>
            </a:r>
          </a:p>
          <a:p>
            <a:endParaRPr lang="en-US" sz="2400" smtClean="0"/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38850" y="4171950"/>
            <a:ext cx="2790825" cy="2038350"/>
          </a:xfrm>
        </p:spPr>
        <p:txBody>
          <a:bodyPr/>
          <a:lstStyle/>
          <a:p>
            <a:r>
              <a:rPr lang="en-US" sz="2400" smtClean="0"/>
              <a:t>large delays when congested</a:t>
            </a:r>
          </a:p>
          <a:p>
            <a:r>
              <a:rPr lang="en-US" sz="2400" smtClean="0"/>
              <a:t>maximum achievable throughput</a:t>
            </a:r>
          </a:p>
        </p:txBody>
      </p:sp>
      <p:pic>
        <p:nvPicPr>
          <p:cNvPr id="37895" name="Picture 5" descr="congestion_perf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4210050"/>
            <a:ext cx="588327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896" name="Group 6"/>
          <p:cNvGrpSpPr>
            <a:grpSpLocks/>
          </p:cNvGrpSpPr>
          <p:nvPr/>
        </p:nvGrpSpPr>
        <p:grpSpPr bwMode="auto">
          <a:xfrm>
            <a:off x="3376613" y="1322388"/>
            <a:ext cx="5332412" cy="2559050"/>
            <a:chOff x="1448" y="2704"/>
            <a:chExt cx="3359" cy="1612"/>
          </a:xfrm>
        </p:grpSpPr>
        <p:sp>
          <p:nvSpPr>
            <p:cNvPr id="37897" name="Oval 7"/>
            <p:cNvSpPr>
              <a:spLocks noChangeArrowheads="1"/>
            </p:cNvSpPr>
            <p:nvPr/>
          </p:nvSpPr>
          <p:spPr bwMode="auto">
            <a:xfrm>
              <a:off x="2871" y="3774"/>
              <a:ext cx="670" cy="148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898" name="Line 8"/>
            <p:cNvSpPr>
              <a:spLocks noChangeShapeType="1"/>
            </p:cNvSpPr>
            <p:nvPr/>
          </p:nvSpPr>
          <p:spPr bwMode="auto">
            <a:xfrm>
              <a:off x="2871" y="3762"/>
              <a:ext cx="0" cy="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899" name="Line 9"/>
            <p:cNvSpPr>
              <a:spLocks noChangeShapeType="1"/>
            </p:cNvSpPr>
            <p:nvPr/>
          </p:nvSpPr>
          <p:spPr bwMode="auto">
            <a:xfrm>
              <a:off x="3541" y="3762"/>
              <a:ext cx="0" cy="92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00" name="Rectangle 10"/>
            <p:cNvSpPr>
              <a:spLocks noChangeArrowheads="1"/>
            </p:cNvSpPr>
            <p:nvPr/>
          </p:nvSpPr>
          <p:spPr bwMode="auto">
            <a:xfrm>
              <a:off x="2871" y="3762"/>
              <a:ext cx="159" cy="90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sv-SE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37901" name="Rectangle 11"/>
            <p:cNvSpPr>
              <a:spLocks noChangeArrowheads="1"/>
            </p:cNvSpPr>
            <p:nvPr/>
          </p:nvSpPr>
          <p:spPr bwMode="auto">
            <a:xfrm>
              <a:off x="3338" y="3756"/>
              <a:ext cx="203" cy="90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sv-SE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37902" name="Oval 12"/>
            <p:cNvSpPr>
              <a:spLocks noChangeArrowheads="1"/>
            </p:cNvSpPr>
            <p:nvPr/>
          </p:nvSpPr>
          <p:spPr bwMode="auto">
            <a:xfrm>
              <a:off x="2864" y="3656"/>
              <a:ext cx="670" cy="172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03" name="Group 13"/>
            <p:cNvGrpSpPr>
              <a:grpSpLocks/>
            </p:cNvGrpSpPr>
            <p:nvPr/>
          </p:nvGrpSpPr>
          <p:grpSpPr bwMode="auto">
            <a:xfrm>
              <a:off x="3026" y="3693"/>
              <a:ext cx="332" cy="101"/>
              <a:chOff x="2848" y="848"/>
              <a:chExt cx="140" cy="98"/>
            </a:xfrm>
          </p:grpSpPr>
          <p:sp>
            <p:nvSpPr>
              <p:cNvPr id="38130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8131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8132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37904" name="Group 17"/>
            <p:cNvGrpSpPr>
              <a:grpSpLocks/>
            </p:cNvGrpSpPr>
            <p:nvPr/>
          </p:nvGrpSpPr>
          <p:grpSpPr bwMode="auto">
            <a:xfrm flipV="1">
              <a:off x="3026" y="3692"/>
              <a:ext cx="332" cy="100"/>
              <a:chOff x="2848" y="848"/>
              <a:chExt cx="140" cy="98"/>
            </a:xfrm>
          </p:grpSpPr>
          <p:sp>
            <p:nvSpPr>
              <p:cNvPr id="38127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8128" name="Line 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8129" name="Line 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37905" name="Text Box 21"/>
            <p:cNvSpPr txBox="1">
              <a:spLocks noChangeArrowheads="1"/>
            </p:cNvSpPr>
            <p:nvPr/>
          </p:nvSpPr>
          <p:spPr bwMode="auto">
            <a:xfrm>
              <a:off x="3026" y="3250"/>
              <a:ext cx="897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>
                  <a:solidFill>
                    <a:schemeClr val="tx2"/>
                  </a:solidFill>
                  <a:latin typeface="Arial" pitchFamily="34" charset="0"/>
                </a:rPr>
                <a:t>unlimited shared output link buffers</a:t>
              </a:r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37906" name="Line 22"/>
            <p:cNvSpPr>
              <a:spLocks noChangeShapeType="1"/>
            </p:cNvSpPr>
            <p:nvPr/>
          </p:nvSpPr>
          <p:spPr bwMode="auto">
            <a:xfrm flipH="1">
              <a:off x="2168" y="3544"/>
              <a:ext cx="582" cy="5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07" name="Line 23"/>
            <p:cNvSpPr>
              <a:spLocks noChangeShapeType="1"/>
            </p:cNvSpPr>
            <p:nvPr/>
          </p:nvSpPr>
          <p:spPr bwMode="auto">
            <a:xfrm flipH="1">
              <a:off x="2474" y="3544"/>
              <a:ext cx="2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37908" name="Group 24"/>
            <p:cNvGrpSpPr>
              <a:grpSpLocks/>
            </p:cNvGrpSpPr>
            <p:nvPr/>
          </p:nvGrpSpPr>
          <p:grpSpPr bwMode="auto">
            <a:xfrm>
              <a:off x="1988" y="2704"/>
              <a:ext cx="617" cy="947"/>
              <a:chOff x="12464" y="10193"/>
              <a:chExt cx="1481" cy="2272"/>
            </a:xfrm>
          </p:grpSpPr>
          <p:grpSp>
            <p:nvGrpSpPr>
              <p:cNvPr id="38079" name="Group 25"/>
              <p:cNvGrpSpPr>
                <a:grpSpLocks/>
              </p:cNvGrpSpPr>
              <p:nvPr/>
            </p:nvGrpSpPr>
            <p:grpSpPr bwMode="auto">
              <a:xfrm>
                <a:off x="12464" y="11102"/>
                <a:ext cx="1481" cy="1363"/>
                <a:chOff x="5850" y="13487"/>
                <a:chExt cx="2023" cy="1840"/>
              </a:xfrm>
            </p:grpSpPr>
            <p:sp>
              <p:nvSpPr>
                <p:cNvPr id="38088" name="Freeform 26"/>
                <p:cNvSpPr>
                  <a:spLocks/>
                </p:cNvSpPr>
                <p:nvPr/>
              </p:nvSpPr>
              <p:spPr bwMode="auto">
                <a:xfrm>
                  <a:off x="5850" y="13632"/>
                  <a:ext cx="2023" cy="1695"/>
                </a:xfrm>
                <a:custGeom>
                  <a:avLst/>
                  <a:gdLst>
                    <a:gd name="T0" fmla="*/ 570 w 2023"/>
                    <a:gd name="T1" fmla="*/ 121 h 1695"/>
                    <a:gd name="T2" fmla="*/ 575 w 2023"/>
                    <a:gd name="T3" fmla="*/ 120 h 1695"/>
                    <a:gd name="T4" fmla="*/ 586 w 2023"/>
                    <a:gd name="T5" fmla="*/ 116 h 1695"/>
                    <a:gd name="T6" fmla="*/ 607 w 2023"/>
                    <a:gd name="T7" fmla="*/ 108 h 1695"/>
                    <a:gd name="T8" fmla="*/ 636 w 2023"/>
                    <a:gd name="T9" fmla="*/ 101 h 1695"/>
                    <a:gd name="T10" fmla="*/ 672 w 2023"/>
                    <a:gd name="T11" fmla="*/ 90 h 1695"/>
                    <a:gd name="T12" fmla="*/ 718 w 2023"/>
                    <a:gd name="T13" fmla="*/ 79 h 1695"/>
                    <a:gd name="T14" fmla="*/ 771 w 2023"/>
                    <a:gd name="T15" fmla="*/ 67 h 1695"/>
                    <a:gd name="T16" fmla="*/ 834 w 2023"/>
                    <a:gd name="T17" fmla="*/ 55 h 1695"/>
                    <a:gd name="T18" fmla="*/ 904 w 2023"/>
                    <a:gd name="T19" fmla="*/ 43 h 1695"/>
                    <a:gd name="T20" fmla="*/ 982 w 2023"/>
                    <a:gd name="T21" fmla="*/ 33 h 1695"/>
                    <a:gd name="T22" fmla="*/ 1071 w 2023"/>
                    <a:gd name="T23" fmla="*/ 22 h 1695"/>
                    <a:gd name="T24" fmla="*/ 1166 w 2023"/>
                    <a:gd name="T25" fmla="*/ 13 h 1695"/>
                    <a:gd name="T26" fmla="*/ 1271 w 2023"/>
                    <a:gd name="T27" fmla="*/ 7 h 1695"/>
                    <a:gd name="T28" fmla="*/ 1384 w 2023"/>
                    <a:gd name="T29" fmla="*/ 1 h 1695"/>
                    <a:gd name="T30" fmla="*/ 1506 w 2023"/>
                    <a:gd name="T31" fmla="*/ 0 h 1695"/>
                    <a:gd name="T32" fmla="*/ 1636 w 2023"/>
                    <a:gd name="T33" fmla="*/ 1 h 1695"/>
                    <a:gd name="T34" fmla="*/ 1692 w 2023"/>
                    <a:gd name="T35" fmla="*/ 233 h 1695"/>
                    <a:gd name="T36" fmla="*/ 1713 w 2023"/>
                    <a:gd name="T37" fmla="*/ 243 h 1695"/>
                    <a:gd name="T38" fmla="*/ 1758 w 2023"/>
                    <a:gd name="T39" fmla="*/ 274 h 1695"/>
                    <a:gd name="T40" fmla="*/ 1806 w 2023"/>
                    <a:gd name="T41" fmla="*/ 329 h 1695"/>
                    <a:gd name="T42" fmla="*/ 1836 w 2023"/>
                    <a:gd name="T43" fmla="*/ 409 h 1695"/>
                    <a:gd name="T44" fmla="*/ 1955 w 2023"/>
                    <a:gd name="T45" fmla="*/ 948 h 1695"/>
                    <a:gd name="T46" fmla="*/ 2003 w 2023"/>
                    <a:gd name="T47" fmla="*/ 1171 h 1695"/>
                    <a:gd name="T48" fmla="*/ 2011 w 2023"/>
                    <a:gd name="T49" fmla="*/ 1188 h 1695"/>
                    <a:gd name="T50" fmla="*/ 2022 w 2023"/>
                    <a:gd name="T51" fmla="*/ 1231 h 1695"/>
                    <a:gd name="T52" fmla="*/ 2021 w 2023"/>
                    <a:gd name="T53" fmla="*/ 1297 h 1695"/>
                    <a:gd name="T54" fmla="*/ 1992 w 2023"/>
                    <a:gd name="T55" fmla="*/ 1380 h 1695"/>
                    <a:gd name="T56" fmla="*/ 0 w 2023"/>
                    <a:gd name="T57" fmla="*/ 1328 h 1695"/>
                    <a:gd name="T58" fmla="*/ 199 w 2023"/>
                    <a:gd name="T59" fmla="*/ 1223 h 1695"/>
                    <a:gd name="T60" fmla="*/ 200 w 2023"/>
                    <a:gd name="T61" fmla="*/ 232 h 1695"/>
                    <a:gd name="T62" fmla="*/ 210 w 2023"/>
                    <a:gd name="T63" fmla="*/ 226 h 1695"/>
                    <a:gd name="T64" fmla="*/ 230 w 2023"/>
                    <a:gd name="T65" fmla="*/ 214 h 1695"/>
                    <a:gd name="T66" fmla="*/ 259 w 2023"/>
                    <a:gd name="T67" fmla="*/ 201 h 1695"/>
                    <a:gd name="T68" fmla="*/ 297 w 2023"/>
                    <a:gd name="T69" fmla="*/ 189 h 1695"/>
                    <a:gd name="T70" fmla="*/ 344 w 2023"/>
                    <a:gd name="T71" fmla="*/ 183 h 1695"/>
                    <a:gd name="T72" fmla="*/ 399 w 2023"/>
                    <a:gd name="T73" fmla="*/ 181 h 1695"/>
                    <a:gd name="T74" fmla="*/ 464 w 2023"/>
                    <a:gd name="T75" fmla="*/ 191 h 1695"/>
                    <a:gd name="T76" fmla="*/ 548 w 2023"/>
                    <a:gd name="T77" fmla="*/ 225 h 1695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2023"/>
                    <a:gd name="T118" fmla="*/ 0 h 1695"/>
                    <a:gd name="T119" fmla="*/ 2023 w 2023"/>
                    <a:gd name="T120" fmla="*/ 1695 h 1695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2023" h="1695">
                      <a:moveTo>
                        <a:pt x="548" y="225"/>
                      </a:moveTo>
                      <a:lnTo>
                        <a:pt x="570" y="121"/>
                      </a:lnTo>
                      <a:lnTo>
                        <a:pt x="571" y="121"/>
                      </a:lnTo>
                      <a:lnTo>
                        <a:pt x="575" y="120"/>
                      </a:lnTo>
                      <a:lnTo>
                        <a:pt x="580" y="118"/>
                      </a:lnTo>
                      <a:lnTo>
                        <a:pt x="586" y="116"/>
                      </a:lnTo>
                      <a:lnTo>
                        <a:pt x="596" y="112"/>
                      </a:lnTo>
                      <a:lnTo>
                        <a:pt x="607" y="108"/>
                      </a:lnTo>
                      <a:lnTo>
                        <a:pt x="620" y="105"/>
                      </a:lnTo>
                      <a:lnTo>
                        <a:pt x="636" y="101"/>
                      </a:lnTo>
                      <a:lnTo>
                        <a:pt x="653" y="95"/>
                      </a:lnTo>
                      <a:lnTo>
                        <a:pt x="672" y="90"/>
                      </a:lnTo>
                      <a:lnTo>
                        <a:pt x="694" y="84"/>
                      </a:lnTo>
                      <a:lnTo>
                        <a:pt x="718" y="79"/>
                      </a:lnTo>
                      <a:lnTo>
                        <a:pt x="743" y="74"/>
                      </a:lnTo>
                      <a:lnTo>
                        <a:pt x="771" y="67"/>
                      </a:lnTo>
                      <a:lnTo>
                        <a:pt x="802" y="61"/>
                      </a:lnTo>
                      <a:lnTo>
                        <a:pt x="834" y="55"/>
                      </a:lnTo>
                      <a:lnTo>
                        <a:pt x="867" y="49"/>
                      </a:lnTo>
                      <a:lnTo>
                        <a:pt x="904" y="43"/>
                      </a:lnTo>
                      <a:lnTo>
                        <a:pt x="943" y="38"/>
                      </a:lnTo>
                      <a:lnTo>
                        <a:pt x="982" y="33"/>
                      </a:lnTo>
                      <a:lnTo>
                        <a:pt x="1025" y="27"/>
                      </a:lnTo>
                      <a:lnTo>
                        <a:pt x="1071" y="22"/>
                      </a:lnTo>
                      <a:lnTo>
                        <a:pt x="1117" y="17"/>
                      </a:lnTo>
                      <a:lnTo>
                        <a:pt x="1166" y="13"/>
                      </a:lnTo>
                      <a:lnTo>
                        <a:pt x="1218" y="10"/>
                      </a:lnTo>
                      <a:lnTo>
                        <a:pt x="1271" y="7"/>
                      </a:lnTo>
                      <a:lnTo>
                        <a:pt x="1327" y="3"/>
                      </a:lnTo>
                      <a:lnTo>
                        <a:pt x="1384" y="1"/>
                      </a:lnTo>
                      <a:lnTo>
                        <a:pt x="1444" y="0"/>
                      </a:lnTo>
                      <a:lnTo>
                        <a:pt x="1506" y="0"/>
                      </a:lnTo>
                      <a:lnTo>
                        <a:pt x="1570" y="0"/>
                      </a:lnTo>
                      <a:lnTo>
                        <a:pt x="1636" y="1"/>
                      </a:lnTo>
                      <a:lnTo>
                        <a:pt x="1709" y="41"/>
                      </a:lnTo>
                      <a:lnTo>
                        <a:pt x="1692" y="233"/>
                      </a:lnTo>
                      <a:lnTo>
                        <a:pt x="1698" y="235"/>
                      </a:lnTo>
                      <a:lnTo>
                        <a:pt x="1713" y="243"/>
                      </a:lnTo>
                      <a:lnTo>
                        <a:pt x="1733" y="256"/>
                      </a:lnTo>
                      <a:lnTo>
                        <a:pt x="1758" y="274"/>
                      </a:lnTo>
                      <a:lnTo>
                        <a:pt x="1784" y="299"/>
                      </a:lnTo>
                      <a:lnTo>
                        <a:pt x="1806" y="329"/>
                      </a:lnTo>
                      <a:lnTo>
                        <a:pt x="1825" y="366"/>
                      </a:lnTo>
                      <a:lnTo>
                        <a:pt x="1836" y="409"/>
                      </a:lnTo>
                      <a:lnTo>
                        <a:pt x="1999" y="557"/>
                      </a:lnTo>
                      <a:lnTo>
                        <a:pt x="1955" y="948"/>
                      </a:lnTo>
                      <a:lnTo>
                        <a:pt x="1692" y="1080"/>
                      </a:lnTo>
                      <a:lnTo>
                        <a:pt x="2003" y="1171"/>
                      </a:lnTo>
                      <a:lnTo>
                        <a:pt x="2006" y="1176"/>
                      </a:lnTo>
                      <a:lnTo>
                        <a:pt x="2011" y="1188"/>
                      </a:lnTo>
                      <a:lnTo>
                        <a:pt x="2016" y="1206"/>
                      </a:lnTo>
                      <a:lnTo>
                        <a:pt x="2022" y="1231"/>
                      </a:lnTo>
                      <a:lnTo>
                        <a:pt x="2023" y="1261"/>
                      </a:lnTo>
                      <a:lnTo>
                        <a:pt x="2021" y="1297"/>
                      </a:lnTo>
                      <a:lnTo>
                        <a:pt x="2010" y="1337"/>
                      </a:lnTo>
                      <a:lnTo>
                        <a:pt x="1992" y="1380"/>
                      </a:lnTo>
                      <a:lnTo>
                        <a:pt x="1171" y="1695"/>
                      </a:lnTo>
                      <a:lnTo>
                        <a:pt x="0" y="1328"/>
                      </a:lnTo>
                      <a:lnTo>
                        <a:pt x="20" y="1285"/>
                      </a:lnTo>
                      <a:lnTo>
                        <a:pt x="199" y="1223"/>
                      </a:lnTo>
                      <a:lnTo>
                        <a:pt x="199" y="233"/>
                      </a:lnTo>
                      <a:lnTo>
                        <a:pt x="200" y="232"/>
                      </a:lnTo>
                      <a:lnTo>
                        <a:pt x="204" y="229"/>
                      </a:lnTo>
                      <a:lnTo>
                        <a:pt x="210" y="226"/>
                      </a:lnTo>
                      <a:lnTo>
                        <a:pt x="218" y="220"/>
                      </a:lnTo>
                      <a:lnTo>
                        <a:pt x="230" y="214"/>
                      </a:lnTo>
                      <a:lnTo>
                        <a:pt x="243" y="207"/>
                      </a:lnTo>
                      <a:lnTo>
                        <a:pt x="259" y="201"/>
                      </a:lnTo>
                      <a:lnTo>
                        <a:pt x="277" y="194"/>
                      </a:lnTo>
                      <a:lnTo>
                        <a:pt x="297" y="189"/>
                      </a:lnTo>
                      <a:lnTo>
                        <a:pt x="320" y="185"/>
                      </a:lnTo>
                      <a:lnTo>
                        <a:pt x="344" y="183"/>
                      </a:lnTo>
                      <a:lnTo>
                        <a:pt x="370" y="180"/>
                      </a:lnTo>
                      <a:lnTo>
                        <a:pt x="399" y="181"/>
                      </a:lnTo>
                      <a:lnTo>
                        <a:pt x="430" y="185"/>
                      </a:lnTo>
                      <a:lnTo>
                        <a:pt x="464" y="191"/>
                      </a:lnTo>
                      <a:lnTo>
                        <a:pt x="498" y="201"/>
                      </a:lnTo>
                      <a:lnTo>
                        <a:pt x="548" y="225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89" name="Freeform 27"/>
                <p:cNvSpPr>
                  <a:spLocks/>
                </p:cNvSpPr>
                <p:nvPr/>
              </p:nvSpPr>
              <p:spPr bwMode="auto">
                <a:xfrm>
                  <a:off x="6551" y="13597"/>
                  <a:ext cx="650" cy="735"/>
                </a:xfrm>
                <a:custGeom>
                  <a:avLst/>
                  <a:gdLst>
                    <a:gd name="T0" fmla="*/ 645 w 650"/>
                    <a:gd name="T1" fmla="*/ 27 h 735"/>
                    <a:gd name="T2" fmla="*/ 642 w 650"/>
                    <a:gd name="T3" fmla="*/ 26 h 735"/>
                    <a:gd name="T4" fmla="*/ 631 w 650"/>
                    <a:gd name="T5" fmla="*/ 23 h 735"/>
                    <a:gd name="T6" fmla="*/ 615 w 650"/>
                    <a:gd name="T7" fmla="*/ 19 h 735"/>
                    <a:gd name="T8" fmla="*/ 592 w 650"/>
                    <a:gd name="T9" fmla="*/ 15 h 735"/>
                    <a:gd name="T10" fmla="*/ 565 w 650"/>
                    <a:gd name="T11" fmla="*/ 10 h 735"/>
                    <a:gd name="T12" fmla="*/ 533 w 650"/>
                    <a:gd name="T13" fmla="*/ 6 h 735"/>
                    <a:gd name="T14" fmla="*/ 496 w 650"/>
                    <a:gd name="T15" fmla="*/ 3 h 735"/>
                    <a:gd name="T16" fmla="*/ 456 w 650"/>
                    <a:gd name="T17" fmla="*/ 1 h 735"/>
                    <a:gd name="T18" fmla="*/ 411 w 650"/>
                    <a:gd name="T19" fmla="*/ 0 h 735"/>
                    <a:gd name="T20" fmla="*/ 364 w 650"/>
                    <a:gd name="T21" fmla="*/ 2 h 735"/>
                    <a:gd name="T22" fmla="*/ 315 w 650"/>
                    <a:gd name="T23" fmla="*/ 6 h 735"/>
                    <a:gd name="T24" fmla="*/ 262 w 650"/>
                    <a:gd name="T25" fmla="*/ 15 h 735"/>
                    <a:gd name="T26" fmla="*/ 209 w 650"/>
                    <a:gd name="T27" fmla="*/ 26 h 735"/>
                    <a:gd name="T28" fmla="*/ 154 w 650"/>
                    <a:gd name="T29" fmla="*/ 42 h 735"/>
                    <a:gd name="T30" fmla="*/ 98 w 650"/>
                    <a:gd name="T31" fmla="*/ 61 h 735"/>
                    <a:gd name="T32" fmla="*/ 42 w 650"/>
                    <a:gd name="T33" fmla="*/ 87 h 735"/>
                    <a:gd name="T34" fmla="*/ 38 w 650"/>
                    <a:gd name="T35" fmla="*/ 101 h 735"/>
                    <a:gd name="T36" fmla="*/ 28 w 650"/>
                    <a:gd name="T37" fmla="*/ 141 h 735"/>
                    <a:gd name="T38" fmla="*/ 17 w 650"/>
                    <a:gd name="T39" fmla="*/ 203 h 735"/>
                    <a:gd name="T40" fmla="*/ 6 w 650"/>
                    <a:gd name="T41" fmla="*/ 283 h 735"/>
                    <a:gd name="T42" fmla="*/ 0 w 650"/>
                    <a:gd name="T43" fmla="*/ 378 h 735"/>
                    <a:gd name="T44" fmla="*/ 5 w 650"/>
                    <a:gd name="T45" fmla="*/ 484 h 735"/>
                    <a:gd name="T46" fmla="*/ 21 w 650"/>
                    <a:gd name="T47" fmla="*/ 599 h 735"/>
                    <a:gd name="T48" fmla="*/ 54 w 650"/>
                    <a:gd name="T49" fmla="*/ 716 h 735"/>
                    <a:gd name="T50" fmla="*/ 58 w 650"/>
                    <a:gd name="T51" fmla="*/ 716 h 735"/>
                    <a:gd name="T52" fmla="*/ 66 w 650"/>
                    <a:gd name="T53" fmla="*/ 715 h 735"/>
                    <a:gd name="T54" fmla="*/ 80 w 650"/>
                    <a:gd name="T55" fmla="*/ 713 h 735"/>
                    <a:gd name="T56" fmla="*/ 99 w 650"/>
                    <a:gd name="T57" fmla="*/ 712 h 735"/>
                    <a:gd name="T58" fmla="*/ 124 w 650"/>
                    <a:gd name="T59" fmla="*/ 710 h 735"/>
                    <a:gd name="T60" fmla="*/ 153 w 650"/>
                    <a:gd name="T61" fmla="*/ 708 h 735"/>
                    <a:gd name="T62" fmla="*/ 188 w 650"/>
                    <a:gd name="T63" fmla="*/ 707 h 735"/>
                    <a:gd name="T64" fmla="*/ 225 w 650"/>
                    <a:gd name="T65" fmla="*/ 706 h 735"/>
                    <a:gd name="T66" fmla="*/ 267 w 650"/>
                    <a:gd name="T67" fmla="*/ 705 h 735"/>
                    <a:gd name="T68" fmla="*/ 313 w 650"/>
                    <a:gd name="T69" fmla="*/ 706 h 735"/>
                    <a:gd name="T70" fmla="*/ 362 w 650"/>
                    <a:gd name="T71" fmla="*/ 707 h 735"/>
                    <a:gd name="T72" fmla="*/ 415 w 650"/>
                    <a:gd name="T73" fmla="*/ 709 h 735"/>
                    <a:gd name="T74" fmla="*/ 470 w 650"/>
                    <a:gd name="T75" fmla="*/ 713 h 735"/>
                    <a:gd name="T76" fmla="*/ 528 w 650"/>
                    <a:gd name="T77" fmla="*/ 719 h 735"/>
                    <a:gd name="T78" fmla="*/ 588 w 650"/>
                    <a:gd name="T79" fmla="*/ 726 h 735"/>
                    <a:gd name="T80" fmla="*/ 650 w 650"/>
                    <a:gd name="T81" fmla="*/ 735 h 735"/>
                    <a:gd name="T82" fmla="*/ 647 w 650"/>
                    <a:gd name="T83" fmla="*/ 713 h 735"/>
                    <a:gd name="T84" fmla="*/ 641 w 650"/>
                    <a:gd name="T85" fmla="*/ 655 h 735"/>
                    <a:gd name="T86" fmla="*/ 631 w 650"/>
                    <a:gd name="T87" fmla="*/ 568 h 735"/>
                    <a:gd name="T88" fmla="*/ 623 w 650"/>
                    <a:gd name="T89" fmla="*/ 462 h 735"/>
                    <a:gd name="T90" fmla="*/ 618 w 650"/>
                    <a:gd name="T91" fmla="*/ 345 h 735"/>
                    <a:gd name="T92" fmla="*/ 618 w 650"/>
                    <a:gd name="T93" fmla="*/ 229 h 735"/>
                    <a:gd name="T94" fmla="*/ 627 w 650"/>
                    <a:gd name="T95" fmla="*/ 119 h 735"/>
                    <a:gd name="T96" fmla="*/ 645 w 650"/>
                    <a:gd name="T97" fmla="*/ 27 h 735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650"/>
                    <a:gd name="T148" fmla="*/ 0 h 735"/>
                    <a:gd name="T149" fmla="*/ 650 w 650"/>
                    <a:gd name="T150" fmla="*/ 735 h 735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650" h="735">
                      <a:moveTo>
                        <a:pt x="645" y="27"/>
                      </a:moveTo>
                      <a:lnTo>
                        <a:pt x="642" y="26"/>
                      </a:lnTo>
                      <a:lnTo>
                        <a:pt x="631" y="23"/>
                      </a:lnTo>
                      <a:lnTo>
                        <a:pt x="615" y="19"/>
                      </a:lnTo>
                      <a:lnTo>
                        <a:pt x="592" y="15"/>
                      </a:lnTo>
                      <a:lnTo>
                        <a:pt x="565" y="10"/>
                      </a:lnTo>
                      <a:lnTo>
                        <a:pt x="533" y="6"/>
                      </a:lnTo>
                      <a:lnTo>
                        <a:pt x="496" y="3"/>
                      </a:lnTo>
                      <a:lnTo>
                        <a:pt x="456" y="1"/>
                      </a:lnTo>
                      <a:lnTo>
                        <a:pt x="411" y="0"/>
                      </a:lnTo>
                      <a:lnTo>
                        <a:pt x="364" y="2"/>
                      </a:lnTo>
                      <a:lnTo>
                        <a:pt x="315" y="6"/>
                      </a:lnTo>
                      <a:lnTo>
                        <a:pt x="262" y="15"/>
                      </a:lnTo>
                      <a:lnTo>
                        <a:pt x="209" y="26"/>
                      </a:lnTo>
                      <a:lnTo>
                        <a:pt x="154" y="42"/>
                      </a:lnTo>
                      <a:lnTo>
                        <a:pt x="98" y="61"/>
                      </a:lnTo>
                      <a:lnTo>
                        <a:pt x="42" y="87"/>
                      </a:lnTo>
                      <a:lnTo>
                        <a:pt x="38" y="101"/>
                      </a:lnTo>
                      <a:lnTo>
                        <a:pt x="28" y="141"/>
                      </a:lnTo>
                      <a:lnTo>
                        <a:pt x="17" y="203"/>
                      </a:lnTo>
                      <a:lnTo>
                        <a:pt x="6" y="283"/>
                      </a:lnTo>
                      <a:lnTo>
                        <a:pt x="0" y="378"/>
                      </a:lnTo>
                      <a:lnTo>
                        <a:pt x="5" y="484"/>
                      </a:lnTo>
                      <a:lnTo>
                        <a:pt x="21" y="599"/>
                      </a:lnTo>
                      <a:lnTo>
                        <a:pt x="54" y="716"/>
                      </a:lnTo>
                      <a:lnTo>
                        <a:pt x="58" y="716"/>
                      </a:lnTo>
                      <a:lnTo>
                        <a:pt x="66" y="715"/>
                      </a:lnTo>
                      <a:lnTo>
                        <a:pt x="80" y="713"/>
                      </a:lnTo>
                      <a:lnTo>
                        <a:pt x="99" y="712"/>
                      </a:lnTo>
                      <a:lnTo>
                        <a:pt x="124" y="710"/>
                      </a:lnTo>
                      <a:lnTo>
                        <a:pt x="153" y="708"/>
                      </a:lnTo>
                      <a:lnTo>
                        <a:pt x="188" y="707"/>
                      </a:lnTo>
                      <a:lnTo>
                        <a:pt x="225" y="706"/>
                      </a:lnTo>
                      <a:lnTo>
                        <a:pt x="267" y="705"/>
                      </a:lnTo>
                      <a:lnTo>
                        <a:pt x="313" y="706"/>
                      </a:lnTo>
                      <a:lnTo>
                        <a:pt x="362" y="707"/>
                      </a:lnTo>
                      <a:lnTo>
                        <a:pt x="415" y="709"/>
                      </a:lnTo>
                      <a:lnTo>
                        <a:pt x="470" y="713"/>
                      </a:lnTo>
                      <a:lnTo>
                        <a:pt x="528" y="719"/>
                      </a:lnTo>
                      <a:lnTo>
                        <a:pt x="588" y="726"/>
                      </a:lnTo>
                      <a:lnTo>
                        <a:pt x="650" y="735"/>
                      </a:lnTo>
                      <a:lnTo>
                        <a:pt x="647" y="713"/>
                      </a:lnTo>
                      <a:lnTo>
                        <a:pt x="641" y="655"/>
                      </a:lnTo>
                      <a:lnTo>
                        <a:pt x="631" y="568"/>
                      </a:lnTo>
                      <a:lnTo>
                        <a:pt x="623" y="462"/>
                      </a:lnTo>
                      <a:lnTo>
                        <a:pt x="618" y="345"/>
                      </a:lnTo>
                      <a:lnTo>
                        <a:pt x="618" y="229"/>
                      </a:lnTo>
                      <a:lnTo>
                        <a:pt x="627" y="119"/>
                      </a:lnTo>
                      <a:lnTo>
                        <a:pt x="645" y="27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0" name="Freeform 28"/>
                <p:cNvSpPr>
                  <a:spLocks/>
                </p:cNvSpPr>
                <p:nvPr/>
              </p:nvSpPr>
              <p:spPr bwMode="auto">
                <a:xfrm>
                  <a:off x="6623" y="13797"/>
                  <a:ext cx="1071" cy="731"/>
                </a:xfrm>
                <a:custGeom>
                  <a:avLst/>
                  <a:gdLst>
                    <a:gd name="T0" fmla="*/ 6 w 1071"/>
                    <a:gd name="T1" fmla="*/ 552 h 731"/>
                    <a:gd name="T2" fmla="*/ 0 w 1071"/>
                    <a:gd name="T3" fmla="*/ 642 h 731"/>
                    <a:gd name="T4" fmla="*/ 698 w 1071"/>
                    <a:gd name="T5" fmla="*/ 731 h 731"/>
                    <a:gd name="T6" fmla="*/ 703 w 1071"/>
                    <a:gd name="T7" fmla="*/ 729 h 731"/>
                    <a:gd name="T8" fmla="*/ 717 w 1071"/>
                    <a:gd name="T9" fmla="*/ 722 h 731"/>
                    <a:gd name="T10" fmla="*/ 740 w 1071"/>
                    <a:gd name="T11" fmla="*/ 710 h 731"/>
                    <a:gd name="T12" fmla="*/ 768 w 1071"/>
                    <a:gd name="T13" fmla="*/ 694 h 731"/>
                    <a:gd name="T14" fmla="*/ 801 w 1071"/>
                    <a:gd name="T15" fmla="*/ 672 h 731"/>
                    <a:gd name="T16" fmla="*/ 838 w 1071"/>
                    <a:gd name="T17" fmla="*/ 645 h 731"/>
                    <a:gd name="T18" fmla="*/ 876 w 1071"/>
                    <a:gd name="T19" fmla="*/ 614 h 731"/>
                    <a:gd name="T20" fmla="*/ 915 w 1071"/>
                    <a:gd name="T21" fmla="*/ 577 h 731"/>
                    <a:gd name="T22" fmla="*/ 953 w 1071"/>
                    <a:gd name="T23" fmla="*/ 536 h 731"/>
                    <a:gd name="T24" fmla="*/ 988 w 1071"/>
                    <a:gd name="T25" fmla="*/ 491 h 731"/>
                    <a:gd name="T26" fmla="*/ 1018 w 1071"/>
                    <a:gd name="T27" fmla="*/ 439 h 731"/>
                    <a:gd name="T28" fmla="*/ 1043 w 1071"/>
                    <a:gd name="T29" fmla="*/ 383 h 731"/>
                    <a:gd name="T30" fmla="*/ 1061 w 1071"/>
                    <a:gd name="T31" fmla="*/ 322 h 731"/>
                    <a:gd name="T32" fmla="*/ 1071 w 1071"/>
                    <a:gd name="T33" fmla="*/ 255 h 731"/>
                    <a:gd name="T34" fmla="*/ 1070 w 1071"/>
                    <a:gd name="T35" fmla="*/ 185 h 731"/>
                    <a:gd name="T36" fmla="*/ 1057 w 1071"/>
                    <a:gd name="T37" fmla="*/ 108 h 731"/>
                    <a:gd name="T38" fmla="*/ 1055 w 1071"/>
                    <a:gd name="T39" fmla="*/ 104 h 731"/>
                    <a:gd name="T40" fmla="*/ 1049 w 1071"/>
                    <a:gd name="T41" fmla="*/ 92 h 731"/>
                    <a:gd name="T42" fmla="*/ 1037 w 1071"/>
                    <a:gd name="T43" fmla="*/ 76 h 731"/>
                    <a:gd name="T44" fmla="*/ 1022 w 1071"/>
                    <a:gd name="T45" fmla="*/ 57 h 731"/>
                    <a:gd name="T46" fmla="*/ 1002 w 1071"/>
                    <a:gd name="T47" fmla="*/ 37 h 731"/>
                    <a:gd name="T48" fmla="*/ 979 w 1071"/>
                    <a:gd name="T49" fmla="*/ 20 h 731"/>
                    <a:gd name="T50" fmla="*/ 951 w 1071"/>
                    <a:gd name="T51" fmla="*/ 7 h 731"/>
                    <a:gd name="T52" fmla="*/ 919 w 1071"/>
                    <a:gd name="T53" fmla="*/ 0 h 731"/>
                    <a:gd name="T54" fmla="*/ 924 w 1071"/>
                    <a:gd name="T55" fmla="*/ 12 h 731"/>
                    <a:gd name="T56" fmla="*/ 934 w 1071"/>
                    <a:gd name="T57" fmla="*/ 44 h 731"/>
                    <a:gd name="T58" fmla="*/ 947 w 1071"/>
                    <a:gd name="T59" fmla="*/ 94 h 731"/>
                    <a:gd name="T60" fmla="*/ 958 w 1071"/>
                    <a:gd name="T61" fmla="*/ 159 h 731"/>
                    <a:gd name="T62" fmla="*/ 961 w 1071"/>
                    <a:gd name="T63" fmla="*/ 238 h 731"/>
                    <a:gd name="T64" fmla="*/ 953 w 1071"/>
                    <a:gd name="T65" fmla="*/ 324 h 731"/>
                    <a:gd name="T66" fmla="*/ 928 w 1071"/>
                    <a:gd name="T67" fmla="*/ 418 h 731"/>
                    <a:gd name="T68" fmla="*/ 884 w 1071"/>
                    <a:gd name="T69" fmla="*/ 516 h 731"/>
                    <a:gd name="T70" fmla="*/ 883 w 1071"/>
                    <a:gd name="T71" fmla="*/ 518 h 731"/>
                    <a:gd name="T72" fmla="*/ 879 w 1071"/>
                    <a:gd name="T73" fmla="*/ 521 h 731"/>
                    <a:gd name="T74" fmla="*/ 872 w 1071"/>
                    <a:gd name="T75" fmla="*/ 526 h 731"/>
                    <a:gd name="T76" fmla="*/ 862 w 1071"/>
                    <a:gd name="T77" fmla="*/ 534 h 731"/>
                    <a:gd name="T78" fmla="*/ 851 w 1071"/>
                    <a:gd name="T79" fmla="*/ 541 h 731"/>
                    <a:gd name="T80" fmla="*/ 837 w 1071"/>
                    <a:gd name="T81" fmla="*/ 550 h 731"/>
                    <a:gd name="T82" fmla="*/ 819 w 1071"/>
                    <a:gd name="T83" fmla="*/ 559 h 731"/>
                    <a:gd name="T84" fmla="*/ 800 w 1071"/>
                    <a:gd name="T85" fmla="*/ 567 h 731"/>
                    <a:gd name="T86" fmla="*/ 778 w 1071"/>
                    <a:gd name="T87" fmla="*/ 575 h 731"/>
                    <a:gd name="T88" fmla="*/ 754 w 1071"/>
                    <a:gd name="T89" fmla="*/ 582 h 731"/>
                    <a:gd name="T90" fmla="*/ 727 w 1071"/>
                    <a:gd name="T91" fmla="*/ 588 h 731"/>
                    <a:gd name="T92" fmla="*/ 697 w 1071"/>
                    <a:gd name="T93" fmla="*/ 592 h 731"/>
                    <a:gd name="T94" fmla="*/ 666 w 1071"/>
                    <a:gd name="T95" fmla="*/ 593 h 731"/>
                    <a:gd name="T96" fmla="*/ 631 w 1071"/>
                    <a:gd name="T97" fmla="*/ 592 h 731"/>
                    <a:gd name="T98" fmla="*/ 593 w 1071"/>
                    <a:gd name="T99" fmla="*/ 589 h 731"/>
                    <a:gd name="T100" fmla="*/ 555 w 1071"/>
                    <a:gd name="T101" fmla="*/ 581 h 731"/>
                    <a:gd name="T102" fmla="*/ 555 w 1071"/>
                    <a:gd name="T103" fmla="*/ 677 h 731"/>
                    <a:gd name="T104" fmla="*/ 24 w 1071"/>
                    <a:gd name="T105" fmla="*/ 623 h 731"/>
                    <a:gd name="T106" fmla="*/ 6 w 1071"/>
                    <a:gd name="T107" fmla="*/ 552 h 73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1071"/>
                    <a:gd name="T163" fmla="*/ 0 h 731"/>
                    <a:gd name="T164" fmla="*/ 1071 w 1071"/>
                    <a:gd name="T165" fmla="*/ 731 h 731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1071" h="731">
                      <a:moveTo>
                        <a:pt x="6" y="552"/>
                      </a:moveTo>
                      <a:lnTo>
                        <a:pt x="0" y="642"/>
                      </a:lnTo>
                      <a:lnTo>
                        <a:pt x="698" y="731"/>
                      </a:lnTo>
                      <a:lnTo>
                        <a:pt x="703" y="729"/>
                      </a:lnTo>
                      <a:lnTo>
                        <a:pt x="717" y="722"/>
                      </a:lnTo>
                      <a:lnTo>
                        <a:pt x="740" y="710"/>
                      </a:lnTo>
                      <a:lnTo>
                        <a:pt x="768" y="694"/>
                      </a:lnTo>
                      <a:lnTo>
                        <a:pt x="801" y="672"/>
                      </a:lnTo>
                      <a:lnTo>
                        <a:pt x="838" y="645"/>
                      </a:lnTo>
                      <a:lnTo>
                        <a:pt x="876" y="614"/>
                      </a:lnTo>
                      <a:lnTo>
                        <a:pt x="915" y="577"/>
                      </a:lnTo>
                      <a:lnTo>
                        <a:pt x="953" y="536"/>
                      </a:lnTo>
                      <a:lnTo>
                        <a:pt x="988" y="491"/>
                      </a:lnTo>
                      <a:lnTo>
                        <a:pt x="1018" y="439"/>
                      </a:lnTo>
                      <a:lnTo>
                        <a:pt x="1043" y="383"/>
                      </a:lnTo>
                      <a:lnTo>
                        <a:pt x="1061" y="322"/>
                      </a:lnTo>
                      <a:lnTo>
                        <a:pt x="1071" y="255"/>
                      </a:lnTo>
                      <a:lnTo>
                        <a:pt x="1070" y="185"/>
                      </a:lnTo>
                      <a:lnTo>
                        <a:pt x="1057" y="108"/>
                      </a:lnTo>
                      <a:lnTo>
                        <a:pt x="1055" y="104"/>
                      </a:lnTo>
                      <a:lnTo>
                        <a:pt x="1049" y="92"/>
                      </a:lnTo>
                      <a:lnTo>
                        <a:pt x="1037" y="76"/>
                      </a:lnTo>
                      <a:lnTo>
                        <a:pt x="1022" y="57"/>
                      </a:lnTo>
                      <a:lnTo>
                        <a:pt x="1002" y="37"/>
                      </a:lnTo>
                      <a:lnTo>
                        <a:pt x="979" y="20"/>
                      </a:lnTo>
                      <a:lnTo>
                        <a:pt x="951" y="7"/>
                      </a:lnTo>
                      <a:lnTo>
                        <a:pt x="919" y="0"/>
                      </a:lnTo>
                      <a:lnTo>
                        <a:pt x="924" y="12"/>
                      </a:lnTo>
                      <a:lnTo>
                        <a:pt x="934" y="44"/>
                      </a:lnTo>
                      <a:lnTo>
                        <a:pt x="947" y="94"/>
                      </a:lnTo>
                      <a:lnTo>
                        <a:pt x="958" y="159"/>
                      </a:lnTo>
                      <a:lnTo>
                        <a:pt x="961" y="238"/>
                      </a:lnTo>
                      <a:lnTo>
                        <a:pt x="953" y="324"/>
                      </a:lnTo>
                      <a:lnTo>
                        <a:pt x="928" y="418"/>
                      </a:lnTo>
                      <a:lnTo>
                        <a:pt x="884" y="516"/>
                      </a:lnTo>
                      <a:lnTo>
                        <a:pt x="883" y="518"/>
                      </a:lnTo>
                      <a:lnTo>
                        <a:pt x="879" y="521"/>
                      </a:lnTo>
                      <a:lnTo>
                        <a:pt x="872" y="526"/>
                      </a:lnTo>
                      <a:lnTo>
                        <a:pt x="862" y="534"/>
                      </a:lnTo>
                      <a:lnTo>
                        <a:pt x="851" y="541"/>
                      </a:lnTo>
                      <a:lnTo>
                        <a:pt x="837" y="550"/>
                      </a:lnTo>
                      <a:lnTo>
                        <a:pt x="819" y="559"/>
                      </a:lnTo>
                      <a:lnTo>
                        <a:pt x="800" y="567"/>
                      </a:lnTo>
                      <a:lnTo>
                        <a:pt x="778" y="575"/>
                      </a:lnTo>
                      <a:lnTo>
                        <a:pt x="754" y="582"/>
                      </a:lnTo>
                      <a:lnTo>
                        <a:pt x="727" y="588"/>
                      </a:lnTo>
                      <a:lnTo>
                        <a:pt x="697" y="592"/>
                      </a:lnTo>
                      <a:lnTo>
                        <a:pt x="666" y="593"/>
                      </a:lnTo>
                      <a:lnTo>
                        <a:pt x="631" y="592"/>
                      </a:lnTo>
                      <a:lnTo>
                        <a:pt x="593" y="589"/>
                      </a:lnTo>
                      <a:lnTo>
                        <a:pt x="555" y="581"/>
                      </a:lnTo>
                      <a:lnTo>
                        <a:pt x="555" y="677"/>
                      </a:lnTo>
                      <a:lnTo>
                        <a:pt x="24" y="623"/>
                      </a:lnTo>
                      <a:lnTo>
                        <a:pt x="6" y="55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1" name="Freeform 29"/>
                <p:cNvSpPr>
                  <a:spLocks/>
                </p:cNvSpPr>
                <p:nvPr/>
              </p:nvSpPr>
              <p:spPr bwMode="auto">
                <a:xfrm>
                  <a:off x="6486" y="14516"/>
                  <a:ext cx="787" cy="253"/>
                </a:xfrm>
                <a:custGeom>
                  <a:avLst/>
                  <a:gdLst>
                    <a:gd name="T0" fmla="*/ 787 w 787"/>
                    <a:gd name="T1" fmla="*/ 91 h 253"/>
                    <a:gd name="T2" fmla="*/ 12 w 787"/>
                    <a:gd name="T3" fmla="*/ 0 h 253"/>
                    <a:gd name="T4" fmla="*/ 0 w 787"/>
                    <a:gd name="T5" fmla="*/ 91 h 253"/>
                    <a:gd name="T6" fmla="*/ 764 w 787"/>
                    <a:gd name="T7" fmla="*/ 253 h 253"/>
                    <a:gd name="T8" fmla="*/ 787 w 787"/>
                    <a:gd name="T9" fmla="*/ 91 h 2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7"/>
                    <a:gd name="T16" fmla="*/ 0 h 253"/>
                    <a:gd name="T17" fmla="*/ 787 w 787"/>
                    <a:gd name="T18" fmla="*/ 253 h 2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7" h="253">
                      <a:moveTo>
                        <a:pt x="787" y="91"/>
                      </a:moveTo>
                      <a:lnTo>
                        <a:pt x="12" y="0"/>
                      </a:lnTo>
                      <a:lnTo>
                        <a:pt x="0" y="91"/>
                      </a:lnTo>
                      <a:lnTo>
                        <a:pt x="764" y="253"/>
                      </a:lnTo>
                      <a:lnTo>
                        <a:pt x="787" y="9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2" name="Freeform 30"/>
                <p:cNvSpPr>
                  <a:spLocks/>
                </p:cNvSpPr>
                <p:nvPr/>
              </p:nvSpPr>
              <p:spPr bwMode="auto">
                <a:xfrm>
                  <a:off x="6879" y="14597"/>
                  <a:ext cx="336" cy="115"/>
                </a:xfrm>
                <a:custGeom>
                  <a:avLst/>
                  <a:gdLst>
                    <a:gd name="T0" fmla="*/ 336 w 336"/>
                    <a:gd name="T1" fmla="*/ 50 h 115"/>
                    <a:gd name="T2" fmla="*/ 4 w 336"/>
                    <a:gd name="T3" fmla="*/ 0 h 115"/>
                    <a:gd name="T4" fmla="*/ 0 w 336"/>
                    <a:gd name="T5" fmla="*/ 48 h 115"/>
                    <a:gd name="T6" fmla="*/ 327 w 336"/>
                    <a:gd name="T7" fmla="*/ 115 h 115"/>
                    <a:gd name="T8" fmla="*/ 336 w 336"/>
                    <a:gd name="T9" fmla="*/ 50 h 1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6"/>
                    <a:gd name="T16" fmla="*/ 0 h 115"/>
                    <a:gd name="T17" fmla="*/ 336 w 336"/>
                    <a:gd name="T18" fmla="*/ 115 h 1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6" h="115">
                      <a:moveTo>
                        <a:pt x="336" y="50"/>
                      </a:moveTo>
                      <a:lnTo>
                        <a:pt x="4" y="0"/>
                      </a:lnTo>
                      <a:lnTo>
                        <a:pt x="0" y="48"/>
                      </a:lnTo>
                      <a:lnTo>
                        <a:pt x="327" y="115"/>
                      </a:lnTo>
                      <a:lnTo>
                        <a:pt x="336" y="5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3" name="Freeform 31"/>
                <p:cNvSpPr>
                  <a:spLocks/>
                </p:cNvSpPr>
                <p:nvPr/>
              </p:nvSpPr>
              <p:spPr bwMode="auto">
                <a:xfrm>
                  <a:off x="6536" y="14540"/>
                  <a:ext cx="225" cy="85"/>
                </a:xfrm>
                <a:custGeom>
                  <a:avLst/>
                  <a:gdLst>
                    <a:gd name="T0" fmla="*/ 225 w 225"/>
                    <a:gd name="T1" fmla="*/ 39 h 85"/>
                    <a:gd name="T2" fmla="*/ 0 w 225"/>
                    <a:gd name="T3" fmla="*/ 0 h 85"/>
                    <a:gd name="T4" fmla="*/ 3 w 225"/>
                    <a:gd name="T5" fmla="*/ 41 h 85"/>
                    <a:gd name="T6" fmla="*/ 218 w 225"/>
                    <a:gd name="T7" fmla="*/ 85 h 85"/>
                    <a:gd name="T8" fmla="*/ 225 w 225"/>
                    <a:gd name="T9" fmla="*/ 39 h 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5"/>
                    <a:gd name="T16" fmla="*/ 0 h 85"/>
                    <a:gd name="T17" fmla="*/ 225 w 225"/>
                    <a:gd name="T18" fmla="*/ 85 h 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5" h="85">
                      <a:moveTo>
                        <a:pt x="225" y="39"/>
                      </a:moveTo>
                      <a:lnTo>
                        <a:pt x="0" y="0"/>
                      </a:lnTo>
                      <a:lnTo>
                        <a:pt x="3" y="41"/>
                      </a:lnTo>
                      <a:lnTo>
                        <a:pt x="218" y="85"/>
                      </a:lnTo>
                      <a:lnTo>
                        <a:pt x="225" y="39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4" name="Freeform 32"/>
                <p:cNvSpPr>
                  <a:spLocks/>
                </p:cNvSpPr>
                <p:nvPr/>
              </p:nvSpPr>
              <p:spPr bwMode="auto">
                <a:xfrm>
                  <a:off x="5972" y="14624"/>
                  <a:ext cx="1325" cy="439"/>
                </a:xfrm>
                <a:custGeom>
                  <a:avLst/>
                  <a:gdLst>
                    <a:gd name="T0" fmla="*/ 0 w 1325"/>
                    <a:gd name="T1" fmla="*/ 132 h 439"/>
                    <a:gd name="T2" fmla="*/ 3 w 1325"/>
                    <a:gd name="T3" fmla="*/ 132 h 439"/>
                    <a:gd name="T4" fmla="*/ 10 w 1325"/>
                    <a:gd name="T5" fmla="*/ 130 h 439"/>
                    <a:gd name="T6" fmla="*/ 24 w 1325"/>
                    <a:gd name="T7" fmla="*/ 128 h 439"/>
                    <a:gd name="T8" fmla="*/ 42 w 1325"/>
                    <a:gd name="T9" fmla="*/ 125 h 439"/>
                    <a:gd name="T10" fmla="*/ 62 w 1325"/>
                    <a:gd name="T11" fmla="*/ 121 h 439"/>
                    <a:gd name="T12" fmla="*/ 86 w 1325"/>
                    <a:gd name="T13" fmla="*/ 116 h 439"/>
                    <a:gd name="T14" fmla="*/ 113 w 1325"/>
                    <a:gd name="T15" fmla="*/ 109 h 439"/>
                    <a:gd name="T16" fmla="*/ 141 w 1325"/>
                    <a:gd name="T17" fmla="*/ 102 h 439"/>
                    <a:gd name="T18" fmla="*/ 170 w 1325"/>
                    <a:gd name="T19" fmla="*/ 94 h 439"/>
                    <a:gd name="T20" fmla="*/ 199 w 1325"/>
                    <a:gd name="T21" fmla="*/ 85 h 439"/>
                    <a:gd name="T22" fmla="*/ 228 w 1325"/>
                    <a:gd name="T23" fmla="*/ 74 h 439"/>
                    <a:gd name="T24" fmla="*/ 257 w 1325"/>
                    <a:gd name="T25" fmla="*/ 62 h 439"/>
                    <a:gd name="T26" fmla="*/ 285 w 1325"/>
                    <a:gd name="T27" fmla="*/ 48 h 439"/>
                    <a:gd name="T28" fmla="*/ 309 w 1325"/>
                    <a:gd name="T29" fmla="*/ 34 h 439"/>
                    <a:gd name="T30" fmla="*/ 333 w 1325"/>
                    <a:gd name="T31" fmla="*/ 18 h 439"/>
                    <a:gd name="T32" fmla="*/ 352 w 1325"/>
                    <a:gd name="T33" fmla="*/ 0 h 439"/>
                    <a:gd name="T34" fmla="*/ 1325 w 1325"/>
                    <a:gd name="T35" fmla="*/ 223 h 439"/>
                    <a:gd name="T36" fmla="*/ 1323 w 1325"/>
                    <a:gd name="T37" fmla="*/ 225 h 439"/>
                    <a:gd name="T38" fmla="*/ 1318 w 1325"/>
                    <a:gd name="T39" fmla="*/ 230 h 439"/>
                    <a:gd name="T40" fmla="*/ 1309 w 1325"/>
                    <a:gd name="T41" fmla="*/ 239 h 439"/>
                    <a:gd name="T42" fmla="*/ 1297 w 1325"/>
                    <a:gd name="T43" fmla="*/ 250 h 439"/>
                    <a:gd name="T44" fmla="*/ 1282 w 1325"/>
                    <a:gd name="T45" fmla="*/ 263 h 439"/>
                    <a:gd name="T46" fmla="*/ 1265 w 1325"/>
                    <a:gd name="T47" fmla="*/ 278 h 439"/>
                    <a:gd name="T48" fmla="*/ 1247 w 1325"/>
                    <a:gd name="T49" fmla="*/ 295 h 439"/>
                    <a:gd name="T50" fmla="*/ 1225 w 1325"/>
                    <a:gd name="T51" fmla="*/ 312 h 439"/>
                    <a:gd name="T52" fmla="*/ 1202 w 1325"/>
                    <a:gd name="T53" fmla="*/ 331 h 439"/>
                    <a:gd name="T54" fmla="*/ 1179 w 1325"/>
                    <a:gd name="T55" fmla="*/ 349 h 439"/>
                    <a:gd name="T56" fmla="*/ 1154 w 1325"/>
                    <a:gd name="T57" fmla="*/ 367 h 439"/>
                    <a:gd name="T58" fmla="*/ 1128 w 1325"/>
                    <a:gd name="T59" fmla="*/ 385 h 439"/>
                    <a:gd name="T60" fmla="*/ 1102 w 1325"/>
                    <a:gd name="T61" fmla="*/ 401 h 439"/>
                    <a:gd name="T62" fmla="*/ 1077 w 1325"/>
                    <a:gd name="T63" fmla="*/ 415 h 439"/>
                    <a:gd name="T64" fmla="*/ 1051 w 1325"/>
                    <a:gd name="T65" fmla="*/ 428 h 439"/>
                    <a:gd name="T66" fmla="*/ 1026 w 1325"/>
                    <a:gd name="T67" fmla="*/ 439 h 439"/>
                    <a:gd name="T68" fmla="*/ 0 w 1325"/>
                    <a:gd name="T69" fmla="*/ 132 h 43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325"/>
                    <a:gd name="T106" fmla="*/ 0 h 439"/>
                    <a:gd name="T107" fmla="*/ 1325 w 1325"/>
                    <a:gd name="T108" fmla="*/ 439 h 43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325" h="439">
                      <a:moveTo>
                        <a:pt x="0" y="132"/>
                      </a:moveTo>
                      <a:lnTo>
                        <a:pt x="3" y="132"/>
                      </a:lnTo>
                      <a:lnTo>
                        <a:pt x="10" y="130"/>
                      </a:lnTo>
                      <a:lnTo>
                        <a:pt x="24" y="128"/>
                      </a:lnTo>
                      <a:lnTo>
                        <a:pt x="42" y="125"/>
                      </a:lnTo>
                      <a:lnTo>
                        <a:pt x="62" y="121"/>
                      </a:lnTo>
                      <a:lnTo>
                        <a:pt x="86" y="116"/>
                      </a:lnTo>
                      <a:lnTo>
                        <a:pt x="113" y="109"/>
                      </a:lnTo>
                      <a:lnTo>
                        <a:pt x="141" y="102"/>
                      </a:lnTo>
                      <a:lnTo>
                        <a:pt x="170" y="94"/>
                      </a:lnTo>
                      <a:lnTo>
                        <a:pt x="199" y="85"/>
                      </a:lnTo>
                      <a:lnTo>
                        <a:pt x="228" y="74"/>
                      </a:lnTo>
                      <a:lnTo>
                        <a:pt x="257" y="62"/>
                      </a:lnTo>
                      <a:lnTo>
                        <a:pt x="285" y="48"/>
                      </a:lnTo>
                      <a:lnTo>
                        <a:pt x="309" y="34"/>
                      </a:lnTo>
                      <a:lnTo>
                        <a:pt x="333" y="18"/>
                      </a:lnTo>
                      <a:lnTo>
                        <a:pt x="352" y="0"/>
                      </a:lnTo>
                      <a:lnTo>
                        <a:pt x="1325" y="223"/>
                      </a:lnTo>
                      <a:lnTo>
                        <a:pt x="1323" y="225"/>
                      </a:lnTo>
                      <a:lnTo>
                        <a:pt x="1318" y="230"/>
                      </a:lnTo>
                      <a:lnTo>
                        <a:pt x="1309" y="239"/>
                      </a:lnTo>
                      <a:lnTo>
                        <a:pt x="1297" y="250"/>
                      </a:lnTo>
                      <a:lnTo>
                        <a:pt x="1282" y="263"/>
                      </a:lnTo>
                      <a:lnTo>
                        <a:pt x="1265" y="278"/>
                      </a:lnTo>
                      <a:lnTo>
                        <a:pt x="1247" y="295"/>
                      </a:lnTo>
                      <a:lnTo>
                        <a:pt x="1225" y="312"/>
                      </a:lnTo>
                      <a:lnTo>
                        <a:pt x="1202" y="331"/>
                      </a:lnTo>
                      <a:lnTo>
                        <a:pt x="1179" y="349"/>
                      </a:lnTo>
                      <a:lnTo>
                        <a:pt x="1154" y="367"/>
                      </a:lnTo>
                      <a:lnTo>
                        <a:pt x="1128" y="385"/>
                      </a:lnTo>
                      <a:lnTo>
                        <a:pt x="1102" y="401"/>
                      </a:lnTo>
                      <a:lnTo>
                        <a:pt x="1077" y="415"/>
                      </a:lnTo>
                      <a:lnTo>
                        <a:pt x="1051" y="428"/>
                      </a:lnTo>
                      <a:lnTo>
                        <a:pt x="1026" y="439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5" name="Freeform 33"/>
                <p:cNvSpPr>
                  <a:spLocks/>
                </p:cNvSpPr>
                <p:nvPr/>
              </p:nvSpPr>
              <p:spPr bwMode="auto">
                <a:xfrm>
                  <a:off x="7292" y="14577"/>
                  <a:ext cx="472" cy="209"/>
                </a:xfrm>
                <a:custGeom>
                  <a:avLst/>
                  <a:gdLst>
                    <a:gd name="T0" fmla="*/ 47 w 472"/>
                    <a:gd name="T1" fmla="*/ 209 h 209"/>
                    <a:gd name="T2" fmla="*/ 472 w 472"/>
                    <a:gd name="T3" fmla="*/ 84 h 209"/>
                    <a:gd name="T4" fmla="*/ 215 w 472"/>
                    <a:gd name="T5" fmla="*/ 0 h 209"/>
                    <a:gd name="T6" fmla="*/ 5 w 472"/>
                    <a:gd name="T7" fmla="*/ 24 h 209"/>
                    <a:gd name="T8" fmla="*/ 0 w 472"/>
                    <a:gd name="T9" fmla="*/ 197 h 209"/>
                    <a:gd name="T10" fmla="*/ 47 w 472"/>
                    <a:gd name="T11" fmla="*/ 209 h 20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72"/>
                    <a:gd name="T19" fmla="*/ 0 h 209"/>
                    <a:gd name="T20" fmla="*/ 472 w 472"/>
                    <a:gd name="T21" fmla="*/ 209 h 20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72" h="209">
                      <a:moveTo>
                        <a:pt x="47" y="209"/>
                      </a:moveTo>
                      <a:lnTo>
                        <a:pt x="472" y="84"/>
                      </a:lnTo>
                      <a:lnTo>
                        <a:pt x="215" y="0"/>
                      </a:lnTo>
                      <a:lnTo>
                        <a:pt x="5" y="24"/>
                      </a:lnTo>
                      <a:lnTo>
                        <a:pt x="0" y="197"/>
                      </a:lnTo>
                      <a:lnTo>
                        <a:pt x="47" y="209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6" name="Freeform 34"/>
                <p:cNvSpPr>
                  <a:spLocks/>
                </p:cNvSpPr>
                <p:nvPr/>
              </p:nvSpPr>
              <p:spPr bwMode="auto">
                <a:xfrm>
                  <a:off x="6073" y="13679"/>
                  <a:ext cx="251" cy="999"/>
                </a:xfrm>
                <a:custGeom>
                  <a:avLst/>
                  <a:gdLst>
                    <a:gd name="T0" fmla="*/ 251 w 251"/>
                    <a:gd name="T1" fmla="*/ 23 h 999"/>
                    <a:gd name="T2" fmla="*/ 250 w 251"/>
                    <a:gd name="T3" fmla="*/ 22 h 999"/>
                    <a:gd name="T4" fmla="*/ 246 w 251"/>
                    <a:gd name="T5" fmla="*/ 20 h 999"/>
                    <a:gd name="T6" fmla="*/ 239 w 251"/>
                    <a:gd name="T7" fmla="*/ 18 h 999"/>
                    <a:gd name="T8" fmla="*/ 230 w 251"/>
                    <a:gd name="T9" fmla="*/ 15 h 999"/>
                    <a:gd name="T10" fmla="*/ 218 w 251"/>
                    <a:gd name="T11" fmla="*/ 11 h 999"/>
                    <a:gd name="T12" fmla="*/ 205 w 251"/>
                    <a:gd name="T13" fmla="*/ 7 h 999"/>
                    <a:gd name="T14" fmla="*/ 190 w 251"/>
                    <a:gd name="T15" fmla="*/ 4 h 999"/>
                    <a:gd name="T16" fmla="*/ 173 w 251"/>
                    <a:gd name="T17" fmla="*/ 1 h 999"/>
                    <a:gd name="T18" fmla="*/ 155 w 251"/>
                    <a:gd name="T19" fmla="*/ 0 h 999"/>
                    <a:gd name="T20" fmla="*/ 134 w 251"/>
                    <a:gd name="T21" fmla="*/ 0 h 999"/>
                    <a:gd name="T22" fmla="*/ 114 w 251"/>
                    <a:gd name="T23" fmla="*/ 2 h 999"/>
                    <a:gd name="T24" fmla="*/ 92 w 251"/>
                    <a:gd name="T25" fmla="*/ 5 h 999"/>
                    <a:gd name="T26" fmla="*/ 70 w 251"/>
                    <a:gd name="T27" fmla="*/ 12 h 999"/>
                    <a:gd name="T28" fmla="*/ 47 w 251"/>
                    <a:gd name="T29" fmla="*/ 20 h 999"/>
                    <a:gd name="T30" fmla="*/ 23 w 251"/>
                    <a:gd name="T31" fmla="*/ 32 h 999"/>
                    <a:gd name="T32" fmla="*/ 0 w 251"/>
                    <a:gd name="T33" fmla="*/ 47 h 999"/>
                    <a:gd name="T34" fmla="*/ 0 w 251"/>
                    <a:gd name="T35" fmla="*/ 999 h 999"/>
                    <a:gd name="T36" fmla="*/ 1 w 251"/>
                    <a:gd name="T37" fmla="*/ 999 h 999"/>
                    <a:gd name="T38" fmla="*/ 6 w 251"/>
                    <a:gd name="T39" fmla="*/ 999 h 999"/>
                    <a:gd name="T40" fmla="*/ 14 w 251"/>
                    <a:gd name="T41" fmla="*/ 998 h 999"/>
                    <a:gd name="T42" fmla="*/ 23 w 251"/>
                    <a:gd name="T43" fmla="*/ 997 h 999"/>
                    <a:gd name="T44" fmla="*/ 35 w 251"/>
                    <a:gd name="T45" fmla="*/ 995 h 999"/>
                    <a:gd name="T46" fmla="*/ 49 w 251"/>
                    <a:gd name="T47" fmla="*/ 993 h 999"/>
                    <a:gd name="T48" fmla="*/ 65 w 251"/>
                    <a:gd name="T49" fmla="*/ 990 h 999"/>
                    <a:gd name="T50" fmla="*/ 83 w 251"/>
                    <a:gd name="T51" fmla="*/ 985 h 999"/>
                    <a:gd name="T52" fmla="*/ 102 w 251"/>
                    <a:gd name="T53" fmla="*/ 980 h 999"/>
                    <a:gd name="T54" fmla="*/ 121 w 251"/>
                    <a:gd name="T55" fmla="*/ 973 h 999"/>
                    <a:gd name="T56" fmla="*/ 143 w 251"/>
                    <a:gd name="T57" fmla="*/ 966 h 999"/>
                    <a:gd name="T58" fmla="*/ 164 w 251"/>
                    <a:gd name="T59" fmla="*/ 956 h 999"/>
                    <a:gd name="T60" fmla="*/ 186 w 251"/>
                    <a:gd name="T61" fmla="*/ 945 h 999"/>
                    <a:gd name="T62" fmla="*/ 208 w 251"/>
                    <a:gd name="T63" fmla="*/ 934 h 999"/>
                    <a:gd name="T64" fmla="*/ 230 w 251"/>
                    <a:gd name="T65" fmla="*/ 919 h 999"/>
                    <a:gd name="T66" fmla="*/ 251 w 251"/>
                    <a:gd name="T67" fmla="*/ 903 h 999"/>
                    <a:gd name="T68" fmla="*/ 251 w 251"/>
                    <a:gd name="T69" fmla="*/ 23 h 99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251"/>
                    <a:gd name="T106" fmla="*/ 0 h 999"/>
                    <a:gd name="T107" fmla="*/ 251 w 251"/>
                    <a:gd name="T108" fmla="*/ 999 h 99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251" h="999">
                      <a:moveTo>
                        <a:pt x="251" y="23"/>
                      </a:moveTo>
                      <a:lnTo>
                        <a:pt x="250" y="22"/>
                      </a:lnTo>
                      <a:lnTo>
                        <a:pt x="246" y="20"/>
                      </a:lnTo>
                      <a:lnTo>
                        <a:pt x="239" y="18"/>
                      </a:lnTo>
                      <a:lnTo>
                        <a:pt x="230" y="15"/>
                      </a:lnTo>
                      <a:lnTo>
                        <a:pt x="218" y="11"/>
                      </a:lnTo>
                      <a:lnTo>
                        <a:pt x="205" y="7"/>
                      </a:lnTo>
                      <a:lnTo>
                        <a:pt x="190" y="4"/>
                      </a:lnTo>
                      <a:lnTo>
                        <a:pt x="173" y="1"/>
                      </a:lnTo>
                      <a:lnTo>
                        <a:pt x="155" y="0"/>
                      </a:lnTo>
                      <a:lnTo>
                        <a:pt x="134" y="0"/>
                      </a:lnTo>
                      <a:lnTo>
                        <a:pt x="114" y="2"/>
                      </a:lnTo>
                      <a:lnTo>
                        <a:pt x="92" y="5"/>
                      </a:lnTo>
                      <a:lnTo>
                        <a:pt x="70" y="12"/>
                      </a:lnTo>
                      <a:lnTo>
                        <a:pt x="47" y="20"/>
                      </a:lnTo>
                      <a:lnTo>
                        <a:pt x="23" y="32"/>
                      </a:lnTo>
                      <a:lnTo>
                        <a:pt x="0" y="47"/>
                      </a:lnTo>
                      <a:lnTo>
                        <a:pt x="0" y="999"/>
                      </a:lnTo>
                      <a:lnTo>
                        <a:pt x="1" y="999"/>
                      </a:lnTo>
                      <a:lnTo>
                        <a:pt x="6" y="999"/>
                      </a:lnTo>
                      <a:lnTo>
                        <a:pt x="14" y="998"/>
                      </a:lnTo>
                      <a:lnTo>
                        <a:pt x="23" y="997"/>
                      </a:lnTo>
                      <a:lnTo>
                        <a:pt x="35" y="995"/>
                      </a:lnTo>
                      <a:lnTo>
                        <a:pt x="49" y="993"/>
                      </a:lnTo>
                      <a:lnTo>
                        <a:pt x="65" y="990"/>
                      </a:lnTo>
                      <a:lnTo>
                        <a:pt x="83" y="985"/>
                      </a:lnTo>
                      <a:lnTo>
                        <a:pt x="102" y="980"/>
                      </a:lnTo>
                      <a:lnTo>
                        <a:pt x="121" y="973"/>
                      </a:lnTo>
                      <a:lnTo>
                        <a:pt x="143" y="966"/>
                      </a:lnTo>
                      <a:lnTo>
                        <a:pt x="164" y="956"/>
                      </a:lnTo>
                      <a:lnTo>
                        <a:pt x="186" y="945"/>
                      </a:lnTo>
                      <a:lnTo>
                        <a:pt x="208" y="934"/>
                      </a:lnTo>
                      <a:lnTo>
                        <a:pt x="230" y="919"/>
                      </a:lnTo>
                      <a:lnTo>
                        <a:pt x="251" y="903"/>
                      </a:lnTo>
                      <a:lnTo>
                        <a:pt x="251" y="23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7" name="Freeform 35"/>
                <p:cNvSpPr>
                  <a:spLocks/>
                </p:cNvSpPr>
                <p:nvPr/>
              </p:nvSpPr>
              <p:spPr bwMode="auto">
                <a:xfrm>
                  <a:off x="6080" y="13687"/>
                  <a:ext cx="215" cy="843"/>
                </a:xfrm>
                <a:custGeom>
                  <a:avLst/>
                  <a:gdLst>
                    <a:gd name="T0" fmla="*/ 215 w 215"/>
                    <a:gd name="T1" fmla="*/ 20 h 843"/>
                    <a:gd name="T2" fmla="*/ 214 w 215"/>
                    <a:gd name="T3" fmla="*/ 19 h 843"/>
                    <a:gd name="T4" fmla="*/ 211 w 215"/>
                    <a:gd name="T5" fmla="*/ 18 h 843"/>
                    <a:gd name="T6" fmla="*/ 205 w 215"/>
                    <a:gd name="T7" fmla="*/ 15 h 843"/>
                    <a:gd name="T8" fmla="*/ 197 w 215"/>
                    <a:gd name="T9" fmla="*/ 12 h 843"/>
                    <a:gd name="T10" fmla="*/ 187 w 215"/>
                    <a:gd name="T11" fmla="*/ 9 h 843"/>
                    <a:gd name="T12" fmla="*/ 176 w 215"/>
                    <a:gd name="T13" fmla="*/ 6 h 843"/>
                    <a:gd name="T14" fmla="*/ 163 w 215"/>
                    <a:gd name="T15" fmla="*/ 4 h 843"/>
                    <a:gd name="T16" fmla="*/ 149 w 215"/>
                    <a:gd name="T17" fmla="*/ 1 h 843"/>
                    <a:gd name="T18" fmla="*/ 133 w 215"/>
                    <a:gd name="T19" fmla="*/ 0 h 843"/>
                    <a:gd name="T20" fmla="*/ 115 w 215"/>
                    <a:gd name="T21" fmla="*/ 0 h 843"/>
                    <a:gd name="T22" fmla="*/ 98 w 215"/>
                    <a:gd name="T23" fmla="*/ 1 h 843"/>
                    <a:gd name="T24" fmla="*/ 79 w 215"/>
                    <a:gd name="T25" fmla="*/ 5 h 843"/>
                    <a:gd name="T26" fmla="*/ 60 w 215"/>
                    <a:gd name="T27" fmla="*/ 10 h 843"/>
                    <a:gd name="T28" fmla="*/ 40 w 215"/>
                    <a:gd name="T29" fmla="*/ 18 h 843"/>
                    <a:gd name="T30" fmla="*/ 21 w 215"/>
                    <a:gd name="T31" fmla="*/ 27 h 843"/>
                    <a:gd name="T32" fmla="*/ 0 w 215"/>
                    <a:gd name="T33" fmla="*/ 40 h 843"/>
                    <a:gd name="T34" fmla="*/ 0 w 215"/>
                    <a:gd name="T35" fmla="*/ 843 h 843"/>
                    <a:gd name="T36" fmla="*/ 1 w 215"/>
                    <a:gd name="T37" fmla="*/ 843 h 843"/>
                    <a:gd name="T38" fmla="*/ 6 w 215"/>
                    <a:gd name="T39" fmla="*/ 843 h 843"/>
                    <a:gd name="T40" fmla="*/ 12 w 215"/>
                    <a:gd name="T41" fmla="*/ 842 h 843"/>
                    <a:gd name="T42" fmla="*/ 21 w 215"/>
                    <a:gd name="T43" fmla="*/ 841 h 843"/>
                    <a:gd name="T44" fmla="*/ 30 w 215"/>
                    <a:gd name="T45" fmla="*/ 840 h 843"/>
                    <a:gd name="T46" fmla="*/ 43 w 215"/>
                    <a:gd name="T47" fmla="*/ 838 h 843"/>
                    <a:gd name="T48" fmla="*/ 56 w 215"/>
                    <a:gd name="T49" fmla="*/ 835 h 843"/>
                    <a:gd name="T50" fmla="*/ 71 w 215"/>
                    <a:gd name="T51" fmla="*/ 831 h 843"/>
                    <a:gd name="T52" fmla="*/ 87 w 215"/>
                    <a:gd name="T53" fmla="*/ 826 h 843"/>
                    <a:gd name="T54" fmla="*/ 105 w 215"/>
                    <a:gd name="T55" fmla="*/ 821 h 843"/>
                    <a:gd name="T56" fmla="*/ 123 w 215"/>
                    <a:gd name="T57" fmla="*/ 814 h 843"/>
                    <a:gd name="T58" fmla="*/ 141 w 215"/>
                    <a:gd name="T59" fmla="*/ 806 h 843"/>
                    <a:gd name="T60" fmla="*/ 159 w 215"/>
                    <a:gd name="T61" fmla="*/ 797 h 843"/>
                    <a:gd name="T62" fmla="*/ 179 w 215"/>
                    <a:gd name="T63" fmla="*/ 786 h 843"/>
                    <a:gd name="T64" fmla="*/ 197 w 215"/>
                    <a:gd name="T65" fmla="*/ 774 h 843"/>
                    <a:gd name="T66" fmla="*/ 215 w 215"/>
                    <a:gd name="T67" fmla="*/ 760 h 843"/>
                    <a:gd name="T68" fmla="*/ 215 w 215"/>
                    <a:gd name="T69" fmla="*/ 20 h 84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215"/>
                    <a:gd name="T106" fmla="*/ 0 h 843"/>
                    <a:gd name="T107" fmla="*/ 215 w 215"/>
                    <a:gd name="T108" fmla="*/ 843 h 843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215" h="843">
                      <a:moveTo>
                        <a:pt x="215" y="20"/>
                      </a:moveTo>
                      <a:lnTo>
                        <a:pt x="214" y="19"/>
                      </a:lnTo>
                      <a:lnTo>
                        <a:pt x="211" y="18"/>
                      </a:lnTo>
                      <a:lnTo>
                        <a:pt x="205" y="15"/>
                      </a:lnTo>
                      <a:lnTo>
                        <a:pt x="197" y="12"/>
                      </a:lnTo>
                      <a:lnTo>
                        <a:pt x="187" y="9"/>
                      </a:lnTo>
                      <a:lnTo>
                        <a:pt x="176" y="6"/>
                      </a:lnTo>
                      <a:lnTo>
                        <a:pt x="163" y="4"/>
                      </a:lnTo>
                      <a:lnTo>
                        <a:pt x="149" y="1"/>
                      </a:lnTo>
                      <a:lnTo>
                        <a:pt x="133" y="0"/>
                      </a:lnTo>
                      <a:lnTo>
                        <a:pt x="115" y="0"/>
                      </a:lnTo>
                      <a:lnTo>
                        <a:pt x="98" y="1"/>
                      </a:lnTo>
                      <a:lnTo>
                        <a:pt x="79" y="5"/>
                      </a:lnTo>
                      <a:lnTo>
                        <a:pt x="60" y="10"/>
                      </a:lnTo>
                      <a:lnTo>
                        <a:pt x="40" y="18"/>
                      </a:lnTo>
                      <a:lnTo>
                        <a:pt x="21" y="27"/>
                      </a:lnTo>
                      <a:lnTo>
                        <a:pt x="0" y="40"/>
                      </a:lnTo>
                      <a:lnTo>
                        <a:pt x="0" y="843"/>
                      </a:lnTo>
                      <a:lnTo>
                        <a:pt x="1" y="843"/>
                      </a:lnTo>
                      <a:lnTo>
                        <a:pt x="6" y="843"/>
                      </a:lnTo>
                      <a:lnTo>
                        <a:pt x="12" y="842"/>
                      </a:lnTo>
                      <a:lnTo>
                        <a:pt x="21" y="841"/>
                      </a:lnTo>
                      <a:lnTo>
                        <a:pt x="30" y="840"/>
                      </a:lnTo>
                      <a:lnTo>
                        <a:pt x="43" y="838"/>
                      </a:lnTo>
                      <a:lnTo>
                        <a:pt x="56" y="835"/>
                      </a:lnTo>
                      <a:lnTo>
                        <a:pt x="71" y="831"/>
                      </a:lnTo>
                      <a:lnTo>
                        <a:pt x="87" y="826"/>
                      </a:lnTo>
                      <a:lnTo>
                        <a:pt x="105" y="821"/>
                      </a:lnTo>
                      <a:lnTo>
                        <a:pt x="123" y="814"/>
                      </a:lnTo>
                      <a:lnTo>
                        <a:pt x="141" y="806"/>
                      </a:lnTo>
                      <a:lnTo>
                        <a:pt x="159" y="797"/>
                      </a:lnTo>
                      <a:lnTo>
                        <a:pt x="179" y="786"/>
                      </a:lnTo>
                      <a:lnTo>
                        <a:pt x="197" y="774"/>
                      </a:lnTo>
                      <a:lnTo>
                        <a:pt x="215" y="760"/>
                      </a:lnTo>
                      <a:lnTo>
                        <a:pt x="215" y="2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8" name="Freeform 36"/>
                <p:cNvSpPr>
                  <a:spLocks/>
                </p:cNvSpPr>
                <p:nvPr/>
              </p:nvSpPr>
              <p:spPr bwMode="auto">
                <a:xfrm>
                  <a:off x="6087" y="13696"/>
                  <a:ext cx="180" cy="685"/>
                </a:xfrm>
                <a:custGeom>
                  <a:avLst/>
                  <a:gdLst>
                    <a:gd name="T0" fmla="*/ 180 w 180"/>
                    <a:gd name="T1" fmla="*/ 16 h 685"/>
                    <a:gd name="T2" fmla="*/ 179 w 180"/>
                    <a:gd name="T3" fmla="*/ 16 h 685"/>
                    <a:gd name="T4" fmla="*/ 176 w 180"/>
                    <a:gd name="T5" fmla="*/ 14 h 685"/>
                    <a:gd name="T6" fmla="*/ 172 w 180"/>
                    <a:gd name="T7" fmla="*/ 12 h 685"/>
                    <a:gd name="T8" fmla="*/ 165 w 180"/>
                    <a:gd name="T9" fmla="*/ 10 h 685"/>
                    <a:gd name="T10" fmla="*/ 157 w 180"/>
                    <a:gd name="T11" fmla="*/ 8 h 685"/>
                    <a:gd name="T12" fmla="*/ 147 w 180"/>
                    <a:gd name="T13" fmla="*/ 4 h 685"/>
                    <a:gd name="T14" fmla="*/ 136 w 180"/>
                    <a:gd name="T15" fmla="*/ 2 h 685"/>
                    <a:gd name="T16" fmla="*/ 125 w 180"/>
                    <a:gd name="T17" fmla="*/ 0 h 685"/>
                    <a:gd name="T18" fmla="*/ 111 w 180"/>
                    <a:gd name="T19" fmla="*/ 0 h 685"/>
                    <a:gd name="T20" fmla="*/ 97 w 180"/>
                    <a:gd name="T21" fmla="*/ 0 h 685"/>
                    <a:gd name="T22" fmla="*/ 81 w 180"/>
                    <a:gd name="T23" fmla="*/ 1 h 685"/>
                    <a:gd name="T24" fmla="*/ 66 w 180"/>
                    <a:gd name="T25" fmla="*/ 3 h 685"/>
                    <a:gd name="T26" fmla="*/ 50 w 180"/>
                    <a:gd name="T27" fmla="*/ 8 h 685"/>
                    <a:gd name="T28" fmla="*/ 33 w 180"/>
                    <a:gd name="T29" fmla="*/ 14 h 685"/>
                    <a:gd name="T30" fmla="*/ 17 w 180"/>
                    <a:gd name="T31" fmla="*/ 23 h 685"/>
                    <a:gd name="T32" fmla="*/ 0 w 180"/>
                    <a:gd name="T33" fmla="*/ 33 h 685"/>
                    <a:gd name="T34" fmla="*/ 0 w 180"/>
                    <a:gd name="T35" fmla="*/ 685 h 685"/>
                    <a:gd name="T36" fmla="*/ 1 w 180"/>
                    <a:gd name="T37" fmla="*/ 685 h 685"/>
                    <a:gd name="T38" fmla="*/ 4 w 180"/>
                    <a:gd name="T39" fmla="*/ 685 h 685"/>
                    <a:gd name="T40" fmla="*/ 9 w 180"/>
                    <a:gd name="T41" fmla="*/ 684 h 685"/>
                    <a:gd name="T42" fmla="*/ 17 w 180"/>
                    <a:gd name="T43" fmla="*/ 683 h 685"/>
                    <a:gd name="T44" fmla="*/ 26 w 180"/>
                    <a:gd name="T45" fmla="*/ 682 h 685"/>
                    <a:gd name="T46" fmla="*/ 35 w 180"/>
                    <a:gd name="T47" fmla="*/ 681 h 685"/>
                    <a:gd name="T48" fmla="*/ 47 w 180"/>
                    <a:gd name="T49" fmla="*/ 678 h 685"/>
                    <a:gd name="T50" fmla="*/ 60 w 180"/>
                    <a:gd name="T51" fmla="*/ 676 h 685"/>
                    <a:gd name="T52" fmla="*/ 73 w 180"/>
                    <a:gd name="T53" fmla="*/ 671 h 685"/>
                    <a:gd name="T54" fmla="*/ 87 w 180"/>
                    <a:gd name="T55" fmla="*/ 667 h 685"/>
                    <a:gd name="T56" fmla="*/ 102 w 180"/>
                    <a:gd name="T57" fmla="*/ 662 h 685"/>
                    <a:gd name="T58" fmla="*/ 118 w 180"/>
                    <a:gd name="T59" fmla="*/ 655 h 685"/>
                    <a:gd name="T60" fmla="*/ 133 w 180"/>
                    <a:gd name="T61" fmla="*/ 648 h 685"/>
                    <a:gd name="T62" fmla="*/ 149 w 180"/>
                    <a:gd name="T63" fmla="*/ 639 h 685"/>
                    <a:gd name="T64" fmla="*/ 165 w 180"/>
                    <a:gd name="T65" fmla="*/ 628 h 685"/>
                    <a:gd name="T66" fmla="*/ 180 w 180"/>
                    <a:gd name="T67" fmla="*/ 617 h 685"/>
                    <a:gd name="T68" fmla="*/ 180 w 180"/>
                    <a:gd name="T69" fmla="*/ 16 h 68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80"/>
                    <a:gd name="T106" fmla="*/ 0 h 685"/>
                    <a:gd name="T107" fmla="*/ 180 w 180"/>
                    <a:gd name="T108" fmla="*/ 685 h 68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80" h="685">
                      <a:moveTo>
                        <a:pt x="180" y="16"/>
                      </a:moveTo>
                      <a:lnTo>
                        <a:pt x="179" y="16"/>
                      </a:lnTo>
                      <a:lnTo>
                        <a:pt x="176" y="14"/>
                      </a:lnTo>
                      <a:lnTo>
                        <a:pt x="172" y="12"/>
                      </a:lnTo>
                      <a:lnTo>
                        <a:pt x="165" y="10"/>
                      </a:lnTo>
                      <a:lnTo>
                        <a:pt x="157" y="8"/>
                      </a:lnTo>
                      <a:lnTo>
                        <a:pt x="147" y="4"/>
                      </a:lnTo>
                      <a:lnTo>
                        <a:pt x="136" y="2"/>
                      </a:lnTo>
                      <a:lnTo>
                        <a:pt x="125" y="0"/>
                      </a:lnTo>
                      <a:lnTo>
                        <a:pt x="111" y="0"/>
                      </a:lnTo>
                      <a:lnTo>
                        <a:pt x="97" y="0"/>
                      </a:lnTo>
                      <a:lnTo>
                        <a:pt x="81" y="1"/>
                      </a:lnTo>
                      <a:lnTo>
                        <a:pt x="66" y="3"/>
                      </a:lnTo>
                      <a:lnTo>
                        <a:pt x="50" y="8"/>
                      </a:lnTo>
                      <a:lnTo>
                        <a:pt x="33" y="14"/>
                      </a:lnTo>
                      <a:lnTo>
                        <a:pt x="17" y="23"/>
                      </a:lnTo>
                      <a:lnTo>
                        <a:pt x="0" y="33"/>
                      </a:lnTo>
                      <a:lnTo>
                        <a:pt x="0" y="685"/>
                      </a:lnTo>
                      <a:lnTo>
                        <a:pt x="1" y="685"/>
                      </a:lnTo>
                      <a:lnTo>
                        <a:pt x="4" y="685"/>
                      </a:lnTo>
                      <a:lnTo>
                        <a:pt x="9" y="684"/>
                      </a:lnTo>
                      <a:lnTo>
                        <a:pt x="17" y="683"/>
                      </a:lnTo>
                      <a:lnTo>
                        <a:pt x="26" y="682"/>
                      </a:lnTo>
                      <a:lnTo>
                        <a:pt x="35" y="681"/>
                      </a:lnTo>
                      <a:lnTo>
                        <a:pt x="47" y="678"/>
                      </a:lnTo>
                      <a:lnTo>
                        <a:pt x="60" y="676"/>
                      </a:lnTo>
                      <a:lnTo>
                        <a:pt x="73" y="671"/>
                      </a:lnTo>
                      <a:lnTo>
                        <a:pt x="87" y="667"/>
                      </a:lnTo>
                      <a:lnTo>
                        <a:pt x="102" y="662"/>
                      </a:lnTo>
                      <a:lnTo>
                        <a:pt x="118" y="655"/>
                      </a:lnTo>
                      <a:lnTo>
                        <a:pt x="133" y="648"/>
                      </a:lnTo>
                      <a:lnTo>
                        <a:pt x="149" y="639"/>
                      </a:lnTo>
                      <a:lnTo>
                        <a:pt x="165" y="628"/>
                      </a:lnTo>
                      <a:lnTo>
                        <a:pt x="180" y="617"/>
                      </a:lnTo>
                      <a:lnTo>
                        <a:pt x="18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99" name="Freeform 37"/>
                <p:cNvSpPr>
                  <a:spLocks/>
                </p:cNvSpPr>
                <p:nvPr/>
              </p:nvSpPr>
              <p:spPr bwMode="auto">
                <a:xfrm>
                  <a:off x="6093" y="13704"/>
                  <a:ext cx="146" cy="530"/>
                </a:xfrm>
                <a:custGeom>
                  <a:avLst/>
                  <a:gdLst>
                    <a:gd name="T0" fmla="*/ 146 w 146"/>
                    <a:gd name="T1" fmla="*/ 14 h 530"/>
                    <a:gd name="T2" fmla="*/ 143 w 146"/>
                    <a:gd name="T3" fmla="*/ 12 h 530"/>
                    <a:gd name="T4" fmla="*/ 134 w 146"/>
                    <a:gd name="T5" fmla="*/ 8 h 530"/>
                    <a:gd name="T6" fmla="*/ 120 w 146"/>
                    <a:gd name="T7" fmla="*/ 4 h 530"/>
                    <a:gd name="T8" fmla="*/ 101 w 146"/>
                    <a:gd name="T9" fmla="*/ 1 h 530"/>
                    <a:gd name="T10" fmla="*/ 79 w 146"/>
                    <a:gd name="T11" fmla="*/ 0 h 530"/>
                    <a:gd name="T12" fmla="*/ 54 w 146"/>
                    <a:gd name="T13" fmla="*/ 3 h 530"/>
                    <a:gd name="T14" fmla="*/ 27 w 146"/>
                    <a:gd name="T15" fmla="*/ 11 h 530"/>
                    <a:gd name="T16" fmla="*/ 0 w 146"/>
                    <a:gd name="T17" fmla="*/ 27 h 530"/>
                    <a:gd name="T18" fmla="*/ 0 w 146"/>
                    <a:gd name="T19" fmla="*/ 530 h 530"/>
                    <a:gd name="T20" fmla="*/ 3 w 146"/>
                    <a:gd name="T21" fmla="*/ 530 h 530"/>
                    <a:gd name="T22" fmla="*/ 14 w 146"/>
                    <a:gd name="T23" fmla="*/ 529 h 530"/>
                    <a:gd name="T24" fmla="*/ 29 w 146"/>
                    <a:gd name="T25" fmla="*/ 526 h 530"/>
                    <a:gd name="T26" fmla="*/ 49 w 146"/>
                    <a:gd name="T27" fmla="*/ 521 h 530"/>
                    <a:gd name="T28" fmla="*/ 71 w 146"/>
                    <a:gd name="T29" fmla="*/ 514 h 530"/>
                    <a:gd name="T30" fmla="*/ 96 w 146"/>
                    <a:gd name="T31" fmla="*/ 505 h 530"/>
                    <a:gd name="T32" fmla="*/ 121 w 146"/>
                    <a:gd name="T33" fmla="*/ 492 h 530"/>
                    <a:gd name="T34" fmla="*/ 146 w 146"/>
                    <a:gd name="T35" fmla="*/ 475 h 530"/>
                    <a:gd name="T36" fmla="*/ 146 w 146"/>
                    <a:gd name="T37" fmla="*/ 14 h 53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46"/>
                    <a:gd name="T58" fmla="*/ 0 h 530"/>
                    <a:gd name="T59" fmla="*/ 146 w 146"/>
                    <a:gd name="T60" fmla="*/ 530 h 53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46" h="530">
                      <a:moveTo>
                        <a:pt x="146" y="14"/>
                      </a:moveTo>
                      <a:lnTo>
                        <a:pt x="143" y="12"/>
                      </a:lnTo>
                      <a:lnTo>
                        <a:pt x="134" y="8"/>
                      </a:lnTo>
                      <a:lnTo>
                        <a:pt x="120" y="4"/>
                      </a:lnTo>
                      <a:lnTo>
                        <a:pt x="101" y="1"/>
                      </a:lnTo>
                      <a:lnTo>
                        <a:pt x="79" y="0"/>
                      </a:lnTo>
                      <a:lnTo>
                        <a:pt x="54" y="3"/>
                      </a:lnTo>
                      <a:lnTo>
                        <a:pt x="27" y="11"/>
                      </a:lnTo>
                      <a:lnTo>
                        <a:pt x="0" y="27"/>
                      </a:lnTo>
                      <a:lnTo>
                        <a:pt x="0" y="530"/>
                      </a:lnTo>
                      <a:lnTo>
                        <a:pt x="3" y="530"/>
                      </a:lnTo>
                      <a:lnTo>
                        <a:pt x="14" y="529"/>
                      </a:lnTo>
                      <a:lnTo>
                        <a:pt x="29" y="526"/>
                      </a:lnTo>
                      <a:lnTo>
                        <a:pt x="49" y="521"/>
                      </a:lnTo>
                      <a:lnTo>
                        <a:pt x="71" y="514"/>
                      </a:lnTo>
                      <a:lnTo>
                        <a:pt x="96" y="505"/>
                      </a:lnTo>
                      <a:lnTo>
                        <a:pt x="121" y="492"/>
                      </a:lnTo>
                      <a:lnTo>
                        <a:pt x="146" y="475"/>
                      </a:lnTo>
                      <a:lnTo>
                        <a:pt x="146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0" name="Freeform 38"/>
                <p:cNvSpPr>
                  <a:spLocks/>
                </p:cNvSpPr>
                <p:nvPr/>
              </p:nvSpPr>
              <p:spPr bwMode="auto">
                <a:xfrm>
                  <a:off x="6101" y="13712"/>
                  <a:ext cx="109" cy="373"/>
                </a:xfrm>
                <a:custGeom>
                  <a:avLst/>
                  <a:gdLst>
                    <a:gd name="T0" fmla="*/ 109 w 109"/>
                    <a:gd name="T1" fmla="*/ 10 h 373"/>
                    <a:gd name="T2" fmla="*/ 107 w 109"/>
                    <a:gd name="T3" fmla="*/ 9 h 373"/>
                    <a:gd name="T4" fmla="*/ 100 w 109"/>
                    <a:gd name="T5" fmla="*/ 6 h 373"/>
                    <a:gd name="T6" fmla="*/ 89 w 109"/>
                    <a:gd name="T7" fmla="*/ 2 h 373"/>
                    <a:gd name="T8" fmla="*/ 75 w 109"/>
                    <a:gd name="T9" fmla="*/ 0 h 373"/>
                    <a:gd name="T10" fmla="*/ 59 w 109"/>
                    <a:gd name="T11" fmla="*/ 0 h 373"/>
                    <a:gd name="T12" fmla="*/ 39 w 109"/>
                    <a:gd name="T13" fmla="*/ 2 h 373"/>
                    <a:gd name="T14" fmla="*/ 20 w 109"/>
                    <a:gd name="T15" fmla="*/ 9 h 373"/>
                    <a:gd name="T16" fmla="*/ 0 w 109"/>
                    <a:gd name="T17" fmla="*/ 21 h 373"/>
                    <a:gd name="T18" fmla="*/ 0 w 109"/>
                    <a:gd name="T19" fmla="*/ 373 h 373"/>
                    <a:gd name="T20" fmla="*/ 2 w 109"/>
                    <a:gd name="T21" fmla="*/ 373 h 373"/>
                    <a:gd name="T22" fmla="*/ 9 w 109"/>
                    <a:gd name="T23" fmla="*/ 372 h 373"/>
                    <a:gd name="T24" fmla="*/ 21 w 109"/>
                    <a:gd name="T25" fmla="*/ 369 h 373"/>
                    <a:gd name="T26" fmla="*/ 36 w 109"/>
                    <a:gd name="T27" fmla="*/ 366 h 373"/>
                    <a:gd name="T28" fmla="*/ 53 w 109"/>
                    <a:gd name="T29" fmla="*/ 362 h 373"/>
                    <a:gd name="T30" fmla="*/ 72 w 109"/>
                    <a:gd name="T31" fmla="*/ 354 h 373"/>
                    <a:gd name="T32" fmla="*/ 90 w 109"/>
                    <a:gd name="T33" fmla="*/ 343 h 373"/>
                    <a:gd name="T34" fmla="*/ 109 w 109"/>
                    <a:gd name="T35" fmla="*/ 331 h 373"/>
                    <a:gd name="T36" fmla="*/ 109 w 109"/>
                    <a:gd name="T37" fmla="*/ 10 h 37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09"/>
                    <a:gd name="T58" fmla="*/ 0 h 373"/>
                    <a:gd name="T59" fmla="*/ 109 w 109"/>
                    <a:gd name="T60" fmla="*/ 373 h 37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09" h="373">
                      <a:moveTo>
                        <a:pt x="109" y="10"/>
                      </a:moveTo>
                      <a:lnTo>
                        <a:pt x="107" y="9"/>
                      </a:lnTo>
                      <a:lnTo>
                        <a:pt x="100" y="6"/>
                      </a:lnTo>
                      <a:lnTo>
                        <a:pt x="89" y="2"/>
                      </a:lnTo>
                      <a:lnTo>
                        <a:pt x="75" y="0"/>
                      </a:lnTo>
                      <a:lnTo>
                        <a:pt x="59" y="0"/>
                      </a:lnTo>
                      <a:lnTo>
                        <a:pt x="39" y="2"/>
                      </a:lnTo>
                      <a:lnTo>
                        <a:pt x="20" y="9"/>
                      </a:lnTo>
                      <a:lnTo>
                        <a:pt x="0" y="21"/>
                      </a:lnTo>
                      <a:lnTo>
                        <a:pt x="0" y="373"/>
                      </a:lnTo>
                      <a:lnTo>
                        <a:pt x="2" y="373"/>
                      </a:lnTo>
                      <a:lnTo>
                        <a:pt x="9" y="372"/>
                      </a:lnTo>
                      <a:lnTo>
                        <a:pt x="21" y="369"/>
                      </a:lnTo>
                      <a:lnTo>
                        <a:pt x="36" y="366"/>
                      </a:lnTo>
                      <a:lnTo>
                        <a:pt x="53" y="362"/>
                      </a:lnTo>
                      <a:lnTo>
                        <a:pt x="72" y="354"/>
                      </a:lnTo>
                      <a:lnTo>
                        <a:pt x="90" y="343"/>
                      </a:lnTo>
                      <a:lnTo>
                        <a:pt x="109" y="331"/>
                      </a:lnTo>
                      <a:lnTo>
                        <a:pt x="109" y="1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1" name="Freeform 39"/>
                <p:cNvSpPr>
                  <a:spLocks/>
                </p:cNvSpPr>
                <p:nvPr/>
              </p:nvSpPr>
              <p:spPr bwMode="auto">
                <a:xfrm>
                  <a:off x="6107" y="13721"/>
                  <a:ext cx="75" cy="216"/>
                </a:xfrm>
                <a:custGeom>
                  <a:avLst/>
                  <a:gdLst>
                    <a:gd name="T0" fmla="*/ 75 w 75"/>
                    <a:gd name="T1" fmla="*/ 6 h 216"/>
                    <a:gd name="T2" fmla="*/ 73 w 75"/>
                    <a:gd name="T3" fmla="*/ 5 h 216"/>
                    <a:gd name="T4" fmla="*/ 69 w 75"/>
                    <a:gd name="T5" fmla="*/ 4 h 216"/>
                    <a:gd name="T6" fmla="*/ 61 w 75"/>
                    <a:gd name="T7" fmla="*/ 2 h 216"/>
                    <a:gd name="T8" fmla="*/ 52 w 75"/>
                    <a:gd name="T9" fmla="*/ 0 h 216"/>
                    <a:gd name="T10" fmla="*/ 41 w 75"/>
                    <a:gd name="T11" fmla="*/ 0 h 216"/>
                    <a:gd name="T12" fmla="*/ 28 w 75"/>
                    <a:gd name="T13" fmla="*/ 1 h 216"/>
                    <a:gd name="T14" fmla="*/ 14 w 75"/>
                    <a:gd name="T15" fmla="*/ 6 h 216"/>
                    <a:gd name="T16" fmla="*/ 0 w 75"/>
                    <a:gd name="T17" fmla="*/ 14 h 216"/>
                    <a:gd name="T18" fmla="*/ 0 w 75"/>
                    <a:gd name="T19" fmla="*/ 216 h 216"/>
                    <a:gd name="T20" fmla="*/ 2 w 75"/>
                    <a:gd name="T21" fmla="*/ 216 h 216"/>
                    <a:gd name="T22" fmla="*/ 7 w 75"/>
                    <a:gd name="T23" fmla="*/ 215 h 216"/>
                    <a:gd name="T24" fmla="*/ 15 w 75"/>
                    <a:gd name="T25" fmla="*/ 214 h 216"/>
                    <a:gd name="T26" fmla="*/ 25 w 75"/>
                    <a:gd name="T27" fmla="*/ 211 h 216"/>
                    <a:gd name="T28" fmla="*/ 37 w 75"/>
                    <a:gd name="T29" fmla="*/ 208 h 216"/>
                    <a:gd name="T30" fmla="*/ 50 w 75"/>
                    <a:gd name="T31" fmla="*/ 203 h 216"/>
                    <a:gd name="T32" fmla="*/ 63 w 75"/>
                    <a:gd name="T33" fmla="*/ 195 h 216"/>
                    <a:gd name="T34" fmla="*/ 75 w 75"/>
                    <a:gd name="T35" fmla="*/ 187 h 216"/>
                    <a:gd name="T36" fmla="*/ 75 w 75"/>
                    <a:gd name="T37" fmla="*/ 6 h 2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5"/>
                    <a:gd name="T58" fmla="*/ 0 h 216"/>
                    <a:gd name="T59" fmla="*/ 75 w 75"/>
                    <a:gd name="T60" fmla="*/ 216 h 21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5" h="216">
                      <a:moveTo>
                        <a:pt x="75" y="6"/>
                      </a:moveTo>
                      <a:lnTo>
                        <a:pt x="73" y="5"/>
                      </a:lnTo>
                      <a:lnTo>
                        <a:pt x="69" y="4"/>
                      </a:lnTo>
                      <a:lnTo>
                        <a:pt x="61" y="2"/>
                      </a:lnTo>
                      <a:lnTo>
                        <a:pt x="52" y="0"/>
                      </a:lnTo>
                      <a:lnTo>
                        <a:pt x="41" y="0"/>
                      </a:lnTo>
                      <a:lnTo>
                        <a:pt x="28" y="1"/>
                      </a:lnTo>
                      <a:lnTo>
                        <a:pt x="14" y="6"/>
                      </a:lnTo>
                      <a:lnTo>
                        <a:pt x="0" y="14"/>
                      </a:lnTo>
                      <a:lnTo>
                        <a:pt x="0" y="216"/>
                      </a:lnTo>
                      <a:lnTo>
                        <a:pt x="2" y="216"/>
                      </a:lnTo>
                      <a:lnTo>
                        <a:pt x="7" y="215"/>
                      </a:lnTo>
                      <a:lnTo>
                        <a:pt x="15" y="214"/>
                      </a:lnTo>
                      <a:lnTo>
                        <a:pt x="25" y="211"/>
                      </a:lnTo>
                      <a:lnTo>
                        <a:pt x="37" y="208"/>
                      </a:lnTo>
                      <a:lnTo>
                        <a:pt x="50" y="203"/>
                      </a:lnTo>
                      <a:lnTo>
                        <a:pt x="63" y="195"/>
                      </a:lnTo>
                      <a:lnTo>
                        <a:pt x="75" y="187"/>
                      </a:lnTo>
                      <a:lnTo>
                        <a:pt x="75" y="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2" name="Freeform 40"/>
                <p:cNvSpPr>
                  <a:spLocks/>
                </p:cNvSpPr>
                <p:nvPr/>
              </p:nvSpPr>
              <p:spPr bwMode="auto">
                <a:xfrm>
                  <a:off x="7013" y="14340"/>
                  <a:ext cx="110" cy="111"/>
                </a:xfrm>
                <a:custGeom>
                  <a:avLst/>
                  <a:gdLst>
                    <a:gd name="T0" fmla="*/ 55 w 110"/>
                    <a:gd name="T1" fmla="*/ 111 h 111"/>
                    <a:gd name="T2" fmla="*/ 66 w 110"/>
                    <a:gd name="T3" fmla="*/ 110 h 111"/>
                    <a:gd name="T4" fmla="*/ 76 w 110"/>
                    <a:gd name="T5" fmla="*/ 106 h 111"/>
                    <a:gd name="T6" fmla="*/ 85 w 110"/>
                    <a:gd name="T7" fmla="*/ 101 h 111"/>
                    <a:gd name="T8" fmla="*/ 94 w 110"/>
                    <a:gd name="T9" fmla="*/ 94 h 111"/>
                    <a:gd name="T10" fmla="*/ 100 w 110"/>
                    <a:gd name="T11" fmla="*/ 86 h 111"/>
                    <a:gd name="T12" fmla="*/ 106 w 110"/>
                    <a:gd name="T13" fmla="*/ 77 h 111"/>
                    <a:gd name="T14" fmla="*/ 109 w 110"/>
                    <a:gd name="T15" fmla="*/ 66 h 111"/>
                    <a:gd name="T16" fmla="*/ 110 w 110"/>
                    <a:gd name="T17" fmla="*/ 56 h 111"/>
                    <a:gd name="T18" fmla="*/ 109 w 110"/>
                    <a:gd name="T19" fmla="*/ 44 h 111"/>
                    <a:gd name="T20" fmla="*/ 106 w 110"/>
                    <a:gd name="T21" fmla="*/ 34 h 111"/>
                    <a:gd name="T22" fmla="*/ 100 w 110"/>
                    <a:gd name="T23" fmla="*/ 24 h 111"/>
                    <a:gd name="T24" fmla="*/ 94 w 110"/>
                    <a:gd name="T25" fmla="*/ 17 h 111"/>
                    <a:gd name="T26" fmla="*/ 85 w 110"/>
                    <a:gd name="T27" fmla="*/ 9 h 111"/>
                    <a:gd name="T28" fmla="*/ 76 w 110"/>
                    <a:gd name="T29" fmla="*/ 5 h 111"/>
                    <a:gd name="T30" fmla="*/ 66 w 110"/>
                    <a:gd name="T31" fmla="*/ 2 h 111"/>
                    <a:gd name="T32" fmla="*/ 55 w 110"/>
                    <a:gd name="T33" fmla="*/ 0 h 111"/>
                    <a:gd name="T34" fmla="*/ 44 w 110"/>
                    <a:gd name="T35" fmla="*/ 2 h 111"/>
                    <a:gd name="T36" fmla="*/ 33 w 110"/>
                    <a:gd name="T37" fmla="*/ 5 h 111"/>
                    <a:gd name="T38" fmla="*/ 25 w 110"/>
                    <a:gd name="T39" fmla="*/ 9 h 111"/>
                    <a:gd name="T40" fmla="*/ 16 w 110"/>
                    <a:gd name="T41" fmla="*/ 17 h 111"/>
                    <a:gd name="T42" fmla="*/ 10 w 110"/>
                    <a:gd name="T43" fmla="*/ 24 h 111"/>
                    <a:gd name="T44" fmla="*/ 4 w 110"/>
                    <a:gd name="T45" fmla="*/ 34 h 111"/>
                    <a:gd name="T46" fmla="*/ 1 w 110"/>
                    <a:gd name="T47" fmla="*/ 44 h 111"/>
                    <a:gd name="T48" fmla="*/ 0 w 110"/>
                    <a:gd name="T49" fmla="*/ 56 h 111"/>
                    <a:gd name="T50" fmla="*/ 1 w 110"/>
                    <a:gd name="T51" fmla="*/ 66 h 111"/>
                    <a:gd name="T52" fmla="*/ 4 w 110"/>
                    <a:gd name="T53" fmla="*/ 77 h 111"/>
                    <a:gd name="T54" fmla="*/ 10 w 110"/>
                    <a:gd name="T55" fmla="*/ 86 h 111"/>
                    <a:gd name="T56" fmla="*/ 16 w 110"/>
                    <a:gd name="T57" fmla="*/ 94 h 111"/>
                    <a:gd name="T58" fmla="*/ 25 w 110"/>
                    <a:gd name="T59" fmla="*/ 101 h 111"/>
                    <a:gd name="T60" fmla="*/ 33 w 110"/>
                    <a:gd name="T61" fmla="*/ 106 h 111"/>
                    <a:gd name="T62" fmla="*/ 44 w 110"/>
                    <a:gd name="T63" fmla="*/ 110 h 111"/>
                    <a:gd name="T64" fmla="*/ 55 w 110"/>
                    <a:gd name="T65" fmla="*/ 111 h 11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10"/>
                    <a:gd name="T100" fmla="*/ 0 h 111"/>
                    <a:gd name="T101" fmla="*/ 110 w 110"/>
                    <a:gd name="T102" fmla="*/ 111 h 11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10" h="111">
                      <a:moveTo>
                        <a:pt x="55" y="111"/>
                      </a:moveTo>
                      <a:lnTo>
                        <a:pt x="66" y="110"/>
                      </a:lnTo>
                      <a:lnTo>
                        <a:pt x="76" y="106"/>
                      </a:lnTo>
                      <a:lnTo>
                        <a:pt x="85" y="101"/>
                      </a:lnTo>
                      <a:lnTo>
                        <a:pt x="94" y="94"/>
                      </a:lnTo>
                      <a:lnTo>
                        <a:pt x="100" y="86"/>
                      </a:lnTo>
                      <a:lnTo>
                        <a:pt x="106" y="77"/>
                      </a:lnTo>
                      <a:lnTo>
                        <a:pt x="109" y="66"/>
                      </a:lnTo>
                      <a:lnTo>
                        <a:pt x="110" y="56"/>
                      </a:lnTo>
                      <a:lnTo>
                        <a:pt x="109" y="44"/>
                      </a:lnTo>
                      <a:lnTo>
                        <a:pt x="106" y="34"/>
                      </a:lnTo>
                      <a:lnTo>
                        <a:pt x="100" y="24"/>
                      </a:lnTo>
                      <a:lnTo>
                        <a:pt x="94" y="17"/>
                      </a:lnTo>
                      <a:lnTo>
                        <a:pt x="85" y="9"/>
                      </a:lnTo>
                      <a:lnTo>
                        <a:pt x="76" y="5"/>
                      </a:lnTo>
                      <a:lnTo>
                        <a:pt x="66" y="2"/>
                      </a:lnTo>
                      <a:lnTo>
                        <a:pt x="55" y="0"/>
                      </a:lnTo>
                      <a:lnTo>
                        <a:pt x="44" y="2"/>
                      </a:lnTo>
                      <a:lnTo>
                        <a:pt x="33" y="5"/>
                      </a:lnTo>
                      <a:lnTo>
                        <a:pt x="25" y="9"/>
                      </a:lnTo>
                      <a:lnTo>
                        <a:pt x="16" y="17"/>
                      </a:lnTo>
                      <a:lnTo>
                        <a:pt x="10" y="24"/>
                      </a:lnTo>
                      <a:lnTo>
                        <a:pt x="4" y="34"/>
                      </a:lnTo>
                      <a:lnTo>
                        <a:pt x="1" y="44"/>
                      </a:lnTo>
                      <a:lnTo>
                        <a:pt x="0" y="56"/>
                      </a:lnTo>
                      <a:lnTo>
                        <a:pt x="1" y="66"/>
                      </a:lnTo>
                      <a:lnTo>
                        <a:pt x="4" y="77"/>
                      </a:lnTo>
                      <a:lnTo>
                        <a:pt x="10" y="86"/>
                      </a:lnTo>
                      <a:lnTo>
                        <a:pt x="16" y="94"/>
                      </a:lnTo>
                      <a:lnTo>
                        <a:pt x="25" y="101"/>
                      </a:lnTo>
                      <a:lnTo>
                        <a:pt x="33" y="106"/>
                      </a:lnTo>
                      <a:lnTo>
                        <a:pt x="44" y="110"/>
                      </a:lnTo>
                      <a:lnTo>
                        <a:pt x="55" y="11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3" name="Freeform 41"/>
                <p:cNvSpPr>
                  <a:spLocks/>
                </p:cNvSpPr>
                <p:nvPr/>
              </p:nvSpPr>
              <p:spPr bwMode="auto">
                <a:xfrm>
                  <a:off x="6676" y="14343"/>
                  <a:ext cx="55" cy="55"/>
                </a:xfrm>
                <a:custGeom>
                  <a:avLst/>
                  <a:gdLst>
                    <a:gd name="T0" fmla="*/ 27 w 55"/>
                    <a:gd name="T1" fmla="*/ 55 h 55"/>
                    <a:gd name="T2" fmla="*/ 38 w 55"/>
                    <a:gd name="T3" fmla="*/ 53 h 55"/>
                    <a:gd name="T4" fmla="*/ 48 w 55"/>
                    <a:gd name="T5" fmla="*/ 46 h 55"/>
                    <a:gd name="T6" fmla="*/ 53 w 55"/>
                    <a:gd name="T7" fmla="*/ 37 h 55"/>
                    <a:gd name="T8" fmla="*/ 55 w 55"/>
                    <a:gd name="T9" fmla="*/ 27 h 55"/>
                    <a:gd name="T10" fmla="*/ 53 w 55"/>
                    <a:gd name="T11" fmla="*/ 16 h 55"/>
                    <a:gd name="T12" fmla="*/ 48 w 55"/>
                    <a:gd name="T13" fmla="*/ 7 h 55"/>
                    <a:gd name="T14" fmla="*/ 38 w 55"/>
                    <a:gd name="T15" fmla="*/ 2 h 55"/>
                    <a:gd name="T16" fmla="*/ 27 w 55"/>
                    <a:gd name="T17" fmla="*/ 0 h 55"/>
                    <a:gd name="T18" fmla="*/ 16 w 55"/>
                    <a:gd name="T19" fmla="*/ 2 h 55"/>
                    <a:gd name="T20" fmla="*/ 8 w 55"/>
                    <a:gd name="T21" fmla="*/ 7 h 55"/>
                    <a:gd name="T22" fmla="*/ 2 w 55"/>
                    <a:gd name="T23" fmla="*/ 16 h 55"/>
                    <a:gd name="T24" fmla="*/ 0 w 55"/>
                    <a:gd name="T25" fmla="*/ 27 h 55"/>
                    <a:gd name="T26" fmla="*/ 2 w 55"/>
                    <a:gd name="T27" fmla="*/ 37 h 55"/>
                    <a:gd name="T28" fmla="*/ 8 w 55"/>
                    <a:gd name="T29" fmla="*/ 46 h 55"/>
                    <a:gd name="T30" fmla="*/ 16 w 55"/>
                    <a:gd name="T31" fmla="*/ 53 h 55"/>
                    <a:gd name="T32" fmla="*/ 27 w 55"/>
                    <a:gd name="T33" fmla="*/ 55 h 5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55"/>
                    <a:gd name="T52" fmla="*/ 0 h 55"/>
                    <a:gd name="T53" fmla="*/ 55 w 55"/>
                    <a:gd name="T54" fmla="*/ 55 h 55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55" h="55">
                      <a:moveTo>
                        <a:pt x="27" y="55"/>
                      </a:moveTo>
                      <a:lnTo>
                        <a:pt x="38" y="53"/>
                      </a:lnTo>
                      <a:lnTo>
                        <a:pt x="48" y="46"/>
                      </a:lnTo>
                      <a:lnTo>
                        <a:pt x="53" y="37"/>
                      </a:lnTo>
                      <a:lnTo>
                        <a:pt x="55" y="27"/>
                      </a:lnTo>
                      <a:lnTo>
                        <a:pt x="53" y="16"/>
                      </a:lnTo>
                      <a:lnTo>
                        <a:pt x="48" y="7"/>
                      </a:lnTo>
                      <a:lnTo>
                        <a:pt x="38" y="2"/>
                      </a:lnTo>
                      <a:lnTo>
                        <a:pt x="27" y="0"/>
                      </a:lnTo>
                      <a:lnTo>
                        <a:pt x="16" y="2"/>
                      </a:lnTo>
                      <a:lnTo>
                        <a:pt x="8" y="7"/>
                      </a:lnTo>
                      <a:lnTo>
                        <a:pt x="2" y="16"/>
                      </a:lnTo>
                      <a:lnTo>
                        <a:pt x="0" y="27"/>
                      </a:lnTo>
                      <a:lnTo>
                        <a:pt x="2" y="37"/>
                      </a:lnTo>
                      <a:lnTo>
                        <a:pt x="8" y="46"/>
                      </a:lnTo>
                      <a:lnTo>
                        <a:pt x="16" y="53"/>
                      </a:lnTo>
                      <a:lnTo>
                        <a:pt x="27" y="5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4" name="Freeform 42"/>
                <p:cNvSpPr>
                  <a:spLocks/>
                </p:cNvSpPr>
                <p:nvPr/>
              </p:nvSpPr>
              <p:spPr bwMode="auto">
                <a:xfrm>
                  <a:off x="6770" y="14345"/>
                  <a:ext cx="55" cy="55"/>
                </a:xfrm>
                <a:custGeom>
                  <a:avLst/>
                  <a:gdLst>
                    <a:gd name="T0" fmla="*/ 28 w 55"/>
                    <a:gd name="T1" fmla="*/ 55 h 55"/>
                    <a:gd name="T2" fmla="*/ 39 w 55"/>
                    <a:gd name="T3" fmla="*/ 53 h 55"/>
                    <a:gd name="T4" fmla="*/ 47 w 55"/>
                    <a:gd name="T5" fmla="*/ 47 h 55"/>
                    <a:gd name="T6" fmla="*/ 53 w 55"/>
                    <a:gd name="T7" fmla="*/ 39 h 55"/>
                    <a:gd name="T8" fmla="*/ 55 w 55"/>
                    <a:gd name="T9" fmla="*/ 28 h 55"/>
                    <a:gd name="T10" fmla="*/ 53 w 55"/>
                    <a:gd name="T11" fmla="*/ 17 h 55"/>
                    <a:gd name="T12" fmla="*/ 47 w 55"/>
                    <a:gd name="T13" fmla="*/ 8 h 55"/>
                    <a:gd name="T14" fmla="*/ 39 w 55"/>
                    <a:gd name="T15" fmla="*/ 2 h 55"/>
                    <a:gd name="T16" fmla="*/ 28 w 55"/>
                    <a:gd name="T17" fmla="*/ 0 h 55"/>
                    <a:gd name="T18" fmla="*/ 17 w 55"/>
                    <a:gd name="T19" fmla="*/ 2 h 55"/>
                    <a:gd name="T20" fmla="*/ 9 w 55"/>
                    <a:gd name="T21" fmla="*/ 8 h 55"/>
                    <a:gd name="T22" fmla="*/ 2 w 55"/>
                    <a:gd name="T23" fmla="*/ 17 h 55"/>
                    <a:gd name="T24" fmla="*/ 0 w 55"/>
                    <a:gd name="T25" fmla="*/ 28 h 55"/>
                    <a:gd name="T26" fmla="*/ 2 w 55"/>
                    <a:gd name="T27" fmla="*/ 39 h 55"/>
                    <a:gd name="T28" fmla="*/ 9 w 55"/>
                    <a:gd name="T29" fmla="*/ 47 h 55"/>
                    <a:gd name="T30" fmla="*/ 17 w 55"/>
                    <a:gd name="T31" fmla="*/ 53 h 55"/>
                    <a:gd name="T32" fmla="*/ 28 w 55"/>
                    <a:gd name="T33" fmla="*/ 55 h 5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55"/>
                    <a:gd name="T52" fmla="*/ 0 h 55"/>
                    <a:gd name="T53" fmla="*/ 55 w 55"/>
                    <a:gd name="T54" fmla="*/ 55 h 55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55" h="55">
                      <a:moveTo>
                        <a:pt x="28" y="55"/>
                      </a:moveTo>
                      <a:lnTo>
                        <a:pt x="39" y="53"/>
                      </a:lnTo>
                      <a:lnTo>
                        <a:pt x="47" y="47"/>
                      </a:lnTo>
                      <a:lnTo>
                        <a:pt x="53" y="39"/>
                      </a:lnTo>
                      <a:lnTo>
                        <a:pt x="55" y="28"/>
                      </a:lnTo>
                      <a:lnTo>
                        <a:pt x="53" y="17"/>
                      </a:lnTo>
                      <a:lnTo>
                        <a:pt x="47" y="8"/>
                      </a:lnTo>
                      <a:lnTo>
                        <a:pt x="39" y="2"/>
                      </a:lnTo>
                      <a:lnTo>
                        <a:pt x="28" y="0"/>
                      </a:lnTo>
                      <a:lnTo>
                        <a:pt x="17" y="2"/>
                      </a:lnTo>
                      <a:lnTo>
                        <a:pt x="9" y="8"/>
                      </a:lnTo>
                      <a:lnTo>
                        <a:pt x="2" y="17"/>
                      </a:lnTo>
                      <a:lnTo>
                        <a:pt x="0" y="28"/>
                      </a:lnTo>
                      <a:lnTo>
                        <a:pt x="2" y="39"/>
                      </a:lnTo>
                      <a:lnTo>
                        <a:pt x="9" y="47"/>
                      </a:lnTo>
                      <a:lnTo>
                        <a:pt x="17" y="53"/>
                      </a:lnTo>
                      <a:lnTo>
                        <a:pt x="28" y="5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5" name="Freeform 43"/>
                <p:cNvSpPr>
                  <a:spLocks/>
                </p:cNvSpPr>
                <p:nvPr/>
              </p:nvSpPr>
              <p:spPr bwMode="auto">
                <a:xfrm>
                  <a:off x="6401" y="13591"/>
                  <a:ext cx="156" cy="752"/>
                </a:xfrm>
                <a:custGeom>
                  <a:avLst/>
                  <a:gdLst>
                    <a:gd name="T0" fmla="*/ 48 w 156"/>
                    <a:gd name="T1" fmla="*/ 15 h 752"/>
                    <a:gd name="T2" fmla="*/ 44 w 156"/>
                    <a:gd name="T3" fmla="*/ 30 h 752"/>
                    <a:gd name="T4" fmla="*/ 33 w 156"/>
                    <a:gd name="T5" fmla="*/ 73 h 752"/>
                    <a:gd name="T6" fmla="*/ 19 w 156"/>
                    <a:gd name="T7" fmla="*/ 140 h 752"/>
                    <a:gd name="T8" fmla="*/ 7 w 156"/>
                    <a:gd name="T9" fmla="*/ 229 h 752"/>
                    <a:gd name="T10" fmla="*/ 0 w 156"/>
                    <a:gd name="T11" fmla="*/ 337 h 752"/>
                    <a:gd name="T12" fmla="*/ 1 w 156"/>
                    <a:gd name="T13" fmla="*/ 462 h 752"/>
                    <a:gd name="T14" fmla="*/ 14 w 156"/>
                    <a:gd name="T15" fmla="*/ 602 h 752"/>
                    <a:gd name="T16" fmla="*/ 43 w 156"/>
                    <a:gd name="T17" fmla="*/ 752 h 752"/>
                    <a:gd name="T18" fmla="*/ 150 w 156"/>
                    <a:gd name="T19" fmla="*/ 746 h 752"/>
                    <a:gd name="T20" fmla="*/ 146 w 156"/>
                    <a:gd name="T21" fmla="*/ 724 h 752"/>
                    <a:gd name="T22" fmla="*/ 135 w 156"/>
                    <a:gd name="T23" fmla="*/ 663 h 752"/>
                    <a:gd name="T24" fmla="*/ 123 w 156"/>
                    <a:gd name="T25" fmla="*/ 574 h 752"/>
                    <a:gd name="T26" fmla="*/ 111 w 156"/>
                    <a:gd name="T27" fmla="*/ 463 h 752"/>
                    <a:gd name="T28" fmla="*/ 104 w 156"/>
                    <a:gd name="T29" fmla="*/ 342 h 752"/>
                    <a:gd name="T30" fmla="*/ 107 w 156"/>
                    <a:gd name="T31" fmla="*/ 220 h 752"/>
                    <a:gd name="T32" fmla="*/ 124 w 156"/>
                    <a:gd name="T33" fmla="*/ 106 h 752"/>
                    <a:gd name="T34" fmla="*/ 156 w 156"/>
                    <a:gd name="T35" fmla="*/ 9 h 752"/>
                    <a:gd name="T36" fmla="*/ 156 w 156"/>
                    <a:gd name="T37" fmla="*/ 8 h 752"/>
                    <a:gd name="T38" fmla="*/ 156 w 156"/>
                    <a:gd name="T39" fmla="*/ 6 h 752"/>
                    <a:gd name="T40" fmla="*/ 154 w 156"/>
                    <a:gd name="T41" fmla="*/ 4 h 752"/>
                    <a:gd name="T42" fmla="*/ 147 w 156"/>
                    <a:gd name="T43" fmla="*/ 0 h 752"/>
                    <a:gd name="T44" fmla="*/ 134 w 156"/>
                    <a:gd name="T45" fmla="*/ 0 h 752"/>
                    <a:gd name="T46" fmla="*/ 115 w 156"/>
                    <a:gd name="T47" fmla="*/ 1 h 752"/>
                    <a:gd name="T48" fmla="*/ 87 w 156"/>
                    <a:gd name="T49" fmla="*/ 7 h 752"/>
                    <a:gd name="T50" fmla="*/ 48 w 156"/>
                    <a:gd name="T51" fmla="*/ 15 h 75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6"/>
                    <a:gd name="T79" fmla="*/ 0 h 752"/>
                    <a:gd name="T80" fmla="*/ 156 w 156"/>
                    <a:gd name="T81" fmla="*/ 752 h 752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6" h="752">
                      <a:moveTo>
                        <a:pt x="48" y="15"/>
                      </a:moveTo>
                      <a:lnTo>
                        <a:pt x="44" y="30"/>
                      </a:lnTo>
                      <a:lnTo>
                        <a:pt x="33" y="73"/>
                      </a:lnTo>
                      <a:lnTo>
                        <a:pt x="19" y="140"/>
                      </a:lnTo>
                      <a:lnTo>
                        <a:pt x="7" y="229"/>
                      </a:lnTo>
                      <a:lnTo>
                        <a:pt x="0" y="337"/>
                      </a:lnTo>
                      <a:lnTo>
                        <a:pt x="1" y="462"/>
                      </a:lnTo>
                      <a:lnTo>
                        <a:pt x="14" y="602"/>
                      </a:lnTo>
                      <a:lnTo>
                        <a:pt x="43" y="752"/>
                      </a:lnTo>
                      <a:lnTo>
                        <a:pt x="150" y="746"/>
                      </a:lnTo>
                      <a:lnTo>
                        <a:pt x="146" y="724"/>
                      </a:lnTo>
                      <a:lnTo>
                        <a:pt x="135" y="663"/>
                      </a:lnTo>
                      <a:lnTo>
                        <a:pt x="123" y="574"/>
                      </a:lnTo>
                      <a:lnTo>
                        <a:pt x="111" y="463"/>
                      </a:lnTo>
                      <a:lnTo>
                        <a:pt x="104" y="342"/>
                      </a:lnTo>
                      <a:lnTo>
                        <a:pt x="107" y="220"/>
                      </a:lnTo>
                      <a:lnTo>
                        <a:pt x="124" y="106"/>
                      </a:lnTo>
                      <a:lnTo>
                        <a:pt x="156" y="9"/>
                      </a:lnTo>
                      <a:lnTo>
                        <a:pt x="156" y="8"/>
                      </a:lnTo>
                      <a:lnTo>
                        <a:pt x="156" y="6"/>
                      </a:lnTo>
                      <a:lnTo>
                        <a:pt x="154" y="4"/>
                      </a:lnTo>
                      <a:lnTo>
                        <a:pt x="147" y="0"/>
                      </a:lnTo>
                      <a:lnTo>
                        <a:pt x="134" y="0"/>
                      </a:lnTo>
                      <a:lnTo>
                        <a:pt x="115" y="1"/>
                      </a:lnTo>
                      <a:lnTo>
                        <a:pt x="87" y="7"/>
                      </a:lnTo>
                      <a:lnTo>
                        <a:pt x="48" y="1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6" name="Freeform 44"/>
                <p:cNvSpPr>
                  <a:spLocks/>
                </p:cNvSpPr>
                <p:nvPr/>
              </p:nvSpPr>
              <p:spPr bwMode="auto">
                <a:xfrm>
                  <a:off x="7205" y="13498"/>
                  <a:ext cx="212" cy="839"/>
                </a:xfrm>
                <a:custGeom>
                  <a:avLst/>
                  <a:gdLst>
                    <a:gd name="T0" fmla="*/ 212 w 212"/>
                    <a:gd name="T1" fmla="*/ 6 h 839"/>
                    <a:gd name="T2" fmla="*/ 206 w 212"/>
                    <a:gd name="T3" fmla="*/ 11 h 839"/>
                    <a:gd name="T4" fmla="*/ 192 w 212"/>
                    <a:gd name="T5" fmla="*/ 33 h 839"/>
                    <a:gd name="T6" fmla="*/ 174 w 212"/>
                    <a:gd name="T7" fmla="*/ 77 h 839"/>
                    <a:gd name="T8" fmla="*/ 156 w 212"/>
                    <a:gd name="T9" fmla="*/ 148 h 839"/>
                    <a:gd name="T10" fmla="*/ 141 w 212"/>
                    <a:gd name="T11" fmla="*/ 254 h 839"/>
                    <a:gd name="T12" fmla="*/ 133 w 212"/>
                    <a:gd name="T13" fmla="*/ 401 h 839"/>
                    <a:gd name="T14" fmla="*/ 137 w 212"/>
                    <a:gd name="T15" fmla="*/ 593 h 839"/>
                    <a:gd name="T16" fmla="*/ 158 w 212"/>
                    <a:gd name="T17" fmla="*/ 839 h 839"/>
                    <a:gd name="T18" fmla="*/ 38 w 212"/>
                    <a:gd name="T19" fmla="*/ 839 h 839"/>
                    <a:gd name="T20" fmla="*/ 34 w 212"/>
                    <a:gd name="T21" fmla="*/ 814 h 839"/>
                    <a:gd name="T22" fmla="*/ 24 w 212"/>
                    <a:gd name="T23" fmla="*/ 746 h 839"/>
                    <a:gd name="T24" fmla="*/ 12 w 212"/>
                    <a:gd name="T25" fmla="*/ 645 h 839"/>
                    <a:gd name="T26" fmla="*/ 3 w 212"/>
                    <a:gd name="T27" fmla="*/ 521 h 839"/>
                    <a:gd name="T28" fmla="*/ 0 w 212"/>
                    <a:gd name="T29" fmla="*/ 384 h 839"/>
                    <a:gd name="T30" fmla="*/ 6 w 212"/>
                    <a:gd name="T31" fmla="*/ 244 h 839"/>
                    <a:gd name="T32" fmla="*/ 29 w 212"/>
                    <a:gd name="T33" fmla="*/ 114 h 839"/>
                    <a:gd name="T34" fmla="*/ 68 w 212"/>
                    <a:gd name="T35" fmla="*/ 0 h 839"/>
                    <a:gd name="T36" fmla="*/ 212 w 212"/>
                    <a:gd name="T37" fmla="*/ 6 h 83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212"/>
                    <a:gd name="T58" fmla="*/ 0 h 839"/>
                    <a:gd name="T59" fmla="*/ 212 w 212"/>
                    <a:gd name="T60" fmla="*/ 839 h 839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212" h="839">
                      <a:moveTo>
                        <a:pt x="212" y="6"/>
                      </a:moveTo>
                      <a:lnTo>
                        <a:pt x="206" y="11"/>
                      </a:lnTo>
                      <a:lnTo>
                        <a:pt x="192" y="33"/>
                      </a:lnTo>
                      <a:lnTo>
                        <a:pt x="174" y="77"/>
                      </a:lnTo>
                      <a:lnTo>
                        <a:pt x="156" y="148"/>
                      </a:lnTo>
                      <a:lnTo>
                        <a:pt x="141" y="254"/>
                      </a:lnTo>
                      <a:lnTo>
                        <a:pt x="133" y="401"/>
                      </a:lnTo>
                      <a:lnTo>
                        <a:pt x="137" y="593"/>
                      </a:lnTo>
                      <a:lnTo>
                        <a:pt x="158" y="839"/>
                      </a:lnTo>
                      <a:lnTo>
                        <a:pt x="38" y="839"/>
                      </a:lnTo>
                      <a:lnTo>
                        <a:pt x="34" y="814"/>
                      </a:lnTo>
                      <a:lnTo>
                        <a:pt x="24" y="746"/>
                      </a:lnTo>
                      <a:lnTo>
                        <a:pt x="12" y="645"/>
                      </a:lnTo>
                      <a:lnTo>
                        <a:pt x="3" y="521"/>
                      </a:lnTo>
                      <a:lnTo>
                        <a:pt x="0" y="384"/>
                      </a:lnTo>
                      <a:lnTo>
                        <a:pt x="6" y="244"/>
                      </a:lnTo>
                      <a:lnTo>
                        <a:pt x="29" y="114"/>
                      </a:lnTo>
                      <a:lnTo>
                        <a:pt x="68" y="0"/>
                      </a:lnTo>
                      <a:lnTo>
                        <a:pt x="212" y="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7" name="Freeform 45"/>
                <p:cNvSpPr>
                  <a:spLocks/>
                </p:cNvSpPr>
                <p:nvPr/>
              </p:nvSpPr>
              <p:spPr bwMode="auto">
                <a:xfrm>
                  <a:off x="6406" y="13636"/>
                  <a:ext cx="137" cy="656"/>
                </a:xfrm>
                <a:custGeom>
                  <a:avLst/>
                  <a:gdLst>
                    <a:gd name="T0" fmla="*/ 43 w 137"/>
                    <a:gd name="T1" fmla="*/ 12 h 656"/>
                    <a:gd name="T2" fmla="*/ 39 w 137"/>
                    <a:gd name="T3" fmla="*/ 25 h 656"/>
                    <a:gd name="T4" fmla="*/ 30 w 137"/>
                    <a:gd name="T5" fmla="*/ 62 h 656"/>
                    <a:gd name="T6" fmla="*/ 19 w 137"/>
                    <a:gd name="T7" fmla="*/ 122 h 656"/>
                    <a:gd name="T8" fmla="*/ 7 w 137"/>
                    <a:gd name="T9" fmla="*/ 199 h 656"/>
                    <a:gd name="T10" fmla="*/ 0 w 137"/>
                    <a:gd name="T11" fmla="*/ 294 h 656"/>
                    <a:gd name="T12" fmla="*/ 1 w 137"/>
                    <a:gd name="T13" fmla="*/ 403 h 656"/>
                    <a:gd name="T14" fmla="*/ 12 w 137"/>
                    <a:gd name="T15" fmla="*/ 524 h 656"/>
                    <a:gd name="T16" fmla="*/ 38 w 137"/>
                    <a:gd name="T17" fmla="*/ 656 h 656"/>
                    <a:gd name="T18" fmla="*/ 132 w 137"/>
                    <a:gd name="T19" fmla="*/ 650 h 656"/>
                    <a:gd name="T20" fmla="*/ 127 w 137"/>
                    <a:gd name="T21" fmla="*/ 631 h 656"/>
                    <a:gd name="T22" fmla="*/ 119 w 137"/>
                    <a:gd name="T23" fmla="*/ 578 h 656"/>
                    <a:gd name="T24" fmla="*/ 107 w 137"/>
                    <a:gd name="T25" fmla="*/ 499 h 656"/>
                    <a:gd name="T26" fmla="*/ 97 w 137"/>
                    <a:gd name="T27" fmla="*/ 403 h 656"/>
                    <a:gd name="T28" fmla="*/ 92 w 137"/>
                    <a:gd name="T29" fmla="*/ 297 h 656"/>
                    <a:gd name="T30" fmla="*/ 94 w 137"/>
                    <a:gd name="T31" fmla="*/ 192 h 656"/>
                    <a:gd name="T32" fmla="*/ 108 w 137"/>
                    <a:gd name="T33" fmla="*/ 91 h 656"/>
                    <a:gd name="T34" fmla="*/ 137 w 137"/>
                    <a:gd name="T35" fmla="*/ 7 h 656"/>
                    <a:gd name="T36" fmla="*/ 137 w 137"/>
                    <a:gd name="T37" fmla="*/ 6 h 656"/>
                    <a:gd name="T38" fmla="*/ 137 w 137"/>
                    <a:gd name="T39" fmla="*/ 4 h 656"/>
                    <a:gd name="T40" fmla="*/ 135 w 137"/>
                    <a:gd name="T41" fmla="*/ 2 h 656"/>
                    <a:gd name="T42" fmla="*/ 129 w 137"/>
                    <a:gd name="T43" fmla="*/ 0 h 656"/>
                    <a:gd name="T44" fmla="*/ 119 w 137"/>
                    <a:gd name="T45" fmla="*/ 0 h 656"/>
                    <a:gd name="T46" fmla="*/ 101 w 137"/>
                    <a:gd name="T47" fmla="*/ 1 h 656"/>
                    <a:gd name="T48" fmla="*/ 77 w 137"/>
                    <a:gd name="T49" fmla="*/ 5 h 656"/>
                    <a:gd name="T50" fmla="*/ 43 w 137"/>
                    <a:gd name="T51" fmla="*/ 12 h 65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37"/>
                    <a:gd name="T79" fmla="*/ 0 h 656"/>
                    <a:gd name="T80" fmla="*/ 137 w 137"/>
                    <a:gd name="T81" fmla="*/ 656 h 65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37" h="656">
                      <a:moveTo>
                        <a:pt x="43" y="12"/>
                      </a:moveTo>
                      <a:lnTo>
                        <a:pt x="39" y="25"/>
                      </a:lnTo>
                      <a:lnTo>
                        <a:pt x="30" y="62"/>
                      </a:lnTo>
                      <a:lnTo>
                        <a:pt x="19" y="122"/>
                      </a:lnTo>
                      <a:lnTo>
                        <a:pt x="7" y="199"/>
                      </a:lnTo>
                      <a:lnTo>
                        <a:pt x="0" y="294"/>
                      </a:lnTo>
                      <a:lnTo>
                        <a:pt x="1" y="403"/>
                      </a:lnTo>
                      <a:lnTo>
                        <a:pt x="12" y="524"/>
                      </a:lnTo>
                      <a:lnTo>
                        <a:pt x="38" y="656"/>
                      </a:lnTo>
                      <a:lnTo>
                        <a:pt x="132" y="650"/>
                      </a:lnTo>
                      <a:lnTo>
                        <a:pt x="127" y="631"/>
                      </a:lnTo>
                      <a:lnTo>
                        <a:pt x="119" y="578"/>
                      </a:lnTo>
                      <a:lnTo>
                        <a:pt x="107" y="499"/>
                      </a:lnTo>
                      <a:lnTo>
                        <a:pt x="97" y="403"/>
                      </a:lnTo>
                      <a:lnTo>
                        <a:pt x="92" y="297"/>
                      </a:lnTo>
                      <a:lnTo>
                        <a:pt x="94" y="192"/>
                      </a:lnTo>
                      <a:lnTo>
                        <a:pt x="108" y="91"/>
                      </a:lnTo>
                      <a:lnTo>
                        <a:pt x="137" y="7"/>
                      </a:lnTo>
                      <a:lnTo>
                        <a:pt x="137" y="6"/>
                      </a:lnTo>
                      <a:lnTo>
                        <a:pt x="137" y="4"/>
                      </a:lnTo>
                      <a:lnTo>
                        <a:pt x="135" y="2"/>
                      </a:lnTo>
                      <a:lnTo>
                        <a:pt x="129" y="0"/>
                      </a:lnTo>
                      <a:lnTo>
                        <a:pt x="119" y="0"/>
                      </a:lnTo>
                      <a:lnTo>
                        <a:pt x="101" y="1"/>
                      </a:lnTo>
                      <a:lnTo>
                        <a:pt x="77" y="5"/>
                      </a:lnTo>
                      <a:lnTo>
                        <a:pt x="43" y="1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8" name="Freeform 46"/>
                <p:cNvSpPr>
                  <a:spLocks/>
                </p:cNvSpPr>
                <p:nvPr/>
              </p:nvSpPr>
              <p:spPr bwMode="auto">
                <a:xfrm>
                  <a:off x="6412" y="13680"/>
                  <a:ext cx="116" cy="560"/>
                </a:xfrm>
                <a:custGeom>
                  <a:avLst/>
                  <a:gdLst>
                    <a:gd name="T0" fmla="*/ 36 w 116"/>
                    <a:gd name="T1" fmla="*/ 11 h 560"/>
                    <a:gd name="T2" fmla="*/ 33 w 116"/>
                    <a:gd name="T3" fmla="*/ 21 h 560"/>
                    <a:gd name="T4" fmla="*/ 24 w 116"/>
                    <a:gd name="T5" fmla="*/ 53 h 560"/>
                    <a:gd name="T6" fmla="*/ 15 w 116"/>
                    <a:gd name="T7" fmla="*/ 103 h 560"/>
                    <a:gd name="T8" fmla="*/ 5 w 116"/>
                    <a:gd name="T9" fmla="*/ 169 h 560"/>
                    <a:gd name="T10" fmla="*/ 0 w 116"/>
                    <a:gd name="T11" fmla="*/ 250 h 560"/>
                    <a:gd name="T12" fmla="*/ 1 w 116"/>
                    <a:gd name="T13" fmla="*/ 344 h 560"/>
                    <a:gd name="T14" fmla="*/ 10 w 116"/>
                    <a:gd name="T15" fmla="*/ 448 h 560"/>
                    <a:gd name="T16" fmla="*/ 32 w 116"/>
                    <a:gd name="T17" fmla="*/ 560 h 560"/>
                    <a:gd name="T18" fmla="*/ 112 w 116"/>
                    <a:gd name="T19" fmla="*/ 555 h 560"/>
                    <a:gd name="T20" fmla="*/ 108 w 116"/>
                    <a:gd name="T21" fmla="*/ 538 h 560"/>
                    <a:gd name="T22" fmla="*/ 101 w 116"/>
                    <a:gd name="T23" fmla="*/ 493 h 560"/>
                    <a:gd name="T24" fmla="*/ 91 w 116"/>
                    <a:gd name="T25" fmla="*/ 426 h 560"/>
                    <a:gd name="T26" fmla="*/ 82 w 116"/>
                    <a:gd name="T27" fmla="*/ 344 h 560"/>
                    <a:gd name="T28" fmla="*/ 77 w 116"/>
                    <a:gd name="T29" fmla="*/ 255 h 560"/>
                    <a:gd name="T30" fmla="*/ 79 w 116"/>
                    <a:gd name="T31" fmla="*/ 164 h 560"/>
                    <a:gd name="T32" fmla="*/ 91 w 116"/>
                    <a:gd name="T33" fmla="*/ 79 h 560"/>
                    <a:gd name="T34" fmla="*/ 116 w 116"/>
                    <a:gd name="T35" fmla="*/ 6 h 560"/>
                    <a:gd name="T36" fmla="*/ 116 w 116"/>
                    <a:gd name="T37" fmla="*/ 5 h 560"/>
                    <a:gd name="T38" fmla="*/ 116 w 116"/>
                    <a:gd name="T39" fmla="*/ 4 h 560"/>
                    <a:gd name="T40" fmla="*/ 114 w 116"/>
                    <a:gd name="T41" fmla="*/ 2 h 560"/>
                    <a:gd name="T42" fmla="*/ 109 w 116"/>
                    <a:gd name="T43" fmla="*/ 0 h 560"/>
                    <a:gd name="T44" fmla="*/ 100 w 116"/>
                    <a:gd name="T45" fmla="*/ 0 h 560"/>
                    <a:gd name="T46" fmla="*/ 86 w 116"/>
                    <a:gd name="T47" fmla="*/ 1 h 560"/>
                    <a:gd name="T48" fmla="*/ 65 w 116"/>
                    <a:gd name="T49" fmla="*/ 4 h 560"/>
                    <a:gd name="T50" fmla="*/ 36 w 116"/>
                    <a:gd name="T51" fmla="*/ 11 h 56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16"/>
                    <a:gd name="T79" fmla="*/ 0 h 560"/>
                    <a:gd name="T80" fmla="*/ 116 w 116"/>
                    <a:gd name="T81" fmla="*/ 560 h 560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16" h="560">
                      <a:moveTo>
                        <a:pt x="36" y="11"/>
                      </a:moveTo>
                      <a:lnTo>
                        <a:pt x="33" y="21"/>
                      </a:lnTo>
                      <a:lnTo>
                        <a:pt x="24" y="53"/>
                      </a:lnTo>
                      <a:lnTo>
                        <a:pt x="15" y="103"/>
                      </a:lnTo>
                      <a:lnTo>
                        <a:pt x="5" y="169"/>
                      </a:lnTo>
                      <a:lnTo>
                        <a:pt x="0" y="250"/>
                      </a:lnTo>
                      <a:lnTo>
                        <a:pt x="1" y="344"/>
                      </a:lnTo>
                      <a:lnTo>
                        <a:pt x="10" y="448"/>
                      </a:lnTo>
                      <a:lnTo>
                        <a:pt x="32" y="560"/>
                      </a:lnTo>
                      <a:lnTo>
                        <a:pt x="112" y="555"/>
                      </a:lnTo>
                      <a:lnTo>
                        <a:pt x="108" y="538"/>
                      </a:lnTo>
                      <a:lnTo>
                        <a:pt x="101" y="493"/>
                      </a:lnTo>
                      <a:lnTo>
                        <a:pt x="91" y="426"/>
                      </a:lnTo>
                      <a:lnTo>
                        <a:pt x="82" y="344"/>
                      </a:lnTo>
                      <a:lnTo>
                        <a:pt x="77" y="255"/>
                      </a:lnTo>
                      <a:lnTo>
                        <a:pt x="79" y="164"/>
                      </a:lnTo>
                      <a:lnTo>
                        <a:pt x="91" y="79"/>
                      </a:lnTo>
                      <a:lnTo>
                        <a:pt x="116" y="6"/>
                      </a:lnTo>
                      <a:lnTo>
                        <a:pt x="116" y="5"/>
                      </a:lnTo>
                      <a:lnTo>
                        <a:pt x="116" y="4"/>
                      </a:lnTo>
                      <a:lnTo>
                        <a:pt x="114" y="2"/>
                      </a:lnTo>
                      <a:lnTo>
                        <a:pt x="109" y="0"/>
                      </a:lnTo>
                      <a:lnTo>
                        <a:pt x="100" y="0"/>
                      </a:lnTo>
                      <a:lnTo>
                        <a:pt x="86" y="1"/>
                      </a:lnTo>
                      <a:lnTo>
                        <a:pt x="65" y="4"/>
                      </a:lnTo>
                      <a:lnTo>
                        <a:pt x="36" y="1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09" name="Freeform 47"/>
                <p:cNvSpPr>
                  <a:spLocks/>
                </p:cNvSpPr>
                <p:nvPr/>
              </p:nvSpPr>
              <p:spPr bwMode="auto">
                <a:xfrm>
                  <a:off x="6417" y="13724"/>
                  <a:ext cx="97" cy="463"/>
                </a:xfrm>
                <a:custGeom>
                  <a:avLst/>
                  <a:gdLst>
                    <a:gd name="T0" fmla="*/ 30 w 97"/>
                    <a:gd name="T1" fmla="*/ 9 h 463"/>
                    <a:gd name="T2" fmla="*/ 27 w 97"/>
                    <a:gd name="T3" fmla="*/ 17 h 463"/>
                    <a:gd name="T4" fmla="*/ 20 w 97"/>
                    <a:gd name="T5" fmla="*/ 44 h 463"/>
                    <a:gd name="T6" fmla="*/ 12 w 97"/>
                    <a:gd name="T7" fmla="*/ 85 h 463"/>
                    <a:gd name="T8" fmla="*/ 4 w 97"/>
                    <a:gd name="T9" fmla="*/ 140 h 463"/>
                    <a:gd name="T10" fmla="*/ 0 w 97"/>
                    <a:gd name="T11" fmla="*/ 207 h 463"/>
                    <a:gd name="T12" fmla="*/ 0 w 97"/>
                    <a:gd name="T13" fmla="*/ 285 h 463"/>
                    <a:gd name="T14" fmla="*/ 9 w 97"/>
                    <a:gd name="T15" fmla="*/ 370 h 463"/>
                    <a:gd name="T16" fmla="*/ 26 w 97"/>
                    <a:gd name="T17" fmla="*/ 463 h 463"/>
                    <a:gd name="T18" fmla="*/ 93 w 97"/>
                    <a:gd name="T19" fmla="*/ 460 h 463"/>
                    <a:gd name="T20" fmla="*/ 89 w 97"/>
                    <a:gd name="T21" fmla="*/ 446 h 463"/>
                    <a:gd name="T22" fmla="*/ 83 w 97"/>
                    <a:gd name="T23" fmla="*/ 408 h 463"/>
                    <a:gd name="T24" fmla="*/ 75 w 97"/>
                    <a:gd name="T25" fmla="*/ 353 h 463"/>
                    <a:gd name="T26" fmla="*/ 68 w 97"/>
                    <a:gd name="T27" fmla="*/ 285 h 463"/>
                    <a:gd name="T28" fmla="*/ 65 w 97"/>
                    <a:gd name="T29" fmla="*/ 211 h 463"/>
                    <a:gd name="T30" fmla="*/ 67 w 97"/>
                    <a:gd name="T31" fmla="*/ 136 h 463"/>
                    <a:gd name="T32" fmla="*/ 76 w 97"/>
                    <a:gd name="T33" fmla="*/ 65 h 463"/>
                    <a:gd name="T34" fmla="*/ 97 w 97"/>
                    <a:gd name="T35" fmla="*/ 5 h 463"/>
                    <a:gd name="T36" fmla="*/ 97 w 97"/>
                    <a:gd name="T37" fmla="*/ 4 h 463"/>
                    <a:gd name="T38" fmla="*/ 97 w 97"/>
                    <a:gd name="T39" fmla="*/ 3 h 463"/>
                    <a:gd name="T40" fmla="*/ 95 w 97"/>
                    <a:gd name="T41" fmla="*/ 1 h 463"/>
                    <a:gd name="T42" fmla="*/ 91 w 97"/>
                    <a:gd name="T43" fmla="*/ 0 h 463"/>
                    <a:gd name="T44" fmla="*/ 84 w 97"/>
                    <a:gd name="T45" fmla="*/ 0 h 463"/>
                    <a:gd name="T46" fmla="*/ 71 w 97"/>
                    <a:gd name="T47" fmla="*/ 0 h 463"/>
                    <a:gd name="T48" fmla="*/ 54 w 97"/>
                    <a:gd name="T49" fmla="*/ 3 h 463"/>
                    <a:gd name="T50" fmla="*/ 30 w 97"/>
                    <a:gd name="T51" fmla="*/ 9 h 46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97"/>
                    <a:gd name="T79" fmla="*/ 0 h 463"/>
                    <a:gd name="T80" fmla="*/ 97 w 97"/>
                    <a:gd name="T81" fmla="*/ 463 h 46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97" h="463">
                      <a:moveTo>
                        <a:pt x="30" y="9"/>
                      </a:moveTo>
                      <a:lnTo>
                        <a:pt x="27" y="17"/>
                      </a:lnTo>
                      <a:lnTo>
                        <a:pt x="20" y="44"/>
                      </a:lnTo>
                      <a:lnTo>
                        <a:pt x="12" y="85"/>
                      </a:lnTo>
                      <a:lnTo>
                        <a:pt x="4" y="140"/>
                      </a:lnTo>
                      <a:lnTo>
                        <a:pt x="0" y="207"/>
                      </a:lnTo>
                      <a:lnTo>
                        <a:pt x="0" y="285"/>
                      </a:lnTo>
                      <a:lnTo>
                        <a:pt x="9" y="370"/>
                      </a:lnTo>
                      <a:lnTo>
                        <a:pt x="26" y="463"/>
                      </a:lnTo>
                      <a:lnTo>
                        <a:pt x="93" y="460"/>
                      </a:lnTo>
                      <a:lnTo>
                        <a:pt x="89" y="446"/>
                      </a:lnTo>
                      <a:lnTo>
                        <a:pt x="83" y="408"/>
                      </a:lnTo>
                      <a:lnTo>
                        <a:pt x="75" y="353"/>
                      </a:lnTo>
                      <a:lnTo>
                        <a:pt x="68" y="285"/>
                      </a:lnTo>
                      <a:lnTo>
                        <a:pt x="65" y="211"/>
                      </a:lnTo>
                      <a:lnTo>
                        <a:pt x="67" y="136"/>
                      </a:lnTo>
                      <a:lnTo>
                        <a:pt x="76" y="65"/>
                      </a:lnTo>
                      <a:lnTo>
                        <a:pt x="97" y="5"/>
                      </a:lnTo>
                      <a:lnTo>
                        <a:pt x="97" y="4"/>
                      </a:lnTo>
                      <a:lnTo>
                        <a:pt x="97" y="3"/>
                      </a:lnTo>
                      <a:lnTo>
                        <a:pt x="95" y="1"/>
                      </a:lnTo>
                      <a:lnTo>
                        <a:pt x="91" y="0"/>
                      </a:lnTo>
                      <a:lnTo>
                        <a:pt x="84" y="0"/>
                      </a:lnTo>
                      <a:lnTo>
                        <a:pt x="71" y="0"/>
                      </a:lnTo>
                      <a:lnTo>
                        <a:pt x="54" y="3"/>
                      </a:lnTo>
                      <a:lnTo>
                        <a:pt x="30" y="9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0" name="Freeform 48"/>
                <p:cNvSpPr>
                  <a:spLocks/>
                </p:cNvSpPr>
                <p:nvPr/>
              </p:nvSpPr>
              <p:spPr bwMode="auto">
                <a:xfrm>
                  <a:off x="6422" y="13768"/>
                  <a:ext cx="77" cy="367"/>
                </a:xfrm>
                <a:custGeom>
                  <a:avLst/>
                  <a:gdLst>
                    <a:gd name="T0" fmla="*/ 24 w 77"/>
                    <a:gd name="T1" fmla="*/ 8 h 367"/>
                    <a:gd name="T2" fmla="*/ 22 w 77"/>
                    <a:gd name="T3" fmla="*/ 15 h 367"/>
                    <a:gd name="T4" fmla="*/ 17 w 77"/>
                    <a:gd name="T5" fmla="*/ 36 h 367"/>
                    <a:gd name="T6" fmla="*/ 10 w 77"/>
                    <a:gd name="T7" fmla="*/ 68 h 367"/>
                    <a:gd name="T8" fmla="*/ 4 w 77"/>
                    <a:gd name="T9" fmla="*/ 112 h 367"/>
                    <a:gd name="T10" fmla="*/ 0 w 77"/>
                    <a:gd name="T11" fmla="*/ 164 h 367"/>
                    <a:gd name="T12" fmla="*/ 0 w 77"/>
                    <a:gd name="T13" fmla="*/ 226 h 367"/>
                    <a:gd name="T14" fmla="*/ 7 w 77"/>
                    <a:gd name="T15" fmla="*/ 294 h 367"/>
                    <a:gd name="T16" fmla="*/ 21 w 77"/>
                    <a:gd name="T17" fmla="*/ 367 h 367"/>
                    <a:gd name="T18" fmla="*/ 74 w 77"/>
                    <a:gd name="T19" fmla="*/ 364 h 367"/>
                    <a:gd name="T20" fmla="*/ 71 w 77"/>
                    <a:gd name="T21" fmla="*/ 353 h 367"/>
                    <a:gd name="T22" fmla="*/ 66 w 77"/>
                    <a:gd name="T23" fmla="*/ 323 h 367"/>
                    <a:gd name="T24" fmla="*/ 60 w 77"/>
                    <a:gd name="T25" fmla="*/ 280 h 367"/>
                    <a:gd name="T26" fmla="*/ 54 w 77"/>
                    <a:gd name="T27" fmla="*/ 226 h 367"/>
                    <a:gd name="T28" fmla="*/ 51 w 77"/>
                    <a:gd name="T29" fmla="*/ 168 h 367"/>
                    <a:gd name="T30" fmla="*/ 53 w 77"/>
                    <a:gd name="T31" fmla="*/ 107 h 367"/>
                    <a:gd name="T32" fmla="*/ 61 w 77"/>
                    <a:gd name="T33" fmla="*/ 52 h 367"/>
                    <a:gd name="T34" fmla="*/ 77 w 77"/>
                    <a:gd name="T35" fmla="*/ 5 h 367"/>
                    <a:gd name="T36" fmla="*/ 77 w 77"/>
                    <a:gd name="T37" fmla="*/ 5 h 367"/>
                    <a:gd name="T38" fmla="*/ 77 w 77"/>
                    <a:gd name="T39" fmla="*/ 2 h 367"/>
                    <a:gd name="T40" fmla="*/ 76 w 77"/>
                    <a:gd name="T41" fmla="*/ 1 h 367"/>
                    <a:gd name="T42" fmla="*/ 72 w 77"/>
                    <a:gd name="T43" fmla="*/ 0 h 367"/>
                    <a:gd name="T44" fmla="*/ 66 w 77"/>
                    <a:gd name="T45" fmla="*/ 0 h 367"/>
                    <a:gd name="T46" fmla="*/ 56 w 77"/>
                    <a:gd name="T47" fmla="*/ 1 h 367"/>
                    <a:gd name="T48" fmla="*/ 43 w 77"/>
                    <a:gd name="T49" fmla="*/ 4 h 367"/>
                    <a:gd name="T50" fmla="*/ 24 w 77"/>
                    <a:gd name="T51" fmla="*/ 8 h 367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77"/>
                    <a:gd name="T79" fmla="*/ 0 h 367"/>
                    <a:gd name="T80" fmla="*/ 77 w 77"/>
                    <a:gd name="T81" fmla="*/ 367 h 367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77" h="367">
                      <a:moveTo>
                        <a:pt x="24" y="8"/>
                      </a:moveTo>
                      <a:lnTo>
                        <a:pt x="22" y="15"/>
                      </a:lnTo>
                      <a:lnTo>
                        <a:pt x="17" y="36"/>
                      </a:lnTo>
                      <a:lnTo>
                        <a:pt x="10" y="68"/>
                      </a:lnTo>
                      <a:lnTo>
                        <a:pt x="4" y="112"/>
                      </a:lnTo>
                      <a:lnTo>
                        <a:pt x="0" y="164"/>
                      </a:lnTo>
                      <a:lnTo>
                        <a:pt x="0" y="226"/>
                      </a:lnTo>
                      <a:lnTo>
                        <a:pt x="7" y="294"/>
                      </a:lnTo>
                      <a:lnTo>
                        <a:pt x="21" y="367"/>
                      </a:lnTo>
                      <a:lnTo>
                        <a:pt x="74" y="364"/>
                      </a:lnTo>
                      <a:lnTo>
                        <a:pt x="71" y="353"/>
                      </a:lnTo>
                      <a:lnTo>
                        <a:pt x="66" y="323"/>
                      </a:lnTo>
                      <a:lnTo>
                        <a:pt x="60" y="280"/>
                      </a:lnTo>
                      <a:lnTo>
                        <a:pt x="54" y="226"/>
                      </a:lnTo>
                      <a:lnTo>
                        <a:pt x="51" y="168"/>
                      </a:lnTo>
                      <a:lnTo>
                        <a:pt x="53" y="107"/>
                      </a:lnTo>
                      <a:lnTo>
                        <a:pt x="61" y="52"/>
                      </a:lnTo>
                      <a:lnTo>
                        <a:pt x="77" y="5"/>
                      </a:lnTo>
                      <a:lnTo>
                        <a:pt x="77" y="2"/>
                      </a:lnTo>
                      <a:lnTo>
                        <a:pt x="76" y="1"/>
                      </a:lnTo>
                      <a:lnTo>
                        <a:pt x="72" y="0"/>
                      </a:lnTo>
                      <a:lnTo>
                        <a:pt x="66" y="0"/>
                      </a:lnTo>
                      <a:lnTo>
                        <a:pt x="56" y="1"/>
                      </a:lnTo>
                      <a:lnTo>
                        <a:pt x="43" y="4"/>
                      </a:lnTo>
                      <a:lnTo>
                        <a:pt x="24" y="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1" name="Freeform 49"/>
                <p:cNvSpPr>
                  <a:spLocks/>
                </p:cNvSpPr>
                <p:nvPr/>
              </p:nvSpPr>
              <p:spPr bwMode="auto">
                <a:xfrm>
                  <a:off x="6428" y="13813"/>
                  <a:ext cx="56" cy="271"/>
                </a:xfrm>
                <a:custGeom>
                  <a:avLst/>
                  <a:gdLst>
                    <a:gd name="T0" fmla="*/ 17 w 56"/>
                    <a:gd name="T1" fmla="*/ 5 h 271"/>
                    <a:gd name="T2" fmla="*/ 16 w 56"/>
                    <a:gd name="T3" fmla="*/ 10 h 271"/>
                    <a:gd name="T4" fmla="*/ 12 w 56"/>
                    <a:gd name="T5" fmla="*/ 25 h 271"/>
                    <a:gd name="T6" fmla="*/ 6 w 56"/>
                    <a:gd name="T7" fmla="*/ 49 h 271"/>
                    <a:gd name="T8" fmla="*/ 2 w 56"/>
                    <a:gd name="T9" fmla="*/ 82 h 271"/>
                    <a:gd name="T10" fmla="*/ 0 w 56"/>
                    <a:gd name="T11" fmla="*/ 122 h 271"/>
                    <a:gd name="T12" fmla="*/ 0 w 56"/>
                    <a:gd name="T13" fmla="*/ 166 h 271"/>
                    <a:gd name="T14" fmla="*/ 4 w 56"/>
                    <a:gd name="T15" fmla="*/ 217 h 271"/>
                    <a:gd name="T16" fmla="*/ 15 w 56"/>
                    <a:gd name="T17" fmla="*/ 271 h 271"/>
                    <a:gd name="T18" fmla="*/ 54 w 56"/>
                    <a:gd name="T19" fmla="*/ 268 h 271"/>
                    <a:gd name="T20" fmla="*/ 52 w 56"/>
                    <a:gd name="T21" fmla="*/ 261 h 271"/>
                    <a:gd name="T22" fmla="*/ 48 w 56"/>
                    <a:gd name="T23" fmla="*/ 238 h 271"/>
                    <a:gd name="T24" fmla="*/ 44 w 56"/>
                    <a:gd name="T25" fmla="*/ 206 h 271"/>
                    <a:gd name="T26" fmla="*/ 40 w 56"/>
                    <a:gd name="T27" fmla="*/ 166 h 271"/>
                    <a:gd name="T28" fmla="*/ 37 w 56"/>
                    <a:gd name="T29" fmla="*/ 123 h 271"/>
                    <a:gd name="T30" fmla="*/ 39 w 56"/>
                    <a:gd name="T31" fmla="*/ 78 h 271"/>
                    <a:gd name="T32" fmla="*/ 44 w 56"/>
                    <a:gd name="T33" fmla="*/ 37 h 271"/>
                    <a:gd name="T34" fmla="*/ 56 w 56"/>
                    <a:gd name="T35" fmla="*/ 3 h 271"/>
                    <a:gd name="T36" fmla="*/ 56 w 56"/>
                    <a:gd name="T37" fmla="*/ 3 h 271"/>
                    <a:gd name="T38" fmla="*/ 56 w 56"/>
                    <a:gd name="T39" fmla="*/ 2 h 271"/>
                    <a:gd name="T40" fmla="*/ 55 w 56"/>
                    <a:gd name="T41" fmla="*/ 1 h 271"/>
                    <a:gd name="T42" fmla="*/ 52 w 56"/>
                    <a:gd name="T43" fmla="*/ 0 h 271"/>
                    <a:gd name="T44" fmla="*/ 48 w 56"/>
                    <a:gd name="T45" fmla="*/ 0 h 271"/>
                    <a:gd name="T46" fmla="*/ 42 w 56"/>
                    <a:gd name="T47" fmla="*/ 0 h 271"/>
                    <a:gd name="T48" fmla="*/ 31 w 56"/>
                    <a:gd name="T49" fmla="*/ 2 h 271"/>
                    <a:gd name="T50" fmla="*/ 17 w 56"/>
                    <a:gd name="T51" fmla="*/ 5 h 271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56"/>
                    <a:gd name="T79" fmla="*/ 0 h 271"/>
                    <a:gd name="T80" fmla="*/ 56 w 56"/>
                    <a:gd name="T81" fmla="*/ 271 h 271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56" h="271">
                      <a:moveTo>
                        <a:pt x="17" y="5"/>
                      </a:moveTo>
                      <a:lnTo>
                        <a:pt x="16" y="10"/>
                      </a:lnTo>
                      <a:lnTo>
                        <a:pt x="12" y="25"/>
                      </a:lnTo>
                      <a:lnTo>
                        <a:pt x="6" y="49"/>
                      </a:lnTo>
                      <a:lnTo>
                        <a:pt x="2" y="82"/>
                      </a:lnTo>
                      <a:lnTo>
                        <a:pt x="0" y="122"/>
                      </a:lnTo>
                      <a:lnTo>
                        <a:pt x="0" y="166"/>
                      </a:lnTo>
                      <a:lnTo>
                        <a:pt x="4" y="217"/>
                      </a:lnTo>
                      <a:lnTo>
                        <a:pt x="15" y="271"/>
                      </a:lnTo>
                      <a:lnTo>
                        <a:pt x="54" y="268"/>
                      </a:lnTo>
                      <a:lnTo>
                        <a:pt x="52" y="261"/>
                      </a:lnTo>
                      <a:lnTo>
                        <a:pt x="48" y="238"/>
                      </a:lnTo>
                      <a:lnTo>
                        <a:pt x="44" y="206"/>
                      </a:lnTo>
                      <a:lnTo>
                        <a:pt x="40" y="166"/>
                      </a:lnTo>
                      <a:lnTo>
                        <a:pt x="37" y="123"/>
                      </a:lnTo>
                      <a:lnTo>
                        <a:pt x="39" y="78"/>
                      </a:lnTo>
                      <a:lnTo>
                        <a:pt x="44" y="37"/>
                      </a:lnTo>
                      <a:lnTo>
                        <a:pt x="56" y="3"/>
                      </a:lnTo>
                      <a:lnTo>
                        <a:pt x="56" y="2"/>
                      </a:lnTo>
                      <a:lnTo>
                        <a:pt x="55" y="1"/>
                      </a:lnTo>
                      <a:lnTo>
                        <a:pt x="52" y="0"/>
                      </a:lnTo>
                      <a:lnTo>
                        <a:pt x="48" y="0"/>
                      </a:lnTo>
                      <a:lnTo>
                        <a:pt x="42" y="0"/>
                      </a:lnTo>
                      <a:lnTo>
                        <a:pt x="31" y="2"/>
                      </a:lnTo>
                      <a:lnTo>
                        <a:pt x="17" y="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2" name="Freeform 50"/>
                <p:cNvSpPr>
                  <a:spLocks/>
                </p:cNvSpPr>
                <p:nvPr/>
              </p:nvSpPr>
              <p:spPr bwMode="auto">
                <a:xfrm>
                  <a:off x="7211" y="13549"/>
                  <a:ext cx="186" cy="732"/>
                </a:xfrm>
                <a:custGeom>
                  <a:avLst/>
                  <a:gdLst>
                    <a:gd name="T0" fmla="*/ 186 w 186"/>
                    <a:gd name="T1" fmla="*/ 6 h 732"/>
                    <a:gd name="T2" fmla="*/ 182 w 186"/>
                    <a:gd name="T3" fmla="*/ 11 h 732"/>
                    <a:gd name="T4" fmla="*/ 169 w 186"/>
                    <a:gd name="T5" fmla="*/ 29 h 732"/>
                    <a:gd name="T6" fmla="*/ 153 w 186"/>
                    <a:gd name="T7" fmla="*/ 67 h 732"/>
                    <a:gd name="T8" fmla="*/ 137 w 186"/>
                    <a:gd name="T9" fmla="*/ 130 h 732"/>
                    <a:gd name="T10" fmla="*/ 124 w 186"/>
                    <a:gd name="T11" fmla="*/ 221 h 732"/>
                    <a:gd name="T12" fmla="*/ 117 w 186"/>
                    <a:gd name="T13" fmla="*/ 350 h 732"/>
                    <a:gd name="T14" fmla="*/ 122 w 186"/>
                    <a:gd name="T15" fmla="*/ 517 h 732"/>
                    <a:gd name="T16" fmla="*/ 139 w 186"/>
                    <a:gd name="T17" fmla="*/ 732 h 732"/>
                    <a:gd name="T18" fmla="*/ 34 w 186"/>
                    <a:gd name="T19" fmla="*/ 732 h 732"/>
                    <a:gd name="T20" fmla="*/ 31 w 186"/>
                    <a:gd name="T21" fmla="*/ 711 h 732"/>
                    <a:gd name="T22" fmla="*/ 22 w 186"/>
                    <a:gd name="T23" fmla="*/ 651 h 732"/>
                    <a:gd name="T24" fmla="*/ 12 w 186"/>
                    <a:gd name="T25" fmla="*/ 563 h 732"/>
                    <a:gd name="T26" fmla="*/ 3 w 186"/>
                    <a:gd name="T27" fmla="*/ 454 h 732"/>
                    <a:gd name="T28" fmla="*/ 0 w 186"/>
                    <a:gd name="T29" fmla="*/ 335 h 732"/>
                    <a:gd name="T30" fmla="*/ 6 w 186"/>
                    <a:gd name="T31" fmla="*/ 213 h 732"/>
                    <a:gd name="T32" fmla="*/ 25 w 186"/>
                    <a:gd name="T33" fmla="*/ 98 h 732"/>
                    <a:gd name="T34" fmla="*/ 60 w 186"/>
                    <a:gd name="T35" fmla="*/ 0 h 732"/>
                    <a:gd name="T36" fmla="*/ 186 w 186"/>
                    <a:gd name="T37" fmla="*/ 6 h 732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86"/>
                    <a:gd name="T58" fmla="*/ 0 h 732"/>
                    <a:gd name="T59" fmla="*/ 186 w 186"/>
                    <a:gd name="T60" fmla="*/ 732 h 732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86" h="732">
                      <a:moveTo>
                        <a:pt x="186" y="6"/>
                      </a:moveTo>
                      <a:lnTo>
                        <a:pt x="182" y="11"/>
                      </a:lnTo>
                      <a:lnTo>
                        <a:pt x="169" y="29"/>
                      </a:lnTo>
                      <a:lnTo>
                        <a:pt x="153" y="67"/>
                      </a:lnTo>
                      <a:lnTo>
                        <a:pt x="137" y="130"/>
                      </a:lnTo>
                      <a:lnTo>
                        <a:pt x="124" y="221"/>
                      </a:lnTo>
                      <a:lnTo>
                        <a:pt x="117" y="350"/>
                      </a:lnTo>
                      <a:lnTo>
                        <a:pt x="122" y="517"/>
                      </a:lnTo>
                      <a:lnTo>
                        <a:pt x="139" y="732"/>
                      </a:lnTo>
                      <a:lnTo>
                        <a:pt x="34" y="732"/>
                      </a:lnTo>
                      <a:lnTo>
                        <a:pt x="31" y="711"/>
                      </a:lnTo>
                      <a:lnTo>
                        <a:pt x="22" y="651"/>
                      </a:lnTo>
                      <a:lnTo>
                        <a:pt x="12" y="563"/>
                      </a:lnTo>
                      <a:lnTo>
                        <a:pt x="3" y="454"/>
                      </a:lnTo>
                      <a:lnTo>
                        <a:pt x="0" y="335"/>
                      </a:lnTo>
                      <a:lnTo>
                        <a:pt x="6" y="213"/>
                      </a:lnTo>
                      <a:lnTo>
                        <a:pt x="25" y="98"/>
                      </a:lnTo>
                      <a:lnTo>
                        <a:pt x="60" y="0"/>
                      </a:lnTo>
                      <a:lnTo>
                        <a:pt x="186" y="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3" name="Freeform 51"/>
                <p:cNvSpPr>
                  <a:spLocks/>
                </p:cNvSpPr>
                <p:nvPr/>
              </p:nvSpPr>
              <p:spPr bwMode="auto">
                <a:xfrm>
                  <a:off x="7219" y="13600"/>
                  <a:ext cx="158" cy="625"/>
                </a:xfrm>
                <a:custGeom>
                  <a:avLst/>
                  <a:gdLst>
                    <a:gd name="T0" fmla="*/ 158 w 158"/>
                    <a:gd name="T1" fmla="*/ 4 h 625"/>
                    <a:gd name="T2" fmla="*/ 153 w 158"/>
                    <a:gd name="T3" fmla="*/ 9 h 625"/>
                    <a:gd name="T4" fmla="*/ 144 w 158"/>
                    <a:gd name="T5" fmla="*/ 25 h 625"/>
                    <a:gd name="T6" fmla="*/ 130 w 158"/>
                    <a:gd name="T7" fmla="*/ 57 h 625"/>
                    <a:gd name="T8" fmla="*/ 116 w 158"/>
                    <a:gd name="T9" fmla="*/ 110 h 625"/>
                    <a:gd name="T10" fmla="*/ 105 w 158"/>
                    <a:gd name="T11" fmla="*/ 189 h 625"/>
                    <a:gd name="T12" fmla="*/ 100 w 158"/>
                    <a:gd name="T13" fmla="*/ 298 h 625"/>
                    <a:gd name="T14" fmla="*/ 103 w 158"/>
                    <a:gd name="T15" fmla="*/ 441 h 625"/>
                    <a:gd name="T16" fmla="*/ 118 w 158"/>
                    <a:gd name="T17" fmla="*/ 625 h 625"/>
                    <a:gd name="T18" fmla="*/ 29 w 158"/>
                    <a:gd name="T19" fmla="*/ 625 h 625"/>
                    <a:gd name="T20" fmla="*/ 25 w 158"/>
                    <a:gd name="T21" fmla="*/ 607 h 625"/>
                    <a:gd name="T22" fmla="*/ 18 w 158"/>
                    <a:gd name="T23" fmla="*/ 556 h 625"/>
                    <a:gd name="T24" fmla="*/ 9 w 158"/>
                    <a:gd name="T25" fmla="*/ 480 h 625"/>
                    <a:gd name="T26" fmla="*/ 2 w 158"/>
                    <a:gd name="T27" fmla="*/ 387 h 625"/>
                    <a:gd name="T28" fmla="*/ 0 w 158"/>
                    <a:gd name="T29" fmla="*/ 286 h 625"/>
                    <a:gd name="T30" fmla="*/ 5 w 158"/>
                    <a:gd name="T31" fmla="*/ 182 h 625"/>
                    <a:gd name="T32" fmla="*/ 21 w 158"/>
                    <a:gd name="T33" fmla="*/ 84 h 625"/>
                    <a:gd name="T34" fmla="*/ 51 w 158"/>
                    <a:gd name="T35" fmla="*/ 0 h 625"/>
                    <a:gd name="T36" fmla="*/ 158 w 158"/>
                    <a:gd name="T37" fmla="*/ 4 h 625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58"/>
                    <a:gd name="T58" fmla="*/ 0 h 625"/>
                    <a:gd name="T59" fmla="*/ 158 w 158"/>
                    <a:gd name="T60" fmla="*/ 625 h 625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58" h="625">
                      <a:moveTo>
                        <a:pt x="158" y="4"/>
                      </a:moveTo>
                      <a:lnTo>
                        <a:pt x="153" y="9"/>
                      </a:lnTo>
                      <a:lnTo>
                        <a:pt x="144" y="25"/>
                      </a:lnTo>
                      <a:lnTo>
                        <a:pt x="130" y="57"/>
                      </a:lnTo>
                      <a:lnTo>
                        <a:pt x="116" y="110"/>
                      </a:lnTo>
                      <a:lnTo>
                        <a:pt x="105" y="189"/>
                      </a:lnTo>
                      <a:lnTo>
                        <a:pt x="100" y="298"/>
                      </a:lnTo>
                      <a:lnTo>
                        <a:pt x="103" y="441"/>
                      </a:lnTo>
                      <a:lnTo>
                        <a:pt x="118" y="625"/>
                      </a:lnTo>
                      <a:lnTo>
                        <a:pt x="29" y="625"/>
                      </a:lnTo>
                      <a:lnTo>
                        <a:pt x="25" y="607"/>
                      </a:lnTo>
                      <a:lnTo>
                        <a:pt x="18" y="556"/>
                      </a:lnTo>
                      <a:lnTo>
                        <a:pt x="9" y="480"/>
                      </a:lnTo>
                      <a:lnTo>
                        <a:pt x="2" y="387"/>
                      </a:lnTo>
                      <a:lnTo>
                        <a:pt x="0" y="286"/>
                      </a:lnTo>
                      <a:lnTo>
                        <a:pt x="5" y="182"/>
                      </a:lnTo>
                      <a:lnTo>
                        <a:pt x="21" y="84"/>
                      </a:lnTo>
                      <a:lnTo>
                        <a:pt x="51" y="0"/>
                      </a:lnTo>
                      <a:lnTo>
                        <a:pt x="158" y="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4" name="Freeform 52"/>
                <p:cNvSpPr>
                  <a:spLocks/>
                </p:cNvSpPr>
                <p:nvPr/>
              </p:nvSpPr>
              <p:spPr bwMode="auto">
                <a:xfrm>
                  <a:off x="7225" y="13651"/>
                  <a:ext cx="131" cy="517"/>
                </a:xfrm>
                <a:custGeom>
                  <a:avLst/>
                  <a:gdLst>
                    <a:gd name="T0" fmla="*/ 131 w 131"/>
                    <a:gd name="T1" fmla="*/ 4 h 517"/>
                    <a:gd name="T2" fmla="*/ 128 w 131"/>
                    <a:gd name="T3" fmla="*/ 7 h 517"/>
                    <a:gd name="T4" fmla="*/ 119 w 131"/>
                    <a:gd name="T5" fmla="*/ 21 h 517"/>
                    <a:gd name="T6" fmla="*/ 109 w 131"/>
                    <a:gd name="T7" fmla="*/ 47 h 517"/>
                    <a:gd name="T8" fmla="*/ 97 w 131"/>
                    <a:gd name="T9" fmla="*/ 91 h 517"/>
                    <a:gd name="T10" fmla="*/ 88 w 131"/>
                    <a:gd name="T11" fmla="*/ 156 h 517"/>
                    <a:gd name="T12" fmla="*/ 84 w 131"/>
                    <a:gd name="T13" fmla="*/ 247 h 517"/>
                    <a:gd name="T14" fmla="*/ 86 w 131"/>
                    <a:gd name="T15" fmla="*/ 366 h 517"/>
                    <a:gd name="T16" fmla="*/ 99 w 131"/>
                    <a:gd name="T17" fmla="*/ 517 h 517"/>
                    <a:gd name="T18" fmla="*/ 25 w 131"/>
                    <a:gd name="T19" fmla="*/ 517 h 517"/>
                    <a:gd name="T20" fmla="*/ 23 w 131"/>
                    <a:gd name="T21" fmla="*/ 502 h 517"/>
                    <a:gd name="T22" fmla="*/ 16 w 131"/>
                    <a:gd name="T23" fmla="*/ 460 h 517"/>
                    <a:gd name="T24" fmla="*/ 9 w 131"/>
                    <a:gd name="T25" fmla="*/ 397 h 517"/>
                    <a:gd name="T26" fmla="*/ 2 w 131"/>
                    <a:gd name="T27" fmla="*/ 320 h 517"/>
                    <a:gd name="T28" fmla="*/ 0 w 131"/>
                    <a:gd name="T29" fmla="*/ 236 h 517"/>
                    <a:gd name="T30" fmla="*/ 4 w 131"/>
                    <a:gd name="T31" fmla="*/ 151 h 517"/>
                    <a:gd name="T32" fmla="*/ 18 w 131"/>
                    <a:gd name="T33" fmla="*/ 70 h 517"/>
                    <a:gd name="T34" fmla="*/ 43 w 131"/>
                    <a:gd name="T35" fmla="*/ 0 h 517"/>
                    <a:gd name="T36" fmla="*/ 131 w 131"/>
                    <a:gd name="T37" fmla="*/ 4 h 5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31"/>
                    <a:gd name="T58" fmla="*/ 0 h 517"/>
                    <a:gd name="T59" fmla="*/ 131 w 131"/>
                    <a:gd name="T60" fmla="*/ 517 h 5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31" h="517">
                      <a:moveTo>
                        <a:pt x="131" y="4"/>
                      </a:moveTo>
                      <a:lnTo>
                        <a:pt x="128" y="7"/>
                      </a:lnTo>
                      <a:lnTo>
                        <a:pt x="119" y="21"/>
                      </a:lnTo>
                      <a:lnTo>
                        <a:pt x="109" y="47"/>
                      </a:lnTo>
                      <a:lnTo>
                        <a:pt x="97" y="91"/>
                      </a:lnTo>
                      <a:lnTo>
                        <a:pt x="88" y="156"/>
                      </a:lnTo>
                      <a:lnTo>
                        <a:pt x="84" y="247"/>
                      </a:lnTo>
                      <a:lnTo>
                        <a:pt x="86" y="366"/>
                      </a:lnTo>
                      <a:lnTo>
                        <a:pt x="99" y="517"/>
                      </a:lnTo>
                      <a:lnTo>
                        <a:pt x="25" y="517"/>
                      </a:lnTo>
                      <a:lnTo>
                        <a:pt x="23" y="502"/>
                      </a:lnTo>
                      <a:lnTo>
                        <a:pt x="16" y="460"/>
                      </a:lnTo>
                      <a:lnTo>
                        <a:pt x="9" y="397"/>
                      </a:lnTo>
                      <a:lnTo>
                        <a:pt x="2" y="320"/>
                      </a:lnTo>
                      <a:lnTo>
                        <a:pt x="0" y="236"/>
                      </a:lnTo>
                      <a:lnTo>
                        <a:pt x="4" y="151"/>
                      </a:lnTo>
                      <a:lnTo>
                        <a:pt x="18" y="70"/>
                      </a:lnTo>
                      <a:lnTo>
                        <a:pt x="43" y="0"/>
                      </a:lnTo>
                      <a:lnTo>
                        <a:pt x="131" y="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5" name="Freeform 53"/>
                <p:cNvSpPr>
                  <a:spLocks/>
                </p:cNvSpPr>
                <p:nvPr/>
              </p:nvSpPr>
              <p:spPr bwMode="auto">
                <a:xfrm>
                  <a:off x="7233" y="13701"/>
                  <a:ext cx="104" cy="411"/>
                </a:xfrm>
                <a:custGeom>
                  <a:avLst/>
                  <a:gdLst>
                    <a:gd name="T0" fmla="*/ 104 w 104"/>
                    <a:gd name="T1" fmla="*/ 4 h 411"/>
                    <a:gd name="T2" fmla="*/ 101 w 104"/>
                    <a:gd name="T3" fmla="*/ 7 h 411"/>
                    <a:gd name="T4" fmla="*/ 94 w 104"/>
                    <a:gd name="T5" fmla="*/ 17 h 411"/>
                    <a:gd name="T6" fmla="*/ 86 w 104"/>
                    <a:gd name="T7" fmla="*/ 38 h 411"/>
                    <a:gd name="T8" fmla="*/ 76 w 104"/>
                    <a:gd name="T9" fmla="*/ 73 h 411"/>
                    <a:gd name="T10" fmla="*/ 69 w 104"/>
                    <a:gd name="T11" fmla="*/ 125 h 411"/>
                    <a:gd name="T12" fmla="*/ 65 w 104"/>
                    <a:gd name="T13" fmla="*/ 196 h 411"/>
                    <a:gd name="T14" fmla="*/ 67 w 104"/>
                    <a:gd name="T15" fmla="*/ 291 h 411"/>
                    <a:gd name="T16" fmla="*/ 77 w 104"/>
                    <a:gd name="T17" fmla="*/ 411 h 411"/>
                    <a:gd name="T18" fmla="*/ 19 w 104"/>
                    <a:gd name="T19" fmla="*/ 411 h 411"/>
                    <a:gd name="T20" fmla="*/ 17 w 104"/>
                    <a:gd name="T21" fmla="*/ 399 h 411"/>
                    <a:gd name="T22" fmla="*/ 11 w 104"/>
                    <a:gd name="T23" fmla="*/ 365 h 411"/>
                    <a:gd name="T24" fmla="*/ 6 w 104"/>
                    <a:gd name="T25" fmla="*/ 316 h 411"/>
                    <a:gd name="T26" fmla="*/ 2 w 104"/>
                    <a:gd name="T27" fmla="*/ 255 h 411"/>
                    <a:gd name="T28" fmla="*/ 0 w 104"/>
                    <a:gd name="T29" fmla="*/ 188 h 411"/>
                    <a:gd name="T30" fmla="*/ 4 w 104"/>
                    <a:gd name="T31" fmla="*/ 120 h 411"/>
                    <a:gd name="T32" fmla="*/ 15 w 104"/>
                    <a:gd name="T33" fmla="*/ 55 h 411"/>
                    <a:gd name="T34" fmla="*/ 34 w 104"/>
                    <a:gd name="T35" fmla="*/ 0 h 411"/>
                    <a:gd name="T36" fmla="*/ 104 w 104"/>
                    <a:gd name="T37" fmla="*/ 4 h 41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04"/>
                    <a:gd name="T58" fmla="*/ 0 h 411"/>
                    <a:gd name="T59" fmla="*/ 104 w 104"/>
                    <a:gd name="T60" fmla="*/ 411 h 41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04" h="411">
                      <a:moveTo>
                        <a:pt x="104" y="4"/>
                      </a:moveTo>
                      <a:lnTo>
                        <a:pt x="101" y="7"/>
                      </a:lnTo>
                      <a:lnTo>
                        <a:pt x="94" y="17"/>
                      </a:lnTo>
                      <a:lnTo>
                        <a:pt x="86" y="38"/>
                      </a:lnTo>
                      <a:lnTo>
                        <a:pt x="76" y="73"/>
                      </a:lnTo>
                      <a:lnTo>
                        <a:pt x="69" y="125"/>
                      </a:lnTo>
                      <a:lnTo>
                        <a:pt x="65" y="196"/>
                      </a:lnTo>
                      <a:lnTo>
                        <a:pt x="67" y="291"/>
                      </a:lnTo>
                      <a:lnTo>
                        <a:pt x="77" y="411"/>
                      </a:lnTo>
                      <a:lnTo>
                        <a:pt x="19" y="411"/>
                      </a:lnTo>
                      <a:lnTo>
                        <a:pt x="17" y="399"/>
                      </a:lnTo>
                      <a:lnTo>
                        <a:pt x="11" y="365"/>
                      </a:lnTo>
                      <a:lnTo>
                        <a:pt x="6" y="316"/>
                      </a:lnTo>
                      <a:lnTo>
                        <a:pt x="2" y="255"/>
                      </a:lnTo>
                      <a:lnTo>
                        <a:pt x="0" y="188"/>
                      </a:lnTo>
                      <a:lnTo>
                        <a:pt x="4" y="120"/>
                      </a:lnTo>
                      <a:lnTo>
                        <a:pt x="15" y="55"/>
                      </a:lnTo>
                      <a:lnTo>
                        <a:pt x="34" y="0"/>
                      </a:lnTo>
                      <a:lnTo>
                        <a:pt x="104" y="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6" name="Freeform 54"/>
                <p:cNvSpPr>
                  <a:spLocks/>
                </p:cNvSpPr>
                <p:nvPr/>
              </p:nvSpPr>
              <p:spPr bwMode="auto">
                <a:xfrm>
                  <a:off x="7240" y="13752"/>
                  <a:ext cx="76" cy="302"/>
                </a:xfrm>
                <a:custGeom>
                  <a:avLst/>
                  <a:gdLst>
                    <a:gd name="T0" fmla="*/ 76 w 76"/>
                    <a:gd name="T1" fmla="*/ 2 h 302"/>
                    <a:gd name="T2" fmla="*/ 74 w 76"/>
                    <a:gd name="T3" fmla="*/ 4 h 302"/>
                    <a:gd name="T4" fmla="*/ 70 w 76"/>
                    <a:gd name="T5" fmla="*/ 12 h 302"/>
                    <a:gd name="T6" fmla="*/ 62 w 76"/>
                    <a:gd name="T7" fmla="*/ 28 h 302"/>
                    <a:gd name="T8" fmla="*/ 56 w 76"/>
                    <a:gd name="T9" fmla="*/ 53 h 302"/>
                    <a:gd name="T10" fmla="*/ 51 w 76"/>
                    <a:gd name="T11" fmla="*/ 92 h 302"/>
                    <a:gd name="T12" fmla="*/ 49 w 76"/>
                    <a:gd name="T13" fmla="*/ 145 h 302"/>
                    <a:gd name="T14" fmla="*/ 50 w 76"/>
                    <a:gd name="T15" fmla="*/ 214 h 302"/>
                    <a:gd name="T16" fmla="*/ 57 w 76"/>
                    <a:gd name="T17" fmla="*/ 302 h 302"/>
                    <a:gd name="T18" fmla="*/ 14 w 76"/>
                    <a:gd name="T19" fmla="*/ 302 h 302"/>
                    <a:gd name="T20" fmla="*/ 13 w 76"/>
                    <a:gd name="T21" fmla="*/ 294 h 302"/>
                    <a:gd name="T22" fmla="*/ 9 w 76"/>
                    <a:gd name="T23" fmla="*/ 269 h 302"/>
                    <a:gd name="T24" fmla="*/ 4 w 76"/>
                    <a:gd name="T25" fmla="*/ 232 h 302"/>
                    <a:gd name="T26" fmla="*/ 1 w 76"/>
                    <a:gd name="T27" fmla="*/ 188 h 302"/>
                    <a:gd name="T28" fmla="*/ 0 w 76"/>
                    <a:gd name="T29" fmla="*/ 138 h 302"/>
                    <a:gd name="T30" fmla="*/ 2 w 76"/>
                    <a:gd name="T31" fmla="*/ 89 h 302"/>
                    <a:gd name="T32" fmla="*/ 10 w 76"/>
                    <a:gd name="T33" fmla="*/ 41 h 302"/>
                    <a:gd name="T34" fmla="*/ 25 w 76"/>
                    <a:gd name="T35" fmla="*/ 0 h 302"/>
                    <a:gd name="T36" fmla="*/ 76 w 76"/>
                    <a:gd name="T37" fmla="*/ 2 h 302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6"/>
                    <a:gd name="T58" fmla="*/ 0 h 302"/>
                    <a:gd name="T59" fmla="*/ 76 w 76"/>
                    <a:gd name="T60" fmla="*/ 302 h 302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6" h="302">
                      <a:moveTo>
                        <a:pt x="76" y="2"/>
                      </a:moveTo>
                      <a:lnTo>
                        <a:pt x="74" y="4"/>
                      </a:lnTo>
                      <a:lnTo>
                        <a:pt x="70" y="12"/>
                      </a:lnTo>
                      <a:lnTo>
                        <a:pt x="62" y="28"/>
                      </a:lnTo>
                      <a:lnTo>
                        <a:pt x="56" y="53"/>
                      </a:lnTo>
                      <a:lnTo>
                        <a:pt x="51" y="92"/>
                      </a:lnTo>
                      <a:lnTo>
                        <a:pt x="49" y="145"/>
                      </a:lnTo>
                      <a:lnTo>
                        <a:pt x="50" y="214"/>
                      </a:lnTo>
                      <a:lnTo>
                        <a:pt x="57" y="302"/>
                      </a:lnTo>
                      <a:lnTo>
                        <a:pt x="14" y="302"/>
                      </a:lnTo>
                      <a:lnTo>
                        <a:pt x="13" y="294"/>
                      </a:lnTo>
                      <a:lnTo>
                        <a:pt x="9" y="269"/>
                      </a:lnTo>
                      <a:lnTo>
                        <a:pt x="4" y="232"/>
                      </a:lnTo>
                      <a:lnTo>
                        <a:pt x="1" y="188"/>
                      </a:lnTo>
                      <a:lnTo>
                        <a:pt x="0" y="138"/>
                      </a:lnTo>
                      <a:lnTo>
                        <a:pt x="2" y="89"/>
                      </a:lnTo>
                      <a:lnTo>
                        <a:pt x="10" y="41"/>
                      </a:lnTo>
                      <a:lnTo>
                        <a:pt x="25" y="0"/>
                      </a:lnTo>
                      <a:lnTo>
                        <a:pt x="76" y="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7" name="Rectangle 55"/>
                <p:cNvSpPr>
                  <a:spLocks noChangeArrowheads="1"/>
                </p:cNvSpPr>
                <p:nvPr/>
              </p:nvSpPr>
              <p:spPr bwMode="auto">
                <a:xfrm>
                  <a:off x="6241" y="13678"/>
                  <a:ext cx="23" cy="95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8" name="Freeform 56"/>
                <p:cNvSpPr>
                  <a:spLocks/>
                </p:cNvSpPr>
                <p:nvPr/>
              </p:nvSpPr>
              <p:spPr bwMode="auto">
                <a:xfrm>
                  <a:off x="6579" y="13664"/>
                  <a:ext cx="375" cy="440"/>
                </a:xfrm>
                <a:custGeom>
                  <a:avLst/>
                  <a:gdLst>
                    <a:gd name="T0" fmla="*/ 35 w 375"/>
                    <a:gd name="T1" fmla="*/ 41 h 440"/>
                    <a:gd name="T2" fmla="*/ 32 w 375"/>
                    <a:gd name="T3" fmla="*/ 49 h 440"/>
                    <a:gd name="T4" fmla="*/ 25 w 375"/>
                    <a:gd name="T5" fmla="*/ 74 h 440"/>
                    <a:gd name="T6" fmla="*/ 17 w 375"/>
                    <a:gd name="T7" fmla="*/ 112 h 440"/>
                    <a:gd name="T8" fmla="*/ 8 w 375"/>
                    <a:gd name="T9" fmla="*/ 163 h 440"/>
                    <a:gd name="T10" fmla="*/ 2 w 375"/>
                    <a:gd name="T11" fmla="*/ 223 h 440"/>
                    <a:gd name="T12" fmla="*/ 0 w 375"/>
                    <a:gd name="T13" fmla="*/ 290 h 440"/>
                    <a:gd name="T14" fmla="*/ 7 w 375"/>
                    <a:gd name="T15" fmla="*/ 363 h 440"/>
                    <a:gd name="T16" fmla="*/ 23 w 375"/>
                    <a:gd name="T17" fmla="*/ 440 h 440"/>
                    <a:gd name="T18" fmla="*/ 23 w 375"/>
                    <a:gd name="T19" fmla="*/ 437 h 440"/>
                    <a:gd name="T20" fmla="*/ 23 w 375"/>
                    <a:gd name="T21" fmla="*/ 427 h 440"/>
                    <a:gd name="T22" fmla="*/ 23 w 375"/>
                    <a:gd name="T23" fmla="*/ 411 h 440"/>
                    <a:gd name="T24" fmla="*/ 23 w 375"/>
                    <a:gd name="T25" fmla="*/ 391 h 440"/>
                    <a:gd name="T26" fmla="*/ 25 w 375"/>
                    <a:gd name="T27" fmla="*/ 367 h 440"/>
                    <a:gd name="T28" fmla="*/ 28 w 375"/>
                    <a:gd name="T29" fmla="*/ 341 h 440"/>
                    <a:gd name="T30" fmla="*/ 33 w 375"/>
                    <a:gd name="T31" fmla="*/ 312 h 440"/>
                    <a:gd name="T32" fmla="*/ 39 w 375"/>
                    <a:gd name="T33" fmla="*/ 281 h 440"/>
                    <a:gd name="T34" fmla="*/ 49 w 375"/>
                    <a:gd name="T35" fmla="*/ 251 h 440"/>
                    <a:gd name="T36" fmla="*/ 61 w 375"/>
                    <a:gd name="T37" fmla="*/ 222 h 440"/>
                    <a:gd name="T38" fmla="*/ 75 w 375"/>
                    <a:gd name="T39" fmla="*/ 194 h 440"/>
                    <a:gd name="T40" fmla="*/ 93 w 375"/>
                    <a:gd name="T41" fmla="*/ 168 h 440"/>
                    <a:gd name="T42" fmla="*/ 116 w 375"/>
                    <a:gd name="T43" fmla="*/ 145 h 440"/>
                    <a:gd name="T44" fmla="*/ 141 w 375"/>
                    <a:gd name="T45" fmla="*/ 127 h 440"/>
                    <a:gd name="T46" fmla="*/ 173 w 375"/>
                    <a:gd name="T47" fmla="*/ 114 h 440"/>
                    <a:gd name="T48" fmla="*/ 208 w 375"/>
                    <a:gd name="T49" fmla="*/ 106 h 440"/>
                    <a:gd name="T50" fmla="*/ 210 w 375"/>
                    <a:gd name="T51" fmla="*/ 104 h 440"/>
                    <a:gd name="T52" fmla="*/ 217 w 375"/>
                    <a:gd name="T53" fmla="*/ 100 h 440"/>
                    <a:gd name="T54" fmla="*/ 227 w 375"/>
                    <a:gd name="T55" fmla="*/ 92 h 440"/>
                    <a:gd name="T56" fmla="*/ 245 w 375"/>
                    <a:gd name="T57" fmla="*/ 82 h 440"/>
                    <a:gd name="T58" fmla="*/ 267 w 375"/>
                    <a:gd name="T59" fmla="*/ 69 h 440"/>
                    <a:gd name="T60" fmla="*/ 296 w 375"/>
                    <a:gd name="T61" fmla="*/ 54 h 440"/>
                    <a:gd name="T62" fmla="*/ 332 w 375"/>
                    <a:gd name="T63" fmla="*/ 36 h 440"/>
                    <a:gd name="T64" fmla="*/ 375 w 375"/>
                    <a:gd name="T65" fmla="*/ 17 h 440"/>
                    <a:gd name="T66" fmla="*/ 373 w 375"/>
                    <a:gd name="T67" fmla="*/ 16 h 440"/>
                    <a:gd name="T68" fmla="*/ 366 w 375"/>
                    <a:gd name="T69" fmla="*/ 15 h 440"/>
                    <a:gd name="T70" fmla="*/ 357 w 375"/>
                    <a:gd name="T71" fmla="*/ 13 h 440"/>
                    <a:gd name="T72" fmla="*/ 343 w 375"/>
                    <a:gd name="T73" fmla="*/ 10 h 440"/>
                    <a:gd name="T74" fmla="*/ 326 w 375"/>
                    <a:gd name="T75" fmla="*/ 7 h 440"/>
                    <a:gd name="T76" fmla="*/ 307 w 375"/>
                    <a:gd name="T77" fmla="*/ 5 h 440"/>
                    <a:gd name="T78" fmla="*/ 285 w 375"/>
                    <a:gd name="T79" fmla="*/ 3 h 440"/>
                    <a:gd name="T80" fmla="*/ 261 w 375"/>
                    <a:gd name="T81" fmla="*/ 1 h 440"/>
                    <a:gd name="T82" fmla="*/ 235 w 375"/>
                    <a:gd name="T83" fmla="*/ 0 h 440"/>
                    <a:gd name="T84" fmla="*/ 208 w 375"/>
                    <a:gd name="T85" fmla="*/ 1 h 440"/>
                    <a:gd name="T86" fmla="*/ 180 w 375"/>
                    <a:gd name="T87" fmla="*/ 2 h 440"/>
                    <a:gd name="T88" fmla="*/ 151 w 375"/>
                    <a:gd name="T89" fmla="*/ 5 h 440"/>
                    <a:gd name="T90" fmla="*/ 122 w 375"/>
                    <a:gd name="T91" fmla="*/ 10 h 440"/>
                    <a:gd name="T92" fmla="*/ 92 w 375"/>
                    <a:gd name="T93" fmla="*/ 18 h 440"/>
                    <a:gd name="T94" fmla="*/ 63 w 375"/>
                    <a:gd name="T95" fmla="*/ 28 h 440"/>
                    <a:gd name="T96" fmla="*/ 35 w 375"/>
                    <a:gd name="T97" fmla="*/ 41 h 440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375"/>
                    <a:gd name="T148" fmla="*/ 0 h 440"/>
                    <a:gd name="T149" fmla="*/ 375 w 375"/>
                    <a:gd name="T150" fmla="*/ 440 h 440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375" h="440">
                      <a:moveTo>
                        <a:pt x="35" y="41"/>
                      </a:moveTo>
                      <a:lnTo>
                        <a:pt x="32" y="49"/>
                      </a:lnTo>
                      <a:lnTo>
                        <a:pt x="25" y="74"/>
                      </a:lnTo>
                      <a:lnTo>
                        <a:pt x="17" y="112"/>
                      </a:lnTo>
                      <a:lnTo>
                        <a:pt x="8" y="163"/>
                      </a:lnTo>
                      <a:lnTo>
                        <a:pt x="2" y="223"/>
                      </a:lnTo>
                      <a:lnTo>
                        <a:pt x="0" y="290"/>
                      </a:lnTo>
                      <a:lnTo>
                        <a:pt x="7" y="363"/>
                      </a:lnTo>
                      <a:lnTo>
                        <a:pt x="23" y="440"/>
                      </a:lnTo>
                      <a:lnTo>
                        <a:pt x="23" y="437"/>
                      </a:lnTo>
                      <a:lnTo>
                        <a:pt x="23" y="427"/>
                      </a:lnTo>
                      <a:lnTo>
                        <a:pt x="23" y="411"/>
                      </a:lnTo>
                      <a:lnTo>
                        <a:pt x="23" y="391"/>
                      </a:lnTo>
                      <a:lnTo>
                        <a:pt x="25" y="367"/>
                      </a:lnTo>
                      <a:lnTo>
                        <a:pt x="28" y="341"/>
                      </a:lnTo>
                      <a:lnTo>
                        <a:pt x="33" y="312"/>
                      </a:lnTo>
                      <a:lnTo>
                        <a:pt x="39" y="281"/>
                      </a:lnTo>
                      <a:lnTo>
                        <a:pt x="49" y="251"/>
                      </a:lnTo>
                      <a:lnTo>
                        <a:pt x="61" y="222"/>
                      </a:lnTo>
                      <a:lnTo>
                        <a:pt x="75" y="194"/>
                      </a:lnTo>
                      <a:lnTo>
                        <a:pt x="93" y="168"/>
                      </a:lnTo>
                      <a:lnTo>
                        <a:pt x="116" y="145"/>
                      </a:lnTo>
                      <a:lnTo>
                        <a:pt x="141" y="127"/>
                      </a:lnTo>
                      <a:lnTo>
                        <a:pt x="173" y="114"/>
                      </a:lnTo>
                      <a:lnTo>
                        <a:pt x="208" y="106"/>
                      </a:lnTo>
                      <a:lnTo>
                        <a:pt x="210" y="104"/>
                      </a:lnTo>
                      <a:lnTo>
                        <a:pt x="217" y="100"/>
                      </a:lnTo>
                      <a:lnTo>
                        <a:pt x="227" y="92"/>
                      </a:lnTo>
                      <a:lnTo>
                        <a:pt x="245" y="82"/>
                      </a:lnTo>
                      <a:lnTo>
                        <a:pt x="267" y="69"/>
                      </a:lnTo>
                      <a:lnTo>
                        <a:pt x="296" y="54"/>
                      </a:lnTo>
                      <a:lnTo>
                        <a:pt x="332" y="36"/>
                      </a:lnTo>
                      <a:lnTo>
                        <a:pt x="375" y="17"/>
                      </a:lnTo>
                      <a:lnTo>
                        <a:pt x="373" y="16"/>
                      </a:lnTo>
                      <a:lnTo>
                        <a:pt x="366" y="15"/>
                      </a:lnTo>
                      <a:lnTo>
                        <a:pt x="357" y="13"/>
                      </a:lnTo>
                      <a:lnTo>
                        <a:pt x="343" y="10"/>
                      </a:lnTo>
                      <a:lnTo>
                        <a:pt x="326" y="7"/>
                      </a:lnTo>
                      <a:lnTo>
                        <a:pt x="307" y="5"/>
                      </a:lnTo>
                      <a:lnTo>
                        <a:pt x="285" y="3"/>
                      </a:lnTo>
                      <a:lnTo>
                        <a:pt x="261" y="1"/>
                      </a:lnTo>
                      <a:lnTo>
                        <a:pt x="235" y="0"/>
                      </a:lnTo>
                      <a:lnTo>
                        <a:pt x="208" y="1"/>
                      </a:lnTo>
                      <a:lnTo>
                        <a:pt x="180" y="2"/>
                      </a:lnTo>
                      <a:lnTo>
                        <a:pt x="151" y="5"/>
                      </a:lnTo>
                      <a:lnTo>
                        <a:pt x="122" y="10"/>
                      </a:lnTo>
                      <a:lnTo>
                        <a:pt x="92" y="18"/>
                      </a:lnTo>
                      <a:lnTo>
                        <a:pt x="63" y="28"/>
                      </a:lnTo>
                      <a:lnTo>
                        <a:pt x="35" y="4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19" name="Freeform 57"/>
                <p:cNvSpPr>
                  <a:spLocks/>
                </p:cNvSpPr>
                <p:nvPr/>
              </p:nvSpPr>
              <p:spPr bwMode="auto">
                <a:xfrm>
                  <a:off x="6061" y="13991"/>
                  <a:ext cx="305" cy="83"/>
                </a:xfrm>
                <a:custGeom>
                  <a:avLst/>
                  <a:gdLst>
                    <a:gd name="T0" fmla="*/ 0 w 305"/>
                    <a:gd name="T1" fmla="*/ 53 h 83"/>
                    <a:gd name="T2" fmla="*/ 0 w 305"/>
                    <a:gd name="T3" fmla="*/ 52 h 83"/>
                    <a:gd name="T4" fmla="*/ 2 w 305"/>
                    <a:gd name="T5" fmla="*/ 48 h 83"/>
                    <a:gd name="T6" fmla="*/ 5 w 305"/>
                    <a:gd name="T7" fmla="*/ 44 h 83"/>
                    <a:gd name="T8" fmla="*/ 11 w 305"/>
                    <a:gd name="T9" fmla="*/ 37 h 83"/>
                    <a:gd name="T10" fmla="*/ 18 w 305"/>
                    <a:gd name="T11" fmla="*/ 31 h 83"/>
                    <a:gd name="T12" fmla="*/ 27 w 305"/>
                    <a:gd name="T13" fmla="*/ 25 h 83"/>
                    <a:gd name="T14" fmla="*/ 39 w 305"/>
                    <a:gd name="T15" fmla="*/ 18 h 83"/>
                    <a:gd name="T16" fmla="*/ 54 w 305"/>
                    <a:gd name="T17" fmla="*/ 12 h 83"/>
                    <a:gd name="T18" fmla="*/ 72 w 305"/>
                    <a:gd name="T19" fmla="*/ 6 h 83"/>
                    <a:gd name="T20" fmla="*/ 92 w 305"/>
                    <a:gd name="T21" fmla="*/ 2 h 83"/>
                    <a:gd name="T22" fmla="*/ 118 w 305"/>
                    <a:gd name="T23" fmla="*/ 0 h 83"/>
                    <a:gd name="T24" fmla="*/ 146 w 305"/>
                    <a:gd name="T25" fmla="*/ 0 h 83"/>
                    <a:gd name="T26" fmla="*/ 180 w 305"/>
                    <a:gd name="T27" fmla="*/ 2 h 83"/>
                    <a:gd name="T28" fmla="*/ 216 w 305"/>
                    <a:gd name="T29" fmla="*/ 7 h 83"/>
                    <a:gd name="T30" fmla="*/ 258 w 305"/>
                    <a:gd name="T31" fmla="*/ 16 h 83"/>
                    <a:gd name="T32" fmla="*/ 305 w 305"/>
                    <a:gd name="T33" fmla="*/ 29 h 83"/>
                    <a:gd name="T34" fmla="*/ 299 w 305"/>
                    <a:gd name="T35" fmla="*/ 47 h 83"/>
                    <a:gd name="T36" fmla="*/ 297 w 305"/>
                    <a:gd name="T37" fmla="*/ 46 h 83"/>
                    <a:gd name="T38" fmla="*/ 289 w 305"/>
                    <a:gd name="T39" fmla="*/ 44 h 83"/>
                    <a:gd name="T40" fmla="*/ 277 w 305"/>
                    <a:gd name="T41" fmla="*/ 41 h 83"/>
                    <a:gd name="T42" fmla="*/ 262 w 305"/>
                    <a:gd name="T43" fmla="*/ 36 h 83"/>
                    <a:gd name="T44" fmla="*/ 244 w 305"/>
                    <a:gd name="T45" fmla="*/ 32 h 83"/>
                    <a:gd name="T46" fmla="*/ 224 w 305"/>
                    <a:gd name="T47" fmla="*/ 28 h 83"/>
                    <a:gd name="T48" fmla="*/ 201 w 305"/>
                    <a:gd name="T49" fmla="*/ 25 h 83"/>
                    <a:gd name="T50" fmla="*/ 176 w 305"/>
                    <a:gd name="T51" fmla="*/ 22 h 83"/>
                    <a:gd name="T52" fmla="*/ 152 w 305"/>
                    <a:gd name="T53" fmla="*/ 21 h 83"/>
                    <a:gd name="T54" fmla="*/ 126 w 305"/>
                    <a:gd name="T55" fmla="*/ 21 h 83"/>
                    <a:gd name="T56" fmla="*/ 101 w 305"/>
                    <a:gd name="T57" fmla="*/ 23 h 83"/>
                    <a:gd name="T58" fmla="*/ 77 w 305"/>
                    <a:gd name="T59" fmla="*/ 29 h 83"/>
                    <a:gd name="T60" fmla="*/ 55 w 305"/>
                    <a:gd name="T61" fmla="*/ 37 h 83"/>
                    <a:gd name="T62" fmla="*/ 33 w 305"/>
                    <a:gd name="T63" fmla="*/ 48 h 83"/>
                    <a:gd name="T64" fmla="*/ 15 w 305"/>
                    <a:gd name="T65" fmla="*/ 63 h 83"/>
                    <a:gd name="T66" fmla="*/ 0 w 305"/>
                    <a:gd name="T67" fmla="*/ 83 h 83"/>
                    <a:gd name="T68" fmla="*/ 0 w 305"/>
                    <a:gd name="T69" fmla="*/ 53 h 8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305"/>
                    <a:gd name="T106" fmla="*/ 0 h 83"/>
                    <a:gd name="T107" fmla="*/ 305 w 305"/>
                    <a:gd name="T108" fmla="*/ 83 h 83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305" h="83">
                      <a:moveTo>
                        <a:pt x="0" y="53"/>
                      </a:moveTo>
                      <a:lnTo>
                        <a:pt x="0" y="52"/>
                      </a:lnTo>
                      <a:lnTo>
                        <a:pt x="2" y="48"/>
                      </a:lnTo>
                      <a:lnTo>
                        <a:pt x="5" y="44"/>
                      </a:lnTo>
                      <a:lnTo>
                        <a:pt x="11" y="37"/>
                      </a:lnTo>
                      <a:lnTo>
                        <a:pt x="18" y="31"/>
                      </a:lnTo>
                      <a:lnTo>
                        <a:pt x="27" y="25"/>
                      </a:lnTo>
                      <a:lnTo>
                        <a:pt x="39" y="18"/>
                      </a:lnTo>
                      <a:lnTo>
                        <a:pt x="54" y="12"/>
                      </a:lnTo>
                      <a:lnTo>
                        <a:pt x="72" y="6"/>
                      </a:lnTo>
                      <a:lnTo>
                        <a:pt x="92" y="2"/>
                      </a:lnTo>
                      <a:lnTo>
                        <a:pt x="118" y="0"/>
                      </a:lnTo>
                      <a:lnTo>
                        <a:pt x="146" y="0"/>
                      </a:lnTo>
                      <a:lnTo>
                        <a:pt x="180" y="2"/>
                      </a:lnTo>
                      <a:lnTo>
                        <a:pt x="216" y="7"/>
                      </a:lnTo>
                      <a:lnTo>
                        <a:pt x="258" y="16"/>
                      </a:lnTo>
                      <a:lnTo>
                        <a:pt x="305" y="29"/>
                      </a:lnTo>
                      <a:lnTo>
                        <a:pt x="299" y="47"/>
                      </a:lnTo>
                      <a:lnTo>
                        <a:pt x="297" y="46"/>
                      </a:lnTo>
                      <a:lnTo>
                        <a:pt x="289" y="44"/>
                      </a:lnTo>
                      <a:lnTo>
                        <a:pt x="277" y="41"/>
                      </a:lnTo>
                      <a:lnTo>
                        <a:pt x="262" y="36"/>
                      </a:lnTo>
                      <a:lnTo>
                        <a:pt x="244" y="32"/>
                      </a:lnTo>
                      <a:lnTo>
                        <a:pt x="224" y="28"/>
                      </a:lnTo>
                      <a:lnTo>
                        <a:pt x="201" y="25"/>
                      </a:lnTo>
                      <a:lnTo>
                        <a:pt x="176" y="22"/>
                      </a:lnTo>
                      <a:lnTo>
                        <a:pt x="152" y="21"/>
                      </a:lnTo>
                      <a:lnTo>
                        <a:pt x="126" y="21"/>
                      </a:lnTo>
                      <a:lnTo>
                        <a:pt x="101" y="23"/>
                      </a:lnTo>
                      <a:lnTo>
                        <a:pt x="77" y="29"/>
                      </a:lnTo>
                      <a:lnTo>
                        <a:pt x="55" y="37"/>
                      </a:lnTo>
                      <a:lnTo>
                        <a:pt x="33" y="48"/>
                      </a:lnTo>
                      <a:lnTo>
                        <a:pt x="15" y="63"/>
                      </a:lnTo>
                      <a:lnTo>
                        <a:pt x="0" y="83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20" name="Freeform 58"/>
                <p:cNvSpPr>
                  <a:spLocks/>
                </p:cNvSpPr>
                <p:nvPr/>
              </p:nvSpPr>
              <p:spPr bwMode="auto">
                <a:xfrm>
                  <a:off x="6061" y="13793"/>
                  <a:ext cx="305" cy="83"/>
                </a:xfrm>
                <a:custGeom>
                  <a:avLst/>
                  <a:gdLst>
                    <a:gd name="T0" fmla="*/ 0 w 305"/>
                    <a:gd name="T1" fmla="*/ 53 h 83"/>
                    <a:gd name="T2" fmla="*/ 0 w 305"/>
                    <a:gd name="T3" fmla="*/ 52 h 83"/>
                    <a:gd name="T4" fmla="*/ 2 w 305"/>
                    <a:gd name="T5" fmla="*/ 49 h 83"/>
                    <a:gd name="T6" fmla="*/ 5 w 305"/>
                    <a:gd name="T7" fmla="*/ 44 h 83"/>
                    <a:gd name="T8" fmla="*/ 11 w 305"/>
                    <a:gd name="T9" fmla="*/ 38 h 83"/>
                    <a:gd name="T10" fmla="*/ 18 w 305"/>
                    <a:gd name="T11" fmla="*/ 31 h 83"/>
                    <a:gd name="T12" fmla="*/ 27 w 305"/>
                    <a:gd name="T13" fmla="*/ 25 h 83"/>
                    <a:gd name="T14" fmla="*/ 39 w 305"/>
                    <a:gd name="T15" fmla="*/ 17 h 83"/>
                    <a:gd name="T16" fmla="*/ 54 w 305"/>
                    <a:gd name="T17" fmla="*/ 12 h 83"/>
                    <a:gd name="T18" fmla="*/ 72 w 305"/>
                    <a:gd name="T19" fmla="*/ 7 h 83"/>
                    <a:gd name="T20" fmla="*/ 92 w 305"/>
                    <a:gd name="T21" fmla="*/ 2 h 83"/>
                    <a:gd name="T22" fmla="*/ 118 w 305"/>
                    <a:gd name="T23" fmla="*/ 0 h 83"/>
                    <a:gd name="T24" fmla="*/ 146 w 305"/>
                    <a:gd name="T25" fmla="*/ 0 h 83"/>
                    <a:gd name="T26" fmla="*/ 180 w 305"/>
                    <a:gd name="T27" fmla="*/ 2 h 83"/>
                    <a:gd name="T28" fmla="*/ 216 w 305"/>
                    <a:gd name="T29" fmla="*/ 8 h 83"/>
                    <a:gd name="T30" fmla="*/ 258 w 305"/>
                    <a:gd name="T31" fmla="*/ 16 h 83"/>
                    <a:gd name="T32" fmla="*/ 305 w 305"/>
                    <a:gd name="T33" fmla="*/ 29 h 83"/>
                    <a:gd name="T34" fmla="*/ 299 w 305"/>
                    <a:gd name="T35" fmla="*/ 47 h 83"/>
                    <a:gd name="T36" fmla="*/ 297 w 305"/>
                    <a:gd name="T37" fmla="*/ 45 h 83"/>
                    <a:gd name="T38" fmla="*/ 289 w 305"/>
                    <a:gd name="T39" fmla="*/ 43 h 83"/>
                    <a:gd name="T40" fmla="*/ 277 w 305"/>
                    <a:gd name="T41" fmla="*/ 40 h 83"/>
                    <a:gd name="T42" fmla="*/ 262 w 305"/>
                    <a:gd name="T43" fmla="*/ 36 h 83"/>
                    <a:gd name="T44" fmla="*/ 244 w 305"/>
                    <a:gd name="T45" fmla="*/ 33 h 83"/>
                    <a:gd name="T46" fmla="*/ 224 w 305"/>
                    <a:gd name="T47" fmla="*/ 28 h 83"/>
                    <a:gd name="T48" fmla="*/ 201 w 305"/>
                    <a:gd name="T49" fmla="*/ 25 h 83"/>
                    <a:gd name="T50" fmla="*/ 176 w 305"/>
                    <a:gd name="T51" fmla="*/ 22 h 83"/>
                    <a:gd name="T52" fmla="*/ 152 w 305"/>
                    <a:gd name="T53" fmla="*/ 21 h 83"/>
                    <a:gd name="T54" fmla="*/ 126 w 305"/>
                    <a:gd name="T55" fmla="*/ 22 h 83"/>
                    <a:gd name="T56" fmla="*/ 101 w 305"/>
                    <a:gd name="T57" fmla="*/ 24 h 83"/>
                    <a:gd name="T58" fmla="*/ 77 w 305"/>
                    <a:gd name="T59" fmla="*/ 29 h 83"/>
                    <a:gd name="T60" fmla="*/ 55 w 305"/>
                    <a:gd name="T61" fmla="*/ 38 h 83"/>
                    <a:gd name="T62" fmla="*/ 33 w 305"/>
                    <a:gd name="T63" fmla="*/ 49 h 83"/>
                    <a:gd name="T64" fmla="*/ 15 w 305"/>
                    <a:gd name="T65" fmla="*/ 64 h 83"/>
                    <a:gd name="T66" fmla="*/ 0 w 305"/>
                    <a:gd name="T67" fmla="*/ 83 h 83"/>
                    <a:gd name="T68" fmla="*/ 0 w 305"/>
                    <a:gd name="T69" fmla="*/ 53 h 8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305"/>
                    <a:gd name="T106" fmla="*/ 0 h 83"/>
                    <a:gd name="T107" fmla="*/ 305 w 305"/>
                    <a:gd name="T108" fmla="*/ 83 h 83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305" h="83">
                      <a:moveTo>
                        <a:pt x="0" y="53"/>
                      </a:moveTo>
                      <a:lnTo>
                        <a:pt x="0" y="52"/>
                      </a:lnTo>
                      <a:lnTo>
                        <a:pt x="2" y="49"/>
                      </a:lnTo>
                      <a:lnTo>
                        <a:pt x="5" y="44"/>
                      </a:lnTo>
                      <a:lnTo>
                        <a:pt x="11" y="38"/>
                      </a:lnTo>
                      <a:lnTo>
                        <a:pt x="18" y="31"/>
                      </a:lnTo>
                      <a:lnTo>
                        <a:pt x="27" y="25"/>
                      </a:lnTo>
                      <a:lnTo>
                        <a:pt x="39" y="17"/>
                      </a:lnTo>
                      <a:lnTo>
                        <a:pt x="54" y="12"/>
                      </a:lnTo>
                      <a:lnTo>
                        <a:pt x="72" y="7"/>
                      </a:lnTo>
                      <a:lnTo>
                        <a:pt x="92" y="2"/>
                      </a:lnTo>
                      <a:lnTo>
                        <a:pt x="118" y="0"/>
                      </a:lnTo>
                      <a:lnTo>
                        <a:pt x="146" y="0"/>
                      </a:lnTo>
                      <a:lnTo>
                        <a:pt x="180" y="2"/>
                      </a:lnTo>
                      <a:lnTo>
                        <a:pt x="216" y="8"/>
                      </a:lnTo>
                      <a:lnTo>
                        <a:pt x="258" y="16"/>
                      </a:lnTo>
                      <a:lnTo>
                        <a:pt x="305" y="29"/>
                      </a:lnTo>
                      <a:lnTo>
                        <a:pt x="299" y="47"/>
                      </a:lnTo>
                      <a:lnTo>
                        <a:pt x="297" y="45"/>
                      </a:lnTo>
                      <a:lnTo>
                        <a:pt x="289" y="43"/>
                      </a:lnTo>
                      <a:lnTo>
                        <a:pt x="277" y="40"/>
                      </a:lnTo>
                      <a:lnTo>
                        <a:pt x="262" y="36"/>
                      </a:lnTo>
                      <a:lnTo>
                        <a:pt x="244" y="33"/>
                      </a:lnTo>
                      <a:lnTo>
                        <a:pt x="224" y="28"/>
                      </a:lnTo>
                      <a:lnTo>
                        <a:pt x="201" y="25"/>
                      </a:lnTo>
                      <a:lnTo>
                        <a:pt x="176" y="22"/>
                      </a:lnTo>
                      <a:lnTo>
                        <a:pt x="152" y="21"/>
                      </a:lnTo>
                      <a:lnTo>
                        <a:pt x="126" y="22"/>
                      </a:lnTo>
                      <a:lnTo>
                        <a:pt x="101" y="24"/>
                      </a:lnTo>
                      <a:lnTo>
                        <a:pt x="77" y="29"/>
                      </a:lnTo>
                      <a:lnTo>
                        <a:pt x="55" y="38"/>
                      </a:lnTo>
                      <a:lnTo>
                        <a:pt x="33" y="49"/>
                      </a:lnTo>
                      <a:lnTo>
                        <a:pt x="15" y="64"/>
                      </a:lnTo>
                      <a:lnTo>
                        <a:pt x="0" y="83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21" name="Freeform 59"/>
                <p:cNvSpPr>
                  <a:spLocks/>
                </p:cNvSpPr>
                <p:nvPr/>
              </p:nvSpPr>
              <p:spPr bwMode="auto">
                <a:xfrm>
                  <a:off x="6348" y="13696"/>
                  <a:ext cx="496" cy="917"/>
                </a:xfrm>
                <a:custGeom>
                  <a:avLst/>
                  <a:gdLst>
                    <a:gd name="T0" fmla="*/ 0 w 496"/>
                    <a:gd name="T1" fmla="*/ 0 h 917"/>
                    <a:gd name="T2" fmla="*/ 0 w 496"/>
                    <a:gd name="T3" fmla="*/ 886 h 917"/>
                    <a:gd name="T4" fmla="*/ 150 w 496"/>
                    <a:gd name="T5" fmla="*/ 917 h 917"/>
                    <a:gd name="T6" fmla="*/ 143 w 496"/>
                    <a:gd name="T7" fmla="*/ 797 h 917"/>
                    <a:gd name="T8" fmla="*/ 496 w 496"/>
                    <a:gd name="T9" fmla="*/ 851 h 917"/>
                    <a:gd name="T10" fmla="*/ 490 w 496"/>
                    <a:gd name="T11" fmla="*/ 803 h 917"/>
                    <a:gd name="T12" fmla="*/ 245 w 496"/>
                    <a:gd name="T13" fmla="*/ 773 h 917"/>
                    <a:gd name="T14" fmla="*/ 239 w 496"/>
                    <a:gd name="T15" fmla="*/ 670 h 917"/>
                    <a:gd name="T16" fmla="*/ 72 w 496"/>
                    <a:gd name="T17" fmla="*/ 670 h 917"/>
                    <a:gd name="T18" fmla="*/ 68 w 496"/>
                    <a:gd name="T19" fmla="*/ 657 h 917"/>
                    <a:gd name="T20" fmla="*/ 56 w 496"/>
                    <a:gd name="T21" fmla="*/ 620 h 917"/>
                    <a:gd name="T22" fmla="*/ 41 w 496"/>
                    <a:gd name="T23" fmla="*/ 559 h 917"/>
                    <a:gd name="T24" fmla="*/ 26 w 496"/>
                    <a:gd name="T25" fmla="*/ 480 h 917"/>
                    <a:gd name="T26" fmla="*/ 15 w 496"/>
                    <a:gd name="T27" fmla="*/ 385 h 917"/>
                    <a:gd name="T28" fmla="*/ 11 w 496"/>
                    <a:gd name="T29" fmla="*/ 276 h 917"/>
                    <a:gd name="T30" fmla="*/ 20 w 496"/>
                    <a:gd name="T31" fmla="*/ 158 h 917"/>
                    <a:gd name="T32" fmla="*/ 42 w 496"/>
                    <a:gd name="T33" fmla="*/ 30 h 917"/>
                    <a:gd name="T34" fmla="*/ 0 w 496"/>
                    <a:gd name="T35" fmla="*/ 0 h 9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496"/>
                    <a:gd name="T55" fmla="*/ 0 h 917"/>
                    <a:gd name="T56" fmla="*/ 496 w 496"/>
                    <a:gd name="T57" fmla="*/ 917 h 9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496" h="917">
                      <a:moveTo>
                        <a:pt x="0" y="0"/>
                      </a:moveTo>
                      <a:lnTo>
                        <a:pt x="0" y="886"/>
                      </a:lnTo>
                      <a:lnTo>
                        <a:pt x="150" y="917"/>
                      </a:lnTo>
                      <a:lnTo>
                        <a:pt x="143" y="797"/>
                      </a:lnTo>
                      <a:lnTo>
                        <a:pt x="496" y="851"/>
                      </a:lnTo>
                      <a:lnTo>
                        <a:pt x="490" y="803"/>
                      </a:lnTo>
                      <a:lnTo>
                        <a:pt x="245" y="773"/>
                      </a:lnTo>
                      <a:lnTo>
                        <a:pt x="239" y="670"/>
                      </a:lnTo>
                      <a:lnTo>
                        <a:pt x="72" y="670"/>
                      </a:lnTo>
                      <a:lnTo>
                        <a:pt x="68" y="657"/>
                      </a:lnTo>
                      <a:lnTo>
                        <a:pt x="56" y="620"/>
                      </a:lnTo>
                      <a:lnTo>
                        <a:pt x="41" y="559"/>
                      </a:lnTo>
                      <a:lnTo>
                        <a:pt x="26" y="480"/>
                      </a:lnTo>
                      <a:lnTo>
                        <a:pt x="15" y="385"/>
                      </a:lnTo>
                      <a:lnTo>
                        <a:pt x="11" y="276"/>
                      </a:lnTo>
                      <a:lnTo>
                        <a:pt x="20" y="158"/>
                      </a:lnTo>
                      <a:lnTo>
                        <a:pt x="42" y="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22" name="Freeform 60"/>
                <p:cNvSpPr>
                  <a:spLocks/>
                </p:cNvSpPr>
                <p:nvPr/>
              </p:nvSpPr>
              <p:spPr bwMode="auto">
                <a:xfrm>
                  <a:off x="6593" y="13487"/>
                  <a:ext cx="638" cy="125"/>
                </a:xfrm>
                <a:custGeom>
                  <a:avLst/>
                  <a:gdLst>
                    <a:gd name="T0" fmla="*/ 0 w 638"/>
                    <a:gd name="T1" fmla="*/ 125 h 125"/>
                    <a:gd name="T2" fmla="*/ 4 w 638"/>
                    <a:gd name="T3" fmla="*/ 124 h 125"/>
                    <a:gd name="T4" fmla="*/ 14 w 638"/>
                    <a:gd name="T5" fmla="*/ 119 h 125"/>
                    <a:gd name="T6" fmla="*/ 31 w 638"/>
                    <a:gd name="T7" fmla="*/ 114 h 125"/>
                    <a:gd name="T8" fmla="*/ 53 w 638"/>
                    <a:gd name="T9" fmla="*/ 106 h 125"/>
                    <a:gd name="T10" fmla="*/ 81 w 638"/>
                    <a:gd name="T11" fmla="*/ 98 h 125"/>
                    <a:gd name="T12" fmla="*/ 113 w 638"/>
                    <a:gd name="T13" fmla="*/ 89 h 125"/>
                    <a:gd name="T14" fmla="*/ 151 w 638"/>
                    <a:gd name="T15" fmla="*/ 81 h 125"/>
                    <a:gd name="T16" fmla="*/ 192 w 638"/>
                    <a:gd name="T17" fmla="*/ 73 h 125"/>
                    <a:gd name="T18" fmla="*/ 237 w 638"/>
                    <a:gd name="T19" fmla="*/ 65 h 125"/>
                    <a:gd name="T20" fmla="*/ 286 w 638"/>
                    <a:gd name="T21" fmla="*/ 60 h 125"/>
                    <a:gd name="T22" fmla="*/ 337 w 638"/>
                    <a:gd name="T23" fmla="*/ 56 h 125"/>
                    <a:gd name="T24" fmla="*/ 390 w 638"/>
                    <a:gd name="T25" fmla="*/ 55 h 125"/>
                    <a:gd name="T26" fmla="*/ 446 w 638"/>
                    <a:gd name="T27" fmla="*/ 56 h 125"/>
                    <a:gd name="T28" fmla="*/ 503 w 638"/>
                    <a:gd name="T29" fmla="*/ 61 h 125"/>
                    <a:gd name="T30" fmla="*/ 561 w 638"/>
                    <a:gd name="T31" fmla="*/ 70 h 125"/>
                    <a:gd name="T32" fmla="*/ 620 w 638"/>
                    <a:gd name="T33" fmla="*/ 83 h 125"/>
                    <a:gd name="T34" fmla="*/ 638 w 638"/>
                    <a:gd name="T35" fmla="*/ 0 h 125"/>
                    <a:gd name="T36" fmla="*/ 634 w 638"/>
                    <a:gd name="T37" fmla="*/ 0 h 125"/>
                    <a:gd name="T38" fmla="*/ 620 w 638"/>
                    <a:gd name="T39" fmla="*/ 0 h 125"/>
                    <a:gd name="T40" fmla="*/ 599 w 638"/>
                    <a:gd name="T41" fmla="*/ 0 h 125"/>
                    <a:gd name="T42" fmla="*/ 571 w 638"/>
                    <a:gd name="T43" fmla="*/ 1 h 125"/>
                    <a:gd name="T44" fmla="*/ 536 w 638"/>
                    <a:gd name="T45" fmla="*/ 2 h 125"/>
                    <a:gd name="T46" fmla="*/ 496 w 638"/>
                    <a:gd name="T47" fmla="*/ 3 h 125"/>
                    <a:gd name="T48" fmla="*/ 452 w 638"/>
                    <a:gd name="T49" fmla="*/ 6 h 125"/>
                    <a:gd name="T50" fmla="*/ 405 w 638"/>
                    <a:gd name="T51" fmla="*/ 8 h 125"/>
                    <a:gd name="T52" fmla="*/ 354 w 638"/>
                    <a:gd name="T53" fmla="*/ 13 h 125"/>
                    <a:gd name="T54" fmla="*/ 302 w 638"/>
                    <a:gd name="T55" fmla="*/ 17 h 125"/>
                    <a:gd name="T56" fmla="*/ 249 w 638"/>
                    <a:gd name="T57" fmla="*/ 22 h 125"/>
                    <a:gd name="T58" fmla="*/ 196 w 638"/>
                    <a:gd name="T59" fmla="*/ 30 h 125"/>
                    <a:gd name="T60" fmla="*/ 144 w 638"/>
                    <a:gd name="T61" fmla="*/ 37 h 125"/>
                    <a:gd name="T62" fmla="*/ 93 w 638"/>
                    <a:gd name="T63" fmla="*/ 47 h 125"/>
                    <a:gd name="T64" fmla="*/ 45 w 638"/>
                    <a:gd name="T65" fmla="*/ 58 h 125"/>
                    <a:gd name="T66" fmla="*/ 0 w 638"/>
                    <a:gd name="T67" fmla="*/ 71 h 125"/>
                    <a:gd name="T68" fmla="*/ 0 w 638"/>
                    <a:gd name="T69" fmla="*/ 125 h 12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638"/>
                    <a:gd name="T106" fmla="*/ 0 h 125"/>
                    <a:gd name="T107" fmla="*/ 638 w 638"/>
                    <a:gd name="T108" fmla="*/ 125 h 12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638" h="125">
                      <a:moveTo>
                        <a:pt x="0" y="125"/>
                      </a:moveTo>
                      <a:lnTo>
                        <a:pt x="4" y="124"/>
                      </a:lnTo>
                      <a:lnTo>
                        <a:pt x="14" y="119"/>
                      </a:lnTo>
                      <a:lnTo>
                        <a:pt x="31" y="114"/>
                      </a:lnTo>
                      <a:lnTo>
                        <a:pt x="53" y="106"/>
                      </a:lnTo>
                      <a:lnTo>
                        <a:pt x="81" y="98"/>
                      </a:lnTo>
                      <a:lnTo>
                        <a:pt x="113" y="89"/>
                      </a:lnTo>
                      <a:lnTo>
                        <a:pt x="151" y="81"/>
                      </a:lnTo>
                      <a:lnTo>
                        <a:pt x="192" y="73"/>
                      </a:lnTo>
                      <a:lnTo>
                        <a:pt x="237" y="65"/>
                      </a:lnTo>
                      <a:lnTo>
                        <a:pt x="286" y="60"/>
                      </a:lnTo>
                      <a:lnTo>
                        <a:pt x="337" y="56"/>
                      </a:lnTo>
                      <a:lnTo>
                        <a:pt x="390" y="55"/>
                      </a:lnTo>
                      <a:lnTo>
                        <a:pt x="446" y="56"/>
                      </a:lnTo>
                      <a:lnTo>
                        <a:pt x="503" y="61"/>
                      </a:lnTo>
                      <a:lnTo>
                        <a:pt x="561" y="70"/>
                      </a:lnTo>
                      <a:lnTo>
                        <a:pt x="620" y="83"/>
                      </a:lnTo>
                      <a:lnTo>
                        <a:pt x="638" y="0"/>
                      </a:lnTo>
                      <a:lnTo>
                        <a:pt x="634" y="0"/>
                      </a:lnTo>
                      <a:lnTo>
                        <a:pt x="620" y="0"/>
                      </a:lnTo>
                      <a:lnTo>
                        <a:pt x="599" y="0"/>
                      </a:lnTo>
                      <a:lnTo>
                        <a:pt x="571" y="1"/>
                      </a:lnTo>
                      <a:lnTo>
                        <a:pt x="536" y="2"/>
                      </a:lnTo>
                      <a:lnTo>
                        <a:pt x="496" y="3"/>
                      </a:lnTo>
                      <a:lnTo>
                        <a:pt x="452" y="6"/>
                      </a:lnTo>
                      <a:lnTo>
                        <a:pt x="405" y="8"/>
                      </a:lnTo>
                      <a:lnTo>
                        <a:pt x="354" y="13"/>
                      </a:lnTo>
                      <a:lnTo>
                        <a:pt x="302" y="17"/>
                      </a:lnTo>
                      <a:lnTo>
                        <a:pt x="249" y="22"/>
                      </a:lnTo>
                      <a:lnTo>
                        <a:pt x="196" y="30"/>
                      </a:lnTo>
                      <a:lnTo>
                        <a:pt x="144" y="37"/>
                      </a:lnTo>
                      <a:lnTo>
                        <a:pt x="93" y="47"/>
                      </a:lnTo>
                      <a:lnTo>
                        <a:pt x="45" y="58"/>
                      </a:lnTo>
                      <a:lnTo>
                        <a:pt x="0" y="71"/>
                      </a:lnTo>
                      <a:lnTo>
                        <a:pt x="0" y="12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23" name="Freeform 61"/>
                <p:cNvSpPr>
                  <a:spLocks/>
                </p:cNvSpPr>
                <p:nvPr/>
              </p:nvSpPr>
              <p:spPr bwMode="auto">
                <a:xfrm>
                  <a:off x="6217" y="14634"/>
                  <a:ext cx="1075" cy="356"/>
                </a:xfrm>
                <a:custGeom>
                  <a:avLst/>
                  <a:gdLst>
                    <a:gd name="T0" fmla="*/ 454 w 1075"/>
                    <a:gd name="T1" fmla="*/ 344 h 356"/>
                    <a:gd name="T2" fmla="*/ 456 w 1075"/>
                    <a:gd name="T3" fmla="*/ 343 h 356"/>
                    <a:gd name="T4" fmla="*/ 463 w 1075"/>
                    <a:gd name="T5" fmla="*/ 341 h 356"/>
                    <a:gd name="T6" fmla="*/ 472 w 1075"/>
                    <a:gd name="T7" fmla="*/ 337 h 356"/>
                    <a:gd name="T8" fmla="*/ 485 w 1075"/>
                    <a:gd name="T9" fmla="*/ 332 h 356"/>
                    <a:gd name="T10" fmla="*/ 501 w 1075"/>
                    <a:gd name="T11" fmla="*/ 325 h 356"/>
                    <a:gd name="T12" fmla="*/ 518 w 1075"/>
                    <a:gd name="T13" fmla="*/ 317 h 356"/>
                    <a:gd name="T14" fmla="*/ 538 w 1075"/>
                    <a:gd name="T15" fmla="*/ 308 h 356"/>
                    <a:gd name="T16" fmla="*/ 558 w 1075"/>
                    <a:gd name="T17" fmla="*/ 298 h 356"/>
                    <a:gd name="T18" fmla="*/ 580 w 1075"/>
                    <a:gd name="T19" fmla="*/ 287 h 356"/>
                    <a:gd name="T20" fmla="*/ 600 w 1075"/>
                    <a:gd name="T21" fmla="*/ 274 h 356"/>
                    <a:gd name="T22" fmla="*/ 621 w 1075"/>
                    <a:gd name="T23" fmla="*/ 262 h 356"/>
                    <a:gd name="T24" fmla="*/ 640 w 1075"/>
                    <a:gd name="T25" fmla="*/ 248 h 356"/>
                    <a:gd name="T26" fmla="*/ 658 w 1075"/>
                    <a:gd name="T27" fmla="*/ 234 h 356"/>
                    <a:gd name="T28" fmla="*/ 674 w 1075"/>
                    <a:gd name="T29" fmla="*/ 219 h 356"/>
                    <a:gd name="T30" fmla="*/ 688 w 1075"/>
                    <a:gd name="T31" fmla="*/ 204 h 356"/>
                    <a:gd name="T32" fmla="*/ 699 w 1075"/>
                    <a:gd name="T33" fmla="*/ 189 h 356"/>
                    <a:gd name="T34" fmla="*/ 0 w 1075"/>
                    <a:gd name="T35" fmla="*/ 18 h 356"/>
                    <a:gd name="T36" fmla="*/ 54 w 1075"/>
                    <a:gd name="T37" fmla="*/ 0 h 356"/>
                    <a:gd name="T38" fmla="*/ 1075 w 1075"/>
                    <a:gd name="T39" fmla="*/ 251 h 356"/>
                    <a:gd name="T40" fmla="*/ 1033 w 1075"/>
                    <a:gd name="T41" fmla="*/ 274 h 356"/>
                    <a:gd name="T42" fmla="*/ 738 w 1075"/>
                    <a:gd name="T43" fmla="*/ 199 h 356"/>
                    <a:gd name="T44" fmla="*/ 737 w 1075"/>
                    <a:gd name="T45" fmla="*/ 200 h 356"/>
                    <a:gd name="T46" fmla="*/ 735 w 1075"/>
                    <a:gd name="T47" fmla="*/ 203 h 356"/>
                    <a:gd name="T48" fmla="*/ 730 w 1075"/>
                    <a:gd name="T49" fmla="*/ 207 h 356"/>
                    <a:gd name="T50" fmla="*/ 724 w 1075"/>
                    <a:gd name="T51" fmla="*/ 214 h 356"/>
                    <a:gd name="T52" fmla="*/ 716 w 1075"/>
                    <a:gd name="T53" fmla="*/ 222 h 356"/>
                    <a:gd name="T54" fmla="*/ 706 w 1075"/>
                    <a:gd name="T55" fmla="*/ 231 h 356"/>
                    <a:gd name="T56" fmla="*/ 694 w 1075"/>
                    <a:gd name="T57" fmla="*/ 242 h 356"/>
                    <a:gd name="T58" fmla="*/ 679 w 1075"/>
                    <a:gd name="T59" fmla="*/ 253 h 356"/>
                    <a:gd name="T60" fmla="*/ 662 w 1075"/>
                    <a:gd name="T61" fmla="*/ 265 h 356"/>
                    <a:gd name="T62" fmla="*/ 643 w 1075"/>
                    <a:gd name="T63" fmla="*/ 278 h 356"/>
                    <a:gd name="T64" fmla="*/ 621 w 1075"/>
                    <a:gd name="T65" fmla="*/ 291 h 356"/>
                    <a:gd name="T66" fmla="*/ 597 w 1075"/>
                    <a:gd name="T67" fmla="*/ 303 h 356"/>
                    <a:gd name="T68" fmla="*/ 570 w 1075"/>
                    <a:gd name="T69" fmla="*/ 317 h 356"/>
                    <a:gd name="T70" fmla="*/ 540 w 1075"/>
                    <a:gd name="T71" fmla="*/ 330 h 356"/>
                    <a:gd name="T72" fmla="*/ 508 w 1075"/>
                    <a:gd name="T73" fmla="*/ 343 h 356"/>
                    <a:gd name="T74" fmla="*/ 472 w 1075"/>
                    <a:gd name="T75" fmla="*/ 356 h 356"/>
                    <a:gd name="T76" fmla="*/ 454 w 1075"/>
                    <a:gd name="T77" fmla="*/ 344 h 35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075"/>
                    <a:gd name="T118" fmla="*/ 0 h 356"/>
                    <a:gd name="T119" fmla="*/ 1075 w 1075"/>
                    <a:gd name="T120" fmla="*/ 356 h 356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075" h="356">
                      <a:moveTo>
                        <a:pt x="454" y="344"/>
                      </a:moveTo>
                      <a:lnTo>
                        <a:pt x="456" y="343"/>
                      </a:lnTo>
                      <a:lnTo>
                        <a:pt x="463" y="341"/>
                      </a:lnTo>
                      <a:lnTo>
                        <a:pt x="472" y="337"/>
                      </a:lnTo>
                      <a:lnTo>
                        <a:pt x="485" y="332"/>
                      </a:lnTo>
                      <a:lnTo>
                        <a:pt x="501" y="325"/>
                      </a:lnTo>
                      <a:lnTo>
                        <a:pt x="518" y="317"/>
                      </a:lnTo>
                      <a:lnTo>
                        <a:pt x="538" y="308"/>
                      </a:lnTo>
                      <a:lnTo>
                        <a:pt x="558" y="298"/>
                      </a:lnTo>
                      <a:lnTo>
                        <a:pt x="580" y="287"/>
                      </a:lnTo>
                      <a:lnTo>
                        <a:pt x="600" y="274"/>
                      </a:lnTo>
                      <a:lnTo>
                        <a:pt x="621" y="262"/>
                      </a:lnTo>
                      <a:lnTo>
                        <a:pt x="640" y="248"/>
                      </a:lnTo>
                      <a:lnTo>
                        <a:pt x="658" y="234"/>
                      </a:lnTo>
                      <a:lnTo>
                        <a:pt x="674" y="219"/>
                      </a:lnTo>
                      <a:lnTo>
                        <a:pt x="688" y="204"/>
                      </a:lnTo>
                      <a:lnTo>
                        <a:pt x="699" y="189"/>
                      </a:lnTo>
                      <a:lnTo>
                        <a:pt x="0" y="18"/>
                      </a:lnTo>
                      <a:lnTo>
                        <a:pt x="54" y="0"/>
                      </a:lnTo>
                      <a:lnTo>
                        <a:pt x="1075" y="251"/>
                      </a:lnTo>
                      <a:lnTo>
                        <a:pt x="1033" y="274"/>
                      </a:lnTo>
                      <a:lnTo>
                        <a:pt x="738" y="199"/>
                      </a:lnTo>
                      <a:lnTo>
                        <a:pt x="737" y="200"/>
                      </a:lnTo>
                      <a:lnTo>
                        <a:pt x="735" y="203"/>
                      </a:lnTo>
                      <a:lnTo>
                        <a:pt x="730" y="207"/>
                      </a:lnTo>
                      <a:lnTo>
                        <a:pt x="724" y="214"/>
                      </a:lnTo>
                      <a:lnTo>
                        <a:pt x="716" y="222"/>
                      </a:lnTo>
                      <a:lnTo>
                        <a:pt x="706" y="231"/>
                      </a:lnTo>
                      <a:lnTo>
                        <a:pt x="694" y="242"/>
                      </a:lnTo>
                      <a:lnTo>
                        <a:pt x="679" y="253"/>
                      </a:lnTo>
                      <a:lnTo>
                        <a:pt x="662" y="265"/>
                      </a:lnTo>
                      <a:lnTo>
                        <a:pt x="643" y="278"/>
                      </a:lnTo>
                      <a:lnTo>
                        <a:pt x="621" y="291"/>
                      </a:lnTo>
                      <a:lnTo>
                        <a:pt x="597" y="303"/>
                      </a:lnTo>
                      <a:lnTo>
                        <a:pt x="570" y="317"/>
                      </a:lnTo>
                      <a:lnTo>
                        <a:pt x="540" y="330"/>
                      </a:lnTo>
                      <a:lnTo>
                        <a:pt x="508" y="343"/>
                      </a:lnTo>
                      <a:lnTo>
                        <a:pt x="472" y="356"/>
                      </a:lnTo>
                      <a:lnTo>
                        <a:pt x="454" y="3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24" name="Freeform 62"/>
                <p:cNvSpPr>
                  <a:spLocks/>
                </p:cNvSpPr>
                <p:nvPr/>
              </p:nvSpPr>
              <p:spPr bwMode="auto">
                <a:xfrm>
                  <a:off x="5997" y="14727"/>
                  <a:ext cx="1095" cy="319"/>
                </a:xfrm>
                <a:custGeom>
                  <a:avLst/>
                  <a:gdLst>
                    <a:gd name="T0" fmla="*/ 0 w 1095"/>
                    <a:gd name="T1" fmla="*/ 0 h 319"/>
                    <a:gd name="T2" fmla="*/ 1071 w 1095"/>
                    <a:gd name="T3" fmla="*/ 319 h 319"/>
                    <a:gd name="T4" fmla="*/ 1095 w 1095"/>
                    <a:gd name="T5" fmla="*/ 319 h 319"/>
                    <a:gd name="T6" fmla="*/ 33 w 1095"/>
                    <a:gd name="T7" fmla="*/ 0 h 319"/>
                    <a:gd name="T8" fmla="*/ 0 w 1095"/>
                    <a:gd name="T9" fmla="*/ 0 h 3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5"/>
                    <a:gd name="T16" fmla="*/ 0 h 319"/>
                    <a:gd name="T17" fmla="*/ 1095 w 1095"/>
                    <a:gd name="T18" fmla="*/ 319 h 3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5" h="319">
                      <a:moveTo>
                        <a:pt x="0" y="0"/>
                      </a:moveTo>
                      <a:lnTo>
                        <a:pt x="1071" y="319"/>
                      </a:lnTo>
                      <a:lnTo>
                        <a:pt x="1095" y="319"/>
                      </a:lnTo>
                      <a:lnTo>
                        <a:pt x="3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25" name="Freeform 63"/>
                <p:cNvSpPr>
                  <a:spLocks/>
                </p:cNvSpPr>
                <p:nvPr/>
              </p:nvSpPr>
              <p:spPr bwMode="auto">
                <a:xfrm>
                  <a:off x="6181" y="14684"/>
                  <a:ext cx="1082" cy="285"/>
                </a:xfrm>
                <a:custGeom>
                  <a:avLst/>
                  <a:gdLst>
                    <a:gd name="T0" fmla="*/ 0 w 1082"/>
                    <a:gd name="T1" fmla="*/ 1 h 285"/>
                    <a:gd name="T2" fmla="*/ 1058 w 1082"/>
                    <a:gd name="T3" fmla="*/ 285 h 285"/>
                    <a:gd name="T4" fmla="*/ 1082 w 1082"/>
                    <a:gd name="T5" fmla="*/ 284 h 285"/>
                    <a:gd name="T6" fmla="*/ 33 w 1082"/>
                    <a:gd name="T7" fmla="*/ 0 h 285"/>
                    <a:gd name="T8" fmla="*/ 0 w 1082"/>
                    <a:gd name="T9" fmla="*/ 1 h 2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82"/>
                    <a:gd name="T16" fmla="*/ 0 h 285"/>
                    <a:gd name="T17" fmla="*/ 1082 w 1082"/>
                    <a:gd name="T18" fmla="*/ 285 h 2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82" h="285">
                      <a:moveTo>
                        <a:pt x="0" y="1"/>
                      </a:moveTo>
                      <a:lnTo>
                        <a:pt x="1058" y="285"/>
                      </a:lnTo>
                      <a:lnTo>
                        <a:pt x="1082" y="284"/>
                      </a:lnTo>
                      <a:lnTo>
                        <a:pt x="33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126" name="Freeform 64"/>
                <p:cNvSpPr>
                  <a:spLocks/>
                </p:cNvSpPr>
                <p:nvPr/>
              </p:nvSpPr>
              <p:spPr bwMode="auto">
                <a:xfrm>
                  <a:off x="6093" y="14699"/>
                  <a:ext cx="1087" cy="315"/>
                </a:xfrm>
                <a:custGeom>
                  <a:avLst/>
                  <a:gdLst>
                    <a:gd name="T0" fmla="*/ 0 w 1087"/>
                    <a:gd name="T1" fmla="*/ 0 h 315"/>
                    <a:gd name="T2" fmla="*/ 1066 w 1087"/>
                    <a:gd name="T3" fmla="*/ 315 h 315"/>
                    <a:gd name="T4" fmla="*/ 1087 w 1087"/>
                    <a:gd name="T5" fmla="*/ 308 h 315"/>
                    <a:gd name="T6" fmla="*/ 31 w 1087"/>
                    <a:gd name="T7" fmla="*/ 0 h 315"/>
                    <a:gd name="T8" fmla="*/ 0 w 1087"/>
                    <a:gd name="T9" fmla="*/ 0 h 3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87"/>
                    <a:gd name="T16" fmla="*/ 0 h 315"/>
                    <a:gd name="T17" fmla="*/ 1087 w 1087"/>
                    <a:gd name="T18" fmla="*/ 315 h 3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87" h="315">
                      <a:moveTo>
                        <a:pt x="0" y="0"/>
                      </a:moveTo>
                      <a:lnTo>
                        <a:pt x="1066" y="315"/>
                      </a:lnTo>
                      <a:lnTo>
                        <a:pt x="1087" y="308"/>
                      </a:lnTo>
                      <a:lnTo>
                        <a:pt x="3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38080" name="Group 65"/>
              <p:cNvGrpSpPr>
                <a:grpSpLocks/>
              </p:cNvGrpSpPr>
              <p:nvPr/>
            </p:nvGrpSpPr>
            <p:grpSpPr bwMode="auto">
              <a:xfrm>
                <a:off x="12806" y="10667"/>
                <a:ext cx="983" cy="1369"/>
                <a:chOff x="12762" y="10336"/>
                <a:chExt cx="1027" cy="1700"/>
              </a:xfrm>
            </p:grpSpPr>
            <p:sp>
              <p:nvSpPr>
                <p:cNvPr id="38082" name="Rectangle 66"/>
                <p:cNvSpPr>
                  <a:spLocks noChangeArrowheads="1"/>
                </p:cNvSpPr>
                <p:nvPr/>
              </p:nvSpPr>
              <p:spPr bwMode="auto">
                <a:xfrm>
                  <a:off x="12824" y="10394"/>
                  <a:ext cx="965" cy="1642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83" name="Rectangle 67"/>
                <p:cNvSpPr>
                  <a:spLocks noChangeArrowheads="1"/>
                </p:cNvSpPr>
                <p:nvPr/>
              </p:nvSpPr>
              <p:spPr bwMode="auto">
                <a:xfrm>
                  <a:off x="12766" y="10336"/>
                  <a:ext cx="965" cy="16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84" name="Line 68"/>
                <p:cNvSpPr>
                  <a:spLocks noChangeShapeType="1"/>
                </p:cNvSpPr>
                <p:nvPr/>
              </p:nvSpPr>
              <p:spPr bwMode="auto">
                <a:xfrm>
                  <a:off x="12766" y="10682"/>
                  <a:ext cx="965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85" name="Line 69"/>
                <p:cNvSpPr>
                  <a:spLocks noChangeShapeType="1"/>
                </p:cNvSpPr>
                <p:nvPr/>
              </p:nvSpPr>
              <p:spPr bwMode="auto">
                <a:xfrm>
                  <a:off x="12780" y="11042"/>
                  <a:ext cx="98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86" name="Line 70"/>
                <p:cNvSpPr>
                  <a:spLocks noChangeShapeType="1"/>
                </p:cNvSpPr>
                <p:nvPr/>
              </p:nvSpPr>
              <p:spPr bwMode="auto">
                <a:xfrm>
                  <a:off x="12764" y="11374"/>
                  <a:ext cx="98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87" name="Line 71"/>
                <p:cNvSpPr>
                  <a:spLocks noChangeShapeType="1"/>
                </p:cNvSpPr>
                <p:nvPr/>
              </p:nvSpPr>
              <p:spPr bwMode="auto">
                <a:xfrm>
                  <a:off x="12762" y="11675"/>
                  <a:ext cx="967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38081" name="Text Box 72"/>
              <p:cNvSpPr txBox="1">
                <a:spLocks noChangeArrowheads="1"/>
              </p:cNvSpPr>
              <p:nvPr/>
            </p:nvSpPr>
            <p:spPr bwMode="auto">
              <a:xfrm>
                <a:off x="12809" y="10193"/>
                <a:ext cx="95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r>
                  <a:rPr lang="en-US">
                    <a:solidFill>
                      <a:schemeClr val="tx2"/>
                    </a:solidFill>
                    <a:latin typeface="Arial" pitchFamily="34" charset="0"/>
                  </a:rPr>
                  <a:t>Host A</a:t>
                </a:r>
                <a:endParaRPr lang="en-US" sz="2000">
                  <a:solidFill>
                    <a:schemeClr val="tx2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37909" name="Text Box 73"/>
            <p:cNvSpPr txBox="1">
              <a:spLocks noChangeArrowheads="1"/>
            </p:cNvSpPr>
            <p:nvPr/>
          </p:nvSpPr>
          <p:spPr bwMode="auto">
            <a:xfrm>
              <a:off x="2540" y="2764"/>
              <a:ext cx="75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r>
                <a:rPr lang="en-US" sz="1400">
                  <a:solidFill>
                    <a:srgbClr val="FF0000"/>
                  </a:solidFill>
                  <a:latin typeface="Symbol" pitchFamily="18" charset="2"/>
                </a:rPr>
                <a:t>l</a:t>
              </a:r>
              <a:r>
                <a:rPr lang="en-US" sz="1200" baseline="-25000">
                  <a:solidFill>
                    <a:srgbClr val="FF0000"/>
                  </a:solidFill>
                  <a:latin typeface="Arial" pitchFamily="34" charset="0"/>
                </a:rPr>
                <a:t>in </a:t>
              </a:r>
              <a:r>
                <a:rPr lang="en-US" sz="1200">
                  <a:solidFill>
                    <a:srgbClr val="FF0000"/>
                  </a:solidFill>
                  <a:latin typeface="Arial" pitchFamily="34" charset="0"/>
                </a:rPr>
                <a:t>: </a:t>
              </a:r>
              <a:r>
                <a:rPr lang="en-US">
                  <a:solidFill>
                    <a:srgbClr val="FF0000"/>
                  </a:solidFill>
                  <a:latin typeface="Arial" pitchFamily="34" charset="0"/>
                </a:rPr>
                <a:t>original data</a:t>
              </a:r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37910" name="Line 74"/>
            <p:cNvSpPr>
              <a:spLocks noChangeShapeType="1"/>
            </p:cNvSpPr>
            <p:nvPr/>
          </p:nvSpPr>
          <p:spPr bwMode="auto">
            <a:xfrm flipH="1">
              <a:off x="1892" y="4084"/>
              <a:ext cx="2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37911" name="Group 75"/>
            <p:cNvGrpSpPr>
              <a:grpSpLocks/>
            </p:cNvGrpSpPr>
            <p:nvPr/>
          </p:nvGrpSpPr>
          <p:grpSpPr bwMode="auto">
            <a:xfrm>
              <a:off x="1448" y="3268"/>
              <a:ext cx="617" cy="947"/>
              <a:chOff x="12464" y="10193"/>
              <a:chExt cx="1481" cy="2272"/>
            </a:xfrm>
          </p:grpSpPr>
          <p:grpSp>
            <p:nvGrpSpPr>
              <p:cNvPr id="38031" name="Group 76"/>
              <p:cNvGrpSpPr>
                <a:grpSpLocks/>
              </p:cNvGrpSpPr>
              <p:nvPr/>
            </p:nvGrpSpPr>
            <p:grpSpPr bwMode="auto">
              <a:xfrm>
                <a:off x="12464" y="11102"/>
                <a:ext cx="1481" cy="1363"/>
                <a:chOff x="5850" y="13487"/>
                <a:chExt cx="2023" cy="1840"/>
              </a:xfrm>
            </p:grpSpPr>
            <p:sp>
              <p:nvSpPr>
                <p:cNvPr id="38040" name="Freeform 77"/>
                <p:cNvSpPr>
                  <a:spLocks/>
                </p:cNvSpPr>
                <p:nvPr/>
              </p:nvSpPr>
              <p:spPr bwMode="auto">
                <a:xfrm>
                  <a:off x="5850" y="13632"/>
                  <a:ext cx="2023" cy="1695"/>
                </a:xfrm>
                <a:custGeom>
                  <a:avLst/>
                  <a:gdLst>
                    <a:gd name="T0" fmla="*/ 570 w 2023"/>
                    <a:gd name="T1" fmla="*/ 121 h 1695"/>
                    <a:gd name="T2" fmla="*/ 575 w 2023"/>
                    <a:gd name="T3" fmla="*/ 120 h 1695"/>
                    <a:gd name="T4" fmla="*/ 586 w 2023"/>
                    <a:gd name="T5" fmla="*/ 116 h 1695"/>
                    <a:gd name="T6" fmla="*/ 607 w 2023"/>
                    <a:gd name="T7" fmla="*/ 108 h 1695"/>
                    <a:gd name="T8" fmla="*/ 636 w 2023"/>
                    <a:gd name="T9" fmla="*/ 101 h 1695"/>
                    <a:gd name="T10" fmla="*/ 672 w 2023"/>
                    <a:gd name="T11" fmla="*/ 90 h 1695"/>
                    <a:gd name="T12" fmla="*/ 718 w 2023"/>
                    <a:gd name="T13" fmla="*/ 79 h 1695"/>
                    <a:gd name="T14" fmla="*/ 771 w 2023"/>
                    <a:gd name="T15" fmla="*/ 67 h 1695"/>
                    <a:gd name="T16" fmla="*/ 834 w 2023"/>
                    <a:gd name="T17" fmla="*/ 55 h 1695"/>
                    <a:gd name="T18" fmla="*/ 904 w 2023"/>
                    <a:gd name="T19" fmla="*/ 43 h 1695"/>
                    <a:gd name="T20" fmla="*/ 982 w 2023"/>
                    <a:gd name="T21" fmla="*/ 33 h 1695"/>
                    <a:gd name="T22" fmla="*/ 1071 w 2023"/>
                    <a:gd name="T23" fmla="*/ 22 h 1695"/>
                    <a:gd name="T24" fmla="*/ 1166 w 2023"/>
                    <a:gd name="T25" fmla="*/ 13 h 1695"/>
                    <a:gd name="T26" fmla="*/ 1271 w 2023"/>
                    <a:gd name="T27" fmla="*/ 7 h 1695"/>
                    <a:gd name="T28" fmla="*/ 1384 w 2023"/>
                    <a:gd name="T29" fmla="*/ 1 h 1695"/>
                    <a:gd name="T30" fmla="*/ 1506 w 2023"/>
                    <a:gd name="T31" fmla="*/ 0 h 1695"/>
                    <a:gd name="T32" fmla="*/ 1636 w 2023"/>
                    <a:gd name="T33" fmla="*/ 1 h 1695"/>
                    <a:gd name="T34" fmla="*/ 1692 w 2023"/>
                    <a:gd name="T35" fmla="*/ 233 h 1695"/>
                    <a:gd name="T36" fmla="*/ 1713 w 2023"/>
                    <a:gd name="T37" fmla="*/ 243 h 1695"/>
                    <a:gd name="T38" fmla="*/ 1758 w 2023"/>
                    <a:gd name="T39" fmla="*/ 274 h 1695"/>
                    <a:gd name="T40" fmla="*/ 1806 w 2023"/>
                    <a:gd name="T41" fmla="*/ 329 h 1695"/>
                    <a:gd name="T42" fmla="*/ 1836 w 2023"/>
                    <a:gd name="T43" fmla="*/ 409 h 1695"/>
                    <a:gd name="T44" fmla="*/ 1955 w 2023"/>
                    <a:gd name="T45" fmla="*/ 948 h 1695"/>
                    <a:gd name="T46" fmla="*/ 2003 w 2023"/>
                    <a:gd name="T47" fmla="*/ 1171 h 1695"/>
                    <a:gd name="T48" fmla="*/ 2011 w 2023"/>
                    <a:gd name="T49" fmla="*/ 1188 h 1695"/>
                    <a:gd name="T50" fmla="*/ 2022 w 2023"/>
                    <a:gd name="T51" fmla="*/ 1231 h 1695"/>
                    <a:gd name="T52" fmla="*/ 2021 w 2023"/>
                    <a:gd name="T53" fmla="*/ 1297 h 1695"/>
                    <a:gd name="T54" fmla="*/ 1992 w 2023"/>
                    <a:gd name="T55" fmla="*/ 1380 h 1695"/>
                    <a:gd name="T56" fmla="*/ 0 w 2023"/>
                    <a:gd name="T57" fmla="*/ 1328 h 1695"/>
                    <a:gd name="T58" fmla="*/ 199 w 2023"/>
                    <a:gd name="T59" fmla="*/ 1223 h 1695"/>
                    <a:gd name="T60" fmla="*/ 200 w 2023"/>
                    <a:gd name="T61" fmla="*/ 232 h 1695"/>
                    <a:gd name="T62" fmla="*/ 210 w 2023"/>
                    <a:gd name="T63" fmla="*/ 226 h 1695"/>
                    <a:gd name="T64" fmla="*/ 230 w 2023"/>
                    <a:gd name="T65" fmla="*/ 214 h 1695"/>
                    <a:gd name="T66" fmla="*/ 259 w 2023"/>
                    <a:gd name="T67" fmla="*/ 201 h 1695"/>
                    <a:gd name="T68" fmla="*/ 297 w 2023"/>
                    <a:gd name="T69" fmla="*/ 189 h 1695"/>
                    <a:gd name="T70" fmla="*/ 344 w 2023"/>
                    <a:gd name="T71" fmla="*/ 183 h 1695"/>
                    <a:gd name="T72" fmla="*/ 399 w 2023"/>
                    <a:gd name="T73" fmla="*/ 181 h 1695"/>
                    <a:gd name="T74" fmla="*/ 464 w 2023"/>
                    <a:gd name="T75" fmla="*/ 191 h 1695"/>
                    <a:gd name="T76" fmla="*/ 548 w 2023"/>
                    <a:gd name="T77" fmla="*/ 225 h 1695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2023"/>
                    <a:gd name="T118" fmla="*/ 0 h 1695"/>
                    <a:gd name="T119" fmla="*/ 2023 w 2023"/>
                    <a:gd name="T120" fmla="*/ 1695 h 1695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2023" h="1695">
                      <a:moveTo>
                        <a:pt x="548" y="225"/>
                      </a:moveTo>
                      <a:lnTo>
                        <a:pt x="570" y="121"/>
                      </a:lnTo>
                      <a:lnTo>
                        <a:pt x="571" y="121"/>
                      </a:lnTo>
                      <a:lnTo>
                        <a:pt x="575" y="120"/>
                      </a:lnTo>
                      <a:lnTo>
                        <a:pt x="580" y="118"/>
                      </a:lnTo>
                      <a:lnTo>
                        <a:pt x="586" y="116"/>
                      </a:lnTo>
                      <a:lnTo>
                        <a:pt x="596" y="112"/>
                      </a:lnTo>
                      <a:lnTo>
                        <a:pt x="607" y="108"/>
                      </a:lnTo>
                      <a:lnTo>
                        <a:pt x="620" y="105"/>
                      </a:lnTo>
                      <a:lnTo>
                        <a:pt x="636" y="101"/>
                      </a:lnTo>
                      <a:lnTo>
                        <a:pt x="653" y="95"/>
                      </a:lnTo>
                      <a:lnTo>
                        <a:pt x="672" y="90"/>
                      </a:lnTo>
                      <a:lnTo>
                        <a:pt x="694" y="84"/>
                      </a:lnTo>
                      <a:lnTo>
                        <a:pt x="718" y="79"/>
                      </a:lnTo>
                      <a:lnTo>
                        <a:pt x="743" y="74"/>
                      </a:lnTo>
                      <a:lnTo>
                        <a:pt x="771" y="67"/>
                      </a:lnTo>
                      <a:lnTo>
                        <a:pt x="802" y="61"/>
                      </a:lnTo>
                      <a:lnTo>
                        <a:pt x="834" y="55"/>
                      </a:lnTo>
                      <a:lnTo>
                        <a:pt x="867" y="49"/>
                      </a:lnTo>
                      <a:lnTo>
                        <a:pt x="904" y="43"/>
                      </a:lnTo>
                      <a:lnTo>
                        <a:pt x="943" y="38"/>
                      </a:lnTo>
                      <a:lnTo>
                        <a:pt x="982" y="33"/>
                      </a:lnTo>
                      <a:lnTo>
                        <a:pt x="1025" y="27"/>
                      </a:lnTo>
                      <a:lnTo>
                        <a:pt x="1071" y="22"/>
                      </a:lnTo>
                      <a:lnTo>
                        <a:pt x="1117" y="17"/>
                      </a:lnTo>
                      <a:lnTo>
                        <a:pt x="1166" y="13"/>
                      </a:lnTo>
                      <a:lnTo>
                        <a:pt x="1218" y="10"/>
                      </a:lnTo>
                      <a:lnTo>
                        <a:pt x="1271" y="7"/>
                      </a:lnTo>
                      <a:lnTo>
                        <a:pt x="1327" y="3"/>
                      </a:lnTo>
                      <a:lnTo>
                        <a:pt x="1384" y="1"/>
                      </a:lnTo>
                      <a:lnTo>
                        <a:pt x="1444" y="0"/>
                      </a:lnTo>
                      <a:lnTo>
                        <a:pt x="1506" y="0"/>
                      </a:lnTo>
                      <a:lnTo>
                        <a:pt x="1570" y="0"/>
                      </a:lnTo>
                      <a:lnTo>
                        <a:pt x="1636" y="1"/>
                      </a:lnTo>
                      <a:lnTo>
                        <a:pt x="1709" y="41"/>
                      </a:lnTo>
                      <a:lnTo>
                        <a:pt x="1692" y="233"/>
                      </a:lnTo>
                      <a:lnTo>
                        <a:pt x="1698" y="235"/>
                      </a:lnTo>
                      <a:lnTo>
                        <a:pt x="1713" y="243"/>
                      </a:lnTo>
                      <a:lnTo>
                        <a:pt x="1733" y="256"/>
                      </a:lnTo>
                      <a:lnTo>
                        <a:pt x="1758" y="274"/>
                      </a:lnTo>
                      <a:lnTo>
                        <a:pt x="1784" y="299"/>
                      </a:lnTo>
                      <a:lnTo>
                        <a:pt x="1806" y="329"/>
                      </a:lnTo>
                      <a:lnTo>
                        <a:pt x="1825" y="366"/>
                      </a:lnTo>
                      <a:lnTo>
                        <a:pt x="1836" y="409"/>
                      </a:lnTo>
                      <a:lnTo>
                        <a:pt x="1999" y="557"/>
                      </a:lnTo>
                      <a:lnTo>
                        <a:pt x="1955" y="948"/>
                      </a:lnTo>
                      <a:lnTo>
                        <a:pt x="1692" y="1080"/>
                      </a:lnTo>
                      <a:lnTo>
                        <a:pt x="2003" y="1171"/>
                      </a:lnTo>
                      <a:lnTo>
                        <a:pt x="2006" y="1176"/>
                      </a:lnTo>
                      <a:lnTo>
                        <a:pt x="2011" y="1188"/>
                      </a:lnTo>
                      <a:lnTo>
                        <a:pt x="2016" y="1206"/>
                      </a:lnTo>
                      <a:lnTo>
                        <a:pt x="2022" y="1231"/>
                      </a:lnTo>
                      <a:lnTo>
                        <a:pt x="2023" y="1261"/>
                      </a:lnTo>
                      <a:lnTo>
                        <a:pt x="2021" y="1297"/>
                      </a:lnTo>
                      <a:lnTo>
                        <a:pt x="2010" y="1337"/>
                      </a:lnTo>
                      <a:lnTo>
                        <a:pt x="1992" y="1380"/>
                      </a:lnTo>
                      <a:lnTo>
                        <a:pt x="1171" y="1695"/>
                      </a:lnTo>
                      <a:lnTo>
                        <a:pt x="0" y="1328"/>
                      </a:lnTo>
                      <a:lnTo>
                        <a:pt x="20" y="1285"/>
                      </a:lnTo>
                      <a:lnTo>
                        <a:pt x="199" y="1223"/>
                      </a:lnTo>
                      <a:lnTo>
                        <a:pt x="199" y="233"/>
                      </a:lnTo>
                      <a:lnTo>
                        <a:pt x="200" y="232"/>
                      </a:lnTo>
                      <a:lnTo>
                        <a:pt x="204" y="229"/>
                      </a:lnTo>
                      <a:lnTo>
                        <a:pt x="210" y="226"/>
                      </a:lnTo>
                      <a:lnTo>
                        <a:pt x="218" y="220"/>
                      </a:lnTo>
                      <a:lnTo>
                        <a:pt x="230" y="214"/>
                      </a:lnTo>
                      <a:lnTo>
                        <a:pt x="243" y="207"/>
                      </a:lnTo>
                      <a:lnTo>
                        <a:pt x="259" y="201"/>
                      </a:lnTo>
                      <a:lnTo>
                        <a:pt x="277" y="194"/>
                      </a:lnTo>
                      <a:lnTo>
                        <a:pt x="297" y="189"/>
                      </a:lnTo>
                      <a:lnTo>
                        <a:pt x="320" y="185"/>
                      </a:lnTo>
                      <a:lnTo>
                        <a:pt x="344" y="183"/>
                      </a:lnTo>
                      <a:lnTo>
                        <a:pt x="370" y="180"/>
                      </a:lnTo>
                      <a:lnTo>
                        <a:pt x="399" y="181"/>
                      </a:lnTo>
                      <a:lnTo>
                        <a:pt x="430" y="185"/>
                      </a:lnTo>
                      <a:lnTo>
                        <a:pt x="464" y="191"/>
                      </a:lnTo>
                      <a:lnTo>
                        <a:pt x="498" y="201"/>
                      </a:lnTo>
                      <a:lnTo>
                        <a:pt x="548" y="225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41" name="Freeform 78"/>
                <p:cNvSpPr>
                  <a:spLocks/>
                </p:cNvSpPr>
                <p:nvPr/>
              </p:nvSpPr>
              <p:spPr bwMode="auto">
                <a:xfrm>
                  <a:off x="6551" y="13597"/>
                  <a:ext cx="650" cy="735"/>
                </a:xfrm>
                <a:custGeom>
                  <a:avLst/>
                  <a:gdLst>
                    <a:gd name="T0" fmla="*/ 645 w 650"/>
                    <a:gd name="T1" fmla="*/ 27 h 735"/>
                    <a:gd name="T2" fmla="*/ 642 w 650"/>
                    <a:gd name="T3" fmla="*/ 26 h 735"/>
                    <a:gd name="T4" fmla="*/ 631 w 650"/>
                    <a:gd name="T5" fmla="*/ 23 h 735"/>
                    <a:gd name="T6" fmla="*/ 615 w 650"/>
                    <a:gd name="T7" fmla="*/ 19 h 735"/>
                    <a:gd name="T8" fmla="*/ 592 w 650"/>
                    <a:gd name="T9" fmla="*/ 15 h 735"/>
                    <a:gd name="T10" fmla="*/ 565 w 650"/>
                    <a:gd name="T11" fmla="*/ 10 h 735"/>
                    <a:gd name="T12" fmla="*/ 533 w 650"/>
                    <a:gd name="T13" fmla="*/ 6 h 735"/>
                    <a:gd name="T14" fmla="*/ 496 w 650"/>
                    <a:gd name="T15" fmla="*/ 3 h 735"/>
                    <a:gd name="T16" fmla="*/ 456 w 650"/>
                    <a:gd name="T17" fmla="*/ 1 h 735"/>
                    <a:gd name="T18" fmla="*/ 411 w 650"/>
                    <a:gd name="T19" fmla="*/ 0 h 735"/>
                    <a:gd name="T20" fmla="*/ 364 w 650"/>
                    <a:gd name="T21" fmla="*/ 2 h 735"/>
                    <a:gd name="T22" fmla="*/ 315 w 650"/>
                    <a:gd name="T23" fmla="*/ 6 h 735"/>
                    <a:gd name="T24" fmla="*/ 262 w 650"/>
                    <a:gd name="T25" fmla="*/ 15 h 735"/>
                    <a:gd name="T26" fmla="*/ 209 w 650"/>
                    <a:gd name="T27" fmla="*/ 26 h 735"/>
                    <a:gd name="T28" fmla="*/ 154 w 650"/>
                    <a:gd name="T29" fmla="*/ 42 h 735"/>
                    <a:gd name="T30" fmla="*/ 98 w 650"/>
                    <a:gd name="T31" fmla="*/ 61 h 735"/>
                    <a:gd name="T32" fmla="*/ 42 w 650"/>
                    <a:gd name="T33" fmla="*/ 87 h 735"/>
                    <a:gd name="T34" fmla="*/ 38 w 650"/>
                    <a:gd name="T35" fmla="*/ 101 h 735"/>
                    <a:gd name="T36" fmla="*/ 28 w 650"/>
                    <a:gd name="T37" fmla="*/ 141 h 735"/>
                    <a:gd name="T38" fmla="*/ 17 w 650"/>
                    <a:gd name="T39" fmla="*/ 203 h 735"/>
                    <a:gd name="T40" fmla="*/ 6 w 650"/>
                    <a:gd name="T41" fmla="*/ 283 h 735"/>
                    <a:gd name="T42" fmla="*/ 0 w 650"/>
                    <a:gd name="T43" fmla="*/ 378 h 735"/>
                    <a:gd name="T44" fmla="*/ 5 w 650"/>
                    <a:gd name="T45" fmla="*/ 484 h 735"/>
                    <a:gd name="T46" fmla="*/ 21 w 650"/>
                    <a:gd name="T47" fmla="*/ 599 h 735"/>
                    <a:gd name="T48" fmla="*/ 54 w 650"/>
                    <a:gd name="T49" fmla="*/ 716 h 735"/>
                    <a:gd name="T50" fmla="*/ 58 w 650"/>
                    <a:gd name="T51" fmla="*/ 716 h 735"/>
                    <a:gd name="T52" fmla="*/ 66 w 650"/>
                    <a:gd name="T53" fmla="*/ 715 h 735"/>
                    <a:gd name="T54" fmla="*/ 80 w 650"/>
                    <a:gd name="T55" fmla="*/ 713 h 735"/>
                    <a:gd name="T56" fmla="*/ 99 w 650"/>
                    <a:gd name="T57" fmla="*/ 712 h 735"/>
                    <a:gd name="T58" fmla="*/ 124 w 650"/>
                    <a:gd name="T59" fmla="*/ 710 h 735"/>
                    <a:gd name="T60" fmla="*/ 153 w 650"/>
                    <a:gd name="T61" fmla="*/ 708 h 735"/>
                    <a:gd name="T62" fmla="*/ 188 w 650"/>
                    <a:gd name="T63" fmla="*/ 707 h 735"/>
                    <a:gd name="T64" fmla="*/ 225 w 650"/>
                    <a:gd name="T65" fmla="*/ 706 h 735"/>
                    <a:gd name="T66" fmla="*/ 267 w 650"/>
                    <a:gd name="T67" fmla="*/ 705 h 735"/>
                    <a:gd name="T68" fmla="*/ 313 w 650"/>
                    <a:gd name="T69" fmla="*/ 706 h 735"/>
                    <a:gd name="T70" fmla="*/ 362 w 650"/>
                    <a:gd name="T71" fmla="*/ 707 h 735"/>
                    <a:gd name="T72" fmla="*/ 415 w 650"/>
                    <a:gd name="T73" fmla="*/ 709 h 735"/>
                    <a:gd name="T74" fmla="*/ 470 w 650"/>
                    <a:gd name="T75" fmla="*/ 713 h 735"/>
                    <a:gd name="T76" fmla="*/ 528 w 650"/>
                    <a:gd name="T77" fmla="*/ 719 h 735"/>
                    <a:gd name="T78" fmla="*/ 588 w 650"/>
                    <a:gd name="T79" fmla="*/ 726 h 735"/>
                    <a:gd name="T80" fmla="*/ 650 w 650"/>
                    <a:gd name="T81" fmla="*/ 735 h 735"/>
                    <a:gd name="T82" fmla="*/ 647 w 650"/>
                    <a:gd name="T83" fmla="*/ 713 h 735"/>
                    <a:gd name="T84" fmla="*/ 641 w 650"/>
                    <a:gd name="T85" fmla="*/ 655 h 735"/>
                    <a:gd name="T86" fmla="*/ 631 w 650"/>
                    <a:gd name="T87" fmla="*/ 568 h 735"/>
                    <a:gd name="T88" fmla="*/ 623 w 650"/>
                    <a:gd name="T89" fmla="*/ 462 h 735"/>
                    <a:gd name="T90" fmla="*/ 618 w 650"/>
                    <a:gd name="T91" fmla="*/ 345 h 735"/>
                    <a:gd name="T92" fmla="*/ 618 w 650"/>
                    <a:gd name="T93" fmla="*/ 229 h 735"/>
                    <a:gd name="T94" fmla="*/ 627 w 650"/>
                    <a:gd name="T95" fmla="*/ 119 h 735"/>
                    <a:gd name="T96" fmla="*/ 645 w 650"/>
                    <a:gd name="T97" fmla="*/ 27 h 735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650"/>
                    <a:gd name="T148" fmla="*/ 0 h 735"/>
                    <a:gd name="T149" fmla="*/ 650 w 650"/>
                    <a:gd name="T150" fmla="*/ 735 h 735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650" h="735">
                      <a:moveTo>
                        <a:pt x="645" y="27"/>
                      </a:moveTo>
                      <a:lnTo>
                        <a:pt x="642" y="26"/>
                      </a:lnTo>
                      <a:lnTo>
                        <a:pt x="631" y="23"/>
                      </a:lnTo>
                      <a:lnTo>
                        <a:pt x="615" y="19"/>
                      </a:lnTo>
                      <a:lnTo>
                        <a:pt x="592" y="15"/>
                      </a:lnTo>
                      <a:lnTo>
                        <a:pt x="565" y="10"/>
                      </a:lnTo>
                      <a:lnTo>
                        <a:pt x="533" y="6"/>
                      </a:lnTo>
                      <a:lnTo>
                        <a:pt x="496" y="3"/>
                      </a:lnTo>
                      <a:lnTo>
                        <a:pt x="456" y="1"/>
                      </a:lnTo>
                      <a:lnTo>
                        <a:pt x="411" y="0"/>
                      </a:lnTo>
                      <a:lnTo>
                        <a:pt x="364" y="2"/>
                      </a:lnTo>
                      <a:lnTo>
                        <a:pt x="315" y="6"/>
                      </a:lnTo>
                      <a:lnTo>
                        <a:pt x="262" y="15"/>
                      </a:lnTo>
                      <a:lnTo>
                        <a:pt x="209" y="26"/>
                      </a:lnTo>
                      <a:lnTo>
                        <a:pt x="154" y="42"/>
                      </a:lnTo>
                      <a:lnTo>
                        <a:pt x="98" y="61"/>
                      </a:lnTo>
                      <a:lnTo>
                        <a:pt x="42" y="87"/>
                      </a:lnTo>
                      <a:lnTo>
                        <a:pt x="38" y="101"/>
                      </a:lnTo>
                      <a:lnTo>
                        <a:pt x="28" y="141"/>
                      </a:lnTo>
                      <a:lnTo>
                        <a:pt x="17" y="203"/>
                      </a:lnTo>
                      <a:lnTo>
                        <a:pt x="6" y="283"/>
                      </a:lnTo>
                      <a:lnTo>
                        <a:pt x="0" y="378"/>
                      </a:lnTo>
                      <a:lnTo>
                        <a:pt x="5" y="484"/>
                      </a:lnTo>
                      <a:lnTo>
                        <a:pt x="21" y="599"/>
                      </a:lnTo>
                      <a:lnTo>
                        <a:pt x="54" y="716"/>
                      </a:lnTo>
                      <a:lnTo>
                        <a:pt x="58" y="716"/>
                      </a:lnTo>
                      <a:lnTo>
                        <a:pt x="66" y="715"/>
                      </a:lnTo>
                      <a:lnTo>
                        <a:pt x="80" y="713"/>
                      </a:lnTo>
                      <a:lnTo>
                        <a:pt x="99" y="712"/>
                      </a:lnTo>
                      <a:lnTo>
                        <a:pt x="124" y="710"/>
                      </a:lnTo>
                      <a:lnTo>
                        <a:pt x="153" y="708"/>
                      </a:lnTo>
                      <a:lnTo>
                        <a:pt x="188" y="707"/>
                      </a:lnTo>
                      <a:lnTo>
                        <a:pt x="225" y="706"/>
                      </a:lnTo>
                      <a:lnTo>
                        <a:pt x="267" y="705"/>
                      </a:lnTo>
                      <a:lnTo>
                        <a:pt x="313" y="706"/>
                      </a:lnTo>
                      <a:lnTo>
                        <a:pt x="362" y="707"/>
                      </a:lnTo>
                      <a:lnTo>
                        <a:pt x="415" y="709"/>
                      </a:lnTo>
                      <a:lnTo>
                        <a:pt x="470" y="713"/>
                      </a:lnTo>
                      <a:lnTo>
                        <a:pt x="528" y="719"/>
                      </a:lnTo>
                      <a:lnTo>
                        <a:pt x="588" y="726"/>
                      </a:lnTo>
                      <a:lnTo>
                        <a:pt x="650" y="735"/>
                      </a:lnTo>
                      <a:lnTo>
                        <a:pt x="647" y="713"/>
                      </a:lnTo>
                      <a:lnTo>
                        <a:pt x="641" y="655"/>
                      </a:lnTo>
                      <a:lnTo>
                        <a:pt x="631" y="568"/>
                      </a:lnTo>
                      <a:lnTo>
                        <a:pt x="623" y="462"/>
                      </a:lnTo>
                      <a:lnTo>
                        <a:pt x="618" y="345"/>
                      </a:lnTo>
                      <a:lnTo>
                        <a:pt x="618" y="229"/>
                      </a:lnTo>
                      <a:lnTo>
                        <a:pt x="627" y="119"/>
                      </a:lnTo>
                      <a:lnTo>
                        <a:pt x="645" y="27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42" name="Freeform 79"/>
                <p:cNvSpPr>
                  <a:spLocks/>
                </p:cNvSpPr>
                <p:nvPr/>
              </p:nvSpPr>
              <p:spPr bwMode="auto">
                <a:xfrm>
                  <a:off x="6623" y="13797"/>
                  <a:ext cx="1071" cy="731"/>
                </a:xfrm>
                <a:custGeom>
                  <a:avLst/>
                  <a:gdLst>
                    <a:gd name="T0" fmla="*/ 6 w 1071"/>
                    <a:gd name="T1" fmla="*/ 552 h 731"/>
                    <a:gd name="T2" fmla="*/ 0 w 1071"/>
                    <a:gd name="T3" fmla="*/ 642 h 731"/>
                    <a:gd name="T4" fmla="*/ 698 w 1071"/>
                    <a:gd name="T5" fmla="*/ 731 h 731"/>
                    <a:gd name="T6" fmla="*/ 703 w 1071"/>
                    <a:gd name="T7" fmla="*/ 729 h 731"/>
                    <a:gd name="T8" fmla="*/ 717 w 1071"/>
                    <a:gd name="T9" fmla="*/ 722 h 731"/>
                    <a:gd name="T10" fmla="*/ 740 w 1071"/>
                    <a:gd name="T11" fmla="*/ 710 h 731"/>
                    <a:gd name="T12" fmla="*/ 768 w 1071"/>
                    <a:gd name="T13" fmla="*/ 694 h 731"/>
                    <a:gd name="T14" fmla="*/ 801 w 1071"/>
                    <a:gd name="T15" fmla="*/ 672 h 731"/>
                    <a:gd name="T16" fmla="*/ 838 w 1071"/>
                    <a:gd name="T17" fmla="*/ 645 h 731"/>
                    <a:gd name="T18" fmla="*/ 876 w 1071"/>
                    <a:gd name="T19" fmla="*/ 614 h 731"/>
                    <a:gd name="T20" fmla="*/ 915 w 1071"/>
                    <a:gd name="T21" fmla="*/ 577 h 731"/>
                    <a:gd name="T22" fmla="*/ 953 w 1071"/>
                    <a:gd name="T23" fmla="*/ 536 h 731"/>
                    <a:gd name="T24" fmla="*/ 988 w 1071"/>
                    <a:gd name="T25" fmla="*/ 491 h 731"/>
                    <a:gd name="T26" fmla="*/ 1018 w 1071"/>
                    <a:gd name="T27" fmla="*/ 439 h 731"/>
                    <a:gd name="T28" fmla="*/ 1043 w 1071"/>
                    <a:gd name="T29" fmla="*/ 383 h 731"/>
                    <a:gd name="T30" fmla="*/ 1061 w 1071"/>
                    <a:gd name="T31" fmla="*/ 322 h 731"/>
                    <a:gd name="T32" fmla="*/ 1071 w 1071"/>
                    <a:gd name="T33" fmla="*/ 255 h 731"/>
                    <a:gd name="T34" fmla="*/ 1070 w 1071"/>
                    <a:gd name="T35" fmla="*/ 185 h 731"/>
                    <a:gd name="T36" fmla="*/ 1057 w 1071"/>
                    <a:gd name="T37" fmla="*/ 108 h 731"/>
                    <a:gd name="T38" fmla="*/ 1055 w 1071"/>
                    <a:gd name="T39" fmla="*/ 104 h 731"/>
                    <a:gd name="T40" fmla="*/ 1049 w 1071"/>
                    <a:gd name="T41" fmla="*/ 92 h 731"/>
                    <a:gd name="T42" fmla="*/ 1037 w 1071"/>
                    <a:gd name="T43" fmla="*/ 76 h 731"/>
                    <a:gd name="T44" fmla="*/ 1022 w 1071"/>
                    <a:gd name="T45" fmla="*/ 57 h 731"/>
                    <a:gd name="T46" fmla="*/ 1002 w 1071"/>
                    <a:gd name="T47" fmla="*/ 37 h 731"/>
                    <a:gd name="T48" fmla="*/ 979 w 1071"/>
                    <a:gd name="T49" fmla="*/ 20 h 731"/>
                    <a:gd name="T50" fmla="*/ 951 w 1071"/>
                    <a:gd name="T51" fmla="*/ 7 h 731"/>
                    <a:gd name="T52" fmla="*/ 919 w 1071"/>
                    <a:gd name="T53" fmla="*/ 0 h 731"/>
                    <a:gd name="T54" fmla="*/ 924 w 1071"/>
                    <a:gd name="T55" fmla="*/ 12 h 731"/>
                    <a:gd name="T56" fmla="*/ 934 w 1071"/>
                    <a:gd name="T57" fmla="*/ 44 h 731"/>
                    <a:gd name="T58" fmla="*/ 947 w 1071"/>
                    <a:gd name="T59" fmla="*/ 94 h 731"/>
                    <a:gd name="T60" fmla="*/ 958 w 1071"/>
                    <a:gd name="T61" fmla="*/ 159 h 731"/>
                    <a:gd name="T62" fmla="*/ 961 w 1071"/>
                    <a:gd name="T63" fmla="*/ 238 h 731"/>
                    <a:gd name="T64" fmla="*/ 953 w 1071"/>
                    <a:gd name="T65" fmla="*/ 324 h 731"/>
                    <a:gd name="T66" fmla="*/ 928 w 1071"/>
                    <a:gd name="T67" fmla="*/ 418 h 731"/>
                    <a:gd name="T68" fmla="*/ 884 w 1071"/>
                    <a:gd name="T69" fmla="*/ 516 h 731"/>
                    <a:gd name="T70" fmla="*/ 883 w 1071"/>
                    <a:gd name="T71" fmla="*/ 518 h 731"/>
                    <a:gd name="T72" fmla="*/ 879 w 1071"/>
                    <a:gd name="T73" fmla="*/ 521 h 731"/>
                    <a:gd name="T74" fmla="*/ 872 w 1071"/>
                    <a:gd name="T75" fmla="*/ 526 h 731"/>
                    <a:gd name="T76" fmla="*/ 862 w 1071"/>
                    <a:gd name="T77" fmla="*/ 534 h 731"/>
                    <a:gd name="T78" fmla="*/ 851 w 1071"/>
                    <a:gd name="T79" fmla="*/ 541 h 731"/>
                    <a:gd name="T80" fmla="*/ 837 w 1071"/>
                    <a:gd name="T81" fmla="*/ 550 h 731"/>
                    <a:gd name="T82" fmla="*/ 819 w 1071"/>
                    <a:gd name="T83" fmla="*/ 559 h 731"/>
                    <a:gd name="T84" fmla="*/ 800 w 1071"/>
                    <a:gd name="T85" fmla="*/ 567 h 731"/>
                    <a:gd name="T86" fmla="*/ 778 w 1071"/>
                    <a:gd name="T87" fmla="*/ 575 h 731"/>
                    <a:gd name="T88" fmla="*/ 754 w 1071"/>
                    <a:gd name="T89" fmla="*/ 582 h 731"/>
                    <a:gd name="T90" fmla="*/ 727 w 1071"/>
                    <a:gd name="T91" fmla="*/ 588 h 731"/>
                    <a:gd name="T92" fmla="*/ 697 w 1071"/>
                    <a:gd name="T93" fmla="*/ 592 h 731"/>
                    <a:gd name="T94" fmla="*/ 666 w 1071"/>
                    <a:gd name="T95" fmla="*/ 593 h 731"/>
                    <a:gd name="T96" fmla="*/ 631 w 1071"/>
                    <a:gd name="T97" fmla="*/ 592 h 731"/>
                    <a:gd name="T98" fmla="*/ 593 w 1071"/>
                    <a:gd name="T99" fmla="*/ 589 h 731"/>
                    <a:gd name="T100" fmla="*/ 555 w 1071"/>
                    <a:gd name="T101" fmla="*/ 581 h 731"/>
                    <a:gd name="T102" fmla="*/ 555 w 1071"/>
                    <a:gd name="T103" fmla="*/ 677 h 731"/>
                    <a:gd name="T104" fmla="*/ 24 w 1071"/>
                    <a:gd name="T105" fmla="*/ 623 h 731"/>
                    <a:gd name="T106" fmla="*/ 6 w 1071"/>
                    <a:gd name="T107" fmla="*/ 552 h 73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1071"/>
                    <a:gd name="T163" fmla="*/ 0 h 731"/>
                    <a:gd name="T164" fmla="*/ 1071 w 1071"/>
                    <a:gd name="T165" fmla="*/ 731 h 731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1071" h="731">
                      <a:moveTo>
                        <a:pt x="6" y="552"/>
                      </a:moveTo>
                      <a:lnTo>
                        <a:pt x="0" y="642"/>
                      </a:lnTo>
                      <a:lnTo>
                        <a:pt x="698" y="731"/>
                      </a:lnTo>
                      <a:lnTo>
                        <a:pt x="703" y="729"/>
                      </a:lnTo>
                      <a:lnTo>
                        <a:pt x="717" y="722"/>
                      </a:lnTo>
                      <a:lnTo>
                        <a:pt x="740" y="710"/>
                      </a:lnTo>
                      <a:lnTo>
                        <a:pt x="768" y="694"/>
                      </a:lnTo>
                      <a:lnTo>
                        <a:pt x="801" y="672"/>
                      </a:lnTo>
                      <a:lnTo>
                        <a:pt x="838" y="645"/>
                      </a:lnTo>
                      <a:lnTo>
                        <a:pt x="876" y="614"/>
                      </a:lnTo>
                      <a:lnTo>
                        <a:pt x="915" y="577"/>
                      </a:lnTo>
                      <a:lnTo>
                        <a:pt x="953" y="536"/>
                      </a:lnTo>
                      <a:lnTo>
                        <a:pt x="988" y="491"/>
                      </a:lnTo>
                      <a:lnTo>
                        <a:pt x="1018" y="439"/>
                      </a:lnTo>
                      <a:lnTo>
                        <a:pt x="1043" y="383"/>
                      </a:lnTo>
                      <a:lnTo>
                        <a:pt x="1061" y="322"/>
                      </a:lnTo>
                      <a:lnTo>
                        <a:pt x="1071" y="255"/>
                      </a:lnTo>
                      <a:lnTo>
                        <a:pt x="1070" y="185"/>
                      </a:lnTo>
                      <a:lnTo>
                        <a:pt x="1057" y="108"/>
                      </a:lnTo>
                      <a:lnTo>
                        <a:pt x="1055" y="104"/>
                      </a:lnTo>
                      <a:lnTo>
                        <a:pt x="1049" y="92"/>
                      </a:lnTo>
                      <a:lnTo>
                        <a:pt x="1037" y="76"/>
                      </a:lnTo>
                      <a:lnTo>
                        <a:pt x="1022" y="57"/>
                      </a:lnTo>
                      <a:lnTo>
                        <a:pt x="1002" y="37"/>
                      </a:lnTo>
                      <a:lnTo>
                        <a:pt x="979" y="20"/>
                      </a:lnTo>
                      <a:lnTo>
                        <a:pt x="951" y="7"/>
                      </a:lnTo>
                      <a:lnTo>
                        <a:pt x="919" y="0"/>
                      </a:lnTo>
                      <a:lnTo>
                        <a:pt x="924" y="12"/>
                      </a:lnTo>
                      <a:lnTo>
                        <a:pt x="934" y="44"/>
                      </a:lnTo>
                      <a:lnTo>
                        <a:pt x="947" y="94"/>
                      </a:lnTo>
                      <a:lnTo>
                        <a:pt x="958" y="159"/>
                      </a:lnTo>
                      <a:lnTo>
                        <a:pt x="961" y="238"/>
                      </a:lnTo>
                      <a:lnTo>
                        <a:pt x="953" y="324"/>
                      </a:lnTo>
                      <a:lnTo>
                        <a:pt x="928" y="418"/>
                      </a:lnTo>
                      <a:lnTo>
                        <a:pt x="884" y="516"/>
                      </a:lnTo>
                      <a:lnTo>
                        <a:pt x="883" y="518"/>
                      </a:lnTo>
                      <a:lnTo>
                        <a:pt x="879" y="521"/>
                      </a:lnTo>
                      <a:lnTo>
                        <a:pt x="872" y="526"/>
                      </a:lnTo>
                      <a:lnTo>
                        <a:pt x="862" y="534"/>
                      </a:lnTo>
                      <a:lnTo>
                        <a:pt x="851" y="541"/>
                      </a:lnTo>
                      <a:lnTo>
                        <a:pt x="837" y="550"/>
                      </a:lnTo>
                      <a:lnTo>
                        <a:pt x="819" y="559"/>
                      </a:lnTo>
                      <a:lnTo>
                        <a:pt x="800" y="567"/>
                      </a:lnTo>
                      <a:lnTo>
                        <a:pt x="778" y="575"/>
                      </a:lnTo>
                      <a:lnTo>
                        <a:pt x="754" y="582"/>
                      </a:lnTo>
                      <a:lnTo>
                        <a:pt x="727" y="588"/>
                      </a:lnTo>
                      <a:lnTo>
                        <a:pt x="697" y="592"/>
                      </a:lnTo>
                      <a:lnTo>
                        <a:pt x="666" y="593"/>
                      </a:lnTo>
                      <a:lnTo>
                        <a:pt x="631" y="592"/>
                      </a:lnTo>
                      <a:lnTo>
                        <a:pt x="593" y="589"/>
                      </a:lnTo>
                      <a:lnTo>
                        <a:pt x="555" y="581"/>
                      </a:lnTo>
                      <a:lnTo>
                        <a:pt x="555" y="677"/>
                      </a:lnTo>
                      <a:lnTo>
                        <a:pt x="24" y="623"/>
                      </a:lnTo>
                      <a:lnTo>
                        <a:pt x="6" y="55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43" name="Freeform 80"/>
                <p:cNvSpPr>
                  <a:spLocks/>
                </p:cNvSpPr>
                <p:nvPr/>
              </p:nvSpPr>
              <p:spPr bwMode="auto">
                <a:xfrm>
                  <a:off x="6486" y="14516"/>
                  <a:ext cx="787" cy="253"/>
                </a:xfrm>
                <a:custGeom>
                  <a:avLst/>
                  <a:gdLst>
                    <a:gd name="T0" fmla="*/ 787 w 787"/>
                    <a:gd name="T1" fmla="*/ 91 h 253"/>
                    <a:gd name="T2" fmla="*/ 12 w 787"/>
                    <a:gd name="T3" fmla="*/ 0 h 253"/>
                    <a:gd name="T4" fmla="*/ 0 w 787"/>
                    <a:gd name="T5" fmla="*/ 91 h 253"/>
                    <a:gd name="T6" fmla="*/ 764 w 787"/>
                    <a:gd name="T7" fmla="*/ 253 h 253"/>
                    <a:gd name="T8" fmla="*/ 787 w 787"/>
                    <a:gd name="T9" fmla="*/ 91 h 2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7"/>
                    <a:gd name="T16" fmla="*/ 0 h 253"/>
                    <a:gd name="T17" fmla="*/ 787 w 787"/>
                    <a:gd name="T18" fmla="*/ 253 h 2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7" h="253">
                      <a:moveTo>
                        <a:pt x="787" y="91"/>
                      </a:moveTo>
                      <a:lnTo>
                        <a:pt x="12" y="0"/>
                      </a:lnTo>
                      <a:lnTo>
                        <a:pt x="0" y="91"/>
                      </a:lnTo>
                      <a:lnTo>
                        <a:pt x="764" y="253"/>
                      </a:lnTo>
                      <a:lnTo>
                        <a:pt x="787" y="9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44" name="Freeform 81"/>
                <p:cNvSpPr>
                  <a:spLocks/>
                </p:cNvSpPr>
                <p:nvPr/>
              </p:nvSpPr>
              <p:spPr bwMode="auto">
                <a:xfrm>
                  <a:off x="6879" y="14597"/>
                  <a:ext cx="336" cy="115"/>
                </a:xfrm>
                <a:custGeom>
                  <a:avLst/>
                  <a:gdLst>
                    <a:gd name="T0" fmla="*/ 336 w 336"/>
                    <a:gd name="T1" fmla="*/ 50 h 115"/>
                    <a:gd name="T2" fmla="*/ 4 w 336"/>
                    <a:gd name="T3" fmla="*/ 0 h 115"/>
                    <a:gd name="T4" fmla="*/ 0 w 336"/>
                    <a:gd name="T5" fmla="*/ 48 h 115"/>
                    <a:gd name="T6" fmla="*/ 327 w 336"/>
                    <a:gd name="T7" fmla="*/ 115 h 115"/>
                    <a:gd name="T8" fmla="*/ 336 w 336"/>
                    <a:gd name="T9" fmla="*/ 50 h 1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6"/>
                    <a:gd name="T16" fmla="*/ 0 h 115"/>
                    <a:gd name="T17" fmla="*/ 336 w 336"/>
                    <a:gd name="T18" fmla="*/ 115 h 1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6" h="115">
                      <a:moveTo>
                        <a:pt x="336" y="50"/>
                      </a:moveTo>
                      <a:lnTo>
                        <a:pt x="4" y="0"/>
                      </a:lnTo>
                      <a:lnTo>
                        <a:pt x="0" y="48"/>
                      </a:lnTo>
                      <a:lnTo>
                        <a:pt x="327" y="115"/>
                      </a:lnTo>
                      <a:lnTo>
                        <a:pt x="336" y="5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45" name="Freeform 82"/>
                <p:cNvSpPr>
                  <a:spLocks/>
                </p:cNvSpPr>
                <p:nvPr/>
              </p:nvSpPr>
              <p:spPr bwMode="auto">
                <a:xfrm>
                  <a:off x="6536" y="14540"/>
                  <a:ext cx="225" cy="85"/>
                </a:xfrm>
                <a:custGeom>
                  <a:avLst/>
                  <a:gdLst>
                    <a:gd name="T0" fmla="*/ 225 w 225"/>
                    <a:gd name="T1" fmla="*/ 39 h 85"/>
                    <a:gd name="T2" fmla="*/ 0 w 225"/>
                    <a:gd name="T3" fmla="*/ 0 h 85"/>
                    <a:gd name="T4" fmla="*/ 3 w 225"/>
                    <a:gd name="T5" fmla="*/ 41 h 85"/>
                    <a:gd name="T6" fmla="*/ 218 w 225"/>
                    <a:gd name="T7" fmla="*/ 85 h 85"/>
                    <a:gd name="T8" fmla="*/ 225 w 225"/>
                    <a:gd name="T9" fmla="*/ 39 h 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5"/>
                    <a:gd name="T16" fmla="*/ 0 h 85"/>
                    <a:gd name="T17" fmla="*/ 225 w 225"/>
                    <a:gd name="T18" fmla="*/ 85 h 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5" h="85">
                      <a:moveTo>
                        <a:pt x="225" y="39"/>
                      </a:moveTo>
                      <a:lnTo>
                        <a:pt x="0" y="0"/>
                      </a:lnTo>
                      <a:lnTo>
                        <a:pt x="3" y="41"/>
                      </a:lnTo>
                      <a:lnTo>
                        <a:pt x="218" y="85"/>
                      </a:lnTo>
                      <a:lnTo>
                        <a:pt x="225" y="39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46" name="Freeform 83"/>
                <p:cNvSpPr>
                  <a:spLocks/>
                </p:cNvSpPr>
                <p:nvPr/>
              </p:nvSpPr>
              <p:spPr bwMode="auto">
                <a:xfrm>
                  <a:off x="5972" y="14624"/>
                  <a:ext cx="1325" cy="439"/>
                </a:xfrm>
                <a:custGeom>
                  <a:avLst/>
                  <a:gdLst>
                    <a:gd name="T0" fmla="*/ 0 w 1325"/>
                    <a:gd name="T1" fmla="*/ 132 h 439"/>
                    <a:gd name="T2" fmla="*/ 3 w 1325"/>
                    <a:gd name="T3" fmla="*/ 132 h 439"/>
                    <a:gd name="T4" fmla="*/ 10 w 1325"/>
                    <a:gd name="T5" fmla="*/ 130 h 439"/>
                    <a:gd name="T6" fmla="*/ 24 w 1325"/>
                    <a:gd name="T7" fmla="*/ 128 h 439"/>
                    <a:gd name="T8" fmla="*/ 42 w 1325"/>
                    <a:gd name="T9" fmla="*/ 125 h 439"/>
                    <a:gd name="T10" fmla="*/ 62 w 1325"/>
                    <a:gd name="T11" fmla="*/ 121 h 439"/>
                    <a:gd name="T12" fmla="*/ 86 w 1325"/>
                    <a:gd name="T13" fmla="*/ 116 h 439"/>
                    <a:gd name="T14" fmla="*/ 113 w 1325"/>
                    <a:gd name="T15" fmla="*/ 109 h 439"/>
                    <a:gd name="T16" fmla="*/ 141 w 1325"/>
                    <a:gd name="T17" fmla="*/ 102 h 439"/>
                    <a:gd name="T18" fmla="*/ 170 w 1325"/>
                    <a:gd name="T19" fmla="*/ 94 h 439"/>
                    <a:gd name="T20" fmla="*/ 199 w 1325"/>
                    <a:gd name="T21" fmla="*/ 85 h 439"/>
                    <a:gd name="T22" fmla="*/ 228 w 1325"/>
                    <a:gd name="T23" fmla="*/ 74 h 439"/>
                    <a:gd name="T24" fmla="*/ 257 w 1325"/>
                    <a:gd name="T25" fmla="*/ 62 h 439"/>
                    <a:gd name="T26" fmla="*/ 285 w 1325"/>
                    <a:gd name="T27" fmla="*/ 48 h 439"/>
                    <a:gd name="T28" fmla="*/ 309 w 1325"/>
                    <a:gd name="T29" fmla="*/ 34 h 439"/>
                    <a:gd name="T30" fmla="*/ 333 w 1325"/>
                    <a:gd name="T31" fmla="*/ 18 h 439"/>
                    <a:gd name="T32" fmla="*/ 352 w 1325"/>
                    <a:gd name="T33" fmla="*/ 0 h 439"/>
                    <a:gd name="T34" fmla="*/ 1325 w 1325"/>
                    <a:gd name="T35" fmla="*/ 223 h 439"/>
                    <a:gd name="T36" fmla="*/ 1323 w 1325"/>
                    <a:gd name="T37" fmla="*/ 225 h 439"/>
                    <a:gd name="T38" fmla="*/ 1318 w 1325"/>
                    <a:gd name="T39" fmla="*/ 230 h 439"/>
                    <a:gd name="T40" fmla="*/ 1309 w 1325"/>
                    <a:gd name="T41" fmla="*/ 239 h 439"/>
                    <a:gd name="T42" fmla="*/ 1297 w 1325"/>
                    <a:gd name="T43" fmla="*/ 250 h 439"/>
                    <a:gd name="T44" fmla="*/ 1282 w 1325"/>
                    <a:gd name="T45" fmla="*/ 263 h 439"/>
                    <a:gd name="T46" fmla="*/ 1265 w 1325"/>
                    <a:gd name="T47" fmla="*/ 278 h 439"/>
                    <a:gd name="T48" fmla="*/ 1247 w 1325"/>
                    <a:gd name="T49" fmla="*/ 295 h 439"/>
                    <a:gd name="T50" fmla="*/ 1225 w 1325"/>
                    <a:gd name="T51" fmla="*/ 312 h 439"/>
                    <a:gd name="T52" fmla="*/ 1202 w 1325"/>
                    <a:gd name="T53" fmla="*/ 331 h 439"/>
                    <a:gd name="T54" fmla="*/ 1179 w 1325"/>
                    <a:gd name="T55" fmla="*/ 349 h 439"/>
                    <a:gd name="T56" fmla="*/ 1154 w 1325"/>
                    <a:gd name="T57" fmla="*/ 367 h 439"/>
                    <a:gd name="T58" fmla="*/ 1128 w 1325"/>
                    <a:gd name="T59" fmla="*/ 385 h 439"/>
                    <a:gd name="T60" fmla="*/ 1102 w 1325"/>
                    <a:gd name="T61" fmla="*/ 401 h 439"/>
                    <a:gd name="T62" fmla="*/ 1077 w 1325"/>
                    <a:gd name="T63" fmla="*/ 415 h 439"/>
                    <a:gd name="T64" fmla="*/ 1051 w 1325"/>
                    <a:gd name="T65" fmla="*/ 428 h 439"/>
                    <a:gd name="T66" fmla="*/ 1026 w 1325"/>
                    <a:gd name="T67" fmla="*/ 439 h 439"/>
                    <a:gd name="T68" fmla="*/ 0 w 1325"/>
                    <a:gd name="T69" fmla="*/ 132 h 43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325"/>
                    <a:gd name="T106" fmla="*/ 0 h 439"/>
                    <a:gd name="T107" fmla="*/ 1325 w 1325"/>
                    <a:gd name="T108" fmla="*/ 439 h 43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325" h="439">
                      <a:moveTo>
                        <a:pt x="0" y="132"/>
                      </a:moveTo>
                      <a:lnTo>
                        <a:pt x="3" y="132"/>
                      </a:lnTo>
                      <a:lnTo>
                        <a:pt x="10" y="130"/>
                      </a:lnTo>
                      <a:lnTo>
                        <a:pt x="24" y="128"/>
                      </a:lnTo>
                      <a:lnTo>
                        <a:pt x="42" y="125"/>
                      </a:lnTo>
                      <a:lnTo>
                        <a:pt x="62" y="121"/>
                      </a:lnTo>
                      <a:lnTo>
                        <a:pt x="86" y="116"/>
                      </a:lnTo>
                      <a:lnTo>
                        <a:pt x="113" y="109"/>
                      </a:lnTo>
                      <a:lnTo>
                        <a:pt x="141" y="102"/>
                      </a:lnTo>
                      <a:lnTo>
                        <a:pt x="170" y="94"/>
                      </a:lnTo>
                      <a:lnTo>
                        <a:pt x="199" y="85"/>
                      </a:lnTo>
                      <a:lnTo>
                        <a:pt x="228" y="74"/>
                      </a:lnTo>
                      <a:lnTo>
                        <a:pt x="257" y="62"/>
                      </a:lnTo>
                      <a:lnTo>
                        <a:pt x="285" y="48"/>
                      </a:lnTo>
                      <a:lnTo>
                        <a:pt x="309" y="34"/>
                      </a:lnTo>
                      <a:lnTo>
                        <a:pt x="333" y="18"/>
                      </a:lnTo>
                      <a:lnTo>
                        <a:pt x="352" y="0"/>
                      </a:lnTo>
                      <a:lnTo>
                        <a:pt x="1325" y="223"/>
                      </a:lnTo>
                      <a:lnTo>
                        <a:pt x="1323" y="225"/>
                      </a:lnTo>
                      <a:lnTo>
                        <a:pt x="1318" y="230"/>
                      </a:lnTo>
                      <a:lnTo>
                        <a:pt x="1309" y="239"/>
                      </a:lnTo>
                      <a:lnTo>
                        <a:pt x="1297" y="250"/>
                      </a:lnTo>
                      <a:lnTo>
                        <a:pt x="1282" y="263"/>
                      </a:lnTo>
                      <a:lnTo>
                        <a:pt x="1265" y="278"/>
                      </a:lnTo>
                      <a:lnTo>
                        <a:pt x="1247" y="295"/>
                      </a:lnTo>
                      <a:lnTo>
                        <a:pt x="1225" y="312"/>
                      </a:lnTo>
                      <a:lnTo>
                        <a:pt x="1202" y="331"/>
                      </a:lnTo>
                      <a:lnTo>
                        <a:pt x="1179" y="349"/>
                      </a:lnTo>
                      <a:lnTo>
                        <a:pt x="1154" y="367"/>
                      </a:lnTo>
                      <a:lnTo>
                        <a:pt x="1128" y="385"/>
                      </a:lnTo>
                      <a:lnTo>
                        <a:pt x="1102" y="401"/>
                      </a:lnTo>
                      <a:lnTo>
                        <a:pt x="1077" y="415"/>
                      </a:lnTo>
                      <a:lnTo>
                        <a:pt x="1051" y="428"/>
                      </a:lnTo>
                      <a:lnTo>
                        <a:pt x="1026" y="439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47" name="Freeform 84"/>
                <p:cNvSpPr>
                  <a:spLocks/>
                </p:cNvSpPr>
                <p:nvPr/>
              </p:nvSpPr>
              <p:spPr bwMode="auto">
                <a:xfrm>
                  <a:off x="7292" y="14577"/>
                  <a:ext cx="472" cy="209"/>
                </a:xfrm>
                <a:custGeom>
                  <a:avLst/>
                  <a:gdLst>
                    <a:gd name="T0" fmla="*/ 47 w 472"/>
                    <a:gd name="T1" fmla="*/ 209 h 209"/>
                    <a:gd name="T2" fmla="*/ 472 w 472"/>
                    <a:gd name="T3" fmla="*/ 84 h 209"/>
                    <a:gd name="T4" fmla="*/ 215 w 472"/>
                    <a:gd name="T5" fmla="*/ 0 h 209"/>
                    <a:gd name="T6" fmla="*/ 5 w 472"/>
                    <a:gd name="T7" fmla="*/ 24 h 209"/>
                    <a:gd name="T8" fmla="*/ 0 w 472"/>
                    <a:gd name="T9" fmla="*/ 197 h 209"/>
                    <a:gd name="T10" fmla="*/ 47 w 472"/>
                    <a:gd name="T11" fmla="*/ 209 h 20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72"/>
                    <a:gd name="T19" fmla="*/ 0 h 209"/>
                    <a:gd name="T20" fmla="*/ 472 w 472"/>
                    <a:gd name="T21" fmla="*/ 209 h 20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72" h="209">
                      <a:moveTo>
                        <a:pt x="47" y="209"/>
                      </a:moveTo>
                      <a:lnTo>
                        <a:pt x="472" y="84"/>
                      </a:lnTo>
                      <a:lnTo>
                        <a:pt x="215" y="0"/>
                      </a:lnTo>
                      <a:lnTo>
                        <a:pt x="5" y="24"/>
                      </a:lnTo>
                      <a:lnTo>
                        <a:pt x="0" y="197"/>
                      </a:lnTo>
                      <a:lnTo>
                        <a:pt x="47" y="209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48" name="Freeform 85"/>
                <p:cNvSpPr>
                  <a:spLocks/>
                </p:cNvSpPr>
                <p:nvPr/>
              </p:nvSpPr>
              <p:spPr bwMode="auto">
                <a:xfrm>
                  <a:off x="6073" y="13679"/>
                  <a:ext cx="251" cy="999"/>
                </a:xfrm>
                <a:custGeom>
                  <a:avLst/>
                  <a:gdLst>
                    <a:gd name="T0" fmla="*/ 251 w 251"/>
                    <a:gd name="T1" fmla="*/ 23 h 999"/>
                    <a:gd name="T2" fmla="*/ 250 w 251"/>
                    <a:gd name="T3" fmla="*/ 22 h 999"/>
                    <a:gd name="T4" fmla="*/ 246 w 251"/>
                    <a:gd name="T5" fmla="*/ 20 h 999"/>
                    <a:gd name="T6" fmla="*/ 239 w 251"/>
                    <a:gd name="T7" fmla="*/ 18 h 999"/>
                    <a:gd name="T8" fmla="*/ 230 w 251"/>
                    <a:gd name="T9" fmla="*/ 15 h 999"/>
                    <a:gd name="T10" fmla="*/ 218 w 251"/>
                    <a:gd name="T11" fmla="*/ 11 h 999"/>
                    <a:gd name="T12" fmla="*/ 205 w 251"/>
                    <a:gd name="T13" fmla="*/ 7 h 999"/>
                    <a:gd name="T14" fmla="*/ 190 w 251"/>
                    <a:gd name="T15" fmla="*/ 4 h 999"/>
                    <a:gd name="T16" fmla="*/ 173 w 251"/>
                    <a:gd name="T17" fmla="*/ 1 h 999"/>
                    <a:gd name="T18" fmla="*/ 155 w 251"/>
                    <a:gd name="T19" fmla="*/ 0 h 999"/>
                    <a:gd name="T20" fmla="*/ 134 w 251"/>
                    <a:gd name="T21" fmla="*/ 0 h 999"/>
                    <a:gd name="T22" fmla="*/ 114 w 251"/>
                    <a:gd name="T23" fmla="*/ 2 h 999"/>
                    <a:gd name="T24" fmla="*/ 92 w 251"/>
                    <a:gd name="T25" fmla="*/ 5 h 999"/>
                    <a:gd name="T26" fmla="*/ 70 w 251"/>
                    <a:gd name="T27" fmla="*/ 12 h 999"/>
                    <a:gd name="T28" fmla="*/ 47 w 251"/>
                    <a:gd name="T29" fmla="*/ 20 h 999"/>
                    <a:gd name="T30" fmla="*/ 23 w 251"/>
                    <a:gd name="T31" fmla="*/ 32 h 999"/>
                    <a:gd name="T32" fmla="*/ 0 w 251"/>
                    <a:gd name="T33" fmla="*/ 47 h 999"/>
                    <a:gd name="T34" fmla="*/ 0 w 251"/>
                    <a:gd name="T35" fmla="*/ 999 h 999"/>
                    <a:gd name="T36" fmla="*/ 1 w 251"/>
                    <a:gd name="T37" fmla="*/ 999 h 999"/>
                    <a:gd name="T38" fmla="*/ 6 w 251"/>
                    <a:gd name="T39" fmla="*/ 999 h 999"/>
                    <a:gd name="T40" fmla="*/ 14 w 251"/>
                    <a:gd name="T41" fmla="*/ 998 h 999"/>
                    <a:gd name="T42" fmla="*/ 23 w 251"/>
                    <a:gd name="T43" fmla="*/ 997 h 999"/>
                    <a:gd name="T44" fmla="*/ 35 w 251"/>
                    <a:gd name="T45" fmla="*/ 995 h 999"/>
                    <a:gd name="T46" fmla="*/ 49 w 251"/>
                    <a:gd name="T47" fmla="*/ 993 h 999"/>
                    <a:gd name="T48" fmla="*/ 65 w 251"/>
                    <a:gd name="T49" fmla="*/ 990 h 999"/>
                    <a:gd name="T50" fmla="*/ 83 w 251"/>
                    <a:gd name="T51" fmla="*/ 985 h 999"/>
                    <a:gd name="T52" fmla="*/ 102 w 251"/>
                    <a:gd name="T53" fmla="*/ 980 h 999"/>
                    <a:gd name="T54" fmla="*/ 121 w 251"/>
                    <a:gd name="T55" fmla="*/ 973 h 999"/>
                    <a:gd name="T56" fmla="*/ 143 w 251"/>
                    <a:gd name="T57" fmla="*/ 966 h 999"/>
                    <a:gd name="T58" fmla="*/ 164 w 251"/>
                    <a:gd name="T59" fmla="*/ 956 h 999"/>
                    <a:gd name="T60" fmla="*/ 186 w 251"/>
                    <a:gd name="T61" fmla="*/ 945 h 999"/>
                    <a:gd name="T62" fmla="*/ 208 w 251"/>
                    <a:gd name="T63" fmla="*/ 934 h 999"/>
                    <a:gd name="T64" fmla="*/ 230 w 251"/>
                    <a:gd name="T65" fmla="*/ 919 h 999"/>
                    <a:gd name="T66" fmla="*/ 251 w 251"/>
                    <a:gd name="T67" fmla="*/ 903 h 999"/>
                    <a:gd name="T68" fmla="*/ 251 w 251"/>
                    <a:gd name="T69" fmla="*/ 23 h 99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251"/>
                    <a:gd name="T106" fmla="*/ 0 h 999"/>
                    <a:gd name="T107" fmla="*/ 251 w 251"/>
                    <a:gd name="T108" fmla="*/ 999 h 99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251" h="999">
                      <a:moveTo>
                        <a:pt x="251" y="23"/>
                      </a:moveTo>
                      <a:lnTo>
                        <a:pt x="250" y="22"/>
                      </a:lnTo>
                      <a:lnTo>
                        <a:pt x="246" y="20"/>
                      </a:lnTo>
                      <a:lnTo>
                        <a:pt x="239" y="18"/>
                      </a:lnTo>
                      <a:lnTo>
                        <a:pt x="230" y="15"/>
                      </a:lnTo>
                      <a:lnTo>
                        <a:pt x="218" y="11"/>
                      </a:lnTo>
                      <a:lnTo>
                        <a:pt x="205" y="7"/>
                      </a:lnTo>
                      <a:lnTo>
                        <a:pt x="190" y="4"/>
                      </a:lnTo>
                      <a:lnTo>
                        <a:pt x="173" y="1"/>
                      </a:lnTo>
                      <a:lnTo>
                        <a:pt x="155" y="0"/>
                      </a:lnTo>
                      <a:lnTo>
                        <a:pt x="134" y="0"/>
                      </a:lnTo>
                      <a:lnTo>
                        <a:pt x="114" y="2"/>
                      </a:lnTo>
                      <a:lnTo>
                        <a:pt x="92" y="5"/>
                      </a:lnTo>
                      <a:lnTo>
                        <a:pt x="70" y="12"/>
                      </a:lnTo>
                      <a:lnTo>
                        <a:pt x="47" y="20"/>
                      </a:lnTo>
                      <a:lnTo>
                        <a:pt x="23" y="32"/>
                      </a:lnTo>
                      <a:lnTo>
                        <a:pt x="0" y="47"/>
                      </a:lnTo>
                      <a:lnTo>
                        <a:pt x="0" y="999"/>
                      </a:lnTo>
                      <a:lnTo>
                        <a:pt x="1" y="999"/>
                      </a:lnTo>
                      <a:lnTo>
                        <a:pt x="6" y="999"/>
                      </a:lnTo>
                      <a:lnTo>
                        <a:pt x="14" y="998"/>
                      </a:lnTo>
                      <a:lnTo>
                        <a:pt x="23" y="997"/>
                      </a:lnTo>
                      <a:lnTo>
                        <a:pt x="35" y="995"/>
                      </a:lnTo>
                      <a:lnTo>
                        <a:pt x="49" y="993"/>
                      </a:lnTo>
                      <a:lnTo>
                        <a:pt x="65" y="990"/>
                      </a:lnTo>
                      <a:lnTo>
                        <a:pt x="83" y="985"/>
                      </a:lnTo>
                      <a:lnTo>
                        <a:pt x="102" y="980"/>
                      </a:lnTo>
                      <a:lnTo>
                        <a:pt x="121" y="973"/>
                      </a:lnTo>
                      <a:lnTo>
                        <a:pt x="143" y="966"/>
                      </a:lnTo>
                      <a:lnTo>
                        <a:pt x="164" y="956"/>
                      </a:lnTo>
                      <a:lnTo>
                        <a:pt x="186" y="945"/>
                      </a:lnTo>
                      <a:lnTo>
                        <a:pt x="208" y="934"/>
                      </a:lnTo>
                      <a:lnTo>
                        <a:pt x="230" y="919"/>
                      </a:lnTo>
                      <a:lnTo>
                        <a:pt x="251" y="903"/>
                      </a:lnTo>
                      <a:lnTo>
                        <a:pt x="251" y="23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49" name="Freeform 86"/>
                <p:cNvSpPr>
                  <a:spLocks/>
                </p:cNvSpPr>
                <p:nvPr/>
              </p:nvSpPr>
              <p:spPr bwMode="auto">
                <a:xfrm>
                  <a:off x="6080" y="13687"/>
                  <a:ext cx="215" cy="843"/>
                </a:xfrm>
                <a:custGeom>
                  <a:avLst/>
                  <a:gdLst>
                    <a:gd name="T0" fmla="*/ 215 w 215"/>
                    <a:gd name="T1" fmla="*/ 20 h 843"/>
                    <a:gd name="T2" fmla="*/ 214 w 215"/>
                    <a:gd name="T3" fmla="*/ 19 h 843"/>
                    <a:gd name="T4" fmla="*/ 211 w 215"/>
                    <a:gd name="T5" fmla="*/ 18 h 843"/>
                    <a:gd name="T6" fmla="*/ 205 w 215"/>
                    <a:gd name="T7" fmla="*/ 15 h 843"/>
                    <a:gd name="T8" fmla="*/ 197 w 215"/>
                    <a:gd name="T9" fmla="*/ 12 h 843"/>
                    <a:gd name="T10" fmla="*/ 187 w 215"/>
                    <a:gd name="T11" fmla="*/ 9 h 843"/>
                    <a:gd name="T12" fmla="*/ 176 w 215"/>
                    <a:gd name="T13" fmla="*/ 6 h 843"/>
                    <a:gd name="T14" fmla="*/ 163 w 215"/>
                    <a:gd name="T15" fmla="*/ 4 h 843"/>
                    <a:gd name="T16" fmla="*/ 149 w 215"/>
                    <a:gd name="T17" fmla="*/ 1 h 843"/>
                    <a:gd name="T18" fmla="*/ 133 w 215"/>
                    <a:gd name="T19" fmla="*/ 0 h 843"/>
                    <a:gd name="T20" fmla="*/ 115 w 215"/>
                    <a:gd name="T21" fmla="*/ 0 h 843"/>
                    <a:gd name="T22" fmla="*/ 98 w 215"/>
                    <a:gd name="T23" fmla="*/ 1 h 843"/>
                    <a:gd name="T24" fmla="*/ 79 w 215"/>
                    <a:gd name="T25" fmla="*/ 5 h 843"/>
                    <a:gd name="T26" fmla="*/ 60 w 215"/>
                    <a:gd name="T27" fmla="*/ 10 h 843"/>
                    <a:gd name="T28" fmla="*/ 40 w 215"/>
                    <a:gd name="T29" fmla="*/ 18 h 843"/>
                    <a:gd name="T30" fmla="*/ 21 w 215"/>
                    <a:gd name="T31" fmla="*/ 27 h 843"/>
                    <a:gd name="T32" fmla="*/ 0 w 215"/>
                    <a:gd name="T33" fmla="*/ 40 h 843"/>
                    <a:gd name="T34" fmla="*/ 0 w 215"/>
                    <a:gd name="T35" fmla="*/ 843 h 843"/>
                    <a:gd name="T36" fmla="*/ 1 w 215"/>
                    <a:gd name="T37" fmla="*/ 843 h 843"/>
                    <a:gd name="T38" fmla="*/ 6 w 215"/>
                    <a:gd name="T39" fmla="*/ 843 h 843"/>
                    <a:gd name="T40" fmla="*/ 12 w 215"/>
                    <a:gd name="T41" fmla="*/ 842 h 843"/>
                    <a:gd name="T42" fmla="*/ 21 w 215"/>
                    <a:gd name="T43" fmla="*/ 841 h 843"/>
                    <a:gd name="T44" fmla="*/ 30 w 215"/>
                    <a:gd name="T45" fmla="*/ 840 h 843"/>
                    <a:gd name="T46" fmla="*/ 43 w 215"/>
                    <a:gd name="T47" fmla="*/ 838 h 843"/>
                    <a:gd name="T48" fmla="*/ 56 w 215"/>
                    <a:gd name="T49" fmla="*/ 835 h 843"/>
                    <a:gd name="T50" fmla="*/ 71 w 215"/>
                    <a:gd name="T51" fmla="*/ 831 h 843"/>
                    <a:gd name="T52" fmla="*/ 87 w 215"/>
                    <a:gd name="T53" fmla="*/ 826 h 843"/>
                    <a:gd name="T54" fmla="*/ 105 w 215"/>
                    <a:gd name="T55" fmla="*/ 821 h 843"/>
                    <a:gd name="T56" fmla="*/ 123 w 215"/>
                    <a:gd name="T57" fmla="*/ 814 h 843"/>
                    <a:gd name="T58" fmla="*/ 141 w 215"/>
                    <a:gd name="T59" fmla="*/ 806 h 843"/>
                    <a:gd name="T60" fmla="*/ 159 w 215"/>
                    <a:gd name="T61" fmla="*/ 797 h 843"/>
                    <a:gd name="T62" fmla="*/ 179 w 215"/>
                    <a:gd name="T63" fmla="*/ 786 h 843"/>
                    <a:gd name="T64" fmla="*/ 197 w 215"/>
                    <a:gd name="T65" fmla="*/ 774 h 843"/>
                    <a:gd name="T66" fmla="*/ 215 w 215"/>
                    <a:gd name="T67" fmla="*/ 760 h 843"/>
                    <a:gd name="T68" fmla="*/ 215 w 215"/>
                    <a:gd name="T69" fmla="*/ 20 h 84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215"/>
                    <a:gd name="T106" fmla="*/ 0 h 843"/>
                    <a:gd name="T107" fmla="*/ 215 w 215"/>
                    <a:gd name="T108" fmla="*/ 843 h 843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215" h="843">
                      <a:moveTo>
                        <a:pt x="215" y="20"/>
                      </a:moveTo>
                      <a:lnTo>
                        <a:pt x="214" y="19"/>
                      </a:lnTo>
                      <a:lnTo>
                        <a:pt x="211" y="18"/>
                      </a:lnTo>
                      <a:lnTo>
                        <a:pt x="205" y="15"/>
                      </a:lnTo>
                      <a:lnTo>
                        <a:pt x="197" y="12"/>
                      </a:lnTo>
                      <a:lnTo>
                        <a:pt x="187" y="9"/>
                      </a:lnTo>
                      <a:lnTo>
                        <a:pt x="176" y="6"/>
                      </a:lnTo>
                      <a:lnTo>
                        <a:pt x="163" y="4"/>
                      </a:lnTo>
                      <a:lnTo>
                        <a:pt x="149" y="1"/>
                      </a:lnTo>
                      <a:lnTo>
                        <a:pt x="133" y="0"/>
                      </a:lnTo>
                      <a:lnTo>
                        <a:pt x="115" y="0"/>
                      </a:lnTo>
                      <a:lnTo>
                        <a:pt x="98" y="1"/>
                      </a:lnTo>
                      <a:lnTo>
                        <a:pt x="79" y="5"/>
                      </a:lnTo>
                      <a:lnTo>
                        <a:pt x="60" y="10"/>
                      </a:lnTo>
                      <a:lnTo>
                        <a:pt x="40" y="18"/>
                      </a:lnTo>
                      <a:lnTo>
                        <a:pt x="21" y="27"/>
                      </a:lnTo>
                      <a:lnTo>
                        <a:pt x="0" y="40"/>
                      </a:lnTo>
                      <a:lnTo>
                        <a:pt x="0" y="843"/>
                      </a:lnTo>
                      <a:lnTo>
                        <a:pt x="1" y="843"/>
                      </a:lnTo>
                      <a:lnTo>
                        <a:pt x="6" y="843"/>
                      </a:lnTo>
                      <a:lnTo>
                        <a:pt x="12" y="842"/>
                      </a:lnTo>
                      <a:lnTo>
                        <a:pt x="21" y="841"/>
                      </a:lnTo>
                      <a:lnTo>
                        <a:pt x="30" y="840"/>
                      </a:lnTo>
                      <a:lnTo>
                        <a:pt x="43" y="838"/>
                      </a:lnTo>
                      <a:lnTo>
                        <a:pt x="56" y="835"/>
                      </a:lnTo>
                      <a:lnTo>
                        <a:pt x="71" y="831"/>
                      </a:lnTo>
                      <a:lnTo>
                        <a:pt x="87" y="826"/>
                      </a:lnTo>
                      <a:lnTo>
                        <a:pt x="105" y="821"/>
                      </a:lnTo>
                      <a:lnTo>
                        <a:pt x="123" y="814"/>
                      </a:lnTo>
                      <a:lnTo>
                        <a:pt x="141" y="806"/>
                      </a:lnTo>
                      <a:lnTo>
                        <a:pt x="159" y="797"/>
                      </a:lnTo>
                      <a:lnTo>
                        <a:pt x="179" y="786"/>
                      </a:lnTo>
                      <a:lnTo>
                        <a:pt x="197" y="774"/>
                      </a:lnTo>
                      <a:lnTo>
                        <a:pt x="215" y="760"/>
                      </a:lnTo>
                      <a:lnTo>
                        <a:pt x="215" y="2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0" name="Freeform 87"/>
                <p:cNvSpPr>
                  <a:spLocks/>
                </p:cNvSpPr>
                <p:nvPr/>
              </p:nvSpPr>
              <p:spPr bwMode="auto">
                <a:xfrm>
                  <a:off x="6087" y="13696"/>
                  <a:ext cx="180" cy="685"/>
                </a:xfrm>
                <a:custGeom>
                  <a:avLst/>
                  <a:gdLst>
                    <a:gd name="T0" fmla="*/ 180 w 180"/>
                    <a:gd name="T1" fmla="*/ 16 h 685"/>
                    <a:gd name="T2" fmla="*/ 179 w 180"/>
                    <a:gd name="T3" fmla="*/ 16 h 685"/>
                    <a:gd name="T4" fmla="*/ 176 w 180"/>
                    <a:gd name="T5" fmla="*/ 14 h 685"/>
                    <a:gd name="T6" fmla="*/ 172 w 180"/>
                    <a:gd name="T7" fmla="*/ 12 h 685"/>
                    <a:gd name="T8" fmla="*/ 165 w 180"/>
                    <a:gd name="T9" fmla="*/ 10 h 685"/>
                    <a:gd name="T10" fmla="*/ 157 w 180"/>
                    <a:gd name="T11" fmla="*/ 8 h 685"/>
                    <a:gd name="T12" fmla="*/ 147 w 180"/>
                    <a:gd name="T13" fmla="*/ 4 h 685"/>
                    <a:gd name="T14" fmla="*/ 136 w 180"/>
                    <a:gd name="T15" fmla="*/ 2 h 685"/>
                    <a:gd name="T16" fmla="*/ 125 w 180"/>
                    <a:gd name="T17" fmla="*/ 0 h 685"/>
                    <a:gd name="T18" fmla="*/ 111 w 180"/>
                    <a:gd name="T19" fmla="*/ 0 h 685"/>
                    <a:gd name="T20" fmla="*/ 97 w 180"/>
                    <a:gd name="T21" fmla="*/ 0 h 685"/>
                    <a:gd name="T22" fmla="*/ 81 w 180"/>
                    <a:gd name="T23" fmla="*/ 1 h 685"/>
                    <a:gd name="T24" fmla="*/ 66 w 180"/>
                    <a:gd name="T25" fmla="*/ 3 h 685"/>
                    <a:gd name="T26" fmla="*/ 50 w 180"/>
                    <a:gd name="T27" fmla="*/ 8 h 685"/>
                    <a:gd name="T28" fmla="*/ 33 w 180"/>
                    <a:gd name="T29" fmla="*/ 14 h 685"/>
                    <a:gd name="T30" fmla="*/ 17 w 180"/>
                    <a:gd name="T31" fmla="*/ 23 h 685"/>
                    <a:gd name="T32" fmla="*/ 0 w 180"/>
                    <a:gd name="T33" fmla="*/ 33 h 685"/>
                    <a:gd name="T34" fmla="*/ 0 w 180"/>
                    <a:gd name="T35" fmla="*/ 685 h 685"/>
                    <a:gd name="T36" fmla="*/ 1 w 180"/>
                    <a:gd name="T37" fmla="*/ 685 h 685"/>
                    <a:gd name="T38" fmla="*/ 4 w 180"/>
                    <a:gd name="T39" fmla="*/ 685 h 685"/>
                    <a:gd name="T40" fmla="*/ 9 w 180"/>
                    <a:gd name="T41" fmla="*/ 684 h 685"/>
                    <a:gd name="T42" fmla="*/ 17 w 180"/>
                    <a:gd name="T43" fmla="*/ 683 h 685"/>
                    <a:gd name="T44" fmla="*/ 26 w 180"/>
                    <a:gd name="T45" fmla="*/ 682 h 685"/>
                    <a:gd name="T46" fmla="*/ 35 w 180"/>
                    <a:gd name="T47" fmla="*/ 681 h 685"/>
                    <a:gd name="T48" fmla="*/ 47 w 180"/>
                    <a:gd name="T49" fmla="*/ 678 h 685"/>
                    <a:gd name="T50" fmla="*/ 60 w 180"/>
                    <a:gd name="T51" fmla="*/ 676 h 685"/>
                    <a:gd name="T52" fmla="*/ 73 w 180"/>
                    <a:gd name="T53" fmla="*/ 671 h 685"/>
                    <a:gd name="T54" fmla="*/ 87 w 180"/>
                    <a:gd name="T55" fmla="*/ 667 h 685"/>
                    <a:gd name="T56" fmla="*/ 102 w 180"/>
                    <a:gd name="T57" fmla="*/ 662 h 685"/>
                    <a:gd name="T58" fmla="*/ 118 w 180"/>
                    <a:gd name="T59" fmla="*/ 655 h 685"/>
                    <a:gd name="T60" fmla="*/ 133 w 180"/>
                    <a:gd name="T61" fmla="*/ 648 h 685"/>
                    <a:gd name="T62" fmla="*/ 149 w 180"/>
                    <a:gd name="T63" fmla="*/ 639 h 685"/>
                    <a:gd name="T64" fmla="*/ 165 w 180"/>
                    <a:gd name="T65" fmla="*/ 628 h 685"/>
                    <a:gd name="T66" fmla="*/ 180 w 180"/>
                    <a:gd name="T67" fmla="*/ 617 h 685"/>
                    <a:gd name="T68" fmla="*/ 180 w 180"/>
                    <a:gd name="T69" fmla="*/ 16 h 68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80"/>
                    <a:gd name="T106" fmla="*/ 0 h 685"/>
                    <a:gd name="T107" fmla="*/ 180 w 180"/>
                    <a:gd name="T108" fmla="*/ 685 h 68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80" h="685">
                      <a:moveTo>
                        <a:pt x="180" y="16"/>
                      </a:moveTo>
                      <a:lnTo>
                        <a:pt x="179" y="16"/>
                      </a:lnTo>
                      <a:lnTo>
                        <a:pt x="176" y="14"/>
                      </a:lnTo>
                      <a:lnTo>
                        <a:pt x="172" y="12"/>
                      </a:lnTo>
                      <a:lnTo>
                        <a:pt x="165" y="10"/>
                      </a:lnTo>
                      <a:lnTo>
                        <a:pt x="157" y="8"/>
                      </a:lnTo>
                      <a:lnTo>
                        <a:pt x="147" y="4"/>
                      </a:lnTo>
                      <a:lnTo>
                        <a:pt x="136" y="2"/>
                      </a:lnTo>
                      <a:lnTo>
                        <a:pt x="125" y="0"/>
                      </a:lnTo>
                      <a:lnTo>
                        <a:pt x="111" y="0"/>
                      </a:lnTo>
                      <a:lnTo>
                        <a:pt x="97" y="0"/>
                      </a:lnTo>
                      <a:lnTo>
                        <a:pt x="81" y="1"/>
                      </a:lnTo>
                      <a:lnTo>
                        <a:pt x="66" y="3"/>
                      </a:lnTo>
                      <a:lnTo>
                        <a:pt x="50" y="8"/>
                      </a:lnTo>
                      <a:lnTo>
                        <a:pt x="33" y="14"/>
                      </a:lnTo>
                      <a:lnTo>
                        <a:pt x="17" y="23"/>
                      </a:lnTo>
                      <a:lnTo>
                        <a:pt x="0" y="33"/>
                      </a:lnTo>
                      <a:lnTo>
                        <a:pt x="0" y="685"/>
                      </a:lnTo>
                      <a:lnTo>
                        <a:pt x="1" y="685"/>
                      </a:lnTo>
                      <a:lnTo>
                        <a:pt x="4" y="685"/>
                      </a:lnTo>
                      <a:lnTo>
                        <a:pt x="9" y="684"/>
                      </a:lnTo>
                      <a:lnTo>
                        <a:pt x="17" y="683"/>
                      </a:lnTo>
                      <a:lnTo>
                        <a:pt x="26" y="682"/>
                      </a:lnTo>
                      <a:lnTo>
                        <a:pt x="35" y="681"/>
                      </a:lnTo>
                      <a:lnTo>
                        <a:pt x="47" y="678"/>
                      </a:lnTo>
                      <a:lnTo>
                        <a:pt x="60" y="676"/>
                      </a:lnTo>
                      <a:lnTo>
                        <a:pt x="73" y="671"/>
                      </a:lnTo>
                      <a:lnTo>
                        <a:pt x="87" y="667"/>
                      </a:lnTo>
                      <a:lnTo>
                        <a:pt x="102" y="662"/>
                      </a:lnTo>
                      <a:lnTo>
                        <a:pt x="118" y="655"/>
                      </a:lnTo>
                      <a:lnTo>
                        <a:pt x="133" y="648"/>
                      </a:lnTo>
                      <a:lnTo>
                        <a:pt x="149" y="639"/>
                      </a:lnTo>
                      <a:lnTo>
                        <a:pt x="165" y="628"/>
                      </a:lnTo>
                      <a:lnTo>
                        <a:pt x="180" y="617"/>
                      </a:lnTo>
                      <a:lnTo>
                        <a:pt x="18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1" name="Freeform 88"/>
                <p:cNvSpPr>
                  <a:spLocks/>
                </p:cNvSpPr>
                <p:nvPr/>
              </p:nvSpPr>
              <p:spPr bwMode="auto">
                <a:xfrm>
                  <a:off x="6093" y="13704"/>
                  <a:ext cx="146" cy="530"/>
                </a:xfrm>
                <a:custGeom>
                  <a:avLst/>
                  <a:gdLst>
                    <a:gd name="T0" fmla="*/ 146 w 146"/>
                    <a:gd name="T1" fmla="*/ 14 h 530"/>
                    <a:gd name="T2" fmla="*/ 143 w 146"/>
                    <a:gd name="T3" fmla="*/ 12 h 530"/>
                    <a:gd name="T4" fmla="*/ 134 w 146"/>
                    <a:gd name="T5" fmla="*/ 8 h 530"/>
                    <a:gd name="T6" fmla="*/ 120 w 146"/>
                    <a:gd name="T7" fmla="*/ 4 h 530"/>
                    <a:gd name="T8" fmla="*/ 101 w 146"/>
                    <a:gd name="T9" fmla="*/ 1 h 530"/>
                    <a:gd name="T10" fmla="*/ 79 w 146"/>
                    <a:gd name="T11" fmla="*/ 0 h 530"/>
                    <a:gd name="T12" fmla="*/ 54 w 146"/>
                    <a:gd name="T13" fmla="*/ 3 h 530"/>
                    <a:gd name="T14" fmla="*/ 27 w 146"/>
                    <a:gd name="T15" fmla="*/ 11 h 530"/>
                    <a:gd name="T16" fmla="*/ 0 w 146"/>
                    <a:gd name="T17" fmla="*/ 27 h 530"/>
                    <a:gd name="T18" fmla="*/ 0 w 146"/>
                    <a:gd name="T19" fmla="*/ 530 h 530"/>
                    <a:gd name="T20" fmla="*/ 3 w 146"/>
                    <a:gd name="T21" fmla="*/ 530 h 530"/>
                    <a:gd name="T22" fmla="*/ 14 w 146"/>
                    <a:gd name="T23" fmla="*/ 529 h 530"/>
                    <a:gd name="T24" fmla="*/ 29 w 146"/>
                    <a:gd name="T25" fmla="*/ 526 h 530"/>
                    <a:gd name="T26" fmla="*/ 49 w 146"/>
                    <a:gd name="T27" fmla="*/ 521 h 530"/>
                    <a:gd name="T28" fmla="*/ 71 w 146"/>
                    <a:gd name="T29" fmla="*/ 514 h 530"/>
                    <a:gd name="T30" fmla="*/ 96 w 146"/>
                    <a:gd name="T31" fmla="*/ 505 h 530"/>
                    <a:gd name="T32" fmla="*/ 121 w 146"/>
                    <a:gd name="T33" fmla="*/ 492 h 530"/>
                    <a:gd name="T34" fmla="*/ 146 w 146"/>
                    <a:gd name="T35" fmla="*/ 475 h 530"/>
                    <a:gd name="T36" fmla="*/ 146 w 146"/>
                    <a:gd name="T37" fmla="*/ 14 h 53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46"/>
                    <a:gd name="T58" fmla="*/ 0 h 530"/>
                    <a:gd name="T59" fmla="*/ 146 w 146"/>
                    <a:gd name="T60" fmla="*/ 530 h 53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46" h="530">
                      <a:moveTo>
                        <a:pt x="146" y="14"/>
                      </a:moveTo>
                      <a:lnTo>
                        <a:pt x="143" y="12"/>
                      </a:lnTo>
                      <a:lnTo>
                        <a:pt x="134" y="8"/>
                      </a:lnTo>
                      <a:lnTo>
                        <a:pt x="120" y="4"/>
                      </a:lnTo>
                      <a:lnTo>
                        <a:pt x="101" y="1"/>
                      </a:lnTo>
                      <a:lnTo>
                        <a:pt x="79" y="0"/>
                      </a:lnTo>
                      <a:lnTo>
                        <a:pt x="54" y="3"/>
                      </a:lnTo>
                      <a:lnTo>
                        <a:pt x="27" y="11"/>
                      </a:lnTo>
                      <a:lnTo>
                        <a:pt x="0" y="27"/>
                      </a:lnTo>
                      <a:lnTo>
                        <a:pt x="0" y="530"/>
                      </a:lnTo>
                      <a:lnTo>
                        <a:pt x="3" y="530"/>
                      </a:lnTo>
                      <a:lnTo>
                        <a:pt x="14" y="529"/>
                      </a:lnTo>
                      <a:lnTo>
                        <a:pt x="29" y="526"/>
                      </a:lnTo>
                      <a:lnTo>
                        <a:pt x="49" y="521"/>
                      </a:lnTo>
                      <a:lnTo>
                        <a:pt x="71" y="514"/>
                      </a:lnTo>
                      <a:lnTo>
                        <a:pt x="96" y="505"/>
                      </a:lnTo>
                      <a:lnTo>
                        <a:pt x="121" y="492"/>
                      </a:lnTo>
                      <a:lnTo>
                        <a:pt x="146" y="475"/>
                      </a:lnTo>
                      <a:lnTo>
                        <a:pt x="146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2" name="Freeform 89"/>
                <p:cNvSpPr>
                  <a:spLocks/>
                </p:cNvSpPr>
                <p:nvPr/>
              </p:nvSpPr>
              <p:spPr bwMode="auto">
                <a:xfrm>
                  <a:off x="6101" y="13712"/>
                  <a:ext cx="109" cy="373"/>
                </a:xfrm>
                <a:custGeom>
                  <a:avLst/>
                  <a:gdLst>
                    <a:gd name="T0" fmla="*/ 109 w 109"/>
                    <a:gd name="T1" fmla="*/ 10 h 373"/>
                    <a:gd name="T2" fmla="*/ 107 w 109"/>
                    <a:gd name="T3" fmla="*/ 9 h 373"/>
                    <a:gd name="T4" fmla="*/ 100 w 109"/>
                    <a:gd name="T5" fmla="*/ 6 h 373"/>
                    <a:gd name="T6" fmla="*/ 89 w 109"/>
                    <a:gd name="T7" fmla="*/ 2 h 373"/>
                    <a:gd name="T8" fmla="*/ 75 w 109"/>
                    <a:gd name="T9" fmla="*/ 0 h 373"/>
                    <a:gd name="T10" fmla="*/ 59 w 109"/>
                    <a:gd name="T11" fmla="*/ 0 h 373"/>
                    <a:gd name="T12" fmla="*/ 39 w 109"/>
                    <a:gd name="T13" fmla="*/ 2 h 373"/>
                    <a:gd name="T14" fmla="*/ 20 w 109"/>
                    <a:gd name="T15" fmla="*/ 9 h 373"/>
                    <a:gd name="T16" fmla="*/ 0 w 109"/>
                    <a:gd name="T17" fmla="*/ 21 h 373"/>
                    <a:gd name="T18" fmla="*/ 0 w 109"/>
                    <a:gd name="T19" fmla="*/ 373 h 373"/>
                    <a:gd name="T20" fmla="*/ 2 w 109"/>
                    <a:gd name="T21" fmla="*/ 373 h 373"/>
                    <a:gd name="T22" fmla="*/ 9 w 109"/>
                    <a:gd name="T23" fmla="*/ 372 h 373"/>
                    <a:gd name="T24" fmla="*/ 21 w 109"/>
                    <a:gd name="T25" fmla="*/ 369 h 373"/>
                    <a:gd name="T26" fmla="*/ 36 w 109"/>
                    <a:gd name="T27" fmla="*/ 366 h 373"/>
                    <a:gd name="T28" fmla="*/ 53 w 109"/>
                    <a:gd name="T29" fmla="*/ 362 h 373"/>
                    <a:gd name="T30" fmla="*/ 72 w 109"/>
                    <a:gd name="T31" fmla="*/ 354 h 373"/>
                    <a:gd name="T32" fmla="*/ 90 w 109"/>
                    <a:gd name="T33" fmla="*/ 343 h 373"/>
                    <a:gd name="T34" fmla="*/ 109 w 109"/>
                    <a:gd name="T35" fmla="*/ 331 h 373"/>
                    <a:gd name="T36" fmla="*/ 109 w 109"/>
                    <a:gd name="T37" fmla="*/ 10 h 37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09"/>
                    <a:gd name="T58" fmla="*/ 0 h 373"/>
                    <a:gd name="T59" fmla="*/ 109 w 109"/>
                    <a:gd name="T60" fmla="*/ 373 h 37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09" h="373">
                      <a:moveTo>
                        <a:pt x="109" y="10"/>
                      </a:moveTo>
                      <a:lnTo>
                        <a:pt x="107" y="9"/>
                      </a:lnTo>
                      <a:lnTo>
                        <a:pt x="100" y="6"/>
                      </a:lnTo>
                      <a:lnTo>
                        <a:pt x="89" y="2"/>
                      </a:lnTo>
                      <a:lnTo>
                        <a:pt x="75" y="0"/>
                      </a:lnTo>
                      <a:lnTo>
                        <a:pt x="59" y="0"/>
                      </a:lnTo>
                      <a:lnTo>
                        <a:pt x="39" y="2"/>
                      </a:lnTo>
                      <a:lnTo>
                        <a:pt x="20" y="9"/>
                      </a:lnTo>
                      <a:lnTo>
                        <a:pt x="0" y="21"/>
                      </a:lnTo>
                      <a:lnTo>
                        <a:pt x="0" y="373"/>
                      </a:lnTo>
                      <a:lnTo>
                        <a:pt x="2" y="373"/>
                      </a:lnTo>
                      <a:lnTo>
                        <a:pt x="9" y="372"/>
                      </a:lnTo>
                      <a:lnTo>
                        <a:pt x="21" y="369"/>
                      </a:lnTo>
                      <a:lnTo>
                        <a:pt x="36" y="366"/>
                      </a:lnTo>
                      <a:lnTo>
                        <a:pt x="53" y="362"/>
                      </a:lnTo>
                      <a:lnTo>
                        <a:pt x="72" y="354"/>
                      </a:lnTo>
                      <a:lnTo>
                        <a:pt x="90" y="343"/>
                      </a:lnTo>
                      <a:lnTo>
                        <a:pt x="109" y="331"/>
                      </a:lnTo>
                      <a:lnTo>
                        <a:pt x="109" y="1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3" name="Freeform 90"/>
                <p:cNvSpPr>
                  <a:spLocks/>
                </p:cNvSpPr>
                <p:nvPr/>
              </p:nvSpPr>
              <p:spPr bwMode="auto">
                <a:xfrm>
                  <a:off x="6107" y="13721"/>
                  <a:ext cx="75" cy="216"/>
                </a:xfrm>
                <a:custGeom>
                  <a:avLst/>
                  <a:gdLst>
                    <a:gd name="T0" fmla="*/ 75 w 75"/>
                    <a:gd name="T1" fmla="*/ 6 h 216"/>
                    <a:gd name="T2" fmla="*/ 73 w 75"/>
                    <a:gd name="T3" fmla="*/ 5 h 216"/>
                    <a:gd name="T4" fmla="*/ 69 w 75"/>
                    <a:gd name="T5" fmla="*/ 4 h 216"/>
                    <a:gd name="T6" fmla="*/ 61 w 75"/>
                    <a:gd name="T7" fmla="*/ 2 h 216"/>
                    <a:gd name="T8" fmla="*/ 52 w 75"/>
                    <a:gd name="T9" fmla="*/ 0 h 216"/>
                    <a:gd name="T10" fmla="*/ 41 w 75"/>
                    <a:gd name="T11" fmla="*/ 0 h 216"/>
                    <a:gd name="T12" fmla="*/ 28 w 75"/>
                    <a:gd name="T13" fmla="*/ 1 h 216"/>
                    <a:gd name="T14" fmla="*/ 14 w 75"/>
                    <a:gd name="T15" fmla="*/ 6 h 216"/>
                    <a:gd name="T16" fmla="*/ 0 w 75"/>
                    <a:gd name="T17" fmla="*/ 14 h 216"/>
                    <a:gd name="T18" fmla="*/ 0 w 75"/>
                    <a:gd name="T19" fmla="*/ 216 h 216"/>
                    <a:gd name="T20" fmla="*/ 2 w 75"/>
                    <a:gd name="T21" fmla="*/ 216 h 216"/>
                    <a:gd name="T22" fmla="*/ 7 w 75"/>
                    <a:gd name="T23" fmla="*/ 215 h 216"/>
                    <a:gd name="T24" fmla="*/ 15 w 75"/>
                    <a:gd name="T25" fmla="*/ 214 h 216"/>
                    <a:gd name="T26" fmla="*/ 25 w 75"/>
                    <a:gd name="T27" fmla="*/ 211 h 216"/>
                    <a:gd name="T28" fmla="*/ 37 w 75"/>
                    <a:gd name="T29" fmla="*/ 208 h 216"/>
                    <a:gd name="T30" fmla="*/ 50 w 75"/>
                    <a:gd name="T31" fmla="*/ 203 h 216"/>
                    <a:gd name="T32" fmla="*/ 63 w 75"/>
                    <a:gd name="T33" fmla="*/ 195 h 216"/>
                    <a:gd name="T34" fmla="*/ 75 w 75"/>
                    <a:gd name="T35" fmla="*/ 187 h 216"/>
                    <a:gd name="T36" fmla="*/ 75 w 75"/>
                    <a:gd name="T37" fmla="*/ 6 h 2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5"/>
                    <a:gd name="T58" fmla="*/ 0 h 216"/>
                    <a:gd name="T59" fmla="*/ 75 w 75"/>
                    <a:gd name="T60" fmla="*/ 216 h 21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5" h="216">
                      <a:moveTo>
                        <a:pt x="75" y="6"/>
                      </a:moveTo>
                      <a:lnTo>
                        <a:pt x="73" y="5"/>
                      </a:lnTo>
                      <a:lnTo>
                        <a:pt x="69" y="4"/>
                      </a:lnTo>
                      <a:lnTo>
                        <a:pt x="61" y="2"/>
                      </a:lnTo>
                      <a:lnTo>
                        <a:pt x="52" y="0"/>
                      </a:lnTo>
                      <a:lnTo>
                        <a:pt x="41" y="0"/>
                      </a:lnTo>
                      <a:lnTo>
                        <a:pt x="28" y="1"/>
                      </a:lnTo>
                      <a:lnTo>
                        <a:pt x="14" y="6"/>
                      </a:lnTo>
                      <a:lnTo>
                        <a:pt x="0" y="14"/>
                      </a:lnTo>
                      <a:lnTo>
                        <a:pt x="0" y="216"/>
                      </a:lnTo>
                      <a:lnTo>
                        <a:pt x="2" y="216"/>
                      </a:lnTo>
                      <a:lnTo>
                        <a:pt x="7" y="215"/>
                      </a:lnTo>
                      <a:lnTo>
                        <a:pt x="15" y="214"/>
                      </a:lnTo>
                      <a:lnTo>
                        <a:pt x="25" y="211"/>
                      </a:lnTo>
                      <a:lnTo>
                        <a:pt x="37" y="208"/>
                      </a:lnTo>
                      <a:lnTo>
                        <a:pt x="50" y="203"/>
                      </a:lnTo>
                      <a:lnTo>
                        <a:pt x="63" y="195"/>
                      </a:lnTo>
                      <a:lnTo>
                        <a:pt x="75" y="187"/>
                      </a:lnTo>
                      <a:lnTo>
                        <a:pt x="75" y="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4" name="Freeform 91"/>
                <p:cNvSpPr>
                  <a:spLocks/>
                </p:cNvSpPr>
                <p:nvPr/>
              </p:nvSpPr>
              <p:spPr bwMode="auto">
                <a:xfrm>
                  <a:off x="7013" y="14340"/>
                  <a:ext cx="110" cy="111"/>
                </a:xfrm>
                <a:custGeom>
                  <a:avLst/>
                  <a:gdLst>
                    <a:gd name="T0" fmla="*/ 55 w 110"/>
                    <a:gd name="T1" fmla="*/ 111 h 111"/>
                    <a:gd name="T2" fmla="*/ 66 w 110"/>
                    <a:gd name="T3" fmla="*/ 110 h 111"/>
                    <a:gd name="T4" fmla="*/ 76 w 110"/>
                    <a:gd name="T5" fmla="*/ 106 h 111"/>
                    <a:gd name="T6" fmla="*/ 85 w 110"/>
                    <a:gd name="T7" fmla="*/ 101 h 111"/>
                    <a:gd name="T8" fmla="*/ 94 w 110"/>
                    <a:gd name="T9" fmla="*/ 94 h 111"/>
                    <a:gd name="T10" fmla="*/ 100 w 110"/>
                    <a:gd name="T11" fmla="*/ 86 h 111"/>
                    <a:gd name="T12" fmla="*/ 106 w 110"/>
                    <a:gd name="T13" fmla="*/ 77 h 111"/>
                    <a:gd name="T14" fmla="*/ 109 w 110"/>
                    <a:gd name="T15" fmla="*/ 66 h 111"/>
                    <a:gd name="T16" fmla="*/ 110 w 110"/>
                    <a:gd name="T17" fmla="*/ 56 h 111"/>
                    <a:gd name="T18" fmla="*/ 109 w 110"/>
                    <a:gd name="T19" fmla="*/ 44 h 111"/>
                    <a:gd name="T20" fmla="*/ 106 w 110"/>
                    <a:gd name="T21" fmla="*/ 34 h 111"/>
                    <a:gd name="T22" fmla="*/ 100 w 110"/>
                    <a:gd name="T23" fmla="*/ 24 h 111"/>
                    <a:gd name="T24" fmla="*/ 94 w 110"/>
                    <a:gd name="T25" fmla="*/ 17 h 111"/>
                    <a:gd name="T26" fmla="*/ 85 w 110"/>
                    <a:gd name="T27" fmla="*/ 9 h 111"/>
                    <a:gd name="T28" fmla="*/ 76 w 110"/>
                    <a:gd name="T29" fmla="*/ 5 h 111"/>
                    <a:gd name="T30" fmla="*/ 66 w 110"/>
                    <a:gd name="T31" fmla="*/ 2 h 111"/>
                    <a:gd name="T32" fmla="*/ 55 w 110"/>
                    <a:gd name="T33" fmla="*/ 0 h 111"/>
                    <a:gd name="T34" fmla="*/ 44 w 110"/>
                    <a:gd name="T35" fmla="*/ 2 h 111"/>
                    <a:gd name="T36" fmla="*/ 33 w 110"/>
                    <a:gd name="T37" fmla="*/ 5 h 111"/>
                    <a:gd name="T38" fmla="*/ 25 w 110"/>
                    <a:gd name="T39" fmla="*/ 9 h 111"/>
                    <a:gd name="T40" fmla="*/ 16 w 110"/>
                    <a:gd name="T41" fmla="*/ 17 h 111"/>
                    <a:gd name="T42" fmla="*/ 10 w 110"/>
                    <a:gd name="T43" fmla="*/ 24 h 111"/>
                    <a:gd name="T44" fmla="*/ 4 w 110"/>
                    <a:gd name="T45" fmla="*/ 34 h 111"/>
                    <a:gd name="T46" fmla="*/ 1 w 110"/>
                    <a:gd name="T47" fmla="*/ 44 h 111"/>
                    <a:gd name="T48" fmla="*/ 0 w 110"/>
                    <a:gd name="T49" fmla="*/ 56 h 111"/>
                    <a:gd name="T50" fmla="*/ 1 w 110"/>
                    <a:gd name="T51" fmla="*/ 66 h 111"/>
                    <a:gd name="T52" fmla="*/ 4 w 110"/>
                    <a:gd name="T53" fmla="*/ 77 h 111"/>
                    <a:gd name="T54" fmla="*/ 10 w 110"/>
                    <a:gd name="T55" fmla="*/ 86 h 111"/>
                    <a:gd name="T56" fmla="*/ 16 w 110"/>
                    <a:gd name="T57" fmla="*/ 94 h 111"/>
                    <a:gd name="T58" fmla="*/ 25 w 110"/>
                    <a:gd name="T59" fmla="*/ 101 h 111"/>
                    <a:gd name="T60" fmla="*/ 33 w 110"/>
                    <a:gd name="T61" fmla="*/ 106 h 111"/>
                    <a:gd name="T62" fmla="*/ 44 w 110"/>
                    <a:gd name="T63" fmla="*/ 110 h 111"/>
                    <a:gd name="T64" fmla="*/ 55 w 110"/>
                    <a:gd name="T65" fmla="*/ 111 h 11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10"/>
                    <a:gd name="T100" fmla="*/ 0 h 111"/>
                    <a:gd name="T101" fmla="*/ 110 w 110"/>
                    <a:gd name="T102" fmla="*/ 111 h 11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10" h="111">
                      <a:moveTo>
                        <a:pt x="55" y="111"/>
                      </a:moveTo>
                      <a:lnTo>
                        <a:pt x="66" y="110"/>
                      </a:lnTo>
                      <a:lnTo>
                        <a:pt x="76" y="106"/>
                      </a:lnTo>
                      <a:lnTo>
                        <a:pt x="85" y="101"/>
                      </a:lnTo>
                      <a:lnTo>
                        <a:pt x="94" y="94"/>
                      </a:lnTo>
                      <a:lnTo>
                        <a:pt x="100" y="86"/>
                      </a:lnTo>
                      <a:lnTo>
                        <a:pt x="106" y="77"/>
                      </a:lnTo>
                      <a:lnTo>
                        <a:pt x="109" y="66"/>
                      </a:lnTo>
                      <a:lnTo>
                        <a:pt x="110" y="56"/>
                      </a:lnTo>
                      <a:lnTo>
                        <a:pt x="109" y="44"/>
                      </a:lnTo>
                      <a:lnTo>
                        <a:pt x="106" y="34"/>
                      </a:lnTo>
                      <a:lnTo>
                        <a:pt x="100" y="24"/>
                      </a:lnTo>
                      <a:lnTo>
                        <a:pt x="94" y="17"/>
                      </a:lnTo>
                      <a:lnTo>
                        <a:pt x="85" y="9"/>
                      </a:lnTo>
                      <a:lnTo>
                        <a:pt x="76" y="5"/>
                      </a:lnTo>
                      <a:lnTo>
                        <a:pt x="66" y="2"/>
                      </a:lnTo>
                      <a:lnTo>
                        <a:pt x="55" y="0"/>
                      </a:lnTo>
                      <a:lnTo>
                        <a:pt x="44" y="2"/>
                      </a:lnTo>
                      <a:lnTo>
                        <a:pt x="33" y="5"/>
                      </a:lnTo>
                      <a:lnTo>
                        <a:pt x="25" y="9"/>
                      </a:lnTo>
                      <a:lnTo>
                        <a:pt x="16" y="17"/>
                      </a:lnTo>
                      <a:lnTo>
                        <a:pt x="10" y="24"/>
                      </a:lnTo>
                      <a:lnTo>
                        <a:pt x="4" y="34"/>
                      </a:lnTo>
                      <a:lnTo>
                        <a:pt x="1" y="44"/>
                      </a:lnTo>
                      <a:lnTo>
                        <a:pt x="0" y="56"/>
                      </a:lnTo>
                      <a:lnTo>
                        <a:pt x="1" y="66"/>
                      </a:lnTo>
                      <a:lnTo>
                        <a:pt x="4" y="77"/>
                      </a:lnTo>
                      <a:lnTo>
                        <a:pt x="10" y="86"/>
                      </a:lnTo>
                      <a:lnTo>
                        <a:pt x="16" y="94"/>
                      </a:lnTo>
                      <a:lnTo>
                        <a:pt x="25" y="101"/>
                      </a:lnTo>
                      <a:lnTo>
                        <a:pt x="33" y="106"/>
                      </a:lnTo>
                      <a:lnTo>
                        <a:pt x="44" y="110"/>
                      </a:lnTo>
                      <a:lnTo>
                        <a:pt x="55" y="11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5" name="Freeform 92"/>
                <p:cNvSpPr>
                  <a:spLocks/>
                </p:cNvSpPr>
                <p:nvPr/>
              </p:nvSpPr>
              <p:spPr bwMode="auto">
                <a:xfrm>
                  <a:off x="6676" y="14343"/>
                  <a:ext cx="55" cy="55"/>
                </a:xfrm>
                <a:custGeom>
                  <a:avLst/>
                  <a:gdLst>
                    <a:gd name="T0" fmla="*/ 27 w 55"/>
                    <a:gd name="T1" fmla="*/ 55 h 55"/>
                    <a:gd name="T2" fmla="*/ 38 w 55"/>
                    <a:gd name="T3" fmla="*/ 53 h 55"/>
                    <a:gd name="T4" fmla="*/ 48 w 55"/>
                    <a:gd name="T5" fmla="*/ 46 h 55"/>
                    <a:gd name="T6" fmla="*/ 53 w 55"/>
                    <a:gd name="T7" fmla="*/ 37 h 55"/>
                    <a:gd name="T8" fmla="*/ 55 w 55"/>
                    <a:gd name="T9" fmla="*/ 27 h 55"/>
                    <a:gd name="T10" fmla="*/ 53 w 55"/>
                    <a:gd name="T11" fmla="*/ 16 h 55"/>
                    <a:gd name="T12" fmla="*/ 48 w 55"/>
                    <a:gd name="T13" fmla="*/ 7 h 55"/>
                    <a:gd name="T14" fmla="*/ 38 w 55"/>
                    <a:gd name="T15" fmla="*/ 2 h 55"/>
                    <a:gd name="T16" fmla="*/ 27 w 55"/>
                    <a:gd name="T17" fmla="*/ 0 h 55"/>
                    <a:gd name="T18" fmla="*/ 16 w 55"/>
                    <a:gd name="T19" fmla="*/ 2 h 55"/>
                    <a:gd name="T20" fmla="*/ 8 w 55"/>
                    <a:gd name="T21" fmla="*/ 7 h 55"/>
                    <a:gd name="T22" fmla="*/ 2 w 55"/>
                    <a:gd name="T23" fmla="*/ 16 h 55"/>
                    <a:gd name="T24" fmla="*/ 0 w 55"/>
                    <a:gd name="T25" fmla="*/ 27 h 55"/>
                    <a:gd name="T26" fmla="*/ 2 w 55"/>
                    <a:gd name="T27" fmla="*/ 37 h 55"/>
                    <a:gd name="T28" fmla="*/ 8 w 55"/>
                    <a:gd name="T29" fmla="*/ 46 h 55"/>
                    <a:gd name="T30" fmla="*/ 16 w 55"/>
                    <a:gd name="T31" fmla="*/ 53 h 55"/>
                    <a:gd name="T32" fmla="*/ 27 w 55"/>
                    <a:gd name="T33" fmla="*/ 55 h 5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55"/>
                    <a:gd name="T52" fmla="*/ 0 h 55"/>
                    <a:gd name="T53" fmla="*/ 55 w 55"/>
                    <a:gd name="T54" fmla="*/ 55 h 55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55" h="55">
                      <a:moveTo>
                        <a:pt x="27" y="55"/>
                      </a:moveTo>
                      <a:lnTo>
                        <a:pt x="38" y="53"/>
                      </a:lnTo>
                      <a:lnTo>
                        <a:pt x="48" y="46"/>
                      </a:lnTo>
                      <a:lnTo>
                        <a:pt x="53" y="37"/>
                      </a:lnTo>
                      <a:lnTo>
                        <a:pt x="55" y="27"/>
                      </a:lnTo>
                      <a:lnTo>
                        <a:pt x="53" y="16"/>
                      </a:lnTo>
                      <a:lnTo>
                        <a:pt x="48" y="7"/>
                      </a:lnTo>
                      <a:lnTo>
                        <a:pt x="38" y="2"/>
                      </a:lnTo>
                      <a:lnTo>
                        <a:pt x="27" y="0"/>
                      </a:lnTo>
                      <a:lnTo>
                        <a:pt x="16" y="2"/>
                      </a:lnTo>
                      <a:lnTo>
                        <a:pt x="8" y="7"/>
                      </a:lnTo>
                      <a:lnTo>
                        <a:pt x="2" y="16"/>
                      </a:lnTo>
                      <a:lnTo>
                        <a:pt x="0" y="27"/>
                      </a:lnTo>
                      <a:lnTo>
                        <a:pt x="2" y="37"/>
                      </a:lnTo>
                      <a:lnTo>
                        <a:pt x="8" y="46"/>
                      </a:lnTo>
                      <a:lnTo>
                        <a:pt x="16" y="53"/>
                      </a:lnTo>
                      <a:lnTo>
                        <a:pt x="27" y="5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6" name="Freeform 93"/>
                <p:cNvSpPr>
                  <a:spLocks/>
                </p:cNvSpPr>
                <p:nvPr/>
              </p:nvSpPr>
              <p:spPr bwMode="auto">
                <a:xfrm>
                  <a:off x="6770" y="14345"/>
                  <a:ext cx="55" cy="55"/>
                </a:xfrm>
                <a:custGeom>
                  <a:avLst/>
                  <a:gdLst>
                    <a:gd name="T0" fmla="*/ 28 w 55"/>
                    <a:gd name="T1" fmla="*/ 55 h 55"/>
                    <a:gd name="T2" fmla="*/ 39 w 55"/>
                    <a:gd name="T3" fmla="*/ 53 h 55"/>
                    <a:gd name="T4" fmla="*/ 47 w 55"/>
                    <a:gd name="T5" fmla="*/ 47 h 55"/>
                    <a:gd name="T6" fmla="*/ 53 w 55"/>
                    <a:gd name="T7" fmla="*/ 39 h 55"/>
                    <a:gd name="T8" fmla="*/ 55 w 55"/>
                    <a:gd name="T9" fmla="*/ 28 h 55"/>
                    <a:gd name="T10" fmla="*/ 53 w 55"/>
                    <a:gd name="T11" fmla="*/ 17 h 55"/>
                    <a:gd name="T12" fmla="*/ 47 w 55"/>
                    <a:gd name="T13" fmla="*/ 8 h 55"/>
                    <a:gd name="T14" fmla="*/ 39 w 55"/>
                    <a:gd name="T15" fmla="*/ 2 h 55"/>
                    <a:gd name="T16" fmla="*/ 28 w 55"/>
                    <a:gd name="T17" fmla="*/ 0 h 55"/>
                    <a:gd name="T18" fmla="*/ 17 w 55"/>
                    <a:gd name="T19" fmla="*/ 2 h 55"/>
                    <a:gd name="T20" fmla="*/ 9 w 55"/>
                    <a:gd name="T21" fmla="*/ 8 h 55"/>
                    <a:gd name="T22" fmla="*/ 2 w 55"/>
                    <a:gd name="T23" fmla="*/ 17 h 55"/>
                    <a:gd name="T24" fmla="*/ 0 w 55"/>
                    <a:gd name="T25" fmla="*/ 28 h 55"/>
                    <a:gd name="T26" fmla="*/ 2 w 55"/>
                    <a:gd name="T27" fmla="*/ 39 h 55"/>
                    <a:gd name="T28" fmla="*/ 9 w 55"/>
                    <a:gd name="T29" fmla="*/ 47 h 55"/>
                    <a:gd name="T30" fmla="*/ 17 w 55"/>
                    <a:gd name="T31" fmla="*/ 53 h 55"/>
                    <a:gd name="T32" fmla="*/ 28 w 55"/>
                    <a:gd name="T33" fmla="*/ 55 h 5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55"/>
                    <a:gd name="T52" fmla="*/ 0 h 55"/>
                    <a:gd name="T53" fmla="*/ 55 w 55"/>
                    <a:gd name="T54" fmla="*/ 55 h 55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55" h="55">
                      <a:moveTo>
                        <a:pt x="28" y="55"/>
                      </a:moveTo>
                      <a:lnTo>
                        <a:pt x="39" y="53"/>
                      </a:lnTo>
                      <a:lnTo>
                        <a:pt x="47" y="47"/>
                      </a:lnTo>
                      <a:lnTo>
                        <a:pt x="53" y="39"/>
                      </a:lnTo>
                      <a:lnTo>
                        <a:pt x="55" y="28"/>
                      </a:lnTo>
                      <a:lnTo>
                        <a:pt x="53" y="17"/>
                      </a:lnTo>
                      <a:lnTo>
                        <a:pt x="47" y="8"/>
                      </a:lnTo>
                      <a:lnTo>
                        <a:pt x="39" y="2"/>
                      </a:lnTo>
                      <a:lnTo>
                        <a:pt x="28" y="0"/>
                      </a:lnTo>
                      <a:lnTo>
                        <a:pt x="17" y="2"/>
                      </a:lnTo>
                      <a:lnTo>
                        <a:pt x="9" y="8"/>
                      </a:lnTo>
                      <a:lnTo>
                        <a:pt x="2" y="17"/>
                      </a:lnTo>
                      <a:lnTo>
                        <a:pt x="0" y="28"/>
                      </a:lnTo>
                      <a:lnTo>
                        <a:pt x="2" y="39"/>
                      </a:lnTo>
                      <a:lnTo>
                        <a:pt x="9" y="47"/>
                      </a:lnTo>
                      <a:lnTo>
                        <a:pt x="17" y="53"/>
                      </a:lnTo>
                      <a:lnTo>
                        <a:pt x="28" y="5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7" name="Freeform 94"/>
                <p:cNvSpPr>
                  <a:spLocks/>
                </p:cNvSpPr>
                <p:nvPr/>
              </p:nvSpPr>
              <p:spPr bwMode="auto">
                <a:xfrm>
                  <a:off x="6401" y="13591"/>
                  <a:ext cx="156" cy="752"/>
                </a:xfrm>
                <a:custGeom>
                  <a:avLst/>
                  <a:gdLst>
                    <a:gd name="T0" fmla="*/ 48 w 156"/>
                    <a:gd name="T1" fmla="*/ 15 h 752"/>
                    <a:gd name="T2" fmla="*/ 44 w 156"/>
                    <a:gd name="T3" fmla="*/ 30 h 752"/>
                    <a:gd name="T4" fmla="*/ 33 w 156"/>
                    <a:gd name="T5" fmla="*/ 73 h 752"/>
                    <a:gd name="T6" fmla="*/ 19 w 156"/>
                    <a:gd name="T7" fmla="*/ 140 h 752"/>
                    <a:gd name="T8" fmla="*/ 7 w 156"/>
                    <a:gd name="T9" fmla="*/ 229 h 752"/>
                    <a:gd name="T10" fmla="*/ 0 w 156"/>
                    <a:gd name="T11" fmla="*/ 337 h 752"/>
                    <a:gd name="T12" fmla="*/ 1 w 156"/>
                    <a:gd name="T13" fmla="*/ 462 h 752"/>
                    <a:gd name="T14" fmla="*/ 14 w 156"/>
                    <a:gd name="T15" fmla="*/ 602 h 752"/>
                    <a:gd name="T16" fmla="*/ 43 w 156"/>
                    <a:gd name="T17" fmla="*/ 752 h 752"/>
                    <a:gd name="T18" fmla="*/ 150 w 156"/>
                    <a:gd name="T19" fmla="*/ 746 h 752"/>
                    <a:gd name="T20" fmla="*/ 146 w 156"/>
                    <a:gd name="T21" fmla="*/ 724 h 752"/>
                    <a:gd name="T22" fmla="*/ 135 w 156"/>
                    <a:gd name="T23" fmla="*/ 663 h 752"/>
                    <a:gd name="T24" fmla="*/ 123 w 156"/>
                    <a:gd name="T25" fmla="*/ 574 h 752"/>
                    <a:gd name="T26" fmla="*/ 111 w 156"/>
                    <a:gd name="T27" fmla="*/ 463 h 752"/>
                    <a:gd name="T28" fmla="*/ 104 w 156"/>
                    <a:gd name="T29" fmla="*/ 342 h 752"/>
                    <a:gd name="T30" fmla="*/ 107 w 156"/>
                    <a:gd name="T31" fmla="*/ 220 h 752"/>
                    <a:gd name="T32" fmla="*/ 124 w 156"/>
                    <a:gd name="T33" fmla="*/ 106 h 752"/>
                    <a:gd name="T34" fmla="*/ 156 w 156"/>
                    <a:gd name="T35" fmla="*/ 9 h 752"/>
                    <a:gd name="T36" fmla="*/ 156 w 156"/>
                    <a:gd name="T37" fmla="*/ 8 h 752"/>
                    <a:gd name="T38" fmla="*/ 156 w 156"/>
                    <a:gd name="T39" fmla="*/ 6 h 752"/>
                    <a:gd name="T40" fmla="*/ 154 w 156"/>
                    <a:gd name="T41" fmla="*/ 4 h 752"/>
                    <a:gd name="T42" fmla="*/ 147 w 156"/>
                    <a:gd name="T43" fmla="*/ 0 h 752"/>
                    <a:gd name="T44" fmla="*/ 134 w 156"/>
                    <a:gd name="T45" fmla="*/ 0 h 752"/>
                    <a:gd name="T46" fmla="*/ 115 w 156"/>
                    <a:gd name="T47" fmla="*/ 1 h 752"/>
                    <a:gd name="T48" fmla="*/ 87 w 156"/>
                    <a:gd name="T49" fmla="*/ 7 h 752"/>
                    <a:gd name="T50" fmla="*/ 48 w 156"/>
                    <a:gd name="T51" fmla="*/ 15 h 75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6"/>
                    <a:gd name="T79" fmla="*/ 0 h 752"/>
                    <a:gd name="T80" fmla="*/ 156 w 156"/>
                    <a:gd name="T81" fmla="*/ 752 h 752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6" h="752">
                      <a:moveTo>
                        <a:pt x="48" y="15"/>
                      </a:moveTo>
                      <a:lnTo>
                        <a:pt x="44" y="30"/>
                      </a:lnTo>
                      <a:lnTo>
                        <a:pt x="33" y="73"/>
                      </a:lnTo>
                      <a:lnTo>
                        <a:pt x="19" y="140"/>
                      </a:lnTo>
                      <a:lnTo>
                        <a:pt x="7" y="229"/>
                      </a:lnTo>
                      <a:lnTo>
                        <a:pt x="0" y="337"/>
                      </a:lnTo>
                      <a:lnTo>
                        <a:pt x="1" y="462"/>
                      </a:lnTo>
                      <a:lnTo>
                        <a:pt x="14" y="602"/>
                      </a:lnTo>
                      <a:lnTo>
                        <a:pt x="43" y="752"/>
                      </a:lnTo>
                      <a:lnTo>
                        <a:pt x="150" y="746"/>
                      </a:lnTo>
                      <a:lnTo>
                        <a:pt x="146" y="724"/>
                      </a:lnTo>
                      <a:lnTo>
                        <a:pt x="135" y="663"/>
                      </a:lnTo>
                      <a:lnTo>
                        <a:pt x="123" y="574"/>
                      </a:lnTo>
                      <a:lnTo>
                        <a:pt x="111" y="463"/>
                      </a:lnTo>
                      <a:lnTo>
                        <a:pt x="104" y="342"/>
                      </a:lnTo>
                      <a:lnTo>
                        <a:pt x="107" y="220"/>
                      </a:lnTo>
                      <a:lnTo>
                        <a:pt x="124" y="106"/>
                      </a:lnTo>
                      <a:lnTo>
                        <a:pt x="156" y="9"/>
                      </a:lnTo>
                      <a:lnTo>
                        <a:pt x="156" y="8"/>
                      </a:lnTo>
                      <a:lnTo>
                        <a:pt x="156" y="6"/>
                      </a:lnTo>
                      <a:lnTo>
                        <a:pt x="154" y="4"/>
                      </a:lnTo>
                      <a:lnTo>
                        <a:pt x="147" y="0"/>
                      </a:lnTo>
                      <a:lnTo>
                        <a:pt x="134" y="0"/>
                      </a:lnTo>
                      <a:lnTo>
                        <a:pt x="115" y="1"/>
                      </a:lnTo>
                      <a:lnTo>
                        <a:pt x="87" y="7"/>
                      </a:lnTo>
                      <a:lnTo>
                        <a:pt x="48" y="1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8" name="Freeform 95"/>
                <p:cNvSpPr>
                  <a:spLocks/>
                </p:cNvSpPr>
                <p:nvPr/>
              </p:nvSpPr>
              <p:spPr bwMode="auto">
                <a:xfrm>
                  <a:off x="7205" y="13498"/>
                  <a:ext cx="212" cy="839"/>
                </a:xfrm>
                <a:custGeom>
                  <a:avLst/>
                  <a:gdLst>
                    <a:gd name="T0" fmla="*/ 212 w 212"/>
                    <a:gd name="T1" fmla="*/ 6 h 839"/>
                    <a:gd name="T2" fmla="*/ 206 w 212"/>
                    <a:gd name="T3" fmla="*/ 11 h 839"/>
                    <a:gd name="T4" fmla="*/ 192 w 212"/>
                    <a:gd name="T5" fmla="*/ 33 h 839"/>
                    <a:gd name="T6" fmla="*/ 174 w 212"/>
                    <a:gd name="T7" fmla="*/ 77 h 839"/>
                    <a:gd name="T8" fmla="*/ 156 w 212"/>
                    <a:gd name="T9" fmla="*/ 148 h 839"/>
                    <a:gd name="T10" fmla="*/ 141 w 212"/>
                    <a:gd name="T11" fmla="*/ 254 h 839"/>
                    <a:gd name="T12" fmla="*/ 133 w 212"/>
                    <a:gd name="T13" fmla="*/ 401 h 839"/>
                    <a:gd name="T14" fmla="*/ 137 w 212"/>
                    <a:gd name="T15" fmla="*/ 593 h 839"/>
                    <a:gd name="T16" fmla="*/ 158 w 212"/>
                    <a:gd name="T17" fmla="*/ 839 h 839"/>
                    <a:gd name="T18" fmla="*/ 38 w 212"/>
                    <a:gd name="T19" fmla="*/ 839 h 839"/>
                    <a:gd name="T20" fmla="*/ 34 w 212"/>
                    <a:gd name="T21" fmla="*/ 814 h 839"/>
                    <a:gd name="T22" fmla="*/ 24 w 212"/>
                    <a:gd name="T23" fmla="*/ 746 h 839"/>
                    <a:gd name="T24" fmla="*/ 12 w 212"/>
                    <a:gd name="T25" fmla="*/ 645 h 839"/>
                    <a:gd name="T26" fmla="*/ 3 w 212"/>
                    <a:gd name="T27" fmla="*/ 521 h 839"/>
                    <a:gd name="T28" fmla="*/ 0 w 212"/>
                    <a:gd name="T29" fmla="*/ 384 h 839"/>
                    <a:gd name="T30" fmla="*/ 6 w 212"/>
                    <a:gd name="T31" fmla="*/ 244 h 839"/>
                    <a:gd name="T32" fmla="*/ 29 w 212"/>
                    <a:gd name="T33" fmla="*/ 114 h 839"/>
                    <a:gd name="T34" fmla="*/ 68 w 212"/>
                    <a:gd name="T35" fmla="*/ 0 h 839"/>
                    <a:gd name="T36" fmla="*/ 212 w 212"/>
                    <a:gd name="T37" fmla="*/ 6 h 83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212"/>
                    <a:gd name="T58" fmla="*/ 0 h 839"/>
                    <a:gd name="T59" fmla="*/ 212 w 212"/>
                    <a:gd name="T60" fmla="*/ 839 h 839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212" h="839">
                      <a:moveTo>
                        <a:pt x="212" y="6"/>
                      </a:moveTo>
                      <a:lnTo>
                        <a:pt x="206" y="11"/>
                      </a:lnTo>
                      <a:lnTo>
                        <a:pt x="192" y="33"/>
                      </a:lnTo>
                      <a:lnTo>
                        <a:pt x="174" y="77"/>
                      </a:lnTo>
                      <a:lnTo>
                        <a:pt x="156" y="148"/>
                      </a:lnTo>
                      <a:lnTo>
                        <a:pt x="141" y="254"/>
                      </a:lnTo>
                      <a:lnTo>
                        <a:pt x="133" y="401"/>
                      </a:lnTo>
                      <a:lnTo>
                        <a:pt x="137" y="593"/>
                      </a:lnTo>
                      <a:lnTo>
                        <a:pt x="158" y="839"/>
                      </a:lnTo>
                      <a:lnTo>
                        <a:pt x="38" y="839"/>
                      </a:lnTo>
                      <a:lnTo>
                        <a:pt x="34" y="814"/>
                      </a:lnTo>
                      <a:lnTo>
                        <a:pt x="24" y="746"/>
                      </a:lnTo>
                      <a:lnTo>
                        <a:pt x="12" y="645"/>
                      </a:lnTo>
                      <a:lnTo>
                        <a:pt x="3" y="521"/>
                      </a:lnTo>
                      <a:lnTo>
                        <a:pt x="0" y="384"/>
                      </a:lnTo>
                      <a:lnTo>
                        <a:pt x="6" y="244"/>
                      </a:lnTo>
                      <a:lnTo>
                        <a:pt x="29" y="114"/>
                      </a:lnTo>
                      <a:lnTo>
                        <a:pt x="68" y="0"/>
                      </a:lnTo>
                      <a:lnTo>
                        <a:pt x="212" y="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59" name="Freeform 96"/>
                <p:cNvSpPr>
                  <a:spLocks/>
                </p:cNvSpPr>
                <p:nvPr/>
              </p:nvSpPr>
              <p:spPr bwMode="auto">
                <a:xfrm>
                  <a:off x="6406" y="13636"/>
                  <a:ext cx="137" cy="656"/>
                </a:xfrm>
                <a:custGeom>
                  <a:avLst/>
                  <a:gdLst>
                    <a:gd name="T0" fmla="*/ 43 w 137"/>
                    <a:gd name="T1" fmla="*/ 12 h 656"/>
                    <a:gd name="T2" fmla="*/ 39 w 137"/>
                    <a:gd name="T3" fmla="*/ 25 h 656"/>
                    <a:gd name="T4" fmla="*/ 30 w 137"/>
                    <a:gd name="T5" fmla="*/ 62 h 656"/>
                    <a:gd name="T6" fmla="*/ 19 w 137"/>
                    <a:gd name="T7" fmla="*/ 122 h 656"/>
                    <a:gd name="T8" fmla="*/ 7 w 137"/>
                    <a:gd name="T9" fmla="*/ 199 h 656"/>
                    <a:gd name="T10" fmla="*/ 0 w 137"/>
                    <a:gd name="T11" fmla="*/ 294 h 656"/>
                    <a:gd name="T12" fmla="*/ 1 w 137"/>
                    <a:gd name="T13" fmla="*/ 403 h 656"/>
                    <a:gd name="T14" fmla="*/ 12 w 137"/>
                    <a:gd name="T15" fmla="*/ 524 h 656"/>
                    <a:gd name="T16" fmla="*/ 38 w 137"/>
                    <a:gd name="T17" fmla="*/ 656 h 656"/>
                    <a:gd name="T18" fmla="*/ 132 w 137"/>
                    <a:gd name="T19" fmla="*/ 650 h 656"/>
                    <a:gd name="T20" fmla="*/ 127 w 137"/>
                    <a:gd name="T21" fmla="*/ 631 h 656"/>
                    <a:gd name="T22" fmla="*/ 119 w 137"/>
                    <a:gd name="T23" fmla="*/ 578 h 656"/>
                    <a:gd name="T24" fmla="*/ 107 w 137"/>
                    <a:gd name="T25" fmla="*/ 499 h 656"/>
                    <a:gd name="T26" fmla="*/ 97 w 137"/>
                    <a:gd name="T27" fmla="*/ 403 h 656"/>
                    <a:gd name="T28" fmla="*/ 92 w 137"/>
                    <a:gd name="T29" fmla="*/ 297 h 656"/>
                    <a:gd name="T30" fmla="*/ 94 w 137"/>
                    <a:gd name="T31" fmla="*/ 192 h 656"/>
                    <a:gd name="T32" fmla="*/ 108 w 137"/>
                    <a:gd name="T33" fmla="*/ 91 h 656"/>
                    <a:gd name="T34" fmla="*/ 137 w 137"/>
                    <a:gd name="T35" fmla="*/ 7 h 656"/>
                    <a:gd name="T36" fmla="*/ 137 w 137"/>
                    <a:gd name="T37" fmla="*/ 6 h 656"/>
                    <a:gd name="T38" fmla="*/ 137 w 137"/>
                    <a:gd name="T39" fmla="*/ 4 h 656"/>
                    <a:gd name="T40" fmla="*/ 135 w 137"/>
                    <a:gd name="T41" fmla="*/ 2 h 656"/>
                    <a:gd name="T42" fmla="*/ 129 w 137"/>
                    <a:gd name="T43" fmla="*/ 0 h 656"/>
                    <a:gd name="T44" fmla="*/ 119 w 137"/>
                    <a:gd name="T45" fmla="*/ 0 h 656"/>
                    <a:gd name="T46" fmla="*/ 101 w 137"/>
                    <a:gd name="T47" fmla="*/ 1 h 656"/>
                    <a:gd name="T48" fmla="*/ 77 w 137"/>
                    <a:gd name="T49" fmla="*/ 5 h 656"/>
                    <a:gd name="T50" fmla="*/ 43 w 137"/>
                    <a:gd name="T51" fmla="*/ 12 h 65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37"/>
                    <a:gd name="T79" fmla="*/ 0 h 656"/>
                    <a:gd name="T80" fmla="*/ 137 w 137"/>
                    <a:gd name="T81" fmla="*/ 656 h 65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37" h="656">
                      <a:moveTo>
                        <a:pt x="43" y="12"/>
                      </a:moveTo>
                      <a:lnTo>
                        <a:pt x="39" y="25"/>
                      </a:lnTo>
                      <a:lnTo>
                        <a:pt x="30" y="62"/>
                      </a:lnTo>
                      <a:lnTo>
                        <a:pt x="19" y="122"/>
                      </a:lnTo>
                      <a:lnTo>
                        <a:pt x="7" y="199"/>
                      </a:lnTo>
                      <a:lnTo>
                        <a:pt x="0" y="294"/>
                      </a:lnTo>
                      <a:lnTo>
                        <a:pt x="1" y="403"/>
                      </a:lnTo>
                      <a:lnTo>
                        <a:pt x="12" y="524"/>
                      </a:lnTo>
                      <a:lnTo>
                        <a:pt x="38" y="656"/>
                      </a:lnTo>
                      <a:lnTo>
                        <a:pt x="132" y="650"/>
                      </a:lnTo>
                      <a:lnTo>
                        <a:pt x="127" y="631"/>
                      </a:lnTo>
                      <a:lnTo>
                        <a:pt x="119" y="578"/>
                      </a:lnTo>
                      <a:lnTo>
                        <a:pt x="107" y="499"/>
                      </a:lnTo>
                      <a:lnTo>
                        <a:pt x="97" y="403"/>
                      </a:lnTo>
                      <a:lnTo>
                        <a:pt x="92" y="297"/>
                      </a:lnTo>
                      <a:lnTo>
                        <a:pt x="94" y="192"/>
                      </a:lnTo>
                      <a:lnTo>
                        <a:pt x="108" y="91"/>
                      </a:lnTo>
                      <a:lnTo>
                        <a:pt x="137" y="7"/>
                      </a:lnTo>
                      <a:lnTo>
                        <a:pt x="137" y="6"/>
                      </a:lnTo>
                      <a:lnTo>
                        <a:pt x="137" y="4"/>
                      </a:lnTo>
                      <a:lnTo>
                        <a:pt x="135" y="2"/>
                      </a:lnTo>
                      <a:lnTo>
                        <a:pt x="129" y="0"/>
                      </a:lnTo>
                      <a:lnTo>
                        <a:pt x="119" y="0"/>
                      </a:lnTo>
                      <a:lnTo>
                        <a:pt x="101" y="1"/>
                      </a:lnTo>
                      <a:lnTo>
                        <a:pt x="77" y="5"/>
                      </a:lnTo>
                      <a:lnTo>
                        <a:pt x="43" y="1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0" name="Freeform 97"/>
                <p:cNvSpPr>
                  <a:spLocks/>
                </p:cNvSpPr>
                <p:nvPr/>
              </p:nvSpPr>
              <p:spPr bwMode="auto">
                <a:xfrm>
                  <a:off x="6412" y="13680"/>
                  <a:ext cx="116" cy="560"/>
                </a:xfrm>
                <a:custGeom>
                  <a:avLst/>
                  <a:gdLst>
                    <a:gd name="T0" fmla="*/ 36 w 116"/>
                    <a:gd name="T1" fmla="*/ 11 h 560"/>
                    <a:gd name="T2" fmla="*/ 33 w 116"/>
                    <a:gd name="T3" fmla="*/ 21 h 560"/>
                    <a:gd name="T4" fmla="*/ 24 w 116"/>
                    <a:gd name="T5" fmla="*/ 53 h 560"/>
                    <a:gd name="T6" fmla="*/ 15 w 116"/>
                    <a:gd name="T7" fmla="*/ 103 h 560"/>
                    <a:gd name="T8" fmla="*/ 5 w 116"/>
                    <a:gd name="T9" fmla="*/ 169 h 560"/>
                    <a:gd name="T10" fmla="*/ 0 w 116"/>
                    <a:gd name="T11" fmla="*/ 250 h 560"/>
                    <a:gd name="T12" fmla="*/ 1 w 116"/>
                    <a:gd name="T13" fmla="*/ 344 h 560"/>
                    <a:gd name="T14" fmla="*/ 10 w 116"/>
                    <a:gd name="T15" fmla="*/ 448 h 560"/>
                    <a:gd name="T16" fmla="*/ 32 w 116"/>
                    <a:gd name="T17" fmla="*/ 560 h 560"/>
                    <a:gd name="T18" fmla="*/ 112 w 116"/>
                    <a:gd name="T19" fmla="*/ 555 h 560"/>
                    <a:gd name="T20" fmla="*/ 108 w 116"/>
                    <a:gd name="T21" fmla="*/ 538 h 560"/>
                    <a:gd name="T22" fmla="*/ 101 w 116"/>
                    <a:gd name="T23" fmla="*/ 493 h 560"/>
                    <a:gd name="T24" fmla="*/ 91 w 116"/>
                    <a:gd name="T25" fmla="*/ 426 h 560"/>
                    <a:gd name="T26" fmla="*/ 82 w 116"/>
                    <a:gd name="T27" fmla="*/ 344 h 560"/>
                    <a:gd name="T28" fmla="*/ 77 w 116"/>
                    <a:gd name="T29" fmla="*/ 255 h 560"/>
                    <a:gd name="T30" fmla="*/ 79 w 116"/>
                    <a:gd name="T31" fmla="*/ 164 h 560"/>
                    <a:gd name="T32" fmla="*/ 91 w 116"/>
                    <a:gd name="T33" fmla="*/ 79 h 560"/>
                    <a:gd name="T34" fmla="*/ 116 w 116"/>
                    <a:gd name="T35" fmla="*/ 6 h 560"/>
                    <a:gd name="T36" fmla="*/ 116 w 116"/>
                    <a:gd name="T37" fmla="*/ 5 h 560"/>
                    <a:gd name="T38" fmla="*/ 116 w 116"/>
                    <a:gd name="T39" fmla="*/ 4 h 560"/>
                    <a:gd name="T40" fmla="*/ 114 w 116"/>
                    <a:gd name="T41" fmla="*/ 2 h 560"/>
                    <a:gd name="T42" fmla="*/ 109 w 116"/>
                    <a:gd name="T43" fmla="*/ 0 h 560"/>
                    <a:gd name="T44" fmla="*/ 100 w 116"/>
                    <a:gd name="T45" fmla="*/ 0 h 560"/>
                    <a:gd name="T46" fmla="*/ 86 w 116"/>
                    <a:gd name="T47" fmla="*/ 1 h 560"/>
                    <a:gd name="T48" fmla="*/ 65 w 116"/>
                    <a:gd name="T49" fmla="*/ 4 h 560"/>
                    <a:gd name="T50" fmla="*/ 36 w 116"/>
                    <a:gd name="T51" fmla="*/ 11 h 56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16"/>
                    <a:gd name="T79" fmla="*/ 0 h 560"/>
                    <a:gd name="T80" fmla="*/ 116 w 116"/>
                    <a:gd name="T81" fmla="*/ 560 h 560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16" h="560">
                      <a:moveTo>
                        <a:pt x="36" y="11"/>
                      </a:moveTo>
                      <a:lnTo>
                        <a:pt x="33" y="21"/>
                      </a:lnTo>
                      <a:lnTo>
                        <a:pt x="24" y="53"/>
                      </a:lnTo>
                      <a:lnTo>
                        <a:pt x="15" y="103"/>
                      </a:lnTo>
                      <a:lnTo>
                        <a:pt x="5" y="169"/>
                      </a:lnTo>
                      <a:lnTo>
                        <a:pt x="0" y="250"/>
                      </a:lnTo>
                      <a:lnTo>
                        <a:pt x="1" y="344"/>
                      </a:lnTo>
                      <a:lnTo>
                        <a:pt x="10" y="448"/>
                      </a:lnTo>
                      <a:lnTo>
                        <a:pt x="32" y="560"/>
                      </a:lnTo>
                      <a:lnTo>
                        <a:pt x="112" y="555"/>
                      </a:lnTo>
                      <a:lnTo>
                        <a:pt x="108" y="538"/>
                      </a:lnTo>
                      <a:lnTo>
                        <a:pt x="101" y="493"/>
                      </a:lnTo>
                      <a:lnTo>
                        <a:pt x="91" y="426"/>
                      </a:lnTo>
                      <a:lnTo>
                        <a:pt x="82" y="344"/>
                      </a:lnTo>
                      <a:lnTo>
                        <a:pt x="77" y="255"/>
                      </a:lnTo>
                      <a:lnTo>
                        <a:pt x="79" y="164"/>
                      </a:lnTo>
                      <a:lnTo>
                        <a:pt x="91" y="79"/>
                      </a:lnTo>
                      <a:lnTo>
                        <a:pt x="116" y="6"/>
                      </a:lnTo>
                      <a:lnTo>
                        <a:pt x="116" y="5"/>
                      </a:lnTo>
                      <a:lnTo>
                        <a:pt x="116" y="4"/>
                      </a:lnTo>
                      <a:lnTo>
                        <a:pt x="114" y="2"/>
                      </a:lnTo>
                      <a:lnTo>
                        <a:pt x="109" y="0"/>
                      </a:lnTo>
                      <a:lnTo>
                        <a:pt x="100" y="0"/>
                      </a:lnTo>
                      <a:lnTo>
                        <a:pt x="86" y="1"/>
                      </a:lnTo>
                      <a:lnTo>
                        <a:pt x="65" y="4"/>
                      </a:lnTo>
                      <a:lnTo>
                        <a:pt x="36" y="1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1" name="Freeform 98"/>
                <p:cNvSpPr>
                  <a:spLocks/>
                </p:cNvSpPr>
                <p:nvPr/>
              </p:nvSpPr>
              <p:spPr bwMode="auto">
                <a:xfrm>
                  <a:off x="6417" y="13724"/>
                  <a:ext cx="97" cy="463"/>
                </a:xfrm>
                <a:custGeom>
                  <a:avLst/>
                  <a:gdLst>
                    <a:gd name="T0" fmla="*/ 30 w 97"/>
                    <a:gd name="T1" fmla="*/ 9 h 463"/>
                    <a:gd name="T2" fmla="*/ 27 w 97"/>
                    <a:gd name="T3" fmla="*/ 17 h 463"/>
                    <a:gd name="T4" fmla="*/ 20 w 97"/>
                    <a:gd name="T5" fmla="*/ 44 h 463"/>
                    <a:gd name="T6" fmla="*/ 12 w 97"/>
                    <a:gd name="T7" fmla="*/ 85 h 463"/>
                    <a:gd name="T8" fmla="*/ 4 w 97"/>
                    <a:gd name="T9" fmla="*/ 140 h 463"/>
                    <a:gd name="T10" fmla="*/ 0 w 97"/>
                    <a:gd name="T11" fmla="*/ 207 h 463"/>
                    <a:gd name="T12" fmla="*/ 0 w 97"/>
                    <a:gd name="T13" fmla="*/ 285 h 463"/>
                    <a:gd name="T14" fmla="*/ 9 w 97"/>
                    <a:gd name="T15" fmla="*/ 370 h 463"/>
                    <a:gd name="T16" fmla="*/ 26 w 97"/>
                    <a:gd name="T17" fmla="*/ 463 h 463"/>
                    <a:gd name="T18" fmla="*/ 93 w 97"/>
                    <a:gd name="T19" fmla="*/ 460 h 463"/>
                    <a:gd name="T20" fmla="*/ 89 w 97"/>
                    <a:gd name="T21" fmla="*/ 446 h 463"/>
                    <a:gd name="T22" fmla="*/ 83 w 97"/>
                    <a:gd name="T23" fmla="*/ 408 h 463"/>
                    <a:gd name="T24" fmla="*/ 75 w 97"/>
                    <a:gd name="T25" fmla="*/ 353 h 463"/>
                    <a:gd name="T26" fmla="*/ 68 w 97"/>
                    <a:gd name="T27" fmla="*/ 285 h 463"/>
                    <a:gd name="T28" fmla="*/ 65 w 97"/>
                    <a:gd name="T29" fmla="*/ 211 h 463"/>
                    <a:gd name="T30" fmla="*/ 67 w 97"/>
                    <a:gd name="T31" fmla="*/ 136 h 463"/>
                    <a:gd name="T32" fmla="*/ 76 w 97"/>
                    <a:gd name="T33" fmla="*/ 65 h 463"/>
                    <a:gd name="T34" fmla="*/ 97 w 97"/>
                    <a:gd name="T35" fmla="*/ 5 h 463"/>
                    <a:gd name="T36" fmla="*/ 97 w 97"/>
                    <a:gd name="T37" fmla="*/ 4 h 463"/>
                    <a:gd name="T38" fmla="*/ 97 w 97"/>
                    <a:gd name="T39" fmla="*/ 3 h 463"/>
                    <a:gd name="T40" fmla="*/ 95 w 97"/>
                    <a:gd name="T41" fmla="*/ 1 h 463"/>
                    <a:gd name="T42" fmla="*/ 91 w 97"/>
                    <a:gd name="T43" fmla="*/ 0 h 463"/>
                    <a:gd name="T44" fmla="*/ 84 w 97"/>
                    <a:gd name="T45" fmla="*/ 0 h 463"/>
                    <a:gd name="T46" fmla="*/ 71 w 97"/>
                    <a:gd name="T47" fmla="*/ 0 h 463"/>
                    <a:gd name="T48" fmla="*/ 54 w 97"/>
                    <a:gd name="T49" fmla="*/ 3 h 463"/>
                    <a:gd name="T50" fmla="*/ 30 w 97"/>
                    <a:gd name="T51" fmla="*/ 9 h 46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97"/>
                    <a:gd name="T79" fmla="*/ 0 h 463"/>
                    <a:gd name="T80" fmla="*/ 97 w 97"/>
                    <a:gd name="T81" fmla="*/ 463 h 46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97" h="463">
                      <a:moveTo>
                        <a:pt x="30" y="9"/>
                      </a:moveTo>
                      <a:lnTo>
                        <a:pt x="27" y="17"/>
                      </a:lnTo>
                      <a:lnTo>
                        <a:pt x="20" y="44"/>
                      </a:lnTo>
                      <a:lnTo>
                        <a:pt x="12" y="85"/>
                      </a:lnTo>
                      <a:lnTo>
                        <a:pt x="4" y="140"/>
                      </a:lnTo>
                      <a:lnTo>
                        <a:pt x="0" y="207"/>
                      </a:lnTo>
                      <a:lnTo>
                        <a:pt x="0" y="285"/>
                      </a:lnTo>
                      <a:lnTo>
                        <a:pt x="9" y="370"/>
                      </a:lnTo>
                      <a:lnTo>
                        <a:pt x="26" y="463"/>
                      </a:lnTo>
                      <a:lnTo>
                        <a:pt x="93" y="460"/>
                      </a:lnTo>
                      <a:lnTo>
                        <a:pt x="89" y="446"/>
                      </a:lnTo>
                      <a:lnTo>
                        <a:pt x="83" y="408"/>
                      </a:lnTo>
                      <a:lnTo>
                        <a:pt x="75" y="353"/>
                      </a:lnTo>
                      <a:lnTo>
                        <a:pt x="68" y="285"/>
                      </a:lnTo>
                      <a:lnTo>
                        <a:pt x="65" y="211"/>
                      </a:lnTo>
                      <a:lnTo>
                        <a:pt x="67" y="136"/>
                      </a:lnTo>
                      <a:lnTo>
                        <a:pt x="76" y="65"/>
                      </a:lnTo>
                      <a:lnTo>
                        <a:pt x="97" y="5"/>
                      </a:lnTo>
                      <a:lnTo>
                        <a:pt x="97" y="4"/>
                      </a:lnTo>
                      <a:lnTo>
                        <a:pt x="97" y="3"/>
                      </a:lnTo>
                      <a:lnTo>
                        <a:pt x="95" y="1"/>
                      </a:lnTo>
                      <a:lnTo>
                        <a:pt x="91" y="0"/>
                      </a:lnTo>
                      <a:lnTo>
                        <a:pt x="84" y="0"/>
                      </a:lnTo>
                      <a:lnTo>
                        <a:pt x="71" y="0"/>
                      </a:lnTo>
                      <a:lnTo>
                        <a:pt x="54" y="3"/>
                      </a:lnTo>
                      <a:lnTo>
                        <a:pt x="30" y="9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2" name="Freeform 99"/>
                <p:cNvSpPr>
                  <a:spLocks/>
                </p:cNvSpPr>
                <p:nvPr/>
              </p:nvSpPr>
              <p:spPr bwMode="auto">
                <a:xfrm>
                  <a:off x="6422" y="13768"/>
                  <a:ext cx="77" cy="367"/>
                </a:xfrm>
                <a:custGeom>
                  <a:avLst/>
                  <a:gdLst>
                    <a:gd name="T0" fmla="*/ 24 w 77"/>
                    <a:gd name="T1" fmla="*/ 8 h 367"/>
                    <a:gd name="T2" fmla="*/ 22 w 77"/>
                    <a:gd name="T3" fmla="*/ 15 h 367"/>
                    <a:gd name="T4" fmla="*/ 17 w 77"/>
                    <a:gd name="T5" fmla="*/ 36 h 367"/>
                    <a:gd name="T6" fmla="*/ 10 w 77"/>
                    <a:gd name="T7" fmla="*/ 68 h 367"/>
                    <a:gd name="T8" fmla="*/ 4 w 77"/>
                    <a:gd name="T9" fmla="*/ 112 h 367"/>
                    <a:gd name="T10" fmla="*/ 0 w 77"/>
                    <a:gd name="T11" fmla="*/ 164 h 367"/>
                    <a:gd name="T12" fmla="*/ 0 w 77"/>
                    <a:gd name="T13" fmla="*/ 226 h 367"/>
                    <a:gd name="T14" fmla="*/ 7 w 77"/>
                    <a:gd name="T15" fmla="*/ 294 h 367"/>
                    <a:gd name="T16" fmla="*/ 21 w 77"/>
                    <a:gd name="T17" fmla="*/ 367 h 367"/>
                    <a:gd name="T18" fmla="*/ 74 w 77"/>
                    <a:gd name="T19" fmla="*/ 364 h 367"/>
                    <a:gd name="T20" fmla="*/ 71 w 77"/>
                    <a:gd name="T21" fmla="*/ 353 h 367"/>
                    <a:gd name="T22" fmla="*/ 66 w 77"/>
                    <a:gd name="T23" fmla="*/ 323 h 367"/>
                    <a:gd name="T24" fmla="*/ 60 w 77"/>
                    <a:gd name="T25" fmla="*/ 280 h 367"/>
                    <a:gd name="T26" fmla="*/ 54 w 77"/>
                    <a:gd name="T27" fmla="*/ 226 h 367"/>
                    <a:gd name="T28" fmla="*/ 51 w 77"/>
                    <a:gd name="T29" fmla="*/ 168 h 367"/>
                    <a:gd name="T30" fmla="*/ 53 w 77"/>
                    <a:gd name="T31" fmla="*/ 107 h 367"/>
                    <a:gd name="T32" fmla="*/ 61 w 77"/>
                    <a:gd name="T33" fmla="*/ 52 h 367"/>
                    <a:gd name="T34" fmla="*/ 77 w 77"/>
                    <a:gd name="T35" fmla="*/ 5 h 367"/>
                    <a:gd name="T36" fmla="*/ 77 w 77"/>
                    <a:gd name="T37" fmla="*/ 5 h 367"/>
                    <a:gd name="T38" fmla="*/ 77 w 77"/>
                    <a:gd name="T39" fmla="*/ 2 h 367"/>
                    <a:gd name="T40" fmla="*/ 76 w 77"/>
                    <a:gd name="T41" fmla="*/ 1 h 367"/>
                    <a:gd name="T42" fmla="*/ 72 w 77"/>
                    <a:gd name="T43" fmla="*/ 0 h 367"/>
                    <a:gd name="T44" fmla="*/ 66 w 77"/>
                    <a:gd name="T45" fmla="*/ 0 h 367"/>
                    <a:gd name="T46" fmla="*/ 56 w 77"/>
                    <a:gd name="T47" fmla="*/ 1 h 367"/>
                    <a:gd name="T48" fmla="*/ 43 w 77"/>
                    <a:gd name="T49" fmla="*/ 4 h 367"/>
                    <a:gd name="T50" fmla="*/ 24 w 77"/>
                    <a:gd name="T51" fmla="*/ 8 h 367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77"/>
                    <a:gd name="T79" fmla="*/ 0 h 367"/>
                    <a:gd name="T80" fmla="*/ 77 w 77"/>
                    <a:gd name="T81" fmla="*/ 367 h 367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77" h="367">
                      <a:moveTo>
                        <a:pt x="24" y="8"/>
                      </a:moveTo>
                      <a:lnTo>
                        <a:pt x="22" y="15"/>
                      </a:lnTo>
                      <a:lnTo>
                        <a:pt x="17" y="36"/>
                      </a:lnTo>
                      <a:lnTo>
                        <a:pt x="10" y="68"/>
                      </a:lnTo>
                      <a:lnTo>
                        <a:pt x="4" y="112"/>
                      </a:lnTo>
                      <a:lnTo>
                        <a:pt x="0" y="164"/>
                      </a:lnTo>
                      <a:lnTo>
                        <a:pt x="0" y="226"/>
                      </a:lnTo>
                      <a:lnTo>
                        <a:pt x="7" y="294"/>
                      </a:lnTo>
                      <a:lnTo>
                        <a:pt x="21" y="367"/>
                      </a:lnTo>
                      <a:lnTo>
                        <a:pt x="74" y="364"/>
                      </a:lnTo>
                      <a:lnTo>
                        <a:pt x="71" y="353"/>
                      </a:lnTo>
                      <a:lnTo>
                        <a:pt x="66" y="323"/>
                      </a:lnTo>
                      <a:lnTo>
                        <a:pt x="60" y="280"/>
                      </a:lnTo>
                      <a:lnTo>
                        <a:pt x="54" y="226"/>
                      </a:lnTo>
                      <a:lnTo>
                        <a:pt x="51" y="168"/>
                      </a:lnTo>
                      <a:lnTo>
                        <a:pt x="53" y="107"/>
                      </a:lnTo>
                      <a:lnTo>
                        <a:pt x="61" y="52"/>
                      </a:lnTo>
                      <a:lnTo>
                        <a:pt x="77" y="5"/>
                      </a:lnTo>
                      <a:lnTo>
                        <a:pt x="77" y="2"/>
                      </a:lnTo>
                      <a:lnTo>
                        <a:pt x="76" y="1"/>
                      </a:lnTo>
                      <a:lnTo>
                        <a:pt x="72" y="0"/>
                      </a:lnTo>
                      <a:lnTo>
                        <a:pt x="66" y="0"/>
                      </a:lnTo>
                      <a:lnTo>
                        <a:pt x="56" y="1"/>
                      </a:lnTo>
                      <a:lnTo>
                        <a:pt x="43" y="4"/>
                      </a:lnTo>
                      <a:lnTo>
                        <a:pt x="24" y="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3" name="Freeform 100"/>
                <p:cNvSpPr>
                  <a:spLocks/>
                </p:cNvSpPr>
                <p:nvPr/>
              </p:nvSpPr>
              <p:spPr bwMode="auto">
                <a:xfrm>
                  <a:off x="6428" y="13813"/>
                  <a:ext cx="56" cy="271"/>
                </a:xfrm>
                <a:custGeom>
                  <a:avLst/>
                  <a:gdLst>
                    <a:gd name="T0" fmla="*/ 17 w 56"/>
                    <a:gd name="T1" fmla="*/ 5 h 271"/>
                    <a:gd name="T2" fmla="*/ 16 w 56"/>
                    <a:gd name="T3" fmla="*/ 10 h 271"/>
                    <a:gd name="T4" fmla="*/ 12 w 56"/>
                    <a:gd name="T5" fmla="*/ 25 h 271"/>
                    <a:gd name="T6" fmla="*/ 6 w 56"/>
                    <a:gd name="T7" fmla="*/ 49 h 271"/>
                    <a:gd name="T8" fmla="*/ 2 w 56"/>
                    <a:gd name="T9" fmla="*/ 82 h 271"/>
                    <a:gd name="T10" fmla="*/ 0 w 56"/>
                    <a:gd name="T11" fmla="*/ 122 h 271"/>
                    <a:gd name="T12" fmla="*/ 0 w 56"/>
                    <a:gd name="T13" fmla="*/ 166 h 271"/>
                    <a:gd name="T14" fmla="*/ 4 w 56"/>
                    <a:gd name="T15" fmla="*/ 217 h 271"/>
                    <a:gd name="T16" fmla="*/ 15 w 56"/>
                    <a:gd name="T17" fmla="*/ 271 h 271"/>
                    <a:gd name="T18" fmla="*/ 54 w 56"/>
                    <a:gd name="T19" fmla="*/ 268 h 271"/>
                    <a:gd name="T20" fmla="*/ 52 w 56"/>
                    <a:gd name="T21" fmla="*/ 261 h 271"/>
                    <a:gd name="T22" fmla="*/ 48 w 56"/>
                    <a:gd name="T23" fmla="*/ 238 h 271"/>
                    <a:gd name="T24" fmla="*/ 44 w 56"/>
                    <a:gd name="T25" fmla="*/ 206 h 271"/>
                    <a:gd name="T26" fmla="*/ 40 w 56"/>
                    <a:gd name="T27" fmla="*/ 166 h 271"/>
                    <a:gd name="T28" fmla="*/ 37 w 56"/>
                    <a:gd name="T29" fmla="*/ 123 h 271"/>
                    <a:gd name="T30" fmla="*/ 39 w 56"/>
                    <a:gd name="T31" fmla="*/ 78 h 271"/>
                    <a:gd name="T32" fmla="*/ 44 w 56"/>
                    <a:gd name="T33" fmla="*/ 37 h 271"/>
                    <a:gd name="T34" fmla="*/ 56 w 56"/>
                    <a:gd name="T35" fmla="*/ 3 h 271"/>
                    <a:gd name="T36" fmla="*/ 56 w 56"/>
                    <a:gd name="T37" fmla="*/ 3 h 271"/>
                    <a:gd name="T38" fmla="*/ 56 w 56"/>
                    <a:gd name="T39" fmla="*/ 2 h 271"/>
                    <a:gd name="T40" fmla="*/ 55 w 56"/>
                    <a:gd name="T41" fmla="*/ 1 h 271"/>
                    <a:gd name="T42" fmla="*/ 52 w 56"/>
                    <a:gd name="T43" fmla="*/ 0 h 271"/>
                    <a:gd name="T44" fmla="*/ 48 w 56"/>
                    <a:gd name="T45" fmla="*/ 0 h 271"/>
                    <a:gd name="T46" fmla="*/ 42 w 56"/>
                    <a:gd name="T47" fmla="*/ 0 h 271"/>
                    <a:gd name="T48" fmla="*/ 31 w 56"/>
                    <a:gd name="T49" fmla="*/ 2 h 271"/>
                    <a:gd name="T50" fmla="*/ 17 w 56"/>
                    <a:gd name="T51" fmla="*/ 5 h 271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56"/>
                    <a:gd name="T79" fmla="*/ 0 h 271"/>
                    <a:gd name="T80" fmla="*/ 56 w 56"/>
                    <a:gd name="T81" fmla="*/ 271 h 271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56" h="271">
                      <a:moveTo>
                        <a:pt x="17" y="5"/>
                      </a:moveTo>
                      <a:lnTo>
                        <a:pt x="16" y="10"/>
                      </a:lnTo>
                      <a:lnTo>
                        <a:pt x="12" y="25"/>
                      </a:lnTo>
                      <a:lnTo>
                        <a:pt x="6" y="49"/>
                      </a:lnTo>
                      <a:lnTo>
                        <a:pt x="2" y="82"/>
                      </a:lnTo>
                      <a:lnTo>
                        <a:pt x="0" y="122"/>
                      </a:lnTo>
                      <a:lnTo>
                        <a:pt x="0" y="166"/>
                      </a:lnTo>
                      <a:lnTo>
                        <a:pt x="4" y="217"/>
                      </a:lnTo>
                      <a:lnTo>
                        <a:pt x="15" y="271"/>
                      </a:lnTo>
                      <a:lnTo>
                        <a:pt x="54" y="268"/>
                      </a:lnTo>
                      <a:lnTo>
                        <a:pt x="52" y="261"/>
                      </a:lnTo>
                      <a:lnTo>
                        <a:pt x="48" y="238"/>
                      </a:lnTo>
                      <a:lnTo>
                        <a:pt x="44" y="206"/>
                      </a:lnTo>
                      <a:lnTo>
                        <a:pt x="40" y="166"/>
                      </a:lnTo>
                      <a:lnTo>
                        <a:pt x="37" y="123"/>
                      </a:lnTo>
                      <a:lnTo>
                        <a:pt x="39" y="78"/>
                      </a:lnTo>
                      <a:lnTo>
                        <a:pt x="44" y="37"/>
                      </a:lnTo>
                      <a:lnTo>
                        <a:pt x="56" y="3"/>
                      </a:lnTo>
                      <a:lnTo>
                        <a:pt x="56" y="2"/>
                      </a:lnTo>
                      <a:lnTo>
                        <a:pt x="55" y="1"/>
                      </a:lnTo>
                      <a:lnTo>
                        <a:pt x="52" y="0"/>
                      </a:lnTo>
                      <a:lnTo>
                        <a:pt x="48" y="0"/>
                      </a:lnTo>
                      <a:lnTo>
                        <a:pt x="42" y="0"/>
                      </a:lnTo>
                      <a:lnTo>
                        <a:pt x="31" y="2"/>
                      </a:lnTo>
                      <a:lnTo>
                        <a:pt x="17" y="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4" name="Freeform 101"/>
                <p:cNvSpPr>
                  <a:spLocks/>
                </p:cNvSpPr>
                <p:nvPr/>
              </p:nvSpPr>
              <p:spPr bwMode="auto">
                <a:xfrm>
                  <a:off x="7211" y="13549"/>
                  <a:ext cx="186" cy="732"/>
                </a:xfrm>
                <a:custGeom>
                  <a:avLst/>
                  <a:gdLst>
                    <a:gd name="T0" fmla="*/ 186 w 186"/>
                    <a:gd name="T1" fmla="*/ 6 h 732"/>
                    <a:gd name="T2" fmla="*/ 182 w 186"/>
                    <a:gd name="T3" fmla="*/ 11 h 732"/>
                    <a:gd name="T4" fmla="*/ 169 w 186"/>
                    <a:gd name="T5" fmla="*/ 29 h 732"/>
                    <a:gd name="T6" fmla="*/ 153 w 186"/>
                    <a:gd name="T7" fmla="*/ 67 h 732"/>
                    <a:gd name="T8" fmla="*/ 137 w 186"/>
                    <a:gd name="T9" fmla="*/ 130 h 732"/>
                    <a:gd name="T10" fmla="*/ 124 w 186"/>
                    <a:gd name="T11" fmla="*/ 221 h 732"/>
                    <a:gd name="T12" fmla="*/ 117 w 186"/>
                    <a:gd name="T13" fmla="*/ 350 h 732"/>
                    <a:gd name="T14" fmla="*/ 122 w 186"/>
                    <a:gd name="T15" fmla="*/ 517 h 732"/>
                    <a:gd name="T16" fmla="*/ 139 w 186"/>
                    <a:gd name="T17" fmla="*/ 732 h 732"/>
                    <a:gd name="T18" fmla="*/ 34 w 186"/>
                    <a:gd name="T19" fmla="*/ 732 h 732"/>
                    <a:gd name="T20" fmla="*/ 31 w 186"/>
                    <a:gd name="T21" fmla="*/ 711 h 732"/>
                    <a:gd name="T22" fmla="*/ 22 w 186"/>
                    <a:gd name="T23" fmla="*/ 651 h 732"/>
                    <a:gd name="T24" fmla="*/ 12 w 186"/>
                    <a:gd name="T25" fmla="*/ 563 h 732"/>
                    <a:gd name="T26" fmla="*/ 3 w 186"/>
                    <a:gd name="T27" fmla="*/ 454 h 732"/>
                    <a:gd name="T28" fmla="*/ 0 w 186"/>
                    <a:gd name="T29" fmla="*/ 335 h 732"/>
                    <a:gd name="T30" fmla="*/ 6 w 186"/>
                    <a:gd name="T31" fmla="*/ 213 h 732"/>
                    <a:gd name="T32" fmla="*/ 25 w 186"/>
                    <a:gd name="T33" fmla="*/ 98 h 732"/>
                    <a:gd name="T34" fmla="*/ 60 w 186"/>
                    <a:gd name="T35" fmla="*/ 0 h 732"/>
                    <a:gd name="T36" fmla="*/ 186 w 186"/>
                    <a:gd name="T37" fmla="*/ 6 h 732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86"/>
                    <a:gd name="T58" fmla="*/ 0 h 732"/>
                    <a:gd name="T59" fmla="*/ 186 w 186"/>
                    <a:gd name="T60" fmla="*/ 732 h 732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86" h="732">
                      <a:moveTo>
                        <a:pt x="186" y="6"/>
                      </a:moveTo>
                      <a:lnTo>
                        <a:pt x="182" y="11"/>
                      </a:lnTo>
                      <a:lnTo>
                        <a:pt x="169" y="29"/>
                      </a:lnTo>
                      <a:lnTo>
                        <a:pt x="153" y="67"/>
                      </a:lnTo>
                      <a:lnTo>
                        <a:pt x="137" y="130"/>
                      </a:lnTo>
                      <a:lnTo>
                        <a:pt x="124" y="221"/>
                      </a:lnTo>
                      <a:lnTo>
                        <a:pt x="117" y="350"/>
                      </a:lnTo>
                      <a:lnTo>
                        <a:pt x="122" y="517"/>
                      </a:lnTo>
                      <a:lnTo>
                        <a:pt x="139" y="732"/>
                      </a:lnTo>
                      <a:lnTo>
                        <a:pt x="34" y="732"/>
                      </a:lnTo>
                      <a:lnTo>
                        <a:pt x="31" y="711"/>
                      </a:lnTo>
                      <a:lnTo>
                        <a:pt x="22" y="651"/>
                      </a:lnTo>
                      <a:lnTo>
                        <a:pt x="12" y="563"/>
                      </a:lnTo>
                      <a:lnTo>
                        <a:pt x="3" y="454"/>
                      </a:lnTo>
                      <a:lnTo>
                        <a:pt x="0" y="335"/>
                      </a:lnTo>
                      <a:lnTo>
                        <a:pt x="6" y="213"/>
                      </a:lnTo>
                      <a:lnTo>
                        <a:pt x="25" y="98"/>
                      </a:lnTo>
                      <a:lnTo>
                        <a:pt x="60" y="0"/>
                      </a:lnTo>
                      <a:lnTo>
                        <a:pt x="186" y="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5" name="Freeform 102"/>
                <p:cNvSpPr>
                  <a:spLocks/>
                </p:cNvSpPr>
                <p:nvPr/>
              </p:nvSpPr>
              <p:spPr bwMode="auto">
                <a:xfrm>
                  <a:off x="7219" y="13600"/>
                  <a:ext cx="158" cy="625"/>
                </a:xfrm>
                <a:custGeom>
                  <a:avLst/>
                  <a:gdLst>
                    <a:gd name="T0" fmla="*/ 158 w 158"/>
                    <a:gd name="T1" fmla="*/ 4 h 625"/>
                    <a:gd name="T2" fmla="*/ 153 w 158"/>
                    <a:gd name="T3" fmla="*/ 9 h 625"/>
                    <a:gd name="T4" fmla="*/ 144 w 158"/>
                    <a:gd name="T5" fmla="*/ 25 h 625"/>
                    <a:gd name="T6" fmla="*/ 130 w 158"/>
                    <a:gd name="T7" fmla="*/ 57 h 625"/>
                    <a:gd name="T8" fmla="*/ 116 w 158"/>
                    <a:gd name="T9" fmla="*/ 110 h 625"/>
                    <a:gd name="T10" fmla="*/ 105 w 158"/>
                    <a:gd name="T11" fmla="*/ 189 h 625"/>
                    <a:gd name="T12" fmla="*/ 100 w 158"/>
                    <a:gd name="T13" fmla="*/ 298 h 625"/>
                    <a:gd name="T14" fmla="*/ 103 w 158"/>
                    <a:gd name="T15" fmla="*/ 441 h 625"/>
                    <a:gd name="T16" fmla="*/ 118 w 158"/>
                    <a:gd name="T17" fmla="*/ 625 h 625"/>
                    <a:gd name="T18" fmla="*/ 29 w 158"/>
                    <a:gd name="T19" fmla="*/ 625 h 625"/>
                    <a:gd name="T20" fmla="*/ 25 w 158"/>
                    <a:gd name="T21" fmla="*/ 607 h 625"/>
                    <a:gd name="T22" fmla="*/ 18 w 158"/>
                    <a:gd name="T23" fmla="*/ 556 h 625"/>
                    <a:gd name="T24" fmla="*/ 9 w 158"/>
                    <a:gd name="T25" fmla="*/ 480 h 625"/>
                    <a:gd name="T26" fmla="*/ 2 w 158"/>
                    <a:gd name="T27" fmla="*/ 387 h 625"/>
                    <a:gd name="T28" fmla="*/ 0 w 158"/>
                    <a:gd name="T29" fmla="*/ 286 h 625"/>
                    <a:gd name="T30" fmla="*/ 5 w 158"/>
                    <a:gd name="T31" fmla="*/ 182 h 625"/>
                    <a:gd name="T32" fmla="*/ 21 w 158"/>
                    <a:gd name="T33" fmla="*/ 84 h 625"/>
                    <a:gd name="T34" fmla="*/ 51 w 158"/>
                    <a:gd name="T35" fmla="*/ 0 h 625"/>
                    <a:gd name="T36" fmla="*/ 158 w 158"/>
                    <a:gd name="T37" fmla="*/ 4 h 625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58"/>
                    <a:gd name="T58" fmla="*/ 0 h 625"/>
                    <a:gd name="T59" fmla="*/ 158 w 158"/>
                    <a:gd name="T60" fmla="*/ 625 h 625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58" h="625">
                      <a:moveTo>
                        <a:pt x="158" y="4"/>
                      </a:moveTo>
                      <a:lnTo>
                        <a:pt x="153" y="9"/>
                      </a:lnTo>
                      <a:lnTo>
                        <a:pt x="144" y="25"/>
                      </a:lnTo>
                      <a:lnTo>
                        <a:pt x="130" y="57"/>
                      </a:lnTo>
                      <a:lnTo>
                        <a:pt x="116" y="110"/>
                      </a:lnTo>
                      <a:lnTo>
                        <a:pt x="105" y="189"/>
                      </a:lnTo>
                      <a:lnTo>
                        <a:pt x="100" y="298"/>
                      </a:lnTo>
                      <a:lnTo>
                        <a:pt x="103" y="441"/>
                      </a:lnTo>
                      <a:lnTo>
                        <a:pt x="118" y="625"/>
                      </a:lnTo>
                      <a:lnTo>
                        <a:pt x="29" y="625"/>
                      </a:lnTo>
                      <a:lnTo>
                        <a:pt x="25" y="607"/>
                      </a:lnTo>
                      <a:lnTo>
                        <a:pt x="18" y="556"/>
                      </a:lnTo>
                      <a:lnTo>
                        <a:pt x="9" y="480"/>
                      </a:lnTo>
                      <a:lnTo>
                        <a:pt x="2" y="387"/>
                      </a:lnTo>
                      <a:lnTo>
                        <a:pt x="0" y="286"/>
                      </a:lnTo>
                      <a:lnTo>
                        <a:pt x="5" y="182"/>
                      </a:lnTo>
                      <a:lnTo>
                        <a:pt x="21" y="84"/>
                      </a:lnTo>
                      <a:lnTo>
                        <a:pt x="51" y="0"/>
                      </a:lnTo>
                      <a:lnTo>
                        <a:pt x="158" y="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6" name="Freeform 103"/>
                <p:cNvSpPr>
                  <a:spLocks/>
                </p:cNvSpPr>
                <p:nvPr/>
              </p:nvSpPr>
              <p:spPr bwMode="auto">
                <a:xfrm>
                  <a:off x="7225" y="13651"/>
                  <a:ext cx="131" cy="517"/>
                </a:xfrm>
                <a:custGeom>
                  <a:avLst/>
                  <a:gdLst>
                    <a:gd name="T0" fmla="*/ 131 w 131"/>
                    <a:gd name="T1" fmla="*/ 4 h 517"/>
                    <a:gd name="T2" fmla="*/ 128 w 131"/>
                    <a:gd name="T3" fmla="*/ 7 h 517"/>
                    <a:gd name="T4" fmla="*/ 119 w 131"/>
                    <a:gd name="T5" fmla="*/ 21 h 517"/>
                    <a:gd name="T6" fmla="*/ 109 w 131"/>
                    <a:gd name="T7" fmla="*/ 47 h 517"/>
                    <a:gd name="T8" fmla="*/ 97 w 131"/>
                    <a:gd name="T9" fmla="*/ 91 h 517"/>
                    <a:gd name="T10" fmla="*/ 88 w 131"/>
                    <a:gd name="T11" fmla="*/ 156 h 517"/>
                    <a:gd name="T12" fmla="*/ 84 w 131"/>
                    <a:gd name="T13" fmla="*/ 247 h 517"/>
                    <a:gd name="T14" fmla="*/ 86 w 131"/>
                    <a:gd name="T15" fmla="*/ 366 h 517"/>
                    <a:gd name="T16" fmla="*/ 99 w 131"/>
                    <a:gd name="T17" fmla="*/ 517 h 517"/>
                    <a:gd name="T18" fmla="*/ 25 w 131"/>
                    <a:gd name="T19" fmla="*/ 517 h 517"/>
                    <a:gd name="T20" fmla="*/ 23 w 131"/>
                    <a:gd name="T21" fmla="*/ 502 h 517"/>
                    <a:gd name="T22" fmla="*/ 16 w 131"/>
                    <a:gd name="T23" fmla="*/ 460 h 517"/>
                    <a:gd name="T24" fmla="*/ 9 w 131"/>
                    <a:gd name="T25" fmla="*/ 397 h 517"/>
                    <a:gd name="T26" fmla="*/ 2 w 131"/>
                    <a:gd name="T27" fmla="*/ 320 h 517"/>
                    <a:gd name="T28" fmla="*/ 0 w 131"/>
                    <a:gd name="T29" fmla="*/ 236 h 517"/>
                    <a:gd name="T30" fmla="*/ 4 w 131"/>
                    <a:gd name="T31" fmla="*/ 151 h 517"/>
                    <a:gd name="T32" fmla="*/ 18 w 131"/>
                    <a:gd name="T33" fmla="*/ 70 h 517"/>
                    <a:gd name="T34" fmla="*/ 43 w 131"/>
                    <a:gd name="T35" fmla="*/ 0 h 517"/>
                    <a:gd name="T36" fmla="*/ 131 w 131"/>
                    <a:gd name="T37" fmla="*/ 4 h 5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31"/>
                    <a:gd name="T58" fmla="*/ 0 h 517"/>
                    <a:gd name="T59" fmla="*/ 131 w 131"/>
                    <a:gd name="T60" fmla="*/ 517 h 5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31" h="517">
                      <a:moveTo>
                        <a:pt x="131" y="4"/>
                      </a:moveTo>
                      <a:lnTo>
                        <a:pt x="128" y="7"/>
                      </a:lnTo>
                      <a:lnTo>
                        <a:pt x="119" y="21"/>
                      </a:lnTo>
                      <a:lnTo>
                        <a:pt x="109" y="47"/>
                      </a:lnTo>
                      <a:lnTo>
                        <a:pt x="97" y="91"/>
                      </a:lnTo>
                      <a:lnTo>
                        <a:pt x="88" y="156"/>
                      </a:lnTo>
                      <a:lnTo>
                        <a:pt x="84" y="247"/>
                      </a:lnTo>
                      <a:lnTo>
                        <a:pt x="86" y="366"/>
                      </a:lnTo>
                      <a:lnTo>
                        <a:pt x="99" y="517"/>
                      </a:lnTo>
                      <a:lnTo>
                        <a:pt x="25" y="517"/>
                      </a:lnTo>
                      <a:lnTo>
                        <a:pt x="23" y="502"/>
                      </a:lnTo>
                      <a:lnTo>
                        <a:pt x="16" y="460"/>
                      </a:lnTo>
                      <a:lnTo>
                        <a:pt x="9" y="397"/>
                      </a:lnTo>
                      <a:lnTo>
                        <a:pt x="2" y="320"/>
                      </a:lnTo>
                      <a:lnTo>
                        <a:pt x="0" y="236"/>
                      </a:lnTo>
                      <a:lnTo>
                        <a:pt x="4" y="151"/>
                      </a:lnTo>
                      <a:lnTo>
                        <a:pt x="18" y="70"/>
                      </a:lnTo>
                      <a:lnTo>
                        <a:pt x="43" y="0"/>
                      </a:lnTo>
                      <a:lnTo>
                        <a:pt x="131" y="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7" name="Freeform 104"/>
                <p:cNvSpPr>
                  <a:spLocks/>
                </p:cNvSpPr>
                <p:nvPr/>
              </p:nvSpPr>
              <p:spPr bwMode="auto">
                <a:xfrm>
                  <a:off x="7233" y="13701"/>
                  <a:ext cx="104" cy="411"/>
                </a:xfrm>
                <a:custGeom>
                  <a:avLst/>
                  <a:gdLst>
                    <a:gd name="T0" fmla="*/ 104 w 104"/>
                    <a:gd name="T1" fmla="*/ 4 h 411"/>
                    <a:gd name="T2" fmla="*/ 101 w 104"/>
                    <a:gd name="T3" fmla="*/ 7 h 411"/>
                    <a:gd name="T4" fmla="*/ 94 w 104"/>
                    <a:gd name="T5" fmla="*/ 17 h 411"/>
                    <a:gd name="T6" fmla="*/ 86 w 104"/>
                    <a:gd name="T7" fmla="*/ 38 h 411"/>
                    <a:gd name="T8" fmla="*/ 76 w 104"/>
                    <a:gd name="T9" fmla="*/ 73 h 411"/>
                    <a:gd name="T10" fmla="*/ 69 w 104"/>
                    <a:gd name="T11" fmla="*/ 125 h 411"/>
                    <a:gd name="T12" fmla="*/ 65 w 104"/>
                    <a:gd name="T13" fmla="*/ 196 h 411"/>
                    <a:gd name="T14" fmla="*/ 67 w 104"/>
                    <a:gd name="T15" fmla="*/ 291 h 411"/>
                    <a:gd name="T16" fmla="*/ 77 w 104"/>
                    <a:gd name="T17" fmla="*/ 411 h 411"/>
                    <a:gd name="T18" fmla="*/ 19 w 104"/>
                    <a:gd name="T19" fmla="*/ 411 h 411"/>
                    <a:gd name="T20" fmla="*/ 17 w 104"/>
                    <a:gd name="T21" fmla="*/ 399 h 411"/>
                    <a:gd name="T22" fmla="*/ 11 w 104"/>
                    <a:gd name="T23" fmla="*/ 365 h 411"/>
                    <a:gd name="T24" fmla="*/ 6 w 104"/>
                    <a:gd name="T25" fmla="*/ 316 h 411"/>
                    <a:gd name="T26" fmla="*/ 2 w 104"/>
                    <a:gd name="T27" fmla="*/ 255 h 411"/>
                    <a:gd name="T28" fmla="*/ 0 w 104"/>
                    <a:gd name="T29" fmla="*/ 188 h 411"/>
                    <a:gd name="T30" fmla="*/ 4 w 104"/>
                    <a:gd name="T31" fmla="*/ 120 h 411"/>
                    <a:gd name="T32" fmla="*/ 15 w 104"/>
                    <a:gd name="T33" fmla="*/ 55 h 411"/>
                    <a:gd name="T34" fmla="*/ 34 w 104"/>
                    <a:gd name="T35" fmla="*/ 0 h 411"/>
                    <a:gd name="T36" fmla="*/ 104 w 104"/>
                    <a:gd name="T37" fmla="*/ 4 h 41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04"/>
                    <a:gd name="T58" fmla="*/ 0 h 411"/>
                    <a:gd name="T59" fmla="*/ 104 w 104"/>
                    <a:gd name="T60" fmla="*/ 411 h 41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04" h="411">
                      <a:moveTo>
                        <a:pt x="104" y="4"/>
                      </a:moveTo>
                      <a:lnTo>
                        <a:pt x="101" y="7"/>
                      </a:lnTo>
                      <a:lnTo>
                        <a:pt x="94" y="17"/>
                      </a:lnTo>
                      <a:lnTo>
                        <a:pt x="86" y="38"/>
                      </a:lnTo>
                      <a:lnTo>
                        <a:pt x="76" y="73"/>
                      </a:lnTo>
                      <a:lnTo>
                        <a:pt x="69" y="125"/>
                      </a:lnTo>
                      <a:lnTo>
                        <a:pt x="65" y="196"/>
                      </a:lnTo>
                      <a:lnTo>
                        <a:pt x="67" y="291"/>
                      </a:lnTo>
                      <a:lnTo>
                        <a:pt x="77" y="411"/>
                      </a:lnTo>
                      <a:lnTo>
                        <a:pt x="19" y="411"/>
                      </a:lnTo>
                      <a:lnTo>
                        <a:pt x="17" y="399"/>
                      </a:lnTo>
                      <a:lnTo>
                        <a:pt x="11" y="365"/>
                      </a:lnTo>
                      <a:lnTo>
                        <a:pt x="6" y="316"/>
                      </a:lnTo>
                      <a:lnTo>
                        <a:pt x="2" y="255"/>
                      </a:lnTo>
                      <a:lnTo>
                        <a:pt x="0" y="188"/>
                      </a:lnTo>
                      <a:lnTo>
                        <a:pt x="4" y="120"/>
                      </a:lnTo>
                      <a:lnTo>
                        <a:pt x="15" y="55"/>
                      </a:lnTo>
                      <a:lnTo>
                        <a:pt x="34" y="0"/>
                      </a:lnTo>
                      <a:lnTo>
                        <a:pt x="104" y="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8" name="Freeform 105"/>
                <p:cNvSpPr>
                  <a:spLocks/>
                </p:cNvSpPr>
                <p:nvPr/>
              </p:nvSpPr>
              <p:spPr bwMode="auto">
                <a:xfrm>
                  <a:off x="7240" y="13752"/>
                  <a:ext cx="76" cy="302"/>
                </a:xfrm>
                <a:custGeom>
                  <a:avLst/>
                  <a:gdLst>
                    <a:gd name="T0" fmla="*/ 76 w 76"/>
                    <a:gd name="T1" fmla="*/ 2 h 302"/>
                    <a:gd name="T2" fmla="*/ 74 w 76"/>
                    <a:gd name="T3" fmla="*/ 4 h 302"/>
                    <a:gd name="T4" fmla="*/ 70 w 76"/>
                    <a:gd name="T5" fmla="*/ 12 h 302"/>
                    <a:gd name="T6" fmla="*/ 62 w 76"/>
                    <a:gd name="T7" fmla="*/ 28 h 302"/>
                    <a:gd name="T8" fmla="*/ 56 w 76"/>
                    <a:gd name="T9" fmla="*/ 53 h 302"/>
                    <a:gd name="T10" fmla="*/ 51 w 76"/>
                    <a:gd name="T11" fmla="*/ 92 h 302"/>
                    <a:gd name="T12" fmla="*/ 49 w 76"/>
                    <a:gd name="T13" fmla="*/ 145 h 302"/>
                    <a:gd name="T14" fmla="*/ 50 w 76"/>
                    <a:gd name="T15" fmla="*/ 214 h 302"/>
                    <a:gd name="T16" fmla="*/ 57 w 76"/>
                    <a:gd name="T17" fmla="*/ 302 h 302"/>
                    <a:gd name="T18" fmla="*/ 14 w 76"/>
                    <a:gd name="T19" fmla="*/ 302 h 302"/>
                    <a:gd name="T20" fmla="*/ 13 w 76"/>
                    <a:gd name="T21" fmla="*/ 294 h 302"/>
                    <a:gd name="T22" fmla="*/ 9 w 76"/>
                    <a:gd name="T23" fmla="*/ 269 h 302"/>
                    <a:gd name="T24" fmla="*/ 4 w 76"/>
                    <a:gd name="T25" fmla="*/ 232 h 302"/>
                    <a:gd name="T26" fmla="*/ 1 w 76"/>
                    <a:gd name="T27" fmla="*/ 188 h 302"/>
                    <a:gd name="T28" fmla="*/ 0 w 76"/>
                    <a:gd name="T29" fmla="*/ 138 h 302"/>
                    <a:gd name="T30" fmla="*/ 2 w 76"/>
                    <a:gd name="T31" fmla="*/ 89 h 302"/>
                    <a:gd name="T32" fmla="*/ 10 w 76"/>
                    <a:gd name="T33" fmla="*/ 41 h 302"/>
                    <a:gd name="T34" fmla="*/ 25 w 76"/>
                    <a:gd name="T35" fmla="*/ 0 h 302"/>
                    <a:gd name="T36" fmla="*/ 76 w 76"/>
                    <a:gd name="T37" fmla="*/ 2 h 302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6"/>
                    <a:gd name="T58" fmla="*/ 0 h 302"/>
                    <a:gd name="T59" fmla="*/ 76 w 76"/>
                    <a:gd name="T60" fmla="*/ 302 h 302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6" h="302">
                      <a:moveTo>
                        <a:pt x="76" y="2"/>
                      </a:moveTo>
                      <a:lnTo>
                        <a:pt x="74" y="4"/>
                      </a:lnTo>
                      <a:lnTo>
                        <a:pt x="70" y="12"/>
                      </a:lnTo>
                      <a:lnTo>
                        <a:pt x="62" y="28"/>
                      </a:lnTo>
                      <a:lnTo>
                        <a:pt x="56" y="53"/>
                      </a:lnTo>
                      <a:lnTo>
                        <a:pt x="51" y="92"/>
                      </a:lnTo>
                      <a:lnTo>
                        <a:pt x="49" y="145"/>
                      </a:lnTo>
                      <a:lnTo>
                        <a:pt x="50" y="214"/>
                      </a:lnTo>
                      <a:lnTo>
                        <a:pt x="57" y="302"/>
                      </a:lnTo>
                      <a:lnTo>
                        <a:pt x="14" y="302"/>
                      </a:lnTo>
                      <a:lnTo>
                        <a:pt x="13" y="294"/>
                      </a:lnTo>
                      <a:lnTo>
                        <a:pt x="9" y="269"/>
                      </a:lnTo>
                      <a:lnTo>
                        <a:pt x="4" y="232"/>
                      </a:lnTo>
                      <a:lnTo>
                        <a:pt x="1" y="188"/>
                      </a:lnTo>
                      <a:lnTo>
                        <a:pt x="0" y="138"/>
                      </a:lnTo>
                      <a:lnTo>
                        <a:pt x="2" y="89"/>
                      </a:lnTo>
                      <a:lnTo>
                        <a:pt x="10" y="41"/>
                      </a:lnTo>
                      <a:lnTo>
                        <a:pt x="25" y="0"/>
                      </a:lnTo>
                      <a:lnTo>
                        <a:pt x="76" y="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69" name="Rectangle 106"/>
                <p:cNvSpPr>
                  <a:spLocks noChangeArrowheads="1"/>
                </p:cNvSpPr>
                <p:nvPr/>
              </p:nvSpPr>
              <p:spPr bwMode="auto">
                <a:xfrm>
                  <a:off x="6241" y="13678"/>
                  <a:ext cx="23" cy="95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70" name="Freeform 107"/>
                <p:cNvSpPr>
                  <a:spLocks/>
                </p:cNvSpPr>
                <p:nvPr/>
              </p:nvSpPr>
              <p:spPr bwMode="auto">
                <a:xfrm>
                  <a:off x="6579" y="13664"/>
                  <a:ext cx="375" cy="440"/>
                </a:xfrm>
                <a:custGeom>
                  <a:avLst/>
                  <a:gdLst>
                    <a:gd name="T0" fmla="*/ 35 w 375"/>
                    <a:gd name="T1" fmla="*/ 41 h 440"/>
                    <a:gd name="T2" fmla="*/ 32 w 375"/>
                    <a:gd name="T3" fmla="*/ 49 h 440"/>
                    <a:gd name="T4" fmla="*/ 25 w 375"/>
                    <a:gd name="T5" fmla="*/ 74 h 440"/>
                    <a:gd name="T6" fmla="*/ 17 w 375"/>
                    <a:gd name="T7" fmla="*/ 112 h 440"/>
                    <a:gd name="T8" fmla="*/ 8 w 375"/>
                    <a:gd name="T9" fmla="*/ 163 h 440"/>
                    <a:gd name="T10" fmla="*/ 2 w 375"/>
                    <a:gd name="T11" fmla="*/ 223 h 440"/>
                    <a:gd name="T12" fmla="*/ 0 w 375"/>
                    <a:gd name="T13" fmla="*/ 290 h 440"/>
                    <a:gd name="T14" fmla="*/ 7 w 375"/>
                    <a:gd name="T15" fmla="*/ 363 h 440"/>
                    <a:gd name="T16" fmla="*/ 23 w 375"/>
                    <a:gd name="T17" fmla="*/ 440 h 440"/>
                    <a:gd name="T18" fmla="*/ 23 w 375"/>
                    <a:gd name="T19" fmla="*/ 437 h 440"/>
                    <a:gd name="T20" fmla="*/ 23 w 375"/>
                    <a:gd name="T21" fmla="*/ 427 h 440"/>
                    <a:gd name="T22" fmla="*/ 23 w 375"/>
                    <a:gd name="T23" fmla="*/ 411 h 440"/>
                    <a:gd name="T24" fmla="*/ 23 w 375"/>
                    <a:gd name="T25" fmla="*/ 391 h 440"/>
                    <a:gd name="T26" fmla="*/ 25 w 375"/>
                    <a:gd name="T27" fmla="*/ 367 h 440"/>
                    <a:gd name="T28" fmla="*/ 28 w 375"/>
                    <a:gd name="T29" fmla="*/ 341 h 440"/>
                    <a:gd name="T30" fmla="*/ 33 w 375"/>
                    <a:gd name="T31" fmla="*/ 312 h 440"/>
                    <a:gd name="T32" fmla="*/ 39 w 375"/>
                    <a:gd name="T33" fmla="*/ 281 h 440"/>
                    <a:gd name="T34" fmla="*/ 49 w 375"/>
                    <a:gd name="T35" fmla="*/ 251 h 440"/>
                    <a:gd name="T36" fmla="*/ 61 w 375"/>
                    <a:gd name="T37" fmla="*/ 222 h 440"/>
                    <a:gd name="T38" fmla="*/ 75 w 375"/>
                    <a:gd name="T39" fmla="*/ 194 h 440"/>
                    <a:gd name="T40" fmla="*/ 93 w 375"/>
                    <a:gd name="T41" fmla="*/ 168 h 440"/>
                    <a:gd name="T42" fmla="*/ 116 w 375"/>
                    <a:gd name="T43" fmla="*/ 145 h 440"/>
                    <a:gd name="T44" fmla="*/ 141 w 375"/>
                    <a:gd name="T45" fmla="*/ 127 h 440"/>
                    <a:gd name="T46" fmla="*/ 173 w 375"/>
                    <a:gd name="T47" fmla="*/ 114 h 440"/>
                    <a:gd name="T48" fmla="*/ 208 w 375"/>
                    <a:gd name="T49" fmla="*/ 106 h 440"/>
                    <a:gd name="T50" fmla="*/ 210 w 375"/>
                    <a:gd name="T51" fmla="*/ 104 h 440"/>
                    <a:gd name="T52" fmla="*/ 217 w 375"/>
                    <a:gd name="T53" fmla="*/ 100 h 440"/>
                    <a:gd name="T54" fmla="*/ 227 w 375"/>
                    <a:gd name="T55" fmla="*/ 92 h 440"/>
                    <a:gd name="T56" fmla="*/ 245 w 375"/>
                    <a:gd name="T57" fmla="*/ 82 h 440"/>
                    <a:gd name="T58" fmla="*/ 267 w 375"/>
                    <a:gd name="T59" fmla="*/ 69 h 440"/>
                    <a:gd name="T60" fmla="*/ 296 w 375"/>
                    <a:gd name="T61" fmla="*/ 54 h 440"/>
                    <a:gd name="T62" fmla="*/ 332 w 375"/>
                    <a:gd name="T63" fmla="*/ 36 h 440"/>
                    <a:gd name="T64" fmla="*/ 375 w 375"/>
                    <a:gd name="T65" fmla="*/ 17 h 440"/>
                    <a:gd name="T66" fmla="*/ 373 w 375"/>
                    <a:gd name="T67" fmla="*/ 16 h 440"/>
                    <a:gd name="T68" fmla="*/ 366 w 375"/>
                    <a:gd name="T69" fmla="*/ 15 h 440"/>
                    <a:gd name="T70" fmla="*/ 357 w 375"/>
                    <a:gd name="T71" fmla="*/ 13 h 440"/>
                    <a:gd name="T72" fmla="*/ 343 w 375"/>
                    <a:gd name="T73" fmla="*/ 10 h 440"/>
                    <a:gd name="T74" fmla="*/ 326 w 375"/>
                    <a:gd name="T75" fmla="*/ 7 h 440"/>
                    <a:gd name="T76" fmla="*/ 307 w 375"/>
                    <a:gd name="T77" fmla="*/ 5 h 440"/>
                    <a:gd name="T78" fmla="*/ 285 w 375"/>
                    <a:gd name="T79" fmla="*/ 3 h 440"/>
                    <a:gd name="T80" fmla="*/ 261 w 375"/>
                    <a:gd name="T81" fmla="*/ 1 h 440"/>
                    <a:gd name="T82" fmla="*/ 235 w 375"/>
                    <a:gd name="T83" fmla="*/ 0 h 440"/>
                    <a:gd name="T84" fmla="*/ 208 w 375"/>
                    <a:gd name="T85" fmla="*/ 1 h 440"/>
                    <a:gd name="T86" fmla="*/ 180 w 375"/>
                    <a:gd name="T87" fmla="*/ 2 h 440"/>
                    <a:gd name="T88" fmla="*/ 151 w 375"/>
                    <a:gd name="T89" fmla="*/ 5 h 440"/>
                    <a:gd name="T90" fmla="*/ 122 w 375"/>
                    <a:gd name="T91" fmla="*/ 10 h 440"/>
                    <a:gd name="T92" fmla="*/ 92 w 375"/>
                    <a:gd name="T93" fmla="*/ 18 h 440"/>
                    <a:gd name="T94" fmla="*/ 63 w 375"/>
                    <a:gd name="T95" fmla="*/ 28 h 440"/>
                    <a:gd name="T96" fmla="*/ 35 w 375"/>
                    <a:gd name="T97" fmla="*/ 41 h 440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375"/>
                    <a:gd name="T148" fmla="*/ 0 h 440"/>
                    <a:gd name="T149" fmla="*/ 375 w 375"/>
                    <a:gd name="T150" fmla="*/ 440 h 440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375" h="440">
                      <a:moveTo>
                        <a:pt x="35" y="41"/>
                      </a:moveTo>
                      <a:lnTo>
                        <a:pt x="32" y="49"/>
                      </a:lnTo>
                      <a:lnTo>
                        <a:pt x="25" y="74"/>
                      </a:lnTo>
                      <a:lnTo>
                        <a:pt x="17" y="112"/>
                      </a:lnTo>
                      <a:lnTo>
                        <a:pt x="8" y="163"/>
                      </a:lnTo>
                      <a:lnTo>
                        <a:pt x="2" y="223"/>
                      </a:lnTo>
                      <a:lnTo>
                        <a:pt x="0" y="290"/>
                      </a:lnTo>
                      <a:lnTo>
                        <a:pt x="7" y="363"/>
                      </a:lnTo>
                      <a:lnTo>
                        <a:pt x="23" y="440"/>
                      </a:lnTo>
                      <a:lnTo>
                        <a:pt x="23" y="437"/>
                      </a:lnTo>
                      <a:lnTo>
                        <a:pt x="23" y="427"/>
                      </a:lnTo>
                      <a:lnTo>
                        <a:pt x="23" y="411"/>
                      </a:lnTo>
                      <a:lnTo>
                        <a:pt x="23" y="391"/>
                      </a:lnTo>
                      <a:lnTo>
                        <a:pt x="25" y="367"/>
                      </a:lnTo>
                      <a:lnTo>
                        <a:pt x="28" y="341"/>
                      </a:lnTo>
                      <a:lnTo>
                        <a:pt x="33" y="312"/>
                      </a:lnTo>
                      <a:lnTo>
                        <a:pt x="39" y="281"/>
                      </a:lnTo>
                      <a:lnTo>
                        <a:pt x="49" y="251"/>
                      </a:lnTo>
                      <a:lnTo>
                        <a:pt x="61" y="222"/>
                      </a:lnTo>
                      <a:lnTo>
                        <a:pt x="75" y="194"/>
                      </a:lnTo>
                      <a:lnTo>
                        <a:pt x="93" y="168"/>
                      </a:lnTo>
                      <a:lnTo>
                        <a:pt x="116" y="145"/>
                      </a:lnTo>
                      <a:lnTo>
                        <a:pt x="141" y="127"/>
                      </a:lnTo>
                      <a:lnTo>
                        <a:pt x="173" y="114"/>
                      </a:lnTo>
                      <a:lnTo>
                        <a:pt x="208" y="106"/>
                      </a:lnTo>
                      <a:lnTo>
                        <a:pt x="210" y="104"/>
                      </a:lnTo>
                      <a:lnTo>
                        <a:pt x="217" y="100"/>
                      </a:lnTo>
                      <a:lnTo>
                        <a:pt x="227" y="92"/>
                      </a:lnTo>
                      <a:lnTo>
                        <a:pt x="245" y="82"/>
                      </a:lnTo>
                      <a:lnTo>
                        <a:pt x="267" y="69"/>
                      </a:lnTo>
                      <a:lnTo>
                        <a:pt x="296" y="54"/>
                      </a:lnTo>
                      <a:lnTo>
                        <a:pt x="332" y="36"/>
                      </a:lnTo>
                      <a:lnTo>
                        <a:pt x="375" y="17"/>
                      </a:lnTo>
                      <a:lnTo>
                        <a:pt x="373" y="16"/>
                      </a:lnTo>
                      <a:lnTo>
                        <a:pt x="366" y="15"/>
                      </a:lnTo>
                      <a:lnTo>
                        <a:pt x="357" y="13"/>
                      </a:lnTo>
                      <a:lnTo>
                        <a:pt x="343" y="10"/>
                      </a:lnTo>
                      <a:lnTo>
                        <a:pt x="326" y="7"/>
                      </a:lnTo>
                      <a:lnTo>
                        <a:pt x="307" y="5"/>
                      </a:lnTo>
                      <a:lnTo>
                        <a:pt x="285" y="3"/>
                      </a:lnTo>
                      <a:lnTo>
                        <a:pt x="261" y="1"/>
                      </a:lnTo>
                      <a:lnTo>
                        <a:pt x="235" y="0"/>
                      </a:lnTo>
                      <a:lnTo>
                        <a:pt x="208" y="1"/>
                      </a:lnTo>
                      <a:lnTo>
                        <a:pt x="180" y="2"/>
                      </a:lnTo>
                      <a:lnTo>
                        <a:pt x="151" y="5"/>
                      </a:lnTo>
                      <a:lnTo>
                        <a:pt x="122" y="10"/>
                      </a:lnTo>
                      <a:lnTo>
                        <a:pt x="92" y="18"/>
                      </a:lnTo>
                      <a:lnTo>
                        <a:pt x="63" y="28"/>
                      </a:lnTo>
                      <a:lnTo>
                        <a:pt x="35" y="4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71" name="Freeform 108"/>
                <p:cNvSpPr>
                  <a:spLocks/>
                </p:cNvSpPr>
                <p:nvPr/>
              </p:nvSpPr>
              <p:spPr bwMode="auto">
                <a:xfrm>
                  <a:off x="6061" y="13991"/>
                  <a:ext cx="305" cy="83"/>
                </a:xfrm>
                <a:custGeom>
                  <a:avLst/>
                  <a:gdLst>
                    <a:gd name="T0" fmla="*/ 0 w 305"/>
                    <a:gd name="T1" fmla="*/ 53 h 83"/>
                    <a:gd name="T2" fmla="*/ 0 w 305"/>
                    <a:gd name="T3" fmla="*/ 52 h 83"/>
                    <a:gd name="T4" fmla="*/ 2 w 305"/>
                    <a:gd name="T5" fmla="*/ 48 h 83"/>
                    <a:gd name="T6" fmla="*/ 5 w 305"/>
                    <a:gd name="T7" fmla="*/ 44 h 83"/>
                    <a:gd name="T8" fmla="*/ 11 w 305"/>
                    <a:gd name="T9" fmla="*/ 37 h 83"/>
                    <a:gd name="T10" fmla="*/ 18 w 305"/>
                    <a:gd name="T11" fmla="*/ 31 h 83"/>
                    <a:gd name="T12" fmla="*/ 27 w 305"/>
                    <a:gd name="T13" fmla="*/ 25 h 83"/>
                    <a:gd name="T14" fmla="*/ 39 w 305"/>
                    <a:gd name="T15" fmla="*/ 18 h 83"/>
                    <a:gd name="T16" fmla="*/ 54 w 305"/>
                    <a:gd name="T17" fmla="*/ 12 h 83"/>
                    <a:gd name="T18" fmla="*/ 72 w 305"/>
                    <a:gd name="T19" fmla="*/ 6 h 83"/>
                    <a:gd name="T20" fmla="*/ 92 w 305"/>
                    <a:gd name="T21" fmla="*/ 2 h 83"/>
                    <a:gd name="T22" fmla="*/ 118 w 305"/>
                    <a:gd name="T23" fmla="*/ 0 h 83"/>
                    <a:gd name="T24" fmla="*/ 146 w 305"/>
                    <a:gd name="T25" fmla="*/ 0 h 83"/>
                    <a:gd name="T26" fmla="*/ 180 w 305"/>
                    <a:gd name="T27" fmla="*/ 2 h 83"/>
                    <a:gd name="T28" fmla="*/ 216 w 305"/>
                    <a:gd name="T29" fmla="*/ 7 h 83"/>
                    <a:gd name="T30" fmla="*/ 258 w 305"/>
                    <a:gd name="T31" fmla="*/ 16 h 83"/>
                    <a:gd name="T32" fmla="*/ 305 w 305"/>
                    <a:gd name="T33" fmla="*/ 29 h 83"/>
                    <a:gd name="T34" fmla="*/ 299 w 305"/>
                    <a:gd name="T35" fmla="*/ 47 h 83"/>
                    <a:gd name="T36" fmla="*/ 297 w 305"/>
                    <a:gd name="T37" fmla="*/ 46 h 83"/>
                    <a:gd name="T38" fmla="*/ 289 w 305"/>
                    <a:gd name="T39" fmla="*/ 44 h 83"/>
                    <a:gd name="T40" fmla="*/ 277 w 305"/>
                    <a:gd name="T41" fmla="*/ 41 h 83"/>
                    <a:gd name="T42" fmla="*/ 262 w 305"/>
                    <a:gd name="T43" fmla="*/ 36 h 83"/>
                    <a:gd name="T44" fmla="*/ 244 w 305"/>
                    <a:gd name="T45" fmla="*/ 32 h 83"/>
                    <a:gd name="T46" fmla="*/ 224 w 305"/>
                    <a:gd name="T47" fmla="*/ 28 h 83"/>
                    <a:gd name="T48" fmla="*/ 201 w 305"/>
                    <a:gd name="T49" fmla="*/ 25 h 83"/>
                    <a:gd name="T50" fmla="*/ 176 w 305"/>
                    <a:gd name="T51" fmla="*/ 22 h 83"/>
                    <a:gd name="T52" fmla="*/ 152 w 305"/>
                    <a:gd name="T53" fmla="*/ 21 h 83"/>
                    <a:gd name="T54" fmla="*/ 126 w 305"/>
                    <a:gd name="T55" fmla="*/ 21 h 83"/>
                    <a:gd name="T56" fmla="*/ 101 w 305"/>
                    <a:gd name="T57" fmla="*/ 23 h 83"/>
                    <a:gd name="T58" fmla="*/ 77 w 305"/>
                    <a:gd name="T59" fmla="*/ 29 h 83"/>
                    <a:gd name="T60" fmla="*/ 55 w 305"/>
                    <a:gd name="T61" fmla="*/ 37 h 83"/>
                    <a:gd name="T62" fmla="*/ 33 w 305"/>
                    <a:gd name="T63" fmla="*/ 48 h 83"/>
                    <a:gd name="T64" fmla="*/ 15 w 305"/>
                    <a:gd name="T65" fmla="*/ 63 h 83"/>
                    <a:gd name="T66" fmla="*/ 0 w 305"/>
                    <a:gd name="T67" fmla="*/ 83 h 83"/>
                    <a:gd name="T68" fmla="*/ 0 w 305"/>
                    <a:gd name="T69" fmla="*/ 53 h 8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305"/>
                    <a:gd name="T106" fmla="*/ 0 h 83"/>
                    <a:gd name="T107" fmla="*/ 305 w 305"/>
                    <a:gd name="T108" fmla="*/ 83 h 83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305" h="83">
                      <a:moveTo>
                        <a:pt x="0" y="53"/>
                      </a:moveTo>
                      <a:lnTo>
                        <a:pt x="0" y="52"/>
                      </a:lnTo>
                      <a:lnTo>
                        <a:pt x="2" y="48"/>
                      </a:lnTo>
                      <a:lnTo>
                        <a:pt x="5" y="44"/>
                      </a:lnTo>
                      <a:lnTo>
                        <a:pt x="11" y="37"/>
                      </a:lnTo>
                      <a:lnTo>
                        <a:pt x="18" y="31"/>
                      </a:lnTo>
                      <a:lnTo>
                        <a:pt x="27" y="25"/>
                      </a:lnTo>
                      <a:lnTo>
                        <a:pt x="39" y="18"/>
                      </a:lnTo>
                      <a:lnTo>
                        <a:pt x="54" y="12"/>
                      </a:lnTo>
                      <a:lnTo>
                        <a:pt x="72" y="6"/>
                      </a:lnTo>
                      <a:lnTo>
                        <a:pt x="92" y="2"/>
                      </a:lnTo>
                      <a:lnTo>
                        <a:pt x="118" y="0"/>
                      </a:lnTo>
                      <a:lnTo>
                        <a:pt x="146" y="0"/>
                      </a:lnTo>
                      <a:lnTo>
                        <a:pt x="180" y="2"/>
                      </a:lnTo>
                      <a:lnTo>
                        <a:pt x="216" y="7"/>
                      </a:lnTo>
                      <a:lnTo>
                        <a:pt x="258" y="16"/>
                      </a:lnTo>
                      <a:lnTo>
                        <a:pt x="305" y="29"/>
                      </a:lnTo>
                      <a:lnTo>
                        <a:pt x="299" y="47"/>
                      </a:lnTo>
                      <a:lnTo>
                        <a:pt x="297" y="46"/>
                      </a:lnTo>
                      <a:lnTo>
                        <a:pt x="289" y="44"/>
                      </a:lnTo>
                      <a:lnTo>
                        <a:pt x="277" y="41"/>
                      </a:lnTo>
                      <a:lnTo>
                        <a:pt x="262" y="36"/>
                      </a:lnTo>
                      <a:lnTo>
                        <a:pt x="244" y="32"/>
                      </a:lnTo>
                      <a:lnTo>
                        <a:pt x="224" y="28"/>
                      </a:lnTo>
                      <a:lnTo>
                        <a:pt x="201" y="25"/>
                      </a:lnTo>
                      <a:lnTo>
                        <a:pt x="176" y="22"/>
                      </a:lnTo>
                      <a:lnTo>
                        <a:pt x="152" y="21"/>
                      </a:lnTo>
                      <a:lnTo>
                        <a:pt x="126" y="21"/>
                      </a:lnTo>
                      <a:lnTo>
                        <a:pt x="101" y="23"/>
                      </a:lnTo>
                      <a:lnTo>
                        <a:pt x="77" y="29"/>
                      </a:lnTo>
                      <a:lnTo>
                        <a:pt x="55" y="37"/>
                      </a:lnTo>
                      <a:lnTo>
                        <a:pt x="33" y="48"/>
                      </a:lnTo>
                      <a:lnTo>
                        <a:pt x="15" y="63"/>
                      </a:lnTo>
                      <a:lnTo>
                        <a:pt x="0" y="83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72" name="Freeform 109"/>
                <p:cNvSpPr>
                  <a:spLocks/>
                </p:cNvSpPr>
                <p:nvPr/>
              </p:nvSpPr>
              <p:spPr bwMode="auto">
                <a:xfrm>
                  <a:off x="6061" y="13793"/>
                  <a:ext cx="305" cy="83"/>
                </a:xfrm>
                <a:custGeom>
                  <a:avLst/>
                  <a:gdLst>
                    <a:gd name="T0" fmla="*/ 0 w 305"/>
                    <a:gd name="T1" fmla="*/ 53 h 83"/>
                    <a:gd name="T2" fmla="*/ 0 w 305"/>
                    <a:gd name="T3" fmla="*/ 52 h 83"/>
                    <a:gd name="T4" fmla="*/ 2 w 305"/>
                    <a:gd name="T5" fmla="*/ 49 h 83"/>
                    <a:gd name="T6" fmla="*/ 5 w 305"/>
                    <a:gd name="T7" fmla="*/ 44 h 83"/>
                    <a:gd name="T8" fmla="*/ 11 w 305"/>
                    <a:gd name="T9" fmla="*/ 38 h 83"/>
                    <a:gd name="T10" fmla="*/ 18 w 305"/>
                    <a:gd name="T11" fmla="*/ 31 h 83"/>
                    <a:gd name="T12" fmla="*/ 27 w 305"/>
                    <a:gd name="T13" fmla="*/ 25 h 83"/>
                    <a:gd name="T14" fmla="*/ 39 w 305"/>
                    <a:gd name="T15" fmla="*/ 17 h 83"/>
                    <a:gd name="T16" fmla="*/ 54 w 305"/>
                    <a:gd name="T17" fmla="*/ 12 h 83"/>
                    <a:gd name="T18" fmla="*/ 72 w 305"/>
                    <a:gd name="T19" fmla="*/ 7 h 83"/>
                    <a:gd name="T20" fmla="*/ 92 w 305"/>
                    <a:gd name="T21" fmla="*/ 2 h 83"/>
                    <a:gd name="T22" fmla="*/ 118 w 305"/>
                    <a:gd name="T23" fmla="*/ 0 h 83"/>
                    <a:gd name="T24" fmla="*/ 146 w 305"/>
                    <a:gd name="T25" fmla="*/ 0 h 83"/>
                    <a:gd name="T26" fmla="*/ 180 w 305"/>
                    <a:gd name="T27" fmla="*/ 2 h 83"/>
                    <a:gd name="T28" fmla="*/ 216 w 305"/>
                    <a:gd name="T29" fmla="*/ 8 h 83"/>
                    <a:gd name="T30" fmla="*/ 258 w 305"/>
                    <a:gd name="T31" fmla="*/ 16 h 83"/>
                    <a:gd name="T32" fmla="*/ 305 w 305"/>
                    <a:gd name="T33" fmla="*/ 29 h 83"/>
                    <a:gd name="T34" fmla="*/ 299 w 305"/>
                    <a:gd name="T35" fmla="*/ 47 h 83"/>
                    <a:gd name="T36" fmla="*/ 297 w 305"/>
                    <a:gd name="T37" fmla="*/ 45 h 83"/>
                    <a:gd name="T38" fmla="*/ 289 w 305"/>
                    <a:gd name="T39" fmla="*/ 43 h 83"/>
                    <a:gd name="T40" fmla="*/ 277 w 305"/>
                    <a:gd name="T41" fmla="*/ 40 h 83"/>
                    <a:gd name="T42" fmla="*/ 262 w 305"/>
                    <a:gd name="T43" fmla="*/ 36 h 83"/>
                    <a:gd name="T44" fmla="*/ 244 w 305"/>
                    <a:gd name="T45" fmla="*/ 33 h 83"/>
                    <a:gd name="T46" fmla="*/ 224 w 305"/>
                    <a:gd name="T47" fmla="*/ 28 h 83"/>
                    <a:gd name="T48" fmla="*/ 201 w 305"/>
                    <a:gd name="T49" fmla="*/ 25 h 83"/>
                    <a:gd name="T50" fmla="*/ 176 w 305"/>
                    <a:gd name="T51" fmla="*/ 22 h 83"/>
                    <a:gd name="T52" fmla="*/ 152 w 305"/>
                    <a:gd name="T53" fmla="*/ 21 h 83"/>
                    <a:gd name="T54" fmla="*/ 126 w 305"/>
                    <a:gd name="T55" fmla="*/ 22 h 83"/>
                    <a:gd name="T56" fmla="*/ 101 w 305"/>
                    <a:gd name="T57" fmla="*/ 24 h 83"/>
                    <a:gd name="T58" fmla="*/ 77 w 305"/>
                    <a:gd name="T59" fmla="*/ 29 h 83"/>
                    <a:gd name="T60" fmla="*/ 55 w 305"/>
                    <a:gd name="T61" fmla="*/ 38 h 83"/>
                    <a:gd name="T62" fmla="*/ 33 w 305"/>
                    <a:gd name="T63" fmla="*/ 49 h 83"/>
                    <a:gd name="T64" fmla="*/ 15 w 305"/>
                    <a:gd name="T65" fmla="*/ 64 h 83"/>
                    <a:gd name="T66" fmla="*/ 0 w 305"/>
                    <a:gd name="T67" fmla="*/ 83 h 83"/>
                    <a:gd name="T68" fmla="*/ 0 w 305"/>
                    <a:gd name="T69" fmla="*/ 53 h 8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305"/>
                    <a:gd name="T106" fmla="*/ 0 h 83"/>
                    <a:gd name="T107" fmla="*/ 305 w 305"/>
                    <a:gd name="T108" fmla="*/ 83 h 83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305" h="83">
                      <a:moveTo>
                        <a:pt x="0" y="53"/>
                      </a:moveTo>
                      <a:lnTo>
                        <a:pt x="0" y="52"/>
                      </a:lnTo>
                      <a:lnTo>
                        <a:pt x="2" y="49"/>
                      </a:lnTo>
                      <a:lnTo>
                        <a:pt x="5" y="44"/>
                      </a:lnTo>
                      <a:lnTo>
                        <a:pt x="11" y="38"/>
                      </a:lnTo>
                      <a:lnTo>
                        <a:pt x="18" y="31"/>
                      </a:lnTo>
                      <a:lnTo>
                        <a:pt x="27" y="25"/>
                      </a:lnTo>
                      <a:lnTo>
                        <a:pt x="39" y="17"/>
                      </a:lnTo>
                      <a:lnTo>
                        <a:pt x="54" y="12"/>
                      </a:lnTo>
                      <a:lnTo>
                        <a:pt x="72" y="7"/>
                      </a:lnTo>
                      <a:lnTo>
                        <a:pt x="92" y="2"/>
                      </a:lnTo>
                      <a:lnTo>
                        <a:pt x="118" y="0"/>
                      </a:lnTo>
                      <a:lnTo>
                        <a:pt x="146" y="0"/>
                      </a:lnTo>
                      <a:lnTo>
                        <a:pt x="180" y="2"/>
                      </a:lnTo>
                      <a:lnTo>
                        <a:pt x="216" y="8"/>
                      </a:lnTo>
                      <a:lnTo>
                        <a:pt x="258" y="16"/>
                      </a:lnTo>
                      <a:lnTo>
                        <a:pt x="305" y="29"/>
                      </a:lnTo>
                      <a:lnTo>
                        <a:pt x="299" y="47"/>
                      </a:lnTo>
                      <a:lnTo>
                        <a:pt x="297" y="45"/>
                      </a:lnTo>
                      <a:lnTo>
                        <a:pt x="289" y="43"/>
                      </a:lnTo>
                      <a:lnTo>
                        <a:pt x="277" y="40"/>
                      </a:lnTo>
                      <a:lnTo>
                        <a:pt x="262" y="36"/>
                      </a:lnTo>
                      <a:lnTo>
                        <a:pt x="244" y="33"/>
                      </a:lnTo>
                      <a:lnTo>
                        <a:pt x="224" y="28"/>
                      </a:lnTo>
                      <a:lnTo>
                        <a:pt x="201" y="25"/>
                      </a:lnTo>
                      <a:lnTo>
                        <a:pt x="176" y="22"/>
                      </a:lnTo>
                      <a:lnTo>
                        <a:pt x="152" y="21"/>
                      </a:lnTo>
                      <a:lnTo>
                        <a:pt x="126" y="22"/>
                      </a:lnTo>
                      <a:lnTo>
                        <a:pt x="101" y="24"/>
                      </a:lnTo>
                      <a:lnTo>
                        <a:pt x="77" y="29"/>
                      </a:lnTo>
                      <a:lnTo>
                        <a:pt x="55" y="38"/>
                      </a:lnTo>
                      <a:lnTo>
                        <a:pt x="33" y="49"/>
                      </a:lnTo>
                      <a:lnTo>
                        <a:pt x="15" y="64"/>
                      </a:lnTo>
                      <a:lnTo>
                        <a:pt x="0" y="83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73" name="Freeform 110"/>
                <p:cNvSpPr>
                  <a:spLocks/>
                </p:cNvSpPr>
                <p:nvPr/>
              </p:nvSpPr>
              <p:spPr bwMode="auto">
                <a:xfrm>
                  <a:off x="6348" y="13696"/>
                  <a:ext cx="496" cy="917"/>
                </a:xfrm>
                <a:custGeom>
                  <a:avLst/>
                  <a:gdLst>
                    <a:gd name="T0" fmla="*/ 0 w 496"/>
                    <a:gd name="T1" fmla="*/ 0 h 917"/>
                    <a:gd name="T2" fmla="*/ 0 w 496"/>
                    <a:gd name="T3" fmla="*/ 886 h 917"/>
                    <a:gd name="T4" fmla="*/ 150 w 496"/>
                    <a:gd name="T5" fmla="*/ 917 h 917"/>
                    <a:gd name="T6" fmla="*/ 143 w 496"/>
                    <a:gd name="T7" fmla="*/ 797 h 917"/>
                    <a:gd name="T8" fmla="*/ 496 w 496"/>
                    <a:gd name="T9" fmla="*/ 851 h 917"/>
                    <a:gd name="T10" fmla="*/ 490 w 496"/>
                    <a:gd name="T11" fmla="*/ 803 h 917"/>
                    <a:gd name="T12" fmla="*/ 245 w 496"/>
                    <a:gd name="T13" fmla="*/ 773 h 917"/>
                    <a:gd name="T14" fmla="*/ 239 w 496"/>
                    <a:gd name="T15" fmla="*/ 670 h 917"/>
                    <a:gd name="T16" fmla="*/ 72 w 496"/>
                    <a:gd name="T17" fmla="*/ 670 h 917"/>
                    <a:gd name="T18" fmla="*/ 68 w 496"/>
                    <a:gd name="T19" fmla="*/ 657 h 917"/>
                    <a:gd name="T20" fmla="*/ 56 w 496"/>
                    <a:gd name="T21" fmla="*/ 620 h 917"/>
                    <a:gd name="T22" fmla="*/ 41 w 496"/>
                    <a:gd name="T23" fmla="*/ 559 h 917"/>
                    <a:gd name="T24" fmla="*/ 26 w 496"/>
                    <a:gd name="T25" fmla="*/ 480 h 917"/>
                    <a:gd name="T26" fmla="*/ 15 w 496"/>
                    <a:gd name="T27" fmla="*/ 385 h 917"/>
                    <a:gd name="T28" fmla="*/ 11 w 496"/>
                    <a:gd name="T29" fmla="*/ 276 h 917"/>
                    <a:gd name="T30" fmla="*/ 20 w 496"/>
                    <a:gd name="T31" fmla="*/ 158 h 917"/>
                    <a:gd name="T32" fmla="*/ 42 w 496"/>
                    <a:gd name="T33" fmla="*/ 30 h 917"/>
                    <a:gd name="T34" fmla="*/ 0 w 496"/>
                    <a:gd name="T35" fmla="*/ 0 h 9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496"/>
                    <a:gd name="T55" fmla="*/ 0 h 917"/>
                    <a:gd name="T56" fmla="*/ 496 w 496"/>
                    <a:gd name="T57" fmla="*/ 917 h 9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496" h="917">
                      <a:moveTo>
                        <a:pt x="0" y="0"/>
                      </a:moveTo>
                      <a:lnTo>
                        <a:pt x="0" y="886"/>
                      </a:lnTo>
                      <a:lnTo>
                        <a:pt x="150" y="917"/>
                      </a:lnTo>
                      <a:lnTo>
                        <a:pt x="143" y="797"/>
                      </a:lnTo>
                      <a:lnTo>
                        <a:pt x="496" y="851"/>
                      </a:lnTo>
                      <a:lnTo>
                        <a:pt x="490" y="803"/>
                      </a:lnTo>
                      <a:lnTo>
                        <a:pt x="245" y="773"/>
                      </a:lnTo>
                      <a:lnTo>
                        <a:pt x="239" y="670"/>
                      </a:lnTo>
                      <a:lnTo>
                        <a:pt x="72" y="670"/>
                      </a:lnTo>
                      <a:lnTo>
                        <a:pt x="68" y="657"/>
                      </a:lnTo>
                      <a:lnTo>
                        <a:pt x="56" y="620"/>
                      </a:lnTo>
                      <a:lnTo>
                        <a:pt x="41" y="559"/>
                      </a:lnTo>
                      <a:lnTo>
                        <a:pt x="26" y="480"/>
                      </a:lnTo>
                      <a:lnTo>
                        <a:pt x="15" y="385"/>
                      </a:lnTo>
                      <a:lnTo>
                        <a:pt x="11" y="276"/>
                      </a:lnTo>
                      <a:lnTo>
                        <a:pt x="20" y="158"/>
                      </a:lnTo>
                      <a:lnTo>
                        <a:pt x="42" y="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74" name="Freeform 111"/>
                <p:cNvSpPr>
                  <a:spLocks/>
                </p:cNvSpPr>
                <p:nvPr/>
              </p:nvSpPr>
              <p:spPr bwMode="auto">
                <a:xfrm>
                  <a:off x="6593" y="13487"/>
                  <a:ext cx="638" cy="125"/>
                </a:xfrm>
                <a:custGeom>
                  <a:avLst/>
                  <a:gdLst>
                    <a:gd name="T0" fmla="*/ 0 w 638"/>
                    <a:gd name="T1" fmla="*/ 125 h 125"/>
                    <a:gd name="T2" fmla="*/ 4 w 638"/>
                    <a:gd name="T3" fmla="*/ 124 h 125"/>
                    <a:gd name="T4" fmla="*/ 14 w 638"/>
                    <a:gd name="T5" fmla="*/ 119 h 125"/>
                    <a:gd name="T6" fmla="*/ 31 w 638"/>
                    <a:gd name="T7" fmla="*/ 114 h 125"/>
                    <a:gd name="T8" fmla="*/ 53 w 638"/>
                    <a:gd name="T9" fmla="*/ 106 h 125"/>
                    <a:gd name="T10" fmla="*/ 81 w 638"/>
                    <a:gd name="T11" fmla="*/ 98 h 125"/>
                    <a:gd name="T12" fmla="*/ 113 w 638"/>
                    <a:gd name="T13" fmla="*/ 89 h 125"/>
                    <a:gd name="T14" fmla="*/ 151 w 638"/>
                    <a:gd name="T15" fmla="*/ 81 h 125"/>
                    <a:gd name="T16" fmla="*/ 192 w 638"/>
                    <a:gd name="T17" fmla="*/ 73 h 125"/>
                    <a:gd name="T18" fmla="*/ 237 w 638"/>
                    <a:gd name="T19" fmla="*/ 65 h 125"/>
                    <a:gd name="T20" fmla="*/ 286 w 638"/>
                    <a:gd name="T21" fmla="*/ 60 h 125"/>
                    <a:gd name="T22" fmla="*/ 337 w 638"/>
                    <a:gd name="T23" fmla="*/ 56 h 125"/>
                    <a:gd name="T24" fmla="*/ 390 w 638"/>
                    <a:gd name="T25" fmla="*/ 55 h 125"/>
                    <a:gd name="T26" fmla="*/ 446 w 638"/>
                    <a:gd name="T27" fmla="*/ 56 h 125"/>
                    <a:gd name="T28" fmla="*/ 503 w 638"/>
                    <a:gd name="T29" fmla="*/ 61 h 125"/>
                    <a:gd name="T30" fmla="*/ 561 w 638"/>
                    <a:gd name="T31" fmla="*/ 70 h 125"/>
                    <a:gd name="T32" fmla="*/ 620 w 638"/>
                    <a:gd name="T33" fmla="*/ 83 h 125"/>
                    <a:gd name="T34" fmla="*/ 638 w 638"/>
                    <a:gd name="T35" fmla="*/ 0 h 125"/>
                    <a:gd name="T36" fmla="*/ 634 w 638"/>
                    <a:gd name="T37" fmla="*/ 0 h 125"/>
                    <a:gd name="T38" fmla="*/ 620 w 638"/>
                    <a:gd name="T39" fmla="*/ 0 h 125"/>
                    <a:gd name="T40" fmla="*/ 599 w 638"/>
                    <a:gd name="T41" fmla="*/ 0 h 125"/>
                    <a:gd name="T42" fmla="*/ 571 w 638"/>
                    <a:gd name="T43" fmla="*/ 1 h 125"/>
                    <a:gd name="T44" fmla="*/ 536 w 638"/>
                    <a:gd name="T45" fmla="*/ 2 h 125"/>
                    <a:gd name="T46" fmla="*/ 496 w 638"/>
                    <a:gd name="T47" fmla="*/ 3 h 125"/>
                    <a:gd name="T48" fmla="*/ 452 w 638"/>
                    <a:gd name="T49" fmla="*/ 6 h 125"/>
                    <a:gd name="T50" fmla="*/ 405 w 638"/>
                    <a:gd name="T51" fmla="*/ 8 h 125"/>
                    <a:gd name="T52" fmla="*/ 354 w 638"/>
                    <a:gd name="T53" fmla="*/ 13 h 125"/>
                    <a:gd name="T54" fmla="*/ 302 w 638"/>
                    <a:gd name="T55" fmla="*/ 17 h 125"/>
                    <a:gd name="T56" fmla="*/ 249 w 638"/>
                    <a:gd name="T57" fmla="*/ 22 h 125"/>
                    <a:gd name="T58" fmla="*/ 196 w 638"/>
                    <a:gd name="T59" fmla="*/ 30 h 125"/>
                    <a:gd name="T60" fmla="*/ 144 w 638"/>
                    <a:gd name="T61" fmla="*/ 37 h 125"/>
                    <a:gd name="T62" fmla="*/ 93 w 638"/>
                    <a:gd name="T63" fmla="*/ 47 h 125"/>
                    <a:gd name="T64" fmla="*/ 45 w 638"/>
                    <a:gd name="T65" fmla="*/ 58 h 125"/>
                    <a:gd name="T66" fmla="*/ 0 w 638"/>
                    <a:gd name="T67" fmla="*/ 71 h 125"/>
                    <a:gd name="T68" fmla="*/ 0 w 638"/>
                    <a:gd name="T69" fmla="*/ 125 h 12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638"/>
                    <a:gd name="T106" fmla="*/ 0 h 125"/>
                    <a:gd name="T107" fmla="*/ 638 w 638"/>
                    <a:gd name="T108" fmla="*/ 125 h 12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638" h="125">
                      <a:moveTo>
                        <a:pt x="0" y="125"/>
                      </a:moveTo>
                      <a:lnTo>
                        <a:pt x="4" y="124"/>
                      </a:lnTo>
                      <a:lnTo>
                        <a:pt x="14" y="119"/>
                      </a:lnTo>
                      <a:lnTo>
                        <a:pt x="31" y="114"/>
                      </a:lnTo>
                      <a:lnTo>
                        <a:pt x="53" y="106"/>
                      </a:lnTo>
                      <a:lnTo>
                        <a:pt x="81" y="98"/>
                      </a:lnTo>
                      <a:lnTo>
                        <a:pt x="113" y="89"/>
                      </a:lnTo>
                      <a:lnTo>
                        <a:pt x="151" y="81"/>
                      </a:lnTo>
                      <a:lnTo>
                        <a:pt x="192" y="73"/>
                      </a:lnTo>
                      <a:lnTo>
                        <a:pt x="237" y="65"/>
                      </a:lnTo>
                      <a:lnTo>
                        <a:pt x="286" y="60"/>
                      </a:lnTo>
                      <a:lnTo>
                        <a:pt x="337" y="56"/>
                      </a:lnTo>
                      <a:lnTo>
                        <a:pt x="390" y="55"/>
                      </a:lnTo>
                      <a:lnTo>
                        <a:pt x="446" y="56"/>
                      </a:lnTo>
                      <a:lnTo>
                        <a:pt x="503" y="61"/>
                      </a:lnTo>
                      <a:lnTo>
                        <a:pt x="561" y="70"/>
                      </a:lnTo>
                      <a:lnTo>
                        <a:pt x="620" y="83"/>
                      </a:lnTo>
                      <a:lnTo>
                        <a:pt x="638" y="0"/>
                      </a:lnTo>
                      <a:lnTo>
                        <a:pt x="634" y="0"/>
                      </a:lnTo>
                      <a:lnTo>
                        <a:pt x="620" y="0"/>
                      </a:lnTo>
                      <a:lnTo>
                        <a:pt x="599" y="0"/>
                      </a:lnTo>
                      <a:lnTo>
                        <a:pt x="571" y="1"/>
                      </a:lnTo>
                      <a:lnTo>
                        <a:pt x="536" y="2"/>
                      </a:lnTo>
                      <a:lnTo>
                        <a:pt x="496" y="3"/>
                      </a:lnTo>
                      <a:lnTo>
                        <a:pt x="452" y="6"/>
                      </a:lnTo>
                      <a:lnTo>
                        <a:pt x="405" y="8"/>
                      </a:lnTo>
                      <a:lnTo>
                        <a:pt x="354" y="13"/>
                      </a:lnTo>
                      <a:lnTo>
                        <a:pt x="302" y="17"/>
                      </a:lnTo>
                      <a:lnTo>
                        <a:pt x="249" y="22"/>
                      </a:lnTo>
                      <a:lnTo>
                        <a:pt x="196" y="30"/>
                      </a:lnTo>
                      <a:lnTo>
                        <a:pt x="144" y="37"/>
                      </a:lnTo>
                      <a:lnTo>
                        <a:pt x="93" y="47"/>
                      </a:lnTo>
                      <a:lnTo>
                        <a:pt x="45" y="58"/>
                      </a:lnTo>
                      <a:lnTo>
                        <a:pt x="0" y="71"/>
                      </a:lnTo>
                      <a:lnTo>
                        <a:pt x="0" y="12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75" name="Freeform 112"/>
                <p:cNvSpPr>
                  <a:spLocks/>
                </p:cNvSpPr>
                <p:nvPr/>
              </p:nvSpPr>
              <p:spPr bwMode="auto">
                <a:xfrm>
                  <a:off x="6217" y="14634"/>
                  <a:ext cx="1075" cy="356"/>
                </a:xfrm>
                <a:custGeom>
                  <a:avLst/>
                  <a:gdLst>
                    <a:gd name="T0" fmla="*/ 454 w 1075"/>
                    <a:gd name="T1" fmla="*/ 344 h 356"/>
                    <a:gd name="T2" fmla="*/ 456 w 1075"/>
                    <a:gd name="T3" fmla="*/ 343 h 356"/>
                    <a:gd name="T4" fmla="*/ 463 w 1075"/>
                    <a:gd name="T5" fmla="*/ 341 h 356"/>
                    <a:gd name="T6" fmla="*/ 472 w 1075"/>
                    <a:gd name="T7" fmla="*/ 337 h 356"/>
                    <a:gd name="T8" fmla="*/ 485 w 1075"/>
                    <a:gd name="T9" fmla="*/ 332 h 356"/>
                    <a:gd name="T10" fmla="*/ 501 w 1075"/>
                    <a:gd name="T11" fmla="*/ 325 h 356"/>
                    <a:gd name="T12" fmla="*/ 518 w 1075"/>
                    <a:gd name="T13" fmla="*/ 317 h 356"/>
                    <a:gd name="T14" fmla="*/ 538 w 1075"/>
                    <a:gd name="T15" fmla="*/ 308 h 356"/>
                    <a:gd name="T16" fmla="*/ 558 w 1075"/>
                    <a:gd name="T17" fmla="*/ 298 h 356"/>
                    <a:gd name="T18" fmla="*/ 580 w 1075"/>
                    <a:gd name="T19" fmla="*/ 287 h 356"/>
                    <a:gd name="T20" fmla="*/ 600 w 1075"/>
                    <a:gd name="T21" fmla="*/ 274 h 356"/>
                    <a:gd name="T22" fmla="*/ 621 w 1075"/>
                    <a:gd name="T23" fmla="*/ 262 h 356"/>
                    <a:gd name="T24" fmla="*/ 640 w 1075"/>
                    <a:gd name="T25" fmla="*/ 248 h 356"/>
                    <a:gd name="T26" fmla="*/ 658 w 1075"/>
                    <a:gd name="T27" fmla="*/ 234 h 356"/>
                    <a:gd name="T28" fmla="*/ 674 w 1075"/>
                    <a:gd name="T29" fmla="*/ 219 h 356"/>
                    <a:gd name="T30" fmla="*/ 688 w 1075"/>
                    <a:gd name="T31" fmla="*/ 204 h 356"/>
                    <a:gd name="T32" fmla="*/ 699 w 1075"/>
                    <a:gd name="T33" fmla="*/ 189 h 356"/>
                    <a:gd name="T34" fmla="*/ 0 w 1075"/>
                    <a:gd name="T35" fmla="*/ 18 h 356"/>
                    <a:gd name="T36" fmla="*/ 54 w 1075"/>
                    <a:gd name="T37" fmla="*/ 0 h 356"/>
                    <a:gd name="T38" fmla="*/ 1075 w 1075"/>
                    <a:gd name="T39" fmla="*/ 251 h 356"/>
                    <a:gd name="T40" fmla="*/ 1033 w 1075"/>
                    <a:gd name="T41" fmla="*/ 274 h 356"/>
                    <a:gd name="T42" fmla="*/ 738 w 1075"/>
                    <a:gd name="T43" fmla="*/ 199 h 356"/>
                    <a:gd name="T44" fmla="*/ 737 w 1075"/>
                    <a:gd name="T45" fmla="*/ 200 h 356"/>
                    <a:gd name="T46" fmla="*/ 735 w 1075"/>
                    <a:gd name="T47" fmla="*/ 203 h 356"/>
                    <a:gd name="T48" fmla="*/ 730 w 1075"/>
                    <a:gd name="T49" fmla="*/ 207 h 356"/>
                    <a:gd name="T50" fmla="*/ 724 w 1075"/>
                    <a:gd name="T51" fmla="*/ 214 h 356"/>
                    <a:gd name="T52" fmla="*/ 716 w 1075"/>
                    <a:gd name="T53" fmla="*/ 222 h 356"/>
                    <a:gd name="T54" fmla="*/ 706 w 1075"/>
                    <a:gd name="T55" fmla="*/ 231 h 356"/>
                    <a:gd name="T56" fmla="*/ 694 w 1075"/>
                    <a:gd name="T57" fmla="*/ 242 h 356"/>
                    <a:gd name="T58" fmla="*/ 679 w 1075"/>
                    <a:gd name="T59" fmla="*/ 253 h 356"/>
                    <a:gd name="T60" fmla="*/ 662 w 1075"/>
                    <a:gd name="T61" fmla="*/ 265 h 356"/>
                    <a:gd name="T62" fmla="*/ 643 w 1075"/>
                    <a:gd name="T63" fmla="*/ 278 h 356"/>
                    <a:gd name="T64" fmla="*/ 621 w 1075"/>
                    <a:gd name="T65" fmla="*/ 291 h 356"/>
                    <a:gd name="T66" fmla="*/ 597 w 1075"/>
                    <a:gd name="T67" fmla="*/ 303 h 356"/>
                    <a:gd name="T68" fmla="*/ 570 w 1075"/>
                    <a:gd name="T69" fmla="*/ 317 h 356"/>
                    <a:gd name="T70" fmla="*/ 540 w 1075"/>
                    <a:gd name="T71" fmla="*/ 330 h 356"/>
                    <a:gd name="T72" fmla="*/ 508 w 1075"/>
                    <a:gd name="T73" fmla="*/ 343 h 356"/>
                    <a:gd name="T74" fmla="*/ 472 w 1075"/>
                    <a:gd name="T75" fmla="*/ 356 h 356"/>
                    <a:gd name="T76" fmla="*/ 454 w 1075"/>
                    <a:gd name="T77" fmla="*/ 344 h 35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075"/>
                    <a:gd name="T118" fmla="*/ 0 h 356"/>
                    <a:gd name="T119" fmla="*/ 1075 w 1075"/>
                    <a:gd name="T120" fmla="*/ 356 h 356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075" h="356">
                      <a:moveTo>
                        <a:pt x="454" y="344"/>
                      </a:moveTo>
                      <a:lnTo>
                        <a:pt x="456" y="343"/>
                      </a:lnTo>
                      <a:lnTo>
                        <a:pt x="463" y="341"/>
                      </a:lnTo>
                      <a:lnTo>
                        <a:pt x="472" y="337"/>
                      </a:lnTo>
                      <a:lnTo>
                        <a:pt x="485" y="332"/>
                      </a:lnTo>
                      <a:lnTo>
                        <a:pt x="501" y="325"/>
                      </a:lnTo>
                      <a:lnTo>
                        <a:pt x="518" y="317"/>
                      </a:lnTo>
                      <a:lnTo>
                        <a:pt x="538" y="308"/>
                      </a:lnTo>
                      <a:lnTo>
                        <a:pt x="558" y="298"/>
                      </a:lnTo>
                      <a:lnTo>
                        <a:pt x="580" y="287"/>
                      </a:lnTo>
                      <a:lnTo>
                        <a:pt x="600" y="274"/>
                      </a:lnTo>
                      <a:lnTo>
                        <a:pt x="621" y="262"/>
                      </a:lnTo>
                      <a:lnTo>
                        <a:pt x="640" y="248"/>
                      </a:lnTo>
                      <a:lnTo>
                        <a:pt x="658" y="234"/>
                      </a:lnTo>
                      <a:lnTo>
                        <a:pt x="674" y="219"/>
                      </a:lnTo>
                      <a:lnTo>
                        <a:pt x="688" y="204"/>
                      </a:lnTo>
                      <a:lnTo>
                        <a:pt x="699" y="189"/>
                      </a:lnTo>
                      <a:lnTo>
                        <a:pt x="0" y="18"/>
                      </a:lnTo>
                      <a:lnTo>
                        <a:pt x="54" y="0"/>
                      </a:lnTo>
                      <a:lnTo>
                        <a:pt x="1075" y="251"/>
                      </a:lnTo>
                      <a:lnTo>
                        <a:pt x="1033" y="274"/>
                      </a:lnTo>
                      <a:lnTo>
                        <a:pt x="738" y="199"/>
                      </a:lnTo>
                      <a:lnTo>
                        <a:pt x="737" y="200"/>
                      </a:lnTo>
                      <a:lnTo>
                        <a:pt x="735" y="203"/>
                      </a:lnTo>
                      <a:lnTo>
                        <a:pt x="730" y="207"/>
                      </a:lnTo>
                      <a:lnTo>
                        <a:pt x="724" y="214"/>
                      </a:lnTo>
                      <a:lnTo>
                        <a:pt x="716" y="222"/>
                      </a:lnTo>
                      <a:lnTo>
                        <a:pt x="706" y="231"/>
                      </a:lnTo>
                      <a:lnTo>
                        <a:pt x="694" y="242"/>
                      </a:lnTo>
                      <a:lnTo>
                        <a:pt x="679" y="253"/>
                      </a:lnTo>
                      <a:lnTo>
                        <a:pt x="662" y="265"/>
                      </a:lnTo>
                      <a:lnTo>
                        <a:pt x="643" y="278"/>
                      </a:lnTo>
                      <a:lnTo>
                        <a:pt x="621" y="291"/>
                      </a:lnTo>
                      <a:lnTo>
                        <a:pt x="597" y="303"/>
                      </a:lnTo>
                      <a:lnTo>
                        <a:pt x="570" y="317"/>
                      </a:lnTo>
                      <a:lnTo>
                        <a:pt x="540" y="330"/>
                      </a:lnTo>
                      <a:lnTo>
                        <a:pt x="508" y="343"/>
                      </a:lnTo>
                      <a:lnTo>
                        <a:pt x="472" y="356"/>
                      </a:lnTo>
                      <a:lnTo>
                        <a:pt x="454" y="3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76" name="Freeform 113"/>
                <p:cNvSpPr>
                  <a:spLocks/>
                </p:cNvSpPr>
                <p:nvPr/>
              </p:nvSpPr>
              <p:spPr bwMode="auto">
                <a:xfrm>
                  <a:off x="5997" y="14727"/>
                  <a:ext cx="1095" cy="319"/>
                </a:xfrm>
                <a:custGeom>
                  <a:avLst/>
                  <a:gdLst>
                    <a:gd name="T0" fmla="*/ 0 w 1095"/>
                    <a:gd name="T1" fmla="*/ 0 h 319"/>
                    <a:gd name="T2" fmla="*/ 1071 w 1095"/>
                    <a:gd name="T3" fmla="*/ 319 h 319"/>
                    <a:gd name="T4" fmla="*/ 1095 w 1095"/>
                    <a:gd name="T5" fmla="*/ 319 h 319"/>
                    <a:gd name="T6" fmla="*/ 33 w 1095"/>
                    <a:gd name="T7" fmla="*/ 0 h 319"/>
                    <a:gd name="T8" fmla="*/ 0 w 1095"/>
                    <a:gd name="T9" fmla="*/ 0 h 3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5"/>
                    <a:gd name="T16" fmla="*/ 0 h 319"/>
                    <a:gd name="T17" fmla="*/ 1095 w 1095"/>
                    <a:gd name="T18" fmla="*/ 319 h 3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5" h="319">
                      <a:moveTo>
                        <a:pt x="0" y="0"/>
                      </a:moveTo>
                      <a:lnTo>
                        <a:pt x="1071" y="319"/>
                      </a:lnTo>
                      <a:lnTo>
                        <a:pt x="1095" y="319"/>
                      </a:lnTo>
                      <a:lnTo>
                        <a:pt x="3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77" name="Freeform 114"/>
                <p:cNvSpPr>
                  <a:spLocks/>
                </p:cNvSpPr>
                <p:nvPr/>
              </p:nvSpPr>
              <p:spPr bwMode="auto">
                <a:xfrm>
                  <a:off x="6181" y="14684"/>
                  <a:ext cx="1082" cy="285"/>
                </a:xfrm>
                <a:custGeom>
                  <a:avLst/>
                  <a:gdLst>
                    <a:gd name="T0" fmla="*/ 0 w 1082"/>
                    <a:gd name="T1" fmla="*/ 1 h 285"/>
                    <a:gd name="T2" fmla="*/ 1058 w 1082"/>
                    <a:gd name="T3" fmla="*/ 285 h 285"/>
                    <a:gd name="T4" fmla="*/ 1082 w 1082"/>
                    <a:gd name="T5" fmla="*/ 284 h 285"/>
                    <a:gd name="T6" fmla="*/ 33 w 1082"/>
                    <a:gd name="T7" fmla="*/ 0 h 285"/>
                    <a:gd name="T8" fmla="*/ 0 w 1082"/>
                    <a:gd name="T9" fmla="*/ 1 h 2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82"/>
                    <a:gd name="T16" fmla="*/ 0 h 285"/>
                    <a:gd name="T17" fmla="*/ 1082 w 1082"/>
                    <a:gd name="T18" fmla="*/ 285 h 2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82" h="285">
                      <a:moveTo>
                        <a:pt x="0" y="1"/>
                      </a:moveTo>
                      <a:lnTo>
                        <a:pt x="1058" y="285"/>
                      </a:lnTo>
                      <a:lnTo>
                        <a:pt x="1082" y="284"/>
                      </a:lnTo>
                      <a:lnTo>
                        <a:pt x="33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78" name="Freeform 115"/>
                <p:cNvSpPr>
                  <a:spLocks/>
                </p:cNvSpPr>
                <p:nvPr/>
              </p:nvSpPr>
              <p:spPr bwMode="auto">
                <a:xfrm>
                  <a:off x="6093" y="14699"/>
                  <a:ext cx="1087" cy="315"/>
                </a:xfrm>
                <a:custGeom>
                  <a:avLst/>
                  <a:gdLst>
                    <a:gd name="T0" fmla="*/ 0 w 1087"/>
                    <a:gd name="T1" fmla="*/ 0 h 315"/>
                    <a:gd name="T2" fmla="*/ 1066 w 1087"/>
                    <a:gd name="T3" fmla="*/ 315 h 315"/>
                    <a:gd name="T4" fmla="*/ 1087 w 1087"/>
                    <a:gd name="T5" fmla="*/ 308 h 315"/>
                    <a:gd name="T6" fmla="*/ 31 w 1087"/>
                    <a:gd name="T7" fmla="*/ 0 h 315"/>
                    <a:gd name="T8" fmla="*/ 0 w 1087"/>
                    <a:gd name="T9" fmla="*/ 0 h 3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87"/>
                    <a:gd name="T16" fmla="*/ 0 h 315"/>
                    <a:gd name="T17" fmla="*/ 1087 w 1087"/>
                    <a:gd name="T18" fmla="*/ 315 h 3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87" h="315">
                      <a:moveTo>
                        <a:pt x="0" y="0"/>
                      </a:moveTo>
                      <a:lnTo>
                        <a:pt x="1066" y="315"/>
                      </a:lnTo>
                      <a:lnTo>
                        <a:pt x="1087" y="308"/>
                      </a:lnTo>
                      <a:lnTo>
                        <a:pt x="3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38032" name="Group 116"/>
              <p:cNvGrpSpPr>
                <a:grpSpLocks/>
              </p:cNvGrpSpPr>
              <p:nvPr/>
            </p:nvGrpSpPr>
            <p:grpSpPr bwMode="auto">
              <a:xfrm>
                <a:off x="12806" y="10667"/>
                <a:ext cx="983" cy="1369"/>
                <a:chOff x="12762" y="10336"/>
                <a:chExt cx="1027" cy="1700"/>
              </a:xfrm>
            </p:grpSpPr>
            <p:sp>
              <p:nvSpPr>
                <p:cNvPr id="38034" name="Rectangle 117"/>
                <p:cNvSpPr>
                  <a:spLocks noChangeArrowheads="1"/>
                </p:cNvSpPr>
                <p:nvPr/>
              </p:nvSpPr>
              <p:spPr bwMode="auto">
                <a:xfrm>
                  <a:off x="12824" y="10394"/>
                  <a:ext cx="965" cy="1642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35" name="Rectangle 118"/>
                <p:cNvSpPr>
                  <a:spLocks noChangeArrowheads="1"/>
                </p:cNvSpPr>
                <p:nvPr/>
              </p:nvSpPr>
              <p:spPr bwMode="auto">
                <a:xfrm>
                  <a:off x="12766" y="10336"/>
                  <a:ext cx="965" cy="16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36" name="Line 119"/>
                <p:cNvSpPr>
                  <a:spLocks noChangeShapeType="1"/>
                </p:cNvSpPr>
                <p:nvPr/>
              </p:nvSpPr>
              <p:spPr bwMode="auto">
                <a:xfrm>
                  <a:off x="12766" y="10682"/>
                  <a:ext cx="965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37" name="Line 120"/>
                <p:cNvSpPr>
                  <a:spLocks noChangeShapeType="1"/>
                </p:cNvSpPr>
                <p:nvPr/>
              </p:nvSpPr>
              <p:spPr bwMode="auto">
                <a:xfrm>
                  <a:off x="12780" y="11042"/>
                  <a:ext cx="98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38" name="Line 121"/>
                <p:cNvSpPr>
                  <a:spLocks noChangeShapeType="1"/>
                </p:cNvSpPr>
                <p:nvPr/>
              </p:nvSpPr>
              <p:spPr bwMode="auto">
                <a:xfrm>
                  <a:off x="12764" y="11374"/>
                  <a:ext cx="98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38039" name="Line 122"/>
                <p:cNvSpPr>
                  <a:spLocks noChangeShapeType="1"/>
                </p:cNvSpPr>
                <p:nvPr/>
              </p:nvSpPr>
              <p:spPr bwMode="auto">
                <a:xfrm>
                  <a:off x="12762" y="11675"/>
                  <a:ext cx="967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sp>
            <p:nvSpPr>
              <p:cNvPr id="38033" name="Text Box 123"/>
              <p:cNvSpPr txBox="1">
                <a:spLocks noChangeArrowheads="1"/>
              </p:cNvSpPr>
              <p:nvPr/>
            </p:nvSpPr>
            <p:spPr bwMode="auto">
              <a:xfrm>
                <a:off x="12809" y="10193"/>
                <a:ext cx="95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r>
                  <a:rPr lang="en-US">
                    <a:solidFill>
                      <a:schemeClr val="tx2"/>
                    </a:solidFill>
                    <a:latin typeface="Arial" pitchFamily="34" charset="0"/>
                  </a:rPr>
                  <a:t>Host B</a:t>
                </a:r>
                <a:endParaRPr lang="en-US" sz="2000">
                  <a:solidFill>
                    <a:schemeClr val="tx2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37912" name="Line 124"/>
            <p:cNvSpPr>
              <a:spLocks noChangeShapeType="1"/>
            </p:cNvSpPr>
            <p:nvPr/>
          </p:nvSpPr>
          <p:spPr bwMode="auto">
            <a:xfrm flipH="1">
              <a:off x="2474" y="3796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13" name="Line 125"/>
            <p:cNvSpPr>
              <a:spLocks noChangeShapeType="1"/>
            </p:cNvSpPr>
            <p:nvPr/>
          </p:nvSpPr>
          <p:spPr bwMode="auto">
            <a:xfrm flipH="1">
              <a:off x="3494" y="3796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14" name="Line 126"/>
            <p:cNvSpPr>
              <a:spLocks noChangeShapeType="1"/>
            </p:cNvSpPr>
            <p:nvPr/>
          </p:nvSpPr>
          <p:spPr bwMode="auto">
            <a:xfrm flipH="1">
              <a:off x="3572" y="3544"/>
              <a:ext cx="582" cy="5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15" name="Line 127"/>
            <p:cNvSpPr>
              <a:spLocks noChangeShapeType="1"/>
            </p:cNvSpPr>
            <p:nvPr/>
          </p:nvSpPr>
          <p:spPr bwMode="auto">
            <a:xfrm flipH="1">
              <a:off x="3566" y="4090"/>
              <a:ext cx="3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16" name="Line 128"/>
            <p:cNvSpPr>
              <a:spLocks noChangeShapeType="1"/>
            </p:cNvSpPr>
            <p:nvPr/>
          </p:nvSpPr>
          <p:spPr bwMode="auto">
            <a:xfrm flipH="1">
              <a:off x="4135" y="3550"/>
              <a:ext cx="2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37917" name="Group 129"/>
            <p:cNvGrpSpPr>
              <a:grpSpLocks/>
            </p:cNvGrpSpPr>
            <p:nvPr/>
          </p:nvGrpSpPr>
          <p:grpSpPr bwMode="auto">
            <a:xfrm>
              <a:off x="4190" y="3149"/>
              <a:ext cx="617" cy="568"/>
              <a:chOff x="5850" y="13487"/>
              <a:chExt cx="2023" cy="1840"/>
            </a:xfrm>
          </p:grpSpPr>
          <p:sp>
            <p:nvSpPr>
              <p:cNvPr id="37992" name="Freeform 130"/>
              <p:cNvSpPr>
                <a:spLocks/>
              </p:cNvSpPr>
              <p:nvPr/>
            </p:nvSpPr>
            <p:spPr bwMode="auto">
              <a:xfrm>
                <a:off x="5850" y="13632"/>
                <a:ext cx="2023" cy="1695"/>
              </a:xfrm>
              <a:custGeom>
                <a:avLst/>
                <a:gdLst>
                  <a:gd name="T0" fmla="*/ 570 w 2023"/>
                  <a:gd name="T1" fmla="*/ 121 h 1695"/>
                  <a:gd name="T2" fmla="*/ 575 w 2023"/>
                  <a:gd name="T3" fmla="*/ 120 h 1695"/>
                  <a:gd name="T4" fmla="*/ 586 w 2023"/>
                  <a:gd name="T5" fmla="*/ 116 h 1695"/>
                  <a:gd name="T6" fmla="*/ 607 w 2023"/>
                  <a:gd name="T7" fmla="*/ 108 h 1695"/>
                  <a:gd name="T8" fmla="*/ 636 w 2023"/>
                  <a:gd name="T9" fmla="*/ 101 h 1695"/>
                  <a:gd name="T10" fmla="*/ 672 w 2023"/>
                  <a:gd name="T11" fmla="*/ 90 h 1695"/>
                  <a:gd name="T12" fmla="*/ 718 w 2023"/>
                  <a:gd name="T13" fmla="*/ 79 h 1695"/>
                  <a:gd name="T14" fmla="*/ 771 w 2023"/>
                  <a:gd name="T15" fmla="*/ 67 h 1695"/>
                  <a:gd name="T16" fmla="*/ 834 w 2023"/>
                  <a:gd name="T17" fmla="*/ 55 h 1695"/>
                  <a:gd name="T18" fmla="*/ 904 w 2023"/>
                  <a:gd name="T19" fmla="*/ 43 h 1695"/>
                  <a:gd name="T20" fmla="*/ 982 w 2023"/>
                  <a:gd name="T21" fmla="*/ 33 h 1695"/>
                  <a:gd name="T22" fmla="*/ 1071 w 2023"/>
                  <a:gd name="T23" fmla="*/ 22 h 1695"/>
                  <a:gd name="T24" fmla="*/ 1166 w 2023"/>
                  <a:gd name="T25" fmla="*/ 13 h 1695"/>
                  <a:gd name="T26" fmla="*/ 1271 w 2023"/>
                  <a:gd name="T27" fmla="*/ 7 h 1695"/>
                  <a:gd name="T28" fmla="*/ 1384 w 2023"/>
                  <a:gd name="T29" fmla="*/ 1 h 1695"/>
                  <a:gd name="T30" fmla="*/ 1506 w 2023"/>
                  <a:gd name="T31" fmla="*/ 0 h 1695"/>
                  <a:gd name="T32" fmla="*/ 1636 w 2023"/>
                  <a:gd name="T33" fmla="*/ 1 h 1695"/>
                  <a:gd name="T34" fmla="*/ 1692 w 2023"/>
                  <a:gd name="T35" fmla="*/ 233 h 1695"/>
                  <a:gd name="T36" fmla="*/ 1713 w 2023"/>
                  <a:gd name="T37" fmla="*/ 243 h 1695"/>
                  <a:gd name="T38" fmla="*/ 1758 w 2023"/>
                  <a:gd name="T39" fmla="*/ 274 h 1695"/>
                  <a:gd name="T40" fmla="*/ 1806 w 2023"/>
                  <a:gd name="T41" fmla="*/ 329 h 1695"/>
                  <a:gd name="T42" fmla="*/ 1836 w 2023"/>
                  <a:gd name="T43" fmla="*/ 409 h 1695"/>
                  <a:gd name="T44" fmla="*/ 1955 w 2023"/>
                  <a:gd name="T45" fmla="*/ 948 h 1695"/>
                  <a:gd name="T46" fmla="*/ 2003 w 2023"/>
                  <a:gd name="T47" fmla="*/ 1171 h 1695"/>
                  <a:gd name="T48" fmla="*/ 2011 w 2023"/>
                  <a:gd name="T49" fmla="*/ 1188 h 1695"/>
                  <a:gd name="T50" fmla="*/ 2022 w 2023"/>
                  <a:gd name="T51" fmla="*/ 1231 h 1695"/>
                  <a:gd name="T52" fmla="*/ 2021 w 2023"/>
                  <a:gd name="T53" fmla="*/ 1297 h 1695"/>
                  <a:gd name="T54" fmla="*/ 1992 w 2023"/>
                  <a:gd name="T55" fmla="*/ 1380 h 1695"/>
                  <a:gd name="T56" fmla="*/ 0 w 2023"/>
                  <a:gd name="T57" fmla="*/ 1328 h 1695"/>
                  <a:gd name="T58" fmla="*/ 199 w 2023"/>
                  <a:gd name="T59" fmla="*/ 1223 h 1695"/>
                  <a:gd name="T60" fmla="*/ 200 w 2023"/>
                  <a:gd name="T61" fmla="*/ 232 h 1695"/>
                  <a:gd name="T62" fmla="*/ 210 w 2023"/>
                  <a:gd name="T63" fmla="*/ 226 h 1695"/>
                  <a:gd name="T64" fmla="*/ 230 w 2023"/>
                  <a:gd name="T65" fmla="*/ 214 h 1695"/>
                  <a:gd name="T66" fmla="*/ 259 w 2023"/>
                  <a:gd name="T67" fmla="*/ 201 h 1695"/>
                  <a:gd name="T68" fmla="*/ 297 w 2023"/>
                  <a:gd name="T69" fmla="*/ 189 h 1695"/>
                  <a:gd name="T70" fmla="*/ 344 w 2023"/>
                  <a:gd name="T71" fmla="*/ 183 h 1695"/>
                  <a:gd name="T72" fmla="*/ 399 w 2023"/>
                  <a:gd name="T73" fmla="*/ 181 h 1695"/>
                  <a:gd name="T74" fmla="*/ 464 w 2023"/>
                  <a:gd name="T75" fmla="*/ 191 h 1695"/>
                  <a:gd name="T76" fmla="*/ 548 w 2023"/>
                  <a:gd name="T77" fmla="*/ 225 h 169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023"/>
                  <a:gd name="T118" fmla="*/ 0 h 1695"/>
                  <a:gd name="T119" fmla="*/ 2023 w 2023"/>
                  <a:gd name="T120" fmla="*/ 1695 h 169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023" h="1695">
                    <a:moveTo>
                      <a:pt x="548" y="225"/>
                    </a:moveTo>
                    <a:lnTo>
                      <a:pt x="570" y="121"/>
                    </a:lnTo>
                    <a:lnTo>
                      <a:pt x="571" y="121"/>
                    </a:lnTo>
                    <a:lnTo>
                      <a:pt x="575" y="120"/>
                    </a:lnTo>
                    <a:lnTo>
                      <a:pt x="580" y="118"/>
                    </a:lnTo>
                    <a:lnTo>
                      <a:pt x="586" y="116"/>
                    </a:lnTo>
                    <a:lnTo>
                      <a:pt x="596" y="112"/>
                    </a:lnTo>
                    <a:lnTo>
                      <a:pt x="607" y="108"/>
                    </a:lnTo>
                    <a:lnTo>
                      <a:pt x="620" y="105"/>
                    </a:lnTo>
                    <a:lnTo>
                      <a:pt x="636" y="101"/>
                    </a:lnTo>
                    <a:lnTo>
                      <a:pt x="653" y="95"/>
                    </a:lnTo>
                    <a:lnTo>
                      <a:pt x="672" y="90"/>
                    </a:lnTo>
                    <a:lnTo>
                      <a:pt x="694" y="84"/>
                    </a:lnTo>
                    <a:lnTo>
                      <a:pt x="718" y="79"/>
                    </a:lnTo>
                    <a:lnTo>
                      <a:pt x="743" y="74"/>
                    </a:lnTo>
                    <a:lnTo>
                      <a:pt x="771" y="67"/>
                    </a:lnTo>
                    <a:lnTo>
                      <a:pt x="802" y="61"/>
                    </a:lnTo>
                    <a:lnTo>
                      <a:pt x="834" y="55"/>
                    </a:lnTo>
                    <a:lnTo>
                      <a:pt x="867" y="49"/>
                    </a:lnTo>
                    <a:lnTo>
                      <a:pt x="904" y="43"/>
                    </a:lnTo>
                    <a:lnTo>
                      <a:pt x="943" y="38"/>
                    </a:lnTo>
                    <a:lnTo>
                      <a:pt x="982" y="33"/>
                    </a:lnTo>
                    <a:lnTo>
                      <a:pt x="1025" y="27"/>
                    </a:lnTo>
                    <a:lnTo>
                      <a:pt x="1071" y="22"/>
                    </a:lnTo>
                    <a:lnTo>
                      <a:pt x="1117" y="17"/>
                    </a:lnTo>
                    <a:lnTo>
                      <a:pt x="1166" y="13"/>
                    </a:lnTo>
                    <a:lnTo>
                      <a:pt x="1218" y="10"/>
                    </a:lnTo>
                    <a:lnTo>
                      <a:pt x="1271" y="7"/>
                    </a:lnTo>
                    <a:lnTo>
                      <a:pt x="1327" y="3"/>
                    </a:lnTo>
                    <a:lnTo>
                      <a:pt x="1384" y="1"/>
                    </a:lnTo>
                    <a:lnTo>
                      <a:pt x="1444" y="0"/>
                    </a:lnTo>
                    <a:lnTo>
                      <a:pt x="1506" y="0"/>
                    </a:lnTo>
                    <a:lnTo>
                      <a:pt x="1570" y="0"/>
                    </a:lnTo>
                    <a:lnTo>
                      <a:pt x="1636" y="1"/>
                    </a:lnTo>
                    <a:lnTo>
                      <a:pt x="1709" y="41"/>
                    </a:lnTo>
                    <a:lnTo>
                      <a:pt x="1692" y="233"/>
                    </a:lnTo>
                    <a:lnTo>
                      <a:pt x="1698" y="235"/>
                    </a:lnTo>
                    <a:lnTo>
                      <a:pt x="1713" y="243"/>
                    </a:lnTo>
                    <a:lnTo>
                      <a:pt x="1733" y="256"/>
                    </a:lnTo>
                    <a:lnTo>
                      <a:pt x="1758" y="274"/>
                    </a:lnTo>
                    <a:lnTo>
                      <a:pt x="1784" y="299"/>
                    </a:lnTo>
                    <a:lnTo>
                      <a:pt x="1806" y="329"/>
                    </a:lnTo>
                    <a:lnTo>
                      <a:pt x="1825" y="366"/>
                    </a:lnTo>
                    <a:lnTo>
                      <a:pt x="1836" y="409"/>
                    </a:lnTo>
                    <a:lnTo>
                      <a:pt x="1999" y="557"/>
                    </a:lnTo>
                    <a:lnTo>
                      <a:pt x="1955" y="948"/>
                    </a:lnTo>
                    <a:lnTo>
                      <a:pt x="1692" y="1080"/>
                    </a:lnTo>
                    <a:lnTo>
                      <a:pt x="2003" y="1171"/>
                    </a:lnTo>
                    <a:lnTo>
                      <a:pt x="2006" y="1176"/>
                    </a:lnTo>
                    <a:lnTo>
                      <a:pt x="2011" y="1188"/>
                    </a:lnTo>
                    <a:lnTo>
                      <a:pt x="2016" y="1206"/>
                    </a:lnTo>
                    <a:lnTo>
                      <a:pt x="2022" y="1231"/>
                    </a:lnTo>
                    <a:lnTo>
                      <a:pt x="2023" y="1261"/>
                    </a:lnTo>
                    <a:lnTo>
                      <a:pt x="2021" y="1297"/>
                    </a:lnTo>
                    <a:lnTo>
                      <a:pt x="2010" y="1337"/>
                    </a:lnTo>
                    <a:lnTo>
                      <a:pt x="1992" y="1380"/>
                    </a:lnTo>
                    <a:lnTo>
                      <a:pt x="1171" y="1695"/>
                    </a:lnTo>
                    <a:lnTo>
                      <a:pt x="0" y="1328"/>
                    </a:lnTo>
                    <a:lnTo>
                      <a:pt x="20" y="1285"/>
                    </a:lnTo>
                    <a:lnTo>
                      <a:pt x="199" y="1223"/>
                    </a:lnTo>
                    <a:lnTo>
                      <a:pt x="199" y="233"/>
                    </a:lnTo>
                    <a:lnTo>
                      <a:pt x="200" y="232"/>
                    </a:lnTo>
                    <a:lnTo>
                      <a:pt x="204" y="229"/>
                    </a:lnTo>
                    <a:lnTo>
                      <a:pt x="210" y="226"/>
                    </a:lnTo>
                    <a:lnTo>
                      <a:pt x="218" y="220"/>
                    </a:lnTo>
                    <a:lnTo>
                      <a:pt x="230" y="214"/>
                    </a:lnTo>
                    <a:lnTo>
                      <a:pt x="243" y="207"/>
                    </a:lnTo>
                    <a:lnTo>
                      <a:pt x="259" y="201"/>
                    </a:lnTo>
                    <a:lnTo>
                      <a:pt x="277" y="194"/>
                    </a:lnTo>
                    <a:lnTo>
                      <a:pt x="297" y="189"/>
                    </a:lnTo>
                    <a:lnTo>
                      <a:pt x="320" y="185"/>
                    </a:lnTo>
                    <a:lnTo>
                      <a:pt x="344" y="183"/>
                    </a:lnTo>
                    <a:lnTo>
                      <a:pt x="370" y="180"/>
                    </a:lnTo>
                    <a:lnTo>
                      <a:pt x="399" y="181"/>
                    </a:lnTo>
                    <a:lnTo>
                      <a:pt x="430" y="185"/>
                    </a:lnTo>
                    <a:lnTo>
                      <a:pt x="464" y="191"/>
                    </a:lnTo>
                    <a:lnTo>
                      <a:pt x="498" y="201"/>
                    </a:lnTo>
                    <a:lnTo>
                      <a:pt x="548" y="225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93" name="Freeform 131"/>
              <p:cNvSpPr>
                <a:spLocks/>
              </p:cNvSpPr>
              <p:nvPr/>
            </p:nvSpPr>
            <p:spPr bwMode="auto">
              <a:xfrm>
                <a:off x="6551" y="13597"/>
                <a:ext cx="650" cy="735"/>
              </a:xfrm>
              <a:custGeom>
                <a:avLst/>
                <a:gdLst>
                  <a:gd name="T0" fmla="*/ 645 w 650"/>
                  <a:gd name="T1" fmla="*/ 27 h 735"/>
                  <a:gd name="T2" fmla="*/ 642 w 650"/>
                  <a:gd name="T3" fmla="*/ 26 h 735"/>
                  <a:gd name="T4" fmla="*/ 631 w 650"/>
                  <a:gd name="T5" fmla="*/ 23 h 735"/>
                  <a:gd name="T6" fmla="*/ 615 w 650"/>
                  <a:gd name="T7" fmla="*/ 19 h 735"/>
                  <a:gd name="T8" fmla="*/ 592 w 650"/>
                  <a:gd name="T9" fmla="*/ 15 h 735"/>
                  <a:gd name="T10" fmla="*/ 565 w 650"/>
                  <a:gd name="T11" fmla="*/ 10 h 735"/>
                  <a:gd name="T12" fmla="*/ 533 w 650"/>
                  <a:gd name="T13" fmla="*/ 6 h 735"/>
                  <a:gd name="T14" fmla="*/ 496 w 650"/>
                  <a:gd name="T15" fmla="*/ 3 h 735"/>
                  <a:gd name="T16" fmla="*/ 456 w 650"/>
                  <a:gd name="T17" fmla="*/ 1 h 735"/>
                  <a:gd name="T18" fmla="*/ 411 w 650"/>
                  <a:gd name="T19" fmla="*/ 0 h 735"/>
                  <a:gd name="T20" fmla="*/ 364 w 650"/>
                  <a:gd name="T21" fmla="*/ 2 h 735"/>
                  <a:gd name="T22" fmla="*/ 315 w 650"/>
                  <a:gd name="T23" fmla="*/ 6 h 735"/>
                  <a:gd name="T24" fmla="*/ 262 w 650"/>
                  <a:gd name="T25" fmla="*/ 15 h 735"/>
                  <a:gd name="T26" fmla="*/ 209 w 650"/>
                  <a:gd name="T27" fmla="*/ 26 h 735"/>
                  <a:gd name="T28" fmla="*/ 154 w 650"/>
                  <a:gd name="T29" fmla="*/ 42 h 735"/>
                  <a:gd name="T30" fmla="*/ 98 w 650"/>
                  <a:gd name="T31" fmla="*/ 61 h 735"/>
                  <a:gd name="T32" fmla="*/ 42 w 650"/>
                  <a:gd name="T33" fmla="*/ 87 h 735"/>
                  <a:gd name="T34" fmla="*/ 38 w 650"/>
                  <a:gd name="T35" fmla="*/ 101 h 735"/>
                  <a:gd name="T36" fmla="*/ 28 w 650"/>
                  <a:gd name="T37" fmla="*/ 141 h 735"/>
                  <a:gd name="T38" fmla="*/ 17 w 650"/>
                  <a:gd name="T39" fmla="*/ 203 h 735"/>
                  <a:gd name="T40" fmla="*/ 6 w 650"/>
                  <a:gd name="T41" fmla="*/ 283 h 735"/>
                  <a:gd name="T42" fmla="*/ 0 w 650"/>
                  <a:gd name="T43" fmla="*/ 378 h 735"/>
                  <a:gd name="T44" fmla="*/ 5 w 650"/>
                  <a:gd name="T45" fmla="*/ 484 h 735"/>
                  <a:gd name="T46" fmla="*/ 21 w 650"/>
                  <a:gd name="T47" fmla="*/ 599 h 735"/>
                  <a:gd name="T48" fmla="*/ 54 w 650"/>
                  <a:gd name="T49" fmla="*/ 716 h 735"/>
                  <a:gd name="T50" fmla="*/ 58 w 650"/>
                  <a:gd name="T51" fmla="*/ 716 h 735"/>
                  <a:gd name="T52" fmla="*/ 66 w 650"/>
                  <a:gd name="T53" fmla="*/ 715 h 735"/>
                  <a:gd name="T54" fmla="*/ 80 w 650"/>
                  <a:gd name="T55" fmla="*/ 713 h 735"/>
                  <a:gd name="T56" fmla="*/ 99 w 650"/>
                  <a:gd name="T57" fmla="*/ 712 h 735"/>
                  <a:gd name="T58" fmla="*/ 124 w 650"/>
                  <a:gd name="T59" fmla="*/ 710 h 735"/>
                  <a:gd name="T60" fmla="*/ 153 w 650"/>
                  <a:gd name="T61" fmla="*/ 708 h 735"/>
                  <a:gd name="T62" fmla="*/ 188 w 650"/>
                  <a:gd name="T63" fmla="*/ 707 h 735"/>
                  <a:gd name="T64" fmla="*/ 225 w 650"/>
                  <a:gd name="T65" fmla="*/ 706 h 735"/>
                  <a:gd name="T66" fmla="*/ 267 w 650"/>
                  <a:gd name="T67" fmla="*/ 705 h 735"/>
                  <a:gd name="T68" fmla="*/ 313 w 650"/>
                  <a:gd name="T69" fmla="*/ 706 h 735"/>
                  <a:gd name="T70" fmla="*/ 362 w 650"/>
                  <a:gd name="T71" fmla="*/ 707 h 735"/>
                  <a:gd name="T72" fmla="*/ 415 w 650"/>
                  <a:gd name="T73" fmla="*/ 709 h 735"/>
                  <a:gd name="T74" fmla="*/ 470 w 650"/>
                  <a:gd name="T75" fmla="*/ 713 h 735"/>
                  <a:gd name="T76" fmla="*/ 528 w 650"/>
                  <a:gd name="T77" fmla="*/ 719 h 735"/>
                  <a:gd name="T78" fmla="*/ 588 w 650"/>
                  <a:gd name="T79" fmla="*/ 726 h 735"/>
                  <a:gd name="T80" fmla="*/ 650 w 650"/>
                  <a:gd name="T81" fmla="*/ 735 h 735"/>
                  <a:gd name="T82" fmla="*/ 647 w 650"/>
                  <a:gd name="T83" fmla="*/ 713 h 735"/>
                  <a:gd name="T84" fmla="*/ 641 w 650"/>
                  <a:gd name="T85" fmla="*/ 655 h 735"/>
                  <a:gd name="T86" fmla="*/ 631 w 650"/>
                  <a:gd name="T87" fmla="*/ 568 h 735"/>
                  <a:gd name="T88" fmla="*/ 623 w 650"/>
                  <a:gd name="T89" fmla="*/ 462 h 735"/>
                  <a:gd name="T90" fmla="*/ 618 w 650"/>
                  <a:gd name="T91" fmla="*/ 345 h 735"/>
                  <a:gd name="T92" fmla="*/ 618 w 650"/>
                  <a:gd name="T93" fmla="*/ 229 h 735"/>
                  <a:gd name="T94" fmla="*/ 627 w 650"/>
                  <a:gd name="T95" fmla="*/ 119 h 735"/>
                  <a:gd name="T96" fmla="*/ 645 w 650"/>
                  <a:gd name="T97" fmla="*/ 27 h 73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50"/>
                  <a:gd name="T148" fmla="*/ 0 h 735"/>
                  <a:gd name="T149" fmla="*/ 650 w 650"/>
                  <a:gd name="T150" fmla="*/ 735 h 73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50" h="735">
                    <a:moveTo>
                      <a:pt x="645" y="27"/>
                    </a:moveTo>
                    <a:lnTo>
                      <a:pt x="642" y="26"/>
                    </a:lnTo>
                    <a:lnTo>
                      <a:pt x="631" y="23"/>
                    </a:lnTo>
                    <a:lnTo>
                      <a:pt x="615" y="19"/>
                    </a:lnTo>
                    <a:lnTo>
                      <a:pt x="592" y="15"/>
                    </a:lnTo>
                    <a:lnTo>
                      <a:pt x="565" y="10"/>
                    </a:lnTo>
                    <a:lnTo>
                      <a:pt x="533" y="6"/>
                    </a:lnTo>
                    <a:lnTo>
                      <a:pt x="496" y="3"/>
                    </a:lnTo>
                    <a:lnTo>
                      <a:pt x="456" y="1"/>
                    </a:lnTo>
                    <a:lnTo>
                      <a:pt x="411" y="0"/>
                    </a:lnTo>
                    <a:lnTo>
                      <a:pt x="364" y="2"/>
                    </a:lnTo>
                    <a:lnTo>
                      <a:pt x="315" y="6"/>
                    </a:lnTo>
                    <a:lnTo>
                      <a:pt x="262" y="15"/>
                    </a:lnTo>
                    <a:lnTo>
                      <a:pt x="209" y="26"/>
                    </a:lnTo>
                    <a:lnTo>
                      <a:pt x="154" y="42"/>
                    </a:lnTo>
                    <a:lnTo>
                      <a:pt x="98" y="61"/>
                    </a:lnTo>
                    <a:lnTo>
                      <a:pt x="42" y="87"/>
                    </a:lnTo>
                    <a:lnTo>
                      <a:pt x="38" y="101"/>
                    </a:lnTo>
                    <a:lnTo>
                      <a:pt x="28" y="141"/>
                    </a:lnTo>
                    <a:lnTo>
                      <a:pt x="17" y="203"/>
                    </a:lnTo>
                    <a:lnTo>
                      <a:pt x="6" y="283"/>
                    </a:lnTo>
                    <a:lnTo>
                      <a:pt x="0" y="378"/>
                    </a:lnTo>
                    <a:lnTo>
                      <a:pt x="5" y="484"/>
                    </a:lnTo>
                    <a:lnTo>
                      <a:pt x="21" y="599"/>
                    </a:lnTo>
                    <a:lnTo>
                      <a:pt x="54" y="716"/>
                    </a:lnTo>
                    <a:lnTo>
                      <a:pt x="58" y="716"/>
                    </a:lnTo>
                    <a:lnTo>
                      <a:pt x="66" y="715"/>
                    </a:lnTo>
                    <a:lnTo>
                      <a:pt x="80" y="713"/>
                    </a:lnTo>
                    <a:lnTo>
                      <a:pt x="99" y="712"/>
                    </a:lnTo>
                    <a:lnTo>
                      <a:pt x="124" y="710"/>
                    </a:lnTo>
                    <a:lnTo>
                      <a:pt x="153" y="708"/>
                    </a:lnTo>
                    <a:lnTo>
                      <a:pt x="188" y="707"/>
                    </a:lnTo>
                    <a:lnTo>
                      <a:pt x="225" y="706"/>
                    </a:lnTo>
                    <a:lnTo>
                      <a:pt x="267" y="705"/>
                    </a:lnTo>
                    <a:lnTo>
                      <a:pt x="313" y="706"/>
                    </a:lnTo>
                    <a:lnTo>
                      <a:pt x="362" y="707"/>
                    </a:lnTo>
                    <a:lnTo>
                      <a:pt x="415" y="709"/>
                    </a:lnTo>
                    <a:lnTo>
                      <a:pt x="470" y="713"/>
                    </a:lnTo>
                    <a:lnTo>
                      <a:pt x="528" y="719"/>
                    </a:lnTo>
                    <a:lnTo>
                      <a:pt x="588" y="726"/>
                    </a:lnTo>
                    <a:lnTo>
                      <a:pt x="650" y="735"/>
                    </a:lnTo>
                    <a:lnTo>
                      <a:pt x="647" y="713"/>
                    </a:lnTo>
                    <a:lnTo>
                      <a:pt x="641" y="655"/>
                    </a:lnTo>
                    <a:lnTo>
                      <a:pt x="631" y="568"/>
                    </a:lnTo>
                    <a:lnTo>
                      <a:pt x="623" y="462"/>
                    </a:lnTo>
                    <a:lnTo>
                      <a:pt x="618" y="345"/>
                    </a:lnTo>
                    <a:lnTo>
                      <a:pt x="618" y="229"/>
                    </a:lnTo>
                    <a:lnTo>
                      <a:pt x="627" y="119"/>
                    </a:lnTo>
                    <a:lnTo>
                      <a:pt x="645" y="2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94" name="Freeform 132"/>
              <p:cNvSpPr>
                <a:spLocks/>
              </p:cNvSpPr>
              <p:nvPr/>
            </p:nvSpPr>
            <p:spPr bwMode="auto">
              <a:xfrm>
                <a:off x="6623" y="13797"/>
                <a:ext cx="1071" cy="731"/>
              </a:xfrm>
              <a:custGeom>
                <a:avLst/>
                <a:gdLst>
                  <a:gd name="T0" fmla="*/ 6 w 1071"/>
                  <a:gd name="T1" fmla="*/ 552 h 731"/>
                  <a:gd name="T2" fmla="*/ 0 w 1071"/>
                  <a:gd name="T3" fmla="*/ 642 h 731"/>
                  <a:gd name="T4" fmla="*/ 698 w 1071"/>
                  <a:gd name="T5" fmla="*/ 731 h 731"/>
                  <a:gd name="T6" fmla="*/ 703 w 1071"/>
                  <a:gd name="T7" fmla="*/ 729 h 731"/>
                  <a:gd name="T8" fmla="*/ 717 w 1071"/>
                  <a:gd name="T9" fmla="*/ 722 h 731"/>
                  <a:gd name="T10" fmla="*/ 740 w 1071"/>
                  <a:gd name="T11" fmla="*/ 710 h 731"/>
                  <a:gd name="T12" fmla="*/ 768 w 1071"/>
                  <a:gd name="T13" fmla="*/ 694 h 731"/>
                  <a:gd name="T14" fmla="*/ 801 w 1071"/>
                  <a:gd name="T15" fmla="*/ 672 h 731"/>
                  <a:gd name="T16" fmla="*/ 838 w 1071"/>
                  <a:gd name="T17" fmla="*/ 645 h 731"/>
                  <a:gd name="T18" fmla="*/ 876 w 1071"/>
                  <a:gd name="T19" fmla="*/ 614 h 731"/>
                  <a:gd name="T20" fmla="*/ 915 w 1071"/>
                  <a:gd name="T21" fmla="*/ 577 h 731"/>
                  <a:gd name="T22" fmla="*/ 953 w 1071"/>
                  <a:gd name="T23" fmla="*/ 536 h 731"/>
                  <a:gd name="T24" fmla="*/ 988 w 1071"/>
                  <a:gd name="T25" fmla="*/ 491 h 731"/>
                  <a:gd name="T26" fmla="*/ 1018 w 1071"/>
                  <a:gd name="T27" fmla="*/ 439 h 731"/>
                  <a:gd name="T28" fmla="*/ 1043 w 1071"/>
                  <a:gd name="T29" fmla="*/ 383 h 731"/>
                  <a:gd name="T30" fmla="*/ 1061 w 1071"/>
                  <a:gd name="T31" fmla="*/ 322 h 731"/>
                  <a:gd name="T32" fmla="*/ 1071 w 1071"/>
                  <a:gd name="T33" fmla="*/ 255 h 731"/>
                  <a:gd name="T34" fmla="*/ 1070 w 1071"/>
                  <a:gd name="T35" fmla="*/ 185 h 731"/>
                  <a:gd name="T36" fmla="*/ 1057 w 1071"/>
                  <a:gd name="T37" fmla="*/ 108 h 731"/>
                  <a:gd name="T38" fmla="*/ 1055 w 1071"/>
                  <a:gd name="T39" fmla="*/ 104 h 731"/>
                  <a:gd name="T40" fmla="*/ 1049 w 1071"/>
                  <a:gd name="T41" fmla="*/ 92 h 731"/>
                  <a:gd name="T42" fmla="*/ 1037 w 1071"/>
                  <a:gd name="T43" fmla="*/ 76 h 731"/>
                  <a:gd name="T44" fmla="*/ 1022 w 1071"/>
                  <a:gd name="T45" fmla="*/ 57 h 731"/>
                  <a:gd name="T46" fmla="*/ 1002 w 1071"/>
                  <a:gd name="T47" fmla="*/ 37 h 731"/>
                  <a:gd name="T48" fmla="*/ 979 w 1071"/>
                  <a:gd name="T49" fmla="*/ 20 h 731"/>
                  <a:gd name="T50" fmla="*/ 951 w 1071"/>
                  <a:gd name="T51" fmla="*/ 7 h 731"/>
                  <a:gd name="T52" fmla="*/ 919 w 1071"/>
                  <a:gd name="T53" fmla="*/ 0 h 731"/>
                  <a:gd name="T54" fmla="*/ 924 w 1071"/>
                  <a:gd name="T55" fmla="*/ 12 h 731"/>
                  <a:gd name="T56" fmla="*/ 934 w 1071"/>
                  <a:gd name="T57" fmla="*/ 44 h 731"/>
                  <a:gd name="T58" fmla="*/ 947 w 1071"/>
                  <a:gd name="T59" fmla="*/ 94 h 731"/>
                  <a:gd name="T60" fmla="*/ 958 w 1071"/>
                  <a:gd name="T61" fmla="*/ 159 h 731"/>
                  <a:gd name="T62" fmla="*/ 961 w 1071"/>
                  <a:gd name="T63" fmla="*/ 238 h 731"/>
                  <a:gd name="T64" fmla="*/ 953 w 1071"/>
                  <a:gd name="T65" fmla="*/ 324 h 731"/>
                  <a:gd name="T66" fmla="*/ 928 w 1071"/>
                  <a:gd name="T67" fmla="*/ 418 h 731"/>
                  <a:gd name="T68" fmla="*/ 884 w 1071"/>
                  <a:gd name="T69" fmla="*/ 516 h 731"/>
                  <a:gd name="T70" fmla="*/ 883 w 1071"/>
                  <a:gd name="T71" fmla="*/ 518 h 731"/>
                  <a:gd name="T72" fmla="*/ 879 w 1071"/>
                  <a:gd name="T73" fmla="*/ 521 h 731"/>
                  <a:gd name="T74" fmla="*/ 872 w 1071"/>
                  <a:gd name="T75" fmla="*/ 526 h 731"/>
                  <a:gd name="T76" fmla="*/ 862 w 1071"/>
                  <a:gd name="T77" fmla="*/ 534 h 731"/>
                  <a:gd name="T78" fmla="*/ 851 w 1071"/>
                  <a:gd name="T79" fmla="*/ 541 h 731"/>
                  <a:gd name="T80" fmla="*/ 837 w 1071"/>
                  <a:gd name="T81" fmla="*/ 550 h 731"/>
                  <a:gd name="T82" fmla="*/ 819 w 1071"/>
                  <a:gd name="T83" fmla="*/ 559 h 731"/>
                  <a:gd name="T84" fmla="*/ 800 w 1071"/>
                  <a:gd name="T85" fmla="*/ 567 h 731"/>
                  <a:gd name="T86" fmla="*/ 778 w 1071"/>
                  <a:gd name="T87" fmla="*/ 575 h 731"/>
                  <a:gd name="T88" fmla="*/ 754 w 1071"/>
                  <a:gd name="T89" fmla="*/ 582 h 731"/>
                  <a:gd name="T90" fmla="*/ 727 w 1071"/>
                  <a:gd name="T91" fmla="*/ 588 h 731"/>
                  <a:gd name="T92" fmla="*/ 697 w 1071"/>
                  <a:gd name="T93" fmla="*/ 592 h 731"/>
                  <a:gd name="T94" fmla="*/ 666 w 1071"/>
                  <a:gd name="T95" fmla="*/ 593 h 731"/>
                  <a:gd name="T96" fmla="*/ 631 w 1071"/>
                  <a:gd name="T97" fmla="*/ 592 h 731"/>
                  <a:gd name="T98" fmla="*/ 593 w 1071"/>
                  <a:gd name="T99" fmla="*/ 589 h 731"/>
                  <a:gd name="T100" fmla="*/ 555 w 1071"/>
                  <a:gd name="T101" fmla="*/ 581 h 731"/>
                  <a:gd name="T102" fmla="*/ 555 w 1071"/>
                  <a:gd name="T103" fmla="*/ 677 h 731"/>
                  <a:gd name="T104" fmla="*/ 24 w 1071"/>
                  <a:gd name="T105" fmla="*/ 623 h 731"/>
                  <a:gd name="T106" fmla="*/ 6 w 1071"/>
                  <a:gd name="T107" fmla="*/ 552 h 73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071"/>
                  <a:gd name="T163" fmla="*/ 0 h 731"/>
                  <a:gd name="T164" fmla="*/ 1071 w 1071"/>
                  <a:gd name="T165" fmla="*/ 731 h 73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071" h="731">
                    <a:moveTo>
                      <a:pt x="6" y="552"/>
                    </a:moveTo>
                    <a:lnTo>
                      <a:pt x="0" y="642"/>
                    </a:lnTo>
                    <a:lnTo>
                      <a:pt x="698" y="731"/>
                    </a:lnTo>
                    <a:lnTo>
                      <a:pt x="703" y="729"/>
                    </a:lnTo>
                    <a:lnTo>
                      <a:pt x="717" y="722"/>
                    </a:lnTo>
                    <a:lnTo>
                      <a:pt x="740" y="710"/>
                    </a:lnTo>
                    <a:lnTo>
                      <a:pt x="768" y="694"/>
                    </a:lnTo>
                    <a:lnTo>
                      <a:pt x="801" y="672"/>
                    </a:lnTo>
                    <a:lnTo>
                      <a:pt x="838" y="645"/>
                    </a:lnTo>
                    <a:lnTo>
                      <a:pt x="876" y="614"/>
                    </a:lnTo>
                    <a:lnTo>
                      <a:pt x="915" y="577"/>
                    </a:lnTo>
                    <a:lnTo>
                      <a:pt x="953" y="536"/>
                    </a:lnTo>
                    <a:lnTo>
                      <a:pt x="988" y="491"/>
                    </a:lnTo>
                    <a:lnTo>
                      <a:pt x="1018" y="439"/>
                    </a:lnTo>
                    <a:lnTo>
                      <a:pt x="1043" y="383"/>
                    </a:lnTo>
                    <a:lnTo>
                      <a:pt x="1061" y="322"/>
                    </a:lnTo>
                    <a:lnTo>
                      <a:pt x="1071" y="255"/>
                    </a:lnTo>
                    <a:lnTo>
                      <a:pt x="1070" y="185"/>
                    </a:lnTo>
                    <a:lnTo>
                      <a:pt x="1057" y="108"/>
                    </a:lnTo>
                    <a:lnTo>
                      <a:pt x="1055" y="104"/>
                    </a:lnTo>
                    <a:lnTo>
                      <a:pt x="1049" y="92"/>
                    </a:lnTo>
                    <a:lnTo>
                      <a:pt x="1037" y="76"/>
                    </a:lnTo>
                    <a:lnTo>
                      <a:pt x="1022" y="57"/>
                    </a:lnTo>
                    <a:lnTo>
                      <a:pt x="1002" y="37"/>
                    </a:lnTo>
                    <a:lnTo>
                      <a:pt x="979" y="20"/>
                    </a:lnTo>
                    <a:lnTo>
                      <a:pt x="951" y="7"/>
                    </a:lnTo>
                    <a:lnTo>
                      <a:pt x="919" y="0"/>
                    </a:lnTo>
                    <a:lnTo>
                      <a:pt x="924" y="12"/>
                    </a:lnTo>
                    <a:lnTo>
                      <a:pt x="934" y="44"/>
                    </a:lnTo>
                    <a:lnTo>
                      <a:pt x="947" y="94"/>
                    </a:lnTo>
                    <a:lnTo>
                      <a:pt x="958" y="159"/>
                    </a:lnTo>
                    <a:lnTo>
                      <a:pt x="961" y="238"/>
                    </a:lnTo>
                    <a:lnTo>
                      <a:pt x="953" y="324"/>
                    </a:lnTo>
                    <a:lnTo>
                      <a:pt x="928" y="418"/>
                    </a:lnTo>
                    <a:lnTo>
                      <a:pt x="884" y="516"/>
                    </a:lnTo>
                    <a:lnTo>
                      <a:pt x="883" y="518"/>
                    </a:lnTo>
                    <a:lnTo>
                      <a:pt x="879" y="521"/>
                    </a:lnTo>
                    <a:lnTo>
                      <a:pt x="872" y="526"/>
                    </a:lnTo>
                    <a:lnTo>
                      <a:pt x="862" y="534"/>
                    </a:lnTo>
                    <a:lnTo>
                      <a:pt x="851" y="541"/>
                    </a:lnTo>
                    <a:lnTo>
                      <a:pt x="837" y="550"/>
                    </a:lnTo>
                    <a:lnTo>
                      <a:pt x="819" y="559"/>
                    </a:lnTo>
                    <a:lnTo>
                      <a:pt x="800" y="567"/>
                    </a:lnTo>
                    <a:lnTo>
                      <a:pt x="778" y="575"/>
                    </a:lnTo>
                    <a:lnTo>
                      <a:pt x="754" y="582"/>
                    </a:lnTo>
                    <a:lnTo>
                      <a:pt x="727" y="588"/>
                    </a:lnTo>
                    <a:lnTo>
                      <a:pt x="697" y="592"/>
                    </a:lnTo>
                    <a:lnTo>
                      <a:pt x="666" y="593"/>
                    </a:lnTo>
                    <a:lnTo>
                      <a:pt x="631" y="592"/>
                    </a:lnTo>
                    <a:lnTo>
                      <a:pt x="593" y="589"/>
                    </a:lnTo>
                    <a:lnTo>
                      <a:pt x="555" y="581"/>
                    </a:lnTo>
                    <a:lnTo>
                      <a:pt x="555" y="677"/>
                    </a:lnTo>
                    <a:lnTo>
                      <a:pt x="24" y="623"/>
                    </a:lnTo>
                    <a:lnTo>
                      <a:pt x="6" y="5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95" name="Freeform 133"/>
              <p:cNvSpPr>
                <a:spLocks/>
              </p:cNvSpPr>
              <p:nvPr/>
            </p:nvSpPr>
            <p:spPr bwMode="auto">
              <a:xfrm>
                <a:off x="6486" y="14516"/>
                <a:ext cx="787" cy="253"/>
              </a:xfrm>
              <a:custGeom>
                <a:avLst/>
                <a:gdLst>
                  <a:gd name="T0" fmla="*/ 787 w 787"/>
                  <a:gd name="T1" fmla="*/ 91 h 253"/>
                  <a:gd name="T2" fmla="*/ 12 w 787"/>
                  <a:gd name="T3" fmla="*/ 0 h 253"/>
                  <a:gd name="T4" fmla="*/ 0 w 787"/>
                  <a:gd name="T5" fmla="*/ 91 h 253"/>
                  <a:gd name="T6" fmla="*/ 764 w 787"/>
                  <a:gd name="T7" fmla="*/ 253 h 253"/>
                  <a:gd name="T8" fmla="*/ 787 w 787"/>
                  <a:gd name="T9" fmla="*/ 91 h 2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253"/>
                  <a:gd name="T17" fmla="*/ 787 w 787"/>
                  <a:gd name="T18" fmla="*/ 253 h 2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253">
                    <a:moveTo>
                      <a:pt x="787" y="91"/>
                    </a:moveTo>
                    <a:lnTo>
                      <a:pt x="12" y="0"/>
                    </a:lnTo>
                    <a:lnTo>
                      <a:pt x="0" y="91"/>
                    </a:lnTo>
                    <a:lnTo>
                      <a:pt x="764" y="253"/>
                    </a:lnTo>
                    <a:lnTo>
                      <a:pt x="787" y="9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96" name="Freeform 134"/>
              <p:cNvSpPr>
                <a:spLocks/>
              </p:cNvSpPr>
              <p:nvPr/>
            </p:nvSpPr>
            <p:spPr bwMode="auto">
              <a:xfrm>
                <a:off x="6879" y="14597"/>
                <a:ext cx="336" cy="115"/>
              </a:xfrm>
              <a:custGeom>
                <a:avLst/>
                <a:gdLst>
                  <a:gd name="T0" fmla="*/ 336 w 336"/>
                  <a:gd name="T1" fmla="*/ 50 h 115"/>
                  <a:gd name="T2" fmla="*/ 4 w 336"/>
                  <a:gd name="T3" fmla="*/ 0 h 115"/>
                  <a:gd name="T4" fmla="*/ 0 w 336"/>
                  <a:gd name="T5" fmla="*/ 48 h 115"/>
                  <a:gd name="T6" fmla="*/ 327 w 336"/>
                  <a:gd name="T7" fmla="*/ 115 h 115"/>
                  <a:gd name="T8" fmla="*/ 336 w 336"/>
                  <a:gd name="T9" fmla="*/ 50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6"/>
                  <a:gd name="T16" fmla="*/ 0 h 115"/>
                  <a:gd name="T17" fmla="*/ 336 w 336"/>
                  <a:gd name="T18" fmla="*/ 115 h 1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6" h="115">
                    <a:moveTo>
                      <a:pt x="336" y="50"/>
                    </a:moveTo>
                    <a:lnTo>
                      <a:pt x="4" y="0"/>
                    </a:lnTo>
                    <a:lnTo>
                      <a:pt x="0" y="48"/>
                    </a:lnTo>
                    <a:lnTo>
                      <a:pt x="327" y="115"/>
                    </a:lnTo>
                    <a:lnTo>
                      <a:pt x="336" y="5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97" name="Freeform 135"/>
              <p:cNvSpPr>
                <a:spLocks/>
              </p:cNvSpPr>
              <p:nvPr/>
            </p:nvSpPr>
            <p:spPr bwMode="auto">
              <a:xfrm>
                <a:off x="6536" y="14540"/>
                <a:ext cx="225" cy="85"/>
              </a:xfrm>
              <a:custGeom>
                <a:avLst/>
                <a:gdLst>
                  <a:gd name="T0" fmla="*/ 225 w 225"/>
                  <a:gd name="T1" fmla="*/ 39 h 85"/>
                  <a:gd name="T2" fmla="*/ 0 w 225"/>
                  <a:gd name="T3" fmla="*/ 0 h 85"/>
                  <a:gd name="T4" fmla="*/ 3 w 225"/>
                  <a:gd name="T5" fmla="*/ 41 h 85"/>
                  <a:gd name="T6" fmla="*/ 218 w 225"/>
                  <a:gd name="T7" fmla="*/ 85 h 85"/>
                  <a:gd name="T8" fmla="*/ 225 w 225"/>
                  <a:gd name="T9" fmla="*/ 39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5"/>
                  <a:gd name="T16" fmla="*/ 0 h 85"/>
                  <a:gd name="T17" fmla="*/ 225 w 225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5" h="85">
                    <a:moveTo>
                      <a:pt x="225" y="39"/>
                    </a:moveTo>
                    <a:lnTo>
                      <a:pt x="0" y="0"/>
                    </a:lnTo>
                    <a:lnTo>
                      <a:pt x="3" y="41"/>
                    </a:lnTo>
                    <a:lnTo>
                      <a:pt x="218" y="85"/>
                    </a:lnTo>
                    <a:lnTo>
                      <a:pt x="225" y="3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98" name="Freeform 136"/>
              <p:cNvSpPr>
                <a:spLocks/>
              </p:cNvSpPr>
              <p:nvPr/>
            </p:nvSpPr>
            <p:spPr bwMode="auto">
              <a:xfrm>
                <a:off x="5972" y="14624"/>
                <a:ext cx="1325" cy="439"/>
              </a:xfrm>
              <a:custGeom>
                <a:avLst/>
                <a:gdLst>
                  <a:gd name="T0" fmla="*/ 0 w 1325"/>
                  <a:gd name="T1" fmla="*/ 132 h 439"/>
                  <a:gd name="T2" fmla="*/ 3 w 1325"/>
                  <a:gd name="T3" fmla="*/ 132 h 439"/>
                  <a:gd name="T4" fmla="*/ 10 w 1325"/>
                  <a:gd name="T5" fmla="*/ 130 h 439"/>
                  <a:gd name="T6" fmla="*/ 24 w 1325"/>
                  <a:gd name="T7" fmla="*/ 128 h 439"/>
                  <a:gd name="T8" fmla="*/ 42 w 1325"/>
                  <a:gd name="T9" fmla="*/ 125 h 439"/>
                  <a:gd name="T10" fmla="*/ 62 w 1325"/>
                  <a:gd name="T11" fmla="*/ 121 h 439"/>
                  <a:gd name="T12" fmla="*/ 86 w 1325"/>
                  <a:gd name="T13" fmla="*/ 116 h 439"/>
                  <a:gd name="T14" fmla="*/ 113 w 1325"/>
                  <a:gd name="T15" fmla="*/ 109 h 439"/>
                  <a:gd name="T16" fmla="*/ 141 w 1325"/>
                  <a:gd name="T17" fmla="*/ 102 h 439"/>
                  <a:gd name="T18" fmla="*/ 170 w 1325"/>
                  <a:gd name="T19" fmla="*/ 94 h 439"/>
                  <a:gd name="T20" fmla="*/ 199 w 1325"/>
                  <a:gd name="T21" fmla="*/ 85 h 439"/>
                  <a:gd name="T22" fmla="*/ 228 w 1325"/>
                  <a:gd name="T23" fmla="*/ 74 h 439"/>
                  <a:gd name="T24" fmla="*/ 257 w 1325"/>
                  <a:gd name="T25" fmla="*/ 62 h 439"/>
                  <a:gd name="T26" fmla="*/ 285 w 1325"/>
                  <a:gd name="T27" fmla="*/ 48 h 439"/>
                  <a:gd name="T28" fmla="*/ 309 w 1325"/>
                  <a:gd name="T29" fmla="*/ 34 h 439"/>
                  <a:gd name="T30" fmla="*/ 333 w 1325"/>
                  <a:gd name="T31" fmla="*/ 18 h 439"/>
                  <a:gd name="T32" fmla="*/ 352 w 1325"/>
                  <a:gd name="T33" fmla="*/ 0 h 439"/>
                  <a:gd name="T34" fmla="*/ 1325 w 1325"/>
                  <a:gd name="T35" fmla="*/ 223 h 439"/>
                  <a:gd name="T36" fmla="*/ 1323 w 1325"/>
                  <a:gd name="T37" fmla="*/ 225 h 439"/>
                  <a:gd name="T38" fmla="*/ 1318 w 1325"/>
                  <a:gd name="T39" fmla="*/ 230 h 439"/>
                  <a:gd name="T40" fmla="*/ 1309 w 1325"/>
                  <a:gd name="T41" fmla="*/ 239 h 439"/>
                  <a:gd name="T42" fmla="*/ 1297 w 1325"/>
                  <a:gd name="T43" fmla="*/ 250 h 439"/>
                  <a:gd name="T44" fmla="*/ 1282 w 1325"/>
                  <a:gd name="T45" fmla="*/ 263 h 439"/>
                  <a:gd name="T46" fmla="*/ 1265 w 1325"/>
                  <a:gd name="T47" fmla="*/ 278 h 439"/>
                  <a:gd name="T48" fmla="*/ 1247 w 1325"/>
                  <a:gd name="T49" fmla="*/ 295 h 439"/>
                  <a:gd name="T50" fmla="*/ 1225 w 1325"/>
                  <a:gd name="T51" fmla="*/ 312 h 439"/>
                  <a:gd name="T52" fmla="*/ 1202 w 1325"/>
                  <a:gd name="T53" fmla="*/ 331 h 439"/>
                  <a:gd name="T54" fmla="*/ 1179 w 1325"/>
                  <a:gd name="T55" fmla="*/ 349 h 439"/>
                  <a:gd name="T56" fmla="*/ 1154 w 1325"/>
                  <a:gd name="T57" fmla="*/ 367 h 439"/>
                  <a:gd name="T58" fmla="*/ 1128 w 1325"/>
                  <a:gd name="T59" fmla="*/ 385 h 439"/>
                  <a:gd name="T60" fmla="*/ 1102 w 1325"/>
                  <a:gd name="T61" fmla="*/ 401 h 439"/>
                  <a:gd name="T62" fmla="*/ 1077 w 1325"/>
                  <a:gd name="T63" fmla="*/ 415 h 439"/>
                  <a:gd name="T64" fmla="*/ 1051 w 1325"/>
                  <a:gd name="T65" fmla="*/ 428 h 439"/>
                  <a:gd name="T66" fmla="*/ 1026 w 1325"/>
                  <a:gd name="T67" fmla="*/ 439 h 439"/>
                  <a:gd name="T68" fmla="*/ 0 w 1325"/>
                  <a:gd name="T69" fmla="*/ 132 h 4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25"/>
                  <a:gd name="T106" fmla="*/ 0 h 439"/>
                  <a:gd name="T107" fmla="*/ 1325 w 1325"/>
                  <a:gd name="T108" fmla="*/ 439 h 43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25" h="439">
                    <a:moveTo>
                      <a:pt x="0" y="132"/>
                    </a:moveTo>
                    <a:lnTo>
                      <a:pt x="3" y="132"/>
                    </a:lnTo>
                    <a:lnTo>
                      <a:pt x="10" y="130"/>
                    </a:lnTo>
                    <a:lnTo>
                      <a:pt x="24" y="128"/>
                    </a:lnTo>
                    <a:lnTo>
                      <a:pt x="42" y="125"/>
                    </a:lnTo>
                    <a:lnTo>
                      <a:pt x="62" y="121"/>
                    </a:lnTo>
                    <a:lnTo>
                      <a:pt x="86" y="116"/>
                    </a:lnTo>
                    <a:lnTo>
                      <a:pt x="113" y="109"/>
                    </a:lnTo>
                    <a:lnTo>
                      <a:pt x="141" y="102"/>
                    </a:lnTo>
                    <a:lnTo>
                      <a:pt x="170" y="94"/>
                    </a:lnTo>
                    <a:lnTo>
                      <a:pt x="199" y="85"/>
                    </a:lnTo>
                    <a:lnTo>
                      <a:pt x="228" y="74"/>
                    </a:lnTo>
                    <a:lnTo>
                      <a:pt x="257" y="62"/>
                    </a:lnTo>
                    <a:lnTo>
                      <a:pt x="285" y="48"/>
                    </a:lnTo>
                    <a:lnTo>
                      <a:pt x="309" y="34"/>
                    </a:lnTo>
                    <a:lnTo>
                      <a:pt x="333" y="18"/>
                    </a:lnTo>
                    <a:lnTo>
                      <a:pt x="352" y="0"/>
                    </a:lnTo>
                    <a:lnTo>
                      <a:pt x="1325" y="223"/>
                    </a:lnTo>
                    <a:lnTo>
                      <a:pt x="1323" y="225"/>
                    </a:lnTo>
                    <a:lnTo>
                      <a:pt x="1318" y="230"/>
                    </a:lnTo>
                    <a:lnTo>
                      <a:pt x="1309" y="239"/>
                    </a:lnTo>
                    <a:lnTo>
                      <a:pt x="1297" y="250"/>
                    </a:lnTo>
                    <a:lnTo>
                      <a:pt x="1282" y="263"/>
                    </a:lnTo>
                    <a:lnTo>
                      <a:pt x="1265" y="278"/>
                    </a:lnTo>
                    <a:lnTo>
                      <a:pt x="1247" y="295"/>
                    </a:lnTo>
                    <a:lnTo>
                      <a:pt x="1225" y="312"/>
                    </a:lnTo>
                    <a:lnTo>
                      <a:pt x="1202" y="331"/>
                    </a:lnTo>
                    <a:lnTo>
                      <a:pt x="1179" y="349"/>
                    </a:lnTo>
                    <a:lnTo>
                      <a:pt x="1154" y="367"/>
                    </a:lnTo>
                    <a:lnTo>
                      <a:pt x="1128" y="385"/>
                    </a:lnTo>
                    <a:lnTo>
                      <a:pt x="1102" y="401"/>
                    </a:lnTo>
                    <a:lnTo>
                      <a:pt x="1077" y="415"/>
                    </a:lnTo>
                    <a:lnTo>
                      <a:pt x="1051" y="428"/>
                    </a:lnTo>
                    <a:lnTo>
                      <a:pt x="1026" y="439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99" name="Freeform 137"/>
              <p:cNvSpPr>
                <a:spLocks/>
              </p:cNvSpPr>
              <p:nvPr/>
            </p:nvSpPr>
            <p:spPr bwMode="auto">
              <a:xfrm>
                <a:off x="7292" y="14577"/>
                <a:ext cx="472" cy="209"/>
              </a:xfrm>
              <a:custGeom>
                <a:avLst/>
                <a:gdLst>
                  <a:gd name="T0" fmla="*/ 47 w 472"/>
                  <a:gd name="T1" fmla="*/ 209 h 209"/>
                  <a:gd name="T2" fmla="*/ 472 w 472"/>
                  <a:gd name="T3" fmla="*/ 84 h 209"/>
                  <a:gd name="T4" fmla="*/ 215 w 472"/>
                  <a:gd name="T5" fmla="*/ 0 h 209"/>
                  <a:gd name="T6" fmla="*/ 5 w 472"/>
                  <a:gd name="T7" fmla="*/ 24 h 209"/>
                  <a:gd name="T8" fmla="*/ 0 w 472"/>
                  <a:gd name="T9" fmla="*/ 197 h 209"/>
                  <a:gd name="T10" fmla="*/ 47 w 472"/>
                  <a:gd name="T11" fmla="*/ 209 h 2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2"/>
                  <a:gd name="T19" fmla="*/ 0 h 209"/>
                  <a:gd name="T20" fmla="*/ 472 w 472"/>
                  <a:gd name="T21" fmla="*/ 209 h 20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2" h="209">
                    <a:moveTo>
                      <a:pt x="47" y="209"/>
                    </a:moveTo>
                    <a:lnTo>
                      <a:pt x="472" y="84"/>
                    </a:lnTo>
                    <a:lnTo>
                      <a:pt x="215" y="0"/>
                    </a:lnTo>
                    <a:lnTo>
                      <a:pt x="5" y="24"/>
                    </a:lnTo>
                    <a:lnTo>
                      <a:pt x="0" y="197"/>
                    </a:lnTo>
                    <a:lnTo>
                      <a:pt x="47" y="20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0" name="Freeform 138"/>
              <p:cNvSpPr>
                <a:spLocks/>
              </p:cNvSpPr>
              <p:nvPr/>
            </p:nvSpPr>
            <p:spPr bwMode="auto">
              <a:xfrm>
                <a:off x="6073" y="13679"/>
                <a:ext cx="251" cy="999"/>
              </a:xfrm>
              <a:custGeom>
                <a:avLst/>
                <a:gdLst>
                  <a:gd name="T0" fmla="*/ 251 w 251"/>
                  <a:gd name="T1" fmla="*/ 23 h 999"/>
                  <a:gd name="T2" fmla="*/ 250 w 251"/>
                  <a:gd name="T3" fmla="*/ 22 h 999"/>
                  <a:gd name="T4" fmla="*/ 246 w 251"/>
                  <a:gd name="T5" fmla="*/ 20 h 999"/>
                  <a:gd name="T6" fmla="*/ 239 w 251"/>
                  <a:gd name="T7" fmla="*/ 18 h 999"/>
                  <a:gd name="T8" fmla="*/ 230 w 251"/>
                  <a:gd name="T9" fmla="*/ 15 h 999"/>
                  <a:gd name="T10" fmla="*/ 218 w 251"/>
                  <a:gd name="T11" fmla="*/ 11 h 999"/>
                  <a:gd name="T12" fmla="*/ 205 w 251"/>
                  <a:gd name="T13" fmla="*/ 7 h 999"/>
                  <a:gd name="T14" fmla="*/ 190 w 251"/>
                  <a:gd name="T15" fmla="*/ 4 h 999"/>
                  <a:gd name="T16" fmla="*/ 173 w 251"/>
                  <a:gd name="T17" fmla="*/ 1 h 999"/>
                  <a:gd name="T18" fmla="*/ 155 w 251"/>
                  <a:gd name="T19" fmla="*/ 0 h 999"/>
                  <a:gd name="T20" fmla="*/ 134 w 251"/>
                  <a:gd name="T21" fmla="*/ 0 h 999"/>
                  <a:gd name="T22" fmla="*/ 114 w 251"/>
                  <a:gd name="T23" fmla="*/ 2 h 999"/>
                  <a:gd name="T24" fmla="*/ 92 w 251"/>
                  <a:gd name="T25" fmla="*/ 5 h 999"/>
                  <a:gd name="T26" fmla="*/ 70 w 251"/>
                  <a:gd name="T27" fmla="*/ 12 h 999"/>
                  <a:gd name="T28" fmla="*/ 47 w 251"/>
                  <a:gd name="T29" fmla="*/ 20 h 999"/>
                  <a:gd name="T30" fmla="*/ 23 w 251"/>
                  <a:gd name="T31" fmla="*/ 32 h 999"/>
                  <a:gd name="T32" fmla="*/ 0 w 251"/>
                  <a:gd name="T33" fmla="*/ 47 h 999"/>
                  <a:gd name="T34" fmla="*/ 0 w 251"/>
                  <a:gd name="T35" fmla="*/ 999 h 999"/>
                  <a:gd name="T36" fmla="*/ 1 w 251"/>
                  <a:gd name="T37" fmla="*/ 999 h 999"/>
                  <a:gd name="T38" fmla="*/ 6 w 251"/>
                  <a:gd name="T39" fmla="*/ 999 h 999"/>
                  <a:gd name="T40" fmla="*/ 14 w 251"/>
                  <a:gd name="T41" fmla="*/ 998 h 999"/>
                  <a:gd name="T42" fmla="*/ 23 w 251"/>
                  <a:gd name="T43" fmla="*/ 997 h 999"/>
                  <a:gd name="T44" fmla="*/ 35 w 251"/>
                  <a:gd name="T45" fmla="*/ 995 h 999"/>
                  <a:gd name="T46" fmla="*/ 49 w 251"/>
                  <a:gd name="T47" fmla="*/ 993 h 999"/>
                  <a:gd name="T48" fmla="*/ 65 w 251"/>
                  <a:gd name="T49" fmla="*/ 990 h 999"/>
                  <a:gd name="T50" fmla="*/ 83 w 251"/>
                  <a:gd name="T51" fmla="*/ 985 h 999"/>
                  <a:gd name="T52" fmla="*/ 102 w 251"/>
                  <a:gd name="T53" fmla="*/ 980 h 999"/>
                  <a:gd name="T54" fmla="*/ 121 w 251"/>
                  <a:gd name="T55" fmla="*/ 973 h 999"/>
                  <a:gd name="T56" fmla="*/ 143 w 251"/>
                  <a:gd name="T57" fmla="*/ 966 h 999"/>
                  <a:gd name="T58" fmla="*/ 164 w 251"/>
                  <a:gd name="T59" fmla="*/ 956 h 999"/>
                  <a:gd name="T60" fmla="*/ 186 w 251"/>
                  <a:gd name="T61" fmla="*/ 945 h 999"/>
                  <a:gd name="T62" fmla="*/ 208 w 251"/>
                  <a:gd name="T63" fmla="*/ 934 h 999"/>
                  <a:gd name="T64" fmla="*/ 230 w 251"/>
                  <a:gd name="T65" fmla="*/ 919 h 999"/>
                  <a:gd name="T66" fmla="*/ 251 w 251"/>
                  <a:gd name="T67" fmla="*/ 903 h 999"/>
                  <a:gd name="T68" fmla="*/ 251 w 251"/>
                  <a:gd name="T69" fmla="*/ 23 h 99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51"/>
                  <a:gd name="T106" fmla="*/ 0 h 999"/>
                  <a:gd name="T107" fmla="*/ 251 w 251"/>
                  <a:gd name="T108" fmla="*/ 999 h 99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51" h="999">
                    <a:moveTo>
                      <a:pt x="251" y="23"/>
                    </a:moveTo>
                    <a:lnTo>
                      <a:pt x="250" y="22"/>
                    </a:lnTo>
                    <a:lnTo>
                      <a:pt x="246" y="20"/>
                    </a:lnTo>
                    <a:lnTo>
                      <a:pt x="239" y="18"/>
                    </a:lnTo>
                    <a:lnTo>
                      <a:pt x="230" y="15"/>
                    </a:lnTo>
                    <a:lnTo>
                      <a:pt x="218" y="11"/>
                    </a:lnTo>
                    <a:lnTo>
                      <a:pt x="205" y="7"/>
                    </a:lnTo>
                    <a:lnTo>
                      <a:pt x="190" y="4"/>
                    </a:lnTo>
                    <a:lnTo>
                      <a:pt x="173" y="1"/>
                    </a:lnTo>
                    <a:lnTo>
                      <a:pt x="155" y="0"/>
                    </a:lnTo>
                    <a:lnTo>
                      <a:pt x="134" y="0"/>
                    </a:lnTo>
                    <a:lnTo>
                      <a:pt x="114" y="2"/>
                    </a:lnTo>
                    <a:lnTo>
                      <a:pt x="92" y="5"/>
                    </a:lnTo>
                    <a:lnTo>
                      <a:pt x="70" y="12"/>
                    </a:lnTo>
                    <a:lnTo>
                      <a:pt x="47" y="20"/>
                    </a:lnTo>
                    <a:lnTo>
                      <a:pt x="23" y="32"/>
                    </a:lnTo>
                    <a:lnTo>
                      <a:pt x="0" y="47"/>
                    </a:lnTo>
                    <a:lnTo>
                      <a:pt x="0" y="999"/>
                    </a:lnTo>
                    <a:lnTo>
                      <a:pt x="1" y="999"/>
                    </a:lnTo>
                    <a:lnTo>
                      <a:pt x="6" y="999"/>
                    </a:lnTo>
                    <a:lnTo>
                      <a:pt x="14" y="998"/>
                    </a:lnTo>
                    <a:lnTo>
                      <a:pt x="23" y="997"/>
                    </a:lnTo>
                    <a:lnTo>
                      <a:pt x="35" y="995"/>
                    </a:lnTo>
                    <a:lnTo>
                      <a:pt x="49" y="993"/>
                    </a:lnTo>
                    <a:lnTo>
                      <a:pt x="65" y="990"/>
                    </a:lnTo>
                    <a:lnTo>
                      <a:pt x="83" y="985"/>
                    </a:lnTo>
                    <a:lnTo>
                      <a:pt x="102" y="980"/>
                    </a:lnTo>
                    <a:lnTo>
                      <a:pt x="121" y="973"/>
                    </a:lnTo>
                    <a:lnTo>
                      <a:pt x="143" y="966"/>
                    </a:lnTo>
                    <a:lnTo>
                      <a:pt x="164" y="956"/>
                    </a:lnTo>
                    <a:lnTo>
                      <a:pt x="186" y="945"/>
                    </a:lnTo>
                    <a:lnTo>
                      <a:pt x="208" y="934"/>
                    </a:lnTo>
                    <a:lnTo>
                      <a:pt x="230" y="919"/>
                    </a:lnTo>
                    <a:lnTo>
                      <a:pt x="251" y="903"/>
                    </a:lnTo>
                    <a:lnTo>
                      <a:pt x="251" y="2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1" name="Freeform 139"/>
              <p:cNvSpPr>
                <a:spLocks/>
              </p:cNvSpPr>
              <p:nvPr/>
            </p:nvSpPr>
            <p:spPr bwMode="auto">
              <a:xfrm>
                <a:off x="6080" y="13687"/>
                <a:ext cx="215" cy="843"/>
              </a:xfrm>
              <a:custGeom>
                <a:avLst/>
                <a:gdLst>
                  <a:gd name="T0" fmla="*/ 215 w 215"/>
                  <a:gd name="T1" fmla="*/ 20 h 843"/>
                  <a:gd name="T2" fmla="*/ 214 w 215"/>
                  <a:gd name="T3" fmla="*/ 19 h 843"/>
                  <a:gd name="T4" fmla="*/ 211 w 215"/>
                  <a:gd name="T5" fmla="*/ 18 h 843"/>
                  <a:gd name="T6" fmla="*/ 205 w 215"/>
                  <a:gd name="T7" fmla="*/ 15 h 843"/>
                  <a:gd name="T8" fmla="*/ 197 w 215"/>
                  <a:gd name="T9" fmla="*/ 12 h 843"/>
                  <a:gd name="T10" fmla="*/ 187 w 215"/>
                  <a:gd name="T11" fmla="*/ 9 h 843"/>
                  <a:gd name="T12" fmla="*/ 176 w 215"/>
                  <a:gd name="T13" fmla="*/ 6 h 843"/>
                  <a:gd name="T14" fmla="*/ 163 w 215"/>
                  <a:gd name="T15" fmla="*/ 4 h 843"/>
                  <a:gd name="T16" fmla="*/ 149 w 215"/>
                  <a:gd name="T17" fmla="*/ 1 h 843"/>
                  <a:gd name="T18" fmla="*/ 133 w 215"/>
                  <a:gd name="T19" fmla="*/ 0 h 843"/>
                  <a:gd name="T20" fmla="*/ 115 w 215"/>
                  <a:gd name="T21" fmla="*/ 0 h 843"/>
                  <a:gd name="T22" fmla="*/ 98 w 215"/>
                  <a:gd name="T23" fmla="*/ 1 h 843"/>
                  <a:gd name="T24" fmla="*/ 79 w 215"/>
                  <a:gd name="T25" fmla="*/ 5 h 843"/>
                  <a:gd name="T26" fmla="*/ 60 w 215"/>
                  <a:gd name="T27" fmla="*/ 10 h 843"/>
                  <a:gd name="T28" fmla="*/ 40 w 215"/>
                  <a:gd name="T29" fmla="*/ 18 h 843"/>
                  <a:gd name="T30" fmla="*/ 21 w 215"/>
                  <a:gd name="T31" fmla="*/ 27 h 843"/>
                  <a:gd name="T32" fmla="*/ 0 w 215"/>
                  <a:gd name="T33" fmla="*/ 40 h 843"/>
                  <a:gd name="T34" fmla="*/ 0 w 215"/>
                  <a:gd name="T35" fmla="*/ 843 h 843"/>
                  <a:gd name="T36" fmla="*/ 1 w 215"/>
                  <a:gd name="T37" fmla="*/ 843 h 843"/>
                  <a:gd name="T38" fmla="*/ 6 w 215"/>
                  <a:gd name="T39" fmla="*/ 843 h 843"/>
                  <a:gd name="T40" fmla="*/ 12 w 215"/>
                  <a:gd name="T41" fmla="*/ 842 h 843"/>
                  <a:gd name="T42" fmla="*/ 21 w 215"/>
                  <a:gd name="T43" fmla="*/ 841 h 843"/>
                  <a:gd name="T44" fmla="*/ 30 w 215"/>
                  <a:gd name="T45" fmla="*/ 840 h 843"/>
                  <a:gd name="T46" fmla="*/ 43 w 215"/>
                  <a:gd name="T47" fmla="*/ 838 h 843"/>
                  <a:gd name="T48" fmla="*/ 56 w 215"/>
                  <a:gd name="T49" fmla="*/ 835 h 843"/>
                  <a:gd name="T50" fmla="*/ 71 w 215"/>
                  <a:gd name="T51" fmla="*/ 831 h 843"/>
                  <a:gd name="T52" fmla="*/ 87 w 215"/>
                  <a:gd name="T53" fmla="*/ 826 h 843"/>
                  <a:gd name="T54" fmla="*/ 105 w 215"/>
                  <a:gd name="T55" fmla="*/ 821 h 843"/>
                  <a:gd name="T56" fmla="*/ 123 w 215"/>
                  <a:gd name="T57" fmla="*/ 814 h 843"/>
                  <a:gd name="T58" fmla="*/ 141 w 215"/>
                  <a:gd name="T59" fmla="*/ 806 h 843"/>
                  <a:gd name="T60" fmla="*/ 159 w 215"/>
                  <a:gd name="T61" fmla="*/ 797 h 843"/>
                  <a:gd name="T62" fmla="*/ 179 w 215"/>
                  <a:gd name="T63" fmla="*/ 786 h 843"/>
                  <a:gd name="T64" fmla="*/ 197 w 215"/>
                  <a:gd name="T65" fmla="*/ 774 h 843"/>
                  <a:gd name="T66" fmla="*/ 215 w 215"/>
                  <a:gd name="T67" fmla="*/ 760 h 843"/>
                  <a:gd name="T68" fmla="*/ 215 w 215"/>
                  <a:gd name="T69" fmla="*/ 20 h 84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5"/>
                  <a:gd name="T106" fmla="*/ 0 h 843"/>
                  <a:gd name="T107" fmla="*/ 215 w 215"/>
                  <a:gd name="T108" fmla="*/ 843 h 84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5" h="843">
                    <a:moveTo>
                      <a:pt x="215" y="20"/>
                    </a:moveTo>
                    <a:lnTo>
                      <a:pt x="214" y="19"/>
                    </a:lnTo>
                    <a:lnTo>
                      <a:pt x="211" y="18"/>
                    </a:lnTo>
                    <a:lnTo>
                      <a:pt x="205" y="15"/>
                    </a:lnTo>
                    <a:lnTo>
                      <a:pt x="197" y="12"/>
                    </a:lnTo>
                    <a:lnTo>
                      <a:pt x="187" y="9"/>
                    </a:lnTo>
                    <a:lnTo>
                      <a:pt x="176" y="6"/>
                    </a:lnTo>
                    <a:lnTo>
                      <a:pt x="163" y="4"/>
                    </a:lnTo>
                    <a:lnTo>
                      <a:pt x="149" y="1"/>
                    </a:lnTo>
                    <a:lnTo>
                      <a:pt x="133" y="0"/>
                    </a:lnTo>
                    <a:lnTo>
                      <a:pt x="115" y="0"/>
                    </a:lnTo>
                    <a:lnTo>
                      <a:pt x="98" y="1"/>
                    </a:lnTo>
                    <a:lnTo>
                      <a:pt x="79" y="5"/>
                    </a:lnTo>
                    <a:lnTo>
                      <a:pt x="60" y="10"/>
                    </a:lnTo>
                    <a:lnTo>
                      <a:pt x="40" y="18"/>
                    </a:lnTo>
                    <a:lnTo>
                      <a:pt x="21" y="27"/>
                    </a:lnTo>
                    <a:lnTo>
                      <a:pt x="0" y="40"/>
                    </a:lnTo>
                    <a:lnTo>
                      <a:pt x="0" y="843"/>
                    </a:lnTo>
                    <a:lnTo>
                      <a:pt x="1" y="843"/>
                    </a:lnTo>
                    <a:lnTo>
                      <a:pt x="6" y="843"/>
                    </a:lnTo>
                    <a:lnTo>
                      <a:pt x="12" y="842"/>
                    </a:lnTo>
                    <a:lnTo>
                      <a:pt x="21" y="841"/>
                    </a:lnTo>
                    <a:lnTo>
                      <a:pt x="30" y="840"/>
                    </a:lnTo>
                    <a:lnTo>
                      <a:pt x="43" y="838"/>
                    </a:lnTo>
                    <a:lnTo>
                      <a:pt x="56" y="835"/>
                    </a:lnTo>
                    <a:lnTo>
                      <a:pt x="71" y="831"/>
                    </a:lnTo>
                    <a:lnTo>
                      <a:pt x="87" y="826"/>
                    </a:lnTo>
                    <a:lnTo>
                      <a:pt x="105" y="821"/>
                    </a:lnTo>
                    <a:lnTo>
                      <a:pt x="123" y="814"/>
                    </a:lnTo>
                    <a:lnTo>
                      <a:pt x="141" y="806"/>
                    </a:lnTo>
                    <a:lnTo>
                      <a:pt x="159" y="797"/>
                    </a:lnTo>
                    <a:lnTo>
                      <a:pt x="179" y="786"/>
                    </a:lnTo>
                    <a:lnTo>
                      <a:pt x="197" y="774"/>
                    </a:lnTo>
                    <a:lnTo>
                      <a:pt x="215" y="760"/>
                    </a:lnTo>
                    <a:lnTo>
                      <a:pt x="215" y="2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2" name="Freeform 140"/>
              <p:cNvSpPr>
                <a:spLocks/>
              </p:cNvSpPr>
              <p:nvPr/>
            </p:nvSpPr>
            <p:spPr bwMode="auto">
              <a:xfrm>
                <a:off x="6087" y="13696"/>
                <a:ext cx="180" cy="685"/>
              </a:xfrm>
              <a:custGeom>
                <a:avLst/>
                <a:gdLst>
                  <a:gd name="T0" fmla="*/ 180 w 180"/>
                  <a:gd name="T1" fmla="*/ 16 h 685"/>
                  <a:gd name="T2" fmla="*/ 179 w 180"/>
                  <a:gd name="T3" fmla="*/ 16 h 685"/>
                  <a:gd name="T4" fmla="*/ 176 w 180"/>
                  <a:gd name="T5" fmla="*/ 14 h 685"/>
                  <a:gd name="T6" fmla="*/ 172 w 180"/>
                  <a:gd name="T7" fmla="*/ 12 h 685"/>
                  <a:gd name="T8" fmla="*/ 165 w 180"/>
                  <a:gd name="T9" fmla="*/ 10 h 685"/>
                  <a:gd name="T10" fmla="*/ 157 w 180"/>
                  <a:gd name="T11" fmla="*/ 8 h 685"/>
                  <a:gd name="T12" fmla="*/ 147 w 180"/>
                  <a:gd name="T13" fmla="*/ 4 h 685"/>
                  <a:gd name="T14" fmla="*/ 136 w 180"/>
                  <a:gd name="T15" fmla="*/ 2 h 685"/>
                  <a:gd name="T16" fmla="*/ 125 w 180"/>
                  <a:gd name="T17" fmla="*/ 0 h 685"/>
                  <a:gd name="T18" fmla="*/ 111 w 180"/>
                  <a:gd name="T19" fmla="*/ 0 h 685"/>
                  <a:gd name="T20" fmla="*/ 97 w 180"/>
                  <a:gd name="T21" fmla="*/ 0 h 685"/>
                  <a:gd name="T22" fmla="*/ 81 w 180"/>
                  <a:gd name="T23" fmla="*/ 1 h 685"/>
                  <a:gd name="T24" fmla="*/ 66 w 180"/>
                  <a:gd name="T25" fmla="*/ 3 h 685"/>
                  <a:gd name="T26" fmla="*/ 50 w 180"/>
                  <a:gd name="T27" fmla="*/ 8 h 685"/>
                  <a:gd name="T28" fmla="*/ 33 w 180"/>
                  <a:gd name="T29" fmla="*/ 14 h 685"/>
                  <a:gd name="T30" fmla="*/ 17 w 180"/>
                  <a:gd name="T31" fmla="*/ 23 h 685"/>
                  <a:gd name="T32" fmla="*/ 0 w 180"/>
                  <a:gd name="T33" fmla="*/ 33 h 685"/>
                  <a:gd name="T34" fmla="*/ 0 w 180"/>
                  <a:gd name="T35" fmla="*/ 685 h 685"/>
                  <a:gd name="T36" fmla="*/ 1 w 180"/>
                  <a:gd name="T37" fmla="*/ 685 h 685"/>
                  <a:gd name="T38" fmla="*/ 4 w 180"/>
                  <a:gd name="T39" fmla="*/ 685 h 685"/>
                  <a:gd name="T40" fmla="*/ 9 w 180"/>
                  <a:gd name="T41" fmla="*/ 684 h 685"/>
                  <a:gd name="T42" fmla="*/ 17 w 180"/>
                  <a:gd name="T43" fmla="*/ 683 h 685"/>
                  <a:gd name="T44" fmla="*/ 26 w 180"/>
                  <a:gd name="T45" fmla="*/ 682 h 685"/>
                  <a:gd name="T46" fmla="*/ 35 w 180"/>
                  <a:gd name="T47" fmla="*/ 681 h 685"/>
                  <a:gd name="T48" fmla="*/ 47 w 180"/>
                  <a:gd name="T49" fmla="*/ 678 h 685"/>
                  <a:gd name="T50" fmla="*/ 60 w 180"/>
                  <a:gd name="T51" fmla="*/ 676 h 685"/>
                  <a:gd name="T52" fmla="*/ 73 w 180"/>
                  <a:gd name="T53" fmla="*/ 671 h 685"/>
                  <a:gd name="T54" fmla="*/ 87 w 180"/>
                  <a:gd name="T55" fmla="*/ 667 h 685"/>
                  <a:gd name="T56" fmla="*/ 102 w 180"/>
                  <a:gd name="T57" fmla="*/ 662 h 685"/>
                  <a:gd name="T58" fmla="*/ 118 w 180"/>
                  <a:gd name="T59" fmla="*/ 655 h 685"/>
                  <a:gd name="T60" fmla="*/ 133 w 180"/>
                  <a:gd name="T61" fmla="*/ 648 h 685"/>
                  <a:gd name="T62" fmla="*/ 149 w 180"/>
                  <a:gd name="T63" fmla="*/ 639 h 685"/>
                  <a:gd name="T64" fmla="*/ 165 w 180"/>
                  <a:gd name="T65" fmla="*/ 628 h 685"/>
                  <a:gd name="T66" fmla="*/ 180 w 180"/>
                  <a:gd name="T67" fmla="*/ 617 h 685"/>
                  <a:gd name="T68" fmla="*/ 180 w 180"/>
                  <a:gd name="T69" fmla="*/ 16 h 68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80"/>
                  <a:gd name="T106" fmla="*/ 0 h 685"/>
                  <a:gd name="T107" fmla="*/ 180 w 180"/>
                  <a:gd name="T108" fmla="*/ 685 h 68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80" h="685">
                    <a:moveTo>
                      <a:pt x="180" y="16"/>
                    </a:moveTo>
                    <a:lnTo>
                      <a:pt x="179" y="16"/>
                    </a:lnTo>
                    <a:lnTo>
                      <a:pt x="176" y="14"/>
                    </a:lnTo>
                    <a:lnTo>
                      <a:pt x="172" y="12"/>
                    </a:lnTo>
                    <a:lnTo>
                      <a:pt x="165" y="10"/>
                    </a:lnTo>
                    <a:lnTo>
                      <a:pt x="157" y="8"/>
                    </a:lnTo>
                    <a:lnTo>
                      <a:pt x="147" y="4"/>
                    </a:lnTo>
                    <a:lnTo>
                      <a:pt x="136" y="2"/>
                    </a:lnTo>
                    <a:lnTo>
                      <a:pt x="125" y="0"/>
                    </a:lnTo>
                    <a:lnTo>
                      <a:pt x="111" y="0"/>
                    </a:lnTo>
                    <a:lnTo>
                      <a:pt x="97" y="0"/>
                    </a:lnTo>
                    <a:lnTo>
                      <a:pt x="81" y="1"/>
                    </a:lnTo>
                    <a:lnTo>
                      <a:pt x="66" y="3"/>
                    </a:lnTo>
                    <a:lnTo>
                      <a:pt x="50" y="8"/>
                    </a:lnTo>
                    <a:lnTo>
                      <a:pt x="33" y="14"/>
                    </a:lnTo>
                    <a:lnTo>
                      <a:pt x="17" y="23"/>
                    </a:lnTo>
                    <a:lnTo>
                      <a:pt x="0" y="33"/>
                    </a:lnTo>
                    <a:lnTo>
                      <a:pt x="0" y="685"/>
                    </a:lnTo>
                    <a:lnTo>
                      <a:pt x="1" y="685"/>
                    </a:lnTo>
                    <a:lnTo>
                      <a:pt x="4" y="685"/>
                    </a:lnTo>
                    <a:lnTo>
                      <a:pt x="9" y="684"/>
                    </a:lnTo>
                    <a:lnTo>
                      <a:pt x="17" y="683"/>
                    </a:lnTo>
                    <a:lnTo>
                      <a:pt x="26" y="682"/>
                    </a:lnTo>
                    <a:lnTo>
                      <a:pt x="35" y="681"/>
                    </a:lnTo>
                    <a:lnTo>
                      <a:pt x="47" y="678"/>
                    </a:lnTo>
                    <a:lnTo>
                      <a:pt x="60" y="676"/>
                    </a:lnTo>
                    <a:lnTo>
                      <a:pt x="73" y="671"/>
                    </a:lnTo>
                    <a:lnTo>
                      <a:pt x="87" y="667"/>
                    </a:lnTo>
                    <a:lnTo>
                      <a:pt x="102" y="662"/>
                    </a:lnTo>
                    <a:lnTo>
                      <a:pt x="118" y="655"/>
                    </a:lnTo>
                    <a:lnTo>
                      <a:pt x="133" y="648"/>
                    </a:lnTo>
                    <a:lnTo>
                      <a:pt x="149" y="639"/>
                    </a:lnTo>
                    <a:lnTo>
                      <a:pt x="165" y="628"/>
                    </a:lnTo>
                    <a:lnTo>
                      <a:pt x="180" y="617"/>
                    </a:lnTo>
                    <a:lnTo>
                      <a:pt x="18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3" name="Freeform 141"/>
              <p:cNvSpPr>
                <a:spLocks/>
              </p:cNvSpPr>
              <p:nvPr/>
            </p:nvSpPr>
            <p:spPr bwMode="auto">
              <a:xfrm>
                <a:off x="6093" y="13704"/>
                <a:ext cx="146" cy="530"/>
              </a:xfrm>
              <a:custGeom>
                <a:avLst/>
                <a:gdLst>
                  <a:gd name="T0" fmla="*/ 146 w 146"/>
                  <a:gd name="T1" fmla="*/ 14 h 530"/>
                  <a:gd name="T2" fmla="*/ 143 w 146"/>
                  <a:gd name="T3" fmla="*/ 12 h 530"/>
                  <a:gd name="T4" fmla="*/ 134 w 146"/>
                  <a:gd name="T5" fmla="*/ 8 h 530"/>
                  <a:gd name="T6" fmla="*/ 120 w 146"/>
                  <a:gd name="T7" fmla="*/ 4 h 530"/>
                  <a:gd name="T8" fmla="*/ 101 w 146"/>
                  <a:gd name="T9" fmla="*/ 1 h 530"/>
                  <a:gd name="T10" fmla="*/ 79 w 146"/>
                  <a:gd name="T11" fmla="*/ 0 h 530"/>
                  <a:gd name="T12" fmla="*/ 54 w 146"/>
                  <a:gd name="T13" fmla="*/ 3 h 530"/>
                  <a:gd name="T14" fmla="*/ 27 w 146"/>
                  <a:gd name="T15" fmla="*/ 11 h 530"/>
                  <a:gd name="T16" fmla="*/ 0 w 146"/>
                  <a:gd name="T17" fmla="*/ 27 h 530"/>
                  <a:gd name="T18" fmla="*/ 0 w 146"/>
                  <a:gd name="T19" fmla="*/ 530 h 530"/>
                  <a:gd name="T20" fmla="*/ 3 w 146"/>
                  <a:gd name="T21" fmla="*/ 530 h 530"/>
                  <a:gd name="T22" fmla="*/ 14 w 146"/>
                  <a:gd name="T23" fmla="*/ 529 h 530"/>
                  <a:gd name="T24" fmla="*/ 29 w 146"/>
                  <a:gd name="T25" fmla="*/ 526 h 530"/>
                  <a:gd name="T26" fmla="*/ 49 w 146"/>
                  <a:gd name="T27" fmla="*/ 521 h 530"/>
                  <a:gd name="T28" fmla="*/ 71 w 146"/>
                  <a:gd name="T29" fmla="*/ 514 h 530"/>
                  <a:gd name="T30" fmla="*/ 96 w 146"/>
                  <a:gd name="T31" fmla="*/ 505 h 530"/>
                  <a:gd name="T32" fmla="*/ 121 w 146"/>
                  <a:gd name="T33" fmla="*/ 492 h 530"/>
                  <a:gd name="T34" fmla="*/ 146 w 146"/>
                  <a:gd name="T35" fmla="*/ 475 h 530"/>
                  <a:gd name="T36" fmla="*/ 146 w 146"/>
                  <a:gd name="T37" fmla="*/ 14 h 5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6"/>
                  <a:gd name="T58" fmla="*/ 0 h 530"/>
                  <a:gd name="T59" fmla="*/ 146 w 146"/>
                  <a:gd name="T60" fmla="*/ 530 h 5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6" h="530">
                    <a:moveTo>
                      <a:pt x="146" y="14"/>
                    </a:moveTo>
                    <a:lnTo>
                      <a:pt x="143" y="12"/>
                    </a:lnTo>
                    <a:lnTo>
                      <a:pt x="134" y="8"/>
                    </a:lnTo>
                    <a:lnTo>
                      <a:pt x="120" y="4"/>
                    </a:lnTo>
                    <a:lnTo>
                      <a:pt x="101" y="1"/>
                    </a:lnTo>
                    <a:lnTo>
                      <a:pt x="79" y="0"/>
                    </a:lnTo>
                    <a:lnTo>
                      <a:pt x="54" y="3"/>
                    </a:lnTo>
                    <a:lnTo>
                      <a:pt x="27" y="11"/>
                    </a:lnTo>
                    <a:lnTo>
                      <a:pt x="0" y="27"/>
                    </a:lnTo>
                    <a:lnTo>
                      <a:pt x="0" y="530"/>
                    </a:lnTo>
                    <a:lnTo>
                      <a:pt x="3" y="530"/>
                    </a:lnTo>
                    <a:lnTo>
                      <a:pt x="14" y="529"/>
                    </a:lnTo>
                    <a:lnTo>
                      <a:pt x="29" y="526"/>
                    </a:lnTo>
                    <a:lnTo>
                      <a:pt x="49" y="521"/>
                    </a:lnTo>
                    <a:lnTo>
                      <a:pt x="71" y="514"/>
                    </a:lnTo>
                    <a:lnTo>
                      <a:pt x="96" y="505"/>
                    </a:lnTo>
                    <a:lnTo>
                      <a:pt x="121" y="492"/>
                    </a:lnTo>
                    <a:lnTo>
                      <a:pt x="146" y="475"/>
                    </a:lnTo>
                    <a:lnTo>
                      <a:pt x="146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4" name="Freeform 142"/>
              <p:cNvSpPr>
                <a:spLocks/>
              </p:cNvSpPr>
              <p:nvPr/>
            </p:nvSpPr>
            <p:spPr bwMode="auto">
              <a:xfrm>
                <a:off x="6101" y="13712"/>
                <a:ext cx="109" cy="373"/>
              </a:xfrm>
              <a:custGeom>
                <a:avLst/>
                <a:gdLst>
                  <a:gd name="T0" fmla="*/ 109 w 109"/>
                  <a:gd name="T1" fmla="*/ 10 h 373"/>
                  <a:gd name="T2" fmla="*/ 107 w 109"/>
                  <a:gd name="T3" fmla="*/ 9 h 373"/>
                  <a:gd name="T4" fmla="*/ 100 w 109"/>
                  <a:gd name="T5" fmla="*/ 6 h 373"/>
                  <a:gd name="T6" fmla="*/ 89 w 109"/>
                  <a:gd name="T7" fmla="*/ 2 h 373"/>
                  <a:gd name="T8" fmla="*/ 75 w 109"/>
                  <a:gd name="T9" fmla="*/ 0 h 373"/>
                  <a:gd name="T10" fmla="*/ 59 w 109"/>
                  <a:gd name="T11" fmla="*/ 0 h 373"/>
                  <a:gd name="T12" fmla="*/ 39 w 109"/>
                  <a:gd name="T13" fmla="*/ 2 h 373"/>
                  <a:gd name="T14" fmla="*/ 20 w 109"/>
                  <a:gd name="T15" fmla="*/ 9 h 373"/>
                  <a:gd name="T16" fmla="*/ 0 w 109"/>
                  <a:gd name="T17" fmla="*/ 21 h 373"/>
                  <a:gd name="T18" fmla="*/ 0 w 109"/>
                  <a:gd name="T19" fmla="*/ 373 h 373"/>
                  <a:gd name="T20" fmla="*/ 2 w 109"/>
                  <a:gd name="T21" fmla="*/ 373 h 373"/>
                  <a:gd name="T22" fmla="*/ 9 w 109"/>
                  <a:gd name="T23" fmla="*/ 372 h 373"/>
                  <a:gd name="T24" fmla="*/ 21 w 109"/>
                  <a:gd name="T25" fmla="*/ 369 h 373"/>
                  <a:gd name="T26" fmla="*/ 36 w 109"/>
                  <a:gd name="T27" fmla="*/ 366 h 373"/>
                  <a:gd name="T28" fmla="*/ 53 w 109"/>
                  <a:gd name="T29" fmla="*/ 362 h 373"/>
                  <a:gd name="T30" fmla="*/ 72 w 109"/>
                  <a:gd name="T31" fmla="*/ 354 h 373"/>
                  <a:gd name="T32" fmla="*/ 90 w 109"/>
                  <a:gd name="T33" fmla="*/ 343 h 373"/>
                  <a:gd name="T34" fmla="*/ 109 w 109"/>
                  <a:gd name="T35" fmla="*/ 331 h 373"/>
                  <a:gd name="T36" fmla="*/ 109 w 109"/>
                  <a:gd name="T37" fmla="*/ 10 h 37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9"/>
                  <a:gd name="T58" fmla="*/ 0 h 373"/>
                  <a:gd name="T59" fmla="*/ 109 w 109"/>
                  <a:gd name="T60" fmla="*/ 373 h 37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9" h="373">
                    <a:moveTo>
                      <a:pt x="109" y="10"/>
                    </a:moveTo>
                    <a:lnTo>
                      <a:pt x="107" y="9"/>
                    </a:lnTo>
                    <a:lnTo>
                      <a:pt x="100" y="6"/>
                    </a:lnTo>
                    <a:lnTo>
                      <a:pt x="89" y="2"/>
                    </a:lnTo>
                    <a:lnTo>
                      <a:pt x="75" y="0"/>
                    </a:lnTo>
                    <a:lnTo>
                      <a:pt x="59" y="0"/>
                    </a:lnTo>
                    <a:lnTo>
                      <a:pt x="39" y="2"/>
                    </a:lnTo>
                    <a:lnTo>
                      <a:pt x="20" y="9"/>
                    </a:lnTo>
                    <a:lnTo>
                      <a:pt x="0" y="21"/>
                    </a:lnTo>
                    <a:lnTo>
                      <a:pt x="0" y="373"/>
                    </a:lnTo>
                    <a:lnTo>
                      <a:pt x="2" y="373"/>
                    </a:lnTo>
                    <a:lnTo>
                      <a:pt x="9" y="372"/>
                    </a:lnTo>
                    <a:lnTo>
                      <a:pt x="21" y="369"/>
                    </a:lnTo>
                    <a:lnTo>
                      <a:pt x="36" y="366"/>
                    </a:lnTo>
                    <a:lnTo>
                      <a:pt x="53" y="362"/>
                    </a:lnTo>
                    <a:lnTo>
                      <a:pt x="72" y="354"/>
                    </a:lnTo>
                    <a:lnTo>
                      <a:pt x="90" y="343"/>
                    </a:lnTo>
                    <a:lnTo>
                      <a:pt x="109" y="331"/>
                    </a:lnTo>
                    <a:lnTo>
                      <a:pt x="109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5" name="Freeform 143"/>
              <p:cNvSpPr>
                <a:spLocks/>
              </p:cNvSpPr>
              <p:nvPr/>
            </p:nvSpPr>
            <p:spPr bwMode="auto">
              <a:xfrm>
                <a:off x="6107" y="13721"/>
                <a:ext cx="75" cy="216"/>
              </a:xfrm>
              <a:custGeom>
                <a:avLst/>
                <a:gdLst>
                  <a:gd name="T0" fmla="*/ 75 w 75"/>
                  <a:gd name="T1" fmla="*/ 6 h 216"/>
                  <a:gd name="T2" fmla="*/ 73 w 75"/>
                  <a:gd name="T3" fmla="*/ 5 h 216"/>
                  <a:gd name="T4" fmla="*/ 69 w 75"/>
                  <a:gd name="T5" fmla="*/ 4 h 216"/>
                  <a:gd name="T6" fmla="*/ 61 w 75"/>
                  <a:gd name="T7" fmla="*/ 2 h 216"/>
                  <a:gd name="T8" fmla="*/ 52 w 75"/>
                  <a:gd name="T9" fmla="*/ 0 h 216"/>
                  <a:gd name="T10" fmla="*/ 41 w 75"/>
                  <a:gd name="T11" fmla="*/ 0 h 216"/>
                  <a:gd name="T12" fmla="*/ 28 w 75"/>
                  <a:gd name="T13" fmla="*/ 1 h 216"/>
                  <a:gd name="T14" fmla="*/ 14 w 75"/>
                  <a:gd name="T15" fmla="*/ 6 h 216"/>
                  <a:gd name="T16" fmla="*/ 0 w 75"/>
                  <a:gd name="T17" fmla="*/ 14 h 216"/>
                  <a:gd name="T18" fmla="*/ 0 w 75"/>
                  <a:gd name="T19" fmla="*/ 216 h 216"/>
                  <a:gd name="T20" fmla="*/ 2 w 75"/>
                  <a:gd name="T21" fmla="*/ 216 h 216"/>
                  <a:gd name="T22" fmla="*/ 7 w 75"/>
                  <a:gd name="T23" fmla="*/ 215 h 216"/>
                  <a:gd name="T24" fmla="*/ 15 w 75"/>
                  <a:gd name="T25" fmla="*/ 214 h 216"/>
                  <a:gd name="T26" fmla="*/ 25 w 75"/>
                  <a:gd name="T27" fmla="*/ 211 h 216"/>
                  <a:gd name="T28" fmla="*/ 37 w 75"/>
                  <a:gd name="T29" fmla="*/ 208 h 216"/>
                  <a:gd name="T30" fmla="*/ 50 w 75"/>
                  <a:gd name="T31" fmla="*/ 203 h 216"/>
                  <a:gd name="T32" fmla="*/ 63 w 75"/>
                  <a:gd name="T33" fmla="*/ 195 h 216"/>
                  <a:gd name="T34" fmla="*/ 75 w 75"/>
                  <a:gd name="T35" fmla="*/ 187 h 216"/>
                  <a:gd name="T36" fmla="*/ 75 w 75"/>
                  <a:gd name="T37" fmla="*/ 6 h 2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5"/>
                  <a:gd name="T58" fmla="*/ 0 h 216"/>
                  <a:gd name="T59" fmla="*/ 75 w 75"/>
                  <a:gd name="T60" fmla="*/ 216 h 2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5" h="216">
                    <a:moveTo>
                      <a:pt x="75" y="6"/>
                    </a:moveTo>
                    <a:lnTo>
                      <a:pt x="73" y="5"/>
                    </a:lnTo>
                    <a:lnTo>
                      <a:pt x="69" y="4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1" y="0"/>
                    </a:lnTo>
                    <a:lnTo>
                      <a:pt x="28" y="1"/>
                    </a:lnTo>
                    <a:lnTo>
                      <a:pt x="14" y="6"/>
                    </a:lnTo>
                    <a:lnTo>
                      <a:pt x="0" y="14"/>
                    </a:lnTo>
                    <a:lnTo>
                      <a:pt x="0" y="216"/>
                    </a:lnTo>
                    <a:lnTo>
                      <a:pt x="2" y="216"/>
                    </a:lnTo>
                    <a:lnTo>
                      <a:pt x="7" y="215"/>
                    </a:lnTo>
                    <a:lnTo>
                      <a:pt x="15" y="214"/>
                    </a:lnTo>
                    <a:lnTo>
                      <a:pt x="25" y="211"/>
                    </a:lnTo>
                    <a:lnTo>
                      <a:pt x="37" y="208"/>
                    </a:lnTo>
                    <a:lnTo>
                      <a:pt x="50" y="203"/>
                    </a:lnTo>
                    <a:lnTo>
                      <a:pt x="63" y="195"/>
                    </a:lnTo>
                    <a:lnTo>
                      <a:pt x="75" y="187"/>
                    </a:lnTo>
                    <a:lnTo>
                      <a:pt x="75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6" name="Freeform 144"/>
              <p:cNvSpPr>
                <a:spLocks/>
              </p:cNvSpPr>
              <p:nvPr/>
            </p:nvSpPr>
            <p:spPr bwMode="auto">
              <a:xfrm>
                <a:off x="7013" y="14340"/>
                <a:ext cx="110" cy="111"/>
              </a:xfrm>
              <a:custGeom>
                <a:avLst/>
                <a:gdLst>
                  <a:gd name="T0" fmla="*/ 55 w 110"/>
                  <a:gd name="T1" fmla="*/ 111 h 111"/>
                  <a:gd name="T2" fmla="*/ 66 w 110"/>
                  <a:gd name="T3" fmla="*/ 110 h 111"/>
                  <a:gd name="T4" fmla="*/ 76 w 110"/>
                  <a:gd name="T5" fmla="*/ 106 h 111"/>
                  <a:gd name="T6" fmla="*/ 85 w 110"/>
                  <a:gd name="T7" fmla="*/ 101 h 111"/>
                  <a:gd name="T8" fmla="*/ 94 w 110"/>
                  <a:gd name="T9" fmla="*/ 94 h 111"/>
                  <a:gd name="T10" fmla="*/ 100 w 110"/>
                  <a:gd name="T11" fmla="*/ 86 h 111"/>
                  <a:gd name="T12" fmla="*/ 106 w 110"/>
                  <a:gd name="T13" fmla="*/ 77 h 111"/>
                  <a:gd name="T14" fmla="*/ 109 w 110"/>
                  <a:gd name="T15" fmla="*/ 66 h 111"/>
                  <a:gd name="T16" fmla="*/ 110 w 110"/>
                  <a:gd name="T17" fmla="*/ 56 h 111"/>
                  <a:gd name="T18" fmla="*/ 109 w 110"/>
                  <a:gd name="T19" fmla="*/ 44 h 111"/>
                  <a:gd name="T20" fmla="*/ 106 w 110"/>
                  <a:gd name="T21" fmla="*/ 34 h 111"/>
                  <a:gd name="T22" fmla="*/ 100 w 110"/>
                  <a:gd name="T23" fmla="*/ 24 h 111"/>
                  <a:gd name="T24" fmla="*/ 94 w 110"/>
                  <a:gd name="T25" fmla="*/ 17 h 111"/>
                  <a:gd name="T26" fmla="*/ 85 w 110"/>
                  <a:gd name="T27" fmla="*/ 9 h 111"/>
                  <a:gd name="T28" fmla="*/ 76 w 110"/>
                  <a:gd name="T29" fmla="*/ 5 h 111"/>
                  <a:gd name="T30" fmla="*/ 66 w 110"/>
                  <a:gd name="T31" fmla="*/ 2 h 111"/>
                  <a:gd name="T32" fmla="*/ 55 w 110"/>
                  <a:gd name="T33" fmla="*/ 0 h 111"/>
                  <a:gd name="T34" fmla="*/ 44 w 110"/>
                  <a:gd name="T35" fmla="*/ 2 h 111"/>
                  <a:gd name="T36" fmla="*/ 33 w 110"/>
                  <a:gd name="T37" fmla="*/ 5 h 111"/>
                  <a:gd name="T38" fmla="*/ 25 w 110"/>
                  <a:gd name="T39" fmla="*/ 9 h 111"/>
                  <a:gd name="T40" fmla="*/ 16 w 110"/>
                  <a:gd name="T41" fmla="*/ 17 h 111"/>
                  <a:gd name="T42" fmla="*/ 10 w 110"/>
                  <a:gd name="T43" fmla="*/ 24 h 111"/>
                  <a:gd name="T44" fmla="*/ 4 w 110"/>
                  <a:gd name="T45" fmla="*/ 34 h 111"/>
                  <a:gd name="T46" fmla="*/ 1 w 110"/>
                  <a:gd name="T47" fmla="*/ 44 h 111"/>
                  <a:gd name="T48" fmla="*/ 0 w 110"/>
                  <a:gd name="T49" fmla="*/ 56 h 111"/>
                  <a:gd name="T50" fmla="*/ 1 w 110"/>
                  <a:gd name="T51" fmla="*/ 66 h 111"/>
                  <a:gd name="T52" fmla="*/ 4 w 110"/>
                  <a:gd name="T53" fmla="*/ 77 h 111"/>
                  <a:gd name="T54" fmla="*/ 10 w 110"/>
                  <a:gd name="T55" fmla="*/ 86 h 111"/>
                  <a:gd name="T56" fmla="*/ 16 w 110"/>
                  <a:gd name="T57" fmla="*/ 94 h 111"/>
                  <a:gd name="T58" fmla="*/ 25 w 110"/>
                  <a:gd name="T59" fmla="*/ 101 h 111"/>
                  <a:gd name="T60" fmla="*/ 33 w 110"/>
                  <a:gd name="T61" fmla="*/ 106 h 111"/>
                  <a:gd name="T62" fmla="*/ 44 w 110"/>
                  <a:gd name="T63" fmla="*/ 110 h 111"/>
                  <a:gd name="T64" fmla="*/ 55 w 110"/>
                  <a:gd name="T65" fmla="*/ 111 h 1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10"/>
                  <a:gd name="T100" fmla="*/ 0 h 111"/>
                  <a:gd name="T101" fmla="*/ 110 w 110"/>
                  <a:gd name="T102" fmla="*/ 111 h 1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10" h="111">
                    <a:moveTo>
                      <a:pt x="55" y="111"/>
                    </a:moveTo>
                    <a:lnTo>
                      <a:pt x="66" y="110"/>
                    </a:lnTo>
                    <a:lnTo>
                      <a:pt x="76" y="106"/>
                    </a:lnTo>
                    <a:lnTo>
                      <a:pt x="85" y="101"/>
                    </a:lnTo>
                    <a:lnTo>
                      <a:pt x="94" y="94"/>
                    </a:lnTo>
                    <a:lnTo>
                      <a:pt x="100" y="86"/>
                    </a:lnTo>
                    <a:lnTo>
                      <a:pt x="106" y="77"/>
                    </a:lnTo>
                    <a:lnTo>
                      <a:pt x="109" y="66"/>
                    </a:lnTo>
                    <a:lnTo>
                      <a:pt x="110" y="56"/>
                    </a:lnTo>
                    <a:lnTo>
                      <a:pt x="109" y="44"/>
                    </a:lnTo>
                    <a:lnTo>
                      <a:pt x="106" y="34"/>
                    </a:lnTo>
                    <a:lnTo>
                      <a:pt x="100" y="24"/>
                    </a:lnTo>
                    <a:lnTo>
                      <a:pt x="94" y="17"/>
                    </a:lnTo>
                    <a:lnTo>
                      <a:pt x="85" y="9"/>
                    </a:lnTo>
                    <a:lnTo>
                      <a:pt x="76" y="5"/>
                    </a:lnTo>
                    <a:lnTo>
                      <a:pt x="66" y="2"/>
                    </a:lnTo>
                    <a:lnTo>
                      <a:pt x="55" y="0"/>
                    </a:lnTo>
                    <a:lnTo>
                      <a:pt x="44" y="2"/>
                    </a:lnTo>
                    <a:lnTo>
                      <a:pt x="33" y="5"/>
                    </a:lnTo>
                    <a:lnTo>
                      <a:pt x="25" y="9"/>
                    </a:lnTo>
                    <a:lnTo>
                      <a:pt x="16" y="17"/>
                    </a:lnTo>
                    <a:lnTo>
                      <a:pt x="10" y="24"/>
                    </a:lnTo>
                    <a:lnTo>
                      <a:pt x="4" y="34"/>
                    </a:lnTo>
                    <a:lnTo>
                      <a:pt x="1" y="44"/>
                    </a:lnTo>
                    <a:lnTo>
                      <a:pt x="0" y="56"/>
                    </a:lnTo>
                    <a:lnTo>
                      <a:pt x="1" y="66"/>
                    </a:lnTo>
                    <a:lnTo>
                      <a:pt x="4" y="77"/>
                    </a:lnTo>
                    <a:lnTo>
                      <a:pt x="10" y="86"/>
                    </a:lnTo>
                    <a:lnTo>
                      <a:pt x="16" y="94"/>
                    </a:lnTo>
                    <a:lnTo>
                      <a:pt x="25" y="101"/>
                    </a:lnTo>
                    <a:lnTo>
                      <a:pt x="33" y="106"/>
                    </a:lnTo>
                    <a:lnTo>
                      <a:pt x="44" y="110"/>
                    </a:lnTo>
                    <a:lnTo>
                      <a:pt x="55" y="1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7" name="Freeform 145"/>
              <p:cNvSpPr>
                <a:spLocks/>
              </p:cNvSpPr>
              <p:nvPr/>
            </p:nvSpPr>
            <p:spPr bwMode="auto">
              <a:xfrm>
                <a:off x="6676" y="14343"/>
                <a:ext cx="55" cy="55"/>
              </a:xfrm>
              <a:custGeom>
                <a:avLst/>
                <a:gdLst>
                  <a:gd name="T0" fmla="*/ 27 w 55"/>
                  <a:gd name="T1" fmla="*/ 55 h 55"/>
                  <a:gd name="T2" fmla="*/ 38 w 55"/>
                  <a:gd name="T3" fmla="*/ 53 h 55"/>
                  <a:gd name="T4" fmla="*/ 48 w 55"/>
                  <a:gd name="T5" fmla="*/ 46 h 55"/>
                  <a:gd name="T6" fmla="*/ 53 w 55"/>
                  <a:gd name="T7" fmla="*/ 37 h 55"/>
                  <a:gd name="T8" fmla="*/ 55 w 55"/>
                  <a:gd name="T9" fmla="*/ 27 h 55"/>
                  <a:gd name="T10" fmla="*/ 53 w 55"/>
                  <a:gd name="T11" fmla="*/ 16 h 55"/>
                  <a:gd name="T12" fmla="*/ 48 w 55"/>
                  <a:gd name="T13" fmla="*/ 7 h 55"/>
                  <a:gd name="T14" fmla="*/ 38 w 55"/>
                  <a:gd name="T15" fmla="*/ 2 h 55"/>
                  <a:gd name="T16" fmla="*/ 27 w 55"/>
                  <a:gd name="T17" fmla="*/ 0 h 55"/>
                  <a:gd name="T18" fmla="*/ 16 w 55"/>
                  <a:gd name="T19" fmla="*/ 2 h 55"/>
                  <a:gd name="T20" fmla="*/ 8 w 55"/>
                  <a:gd name="T21" fmla="*/ 7 h 55"/>
                  <a:gd name="T22" fmla="*/ 2 w 55"/>
                  <a:gd name="T23" fmla="*/ 16 h 55"/>
                  <a:gd name="T24" fmla="*/ 0 w 55"/>
                  <a:gd name="T25" fmla="*/ 27 h 55"/>
                  <a:gd name="T26" fmla="*/ 2 w 55"/>
                  <a:gd name="T27" fmla="*/ 37 h 55"/>
                  <a:gd name="T28" fmla="*/ 8 w 55"/>
                  <a:gd name="T29" fmla="*/ 46 h 55"/>
                  <a:gd name="T30" fmla="*/ 16 w 55"/>
                  <a:gd name="T31" fmla="*/ 53 h 55"/>
                  <a:gd name="T32" fmla="*/ 27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7" y="55"/>
                    </a:moveTo>
                    <a:lnTo>
                      <a:pt x="38" y="53"/>
                    </a:lnTo>
                    <a:lnTo>
                      <a:pt x="48" y="46"/>
                    </a:lnTo>
                    <a:lnTo>
                      <a:pt x="53" y="37"/>
                    </a:lnTo>
                    <a:lnTo>
                      <a:pt x="55" y="27"/>
                    </a:lnTo>
                    <a:lnTo>
                      <a:pt x="53" y="16"/>
                    </a:lnTo>
                    <a:lnTo>
                      <a:pt x="48" y="7"/>
                    </a:lnTo>
                    <a:lnTo>
                      <a:pt x="38" y="2"/>
                    </a:lnTo>
                    <a:lnTo>
                      <a:pt x="27" y="0"/>
                    </a:lnTo>
                    <a:lnTo>
                      <a:pt x="16" y="2"/>
                    </a:lnTo>
                    <a:lnTo>
                      <a:pt x="8" y="7"/>
                    </a:lnTo>
                    <a:lnTo>
                      <a:pt x="2" y="16"/>
                    </a:lnTo>
                    <a:lnTo>
                      <a:pt x="0" y="27"/>
                    </a:lnTo>
                    <a:lnTo>
                      <a:pt x="2" y="37"/>
                    </a:lnTo>
                    <a:lnTo>
                      <a:pt x="8" y="46"/>
                    </a:lnTo>
                    <a:lnTo>
                      <a:pt x="16" y="53"/>
                    </a:lnTo>
                    <a:lnTo>
                      <a:pt x="27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8" name="Freeform 146"/>
              <p:cNvSpPr>
                <a:spLocks/>
              </p:cNvSpPr>
              <p:nvPr/>
            </p:nvSpPr>
            <p:spPr bwMode="auto">
              <a:xfrm>
                <a:off x="6770" y="14345"/>
                <a:ext cx="55" cy="55"/>
              </a:xfrm>
              <a:custGeom>
                <a:avLst/>
                <a:gdLst>
                  <a:gd name="T0" fmla="*/ 28 w 55"/>
                  <a:gd name="T1" fmla="*/ 55 h 55"/>
                  <a:gd name="T2" fmla="*/ 39 w 55"/>
                  <a:gd name="T3" fmla="*/ 53 h 55"/>
                  <a:gd name="T4" fmla="*/ 47 w 55"/>
                  <a:gd name="T5" fmla="*/ 47 h 55"/>
                  <a:gd name="T6" fmla="*/ 53 w 55"/>
                  <a:gd name="T7" fmla="*/ 39 h 55"/>
                  <a:gd name="T8" fmla="*/ 55 w 55"/>
                  <a:gd name="T9" fmla="*/ 28 h 55"/>
                  <a:gd name="T10" fmla="*/ 53 w 55"/>
                  <a:gd name="T11" fmla="*/ 17 h 55"/>
                  <a:gd name="T12" fmla="*/ 47 w 55"/>
                  <a:gd name="T13" fmla="*/ 8 h 55"/>
                  <a:gd name="T14" fmla="*/ 39 w 55"/>
                  <a:gd name="T15" fmla="*/ 2 h 55"/>
                  <a:gd name="T16" fmla="*/ 28 w 55"/>
                  <a:gd name="T17" fmla="*/ 0 h 55"/>
                  <a:gd name="T18" fmla="*/ 17 w 55"/>
                  <a:gd name="T19" fmla="*/ 2 h 55"/>
                  <a:gd name="T20" fmla="*/ 9 w 55"/>
                  <a:gd name="T21" fmla="*/ 8 h 55"/>
                  <a:gd name="T22" fmla="*/ 2 w 55"/>
                  <a:gd name="T23" fmla="*/ 17 h 55"/>
                  <a:gd name="T24" fmla="*/ 0 w 55"/>
                  <a:gd name="T25" fmla="*/ 28 h 55"/>
                  <a:gd name="T26" fmla="*/ 2 w 55"/>
                  <a:gd name="T27" fmla="*/ 39 h 55"/>
                  <a:gd name="T28" fmla="*/ 9 w 55"/>
                  <a:gd name="T29" fmla="*/ 47 h 55"/>
                  <a:gd name="T30" fmla="*/ 17 w 55"/>
                  <a:gd name="T31" fmla="*/ 53 h 55"/>
                  <a:gd name="T32" fmla="*/ 28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8" y="55"/>
                    </a:moveTo>
                    <a:lnTo>
                      <a:pt x="39" y="53"/>
                    </a:lnTo>
                    <a:lnTo>
                      <a:pt x="47" y="47"/>
                    </a:lnTo>
                    <a:lnTo>
                      <a:pt x="53" y="39"/>
                    </a:lnTo>
                    <a:lnTo>
                      <a:pt x="55" y="28"/>
                    </a:lnTo>
                    <a:lnTo>
                      <a:pt x="53" y="17"/>
                    </a:lnTo>
                    <a:lnTo>
                      <a:pt x="47" y="8"/>
                    </a:lnTo>
                    <a:lnTo>
                      <a:pt x="39" y="2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2" y="39"/>
                    </a:lnTo>
                    <a:lnTo>
                      <a:pt x="9" y="47"/>
                    </a:lnTo>
                    <a:lnTo>
                      <a:pt x="17" y="53"/>
                    </a:lnTo>
                    <a:lnTo>
                      <a:pt x="28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09" name="Freeform 147"/>
              <p:cNvSpPr>
                <a:spLocks/>
              </p:cNvSpPr>
              <p:nvPr/>
            </p:nvSpPr>
            <p:spPr bwMode="auto">
              <a:xfrm>
                <a:off x="6401" y="13591"/>
                <a:ext cx="156" cy="752"/>
              </a:xfrm>
              <a:custGeom>
                <a:avLst/>
                <a:gdLst>
                  <a:gd name="T0" fmla="*/ 48 w 156"/>
                  <a:gd name="T1" fmla="*/ 15 h 752"/>
                  <a:gd name="T2" fmla="*/ 44 w 156"/>
                  <a:gd name="T3" fmla="*/ 30 h 752"/>
                  <a:gd name="T4" fmla="*/ 33 w 156"/>
                  <a:gd name="T5" fmla="*/ 73 h 752"/>
                  <a:gd name="T6" fmla="*/ 19 w 156"/>
                  <a:gd name="T7" fmla="*/ 140 h 752"/>
                  <a:gd name="T8" fmla="*/ 7 w 156"/>
                  <a:gd name="T9" fmla="*/ 229 h 752"/>
                  <a:gd name="T10" fmla="*/ 0 w 156"/>
                  <a:gd name="T11" fmla="*/ 337 h 752"/>
                  <a:gd name="T12" fmla="*/ 1 w 156"/>
                  <a:gd name="T13" fmla="*/ 462 h 752"/>
                  <a:gd name="T14" fmla="*/ 14 w 156"/>
                  <a:gd name="T15" fmla="*/ 602 h 752"/>
                  <a:gd name="T16" fmla="*/ 43 w 156"/>
                  <a:gd name="T17" fmla="*/ 752 h 752"/>
                  <a:gd name="T18" fmla="*/ 150 w 156"/>
                  <a:gd name="T19" fmla="*/ 746 h 752"/>
                  <a:gd name="T20" fmla="*/ 146 w 156"/>
                  <a:gd name="T21" fmla="*/ 724 h 752"/>
                  <a:gd name="T22" fmla="*/ 135 w 156"/>
                  <a:gd name="T23" fmla="*/ 663 h 752"/>
                  <a:gd name="T24" fmla="*/ 123 w 156"/>
                  <a:gd name="T25" fmla="*/ 574 h 752"/>
                  <a:gd name="T26" fmla="*/ 111 w 156"/>
                  <a:gd name="T27" fmla="*/ 463 h 752"/>
                  <a:gd name="T28" fmla="*/ 104 w 156"/>
                  <a:gd name="T29" fmla="*/ 342 h 752"/>
                  <a:gd name="T30" fmla="*/ 107 w 156"/>
                  <a:gd name="T31" fmla="*/ 220 h 752"/>
                  <a:gd name="T32" fmla="*/ 124 w 156"/>
                  <a:gd name="T33" fmla="*/ 106 h 752"/>
                  <a:gd name="T34" fmla="*/ 156 w 156"/>
                  <a:gd name="T35" fmla="*/ 9 h 752"/>
                  <a:gd name="T36" fmla="*/ 156 w 156"/>
                  <a:gd name="T37" fmla="*/ 8 h 752"/>
                  <a:gd name="T38" fmla="*/ 156 w 156"/>
                  <a:gd name="T39" fmla="*/ 6 h 752"/>
                  <a:gd name="T40" fmla="*/ 154 w 156"/>
                  <a:gd name="T41" fmla="*/ 4 h 752"/>
                  <a:gd name="T42" fmla="*/ 147 w 156"/>
                  <a:gd name="T43" fmla="*/ 0 h 752"/>
                  <a:gd name="T44" fmla="*/ 134 w 156"/>
                  <a:gd name="T45" fmla="*/ 0 h 752"/>
                  <a:gd name="T46" fmla="*/ 115 w 156"/>
                  <a:gd name="T47" fmla="*/ 1 h 752"/>
                  <a:gd name="T48" fmla="*/ 87 w 156"/>
                  <a:gd name="T49" fmla="*/ 7 h 752"/>
                  <a:gd name="T50" fmla="*/ 48 w 156"/>
                  <a:gd name="T51" fmla="*/ 15 h 75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6"/>
                  <a:gd name="T79" fmla="*/ 0 h 752"/>
                  <a:gd name="T80" fmla="*/ 156 w 156"/>
                  <a:gd name="T81" fmla="*/ 752 h 75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6" h="752">
                    <a:moveTo>
                      <a:pt x="48" y="15"/>
                    </a:moveTo>
                    <a:lnTo>
                      <a:pt x="44" y="30"/>
                    </a:lnTo>
                    <a:lnTo>
                      <a:pt x="33" y="73"/>
                    </a:lnTo>
                    <a:lnTo>
                      <a:pt x="19" y="140"/>
                    </a:lnTo>
                    <a:lnTo>
                      <a:pt x="7" y="229"/>
                    </a:lnTo>
                    <a:lnTo>
                      <a:pt x="0" y="337"/>
                    </a:lnTo>
                    <a:lnTo>
                      <a:pt x="1" y="462"/>
                    </a:lnTo>
                    <a:lnTo>
                      <a:pt x="14" y="602"/>
                    </a:lnTo>
                    <a:lnTo>
                      <a:pt x="43" y="752"/>
                    </a:lnTo>
                    <a:lnTo>
                      <a:pt x="150" y="746"/>
                    </a:lnTo>
                    <a:lnTo>
                      <a:pt x="146" y="724"/>
                    </a:lnTo>
                    <a:lnTo>
                      <a:pt x="135" y="663"/>
                    </a:lnTo>
                    <a:lnTo>
                      <a:pt x="123" y="574"/>
                    </a:lnTo>
                    <a:lnTo>
                      <a:pt x="111" y="463"/>
                    </a:lnTo>
                    <a:lnTo>
                      <a:pt x="104" y="342"/>
                    </a:lnTo>
                    <a:lnTo>
                      <a:pt x="107" y="220"/>
                    </a:lnTo>
                    <a:lnTo>
                      <a:pt x="124" y="106"/>
                    </a:lnTo>
                    <a:lnTo>
                      <a:pt x="156" y="9"/>
                    </a:lnTo>
                    <a:lnTo>
                      <a:pt x="156" y="8"/>
                    </a:lnTo>
                    <a:lnTo>
                      <a:pt x="156" y="6"/>
                    </a:lnTo>
                    <a:lnTo>
                      <a:pt x="154" y="4"/>
                    </a:lnTo>
                    <a:lnTo>
                      <a:pt x="147" y="0"/>
                    </a:lnTo>
                    <a:lnTo>
                      <a:pt x="134" y="0"/>
                    </a:lnTo>
                    <a:lnTo>
                      <a:pt x="115" y="1"/>
                    </a:lnTo>
                    <a:lnTo>
                      <a:pt x="87" y="7"/>
                    </a:lnTo>
                    <a:lnTo>
                      <a:pt x="48" y="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0" name="Freeform 148"/>
              <p:cNvSpPr>
                <a:spLocks/>
              </p:cNvSpPr>
              <p:nvPr/>
            </p:nvSpPr>
            <p:spPr bwMode="auto">
              <a:xfrm>
                <a:off x="7205" y="13498"/>
                <a:ext cx="212" cy="839"/>
              </a:xfrm>
              <a:custGeom>
                <a:avLst/>
                <a:gdLst>
                  <a:gd name="T0" fmla="*/ 212 w 212"/>
                  <a:gd name="T1" fmla="*/ 6 h 839"/>
                  <a:gd name="T2" fmla="*/ 206 w 212"/>
                  <a:gd name="T3" fmla="*/ 11 h 839"/>
                  <a:gd name="T4" fmla="*/ 192 w 212"/>
                  <a:gd name="T5" fmla="*/ 33 h 839"/>
                  <a:gd name="T6" fmla="*/ 174 w 212"/>
                  <a:gd name="T7" fmla="*/ 77 h 839"/>
                  <a:gd name="T8" fmla="*/ 156 w 212"/>
                  <a:gd name="T9" fmla="*/ 148 h 839"/>
                  <a:gd name="T10" fmla="*/ 141 w 212"/>
                  <a:gd name="T11" fmla="*/ 254 h 839"/>
                  <a:gd name="T12" fmla="*/ 133 w 212"/>
                  <a:gd name="T13" fmla="*/ 401 h 839"/>
                  <a:gd name="T14" fmla="*/ 137 w 212"/>
                  <a:gd name="T15" fmla="*/ 593 h 839"/>
                  <a:gd name="T16" fmla="*/ 158 w 212"/>
                  <a:gd name="T17" fmla="*/ 839 h 839"/>
                  <a:gd name="T18" fmla="*/ 38 w 212"/>
                  <a:gd name="T19" fmla="*/ 839 h 839"/>
                  <a:gd name="T20" fmla="*/ 34 w 212"/>
                  <a:gd name="T21" fmla="*/ 814 h 839"/>
                  <a:gd name="T22" fmla="*/ 24 w 212"/>
                  <a:gd name="T23" fmla="*/ 746 h 839"/>
                  <a:gd name="T24" fmla="*/ 12 w 212"/>
                  <a:gd name="T25" fmla="*/ 645 h 839"/>
                  <a:gd name="T26" fmla="*/ 3 w 212"/>
                  <a:gd name="T27" fmla="*/ 521 h 839"/>
                  <a:gd name="T28" fmla="*/ 0 w 212"/>
                  <a:gd name="T29" fmla="*/ 384 h 839"/>
                  <a:gd name="T30" fmla="*/ 6 w 212"/>
                  <a:gd name="T31" fmla="*/ 244 h 839"/>
                  <a:gd name="T32" fmla="*/ 29 w 212"/>
                  <a:gd name="T33" fmla="*/ 114 h 839"/>
                  <a:gd name="T34" fmla="*/ 68 w 212"/>
                  <a:gd name="T35" fmla="*/ 0 h 839"/>
                  <a:gd name="T36" fmla="*/ 212 w 212"/>
                  <a:gd name="T37" fmla="*/ 6 h 83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12"/>
                  <a:gd name="T58" fmla="*/ 0 h 839"/>
                  <a:gd name="T59" fmla="*/ 212 w 212"/>
                  <a:gd name="T60" fmla="*/ 839 h 83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12" h="839">
                    <a:moveTo>
                      <a:pt x="212" y="6"/>
                    </a:moveTo>
                    <a:lnTo>
                      <a:pt x="206" y="11"/>
                    </a:lnTo>
                    <a:lnTo>
                      <a:pt x="192" y="33"/>
                    </a:lnTo>
                    <a:lnTo>
                      <a:pt x="174" y="77"/>
                    </a:lnTo>
                    <a:lnTo>
                      <a:pt x="156" y="148"/>
                    </a:lnTo>
                    <a:lnTo>
                      <a:pt x="141" y="254"/>
                    </a:lnTo>
                    <a:lnTo>
                      <a:pt x="133" y="401"/>
                    </a:lnTo>
                    <a:lnTo>
                      <a:pt x="137" y="593"/>
                    </a:lnTo>
                    <a:lnTo>
                      <a:pt x="158" y="839"/>
                    </a:lnTo>
                    <a:lnTo>
                      <a:pt x="38" y="839"/>
                    </a:lnTo>
                    <a:lnTo>
                      <a:pt x="34" y="814"/>
                    </a:lnTo>
                    <a:lnTo>
                      <a:pt x="24" y="746"/>
                    </a:lnTo>
                    <a:lnTo>
                      <a:pt x="12" y="645"/>
                    </a:lnTo>
                    <a:lnTo>
                      <a:pt x="3" y="521"/>
                    </a:lnTo>
                    <a:lnTo>
                      <a:pt x="0" y="384"/>
                    </a:lnTo>
                    <a:lnTo>
                      <a:pt x="6" y="244"/>
                    </a:lnTo>
                    <a:lnTo>
                      <a:pt x="29" y="114"/>
                    </a:lnTo>
                    <a:lnTo>
                      <a:pt x="68" y="0"/>
                    </a:lnTo>
                    <a:lnTo>
                      <a:pt x="212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1" name="Freeform 149"/>
              <p:cNvSpPr>
                <a:spLocks/>
              </p:cNvSpPr>
              <p:nvPr/>
            </p:nvSpPr>
            <p:spPr bwMode="auto">
              <a:xfrm>
                <a:off x="6406" y="13636"/>
                <a:ext cx="137" cy="656"/>
              </a:xfrm>
              <a:custGeom>
                <a:avLst/>
                <a:gdLst>
                  <a:gd name="T0" fmla="*/ 43 w 137"/>
                  <a:gd name="T1" fmla="*/ 12 h 656"/>
                  <a:gd name="T2" fmla="*/ 39 w 137"/>
                  <a:gd name="T3" fmla="*/ 25 h 656"/>
                  <a:gd name="T4" fmla="*/ 30 w 137"/>
                  <a:gd name="T5" fmla="*/ 62 h 656"/>
                  <a:gd name="T6" fmla="*/ 19 w 137"/>
                  <a:gd name="T7" fmla="*/ 122 h 656"/>
                  <a:gd name="T8" fmla="*/ 7 w 137"/>
                  <a:gd name="T9" fmla="*/ 199 h 656"/>
                  <a:gd name="T10" fmla="*/ 0 w 137"/>
                  <a:gd name="T11" fmla="*/ 294 h 656"/>
                  <a:gd name="T12" fmla="*/ 1 w 137"/>
                  <a:gd name="T13" fmla="*/ 403 h 656"/>
                  <a:gd name="T14" fmla="*/ 12 w 137"/>
                  <a:gd name="T15" fmla="*/ 524 h 656"/>
                  <a:gd name="T16" fmla="*/ 38 w 137"/>
                  <a:gd name="T17" fmla="*/ 656 h 656"/>
                  <a:gd name="T18" fmla="*/ 132 w 137"/>
                  <a:gd name="T19" fmla="*/ 650 h 656"/>
                  <a:gd name="T20" fmla="*/ 127 w 137"/>
                  <a:gd name="T21" fmla="*/ 631 h 656"/>
                  <a:gd name="T22" fmla="*/ 119 w 137"/>
                  <a:gd name="T23" fmla="*/ 578 h 656"/>
                  <a:gd name="T24" fmla="*/ 107 w 137"/>
                  <a:gd name="T25" fmla="*/ 499 h 656"/>
                  <a:gd name="T26" fmla="*/ 97 w 137"/>
                  <a:gd name="T27" fmla="*/ 403 h 656"/>
                  <a:gd name="T28" fmla="*/ 92 w 137"/>
                  <a:gd name="T29" fmla="*/ 297 h 656"/>
                  <a:gd name="T30" fmla="*/ 94 w 137"/>
                  <a:gd name="T31" fmla="*/ 192 h 656"/>
                  <a:gd name="T32" fmla="*/ 108 w 137"/>
                  <a:gd name="T33" fmla="*/ 91 h 656"/>
                  <a:gd name="T34" fmla="*/ 137 w 137"/>
                  <a:gd name="T35" fmla="*/ 7 h 656"/>
                  <a:gd name="T36" fmla="*/ 137 w 137"/>
                  <a:gd name="T37" fmla="*/ 6 h 656"/>
                  <a:gd name="T38" fmla="*/ 137 w 137"/>
                  <a:gd name="T39" fmla="*/ 4 h 656"/>
                  <a:gd name="T40" fmla="*/ 135 w 137"/>
                  <a:gd name="T41" fmla="*/ 2 h 656"/>
                  <a:gd name="T42" fmla="*/ 129 w 137"/>
                  <a:gd name="T43" fmla="*/ 0 h 656"/>
                  <a:gd name="T44" fmla="*/ 119 w 137"/>
                  <a:gd name="T45" fmla="*/ 0 h 656"/>
                  <a:gd name="T46" fmla="*/ 101 w 137"/>
                  <a:gd name="T47" fmla="*/ 1 h 656"/>
                  <a:gd name="T48" fmla="*/ 77 w 137"/>
                  <a:gd name="T49" fmla="*/ 5 h 656"/>
                  <a:gd name="T50" fmla="*/ 43 w 137"/>
                  <a:gd name="T51" fmla="*/ 12 h 65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37"/>
                  <a:gd name="T79" fmla="*/ 0 h 656"/>
                  <a:gd name="T80" fmla="*/ 137 w 137"/>
                  <a:gd name="T81" fmla="*/ 656 h 65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37" h="656">
                    <a:moveTo>
                      <a:pt x="43" y="12"/>
                    </a:moveTo>
                    <a:lnTo>
                      <a:pt x="39" y="25"/>
                    </a:lnTo>
                    <a:lnTo>
                      <a:pt x="30" y="62"/>
                    </a:lnTo>
                    <a:lnTo>
                      <a:pt x="19" y="122"/>
                    </a:lnTo>
                    <a:lnTo>
                      <a:pt x="7" y="199"/>
                    </a:lnTo>
                    <a:lnTo>
                      <a:pt x="0" y="294"/>
                    </a:lnTo>
                    <a:lnTo>
                      <a:pt x="1" y="403"/>
                    </a:lnTo>
                    <a:lnTo>
                      <a:pt x="12" y="524"/>
                    </a:lnTo>
                    <a:lnTo>
                      <a:pt x="38" y="656"/>
                    </a:lnTo>
                    <a:lnTo>
                      <a:pt x="132" y="650"/>
                    </a:lnTo>
                    <a:lnTo>
                      <a:pt x="127" y="631"/>
                    </a:lnTo>
                    <a:lnTo>
                      <a:pt x="119" y="578"/>
                    </a:lnTo>
                    <a:lnTo>
                      <a:pt x="107" y="499"/>
                    </a:lnTo>
                    <a:lnTo>
                      <a:pt x="97" y="403"/>
                    </a:lnTo>
                    <a:lnTo>
                      <a:pt x="92" y="297"/>
                    </a:lnTo>
                    <a:lnTo>
                      <a:pt x="94" y="192"/>
                    </a:lnTo>
                    <a:lnTo>
                      <a:pt x="108" y="91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4"/>
                    </a:lnTo>
                    <a:lnTo>
                      <a:pt x="135" y="2"/>
                    </a:lnTo>
                    <a:lnTo>
                      <a:pt x="129" y="0"/>
                    </a:lnTo>
                    <a:lnTo>
                      <a:pt x="119" y="0"/>
                    </a:lnTo>
                    <a:lnTo>
                      <a:pt x="101" y="1"/>
                    </a:lnTo>
                    <a:lnTo>
                      <a:pt x="77" y="5"/>
                    </a:lnTo>
                    <a:lnTo>
                      <a:pt x="43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2" name="Freeform 150"/>
              <p:cNvSpPr>
                <a:spLocks/>
              </p:cNvSpPr>
              <p:nvPr/>
            </p:nvSpPr>
            <p:spPr bwMode="auto">
              <a:xfrm>
                <a:off x="6412" y="13680"/>
                <a:ext cx="116" cy="560"/>
              </a:xfrm>
              <a:custGeom>
                <a:avLst/>
                <a:gdLst>
                  <a:gd name="T0" fmla="*/ 36 w 116"/>
                  <a:gd name="T1" fmla="*/ 11 h 560"/>
                  <a:gd name="T2" fmla="*/ 33 w 116"/>
                  <a:gd name="T3" fmla="*/ 21 h 560"/>
                  <a:gd name="T4" fmla="*/ 24 w 116"/>
                  <a:gd name="T5" fmla="*/ 53 h 560"/>
                  <a:gd name="T6" fmla="*/ 15 w 116"/>
                  <a:gd name="T7" fmla="*/ 103 h 560"/>
                  <a:gd name="T8" fmla="*/ 5 w 116"/>
                  <a:gd name="T9" fmla="*/ 169 h 560"/>
                  <a:gd name="T10" fmla="*/ 0 w 116"/>
                  <a:gd name="T11" fmla="*/ 250 h 560"/>
                  <a:gd name="T12" fmla="*/ 1 w 116"/>
                  <a:gd name="T13" fmla="*/ 344 h 560"/>
                  <a:gd name="T14" fmla="*/ 10 w 116"/>
                  <a:gd name="T15" fmla="*/ 448 h 560"/>
                  <a:gd name="T16" fmla="*/ 32 w 116"/>
                  <a:gd name="T17" fmla="*/ 560 h 560"/>
                  <a:gd name="T18" fmla="*/ 112 w 116"/>
                  <a:gd name="T19" fmla="*/ 555 h 560"/>
                  <a:gd name="T20" fmla="*/ 108 w 116"/>
                  <a:gd name="T21" fmla="*/ 538 h 560"/>
                  <a:gd name="T22" fmla="*/ 101 w 116"/>
                  <a:gd name="T23" fmla="*/ 493 h 560"/>
                  <a:gd name="T24" fmla="*/ 91 w 116"/>
                  <a:gd name="T25" fmla="*/ 426 h 560"/>
                  <a:gd name="T26" fmla="*/ 82 w 116"/>
                  <a:gd name="T27" fmla="*/ 344 h 560"/>
                  <a:gd name="T28" fmla="*/ 77 w 116"/>
                  <a:gd name="T29" fmla="*/ 255 h 560"/>
                  <a:gd name="T30" fmla="*/ 79 w 116"/>
                  <a:gd name="T31" fmla="*/ 164 h 560"/>
                  <a:gd name="T32" fmla="*/ 91 w 116"/>
                  <a:gd name="T33" fmla="*/ 79 h 560"/>
                  <a:gd name="T34" fmla="*/ 116 w 116"/>
                  <a:gd name="T35" fmla="*/ 6 h 560"/>
                  <a:gd name="T36" fmla="*/ 116 w 116"/>
                  <a:gd name="T37" fmla="*/ 5 h 560"/>
                  <a:gd name="T38" fmla="*/ 116 w 116"/>
                  <a:gd name="T39" fmla="*/ 4 h 560"/>
                  <a:gd name="T40" fmla="*/ 114 w 116"/>
                  <a:gd name="T41" fmla="*/ 2 h 560"/>
                  <a:gd name="T42" fmla="*/ 109 w 116"/>
                  <a:gd name="T43" fmla="*/ 0 h 560"/>
                  <a:gd name="T44" fmla="*/ 100 w 116"/>
                  <a:gd name="T45" fmla="*/ 0 h 560"/>
                  <a:gd name="T46" fmla="*/ 86 w 116"/>
                  <a:gd name="T47" fmla="*/ 1 h 560"/>
                  <a:gd name="T48" fmla="*/ 65 w 116"/>
                  <a:gd name="T49" fmla="*/ 4 h 560"/>
                  <a:gd name="T50" fmla="*/ 36 w 116"/>
                  <a:gd name="T51" fmla="*/ 11 h 56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6"/>
                  <a:gd name="T79" fmla="*/ 0 h 560"/>
                  <a:gd name="T80" fmla="*/ 116 w 116"/>
                  <a:gd name="T81" fmla="*/ 560 h 56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6" h="560">
                    <a:moveTo>
                      <a:pt x="36" y="11"/>
                    </a:moveTo>
                    <a:lnTo>
                      <a:pt x="33" y="21"/>
                    </a:lnTo>
                    <a:lnTo>
                      <a:pt x="24" y="53"/>
                    </a:lnTo>
                    <a:lnTo>
                      <a:pt x="15" y="103"/>
                    </a:lnTo>
                    <a:lnTo>
                      <a:pt x="5" y="169"/>
                    </a:lnTo>
                    <a:lnTo>
                      <a:pt x="0" y="250"/>
                    </a:lnTo>
                    <a:lnTo>
                      <a:pt x="1" y="344"/>
                    </a:lnTo>
                    <a:lnTo>
                      <a:pt x="10" y="448"/>
                    </a:lnTo>
                    <a:lnTo>
                      <a:pt x="32" y="560"/>
                    </a:lnTo>
                    <a:lnTo>
                      <a:pt x="112" y="555"/>
                    </a:lnTo>
                    <a:lnTo>
                      <a:pt x="108" y="538"/>
                    </a:lnTo>
                    <a:lnTo>
                      <a:pt x="101" y="493"/>
                    </a:lnTo>
                    <a:lnTo>
                      <a:pt x="91" y="426"/>
                    </a:lnTo>
                    <a:lnTo>
                      <a:pt x="82" y="344"/>
                    </a:lnTo>
                    <a:lnTo>
                      <a:pt x="77" y="255"/>
                    </a:lnTo>
                    <a:lnTo>
                      <a:pt x="79" y="164"/>
                    </a:lnTo>
                    <a:lnTo>
                      <a:pt x="91" y="79"/>
                    </a:lnTo>
                    <a:lnTo>
                      <a:pt x="116" y="6"/>
                    </a:lnTo>
                    <a:lnTo>
                      <a:pt x="116" y="5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09" y="0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65" y="4"/>
                    </a:lnTo>
                    <a:lnTo>
                      <a:pt x="36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3" name="Freeform 151"/>
              <p:cNvSpPr>
                <a:spLocks/>
              </p:cNvSpPr>
              <p:nvPr/>
            </p:nvSpPr>
            <p:spPr bwMode="auto">
              <a:xfrm>
                <a:off x="6417" y="13724"/>
                <a:ext cx="97" cy="463"/>
              </a:xfrm>
              <a:custGeom>
                <a:avLst/>
                <a:gdLst>
                  <a:gd name="T0" fmla="*/ 30 w 97"/>
                  <a:gd name="T1" fmla="*/ 9 h 463"/>
                  <a:gd name="T2" fmla="*/ 27 w 97"/>
                  <a:gd name="T3" fmla="*/ 17 h 463"/>
                  <a:gd name="T4" fmla="*/ 20 w 97"/>
                  <a:gd name="T5" fmla="*/ 44 h 463"/>
                  <a:gd name="T6" fmla="*/ 12 w 97"/>
                  <a:gd name="T7" fmla="*/ 85 h 463"/>
                  <a:gd name="T8" fmla="*/ 4 w 97"/>
                  <a:gd name="T9" fmla="*/ 140 h 463"/>
                  <a:gd name="T10" fmla="*/ 0 w 97"/>
                  <a:gd name="T11" fmla="*/ 207 h 463"/>
                  <a:gd name="T12" fmla="*/ 0 w 97"/>
                  <a:gd name="T13" fmla="*/ 285 h 463"/>
                  <a:gd name="T14" fmla="*/ 9 w 97"/>
                  <a:gd name="T15" fmla="*/ 370 h 463"/>
                  <a:gd name="T16" fmla="*/ 26 w 97"/>
                  <a:gd name="T17" fmla="*/ 463 h 463"/>
                  <a:gd name="T18" fmla="*/ 93 w 97"/>
                  <a:gd name="T19" fmla="*/ 460 h 463"/>
                  <a:gd name="T20" fmla="*/ 89 w 97"/>
                  <a:gd name="T21" fmla="*/ 446 h 463"/>
                  <a:gd name="T22" fmla="*/ 83 w 97"/>
                  <a:gd name="T23" fmla="*/ 408 h 463"/>
                  <a:gd name="T24" fmla="*/ 75 w 97"/>
                  <a:gd name="T25" fmla="*/ 353 h 463"/>
                  <a:gd name="T26" fmla="*/ 68 w 97"/>
                  <a:gd name="T27" fmla="*/ 285 h 463"/>
                  <a:gd name="T28" fmla="*/ 65 w 97"/>
                  <a:gd name="T29" fmla="*/ 211 h 463"/>
                  <a:gd name="T30" fmla="*/ 67 w 97"/>
                  <a:gd name="T31" fmla="*/ 136 h 463"/>
                  <a:gd name="T32" fmla="*/ 76 w 97"/>
                  <a:gd name="T33" fmla="*/ 65 h 463"/>
                  <a:gd name="T34" fmla="*/ 97 w 97"/>
                  <a:gd name="T35" fmla="*/ 5 h 463"/>
                  <a:gd name="T36" fmla="*/ 97 w 97"/>
                  <a:gd name="T37" fmla="*/ 4 h 463"/>
                  <a:gd name="T38" fmla="*/ 97 w 97"/>
                  <a:gd name="T39" fmla="*/ 3 h 463"/>
                  <a:gd name="T40" fmla="*/ 95 w 97"/>
                  <a:gd name="T41" fmla="*/ 1 h 463"/>
                  <a:gd name="T42" fmla="*/ 91 w 97"/>
                  <a:gd name="T43" fmla="*/ 0 h 463"/>
                  <a:gd name="T44" fmla="*/ 84 w 97"/>
                  <a:gd name="T45" fmla="*/ 0 h 463"/>
                  <a:gd name="T46" fmla="*/ 71 w 97"/>
                  <a:gd name="T47" fmla="*/ 0 h 463"/>
                  <a:gd name="T48" fmla="*/ 54 w 97"/>
                  <a:gd name="T49" fmla="*/ 3 h 463"/>
                  <a:gd name="T50" fmla="*/ 30 w 97"/>
                  <a:gd name="T51" fmla="*/ 9 h 46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97"/>
                  <a:gd name="T79" fmla="*/ 0 h 463"/>
                  <a:gd name="T80" fmla="*/ 97 w 97"/>
                  <a:gd name="T81" fmla="*/ 463 h 46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97" h="463">
                    <a:moveTo>
                      <a:pt x="30" y="9"/>
                    </a:moveTo>
                    <a:lnTo>
                      <a:pt x="27" y="17"/>
                    </a:lnTo>
                    <a:lnTo>
                      <a:pt x="20" y="44"/>
                    </a:lnTo>
                    <a:lnTo>
                      <a:pt x="12" y="85"/>
                    </a:lnTo>
                    <a:lnTo>
                      <a:pt x="4" y="140"/>
                    </a:lnTo>
                    <a:lnTo>
                      <a:pt x="0" y="207"/>
                    </a:lnTo>
                    <a:lnTo>
                      <a:pt x="0" y="285"/>
                    </a:lnTo>
                    <a:lnTo>
                      <a:pt x="9" y="370"/>
                    </a:lnTo>
                    <a:lnTo>
                      <a:pt x="26" y="463"/>
                    </a:lnTo>
                    <a:lnTo>
                      <a:pt x="93" y="460"/>
                    </a:lnTo>
                    <a:lnTo>
                      <a:pt x="89" y="446"/>
                    </a:lnTo>
                    <a:lnTo>
                      <a:pt x="83" y="408"/>
                    </a:lnTo>
                    <a:lnTo>
                      <a:pt x="75" y="353"/>
                    </a:lnTo>
                    <a:lnTo>
                      <a:pt x="68" y="285"/>
                    </a:lnTo>
                    <a:lnTo>
                      <a:pt x="65" y="211"/>
                    </a:lnTo>
                    <a:lnTo>
                      <a:pt x="67" y="136"/>
                    </a:lnTo>
                    <a:lnTo>
                      <a:pt x="76" y="65"/>
                    </a:lnTo>
                    <a:lnTo>
                      <a:pt x="97" y="5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5" y="1"/>
                    </a:lnTo>
                    <a:lnTo>
                      <a:pt x="91" y="0"/>
                    </a:lnTo>
                    <a:lnTo>
                      <a:pt x="84" y="0"/>
                    </a:lnTo>
                    <a:lnTo>
                      <a:pt x="71" y="0"/>
                    </a:lnTo>
                    <a:lnTo>
                      <a:pt x="54" y="3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4" name="Freeform 152"/>
              <p:cNvSpPr>
                <a:spLocks/>
              </p:cNvSpPr>
              <p:nvPr/>
            </p:nvSpPr>
            <p:spPr bwMode="auto">
              <a:xfrm>
                <a:off x="6422" y="13768"/>
                <a:ext cx="77" cy="367"/>
              </a:xfrm>
              <a:custGeom>
                <a:avLst/>
                <a:gdLst>
                  <a:gd name="T0" fmla="*/ 24 w 77"/>
                  <a:gd name="T1" fmla="*/ 8 h 367"/>
                  <a:gd name="T2" fmla="*/ 22 w 77"/>
                  <a:gd name="T3" fmla="*/ 15 h 367"/>
                  <a:gd name="T4" fmla="*/ 17 w 77"/>
                  <a:gd name="T5" fmla="*/ 36 h 367"/>
                  <a:gd name="T6" fmla="*/ 10 w 77"/>
                  <a:gd name="T7" fmla="*/ 68 h 367"/>
                  <a:gd name="T8" fmla="*/ 4 w 77"/>
                  <a:gd name="T9" fmla="*/ 112 h 367"/>
                  <a:gd name="T10" fmla="*/ 0 w 77"/>
                  <a:gd name="T11" fmla="*/ 164 h 367"/>
                  <a:gd name="T12" fmla="*/ 0 w 77"/>
                  <a:gd name="T13" fmla="*/ 226 h 367"/>
                  <a:gd name="T14" fmla="*/ 7 w 77"/>
                  <a:gd name="T15" fmla="*/ 294 h 367"/>
                  <a:gd name="T16" fmla="*/ 21 w 77"/>
                  <a:gd name="T17" fmla="*/ 367 h 367"/>
                  <a:gd name="T18" fmla="*/ 74 w 77"/>
                  <a:gd name="T19" fmla="*/ 364 h 367"/>
                  <a:gd name="T20" fmla="*/ 71 w 77"/>
                  <a:gd name="T21" fmla="*/ 353 h 367"/>
                  <a:gd name="T22" fmla="*/ 66 w 77"/>
                  <a:gd name="T23" fmla="*/ 323 h 367"/>
                  <a:gd name="T24" fmla="*/ 60 w 77"/>
                  <a:gd name="T25" fmla="*/ 280 h 367"/>
                  <a:gd name="T26" fmla="*/ 54 w 77"/>
                  <a:gd name="T27" fmla="*/ 226 h 367"/>
                  <a:gd name="T28" fmla="*/ 51 w 77"/>
                  <a:gd name="T29" fmla="*/ 168 h 367"/>
                  <a:gd name="T30" fmla="*/ 53 w 77"/>
                  <a:gd name="T31" fmla="*/ 107 h 367"/>
                  <a:gd name="T32" fmla="*/ 61 w 77"/>
                  <a:gd name="T33" fmla="*/ 52 h 367"/>
                  <a:gd name="T34" fmla="*/ 77 w 77"/>
                  <a:gd name="T35" fmla="*/ 5 h 367"/>
                  <a:gd name="T36" fmla="*/ 77 w 77"/>
                  <a:gd name="T37" fmla="*/ 5 h 367"/>
                  <a:gd name="T38" fmla="*/ 77 w 77"/>
                  <a:gd name="T39" fmla="*/ 2 h 367"/>
                  <a:gd name="T40" fmla="*/ 76 w 77"/>
                  <a:gd name="T41" fmla="*/ 1 h 367"/>
                  <a:gd name="T42" fmla="*/ 72 w 77"/>
                  <a:gd name="T43" fmla="*/ 0 h 367"/>
                  <a:gd name="T44" fmla="*/ 66 w 77"/>
                  <a:gd name="T45" fmla="*/ 0 h 367"/>
                  <a:gd name="T46" fmla="*/ 56 w 77"/>
                  <a:gd name="T47" fmla="*/ 1 h 367"/>
                  <a:gd name="T48" fmla="*/ 43 w 77"/>
                  <a:gd name="T49" fmla="*/ 4 h 367"/>
                  <a:gd name="T50" fmla="*/ 24 w 77"/>
                  <a:gd name="T51" fmla="*/ 8 h 36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7"/>
                  <a:gd name="T79" fmla="*/ 0 h 367"/>
                  <a:gd name="T80" fmla="*/ 77 w 77"/>
                  <a:gd name="T81" fmla="*/ 367 h 36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7" h="367">
                    <a:moveTo>
                      <a:pt x="24" y="8"/>
                    </a:moveTo>
                    <a:lnTo>
                      <a:pt x="22" y="15"/>
                    </a:lnTo>
                    <a:lnTo>
                      <a:pt x="17" y="36"/>
                    </a:lnTo>
                    <a:lnTo>
                      <a:pt x="10" y="68"/>
                    </a:lnTo>
                    <a:lnTo>
                      <a:pt x="4" y="112"/>
                    </a:lnTo>
                    <a:lnTo>
                      <a:pt x="0" y="164"/>
                    </a:lnTo>
                    <a:lnTo>
                      <a:pt x="0" y="226"/>
                    </a:lnTo>
                    <a:lnTo>
                      <a:pt x="7" y="294"/>
                    </a:lnTo>
                    <a:lnTo>
                      <a:pt x="21" y="367"/>
                    </a:lnTo>
                    <a:lnTo>
                      <a:pt x="74" y="364"/>
                    </a:lnTo>
                    <a:lnTo>
                      <a:pt x="71" y="353"/>
                    </a:lnTo>
                    <a:lnTo>
                      <a:pt x="66" y="323"/>
                    </a:lnTo>
                    <a:lnTo>
                      <a:pt x="60" y="280"/>
                    </a:lnTo>
                    <a:lnTo>
                      <a:pt x="54" y="226"/>
                    </a:lnTo>
                    <a:lnTo>
                      <a:pt x="51" y="168"/>
                    </a:lnTo>
                    <a:lnTo>
                      <a:pt x="53" y="107"/>
                    </a:lnTo>
                    <a:lnTo>
                      <a:pt x="61" y="52"/>
                    </a:lnTo>
                    <a:lnTo>
                      <a:pt x="77" y="5"/>
                    </a:lnTo>
                    <a:lnTo>
                      <a:pt x="77" y="2"/>
                    </a:lnTo>
                    <a:lnTo>
                      <a:pt x="76" y="1"/>
                    </a:lnTo>
                    <a:lnTo>
                      <a:pt x="72" y="0"/>
                    </a:lnTo>
                    <a:lnTo>
                      <a:pt x="66" y="0"/>
                    </a:lnTo>
                    <a:lnTo>
                      <a:pt x="56" y="1"/>
                    </a:lnTo>
                    <a:lnTo>
                      <a:pt x="43" y="4"/>
                    </a:lnTo>
                    <a:lnTo>
                      <a:pt x="24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5" name="Freeform 153"/>
              <p:cNvSpPr>
                <a:spLocks/>
              </p:cNvSpPr>
              <p:nvPr/>
            </p:nvSpPr>
            <p:spPr bwMode="auto">
              <a:xfrm>
                <a:off x="6428" y="13813"/>
                <a:ext cx="56" cy="271"/>
              </a:xfrm>
              <a:custGeom>
                <a:avLst/>
                <a:gdLst>
                  <a:gd name="T0" fmla="*/ 17 w 56"/>
                  <a:gd name="T1" fmla="*/ 5 h 271"/>
                  <a:gd name="T2" fmla="*/ 16 w 56"/>
                  <a:gd name="T3" fmla="*/ 10 h 271"/>
                  <a:gd name="T4" fmla="*/ 12 w 56"/>
                  <a:gd name="T5" fmla="*/ 25 h 271"/>
                  <a:gd name="T6" fmla="*/ 6 w 56"/>
                  <a:gd name="T7" fmla="*/ 49 h 271"/>
                  <a:gd name="T8" fmla="*/ 2 w 56"/>
                  <a:gd name="T9" fmla="*/ 82 h 271"/>
                  <a:gd name="T10" fmla="*/ 0 w 56"/>
                  <a:gd name="T11" fmla="*/ 122 h 271"/>
                  <a:gd name="T12" fmla="*/ 0 w 56"/>
                  <a:gd name="T13" fmla="*/ 166 h 271"/>
                  <a:gd name="T14" fmla="*/ 4 w 56"/>
                  <a:gd name="T15" fmla="*/ 217 h 271"/>
                  <a:gd name="T16" fmla="*/ 15 w 56"/>
                  <a:gd name="T17" fmla="*/ 271 h 271"/>
                  <a:gd name="T18" fmla="*/ 54 w 56"/>
                  <a:gd name="T19" fmla="*/ 268 h 271"/>
                  <a:gd name="T20" fmla="*/ 52 w 56"/>
                  <a:gd name="T21" fmla="*/ 261 h 271"/>
                  <a:gd name="T22" fmla="*/ 48 w 56"/>
                  <a:gd name="T23" fmla="*/ 238 h 271"/>
                  <a:gd name="T24" fmla="*/ 44 w 56"/>
                  <a:gd name="T25" fmla="*/ 206 h 271"/>
                  <a:gd name="T26" fmla="*/ 40 w 56"/>
                  <a:gd name="T27" fmla="*/ 166 h 271"/>
                  <a:gd name="T28" fmla="*/ 37 w 56"/>
                  <a:gd name="T29" fmla="*/ 123 h 271"/>
                  <a:gd name="T30" fmla="*/ 39 w 56"/>
                  <a:gd name="T31" fmla="*/ 78 h 271"/>
                  <a:gd name="T32" fmla="*/ 44 w 56"/>
                  <a:gd name="T33" fmla="*/ 37 h 271"/>
                  <a:gd name="T34" fmla="*/ 56 w 56"/>
                  <a:gd name="T35" fmla="*/ 3 h 271"/>
                  <a:gd name="T36" fmla="*/ 56 w 56"/>
                  <a:gd name="T37" fmla="*/ 3 h 271"/>
                  <a:gd name="T38" fmla="*/ 56 w 56"/>
                  <a:gd name="T39" fmla="*/ 2 h 271"/>
                  <a:gd name="T40" fmla="*/ 55 w 56"/>
                  <a:gd name="T41" fmla="*/ 1 h 271"/>
                  <a:gd name="T42" fmla="*/ 52 w 56"/>
                  <a:gd name="T43" fmla="*/ 0 h 271"/>
                  <a:gd name="T44" fmla="*/ 48 w 56"/>
                  <a:gd name="T45" fmla="*/ 0 h 271"/>
                  <a:gd name="T46" fmla="*/ 42 w 56"/>
                  <a:gd name="T47" fmla="*/ 0 h 271"/>
                  <a:gd name="T48" fmla="*/ 31 w 56"/>
                  <a:gd name="T49" fmla="*/ 2 h 271"/>
                  <a:gd name="T50" fmla="*/ 17 w 56"/>
                  <a:gd name="T51" fmla="*/ 5 h 27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6"/>
                  <a:gd name="T79" fmla="*/ 0 h 271"/>
                  <a:gd name="T80" fmla="*/ 56 w 56"/>
                  <a:gd name="T81" fmla="*/ 271 h 27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6" h="271">
                    <a:moveTo>
                      <a:pt x="17" y="5"/>
                    </a:moveTo>
                    <a:lnTo>
                      <a:pt x="16" y="10"/>
                    </a:lnTo>
                    <a:lnTo>
                      <a:pt x="12" y="25"/>
                    </a:lnTo>
                    <a:lnTo>
                      <a:pt x="6" y="49"/>
                    </a:lnTo>
                    <a:lnTo>
                      <a:pt x="2" y="82"/>
                    </a:lnTo>
                    <a:lnTo>
                      <a:pt x="0" y="122"/>
                    </a:lnTo>
                    <a:lnTo>
                      <a:pt x="0" y="166"/>
                    </a:lnTo>
                    <a:lnTo>
                      <a:pt x="4" y="217"/>
                    </a:lnTo>
                    <a:lnTo>
                      <a:pt x="15" y="271"/>
                    </a:lnTo>
                    <a:lnTo>
                      <a:pt x="54" y="268"/>
                    </a:lnTo>
                    <a:lnTo>
                      <a:pt x="52" y="261"/>
                    </a:lnTo>
                    <a:lnTo>
                      <a:pt x="48" y="238"/>
                    </a:lnTo>
                    <a:lnTo>
                      <a:pt x="44" y="206"/>
                    </a:lnTo>
                    <a:lnTo>
                      <a:pt x="40" y="166"/>
                    </a:lnTo>
                    <a:lnTo>
                      <a:pt x="37" y="123"/>
                    </a:lnTo>
                    <a:lnTo>
                      <a:pt x="39" y="78"/>
                    </a:lnTo>
                    <a:lnTo>
                      <a:pt x="44" y="37"/>
                    </a:lnTo>
                    <a:lnTo>
                      <a:pt x="56" y="3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2" y="0"/>
                    </a:lnTo>
                    <a:lnTo>
                      <a:pt x="31" y="2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6" name="Freeform 154"/>
              <p:cNvSpPr>
                <a:spLocks/>
              </p:cNvSpPr>
              <p:nvPr/>
            </p:nvSpPr>
            <p:spPr bwMode="auto">
              <a:xfrm>
                <a:off x="7211" y="13549"/>
                <a:ext cx="186" cy="732"/>
              </a:xfrm>
              <a:custGeom>
                <a:avLst/>
                <a:gdLst>
                  <a:gd name="T0" fmla="*/ 186 w 186"/>
                  <a:gd name="T1" fmla="*/ 6 h 732"/>
                  <a:gd name="T2" fmla="*/ 182 w 186"/>
                  <a:gd name="T3" fmla="*/ 11 h 732"/>
                  <a:gd name="T4" fmla="*/ 169 w 186"/>
                  <a:gd name="T5" fmla="*/ 29 h 732"/>
                  <a:gd name="T6" fmla="*/ 153 w 186"/>
                  <a:gd name="T7" fmla="*/ 67 h 732"/>
                  <a:gd name="T8" fmla="*/ 137 w 186"/>
                  <a:gd name="T9" fmla="*/ 130 h 732"/>
                  <a:gd name="T10" fmla="*/ 124 w 186"/>
                  <a:gd name="T11" fmla="*/ 221 h 732"/>
                  <a:gd name="T12" fmla="*/ 117 w 186"/>
                  <a:gd name="T13" fmla="*/ 350 h 732"/>
                  <a:gd name="T14" fmla="*/ 122 w 186"/>
                  <a:gd name="T15" fmla="*/ 517 h 732"/>
                  <a:gd name="T16" fmla="*/ 139 w 186"/>
                  <a:gd name="T17" fmla="*/ 732 h 732"/>
                  <a:gd name="T18" fmla="*/ 34 w 186"/>
                  <a:gd name="T19" fmla="*/ 732 h 732"/>
                  <a:gd name="T20" fmla="*/ 31 w 186"/>
                  <a:gd name="T21" fmla="*/ 711 h 732"/>
                  <a:gd name="T22" fmla="*/ 22 w 186"/>
                  <a:gd name="T23" fmla="*/ 651 h 732"/>
                  <a:gd name="T24" fmla="*/ 12 w 186"/>
                  <a:gd name="T25" fmla="*/ 563 h 732"/>
                  <a:gd name="T26" fmla="*/ 3 w 186"/>
                  <a:gd name="T27" fmla="*/ 454 h 732"/>
                  <a:gd name="T28" fmla="*/ 0 w 186"/>
                  <a:gd name="T29" fmla="*/ 335 h 732"/>
                  <a:gd name="T30" fmla="*/ 6 w 186"/>
                  <a:gd name="T31" fmla="*/ 213 h 732"/>
                  <a:gd name="T32" fmla="*/ 25 w 186"/>
                  <a:gd name="T33" fmla="*/ 98 h 732"/>
                  <a:gd name="T34" fmla="*/ 60 w 186"/>
                  <a:gd name="T35" fmla="*/ 0 h 732"/>
                  <a:gd name="T36" fmla="*/ 186 w 186"/>
                  <a:gd name="T37" fmla="*/ 6 h 73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86"/>
                  <a:gd name="T58" fmla="*/ 0 h 732"/>
                  <a:gd name="T59" fmla="*/ 186 w 186"/>
                  <a:gd name="T60" fmla="*/ 732 h 73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86" h="732">
                    <a:moveTo>
                      <a:pt x="186" y="6"/>
                    </a:moveTo>
                    <a:lnTo>
                      <a:pt x="182" y="11"/>
                    </a:lnTo>
                    <a:lnTo>
                      <a:pt x="169" y="29"/>
                    </a:lnTo>
                    <a:lnTo>
                      <a:pt x="153" y="67"/>
                    </a:lnTo>
                    <a:lnTo>
                      <a:pt x="137" y="130"/>
                    </a:lnTo>
                    <a:lnTo>
                      <a:pt x="124" y="221"/>
                    </a:lnTo>
                    <a:lnTo>
                      <a:pt x="117" y="350"/>
                    </a:lnTo>
                    <a:lnTo>
                      <a:pt x="122" y="517"/>
                    </a:lnTo>
                    <a:lnTo>
                      <a:pt x="139" y="732"/>
                    </a:lnTo>
                    <a:lnTo>
                      <a:pt x="34" y="732"/>
                    </a:lnTo>
                    <a:lnTo>
                      <a:pt x="31" y="711"/>
                    </a:lnTo>
                    <a:lnTo>
                      <a:pt x="22" y="651"/>
                    </a:lnTo>
                    <a:lnTo>
                      <a:pt x="12" y="563"/>
                    </a:lnTo>
                    <a:lnTo>
                      <a:pt x="3" y="454"/>
                    </a:lnTo>
                    <a:lnTo>
                      <a:pt x="0" y="335"/>
                    </a:lnTo>
                    <a:lnTo>
                      <a:pt x="6" y="213"/>
                    </a:lnTo>
                    <a:lnTo>
                      <a:pt x="25" y="98"/>
                    </a:lnTo>
                    <a:lnTo>
                      <a:pt x="60" y="0"/>
                    </a:lnTo>
                    <a:lnTo>
                      <a:pt x="186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7" name="Freeform 155"/>
              <p:cNvSpPr>
                <a:spLocks/>
              </p:cNvSpPr>
              <p:nvPr/>
            </p:nvSpPr>
            <p:spPr bwMode="auto">
              <a:xfrm>
                <a:off x="7219" y="13600"/>
                <a:ext cx="158" cy="625"/>
              </a:xfrm>
              <a:custGeom>
                <a:avLst/>
                <a:gdLst>
                  <a:gd name="T0" fmla="*/ 158 w 158"/>
                  <a:gd name="T1" fmla="*/ 4 h 625"/>
                  <a:gd name="T2" fmla="*/ 153 w 158"/>
                  <a:gd name="T3" fmla="*/ 9 h 625"/>
                  <a:gd name="T4" fmla="*/ 144 w 158"/>
                  <a:gd name="T5" fmla="*/ 25 h 625"/>
                  <a:gd name="T6" fmla="*/ 130 w 158"/>
                  <a:gd name="T7" fmla="*/ 57 h 625"/>
                  <a:gd name="T8" fmla="*/ 116 w 158"/>
                  <a:gd name="T9" fmla="*/ 110 h 625"/>
                  <a:gd name="T10" fmla="*/ 105 w 158"/>
                  <a:gd name="T11" fmla="*/ 189 h 625"/>
                  <a:gd name="T12" fmla="*/ 100 w 158"/>
                  <a:gd name="T13" fmla="*/ 298 h 625"/>
                  <a:gd name="T14" fmla="*/ 103 w 158"/>
                  <a:gd name="T15" fmla="*/ 441 h 625"/>
                  <a:gd name="T16" fmla="*/ 118 w 158"/>
                  <a:gd name="T17" fmla="*/ 625 h 625"/>
                  <a:gd name="T18" fmla="*/ 29 w 158"/>
                  <a:gd name="T19" fmla="*/ 625 h 625"/>
                  <a:gd name="T20" fmla="*/ 25 w 158"/>
                  <a:gd name="T21" fmla="*/ 607 h 625"/>
                  <a:gd name="T22" fmla="*/ 18 w 158"/>
                  <a:gd name="T23" fmla="*/ 556 h 625"/>
                  <a:gd name="T24" fmla="*/ 9 w 158"/>
                  <a:gd name="T25" fmla="*/ 480 h 625"/>
                  <a:gd name="T26" fmla="*/ 2 w 158"/>
                  <a:gd name="T27" fmla="*/ 387 h 625"/>
                  <a:gd name="T28" fmla="*/ 0 w 158"/>
                  <a:gd name="T29" fmla="*/ 286 h 625"/>
                  <a:gd name="T30" fmla="*/ 5 w 158"/>
                  <a:gd name="T31" fmla="*/ 182 h 625"/>
                  <a:gd name="T32" fmla="*/ 21 w 158"/>
                  <a:gd name="T33" fmla="*/ 84 h 625"/>
                  <a:gd name="T34" fmla="*/ 51 w 158"/>
                  <a:gd name="T35" fmla="*/ 0 h 625"/>
                  <a:gd name="T36" fmla="*/ 158 w 158"/>
                  <a:gd name="T37" fmla="*/ 4 h 6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8"/>
                  <a:gd name="T58" fmla="*/ 0 h 625"/>
                  <a:gd name="T59" fmla="*/ 158 w 158"/>
                  <a:gd name="T60" fmla="*/ 625 h 6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8" h="625">
                    <a:moveTo>
                      <a:pt x="158" y="4"/>
                    </a:moveTo>
                    <a:lnTo>
                      <a:pt x="153" y="9"/>
                    </a:lnTo>
                    <a:lnTo>
                      <a:pt x="144" y="25"/>
                    </a:lnTo>
                    <a:lnTo>
                      <a:pt x="130" y="57"/>
                    </a:lnTo>
                    <a:lnTo>
                      <a:pt x="116" y="110"/>
                    </a:lnTo>
                    <a:lnTo>
                      <a:pt x="105" y="189"/>
                    </a:lnTo>
                    <a:lnTo>
                      <a:pt x="100" y="298"/>
                    </a:lnTo>
                    <a:lnTo>
                      <a:pt x="103" y="441"/>
                    </a:lnTo>
                    <a:lnTo>
                      <a:pt x="118" y="625"/>
                    </a:lnTo>
                    <a:lnTo>
                      <a:pt x="29" y="625"/>
                    </a:lnTo>
                    <a:lnTo>
                      <a:pt x="25" y="607"/>
                    </a:lnTo>
                    <a:lnTo>
                      <a:pt x="18" y="556"/>
                    </a:lnTo>
                    <a:lnTo>
                      <a:pt x="9" y="480"/>
                    </a:lnTo>
                    <a:lnTo>
                      <a:pt x="2" y="387"/>
                    </a:lnTo>
                    <a:lnTo>
                      <a:pt x="0" y="286"/>
                    </a:lnTo>
                    <a:lnTo>
                      <a:pt x="5" y="182"/>
                    </a:lnTo>
                    <a:lnTo>
                      <a:pt x="21" y="84"/>
                    </a:lnTo>
                    <a:lnTo>
                      <a:pt x="51" y="0"/>
                    </a:lnTo>
                    <a:lnTo>
                      <a:pt x="158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8" name="Freeform 156"/>
              <p:cNvSpPr>
                <a:spLocks/>
              </p:cNvSpPr>
              <p:nvPr/>
            </p:nvSpPr>
            <p:spPr bwMode="auto">
              <a:xfrm>
                <a:off x="7225" y="13651"/>
                <a:ext cx="131" cy="517"/>
              </a:xfrm>
              <a:custGeom>
                <a:avLst/>
                <a:gdLst>
                  <a:gd name="T0" fmla="*/ 131 w 131"/>
                  <a:gd name="T1" fmla="*/ 4 h 517"/>
                  <a:gd name="T2" fmla="*/ 128 w 131"/>
                  <a:gd name="T3" fmla="*/ 7 h 517"/>
                  <a:gd name="T4" fmla="*/ 119 w 131"/>
                  <a:gd name="T5" fmla="*/ 21 h 517"/>
                  <a:gd name="T6" fmla="*/ 109 w 131"/>
                  <a:gd name="T7" fmla="*/ 47 h 517"/>
                  <a:gd name="T8" fmla="*/ 97 w 131"/>
                  <a:gd name="T9" fmla="*/ 91 h 517"/>
                  <a:gd name="T10" fmla="*/ 88 w 131"/>
                  <a:gd name="T11" fmla="*/ 156 h 517"/>
                  <a:gd name="T12" fmla="*/ 84 w 131"/>
                  <a:gd name="T13" fmla="*/ 247 h 517"/>
                  <a:gd name="T14" fmla="*/ 86 w 131"/>
                  <a:gd name="T15" fmla="*/ 366 h 517"/>
                  <a:gd name="T16" fmla="*/ 99 w 131"/>
                  <a:gd name="T17" fmla="*/ 517 h 517"/>
                  <a:gd name="T18" fmla="*/ 25 w 131"/>
                  <a:gd name="T19" fmla="*/ 517 h 517"/>
                  <a:gd name="T20" fmla="*/ 23 w 131"/>
                  <a:gd name="T21" fmla="*/ 502 h 517"/>
                  <a:gd name="T22" fmla="*/ 16 w 131"/>
                  <a:gd name="T23" fmla="*/ 460 h 517"/>
                  <a:gd name="T24" fmla="*/ 9 w 131"/>
                  <a:gd name="T25" fmla="*/ 397 h 517"/>
                  <a:gd name="T26" fmla="*/ 2 w 131"/>
                  <a:gd name="T27" fmla="*/ 320 h 517"/>
                  <a:gd name="T28" fmla="*/ 0 w 131"/>
                  <a:gd name="T29" fmla="*/ 236 h 517"/>
                  <a:gd name="T30" fmla="*/ 4 w 131"/>
                  <a:gd name="T31" fmla="*/ 151 h 517"/>
                  <a:gd name="T32" fmla="*/ 18 w 131"/>
                  <a:gd name="T33" fmla="*/ 70 h 517"/>
                  <a:gd name="T34" fmla="*/ 43 w 131"/>
                  <a:gd name="T35" fmla="*/ 0 h 517"/>
                  <a:gd name="T36" fmla="*/ 131 w 131"/>
                  <a:gd name="T37" fmla="*/ 4 h 51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1"/>
                  <a:gd name="T58" fmla="*/ 0 h 517"/>
                  <a:gd name="T59" fmla="*/ 131 w 131"/>
                  <a:gd name="T60" fmla="*/ 517 h 51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1" h="517">
                    <a:moveTo>
                      <a:pt x="131" y="4"/>
                    </a:moveTo>
                    <a:lnTo>
                      <a:pt x="128" y="7"/>
                    </a:lnTo>
                    <a:lnTo>
                      <a:pt x="119" y="21"/>
                    </a:lnTo>
                    <a:lnTo>
                      <a:pt x="109" y="47"/>
                    </a:lnTo>
                    <a:lnTo>
                      <a:pt x="97" y="91"/>
                    </a:lnTo>
                    <a:lnTo>
                      <a:pt x="88" y="156"/>
                    </a:lnTo>
                    <a:lnTo>
                      <a:pt x="84" y="247"/>
                    </a:lnTo>
                    <a:lnTo>
                      <a:pt x="86" y="366"/>
                    </a:lnTo>
                    <a:lnTo>
                      <a:pt x="99" y="517"/>
                    </a:lnTo>
                    <a:lnTo>
                      <a:pt x="25" y="517"/>
                    </a:lnTo>
                    <a:lnTo>
                      <a:pt x="23" y="502"/>
                    </a:lnTo>
                    <a:lnTo>
                      <a:pt x="16" y="460"/>
                    </a:lnTo>
                    <a:lnTo>
                      <a:pt x="9" y="397"/>
                    </a:lnTo>
                    <a:lnTo>
                      <a:pt x="2" y="320"/>
                    </a:lnTo>
                    <a:lnTo>
                      <a:pt x="0" y="236"/>
                    </a:lnTo>
                    <a:lnTo>
                      <a:pt x="4" y="151"/>
                    </a:lnTo>
                    <a:lnTo>
                      <a:pt x="18" y="70"/>
                    </a:lnTo>
                    <a:lnTo>
                      <a:pt x="43" y="0"/>
                    </a:lnTo>
                    <a:lnTo>
                      <a:pt x="131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19" name="Freeform 157"/>
              <p:cNvSpPr>
                <a:spLocks/>
              </p:cNvSpPr>
              <p:nvPr/>
            </p:nvSpPr>
            <p:spPr bwMode="auto">
              <a:xfrm>
                <a:off x="7233" y="13701"/>
                <a:ext cx="104" cy="411"/>
              </a:xfrm>
              <a:custGeom>
                <a:avLst/>
                <a:gdLst>
                  <a:gd name="T0" fmla="*/ 104 w 104"/>
                  <a:gd name="T1" fmla="*/ 4 h 411"/>
                  <a:gd name="T2" fmla="*/ 101 w 104"/>
                  <a:gd name="T3" fmla="*/ 7 h 411"/>
                  <a:gd name="T4" fmla="*/ 94 w 104"/>
                  <a:gd name="T5" fmla="*/ 17 h 411"/>
                  <a:gd name="T6" fmla="*/ 86 w 104"/>
                  <a:gd name="T7" fmla="*/ 38 h 411"/>
                  <a:gd name="T8" fmla="*/ 76 w 104"/>
                  <a:gd name="T9" fmla="*/ 73 h 411"/>
                  <a:gd name="T10" fmla="*/ 69 w 104"/>
                  <a:gd name="T11" fmla="*/ 125 h 411"/>
                  <a:gd name="T12" fmla="*/ 65 w 104"/>
                  <a:gd name="T13" fmla="*/ 196 h 411"/>
                  <a:gd name="T14" fmla="*/ 67 w 104"/>
                  <a:gd name="T15" fmla="*/ 291 h 411"/>
                  <a:gd name="T16" fmla="*/ 77 w 104"/>
                  <a:gd name="T17" fmla="*/ 411 h 411"/>
                  <a:gd name="T18" fmla="*/ 19 w 104"/>
                  <a:gd name="T19" fmla="*/ 411 h 411"/>
                  <a:gd name="T20" fmla="*/ 17 w 104"/>
                  <a:gd name="T21" fmla="*/ 399 h 411"/>
                  <a:gd name="T22" fmla="*/ 11 w 104"/>
                  <a:gd name="T23" fmla="*/ 365 h 411"/>
                  <a:gd name="T24" fmla="*/ 6 w 104"/>
                  <a:gd name="T25" fmla="*/ 316 h 411"/>
                  <a:gd name="T26" fmla="*/ 2 w 104"/>
                  <a:gd name="T27" fmla="*/ 255 h 411"/>
                  <a:gd name="T28" fmla="*/ 0 w 104"/>
                  <a:gd name="T29" fmla="*/ 188 h 411"/>
                  <a:gd name="T30" fmla="*/ 4 w 104"/>
                  <a:gd name="T31" fmla="*/ 120 h 411"/>
                  <a:gd name="T32" fmla="*/ 15 w 104"/>
                  <a:gd name="T33" fmla="*/ 55 h 411"/>
                  <a:gd name="T34" fmla="*/ 34 w 104"/>
                  <a:gd name="T35" fmla="*/ 0 h 411"/>
                  <a:gd name="T36" fmla="*/ 104 w 104"/>
                  <a:gd name="T37" fmla="*/ 4 h 4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4"/>
                  <a:gd name="T58" fmla="*/ 0 h 411"/>
                  <a:gd name="T59" fmla="*/ 104 w 104"/>
                  <a:gd name="T60" fmla="*/ 411 h 41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4" h="411">
                    <a:moveTo>
                      <a:pt x="104" y="4"/>
                    </a:moveTo>
                    <a:lnTo>
                      <a:pt x="101" y="7"/>
                    </a:lnTo>
                    <a:lnTo>
                      <a:pt x="94" y="17"/>
                    </a:lnTo>
                    <a:lnTo>
                      <a:pt x="86" y="38"/>
                    </a:lnTo>
                    <a:lnTo>
                      <a:pt x="76" y="73"/>
                    </a:lnTo>
                    <a:lnTo>
                      <a:pt x="69" y="125"/>
                    </a:lnTo>
                    <a:lnTo>
                      <a:pt x="65" y="196"/>
                    </a:lnTo>
                    <a:lnTo>
                      <a:pt x="67" y="291"/>
                    </a:lnTo>
                    <a:lnTo>
                      <a:pt x="77" y="411"/>
                    </a:lnTo>
                    <a:lnTo>
                      <a:pt x="19" y="411"/>
                    </a:lnTo>
                    <a:lnTo>
                      <a:pt x="17" y="399"/>
                    </a:lnTo>
                    <a:lnTo>
                      <a:pt x="11" y="365"/>
                    </a:lnTo>
                    <a:lnTo>
                      <a:pt x="6" y="316"/>
                    </a:lnTo>
                    <a:lnTo>
                      <a:pt x="2" y="255"/>
                    </a:lnTo>
                    <a:lnTo>
                      <a:pt x="0" y="188"/>
                    </a:lnTo>
                    <a:lnTo>
                      <a:pt x="4" y="120"/>
                    </a:lnTo>
                    <a:lnTo>
                      <a:pt x="15" y="55"/>
                    </a:lnTo>
                    <a:lnTo>
                      <a:pt x="34" y="0"/>
                    </a:lnTo>
                    <a:lnTo>
                      <a:pt x="10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0" name="Freeform 158"/>
              <p:cNvSpPr>
                <a:spLocks/>
              </p:cNvSpPr>
              <p:nvPr/>
            </p:nvSpPr>
            <p:spPr bwMode="auto">
              <a:xfrm>
                <a:off x="7240" y="13752"/>
                <a:ext cx="76" cy="302"/>
              </a:xfrm>
              <a:custGeom>
                <a:avLst/>
                <a:gdLst>
                  <a:gd name="T0" fmla="*/ 76 w 76"/>
                  <a:gd name="T1" fmla="*/ 2 h 302"/>
                  <a:gd name="T2" fmla="*/ 74 w 76"/>
                  <a:gd name="T3" fmla="*/ 4 h 302"/>
                  <a:gd name="T4" fmla="*/ 70 w 76"/>
                  <a:gd name="T5" fmla="*/ 12 h 302"/>
                  <a:gd name="T6" fmla="*/ 62 w 76"/>
                  <a:gd name="T7" fmla="*/ 28 h 302"/>
                  <a:gd name="T8" fmla="*/ 56 w 76"/>
                  <a:gd name="T9" fmla="*/ 53 h 302"/>
                  <a:gd name="T10" fmla="*/ 51 w 76"/>
                  <a:gd name="T11" fmla="*/ 92 h 302"/>
                  <a:gd name="T12" fmla="*/ 49 w 76"/>
                  <a:gd name="T13" fmla="*/ 145 h 302"/>
                  <a:gd name="T14" fmla="*/ 50 w 76"/>
                  <a:gd name="T15" fmla="*/ 214 h 302"/>
                  <a:gd name="T16" fmla="*/ 57 w 76"/>
                  <a:gd name="T17" fmla="*/ 302 h 302"/>
                  <a:gd name="T18" fmla="*/ 14 w 76"/>
                  <a:gd name="T19" fmla="*/ 302 h 302"/>
                  <a:gd name="T20" fmla="*/ 13 w 76"/>
                  <a:gd name="T21" fmla="*/ 294 h 302"/>
                  <a:gd name="T22" fmla="*/ 9 w 76"/>
                  <a:gd name="T23" fmla="*/ 269 h 302"/>
                  <a:gd name="T24" fmla="*/ 4 w 76"/>
                  <a:gd name="T25" fmla="*/ 232 h 302"/>
                  <a:gd name="T26" fmla="*/ 1 w 76"/>
                  <a:gd name="T27" fmla="*/ 188 h 302"/>
                  <a:gd name="T28" fmla="*/ 0 w 76"/>
                  <a:gd name="T29" fmla="*/ 138 h 302"/>
                  <a:gd name="T30" fmla="*/ 2 w 76"/>
                  <a:gd name="T31" fmla="*/ 89 h 302"/>
                  <a:gd name="T32" fmla="*/ 10 w 76"/>
                  <a:gd name="T33" fmla="*/ 41 h 302"/>
                  <a:gd name="T34" fmla="*/ 25 w 76"/>
                  <a:gd name="T35" fmla="*/ 0 h 302"/>
                  <a:gd name="T36" fmla="*/ 76 w 76"/>
                  <a:gd name="T37" fmla="*/ 2 h 30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6"/>
                  <a:gd name="T58" fmla="*/ 0 h 302"/>
                  <a:gd name="T59" fmla="*/ 76 w 76"/>
                  <a:gd name="T60" fmla="*/ 302 h 30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6" h="302">
                    <a:moveTo>
                      <a:pt x="76" y="2"/>
                    </a:moveTo>
                    <a:lnTo>
                      <a:pt x="74" y="4"/>
                    </a:lnTo>
                    <a:lnTo>
                      <a:pt x="70" y="12"/>
                    </a:lnTo>
                    <a:lnTo>
                      <a:pt x="62" y="28"/>
                    </a:lnTo>
                    <a:lnTo>
                      <a:pt x="56" y="53"/>
                    </a:lnTo>
                    <a:lnTo>
                      <a:pt x="51" y="92"/>
                    </a:lnTo>
                    <a:lnTo>
                      <a:pt x="49" y="145"/>
                    </a:lnTo>
                    <a:lnTo>
                      <a:pt x="50" y="214"/>
                    </a:lnTo>
                    <a:lnTo>
                      <a:pt x="57" y="302"/>
                    </a:lnTo>
                    <a:lnTo>
                      <a:pt x="14" y="302"/>
                    </a:lnTo>
                    <a:lnTo>
                      <a:pt x="13" y="294"/>
                    </a:lnTo>
                    <a:lnTo>
                      <a:pt x="9" y="269"/>
                    </a:lnTo>
                    <a:lnTo>
                      <a:pt x="4" y="232"/>
                    </a:lnTo>
                    <a:lnTo>
                      <a:pt x="1" y="188"/>
                    </a:lnTo>
                    <a:lnTo>
                      <a:pt x="0" y="138"/>
                    </a:lnTo>
                    <a:lnTo>
                      <a:pt x="2" y="89"/>
                    </a:lnTo>
                    <a:lnTo>
                      <a:pt x="10" y="41"/>
                    </a:lnTo>
                    <a:lnTo>
                      <a:pt x="25" y="0"/>
                    </a:lnTo>
                    <a:lnTo>
                      <a:pt x="76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1" name="Rectangle 159"/>
              <p:cNvSpPr>
                <a:spLocks noChangeArrowheads="1"/>
              </p:cNvSpPr>
              <p:nvPr/>
            </p:nvSpPr>
            <p:spPr bwMode="auto">
              <a:xfrm>
                <a:off x="6241" y="13678"/>
                <a:ext cx="23" cy="95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2" name="Freeform 160"/>
              <p:cNvSpPr>
                <a:spLocks/>
              </p:cNvSpPr>
              <p:nvPr/>
            </p:nvSpPr>
            <p:spPr bwMode="auto">
              <a:xfrm>
                <a:off x="6579" y="13664"/>
                <a:ext cx="375" cy="440"/>
              </a:xfrm>
              <a:custGeom>
                <a:avLst/>
                <a:gdLst>
                  <a:gd name="T0" fmla="*/ 35 w 375"/>
                  <a:gd name="T1" fmla="*/ 41 h 440"/>
                  <a:gd name="T2" fmla="*/ 32 w 375"/>
                  <a:gd name="T3" fmla="*/ 49 h 440"/>
                  <a:gd name="T4" fmla="*/ 25 w 375"/>
                  <a:gd name="T5" fmla="*/ 74 h 440"/>
                  <a:gd name="T6" fmla="*/ 17 w 375"/>
                  <a:gd name="T7" fmla="*/ 112 h 440"/>
                  <a:gd name="T8" fmla="*/ 8 w 375"/>
                  <a:gd name="T9" fmla="*/ 163 h 440"/>
                  <a:gd name="T10" fmla="*/ 2 w 375"/>
                  <a:gd name="T11" fmla="*/ 223 h 440"/>
                  <a:gd name="T12" fmla="*/ 0 w 375"/>
                  <a:gd name="T13" fmla="*/ 290 h 440"/>
                  <a:gd name="T14" fmla="*/ 7 w 375"/>
                  <a:gd name="T15" fmla="*/ 363 h 440"/>
                  <a:gd name="T16" fmla="*/ 23 w 375"/>
                  <a:gd name="T17" fmla="*/ 440 h 440"/>
                  <a:gd name="T18" fmla="*/ 23 w 375"/>
                  <a:gd name="T19" fmla="*/ 437 h 440"/>
                  <a:gd name="T20" fmla="*/ 23 w 375"/>
                  <a:gd name="T21" fmla="*/ 427 h 440"/>
                  <a:gd name="T22" fmla="*/ 23 w 375"/>
                  <a:gd name="T23" fmla="*/ 411 h 440"/>
                  <a:gd name="T24" fmla="*/ 23 w 375"/>
                  <a:gd name="T25" fmla="*/ 391 h 440"/>
                  <a:gd name="T26" fmla="*/ 25 w 375"/>
                  <a:gd name="T27" fmla="*/ 367 h 440"/>
                  <a:gd name="T28" fmla="*/ 28 w 375"/>
                  <a:gd name="T29" fmla="*/ 341 h 440"/>
                  <a:gd name="T30" fmla="*/ 33 w 375"/>
                  <a:gd name="T31" fmla="*/ 312 h 440"/>
                  <a:gd name="T32" fmla="*/ 39 w 375"/>
                  <a:gd name="T33" fmla="*/ 281 h 440"/>
                  <a:gd name="T34" fmla="*/ 49 w 375"/>
                  <a:gd name="T35" fmla="*/ 251 h 440"/>
                  <a:gd name="T36" fmla="*/ 61 w 375"/>
                  <a:gd name="T37" fmla="*/ 222 h 440"/>
                  <a:gd name="T38" fmla="*/ 75 w 375"/>
                  <a:gd name="T39" fmla="*/ 194 h 440"/>
                  <a:gd name="T40" fmla="*/ 93 w 375"/>
                  <a:gd name="T41" fmla="*/ 168 h 440"/>
                  <a:gd name="T42" fmla="*/ 116 w 375"/>
                  <a:gd name="T43" fmla="*/ 145 h 440"/>
                  <a:gd name="T44" fmla="*/ 141 w 375"/>
                  <a:gd name="T45" fmla="*/ 127 h 440"/>
                  <a:gd name="T46" fmla="*/ 173 w 375"/>
                  <a:gd name="T47" fmla="*/ 114 h 440"/>
                  <a:gd name="T48" fmla="*/ 208 w 375"/>
                  <a:gd name="T49" fmla="*/ 106 h 440"/>
                  <a:gd name="T50" fmla="*/ 210 w 375"/>
                  <a:gd name="T51" fmla="*/ 104 h 440"/>
                  <a:gd name="T52" fmla="*/ 217 w 375"/>
                  <a:gd name="T53" fmla="*/ 100 h 440"/>
                  <a:gd name="T54" fmla="*/ 227 w 375"/>
                  <a:gd name="T55" fmla="*/ 92 h 440"/>
                  <a:gd name="T56" fmla="*/ 245 w 375"/>
                  <a:gd name="T57" fmla="*/ 82 h 440"/>
                  <a:gd name="T58" fmla="*/ 267 w 375"/>
                  <a:gd name="T59" fmla="*/ 69 h 440"/>
                  <a:gd name="T60" fmla="*/ 296 w 375"/>
                  <a:gd name="T61" fmla="*/ 54 h 440"/>
                  <a:gd name="T62" fmla="*/ 332 w 375"/>
                  <a:gd name="T63" fmla="*/ 36 h 440"/>
                  <a:gd name="T64" fmla="*/ 375 w 375"/>
                  <a:gd name="T65" fmla="*/ 17 h 440"/>
                  <a:gd name="T66" fmla="*/ 373 w 375"/>
                  <a:gd name="T67" fmla="*/ 16 h 440"/>
                  <a:gd name="T68" fmla="*/ 366 w 375"/>
                  <a:gd name="T69" fmla="*/ 15 h 440"/>
                  <a:gd name="T70" fmla="*/ 357 w 375"/>
                  <a:gd name="T71" fmla="*/ 13 h 440"/>
                  <a:gd name="T72" fmla="*/ 343 w 375"/>
                  <a:gd name="T73" fmla="*/ 10 h 440"/>
                  <a:gd name="T74" fmla="*/ 326 w 375"/>
                  <a:gd name="T75" fmla="*/ 7 h 440"/>
                  <a:gd name="T76" fmla="*/ 307 w 375"/>
                  <a:gd name="T77" fmla="*/ 5 h 440"/>
                  <a:gd name="T78" fmla="*/ 285 w 375"/>
                  <a:gd name="T79" fmla="*/ 3 h 440"/>
                  <a:gd name="T80" fmla="*/ 261 w 375"/>
                  <a:gd name="T81" fmla="*/ 1 h 440"/>
                  <a:gd name="T82" fmla="*/ 235 w 375"/>
                  <a:gd name="T83" fmla="*/ 0 h 440"/>
                  <a:gd name="T84" fmla="*/ 208 w 375"/>
                  <a:gd name="T85" fmla="*/ 1 h 440"/>
                  <a:gd name="T86" fmla="*/ 180 w 375"/>
                  <a:gd name="T87" fmla="*/ 2 h 440"/>
                  <a:gd name="T88" fmla="*/ 151 w 375"/>
                  <a:gd name="T89" fmla="*/ 5 h 440"/>
                  <a:gd name="T90" fmla="*/ 122 w 375"/>
                  <a:gd name="T91" fmla="*/ 10 h 440"/>
                  <a:gd name="T92" fmla="*/ 92 w 375"/>
                  <a:gd name="T93" fmla="*/ 18 h 440"/>
                  <a:gd name="T94" fmla="*/ 63 w 375"/>
                  <a:gd name="T95" fmla="*/ 28 h 440"/>
                  <a:gd name="T96" fmla="*/ 35 w 375"/>
                  <a:gd name="T97" fmla="*/ 41 h 4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75"/>
                  <a:gd name="T148" fmla="*/ 0 h 440"/>
                  <a:gd name="T149" fmla="*/ 375 w 375"/>
                  <a:gd name="T150" fmla="*/ 440 h 4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75" h="440">
                    <a:moveTo>
                      <a:pt x="35" y="41"/>
                    </a:moveTo>
                    <a:lnTo>
                      <a:pt x="32" y="49"/>
                    </a:lnTo>
                    <a:lnTo>
                      <a:pt x="25" y="74"/>
                    </a:lnTo>
                    <a:lnTo>
                      <a:pt x="17" y="112"/>
                    </a:lnTo>
                    <a:lnTo>
                      <a:pt x="8" y="163"/>
                    </a:lnTo>
                    <a:lnTo>
                      <a:pt x="2" y="223"/>
                    </a:lnTo>
                    <a:lnTo>
                      <a:pt x="0" y="290"/>
                    </a:lnTo>
                    <a:lnTo>
                      <a:pt x="7" y="363"/>
                    </a:lnTo>
                    <a:lnTo>
                      <a:pt x="23" y="440"/>
                    </a:lnTo>
                    <a:lnTo>
                      <a:pt x="23" y="437"/>
                    </a:lnTo>
                    <a:lnTo>
                      <a:pt x="23" y="427"/>
                    </a:lnTo>
                    <a:lnTo>
                      <a:pt x="23" y="411"/>
                    </a:lnTo>
                    <a:lnTo>
                      <a:pt x="23" y="391"/>
                    </a:lnTo>
                    <a:lnTo>
                      <a:pt x="25" y="367"/>
                    </a:lnTo>
                    <a:lnTo>
                      <a:pt x="28" y="341"/>
                    </a:lnTo>
                    <a:lnTo>
                      <a:pt x="33" y="312"/>
                    </a:lnTo>
                    <a:lnTo>
                      <a:pt x="39" y="281"/>
                    </a:lnTo>
                    <a:lnTo>
                      <a:pt x="49" y="251"/>
                    </a:lnTo>
                    <a:lnTo>
                      <a:pt x="61" y="222"/>
                    </a:lnTo>
                    <a:lnTo>
                      <a:pt x="75" y="194"/>
                    </a:lnTo>
                    <a:lnTo>
                      <a:pt x="93" y="168"/>
                    </a:lnTo>
                    <a:lnTo>
                      <a:pt x="116" y="145"/>
                    </a:lnTo>
                    <a:lnTo>
                      <a:pt x="141" y="127"/>
                    </a:lnTo>
                    <a:lnTo>
                      <a:pt x="173" y="114"/>
                    </a:lnTo>
                    <a:lnTo>
                      <a:pt x="208" y="106"/>
                    </a:lnTo>
                    <a:lnTo>
                      <a:pt x="210" y="104"/>
                    </a:lnTo>
                    <a:lnTo>
                      <a:pt x="217" y="100"/>
                    </a:lnTo>
                    <a:lnTo>
                      <a:pt x="227" y="92"/>
                    </a:lnTo>
                    <a:lnTo>
                      <a:pt x="245" y="82"/>
                    </a:lnTo>
                    <a:lnTo>
                      <a:pt x="267" y="69"/>
                    </a:lnTo>
                    <a:lnTo>
                      <a:pt x="296" y="54"/>
                    </a:lnTo>
                    <a:lnTo>
                      <a:pt x="332" y="36"/>
                    </a:lnTo>
                    <a:lnTo>
                      <a:pt x="375" y="17"/>
                    </a:lnTo>
                    <a:lnTo>
                      <a:pt x="373" y="16"/>
                    </a:lnTo>
                    <a:lnTo>
                      <a:pt x="366" y="15"/>
                    </a:lnTo>
                    <a:lnTo>
                      <a:pt x="357" y="13"/>
                    </a:lnTo>
                    <a:lnTo>
                      <a:pt x="343" y="10"/>
                    </a:lnTo>
                    <a:lnTo>
                      <a:pt x="326" y="7"/>
                    </a:lnTo>
                    <a:lnTo>
                      <a:pt x="307" y="5"/>
                    </a:lnTo>
                    <a:lnTo>
                      <a:pt x="285" y="3"/>
                    </a:lnTo>
                    <a:lnTo>
                      <a:pt x="261" y="1"/>
                    </a:lnTo>
                    <a:lnTo>
                      <a:pt x="235" y="0"/>
                    </a:lnTo>
                    <a:lnTo>
                      <a:pt x="208" y="1"/>
                    </a:lnTo>
                    <a:lnTo>
                      <a:pt x="180" y="2"/>
                    </a:lnTo>
                    <a:lnTo>
                      <a:pt x="151" y="5"/>
                    </a:lnTo>
                    <a:lnTo>
                      <a:pt x="122" y="10"/>
                    </a:lnTo>
                    <a:lnTo>
                      <a:pt x="92" y="18"/>
                    </a:lnTo>
                    <a:lnTo>
                      <a:pt x="63" y="28"/>
                    </a:lnTo>
                    <a:lnTo>
                      <a:pt x="35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3" name="Freeform 161"/>
              <p:cNvSpPr>
                <a:spLocks/>
              </p:cNvSpPr>
              <p:nvPr/>
            </p:nvSpPr>
            <p:spPr bwMode="auto">
              <a:xfrm>
                <a:off x="6061" y="13991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8 h 83"/>
                  <a:gd name="T6" fmla="*/ 5 w 305"/>
                  <a:gd name="T7" fmla="*/ 44 h 83"/>
                  <a:gd name="T8" fmla="*/ 11 w 305"/>
                  <a:gd name="T9" fmla="*/ 37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8 h 83"/>
                  <a:gd name="T16" fmla="*/ 54 w 305"/>
                  <a:gd name="T17" fmla="*/ 12 h 83"/>
                  <a:gd name="T18" fmla="*/ 72 w 305"/>
                  <a:gd name="T19" fmla="*/ 6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7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6 h 83"/>
                  <a:gd name="T38" fmla="*/ 289 w 305"/>
                  <a:gd name="T39" fmla="*/ 44 h 83"/>
                  <a:gd name="T40" fmla="*/ 277 w 305"/>
                  <a:gd name="T41" fmla="*/ 41 h 83"/>
                  <a:gd name="T42" fmla="*/ 262 w 305"/>
                  <a:gd name="T43" fmla="*/ 36 h 83"/>
                  <a:gd name="T44" fmla="*/ 244 w 305"/>
                  <a:gd name="T45" fmla="*/ 32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1 h 83"/>
                  <a:gd name="T56" fmla="*/ 101 w 305"/>
                  <a:gd name="T57" fmla="*/ 23 h 83"/>
                  <a:gd name="T58" fmla="*/ 77 w 305"/>
                  <a:gd name="T59" fmla="*/ 29 h 83"/>
                  <a:gd name="T60" fmla="*/ 55 w 305"/>
                  <a:gd name="T61" fmla="*/ 37 h 83"/>
                  <a:gd name="T62" fmla="*/ 33 w 305"/>
                  <a:gd name="T63" fmla="*/ 48 h 83"/>
                  <a:gd name="T64" fmla="*/ 15 w 305"/>
                  <a:gd name="T65" fmla="*/ 63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8"/>
                    </a:lnTo>
                    <a:lnTo>
                      <a:pt x="5" y="44"/>
                    </a:lnTo>
                    <a:lnTo>
                      <a:pt x="11" y="37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8"/>
                    </a:lnTo>
                    <a:lnTo>
                      <a:pt x="54" y="12"/>
                    </a:lnTo>
                    <a:lnTo>
                      <a:pt x="72" y="6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7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6"/>
                    </a:lnTo>
                    <a:lnTo>
                      <a:pt x="289" y="44"/>
                    </a:lnTo>
                    <a:lnTo>
                      <a:pt x="277" y="41"/>
                    </a:lnTo>
                    <a:lnTo>
                      <a:pt x="262" y="36"/>
                    </a:lnTo>
                    <a:lnTo>
                      <a:pt x="244" y="32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1"/>
                    </a:lnTo>
                    <a:lnTo>
                      <a:pt x="101" y="23"/>
                    </a:lnTo>
                    <a:lnTo>
                      <a:pt x="77" y="29"/>
                    </a:lnTo>
                    <a:lnTo>
                      <a:pt x="55" y="37"/>
                    </a:lnTo>
                    <a:lnTo>
                      <a:pt x="33" y="48"/>
                    </a:lnTo>
                    <a:lnTo>
                      <a:pt x="15" y="63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4" name="Freeform 162"/>
              <p:cNvSpPr>
                <a:spLocks/>
              </p:cNvSpPr>
              <p:nvPr/>
            </p:nvSpPr>
            <p:spPr bwMode="auto">
              <a:xfrm>
                <a:off x="6061" y="13793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9 h 83"/>
                  <a:gd name="T6" fmla="*/ 5 w 305"/>
                  <a:gd name="T7" fmla="*/ 44 h 83"/>
                  <a:gd name="T8" fmla="*/ 11 w 305"/>
                  <a:gd name="T9" fmla="*/ 38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7 h 83"/>
                  <a:gd name="T16" fmla="*/ 54 w 305"/>
                  <a:gd name="T17" fmla="*/ 12 h 83"/>
                  <a:gd name="T18" fmla="*/ 72 w 305"/>
                  <a:gd name="T19" fmla="*/ 7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8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5 h 83"/>
                  <a:gd name="T38" fmla="*/ 289 w 305"/>
                  <a:gd name="T39" fmla="*/ 43 h 83"/>
                  <a:gd name="T40" fmla="*/ 277 w 305"/>
                  <a:gd name="T41" fmla="*/ 40 h 83"/>
                  <a:gd name="T42" fmla="*/ 262 w 305"/>
                  <a:gd name="T43" fmla="*/ 36 h 83"/>
                  <a:gd name="T44" fmla="*/ 244 w 305"/>
                  <a:gd name="T45" fmla="*/ 33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2 h 83"/>
                  <a:gd name="T56" fmla="*/ 101 w 305"/>
                  <a:gd name="T57" fmla="*/ 24 h 83"/>
                  <a:gd name="T58" fmla="*/ 77 w 305"/>
                  <a:gd name="T59" fmla="*/ 29 h 83"/>
                  <a:gd name="T60" fmla="*/ 55 w 305"/>
                  <a:gd name="T61" fmla="*/ 38 h 83"/>
                  <a:gd name="T62" fmla="*/ 33 w 305"/>
                  <a:gd name="T63" fmla="*/ 49 h 83"/>
                  <a:gd name="T64" fmla="*/ 15 w 305"/>
                  <a:gd name="T65" fmla="*/ 64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9"/>
                    </a:lnTo>
                    <a:lnTo>
                      <a:pt x="5" y="44"/>
                    </a:lnTo>
                    <a:lnTo>
                      <a:pt x="11" y="38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7"/>
                    </a:lnTo>
                    <a:lnTo>
                      <a:pt x="54" y="12"/>
                    </a:lnTo>
                    <a:lnTo>
                      <a:pt x="72" y="7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8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5"/>
                    </a:lnTo>
                    <a:lnTo>
                      <a:pt x="289" y="43"/>
                    </a:lnTo>
                    <a:lnTo>
                      <a:pt x="277" y="40"/>
                    </a:lnTo>
                    <a:lnTo>
                      <a:pt x="262" y="36"/>
                    </a:lnTo>
                    <a:lnTo>
                      <a:pt x="244" y="33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2"/>
                    </a:lnTo>
                    <a:lnTo>
                      <a:pt x="101" y="24"/>
                    </a:lnTo>
                    <a:lnTo>
                      <a:pt x="77" y="29"/>
                    </a:lnTo>
                    <a:lnTo>
                      <a:pt x="55" y="38"/>
                    </a:lnTo>
                    <a:lnTo>
                      <a:pt x="33" y="49"/>
                    </a:lnTo>
                    <a:lnTo>
                      <a:pt x="15" y="64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5" name="Freeform 163"/>
              <p:cNvSpPr>
                <a:spLocks/>
              </p:cNvSpPr>
              <p:nvPr/>
            </p:nvSpPr>
            <p:spPr bwMode="auto">
              <a:xfrm>
                <a:off x="6348" y="13696"/>
                <a:ext cx="496" cy="917"/>
              </a:xfrm>
              <a:custGeom>
                <a:avLst/>
                <a:gdLst>
                  <a:gd name="T0" fmla="*/ 0 w 496"/>
                  <a:gd name="T1" fmla="*/ 0 h 917"/>
                  <a:gd name="T2" fmla="*/ 0 w 496"/>
                  <a:gd name="T3" fmla="*/ 886 h 917"/>
                  <a:gd name="T4" fmla="*/ 150 w 496"/>
                  <a:gd name="T5" fmla="*/ 917 h 917"/>
                  <a:gd name="T6" fmla="*/ 143 w 496"/>
                  <a:gd name="T7" fmla="*/ 797 h 917"/>
                  <a:gd name="T8" fmla="*/ 496 w 496"/>
                  <a:gd name="T9" fmla="*/ 851 h 917"/>
                  <a:gd name="T10" fmla="*/ 490 w 496"/>
                  <a:gd name="T11" fmla="*/ 803 h 917"/>
                  <a:gd name="T12" fmla="*/ 245 w 496"/>
                  <a:gd name="T13" fmla="*/ 773 h 917"/>
                  <a:gd name="T14" fmla="*/ 239 w 496"/>
                  <a:gd name="T15" fmla="*/ 670 h 917"/>
                  <a:gd name="T16" fmla="*/ 72 w 496"/>
                  <a:gd name="T17" fmla="*/ 670 h 917"/>
                  <a:gd name="T18" fmla="*/ 68 w 496"/>
                  <a:gd name="T19" fmla="*/ 657 h 917"/>
                  <a:gd name="T20" fmla="*/ 56 w 496"/>
                  <a:gd name="T21" fmla="*/ 620 h 917"/>
                  <a:gd name="T22" fmla="*/ 41 w 496"/>
                  <a:gd name="T23" fmla="*/ 559 h 917"/>
                  <a:gd name="T24" fmla="*/ 26 w 496"/>
                  <a:gd name="T25" fmla="*/ 480 h 917"/>
                  <a:gd name="T26" fmla="*/ 15 w 496"/>
                  <a:gd name="T27" fmla="*/ 385 h 917"/>
                  <a:gd name="T28" fmla="*/ 11 w 496"/>
                  <a:gd name="T29" fmla="*/ 276 h 917"/>
                  <a:gd name="T30" fmla="*/ 20 w 496"/>
                  <a:gd name="T31" fmla="*/ 158 h 917"/>
                  <a:gd name="T32" fmla="*/ 42 w 496"/>
                  <a:gd name="T33" fmla="*/ 30 h 917"/>
                  <a:gd name="T34" fmla="*/ 0 w 496"/>
                  <a:gd name="T35" fmla="*/ 0 h 9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6"/>
                  <a:gd name="T55" fmla="*/ 0 h 917"/>
                  <a:gd name="T56" fmla="*/ 496 w 496"/>
                  <a:gd name="T57" fmla="*/ 917 h 91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6" h="917">
                    <a:moveTo>
                      <a:pt x="0" y="0"/>
                    </a:moveTo>
                    <a:lnTo>
                      <a:pt x="0" y="886"/>
                    </a:lnTo>
                    <a:lnTo>
                      <a:pt x="150" y="917"/>
                    </a:lnTo>
                    <a:lnTo>
                      <a:pt x="143" y="797"/>
                    </a:lnTo>
                    <a:lnTo>
                      <a:pt x="496" y="851"/>
                    </a:lnTo>
                    <a:lnTo>
                      <a:pt x="490" y="803"/>
                    </a:lnTo>
                    <a:lnTo>
                      <a:pt x="245" y="773"/>
                    </a:lnTo>
                    <a:lnTo>
                      <a:pt x="239" y="670"/>
                    </a:lnTo>
                    <a:lnTo>
                      <a:pt x="72" y="670"/>
                    </a:lnTo>
                    <a:lnTo>
                      <a:pt x="68" y="657"/>
                    </a:lnTo>
                    <a:lnTo>
                      <a:pt x="56" y="620"/>
                    </a:lnTo>
                    <a:lnTo>
                      <a:pt x="41" y="559"/>
                    </a:lnTo>
                    <a:lnTo>
                      <a:pt x="26" y="480"/>
                    </a:lnTo>
                    <a:lnTo>
                      <a:pt x="15" y="385"/>
                    </a:lnTo>
                    <a:lnTo>
                      <a:pt x="11" y="276"/>
                    </a:lnTo>
                    <a:lnTo>
                      <a:pt x="20" y="158"/>
                    </a:lnTo>
                    <a:lnTo>
                      <a:pt x="42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6" name="Freeform 164"/>
              <p:cNvSpPr>
                <a:spLocks/>
              </p:cNvSpPr>
              <p:nvPr/>
            </p:nvSpPr>
            <p:spPr bwMode="auto">
              <a:xfrm>
                <a:off x="6593" y="13487"/>
                <a:ext cx="638" cy="125"/>
              </a:xfrm>
              <a:custGeom>
                <a:avLst/>
                <a:gdLst>
                  <a:gd name="T0" fmla="*/ 0 w 638"/>
                  <a:gd name="T1" fmla="*/ 125 h 125"/>
                  <a:gd name="T2" fmla="*/ 4 w 638"/>
                  <a:gd name="T3" fmla="*/ 124 h 125"/>
                  <a:gd name="T4" fmla="*/ 14 w 638"/>
                  <a:gd name="T5" fmla="*/ 119 h 125"/>
                  <a:gd name="T6" fmla="*/ 31 w 638"/>
                  <a:gd name="T7" fmla="*/ 114 h 125"/>
                  <a:gd name="T8" fmla="*/ 53 w 638"/>
                  <a:gd name="T9" fmla="*/ 106 h 125"/>
                  <a:gd name="T10" fmla="*/ 81 w 638"/>
                  <a:gd name="T11" fmla="*/ 98 h 125"/>
                  <a:gd name="T12" fmla="*/ 113 w 638"/>
                  <a:gd name="T13" fmla="*/ 89 h 125"/>
                  <a:gd name="T14" fmla="*/ 151 w 638"/>
                  <a:gd name="T15" fmla="*/ 81 h 125"/>
                  <a:gd name="T16" fmla="*/ 192 w 638"/>
                  <a:gd name="T17" fmla="*/ 73 h 125"/>
                  <a:gd name="T18" fmla="*/ 237 w 638"/>
                  <a:gd name="T19" fmla="*/ 65 h 125"/>
                  <a:gd name="T20" fmla="*/ 286 w 638"/>
                  <a:gd name="T21" fmla="*/ 60 h 125"/>
                  <a:gd name="T22" fmla="*/ 337 w 638"/>
                  <a:gd name="T23" fmla="*/ 56 h 125"/>
                  <a:gd name="T24" fmla="*/ 390 w 638"/>
                  <a:gd name="T25" fmla="*/ 55 h 125"/>
                  <a:gd name="T26" fmla="*/ 446 w 638"/>
                  <a:gd name="T27" fmla="*/ 56 h 125"/>
                  <a:gd name="T28" fmla="*/ 503 w 638"/>
                  <a:gd name="T29" fmla="*/ 61 h 125"/>
                  <a:gd name="T30" fmla="*/ 561 w 638"/>
                  <a:gd name="T31" fmla="*/ 70 h 125"/>
                  <a:gd name="T32" fmla="*/ 620 w 638"/>
                  <a:gd name="T33" fmla="*/ 83 h 125"/>
                  <a:gd name="T34" fmla="*/ 638 w 638"/>
                  <a:gd name="T35" fmla="*/ 0 h 125"/>
                  <a:gd name="T36" fmla="*/ 634 w 638"/>
                  <a:gd name="T37" fmla="*/ 0 h 125"/>
                  <a:gd name="T38" fmla="*/ 620 w 638"/>
                  <a:gd name="T39" fmla="*/ 0 h 125"/>
                  <a:gd name="T40" fmla="*/ 599 w 638"/>
                  <a:gd name="T41" fmla="*/ 0 h 125"/>
                  <a:gd name="T42" fmla="*/ 571 w 638"/>
                  <a:gd name="T43" fmla="*/ 1 h 125"/>
                  <a:gd name="T44" fmla="*/ 536 w 638"/>
                  <a:gd name="T45" fmla="*/ 2 h 125"/>
                  <a:gd name="T46" fmla="*/ 496 w 638"/>
                  <a:gd name="T47" fmla="*/ 3 h 125"/>
                  <a:gd name="T48" fmla="*/ 452 w 638"/>
                  <a:gd name="T49" fmla="*/ 6 h 125"/>
                  <a:gd name="T50" fmla="*/ 405 w 638"/>
                  <a:gd name="T51" fmla="*/ 8 h 125"/>
                  <a:gd name="T52" fmla="*/ 354 w 638"/>
                  <a:gd name="T53" fmla="*/ 13 h 125"/>
                  <a:gd name="T54" fmla="*/ 302 w 638"/>
                  <a:gd name="T55" fmla="*/ 17 h 125"/>
                  <a:gd name="T56" fmla="*/ 249 w 638"/>
                  <a:gd name="T57" fmla="*/ 22 h 125"/>
                  <a:gd name="T58" fmla="*/ 196 w 638"/>
                  <a:gd name="T59" fmla="*/ 30 h 125"/>
                  <a:gd name="T60" fmla="*/ 144 w 638"/>
                  <a:gd name="T61" fmla="*/ 37 h 125"/>
                  <a:gd name="T62" fmla="*/ 93 w 638"/>
                  <a:gd name="T63" fmla="*/ 47 h 125"/>
                  <a:gd name="T64" fmla="*/ 45 w 638"/>
                  <a:gd name="T65" fmla="*/ 58 h 125"/>
                  <a:gd name="T66" fmla="*/ 0 w 638"/>
                  <a:gd name="T67" fmla="*/ 71 h 125"/>
                  <a:gd name="T68" fmla="*/ 0 w 638"/>
                  <a:gd name="T69" fmla="*/ 125 h 12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38"/>
                  <a:gd name="T106" fmla="*/ 0 h 125"/>
                  <a:gd name="T107" fmla="*/ 638 w 638"/>
                  <a:gd name="T108" fmla="*/ 125 h 12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38" h="125">
                    <a:moveTo>
                      <a:pt x="0" y="125"/>
                    </a:moveTo>
                    <a:lnTo>
                      <a:pt x="4" y="124"/>
                    </a:lnTo>
                    <a:lnTo>
                      <a:pt x="14" y="119"/>
                    </a:lnTo>
                    <a:lnTo>
                      <a:pt x="31" y="114"/>
                    </a:lnTo>
                    <a:lnTo>
                      <a:pt x="53" y="106"/>
                    </a:lnTo>
                    <a:lnTo>
                      <a:pt x="81" y="98"/>
                    </a:lnTo>
                    <a:lnTo>
                      <a:pt x="113" y="89"/>
                    </a:lnTo>
                    <a:lnTo>
                      <a:pt x="151" y="81"/>
                    </a:lnTo>
                    <a:lnTo>
                      <a:pt x="192" y="73"/>
                    </a:lnTo>
                    <a:lnTo>
                      <a:pt x="237" y="65"/>
                    </a:lnTo>
                    <a:lnTo>
                      <a:pt x="286" y="60"/>
                    </a:lnTo>
                    <a:lnTo>
                      <a:pt x="337" y="56"/>
                    </a:lnTo>
                    <a:lnTo>
                      <a:pt x="390" y="55"/>
                    </a:lnTo>
                    <a:lnTo>
                      <a:pt x="446" y="56"/>
                    </a:lnTo>
                    <a:lnTo>
                      <a:pt x="503" y="61"/>
                    </a:lnTo>
                    <a:lnTo>
                      <a:pt x="561" y="70"/>
                    </a:lnTo>
                    <a:lnTo>
                      <a:pt x="620" y="83"/>
                    </a:lnTo>
                    <a:lnTo>
                      <a:pt x="638" y="0"/>
                    </a:lnTo>
                    <a:lnTo>
                      <a:pt x="634" y="0"/>
                    </a:lnTo>
                    <a:lnTo>
                      <a:pt x="620" y="0"/>
                    </a:lnTo>
                    <a:lnTo>
                      <a:pt x="599" y="0"/>
                    </a:lnTo>
                    <a:lnTo>
                      <a:pt x="571" y="1"/>
                    </a:lnTo>
                    <a:lnTo>
                      <a:pt x="536" y="2"/>
                    </a:lnTo>
                    <a:lnTo>
                      <a:pt x="496" y="3"/>
                    </a:lnTo>
                    <a:lnTo>
                      <a:pt x="452" y="6"/>
                    </a:lnTo>
                    <a:lnTo>
                      <a:pt x="405" y="8"/>
                    </a:lnTo>
                    <a:lnTo>
                      <a:pt x="354" y="13"/>
                    </a:lnTo>
                    <a:lnTo>
                      <a:pt x="302" y="17"/>
                    </a:lnTo>
                    <a:lnTo>
                      <a:pt x="249" y="22"/>
                    </a:lnTo>
                    <a:lnTo>
                      <a:pt x="196" y="30"/>
                    </a:lnTo>
                    <a:lnTo>
                      <a:pt x="144" y="37"/>
                    </a:lnTo>
                    <a:lnTo>
                      <a:pt x="93" y="47"/>
                    </a:lnTo>
                    <a:lnTo>
                      <a:pt x="45" y="58"/>
                    </a:lnTo>
                    <a:lnTo>
                      <a:pt x="0" y="71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7" name="Freeform 165"/>
              <p:cNvSpPr>
                <a:spLocks/>
              </p:cNvSpPr>
              <p:nvPr/>
            </p:nvSpPr>
            <p:spPr bwMode="auto">
              <a:xfrm>
                <a:off x="6217" y="14634"/>
                <a:ext cx="1075" cy="356"/>
              </a:xfrm>
              <a:custGeom>
                <a:avLst/>
                <a:gdLst>
                  <a:gd name="T0" fmla="*/ 454 w 1075"/>
                  <a:gd name="T1" fmla="*/ 344 h 356"/>
                  <a:gd name="T2" fmla="*/ 456 w 1075"/>
                  <a:gd name="T3" fmla="*/ 343 h 356"/>
                  <a:gd name="T4" fmla="*/ 463 w 1075"/>
                  <a:gd name="T5" fmla="*/ 341 h 356"/>
                  <a:gd name="T6" fmla="*/ 472 w 1075"/>
                  <a:gd name="T7" fmla="*/ 337 h 356"/>
                  <a:gd name="T8" fmla="*/ 485 w 1075"/>
                  <a:gd name="T9" fmla="*/ 332 h 356"/>
                  <a:gd name="T10" fmla="*/ 501 w 1075"/>
                  <a:gd name="T11" fmla="*/ 325 h 356"/>
                  <a:gd name="T12" fmla="*/ 518 w 1075"/>
                  <a:gd name="T13" fmla="*/ 317 h 356"/>
                  <a:gd name="T14" fmla="*/ 538 w 1075"/>
                  <a:gd name="T15" fmla="*/ 308 h 356"/>
                  <a:gd name="T16" fmla="*/ 558 w 1075"/>
                  <a:gd name="T17" fmla="*/ 298 h 356"/>
                  <a:gd name="T18" fmla="*/ 580 w 1075"/>
                  <a:gd name="T19" fmla="*/ 287 h 356"/>
                  <a:gd name="T20" fmla="*/ 600 w 1075"/>
                  <a:gd name="T21" fmla="*/ 274 h 356"/>
                  <a:gd name="T22" fmla="*/ 621 w 1075"/>
                  <a:gd name="T23" fmla="*/ 262 h 356"/>
                  <a:gd name="T24" fmla="*/ 640 w 1075"/>
                  <a:gd name="T25" fmla="*/ 248 h 356"/>
                  <a:gd name="T26" fmla="*/ 658 w 1075"/>
                  <a:gd name="T27" fmla="*/ 234 h 356"/>
                  <a:gd name="T28" fmla="*/ 674 w 1075"/>
                  <a:gd name="T29" fmla="*/ 219 h 356"/>
                  <a:gd name="T30" fmla="*/ 688 w 1075"/>
                  <a:gd name="T31" fmla="*/ 204 h 356"/>
                  <a:gd name="T32" fmla="*/ 699 w 1075"/>
                  <a:gd name="T33" fmla="*/ 189 h 356"/>
                  <a:gd name="T34" fmla="*/ 0 w 1075"/>
                  <a:gd name="T35" fmla="*/ 18 h 356"/>
                  <a:gd name="T36" fmla="*/ 54 w 1075"/>
                  <a:gd name="T37" fmla="*/ 0 h 356"/>
                  <a:gd name="T38" fmla="*/ 1075 w 1075"/>
                  <a:gd name="T39" fmla="*/ 251 h 356"/>
                  <a:gd name="T40" fmla="*/ 1033 w 1075"/>
                  <a:gd name="T41" fmla="*/ 274 h 356"/>
                  <a:gd name="T42" fmla="*/ 738 w 1075"/>
                  <a:gd name="T43" fmla="*/ 199 h 356"/>
                  <a:gd name="T44" fmla="*/ 737 w 1075"/>
                  <a:gd name="T45" fmla="*/ 200 h 356"/>
                  <a:gd name="T46" fmla="*/ 735 w 1075"/>
                  <a:gd name="T47" fmla="*/ 203 h 356"/>
                  <a:gd name="T48" fmla="*/ 730 w 1075"/>
                  <a:gd name="T49" fmla="*/ 207 h 356"/>
                  <a:gd name="T50" fmla="*/ 724 w 1075"/>
                  <a:gd name="T51" fmla="*/ 214 h 356"/>
                  <a:gd name="T52" fmla="*/ 716 w 1075"/>
                  <a:gd name="T53" fmla="*/ 222 h 356"/>
                  <a:gd name="T54" fmla="*/ 706 w 1075"/>
                  <a:gd name="T55" fmla="*/ 231 h 356"/>
                  <a:gd name="T56" fmla="*/ 694 w 1075"/>
                  <a:gd name="T57" fmla="*/ 242 h 356"/>
                  <a:gd name="T58" fmla="*/ 679 w 1075"/>
                  <a:gd name="T59" fmla="*/ 253 h 356"/>
                  <a:gd name="T60" fmla="*/ 662 w 1075"/>
                  <a:gd name="T61" fmla="*/ 265 h 356"/>
                  <a:gd name="T62" fmla="*/ 643 w 1075"/>
                  <a:gd name="T63" fmla="*/ 278 h 356"/>
                  <a:gd name="T64" fmla="*/ 621 w 1075"/>
                  <a:gd name="T65" fmla="*/ 291 h 356"/>
                  <a:gd name="T66" fmla="*/ 597 w 1075"/>
                  <a:gd name="T67" fmla="*/ 303 h 356"/>
                  <a:gd name="T68" fmla="*/ 570 w 1075"/>
                  <a:gd name="T69" fmla="*/ 317 h 356"/>
                  <a:gd name="T70" fmla="*/ 540 w 1075"/>
                  <a:gd name="T71" fmla="*/ 330 h 356"/>
                  <a:gd name="T72" fmla="*/ 508 w 1075"/>
                  <a:gd name="T73" fmla="*/ 343 h 356"/>
                  <a:gd name="T74" fmla="*/ 472 w 1075"/>
                  <a:gd name="T75" fmla="*/ 356 h 356"/>
                  <a:gd name="T76" fmla="*/ 454 w 1075"/>
                  <a:gd name="T77" fmla="*/ 344 h 35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75"/>
                  <a:gd name="T118" fmla="*/ 0 h 356"/>
                  <a:gd name="T119" fmla="*/ 1075 w 1075"/>
                  <a:gd name="T120" fmla="*/ 356 h 35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75" h="356">
                    <a:moveTo>
                      <a:pt x="454" y="344"/>
                    </a:moveTo>
                    <a:lnTo>
                      <a:pt x="456" y="343"/>
                    </a:lnTo>
                    <a:lnTo>
                      <a:pt x="463" y="341"/>
                    </a:lnTo>
                    <a:lnTo>
                      <a:pt x="472" y="337"/>
                    </a:lnTo>
                    <a:lnTo>
                      <a:pt x="485" y="332"/>
                    </a:lnTo>
                    <a:lnTo>
                      <a:pt x="501" y="325"/>
                    </a:lnTo>
                    <a:lnTo>
                      <a:pt x="518" y="317"/>
                    </a:lnTo>
                    <a:lnTo>
                      <a:pt x="538" y="308"/>
                    </a:lnTo>
                    <a:lnTo>
                      <a:pt x="558" y="298"/>
                    </a:lnTo>
                    <a:lnTo>
                      <a:pt x="580" y="287"/>
                    </a:lnTo>
                    <a:lnTo>
                      <a:pt x="600" y="274"/>
                    </a:lnTo>
                    <a:lnTo>
                      <a:pt x="621" y="262"/>
                    </a:lnTo>
                    <a:lnTo>
                      <a:pt x="640" y="248"/>
                    </a:lnTo>
                    <a:lnTo>
                      <a:pt x="658" y="234"/>
                    </a:lnTo>
                    <a:lnTo>
                      <a:pt x="674" y="219"/>
                    </a:lnTo>
                    <a:lnTo>
                      <a:pt x="688" y="204"/>
                    </a:lnTo>
                    <a:lnTo>
                      <a:pt x="699" y="189"/>
                    </a:lnTo>
                    <a:lnTo>
                      <a:pt x="0" y="18"/>
                    </a:lnTo>
                    <a:lnTo>
                      <a:pt x="54" y="0"/>
                    </a:lnTo>
                    <a:lnTo>
                      <a:pt x="1075" y="251"/>
                    </a:lnTo>
                    <a:lnTo>
                      <a:pt x="1033" y="274"/>
                    </a:lnTo>
                    <a:lnTo>
                      <a:pt x="738" y="199"/>
                    </a:lnTo>
                    <a:lnTo>
                      <a:pt x="737" y="200"/>
                    </a:lnTo>
                    <a:lnTo>
                      <a:pt x="735" y="203"/>
                    </a:lnTo>
                    <a:lnTo>
                      <a:pt x="730" y="207"/>
                    </a:lnTo>
                    <a:lnTo>
                      <a:pt x="724" y="214"/>
                    </a:lnTo>
                    <a:lnTo>
                      <a:pt x="716" y="222"/>
                    </a:lnTo>
                    <a:lnTo>
                      <a:pt x="706" y="231"/>
                    </a:lnTo>
                    <a:lnTo>
                      <a:pt x="694" y="242"/>
                    </a:lnTo>
                    <a:lnTo>
                      <a:pt x="679" y="253"/>
                    </a:lnTo>
                    <a:lnTo>
                      <a:pt x="662" y="265"/>
                    </a:lnTo>
                    <a:lnTo>
                      <a:pt x="643" y="278"/>
                    </a:lnTo>
                    <a:lnTo>
                      <a:pt x="621" y="291"/>
                    </a:lnTo>
                    <a:lnTo>
                      <a:pt x="597" y="303"/>
                    </a:lnTo>
                    <a:lnTo>
                      <a:pt x="570" y="317"/>
                    </a:lnTo>
                    <a:lnTo>
                      <a:pt x="540" y="330"/>
                    </a:lnTo>
                    <a:lnTo>
                      <a:pt x="508" y="343"/>
                    </a:lnTo>
                    <a:lnTo>
                      <a:pt x="472" y="356"/>
                    </a:lnTo>
                    <a:lnTo>
                      <a:pt x="454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8" name="Freeform 166"/>
              <p:cNvSpPr>
                <a:spLocks/>
              </p:cNvSpPr>
              <p:nvPr/>
            </p:nvSpPr>
            <p:spPr bwMode="auto">
              <a:xfrm>
                <a:off x="5997" y="14727"/>
                <a:ext cx="1095" cy="319"/>
              </a:xfrm>
              <a:custGeom>
                <a:avLst/>
                <a:gdLst>
                  <a:gd name="T0" fmla="*/ 0 w 1095"/>
                  <a:gd name="T1" fmla="*/ 0 h 319"/>
                  <a:gd name="T2" fmla="*/ 1071 w 1095"/>
                  <a:gd name="T3" fmla="*/ 319 h 319"/>
                  <a:gd name="T4" fmla="*/ 1095 w 1095"/>
                  <a:gd name="T5" fmla="*/ 319 h 319"/>
                  <a:gd name="T6" fmla="*/ 33 w 1095"/>
                  <a:gd name="T7" fmla="*/ 0 h 319"/>
                  <a:gd name="T8" fmla="*/ 0 w 1095"/>
                  <a:gd name="T9" fmla="*/ 0 h 3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95"/>
                  <a:gd name="T16" fmla="*/ 0 h 319"/>
                  <a:gd name="T17" fmla="*/ 1095 w 1095"/>
                  <a:gd name="T18" fmla="*/ 319 h 3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95" h="319">
                    <a:moveTo>
                      <a:pt x="0" y="0"/>
                    </a:moveTo>
                    <a:lnTo>
                      <a:pt x="1071" y="319"/>
                    </a:lnTo>
                    <a:lnTo>
                      <a:pt x="1095" y="319"/>
                    </a:lnTo>
                    <a:lnTo>
                      <a:pt x="3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29" name="Freeform 167"/>
              <p:cNvSpPr>
                <a:spLocks/>
              </p:cNvSpPr>
              <p:nvPr/>
            </p:nvSpPr>
            <p:spPr bwMode="auto">
              <a:xfrm>
                <a:off x="6181" y="14684"/>
                <a:ext cx="1082" cy="285"/>
              </a:xfrm>
              <a:custGeom>
                <a:avLst/>
                <a:gdLst>
                  <a:gd name="T0" fmla="*/ 0 w 1082"/>
                  <a:gd name="T1" fmla="*/ 1 h 285"/>
                  <a:gd name="T2" fmla="*/ 1058 w 1082"/>
                  <a:gd name="T3" fmla="*/ 285 h 285"/>
                  <a:gd name="T4" fmla="*/ 1082 w 1082"/>
                  <a:gd name="T5" fmla="*/ 284 h 285"/>
                  <a:gd name="T6" fmla="*/ 33 w 1082"/>
                  <a:gd name="T7" fmla="*/ 0 h 285"/>
                  <a:gd name="T8" fmla="*/ 0 w 1082"/>
                  <a:gd name="T9" fmla="*/ 1 h 2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2"/>
                  <a:gd name="T16" fmla="*/ 0 h 285"/>
                  <a:gd name="T17" fmla="*/ 1082 w 1082"/>
                  <a:gd name="T18" fmla="*/ 285 h 2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2" h="285">
                    <a:moveTo>
                      <a:pt x="0" y="1"/>
                    </a:moveTo>
                    <a:lnTo>
                      <a:pt x="1058" y="285"/>
                    </a:lnTo>
                    <a:lnTo>
                      <a:pt x="1082" y="284"/>
                    </a:lnTo>
                    <a:lnTo>
                      <a:pt x="33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030" name="Freeform 168"/>
              <p:cNvSpPr>
                <a:spLocks/>
              </p:cNvSpPr>
              <p:nvPr/>
            </p:nvSpPr>
            <p:spPr bwMode="auto">
              <a:xfrm>
                <a:off x="6093" y="14699"/>
                <a:ext cx="1087" cy="315"/>
              </a:xfrm>
              <a:custGeom>
                <a:avLst/>
                <a:gdLst>
                  <a:gd name="T0" fmla="*/ 0 w 1087"/>
                  <a:gd name="T1" fmla="*/ 0 h 315"/>
                  <a:gd name="T2" fmla="*/ 1066 w 1087"/>
                  <a:gd name="T3" fmla="*/ 315 h 315"/>
                  <a:gd name="T4" fmla="*/ 1087 w 1087"/>
                  <a:gd name="T5" fmla="*/ 308 h 315"/>
                  <a:gd name="T6" fmla="*/ 31 w 1087"/>
                  <a:gd name="T7" fmla="*/ 0 h 315"/>
                  <a:gd name="T8" fmla="*/ 0 w 1087"/>
                  <a:gd name="T9" fmla="*/ 0 h 3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7"/>
                  <a:gd name="T16" fmla="*/ 0 h 315"/>
                  <a:gd name="T17" fmla="*/ 1087 w 1087"/>
                  <a:gd name="T18" fmla="*/ 315 h 3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7" h="315">
                    <a:moveTo>
                      <a:pt x="0" y="0"/>
                    </a:moveTo>
                    <a:lnTo>
                      <a:pt x="1066" y="315"/>
                    </a:lnTo>
                    <a:lnTo>
                      <a:pt x="1087" y="308"/>
                    </a:lnTo>
                    <a:lnTo>
                      <a:pt x="3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37918" name="Group 169"/>
            <p:cNvGrpSpPr>
              <a:grpSpLocks/>
            </p:cNvGrpSpPr>
            <p:nvPr/>
          </p:nvGrpSpPr>
          <p:grpSpPr bwMode="auto">
            <a:xfrm>
              <a:off x="4332" y="2968"/>
              <a:ext cx="410" cy="570"/>
              <a:chOff x="12762" y="10336"/>
              <a:chExt cx="1027" cy="1700"/>
            </a:xfrm>
          </p:grpSpPr>
          <p:sp>
            <p:nvSpPr>
              <p:cNvPr id="37986" name="Rectangle 170"/>
              <p:cNvSpPr>
                <a:spLocks noChangeArrowheads="1"/>
              </p:cNvSpPr>
              <p:nvPr/>
            </p:nvSpPr>
            <p:spPr bwMode="auto">
              <a:xfrm>
                <a:off x="12824" y="10394"/>
                <a:ext cx="965" cy="164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87" name="Rectangle 171"/>
              <p:cNvSpPr>
                <a:spLocks noChangeArrowheads="1"/>
              </p:cNvSpPr>
              <p:nvPr/>
            </p:nvSpPr>
            <p:spPr bwMode="auto">
              <a:xfrm>
                <a:off x="12766" y="10336"/>
                <a:ext cx="965" cy="16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88" name="Line 172"/>
              <p:cNvSpPr>
                <a:spLocks noChangeShapeType="1"/>
              </p:cNvSpPr>
              <p:nvPr/>
            </p:nvSpPr>
            <p:spPr bwMode="auto">
              <a:xfrm>
                <a:off x="12766" y="10682"/>
                <a:ext cx="965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89" name="Line 173"/>
              <p:cNvSpPr>
                <a:spLocks noChangeShapeType="1"/>
              </p:cNvSpPr>
              <p:nvPr/>
            </p:nvSpPr>
            <p:spPr bwMode="auto">
              <a:xfrm>
                <a:off x="12780" y="11042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90" name="Line 174"/>
              <p:cNvSpPr>
                <a:spLocks noChangeShapeType="1"/>
              </p:cNvSpPr>
              <p:nvPr/>
            </p:nvSpPr>
            <p:spPr bwMode="auto">
              <a:xfrm>
                <a:off x="12764" y="11374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91" name="Line 175"/>
              <p:cNvSpPr>
                <a:spLocks noChangeShapeType="1"/>
              </p:cNvSpPr>
              <p:nvPr/>
            </p:nvSpPr>
            <p:spPr bwMode="auto">
              <a:xfrm>
                <a:off x="12762" y="11675"/>
                <a:ext cx="96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37919" name="Group 176"/>
            <p:cNvGrpSpPr>
              <a:grpSpLocks/>
            </p:cNvGrpSpPr>
            <p:nvPr/>
          </p:nvGrpSpPr>
          <p:grpSpPr bwMode="auto">
            <a:xfrm>
              <a:off x="3811" y="3748"/>
              <a:ext cx="618" cy="568"/>
              <a:chOff x="5850" y="13487"/>
              <a:chExt cx="2023" cy="1840"/>
            </a:xfrm>
          </p:grpSpPr>
          <p:sp>
            <p:nvSpPr>
              <p:cNvPr id="37947" name="Freeform 177"/>
              <p:cNvSpPr>
                <a:spLocks/>
              </p:cNvSpPr>
              <p:nvPr/>
            </p:nvSpPr>
            <p:spPr bwMode="auto">
              <a:xfrm>
                <a:off x="5850" y="13632"/>
                <a:ext cx="2023" cy="1695"/>
              </a:xfrm>
              <a:custGeom>
                <a:avLst/>
                <a:gdLst>
                  <a:gd name="T0" fmla="*/ 570 w 2023"/>
                  <a:gd name="T1" fmla="*/ 121 h 1695"/>
                  <a:gd name="T2" fmla="*/ 575 w 2023"/>
                  <a:gd name="T3" fmla="*/ 120 h 1695"/>
                  <a:gd name="T4" fmla="*/ 586 w 2023"/>
                  <a:gd name="T5" fmla="*/ 116 h 1695"/>
                  <a:gd name="T6" fmla="*/ 607 w 2023"/>
                  <a:gd name="T7" fmla="*/ 108 h 1695"/>
                  <a:gd name="T8" fmla="*/ 636 w 2023"/>
                  <a:gd name="T9" fmla="*/ 101 h 1695"/>
                  <a:gd name="T10" fmla="*/ 672 w 2023"/>
                  <a:gd name="T11" fmla="*/ 90 h 1695"/>
                  <a:gd name="T12" fmla="*/ 718 w 2023"/>
                  <a:gd name="T13" fmla="*/ 79 h 1695"/>
                  <a:gd name="T14" fmla="*/ 771 w 2023"/>
                  <a:gd name="T15" fmla="*/ 67 h 1695"/>
                  <a:gd name="T16" fmla="*/ 834 w 2023"/>
                  <a:gd name="T17" fmla="*/ 55 h 1695"/>
                  <a:gd name="T18" fmla="*/ 904 w 2023"/>
                  <a:gd name="T19" fmla="*/ 43 h 1695"/>
                  <a:gd name="T20" fmla="*/ 982 w 2023"/>
                  <a:gd name="T21" fmla="*/ 33 h 1695"/>
                  <a:gd name="T22" fmla="*/ 1071 w 2023"/>
                  <a:gd name="T23" fmla="*/ 22 h 1695"/>
                  <a:gd name="T24" fmla="*/ 1166 w 2023"/>
                  <a:gd name="T25" fmla="*/ 13 h 1695"/>
                  <a:gd name="T26" fmla="*/ 1271 w 2023"/>
                  <a:gd name="T27" fmla="*/ 7 h 1695"/>
                  <a:gd name="T28" fmla="*/ 1384 w 2023"/>
                  <a:gd name="T29" fmla="*/ 1 h 1695"/>
                  <a:gd name="T30" fmla="*/ 1506 w 2023"/>
                  <a:gd name="T31" fmla="*/ 0 h 1695"/>
                  <a:gd name="T32" fmla="*/ 1636 w 2023"/>
                  <a:gd name="T33" fmla="*/ 1 h 1695"/>
                  <a:gd name="T34" fmla="*/ 1692 w 2023"/>
                  <a:gd name="T35" fmla="*/ 233 h 1695"/>
                  <a:gd name="T36" fmla="*/ 1713 w 2023"/>
                  <a:gd name="T37" fmla="*/ 243 h 1695"/>
                  <a:gd name="T38" fmla="*/ 1758 w 2023"/>
                  <a:gd name="T39" fmla="*/ 274 h 1695"/>
                  <a:gd name="T40" fmla="*/ 1806 w 2023"/>
                  <a:gd name="T41" fmla="*/ 329 h 1695"/>
                  <a:gd name="T42" fmla="*/ 1836 w 2023"/>
                  <a:gd name="T43" fmla="*/ 409 h 1695"/>
                  <a:gd name="T44" fmla="*/ 1955 w 2023"/>
                  <a:gd name="T45" fmla="*/ 948 h 1695"/>
                  <a:gd name="T46" fmla="*/ 2003 w 2023"/>
                  <a:gd name="T47" fmla="*/ 1171 h 1695"/>
                  <a:gd name="T48" fmla="*/ 2011 w 2023"/>
                  <a:gd name="T49" fmla="*/ 1188 h 1695"/>
                  <a:gd name="T50" fmla="*/ 2022 w 2023"/>
                  <a:gd name="T51" fmla="*/ 1231 h 1695"/>
                  <a:gd name="T52" fmla="*/ 2021 w 2023"/>
                  <a:gd name="T53" fmla="*/ 1297 h 1695"/>
                  <a:gd name="T54" fmla="*/ 1992 w 2023"/>
                  <a:gd name="T55" fmla="*/ 1380 h 1695"/>
                  <a:gd name="T56" fmla="*/ 0 w 2023"/>
                  <a:gd name="T57" fmla="*/ 1328 h 1695"/>
                  <a:gd name="T58" fmla="*/ 199 w 2023"/>
                  <a:gd name="T59" fmla="*/ 1223 h 1695"/>
                  <a:gd name="T60" fmla="*/ 200 w 2023"/>
                  <a:gd name="T61" fmla="*/ 232 h 1695"/>
                  <a:gd name="T62" fmla="*/ 210 w 2023"/>
                  <a:gd name="T63" fmla="*/ 226 h 1695"/>
                  <a:gd name="T64" fmla="*/ 230 w 2023"/>
                  <a:gd name="T65" fmla="*/ 214 h 1695"/>
                  <a:gd name="T66" fmla="*/ 259 w 2023"/>
                  <a:gd name="T67" fmla="*/ 201 h 1695"/>
                  <a:gd name="T68" fmla="*/ 297 w 2023"/>
                  <a:gd name="T69" fmla="*/ 189 h 1695"/>
                  <a:gd name="T70" fmla="*/ 344 w 2023"/>
                  <a:gd name="T71" fmla="*/ 183 h 1695"/>
                  <a:gd name="T72" fmla="*/ 399 w 2023"/>
                  <a:gd name="T73" fmla="*/ 181 h 1695"/>
                  <a:gd name="T74" fmla="*/ 464 w 2023"/>
                  <a:gd name="T75" fmla="*/ 191 h 1695"/>
                  <a:gd name="T76" fmla="*/ 548 w 2023"/>
                  <a:gd name="T77" fmla="*/ 225 h 169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023"/>
                  <a:gd name="T118" fmla="*/ 0 h 1695"/>
                  <a:gd name="T119" fmla="*/ 2023 w 2023"/>
                  <a:gd name="T120" fmla="*/ 1695 h 169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023" h="1695">
                    <a:moveTo>
                      <a:pt x="548" y="225"/>
                    </a:moveTo>
                    <a:lnTo>
                      <a:pt x="570" y="121"/>
                    </a:lnTo>
                    <a:lnTo>
                      <a:pt x="571" y="121"/>
                    </a:lnTo>
                    <a:lnTo>
                      <a:pt x="575" y="120"/>
                    </a:lnTo>
                    <a:lnTo>
                      <a:pt x="580" y="118"/>
                    </a:lnTo>
                    <a:lnTo>
                      <a:pt x="586" y="116"/>
                    </a:lnTo>
                    <a:lnTo>
                      <a:pt x="596" y="112"/>
                    </a:lnTo>
                    <a:lnTo>
                      <a:pt x="607" y="108"/>
                    </a:lnTo>
                    <a:lnTo>
                      <a:pt x="620" y="105"/>
                    </a:lnTo>
                    <a:lnTo>
                      <a:pt x="636" y="101"/>
                    </a:lnTo>
                    <a:lnTo>
                      <a:pt x="653" y="95"/>
                    </a:lnTo>
                    <a:lnTo>
                      <a:pt x="672" y="90"/>
                    </a:lnTo>
                    <a:lnTo>
                      <a:pt x="694" y="84"/>
                    </a:lnTo>
                    <a:lnTo>
                      <a:pt x="718" y="79"/>
                    </a:lnTo>
                    <a:lnTo>
                      <a:pt x="743" y="74"/>
                    </a:lnTo>
                    <a:lnTo>
                      <a:pt x="771" y="67"/>
                    </a:lnTo>
                    <a:lnTo>
                      <a:pt x="802" y="61"/>
                    </a:lnTo>
                    <a:lnTo>
                      <a:pt x="834" y="55"/>
                    </a:lnTo>
                    <a:lnTo>
                      <a:pt x="867" y="49"/>
                    </a:lnTo>
                    <a:lnTo>
                      <a:pt x="904" y="43"/>
                    </a:lnTo>
                    <a:lnTo>
                      <a:pt x="943" y="38"/>
                    </a:lnTo>
                    <a:lnTo>
                      <a:pt x="982" y="33"/>
                    </a:lnTo>
                    <a:lnTo>
                      <a:pt x="1025" y="27"/>
                    </a:lnTo>
                    <a:lnTo>
                      <a:pt x="1071" y="22"/>
                    </a:lnTo>
                    <a:lnTo>
                      <a:pt x="1117" y="17"/>
                    </a:lnTo>
                    <a:lnTo>
                      <a:pt x="1166" y="13"/>
                    </a:lnTo>
                    <a:lnTo>
                      <a:pt x="1218" y="10"/>
                    </a:lnTo>
                    <a:lnTo>
                      <a:pt x="1271" y="7"/>
                    </a:lnTo>
                    <a:lnTo>
                      <a:pt x="1327" y="3"/>
                    </a:lnTo>
                    <a:lnTo>
                      <a:pt x="1384" y="1"/>
                    </a:lnTo>
                    <a:lnTo>
                      <a:pt x="1444" y="0"/>
                    </a:lnTo>
                    <a:lnTo>
                      <a:pt x="1506" y="0"/>
                    </a:lnTo>
                    <a:lnTo>
                      <a:pt x="1570" y="0"/>
                    </a:lnTo>
                    <a:lnTo>
                      <a:pt x="1636" y="1"/>
                    </a:lnTo>
                    <a:lnTo>
                      <a:pt x="1709" y="41"/>
                    </a:lnTo>
                    <a:lnTo>
                      <a:pt x="1692" y="233"/>
                    </a:lnTo>
                    <a:lnTo>
                      <a:pt x="1698" y="235"/>
                    </a:lnTo>
                    <a:lnTo>
                      <a:pt x="1713" y="243"/>
                    </a:lnTo>
                    <a:lnTo>
                      <a:pt x="1733" y="256"/>
                    </a:lnTo>
                    <a:lnTo>
                      <a:pt x="1758" y="274"/>
                    </a:lnTo>
                    <a:lnTo>
                      <a:pt x="1784" y="299"/>
                    </a:lnTo>
                    <a:lnTo>
                      <a:pt x="1806" y="329"/>
                    </a:lnTo>
                    <a:lnTo>
                      <a:pt x="1825" y="366"/>
                    </a:lnTo>
                    <a:lnTo>
                      <a:pt x="1836" y="409"/>
                    </a:lnTo>
                    <a:lnTo>
                      <a:pt x="1999" y="557"/>
                    </a:lnTo>
                    <a:lnTo>
                      <a:pt x="1955" y="948"/>
                    </a:lnTo>
                    <a:lnTo>
                      <a:pt x="1692" y="1080"/>
                    </a:lnTo>
                    <a:lnTo>
                      <a:pt x="2003" y="1171"/>
                    </a:lnTo>
                    <a:lnTo>
                      <a:pt x="2006" y="1176"/>
                    </a:lnTo>
                    <a:lnTo>
                      <a:pt x="2011" y="1188"/>
                    </a:lnTo>
                    <a:lnTo>
                      <a:pt x="2016" y="1206"/>
                    </a:lnTo>
                    <a:lnTo>
                      <a:pt x="2022" y="1231"/>
                    </a:lnTo>
                    <a:lnTo>
                      <a:pt x="2023" y="1261"/>
                    </a:lnTo>
                    <a:lnTo>
                      <a:pt x="2021" y="1297"/>
                    </a:lnTo>
                    <a:lnTo>
                      <a:pt x="2010" y="1337"/>
                    </a:lnTo>
                    <a:lnTo>
                      <a:pt x="1992" y="1380"/>
                    </a:lnTo>
                    <a:lnTo>
                      <a:pt x="1171" y="1695"/>
                    </a:lnTo>
                    <a:lnTo>
                      <a:pt x="0" y="1328"/>
                    </a:lnTo>
                    <a:lnTo>
                      <a:pt x="20" y="1285"/>
                    </a:lnTo>
                    <a:lnTo>
                      <a:pt x="199" y="1223"/>
                    </a:lnTo>
                    <a:lnTo>
                      <a:pt x="199" y="233"/>
                    </a:lnTo>
                    <a:lnTo>
                      <a:pt x="200" y="232"/>
                    </a:lnTo>
                    <a:lnTo>
                      <a:pt x="204" y="229"/>
                    </a:lnTo>
                    <a:lnTo>
                      <a:pt x="210" y="226"/>
                    </a:lnTo>
                    <a:lnTo>
                      <a:pt x="218" y="220"/>
                    </a:lnTo>
                    <a:lnTo>
                      <a:pt x="230" y="214"/>
                    </a:lnTo>
                    <a:lnTo>
                      <a:pt x="243" y="207"/>
                    </a:lnTo>
                    <a:lnTo>
                      <a:pt x="259" y="201"/>
                    </a:lnTo>
                    <a:lnTo>
                      <a:pt x="277" y="194"/>
                    </a:lnTo>
                    <a:lnTo>
                      <a:pt x="297" y="189"/>
                    </a:lnTo>
                    <a:lnTo>
                      <a:pt x="320" y="185"/>
                    </a:lnTo>
                    <a:lnTo>
                      <a:pt x="344" y="183"/>
                    </a:lnTo>
                    <a:lnTo>
                      <a:pt x="370" y="180"/>
                    </a:lnTo>
                    <a:lnTo>
                      <a:pt x="399" y="181"/>
                    </a:lnTo>
                    <a:lnTo>
                      <a:pt x="430" y="185"/>
                    </a:lnTo>
                    <a:lnTo>
                      <a:pt x="464" y="191"/>
                    </a:lnTo>
                    <a:lnTo>
                      <a:pt x="498" y="201"/>
                    </a:lnTo>
                    <a:lnTo>
                      <a:pt x="548" y="225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48" name="Freeform 178"/>
              <p:cNvSpPr>
                <a:spLocks/>
              </p:cNvSpPr>
              <p:nvPr/>
            </p:nvSpPr>
            <p:spPr bwMode="auto">
              <a:xfrm>
                <a:off x="6551" y="13597"/>
                <a:ext cx="650" cy="735"/>
              </a:xfrm>
              <a:custGeom>
                <a:avLst/>
                <a:gdLst>
                  <a:gd name="T0" fmla="*/ 645 w 650"/>
                  <a:gd name="T1" fmla="*/ 27 h 735"/>
                  <a:gd name="T2" fmla="*/ 642 w 650"/>
                  <a:gd name="T3" fmla="*/ 26 h 735"/>
                  <a:gd name="T4" fmla="*/ 631 w 650"/>
                  <a:gd name="T5" fmla="*/ 23 h 735"/>
                  <a:gd name="T6" fmla="*/ 615 w 650"/>
                  <a:gd name="T7" fmla="*/ 19 h 735"/>
                  <a:gd name="T8" fmla="*/ 592 w 650"/>
                  <a:gd name="T9" fmla="*/ 15 h 735"/>
                  <a:gd name="T10" fmla="*/ 565 w 650"/>
                  <a:gd name="T11" fmla="*/ 10 h 735"/>
                  <a:gd name="T12" fmla="*/ 533 w 650"/>
                  <a:gd name="T13" fmla="*/ 6 h 735"/>
                  <a:gd name="T14" fmla="*/ 496 w 650"/>
                  <a:gd name="T15" fmla="*/ 3 h 735"/>
                  <a:gd name="T16" fmla="*/ 456 w 650"/>
                  <a:gd name="T17" fmla="*/ 1 h 735"/>
                  <a:gd name="T18" fmla="*/ 411 w 650"/>
                  <a:gd name="T19" fmla="*/ 0 h 735"/>
                  <a:gd name="T20" fmla="*/ 364 w 650"/>
                  <a:gd name="T21" fmla="*/ 2 h 735"/>
                  <a:gd name="T22" fmla="*/ 315 w 650"/>
                  <a:gd name="T23" fmla="*/ 6 h 735"/>
                  <a:gd name="T24" fmla="*/ 262 w 650"/>
                  <a:gd name="T25" fmla="*/ 15 h 735"/>
                  <a:gd name="T26" fmla="*/ 209 w 650"/>
                  <a:gd name="T27" fmla="*/ 26 h 735"/>
                  <a:gd name="T28" fmla="*/ 154 w 650"/>
                  <a:gd name="T29" fmla="*/ 42 h 735"/>
                  <a:gd name="T30" fmla="*/ 98 w 650"/>
                  <a:gd name="T31" fmla="*/ 61 h 735"/>
                  <a:gd name="T32" fmla="*/ 42 w 650"/>
                  <a:gd name="T33" fmla="*/ 87 h 735"/>
                  <a:gd name="T34" fmla="*/ 38 w 650"/>
                  <a:gd name="T35" fmla="*/ 101 h 735"/>
                  <a:gd name="T36" fmla="*/ 28 w 650"/>
                  <a:gd name="T37" fmla="*/ 141 h 735"/>
                  <a:gd name="T38" fmla="*/ 17 w 650"/>
                  <a:gd name="T39" fmla="*/ 203 h 735"/>
                  <a:gd name="T40" fmla="*/ 6 w 650"/>
                  <a:gd name="T41" fmla="*/ 283 h 735"/>
                  <a:gd name="T42" fmla="*/ 0 w 650"/>
                  <a:gd name="T43" fmla="*/ 378 h 735"/>
                  <a:gd name="T44" fmla="*/ 5 w 650"/>
                  <a:gd name="T45" fmla="*/ 484 h 735"/>
                  <a:gd name="T46" fmla="*/ 21 w 650"/>
                  <a:gd name="T47" fmla="*/ 599 h 735"/>
                  <a:gd name="T48" fmla="*/ 54 w 650"/>
                  <a:gd name="T49" fmla="*/ 716 h 735"/>
                  <a:gd name="T50" fmla="*/ 58 w 650"/>
                  <a:gd name="T51" fmla="*/ 716 h 735"/>
                  <a:gd name="T52" fmla="*/ 66 w 650"/>
                  <a:gd name="T53" fmla="*/ 715 h 735"/>
                  <a:gd name="T54" fmla="*/ 80 w 650"/>
                  <a:gd name="T55" fmla="*/ 713 h 735"/>
                  <a:gd name="T56" fmla="*/ 99 w 650"/>
                  <a:gd name="T57" fmla="*/ 712 h 735"/>
                  <a:gd name="T58" fmla="*/ 124 w 650"/>
                  <a:gd name="T59" fmla="*/ 710 h 735"/>
                  <a:gd name="T60" fmla="*/ 153 w 650"/>
                  <a:gd name="T61" fmla="*/ 708 h 735"/>
                  <a:gd name="T62" fmla="*/ 188 w 650"/>
                  <a:gd name="T63" fmla="*/ 707 h 735"/>
                  <a:gd name="T64" fmla="*/ 225 w 650"/>
                  <a:gd name="T65" fmla="*/ 706 h 735"/>
                  <a:gd name="T66" fmla="*/ 267 w 650"/>
                  <a:gd name="T67" fmla="*/ 705 h 735"/>
                  <a:gd name="T68" fmla="*/ 313 w 650"/>
                  <a:gd name="T69" fmla="*/ 706 h 735"/>
                  <a:gd name="T70" fmla="*/ 362 w 650"/>
                  <a:gd name="T71" fmla="*/ 707 h 735"/>
                  <a:gd name="T72" fmla="*/ 415 w 650"/>
                  <a:gd name="T73" fmla="*/ 709 h 735"/>
                  <a:gd name="T74" fmla="*/ 470 w 650"/>
                  <a:gd name="T75" fmla="*/ 713 h 735"/>
                  <a:gd name="T76" fmla="*/ 528 w 650"/>
                  <a:gd name="T77" fmla="*/ 719 h 735"/>
                  <a:gd name="T78" fmla="*/ 588 w 650"/>
                  <a:gd name="T79" fmla="*/ 726 h 735"/>
                  <a:gd name="T80" fmla="*/ 650 w 650"/>
                  <a:gd name="T81" fmla="*/ 735 h 735"/>
                  <a:gd name="T82" fmla="*/ 647 w 650"/>
                  <a:gd name="T83" fmla="*/ 713 h 735"/>
                  <a:gd name="T84" fmla="*/ 641 w 650"/>
                  <a:gd name="T85" fmla="*/ 655 h 735"/>
                  <a:gd name="T86" fmla="*/ 631 w 650"/>
                  <a:gd name="T87" fmla="*/ 568 h 735"/>
                  <a:gd name="T88" fmla="*/ 623 w 650"/>
                  <a:gd name="T89" fmla="*/ 462 h 735"/>
                  <a:gd name="T90" fmla="*/ 618 w 650"/>
                  <a:gd name="T91" fmla="*/ 345 h 735"/>
                  <a:gd name="T92" fmla="*/ 618 w 650"/>
                  <a:gd name="T93" fmla="*/ 229 h 735"/>
                  <a:gd name="T94" fmla="*/ 627 w 650"/>
                  <a:gd name="T95" fmla="*/ 119 h 735"/>
                  <a:gd name="T96" fmla="*/ 645 w 650"/>
                  <a:gd name="T97" fmla="*/ 27 h 73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50"/>
                  <a:gd name="T148" fmla="*/ 0 h 735"/>
                  <a:gd name="T149" fmla="*/ 650 w 650"/>
                  <a:gd name="T150" fmla="*/ 735 h 73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50" h="735">
                    <a:moveTo>
                      <a:pt x="645" y="27"/>
                    </a:moveTo>
                    <a:lnTo>
                      <a:pt x="642" y="26"/>
                    </a:lnTo>
                    <a:lnTo>
                      <a:pt x="631" y="23"/>
                    </a:lnTo>
                    <a:lnTo>
                      <a:pt x="615" y="19"/>
                    </a:lnTo>
                    <a:lnTo>
                      <a:pt x="592" y="15"/>
                    </a:lnTo>
                    <a:lnTo>
                      <a:pt x="565" y="10"/>
                    </a:lnTo>
                    <a:lnTo>
                      <a:pt x="533" y="6"/>
                    </a:lnTo>
                    <a:lnTo>
                      <a:pt x="496" y="3"/>
                    </a:lnTo>
                    <a:lnTo>
                      <a:pt x="456" y="1"/>
                    </a:lnTo>
                    <a:lnTo>
                      <a:pt x="411" y="0"/>
                    </a:lnTo>
                    <a:lnTo>
                      <a:pt x="364" y="2"/>
                    </a:lnTo>
                    <a:lnTo>
                      <a:pt x="315" y="6"/>
                    </a:lnTo>
                    <a:lnTo>
                      <a:pt x="262" y="15"/>
                    </a:lnTo>
                    <a:lnTo>
                      <a:pt x="209" y="26"/>
                    </a:lnTo>
                    <a:lnTo>
                      <a:pt x="154" y="42"/>
                    </a:lnTo>
                    <a:lnTo>
                      <a:pt x="98" y="61"/>
                    </a:lnTo>
                    <a:lnTo>
                      <a:pt x="42" y="87"/>
                    </a:lnTo>
                    <a:lnTo>
                      <a:pt x="38" y="101"/>
                    </a:lnTo>
                    <a:lnTo>
                      <a:pt x="28" y="141"/>
                    </a:lnTo>
                    <a:lnTo>
                      <a:pt x="17" y="203"/>
                    </a:lnTo>
                    <a:lnTo>
                      <a:pt x="6" y="283"/>
                    </a:lnTo>
                    <a:lnTo>
                      <a:pt x="0" y="378"/>
                    </a:lnTo>
                    <a:lnTo>
                      <a:pt x="5" y="484"/>
                    </a:lnTo>
                    <a:lnTo>
                      <a:pt x="21" y="599"/>
                    </a:lnTo>
                    <a:lnTo>
                      <a:pt x="54" y="716"/>
                    </a:lnTo>
                    <a:lnTo>
                      <a:pt x="58" y="716"/>
                    </a:lnTo>
                    <a:lnTo>
                      <a:pt x="66" y="715"/>
                    </a:lnTo>
                    <a:lnTo>
                      <a:pt x="80" y="713"/>
                    </a:lnTo>
                    <a:lnTo>
                      <a:pt x="99" y="712"/>
                    </a:lnTo>
                    <a:lnTo>
                      <a:pt x="124" y="710"/>
                    </a:lnTo>
                    <a:lnTo>
                      <a:pt x="153" y="708"/>
                    </a:lnTo>
                    <a:lnTo>
                      <a:pt x="188" y="707"/>
                    </a:lnTo>
                    <a:lnTo>
                      <a:pt x="225" y="706"/>
                    </a:lnTo>
                    <a:lnTo>
                      <a:pt x="267" y="705"/>
                    </a:lnTo>
                    <a:lnTo>
                      <a:pt x="313" y="706"/>
                    </a:lnTo>
                    <a:lnTo>
                      <a:pt x="362" y="707"/>
                    </a:lnTo>
                    <a:lnTo>
                      <a:pt x="415" y="709"/>
                    </a:lnTo>
                    <a:lnTo>
                      <a:pt x="470" y="713"/>
                    </a:lnTo>
                    <a:lnTo>
                      <a:pt x="528" y="719"/>
                    </a:lnTo>
                    <a:lnTo>
                      <a:pt x="588" y="726"/>
                    </a:lnTo>
                    <a:lnTo>
                      <a:pt x="650" y="735"/>
                    </a:lnTo>
                    <a:lnTo>
                      <a:pt x="647" y="713"/>
                    </a:lnTo>
                    <a:lnTo>
                      <a:pt x="641" y="655"/>
                    </a:lnTo>
                    <a:lnTo>
                      <a:pt x="631" y="568"/>
                    </a:lnTo>
                    <a:lnTo>
                      <a:pt x="623" y="462"/>
                    </a:lnTo>
                    <a:lnTo>
                      <a:pt x="618" y="345"/>
                    </a:lnTo>
                    <a:lnTo>
                      <a:pt x="618" y="229"/>
                    </a:lnTo>
                    <a:lnTo>
                      <a:pt x="627" y="119"/>
                    </a:lnTo>
                    <a:lnTo>
                      <a:pt x="645" y="2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49" name="Freeform 179"/>
              <p:cNvSpPr>
                <a:spLocks/>
              </p:cNvSpPr>
              <p:nvPr/>
            </p:nvSpPr>
            <p:spPr bwMode="auto">
              <a:xfrm>
                <a:off x="6623" y="13797"/>
                <a:ext cx="1071" cy="731"/>
              </a:xfrm>
              <a:custGeom>
                <a:avLst/>
                <a:gdLst>
                  <a:gd name="T0" fmla="*/ 6 w 1071"/>
                  <a:gd name="T1" fmla="*/ 552 h 731"/>
                  <a:gd name="T2" fmla="*/ 0 w 1071"/>
                  <a:gd name="T3" fmla="*/ 642 h 731"/>
                  <a:gd name="T4" fmla="*/ 698 w 1071"/>
                  <a:gd name="T5" fmla="*/ 731 h 731"/>
                  <a:gd name="T6" fmla="*/ 703 w 1071"/>
                  <a:gd name="T7" fmla="*/ 729 h 731"/>
                  <a:gd name="T8" fmla="*/ 717 w 1071"/>
                  <a:gd name="T9" fmla="*/ 722 h 731"/>
                  <a:gd name="T10" fmla="*/ 740 w 1071"/>
                  <a:gd name="T11" fmla="*/ 710 h 731"/>
                  <a:gd name="T12" fmla="*/ 768 w 1071"/>
                  <a:gd name="T13" fmla="*/ 694 h 731"/>
                  <a:gd name="T14" fmla="*/ 801 w 1071"/>
                  <a:gd name="T15" fmla="*/ 672 h 731"/>
                  <a:gd name="T16" fmla="*/ 838 w 1071"/>
                  <a:gd name="T17" fmla="*/ 645 h 731"/>
                  <a:gd name="T18" fmla="*/ 876 w 1071"/>
                  <a:gd name="T19" fmla="*/ 614 h 731"/>
                  <a:gd name="T20" fmla="*/ 915 w 1071"/>
                  <a:gd name="T21" fmla="*/ 577 h 731"/>
                  <a:gd name="T22" fmla="*/ 953 w 1071"/>
                  <a:gd name="T23" fmla="*/ 536 h 731"/>
                  <a:gd name="T24" fmla="*/ 988 w 1071"/>
                  <a:gd name="T25" fmla="*/ 491 h 731"/>
                  <a:gd name="T26" fmla="*/ 1018 w 1071"/>
                  <a:gd name="T27" fmla="*/ 439 h 731"/>
                  <a:gd name="T28" fmla="*/ 1043 w 1071"/>
                  <a:gd name="T29" fmla="*/ 383 h 731"/>
                  <a:gd name="T30" fmla="*/ 1061 w 1071"/>
                  <a:gd name="T31" fmla="*/ 322 h 731"/>
                  <a:gd name="T32" fmla="*/ 1071 w 1071"/>
                  <a:gd name="T33" fmla="*/ 255 h 731"/>
                  <a:gd name="T34" fmla="*/ 1070 w 1071"/>
                  <a:gd name="T35" fmla="*/ 185 h 731"/>
                  <a:gd name="T36" fmla="*/ 1057 w 1071"/>
                  <a:gd name="T37" fmla="*/ 108 h 731"/>
                  <a:gd name="T38" fmla="*/ 1055 w 1071"/>
                  <a:gd name="T39" fmla="*/ 104 h 731"/>
                  <a:gd name="T40" fmla="*/ 1049 w 1071"/>
                  <a:gd name="T41" fmla="*/ 92 h 731"/>
                  <a:gd name="T42" fmla="*/ 1037 w 1071"/>
                  <a:gd name="T43" fmla="*/ 76 h 731"/>
                  <a:gd name="T44" fmla="*/ 1022 w 1071"/>
                  <a:gd name="T45" fmla="*/ 57 h 731"/>
                  <a:gd name="T46" fmla="*/ 1002 w 1071"/>
                  <a:gd name="T47" fmla="*/ 37 h 731"/>
                  <a:gd name="T48" fmla="*/ 979 w 1071"/>
                  <a:gd name="T49" fmla="*/ 20 h 731"/>
                  <a:gd name="T50" fmla="*/ 951 w 1071"/>
                  <a:gd name="T51" fmla="*/ 7 h 731"/>
                  <a:gd name="T52" fmla="*/ 919 w 1071"/>
                  <a:gd name="T53" fmla="*/ 0 h 731"/>
                  <a:gd name="T54" fmla="*/ 924 w 1071"/>
                  <a:gd name="T55" fmla="*/ 12 h 731"/>
                  <a:gd name="T56" fmla="*/ 934 w 1071"/>
                  <a:gd name="T57" fmla="*/ 44 h 731"/>
                  <a:gd name="T58" fmla="*/ 947 w 1071"/>
                  <a:gd name="T59" fmla="*/ 94 h 731"/>
                  <a:gd name="T60" fmla="*/ 958 w 1071"/>
                  <a:gd name="T61" fmla="*/ 159 h 731"/>
                  <a:gd name="T62" fmla="*/ 961 w 1071"/>
                  <a:gd name="T63" fmla="*/ 238 h 731"/>
                  <a:gd name="T64" fmla="*/ 953 w 1071"/>
                  <a:gd name="T65" fmla="*/ 324 h 731"/>
                  <a:gd name="T66" fmla="*/ 928 w 1071"/>
                  <a:gd name="T67" fmla="*/ 418 h 731"/>
                  <a:gd name="T68" fmla="*/ 884 w 1071"/>
                  <a:gd name="T69" fmla="*/ 516 h 731"/>
                  <a:gd name="T70" fmla="*/ 883 w 1071"/>
                  <a:gd name="T71" fmla="*/ 518 h 731"/>
                  <a:gd name="T72" fmla="*/ 879 w 1071"/>
                  <a:gd name="T73" fmla="*/ 521 h 731"/>
                  <a:gd name="T74" fmla="*/ 872 w 1071"/>
                  <a:gd name="T75" fmla="*/ 526 h 731"/>
                  <a:gd name="T76" fmla="*/ 862 w 1071"/>
                  <a:gd name="T77" fmla="*/ 534 h 731"/>
                  <a:gd name="T78" fmla="*/ 851 w 1071"/>
                  <a:gd name="T79" fmla="*/ 541 h 731"/>
                  <a:gd name="T80" fmla="*/ 837 w 1071"/>
                  <a:gd name="T81" fmla="*/ 550 h 731"/>
                  <a:gd name="T82" fmla="*/ 819 w 1071"/>
                  <a:gd name="T83" fmla="*/ 559 h 731"/>
                  <a:gd name="T84" fmla="*/ 800 w 1071"/>
                  <a:gd name="T85" fmla="*/ 567 h 731"/>
                  <a:gd name="T86" fmla="*/ 778 w 1071"/>
                  <a:gd name="T87" fmla="*/ 575 h 731"/>
                  <a:gd name="T88" fmla="*/ 754 w 1071"/>
                  <a:gd name="T89" fmla="*/ 582 h 731"/>
                  <a:gd name="T90" fmla="*/ 727 w 1071"/>
                  <a:gd name="T91" fmla="*/ 588 h 731"/>
                  <a:gd name="T92" fmla="*/ 697 w 1071"/>
                  <a:gd name="T93" fmla="*/ 592 h 731"/>
                  <a:gd name="T94" fmla="*/ 666 w 1071"/>
                  <a:gd name="T95" fmla="*/ 593 h 731"/>
                  <a:gd name="T96" fmla="*/ 631 w 1071"/>
                  <a:gd name="T97" fmla="*/ 592 h 731"/>
                  <a:gd name="T98" fmla="*/ 593 w 1071"/>
                  <a:gd name="T99" fmla="*/ 589 h 731"/>
                  <a:gd name="T100" fmla="*/ 555 w 1071"/>
                  <a:gd name="T101" fmla="*/ 581 h 731"/>
                  <a:gd name="T102" fmla="*/ 555 w 1071"/>
                  <a:gd name="T103" fmla="*/ 677 h 731"/>
                  <a:gd name="T104" fmla="*/ 24 w 1071"/>
                  <a:gd name="T105" fmla="*/ 623 h 731"/>
                  <a:gd name="T106" fmla="*/ 6 w 1071"/>
                  <a:gd name="T107" fmla="*/ 552 h 73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071"/>
                  <a:gd name="T163" fmla="*/ 0 h 731"/>
                  <a:gd name="T164" fmla="*/ 1071 w 1071"/>
                  <a:gd name="T165" fmla="*/ 731 h 73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071" h="731">
                    <a:moveTo>
                      <a:pt x="6" y="552"/>
                    </a:moveTo>
                    <a:lnTo>
                      <a:pt x="0" y="642"/>
                    </a:lnTo>
                    <a:lnTo>
                      <a:pt x="698" y="731"/>
                    </a:lnTo>
                    <a:lnTo>
                      <a:pt x="703" y="729"/>
                    </a:lnTo>
                    <a:lnTo>
                      <a:pt x="717" y="722"/>
                    </a:lnTo>
                    <a:lnTo>
                      <a:pt x="740" y="710"/>
                    </a:lnTo>
                    <a:lnTo>
                      <a:pt x="768" y="694"/>
                    </a:lnTo>
                    <a:lnTo>
                      <a:pt x="801" y="672"/>
                    </a:lnTo>
                    <a:lnTo>
                      <a:pt x="838" y="645"/>
                    </a:lnTo>
                    <a:lnTo>
                      <a:pt x="876" y="614"/>
                    </a:lnTo>
                    <a:lnTo>
                      <a:pt x="915" y="577"/>
                    </a:lnTo>
                    <a:lnTo>
                      <a:pt x="953" y="536"/>
                    </a:lnTo>
                    <a:lnTo>
                      <a:pt x="988" y="491"/>
                    </a:lnTo>
                    <a:lnTo>
                      <a:pt x="1018" y="439"/>
                    </a:lnTo>
                    <a:lnTo>
                      <a:pt x="1043" y="383"/>
                    </a:lnTo>
                    <a:lnTo>
                      <a:pt x="1061" y="322"/>
                    </a:lnTo>
                    <a:lnTo>
                      <a:pt x="1071" y="255"/>
                    </a:lnTo>
                    <a:lnTo>
                      <a:pt x="1070" y="185"/>
                    </a:lnTo>
                    <a:lnTo>
                      <a:pt x="1057" y="108"/>
                    </a:lnTo>
                    <a:lnTo>
                      <a:pt x="1055" y="104"/>
                    </a:lnTo>
                    <a:lnTo>
                      <a:pt x="1049" y="92"/>
                    </a:lnTo>
                    <a:lnTo>
                      <a:pt x="1037" y="76"/>
                    </a:lnTo>
                    <a:lnTo>
                      <a:pt x="1022" y="57"/>
                    </a:lnTo>
                    <a:lnTo>
                      <a:pt x="1002" y="37"/>
                    </a:lnTo>
                    <a:lnTo>
                      <a:pt x="979" y="20"/>
                    </a:lnTo>
                    <a:lnTo>
                      <a:pt x="951" y="7"/>
                    </a:lnTo>
                    <a:lnTo>
                      <a:pt x="919" y="0"/>
                    </a:lnTo>
                    <a:lnTo>
                      <a:pt x="924" y="12"/>
                    </a:lnTo>
                    <a:lnTo>
                      <a:pt x="934" y="44"/>
                    </a:lnTo>
                    <a:lnTo>
                      <a:pt x="947" y="94"/>
                    </a:lnTo>
                    <a:lnTo>
                      <a:pt x="958" y="159"/>
                    </a:lnTo>
                    <a:lnTo>
                      <a:pt x="961" y="238"/>
                    </a:lnTo>
                    <a:lnTo>
                      <a:pt x="953" y="324"/>
                    </a:lnTo>
                    <a:lnTo>
                      <a:pt x="928" y="418"/>
                    </a:lnTo>
                    <a:lnTo>
                      <a:pt x="884" y="516"/>
                    </a:lnTo>
                    <a:lnTo>
                      <a:pt x="883" y="518"/>
                    </a:lnTo>
                    <a:lnTo>
                      <a:pt x="879" y="521"/>
                    </a:lnTo>
                    <a:lnTo>
                      <a:pt x="872" y="526"/>
                    </a:lnTo>
                    <a:lnTo>
                      <a:pt x="862" y="534"/>
                    </a:lnTo>
                    <a:lnTo>
                      <a:pt x="851" y="541"/>
                    </a:lnTo>
                    <a:lnTo>
                      <a:pt x="837" y="550"/>
                    </a:lnTo>
                    <a:lnTo>
                      <a:pt x="819" y="559"/>
                    </a:lnTo>
                    <a:lnTo>
                      <a:pt x="800" y="567"/>
                    </a:lnTo>
                    <a:lnTo>
                      <a:pt x="778" y="575"/>
                    </a:lnTo>
                    <a:lnTo>
                      <a:pt x="754" y="582"/>
                    </a:lnTo>
                    <a:lnTo>
                      <a:pt x="727" y="588"/>
                    </a:lnTo>
                    <a:lnTo>
                      <a:pt x="697" y="592"/>
                    </a:lnTo>
                    <a:lnTo>
                      <a:pt x="666" y="593"/>
                    </a:lnTo>
                    <a:lnTo>
                      <a:pt x="631" y="592"/>
                    </a:lnTo>
                    <a:lnTo>
                      <a:pt x="593" y="589"/>
                    </a:lnTo>
                    <a:lnTo>
                      <a:pt x="555" y="581"/>
                    </a:lnTo>
                    <a:lnTo>
                      <a:pt x="555" y="677"/>
                    </a:lnTo>
                    <a:lnTo>
                      <a:pt x="24" y="623"/>
                    </a:lnTo>
                    <a:lnTo>
                      <a:pt x="6" y="5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0" name="Freeform 180"/>
              <p:cNvSpPr>
                <a:spLocks/>
              </p:cNvSpPr>
              <p:nvPr/>
            </p:nvSpPr>
            <p:spPr bwMode="auto">
              <a:xfrm>
                <a:off x="6486" y="14516"/>
                <a:ext cx="787" cy="253"/>
              </a:xfrm>
              <a:custGeom>
                <a:avLst/>
                <a:gdLst>
                  <a:gd name="T0" fmla="*/ 787 w 787"/>
                  <a:gd name="T1" fmla="*/ 91 h 253"/>
                  <a:gd name="T2" fmla="*/ 12 w 787"/>
                  <a:gd name="T3" fmla="*/ 0 h 253"/>
                  <a:gd name="T4" fmla="*/ 0 w 787"/>
                  <a:gd name="T5" fmla="*/ 91 h 253"/>
                  <a:gd name="T6" fmla="*/ 764 w 787"/>
                  <a:gd name="T7" fmla="*/ 253 h 253"/>
                  <a:gd name="T8" fmla="*/ 787 w 787"/>
                  <a:gd name="T9" fmla="*/ 91 h 2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253"/>
                  <a:gd name="T17" fmla="*/ 787 w 787"/>
                  <a:gd name="T18" fmla="*/ 253 h 2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253">
                    <a:moveTo>
                      <a:pt x="787" y="91"/>
                    </a:moveTo>
                    <a:lnTo>
                      <a:pt x="12" y="0"/>
                    </a:lnTo>
                    <a:lnTo>
                      <a:pt x="0" y="91"/>
                    </a:lnTo>
                    <a:lnTo>
                      <a:pt x="764" y="253"/>
                    </a:lnTo>
                    <a:lnTo>
                      <a:pt x="787" y="9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1" name="Freeform 181"/>
              <p:cNvSpPr>
                <a:spLocks/>
              </p:cNvSpPr>
              <p:nvPr/>
            </p:nvSpPr>
            <p:spPr bwMode="auto">
              <a:xfrm>
                <a:off x="6879" y="14597"/>
                <a:ext cx="336" cy="115"/>
              </a:xfrm>
              <a:custGeom>
                <a:avLst/>
                <a:gdLst>
                  <a:gd name="T0" fmla="*/ 336 w 336"/>
                  <a:gd name="T1" fmla="*/ 50 h 115"/>
                  <a:gd name="T2" fmla="*/ 4 w 336"/>
                  <a:gd name="T3" fmla="*/ 0 h 115"/>
                  <a:gd name="T4" fmla="*/ 0 w 336"/>
                  <a:gd name="T5" fmla="*/ 48 h 115"/>
                  <a:gd name="T6" fmla="*/ 327 w 336"/>
                  <a:gd name="T7" fmla="*/ 115 h 115"/>
                  <a:gd name="T8" fmla="*/ 336 w 336"/>
                  <a:gd name="T9" fmla="*/ 50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6"/>
                  <a:gd name="T16" fmla="*/ 0 h 115"/>
                  <a:gd name="T17" fmla="*/ 336 w 336"/>
                  <a:gd name="T18" fmla="*/ 115 h 1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6" h="115">
                    <a:moveTo>
                      <a:pt x="336" y="50"/>
                    </a:moveTo>
                    <a:lnTo>
                      <a:pt x="4" y="0"/>
                    </a:lnTo>
                    <a:lnTo>
                      <a:pt x="0" y="48"/>
                    </a:lnTo>
                    <a:lnTo>
                      <a:pt x="327" y="115"/>
                    </a:lnTo>
                    <a:lnTo>
                      <a:pt x="336" y="5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2" name="Freeform 182"/>
              <p:cNvSpPr>
                <a:spLocks/>
              </p:cNvSpPr>
              <p:nvPr/>
            </p:nvSpPr>
            <p:spPr bwMode="auto">
              <a:xfrm>
                <a:off x="6536" y="14540"/>
                <a:ext cx="225" cy="85"/>
              </a:xfrm>
              <a:custGeom>
                <a:avLst/>
                <a:gdLst>
                  <a:gd name="T0" fmla="*/ 225 w 225"/>
                  <a:gd name="T1" fmla="*/ 39 h 85"/>
                  <a:gd name="T2" fmla="*/ 0 w 225"/>
                  <a:gd name="T3" fmla="*/ 0 h 85"/>
                  <a:gd name="T4" fmla="*/ 3 w 225"/>
                  <a:gd name="T5" fmla="*/ 41 h 85"/>
                  <a:gd name="T6" fmla="*/ 218 w 225"/>
                  <a:gd name="T7" fmla="*/ 85 h 85"/>
                  <a:gd name="T8" fmla="*/ 225 w 225"/>
                  <a:gd name="T9" fmla="*/ 39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5"/>
                  <a:gd name="T16" fmla="*/ 0 h 85"/>
                  <a:gd name="T17" fmla="*/ 225 w 225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5" h="85">
                    <a:moveTo>
                      <a:pt x="225" y="39"/>
                    </a:moveTo>
                    <a:lnTo>
                      <a:pt x="0" y="0"/>
                    </a:lnTo>
                    <a:lnTo>
                      <a:pt x="3" y="41"/>
                    </a:lnTo>
                    <a:lnTo>
                      <a:pt x="218" y="85"/>
                    </a:lnTo>
                    <a:lnTo>
                      <a:pt x="225" y="3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3" name="Freeform 183"/>
              <p:cNvSpPr>
                <a:spLocks/>
              </p:cNvSpPr>
              <p:nvPr/>
            </p:nvSpPr>
            <p:spPr bwMode="auto">
              <a:xfrm>
                <a:off x="5972" y="14624"/>
                <a:ext cx="1325" cy="439"/>
              </a:xfrm>
              <a:custGeom>
                <a:avLst/>
                <a:gdLst>
                  <a:gd name="T0" fmla="*/ 0 w 1325"/>
                  <a:gd name="T1" fmla="*/ 132 h 439"/>
                  <a:gd name="T2" fmla="*/ 3 w 1325"/>
                  <a:gd name="T3" fmla="*/ 132 h 439"/>
                  <a:gd name="T4" fmla="*/ 10 w 1325"/>
                  <a:gd name="T5" fmla="*/ 130 h 439"/>
                  <a:gd name="T6" fmla="*/ 24 w 1325"/>
                  <a:gd name="T7" fmla="*/ 128 h 439"/>
                  <a:gd name="T8" fmla="*/ 42 w 1325"/>
                  <a:gd name="T9" fmla="*/ 125 h 439"/>
                  <a:gd name="T10" fmla="*/ 62 w 1325"/>
                  <a:gd name="T11" fmla="*/ 121 h 439"/>
                  <a:gd name="T12" fmla="*/ 86 w 1325"/>
                  <a:gd name="T13" fmla="*/ 116 h 439"/>
                  <a:gd name="T14" fmla="*/ 113 w 1325"/>
                  <a:gd name="T15" fmla="*/ 109 h 439"/>
                  <a:gd name="T16" fmla="*/ 141 w 1325"/>
                  <a:gd name="T17" fmla="*/ 102 h 439"/>
                  <a:gd name="T18" fmla="*/ 170 w 1325"/>
                  <a:gd name="T19" fmla="*/ 94 h 439"/>
                  <a:gd name="T20" fmla="*/ 199 w 1325"/>
                  <a:gd name="T21" fmla="*/ 85 h 439"/>
                  <a:gd name="T22" fmla="*/ 228 w 1325"/>
                  <a:gd name="T23" fmla="*/ 74 h 439"/>
                  <a:gd name="T24" fmla="*/ 257 w 1325"/>
                  <a:gd name="T25" fmla="*/ 62 h 439"/>
                  <a:gd name="T26" fmla="*/ 285 w 1325"/>
                  <a:gd name="T27" fmla="*/ 48 h 439"/>
                  <a:gd name="T28" fmla="*/ 309 w 1325"/>
                  <a:gd name="T29" fmla="*/ 34 h 439"/>
                  <a:gd name="T30" fmla="*/ 333 w 1325"/>
                  <a:gd name="T31" fmla="*/ 18 h 439"/>
                  <a:gd name="T32" fmla="*/ 352 w 1325"/>
                  <a:gd name="T33" fmla="*/ 0 h 439"/>
                  <a:gd name="T34" fmla="*/ 1325 w 1325"/>
                  <a:gd name="T35" fmla="*/ 223 h 439"/>
                  <a:gd name="T36" fmla="*/ 1323 w 1325"/>
                  <a:gd name="T37" fmla="*/ 225 h 439"/>
                  <a:gd name="T38" fmla="*/ 1318 w 1325"/>
                  <a:gd name="T39" fmla="*/ 230 h 439"/>
                  <a:gd name="T40" fmla="*/ 1309 w 1325"/>
                  <a:gd name="T41" fmla="*/ 239 h 439"/>
                  <a:gd name="T42" fmla="*/ 1297 w 1325"/>
                  <a:gd name="T43" fmla="*/ 250 h 439"/>
                  <a:gd name="T44" fmla="*/ 1282 w 1325"/>
                  <a:gd name="T45" fmla="*/ 263 h 439"/>
                  <a:gd name="T46" fmla="*/ 1265 w 1325"/>
                  <a:gd name="T47" fmla="*/ 278 h 439"/>
                  <a:gd name="T48" fmla="*/ 1247 w 1325"/>
                  <a:gd name="T49" fmla="*/ 295 h 439"/>
                  <a:gd name="T50" fmla="*/ 1225 w 1325"/>
                  <a:gd name="T51" fmla="*/ 312 h 439"/>
                  <a:gd name="T52" fmla="*/ 1202 w 1325"/>
                  <a:gd name="T53" fmla="*/ 331 h 439"/>
                  <a:gd name="T54" fmla="*/ 1179 w 1325"/>
                  <a:gd name="T55" fmla="*/ 349 h 439"/>
                  <a:gd name="T56" fmla="*/ 1154 w 1325"/>
                  <a:gd name="T57" fmla="*/ 367 h 439"/>
                  <a:gd name="T58" fmla="*/ 1128 w 1325"/>
                  <a:gd name="T59" fmla="*/ 385 h 439"/>
                  <a:gd name="T60" fmla="*/ 1102 w 1325"/>
                  <a:gd name="T61" fmla="*/ 401 h 439"/>
                  <a:gd name="T62" fmla="*/ 1077 w 1325"/>
                  <a:gd name="T63" fmla="*/ 415 h 439"/>
                  <a:gd name="T64" fmla="*/ 1051 w 1325"/>
                  <a:gd name="T65" fmla="*/ 428 h 439"/>
                  <a:gd name="T66" fmla="*/ 1026 w 1325"/>
                  <a:gd name="T67" fmla="*/ 439 h 439"/>
                  <a:gd name="T68" fmla="*/ 0 w 1325"/>
                  <a:gd name="T69" fmla="*/ 132 h 4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25"/>
                  <a:gd name="T106" fmla="*/ 0 h 439"/>
                  <a:gd name="T107" fmla="*/ 1325 w 1325"/>
                  <a:gd name="T108" fmla="*/ 439 h 43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25" h="439">
                    <a:moveTo>
                      <a:pt x="0" y="132"/>
                    </a:moveTo>
                    <a:lnTo>
                      <a:pt x="3" y="132"/>
                    </a:lnTo>
                    <a:lnTo>
                      <a:pt x="10" y="130"/>
                    </a:lnTo>
                    <a:lnTo>
                      <a:pt x="24" y="128"/>
                    </a:lnTo>
                    <a:lnTo>
                      <a:pt x="42" y="125"/>
                    </a:lnTo>
                    <a:lnTo>
                      <a:pt x="62" y="121"/>
                    </a:lnTo>
                    <a:lnTo>
                      <a:pt x="86" y="116"/>
                    </a:lnTo>
                    <a:lnTo>
                      <a:pt x="113" y="109"/>
                    </a:lnTo>
                    <a:lnTo>
                      <a:pt x="141" y="102"/>
                    </a:lnTo>
                    <a:lnTo>
                      <a:pt x="170" y="94"/>
                    </a:lnTo>
                    <a:lnTo>
                      <a:pt x="199" y="85"/>
                    </a:lnTo>
                    <a:lnTo>
                      <a:pt x="228" y="74"/>
                    </a:lnTo>
                    <a:lnTo>
                      <a:pt x="257" y="62"/>
                    </a:lnTo>
                    <a:lnTo>
                      <a:pt x="285" y="48"/>
                    </a:lnTo>
                    <a:lnTo>
                      <a:pt x="309" y="34"/>
                    </a:lnTo>
                    <a:lnTo>
                      <a:pt x="333" y="18"/>
                    </a:lnTo>
                    <a:lnTo>
                      <a:pt x="352" y="0"/>
                    </a:lnTo>
                    <a:lnTo>
                      <a:pt x="1325" y="223"/>
                    </a:lnTo>
                    <a:lnTo>
                      <a:pt x="1323" y="225"/>
                    </a:lnTo>
                    <a:lnTo>
                      <a:pt x="1318" y="230"/>
                    </a:lnTo>
                    <a:lnTo>
                      <a:pt x="1309" y="239"/>
                    </a:lnTo>
                    <a:lnTo>
                      <a:pt x="1297" y="250"/>
                    </a:lnTo>
                    <a:lnTo>
                      <a:pt x="1282" y="263"/>
                    </a:lnTo>
                    <a:lnTo>
                      <a:pt x="1265" y="278"/>
                    </a:lnTo>
                    <a:lnTo>
                      <a:pt x="1247" y="295"/>
                    </a:lnTo>
                    <a:lnTo>
                      <a:pt x="1225" y="312"/>
                    </a:lnTo>
                    <a:lnTo>
                      <a:pt x="1202" y="331"/>
                    </a:lnTo>
                    <a:lnTo>
                      <a:pt x="1179" y="349"/>
                    </a:lnTo>
                    <a:lnTo>
                      <a:pt x="1154" y="367"/>
                    </a:lnTo>
                    <a:lnTo>
                      <a:pt x="1128" y="385"/>
                    </a:lnTo>
                    <a:lnTo>
                      <a:pt x="1102" y="401"/>
                    </a:lnTo>
                    <a:lnTo>
                      <a:pt x="1077" y="415"/>
                    </a:lnTo>
                    <a:lnTo>
                      <a:pt x="1051" y="428"/>
                    </a:lnTo>
                    <a:lnTo>
                      <a:pt x="1026" y="439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4" name="Freeform 184"/>
              <p:cNvSpPr>
                <a:spLocks/>
              </p:cNvSpPr>
              <p:nvPr/>
            </p:nvSpPr>
            <p:spPr bwMode="auto">
              <a:xfrm>
                <a:off x="7292" y="14577"/>
                <a:ext cx="472" cy="209"/>
              </a:xfrm>
              <a:custGeom>
                <a:avLst/>
                <a:gdLst>
                  <a:gd name="T0" fmla="*/ 47 w 472"/>
                  <a:gd name="T1" fmla="*/ 209 h 209"/>
                  <a:gd name="T2" fmla="*/ 472 w 472"/>
                  <a:gd name="T3" fmla="*/ 84 h 209"/>
                  <a:gd name="T4" fmla="*/ 215 w 472"/>
                  <a:gd name="T5" fmla="*/ 0 h 209"/>
                  <a:gd name="T6" fmla="*/ 5 w 472"/>
                  <a:gd name="T7" fmla="*/ 24 h 209"/>
                  <a:gd name="T8" fmla="*/ 0 w 472"/>
                  <a:gd name="T9" fmla="*/ 197 h 209"/>
                  <a:gd name="T10" fmla="*/ 47 w 472"/>
                  <a:gd name="T11" fmla="*/ 209 h 2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2"/>
                  <a:gd name="T19" fmla="*/ 0 h 209"/>
                  <a:gd name="T20" fmla="*/ 472 w 472"/>
                  <a:gd name="T21" fmla="*/ 209 h 20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2" h="209">
                    <a:moveTo>
                      <a:pt x="47" y="209"/>
                    </a:moveTo>
                    <a:lnTo>
                      <a:pt x="472" y="84"/>
                    </a:lnTo>
                    <a:lnTo>
                      <a:pt x="215" y="0"/>
                    </a:lnTo>
                    <a:lnTo>
                      <a:pt x="5" y="24"/>
                    </a:lnTo>
                    <a:lnTo>
                      <a:pt x="0" y="197"/>
                    </a:lnTo>
                    <a:lnTo>
                      <a:pt x="47" y="20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5" name="Freeform 185"/>
              <p:cNvSpPr>
                <a:spLocks/>
              </p:cNvSpPr>
              <p:nvPr/>
            </p:nvSpPr>
            <p:spPr bwMode="auto">
              <a:xfrm>
                <a:off x="6073" y="13679"/>
                <a:ext cx="251" cy="999"/>
              </a:xfrm>
              <a:custGeom>
                <a:avLst/>
                <a:gdLst>
                  <a:gd name="T0" fmla="*/ 251 w 251"/>
                  <a:gd name="T1" fmla="*/ 23 h 999"/>
                  <a:gd name="T2" fmla="*/ 250 w 251"/>
                  <a:gd name="T3" fmla="*/ 22 h 999"/>
                  <a:gd name="T4" fmla="*/ 246 w 251"/>
                  <a:gd name="T5" fmla="*/ 20 h 999"/>
                  <a:gd name="T6" fmla="*/ 239 w 251"/>
                  <a:gd name="T7" fmla="*/ 18 h 999"/>
                  <a:gd name="T8" fmla="*/ 230 w 251"/>
                  <a:gd name="T9" fmla="*/ 15 h 999"/>
                  <a:gd name="T10" fmla="*/ 218 w 251"/>
                  <a:gd name="T11" fmla="*/ 11 h 999"/>
                  <a:gd name="T12" fmla="*/ 205 w 251"/>
                  <a:gd name="T13" fmla="*/ 7 h 999"/>
                  <a:gd name="T14" fmla="*/ 190 w 251"/>
                  <a:gd name="T15" fmla="*/ 4 h 999"/>
                  <a:gd name="T16" fmla="*/ 173 w 251"/>
                  <a:gd name="T17" fmla="*/ 1 h 999"/>
                  <a:gd name="T18" fmla="*/ 155 w 251"/>
                  <a:gd name="T19" fmla="*/ 0 h 999"/>
                  <a:gd name="T20" fmla="*/ 134 w 251"/>
                  <a:gd name="T21" fmla="*/ 0 h 999"/>
                  <a:gd name="T22" fmla="*/ 114 w 251"/>
                  <a:gd name="T23" fmla="*/ 2 h 999"/>
                  <a:gd name="T24" fmla="*/ 92 w 251"/>
                  <a:gd name="T25" fmla="*/ 5 h 999"/>
                  <a:gd name="T26" fmla="*/ 70 w 251"/>
                  <a:gd name="T27" fmla="*/ 12 h 999"/>
                  <a:gd name="T28" fmla="*/ 47 w 251"/>
                  <a:gd name="T29" fmla="*/ 20 h 999"/>
                  <a:gd name="T30" fmla="*/ 23 w 251"/>
                  <a:gd name="T31" fmla="*/ 32 h 999"/>
                  <a:gd name="T32" fmla="*/ 0 w 251"/>
                  <a:gd name="T33" fmla="*/ 47 h 999"/>
                  <a:gd name="T34" fmla="*/ 0 w 251"/>
                  <a:gd name="T35" fmla="*/ 999 h 999"/>
                  <a:gd name="T36" fmla="*/ 1 w 251"/>
                  <a:gd name="T37" fmla="*/ 999 h 999"/>
                  <a:gd name="T38" fmla="*/ 6 w 251"/>
                  <a:gd name="T39" fmla="*/ 999 h 999"/>
                  <a:gd name="T40" fmla="*/ 14 w 251"/>
                  <a:gd name="T41" fmla="*/ 998 h 999"/>
                  <a:gd name="T42" fmla="*/ 23 w 251"/>
                  <a:gd name="T43" fmla="*/ 997 h 999"/>
                  <a:gd name="T44" fmla="*/ 35 w 251"/>
                  <a:gd name="T45" fmla="*/ 995 h 999"/>
                  <a:gd name="T46" fmla="*/ 49 w 251"/>
                  <a:gd name="T47" fmla="*/ 993 h 999"/>
                  <a:gd name="T48" fmla="*/ 65 w 251"/>
                  <a:gd name="T49" fmla="*/ 990 h 999"/>
                  <a:gd name="T50" fmla="*/ 83 w 251"/>
                  <a:gd name="T51" fmla="*/ 985 h 999"/>
                  <a:gd name="T52" fmla="*/ 102 w 251"/>
                  <a:gd name="T53" fmla="*/ 980 h 999"/>
                  <a:gd name="T54" fmla="*/ 121 w 251"/>
                  <a:gd name="T55" fmla="*/ 973 h 999"/>
                  <a:gd name="T56" fmla="*/ 143 w 251"/>
                  <a:gd name="T57" fmla="*/ 966 h 999"/>
                  <a:gd name="T58" fmla="*/ 164 w 251"/>
                  <a:gd name="T59" fmla="*/ 956 h 999"/>
                  <a:gd name="T60" fmla="*/ 186 w 251"/>
                  <a:gd name="T61" fmla="*/ 945 h 999"/>
                  <a:gd name="T62" fmla="*/ 208 w 251"/>
                  <a:gd name="T63" fmla="*/ 934 h 999"/>
                  <a:gd name="T64" fmla="*/ 230 w 251"/>
                  <a:gd name="T65" fmla="*/ 919 h 999"/>
                  <a:gd name="T66" fmla="*/ 251 w 251"/>
                  <a:gd name="T67" fmla="*/ 903 h 999"/>
                  <a:gd name="T68" fmla="*/ 251 w 251"/>
                  <a:gd name="T69" fmla="*/ 23 h 99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51"/>
                  <a:gd name="T106" fmla="*/ 0 h 999"/>
                  <a:gd name="T107" fmla="*/ 251 w 251"/>
                  <a:gd name="T108" fmla="*/ 999 h 99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51" h="999">
                    <a:moveTo>
                      <a:pt x="251" y="23"/>
                    </a:moveTo>
                    <a:lnTo>
                      <a:pt x="250" y="22"/>
                    </a:lnTo>
                    <a:lnTo>
                      <a:pt x="246" y="20"/>
                    </a:lnTo>
                    <a:lnTo>
                      <a:pt x="239" y="18"/>
                    </a:lnTo>
                    <a:lnTo>
                      <a:pt x="230" y="15"/>
                    </a:lnTo>
                    <a:lnTo>
                      <a:pt x="218" y="11"/>
                    </a:lnTo>
                    <a:lnTo>
                      <a:pt x="205" y="7"/>
                    </a:lnTo>
                    <a:lnTo>
                      <a:pt x="190" y="4"/>
                    </a:lnTo>
                    <a:lnTo>
                      <a:pt x="173" y="1"/>
                    </a:lnTo>
                    <a:lnTo>
                      <a:pt x="155" y="0"/>
                    </a:lnTo>
                    <a:lnTo>
                      <a:pt x="134" y="0"/>
                    </a:lnTo>
                    <a:lnTo>
                      <a:pt x="114" y="2"/>
                    </a:lnTo>
                    <a:lnTo>
                      <a:pt x="92" y="5"/>
                    </a:lnTo>
                    <a:lnTo>
                      <a:pt x="70" y="12"/>
                    </a:lnTo>
                    <a:lnTo>
                      <a:pt x="47" y="20"/>
                    </a:lnTo>
                    <a:lnTo>
                      <a:pt x="23" y="32"/>
                    </a:lnTo>
                    <a:lnTo>
                      <a:pt x="0" y="47"/>
                    </a:lnTo>
                    <a:lnTo>
                      <a:pt x="0" y="999"/>
                    </a:lnTo>
                    <a:lnTo>
                      <a:pt x="1" y="999"/>
                    </a:lnTo>
                    <a:lnTo>
                      <a:pt x="6" y="999"/>
                    </a:lnTo>
                    <a:lnTo>
                      <a:pt x="14" y="998"/>
                    </a:lnTo>
                    <a:lnTo>
                      <a:pt x="23" y="997"/>
                    </a:lnTo>
                    <a:lnTo>
                      <a:pt x="35" y="995"/>
                    </a:lnTo>
                    <a:lnTo>
                      <a:pt x="49" y="993"/>
                    </a:lnTo>
                    <a:lnTo>
                      <a:pt x="65" y="990"/>
                    </a:lnTo>
                    <a:lnTo>
                      <a:pt x="83" y="985"/>
                    </a:lnTo>
                    <a:lnTo>
                      <a:pt x="102" y="980"/>
                    </a:lnTo>
                    <a:lnTo>
                      <a:pt x="121" y="973"/>
                    </a:lnTo>
                    <a:lnTo>
                      <a:pt x="143" y="966"/>
                    </a:lnTo>
                    <a:lnTo>
                      <a:pt x="164" y="956"/>
                    </a:lnTo>
                    <a:lnTo>
                      <a:pt x="186" y="945"/>
                    </a:lnTo>
                    <a:lnTo>
                      <a:pt x="208" y="934"/>
                    </a:lnTo>
                    <a:lnTo>
                      <a:pt x="230" y="919"/>
                    </a:lnTo>
                    <a:lnTo>
                      <a:pt x="251" y="903"/>
                    </a:lnTo>
                    <a:lnTo>
                      <a:pt x="251" y="2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6" name="Freeform 186"/>
              <p:cNvSpPr>
                <a:spLocks/>
              </p:cNvSpPr>
              <p:nvPr/>
            </p:nvSpPr>
            <p:spPr bwMode="auto">
              <a:xfrm>
                <a:off x="6080" y="13687"/>
                <a:ext cx="215" cy="843"/>
              </a:xfrm>
              <a:custGeom>
                <a:avLst/>
                <a:gdLst>
                  <a:gd name="T0" fmla="*/ 215 w 215"/>
                  <a:gd name="T1" fmla="*/ 20 h 843"/>
                  <a:gd name="T2" fmla="*/ 214 w 215"/>
                  <a:gd name="T3" fmla="*/ 19 h 843"/>
                  <a:gd name="T4" fmla="*/ 211 w 215"/>
                  <a:gd name="T5" fmla="*/ 18 h 843"/>
                  <a:gd name="T6" fmla="*/ 205 w 215"/>
                  <a:gd name="T7" fmla="*/ 15 h 843"/>
                  <a:gd name="T8" fmla="*/ 197 w 215"/>
                  <a:gd name="T9" fmla="*/ 12 h 843"/>
                  <a:gd name="T10" fmla="*/ 187 w 215"/>
                  <a:gd name="T11" fmla="*/ 9 h 843"/>
                  <a:gd name="T12" fmla="*/ 176 w 215"/>
                  <a:gd name="T13" fmla="*/ 6 h 843"/>
                  <a:gd name="T14" fmla="*/ 163 w 215"/>
                  <a:gd name="T15" fmla="*/ 4 h 843"/>
                  <a:gd name="T16" fmla="*/ 149 w 215"/>
                  <a:gd name="T17" fmla="*/ 1 h 843"/>
                  <a:gd name="T18" fmla="*/ 133 w 215"/>
                  <a:gd name="T19" fmla="*/ 0 h 843"/>
                  <a:gd name="T20" fmla="*/ 115 w 215"/>
                  <a:gd name="T21" fmla="*/ 0 h 843"/>
                  <a:gd name="T22" fmla="*/ 98 w 215"/>
                  <a:gd name="T23" fmla="*/ 1 h 843"/>
                  <a:gd name="T24" fmla="*/ 79 w 215"/>
                  <a:gd name="T25" fmla="*/ 5 h 843"/>
                  <a:gd name="T26" fmla="*/ 60 w 215"/>
                  <a:gd name="T27" fmla="*/ 10 h 843"/>
                  <a:gd name="T28" fmla="*/ 40 w 215"/>
                  <a:gd name="T29" fmla="*/ 18 h 843"/>
                  <a:gd name="T30" fmla="*/ 21 w 215"/>
                  <a:gd name="T31" fmla="*/ 27 h 843"/>
                  <a:gd name="T32" fmla="*/ 0 w 215"/>
                  <a:gd name="T33" fmla="*/ 40 h 843"/>
                  <a:gd name="T34" fmla="*/ 0 w 215"/>
                  <a:gd name="T35" fmla="*/ 843 h 843"/>
                  <a:gd name="T36" fmla="*/ 1 w 215"/>
                  <a:gd name="T37" fmla="*/ 843 h 843"/>
                  <a:gd name="T38" fmla="*/ 6 w 215"/>
                  <a:gd name="T39" fmla="*/ 843 h 843"/>
                  <a:gd name="T40" fmla="*/ 12 w 215"/>
                  <a:gd name="T41" fmla="*/ 842 h 843"/>
                  <a:gd name="T42" fmla="*/ 21 w 215"/>
                  <a:gd name="T43" fmla="*/ 841 h 843"/>
                  <a:gd name="T44" fmla="*/ 30 w 215"/>
                  <a:gd name="T45" fmla="*/ 840 h 843"/>
                  <a:gd name="T46" fmla="*/ 43 w 215"/>
                  <a:gd name="T47" fmla="*/ 838 h 843"/>
                  <a:gd name="T48" fmla="*/ 56 w 215"/>
                  <a:gd name="T49" fmla="*/ 835 h 843"/>
                  <a:gd name="T50" fmla="*/ 71 w 215"/>
                  <a:gd name="T51" fmla="*/ 831 h 843"/>
                  <a:gd name="T52" fmla="*/ 87 w 215"/>
                  <a:gd name="T53" fmla="*/ 826 h 843"/>
                  <a:gd name="T54" fmla="*/ 105 w 215"/>
                  <a:gd name="T55" fmla="*/ 821 h 843"/>
                  <a:gd name="T56" fmla="*/ 123 w 215"/>
                  <a:gd name="T57" fmla="*/ 814 h 843"/>
                  <a:gd name="T58" fmla="*/ 141 w 215"/>
                  <a:gd name="T59" fmla="*/ 806 h 843"/>
                  <a:gd name="T60" fmla="*/ 159 w 215"/>
                  <a:gd name="T61" fmla="*/ 797 h 843"/>
                  <a:gd name="T62" fmla="*/ 179 w 215"/>
                  <a:gd name="T63" fmla="*/ 786 h 843"/>
                  <a:gd name="T64" fmla="*/ 197 w 215"/>
                  <a:gd name="T65" fmla="*/ 774 h 843"/>
                  <a:gd name="T66" fmla="*/ 215 w 215"/>
                  <a:gd name="T67" fmla="*/ 760 h 843"/>
                  <a:gd name="T68" fmla="*/ 215 w 215"/>
                  <a:gd name="T69" fmla="*/ 20 h 84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5"/>
                  <a:gd name="T106" fmla="*/ 0 h 843"/>
                  <a:gd name="T107" fmla="*/ 215 w 215"/>
                  <a:gd name="T108" fmla="*/ 843 h 84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5" h="843">
                    <a:moveTo>
                      <a:pt x="215" y="20"/>
                    </a:moveTo>
                    <a:lnTo>
                      <a:pt x="214" y="19"/>
                    </a:lnTo>
                    <a:lnTo>
                      <a:pt x="211" y="18"/>
                    </a:lnTo>
                    <a:lnTo>
                      <a:pt x="205" y="15"/>
                    </a:lnTo>
                    <a:lnTo>
                      <a:pt x="197" y="12"/>
                    </a:lnTo>
                    <a:lnTo>
                      <a:pt x="187" y="9"/>
                    </a:lnTo>
                    <a:lnTo>
                      <a:pt x="176" y="6"/>
                    </a:lnTo>
                    <a:lnTo>
                      <a:pt x="163" y="4"/>
                    </a:lnTo>
                    <a:lnTo>
                      <a:pt x="149" y="1"/>
                    </a:lnTo>
                    <a:lnTo>
                      <a:pt x="133" y="0"/>
                    </a:lnTo>
                    <a:lnTo>
                      <a:pt x="115" y="0"/>
                    </a:lnTo>
                    <a:lnTo>
                      <a:pt x="98" y="1"/>
                    </a:lnTo>
                    <a:lnTo>
                      <a:pt x="79" y="5"/>
                    </a:lnTo>
                    <a:lnTo>
                      <a:pt x="60" y="10"/>
                    </a:lnTo>
                    <a:lnTo>
                      <a:pt x="40" y="18"/>
                    </a:lnTo>
                    <a:lnTo>
                      <a:pt x="21" y="27"/>
                    </a:lnTo>
                    <a:lnTo>
                      <a:pt x="0" y="40"/>
                    </a:lnTo>
                    <a:lnTo>
                      <a:pt x="0" y="843"/>
                    </a:lnTo>
                    <a:lnTo>
                      <a:pt x="1" y="843"/>
                    </a:lnTo>
                    <a:lnTo>
                      <a:pt x="6" y="843"/>
                    </a:lnTo>
                    <a:lnTo>
                      <a:pt x="12" y="842"/>
                    </a:lnTo>
                    <a:lnTo>
                      <a:pt x="21" y="841"/>
                    </a:lnTo>
                    <a:lnTo>
                      <a:pt x="30" y="840"/>
                    </a:lnTo>
                    <a:lnTo>
                      <a:pt x="43" y="838"/>
                    </a:lnTo>
                    <a:lnTo>
                      <a:pt x="56" y="835"/>
                    </a:lnTo>
                    <a:lnTo>
                      <a:pt x="71" y="831"/>
                    </a:lnTo>
                    <a:lnTo>
                      <a:pt x="87" y="826"/>
                    </a:lnTo>
                    <a:lnTo>
                      <a:pt x="105" y="821"/>
                    </a:lnTo>
                    <a:lnTo>
                      <a:pt x="123" y="814"/>
                    </a:lnTo>
                    <a:lnTo>
                      <a:pt x="141" y="806"/>
                    </a:lnTo>
                    <a:lnTo>
                      <a:pt x="159" y="797"/>
                    </a:lnTo>
                    <a:lnTo>
                      <a:pt x="179" y="786"/>
                    </a:lnTo>
                    <a:lnTo>
                      <a:pt x="197" y="774"/>
                    </a:lnTo>
                    <a:lnTo>
                      <a:pt x="215" y="760"/>
                    </a:lnTo>
                    <a:lnTo>
                      <a:pt x="215" y="2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7" name="Freeform 187"/>
              <p:cNvSpPr>
                <a:spLocks/>
              </p:cNvSpPr>
              <p:nvPr/>
            </p:nvSpPr>
            <p:spPr bwMode="auto">
              <a:xfrm>
                <a:off x="6087" y="13696"/>
                <a:ext cx="180" cy="685"/>
              </a:xfrm>
              <a:custGeom>
                <a:avLst/>
                <a:gdLst>
                  <a:gd name="T0" fmla="*/ 180 w 180"/>
                  <a:gd name="T1" fmla="*/ 16 h 685"/>
                  <a:gd name="T2" fmla="*/ 179 w 180"/>
                  <a:gd name="T3" fmla="*/ 16 h 685"/>
                  <a:gd name="T4" fmla="*/ 176 w 180"/>
                  <a:gd name="T5" fmla="*/ 14 h 685"/>
                  <a:gd name="T6" fmla="*/ 172 w 180"/>
                  <a:gd name="T7" fmla="*/ 12 h 685"/>
                  <a:gd name="T8" fmla="*/ 165 w 180"/>
                  <a:gd name="T9" fmla="*/ 10 h 685"/>
                  <a:gd name="T10" fmla="*/ 157 w 180"/>
                  <a:gd name="T11" fmla="*/ 8 h 685"/>
                  <a:gd name="T12" fmla="*/ 147 w 180"/>
                  <a:gd name="T13" fmla="*/ 4 h 685"/>
                  <a:gd name="T14" fmla="*/ 136 w 180"/>
                  <a:gd name="T15" fmla="*/ 2 h 685"/>
                  <a:gd name="T16" fmla="*/ 125 w 180"/>
                  <a:gd name="T17" fmla="*/ 0 h 685"/>
                  <a:gd name="T18" fmla="*/ 111 w 180"/>
                  <a:gd name="T19" fmla="*/ 0 h 685"/>
                  <a:gd name="T20" fmla="*/ 97 w 180"/>
                  <a:gd name="T21" fmla="*/ 0 h 685"/>
                  <a:gd name="T22" fmla="*/ 81 w 180"/>
                  <a:gd name="T23" fmla="*/ 1 h 685"/>
                  <a:gd name="T24" fmla="*/ 66 w 180"/>
                  <a:gd name="T25" fmla="*/ 3 h 685"/>
                  <a:gd name="T26" fmla="*/ 50 w 180"/>
                  <a:gd name="T27" fmla="*/ 8 h 685"/>
                  <a:gd name="T28" fmla="*/ 33 w 180"/>
                  <a:gd name="T29" fmla="*/ 14 h 685"/>
                  <a:gd name="T30" fmla="*/ 17 w 180"/>
                  <a:gd name="T31" fmla="*/ 23 h 685"/>
                  <a:gd name="T32" fmla="*/ 0 w 180"/>
                  <a:gd name="T33" fmla="*/ 33 h 685"/>
                  <a:gd name="T34" fmla="*/ 0 w 180"/>
                  <a:gd name="T35" fmla="*/ 685 h 685"/>
                  <a:gd name="T36" fmla="*/ 1 w 180"/>
                  <a:gd name="T37" fmla="*/ 685 h 685"/>
                  <a:gd name="T38" fmla="*/ 4 w 180"/>
                  <a:gd name="T39" fmla="*/ 685 h 685"/>
                  <a:gd name="T40" fmla="*/ 9 w 180"/>
                  <a:gd name="T41" fmla="*/ 684 h 685"/>
                  <a:gd name="T42" fmla="*/ 17 w 180"/>
                  <a:gd name="T43" fmla="*/ 683 h 685"/>
                  <a:gd name="T44" fmla="*/ 26 w 180"/>
                  <a:gd name="T45" fmla="*/ 682 h 685"/>
                  <a:gd name="T46" fmla="*/ 35 w 180"/>
                  <a:gd name="T47" fmla="*/ 681 h 685"/>
                  <a:gd name="T48" fmla="*/ 47 w 180"/>
                  <a:gd name="T49" fmla="*/ 678 h 685"/>
                  <a:gd name="T50" fmla="*/ 60 w 180"/>
                  <a:gd name="T51" fmla="*/ 676 h 685"/>
                  <a:gd name="T52" fmla="*/ 73 w 180"/>
                  <a:gd name="T53" fmla="*/ 671 h 685"/>
                  <a:gd name="T54" fmla="*/ 87 w 180"/>
                  <a:gd name="T55" fmla="*/ 667 h 685"/>
                  <a:gd name="T56" fmla="*/ 102 w 180"/>
                  <a:gd name="T57" fmla="*/ 662 h 685"/>
                  <a:gd name="T58" fmla="*/ 118 w 180"/>
                  <a:gd name="T59" fmla="*/ 655 h 685"/>
                  <a:gd name="T60" fmla="*/ 133 w 180"/>
                  <a:gd name="T61" fmla="*/ 648 h 685"/>
                  <a:gd name="T62" fmla="*/ 149 w 180"/>
                  <a:gd name="T63" fmla="*/ 639 h 685"/>
                  <a:gd name="T64" fmla="*/ 165 w 180"/>
                  <a:gd name="T65" fmla="*/ 628 h 685"/>
                  <a:gd name="T66" fmla="*/ 180 w 180"/>
                  <a:gd name="T67" fmla="*/ 617 h 685"/>
                  <a:gd name="T68" fmla="*/ 180 w 180"/>
                  <a:gd name="T69" fmla="*/ 16 h 68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80"/>
                  <a:gd name="T106" fmla="*/ 0 h 685"/>
                  <a:gd name="T107" fmla="*/ 180 w 180"/>
                  <a:gd name="T108" fmla="*/ 685 h 68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80" h="685">
                    <a:moveTo>
                      <a:pt x="180" y="16"/>
                    </a:moveTo>
                    <a:lnTo>
                      <a:pt x="179" y="16"/>
                    </a:lnTo>
                    <a:lnTo>
                      <a:pt x="176" y="14"/>
                    </a:lnTo>
                    <a:lnTo>
                      <a:pt x="172" y="12"/>
                    </a:lnTo>
                    <a:lnTo>
                      <a:pt x="165" y="10"/>
                    </a:lnTo>
                    <a:lnTo>
                      <a:pt x="157" y="8"/>
                    </a:lnTo>
                    <a:lnTo>
                      <a:pt x="147" y="4"/>
                    </a:lnTo>
                    <a:lnTo>
                      <a:pt x="136" y="2"/>
                    </a:lnTo>
                    <a:lnTo>
                      <a:pt x="125" y="0"/>
                    </a:lnTo>
                    <a:lnTo>
                      <a:pt x="111" y="0"/>
                    </a:lnTo>
                    <a:lnTo>
                      <a:pt x="97" y="0"/>
                    </a:lnTo>
                    <a:lnTo>
                      <a:pt x="81" y="1"/>
                    </a:lnTo>
                    <a:lnTo>
                      <a:pt x="66" y="3"/>
                    </a:lnTo>
                    <a:lnTo>
                      <a:pt x="50" y="8"/>
                    </a:lnTo>
                    <a:lnTo>
                      <a:pt x="33" y="14"/>
                    </a:lnTo>
                    <a:lnTo>
                      <a:pt x="17" y="23"/>
                    </a:lnTo>
                    <a:lnTo>
                      <a:pt x="0" y="33"/>
                    </a:lnTo>
                    <a:lnTo>
                      <a:pt x="0" y="685"/>
                    </a:lnTo>
                    <a:lnTo>
                      <a:pt x="1" y="685"/>
                    </a:lnTo>
                    <a:lnTo>
                      <a:pt x="4" y="685"/>
                    </a:lnTo>
                    <a:lnTo>
                      <a:pt x="9" y="684"/>
                    </a:lnTo>
                    <a:lnTo>
                      <a:pt x="17" y="683"/>
                    </a:lnTo>
                    <a:lnTo>
                      <a:pt x="26" y="682"/>
                    </a:lnTo>
                    <a:lnTo>
                      <a:pt x="35" y="681"/>
                    </a:lnTo>
                    <a:lnTo>
                      <a:pt x="47" y="678"/>
                    </a:lnTo>
                    <a:lnTo>
                      <a:pt x="60" y="676"/>
                    </a:lnTo>
                    <a:lnTo>
                      <a:pt x="73" y="671"/>
                    </a:lnTo>
                    <a:lnTo>
                      <a:pt x="87" y="667"/>
                    </a:lnTo>
                    <a:lnTo>
                      <a:pt x="102" y="662"/>
                    </a:lnTo>
                    <a:lnTo>
                      <a:pt x="118" y="655"/>
                    </a:lnTo>
                    <a:lnTo>
                      <a:pt x="133" y="648"/>
                    </a:lnTo>
                    <a:lnTo>
                      <a:pt x="149" y="639"/>
                    </a:lnTo>
                    <a:lnTo>
                      <a:pt x="165" y="628"/>
                    </a:lnTo>
                    <a:lnTo>
                      <a:pt x="180" y="617"/>
                    </a:lnTo>
                    <a:lnTo>
                      <a:pt x="18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8" name="Freeform 188"/>
              <p:cNvSpPr>
                <a:spLocks/>
              </p:cNvSpPr>
              <p:nvPr/>
            </p:nvSpPr>
            <p:spPr bwMode="auto">
              <a:xfrm>
                <a:off x="6093" y="13704"/>
                <a:ext cx="146" cy="530"/>
              </a:xfrm>
              <a:custGeom>
                <a:avLst/>
                <a:gdLst>
                  <a:gd name="T0" fmla="*/ 146 w 146"/>
                  <a:gd name="T1" fmla="*/ 14 h 530"/>
                  <a:gd name="T2" fmla="*/ 143 w 146"/>
                  <a:gd name="T3" fmla="*/ 12 h 530"/>
                  <a:gd name="T4" fmla="*/ 134 w 146"/>
                  <a:gd name="T5" fmla="*/ 8 h 530"/>
                  <a:gd name="T6" fmla="*/ 120 w 146"/>
                  <a:gd name="T7" fmla="*/ 4 h 530"/>
                  <a:gd name="T8" fmla="*/ 101 w 146"/>
                  <a:gd name="T9" fmla="*/ 1 h 530"/>
                  <a:gd name="T10" fmla="*/ 79 w 146"/>
                  <a:gd name="T11" fmla="*/ 0 h 530"/>
                  <a:gd name="T12" fmla="*/ 54 w 146"/>
                  <a:gd name="T13" fmla="*/ 3 h 530"/>
                  <a:gd name="T14" fmla="*/ 27 w 146"/>
                  <a:gd name="T15" fmla="*/ 11 h 530"/>
                  <a:gd name="T16" fmla="*/ 0 w 146"/>
                  <a:gd name="T17" fmla="*/ 27 h 530"/>
                  <a:gd name="T18" fmla="*/ 0 w 146"/>
                  <a:gd name="T19" fmla="*/ 530 h 530"/>
                  <a:gd name="T20" fmla="*/ 3 w 146"/>
                  <a:gd name="T21" fmla="*/ 530 h 530"/>
                  <a:gd name="T22" fmla="*/ 14 w 146"/>
                  <a:gd name="T23" fmla="*/ 529 h 530"/>
                  <a:gd name="T24" fmla="*/ 29 w 146"/>
                  <a:gd name="T25" fmla="*/ 526 h 530"/>
                  <a:gd name="T26" fmla="*/ 49 w 146"/>
                  <a:gd name="T27" fmla="*/ 521 h 530"/>
                  <a:gd name="T28" fmla="*/ 71 w 146"/>
                  <a:gd name="T29" fmla="*/ 514 h 530"/>
                  <a:gd name="T30" fmla="*/ 96 w 146"/>
                  <a:gd name="T31" fmla="*/ 505 h 530"/>
                  <a:gd name="T32" fmla="*/ 121 w 146"/>
                  <a:gd name="T33" fmla="*/ 492 h 530"/>
                  <a:gd name="T34" fmla="*/ 146 w 146"/>
                  <a:gd name="T35" fmla="*/ 475 h 530"/>
                  <a:gd name="T36" fmla="*/ 146 w 146"/>
                  <a:gd name="T37" fmla="*/ 14 h 5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6"/>
                  <a:gd name="T58" fmla="*/ 0 h 530"/>
                  <a:gd name="T59" fmla="*/ 146 w 146"/>
                  <a:gd name="T60" fmla="*/ 530 h 5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6" h="530">
                    <a:moveTo>
                      <a:pt x="146" y="14"/>
                    </a:moveTo>
                    <a:lnTo>
                      <a:pt x="143" y="12"/>
                    </a:lnTo>
                    <a:lnTo>
                      <a:pt x="134" y="8"/>
                    </a:lnTo>
                    <a:lnTo>
                      <a:pt x="120" y="4"/>
                    </a:lnTo>
                    <a:lnTo>
                      <a:pt x="101" y="1"/>
                    </a:lnTo>
                    <a:lnTo>
                      <a:pt x="79" y="0"/>
                    </a:lnTo>
                    <a:lnTo>
                      <a:pt x="54" y="3"/>
                    </a:lnTo>
                    <a:lnTo>
                      <a:pt x="27" y="11"/>
                    </a:lnTo>
                    <a:lnTo>
                      <a:pt x="0" y="27"/>
                    </a:lnTo>
                    <a:lnTo>
                      <a:pt x="0" y="530"/>
                    </a:lnTo>
                    <a:lnTo>
                      <a:pt x="3" y="530"/>
                    </a:lnTo>
                    <a:lnTo>
                      <a:pt x="14" y="529"/>
                    </a:lnTo>
                    <a:lnTo>
                      <a:pt x="29" y="526"/>
                    </a:lnTo>
                    <a:lnTo>
                      <a:pt x="49" y="521"/>
                    </a:lnTo>
                    <a:lnTo>
                      <a:pt x="71" y="514"/>
                    </a:lnTo>
                    <a:lnTo>
                      <a:pt x="96" y="505"/>
                    </a:lnTo>
                    <a:lnTo>
                      <a:pt x="121" y="492"/>
                    </a:lnTo>
                    <a:lnTo>
                      <a:pt x="146" y="475"/>
                    </a:lnTo>
                    <a:lnTo>
                      <a:pt x="146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59" name="Freeform 189"/>
              <p:cNvSpPr>
                <a:spLocks/>
              </p:cNvSpPr>
              <p:nvPr/>
            </p:nvSpPr>
            <p:spPr bwMode="auto">
              <a:xfrm>
                <a:off x="6101" y="13712"/>
                <a:ext cx="109" cy="373"/>
              </a:xfrm>
              <a:custGeom>
                <a:avLst/>
                <a:gdLst>
                  <a:gd name="T0" fmla="*/ 109 w 109"/>
                  <a:gd name="T1" fmla="*/ 10 h 373"/>
                  <a:gd name="T2" fmla="*/ 107 w 109"/>
                  <a:gd name="T3" fmla="*/ 9 h 373"/>
                  <a:gd name="T4" fmla="*/ 100 w 109"/>
                  <a:gd name="T5" fmla="*/ 6 h 373"/>
                  <a:gd name="T6" fmla="*/ 89 w 109"/>
                  <a:gd name="T7" fmla="*/ 2 h 373"/>
                  <a:gd name="T8" fmla="*/ 75 w 109"/>
                  <a:gd name="T9" fmla="*/ 0 h 373"/>
                  <a:gd name="T10" fmla="*/ 59 w 109"/>
                  <a:gd name="T11" fmla="*/ 0 h 373"/>
                  <a:gd name="T12" fmla="*/ 39 w 109"/>
                  <a:gd name="T13" fmla="*/ 2 h 373"/>
                  <a:gd name="T14" fmla="*/ 20 w 109"/>
                  <a:gd name="T15" fmla="*/ 9 h 373"/>
                  <a:gd name="T16" fmla="*/ 0 w 109"/>
                  <a:gd name="T17" fmla="*/ 21 h 373"/>
                  <a:gd name="T18" fmla="*/ 0 w 109"/>
                  <a:gd name="T19" fmla="*/ 373 h 373"/>
                  <a:gd name="T20" fmla="*/ 2 w 109"/>
                  <a:gd name="T21" fmla="*/ 373 h 373"/>
                  <a:gd name="T22" fmla="*/ 9 w 109"/>
                  <a:gd name="T23" fmla="*/ 372 h 373"/>
                  <a:gd name="T24" fmla="*/ 21 w 109"/>
                  <a:gd name="T25" fmla="*/ 369 h 373"/>
                  <a:gd name="T26" fmla="*/ 36 w 109"/>
                  <a:gd name="T27" fmla="*/ 366 h 373"/>
                  <a:gd name="T28" fmla="*/ 53 w 109"/>
                  <a:gd name="T29" fmla="*/ 362 h 373"/>
                  <a:gd name="T30" fmla="*/ 72 w 109"/>
                  <a:gd name="T31" fmla="*/ 354 h 373"/>
                  <a:gd name="T32" fmla="*/ 90 w 109"/>
                  <a:gd name="T33" fmla="*/ 343 h 373"/>
                  <a:gd name="T34" fmla="*/ 109 w 109"/>
                  <a:gd name="T35" fmla="*/ 331 h 373"/>
                  <a:gd name="T36" fmla="*/ 109 w 109"/>
                  <a:gd name="T37" fmla="*/ 10 h 37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9"/>
                  <a:gd name="T58" fmla="*/ 0 h 373"/>
                  <a:gd name="T59" fmla="*/ 109 w 109"/>
                  <a:gd name="T60" fmla="*/ 373 h 37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9" h="373">
                    <a:moveTo>
                      <a:pt x="109" y="10"/>
                    </a:moveTo>
                    <a:lnTo>
                      <a:pt x="107" y="9"/>
                    </a:lnTo>
                    <a:lnTo>
                      <a:pt x="100" y="6"/>
                    </a:lnTo>
                    <a:lnTo>
                      <a:pt x="89" y="2"/>
                    </a:lnTo>
                    <a:lnTo>
                      <a:pt x="75" y="0"/>
                    </a:lnTo>
                    <a:lnTo>
                      <a:pt x="59" y="0"/>
                    </a:lnTo>
                    <a:lnTo>
                      <a:pt x="39" y="2"/>
                    </a:lnTo>
                    <a:lnTo>
                      <a:pt x="20" y="9"/>
                    </a:lnTo>
                    <a:lnTo>
                      <a:pt x="0" y="21"/>
                    </a:lnTo>
                    <a:lnTo>
                      <a:pt x="0" y="373"/>
                    </a:lnTo>
                    <a:lnTo>
                      <a:pt x="2" y="373"/>
                    </a:lnTo>
                    <a:lnTo>
                      <a:pt x="9" y="372"/>
                    </a:lnTo>
                    <a:lnTo>
                      <a:pt x="21" y="369"/>
                    </a:lnTo>
                    <a:lnTo>
                      <a:pt x="36" y="366"/>
                    </a:lnTo>
                    <a:lnTo>
                      <a:pt x="53" y="362"/>
                    </a:lnTo>
                    <a:lnTo>
                      <a:pt x="72" y="354"/>
                    </a:lnTo>
                    <a:lnTo>
                      <a:pt x="90" y="343"/>
                    </a:lnTo>
                    <a:lnTo>
                      <a:pt x="109" y="331"/>
                    </a:lnTo>
                    <a:lnTo>
                      <a:pt x="109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0" name="Freeform 190"/>
              <p:cNvSpPr>
                <a:spLocks/>
              </p:cNvSpPr>
              <p:nvPr/>
            </p:nvSpPr>
            <p:spPr bwMode="auto">
              <a:xfrm>
                <a:off x="6107" y="13721"/>
                <a:ext cx="75" cy="216"/>
              </a:xfrm>
              <a:custGeom>
                <a:avLst/>
                <a:gdLst>
                  <a:gd name="T0" fmla="*/ 75 w 75"/>
                  <a:gd name="T1" fmla="*/ 6 h 216"/>
                  <a:gd name="T2" fmla="*/ 73 w 75"/>
                  <a:gd name="T3" fmla="*/ 5 h 216"/>
                  <a:gd name="T4" fmla="*/ 69 w 75"/>
                  <a:gd name="T5" fmla="*/ 4 h 216"/>
                  <a:gd name="T6" fmla="*/ 61 w 75"/>
                  <a:gd name="T7" fmla="*/ 2 h 216"/>
                  <a:gd name="T8" fmla="*/ 52 w 75"/>
                  <a:gd name="T9" fmla="*/ 0 h 216"/>
                  <a:gd name="T10" fmla="*/ 41 w 75"/>
                  <a:gd name="T11" fmla="*/ 0 h 216"/>
                  <a:gd name="T12" fmla="*/ 28 w 75"/>
                  <a:gd name="T13" fmla="*/ 1 h 216"/>
                  <a:gd name="T14" fmla="*/ 14 w 75"/>
                  <a:gd name="T15" fmla="*/ 6 h 216"/>
                  <a:gd name="T16" fmla="*/ 0 w 75"/>
                  <a:gd name="T17" fmla="*/ 14 h 216"/>
                  <a:gd name="T18" fmla="*/ 0 w 75"/>
                  <a:gd name="T19" fmla="*/ 216 h 216"/>
                  <a:gd name="T20" fmla="*/ 2 w 75"/>
                  <a:gd name="T21" fmla="*/ 216 h 216"/>
                  <a:gd name="T22" fmla="*/ 7 w 75"/>
                  <a:gd name="T23" fmla="*/ 215 h 216"/>
                  <a:gd name="T24" fmla="*/ 15 w 75"/>
                  <a:gd name="T25" fmla="*/ 214 h 216"/>
                  <a:gd name="T26" fmla="*/ 25 w 75"/>
                  <a:gd name="T27" fmla="*/ 211 h 216"/>
                  <a:gd name="T28" fmla="*/ 37 w 75"/>
                  <a:gd name="T29" fmla="*/ 208 h 216"/>
                  <a:gd name="T30" fmla="*/ 50 w 75"/>
                  <a:gd name="T31" fmla="*/ 203 h 216"/>
                  <a:gd name="T32" fmla="*/ 63 w 75"/>
                  <a:gd name="T33" fmla="*/ 195 h 216"/>
                  <a:gd name="T34" fmla="*/ 75 w 75"/>
                  <a:gd name="T35" fmla="*/ 187 h 216"/>
                  <a:gd name="T36" fmla="*/ 75 w 75"/>
                  <a:gd name="T37" fmla="*/ 6 h 2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5"/>
                  <a:gd name="T58" fmla="*/ 0 h 216"/>
                  <a:gd name="T59" fmla="*/ 75 w 75"/>
                  <a:gd name="T60" fmla="*/ 216 h 2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5" h="216">
                    <a:moveTo>
                      <a:pt x="75" y="6"/>
                    </a:moveTo>
                    <a:lnTo>
                      <a:pt x="73" y="5"/>
                    </a:lnTo>
                    <a:lnTo>
                      <a:pt x="69" y="4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1" y="0"/>
                    </a:lnTo>
                    <a:lnTo>
                      <a:pt x="28" y="1"/>
                    </a:lnTo>
                    <a:lnTo>
                      <a:pt x="14" y="6"/>
                    </a:lnTo>
                    <a:lnTo>
                      <a:pt x="0" y="14"/>
                    </a:lnTo>
                    <a:lnTo>
                      <a:pt x="0" y="216"/>
                    </a:lnTo>
                    <a:lnTo>
                      <a:pt x="2" y="216"/>
                    </a:lnTo>
                    <a:lnTo>
                      <a:pt x="7" y="215"/>
                    </a:lnTo>
                    <a:lnTo>
                      <a:pt x="15" y="214"/>
                    </a:lnTo>
                    <a:lnTo>
                      <a:pt x="25" y="211"/>
                    </a:lnTo>
                    <a:lnTo>
                      <a:pt x="37" y="208"/>
                    </a:lnTo>
                    <a:lnTo>
                      <a:pt x="50" y="203"/>
                    </a:lnTo>
                    <a:lnTo>
                      <a:pt x="63" y="195"/>
                    </a:lnTo>
                    <a:lnTo>
                      <a:pt x="75" y="187"/>
                    </a:lnTo>
                    <a:lnTo>
                      <a:pt x="75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1" name="Freeform 191"/>
              <p:cNvSpPr>
                <a:spLocks/>
              </p:cNvSpPr>
              <p:nvPr/>
            </p:nvSpPr>
            <p:spPr bwMode="auto">
              <a:xfrm>
                <a:off x="7013" y="14340"/>
                <a:ext cx="110" cy="111"/>
              </a:xfrm>
              <a:custGeom>
                <a:avLst/>
                <a:gdLst>
                  <a:gd name="T0" fmla="*/ 55 w 110"/>
                  <a:gd name="T1" fmla="*/ 111 h 111"/>
                  <a:gd name="T2" fmla="*/ 66 w 110"/>
                  <a:gd name="T3" fmla="*/ 110 h 111"/>
                  <a:gd name="T4" fmla="*/ 76 w 110"/>
                  <a:gd name="T5" fmla="*/ 106 h 111"/>
                  <a:gd name="T6" fmla="*/ 85 w 110"/>
                  <a:gd name="T7" fmla="*/ 101 h 111"/>
                  <a:gd name="T8" fmla="*/ 94 w 110"/>
                  <a:gd name="T9" fmla="*/ 94 h 111"/>
                  <a:gd name="T10" fmla="*/ 100 w 110"/>
                  <a:gd name="T11" fmla="*/ 86 h 111"/>
                  <a:gd name="T12" fmla="*/ 106 w 110"/>
                  <a:gd name="T13" fmla="*/ 77 h 111"/>
                  <a:gd name="T14" fmla="*/ 109 w 110"/>
                  <a:gd name="T15" fmla="*/ 66 h 111"/>
                  <a:gd name="T16" fmla="*/ 110 w 110"/>
                  <a:gd name="T17" fmla="*/ 56 h 111"/>
                  <a:gd name="T18" fmla="*/ 109 w 110"/>
                  <a:gd name="T19" fmla="*/ 44 h 111"/>
                  <a:gd name="T20" fmla="*/ 106 w 110"/>
                  <a:gd name="T21" fmla="*/ 34 h 111"/>
                  <a:gd name="T22" fmla="*/ 100 w 110"/>
                  <a:gd name="T23" fmla="*/ 24 h 111"/>
                  <a:gd name="T24" fmla="*/ 94 w 110"/>
                  <a:gd name="T25" fmla="*/ 17 h 111"/>
                  <a:gd name="T26" fmla="*/ 85 w 110"/>
                  <a:gd name="T27" fmla="*/ 9 h 111"/>
                  <a:gd name="T28" fmla="*/ 76 w 110"/>
                  <a:gd name="T29" fmla="*/ 5 h 111"/>
                  <a:gd name="T30" fmla="*/ 66 w 110"/>
                  <a:gd name="T31" fmla="*/ 2 h 111"/>
                  <a:gd name="T32" fmla="*/ 55 w 110"/>
                  <a:gd name="T33" fmla="*/ 0 h 111"/>
                  <a:gd name="T34" fmla="*/ 44 w 110"/>
                  <a:gd name="T35" fmla="*/ 2 h 111"/>
                  <a:gd name="T36" fmla="*/ 33 w 110"/>
                  <a:gd name="T37" fmla="*/ 5 h 111"/>
                  <a:gd name="T38" fmla="*/ 25 w 110"/>
                  <a:gd name="T39" fmla="*/ 9 h 111"/>
                  <a:gd name="T40" fmla="*/ 16 w 110"/>
                  <a:gd name="T41" fmla="*/ 17 h 111"/>
                  <a:gd name="T42" fmla="*/ 10 w 110"/>
                  <a:gd name="T43" fmla="*/ 24 h 111"/>
                  <a:gd name="T44" fmla="*/ 4 w 110"/>
                  <a:gd name="T45" fmla="*/ 34 h 111"/>
                  <a:gd name="T46" fmla="*/ 1 w 110"/>
                  <a:gd name="T47" fmla="*/ 44 h 111"/>
                  <a:gd name="T48" fmla="*/ 0 w 110"/>
                  <a:gd name="T49" fmla="*/ 56 h 111"/>
                  <a:gd name="T50" fmla="*/ 1 w 110"/>
                  <a:gd name="T51" fmla="*/ 66 h 111"/>
                  <a:gd name="T52" fmla="*/ 4 w 110"/>
                  <a:gd name="T53" fmla="*/ 77 h 111"/>
                  <a:gd name="T54" fmla="*/ 10 w 110"/>
                  <a:gd name="T55" fmla="*/ 86 h 111"/>
                  <a:gd name="T56" fmla="*/ 16 w 110"/>
                  <a:gd name="T57" fmla="*/ 94 h 111"/>
                  <a:gd name="T58" fmla="*/ 25 w 110"/>
                  <a:gd name="T59" fmla="*/ 101 h 111"/>
                  <a:gd name="T60" fmla="*/ 33 w 110"/>
                  <a:gd name="T61" fmla="*/ 106 h 111"/>
                  <a:gd name="T62" fmla="*/ 44 w 110"/>
                  <a:gd name="T63" fmla="*/ 110 h 111"/>
                  <a:gd name="T64" fmla="*/ 55 w 110"/>
                  <a:gd name="T65" fmla="*/ 111 h 1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10"/>
                  <a:gd name="T100" fmla="*/ 0 h 111"/>
                  <a:gd name="T101" fmla="*/ 110 w 110"/>
                  <a:gd name="T102" fmla="*/ 111 h 1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10" h="111">
                    <a:moveTo>
                      <a:pt x="55" y="111"/>
                    </a:moveTo>
                    <a:lnTo>
                      <a:pt x="66" y="110"/>
                    </a:lnTo>
                    <a:lnTo>
                      <a:pt x="76" y="106"/>
                    </a:lnTo>
                    <a:lnTo>
                      <a:pt x="85" y="101"/>
                    </a:lnTo>
                    <a:lnTo>
                      <a:pt x="94" y="94"/>
                    </a:lnTo>
                    <a:lnTo>
                      <a:pt x="100" y="86"/>
                    </a:lnTo>
                    <a:lnTo>
                      <a:pt x="106" y="77"/>
                    </a:lnTo>
                    <a:lnTo>
                      <a:pt x="109" y="66"/>
                    </a:lnTo>
                    <a:lnTo>
                      <a:pt x="110" y="56"/>
                    </a:lnTo>
                    <a:lnTo>
                      <a:pt x="109" y="44"/>
                    </a:lnTo>
                    <a:lnTo>
                      <a:pt x="106" y="34"/>
                    </a:lnTo>
                    <a:lnTo>
                      <a:pt x="100" y="24"/>
                    </a:lnTo>
                    <a:lnTo>
                      <a:pt x="94" y="17"/>
                    </a:lnTo>
                    <a:lnTo>
                      <a:pt x="85" y="9"/>
                    </a:lnTo>
                    <a:lnTo>
                      <a:pt x="76" y="5"/>
                    </a:lnTo>
                    <a:lnTo>
                      <a:pt x="66" y="2"/>
                    </a:lnTo>
                    <a:lnTo>
                      <a:pt x="55" y="0"/>
                    </a:lnTo>
                    <a:lnTo>
                      <a:pt x="44" y="2"/>
                    </a:lnTo>
                    <a:lnTo>
                      <a:pt x="33" y="5"/>
                    </a:lnTo>
                    <a:lnTo>
                      <a:pt x="25" y="9"/>
                    </a:lnTo>
                    <a:lnTo>
                      <a:pt x="16" y="17"/>
                    </a:lnTo>
                    <a:lnTo>
                      <a:pt x="10" y="24"/>
                    </a:lnTo>
                    <a:lnTo>
                      <a:pt x="4" y="34"/>
                    </a:lnTo>
                    <a:lnTo>
                      <a:pt x="1" y="44"/>
                    </a:lnTo>
                    <a:lnTo>
                      <a:pt x="0" y="56"/>
                    </a:lnTo>
                    <a:lnTo>
                      <a:pt x="1" y="66"/>
                    </a:lnTo>
                    <a:lnTo>
                      <a:pt x="4" y="77"/>
                    </a:lnTo>
                    <a:lnTo>
                      <a:pt x="10" y="86"/>
                    </a:lnTo>
                    <a:lnTo>
                      <a:pt x="16" y="94"/>
                    </a:lnTo>
                    <a:lnTo>
                      <a:pt x="25" y="101"/>
                    </a:lnTo>
                    <a:lnTo>
                      <a:pt x="33" y="106"/>
                    </a:lnTo>
                    <a:lnTo>
                      <a:pt x="44" y="110"/>
                    </a:lnTo>
                    <a:lnTo>
                      <a:pt x="55" y="1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2" name="Freeform 192"/>
              <p:cNvSpPr>
                <a:spLocks/>
              </p:cNvSpPr>
              <p:nvPr/>
            </p:nvSpPr>
            <p:spPr bwMode="auto">
              <a:xfrm>
                <a:off x="6676" y="14343"/>
                <a:ext cx="55" cy="55"/>
              </a:xfrm>
              <a:custGeom>
                <a:avLst/>
                <a:gdLst>
                  <a:gd name="T0" fmla="*/ 27 w 55"/>
                  <a:gd name="T1" fmla="*/ 55 h 55"/>
                  <a:gd name="T2" fmla="*/ 38 w 55"/>
                  <a:gd name="T3" fmla="*/ 53 h 55"/>
                  <a:gd name="T4" fmla="*/ 48 w 55"/>
                  <a:gd name="T5" fmla="*/ 46 h 55"/>
                  <a:gd name="T6" fmla="*/ 53 w 55"/>
                  <a:gd name="T7" fmla="*/ 37 h 55"/>
                  <a:gd name="T8" fmla="*/ 55 w 55"/>
                  <a:gd name="T9" fmla="*/ 27 h 55"/>
                  <a:gd name="T10" fmla="*/ 53 w 55"/>
                  <a:gd name="T11" fmla="*/ 16 h 55"/>
                  <a:gd name="T12" fmla="*/ 48 w 55"/>
                  <a:gd name="T13" fmla="*/ 7 h 55"/>
                  <a:gd name="T14" fmla="*/ 38 w 55"/>
                  <a:gd name="T15" fmla="*/ 2 h 55"/>
                  <a:gd name="T16" fmla="*/ 27 w 55"/>
                  <a:gd name="T17" fmla="*/ 0 h 55"/>
                  <a:gd name="T18" fmla="*/ 16 w 55"/>
                  <a:gd name="T19" fmla="*/ 2 h 55"/>
                  <a:gd name="T20" fmla="*/ 8 w 55"/>
                  <a:gd name="T21" fmla="*/ 7 h 55"/>
                  <a:gd name="T22" fmla="*/ 2 w 55"/>
                  <a:gd name="T23" fmla="*/ 16 h 55"/>
                  <a:gd name="T24" fmla="*/ 0 w 55"/>
                  <a:gd name="T25" fmla="*/ 27 h 55"/>
                  <a:gd name="T26" fmla="*/ 2 w 55"/>
                  <a:gd name="T27" fmla="*/ 37 h 55"/>
                  <a:gd name="T28" fmla="*/ 8 w 55"/>
                  <a:gd name="T29" fmla="*/ 46 h 55"/>
                  <a:gd name="T30" fmla="*/ 16 w 55"/>
                  <a:gd name="T31" fmla="*/ 53 h 55"/>
                  <a:gd name="T32" fmla="*/ 27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7" y="55"/>
                    </a:moveTo>
                    <a:lnTo>
                      <a:pt x="38" y="53"/>
                    </a:lnTo>
                    <a:lnTo>
                      <a:pt x="48" y="46"/>
                    </a:lnTo>
                    <a:lnTo>
                      <a:pt x="53" y="37"/>
                    </a:lnTo>
                    <a:lnTo>
                      <a:pt x="55" y="27"/>
                    </a:lnTo>
                    <a:lnTo>
                      <a:pt x="53" y="16"/>
                    </a:lnTo>
                    <a:lnTo>
                      <a:pt x="48" y="7"/>
                    </a:lnTo>
                    <a:lnTo>
                      <a:pt x="38" y="2"/>
                    </a:lnTo>
                    <a:lnTo>
                      <a:pt x="27" y="0"/>
                    </a:lnTo>
                    <a:lnTo>
                      <a:pt x="16" y="2"/>
                    </a:lnTo>
                    <a:lnTo>
                      <a:pt x="8" y="7"/>
                    </a:lnTo>
                    <a:lnTo>
                      <a:pt x="2" y="16"/>
                    </a:lnTo>
                    <a:lnTo>
                      <a:pt x="0" y="27"/>
                    </a:lnTo>
                    <a:lnTo>
                      <a:pt x="2" y="37"/>
                    </a:lnTo>
                    <a:lnTo>
                      <a:pt x="8" y="46"/>
                    </a:lnTo>
                    <a:lnTo>
                      <a:pt x="16" y="53"/>
                    </a:lnTo>
                    <a:lnTo>
                      <a:pt x="27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3" name="Freeform 193"/>
              <p:cNvSpPr>
                <a:spLocks/>
              </p:cNvSpPr>
              <p:nvPr/>
            </p:nvSpPr>
            <p:spPr bwMode="auto">
              <a:xfrm>
                <a:off x="6770" y="14345"/>
                <a:ext cx="55" cy="55"/>
              </a:xfrm>
              <a:custGeom>
                <a:avLst/>
                <a:gdLst>
                  <a:gd name="T0" fmla="*/ 28 w 55"/>
                  <a:gd name="T1" fmla="*/ 55 h 55"/>
                  <a:gd name="T2" fmla="*/ 39 w 55"/>
                  <a:gd name="T3" fmla="*/ 53 h 55"/>
                  <a:gd name="T4" fmla="*/ 47 w 55"/>
                  <a:gd name="T5" fmla="*/ 47 h 55"/>
                  <a:gd name="T6" fmla="*/ 53 w 55"/>
                  <a:gd name="T7" fmla="*/ 39 h 55"/>
                  <a:gd name="T8" fmla="*/ 55 w 55"/>
                  <a:gd name="T9" fmla="*/ 28 h 55"/>
                  <a:gd name="T10" fmla="*/ 53 w 55"/>
                  <a:gd name="T11" fmla="*/ 17 h 55"/>
                  <a:gd name="T12" fmla="*/ 47 w 55"/>
                  <a:gd name="T13" fmla="*/ 8 h 55"/>
                  <a:gd name="T14" fmla="*/ 39 w 55"/>
                  <a:gd name="T15" fmla="*/ 2 h 55"/>
                  <a:gd name="T16" fmla="*/ 28 w 55"/>
                  <a:gd name="T17" fmla="*/ 0 h 55"/>
                  <a:gd name="T18" fmla="*/ 17 w 55"/>
                  <a:gd name="T19" fmla="*/ 2 h 55"/>
                  <a:gd name="T20" fmla="*/ 9 w 55"/>
                  <a:gd name="T21" fmla="*/ 8 h 55"/>
                  <a:gd name="T22" fmla="*/ 2 w 55"/>
                  <a:gd name="T23" fmla="*/ 17 h 55"/>
                  <a:gd name="T24" fmla="*/ 0 w 55"/>
                  <a:gd name="T25" fmla="*/ 28 h 55"/>
                  <a:gd name="T26" fmla="*/ 2 w 55"/>
                  <a:gd name="T27" fmla="*/ 39 h 55"/>
                  <a:gd name="T28" fmla="*/ 9 w 55"/>
                  <a:gd name="T29" fmla="*/ 47 h 55"/>
                  <a:gd name="T30" fmla="*/ 17 w 55"/>
                  <a:gd name="T31" fmla="*/ 53 h 55"/>
                  <a:gd name="T32" fmla="*/ 28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8" y="55"/>
                    </a:moveTo>
                    <a:lnTo>
                      <a:pt x="39" y="53"/>
                    </a:lnTo>
                    <a:lnTo>
                      <a:pt x="47" y="47"/>
                    </a:lnTo>
                    <a:lnTo>
                      <a:pt x="53" y="39"/>
                    </a:lnTo>
                    <a:lnTo>
                      <a:pt x="55" y="28"/>
                    </a:lnTo>
                    <a:lnTo>
                      <a:pt x="53" y="17"/>
                    </a:lnTo>
                    <a:lnTo>
                      <a:pt x="47" y="8"/>
                    </a:lnTo>
                    <a:lnTo>
                      <a:pt x="39" y="2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2" y="39"/>
                    </a:lnTo>
                    <a:lnTo>
                      <a:pt x="9" y="47"/>
                    </a:lnTo>
                    <a:lnTo>
                      <a:pt x="17" y="53"/>
                    </a:lnTo>
                    <a:lnTo>
                      <a:pt x="28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4" name="Freeform 194"/>
              <p:cNvSpPr>
                <a:spLocks/>
              </p:cNvSpPr>
              <p:nvPr/>
            </p:nvSpPr>
            <p:spPr bwMode="auto">
              <a:xfrm>
                <a:off x="6401" y="13591"/>
                <a:ext cx="156" cy="752"/>
              </a:xfrm>
              <a:custGeom>
                <a:avLst/>
                <a:gdLst>
                  <a:gd name="T0" fmla="*/ 48 w 156"/>
                  <a:gd name="T1" fmla="*/ 15 h 752"/>
                  <a:gd name="T2" fmla="*/ 44 w 156"/>
                  <a:gd name="T3" fmla="*/ 30 h 752"/>
                  <a:gd name="T4" fmla="*/ 33 w 156"/>
                  <a:gd name="T5" fmla="*/ 73 h 752"/>
                  <a:gd name="T6" fmla="*/ 19 w 156"/>
                  <a:gd name="T7" fmla="*/ 140 h 752"/>
                  <a:gd name="T8" fmla="*/ 7 w 156"/>
                  <a:gd name="T9" fmla="*/ 229 h 752"/>
                  <a:gd name="T10" fmla="*/ 0 w 156"/>
                  <a:gd name="T11" fmla="*/ 337 h 752"/>
                  <a:gd name="T12" fmla="*/ 1 w 156"/>
                  <a:gd name="T13" fmla="*/ 462 h 752"/>
                  <a:gd name="T14" fmla="*/ 14 w 156"/>
                  <a:gd name="T15" fmla="*/ 602 h 752"/>
                  <a:gd name="T16" fmla="*/ 43 w 156"/>
                  <a:gd name="T17" fmla="*/ 752 h 752"/>
                  <a:gd name="T18" fmla="*/ 150 w 156"/>
                  <a:gd name="T19" fmla="*/ 746 h 752"/>
                  <a:gd name="T20" fmla="*/ 146 w 156"/>
                  <a:gd name="T21" fmla="*/ 724 h 752"/>
                  <a:gd name="T22" fmla="*/ 135 w 156"/>
                  <a:gd name="T23" fmla="*/ 663 h 752"/>
                  <a:gd name="T24" fmla="*/ 123 w 156"/>
                  <a:gd name="T25" fmla="*/ 574 h 752"/>
                  <a:gd name="T26" fmla="*/ 111 w 156"/>
                  <a:gd name="T27" fmla="*/ 463 h 752"/>
                  <a:gd name="T28" fmla="*/ 104 w 156"/>
                  <a:gd name="T29" fmla="*/ 342 h 752"/>
                  <a:gd name="T30" fmla="*/ 107 w 156"/>
                  <a:gd name="T31" fmla="*/ 220 h 752"/>
                  <a:gd name="T32" fmla="*/ 124 w 156"/>
                  <a:gd name="T33" fmla="*/ 106 h 752"/>
                  <a:gd name="T34" fmla="*/ 156 w 156"/>
                  <a:gd name="T35" fmla="*/ 9 h 752"/>
                  <a:gd name="T36" fmla="*/ 156 w 156"/>
                  <a:gd name="T37" fmla="*/ 8 h 752"/>
                  <a:gd name="T38" fmla="*/ 156 w 156"/>
                  <a:gd name="T39" fmla="*/ 6 h 752"/>
                  <a:gd name="T40" fmla="*/ 154 w 156"/>
                  <a:gd name="T41" fmla="*/ 4 h 752"/>
                  <a:gd name="T42" fmla="*/ 147 w 156"/>
                  <a:gd name="T43" fmla="*/ 0 h 752"/>
                  <a:gd name="T44" fmla="*/ 134 w 156"/>
                  <a:gd name="T45" fmla="*/ 0 h 752"/>
                  <a:gd name="T46" fmla="*/ 115 w 156"/>
                  <a:gd name="T47" fmla="*/ 1 h 752"/>
                  <a:gd name="T48" fmla="*/ 87 w 156"/>
                  <a:gd name="T49" fmla="*/ 7 h 752"/>
                  <a:gd name="T50" fmla="*/ 48 w 156"/>
                  <a:gd name="T51" fmla="*/ 15 h 75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6"/>
                  <a:gd name="T79" fmla="*/ 0 h 752"/>
                  <a:gd name="T80" fmla="*/ 156 w 156"/>
                  <a:gd name="T81" fmla="*/ 752 h 75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6" h="752">
                    <a:moveTo>
                      <a:pt x="48" y="15"/>
                    </a:moveTo>
                    <a:lnTo>
                      <a:pt x="44" y="30"/>
                    </a:lnTo>
                    <a:lnTo>
                      <a:pt x="33" y="73"/>
                    </a:lnTo>
                    <a:lnTo>
                      <a:pt x="19" y="140"/>
                    </a:lnTo>
                    <a:lnTo>
                      <a:pt x="7" y="229"/>
                    </a:lnTo>
                    <a:lnTo>
                      <a:pt x="0" y="337"/>
                    </a:lnTo>
                    <a:lnTo>
                      <a:pt x="1" y="462"/>
                    </a:lnTo>
                    <a:lnTo>
                      <a:pt x="14" y="602"/>
                    </a:lnTo>
                    <a:lnTo>
                      <a:pt x="43" y="752"/>
                    </a:lnTo>
                    <a:lnTo>
                      <a:pt x="150" y="746"/>
                    </a:lnTo>
                    <a:lnTo>
                      <a:pt x="146" y="724"/>
                    </a:lnTo>
                    <a:lnTo>
                      <a:pt x="135" y="663"/>
                    </a:lnTo>
                    <a:lnTo>
                      <a:pt x="123" y="574"/>
                    </a:lnTo>
                    <a:lnTo>
                      <a:pt x="111" y="463"/>
                    </a:lnTo>
                    <a:lnTo>
                      <a:pt x="104" y="342"/>
                    </a:lnTo>
                    <a:lnTo>
                      <a:pt x="107" y="220"/>
                    </a:lnTo>
                    <a:lnTo>
                      <a:pt x="124" y="106"/>
                    </a:lnTo>
                    <a:lnTo>
                      <a:pt x="156" y="9"/>
                    </a:lnTo>
                    <a:lnTo>
                      <a:pt x="156" y="8"/>
                    </a:lnTo>
                    <a:lnTo>
                      <a:pt x="156" y="6"/>
                    </a:lnTo>
                    <a:lnTo>
                      <a:pt x="154" y="4"/>
                    </a:lnTo>
                    <a:lnTo>
                      <a:pt x="147" y="0"/>
                    </a:lnTo>
                    <a:lnTo>
                      <a:pt x="134" y="0"/>
                    </a:lnTo>
                    <a:lnTo>
                      <a:pt x="115" y="1"/>
                    </a:lnTo>
                    <a:lnTo>
                      <a:pt x="87" y="7"/>
                    </a:lnTo>
                    <a:lnTo>
                      <a:pt x="48" y="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5" name="Freeform 195"/>
              <p:cNvSpPr>
                <a:spLocks/>
              </p:cNvSpPr>
              <p:nvPr/>
            </p:nvSpPr>
            <p:spPr bwMode="auto">
              <a:xfrm>
                <a:off x="7205" y="13498"/>
                <a:ext cx="212" cy="839"/>
              </a:xfrm>
              <a:custGeom>
                <a:avLst/>
                <a:gdLst>
                  <a:gd name="T0" fmla="*/ 212 w 212"/>
                  <a:gd name="T1" fmla="*/ 6 h 839"/>
                  <a:gd name="T2" fmla="*/ 206 w 212"/>
                  <a:gd name="T3" fmla="*/ 11 h 839"/>
                  <a:gd name="T4" fmla="*/ 192 w 212"/>
                  <a:gd name="T5" fmla="*/ 33 h 839"/>
                  <a:gd name="T6" fmla="*/ 174 w 212"/>
                  <a:gd name="T7" fmla="*/ 77 h 839"/>
                  <a:gd name="T8" fmla="*/ 156 w 212"/>
                  <a:gd name="T9" fmla="*/ 148 h 839"/>
                  <a:gd name="T10" fmla="*/ 141 w 212"/>
                  <a:gd name="T11" fmla="*/ 254 h 839"/>
                  <a:gd name="T12" fmla="*/ 133 w 212"/>
                  <a:gd name="T13" fmla="*/ 401 h 839"/>
                  <a:gd name="T14" fmla="*/ 137 w 212"/>
                  <a:gd name="T15" fmla="*/ 593 h 839"/>
                  <a:gd name="T16" fmla="*/ 158 w 212"/>
                  <a:gd name="T17" fmla="*/ 839 h 839"/>
                  <a:gd name="T18" fmla="*/ 38 w 212"/>
                  <a:gd name="T19" fmla="*/ 839 h 839"/>
                  <a:gd name="T20" fmla="*/ 34 w 212"/>
                  <a:gd name="T21" fmla="*/ 814 h 839"/>
                  <a:gd name="T22" fmla="*/ 24 w 212"/>
                  <a:gd name="T23" fmla="*/ 746 h 839"/>
                  <a:gd name="T24" fmla="*/ 12 w 212"/>
                  <a:gd name="T25" fmla="*/ 645 h 839"/>
                  <a:gd name="T26" fmla="*/ 3 w 212"/>
                  <a:gd name="T27" fmla="*/ 521 h 839"/>
                  <a:gd name="T28" fmla="*/ 0 w 212"/>
                  <a:gd name="T29" fmla="*/ 384 h 839"/>
                  <a:gd name="T30" fmla="*/ 6 w 212"/>
                  <a:gd name="T31" fmla="*/ 244 h 839"/>
                  <a:gd name="T32" fmla="*/ 29 w 212"/>
                  <a:gd name="T33" fmla="*/ 114 h 839"/>
                  <a:gd name="T34" fmla="*/ 68 w 212"/>
                  <a:gd name="T35" fmla="*/ 0 h 839"/>
                  <a:gd name="T36" fmla="*/ 212 w 212"/>
                  <a:gd name="T37" fmla="*/ 6 h 83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12"/>
                  <a:gd name="T58" fmla="*/ 0 h 839"/>
                  <a:gd name="T59" fmla="*/ 212 w 212"/>
                  <a:gd name="T60" fmla="*/ 839 h 83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12" h="839">
                    <a:moveTo>
                      <a:pt x="212" y="6"/>
                    </a:moveTo>
                    <a:lnTo>
                      <a:pt x="206" y="11"/>
                    </a:lnTo>
                    <a:lnTo>
                      <a:pt x="192" y="33"/>
                    </a:lnTo>
                    <a:lnTo>
                      <a:pt x="174" y="77"/>
                    </a:lnTo>
                    <a:lnTo>
                      <a:pt x="156" y="148"/>
                    </a:lnTo>
                    <a:lnTo>
                      <a:pt x="141" y="254"/>
                    </a:lnTo>
                    <a:lnTo>
                      <a:pt x="133" y="401"/>
                    </a:lnTo>
                    <a:lnTo>
                      <a:pt x="137" y="593"/>
                    </a:lnTo>
                    <a:lnTo>
                      <a:pt x="158" y="839"/>
                    </a:lnTo>
                    <a:lnTo>
                      <a:pt x="38" y="839"/>
                    </a:lnTo>
                    <a:lnTo>
                      <a:pt x="34" y="814"/>
                    </a:lnTo>
                    <a:lnTo>
                      <a:pt x="24" y="746"/>
                    </a:lnTo>
                    <a:lnTo>
                      <a:pt x="12" y="645"/>
                    </a:lnTo>
                    <a:lnTo>
                      <a:pt x="3" y="521"/>
                    </a:lnTo>
                    <a:lnTo>
                      <a:pt x="0" y="384"/>
                    </a:lnTo>
                    <a:lnTo>
                      <a:pt x="6" y="244"/>
                    </a:lnTo>
                    <a:lnTo>
                      <a:pt x="29" y="114"/>
                    </a:lnTo>
                    <a:lnTo>
                      <a:pt x="68" y="0"/>
                    </a:lnTo>
                    <a:lnTo>
                      <a:pt x="212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6" name="Freeform 196"/>
              <p:cNvSpPr>
                <a:spLocks/>
              </p:cNvSpPr>
              <p:nvPr/>
            </p:nvSpPr>
            <p:spPr bwMode="auto">
              <a:xfrm>
                <a:off x="6406" y="13636"/>
                <a:ext cx="137" cy="656"/>
              </a:xfrm>
              <a:custGeom>
                <a:avLst/>
                <a:gdLst>
                  <a:gd name="T0" fmla="*/ 43 w 137"/>
                  <a:gd name="T1" fmla="*/ 12 h 656"/>
                  <a:gd name="T2" fmla="*/ 39 w 137"/>
                  <a:gd name="T3" fmla="*/ 25 h 656"/>
                  <a:gd name="T4" fmla="*/ 30 w 137"/>
                  <a:gd name="T5" fmla="*/ 62 h 656"/>
                  <a:gd name="T6" fmla="*/ 19 w 137"/>
                  <a:gd name="T7" fmla="*/ 122 h 656"/>
                  <a:gd name="T8" fmla="*/ 7 w 137"/>
                  <a:gd name="T9" fmla="*/ 199 h 656"/>
                  <a:gd name="T10" fmla="*/ 0 w 137"/>
                  <a:gd name="T11" fmla="*/ 294 h 656"/>
                  <a:gd name="T12" fmla="*/ 1 w 137"/>
                  <a:gd name="T13" fmla="*/ 403 h 656"/>
                  <a:gd name="T14" fmla="*/ 12 w 137"/>
                  <a:gd name="T15" fmla="*/ 524 h 656"/>
                  <a:gd name="T16" fmla="*/ 38 w 137"/>
                  <a:gd name="T17" fmla="*/ 656 h 656"/>
                  <a:gd name="T18" fmla="*/ 132 w 137"/>
                  <a:gd name="T19" fmla="*/ 650 h 656"/>
                  <a:gd name="T20" fmla="*/ 127 w 137"/>
                  <a:gd name="T21" fmla="*/ 631 h 656"/>
                  <a:gd name="T22" fmla="*/ 119 w 137"/>
                  <a:gd name="T23" fmla="*/ 578 h 656"/>
                  <a:gd name="T24" fmla="*/ 107 w 137"/>
                  <a:gd name="T25" fmla="*/ 499 h 656"/>
                  <a:gd name="T26" fmla="*/ 97 w 137"/>
                  <a:gd name="T27" fmla="*/ 403 h 656"/>
                  <a:gd name="T28" fmla="*/ 92 w 137"/>
                  <a:gd name="T29" fmla="*/ 297 h 656"/>
                  <a:gd name="T30" fmla="*/ 94 w 137"/>
                  <a:gd name="T31" fmla="*/ 192 h 656"/>
                  <a:gd name="T32" fmla="*/ 108 w 137"/>
                  <a:gd name="T33" fmla="*/ 91 h 656"/>
                  <a:gd name="T34" fmla="*/ 137 w 137"/>
                  <a:gd name="T35" fmla="*/ 7 h 656"/>
                  <a:gd name="T36" fmla="*/ 137 w 137"/>
                  <a:gd name="T37" fmla="*/ 6 h 656"/>
                  <a:gd name="T38" fmla="*/ 137 w 137"/>
                  <a:gd name="T39" fmla="*/ 4 h 656"/>
                  <a:gd name="T40" fmla="*/ 135 w 137"/>
                  <a:gd name="T41" fmla="*/ 2 h 656"/>
                  <a:gd name="T42" fmla="*/ 129 w 137"/>
                  <a:gd name="T43" fmla="*/ 0 h 656"/>
                  <a:gd name="T44" fmla="*/ 119 w 137"/>
                  <a:gd name="T45" fmla="*/ 0 h 656"/>
                  <a:gd name="T46" fmla="*/ 101 w 137"/>
                  <a:gd name="T47" fmla="*/ 1 h 656"/>
                  <a:gd name="T48" fmla="*/ 77 w 137"/>
                  <a:gd name="T49" fmla="*/ 5 h 656"/>
                  <a:gd name="T50" fmla="*/ 43 w 137"/>
                  <a:gd name="T51" fmla="*/ 12 h 65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37"/>
                  <a:gd name="T79" fmla="*/ 0 h 656"/>
                  <a:gd name="T80" fmla="*/ 137 w 137"/>
                  <a:gd name="T81" fmla="*/ 656 h 65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37" h="656">
                    <a:moveTo>
                      <a:pt x="43" y="12"/>
                    </a:moveTo>
                    <a:lnTo>
                      <a:pt x="39" y="25"/>
                    </a:lnTo>
                    <a:lnTo>
                      <a:pt x="30" y="62"/>
                    </a:lnTo>
                    <a:lnTo>
                      <a:pt x="19" y="122"/>
                    </a:lnTo>
                    <a:lnTo>
                      <a:pt x="7" y="199"/>
                    </a:lnTo>
                    <a:lnTo>
                      <a:pt x="0" y="294"/>
                    </a:lnTo>
                    <a:lnTo>
                      <a:pt x="1" y="403"/>
                    </a:lnTo>
                    <a:lnTo>
                      <a:pt x="12" y="524"/>
                    </a:lnTo>
                    <a:lnTo>
                      <a:pt x="38" y="656"/>
                    </a:lnTo>
                    <a:lnTo>
                      <a:pt x="132" y="650"/>
                    </a:lnTo>
                    <a:lnTo>
                      <a:pt x="127" y="631"/>
                    </a:lnTo>
                    <a:lnTo>
                      <a:pt x="119" y="578"/>
                    </a:lnTo>
                    <a:lnTo>
                      <a:pt x="107" y="499"/>
                    </a:lnTo>
                    <a:lnTo>
                      <a:pt x="97" y="403"/>
                    </a:lnTo>
                    <a:lnTo>
                      <a:pt x="92" y="297"/>
                    </a:lnTo>
                    <a:lnTo>
                      <a:pt x="94" y="192"/>
                    </a:lnTo>
                    <a:lnTo>
                      <a:pt x="108" y="91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4"/>
                    </a:lnTo>
                    <a:lnTo>
                      <a:pt x="135" y="2"/>
                    </a:lnTo>
                    <a:lnTo>
                      <a:pt x="129" y="0"/>
                    </a:lnTo>
                    <a:lnTo>
                      <a:pt x="119" y="0"/>
                    </a:lnTo>
                    <a:lnTo>
                      <a:pt x="101" y="1"/>
                    </a:lnTo>
                    <a:lnTo>
                      <a:pt x="77" y="5"/>
                    </a:lnTo>
                    <a:lnTo>
                      <a:pt x="43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7" name="Freeform 197"/>
              <p:cNvSpPr>
                <a:spLocks/>
              </p:cNvSpPr>
              <p:nvPr/>
            </p:nvSpPr>
            <p:spPr bwMode="auto">
              <a:xfrm>
                <a:off x="6412" y="13680"/>
                <a:ext cx="116" cy="560"/>
              </a:xfrm>
              <a:custGeom>
                <a:avLst/>
                <a:gdLst>
                  <a:gd name="T0" fmla="*/ 36 w 116"/>
                  <a:gd name="T1" fmla="*/ 11 h 560"/>
                  <a:gd name="T2" fmla="*/ 33 w 116"/>
                  <a:gd name="T3" fmla="*/ 21 h 560"/>
                  <a:gd name="T4" fmla="*/ 24 w 116"/>
                  <a:gd name="T5" fmla="*/ 53 h 560"/>
                  <a:gd name="T6" fmla="*/ 15 w 116"/>
                  <a:gd name="T7" fmla="*/ 103 h 560"/>
                  <a:gd name="T8" fmla="*/ 5 w 116"/>
                  <a:gd name="T9" fmla="*/ 169 h 560"/>
                  <a:gd name="T10" fmla="*/ 0 w 116"/>
                  <a:gd name="T11" fmla="*/ 250 h 560"/>
                  <a:gd name="T12" fmla="*/ 1 w 116"/>
                  <a:gd name="T13" fmla="*/ 344 h 560"/>
                  <a:gd name="T14" fmla="*/ 10 w 116"/>
                  <a:gd name="T15" fmla="*/ 448 h 560"/>
                  <a:gd name="T16" fmla="*/ 32 w 116"/>
                  <a:gd name="T17" fmla="*/ 560 h 560"/>
                  <a:gd name="T18" fmla="*/ 112 w 116"/>
                  <a:gd name="T19" fmla="*/ 555 h 560"/>
                  <a:gd name="T20" fmla="*/ 108 w 116"/>
                  <a:gd name="T21" fmla="*/ 538 h 560"/>
                  <a:gd name="T22" fmla="*/ 101 w 116"/>
                  <a:gd name="T23" fmla="*/ 493 h 560"/>
                  <a:gd name="T24" fmla="*/ 91 w 116"/>
                  <a:gd name="T25" fmla="*/ 426 h 560"/>
                  <a:gd name="T26" fmla="*/ 82 w 116"/>
                  <a:gd name="T27" fmla="*/ 344 h 560"/>
                  <a:gd name="T28" fmla="*/ 77 w 116"/>
                  <a:gd name="T29" fmla="*/ 255 h 560"/>
                  <a:gd name="T30" fmla="*/ 79 w 116"/>
                  <a:gd name="T31" fmla="*/ 164 h 560"/>
                  <a:gd name="T32" fmla="*/ 91 w 116"/>
                  <a:gd name="T33" fmla="*/ 79 h 560"/>
                  <a:gd name="T34" fmla="*/ 116 w 116"/>
                  <a:gd name="T35" fmla="*/ 6 h 560"/>
                  <a:gd name="T36" fmla="*/ 116 w 116"/>
                  <a:gd name="T37" fmla="*/ 5 h 560"/>
                  <a:gd name="T38" fmla="*/ 116 w 116"/>
                  <a:gd name="T39" fmla="*/ 4 h 560"/>
                  <a:gd name="T40" fmla="*/ 114 w 116"/>
                  <a:gd name="T41" fmla="*/ 2 h 560"/>
                  <a:gd name="T42" fmla="*/ 109 w 116"/>
                  <a:gd name="T43" fmla="*/ 0 h 560"/>
                  <a:gd name="T44" fmla="*/ 100 w 116"/>
                  <a:gd name="T45" fmla="*/ 0 h 560"/>
                  <a:gd name="T46" fmla="*/ 86 w 116"/>
                  <a:gd name="T47" fmla="*/ 1 h 560"/>
                  <a:gd name="T48" fmla="*/ 65 w 116"/>
                  <a:gd name="T49" fmla="*/ 4 h 560"/>
                  <a:gd name="T50" fmla="*/ 36 w 116"/>
                  <a:gd name="T51" fmla="*/ 11 h 56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6"/>
                  <a:gd name="T79" fmla="*/ 0 h 560"/>
                  <a:gd name="T80" fmla="*/ 116 w 116"/>
                  <a:gd name="T81" fmla="*/ 560 h 56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6" h="560">
                    <a:moveTo>
                      <a:pt x="36" y="11"/>
                    </a:moveTo>
                    <a:lnTo>
                      <a:pt x="33" y="21"/>
                    </a:lnTo>
                    <a:lnTo>
                      <a:pt x="24" y="53"/>
                    </a:lnTo>
                    <a:lnTo>
                      <a:pt x="15" y="103"/>
                    </a:lnTo>
                    <a:lnTo>
                      <a:pt x="5" y="169"/>
                    </a:lnTo>
                    <a:lnTo>
                      <a:pt x="0" y="250"/>
                    </a:lnTo>
                    <a:lnTo>
                      <a:pt x="1" y="344"/>
                    </a:lnTo>
                    <a:lnTo>
                      <a:pt x="10" y="448"/>
                    </a:lnTo>
                    <a:lnTo>
                      <a:pt x="32" y="560"/>
                    </a:lnTo>
                    <a:lnTo>
                      <a:pt x="112" y="555"/>
                    </a:lnTo>
                    <a:lnTo>
                      <a:pt x="108" y="538"/>
                    </a:lnTo>
                    <a:lnTo>
                      <a:pt x="101" y="493"/>
                    </a:lnTo>
                    <a:lnTo>
                      <a:pt x="91" y="426"/>
                    </a:lnTo>
                    <a:lnTo>
                      <a:pt x="82" y="344"/>
                    </a:lnTo>
                    <a:lnTo>
                      <a:pt x="77" y="255"/>
                    </a:lnTo>
                    <a:lnTo>
                      <a:pt x="79" y="164"/>
                    </a:lnTo>
                    <a:lnTo>
                      <a:pt x="91" y="79"/>
                    </a:lnTo>
                    <a:lnTo>
                      <a:pt x="116" y="6"/>
                    </a:lnTo>
                    <a:lnTo>
                      <a:pt x="116" y="5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09" y="0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65" y="4"/>
                    </a:lnTo>
                    <a:lnTo>
                      <a:pt x="36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8" name="Freeform 198"/>
              <p:cNvSpPr>
                <a:spLocks/>
              </p:cNvSpPr>
              <p:nvPr/>
            </p:nvSpPr>
            <p:spPr bwMode="auto">
              <a:xfrm>
                <a:off x="6417" y="13724"/>
                <a:ext cx="97" cy="463"/>
              </a:xfrm>
              <a:custGeom>
                <a:avLst/>
                <a:gdLst>
                  <a:gd name="T0" fmla="*/ 30 w 97"/>
                  <a:gd name="T1" fmla="*/ 9 h 463"/>
                  <a:gd name="T2" fmla="*/ 27 w 97"/>
                  <a:gd name="T3" fmla="*/ 17 h 463"/>
                  <a:gd name="T4" fmla="*/ 20 w 97"/>
                  <a:gd name="T5" fmla="*/ 44 h 463"/>
                  <a:gd name="T6" fmla="*/ 12 w 97"/>
                  <a:gd name="T7" fmla="*/ 85 h 463"/>
                  <a:gd name="T8" fmla="*/ 4 w 97"/>
                  <a:gd name="T9" fmla="*/ 140 h 463"/>
                  <a:gd name="T10" fmla="*/ 0 w 97"/>
                  <a:gd name="T11" fmla="*/ 207 h 463"/>
                  <a:gd name="T12" fmla="*/ 0 w 97"/>
                  <a:gd name="T13" fmla="*/ 285 h 463"/>
                  <a:gd name="T14" fmla="*/ 9 w 97"/>
                  <a:gd name="T15" fmla="*/ 370 h 463"/>
                  <a:gd name="T16" fmla="*/ 26 w 97"/>
                  <a:gd name="T17" fmla="*/ 463 h 463"/>
                  <a:gd name="T18" fmla="*/ 93 w 97"/>
                  <a:gd name="T19" fmla="*/ 460 h 463"/>
                  <a:gd name="T20" fmla="*/ 89 w 97"/>
                  <a:gd name="T21" fmla="*/ 446 h 463"/>
                  <a:gd name="T22" fmla="*/ 83 w 97"/>
                  <a:gd name="T23" fmla="*/ 408 h 463"/>
                  <a:gd name="T24" fmla="*/ 75 w 97"/>
                  <a:gd name="T25" fmla="*/ 353 h 463"/>
                  <a:gd name="T26" fmla="*/ 68 w 97"/>
                  <a:gd name="T27" fmla="*/ 285 h 463"/>
                  <a:gd name="T28" fmla="*/ 65 w 97"/>
                  <a:gd name="T29" fmla="*/ 211 h 463"/>
                  <a:gd name="T30" fmla="*/ 67 w 97"/>
                  <a:gd name="T31" fmla="*/ 136 h 463"/>
                  <a:gd name="T32" fmla="*/ 76 w 97"/>
                  <a:gd name="T33" fmla="*/ 65 h 463"/>
                  <a:gd name="T34" fmla="*/ 97 w 97"/>
                  <a:gd name="T35" fmla="*/ 5 h 463"/>
                  <a:gd name="T36" fmla="*/ 97 w 97"/>
                  <a:gd name="T37" fmla="*/ 4 h 463"/>
                  <a:gd name="T38" fmla="*/ 97 w 97"/>
                  <a:gd name="T39" fmla="*/ 3 h 463"/>
                  <a:gd name="T40" fmla="*/ 95 w 97"/>
                  <a:gd name="T41" fmla="*/ 1 h 463"/>
                  <a:gd name="T42" fmla="*/ 91 w 97"/>
                  <a:gd name="T43" fmla="*/ 0 h 463"/>
                  <a:gd name="T44" fmla="*/ 84 w 97"/>
                  <a:gd name="T45" fmla="*/ 0 h 463"/>
                  <a:gd name="T46" fmla="*/ 71 w 97"/>
                  <a:gd name="T47" fmla="*/ 0 h 463"/>
                  <a:gd name="T48" fmla="*/ 54 w 97"/>
                  <a:gd name="T49" fmla="*/ 3 h 463"/>
                  <a:gd name="T50" fmla="*/ 30 w 97"/>
                  <a:gd name="T51" fmla="*/ 9 h 46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97"/>
                  <a:gd name="T79" fmla="*/ 0 h 463"/>
                  <a:gd name="T80" fmla="*/ 97 w 97"/>
                  <a:gd name="T81" fmla="*/ 463 h 46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97" h="463">
                    <a:moveTo>
                      <a:pt x="30" y="9"/>
                    </a:moveTo>
                    <a:lnTo>
                      <a:pt x="27" y="17"/>
                    </a:lnTo>
                    <a:lnTo>
                      <a:pt x="20" y="44"/>
                    </a:lnTo>
                    <a:lnTo>
                      <a:pt x="12" y="85"/>
                    </a:lnTo>
                    <a:lnTo>
                      <a:pt x="4" y="140"/>
                    </a:lnTo>
                    <a:lnTo>
                      <a:pt x="0" y="207"/>
                    </a:lnTo>
                    <a:lnTo>
                      <a:pt x="0" y="285"/>
                    </a:lnTo>
                    <a:lnTo>
                      <a:pt x="9" y="370"/>
                    </a:lnTo>
                    <a:lnTo>
                      <a:pt x="26" y="463"/>
                    </a:lnTo>
                    <a:lnTo>
                      <a:pt x="93" y="460"/>
                    </a:lnTo>
                    <a:lnTo>
                      <a:pt x="89" y="446"/>
                    </a:lnTo>
                    <a:lnTo>
                      <a:pt x="83" y="408"/>
                    </a:lnTo>
                    <a:lnTo>
                      <a:pt x="75" y="353"/>
                    </a:lnTo>
                    <a:lnTo>
                      <a:pt x="68" y="285"/>
                    </a:lnTo>
                    <a:lnTo>
                      <a:pt x="65" y="211"/>
                    </a:lnTo>
                    <a:lnTo>
                      <a:pt x="67" y="136"/>
                    </a:lnTo>
                    <a:lnTo>
                      <a:pt x="76" y="65"/>
                    </a:lnTo>
                    <a:lnTo>
                      <a:pt x="97" y="5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5" y="1"/>
                    </a:lnTo>
                    <a:lnTo>
                      <a:pt x="91" y="0"/>
                    </a:lnTo>
                    <a:lnTo>
                      <a:pt x="84" y="0"/>
                    </a:lnTo>
                    <a:lnTo>
                      <a:pt x="71" y="0"/>
                    </a:lnTo>
                    <a:lnTo>
                      <a:pt x="54" y="3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69" name="Freeform 199"/>
              <p:cNvSpPr>
                <a:spLocks/>
              </p:cNvSpPr>
              <p:nvPr/>
            </p:nvSpPr>
            <p:spPr bwMode="auto">
              <a:xfrm>
                <a:off x="6422" y="13768"/>
                <a:ext cx="77" cy="367"/>
              </a:xfrm>
              <a:custGeom>
                <a:avLst/>
                <a:gdLst>
                  <a:gd name="T0" fmla="*/ 24 w 77"/>
                  <a:gd name="T1" fmla="*/ 8 h 367"/>
                  <a:gd name="T2" fmla="*/ 22 w 77"/>
                  <a:gd name="T3" fmla="*/ 15 h 367"/>
                  <a:gd name="T4" fmla="*/ 17 w 77"/>
                  <a:gd name="T5" fmla="*/ 36 h 367"/>
                  <a:gd name="T6" fmla="*/ 10 w 77"/>
                  <a:gd name="T7" fmla="*/ 68 h 367"/>
                  <a:gd name="T8" fmla="*/ 4 w 77"/>
                  <a:gd name="T9" fmla="*/ 112 h 367"/>
                  <a:gd name="T10" fmla="*/ 0 w 77"/>
                  <a:gd name="T11" fmla="*/ 164 h 367"/>
                  <a:gd name="T12" fmla="*/ 0 w 77"/>
                  <a:gd name="T13" fmla="*/ 226 h 367"/>
                  <a:gd name="T14" fmla="*/ 7 w 77"/>
                  <a:gd name="T15" fmla="*/ 294 h 367"/>
                  <a:gd name="T16" fmla="*/ 21 w 77"/>
                  <a:gd name="T17" fmla="*/ 367 h 367"/>
                  <a:gd name="T18" fmla="*/ 74 w 77"/>
                  <a:gd name="T19" fmla="*/ 364 h 367"/>
                  <a:gd name="T20" fmla="*/ 71 w 77"/>
                  <a:gd name="T21" fmla="*/ 353 h 367"/>
                  <a:gd name="T22" fmla="*/ 66 w 77"/>
                  <a:gd name="T23" fmla="*/ 323 h 367"/>
                  <a:gd name="T24" fmla="*/ 60 w 77"/>
                  <a:gd name="T25" fmla="*/ 280 h 367"/>
                  <a:gd name="T26" fmla="*/ 54 w 77"/>
                  <a:gd name="T27" fmla="*/ 226 h 367"/>
                  <a:gd name="T28" fmla="*/ 51 w 77"/>
                  <a:gd name="T29" fmla="*/ 168 h 367"/>
                  <a:gd name="T30" fmla="*/ 53 w 77"/>
                  <a:gd name="T31" fmla="*/ 107 h 367"/>
                  <a:gd name="T32" fmla="*/ 61 w 77"/>
                  <a:gd name="T33" fmla="*/ 52 h 367"/>
                  <a:gd name="T34" fmla="*/ 77 w 77"/>
                  <a:gd name="T35" fmla="*/ 5 h 367"/>
                  <a:gd name="T36" fmla="*/ 77 w 77"/>
                  <a:gd name="T37" fmla="*/ 5 h 367"/>
                  <a:gd name="T38" fmla="*/ 77 w 77"/>
                  <a:gd name="T39" fmla="*/ 2 h 367"/>
                  <a:gd name="T40" fmla="*/ 76 w 77"/>
                  <a:gd name="T41" fmla="*/ 1 h 367"/>
                  <a:gd name="T42" fmla="*/ 72 w 77"/>
                  <a:gd name="T43" fmla="*/ 0 h 367"/>
                  <a:gd name="T44" fmla="*/ 66 w 77"/>
                  <a:gd name="T45" fmla="*/ 0 h 367"/>
                  <a:gd name="T46" fmla="*/ 56 w 77"/>
                  <a:gd name="T47" fmla="*/ 1 h 367"/>
                  <a:gd name="T48" fmla="*/ 43 w 77"/>
                  <a:gd name="T49" fmla="*/ 4 h 367"/>
                  <a:gd name="T50" fmla="*/ 24 w 77"/>
                  <a:gd name="T51" fmla="*/ 8 h 36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7"/>
                  <a:gd name="T79" fmla="*/ 0 h 367"/>
                  <a:gd name="T80" fmla="*/ 77 w 77"/>
                  <a:gd name="T81" fmla="*/ 367 h 36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7" h="367">
                    <a:moveTo>
                      <a:pt x="24" y="8"/>
                    </a:moveTo>
                    <a:lnTo>
                      <a:pt x="22" y="15"/>
                    </a:lnTo>
                    <a:lnTo>
                      <a:pt x="17" y="36"/>
                    </a:lnTo>
                    <a:lnTo>
                      <a:pt x="10" y="68"/>
                    </a:lnTo>
                    <a:lnTo>
                      <a:pt x="4" y="112"/>
                    </a:lnTo>
                    <a:lnTo>
                      <a:pt x="0" y="164"/>
                    </a:lnTo>
                    <a:lnTo>
                      <a:pt x="0" y="226"/>
                    </a:lnTo>
                    <a:lnTo>
                      <a:pt x="7" y="294"/>
                    </a:lnTo>
                    <a:lnTo>
                      <a:pt x="21" y="367"/>
                    </a:lnTo>
                    <a:lnTo>
                      <a:pt x="74" y="364"/>
                    </a:lnTo>
                    <a:lnTo>
                      <a:pt x="71" y="353"/>
                    </a:lnTo>
                    <a:lnTo>
                      <a:pt x="66" y="323"/>
                    </a:lnTo>
                    <a:lnTo>
                      <a:pt x="60" y="280"/>
                    </a:lnTo>
                    <a:lnTo>
                      <a:pt x="54" y="226"/>
                    </a:lnTo>
                    <a:lnTo>
                      <a:pt x="51" y="168"/>
                    </a:lnTo>
                    <a:lnTo>
                      <a:pt x="53" y="107"/>
                    </a:lnTo>
                    <a:lnTo>
                      <a:pt x="61" y="52"/>
                    </a:lnTo>
                    <a:lnTo>
                      <a:pt x="77" y="5"/>
                    </a:lnTo>
                    <a:lnTo>
                      <a:pt x="77" y="2"/>
                    </a:lnTo>
                    <a:lnTo>
                      <a:pt x="76" y="1"/>
                    </a:lnTo>
                    <a:lnTo>
                      <a:pt x="72" y="0"/>
                    </a:lnTo>
                    <a:lnTo>
                      <a:pt x="66" y="0"/>
                    </a:lnTo>
                    <a:lnTo>
                      <a:pt x="56" y="1"/>
                    </a:lnTo>
                    <a:lnTo>
                      <a:pt x="43" y="4"/>
                    </a:lnTo>
                    <a:lnTo>
                      <a:pt x="24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0" name="Freeform 200"/>
              <p:cNvSpPr>
                <a:spLocks/>
              </p:cNvSpPr>
              <p:nvPr/>
            </p:nvSpPr>
            <p:spPr bwMode="auto">
              <a:xfrm>
                <a:off x="6428" y="13813"/>
                <a:ext cx="56" cy="271"/>
              </a:xfrm>
              <a:custGeom>
                <a:avLst/>
                <a:gdLst>
                  <a:gd name="T0" fmla="*/ 17 w 56"/>
                  <a:gd name="T1" fmla="*/ 5 h 271"/>
                  <a:gd name="T2" fmla="*/ 16 w 56"/>
                  <a:gd name="T3" fmla="*/ 10 h 271"/>
                  <a:gd name="T4" fmla="*/ 12 w 56"/>
                  <a:gd name="T5" fmla="*/ 25 h 271"/>
                  <a:gd name="T6" fmla="*/ 6 w 56"/>
                  <a:gd name="T7" fmla="*/ 49 h 271"/>
                  <a:gd name="T8" fmla="*/ 2 w 56"/>
                  <a:gd name="T9" fmla="*/ 82 h 271"/>
                  <a:gd name="T10" fmla="*/ 0 w 56"/>
                  <a:gd name="T11" fmla="*/ 122 h 271"/>
                  <a:gd name="T12" fmla="*/ 0 w 56"/>
                  <a:gd name="T13" fmla="*/ 166 h 271"/>
                  <a:gd name="T14" fmla="*/ 4 w 56"/>
                  <a:gd name="T15" fmla="*/ 217 h 271"/>
                  <a:gd name="T16" fmla="*/ 15 w 56"/>
                  <a:gd name="T17" fmla="*/ 271 h 271"/>
                  <a:gd name="T18" fmla="*/ 54 w 56"/>
                  <a:gd name="T19" fmla="*/ 268 h 271"/>
                  <a:gd name="T20" fmla="*/ 52 w 56"/>
                  <a:gd name="T21" fmla="*/ 261 h 271"/>
                  <a:gd name="T22" fmla="*/ 48 w 56"/>
                  <a:gd name="T23" fmla="*/ 238 h 271"/>
                  <a:gd name="T24" fmla="*/ 44 w 56"/>
                  <a:gd name="T25" fmla="*/ 206 h 271"/>
                  <a:gd name="T26" fmla="*/ 40 w 56"/>
                  <a:gd name="T27" fmla="*/ 166 h 271"/>
                  <a:gd name="T28" fmla="*/ 37 w 56"/>
                  <a:gd name="T29" fmla="*/ 123 h 271"/>
                  <a:gd name="T30" fmla="*/ 39 w 56"/>
                  <a:gd name="T31" fmla="*/ 78 h 271"/>
                  <a:gd name="T32" fmla="*/ 44 w 56"/>
                  <a:gd name="T33" fmla="*/ 37 h 271"/>
                  <a:gd name="T34" fmla="*/ 56 w 56"/>
                  <a:gd name="T35" fmla="*/ 3 h 271"/>
                  <a:gd name="T36" fmla="*/ 56 w 56"/>
                  <a:gd name="T37" fmla="*/ 3 h 271"/>
                  <a:gd name="T38" fmla="*/ 56 w 56"/>
                  <a:gd name="T39" fmla="*/ 2 h 271"/>
                  <a:gd name="T40" fmla="*/ 55 w 56"/>
                  <a:gd name="T41" fmla="*/ 1 h 271"/>
                  <a:gd name="T42" fmla="*/ 52 w 56"/>
                  <a:gd name="T43" fmla="*/ 0 h 271"/>
                  <a:gd name="T44" fmla="*/ 48 w 56"/>
                  <a:gd name="T45" fmla="*/ 0 h 271"/>
                  <a:gd name="T46" fmla="*/ 42 w 56"/>
                  <a:gd name="T47" fmla="*/ 0 h 271"/>
                  <a:gd name="T48" fmla="*/ 31 w 56"/>
                  <a:gd name="T49" fmla="*/ 2 h 271"/>
                  <a:gd name="T50" fmla="*/ 17 w 56"/>
                  <a:gd name="T51" fmla="*/ 5 h 27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6"/>
                  <a:gd name="T79" fmla="*/ 0 h 271"/>
                  <a:gd name="T80" fmla="*/ 56 w 56"/>
                  <a:gd name="T81" fmla="*/ 271 h 27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6" h="271">
                    <a:moveTo>
                      <a:pt x="17" y="5"/>
                    </a:moveTo>
                    <a:lnTo>
                      <a:pt x="16" y="10"/>
                    </a:lnTo>
                    <a:lnTo>
                      <a:pt x="12" y="25"/>
                    </a:lnTo>
                    <a:lnTo>
                      <a:pt x="6" y="49"/>
                    </a:lnTo>
                    <a:lnTo>
                      <a:pt x="2" y="82"/>
                    </a:lnTo>
                    <a:lnTo>
                      <a:pt x="0" y="122"/>
                    </a:lnTo>
                    <a:lnTo>
                      <a:pt x="0" y="166"/>
                    </a:lnTo>
                    <a:lnTo>
                      <a:pt x="4" y="217"/>
                    </a:lnTo>
                    <a:lnTo>
                      <a:pt x="15" y="271"/>
                    </a:lnTo>
                    <a:lnTo>
                      <a:pt x="54" y="268"/>
                    </a:lnTo>
                    <a:lnTo>
                      <a:pt x="52" y="261"/>
                    </a:lnTo>
                    <a:lnTo>
                      <a:pt x="48" y="238"/>
                    </a:lnTo>
                    <a:lnTo>
                      <a:pt x="44" y="206"/>
                    </a:lnTo>
                    <a:lnTo>
                      <a:pt x="40" y="166"/>
                    </a:lnTo>
                    <a:lnTo>
                      <a:pt x="37" y="123"/>
                    </a:lnTo>
                    <a:lnTo>
                      <a:pt x="39" y="78"/>
                    </a:lnTo>
                    <a:lnTo>
                      <a:pt x="44" y="37"/>
                    </a:lnTo>
                    <a:lnTo>
                      <a:pt x="56" y="3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2" y="0"/>
                    </a:lnTo>
                    <a:lnTo>
                      <a:pt x="31" y="2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1" name="Freeform 201"/>
              <p:cNvSpPr>
                <a:spLocks/>
              </p:cNvSpPr>
              <p:nvPr/>
            </p:nvSpPr>
            <p:spPr bwMode="auto">
              <a:xfrm>
                <a:off x="7211" y="13549"/>
                <a:ext cx="186" cy="732"/>
              </a:xfrm>
              <a:custGeom>
                <a:avLst/>
                <a:gdLst>
                  <a:gd name="T0" fmla="*/ 186 w 186"/>
                  <a:gd name="T1" fmla="*/ 6 h 732"/>
                  <a:gd name="T2" fmla="*/ 182 w 186"/>
                  <a:gd name="T3" fmla="*/ 11 h 732"/>
                  <a:gd name="T4" fmla="*/ 169 w 186"/>
                  <a:gd name="T5" fmla="*/ 29 h 732"/>
                  <a:gd name="T6" fmla="*/ 153 w 186"/>
                  <a:gd name="T7" fmla="*/ 67 h 732"/>
                  <a:gd name="T8" fmla="*/ 137 w 186"/>
                  <a:gd name="T9" fmla="*/ 130 h 732"/>
                  <a:gd name="T10" fmla="*/ 124 w 186"/>
                  <a:gd name="T11" fmla="*/ 221 h 732"/>
                  <a:gd name="T12" fmla="*/ 117 w 186"/>
                  <a:gd name="T13" fmla="*/ 350 h 732"/>
                  <a:gd name="T14" fmla="*/ 122 w 186"/>
                  <a:gd name="T15" fmla="*/ 517 h 732"/>
                  <a:gd name="T16" fmla="*/ 139 w 186"/>
                  <a:gd name="T17" fmla="*/ 732 h 732"/>
                  <a:gd name="T18" fmla="*/ 34 w 186"/>
                  <a:gd name="T19" fmla="*/ 732 h 732"/>
                  <a:gd name="T20" fmla="*/ 31 w 186"/>
                  <a:gd name="T21" fmla="*/ 711 h 732"/>
                  <a:gd name="T22" fmla="*/ 22 w 186"/>
                  <a:gd name="T23" fmla="*/ 651 h 732"/>
                  <a:gd name="T24" fmla="*/ 12 w 186"/>
                  <a:gd name="T25" fmla="*/ 563 h 732"/>
                  <a:gd name="T26" fmla="*/ 3 w 186"/>
                  <a:gd name="T27" fmla="*/ 454 h 732"/>
                  <a:gd name="T28" fmla="*/ 0 w 186"/>
                  <a:gd name="T29" fmla="*/ 335 h 732"/>
                  <a:gd name="T30" fmla="*/ 6 w 186"/>
                  <a:gd name="T31" fmla="*/ 213 h 732"/>
                  <a:gd name="T32" fmla="*/ 25 w 186"/>
                  <a:gd name="T33" fmla="*/ 98 h 732"/>
                  <a:gd name="T34" fmla="*/ 60 w 186"/>
                  <a:gd name="T35" fmla="*/ 0 h 732"/>
                  <a:gd name="T36" fmla="*/ 186 w 186"/>
                  <a:gd name="T37" fmla="*/ 6 h 73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86"/>
                  <a:gd name="T58" fmla="*/ 0 h 732"/>
                  <a:gd name="T59" fmla="*/ 186 w 186"/>
                  <a:gd name="T60" fmla="*/ 732 h 73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86" h="732">
                    <a:moveTo>
                      <a:pt x="186" y="6"/>
                    </a:moveTo>
                    <a:lnTo>
                      <a:pt x="182" y="11"/>
                    </a:lnTo>
                    <a:lnTo>
                      <a:pt x="169" y="29"/>
                    </a:lnTo>
                    <a:lnTo>
                      <a:pt x="153" y="67"/>
                    </a:lnTo>
                    <a:lnTo>
                      <a:pt x="137" y="130"/>
                    </a:lnTo>
                    <a:lnTo>
                      <a:pt x="124" y="221"/>
                    </a:lnTo>
                    <a:lnTo>
                      <a:pt x="117" y="350"/>
                    </a:lnTo>
                    <a:lnTo>
                      <a:pt x="122" y="517"/>
                    </a:lnTo>
                    <a:lnTo>
                      <a:pt x="139" y="732"/>
                    </a:lnTo>
                    <a:lnTo>
                      <a:pt x="34" y="732"/>
                    </a:lnTo>
                    <a:lnTo>
                      <a:pt x="31" y="711"/>
                    </a:lnTo>
                    <a:lnTo>
                      <a:pt x="22" y="651"/>
                    </a:lnTo>
                    <a:lnTo>
                      <a:pt x="12" y="563"/>
                    </a:lnTo>
                    <a:lnTo>
                      <a:pt x="3" y="454"/>
                    </a:lnTo>
                    <a:lnTo>
                      <a:pt x="0" y="335"/>
                    </a:lnTo>
                    <a:lnTo>
                      <a:pt x="6" y="213"/>
                    </a:lnTo>
                    <a:lnTo>
                      <a:pt x="25" y="98"/>
                    </a:lnTo>
                    <a:lnTo>
                      <a:pt x="60" y="0"/>
                    </a:lnTo>
                    <a:lnTo>
                      <a:pt x="186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2" name="Freeform 202"/>
              <p:cNvSpPr>
                <a:spLocks/>
              </p:cNvSpPr>
              <p:nvPr/>
            </p:nvSpPr>
            <p:spPr bwMode="auto">
              <a:xfrm>
                <a:off x="7219" y="13600"/>
                <a:ext cx="158" cy="625"/>
              </a:xfrm>
              <a:custGeom>
                <a:avLst/>
                <a:gdLst>
                  <a:gd name="T0" fmla="*/ 158 w 158"/>
                  <a:gd name="T1" fmla="*/ 4 h 625"/>
                  <a:gd name="T2" fmla="*/ 153 w 158"/>
                  <a:gd name="T3" fmla="*/ 9 h 625"/>
                  <a:gd name="T4" fmla="*/ 144 w 158"/>
                  <a:gd name="T5" fmla="*/ 25 h 625"/>
                  <a:gd name="T6" fmla="*/ 130 w 158"/>
                  <a:gd name="T7" fmla="*/ 57 h 625"/>
                  <a:gd name="T8" fmla="*/ 116 w 158"/>
                  <a:gd name="T9" fmla="*/ 110 h 625"/>
                  <a:gd name="T10" fmla="*/ 105 w 158"/>
                  <a:gd name="T11" fmla="*/ 189 h 625"/>
                  <a:gd name="T12" fmla="*/ 100 w 158"/>
                  <a:gd name="T13" fmla="*/ 298 h 625"/>
                  <a:gd name="T14" fmla="*/ 103 w 158"/>
                  <a:gd name="T15" fmla="*/ 441 h 625"/>
                  <a:gd name="T16" fmla="*/ 118 w 158"/>
                  <a:gd name="T17" fmla="*/ 625 h 625"/>
                  <a:gd name="T18" fmla="*/ 29 w 158"/>
                  <a:gd name="T19" fmla="*/ 625 h 625"/>
                  <a:gd name="T20" fmla="*/ 25 w 158"/>
                  <a:gd name="T21" fmla="*/ 607 h 625"/>
                  <a:gd name="T22" fmla="*/ 18 w 158"/>
                  <a:gd name="T23" fmla="*/ 556 h 625"/>
                  <a:gd name="T24" fmla="*/ 9 w 158"/>
                  <a:gd name="T25" fmla="*/ 480 h 625"/>
                  <a:gd name="T26" fmla="*/ 2 w 158"/>
                  <a:gd name="T27" fmla="*/ 387 h 625"/>
                  <a:gd name="T28" fmla="*/ 0 w 158"/>
                  <a:gd name="T29" fmla="*/ 286 h 625"/>
                  <a:gd name="T30" fmla="*/ 5 w 158"/>
                  <a:gd name="T31" fmla="*/ 182 h 625"/>
                  <a:gd name="T32" fmla="*/ 21 w 158"/>
                  <a:gd name="T33" fmla="*/ 84 h 625"/>
                  <a:gd name="T34" fmla="*/ 51 w 158"/>
                  <a:gd name="T35" fmla="*/ 0 h 625"/>
                  <a:gd name="T36" fmla="*/ 158 w 158"/>
                  <a:gd name="T37" fmla="*/ 4 h 6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8"/>
                  <a:gd name="T58" fmla="*/ 0 h 625"/>
                  <a:gd name="T59" fmla="*/ 158 w 158"/>
                  <a:gd name="T60" fmla="*/ 625 h 6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8" h="625">
                    <a:moveTo>
                      <a:pt x="158" y="4"/>
                    </a:moveTo>
                    <a:lnTo>
                      <a:pt x="153" y="9"/>
                    </a:lnTo>
                    <a:lnTo>
                      <a:pt x="144" y="25"/>
                    </a:lnTo>
                    <a:lnTo>
                      <a:pt x="130" y="57"/>
                    </a:lnTo>
                    <a:lnTo>
                      <a:pt x="116" y="110"/>
                    </a:lnTo>
                    <a:lnTo>
                      <a:pt x="105" y="189"/>
                    </a:lnTo>
                    <a:lnTo>
                      <a:pt x="100" y="298"/>
                    </a:lnTo>
                    <a:lnTo>
                      <a:pt x="103" y="441"/>
                    </a:lnTo>
                    <a:lnTo>
                      <a:pt x="118" y="625"/>
                    </a:lnTo>
                    <a:lnTo>
                      <a:pt x="29" y="625"/>
                    </a:lnTo>
                    <a:lnTo>
                      <a:pt x="25" y="607"/>
                    </a:lnTo>
                    <a:lnTo>
                      <a:pt x="18" y="556"/>
                    </a:lnTo>
                    <a:lnTo>
                      <a:pt x="9" y="480"/>
                    </a:lnTo>
                    <a:lnTo>
                      <a:pt x="2" y="387"/>
                    </a:lnTo>
                    <a:lnTo>
                      <a:pt x="0" y="286"/>
                    </a:lnTo>
                    <a:lnTo>
                      <a:pt x="5" y="182"/>
                    </a:lnTo>
                    <a:lnTo>
                      <a:pt x="21" y="84"/>
                    </a:lnTo>
                    <a:lnTo>
                      <a:pt x="51" y="0"/>
                    </a:lnTo>
                    <a:lnTo>
                      <a:pt x="158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3" name="Freeform 203"/>
              <p:cNvSpPr>
                <a:spLocks/>
              </p:cNvSpPr>
              <p:nvPr/>
            </p:nvSpPr>
            <p:spPr bwMode="auto">
              <a:xfrm>
                <a:off x="7225" y="13651"/>
                <a:ext cx="131" cy="517"/>
              </a:xfrm>
              <a:custGeom>
                <a:avLst/>
                <a:gdLst>
                  <a:gd name="T0" fmla="*/ 131 w 131"/>
                  <a:gd name="T1" fmla="*/ 4 h 517"/>
                  <a:gd name="T2" fmla="*/ 128 w 131"/>
                  <a:gd name="T3" fmla="*/ 7 h 517"/>
                  <a:gd name="T4" fmla="*/ 119 w 131"/>
                  <a:gd name="T5" fmla="*/ 21 h 517"/>
                  <a:gd name="T6" fmla="*/ 109 w 131"/>
                  <a:gd name="T7" fmla="*/ 47 h 517"/>
                  <a:gd name="T8" fmla="*/ 97 w 131"/>
                  <a:gd name="T9" fmla="*/ 91 h 517"/>
                  <a:gd name="T10" fmla="*/ 88 w 131"/>
                  <a:gd name="T11" fmla="*/ 156 h 517"/>
                  <a:gd name="T12" fmla="*/ 84 w 131"/>
                  <a:gd name="T13" fmla="*/ 247 h 517"/>
                  <a:gd name="T14" fmla="*/ 86 w 131"/>
                  <a:gd name="T15" fmla="*/ 366 h 517"/>
                  <a:gd name="T16" fmla="*/ 99 w 131"/>
                  <a:gd name="T17" fmla="*/ 517 h 517"/>
                  <a:gd name="T18" fmla="*/ 25 w 131"/>
                  <a:gd name="T19" fmla="*/ 517 h 517"/>
                  <a:gd name="T20" fmla="*/ 23 w 131"/>
                  <a:gd name="T21" fmla="*/ 502 h 517"/>
                  <a:gd name="T22" fmla="*/ 16 w 131"/>
                  <a:gd name="T23" fmla="*/ 460 h 517"/>
                  <a:gd name="T24" fmla="*/ 9 w 131"/>
                  <a:gd name="T25" fmla="*/ 397 h 517"/>
                  <a:gd name="T26" fmla="*/ 2 w 131"/>
                  <a:gd name="T27" fmla="*/ 320 h 517"/>
                  <a:gd name="T28" fmla="*/ 0 w 131"/>
                  <a:gd name="T29" fmla="*/ 236 h 517"/>
                  <a:gd name="T30" fmla="*/ 4 w 131"/>
                  <a:gd name="T31" fmla="*/ 151 h 517"/>
                  <a:gd name="T32" fmla="*/ 18 w 131"/>
                  <a:gd name="T33" fmla="*/ 70 h 517"/>
                  <a:gd name="T34" fmla="*/ 43 w 131"/>
                  <a:gd name="T35" fmla="*/ 0 h 517"/>
                  <a:gd name="T36" fmla="*/ 131 w 131"/>
                  <a:gd name="T37" fmla="*/ 4 h 51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1"/>
                  <a:gd name="T58" fmla="*/ 0 h 517"/>
                  <a:gd name="T59" fmla="*/ 131 w 131"/>
                  <a:gd name="T60" fmla="*/ 517 h 51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1" h="517">
                    <a:moveTo>
                      <a:pt x="131" y="4"/>
                    </a:moveTo>
                    <a:lnTo>
                      <a:pt x="128" y="7"/>
                    </a:lnTo>
                    <a:lnTo>
                      <a:pt x="119" y="21"/>
                    </a:lnTo>
                    <a:lnTo>
                      <a:pt x="109" y="47"/>
                    </a:lnTo>
                    <a:lnTo>
                      <a:pt x="97" y="91"/>
                    </a:lnTo>
                    <a:lnTo>
                      <a:pt x="88" y="156"/>
                    </a:lnTo>
                    <a:lnTo>
                      <a:pt x="84" y="247"/>
                    </a:lnTo>
                    <a:lnTo>
                      <a:pt x="86" y="366"/>
                    </a:lnTo>
                    <a:lnTo>
                      <a:pt x="99" y="517"/>
                    </a:lnTo>
                    <a:lnTo>
                      <a:pt x="25" y="517"/>
                    </a:lnTo>
                    <a:lnTo>
                      <a:pt x="23" y="502"/>
                    </a:lnTo>
                    <a:lnTo>
                      <a:pt x="16" y="460"/>
                    </a:lnTo>
                    <a:lnTo>
                      <a:pt x="9" y="397"/>
                    </a:lnTo>
                    <a:lnTo>
                      <a:pt x="2" y="320"/>
                    </a:lnTo>
                    <a:lnTo>
                      <a:pt x="0" y="236"/>
                    </a:lnTo>
                    <a:lnTo>
                      <a:pt x="4" y="151"/>
                    </a:lnTo>
                    <a:lnTo>
                      <a:pt x="18" y="70"/>
                    </a:lnTo>
                    <a:lnTo>
                      <a:pt x="43" y="0"/>
                    </a:lnTo>
                    <a:lnTo>
                      <a:pt x="131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4" name="Freeform 204"/>
              <p:cNvSpPr>
                <a:spLocks/>
              </p:cNvSpPr>
              <p:nvPr/>
            </p:nvSpPr>
            <p:spPr bwMode="auto">
              <a:xfrm>
                <a:off x="7233" y="13701"/>
                <a:ext cx="104" cy="411"/>
              </a:xfrm>
              <a:custGeom>
                <a:avLst/>
                <a:gdLst>
                  <a:gd name="T0" fmla="*/ 104 w 104"/>
                  <a:gd name="T1" fmla="*/ 4 h 411"/>
                  <a:gd name="T2" fmla="*/ 101 w 104"/>
                  <a:gd name="T3" fmla="*/ 7 h 411"/>
                  <a:gd name="T4" fmla="*/ 94 w 104"/>
                  <a:gd name="T5" fmla="*/ 17 h 411"/>
                  <a:gd name="T6" fmla="*/ 86 w 104"/>
                  <a:gd name="T7" fmla="*/ 38 h 411"/>
                  <a:gd name="T8" fmla="*/ 76 w 104"/>
                  <a:gd name="T9" fmla="*/ 73 h 411"/>
                  <a:gd name="T10" fmla="*/ 69 w 104"/>
                  <a:gd name="T11" fmla="*/ 125 h 411"/>
                  <a:gd name="T12" fmla="*/ 65 w 104"/>
                  <a:gd name="T13" fmla="*/ 196 h 411"/>
                  <a:gd name="T14" fmla="*/ 67 w 104"/>
                  <a:gd name="T15" fmla="*/ 291 h 411"/>
                  <a:gd name="T16" fmla="*/ 77 w 104"/>
                  <a:gd name="T17" fmla="*/ 411 h 411"/>
                  <a:gd name="T18" fmla="*/ 19 w 104"/>
                  <a:gd name="T19" fmla="*/ 411 h 411"/>
                  <a:gd name="T20" fmla="*/ 17 w 104"/>
                  <a:gd name="T21" fmla="*/ 399 h 411"/>
                  <a:gd name="T22" fmla="*/ 11 w 104"/>
                  <a:gd name="T23" fmla="*/ 365 h 411"/>
                  <a:gd name="T24" fmla="*/ 6 w 104"/>
                  <a:gd name="T25" fmla="*/ 316 h 411"/>
                  <a:gd name="T26" fmla="*/ 2 w 104"/>
                  <a:gd name="T27" fmla="*/ 255 h 411"/>
                  <a:gd name="T28" fmla="*/ 0 w 104"/>
                  <a:gd name="T29" fmla="*/ 188 h 411"/>
                  <a:gd name="T30" fmla="*/ 4 w 104"/>
                  <a:gd name="T31" fmla="*/ 120 h 411"/>
                  <a:gd name="T32" fmla="*/ 15 w 104"/>
                  <a:gd name="T33" fmla="*/ 55 h 411"/>
                  <a:gd name="T34" fmla="*/ 34 w 104"/>
                  <a:gd name="T35" fmla="*/ 0 h 411"/>
                  <a:gd name="T36" fmla="*/ 104 w 104"/>
                  <a:gd name="T37" fmla="*/ 4 h 4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4"/>
                  <a:gd name="T58" fmla="*/ 0 h 411"/>
                  <a:gd name="T59" fmla="*/ 104 w 104"/>
                  <a:gd name="T60" fmla="*/ 411 h 41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4" h="411">
                    <a:moveTo>
                      <a:pt x="104" y="4"/>
                    </a:moveTo>
                    <a:lnTo>
                      <a:pt x="101" y="7"/>
                    </a:lnTo>
                    <a:lnTo>
                      <a:pt x="94" y="17"/>
                    </a:lnTo>
                    <a:lnTo>
                      <a:pt x="86" y="38"/>
                    </a:lnTo>
                    <a:lnTo>
                      <a:pt x="76" y="73"/>
                    </a:lnTo>
                    <a:lnTo>
                      <a:pt x="69" y="125"/>
                    </a:lnTo>
                    <a:lnTo>
                      <a:pt x="65" y="196"/>
                    </a:lnTo>
                    <a:lnTo>
                      <a:pt x="67" y="291"/>
                    </a:lnTo>
                    <a:lnTo>
                      <a:pt x="77" y="411"/>
                    </a:lnTo>
                    <a:lnTo>
                      <a:pt x="19" y="411"/>
                    </a:lnTo>
                    <a:lnTo>
                      <a:pt x="17" y="399"/>
                    </a:lnTo>
                    <a:lnTo>
                      <a:pt x="11" y="365"/>
                    </a:lnTo>
                    <a:lnTo>
                      <a:pt x="6" y="316"/>
                    </a:lnTo>
                    <a:lnTo>
                      <a:pt x="2" y="255"/>
                    </a:lnTo>
                    <a:lnTo>
                      <a:pt x="0" y="188"/>
                    </a:lnTo>
                    <a:lnTo>
                      <a:pt x="4" y="120"/>
                    </a:lnTo>
                    <a:lnTo>
                      <a:pt x="15" y="55"/>
                    </a:lnTo>
                    <a:lnTo>
                      <a:pt x="34" y="0"/>
                    </a:lnTo>
                    <a:lnTo>
                      <a:pt x="10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5" name="Freeform 205"/>
              <p:cNvSpPr>
                <a:spLocks/>
              </p:cNvSpPr>
              <p:nvPr/>
            </p:nvSpPr>
            <p:spPr bwMode="auto">
              <a:xfrm>
                <a:off x="7240" y="13752"/>
                <a:ext cx="76" cy="302"/>
              </a:xfrm>
              <a:custGeom>
                <a:avLst/>
                <a:gdLst>
                  <a:gd name="T0" fmla="*/ 76 w 76"/>
                  <a:gd name="T1" fmla="*/ 2 h 302"/>
                  <a:gd name="T2" fmla="*/ 74 w 76"/>
                  <a:gd name="T3" fmla="*/ 4 h 302"/>
                  <a:gd name="T4" fmla="*/ 70 w 76"/>
                  <a:gd name="T5" fmla="*/ 12 h 302"/>
                  <a:gd name="T6" fmla="*/ 62 w 76"/>
                  <a:gd name="T7" fmla="*/ 28 h 302"/>
                  <a:gd name="T8" fmla="*/ 56 w 76"/>
                  <a:gd name="T9" fmla="*/ 53 h 302"/>
                  <a:gd name="T10" fmla="*/ 51 w 76"/>
                  <a:gd name="T11" fmla="*/ 92 h 302"/>
                  <a:gd name="T12" fmla="*/ 49 w 76"/>
                  <a:gd name="T13" fmla="*/ 145 h 302"/>
                  <a:gd name="T14" fmla="*/ 50 w 76"/>
                  <a:gd name="T15" fmla="*/ 214 h 302"/>
                  <a:gd name="T16" fmla="*/ 57 w 76"/>
                  <a:gd name="T17" fmla="*/ 302 h 302"/>
                  <a:gd name="T18" fmla="*/ 14 w 76"/>
                  <a:gd name="T19" fmla="*/ 302 h 302"/>
                  <a:gd name="T20" fmla="*/ 13 w 76"/>
                  <a:gd name="T21" fmla="*/ 294 h 302"/>
                  <a:gd name="T22" fmla="*/ 9 w 76"/>
                  <a:gd name="T23" fmla="*/ 269 h 302"/>
                  <a:gd name="T24" fmla="*/ 4 w 76"/>
                  <a:gd name="T25" fmla="*/ 232 h 302"/>
                  <a:gd name="T26" fmla="*/ 1 w 76"/>
                  <a:gd name="T27" fmla="*/ 188 h 302"/>
                  <a:gd name="T28" fmla="*/ 0 w 76"/>
                  <a:gd name="T29" fmla="*/ 138 h 302"/>
                  <a:gd name="T30" fmla="*/ 2 w 76"/>
                  <a:gd name="T31" fmla="*/ 89 h 302"/>
                  <a:gd name="T32" fmla="*/ 10 w 76"/>
                  <a:gd name="T33" fmla="*/ 41 h 302"/>
                  <a:gd name="T34" fmla="*/ 25 w 76"/>
                  <a:gd name="T35" fmla="*/ 0 h 302"/>
                  <a:gd name="T36" fmla="*/ 76 w 76"/>
                  <a:gd name="T37" fmla="*/ 2 h 30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6"/>
                  <a:gd name="T58" fmla="*/ 0 h 302"/>
                  <a:gd name="T59" fmla="*/ 76 w 76"/>
                  <a:gd name="T60" fmla="*/ 302 h 30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6" h="302">
                    <a:moveTo>
                      <a:pt x="76" y="2"/>
                    </a:moveTo>
                    <a:lnTo>
                      <a:pt x="74" y="4"/>
                    </a:lnTo>
                    <a:lnTo>
                      <a:pt x="70" y="12"/>
                    </a:lnTo>
                    <a:lnTo>
                      <a:pt x="62" y="28"/>
                    </a:lnTo>
                    <a:lnTo>
                      <a:pt x="56" y="53"/>
                    </a:lnTo>
                    <a:lnTo>
                      <a:pt x="51" y="92"/>
                    </a:lnTo>
                    <a:lnTo>
                      <a:pt x="49" y="145"/>
                    </a:lnTo>
                    <a:lnTo>
                      <a:pt x="50" y="214"/>
                    </a:lnTo>
                    <a:lnTo>
                      <a:pt x="57" y="302"/>
                    </a:lnTo>
                    <a:lnTo>
                      <a:pt x="14" y="302"/>
                    </a:lnTo>
                    <a:lnTo>
                      <a:pt x="13" y="294"/>
                    </a:lnTo>
                    <a:lnTo>
                      <a:pt x="9" y="269"/>
                    </a:lnTo>
                    <a:lnTo>
                      <a:pt x="4" y="232"/>
                    </a:lnTo>
                    <a:lnTo>
                      <a:pt x="1" y="188"/>
                    </a:lnTo>
                    <a:lnTo>
                      <a:pt x="0" y="138"/>
                    </a:lnTo>
                    <a:lnTo>
                      <a:pt x="2" y="89"/>
                    </a:lnTo>
                    <a:lnTo>
                      <a:pt x="10" y="41"/>
                    </a:lnTo>
                    <a:lnTo>
                      <a:pt x="25" y="0"/>
                    </a:lnTo>
                    <a:lnTo>
                      <a:pt x="76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6" name="Rectangle 206"/>
              <p:cNvSpPr>
                <a:spLocks noChangeArrowheads="1"/>
              </p:cNvSpPr>
              <p:nvPr/>
            </p:nvSpPr>
            <p:spPr bwMode="auto">
              <a:xfrm>
                <a:off x="6241" y="13678"/>
                <a:ext cx="23" cy="95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7" name="Freeform 207"/>
              <p:cNvSpPr>
                <a:spLocks/>
              </p:cNvSpPr>
              <p:nvPr/>
            </p:nvSpPr>
            <p:spPr bwMode="auto">
              <a:xfrm>
                <a:off x="6579" y="13664"/>
                <a:ext cx="375" cy="440"/>
              </a:xfrm>
              <a:custGeom>
                <a:avLst/>
                <a:gdLst>
                  <a:gd name="T0" fmla="*/ 35 w 375"/>
                  <a:gd name="T1" fmla="*/ 41 h 440"/>
                  <a:gd name="T2" fmla="*/ 32 w 375"/>
                  <a:gd name="T3" fmla="*/ 49 h 440"/>
                  <a:gd name="T4" fmla="*/ 25 w 375"/>
                  <a:gd name="T5" fmla="*/ 74 h 440"/>
                  <a:gd name="T6" fmla="*/ 17 w 375"/>
                  <a:gd name="T7" fmla="*/ 112 h 440"/>
                  <a:gd name="T8" fmla="*/ 8 w 375"/>
                  <a:gd name="T9" fmla="*/ 163 h 440"/>
                  <a:gd name="T10" fmla="*/ 2 w 375"/>
                  <a:gd name="T11" fmla="*/ 223 h 440"/>
                  <a:gd name="T12" fmla="*/ 0 w 375"/>
                  <a:gd name="T13" fmla="*/ 290 h 440"/>
                  <a:gd name="T14" fmla="*/ 7 w 375"/>
                  <a:gd name="T15" fmla="*/ 363 h 440"/>
                  <a:gd name="T16" fmla="*/ 23 w 375"/>
                  <a:gd name="T17" fmla="*/ 440 h 440"/>
                  <a:gd name="T18" fmla="*/ 23 w 375"/>
                  <a:gd name="T19" fmla="*/ 437 h 440"/>
                  <a:gd name="T20" fmla="*/ 23 w 375"/>
                  <a:gd name="T21" fmla="*/ 427 h 440"/>
                  <a:gd name="T22" fmla="*/ 23 w 375"/>
                  <a:gd name="T23" fmla="*/ 411 h 440"/>
                  <a:gd name="T24" fmla="*/ 23 w 375"/>
                  <a:gd name="T25" fmla="*/ 391 h 440"/>
                  <a:gd name="T26" fmla="*/ 25 w 375"/>
                  <a:gd name="T27" fmla="*/ 367 h 440"/>
                  <a:gd name="T28" fmla="*/ 28 w 375"/>
                  <a:gd name="T29" fmla="*/ 341 h 440"/>
                  <a:gd name="T30" fmla="*/ 33 w 375"/>
                  <a:gd name="T31" fmla="*/ 312 h 440"/>
                  <a:gd name="T32" fmla="*/ 39 w 375"/>
                  <a:gd name="T33" fmla="*/ 281 h 440"/>
                  <a:gd name="T34" fmla="*/ 49 w 375"/>
                  <a:gd name="T35" fmla="*/ 251 h 440"/>
                  <a:gd name="T36" fmla="*/ 61 w 375"/>
                  <a:gd name="T37" fmla="*/ 222 h 440"/>
                  <a:gd name="T38" fmla="*/ 75 w 375"/>
                  <a:gd name="T39" fmla="*/ 194 h 440"/>
                  <a:gd name="T40" fmla="*/ 93 w 375"/>
                  <a:gd name="T41" fmla="*/ 168 h 440"/>
                  <a:gd name="T42" fmla="*/ 116 w 375"/>
                  <a:gd name="T43" fmla="*/ 145 h 440"/>
                  <a:gd name="T44" fmla="*/ 141 w 375"/>
                  <a:gd name="T45" fmla="*/ 127 h 440"/>
                  <a:gd name="T46" fmla="*/ 173 w 375"/>
                  <a:gd name="T47" fmla="*/ 114 h 440"/>
                  <a:gd name="T48" fmla="*/ 208 w 375"/>
                  <a:gd name="T49" fmla="*/ 106 h 440"/>
                  <a:gd name="T50" fmla="*/ 210 w 375"/>
                  <a:gd name="T51" fmla="*/ 104 h 440"/>
                  <a:gd name="T52" fmla="*/ 217 w 375"/>
                  <a:gd name="T53" fmla="*/ 100 h 440"/>
                  <a:gd name="T54" fmla="*/ 227 w 375"/>
                  <a:gd name="T55" fmla="*/ 92 h 440"/>
                  <a:gd name="T56" fmla="*/ 245 w 375"/>
                  <a:gd name="T57" fmla="*/ 82 h 440"/>
                  <a:gd name="T58" fmla="*/ 267 w 375"/>
                  <a:gd name="T59" fmla="*/ 69 h 440"/>
                  <a:gd name="T60" fmla="*/ 296 w 375"/>
                  <a:gd name="T61" fmla="*/ 54 h 440"/>
                  <a:gd name="T62" fmla="*/ 332 w 375"/>
                  <a:gd name="T63" fmla="*/ 36 h 440"/>
                  <a:gd name="T64" fmla="*/ 375 w 375"/>
                  <a:gd name="T65" fmla="*/ 17 h 440"/>
                  <a:gd name="T66" fmla="*/ 373 w 375"/>
                  <a:gd name="T67" fmla="*/ 16 h 440"/>
                  <a:gd name="T68" fmla="*/ 366 w 375"/>
                  <a:gd name="T69" fmla="*/ 15 h 440"/>
                  <a:gd name="T70" fmla="*/ 357 w 375"/>
                  <a:gd name="T71" fmla="*/ 13 h 440"/>
                  <a:gd name="T72" fmla="*/ 343 w 375"/>
                  <a:gd name="T73" fmla="*/ 10 h 440"/>
                  <a:gd name="T74" fmla="*/ 326 w 375"/>
                  <a:gd name="T75" fmla="*/ 7 h 440"/>
                  <a:gd name="T76" fmla="*/ 307 w 375"/>
                  <a:gd name="T77" fmla="*/ 5 h 440"/>
                  <a:gd name="T78" fmla="*/ 285 w 375"/>
                  <a:gd name="T79" fmla="*/ 3 h 440"/>
                  <a:gd name="T80" fmla="*/ 261 w 375"/>
                  <a:gd name="T81" fmla="*/ 1 h 440"/>
                  <a:gd name="T82" fmla="*/ 235 w 375"/>
                  <a:gd name="T83" fmla="*/ 0 h 440"/>
                  <a:gd name="T84" fmla="*/ 208 w 375"/>
                  <a:gd name="T85" fmla="*/ 1 h 440"/>
                  <a:gd name="T86" fmla="*/ 180 w 375"/>
                  <a:gd name="T87" fmla="*/ 2 h 440"/>
                  <a:gd name="T88" fmla="*/ 151 w 375"/>
                  <a:gd name="T89" fmla="*/ 5 h 440"/>
                  <a:gd name="T90" fmla="*/ 122 w 375"/>
                  <a:gd name="T91" fmla="*/ 10 h 440"/>
                  <a:gd name="T92" fmla="*/ 92 w 375"/>
                  <a:gd name="T93" fmla="*/ 18 h 440"/>
                  <a:gd name="T94" fmla="*/ 63 w 375"/>
                  <a:gd name="T95" fmla="*/ 28 h 440"/>
                  <a:gd name="T96" fmla="*/ 35 w 375"/>
                  <a:gd name="T97" fmla="*/ 41 h 4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75"/>
                  <a:gd name="T148" fmla="*/ 0 h 440"/>
                  <a:gd name="T149" fmla="*/ 375 w 375"/>
                  <a:gd name="T150" fmla="*/ 440 h 4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75" h="440">
                    <a:moveTo>
                      <a:pt x="35" y="41"/>
                    </a:moveTo>
                    <a:lnTo>
                      <a:pt x="32" y="49"/>
                    </a:lnTo>
                    <a:lnTo>
                      <a:pt x="25" y="74"/>
                    </a:lnTo>
                    <a:lnTo>
                      <a:pt x="17" y="112"/>
                    </a:lnTo>
                    <a:lnTo>
                      <a:pt x="8" y="163"/>
                    </a:lnTo>
                    <a:lnTo>
                      <a:pt x="2" y="223"/>
                    </a:lnTo>
                    <a:lnTo>
                      <a:pt x="0" y="290"/>
                    </a:lnTo>
                    <a:lnTo>
                      <a:pt x="7" y="363"/>
                    </a:lnTo>
                    <a:lnTo>
                      <a:pt x="23" y="440"/>
                    </a:lnTo>
                    <a:lnTo>
                      <a:pt x="23" y="437"/>
                    </a:lnTo>
                    <a:lnTo>
                      <a:pt x="23" y="427"/>
                    </a:lnTo>
                    <a:lnTo>
                      <a:pt x="23" y="411"/>
                    </a:lnTo>
                    <a:lnTo>
                      <a:pt x="23" y="391"/>
                    </a:lnTo>
                    <a:lnTo>
                      <a:pt x="25" y="367"/>
                    </a:lnTo>
                    <a:lnTo>
                      <a:pt x="28" y="341"/>
                    </a:lnTo>
                    <a:lnTo>
                      <a:pt x="33" y="312"/>
                    </a:lnTo>
                    <a:lnTo>
                      <a:pt x="39" y="281"/>
                    </a:lnTo>
                    <a:lnTo>
                      <a:pt x="49" y="251"/>
                    </a:lnTo>
                    <a:lnTo>
                      <a:pt x="61" y="222"/>
                    </a:lnTo>
                    <a:lnTo>
                      <a:pt x="75" y="194"/>
                    </a:lnTo>
                    <a:lnTo>
                      <a:pt x="93" y="168"/>
                    </a:lnTo>
                    <a:lnTo>
                      <a:pt x="116" y="145"/>
                    </a:lnTo>
                    <a:lnTo>
                      <a:pt x="141" y="127"/>
                    </a:lnTo>
                    <a:lnTo>
                      <a:pt x="173" y="114"/>
                    </a:lnTo>
                    <a:lnTo>
                      <a:pt x="208" y="106"/>
                    </a:lnTo>
                    <a:lnTo>
                      <a:pt x="210" y="104"/>
                    </a:lnTo>
                    <a:lnTo>
                      <a:pt x="217" y="100"/>
                    </a:lnTo>
                    <a:lnTo>
                      <a:pt x="227" y="92"/>
                    </a:lnTo>
                    <a:lnTo>
                      <a:pt x="245" y="82"/>
                    </a:lnTo>
                    <a:lnTo>
                      <a:pt x="267" y="69"/>
                    </a:lnTo>
                    <a:lnTo>
                      <a:pt x="296" y="54"/>
                    </a:lnTo>
                    <a:lnTo>
                      <a:pt x="332" y="36"/>
                    </a:lnTo>
                    <a:lnTo>
                      <a:pt x="375" y="17"/>
                    </a:lnTo>
                    <a:lnTo>
                      <a:pt x="373" y="16"/>
                    </a:lnTo>
                    <a:lnTo>
                      <a:pt x="366" y="15"/>
                    </a:lnTo>
                    <a:lnTo>
                      <a:pt x="357" y="13"/>
                    </a:lnTo>
                    <a:lnTo>
                      <a:pt x="343" y="10"/>
                    </a:lnTo>
                    <a:lnTo>
                      <a:pt x="326" y="7"/>
                    </a:lnTo>
                    <a:lnTo>
                      <a:pt x="307" y="5"/>
                    </a:lnTo>
                    <a:lnTo>
                      <a:pt x="285" y="3"/>
                    </a:lnTo>
                    <a:lnTo>
                      <a:pt x="261" y="1"/>
                    </a:lnTo>
                    <a:lnTo>
                      <a:pt x="235" y="0"/>
                    </a:lnTo>
                    <a:lnTo>
                      <a:pt x="208" y="1"/>
                    </a:lnTo>
                    <a:lnTo>
                      <a:pt x="180" y="2"/>
                    </a:lnTo>
                    <a:lnTo>
                      <a:pt x="151" y="5"/>
                    </a:lnTo>
                    <a:lnTo>
                      <a:pt x="122" y="10"/>
                    </a:lnTo>
                    <a:lnTo>
                      <a:pt x="92" y="18"/>
                    </a:lnTo>
                    <a:lnTo>
                      <a:pt x="63" y="28"/>
                    </a:lnTo>
                    <a:lnTo>
                      <a:pt x="35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8" name="Freeform 208"/>
              <p:cNvSpPr>
                <a:spLocks/>
              </p:cNvSpPr>
              <p:nvPr/>
            </p:nvSpPr>
            <p:spPr bwMode="auto">
              <a:xfrm>
                <a:off x="6061" y="13991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8 h 83"/>
                  <a:gd name="T6" fmla="*/ 5 w 305"/>
                  <a:gd name="T7" fmla="*/ 44 h 83"/>
                  <a:gd name="T8" fmla="*/ 11 w 305"/>
                  <a:gd name="T9" fmla="*/ 37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8 h 83"/>
                  <a:gd name="T16" fmla="*/ 54 w 305"/>
                  <a:gd name="T17" fmla="*/ 12 h 83"/>
                  <a:gd name="T18" fmla="*/ 72 w 305"/>
                  <a:gd name="T19" fmla="*/ 6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7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6 h 83"/>
                  <a:gd name="T38" fmla="*/ 289 w 305"/>
                  <a:gd name="T39" fmla="*/ 44 h 83"/>
                  <a:gd name="T40" fmla="*/ 277 w 305"/>
                  <a:gd name="T41" fmla="*/ 41 h 83"/>
                  <a:gd name="T42" fmla="*/ 262 w 305"/>
                  <a:gd name="T43" fmla="*/ 36 h 83"/>
                  <a:gd name="T44" fmla="*/ 244 w 305"/>
                  <a:gd name="T45" fmla="*/ 32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1 h 83"/>
                  <a:gd name="T56" fmla="*/ 101 w 305"/>
                  <a:gd name="T57" fmla="*/ 23 h 83"/>
                  <a:gd name="T58" fmla="*/ 77 w 305"/>
                  <a:gd name="T59" fmla="*/ 29 h 83"/>
                  <a:gd name="T60" fmla="*/ 55 w 305"/>
                  <a:gd name="T61" fmla="*/ 37 h 83"/>
                  <a:gd name="T62" fmla="*/ 33 w 305"/>
                  <a:gd name="T63" fmla="*/ 48 h 83"/>
                  <a:gd name="T64" fmla="*/ 15 w 305"/>
                  <a:gd name="T65" fmla="*/ 63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8"/>
                    </a:lnTo>
                    <a:lnTo>
                      <a:pt x="5" y="44"/>
                    </a:lnTo>
                    <a:lnTo>
                      <a:pt x="11" y="37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8"/>
                    </a:lnTo>
                    <a:lnTo>
                      <a:pt x="54" y="12"/>
                    </a:lnTo>
                    <a:lnTo>
                      <a:pt x="72" y="6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7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6"/>
                    </a:lnTo>
                    <a:lnTo>
                      <a:pt x="289" y="44"/>
                    </a:lnTo>
                    <a:lnTo>
                      <a:pt x="277" y="41"/>
                    </a:lnTo>
                    <a:lnTo>
                      <a:pt x="262" y="36"/>
                    </a:lnTo>
                    <a:lnTo>
                      <a:pt x="244" y="32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1"/>
                    </a:lnTo>
                    <a:lnTo>
                      <a:pt x="101" y="23"/>
                    </a:lnTo>
                    <a:lnTo>
                      <a:pt x="77" y="29"/>
                    </a:lnTo>
                    <a:lnTo>
                      <a:pt x="55" y="37"/>
                    </a:lnTo>
                    <a:lnTo>
                      <a:pt x="33" y="48"/>
                    </a:lnTo>
                    <a:lnTo>
                      <a:pt x="15" y="63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79" name="Freeform 209"/>
              <p:cNvSpPr>
                <a:spLocks/>
              </p:cNvSpPr>
              <p:nvPr/>
            </p:nvSpPr>
            <p:spPr bwMode="auto">
              <a:xfrm>
                <a:off x="6061" y="13793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9 h 83"/>
                  <a:gd name="T6" fmla="*/ 5 w 305"/>
                  <a:gd name="T7" fmla="*/ 44 h 83"/>
                  <a:gd name="T8" fmla="*/ 11 w 305"/>
                  <a:gd name="T9" fmla="*/ 38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7 h 83"/>
                  <a:gd name="T16" fmla="*/ 54 w 305"/>
                  <a:gd name="T17" fmla="*/ 12 h 83"/>
                  <a:gd name="T18" fmla="*/ 72 w 305"/>
                  <a:gd name="T19" fmla="*/ 7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8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5 h 83"/>
                  <a:gd name="T38" fmla="*/ 289 w 305"/>
                  <a:gd name="T39" fmla="*/ 43 h 83"/>
                  <a:gd name="T40" fmla="*/ 277 w 305"/>
                  <a:gd name="T41" fmla="*/ 40 h 83"/>
                  <a:gd name="T42" fmla="*/ 262 w 305"/>
                  <a:gd name="T43" fmla="*/ 36 h 83"/>
                  <a:gd name="T44" fmla="*/ 244 w 305"/>
                  <a:gd name="T45" fmla="*/ 33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2 h 83"/>
                  <a:gd name="T56" fmla="*/ 101 w 305"/>
                  <a:gd name="T57" fmla="*/ 24 h 83"/>
                  <a:gd name="T58" fmla="*/ 77 w 305"/>
                  <a:gd name="T59" fmla="*/ 29 h 83"/>
                  <a:gd name="T60" fmla="*/ 55 w 305"/>
                  <a:gd name="T61" fmla="*/ 38 h 83"/>
                  <a:gd name="T62" fmla="*/ 33 w 305"/>
                  <a:gd name="T63" fmla="*/ 49 h 83"/>
                  <a:gd name="T64" fmla="*/ 15 w 305"/>
                  <a:gd name="T65" fmla="*/ 64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9"/>
                    </a:lnTo>
                    <a:lnTo>
                      <a:pt x="5" y="44"/>
                    </a:lnTo>
                    <a:lnTo>
                      <a:pt x="11" y="38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7"/>
                    </a:lnTo>
                    <a:lnTo>
                      <a:pt x="54" y="12"/>
                    </a:lnTo>
                    <a:lnTo>
                      <a:pt x="72" y="7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8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5"/>
                    </a:lnTo>
                    <a:lnTo>
                      <a:pt x="289" y="43"/>
                    </a:lnTo>
                    <a:lnTo>
                      <a:pt x="277" y="40"/>
                    </a:lnTo>
                    <a:lnTo>
                      <a:pt x="262" y="36"/>
                    </a:lnTo>
                    <a:lnTo>
                      <a:pt x="244" y="33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2"/>
                    </a:lnTo>
                    <a:lnTo>
                      <a:pt x="101" y="24"/>
                    </a:lnTo>
                    <a:lnTo>
                      <a:pt x="77" y="29"/>
                    </a:lnTo>
                    <a:lnTo>
                      <a:pt x="55" y="38"/>
                    </a:lnTo>
                    <a:lnTo>
                      <a:pt x="33" y="49"/>
                    </a:lnTo>
                    <a:lnTo>
                      <a:pt x="15" y="64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80" name="Freeform 210"/>
              <p:cNvSpPr>
                <a:spLocks/>
              </p:cNvSpPr>
              <p:nvPr/>
            </p:nvSpPr>
            <p:spPr bwMode="auto">
              <a:xfrm>
                <a:off x="6348" y="13696"/>
                <a:ext cx="496" cy="917"/>
              </a:xfrm>
              <a:custGeom>
                <a:avLst/>
                <a:gdLst>
                  <a:gd name="T0" fmla="*/ 0 w 496"/>
                  <a:gd name="T1" fmla="*/ 0 h 917"/>
                  <a:gd name="T2" fmla="*/ 0 w 496"/>
                  <a:gd name="T3" fmla="*/ 886 h 917"/>
                  <a:gd name="T4" fmla="*/ 150 w 496"/>
                  <a:gd name="T5" fmla="*/ 917 h 917"/>
                  <a:gd name="T6" fmla="*/ 143 w 496"/>
                  <a:gd name="T7" fmla="*/ 797 h 917"/>
                  <a:gd name="T8" fmla="*/ 496 w 496"/>
                  <a:gd name="T9" fmla="*/ 851 h 917"/>
                  <a:gd name="T10" fmla="*/ 490 w 496"/>
                  <a:gd name="T11" fmla="*/ 803 h 917"/>
                  <a:gd name="T12" fmla="*/ 245 w 496"/>
                  <a:gd name="T13" fmla="*/ 773 h 917"/>
                  <a:gd name="T14" fmla="*/ 239 w 496"/>
                  <a:gd name="T15" fmla="*/ 670 h 917"/>
                  <a:gd name="T16" fmla="*/ 72 w 496"/>
                  <a:gd name="T17" fmla="*/ 670 h 917"/>
                  <a:gd name="T18" fmla="*/ 68 w 496"/>
                  <a:gd name="T19" fmla="*/ 657 h 917"/>
                  <a:gd name="T20" fmla="*/ 56 w 496"/>
                  <a:gd name="T21" fmla="*/ 620 h 917"/>
                  <a:gd name="T22" fmla="*/ 41 w 496"/>
                  <a:gd name="T23" fmla="*/ 559 h 917"/>
                  <a:gd name="T24" fmla="*/ 26 w 496"/>
                  <a:gd name="T25" fmla="*/ 480 h 917"/>
                  <a:gd name="T26" fmla="*/ 15 w 496"/>
                  <a:gd name="T27" fmla="*/ 385 h 917"/>
                  <a:gd name="T28" fmla="*/ 11 w 496"/>
                  <a:gd name="T29" fmla="*/ 276 h 917"/>
                  <a:gd name="T30" fmla="*/ 20 w 496"/>
                  <a:gd name="T31" fmla="*/ 158 h 917"/>
                  <a:gd name="T32" fmla="*/ 42 w 496"/>
                  <a:gd name="T33" fmla="*/ 30 h 917"/>
                  <a:gd name="T34" fmla="*/ 0 w 496"/>
                  <a:gd name="T35" fmla="*/ 0 h 9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6"/>
                  <a:gd name="T55" fmla="*/ 0 h 917"/>
                  <a:gd name="T56" fmla="*/ 496 w 496"/>
                  <a:gd name="T57" fmla="*/ 917 h 91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6" h="917">
                    <a:moveTo>
                      <a:pt x="0" y="0"/>
                    </a:moveTo>
                    <a:lnTo>
                      <a:pt x="0" y="886"/>
                    </a:lnTo>
                    <a:lnTo>
                      <a:pt x="150" y="917"/>
                    </a:lnTo>
                    <a:lnTo>
                      <a:pt x="143" y="797"/>
                    </a:lnTo>
                    <a:lnTo>
                      <a:pt x="496" y="851"/>
                    </a:lnTo>
                    <a:lnTo>
                      <a:pt x="490" y="803"/>
                    </a:lnTo>
                    <a:lnTo>
                      <a:pt x="245" y="773"/>
                    </a:lnTo>
                    <a:lnTo>
                      <a:pt x="239" y="670"/>
                    </a:lnTo>
                    <a:lnTo>
                      <a:pt x="72" y="670"/>
                    </a:lnTo>
                    <a:lnTo>
                      <a:pt x="68" y="657"/>
                    </a:lnTo>
                    <a:lnTo>
                      <a:pt x="56" y="620"/>
                    </a:lnTo>
                    <a:lnTo>
                      <a:pt x="41" y="559"/>
                    </a:lnTo>
                    <a:lnTo>
                      <a:pt x="26" y="480"/>
                    </a:lnTo>
                    <a:lnTo>
                      <a:pt x="15" y="385"/>
                    </a:lnTo>
                    <a:lnTo>
                      <a:pt x="11" y="276"/>
                    </a:lnTo>
                    <a:lnTo>
                      <a:pt x="20" y="158"/>
                    </a:lnTo>
                    <a:lnTo>
                      <a:pt x="42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81" name="Freeform 211"/>
              <p:cNvSpPr>
                <a:spLocks/>
              </p:cNvSpPr>
              <p:nvPr/>
            </p:nvSpPr>
            <p:spPr bwMode="auto">
              <a:xfrm>
                <a:off x="6593" y="13487"/>
                <a:ext cx="638" cy="125"/>
              </a:xfrm>
              <a:custGeom>
                <a:avLst/>
                <a:gdLst>
                  <a:gd name="T0" fmla="*/ 0 w 638"/>
                  <a:gd name="T1" fmla="*/ 125 h 125"/>
                  <a:gd name="T2" fmla="*/ 4 w 638"/>
                  <a:gd name="T3" fmla="*/ 124 h 125"/>
                  <a:gd name="T4" fmla="*/ 14 w 638"/>
                  <a:gd name="T5" fmla="*/ 119 h 125"/>
                  <a:gd name="T6" fmla="*/ 31 w 638"/>
                  <a:gd name="T7" fmla="*/ 114 h 125"/>
                  <a:gd name="T8" fmla="*/ 53 w 638"/>
                  <a:gd name="T9" fmla="*/ 106 h 125"/>
                  <a:gd name="T10" fmla="*/ 81 w 638"/>
                  <a:gd name="T11" fmla="*/ 98 h 125"/>
                  <a:gd name="T12" fmla="*/ 113 w 638"/>
                  <a:gd name="T13" fmla="*/ 89 h 125"/>
                  <a:gd name="T14" fmla="*/ 151 w 638"/>
                  <a:gd name="T15" fmla="*/ 81 h 125"/>
                  <a:gd name="T16" fmla="*/ 192 w 638"/>
                  <a:gd name="T17" fmla="*/ 73 h 125"/>
                  <a:gd name="T18" fmla="*/ 237 w 638"/>
                  <a:gd name="T19" fmla="*/ 65 h 125"/>
                  <a:gd name="T20" fmla="*/ 286 w 638"/>
                  <a:gd name="T21" fmla="*/ 60 h 125"/>
                  <a:gd name="T22" fmla="*/ 337 w 638"/>
                  <a:gd name="T23" fmla="*/ 56 h 125"/>
                  <a:gd name="T24" fmla="*/ 390 w 638"/>
                  <a:gd name="T25" fmla="*/ 55 h 125"/>
                  <a:gd name="T26" fmla="*/ 446 w 638"/>
                  <a:gd name="T27" fmla="*/ 56 h 125"/>
                  <a:gd name="T28" fmla="*/ 503 w 638"/>
                  <a:gd name="T29" fmla="*/ 61 h 125"/>
                  <a:gd name="T30" fmla="*/ 561 w 638"/>
                  <a:gd name="T31" fmla="*/ 70 h 125"/>
                  <a:gd name="T32" fmla="*/ 620 w 638"/>
                  <a:gd name="T33" fmla="*/ 83 h 125"/>
                  <a:gd name="T34" fmla="*/ 638 w 638"/>
                  <a:gd name="T35" fmla="*/ 0 h 125"/>
                  <a:gd name="T36" fmla="*/ 634 w 638"/>
                  <a:gd name="T37" fmla="*/ 0 h 125"/>
                  <a:gd name="T38" fmla="*/ 620 w 638"/>
                  <a:gd name="T39" fmla="*/ 0 h 125"/>
                  <a:gd name="T40" fmla="*/ 599 w 638"/>
                  <a:gd name="T41" fmla="*/ 0 h 125"/>
                  <a:gd name="T42" fmla="*/ 571 w 638"/>
                  <a:gd name="T43" fmla="*/ 1 h 125"/>
                  <a:gd name="T44" fmla="*/ 536 w 638"/>
                  <a:gd name="T45" fmla="*/ 2 h 125"/>
                  <a:gd name="T46" fmla="*/ 496 w 638"/>
                  <a:gd name="T47" fmla="*/ 3 h 125"/>
                  <a:gd name="T48" fmla="*/ 452 w 638"/>
                  <a:gd name="T49" fmla="*/ 6 h 125"/>
                  <a:gd name="T50" fmla="*/ 405 w 638"/>
                  <a:gd name="T51" fmla="*/ 8 h 125"/>
                  <a:gd name="T52" fmla="*/ 354 w 638"/>
                  <a:gd name="T53" fmla="*/ 13 h 125"/>
                  <a:gd name="T54" fmla="*/ 302 w 638"/>
                  <a:gd name="T55" fmla="*/ 17 h 125"/>
                  <a:gd name="T56" fmla="*/ 249 w 638"/>
                  <a:gd name="T57" fmla="*/ 22 h 125"/>
                  <a:gd name="T58" fmla="*/ 196 w 638"/>
                  <a:gd name="T59" fmla="*/ 30 h 125"/>
                  <a:gd name="T60" fmla="*/ 144 w 638"/>
                  <a:gd name="T61" fmla="*/ 37 h 125"/>
                  <a:gd name="T62" fmla="*/ 93 w 638"/>
                  <a:gd name="T63" fmla="*/ 47 h 125"/>
                  <a:gd name="T64" fmla="*/ 45 w 638"/>
                  <a:gd name="T65" fmla="*/ 58 h 125"/>
                  <a:gd name="T66" fmla="*/ 0 w 638"/>
                  <a:gd name="T67" fmla="*/ 71 h 125"/>
                  <a:gd name="T68" fmla="*/ 0 w 638"/>
                  <a:gd name="T69" fmla="*/ 125 h 12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38"/>
                  <a:gd name="T106" fmla="*/ 0 h 125"/>
                  <a:gd name="T107" fmla="*/ 638 w 638"/>
                  <a:gd name="T108" fmla="*/ 125 h 12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38" h="125">
                    <a:moveTo>
                      <a:pt x="0" y="125"/>
                    </a:moveTo>
                    <a:lnTo>
                      <a:pt x="4" y="124"/>
                    </a:lnTo>
                    <a:lnTo>
                      <a:pt x="14" y="119"/>
                    </a:lnTo>
                    <a:lnTo>
                      <a:pt x="31" y="114"/>
                    </a:lnTo>
                    <a:lnTo>
                      <a:pt x="53" y="106"/>
                    </a:lnTo>
                    <a:lnTo>
                      <a:pt x="81" y="98"/>
                    </a:lnTo>
                    <a:lnTo>
                      <a:pt x="113" y="89"/>
                    </a:lnTo>
                    <a:lnTo>
                      <a:pt x="151" y="81"/>
                    </a:lnTo>
                    <a:lnTo>
                      <a:pt x="192" y="73"/>
                    </a:lnTo>
                    <a:lnTo>
                      <a:pt x="237" y="65"/>
                    </a:lnTo>
                    <a:lnTo>
                      <a:pt x="286" y="60"/>
                    </a:lnTo>
                    <a:lnTo>
                      <a:pt x="337" y="56"/>
                    </a:lnTo>
                    <a:lnTo>
                      <a:pt x="390" y="55"/>
                    </a:lnTo>
                    <a:lnTo>
                      <a:pt x="446" y="56"/>
                    </a:lnTo>
                    <a:lnTo>
                      <a:pt x="503" y="61"/>
                    </a:lnTo>
                    <a:lnTo>
                      <a:pt x="561" y="70"/>
                    </a:lnTo>
                    <a:lnTo>
                      <a:pt x="620" y="83"/>
                    </a:lnTo>
                    <a:lnTo>
                      <a:pt x="638" y="0"/>
                    </a:lnTo>
                    <a:lnTo>
                      <a:pt x="634" y="0"/>
                    </a:lnTo>
                    <a:lnTo>
                      <a:pt x="620" y="0"/>
                    </a:lnTo>
                    <a:lnTo>
                      <a:pt x="599" y="0"/>
                    </a:lnTo>
                    <a:lnTo>
                      <a:pt x="571" y="1"/>
                    </a:lnTo>
                    <a:lnTo>
                      <a:pt x="536" y="2"/>
                    </a:lnTo>
                    <a:lnTo>
                      <a:pt x="496" y="3"/>
                    </a:lnTo>
                    <a:lnTo>
                      <a:pt x="452" y="6"/>
                    </a:lnTo>
                    <a:lnTo>
                      <a:pt x="405" y="8"/>
                    </a:lnTo>
                    <a:lnTo>
                      <a:pt x="354" y="13"/>
                    </a:lnTo>
                    <a:lnTo>
                      <a:pt x="302" y="17"/>
                    </a:lnTo>
                    <a:lnTo>
                      <a:pt x="249" y="22"/>
                    </a:lnTo>
                    <a:lnTo>
                      <a:pt x="196" y="30"/>
                    </a:lnTo>
                    <a:lnTo>
                      <a:pt x="144" y="37"/>
                    </a:lnTo>
                    <a:lnTo>
                      <a:pt x="93" y="47"/>
                    </a:lnTo>
                    <a:lnTo>
                      <a:pt x="45" y="58"/>
                    </a:lnTo>
                    <a:lnTo>
                      <a:pt x="0" y="71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82" name="Freeform 212"/>
              <p:cNvSpPr>
                <a:spLocks/>
              </p:cNvSpPr>
              <p:nvPr/>
            </p:nvSpPr>
            <p:spPr bwMode="auto">
              <a:xfrm>
                <a:off x="6217" y="14634"/>
                <a:ext cx="1075" cy="356"/>
              </a:xfrm>
              <a:custGeom>
                <a:avLst/>
                <a:gdLst>
                  <a:gd name="T0" fmla="*/ 454 w 1075"/>
                  <a:gd name="T1" fmla="*/ 344 h 356"/>
                  <a:gd name="T2" fmla="*/ 456 w 1075"/>
                  <a:gd name="T3" fmla="*/ 343 h 356"/>
                  <a:gd name="T4" fmla="*/ 463 w 1075"/>
                  <a:gd name="T5" fmla="*/ 341 h 356"/>
                  <a:gd name="T6" fmla="*/ 472 w 1075"/>
                  <a:gd name="T7" fmla="*/ 337 h 356"/>
                  <a:gd name="T8" fmla="*/ 485 w 1075"/>
                  <a:gd name="T9" fmla="*/ 332 h 356"/>
                  <a:gd name="T10" fmla="*/ 501 w 1075"/>
                  <a:gd name="T11" fmla="*/ 325 h 356"/>
                  <a:gd name="T12" fmla="*/ 518 w 1075"/>
                  <a:gd name="T13" fmla="*/ 317 h 356"/>
                  <a:gd name="T14" fmla="*/ 538 w 1075"/>
                  <a:gd name="T15" fmla="*/ 308 h 356"/>
                  <a:gd name="T16" fmla="*/ 558 w 1075"/>
                  <a:gd name="T17" fmla="*/ 298 h 356"/>
                  <a:gd name="T18" fmla="*/ 580 w 1075"/>
                  <a:gd name="T19" fmla="*/ 287 h 356"/>
                  <a:gd name="T20" fmla="*/ 600 w 1075"/>
                  <a:gd name="T21" fmla="*/ 274 h 356"/>
                  <a:gd name="T22" fmla="*/ 621 w 1075"/>
                  <a:gd name="T23" fmla="*/ 262 h 356"/>
                  <a:gd name="T24" fmla="*/ 640 w 1075"/>
                  <a:gd name="T25" fmla="*/ 248 h 356"/>
                  <a:gd name="T26" fmla="*/ 658 w 1075"/>
                  <a:gd name="T27" fmla="*/ 234 h 356"/>
                  <a:gd name="T28" fmla="*/ 674 w 1075"/>
                  <a:gd name="T29" fmla="*/ 219 h 356"/>
                  <a:gd name="T30" fmla="*/ 688 w 1075"/>
                  <a:gd name="T31" fmla="*/ 204 h 356"/>
                  <a:gd name="T32" fmla="*/ 699 w 1075"/>
                  <a:gd name="T33" fmla="*/ 189 h 356"/>
                  <a:gd name="T34" fmla="*/ 0 w 1075"/>
                  <a:gd name="T35" fmla="*/ 18 h 356"/>
                  <a:gd name="T36" fmla="*/ 54 w 1075"/>
                  <a:gd name="T37" fmla="*/ 0 h 356"/>
                  <a:gd name="T38" fmla="*/ 1075 w 1075"/>
                  <a:gd name="T39" fmla="*/ 251 h 356"/>
                  <a:gd name="T40" fmla="*/ 1033 w 1075"/>
                  <a:gd name="T41" fmla="*/ 274 h 356"/>
                  <a:gd name="T42" fmla="*/ 738 w 1075"/>
                  <a:gd name="T43" fmla="*/ 199 h 356"/>
                  <a:gd name="T44" fmla="*/ 737 w 1075"/>
                  <a:gd name="T45" fmla="*/ 200 h 356"/>
                  <a:gd name="T46" fmla="*/ 735 w 1075"/>
                  <a:gd name="T47" fmla="*/ 203 h 356"/>
                  <a:gd name="T48" fmla="*/ 730 w 1075"/>
                  <a:gd name="T49" fmla="*/ 207 h 356"/>
                  <a:gd name="T50" fmla="*/ 724 w 1075"/>
                  <a:gd name="T51" fmla="*/ 214 h 356"/>
                  <a:gd name="T52" fmla="*/ 716 w 1075"/>
                  <a:gd name="T53" fmla="*/ 222 h 356"/>
                  <a:gd name="T54" fmla="*/ 706 w 1075"/>
                  <a:gd name="T55" fmla="*/ 231 h 356"/>
                  <a:gd name="T56" fmla="*/ 694 w 1075"/>
                  <a:gd name="T57" fmla="*/ 242 h 356"/>
                  <a:gd name="T58" fmla="*/ 679 w 1075"/>
                  <a:gd name="T59" fmla="*/ 253 h 356"/>
                  <a:gd name="T60" fmla="*/ 662 w 1075"/>
                  <a:gd name="T61" fmla="*/ 265 h 356"/>
                  <a:gd name="T62" fmla="*/ 643 w 1075"/>
                  <a:gd name="T63" fmla="*/ 278 h 356"/>
                  <a:gd name="T64" fmla="*/ 621 w 1075"/>
                  <a:gd name="T65" fmla="*/ 291 h 356"/>
                  <a:gd name="T66" fmla="*/ 597 w 1075"/>
                  <a:gd name="T67" fmla="*/ 303 h 356"/>
                  <a:gd name="T68" fmla="*/ 570 w 1075"/>
                  <a:gd name="T69" fmla="*/ 317 h 356"/>
                  <a:gd name="T70" fmla="*/ 540 w 1075"/>
                  <a:gd name="T71" fmla="*/ 330 h 356"/>
                  <a:gd name="T72" fmla="*/ 508 w 1075"/>
                  <a:gd name="T73" fmla="*/ 343 h 356"/>
                  <a:gd name="T74" fmla="*/ 472 w 1075"/>
                  <a:gd name="T75" fmla="*/ 356 h 356"/>
                  <a:gd name="T76" fmla="*/ 454 w 1075"/>
                  <a:gd name="T77" fmla="*/ 344 h 35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75"/>
                  <a:gd name="T118" fmla="*/ 0 h 356"/>
                  <a:gd name="T119" fmla="*/ 1075 w 1075"/>
                  <a:gd name="T120" fmla="*/ 356 h 35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75" h="356">
                    <a:moveTo>
                      <a:pt x="454" y="344"/>
                    </a:moveTo>
                    <a:lnTo>
                      <a:pt x="456" y="343"/>
                    </a:lnTo>
                    <a:lnTo>
                      <a:pt x="463" y="341"/>
                    </a:lnTo>
                    <a:lnTo>
                      <a:pt x="472" y="337"/>
                    </a:lnTo>
                    <a:lnTo>
                      <a:pt x="485" y="332"/>
                    </a:lnTo>
                    <a:lnTo>
                      <a:pt x="501" y="325"/>
                    </a:lnTo>
                    <a:lnTo>
                      <a:pt x="518" y="317"/>
                    </a:lnTo>
                    <a:lnTo>
                      <a:pt x="538" y="308"/>
                    </a:lnTo>
                    <a:lnTo>
                      <a:pt x="558" y="298"/>
                    </a:lnTo>
                    <a:lnTo>
                      <a:pt x="580" y="287"/>
                    </a:lnTo>
                    <a:lnTo>
                      <a:pt x="600" y="274"/>
                    </a:lnTo>
                    <a:lnTo>
                      <a:pt x="621" y="262"/>
                    </a:lnTo>
                    <a:lnTo>
                      <a:pt x="640" y="248"/>
                    </a:lnTo>
                    <a:lnTo>
                      <a:pt x="658" y="234"/>
                    </a:lnTo>
                    <a:lnTo>
                      <a:pt x="674" y="219"/>
                    </a:lnTo>
                    <a:lnTo>
                      <a:pt x="688" y="204"/>
                    </a:lnTo>
                    <a:lnTo>
                      <a:pt x="699" y="189"/>
                    </a:lnTo>
                    <a:lnTo>
                      <a:pt x="0" y="18"/>
                    </a:lnTo>
                    <a:lnTo>
                      <a:pt x="54" y="0"/>
                    </a:lnTo>
                    <a:lnTo>
                      <a:pt x="1075" y="251"/>
                    </a:lnTo>
                    <a:lnTo>
                      <a:pt x="1033" y="274"/>
                    </a:lnTo>
                    <a:lnTo>
                      <a:pt x="738" y="199"/>
                    </a:lnTo>
                    <a:lnTo>
                      <a:pt x="737" y="200"/>
                    </a:lnTo>
                    <a:lnTo>
                      <a:pt x="735" y="203"/>
                    </a:lnTo>
                    <a:lnTo>
                      <a:pt x="730" y="207"/>
                    </a:lnTo>
                    <a:lnTo>
                      <a:pt x="724" y="214"/>
                    </a:lnTo>
                    <a:lnTo>
                      <a:pt x="716" y="222"/>
                    </a:lnTo>
                    <a:lnTo>
                      <a:pt x="706" y="231"/>
                    </a:lnTo>
                    <a:lnTo>
                      <a:pt x="694" y="242"/>
                    </a:lnTo>
                    <a:lnTo>
                      <a:pt x="679" y="253"/>
                    </a:lnTo>
                    <a:lnTo>
                      <a:pt x="662" y="265"/>
                    </a:lnTo>
                    <a:lnTo>
                      <a:pt x="643" y="278"/>
                    </a:lnTo>
                    <a:lnTo>
                      <a:pt x="621" y="291"/>
                    </a:lnTo>
                    <a:lnTo>
                      <a:pt x="597" y="303"/>
                    </a:lnTo>
                    <a:lnTo>
                      <a:pt x="570" y="317"/>
                    </a:lnTo>
                    <a:lnTo>
                      <a:pt x="540" y="330"/>
                    </a:lnTo>
                    <a:lnTo>
                      <a:pt x="508" y="343"/>
                    </a:lnTo>
                    <a:lnTo>
                      <a:pt x="472" y="356"/>
                    </a:lnTo>
                    <a:lnTo>
                      <a:pt x="454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83" name="Freeform 213"/>
              <p:cNvSpPr>
                <a:spLocks/>
              </p:cNvSpPr>
              <p:nvPr/>
            </p:nvSpPr>
            <p:spPr bwMode="auto">
              <a:xfrm>
                <a:off x="5997" y="14727"/>
                <a:ext cx="1095" cy="319"/>
              </a:xfrm>
              <a:custGeom>
                <a:avLst/>
                <a:gdLst>
                  <a:gd name="T0" fmla="*/ 0 w 1095"/>
                  <a:gd name="T1" fmla="*/ 0 h 319"/>
                  <a:gd name="T2" fmla="*/ 1071 w 1095"/>
                  <a:gd name="T3" fmla="*/ 319 h 319"/>
                  <a:gd name="T4" fmla="*/ 1095 w 1095"/>
                  <a:gd name="T5" fmla="*/ 319 h 319"/>
                  <a:gd name="T6" fmla="*/ 33 w 1095"/>
                  <a:gd name="T7" fmla="*/ 0 h 319"/>
                  <a:gd name="T8" fmla="*/ 0 w 1095"/>
                  <a:gd name="T9" fmla="*/ 0 h 3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95"/>
                  <a:gd name="T16" fmla="*/ 0 h 319"/>
                  <a:gd name="T17" fmla="*/ 1095 w 1095"/>
                  <a:gd name="T18" fmla="*/ 319 h 3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95" h="319">
                    <a:moveTo>
                      <a:pt x="0" y="0"/>
                    </a:moveTo>
                    <a:lnTo>
                      <a:pt x="1071" y="319"/>
                    </a:lnTo>
                    <a:lnTo>
                      <a:pt x="1095" y="319"/>
                    </a:lnTo>
                    <a:lnTo>
                      <a:pt x="3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84" name="Freeform 214"/>
              <p:cNvSpPr>
                <a:spLocks/>
              </p:cNvSpPr>
              <p:nvPr/>
            </p:nvSpPr>
            <p:spPr bwMode="auto">
              <a:xfrm>
                <a:off x="6181" y="14684"/>
                <a:ext cx="1082" cy="285"/>
              </a:xfrm>
              <a:custGeom>
                <a:avLst/>
                <a:gdLst>
                  <a:gd name="T0" fmla="*/ 0 w 1082"/>
                  <a:gd name="T1" fmla="*/ 1 h 285"/>
                  <a:gd name="T2" fmla="*/ 1058 w 1082"/>
                  <a:gd name="T3" fmla="*/ 285 h 285"/>
                  <a:gd name="T4" fmla="*/ 1082 w 1082"/>
                  <a:gd name="T5" fmla="*/ 284 h 285"/>
                  <a:gd name="T6" fmla="*/ 33 w 1082"/>
                  <a:gd name="T7" fmla="*/ 0 h 285"/>
                  <a:gd name="T8" fmla="*/ 0 w 1082"/>
                  <a:gd name="T9" fmla="*/ 1 h 2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2"/>
                  <a:gd name="T16" fmla="*/ 0 h 285"/>
                  <a:gd name="T17" fmla="*/ 1082 w 1082"/>
                  <a:gd name="T18" fmla="*/ 285 h 2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2" h="285">
                    <a:moveTo>
                      <a:pt x="0" y="1"/>
                    </a:moveTo>
                    <a:lnTo>
                      <a:pt x="1058" y="285"/>
                    </a:lnTo>
                    <a:lnTo>
                      <a:pt x="1082" y="284"/>
                    </a:lnTo>
                    <a:lnTo>
                      <a:pt x="33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85" name="Freeform 215"/>
              <p:cNvSpPr>
                <a:spLocks/>
              </p:cNvSpPr>
              <p:nvPr/>
            </p:nvSpPr>
            <p:spPr bwMode="auto">
              <a:xfrm>
                <a:off x="6093" y="14699"/>
                <a:ext cx="1087" cy="315"/>
              </a:xfrm>
              <a:custGeom>
                <a:avLst/>
                <a:gdLst>
                  <a:gd name="T0" fmla="*/ 0 w 1087"/>
                  <a:gd name="T1" fmla="*/ 0 h 315"/>
                  <a:gd name="T2" fmla="*/ 1066 w 1087"/>
                  <a:gd name="T3" fmla="*/ 315 h 315"/>
                  <a:gd name="T4" fmla="*/ 1087 w 1087"/>
                  <a:gd name="T5" fmla="*/ 308 h 315"/>
                  <a:gd name="T6" fmla="*/ 31 w 1087"/>
                  <a:gd name="T7" fmla="*/ 0 h 315"/>
                  <a:gd name="T8" fmla="*/ 0 w 1087"/>
                  <a:gd name="T9" fmla="*/ 0 h 3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7"/>
                  <a:gd name="T16" fmla="*/ 0 h 315"/>
                  <a:gd name="T17" fmla="*/ 1087 w 1087"/>
                  <a:gd name="T18" fmla="*/ 315 h 3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7" h="315">
                    <a:moveTo>
                      <a:pt x="0" y="0"/>
                    </a:moveTo>
                    <a:lnTo>
                      <a:pt x="1066" y="315"/>
                    </a:lnTo>
                    <a:lnTo>
                      <a:pt x="1087" y="308"/>
                    </a:lnTo>
                    <a:lnTo>
                      <a:pt x="3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37920" name="Group 216"/>
            <p:cNvGrpSpPr>
              <a:grpSpLocks/>
            </p:cNvGrpSpPr>
            <p:nvPr/>
          </p:nvGrpSpPr>
          <p:grpSpPr bwMode="auto">
            <a:xfrm>
              <a:off x="4092" y="3609"/>
              <a:ext cx="410" cy="571"/>
              <a:chOff x="12762" y="10336"/>
              <a:chExt cx="1027" cy="1700"/>
            </a:xfrm>
          </p:grpSpPr>
          <p:sp>
            <p:nvSpPr>
              <p:cNvPr id="37941" name="Rectangle 217"/>
              <p:cNvSpPr>
                <a:spLocks noChangeArrowheads="1"/>
              </p:cNvSpPr>
              <p:nvPr/>
            </p:nvSpPr>
            <p:spPr bwMode="auto">
              <a:xfrm>
                <a:off x="12824" y="10394"/>
                <a:ext cx="965" cy="164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42" name="Rectangle 218"/>
              <p:cNvSpPr>
                <a:spLocks noChangeArrowheads="1"/>
              </p:cNvSpPr>
              <p:nvPr/>
            </p:nvSpPr>
            <p:spPr bwMode="auto">
              <a:xfrm>
                <a:off x="12766" y="10336"/>
                <a:ext cx="965" cy="16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43" name="Line 219"/>
              <p:cNvSpPr>
                <a:spLocks noChangeShapeType="1"/>
              </p:cNvSpPr>
              <p:nvPr/>
            </p:nvSpPr>
            <p:spPr bwMode="auto">
              <a:xfrm>
                <a:off x="12766" y="10682"/>
                <a:ext cx="965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44" name="Line 220"/>
              <p:cNvSpPr>
                <a:spLocks noChangeShapeType="1"/>
              </p:cNvSpPr>
              <p:nvPr/>
            </p:nvSpPr>
            <p:spPr bwMode="auto">
              <a:xfrm>
                <a:off x="12780" y="11042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45" name="Line 221"/>
              <p:cNvSpPr>
                <a:spLocks noChangeShapeType="1"/>
              </p:cNvSpPr>
              <p:nvPr/>
            </p:nvSpPr>
            <p:spPr bwMode="auto">
              <a:xfrm>
                <a:off x="12764" y="11374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46" name="Line 222"/>
              <p:cNvSpPr>
                <a:spLocks noChangeShapeType="1"/>
              </p:cNvSpPr>
              <p:nvPr/>
            </p:nvSpPr>
            <p:spPr bwMode="auto">
              <a:xfrm>
                <a:off x="12762" y="11675"/>
                <a:ext cx="96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37921" name="Oval 223"/>
            <p:cNvSpPr>
              <a:spLocks noChangeArrowheads="1"/>
            </p:cNvSpPr>
            <p:nvPr/>
          </p:nvSpPr>
          <p:spPr bwMode="auto">
            <a:xfrm>
              <a:off x="2342" y="2938"/>
              <a:ext cx="58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22" name="Oval 224"/>
            <p:cNvSpPr>
              <a:spLocks noChangeArrowheads="1"/>
            </p:cNvSpPr>
            <p:nvPr/>
          </p:nvSpPr>
          <p:spPr bwMode="auto">
            <a:xfrm>
              <a:off x="1748" y="3490"/>
              <a:ext cx="58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23" name="Line 225"/>
            <p:cNvSpPr>
              <a:spLocks noChangeShapeType="1"/>
            </p:cNvSpPr>
            <p:nvPr/>
          </p:nvSpPr>
          <p:spPr bwMode="auto">
            <a:xfrm flipH="1">
              <a:off x="2414" y="2878"/>
              <a:ext cx="186" cy="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24" name="Text Box 226"/>
            <p:cNvSpPr txBox="1">
              <a:spLocks noChangeArrowheads="1"/>
            </p:cNvSpPr>
            <p:nvPr/>
          </p:nvSpPr>
          <p:spPr bwMode="auto">
            <a:xfrm>
              <a:off x="4220" y="2710"/>
              <a:ext cx="3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r>
                <a:rPr lang="en-US" sz="1400">
                  <a:solidFill>
                    <a:srgbClr val="FF0000"/>
                  </a:solidFill>
                  <a:latin typeface="Symbol" pitchFamily="18" charset="2"/>
                </a:rPr>
                <a:t>l</a:t>
              </a:r>
              <a:r>
                <a:rPr lang="en-US" sz="1200" baseline="-25000">
                  <a:solidFill>
                    <a:srgbClr val="FF0000"/>
                  </a:solidFill>
                  <a:latin typeface="Arial" pitchFamily="34" charset="0"/>
                </a:rPr>
                <a:t>out</a:t>
              </a:r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37925" name="Line 227"/>
            <p:cNvSpPr>
              <a:spLocks noChangeShapeType="1"/>
            </p:cNvSpPr>
            <p:nvPr/>
          </p:nvSpPr>
          <p:spPr bwMode="auto">
            <a:xfrm>
              <a:off x="4340" y="2890"/>
              <a:ext cx="126" cy="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26" name="Line 228"/>
            <p:cNvSpPr>
              <a:spLocks noChangeShapeType="1"/>
            </p:cNvSpPr>
            <p:nvPr/>
          </p:nvSpPr>
          <p:spPr bwMode="auto">
            <a:xfrm flipH="1">
              <a:off x="3368" y="3466"/>
              <a:ext cx="21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37927" name="Group 229"/>
            <p:cNvGrpSpPr>
              <a:grpSpLocks/>
            </p:cNvGrpSpPr>
            <p:nvPr/>
          </p:nvGrpSpPr>
          <p:grpSpPr bwMode="auto">
            <a:xfrm>
              <a:off x="3098" y="3712"/>
              <a:ext cx="424" cy="168"/>
              <a:chOff x="10808" y="10250"/>
              <a:chExt cx="1018" cy="403"/>
            </a:xfrm>
          </p:grpSpPr>
          <p:sp>
            <p:nvSpPr>
              <p:cNvPr id="37930" name="Rectangle 230"/>
              <p:cNvSpPr>
                <a:spLocks noChangeArrowheads="1"/>
              </p:cNvSpPr>
              <p:nvPr/>
            </p:nvSpPr>
            <p:spPr bwMode="auto">
              <a:xfrm>
                <a:off x="10832" y="10250"/>
                <a:ext cx="994" cy="403"/>
              </a:xfrm>
              <a:prstGeom prst="rect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1" name="Freeform 231"/>
              <p:cNvSpPr>
                <a:spLocks/>
              </p:cNvSpPr>
              <p:nvPr/>
            </p:nvSpPr>
            <p:spPr bwMode="auto">
              <a:xfrm>
                <a:off x="11198" y="10272"/>
                <a:ext cx="610" cy="374"/>
              </a:xfrm>
              <a:custGeom>
                <a:avLst/>
                <a:gdLst>
                  <a:gd name="T0" fmla="*/ 0 w 855"/>
                  <a:gd name="T1" fmla="*/ 0 h 390"/>
                  <a:gd name="T2" fmla="*/ 310 w 855"/>
                  <a:gd name="T3" fmla="*/ 0 h 390"/>
                  <a:gd name="T4" fmla="*/ 310 w 855"/>
                  <a:gd name="T5" fmla="*/ 344 h 390"/>
                  <a:gd name="T6" fmla="*/ 16 w 855"/>
                  <a:gd name="T7" fmla="*/ 344 h 3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5"/>
                  <a:gd name="T13" fmla="*/ 0 h 390"/>
                  <a:gd name="T14" fmla="*/ 855 w 855"/>
                  <a:gd name="T15" fmla="*/ 390 h 3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5" h="390">
                    <a:moveTo>
                      <a:pt x="0" y="0"/>
                    </a:moveTo>
                    <a:lnTo>
                      <a:pt x="855" y="0"/>
                    </a:lnTo>
                    <a:lnTo>
                      <a:pt x="855" y="390"/>
                    </a:lnTo>
                    <a:lnTo>
                      <a:pt x="45" y="39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2" name="Line 232"/>
              <p:cNvSpPr>
                <a:spLocks noChangeShapeType="1"/>
              </p:cNvSpPr>
              <p:nvPr/>
            </p:nvSpPr>
            <p:spPr bwMode="auto">
              <a:xfrm>
                <a:off x="10808" y="10272"/>
                <a:ext cx="39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3" name="Line 233"/>
              <p:cNvSpPr>
                <a:spLocks noChangeShapeType="1"/>
              </p:cNvSpPr>
              <p:nvPr/>
            </p:nvSpPr>
            <p:spPr bwMode="auto">
              <a:xfrm>
                <a:off x="10830" y="10646"/>
                <a:ext cx="38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4" name="Line 234"/>
              <p:cNvSpPr>
                <a:spLocks noChangeShapeType="1"/>
              </p:cNvSpPr>
              <p:nvPr/>
            </p:nvSpPr>
            <p:spPr bwMode="auto">
              <a:xfrm>
                <a:off x="11744" y="10329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5" name="Line 235"/>
              <p:cNvSpPr>
                <a:spLocks noChangeShapeType="1"/>
              </p:cNvSpPr>
              <p:nvPr/>
            </p:nvSpPr>
            <p:spPr bwMode="auto">
              <a:xfrm>
                <a:off x="11679" y="10329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6" name="Line 236"/>
              <p:cNvSpPr>
                <a:spLocks noChangeShapeType="1"/>
              </p:cNvSpPr>
              <p:nvPr/>
            </p:nvSpPr>
            <p:spPr bwMode="auto">
              <a:xfrm>
                <a:off x="11614" y="10329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7" name="Line 237"/>
              <p:cNvSpPr>
                <a:spLocks noChangeShapeType="1"/>
              </p:cNvSpPr>
              <p:nvPr/>
            </p:nvSpPr>
            <p:spPr bwMode="auto">
              <a:xfrm>
                <a:off x="11549" y="1032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8" name="Line 238"/>
              <p:cNvSpPr>
                <a:spLocks noChangeShapeType="1"/>
              </p:cNvSpPr>
              <p:nvPr/>
            </p:nvSpPr>
            <p:spPr bwMode="auto">
              <a:xfrm>
                <a:off x="11484" y="10322"/>
                <a:ext cx="2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9" name="Line 239"/>
              <p:cNvSpPr>
                <a:spLocks noChangeShapeType="1"/>
              </p:cNvSpPr>
              <p:nvPr/>
            </p:nvSpPr>
            <p:spPr bwMode="auto">
              <a:xfrm>
                <a:off x="11418" y="10322"/>
                <a:ext cx="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40" name="Line 240"/>
              <p:cNvSpPr>
                <a:spLocks noChangeShapeType="1"/>
              </p:cNvSpPr>
              <p:nvPr/>
            </p:nvSpPr>
            <p:spPr bwMode="auto">
              <a:xfrm>
                <a:off x="10909" y="10452"/>
                <a:ext cx="417" cy="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37928" name="Freeform 241"/>
            <p:cNvSpPr>
              <a:spLocks/>
            </p:cNvSpPr>
            <p:nvPr/>
          </p:nvSpPr>
          <p:spPr bwMode="auto">
            <a:xfrm>
              <a:off x="1778" y="3538"/>
              <a:ext cx="2490" cy="600"/>
            </a:xfrm>
            <a:custGeom>
              <a:avLst/>
              <a:gdLst>
                <a:gd name="T0" fmla="*/ 0 w 6225"/>
                <a:gd name="T1" fmla="*/ 0 h 1501"/>
                <a:gd name="T2" fmla="*/ 0 w 6225"/>
                <a:gd name="T3" fmla="*/ 95 h 1501"/>
                <a:gd name="T4" fmla="*/ 64 w 6225"/>
                <a:gd name="T5" fmla="*/ 96 h 1501"/>
                <a:gd name="T6" fmla="*/ 119 w 6225"/>
                <a:gd name="T7" fmla="*/ 45 h 1501"/>
                <a:gd name="T8" fmla="*/ 326 w 6225"/>
                <a:gd name="T9" fmla="*/ 46 h 1501"/>
                <a:gd name="T10" fmla="*/ 276 w 6225"/>
                <a:gd name="T11" fmla="*/ 93 h 1501"/>
                <a:gd name="T12" fmla="*/ 398 w 6225"/>
                <a:gd name="T13" fmla="*/ 93 h 1501"/>
                <a:gd name="T14" fmla="*/ 398 w 6225"/>
                <a:gd name="T15" fmla="*/ 25 h 15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25"/>
                <a:gd name="T25" fmla="*/ 0 h 1501"/>
                <a:gd name="T26" fmla="*/ 6225 w 6225"/>
                <a:gd name="T27" fmla="*/ 1501 h 150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25" h="1501">
                  <a:moveTo>
                    <a:pt x="0" y="0"/>
                  </a:moveTo>
                  <a:lnTo>
                    <a:pt x="0" y="1486"/>
                  </a:lnTo>
                  <a:lnTo>
                    <a:pt x="1005" y="1501"/>
                  </a:lnTo>
                  <a:lnTo>
                    <a:pt x="1860" y="706"/>
                  </a:lnTo>
                  <a:lnTo>
                    <a:pt x="5085" y="721"/>
                  </a:lnTo>
                  <a:lnTo>
                    <a:pt x="4305" y="1456"/>
                  </a:lnTo>
                  <a:lnTo>
                    <a:pt x="6225" y="1456"/>
                  </a:lnTo>
                  <a:lnTo>
                    <a:pt x="6220" y="391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7929" name="Freeform 242"/>
            <p:cNvSpPr>
              <a:spLocks/>
            </p:cNvSpPr>
            <p:nvPr/>
          </p:nvSpPr>
          <p:spPr bwMode="auto">
            <a:xfrm>
              <a:off x="2372" y="2968"/>
              <a:ext cx="2160" cy="804"/>
            </a:xfrm>
            <a:custGeom>
              <a:avLst/>
              <a:gdLst>
                <a:gd name="T0" fmla="*/ 0 w 5400"/>
                <a:gd name="T1" fmla="*/ 0 h 2010"/>
                <a:gd name="T2" fmla="*/ 0 w 5400"/>
                <a:gd name="T3" fmla="*/ 95 h 2010"/>
                <a:gd name="T4" fmla="*/ 64 w 5400"/>
                <a:gd name="T5" fmla="*/ 96 h 2010"/>
                <a:gd name="T6" fmla="*/ 34 w 5400"/>
                <a:gd name="T7" fmla="*/ 129 h 2010"/>
                <a:gd name="T8" fmla="*/ 231 w 5400"/>
                <a:gd name="T9" fmla="*/ 129 h 2010"/>
                <a:gd name="T10" fmla="*/ 278 w 5400"/>
                <a:gd name="T11" fmla="*/ 82 h 2010"/>
                <a:gd name="T12" fmla="*/ 346 w 5400"/>
                <a:gd name="T13" fmla="*/ 82 h 2010"/>
                <a:gd name="T14" fmla="*/ 346 w 5400"/>
                <a:gd name="T15" fmla="*/ 8 h 20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00"/>
                <a:gd name="T25" fmla="*/ 0 h 2010"/>
                <a:gd name="T26" fmla="*/ 5400 w 5400"/>
                <a:gd name="T27" fmla="*/ 2010 h 20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00" h="2010">
                  <a:moveTo>
                    <a:pt x="0" y="0"/>
                  </a:moveTo>
                  <a:lnTo>
                    <a:pt x="0" y="1485"/>
                  </a:lnTo>
                  <a:lnTo>
                    <a:pt x="1005" y="1500"/>
                  </a:lnTo>
                  <a:lnTo>
                    <a:pt x="540" y="2010"/>
                  </a:lnTo>
                  <a:lnTo>
                    <a:pt x="3615" y="2010"/>
                  </a:lnTo>
                  <a:lnTo>
                    <a:pt x="4350" y="1275"/>
                  </a:lnTo>
                  <a:lnTo>
                    <a:pt x="5400" y="1290"/>
                  </a:lnTo>
                  <a:lnTo>
                    <a:pt x="5400" y="12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BC046C7D-E696-40DE-B6E0-3C1FF27709F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Causes/costs of congestion: scenario 2</a:t>
            </a:r>
            <a:r>
              <a:rPr lang="en-US" smtClean="0"/>
              <a:t> 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95425"/>
            <a:ext cx="6391275" cy="4648200"/>
          </a:xfrm>
        </p:spPr>
        <p:txBody>
          <a:bodyPr/>
          <a:lstStyle/>
          <a:p>
            <a:r>
              <a:rPr lang="en-US" sz="2400" smtClean="0"/>
              <a:t>one router, </a:t>
            </a:r>
            <a:r>
              <a:rPr lang="en-US" sz="2400" i="1" smtClean="0">
                <a:solidFill>
                  <a:schemeClr val="accent2"/>
                </a:solidFill>
              </a:rPr>
              <a:t>finite</a:t>
            </a:r>
            <a:r>
              <a:rPr lang="en-US" sz="2400" smtClean="0"/>
              <a:t> buffers </a:t>
            </a:r>
          </a:p>
          <a:p>
            <a:r>
              <a:rPr lang="en-US" sz="2400" smtClean="0"/>
              <a:t>sender retransmits lost packets</a:t>
            </a:r>
          </a:p>
          <a:p>
            <a:endParaRPr lang="en-US" sz="2400" smtClean="0"/>
          </a:p>
        </p:txBody>
      </p:sp>
      <p:sp>
        <p:nvSpPr>
          <p:cNvPr id="38918" name="Oval 4"/>
          <p:cNvSpPr>
            <a:spLocks noChangeArrowheads="1"/>
          </p:cNvSpPr>
          <p:nvPr/>
        </p:nvSpPr>
        <p:spPr bwMode="auto">
          <a:xfrm>
            <a:off x="3795713" y="5014913"/>
            <a:ext cx="1304925" cy="303212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19" name="Line 5"/>
          <p:cNvSpPr>
            <a:spLocks noChangeShapeType="1"/>
          </p:cNvSpPr>
          <p:nvPr/>
        </p:nvSpPr>
        <p:spPr bwMode="auto">
          <a:xfrm>
            <a:off x="3795713" y="4991100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20" name="Line 6"/>
          <p:cNvSpPr>
            <a:spLocks noChangeShapeType="1"/>
          </p:cNvSpPr>
          <p:nvPr/>
        </p:nvSpPr>
        <p:spPr bwMode="auto">
          <a:xfrm>
            <a:off x="5100638" y="4991100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21" name="Rectangle 7"/>
          <p:cNvSpPr>
            <a:spLocks noChangeArrowheads="1"/>
          </p:cNvSpPr>
          <p:nvPr/>
        </p:nvSpPr>
        <p:spPr bwMode="auto">
          <a:xfrm>
            <a:off x="3795713" y="4991100"/>
            <a:ext cx="309562" cy="184150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922" name="Rectangle 8"/>
          <p:cNvSpPr>
            <a:spLocks noChangeArrowheads="1"/>
          </p:cNvSpPr>
          <p:nvPr/>
        </p:nvSpPr>
        <p:spPr bwMode="auto">
          <a:xfrm>
            <a:off x="4705350" y="4978400"/>
            <a:ext cx="395288" cy="184150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923" name="Oval 9"/>
          <p:cNvSpPr>
            <a:spLocks noChangeArrowheads="1"/>
          </p:cNvSpPr>
          <p:nvPr/>
        </p:nvSpPr>
        <p:spPr bwMode="auto">
          <a:xfrm>
            <a:off x="3781425" y="4773613"/>
            <a:ext cx="1306513" cy="352425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8924" name="Group 10"/>
          <p:cNvGrpSpPr>
            <a:grpSpLocks/>
          </p:cNvGrpSpPr>
          <p:nvPr/>
        </p:nvGrpSpPr>
        <p:grpSpPr bwMode="auto">
          <a:xfrm>
            <a:off x="4097338" y="4849813"/>
            <a:ext cx="647700" cy="206375"/>
            <a:chOff x="2848" y="848"/>
            <a:chExt cx="140" cy="98"/>
          </a:xfrm>
        </p:grpSpPr>
        <p:sp>
          <p:nvSpPr>
            <p:cNvPr id="39149" name="Line 1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9150" name="Line 1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9151" name="Line 1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38925" name="Group 14"/>
          <p:cNvGrpSpPr>
            <a:grpSpLocks/>
          </p:cNvGrpSpPr>
          <p:nvPr/>
        </p:nvGrpSpPr>
        <p:grpSpPr bwMode="auto">
          <a:xfrm flipV="1">
            <a:off x="4097338" y="4848225"/>
            <a:ext cx="647700" cy="204788"/>
            <a:chOff x="2848" y="848"/>
            <a:chExt cx="140" cy="98"/>
          </a:xfrm>
        </p:grpSpPr>
        <p:sp>
          <p:nvSpPr>
            <p:cNvPr id="39146" name="Line 1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9147" name="Line 1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9148" name="Line 1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38926" name="Text Box 18"/>
          <p:cNvSpPr txBox="1">
            <a:spLocks noChangeArrowheads="1"/>
          </p:cNvSpPr>
          <p:nvPr/>
        </p:nvSpPr>
        <p:spPr bwMode="auto">
          <a:xfrm>
            <a:off x="3746500" y="3989388"/>
            <a:ext cx="21367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1600">
                <a:solidFill>
                  <a:schemeClr val="tx2"/>
                </a:solidFill>
                <a:latin typeface="Arial" pitchFamily="34" charset="0"/>
              </a:rPr>
              <a:t>finite shared output link buffers</a:t>
            </a:r>
            <a:endParaRPr lang="en-US" sz="16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927" name="Line 19"/>
          <p:cNvSpPr>
            <a:spLocks noChangeShapeType="1"/>
          </p:cNvSpPr>
          <p:nvPr/>
        </p:nvSpPr>
        <p:spPr bwMode="auto">
          <a:xfrm flipH="1">
            <a:off x="2424113" y="4545013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8928" name="Line 20"/>
          <p:cNvSpPr>
            <a:spLocks noChangeShapeType="1"/>
          </p:cNvSpPr>
          <p:nvPr/>
        </p:nvSpPr>
        <p:spPr bwMode="auto">
          <a:xfrm flipH="1">
            <a:off x="3021013" y="4545013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38929" name="Group 21"/>
          <p:cNvGrpSpPr>
            <a:grpSpLocks/>
          </p:cNvGrpSpPr>
          <p:nvPr/>
        </p:nvGrpSpPr>
        <p:grpSpPr bwMode="auto">
          <a:xfrm>
            <a:off x="2073275" y="3602038"/>
            <a:ext cx="1203325" cy="1162050"/>
            <a:chOff x="5850" y="13487"/>
            <a:chExt cx="2023" cy="1840"/>
          </a:xfrm>
        </p:grpSpPr>
        <p:sp>
          <p:nvSpPr>
            <p:cNvPr id="39107" name="Freeform 22"/>
            <p:cNvSpPr>
              <a:spLocks/>
            </p:cNvSpPr>
            <p:nvPr/>
          </p:nvSpPr>
          <p:spPr bwMode="auto">
            <a:xfrm>
              <a:off x="5850" y="13632"/>
              <a:ext cx="2023" cy="1695"/>
            </a:xfrm>
            <a:custGeom>
              <a:avLst/>
              <a:gdLst>
                <a:gd name="T0" fmla="*/ 570 w 2023"/>
                <a:gd name="T1" fmla="*/ 121 h 1695"/>
                <a:gd name="T2" fmla="*/ 575 w 2023"/>
                <a:gd name="T3" fmla="*/ 120 h 1695"/>
                <a:gd name="T4" fmla="*/ 586 w 2023"/>
                <a:gd name="T5" fmla="*/ 116 h 1695"/>
                <a:gd name="T6" fmla="*/ 607 w 2023"/>
                <a:gd name="T7" fmla="*/ 108 h 1695"/>
                <a:gd name="T8" fmla="*/ 636 w 2023"/>
                <a:gd name="T9" fmla="*/ 101 h 1695"/>
                <a:gd name="T10" fmla="*/ 672 w 2023"/>
                <a:gd name="T11" fmla="*/ 90 h 1695"/>
                <a:gd name="T12" fmla="*/ 718 w 2023"/>
                <a:gd name="T13" fmla="*/ 79 h 1695"/>
                <a:gd name="T14" fmla="*/ 771 w 2023"/>
                <a:gd name="T15" fmla="*/ 67 h 1695"/>
                <a:gd name="T16" fmla="*/ 834 w 2023"/>
                <a:gd name="T17" fmla="*/ 55 h 1695"/>
                <a:gd name="T18" fmla="*/ 904 w 2023"/>
                <a:gd name="T19" fmla="*/ 43 h 1695"/>
                <a:gd name="T20" fmla="*/ 982 w 2023"/>
                <a:gd name="T21" fmla="*/ 33 h 1695"/>
                <a:gd name="T22" fmla="*/ 1071 w 2023"/>
                <a:gd name="T23" fmla="*/ 22 h 1695"/>
                <a:gd name="T24" fmla="*/ 1166 w 2023"/>
                <a:gd name="T25" fmla="*/ 13 h 1695"/>
                <a:gd name="T26" fmla="*/ 1271 w 2023"/>
                <a:gd name="T27" fmla="*/ 7 h 1695"/>
                <a:gd name="T28" fmla="*/ 1384 w 2023"/>
                <a:gd name="T29" fmla="*/ 1 h 1695"/>
                <a:gd name="T30" fmla="*/ 1506 w 2023"/>
                <a:gd name="T31" fmla="*/ 0 h 1695"/>
                <a:gd name="T32" fmla="*/ 1636 w 2023"/>
                <a:gd name="T33" fmla="*/ 1 h 1695"/>
                <a:gd name="T34" fmla="*/ 1692 w 2023"/>
                <a:gd name="T35" fmla="*/ 233 h 1695"/>
                <a:gd name="T36" fmla="*/ 1713 w 2023"/>
                <a:gd name="T37" fmla="*/ 243 h 1695"/>
                <a:gd name="T38" fmla="*/ 1758 w 2023"/>
                <a:gd name="T39" fmla="*/ 274 h 1695"/>
                <a:gd name="T40" fmla="*/ 1806 w 2023"/>
                <a:gd name="T41" fmla="*/ 329 h 1695"/>
                <a:gd name="T42" fmla="*/ 1836 w 2023"/>
                <a:gd name="T43" fmla="*/ 409 h 1695"/>
                <a:gd name="T44" fmla="*/ 1955 w 2023"/>
                <a:gd name="T45" fmla="*/ 948 h 1695"/>
                <a:gd name="T46" fmla="*/ 2003 w 2023"/>
                <a:gd name="T47" fmla="*/ 1171 h 1695"/>
                <a:gd name="T48" fmla="*/ 2011 w 2023"/>
                <a:gd name="T49" fmla="*/ 1188 h 1695"/>
                <a:gd name="T50" fmla="*/ 2022 w 2023"/>
                <a:gd name="T51" fmla="*/ 1231 h 1695"/>
                <a:gd name="T52" fmla="*/ 2021 w 2023"/>
                <a:gd name="T53" fmla="*/ 1297 h 1695"/>
                <a:gd name="T54" fmla="*/ 1992 w 2023"/>
                <a:gd name="T55" fmla="*/ 1380 h 1695"/>
                <a:gd name="T56" fmla="*/ 0 w 2023"/>
                <a:gd name="T57" fmla="*/ 1328 h 1695"/>
                <a:gd name="T58" fmla="*/ 199 w 2023"/>
                <a:gd name="T59" fmla="*/ 1223 h 1695"/>
                <a:gd name="T60" fmla="*/ 200 w 2023"/>
                <a:gd name="T61" fmla="*/ 232 h 1695"/>
                <a:gd name="T62" fmla="*/ 210 w 2023"/>
                <a:gd name="T63" fmla="*/ 226 h 1695"/>
                <a:gd name="T64" fmla="*/ 230 w 2023"/>
                <a:gd name="T65" fmla="*/ 214 h 1695"/>
                <a:gd name="T66" fmla="*/ 259 w 2023"/>
                <a:gd name="T67" fmla="*/ 201 h 1695"/>
                <a:gd name="T68" fmla="*/ 297 w 2023"/>
                <a:gd name="T69" fmla="*/ 189 h 1695"/>
                <a:gd name="T70" fmla="*/ 344 w 2023"/>
                <a:gd name="T71" fmla="*/ 183 h 1695"/>
                <a:gd name="T72" fmla="*/ 399 w 2023"/>
                <a:gd name="T73" fmla="*/ 181 h 1695"/>
                <a:gd name="T74" fmla="*/ 464 w 2023"/>
                <a:gd name="T75" fmla="*/ 191 h 1695"/>
                <a:gd name="T76" fmla="*/ 548 w 2023"/>
                <a:gd name="T77" fmla="*/ 225 h 169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023"/>
                <a:gd name="T118" fmla="*/ 0 h 1695"/>
                <a:gd name="T119" fmla="*/ 2023 w 2023"/>
                <a:gd name="T120" fmla="*/ 1695 h 169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023" h="1695">
                  <a:moveTo>
                    <a:pt x="548" y="225"/>
                  </a:moveTo>
                  <a:lnTo>
                    <a:pt x="570" y="121"/>
                  </a:lnTo>
                  <a:lnTo>
                    <a:pt x="571" y="121"/>
                  </a:lnTo>
                  <a:lnTo>
                    <a:pt x="575" y="120"/>
                  </a:lnTo>
                  <a:lnTo>
                    <a:pt x="580" y="118"/>
                  </a:lnTo>
                  <a:lnTo>
                    <a:pt x="586" y="116"/>
                  </a:lnTo>
                  <a:lnTo>
                    <a:pt x="596" y="112"/>
                  </a:lnTo>
                  <a:lnTo>
                    <a:pt x="607" y="108"/>
                  </a:lnTo>
                  <a:lnTo>
                    <a:pt x="620" y="105"/>
                  </a:lnTo>
                  <a:lnTo>
                    <a:pt x="636" y="101"/>
                  </a:lnTo>
                  <a:lnTo>
                    <a:pt x="653" y="95"/>
                  </a:lnTo>
                  <a:lnTo>
                    <a:pt x="672" y="90"/>
                  </a:lnTo>
                  <a:lnTo>
                    <a:pt x="694" y="84"/>
                  </a:lnTo>
                  <a:lnTo>
                    <a:pt x="718" y="79"/>
                  </a:lnTo>
                  <a:lnTo>
                    <a:pt x="743" y="74"/>
                  </a:lnTo>
                  <a:lnTo>
                    <a:pt x="771" y="67"/>
                  </a:lnTo>
                  <a:lnTo>
                    <a:pt x="802" y="61"/>
                  </a:lnTo>
                  <a:lnTo>
                    <a:pt x="834" y="55"/>
                  </a:lnTo>
                  <a:lnTo>
                    <a:pt x="867" y="49"/>
                  </a:lnTo>
                  <a:lnTo>
                    <a:pt x="904" y="43"/>
                  </a:lnTo>
                  <a:lnTo>
                    <a:pt x="943" y="38"/>
                  </a:lnTo>
                  <a:lnTo>
                    <a:pt x="982" y="33"/>
                  </a:lnTo>
                  <a:lnTo>
                    <a:pt x="1025" y="27"/>
                  </a:lnTo>
                  <a:lnTo>
                    <a:pt x="1071" y="22"/>
                  </a:lnTo>
                  <a:lnTo>
                    <a:pt x="1117" y="17"/>
                  </a:lnTo>
                  <a:lnTo>
                    <a:pt x="1166" y="13"/>
                  </a:lnTo>
                  <a:lnTo>
                    <a:pt x="1218" y="10"/>
                  </a:lnTo>
                  <a:lnTo>
                    <a:pt x="1271" y="7"/>
                  </a:lnTo>
                  <a:lnTo>
                    <a:pt x="1327" y="3"/>
                  </a:lnTo>
                  <a:lnTo>
                    <a:pt x="1384" y="1"/>
                  </a:lnTo>
                  <a:lnTo>
                    <a:pt x="1444" y="0"/>
                  </a:lnTo>
                  <a:lnTo>
                    <a:pt x="1506" y="0"/>
                  </a:lnTo>
                  <a:lnTo>
                    <a:pt x="1570" y="0"/>
                  </a:lnTo>
                  <a:lnTo>
                    <a:pt x="1636" y="1"/>
                  </a:lnTo>
                  <a:lnTo>
                    <a:pt x="1709" y="41"/>
                  </a:lnTo>
                  <a:lnTo>
                    <a:pt x="1692" y="233"/>
                  </a:lnTo>
                  <a:lnTo>
                    <a:pt x="1698" y="235"/>
                  </a:lnTo>
                  <a:lnTo>
                    <a:pt x="1713" y="243"/>
                  </a:lnTo>
                  <a:lnTo>
                    <a:pt x="1733" y="256"/>
                  </a:lnTo>
                  <a:lnTo>
                    <a:pt x="1758" y="274"/>
                  </a:lnTo>
                  <a:lnTo>
                    <a:pt x="1784" y="299"/>
                  </a:lnTo>
                  <a:lnTo>
                    <a:pt x="1806" y="329"/>
                  </a:lnTo>
                  <a:lnTo>
                    <a:pt x="1825" y="366"/>
                  </a:lnTo>
                  <a:lnTo>
                    <a:pt x="1836" y="409"/>
                  </a:lnTo>
                  <a:lnTo>
                    <a:pt x="1999" y="557"/>
                  </a:lnTo>
                  <a:lnTo>
                    <a:pt x="1955" y="948"/>
                  </a:lnTo>
                  <a:lnTo>
                    <a:pt x="1692" y="1080"/>
                  </a:lnTo>
                  <a:lnTo>
                    <a:pt x="2003" y="1171"/>
                  </a:lnTo>
                  <a:lnTo>
                    <a:pt x="2006" y="1176"/>
                  </a:lnTo>
                  <a:lnTo>
                    <a:pt x="2011" y="1188"/>
                  </a:lnTo>
                  <a:lnTo>
                    <a:pt x="2016" y="1206"/>
                  </a:lnTo>
                  <a:lnTo>
                    <a:pt x="2022" y="1231"/>
                  </a:lnTo>
                  <a:lnTo>
                    <a:pt x="2023" y="1261"/>
                  </a:lnTo>
                  <a:lnTo>
                    <a:pt x="2021" y="1297"/>
                  </a:lnTo>
                  <a:lnTo>
                    <a:pt x="2010" y="1337"/>
                  </a:lnTo>
                  <a:lnTo>
                    <a:pt x="1992" y="1380"/>
                  </a:lnTo>
                  <a:lnTo>
                    <a:pt x="1171" y="1695"/>
                  </a:lnTo>
                  <a:lnTo>
                    <a:pt x="0" y="1328"/>
                  </a:lnTo>
                  <a:lnTo>
                    <a:pt x="20" y="1285"/>
                  </a:lnTo>
                  <a:lnTo>
                    <a:pt x="199" y="1223"/>
                  </a:lnTo>
                  <a:lnTo>
                    <a:pt x="199" y="233"/>
                  </a:lnTo>
                  <a:lnTo>
                    <a:pt x="200" y="232"/>
                  </a:lnTo>
                  <a:lnTo>
                    <a:pt x="204" y="229"/>
                  </a:lnTo>
                  <a:lnTo>
                    <a:pt x="210" y="226"/>
                  </a:lnTo>
                  <a:lnTo>
                    <a:pt x="218" y="220"/>
                  </a:lnTo>
                  <a:lnTo>
                    <a:pt x="230" y="214"/>
                  </a:lnTo>
                  <a:lnTo>
                    <a:pt x="243" y="207"/>
                  </a:lnTo>
                  <a:lnTo>
                    <a:pt x="259" y="201"/>
                  </a:lnTo>
                  <a:lnTo>
                    <a:pt x="277" y="194"/>
                  </a:lnTo>
                  <a:lnTo>
                    <a:pt x="297" y="189"/>
                  </a:lnTo>
                  <a:lnTo>
                    <a:pt x="320" y="185"/>
                  </a:lnTo>
                  <a:lnTo>
                    <a:pt x="344" y="183"/>
                  </a:lnTo>
                  <a:lnTo>
                    <a:pt x="370" y="180"/>
                  </a:lnTo>
                  <a:lnTo>
                    <a:pt x="399" y="181"/>
                  </a:lnTo>
                  <a:lnTo>
                    <a:pt x="430" y="185"/>
                  </a:lnTo>
                  <a:lnTo>
                    <a:pt x="464" y="191"/>
                  </a:lnTo>
                  <a:lnTo>
                    <a:pt x="498" y="201"/>
                  </a:lnTo>
                  <a:lnTo>
                    <a:pt x="548" y="2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08" name="Freeform 23"/>
            <p:cNvSpPr>
              <a:spLocks/>
            </p:cNvSpPr>
            <p:nvPr/>
          </p:nvSpPr>
          <p:spPr bwMode="auto">
            <a:xfrm>
              <a:off x="6551" y="13597"/>
              <a:ext cx="650" cy="735"/>
            </a:xfrm>
            <a:custGeom>
              <a:avLst/>
              <a:gdLst>
                <a:gd name="T0" fmla="*/ 645 w 650"/>
                <a:gd name="T1" fmla="*/ 27 h 735"/>
                <a:gd name="T2" fmla="*/ 642 w 650"/>
                <a:gd name="T3" fmla="*/ 26 h 735"/>
                <a:gd name="T4" fmla="*/ 631 w 650"/>
                <a:gd name="T5" fmla="*/ 23 h 735"/>
                <a:gd name="T6" fmla="*/ 615 w 650"/>
                <a:gd name="T7" fmla="*/ 19 h 735"/>
                <a:gd name="T8" fmla="*/ 592 w 650"/>
                <a:gd name="T9" fmla="*/ 15 h 735"/>
                <a:gd name="T10" fmla="*/ 565 w 650"/>
                <a:gd name="T11" fmla="*/ 10 h 735"/>
                <a:gd name="T12" fmla="*/ 533 w 650"/>
                <a:gd name="T13" fmla="*/ 6 h 735"/>
                <a:gd name="T14" fmla="*/ 496 w 650"/>
                <a:gd name="T15" fmla="*/ 3 h 735"/>
                <a:gd name="T16" fmla="*/ 456 w 650"/>
                <a:gd name="T17" fmla="*/ 1 h 735"/>
                <a:gd name="T18" fmla="*/ 411 w 650"/>
                <a:gd name="T19" fmla="*/ 0 h 735"/>
                <a:gd name="T20" fmla="*/ 364 w 650"/>
                <a:gd name="T21" fmla="*/ 2 h 735"/>
                <a:gd name="T22" fmla="*/ 315 w 650"/>
                <a:gd name="T23" fmla="*/ 6 h 735"/>
                <a:gd name="T24" fmla="*/ 262 w 650"/>
                <a:gd name="T25" fmla="*/ 15 h 735"/>
                <a:gd name="T26" fmla="*/ 209 w 650"/>
                <a:gd name="T27" fmla="*/ 26 h 735"/>
                <a:gd name="T28" fmla="*/ 154 w 650"/>
                <a:gd name="T29" fmla="*/ 42 h 735"/>
                <a:gd name="T30" fmla="*/ 98 w 650"/>
                <a:gd name="T31" fmla="*/ 61 h 735"/>
                <a:gd name="T32" fmla="*/ 42 w 650"/>
                <a:gd name="T33" fmla="*/ 87 h 735"/>
                <a:gd name="T34" fmla="*/ 38 w 650"/>
                <a:gd name="T35" fmla="*/ 101 h 735"/>
                <a:gd name="T36" fmla="*/ 28 w 650"/>
                <a:gd name="T37" fmla="*/ 141 h 735"/>
                <a:gd name="T38" fmla="*/ 17 w 650"/>
                <a:gd name="T39" fmla="*/ 203 h 735"/>
                <a:gd name="T40" fmla="*/ 6 w 650"/>
                <a:gd name="T41" fmla="*/ 283 h 735"/>
                <a:gd name="T42" fmla="*/ 0 w 650"/>
                <a:gd name="T43" fmla="*/ 378 h 735"/>
                <a:gd name="T44" fmla="*/ 5 w 650"/>
                <a:gd name="T45" fmla="*/ 484 h 735"/>
                <a:gd name="T46" fmla="*/ 21 w 650"/>
                <a:gd name="T47" fmla="*/ 599 h 735"/>
                <a:gd name="T48" fmla="*/ 54 w 650"/>
                <a:gd name="T49" fmla="*/ 716 h 735"/>
                <a:gd name="T50" fmla="*/ 58 w 650"/>
                <a:gd name="T51" fmla="*/ 716 h 735"/>
                <a:gd name="T52" fmla="*/ 66 w 650"/>
                <a:gd name="T53" fmla="*/ 715 h 735"/>
                <a:gd name="T54" fmla="*/ 80 w 650"/>
                <a:gd name="T55" fmla="*/ 713 h 735"/>
                <a:gd name="T56" fmla="*/ 99 w 650"/>
                <a:gd name="T57" fmla="*/ 712 h 735"/>
                <a:gd name="T58" fmla="*/ 124 w 650"/>
                <a:gd name="T59" fmla="*/ 710 h 735"/>
                <a:gd name="T60" fmla="*/ 153 w 650"/>
                <a:gd name="T61" fmla="*/ 708 h 735"/>
                <a:gd name="T62" fmla="*/ 188 w 650"/>
                <a:gd name="T63" fmla="*/ 707 h 735"/>
                <a:gd name="T64" fmla="*/ 225 w 650"/>
                <a:gd name="T65" fmla="*/ 706 h 735"/>
                <a:gd name="T66" fmla="*/ 267 w 650"/>
                <a:gd name="T67" fmla="*/ 705 h 735"/>
                <a:gd name="T68" fmla="*/ 313 w 650"/>
                <a:gd name="T69" fmla="*/ 706 h 735"/>
                <a:gd name="T70" fmla="*/ 362 w 650"/>
                <a:gd name="T71" fmla="*/ 707 h 735"/>
                <a:gd name="T72" fmla="*/ 415 w 650"/>
                <a:gd name="T73" fmla="*/ 709 h 735"/>
                <a:gd name="T74" fmla="*/ 470 w 650"/>
                <a:gd name="T75" fmla="*/ 713 h 735"/>
                <a:gd name="T76" fmla="*/ 528 w 650"/>
                <a:gd name="T77" fmla="*/ 719 h 735"/>
                <a:gd name="T78" fmla="*/ 588 w 650"/>
                <a:gd name="T79" fmla="*/ 726 h 735"/>
                <a:gd name="T80" fmla="*/ 650 w 650"/>
                <a:gd name="T81" fmla="*/ 735 h 735"/>
                <a:gd name="T82" fmla="*/ 647 w 650"/>
                <a:gd name="T83" fmla="*/ 713 h 735"/>
                <a:gd name="T84" fmla="*/ 641 w 650"/>
                <a:gd name="T85" fmla="*/ 655 h 735"/>
                <a:gd name="T86" fmla="*/ 631 w 650"/>
                <a:gd name="T87" fmla="*/ 568 h 735"/>
                <a:gd name="T88" fmla="*/ 623 w 650"/>
                <a:gd name="T89" fmla="*/ 462 h 735"/>
                <a:gd name="T90" fmla="*/ 618 w 650"/>
                <a:gd name="T91" fmla="*/ 345 h 735"/>
                <a:gd name="T92" fmla="*/ 618 w 650"/>
                <a:gd name="T93" fmla="*/ 229 h 735"/>
                <a:gd name="T94" fmla="*/ 627 w 650"/>
                <a:gd name="T95" fmla="*/ 119 h 735"/>
                <a:gd name="T96" fmla="*/ 645 w 650"/>
                <a:gd name="T97" fmla="*/ 27 h 7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50"/>
                <a:gd name="T148" fmla="*/ 0 h 735"/>
                <a:gd name="T149" fmla="*/ 650 w 650"/>
                <a:gd name="T150" fmla="*/ 735 h 7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50" h="735">
                  <a:moveTo>
                    <a:pt x="645" y="27"/>
                  </a:moveTo>
                  <a:lnTo>
                    <a:pt x="642" y="26"/>
                  </a:lnTo>
                  <a:lnTo>
                    <a:pt x="631" y="23"/>
                  </a:lnTo>
                  <a:lnTo>
                    <a:pt x="615" y="19"/>
                  </a:lnTo>
                  <a:lnTo>
                    <a:pt x="592" y="15"/>
                  </a:lnTo>
                  <a:lnTo>
                    <a:pt x="565" y="10"/>
                  </a:lnTo>
                  <a:lnTo>
                    <a:pt x="533" y="6"/>
                  </a:lnTo>
                  <a:lnTo>
                    <a:pt x="496" y="3"/>
                  </a:lnTo>
                  <a:lnTo>
                    <a:pt x="456" y="1"/>
                  </a:lnTo>
                  <a:lnTo>
                    <a:pt x="411" y="0"/>
                  </a:lnTo>
                  <a:lnTo>
                    <a:pt x="364" y="2"/>
                  </a:lnTo>
                  <a:lnTo>
                    <a:pt x="315" y="6"/>
                  </a:lnTo>
                  <a:lnTo>
                    <a:pt x="262" y="15"/>
                  </a:lnTo>
                  <a:lnTo>
                    <a:pt x="209" y="26"/>
                  </a:lnTo>
                  <a:lnTo>
                    <a:pt x="154" y="42"/>
                  </a:lnTo>
                  <a:lnTo>
                    <a:pt x="98" y="61"/>
                  </a:lnTo>
                  <a:lnTo>
                    <a:pt x="42" y="87"/>
                  </a:lnTo>
                  <a:lnTo>
                    <a:pt x="38" y="101"/>
                  </a:lnTo>
                  <a:lnTo>
                    <a:pt x="28" y="141"/>
                  </a:lnTo>
                  <a:lnTo>
                    <a:pt x="17" y="203"/>
                  </a:lnTo>
                  <a:lnTo>
                    <a:pt x="6" y="283"/>
                  </a:lnTo>
                  <a:lnTo>
                    <a:pt x="0" y="378"/>
                  </a:lnTo>
                  <a:lnTo>
                    <a:pt x="5" y="484"/>
                  </a:lnTo>
                  <a:lnTo>
                    <a:pt x="21" y="599"/>
                  </a:lnTo>
                  <a:lnTo>
                    <a:pt x="54" y="716"/>
                  </a:lnTo>
                  <a:lnTo>
                    <a:pt x="58" y="716"/>
                  </a:lnTo>
                  <a:lnTo>
                    <a:pt x="66" y="715"/>
                  </a:lnTo>
                  <a:lnTo>
                    <a:pt x="80" y="713"/>
                  </a:lnTo>
                  <a:lnTo>
                    <a:pt x="99" y="712"/>
                  </a:lnTo>
                  <a:lnTo>
                    <a:pt x="124" y="710"/>
                  </a:lnTo>
                  <a:lnTo>
                    <a:pt x="153" y="708"/>
                  </a:lnTo>
                  <a:lnTo>
                    <a:pt x="188" y="707"/>
                  </a:lnTo>
                  <a:lnTo>
                    <a:pt x="225" y="706"/>
                  </a:lnTo>
                  <a:lnTo>
                    <a:pt x="267" y="705"/>
                  </a:lnTo>
                  <a:lnTo>
                    <a:pt x="313" y="706"/>
                  </a:lnTo>
                  <a:lnTo>
                    <a:pt x="362" y="707"/>
                  </a:lnTo>
                  <a:lnTo>
                    <a:pt x="415" y="709"/>
                  </a:lnTo>
                  <a:lnTo>
                    <a:pt x="470" y="713"/>
                  </a:lnTo>
                  <a:lnTo>
                    <a:pt x="528" y="719"/>
                  </a:lnTo>
                  <a:lnTo>
                    <a:pt x="588" y="726"/>
                  </a:lnTo>
                  <a:lnTo>
                    <a:pt x="650" y="735"/>
                  </a:lnTo>
                  <a:lnTo>
                    <a:pt x="647" y="713"/>
                  </a:lnTo>
                  <a:lnTo>
                    <a:pt x="641" y="655"/>
                  </a:lnTo>
                  <a:lnTo>
                    <a:pt x="631" y="568"/>
                  </a:lnTo>
                  <a:lnTo>
                    <a:pt x="623" y="462"/>
                  </a:lnTo>
                  <a:lnTo>
                    <a:pt x="618" y="345"/>
                  </a:lnTo>
                  <a:lnTo>
                    <a:pt x="618" y="229"/>
                  </a:lnTo>
                  <a:lnTo>
                    <a:pt x="627" y="119"/>
                  </a:lnTo>
                  <a:lnTo>
                    <a:pt x="645" y="27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09" name="Freeform 24"/>
            <p:cNvSpPr>
              <a:spLocks/>
            </p:cNvSpPr>
            <p:nvPr/>
          </p:nvSpPr>
          <p:spPr bwMode="auto">
            <a:xfrm>
              <a:off x="6623" y="13797"/>
              <a:ext cx="1071" cy="731"/>
            </a:xfrm>
            <a:custGeom>
              <a:avLst/>
              <a:gdLst>
                <a:gd name="T0" fmla="*/ 6 w 1071"/>
                <a:gd name="T1" fmla="*/ 552 h 731"/>
                <a:gd name="T2" fmla="*/ 0 w 1071"/>
                <a:gd name="T3" fmla="*/ 642 h 731"/>
                <a:gd name="T4" fmla="*/ 698 w 1071"/>
                <a:gd name="T5" fmla="*/ 731 h 731"/>
                <a:gd name="T6" fmla="*/ 703 w 1071"/>
                <a:gd name="T7" fmla="*/ 729 h 731"/>
                <a:gd name="T8" fmla="*/ 717 w 1071"/>
                <a:gd name="T9" fmla="*/ 722 h 731"/>
                <a:gd name="T10" fmla="*/ 740 w 1071"/>
                <a:gd name="T11" fmla="*/ 710 h 731"/>
                <a:gd name="T12" fmla="*/ 768 w 1071"/>
                <a:gd name="T13" fmla="*/ 694 h 731"/>
                <a:gd name="T14" fmla="*/ 801 w 1071"/>
                <a:gd name="T15" fmla="*/ 672 h 731"/>
                <a:gd name="T16" fmla="*/ 838 w 1071"/>
                <a:gd name="T17" fmla="*/ 645 h 731"/>
                <a:gd name="T18" fmla="*/ 876 w 1071"/>
                <a:gd name="T19" fmla="*/ 614 h 731"/>
                <a:gd name="T20" fmla="*/ 915 w 1071"/>
                <a:gd name="T21" fmla="*/ 577 h 731"/>
                <a:gd name="T22" fmla="*/ 953 w 1071"/>
                <a:gd name="T23" fmla="*/ 536 h 731"/>
                <a:gd name="T24" fmla="*/ 988 w 1071"/>
                <a:gd name="T25" fmla="*/ 491 h 731"/>
                <a:gd name="T26" fmla="*/ 1018 w 1071"/>
                <a:gd name="T27" fmla="*/ 439 h 731"/>
                <a:gd name="T28" fmla="*/ 1043 w 1071"/>
                <a:gd name="T29" fmla="*/ 383 h 731"/>
                <a:gd name="T30" fmla="*/ 1061 w 1071"/>
                <a:gd name="T31" fmla="*/ 322 h 731"/>
                <a:gd name="T32" fmla="*/ 1071 w 1071"/>
                <a:gd name="T33" fmla="*/ 255 h 731"/>
                <a:gd name="T34" fmla="*/ 1070 w 1071"/>
                <a:gd name="T35" fmla="*/ 185 h 731"/>
                <a:gd name="T36" fmla="*/ 1057 w 1071"/>
                <a:gd name="T37" fmla="*/ 108 h 731"/>
                <a:gd name="T38" fmla="*/ 1055 w 1071"/>
                <a:gd name="T39" fmla="*/ 104 h 731"/>
                <a:gd name="T40" fmla="*/ 1049 w 1071"/>
                <a:gd name="T41" fmla="*/ 92 h 731"/>
                <a:gd name="T42" fmla="*/ 1037 w 1071"/>
                <a:gd name="T43" fmla="*/ 76 h 731"/>
                <a:gd name="T44" fmla="*/ 1022 w 1071"/>
                <a:gd name="T45" fmla="*/ 57 h 731"/>
                <a:gd name="T46" fmla="*/ 1002 w 1071"/>
                <a:gd name="T47" fmla="*/ 37 h 731"/>
                <a:gd name="T48" fmla="*/ 979 w 1071"/>
                <a:gd name="T49" fmla="*/ 20 h 731"/>
                <a:gd name="T50" fmla="*/ 951 w 1071"/>
                <a:gd name="T51" fmla="*/ 7 h 731"/>
                <a:gd name="T52" fmla="*/ 919 w 1071"/>
                <a:gd name="T53" fmla="*/ 0 h 731"/>
                <a:gd name="T54" fmla="*/ 924 w 1071"/>
                <a:gd name="T55" fmla="*/ 12 h 731"/>
                <a:gd name="T56" fmla="*/ 934 w 1071"/>
                <a:gd name="T57" fmla="*/ 44 h 731"/>
                <a:gd name="T58" fmla="*/ 947 w 1071"/>
                <a:gd name="T59" fmla="*/ 94 h 731"/>
                <a:gd name="T60" fmla="*/ 958 w 1071"/>
                <a:gd name="T61" fmla="*/ 159 h 731"/>
                <a:gd name="T62" fmla="*/ 961 w 1071"/>
                <a:gd name="T63" fmla="*/ 238 h 731"/>
                <a:gd name="T64" fmla="*/ 953 w 1071"/>
                <a:gd name="T65" fmla="*/ 324 h 731"/>
                <a:gd name="T66" fmla="*/ 928 w 1071"/>
                <a:gd name="T67" fmla="*/ 418 h 731"/>
                <a:gd name="T68" fmla="*/ 884 w 1071"/>
                <a:gd name="T69" fmla="*/ 516 h 731"/>
                <a:gd name="T70" fmla="*/ 883 w 1071"/>
                <a:gd name="T71" fmla="*/ 518 h 731"/>
                <a:gd name="T72" fmla="*/ 879 w 1071"/>
                <a:gd name="T73" fmla="*/ 521 h 731"/>
                <a:gd name="T74" fmla="*/ 872 w 1071"/>
                <a:gd name="T75" fmla="*/ 526 h 731"/>
                <a:gd name="T76" fmla="*/ 862 w 1071"/>
                <a:gd name="T77" fmla="*/ 534 h 731"/>
                <a:gd name="T78" fmla="*/ 851 w 1071"/>
                <a:gd name="T79" fmla="*/ 541 h 731"/>
                <a:gd name="T80" fmla="*/ 837 w 1071"/>
                <a:gd name="T81" fmla="*/ 550 h 731"/>
                <a:gd name="T82" fmla="*/ 819 w 1071"/>
                <a:gd name="T83" fmla="*/ 559 h 731"/>
                <a:gd name="T84" fmla="*/ 800 w 1071"/>
                <a:gd name="T85" fmla="*/ 567 h 731"/>
                <a:gd name="T86" fmla="*/ 778 w 1071"/>
                <a:gd name="T87" fmla="*/ 575 h 731"/>
                <a:gd name="T88" fmla="*/ 754 w 1071"/>
                <a:gd name="T89" fmla="*/ 582 h 731"/>
                <a:gd name="T90" fmla="*/ 727 w 1071"/>
                <a:gd name="T91" fmla="*/ 588 h 731"/>
                <a:gd name="T92" fmla="*/ 697 w 1071"/>
                <a:gd name="T93" fmla="*/ 592 h 731"/>
                <a:gd name="T94" fmla="*/ 666 w 1071"/>
                <a:gd name="T95" fmla="*/ 593 h 731"/>
                <a:gd name="T96" fmla="*/ 631 w 1071"/>
                <a:gd name="T97" fmla="*/ 592 h 731"/>
                <a:gd name="T98" fmla="*/ 593 w 1071"/>
                <a:gd name="T99" fmla="*/ 589 h 731"/>
                <a:gd name="T100" fmla="*/ 555 w 1071"/>
                <a:gd name="T101" fmla="*/ 581 h 731"/>
                <a:gd name="T102" fmla="*/ 555 w 1071"/>
                <a:gd name="T103" fmla="*/ 677 h 731"/>
                <a:gd name="T104" fmla="*/ 24 w 1071"/>
                <a:gd name="T105" fmla="*/ 623 h 731"/>
                <a:gd name="T106" fmla="*/ 6 w 1071"/>
                <a:gd name="T107" fmla="*/ 552 h 73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71"/>
                <a:gd name="T163" fmla="*/ 0 h 731"/>
                <a:gd name="T164" fmla="*/ 1071 w 1071"/>
                <a:gd name="T165" fmla="*/ 731 h 73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71" h="731">
                  <a:moveTo>
                    <a:pt x="6" y="552"/>
                  </a:moveTo>
                  <a:lnTo>
                    <a:pt x="0" y="642"/>
                  </a:lnTo>
                  <a:lnTo>
                    <a:pt x="698" y="731"/>
                  </a:lnTo>
                  <a:lnTo>
                    <a:pt x="703" y="729"/>
                  </a:lnTo>
                  <a:lnTo>
                    <a:pt x="717" y="722"/>
                  </a:lnTo>
                  <a:lnTo>
                    <a:pt x="740" y="710"/>
                  </a:lnTo>
                  <a:lnTo>
                    <a:pt x="768" y="694"/>
                  </a:lnTo>
                  <a:lnTo>
                    <a:pt x="801" y="672"/>
                  </a:lnTo>
                  <a:lnTo>
                    <a:pt x="838" y="645"/>
                  </a:lnTo>
                  <a:lnTo>
                    <a:pt x="876" y="614"/>
                  </a:lnTo>
                  <a:lnTo>
                    <a:pt x="915" y="577"/>
                  </a:lnTo>
                  <a:lnTo>
                    <a:pt x="953" y="536"/>
                  </a:lnTo>
                  <a:lnTo>
                    <a:pt x="988" y="491"/>
                  </a:lnTo>
                  <a:lnTo>
                    <a:pt x="1018" y="439"/>
                  </a:lnTo>
                  <a:lnTo>
                    <a:pt x="1043" y="383"/>
                  </a:lnTo>
                  <a:lnTo>
                    <a:pt x="1061" y="322"/>
                  </a:lnTo>
                  <a:lnTo>
                    <a:pt x="1071" y="255"/>
                  </a:lnTo>
                  <a:lnTo>
                    <a:pt x="1070" y="185"/>
                  </a:lnTo>
                  <a:lnTo>
                    <a:pt x="1057" y="108"/>
                  </a:lnTo>
                  <a:lnTo>
                    <a:pt x="1055" y="104"/>
                  </a:lnTo>
                  <a:lnTo>
                    <a:pt x="1049" y="92"/>
                  </a:lnTo>
                  <a:lnTo>
                    <a:pt x="1037" y="76"/>
                  </a:lnTo>
                  <a:lnTo>
                    <a:pt x="1022" y="57"/>
                  </a:lnTo>
                  <a:lnTo>
                    <a:pt x="1002" y="37"/>
                  </a:lnTo>
                  <a:lnTo>
                    <a:pt x="979" y="20"/>
                  </a:lnTo>
                  <a:lnTo>
                    <a:pt x="951" y="7"/>
                  </a:lnTo>
                  <a:lnTo>
                    <a:pt x="919" y="0"/>
                  </a:lnTo>
                  <a:lnTo>
                    <a:pt x="924" y="12"/>
                  </a:lnTo>
                  <a:lnTo>
                    <a:pt x="934" y="44"/>
                  </a:lnTo>
                  <a:lnTo>
                    <a:pt x="947" y="94"/>
                  </a:lnTo>
                  <a:lnTo>
                    <a:pt x="958" y="159"/>
                  </a:lnTo>
                  <a:lnTo>
                    <a:pt x="961" y="238"/>
                  </a:lnTo>
                  <a:lnTo>
                    <a:pt x="953" y="324"/>
                  </a:lnTo>
                  <a:lnTo>
                    <a:pt x="928" y="418"/>
                  </a:lnTo>
                  <a:lnTo>
                    <a:pt x="884" y="516"/>
                  </a:lnTo>
                  <a:lnTo>
                    <a:pt x="883" y="518"/>
                  </a:lnTo>
                  <a:lnTo>
                    <a:pt x="879" y="521"/>
                  </a:lnTo>
                  <a:lnTo>
                    <a:pt x="872" y="526"/>
                  </a:lnTo>
                  <a:lnTo>
                    <a:pt x="862" y="534"/>
                  </a:lnTo>
                  <a:lnTo>
                    <a:pt x="851" y="541"/>
                  </a:lnTo>
                  <a:lnTo>
                    <a:pt x="837" y="550"/>
                  </a:lnTo>
                  <a:lnTo>
                    <a:pt x="819" y="559"/>
                  </a:lnTo>
                  <a:lnTo>
                    <a:pt x="800" y="567"/>
                  </a:lnTo>
                  <a:lnTo>
                    <a:pt x="778" y="575"/>
                  </a:lnTo>
                  <a:lnTo>
                    <a:pt x="754" y="582"/>
                  </a:lnTo>
                  <a:lnTo>
                    <a:pt x="727" y="588"/>
                  </a:lnTo>
                  <a:lnTo>
                    <a:pt x="697" y="592"/>
                  </a:lnTo>
                  <a:lnTo>
                    <a:pt x="666" y="593"/>
                  </a:lnTo>
                  <a:lnTo>
                    <a:pt x="631" y="592"/>
                  </a:lnTo>
                  <a:lnTo>
                    <a:pt x="593" y="589"/>
                  </a:lnTo>
                  <a:lnTo>
                    <a:pt x="555" y="581"/>
                  </a:lnTo>
                  <a:lnTo>
                    <a:pt x="555" y="677"/>
                  </a:lnTo>
                  <a:lnTo>
                    <a:pt x="24" y="623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0" name="Freeform 25"/>
            <p:cNvSpPr>
              <a:spLocks/>
            </p:cNvSpPr>
            <p:nvPr/>
          </p:nvSpPr>
          <p:spPr bwMode="auto">
            <a:xfrm>
              <a:off x="6486" y="14516"/>
              <a:ext cx="787" cy="253"/>
            </a:xfrm>
            <a:custGeom>
              <a:avLst/>
              <a:gdLst>
                <a:gd name="T0" fmla="*/ 787 w 787"/>
                <a:gd name="T1" fmla="*/ 91 h 253"/>
                <a:gd name="T2" fmla="*/ 12 w 787"/>
                <a:gd name="T3" fmla="*/ 0 h 253"/>
                <a:gd name="T4" fmla="*/ 0 w 787"/>
                <a:gd name="T5" fmla="*/ 91 h 253"/>
                <a:gd name="T6" fmla="*/ 764 w 787"/>
                <a:gd name="T7" fmla="*/ 253 h 253"/>
                <a:gd name="T8" fmla="*/ 787 w 787"/>
                <a:gd name="T9" fmla="*/ 9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7"/>
                <a:gd name="T16" fmla="*/ 0 h 253"/>
                <a:gd name="T17" fmla="*/ 787 w 787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7" h="253">
                  <a:moveTo>
                    <a:pt x="787" y="91"/>
                  </a:moveTo>
                  <a:lnTo>
                    <a:pt x="12" y="0"/>
                  </a:lnTo>
                  <a:lnTo>
                    <a:pt x="0" y="91"/>
                  </a:lnTo>
                  <a:lnTo>
                    <a:pt x="764" y="253"/>
                  </a:lnTo>
                  <a:lnTo>
                    <a:pt x="787" y="9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1" name="Freeform 26"/>
            <p:cNvSpPr>
              <a:spLocks/>
            </p:cNvSpPr>
            <p:nvPr/>
          </p:nvSpPr>
          <p:spPr bwMode="auto">
            <a:xfrm>
              <a:off x="6879" y="14597"/>
              <a:ext cx="336" cy="115"/>
            </a:xfrm>
            <a:custGeom>
              <a:avLst/>
              <a:gdLst>
                <a:gd name="T0" fmla="*/ 336 w 336"/>
                <a:gd name="T1" fmla="*/ 50 h 115"/>
                <a:gd name="T2" fmla="*/ 4 w 336"/>
                <a:gd name="T3" fmla="*/ 0 h 115"/>
                <a:gd name="T4" fmla="*/ 0 w 336"/>
                <a:gd name="T5" fmla="*/ 48 h 115"/>
                <a:gd name="T6" fmla="*/ 327 w 336"/>
                <a:gd name="T7" fmla="*/ 115 h 115"/>
                <a:gd name="T8" fmla="*/ 336 w 336"/>
                <a:gd name="T9" fmla="*/ 50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115"/>
                <a:gd name="T17" fmla="*/ 336 w 336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115">
                  <a:moveTo>
                    <a:pt x="336" y="50"/>
                  </a:moveTo>
                  <a:lnTo>
                    <a:pt x="4" y="0"/>
                  </a:lnTo>
                  <a:lnTo>
                    <a:pt x="0" y="48"/>
                  </a:lnTo>
                  <a:lnTo>
                    <a:pt x="327" y="115"/>
                  </a:lnTo>
                  <a:lnTo>
                    <a:pt x="336" y="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2" name="Freeform 27"/>
            <p:cNvSpPr>
              <a:spLocks/>
            </p:cNvSpPr>
            <p:nvPr/>
          </p:nvSpPr>
          <p:spPr bwMode="auto">
            <a:xfrm>
              <a:off x="6536" y="14540"/>
              <a:ext cx="225" cy="85"/>
            </a:xfrm>
            <a:custGeom>
              <a:avLst/>
              <a:gdLst>
                <a:gd name="T0" fmla="*/ 225 w 225"/>
                <a:gd name="T1" fmla="*/ 39 h 85"/>
                <a:gd name="T2" fmla="*/ 0 w 225"/>
                <a:gd name="T3" fmla="*/ 0 h 85"/>
                <a:gd name="T4" fmla="*/ 3 w 225"/>
                <a:gd name="T5" fmla="*/ 41 h 85"/>
                <a:gd name="T6" fmla="*/ 218 w 225"/>
                <a:gd name="T7" fmla="*/ 85 h 85"/>
                <a:gd name="T8" fmla="*/ 225 w 225"/>
                <a:gd name="T9" fmla="*/ 39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5"/>
                <a:gd name="T16" fmla="*/ 0 h 85"/>
                <a:gd name="T17" fmla="*/ 225 w 22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5" h="85">
                  <a:moveTo>
                    <a:pt x="225" y="39"/>
                  </a:moveTo>
                  <a:lnTo>
                    <a:pt x="0" y="0"/>
                  </a:lnTo>
                  <a:lnTo>
                    <a:pt x="3" y="41"/>
                  </a:lnTo>
                  <a:lnTo>
                    <a:pt x="218" y="85"/>
                  </a:lnTo>
                  <a:lnTo>
                    <a:pt x="225" y="3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3" name="Freeform 28"/>
            <p:cNvSpPr>
              <a:spLocks/>
            </p:cNvSpPr>
            <p:nvPr/>
          </p:nvSpPr>
          <p:spPr bwMode="auto">
            <a:xfrm>
              <a:off x="5972" y="14624"/>
              <a:ext cx="1325" cy="439"/>
            </a:xfrm>
            <a:custGeom>
              <a:avLst/>
              <a:gdLst>
                <a:gd name="T0" fmla="*/ 0 w 1325"/>
                <a:gd name="T1" fmla="*/ 132 h 439"/>
                <a:gd name="T2" fmla="*/ 3 w 1325"/>
                <a:gd name="T3" fmla="*/ 132 h 439"/>
                <a:gd name="T4" fmla="*/ 10 w 1325"/>
                <a:gd name="T5" fmla="*/ 130 h 439"/>
                <a:gd name="T6" fmla="*/ 24 w 1325"/>
                <a:gd name="T7" fmla="*/ 128 h 439"/>
                <a:gd name="T8" fmla="*/ 42 w 1325"/>
                <a:gd name="T9" fmla="*/ 125 h 439"/>
                <a:gd name="T10" fmla="*/ 62 w 1325"/>
                <a:gd name="T11" fmla="*/ 121 h 439"/>
                <a:gd name="T12" fmla="*/ 86 w 1325"/>
                <a:gd name="T13" fmla="*/ 116 h 439"/>
                <a:gd name="T14" fmla="*/ 113 w 1325"/>
                <a:gd name="T15" fmla="*/ 109 h 439"/>
                <a:gd name="T16" fmla="*/ 141 w 1325"/>
                <a:gd name="T17" fmla="*/ 102 h 439"/>
                <a:gd name="T18" fmla="*/ 170 w 1325"/>
                <a:gd name="T19" fmla="*/ 94 h 439"/>
                <a:gd name="T20" fmla="*/ 199 w 1325"/>
                <a:gd name="T21" fmla="*/ 85 h 439"/>
                <a:gd name="T22" fmla="*/ 228 w 1325"/>
                <a:gd name="T23" fmla="*/ 74 h 439"/>
                <a:gd name="T24" fmla="*/ 257 w 1325"/>
                <a:gd name="T25" fmla="*/ 62 h 439"/>
                <a:gd name="T26" fmla="*/ 285 w 1325"/>
                <a:gd name="T27" fmla="*/ 48 h 439"/>
                <a:gd name="T28" fmla="*/ 309 w 1325"/>
                <a:gd name="T29" fmla="*/ 34 h 439"/>
                <a:gd name="T30" fmla="*/ 333 w 1325"/>
                <a:gd name="T31" fmla="*/ 18 h 439"/>
                <a:gd name="T32" fmla="*/ 352 w 1325"/>
                <a:gd name="T33" fmla="*/ 0 h 439"/>
                <a:gd name="T34" fmla="*/ 1325 w 1325"/>
                <a:gd name="T35" fmla="*/ 223 h 439"/>
                <a:gd name="T36" fmla="*/ 1323 w 1325"/>
                <a:gd name="T37" fmla="*/ 225 h 439"/>
                <a:gd name="T38" fmla="*/ 1318 w 1325"/>
                <a:gd name="T39" fmla="*/ 230 h 439"/>
                <a:gd name="T40" fmla="*/ 1309 w 1325"/>
                <a:gd name="T41" fmla="*/ 239 h 439"/>
                <a:gd name="T42" fmla="*/ 1297 w 1325"/>
                <a:gd name="T43" fmla="*/ 250 h 439"/>
                <a:gd name="T44" fmla="*/ 1282 w 1325"/>
                <a:gd name="T45" fmla="*/ 263 h 439"/>
                <a:gd name="T46" fmla="*/ 1265 w 1325"/>
                <a:gd name="T47" fmla="*/ 278 h 439"/>
                <a:gd name="T48" fmla="*/ 1247 w 1325"/>
                <a:gd name="T49" fmla="*/ 295 h 439"/>
                <a:gd name="T50" fmla="*/ 1225 w 1325"/>
                <a:gd name="T51" fmla="*/ 312 h 439"/>
                <a:gd name="T52" fmla="*/ 1202 w 1325"/>
                <a:gd name="T53" fmla="*/ 331 h 439"/>
                <a:gd name="T54" fmla="*/ 1179 w 1325"/>
                <a:gd name="T55" fmla="*/ 349 h 439"/>
                <a:gd name="T56" fmla="*/ 1154 w 1325"/>
                <a:gd name="T57" fmla="*/ 367 h 439"/>
                <a:gd name="T58" fmla="*/ 1128 w 1325"/>
                <a:gd name="T59" fmla="*/ 385 h 439"/>
                <a:gd name="T60" fmla="*/ 1102 w 1325"/>
                <a:gd name="T61" fmla="*/ 401 h 439"/>
                <a:gd name="T62" fmla="*/ 1077 w 1325"/>
                <a:gd name="T63" fmla="*/ 415 h 439"/>
                <a:gd name="T64" fmla="*/ 1051 w 1325"/>
                <a:gd name="T65" fmla="*/ 428 h 439"/>
                <a:gd name="T66" fmla="*/ 1026 w 1325"/>
                <a:gd name="T67" fmla="*/ 439 h 439"/>
                <a:gd name="T68" fmla="*/ 0 w 1325"/>
                <a:gd name="T69" fmla="*/ 132 h 4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25"/>
                <a:gd name="T106" fmla="*/ 0 h 439"/>
                <a:gd name="T107" fmla="*/ 1325 w 1325"/>
                <a:gd name="T108" fmla="*/ 439 h 4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25" h="439">
                  <a:moveTo>
                    <a:pt x="0" y="132"/>
                  </a:moveTo>
                  <a:lnTo>
                    <a:pt x="3" y="132"/>
                  </a:lnTo>
                  <a:lnTo>
                    <a:pt x="10" y="130"/>
                  </a:lnTo>
                  <a:lnTo>
                    <a:pt x="24" y="128"/>
                  </a:lnTo>
                  <a:lnTo>
                    <a:pt x="42" y="125"/>
                  </a:lnTo>
                  <a:lnTo>
                    <a:pt x="62" y="121"/>
                  </a:lnTo>
                  <a:lnTo>
                    <a:pt x="86" y="116"/>
                  </a:lnTo>
                  <a:lnTo>
                    <a:pt x="113" y="109"/>
                  </a:lnTo>
                  <a:lnTo>
                    <a:pt x="141" y="102"/>
                  </a:lnTo>
                  <a:lnTo>
                    <a:pt x="170" y="94"/>
                  </a:lnTo>
                  <a:lnTo>
                    <a:pt x="199" y="85"/>
                  </a:lnTo>
                  <a:lnTo>
                    <a:pt x="228" y="74"/>
                  </a:lnTo>
                  <a:lnTo>
                    <a:pt x="257" y="62"/>
                  </a:lnTo>
                  <a:lnTo>
                    <a:pt x="285" y="48"/>
                  </a:lnTo>
                  <a:lnTo>
                    <a:pt x="309" y="34"/>
                  </a:lnTo>
                  <a:lnTo>
                    <a:pt x="333" y="18"/>
                  </a:lnTo>
                  <a:lnTo>
                    <a:pt x="352" y="0"/>
                  </a:lnTo>
                  <a:lnTo>
                    <a:pt x="1325" y="223"/>
                  </a:lnTo>
                  <a:lnTo>
                    <a:pt x="1323" y="225"/>
                  </a:lnTo>
                  <a:lnTo>
                    <a:pt x="1318" y="230"/>
                  </a:lnTo>
                  <a:lnTo>
                    <a:pt x="1309" y="239"/>
                  </a:lnTo>
                  <a:lnTo>
                    <a:pt x="1297" y="250"/>
                  </a:lnTo>
                  <a:lnTo>
                    <a:pt x="1282" y="263"/>
                  </a:lnTo>
                  <a:lnTo>
                    <a:pt x="1265" y="278"/>
                  </a:lnTo>
                  <a:lnTo>
                    <a:pt x="1247" y="295"/>
                  </a:lnTo>
                  <a:lnTo>
                    <a:pt x="1225" y="312"/>
                  </a:lnTo>
                  <a:lnTo>
                    <a:pt x="1202" y="331"/>
                  </a:lnTo>
                  <a:lnTo>
                    <a:pt x="1179" y="349"/>
                  </a:lnTo>
                  <a:lnTo>
                    <a:pt x="1154" y="367"/>
                  </a:lnTo>
                  <a:lnTo>
                    <a:pt x="1128" y="385"/>
                  </a:lnTo>
                  <a:lnTo>
                    <a:pt x="1102" y="401"/>
                  </a:lnTo>
                  <a:lnTo>
                    <a:pt x="1077" y="415"/>
                  </a:lnTo>
                  <a:lnTo>
                    <a:pt x="1051" y="428"/>
                  </a:lnTo>
                  <a:lnTo>
                    <a:pt x="1026" y="439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4" name="Freeform 29"/>
            <p:cNvSpPr>
              <a:spLocks/>
            </p:cNvSpPr>
            <p:nvPr/>
          </p:nvSpPr>
          <p:spPr bwMode="auto">
            <a:xfrm>
              <a:off x="7292" y="14577"/>
              <a:ext cx="472" cy="209"/>
            </a:xfrm>
            <a:custGeom>
              <a:avLst/>
              <a:gdLst>
                <a:gd name="T0" fmla="*/ 47 w 472"/>
                <a:gd name="T1" fmla="*/ 209 h 209"/>
                <a:gd name="T2" fmla="*/ 472 w 472"/>
                <a:gd name="T3" fmla="*/ 84 h 209"/>
                <a:gd name="T4" fmla="*/ 215 w 472"/>
                <a:gd name="T5" fmla="*/ 0 h 209"/>
                <a:gd name="T6" fmla="*/ 5 w 472"/>
                <a:gd name="T7" fmla="*/ 24 h 209"/>
                <a:gd name="T8" fmla="*/ 0 w 472"/>
                <a:gd name="T9" fmla="*/ 197 h 209"/>
                <a:gd name="T10" fmla="*/ 47 w 472"/>
                <a:gd name="T11" fmla="*/ 20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09"/>
                <a:gd name="T20" fmla="*/ 472 w 472"/>
                <a:gd name="T21" fmla="*/ 209 h 2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09">
                  <a:moveTo>
                    <a:pt x="47" y="209"/>
                  </a:moveTo>
                  <a:lnTo>
                    <a:pt x="472" y="84"/>
                  </a:lnTo>
                  <a:lnTo>
                    <a:pt x="215" y="0"/>
                  </a:lnTo>
                  <a:lnTo>
                    <a:pt x="5" y="24"/>
                  </a:lnTo>
                  <a:lnTo>
                    <a:pt x="0" y="197"/>
                  </a:lnTo>
                  <a:lnTo>
                    <a:pt x="47" y="20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5" name="Freeform 30"/>
            <p:cNvSpPr>
              <a:spLocks/>
            </p:cNvSpPr>
            <p:nvPr/>
          </p:nvSpPr>
          <p:spPr bwMode="auto">
            <a:xfrm>
              <a:off x="6073" y="13679"/>
              <a:ext cx="251" cy="999"/>
            </a:xfrm>
            <a:custGeom>
              <a:avLst/>
              <a:gdLst>
                <a:gd name="T0" fmla="*/ 251 w 251"/>
                <a:gd name="T1" fmla="*/ 23 h 999"/>
                <a:gd name="T2" fmla="*/ 250 w 251"/>
                <a:gd name="T3" fmla="*/ 22 h 999"/>
                <a:gd name="T4" fmla="*/ 246 w 251"/>
                <a:gd name="T5" fmla="*/ 20 h 999"/>
                <a:gd name="T6" fmla="*/ 239 w 251"/>
                <a:gd name="T7" fmla="*/ 18 h 999"/>
                <a:gd name="T8" fmla="*/ 230 w 251"/>
                <a:gd name="T9" fmla="*/ 15 h 999"/>
                <a:gd name="T10" fmla="*/ 218 w 251"/>
                <a:gd name="T11" fmla="*/ 11 h 999"/>
                <a:gd name="T12" fmla="*/ 205 w 251"/>
                <a:gd name="T13" fmla="*/ 7 h 999"/>
                <a:gd name="T14" fmla="*/ 190 w 251"/>
                <a:gd name="T15" fmla="*/ 4 h 999"/>
                <a:gd name="T16" fmla="*/ 173 w 251"/>
                <a:gd name="T17" fmla="*/ 1 h 999"/>
                <a:gd name="T18" fmla="*/ 155 w 251"/>
                <a:gd name="T19" fmla="*/ 0 h 999"/>
                <a:gd name="T20" fmla="*/ 134 w 251"/>
                <a:gd name="T21" fmla="*/ 0 h 999"/>
                <a:gd name="T22" fmla="*/ 114 w 251"/>
                <a:gd name="T23" fmla="*/ 2 h 999"/>
                <a:gd name="T24" fmla="*/ 92 w 251"/>
                <a:gd name="T25" fmla="*/ 5 h 999"/>
                <a:gd name="T26" fmla="*/ 70 w 251"/>
                <a:gd name="T27" fmla="*/ 12 h 999"/>
                <a:gd name="T28" fmla="*/ 47 w 251"/>
                <a:gd name="T29" fmla="*/ 20 h 999"/>
                <a:gd name="T30" fmla="*/ 23 w 251"/>
                <a:gd name="T31" fmla="*/ 32 h 999"/>
                <a:gd name="T32" fmla="*/ 0 w 251"/>
                <a:gd name="T33" fmla="*/ 47 h 999"/>
                <a:gd name="T34" fmla="*/ 0 w 251"/>
                <a:gd name="T35" fmla="*/ 999 h 999"/>
                <a:gd name="T36" fmla="*/ 1 w 251"/>
                <a:gd name="T37" fmla="*/ 999 h 999"/>
                <a:gd name="T38" fmla="*/ 6 w 251"/>
                <a:gd name="T39" fmla="*/ 999 h 999"/>
                <a:gd name="T40" fmla="*/ 14 w 251"/>
                <a:gd name="T41" fmla="*/ 998 h 999"/>
                <a:gd name="T42" fmla="*/ 23 w 251"/>
                <a:gd name="T43" fmla="*/ 997 h 999"/>
                <a:gd name="T44" fmla="*/ 35 w 251"/>
                <a:gd name="T45" fmla="*/ 995 h 999"/>
                <a:gd name="T46" fmla="*/ 49 w 251"/>
                <a:gd name="T47" fmla="*/ 993 h 999"/>
                <a:gd name="T48" fmla="*/ 65 w 251"/>
                <a:gd name="T49" fmla="*/ 990 h 999"/>
                <a:gd name="T50" fmla="*/ 83 w 251"/>
                <a:gd name="T51" fmla="*/ 985 h 999"/>
                <a:gd name="T52" fmla="*/ 102 w 251"/>
                <a:gd name="T53" fmla="*/ 980 h 999"/>
                <a:gd name="T54" fmla="*/ 121 w 251"/>
                <a:gd name="T55" fmla="*/ 973 h 999"/>
                <a:gd name="T56" fmla="*/ 143 w 251"/>
                <a:gd name="T57" fmla="*/ 966 h 999"/>
                <a:gd name="T58" fmla="*/ 164 w 251"/>
                <a:gd name="T59" fmla="*/ 956 h 999"/>
                <a:gd name="T60" fmla="*/ 186 w 251"/>
                <a:gd name="T61" fmla="*/ 945 h 999"/>
                <a:gd name="T62" fmla="*/ 208 w 251"/>
                <a:gd name="T63" fmla="*/ 934 h 999"/>
                <a:gd name="T64" fmla="*/ 230 w 251"/>
                <a:gd name="T65" fmla="*/ 919 h 999"/>
                <a:gd name="T66" fmla="*/ 251 w 251"/>
                <a:gd name="T67" fmla="*/ 903 h 999"/>
                <a:gd name="T68" fmla="*/ 251 w 251"/>
                <a:gd name="T69" fmla="*/ 23 h 99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1"/>
                <a:gd name="T106" fmla="*/ 0 h 999"/>
                <a:gd name="T107" fmla="*/ 251 w 251"/>
                <a:gd name="T108" fmla="*/ 999 h 99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1" h="999">
                  <a:moveTo>
                    <a:pt x="251" y="23"/>
                  </a:moveTo>
                  <a:lnTo>
                    <a:pt x="250" y="22"/>
                  </a:lnTo>
                  <a:lnTo>
                    <a:pt x="246" y="20"/>
                  </a:lnTo>
                  <a:lnTo>
                    <a:pt x="239" y="18"/>
                  </a:lnTo>
                  <a:lnTo>
                    <a:pt x="230" y="15"/>
                  </a:lnTo>
                  <a:lnTo>
                    <a:pt x="218" y="11"/>
                  </a:lnTo>
                  <a:lnTo>
                    <a:pt x="205" y="7"/>
                  </a:lnTo>
                  <a:lnTo>
                    <a:pt x="190" y="4"/>
                  </a:lnTo>
                  <a:lnTo>
                    <a:pt x="173" y="1"/>
                  </a:lnTo>
                  <a:lnTo>
                    <a:pt x="155" y="0"/>
                  </a:lnTo>
                  <a:lnTo>
                    <a:pt x="134" y="0"/>
                  </a:lnTo>
                  <a:lnTo>
                    <a:pt x="114" y="2"/>
                  </a:lnTo>
                  <a:lnTo>
                    <a:pt x="92" y="5"/>
                  </a:lnTo>
                  <a:lnTo>
                    <a:pt x="70" y="12"/>
                  </a:lnTo>
                  <a:lnTo>
                    <a:pt x="47" y="20"/>
                  </a:lnTo>
                  <a:lnTo>
                    <a:pt x="23" y="32"/>
                  </a:lnTo>
                  <a:lnTo>
                    <a:pt x="0" y="47"/>
                  </a:lnTo>
                  <a:lnTo>
                    <a:pt x="0" y="999"/>
                  </a:lnTo>
                  <a:lnTo>
                    <a:pt x="1" y="999"/>
                  </a:lnTo>
                  <a:lnTo>
                    <a:pt x="6" y="999"/>
                  </a:lnTo>
                  <a:lnTo>
                    <a:pt x="14" y="998"/>
                  </a:lnTo>
                  <a:lnTo>
                    <a:pt x="23" y="997"/>
                  </a:lnTo>
                  <a:lnTo>
                    <a:pt x="35" y="995"/>
                  </a:lnTo>
                  <a:lnTo>
                    <a:pt x="49" y="993"/>
                  </a:lnTo>
                  <a:lnTo>
                    <a:pt x="65" y="990"/>
                  </a:lnTo>
                  <a:lnTo>
                    <a:pt x="83" y="985"/>
                  </a:lnTo>
                  <a:lnTo>
                    <a:pt x="102" y="980"/>
                  </a:lnTo>
                  <a:lnTo>
                    <a:pt x="121" y="973"/>
                  </a:lnTo>
                  <a:lnTo>
                    <a:pt x="143" y="966"/>
                  </a:lnTo>
                  <a:lnTo>
                    <a:pt x="164" y="956"/>
                  </a:lnTo>
                  <a:lnTo>
                    <a:pt x="186" y="945"/>
                  </a:lnTo>
                  <a:lnTo>
                    <a:pt x="208" y="934"/>
                  </a:lnTo>
                  <a:lnTo>
                    <a:pt x="230" y="919"/>
                  </a:lnTo>
                  <a:lnTo>
                    <a:pt x="251" y="903"/>
                  </a:lnTo>
                  <a:lnTo>
                    <a:pt x="251" y="2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6" name="Freeform 31"/>
            <p:cNvSpPr>
              <a:spLocks/>
            </p:cNvSpPr>
            <p:nvPr/>
          </p:nvSpPr>
          <p:spPr bwMode="auto">
            <a:xfrm>
              <a:off x="6080" y="13687"/>
              <a:ext cx="215" cy="843"/>
            </a:xfrm>
            <a:custGeom>
              <a:avLst/>
              <a:gdLst>
                <a:gd name="T0" fmla="*/ 215 w 215"/>
                <a:gd name="T1" fmla="*/ 20 h 843"/>
                <a:gd name="T2" fmla="*/ 214 w 215"/>
                <a:gd name="T3" fmla="*/ 19 h 843"/>
                <a:gd name="T4" fmla="*/ 211 w 215"/>
                <a:gd name="T5" fmla="*/ 18 h 843"/>
                <a:gd name="T6" fmla="*/ 205 w 215"/>
                <a:gd name="T7" fmla="*/ 15 h 843"/>
                <a:gd name="T8" fmla="*/ 197 w 215"/>
                <a:gd name="T9" fmla="*/ 12 h 843"/>
                <a:gd name="T10" fmla="*/ 187 w 215"/>
                <a:gd name="T11" fmla="*/ 9 h 843"/>
                <a:gd name="T12" fmla="*/ 176 w 215"/>
                <a:gd name="T13" fmla="*/ 6 h 843"/>
                <a:gd name="T14" fmla="*/ 163 w 215"/>
                <a:gd name="T15" fmla="*/ 4 h 843"/>
                <a:gd name="T16" fmla="*/ 149 w 215"/>
                <a:gd name="T17" fmla="*/ 1 h 843"/>
                <a:gd name="T18" fmla="*/ 133 w 215"/>
                <a:gd name="T19" fmla="*/ 0 h 843"/>
                <a:gd name="T20" fmla="*/ 115 w 215"/>
                <a:gd name="T21" fmla="*/ 0 h 843"/>
                <a:gd name="T22" fmla="*/ 98 w 215"/>
                <a:gd name="T23" fmla="*/ 1 h 843"/>
                <a:gd name="T24" fmla="*/ 79 w 215"/>
                <a:gd name="T25" fmla="*/ 5 h 843"/>
                <a:gd name="T26" fmla="*/ 60 w 215"/>
                <a:gd name="T27" fmla="*/ 10 h 843"/>
                <a:gd name="T28" fmla="*/ 40 w 215"/>
                <a:gd name="T29" fmla="*/ 18 h 843"/>
                <a:gd name="T30" fmla="*/ 21 w 215"/>
                <a:gd name="T31" fmla="*/ 27 h 843"/>
                <a:gd name="T32" fmla="*/ 0 w 215"/>
                <a:gd name="T33" fmla="*/ 40 h 843"/>
                <a:gd name="T34" fmla="*/ 0 w 215"/>
                <a:gd name="T35" fmla="*/ 843 h 843"/>
                <a:gd name="T36" fmla="*/ 1 w 215"/>
                <a:gd name="T37" fmla="*/ 843 h 843"/>
                <a:gd name="T38" fmla="*/ 6 w 215"/>
                <a:gd name="T39" fmla="*/ 843 h 843"/>
                <a:gd name="T40" fmla="*/ 12 w 215"/>
                <a:gd name="T41" fmla="*/ 842 h 843"/>
                <a:gd name="T42" fmla="*/ 21 w 215"/>
                <a:gd name="T43" fmla="*/ 841 h 843"/>
                <a:gd name="T44" fmla="*/ 30 w 215"/>
                <a:gd name="T45" fmla="*/ 840 h 843"/>
                <a:gd name="T46" fmla="*/ 43 w 215"/>
                <a:gd name="T47" fmla="*/ 838 h 843"/>
                <a:gd name="T48" fmla="*/ 56 w 215"/>
                <a:gd name="T49" fmla="*/ 835 h 843"/>
                <a:gd name="T50" fmla="*/ 71 w 215"/>
                <a:gd name="T51" fmla="*/ 831 h 843"/>
                <a:gd name="T52" fmla="*/ 87 w 215"/>
                <a:gd name="T53" fmla="*/ 826 h 843"/>
                <a:gd name="T54" fmla="*/ 105 w 215"/>
                <a:gd name="T55" fmla="*/ 821 h 843"/>
                <a:gd name="T56" fmla="*/ 123 w 215"/>
                <a:gd name="T57" fmla="*/ 814 h 843"/>
                <a:gd name="T58" fmla="*/ 141 w 215"/>
                <a:gd name="T59" fmla="*/ 806 h 843"/>
                <a:gd name="T60" fmla="*/ 159 w 215"/>
                <a:gd name="T61" fmla="*/ 797 h 843"/>
                <a:gd name="T62" fmla="*/ 179 w 215"/>
                <a:gd name="T63" fmla="*/ 786 h 843"/>
                <a:gd name="T64" fmla="*/ 197 w 215"/>
                <a:gd name="T65" fmla="*/ 774 h 843"/>
                <a:gd name="T66" fmla="*/ 215 w 215"/>
                <a:gd name="T67" fmla="*/ 760 h 843"/>
                <a:gd name="T68" fmla="*/ 215 w 215"/>
                <a:gd name="T69" fmla="*/ 20 h 8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5"/>
                <a:gd name="T106" fmla="*/ 0 h 843"/>
                <a:gd name="T107" fmla="*/ 215 w 215"/>
                <a:gd name="T108" fmla="*/ 843 h 84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5" h="843">
                  <a:moveTo>
                    <a:pt x="215" y="20"/>
                  </a:moveTo>
                  <a:lnTo>
                    <a:pt x="214" y="19"/>
                  </a:lnTo>
                  <a:lnTo>
                    <a:pt x="211" y="18"/>
                  </a:lnTo>
                  <a:lnTo>
                    <a:pt x="205" y="15"/>
                  </a:lnTo>
                  <a:lnTo>
                    <a:pt x="197" y="12"/>
                  </a:lnTo>
                  <a:lnTo>
                    <a:pt x="187" y="9"/>
                  </a:lnTo>
                  <a:lnTo>
                    <a:pt x="176" y="6"/>
                  </a:lnTo>
                  <a:lnTo>
                    <a:pt x="163" y="4"/>
                  </a:lnTo>
                  <a:lnTo>
                    <a:pt x="149" y="1"/>
                  </a:lnTo>
                  <a:lnTo>
                    <a:pt x="133" y="0"/>
                  </a:lnTo>
                  <a:lnTo>
                    <a:pt x="115" y="0"/>
                  </a:lnTo>
                  <a:lnTo>
                    <a:pt x="98" y="1"/>
                  </a:lnTo>
                  <a:lnTo>
                    <a:pt x="79" y="5"/>
                  </a:lnTo>
                  <a:lnTo>
                    <a:pt x="60" y="10"/>
                  </a:lnTo>
                  <a:lnTo>
                    <a:pt x="40" y="18"/>
                  </a:lnTo>
                  <a:lnTo>
                    <a:pt x="21" y="27"/>
                  </a:lnTo>
                  <a:lnTo>
                    <a:pt x="0" y="40"/>
                  </a:lnTo>
                  <a:lnTo>
                    <a:pt x="0" y="843"/>
                  </a:lnTo>
                  <a:lnTo>
                    <a:pt x="1" y="843"/>
                  </a:lnTo>
                  <a:lnTo>
                    <a:pt x="6" y="843"/>
                  </a:lnTo>
                  <a:lnTo>
                    <a:pt x="12" y="842"/>
                  </a:lnTo>
                  <a:lnTo>
                    <a:pt x="21" y="841"/>
                  </a:lnTo>
                  <a:lnTo>
                    <a:pt x="30" y="840"/>
                  </a:lnTo>
                  <a:lnTo>
                    <a:pt x="43" y="838"/>
                  </a:lnTo>
                  <a:lnTo>
                    <a:pt x="56" y="835"/>
                  </a:lnTo>
                  <a:lnTo>
                    <a:pt x="71" y="831"/>
                  </a:lnTo>
                  <a:lnTo>
                    <a:pt x="87" y="826"/>
                  </a:lnTo>
                  <a:lnTo>
                    <a:pt x="105" y="821"/>
                  </a:lnTo>
                  <a:lnTo>
                    <a:pt x="123" y="814"/>
                  </a:lnTo>
                  <a:lnTo>
                    <a:pt x="141" y="806"/>
                  </a:lnTo>
                  <a:lnTo>
                    <a:pt x="159" y="797"/>
                  </a:lnTo>
                  <a:lnTo>
                    <a:pt x="179" y="786"/>
                  </a:lnTo>
                  <a:lnTo>
                    <a:pt x="197" y="774"/>
                  </a:lnTo>
                  <a:lnTo>
                    <a:pt x="215" y="760"/>
                  </a:lnTo>
                  <a:lnTo>
                    <a:pt x="215" y="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7" name="Freeform 32"/>
            <p:cNvSpPr>
              <a:spLocks/>
            </p:cNvSpPr>
            <p:nvPr/>
          </p:nvSpPr>
          <p:spPr bwMode="auto">
            <a:xfrm>
              <a:off x="6087" y="13696"/>
              <a:ext cx="180" cy="685"/>
            </a:xfrm>
            <a:custGeom>
              <a:avLst/>
              <a:gdLst>
                <a:gd name="T0" fmla="*/ 180 w 180"/>
                <a:gd name="T1" fmla="*/ 16 h 685"/>
                <a:gd name="T2" fmla="*/ 179 w 180"/>
                <a:gd name="T3" fmla="*/ 16 h 685"/>
                <a:gd name="T4" fmla="*/ 176 w 180"/>
                <a:gd name="T5" fmla="*/ 14 h 685"/>
                <a:gd name="T6" fmla="*/ 172 w 180"/>
                <a:gd name="T7" fmla="*/ 12 h 685"/>
                <a:gd name="T8" fmla="*/ 165 w 180"/>
                <a:gd name="T9" fmla="*/ 10 h 685"/>
                <a:gd name="T10" fmla="*/ 157 w 180"/>
                <a:gd name="T11" fmla="*/ 8 h 685"/>
                <a:gd name="T12" fmla="*/ 147 w 180"/>
                <a:gd name="T13" fmla="*/ 4 h 685"/>
                <a:gd name="T14" fmla="*/ 136 w 180"/>
                <a:gd name="T15" fmla="*/ 2 h 685"/>
                <a:gd name="T16" fmla="*/ 125 w 180"/>
                <a:gd name="T17" fmla="*/ 0 h 685"/>
                <a:gd name="T18" fmla="*/ 111 w 180"/>
                <a:gd name="T19" fmla="*/ 0 h 685"/>
                <a:gd name="T20" fmla="*/ 97 w 180"/>
                <a:gd name="T21" fmla="*/ 0 h 685"/>
                <a:gd name="T22" fmla="*/ 81 w 180"/>
                <a:gd name="T23" fmla="*/ 1 h 685"/>
                <a:gd name="T24" fmla="*/ 66 w 180"/>
                <a:gd name="T25" fmla="*/ 3 h 685"/>
                <a:gd name="T26" fmla="*/ 50 w 180"/>
                <a:gd name="T27" fmla="*/ 8 h 685"/>
                <a:gd name="T28" fmla="*/ 33 w 180"/>
                <a:gd name="T29" fmla="*/ 14 h 685"/>
                <a:gd name="T30" fmla="*/ 17 w 180"/>
                <a:gd name="T31" fmla="*/ 23 h 685"/>
                <a:gd name="T32" fmla="*/ 0 w 180"/>
                <a:gd name="T33" fmla="*/ 33 h 685"/>
                <a:gd name="T34" fmla="*/ 0 w 180"/>
                <a:gd name="T35" fmla="*/ 685 h 685"/>
                <a:gd name="T36" fmla="*/ 1 w 180"/>
                <a:gd name="T37" fmla="*/ 685 h 685"/>
                <a:gd name="T38" fmla="*/ 4 w 180"/>
                <a:gd name="T39" fmla="*/ 685 h 685"/>
                <a:gd name="T40" fmla="*/ 9 w 180"/>
                <a:gd name="T41" fmla="*/ 684 h 685"/>
                <a:gd name="T42" fmla="*/ 17 w 180"/>
                <a:gd name="T43" fmla="*/ 683 h 685"/>
                <a:gd name="T44" fmla="*/ 26 w 180"/>
                <a:gd name="T45" fmla="*/ 682 h 685"/>
                <a:gd name="T46" fmla="*/ 35 w 180"/>
                <a:gd name="T47" fmla="*/ 681 h 685"/>
                <a:gd name="T48" fmla="*/ 47 w 180"/>
                <a:gd name="T49" fmla="*/ 678 h 685"/>
                <a:gd name="T50" fmla="*/ 60 w 180"/>
                <a:gd name="T51" fmla="*/ 676 h 685"/>
                <a:gd name="T52" fmla="*/ 73 w 180"/>
                <a:gd name="T53" fmla="*/ 671 h 685"/>
                <a:gd name="T54" fmla="*/ 87 w 180"/>
                <a:gd name="T55" fmla="*/ 667 h 685"/>
                <a:gd name="T56" fmla="*/ 102 w 180"/>
                <a:gd name="T57" fmla="*/ 662 h 685"/>
                <a:gd name="T58" fmla="*/ 118 w 180"/>
                <a:gd name="T59" fmla="*/ 655 h 685"/>
                <a:gd name="T60" fmla="*/ 133 w 180"/>
                <a:gd name="T61" fmla="*/ 648 h 685"/>
                <a:gd name="T62" fmla="*/ 149 w 180"/>
                <a:gd name="T63" fmla="*/ 639 h 685"/>
                <a:gd name="T64" fmla="*/ 165 w 180"/>
                <a:gd name="T65" fmla="*/ 628 h 685"/>
                <a:gd name="T66" fmla="*/ 180 w 180"/>
                <a:gd name="T67" fmla="*/ 617 h 685"/>
                <a:gd name="T68" fmla="*/ 180 w 180"/>
                <a:gd name="T69" fmla="*/ 16 h 6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0"/>
                <a:gd name="T106" fmla="*/ 0 h 685"/>
                <a:gd name="T107" fmla="*/ 180 w 180"/>
                <a:gd name="T108" fmla="*/ 685 h 6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0" h="685">
                  <a:moveTo>
                    <a:pt x="180" y="16"/>
                  </a:moveTo>
                  <a:lnTo>
                    <a:pt x="179" y="16"/>
                  </a:lnTo>
                  <a:lnTo>
                    <a:pt x="176" y="14"/>
                  </a:lnTo>
                  <a:lnTo>
                    <a:pt x="172" y="12"/>
                  </a:lnTo>
                  <a:lnTo>
                    <a:pt x="165" y="10"/>
                  </a:lnTo>
                  <a:lnTo>
                    <a:pt x="157" y="8"/>
                  </a:lnTo>
                  <a:lnTo>
                    <a:pt x="147" y="4"/>
                  </a:lnTo>
                  <a:lnTo>
                    <a:pt x="136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1" y="1"/>
                  </a:lnTo>
                  <a:lnTo>
                    <a:pt x="66" y="3"/>
                  </a:lnTo>
                  <a:lnTo>
                    <a:pt x="50" y="8"/>
                  </a:lnTo>
                  <a:lnTo>
                    <a:pt x="33" y="14"/>
                  </a:lnTo>
                  <a:lnTo>
                    <a:pt x="17" y="23"/>
                  </a:lnTo>
                  <a:lnTo>
                    <a:pt x="0" y="33"/>
                  </a:lnTo>
                  <a:lnTo>
                    <a:pt x="0" y="685"/>
                  </a:lnTo>
                  <a:lnTo>
                    <a:pt x="1" y="685"/>
                  </a:lnTo>
                  <a:lnTo>
                    <a:pt x="4" y="685"/>
                  </a:lnTo>
                  <a:lnTo>
                    <a:pt x="9" y="684"/>
                  </a:lnTo>
                  <a:lnTo>
                    <a:pt x="17" y="683"/>
                  </a:lnTo>
                  <a:lnTo>
                    <a:pt x="26" y="682"/>
                  </a:lnTo>
                  <a:lnTo>
                    <a:pt x="35" y="681"/>
                  </a:lnTo>
                  <a:lnTo>
                    <a:pt x="47" y="678"/>
                  </a:lnTo>
                  <a:lnTo>
                    <a:pt x="60" y="676"/>
                  </a:lnTo>
                  <a:lnTo>
                    <a:pt x="73" y="671"/>
                  </a:lnTo>
                  <a:lnTo>
                    <a:pt x="87" y="667"/>
                  </a:lnTo>
                  <a:lnTo>
                    <a:pt x="102" y="662"/>
                  </a:lnTo>
                  <a:lnTo>
                    <a:pt x="118" y="655"/>
                  </a:lnTo>
                  <a:lnTo>
                    <a:pt x="133" y="648"/>
                  </a:lnTo>
                  <a:lnTo>
                    <a:pt x="149" y="639"/>
                  </a:lnTo>
                  <a:lnTo>
                    <a:pt x="165" y="628"/>
                  </a:lnTo>
                  <a:lnTo>
                    <a:pt x="180" y="617"/>
                  </a:lnTo>
                  <a:lnTo>
                    <a:pt x="180" y="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8" name="Freeform 33"/>
            <p:cNvSpPr>
              <a:spLocks/>
            </p:cNvSpPr>
            <p:nvPr/>
          </p:nvSpPr>
          <p:spPr bwMode="auto">
            <a:xfrm>
              <a:off x="6093" y="13704"/>
              <a:ext cx="146" cy="530"/>
            </a:xfrm>
            <a:custGeom>
              <a:avLst/>
              <a:gdLst>
                <a:gd name="T0" fmla="*/ 146 w 146"/>
                <a:gd name="T1" fmla="*/ 14 h 530"/>
                <a:gd name="T2" fmla="*/ 143 w 146"/>
                <a:gd name="T3" fmla="*/ 12 h 530"/>
                <a:gd name="T4" fmla="*/ 134 w 146"/>
                <a:gd name="T5" fmla="*/ 8 h 530"/>
                <a:gd name="T6" fmla="*/ 120 w 146"/>
                <a:gd name="T7" fmla="*/ 4 h 530"/>
                <a:gd name="T8" fmla="*/ 101 w 146"/>
                <a:gd name="T9" fmla="*/ 1 h 530"/>
                <a:gd name="T10" fmla="*/ 79 w 146"/>
                <a:gd name="T11" fmla="*/ 0 h 530"/>
                <a:gd name="T12" fmla="*/ 54 w 146"/>
                <a:gd name="T13" fmla="*/ 3 h 530"/>
                <a:gd name="T14" fmla="*/ 27 w 146"/>
                <a:gd name="T15" fmla="*/ 11 h 530"/>
                <a:gd name="T16" fmla="*/ 0 w 146"/>
                <a:gd name="T17" fmla="*/ 27 h 530"/>
                <a:gd name="T18" fmla="*/ 0 w 146"/>
                <a:gd name="T19" fmla="*/ 530 h 530"/>
                <a:gd name="T20" fmla="*/ 3 w 146"/>
                <a:gd name="T21" fmla="*/ 530 h 530"/>
                <a:gd name="T22" fmla="*/ 14 w 146"/>
                <a:gd name="T23" fmla="*/ 529 h 530"/>
                <a:gd name="T24" fmla="*/ 29 w 146"/>
                <a:gd name="T25" fmla="*/ 526 h 530"/>
                <a:gd name="T26" fmla="*/ 49 w 146"/>
                <a:gd name="T27" fmla="*/ 521 h 530"/>
                <a:gd name="T28" fmla="*/ 71 w 146"/>
                <a:gd name="T29" fmla="*/ 514 h 530"/>
                <a:gd name="T30" fmla="*/ 96 w 146"/>
                <a:gd name="T31" fmla="*/ 505 h 530"/>
                <a:gd name="T32" fmla="*/ 121 w 146"/>
                <a:gd name="T33" fmla="*/ 492 h 530"/>
                <a:gd name="T34" fmla="*/ 146 w 146"/>
                <a:gd name="T35" fmla="*/ 475 h 530"/>
                <a:gd name="T36" fmla="*/ 146 w 146"/>
                <a:gd name="T37" fmla="*/ 14 h 5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530"/>
                <a:gd name="T59" fmla="*/ 146 w 146"/>
                <a:gd name="T60" fmla="*/ 530 h 5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530">
                  <a:moveTo>
                    <a:pt x="146" y="14"/>
                  </a:moveTo>
                  <a:lnTo>
                    <a:pt x="143" y="12"/>
                  </a:lnTo>
                  <a:lnTo>
                    <a:pt x="134" y="8"/>
                  </a:lnTo>
                  <a:lnTo>
                    <a:pt x="120" y="4"/>
                  </a:lnTo>
                  <a:lnTo>
                    <a:pt x="101" y="1"/>
                  </a:lnTo>
                  <a:lnTo>
                    <a:pt x="79" y="0"/>
                  </a:lnTo>
                  <a:lnTo>
                    <a:pt x="54" y="3"/>
                  </a:lnTo>
                  <a:lnTo>
                    <a:pt x="27" y="11"/>
                  </a:lnTo>
                  <a:lnTo>
                    <a:pt x="0" y="27"/>
                  </a:lnTo>
                  <a:lnTo>
                    <a:pt x="0" y="530"/>
                  </a:lnTo>
                  <a:lnTo>
                    <a:pt x="3" y="530"/>
                  </a:lnTo>
                  <a:lnTo>
                    <a:pt x="14" y="529"/>
                  </a:lnTo>
                  <a:lnTo>
                    <a:pt x="29" y="526"/>
                  </a:lnTo>
                  <a:lnTo>
                    <a:pt x="49" y="521"/>
                  </a:lnTo>
                  <a:lnTo>
                    <a:pt x="71" y="514"/>
                  </a:lnTo>
                  <a:lnTo>
                    <a:pt x="96" y="505"/>
                  </a:lnTo>
                  <a:lnTo>
                    <a:pt x="121" y="492"/>
                  </a:lnTo>
                  <a:lnTo>
                    <a:pt x="146" y="475"/>
                  </a:lnTo>
                  <a:lnTo>
                    <a:pt x="146" y="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19" name="Freeform 34"/>
            <p:cNvSpPr>
              <a:spLocks/>
            </p:cNvSpPr>
            <p:nvPr/>
          </p:nvSpPr>
          <p:spPr bwMode="auto">
            <a:xfrm>
              <a:off x="6101" y="13712"/>
              <a:ext cx="109" cy="373"/>
            </a:xfrm>
            <a:custGeom>
              <a:avLst/>
              <a:gdLst>
                <a:gd name="T0" fmla="*/ 109 w 109"/>
                <a:gd name="T1" fmla="*/ 10 h 373"/>
                <a:gd name="T2" fmla="*/ 107 w 109"/>
                <a:gd name="T3" fmla="*/ 9 h 373"/>
                <a:gd name="T4" fmla="*/ 100 w 109"/>
                <a:gd name="T5" fmla="*/ 6 h 373"/>
                <a:gd name="T6" fmla="*/ 89 w 109"/>
                <a:gd name="T7" fmla="*/ 2 h 373"/>
                <a:gd name="T8" fmla="*/ 75 w 109"/>
                <a:gd name="T9" fmla="*/ 0 h 373"/>
                <a:gd name="T10" fmla="*/ 59 w 109"/>
                <a:gd name="T11" fmla="*/ 0 h 373"/>
                <a:gd name="T12" fmla="*/ 39 w 109"/>
                <a:gd name="T13" fmla="*/ 2 h 373"/>
                <a:gd name="T14" fmla="*/ 20 w 109"/>
                <a:gd name="T15" fmla="*/ 9 h 373"/>
                <a:gd name="T16" fmla="*/ 0 w 109"/>
                <a:gd name="T17" fmla="*/ 21 h 373"/>
                <a:gd name="T18" fmla="*/ 0 w 109"/>
                <a:gd name="T19" fmla="*/ 373 h 373"/>
                <a:gd name="T20" fmla="*/ 2 w 109"/>
                <a:gd name="T21" fmla="*/ 373 h 373"/>
                <a:gd name="T22" fmla="*/ 9 w 109"/>
                <a:gd name="T23" fmla="*/ 372 h 373"/>
                <a:gd name="T24" fmla="*/ 21 w 109"/>
                <a:gd name="T25" fmla="*/ 369 h 373"/>
                <a:gd name="T26" fmla="*/ 36 w 109"/>
                <a:gd name="T27" fmla="*/ 366 h 373"/>
                <a:gd name="T28" fmla="*/ 53 w 109"/>
                <a:gd name="T29" fmla="*/ 362 h 373"/>
                <a:gd name="T30" fmla="*/ 72 w 109"/>
                <a:gd name="T31" fmla="*/ 354 h 373"/>
                <a:gd name="T32" fmla="*/ 90 w 109"/>
                <a:gd name="T33" fmla="*/ 343 h 373"/>
                <a:gd name="T34" fmla="*/ 109 w 109"/>
                <a:gd name="T35" fmla="*/ 331 h 373"/>
                <a:gd name="T36" fmla="*/ 109 w 109"/>
                <a:gd name="T37" fmla="*/ 1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9"/>
                <a:gd name="T58" fmla="*/ 0 h 373"/>
                <a:gd name="T59" fmla="*/ 109 w 109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9" h="373">
                  <a:moveTo>
                    <a:pt x="109" y="10"/>
                  </a:moveTo>
                  <a:lnTo>
                    <a:pt x="107" y="9"/>
                  </a:lnTo>
                  <a:lnTo>
                    <a:pt x="100" y="6"/>
                  </a:lnTo>
                  <a:lnTo>
                    <a:pt x="89" y="2"/>
                  </a:lnTo>
                  <a:lnTo>
                    <a:pt x="75" y="0"/>
                  </a:lnTo>
                  <a:lnTo>
                    <a:pt x="59" y="0"/>
                  </a:lnTo>
                  <a:lnTo>
                    <a:pt x="39" y="2"/>
                  </a:lnTo>
                  <a:lnTo>
                    <a:pt x="20" y="9"/>
                  </a:lnTo>
                  <a:lnTo>
                    <a:pt x="0" y="21"/>
                  </a:lnTo>
                  <a:lnTo>
                    <a:pt x="0" y="373"/>
                  </a:lnTo>
                  <a:lnTo>
                    <a:pt x="2" y="373"/>
                  </a:lnTo>
                  <a:lnTo>
                    <a:pt x="9" y="372"/>
                  </a:lnTo>
                  <a:lnTo>
                    <a:pt x="21" y="369"/>
                  </a:lnTo>
                  <a:lnTo>
                    <a:pt x="36" y="366"/>
                  </a:lnTo>
                  <a:lnTo>
                    <a:pt x="53" y="362"/>
                  </a:lnTo>
                  <a:lnTo>
                    <a:pt x="72" y="354"/>
                  </a:lnTo>
                  <a:lnTo>
                    <a:pt x="90" y="343"/>
                  </a:lnTo>
                  <a:lnTo>
                    <a:pt x="109" y="331"/>
                  </a:lnTo>
                  <a:lnTo>
                    <a:pt x="109" y="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0" name="Freeform 35"/>
            <p:cNvSpPr>
              <a:spLocks/>
            </p:cNvSpPr>
            <p:nvPr/>
          </p:nvSpPr>
          <p:spPr bwMode="auto">
            <a:xfrm>
              <a:off x="6107" y="13721"/>
              <a:ext cx="75" cy="216"/>
            </a:xfrm>
            <a:custGeom>
              <a:avLst/>
              <a:gdLst>
                <a:gd name="T0" fmla="*/ 75 w 75"/>
                <a:gd name="T1" fmla="*/ 6 h 216"/>
                <a:gd name="T2" fmla="*/ 73 w 75"/>
                <a:gd name="T3" fmla="*/ 5 h 216"/>
                <a:gd name="T4" fmla="*/ 69 w 75"/>
                <a:gd name="T5" fmla="*/ 4 h 216"/>
                <a:gd name="T6" fmla="*/ 61 w 75"/>
                <a:gd name="T7" fmla="*/ 2 h 216"/>
                <a:gd name="T8" fmla="*/ 52 w 75"/>
                <a:gd name="T9" fmla="*/ 0 h 216"/>
                <a:gd name="T10" fmla="*/ 41 w 75"/>
                <a:gd name="T11" fmla="*/ 0 h 216"/>
                <a:gd name="T12" fmla="*/ 28 w 75"/>
                <a:gd name="T13" fmla="*/ 1 h 216"/>
                <a:gd name="T14" fmla="*/ 14 w 75"/>
                <a:gd name="T15" fmla="*/ 6 h 216"/>
                <a:gd name="T16" fmla="*/ 0 w 75"/>
                <a:gd name="T17" fmla="*/ 14 h 216"/>
                <a:gd name="T18" fmla="*/ 0 w 75"/>
                <a:gd name="T19" fmla="*/ 216 h 216"/>
                <a:gd name="T20" fmla="*/ 2 w 75"/>
                <a:gd name="T21" fmla="*/ 216 h 216"/>
                <a:gd name="T22" fmla="*/ 7 w 75"/>
                <a:gd name="T23" fmla="*/ 215 h 216"/>
                <a:gd name="T24" fmla="*/ 15 w 75"/>
                <a:gd name="T25" fmla="*/ 214 h 216"/>
                <a:gd name="T26" fmla="*/ 25 w 75"/>
                <a:gd name="T27" fmla="*/ 211 h 216"/>
                <a:gd name="T28" fmla="*/ 37 w 75"/>
                <a:gd name="T29" fmla="*/ 208 h 216"/>
                <a:gd name="T30" fmla="*/ 50 w 75"/>
                <a:gd name="T31" fmla="*/ 203 h 216"/>
                <a:gd name="T32" fmla="*/ 63 w 75"/>
                <a:gd name="T33" fmla="*/ 195 h 216"/>
                <a:gd name="T34" fmla="*/ 75 w 75"/>
                <a:gd name="T35" fmla="*/ 187 h 216"/>
                <a:gd name="T36" fmla="*/ 75 w 75"/>
                <a:gd name="T37" fmla="*/ 6 h 2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"/>
                <a:gd name="T58" fmla="*/ 0 h 216"/>
                <a:gd name="T59" fmla="*/ 75 w 75"/>
                <a:gd name="T60" fmla="*/ 216 h 2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" h="216">
                  <a:moveTo>
                    <a:pt x="75" y="6"/>
                  </a:moveTo>
                  <a:lnTo>
                    <a:pt x="73" y="5"/>
                  </a:lnTo>
                  <a:lnTo>
                    <a:pt x="69" y="4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1"/>
                  </a:lnTo>
                  <a:lnTo>
                    <a:pt x="14" y="6"/>
                  </a:lnTo>
                  <a:lnTo>
                    <a:pt x="0" y="14"/>
                  </a:lnTo>
                  <a:lnTo>
                    <a:pt x="0" y="216"/>
                  </a:lnTo>
                  <a:lnTo>
                    <a:pt x="2" y="216"/>
                  </a:lnTo>
                  <a:lnTo>
                    <a:pt x="7" y="215"/>
                  </a:lnTo>
                  <a:lnTo>
                    <a:pt x="15" y="214"/>
                  </a:lnTo>
                  <a:lnTo>
                    <a:pt x="25" y="211"/>
                  </a:lnTo>
                  <a:lnTo>
                    <a:pt x="37" y="208"/>
                  </a:lnTo>
                  <a:lnTo>
                    <a:pt x="50" y="203"/>
                  </a:lnTo>
                  <a:lnTo>
                    <a:pt x="63" y="195"/>
                  </a:lnTo>
                  <a:lnTo>
                    <a:pt x="75" y="187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1" name="Freeform 36"/>
            <p:cNvSpPr>
              <a:spLocks/>
            </p:cNvSpPr>
            <p:nvPr/>
          </p:nvSpPr>
          <p:spPr bwMode="auto">
            <a:xfrm>
              <a:off x="7013" y="14340"/>
              <a:ext cx="110" cy="111"/>
            </a:xfrm>
            <a:custGeom>
              <a:avLst/>
              <a:gdLst>
                <a:gd name="T0" fmla="*/ 55 w 110"/>
                <a:gd name="T1" fmla="*/ 111 h 111"/>
                <a:gd name="T2" fmla="*/ 66 w 110"/>
                <a:gd name="T3" fmla="*/ 110 h 111"/>
                <a:gd name="T4" fmla="*/ 76 w 110"/>
                <a:gd name="T5" fmla="*/ 106 h 111"/>
                <a:gd name="T6" fmla="*/ 85 w 110"/>
                <a:gd name="T7" fmla="*/ 101 h 111"/>
                <a:gd name="T8" fmla="*/ 94 w 110"/>
                <a:gd name="T9" fmla="*/ 94 h 111"/>
                <a:gd name="T10" fmla="*/ 100 w 110"/>
                <a:gd name="T11" fmla="*/ 86 h 111"/>
                <a:gd name="T12" fmla="*/ 106 w 110"/>
                <a:gd name="T13" fmla="*/ 77 h 111"/>
                <a:gd name="T14" fmla="*/ 109 w 110"/>
                <a:gd name="T15" fmla="*/ 66 h 111"/>
                <a:gd name="T16" fmla="*/ 110 w 110"/>
                <a:gd name="T17" fmla="*/ 56 h 111"/>
                <a:gd name="T18" fmla="*/ 109 w 110"/>
                <a:gd name="T19" fmla="*/ 44 h 111"/>
                <a:gd name="T20" fmla="*/ 106 w 110"/>
                <a:gd name="T21" fmla="*/ 34 h 111"/>
                <a:gd name="T22" fmla="*/ 100 w 110"/>
                <a:gd name="T23" fmla="*/ 24 h 111"/>
                <a:gd name="T24" fmla="*/ 94 w 110"/>
                <a:gd name="T25" fmla="*/ 17 h 111"/>
                <a:gd name="T26" fmla="*/ 85 w 110"/>
                <a:gd name="T27" fmla="*/ 9 h 111"/>
                <a:gd name="T28" fmla="*/ 76 w 110"/>
                <a:gd name="T29" fmla="*/ 5 h 111"/>
                <a:gd name="T30" fmla="*/ 66 w 110"/>
                <a:gd name="T31" fmla="*/ 2 h 111"/>
                <a:gd name="T32" fmla="*/ 55 w 110"/>
                <a:gd name="T33" fmla="*/ 0 h 111"/>
                <a:gd name="T34" fmla="*/ 44 w 110"/>
                <a:gd name="T35" fmla="*/ 2 h 111"/>
                <a:gd name="T36" fmla="*/ 33 w 110"/>
                <a:gd name="T37" fmla="*/ 5 h 111"/>
                <a:gd name="T38" fmla="*/ 25 w 110"/>
                <a:gd name="T39" fmla="*/ 9 h 111"/>
                <a:gd name="T40" fmla="*/ 16 w 110"/>
                <a:gd name="T41" fmla="*/ 17 h 111"/>
                <a:gd name="T42" fmla="*/ 10 w 110"/>
                <a:gd name="T43" fmla="*/ 24 h 111"/>
                <a:gd name="T44" fmla="*/ 4 w 110"/>
                <a:gd name="T45" fmla="*/ 34 h 111"/>
                <a:gd name="T46" fmla="*/ 1 w 110"/>
                <a:gd name="T47" fmla="*/ 44 h 111"/>
                <a:gd name="T48" fmla="*/ 0 w 110"/>
                <a:gd name="T49" fmla="*/ 56 h 111"/>
                <a:gd name="T50" fmla="*/ 1 w 110"/>
                <a:gd name="T51" fmla="*/ 66 h 111"/>
                <a:gd name="T52" fmla="*/ 4 w 110"/>
                <a:gd name="T53" fmla="*/ 77 h 111"/>
                <a:gd name="T54" fmla="*/ 10 w 110"/>
                <a:gd name="T55" fmla="*/ 86 h 111"/>
                <a:gd name="T56" fmla="*/ 16 w 110"/>
                <a:gd name="T57" fmla="*/ 94 h 111"/>
                <a:gd name="T58" fmla="*/ 25 w 110"/>
                <a:gd name="T59" fmla="*/ 101 h 111"/>
                <a:gd name="T60" fmla="*/ 33 w 110"/>
                <a:gd name="T61" fmla="*/ 106 h 111"/>
                <a:gd name="T62" fmla="*/ 44 w 110"/>
                <a:gd name="T63" fmla="*/ 110 h 111"/>
                <a:gd name="T64" fmla="*/ 55 w 110"/>
                <a:gd name="T65" fmla="*/ 111 h 1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0"/>
                <a:gd name="T100" fmla="*/ 0 h 111"/>
                <a:gd name="T101" fmla="*/ 110 w 110"/>
                <a:gd name="T102" fmla="*/ 111 h 11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0" h="111">
                  <a:moveTo>
                    <a:pt x="55" y="111"/>
                  </a:moveTo>
                  <a:lnTo>
                    <a:pt x="66" y="110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6" y="77"/>
                  </a:lnTo>
                  <a:lnTo>
                    <a:pt x="109" y="66"/>
                  </a:lnTo>
                  <a:lnTo>
                    <a:pt x="110" y="56"/>
                  </a:lnTo>
                  <a:lnTo>
                    <a:pt x="109" y="44"/>
                  </a:lnTo>
                  <a:lnTo>
                    <a:pt x="106" y="34"/>
                  </a:lnTo>
                  <a:lnTo>
                    <a:pt x="100" y="24"/>
                  </a:lnTo>
                  <a:lnTo>
                    <a:pt x="94" y="17"/>
                  </a:lnTo>
                  <a:lnTo>
                    <a:pt x="85" y="9"/>
                  </a:lnTo>
                  <a:lnTo>
                    <a:pt x="76" y="5"/>
                  </a:lnTo>
                  <a:lnTo>
                    <a:pt x="66" y="2"/>
                  </a:lnTo>
                  <a:lnTo>
                    <a:pt x="55" y="0"/>
                  </a:lnTo>
                  <a:lnTo>
                    <a:pt x="44" y="2"/>
                  </a:lnTo>
                  <a:lnTo>
                    <a:pt x="33" y="5"/>
                  </a:lnTo>
                  <a:lnTo>
                    <a:pt x="25" y="9"/>
                  </a:lnTo>
                  <a:lnTo>
                    <a:pt x="16" y="17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1" y="44"/>
                  </a:lnTo>
                  <a:lnTo>
                    <a:pt x="0" y="56"/>
                  </a:lnTo>
                  <a:lnTo>
                    <a:pt x="1" y="66"/>
                  </a:lnTo>
                  <a:lnTo>
                    <a:pt x="4" y="77"/>
                  </a:lnTo>
                  <a:lnTo>
                    <a:pt x="10" y="86"/>
                  </a:lnTo>
                  <a:lnTo>
                    <a:pt x="16" y="94"/>
                  </a:lnTo>
                  <a:lnTo>
                    <a:pt x="25" y="101"/>
                  </a:lnTo>
                  <a:lnTo>
                    <a:pt x="33" y="106"/>
                  </a:lnTo>
                  <a:lnTo>
                    <a:pt x="44" y="110"/>
                  </a:lnTo>
                  <a:lnTo>
                    <a:pt x="55" y="1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2" name="Freeform 37"/>
            <p:cNvSpPr>
              <a:spLocks/>
            </p:cNvSpPr>
            <p:nvPr/>
          </p:nvSpPr>
          <p:spPr bwMode="auto">
            <a:xfrm>
              <a:off x="6676" y="14343"/>
              <a:ext cx="55" cy="55"/>
            </a:xfrm>
            <a:custGeom>
              <a:avLst/>
              <a:gdLst>
                <a:gd name="T0" fmla="*/ 27 w 55"/>
                <a:gd name="T1" fmla="*/ 55 h 55"/>
                <a:gd name="T2" fmla="*/ 38 w 55"/>
                <a:gd name="T3" fmla="*/ 53 h 55"/>
                <a:gd name="T4" fmla="*/ 48 w 55"/>
                <a:gd name="T5" fmla="*/ 46 h 55"/>
                <a:gd name="T6" fmla="*/ 53 w 55"/>
                <a:gd name="T7" fmla="*/ 37 h 55"/>
                <a:gd name="T8" fmla="*/ 55 w 55"/>
                <a:gd name="T9" fmla="*/ 27 h 55"/>
                <a:gd name="T10" fmla="*/ 53 w 55"/>
                <a:gd name="T11" fmla="*/ 16 h 55"/>
                <a:gd name="T12" fmla="*/ 48 w 55"/>
                <a:gd name="T13" fmla="*/ 7 h 55"/>
                <a:gd name="T14" fmla="*/ 38 w 55"/>
                <a:gd name="T15" fmla="*/ 2 h 55"/>
                <a:gd name="T16" fmla="*/ 27 w 55"/>
                <a:gd name="T17" fmla="*/ 0 h 55"/>
                <a:gd name="T18" fmla="*/ 16 w 55"/>
                <a:gd name="T19" fmla="*/ 2 h 55"/>
                <a:gd name="T20" fmla="*/ 8 w 55"/>
                <a:gd name="T21" fmla="*/ 7 h 55"/>
                <a:gd name="T22" fmla="*/ 2 w 55"/>
                <a:gd name="T23" fmla="*/ 16 h 55"/>
                <a:gd name="T24" fmla="*/ 0 w 55"/>
                <a:gd name="T25" fmla="*/ 27 h 55"/>
                <a:gd name="T26" fmla="*/ 2 w 55"/>
                <a:gd name="T27" fmla="*/ 37 h 55"/>
                <a:gd name="T28" fmla="*/ 8 w 55"/>
                <a:gd name="T29" fmla="*/ 46 h 55"/>
                <a:gd name="T30" fmla="*/ 16 w 55"/>
                <a:gd name="T31" fmla="*/ 53 h 55"/>
                <a:gd name="T32" fmla="*/ 27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7" y="55"/>
                  </a:moveTo>
                  <a:lnTo>
                    <a:pt x="38" y="53"/>
                  </a:lnTo>
                  <a:lnTo>
                    <a:pt x="48" y="46"/>
                  </a:lnTo>
                  <a:lnTo>
                    <a:pt x="53" y="37"/>
                  </a:lnTo>
                  <a:lnTo>
                    <a:pt x="55" y="27"/>
                  </a:lnTo>
                  <a:lnTo>
                    <a:pt x="53" y="16"/>
                  </a:lnTo>
                  <a:lnTo>
                    <a:pt x="48" y="7"/>
                  </a:lnTo>
                  <a:lnTo>
                    <a:pt x="38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6"/>
                  </a:lnTo>
                  <a:lnTo>
                    <a:pt x="0" y="27"/>
                  </a:lnTo>
                  <a:lnTo>
                    <a:pt x="2" y="37"/>
                  </a:lnTo>
                  <a:lnTo>
                    <a:pt x="8" y="46"/>
                  </a:lnTo>
                  <a:lnTo>
                    <a:pt x="16" y="53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3" name="Freeform 38"/>
            <p:cNvSpPr>
              <a:spLocks/>
            </p:cNvSpPr>
            <p:nvPr/>
          </p:nvSpPr>
          <p:spPr bwMode="auto">
            <a:xfrm>
              <a:off x="6770" y="14345"/>
              <a:ext cx="55" cy="55"/>
            </a:xfrm>
            <a:custGeom>
              <a:avLst/>
              <a:gdLst>
                <a:gd name="T0" fmla="*/ 28 w 55"/>
                <a:gd name="T1" fmla="*/ 55 h 55"/>
                <a:gd name="T2" fmla="*/ 39 w 55"/>
                <a:gd name="T3" fmla="*/ 53 h 55"/>
                <a:gd name="T4" fmla="*/ 47 w 55"/>
                <a:gd name="T5" fmla="*/ 47 h 55"/>
                <a:gd name="T6" fmla="*/ 53 w 55"/>
                <a:gd name="T7" fmla="*/ 39 h 55"/>
                <a:gd name="T8" fmla="*/ 55 w 55"/>
                <a:gd name="T9" fmla="*/ 28 h 55"/>
                <a:gd name="T10" fmla="*/ 53 w 55"/>
                <a:gd name="T11" fmla="*/ 17 h 55"/>
                <a:gd name="T12" fmla="*/ 47 w 55"/>
                <a:gd name="T13" fmla="*/ 8 h 55"/>
                <a:gd name="T14" fmla="*/ 39 w 55"/>
                <a:gd name="T15" fmla="*/ 2 h 55"/>
                <a:gd name="T16" fmla="*/ 28 w 55"/>
                <a:gd name="T17" fmla="*/ 0 h 55"/>
                <a:gd name="T18" fmla="*/ 17 w 55"/>
                <a:gd name="T19" fmla="*/ 2 h 55"/>
                <a:gd name="T20" fmla="*/ 9 w 55"/>
                <a:gd name="T21" fmla="*/ 8 h 55"/>
                <a:gd name="T22" fmla="*/ 2 w 55"/>
                <a:gd name="T23" fmla="*/ 17 h 55"/>
                <a:gd name="T24" fmla="*/ 0 w 55"/>
                <a:gd name="T25" fmla="*/ 28 h 55"/>
                <a:gd name="T26" fmla="*/ 2 w 55"/>
                <a:gd name="T27" fmla="*/ 39 h 55"/>
                <a:gd name="T28" fmla="*/ 9 w 55"/>
                <a:gd name="T29" fmla="*/ 47 h 55"/>
                <a:gd name="T30" fmla="*/ 17 w 55"/>
                <a:gd name="T31" fmla="*/ 53 h 55"/>
                <a:gd name="T32" fmla="*/ 28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8" y="55"/>
                  </a:moveTo>
                  <a:lnTo>
                    <a:pt x="39" y="53"/>
                  </a:lnTo>
                  <a:lnTo>
                    <a:pt x="47" y="47"/>
                  </a:lnTo>
                  <a:lnTo>
                    <a:pt x="53" y="39"/>
                  </a:lnTo>
                  <a:lnTo>
                    <a:pt x="55" y="28"/>
                  </a:lnTo>
                  <a:lnTo>
                    <a:pt x="53" y="17"/>
                  </a:lnTo>
                  <a:lnTo>
                    <a:pt x="47" y="8"/>
                  </a:lnTo>
                  <a:lnTo>
                    <a:pt x="39" y="2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39"/>
                  </a:lnTo>
                  <a:lnTo>
                    <a:pt x="9" y="47"/>
                  </a:lnTo>
                  <a:lnTo>
                    <a:pt x="17" y="53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4" name="Freeform 39"/>
            <p:cNvSpPr>
              <a:spLocks/>
            </p:cNvSpPr>
            <p:nvPr/>
          </p:nvSpPr>
          <p:spPr bwMode="auto">
            <a:xfrm>
              <a:off x="6401" y="13591"/>
              <a:ext cx="156" cy="752"/>
            </a:xfrm>
            <a:custGeom>
              <a:avLst/>
              <a:gdLst>
                <a:gd name="T0" fmla="*/ 48 w 156"/>
                <a:gd name="T1" fmla="*/ 15 h 752"/>
                <a:gd name="T2" fmla="*/ 44 w 156"/>
                <a:gd name="T3" fmla="*/ 30 h 752"/>
                <a:gd name="T4" fmla="*/ 33 w 156"/>
                <a:gd name="T5" fmla="*/ 73 h 752"/>
                <a:gd name="T6" fmla="*/ 19 w 156"/>
                <a:gd name="T7" fmla="*/ 140 h 752"/>
                <a:gd name="T8" fmla="*/ 7 w 156"/>
                <a:gd name="T9" fmla="*/ 229 h 752"/>
                <a:gd name="T10" fmla="*/ 0 w 156"/>
                <a:gd name="T11" fmla="*/ 337 h 752"/>
                <a:gd name="T12" fmla="*/ 1 w 156"/>
                <a:gd name="T13" fmla="*/ 462 h 752"/>
                <a:gd name="T14" fmla="*/ 14 w 156"/>
                <a:gd name="T15" fmla="*/ 602 h 752"/>
                <a:gd name="T16" fmla="*/ 43 w 156"/>
                <a:gd name="T17" fmla="*/ 752 h 752"/>
                <a:gd name="T18" fmla="*/ 150 w 156"/>
                <a:gd name="T19" fmla="*/ 746 h 752"/>
                <a:gd name="T20" fmla="*/ 146 w 156"/>
                <a:gd name="T21" fmla="*/ 724 h 752"/>
                <a:gd name="T22" fmla="*/ 135 w 156"/>
                <a:gd name="T23" fmla="*/ 663 h 752"/>
                <a:gd name="T24" fmla="*/ 123 w 156"/>
                <a:gd name="T25" fmla="*/ 574 h 752"/>
                <a:gd name="T26" fmla="*/ 111 w 156"/>
                <a:gd name="T27" fmla="*/ 463 h 752"/>
                <a:gd name="T28" fmla="*/ 104 w 156"/>
                <a:gd name="T29" fmla="*/ 342 h 752"/>
                <a:gd name="T30" fmla="*/ 107 w 156"/>
                <a:gd name="T31" fmla="*/ 220 h 752"/>
                <a:gd name="T32" fmla="*/ 124 w 156"/>
                <a:gd name="T33" fmla="*/ 106 h 752"/>
                <a:gd name="T34" fmla="*/ 156 w 156"/>
                <a:gd name="T35" fmla="*/ 9 h 752"/>
                <a:gd name="T36" fmla="*/ 156 w 156"/>
                <a:gd name="T37" fmla="*/ 8 h 752"/>
                <a:gd name="T38" fmla="*/ 156 w 156"/>
                <a:gd name="T39" fmla="*/ 6 h 752"/>
                <a:gd name="T40" fmla="*/ 154 w 156"/>
                <a:gd name="T41" fmla="*/ 4 h 752"/>
                <a:gd name="T42" fmla="*/ 147 w 156"/>
                <a:gd name="T43" fmla="*/ 0 h 752"/>
                <a:gd name="T44" fmla="*/ 134 w 156"/>
                <a:gd name="T45" fmla="*/ 0 h 752"/>
                <a:gd name="T46" fmla="*/ 115 w 156"/>
                <a:gd name="T47" fmla="*/ 1 h 752"/>
                <a:gd name="T48" fmla="*/ 87 w 156"/>
                <a:gd name="T49" fmla="*/ 7 h 752"/>
                <a:gd name="T50" fmla="*/ 48 w 156"/>
                <a:gd name="T51" fmla="*/ 15 h 7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6"/>
                <a:gd name="T79" fmla="*/ 0 h 752"/>
                <a:gd name="T80" fmla="*/ 156 w 156"/>
                <a:gd name="T81" fmla="*/ 752 h 7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6" h="752">
                  <a:moveTo>
                    <a:pt x="48" y="15"/>
                  </a:moveTo>
                  <a:lnTo>
                    <a:pt x="44" y="30"/>
                  </a:lnTo>
                  <a:lnTo>
                    <a:pt x="33" y="73"/>
                  </a:lnTo>
                  <a:lnTo>
                    <a:pt x="19" y="140"/>
                  </a:lnTo>
                  <a:lnTo>
                    <a:pt x="7" y="229"/>
                  </a:lnTo>
                  <a:lnTo>
                    <a:pt x="0" y="337"/>
                  </a:lnTo>
                  <a:lnTo>
                    <a:pt x="1" y="462"/>
                  </a:lnTo>
                  <a:lnTo>
                    <a:pt x="14" y="602"/>
                  </a:lnTo>
                  <a:lnTo>
                    <a:pt x="43" y="752"/>
                  </a:lnTo>
                  <a:lnTo>
                    <a:pt x="150" y="746"/>
                  </a:lnTo>
                  <a:lnTo>
                    <a:pt x="146" y="724"/>
                  </a:lnTo>
                  <a:lnTo>
                    <a:pt x="135" y="663"/>
                  </a:lnTo>
                  <a:lnTo>
                    <a:pt x="123" y="574"/>
                  </a:lnTo>
                  <a:lnTo>
                    <a:pt x="111" y="463"/>
                  </a:lnTo>
                  <a:lnTo>
                    <a:pt x="104" y="342"/>
                  </a:lnTo>
                  <a:lnTo>
                    <a:pt x="107" y="220"/>
                  </a:lnTo>
                  <a:lnTo>
                    <a:pt x="124" y="106"/>
                  </a:lnTo>
                  <a:lnTo>
                    <a:pt x="156" y="9"/>
                  </a:lnTo>
                  <a:lnTo>
                    <a:pt x="156" y="8"/>
                  </a:lnTo>
                  <a:lnTo>
                    <a:pt x="156" y="6"/>
                  </a:lnTo>
                  <a:lnTo>
                    <a:pt x="154" y="4"/>
                  </a:lnTo>
                  <a:lnTo>
                    <a:pt x="147" y="0"/>
                  </a:lnTo>
                  <a:lnTo>
                    <a:pt x="134" y="0"/>
                  </a:lnTo>
                  <a:lnTo>
                    <a:pt x="115" y="1"/>
                  </a:lnTo>
                  <a:lnTo>
                    <a:pt x="87" y="7"/>
                  </a:lnTo>
                  <a:lnTo>
                    <a:pt x="48" y="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5" name="Freeform 40"/>
            <p:cNvSpPr>
              <a:spLocks/>
            </p:cNvSpPr>
            <p:nvPr/>
          </p:nvSpPr>
          <p:spPr bwMode="auto">
            <a:xfrm>
              <a:off x="7205" y="13498"/>
              <a:ext cx="212" cy="839"/>
            </a:xfrm>
            <a:custGeom>
              <a:avLst/>
              <a:gdLst>
                <a:gd name="T0" fmla="*/ 212 w 212"/>
                <a:gd name="T1" fmla="*/ 6 h 839"/>
                <a:gd name="T2" fmla="*/ 206 w 212"/>
                <a:gd name="T3" fmla="*/ 11 h 839"/>
                <a:gd name="T4" fmla="*/ 192 w 212"/>
                <a:gd name="T5" fmla="*/ 33 h 839"/>
                <a:gd name="T6" fmla="*/ 174 w 212"/>
                <a:gd name="T7" fmla="*/ 77 h 839"/>
                <a:gd name="T8" fmla="*/ 156 w 212"/>
                <a:gd name="T9" fmla="*/ 148 h 839"/>
                <a:gd name="T10" fmla="*/ 141 w 212"/>
                <a:gd name="T11" fmla="*/ 254 h 839"/>
                <a:gd name="T12" fmla="*/ 133 w 212"/>
                <a:gd name="T13" fmla="*/ 401 h 839"/>
                <a:gd name="T14" fmla="*/ 137 w 212"/>
                <a:gd name="T15" fmla="*/ 593 h 839"/>
                <a:gd name="T16" fmla="*/ 158 w 212"/>
                <a:gd name="T17" fmla="*/ 839 h 839"/>
                <a:gd name="T18" fmla="*/ 38 w 212"/>
                <a:gd name="T19" fmla="*/ 839 h 839"/>
                <a:gd name="T20" fmla="*/ 34 w 212"/>
                <a:gd name="T21" fmla="*/ 814 h 839"/>
                <a:gd name="T22" fmla="*/ 24 w 212"/>
                <a:gd name="T23" fmla="*/ 746 h 839"/>
                <a:gd name="T24" fmla="*/ 12 w 212"/>
                <a:gd name="T25" fmla="*/ 645 h 839"/>
                <a:gd name="T26" fmla="*/ 3 w 212"/>
                <a:gd name="T27" fmla="*/ 521 h 839"/>
                <a:gd name="T28" fmla="*/ 0 w 212"/>
                <a:gd name="T29" fmla="*/ 384 h 839"/>
                <a:gd name="T30" fmla="*/ 6 w 212"/>
                <a:gd name="T31" fmla="*/ 244 h 839"/>
                <a:gd name="T32" fmla="*/ 29 w 212"/>
                <a:gd name="T33" fmla="*/ 114 h 839"/>
                <a:gd name="T34" fmla="*/ 68 w 212"/>
                <a:gd name="T35" fmla="*/ 0 h 839"/>
                <a:gd name="T36" fmla="*/ 212 w 212"/>
                <a:gd name="T37" fmla="*/ 6 h 8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2"/>
                <a:gd name="T58" fmla="*/ 0 h 839"/>
                <a:gd name="T59" fmla="*/ 212 w 212"/>
                <a:gd name="T60" fmla="*/ 839 h 8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2" h="839">
                  <a:moveTo>
                    <a:pt x="212" y="6"/>
                  </a:moveTo>
                  <a:lnTo>
                    <a:pt x="206" y="11"/>
                  </a:lnTo>
                  <a:lnTo>
                    <a:pt x="192" y="33"/>
                  </a:lnTo>
                  <a:lnTo>
                    <a:pt x="174" y="77"/>
                  </a:lnTo>
                  <a:lnTo>
                    <a:pt x="156" y="148"/>
                  </a:lnTo>
                  <a:lnTo>
                    <a:pt x="141" y="254"/>
                  </a:lnTo>
                  <a:lnTo>
                    <a:pt x="133" y="401"/>
                  </a:lnTo>
                  <a:lnTo>
                    <a:pt x="137" y="593"/>
                  </a:lnTo>
                  <a:lnTo>
                    <a:pt x="158" y="839"/>
                  </a:lnTo>
                  <a:lnTo>
                    <a:pt x="38" y="839"/>
                  </a:lnTo>
                  <a:lnTo>
                    <a:pt x="34" y="814"/>
                  </a:lnTo>
                  <a:lnTo>
                    <a:pt x="24" y="746"/>
                  </a:lnTo>
                  <a:lnTo>
                    <a:pt x="12" y="645"/>
                  </a:lnTo>
                  <a:lnTo>
                    <a:pt x="3" y="521"/>
                  </a:lnTo>
                  <a:lnTo>
                    <a:pt x="0" y="384"/>
                  </a:lnTo>
                  <a:lnTo>
                    <a:pt x="6" y="244"/>
                  </a:lnTo>
                  <a:lnTo>
                    <a:pt x="29" y="114"/>
                  </a:lnTo>
                  <a:lnTo>
                    <a:pt x="68" y="0"/>
                  </a:lnTo>
                  <a:lnTo>
                    <a:pt x="212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6" name="Freeform 41"/>
            <p:cNvSpPr>
              <a:spLocks/>
            </p:cNvSpPr>
            <p:nvPr/>
          </p:nvSpPr>
          <p:spPr bwMode="auto">
            <a:xfrm>
              <a:off x="6406" y="13636"/>
              <a:ext cx="137" cy="656"/>
            </a:xfrm>
            <a:custGeom>
              <a:avLst/>
              <a:gdLst>
                <a:gd name="T0" fmla="*/ 43 w 137"/>
                <a:gd name="T1" fmla="*/ 12 h 656"/>
                <a:gd name="T2" fmla="*/ 39 w 137"/>
                <a:gd name="T3" fmla="*/ 25 h 656"/>
                <a:gd name="T4" fmla="*/ 30 w 137"/>
                <a:gd name="T5" fmla="*/ 62 h 656"/>
                <a:gd name="T6" fmla="*/ 19 w 137"/>
                <a:gd name="T7" fmla="*/ 122 h 656"/>
                <a:gd name="T8" fmla="*/ 7 w 137"/>
                <a:gd name="T9" fmla="*/ 199 h 656"/>
                <a:gd name="T10" fmla="*/ 0 w 137"/>
                <a:gd name="T11" fmla="*/ 294 h 656"/>
                <a:gd name="T12" fmla="*/ 1 w 137"/>
                <a:gd name="T13" fmla="*/ 403 h 656"/>
                <a:gd name="T14" fmla="*/ 12 w 137"/>
                <a:gd name="T15" fmla="*/ 524 h 656"/>
                <a:gd name="T16" fmla="*/ 38 w 137"/>
                <a:gd name="T17" fmla="*/ 656 h 656"/>
                <a:gd name="T18" fmla="*/ 132 w 137"/>
                <a:gd name="T19" fmla="*/ 650 h 656"/>
                <a:gd name="T20" fmla="*/ 127 w 137"/>
                <a:gd name="T21" fmla="*/ 631 h 656"/>
                <a:gd name="T22" fmla="*/ 119 w 137"/>
                <a:gd name="T23" fmla="*/ 578 h 656"/>
                <a:gd name="T24" fmla="*/ 107 w 137"/>
                <a:gd name="T25" fmla="*/ 499 h 656"/>
                <a:gd name="T26" fmla="*/ 97 w 137"/>
                <a:gd name="T27" fmla="*/ 403 h 656"/>
                <a:gd name="T28" fmla="*/ 92 w 137"/>
                <a:gd name="T29" fmla="*/ 297 h 656"/>
                <a:gd name="T30" fmla="*/ 94 w 137"/>
                <a:gd name="T31" fmla="*/ 192 h 656"/>
                <a:gd name="T32" fmla="*/ 108 w 137"/>
                <a:gd name="T33" fmla="*/ 91 h 656"/>
                <a:gd name="T34" fmla="*/ 137 w 137"/>
                <a:gd name="T35" fmla="*/ 7 h 656"/>
                <a:gd name="T36" fmla="*/ 137 w 137"/>
                <a:gd name="T37" fmla="*/ 6 h 656"/>
                <a:gd name="T38" fmla="*/ 137 w 137"/>
                <a:gd name="T39" fmla="*/ 4 h 656"/>
                <a:gd name="T40" fmla="*/ 135 w 137"/>
                <a:gd name="T41" fmla="*/ 2 h 656"/>
                <a:gd name="T42" fmla="*/ 129 w 137"/>
                <a:gd name="T43" fmla="*/ 0 h 656"/>
                <a:gd name="T44" fmla="*/ 119 w 137"/>
                <a:gd name="T45" fmla="*/ 0 h 656"/>
                <a:gd name="T46" fmla="*/ 101 w 137"/>
                <a:gd name="T47" fmla="*/ 1 h 656"/>
                <a:gd name="T48" fmla="*/ 77 w 137"/>
                <a:gd name="T49" fmla="*/ 5 h 656"/>
                <a:gd name="T50" fmla="*/ 43 w 137"/>
                <a:gd name="T51" fmla="*/ 12 h 6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"/>
                <a:gd name="T79" fmla="*/ 0 h 656"/>
                <a:gd name="T80" fmla="*/ 137 w 137"/>
                <a:gd name="T81" fmla="*/ 656 h 6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" h="656">
                  <a:moveTo>
                    <a:pt x="43" y="12"/>
                  </a:moveTo>
                  <a:lnTo>
                    <a:pt x="39" y="25"/>
                  </a:lnTo>
                  <a:lnTo>
                    <a:pt x="30" y="62"/>
                  </a:lnTo>
                  <a:lnTo>
                    <a:pt x="19" y="122"/>
                  </a:lnTo>
                  <a:lnTo>
                    <a:pt x="7" y="199"/>
                  </a:lnTo>
                  <a:lnTo>
                    <a:pt x="0" y="294"/>
                  </a:lnTo>
                  <a:lnTo>
                    <a:pt x="1" y="403"/>
                  </a:lnTo>
                  <a:lnTo>
                    <a:pt x="12" y="524"/>
                  </a:lnTo>
                  <a:lnTo>
                    <a:pt x="38" y="656"/>
                  </a:lnTo>
                  <a:lnTo>
                    <a:pt x="132" y="650"/>
                  </a:lnTo>
                  <a:lnTo>
                    <a:pt x="127" y="631"/>
                  </a:lnTo>
                  <a:lnTo>
                    <a:pt x="119" y="578"/>
                  </a:lnTo>
                  <a:lnTo>
                    <a:pt x="107" y="499"/>
                  </a:lnTo>
                  <a:lnTo>
                    <a:pt x="97" y="403"/>
                  </a:lnTo>
                  <a:lnTo>
                    <a:pt x="92" y="297"/>
                  </a:lnTo>
                  <a:lnTo>
                    <a:pt x="94" y="192"/>
                  </a:lnTo>
                  <a:lnTo>
                    <a:pt x="108" y="91"/>
                  </a:lnTo>
                  <a:lnTo>
                    <a:pt x="137" y="7"/>
                  </a:lnTo>
                  <a:lnTo>
                    <a:pt x="137" y="6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29" y="0"/>
                  </a:lnTo>
                  <a:lnTo>
                    <a:pt x="119" y="0"/>
                  </a:lnTo>
                  <a:lnTo>
                    <a:pt x="101" y="1"/>
                  </a:lnTo>
                  <a:lnTo>
                    <a:pt x="77" y="5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7" name="Freeform 42"/>
            <p:cNvSpPr>
              <a:spLocks/>
            </p:cNvSpPr>
            <p:nvPr/>
          </p:nvSpPr>
          <p:spPr bwMode="auto">
            <a:xfrm>
              <a:off x="6412" y="13680"/>
              <a:ext cx="116" cy="560"/>
            </a:xfrm>
            <a:custGeom>
              <a:avLst/>
              <a:gdLst>
                <a:gd name="T0" fmla="*/ 36 w 116"/>
                <a:gd name="T1" fmla="*/ 11 h 560"/>
                <a:gd name="T2" fmla="*/ 33 w 116"/>
                <a:gd name="T3" fmla="*/ 21 h 560"/>
                <a:gd name="T4" fmla="*/ 24 w 116"/>
                <a:gd name="T5" fmla="*/ 53 h 560"/>
                <a:gd name="T6" fmla="*/ 15 w 116"/>
                <a:gd name="T7" fmla="*/ 103 h 560"/>
                <a:gd name="T8" fmla="*/ 5 w 116"/>
                <a:gd name="T9" fmla="*/ 169 h 560"/>
                <a:gd name="T10" fmla="*/ 0 w 116"/>
                <a:gd name="T11" fmla="*/ 250 h 560"/>
                <a:gd name="T12" fmla="*/ 1 w 116"/>
                <a:gd name="T13" fmla="*/ 344 h 560"/>
                <a:gd name="T14" fmla="*/ 10 w 116"/>
                <a:gd name="T15" fmla="*/ 448 h 560"/>
                <a:gd name="T16" fmla="*/ 32 w 116"/>
                <a:gd name="T17" fmla="*/ 560 h 560"/>
                <a:gd name="T18" fmla="*/ 112 w 116"/>
                <a:gd name="T19" fmla="*/ 555 h 560"/>
                <a:gd name="T20" fmla="*/ 108 w 116"/>
                <a:gd name="T21" fmla="*/ 538 h 560"/>
                <a:gd name="T22" fmla="*/ 101 w 116"/>
                <a:gd name="T23" fmla="*/ 493 h 560"/>
                <a:gd name="T24" fmla="*/ 91 w 116"/>
                <a:gd name="T25" fmla="*/ 426 h 560"/>
                <a:gd name="T26" fmla="*/ 82 w 116"/>
                <a:gd name="T27" fmla="*/ 344 h 560"/>
                <a:gd name="T28" fmla="*/ 77 w 116"/>
                <a:gd name="T29" fmla="*/ 255 h 560"/>
                <a:gd name="T30" fmla="*/ 79 w 116"/>
                <a:gd name="T31" fmla="*/ 164 h 560"/>
                <a:gd name="T32" fmla="*/ 91 w 116"/>
                <a:gd name="T33" fmla="*/ 79 h 560"/>
                <a:gd name="T34" fmla="*/ 116 w 116"/>
                <a:gd name="T35" fmla="*/ 6 h 560"/>
                <a:gd name="T36" fmla="*/ 116 w 116"/>
                <a:gd name="T37" fmla="*/ 5 h 560"/>
                <a:gd name="T38" fmla="*/ 116 w 116"/>
                <a:gd name="T39" fmla="*/ 4 h 560"/>
                <a:gd name="T40" fmla="*/ 114 w 116"/>
                <a:gd name="T41" fmla="*/ 2 h 560"/>
                <a:gd name="T42" fmla="*/ 109 w 116"/>
                <a:gd name="T43" fmla="*/ 0 h 560"/>
                <a:gd name="T44" fmla="*/ 100 w 116"/>
                <a:gd name="T45" fmla="*/ 0 h 560"/>
                <a:gd name="T46" fmla="*/ 86 w 116"/>
                <a:gd name="T47" fmla="*/ 1 h 560"/>
                <a:gd name="T48" fmla="*/ 65 w 116"/>
                <a:gd name="T49" fmla="*/ 4 h 560"/>
                <a:gd name="T50" fmla="*/ 36 w 116"/>
                <a:gd name="T51" fmla="*/ 11 h 5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6"/>
                <a:gd name="T79" fmla="*/ 0 h 560"/>
                <a:gd name="T80" fmla="*/ 116 w 116"/>
                <a:gd name="T81" fmla="*/ 560 h 5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6" h="560">
                  <a:moveTo>
                    <a:pt x="36" y="11"/>
                  </a:moveTo>
                  <a:lnTo>
                    <a:pt x="33" y="21"/>
                  </a:lnTo>
                  <a:lnTo>
                    <a:pt x="24" y="53"/>
                  </a:lnTo>
                  <a:lnTo>
                    <a:pt x="15" y="103"/>
                  </a:lnTo>
                  <a:lnTo>
                    <a:pt x="5" y="169"/>
                  </a:lnTo>
                  <a:lnTo>
                    <a:pt x="0" y="250"/>
                  </a:lnTo>
                  <a:lnTo>
                    <a:pt x="1" y="344"/>
                  </a:lnTo>
                  <a:lnTo>
                    <a:pt x="10" y="448"/>
                  </a:lnTo>
                  <a:lnTo>
                    <a:pt x="32" y="560"/>
                  </a:lnTo>
                  <a:lnTo>
                    <a:pt x="112" y="555"/>
                  </a:lnTo>
                  <a:lnTo>
                    <a:pt x="108" y="538"/>
                  </a:lnTo>
                  <a:lnTo>
                    <a:pt x="101" y="493"/>
                  </a:lnTo>
                  <a:lnTo>
                    <a:pt x="91" y="426"/>
                  </a:lnTo>
                  <a:lnTo>
                    <a:pt x="82" y="344"/>
                  </a:lnTo>
                  <a:lnTo>
                    <a:pt x="77" y="255"/>
                  </a:lnTo>
                  <a:lnTo>
                    <a:pt x="79" y="164"/>
                  </a:lnTo>
                  <a:lnTo>
                    <a:pt x="91" y="79"/>
                  </a:lnTo>
                  <a:lnTo>
                    <a:pt x="116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65" y="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8" name="Freeform 43"/>
            <p:cNvSpPr>
              <a:spLocks/>
            </p:cNvSpPr>
            <p:nvPr/>
          </p:nvSpPr>
          <p:spPr bwMode="auto">
            <a:xfrm>
              <a:off x="6417" y="13724"/>
              <a:ext cx="97" cy="463"/>
            </a:xfrm>
            <a:custGeom>
              <a:avLst/>
              <a:gdLst>
                <a:gd name="T0" fmla="*/ 30 w 97"/>
                <a:gd name="T1" fmla="*/ 9 h 463"/>
                <a:gd name="T2" fmla="*/ 27 w 97"/>
                <a:gd name="T3" fmla="*/ 17 h 463"/>
                <a:gd name="T4" fmla="*/ 20 w 97"/>
                <a:gd name="T5" fmla="*/ 44 h 463"/>
                <a:gd name="T6" fmla="*/ 12 w 97"/>
                <a:gd name="T7" fmla="*/ 85 h 463"/>
                <a:gd name="T8" fmla="*/ 4 w 97"/>
                <a:gd name="T9" fmla="*/ 140 h 463"/>
                <a:gd name="T10" fmla="*/ 0 w 97"/>
                <a:gd name="T11" fmla="*/ 207 h 463"/>
                <a:gd name="T12" fmla="*/ 0 w 97"/>
                <a:gd name="T13" fmla="*/ 285 h 463"/>
                <a:gd name="T14" fmla="*/ 9 w 97"/>
                <a:gd name="T15" fmla="*/ 370 h 463"/>
                <a:gd name="T16" fmla="*/ 26 w 97"/>
                <a:gd name="T17" fmla="*/ 463 h 463"/>
                <a:gd name="T18" fmla="*/ 93 w 97"/>
                <a:gd name="T19" fmla="*/ 460 h 463"/>
                <a:gd name="T20" fmla="*/ 89 w 97"/>
                <a:gd name="T21" fmla="*/ 446 h 463"/>
                <a:gd name="T22" fmla="*/ 83 w 97"/>
                <a:gd name="T23" fmla="*/ 408 h 463"/>
                <a:gd name="T24" fmla="*/ 75 w 97"/>
                <a:gd name="T25" fmla="*/ 353 h 463"/>
                <a:gd name="T26" fmla="*/ 68 w 97"/>
                <a:gd name="T27" fmla="*/ 285 h 463"/>
                <a:gd name="T28" fmla="*/ 65 w 97"/>
                <a:gd name="T29" fmla="*/ 211 h 463"/>
                <a:gd name="T30" fmla="*/ 67 w 97"/>
                <a:gd name="T31" fmla="*/ 136 h 463"/>
                <a:gd name="T32" fmla="*/ 76 w 97"/>
                <a:gd name="T33" fmla="*/ 65 h 463"/>
                <a:gd name="T34" fmla="*/ 97 w 97"/>
                <a:gd name="T35" fmla="*/ 5 h 463"/>
                <a:gd name="T36" fmla="*/ 97 w 97"/>
                <a:gd name="T37" fmla="*/ 4 h 463"/>
                <a:gd name="T38" fmla="*/ 97 w 97"/>
                <a:gd name="T39" fmla="*/ 3 h 463"/>
                <a:gd name="T40" fmla="*/ 95 w 97"/>
                <a:gd name="T41" fmla="*/ 1 h 463"/>
                <a:gd name="T42" fmla="*/ 91 w 97"/>
                <a:gd name="T43" fmla="*/ 0 h 463"/>
                <a:gd name="T44" fmla="*/ 84 w 97"/>
                <a:gd name="T45" fmla="*/ 0 h 463"/>
                <a:gd name="T46" fmla="*/ 71 w 97"/>
                <a:gd name="T47" fmla="*/ 0 h 463"/>
                <a:gd name="T48" fmla="*/ 54 w 97"/>
                <a:gd name="T49" fmla="*/ 3 h 463"/>
                <a:gd name="T50" fmla="*/ 30 w 97"/>
                <a:gd name="T51" fmla="*/ 9 h 4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463"/>
                <a:gd name="T80" fmla="*/ 97 w 97"/>
                <a:gd name="T81" fmla="*/ 463 h 46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463">
                  <a:moveTo>
                    <a:pt x="30" y="9"/>
                  </a:moveTo>
                  <a:lnTo>
                    <a:pt x="27" y="17"/>
                  </a:lnTo>
                  <a:lnTo>
                    <a:pt x="20" y="44"/>
                  </a:lnTo>
                  <a:lnTo>
                    <a:pt x="12" y="85"/>
                  </a:lnTo>
                  <a:lnTo>
                    <a:pt x="4" y="140"/>
                  </a:lnTo>
                  <a:lnTo>
                    <a:pt x="0" y="207"/>
                  </a:lnTo>
                  <a:lnTo>
                    <a:pt x="0" y="285"/>
                  </a:lnTo>
                  <a:lnTo>
                    <a:pt x="9" y="370"/>
                  </a:lnTo>
                  <a:lnTo>
                    <a:pt x="26" y="463"/>
                  </a:lnTo>
                  <a:lnTo>
                    <a:pt x="93" y="460"/>
                  </a:lnTo>
                  <a:lnTo>
                    <a:pt x="89" y="446"/>
                  </a:lnTo>
                  <a:lnTo>
                    <a:pt x="83" y="408"/>
                  </a:lnTo>
                  <a:lnTo>
                    <a:pt x="75" y="353"/>
                  </a:lnTo>
                  <a:lnTo>
                    <a:pt x="68" y="285"/>
                  </a:lnTo>
                  <a:lnTo>
                    <a:pt x="65" y="211"/>
                  </a:lnTo>
                  <a:lnTo>
                    <a:pt x="67" y="136"/>
                  </a:lnTo>
                  <a:lnTo>
                    <a:pt x="76" y="65"/>
                  </a:lnTo>
                  <a:lnTo>
                    <a:pt x="97" y="5"/>
                  </a:lnTo>
                  <a:lnTo>
                    <a:pt x="97" y="4"/>
                  </a:lnTo>
                  <a:lnTo>
                    <a:pt x="97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4" y="0"/>
                  </a:lnTo>
                  <a:lnTo>
                    <a:pt x="71" y="0"/>
                  </a:lnTo>
                  <a:lnTo>
                    <a:pt x="54" y="3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29" name="Freeform 44"/>
            <p:cNvSpPr>
              <a:spLocks/>
            </p:cNvSpPr>
            <p:nvPr/>
          </p:nvSpPr>
          <p:spPr bwMode="auto">
            <a:xfrm>
              <a:off x="6422" y="13768"/>
              <a:ext cx="77" cy="367"/>
            </a:xfrm>
            <a:custGeom>
              <a:avLst/>
              <a:gdLst>
                <a:gd name="T0" fmla="*/ 24 w 77"/>
                <a:gd name="T1" fmla="*/ 8 h 367"/>
                <a:gd name="T2" fmla="*/ 22 w 77"/>
                <a:gd name="T3" fmla="*/ 15 h 367"/>
                <a:gd name="T4" fmla="*/ 17 w 77"/>
                <a:gd name="T5" fmla="*/ 36 h 367"/>
                <a:gd name="T6" fmla="*/ 10 w 77"/>
                <a:gd name="T7" fmla="*/ 68 h 367"/>
                <a:gd name="T8" fmla="*/ 4 w 77"/>
                <a:gd name="T9" fmla="*/ 112 h 367"/>
                <a:gd name="T10" fmla="*/ 0 w 77"/>
                <a:gd name="T11" fmla="*/ 164 h 367"/>
                <a:gd name="T12" fmla="*/ 0 w 77"/>
                <a:gd name="T13" fmla="*/ 226 h 367"/>
                <a:gd name="T14" fmla="*/ 7 w 77"/>
                <a:gd name="T15" fmla="*/ 294 h 367"/>
                <a:gd name="T16" fmla="*/ 21 w 77"/>
                <a:gd name="T17" fmla="*/ 367 h 367"/>
                <a:gd name="T18" fmla="*/ 74 w 77"/>
                <a:gd name="T19" fmla="*/ 364 h 367"/>
                <a:gd name="T20" fmla="*/ 71 w 77"/>
                <a:gd name="T21" fmla="*/ 353 h 367"/>
                <a:gd name="T22" fmla="*/ 66 w 77"/>
                <a:gd name="T23" fmla="*/ 323 h 367"/>
                <a:gd name="T24" fmla="*/ 60 w 77"/>
                <a:gd name="T25" fmla="*/ 280 h 367"/>
                <a:gd name="T26" fmla="*/ 54 w 77"/>
                <a:gd name="T27" fmla="*/ 226 h 367"/>
                <a:gd name="T28" fmla="*/ 51 w 77"/>
                <a:gd name="T29" fmla="*/ 168 h 367"/>
                <a:gd name="T30" fmla="*/ 53 w 77"/>
                <a:gd name="T31" fmla="*/ 107 h 367"/>
                <a:gd name="T32" fmla="*/ 61 w 77"/>
                <a:gd name="T33" fmla="*/ 52 h 367"/>
                <a:gd name="T34" fmla="*/ 77 w 77"/>
                <a:gd name="T35" fmla="*/ 5 h 367"/>
                <a:gd name="T36" fmla="*/ 77 w 77"/>
                <a:gd name="T37" fmla="*/ 5 h 367"/>
                <a:gd name="T38" fmla="*/ 77 w 77"/>
                <a:gd name="T39" fmla="*/ 2 h 367"/>
                <a:gd name="T40" fmla="*/ 76 w 77"/>
                <a:gd name="T41" fmla="*/ 1 h 367"/>
                <a:gd name="T42" fmla="*/ 72 w 77"/>
                <a:gd name="T43" fmla="*/ 0 h 367"/>
                <a:gd name="T44" fmla="*/ 66 w 77"/>
                <a:gd name="T45" fmla="*/ 0 h 367"/>
                <a:gd name="T46" fmla="*/ 56 w 77"/>
                <a:gd name="T47" fmla="*/ 1 h 367"/>
                <a:gd name="T48" fmla="*/ 43 w 77"/>
                <a:gd name="T49" fmla="*/ 4 h 367"/>
                <a:gd name="T50" fmla="*/ 24 w 77"/>
                <a:gd name="T51" fmla="*/ 8 h 3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7"/>
                <a:gd name="T79" fmla="*/ 0 h 367"/>
                <a:gd name="T80" fmla="*/ 77 w 77"/>
                <a:gd name="T81" fmla="*/ 367 h 3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7" h="367">
                  <a:moveTo>
                    <a:pt x="24" y="8"/>
                  </a:moveTo>
                  <a:lnTo>
                    <a:pt x="22" y="15"/>
                  </a:lnTo>
                  <a:lnTo>
                    <a:pt x="17" y="36"/>
                  </a:lnTo>
                  <a:lnTo>
                    <a:pt x="10" y="68"/>
                  </a:lnTo>
                  <a:lnTo>
                    <a:pt x="4" y="112"/>
                  </a:lnTo>
                  <a:lnTo>
                    <a:pt x="0" y="164"/>
                  </a:lnTo>
                  <a:lnTo>
                    <a:pt x="0" y="226"/>
                  </a:lnTo>
                  <a:lnTo>
                    <a:pt x="7" y="294"/>
                  </a:lnTo>
                  <a:lnTo>
                    <a:pt x="21" y="367"/>
                  </a:lnTo>
                  <a:lnTo>
                    <a:pt x="74" y="364"/>
                  </a:lnTo>
                  <a:lnTo>
                    <a:pt x="71" y="353"/>
                  </a:lnTo>
                  <a:lnTo>
                    <a:pt x="66" y="323"/>
                  </a:lnTo>
                  <a:lnTo>
                    <a:pt x="60" y="280"/>
                  </a:lnTo>
                  <a:lnTo>
                    <a:pt x="54" y="226"/>
                  </a:lnTo>
                  <a:lnTo>
                    <a:pt x="51" y="168"/>
                  </a:lnTo>
                  <a:lnTo>
                    <a:pt x="53" y="107"/>
                  </a:lnTo>
                  <a:lnTo>
                    <a:pt x="61" y="52"/>
                  </a:lnTo>
                  <a:lnTo>
                    <a:pt x="77" y="5"/>
                  </a:lnTo>
                  <a:lnTo>
                    <a:pt x="77" y="2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0" name="Freeform 45"/>
            <p:cNvSpPr>
              <a:spLocks/>
            </p:cNvSpPr>
            <p:nvPr/>
          </p:nvSpPr>
          <p:spPr bwMode="auto">
            <a:xfrm>
              <a:off x="6428" y="13813"/>
              <a:ext cx="56" cy="271"/>
            </a:xfrm>
            <a:custGeom>
              <a:avLst/>
              <a:gdLst>
                <a:gd name="T0" fmla="*/ 17 w 56"/>
                <a:gd name="T1" fmla="*/ 5 h 271"/>
                <a:gd name="T2" fmla="*/ 16 w 56"/>
                <a:gd name="T3" fmla="*/ 10 h 271"/>
                <a:gd name="T4" fmla="*/ 12 w 56"/>
                <a:gd name="T5" fmla="*/ 25 h 271"/>
                <a:gd name="T6" fmla="*/ 6 w 56"/>
                <a:gd name="T7" fmla="*/ 49 h 271"/>
                <a:gd name="T8" fmla="*/ 2 w 56"/>
                <a:gd name="T9" fmla="*/ 82 h 271"/>
                <a:gd name="T10" fmla="*/ 0 w 56"/>
                <a:gd name="T11" fmla="*/ 122 h 271"/>
                <a:gd name="T12" fmla="*/ 0 w 56"/>
                <a:gd name="T13" fmla="*/ 166 h 271"/>
                <a:gd name="T14" fmla="*/ 4 w 56"/>
                <a:gd name="T15" fmla="*/ 217 h 271"/>
                <a:gd name="T16" fmla="*/ 15 w 56"/>
                <a:gd name="T17" fmla="*/ 271 h 271"/>
                <a:gd name="T18" fmla="*/ 54 w 56"/>
                <a:gd name="T19" fmla="*/ 268 h 271"/>
                <a:gd name="T20" fmla="*/ 52 w 56"/>
                <a:gd name="T21" fmla="*/ 261 h 271"/>
                <a:gd name="T22" fmla="*/ 48 w 56"/>
                <a:gd name="T23" fmla="*/ 238 h 271"/>
                <a:gd name="T24" fmla="*/ 44 w 56"/>
                <a:gd name="T25" fmla="*/ 206 h 271"/>
                <a:gd name="T26" fmla="*/ 40 w 56"/>
                <a:gd name="T27" fmla="*/ 166 h 271"/>
                <a:gd name="T28" fmla="*/ 37 w 56"/>
                <a:gd name="T29" fmla="*/ 123 h 271"/>
                <a:gd name="T30" fmla="*/ 39 w 56"/>
                <a:gd name="T31" fmla="*/ 78 h 271"/>
                <a:gd name="T32" fmla="*/ 44 w 56"/>
                <a:gd name="T33" fmla="*/ 37 h 271"/>
                <a:gd name="T34" fmla="*/ 56 w 56"/>
                <a:gd name="T35" fmla="*/ 3 h 271"/>
                <a:gd name="T36" fmla="*/ 56 w 56"/>
                <a:gd name="T37" fmla="*/ 3 h 271"/>
                <a:gd name="T38" fmla="*/ 56 w 56"/>
                <a:gd name="T39" fmla="*/ 2 h 271"/>
                <a:gd name="T40" fmla="*/ 55 w 56"/>
                <a:gd name="T41" fmla="*/ 1 h 271"/>
                <a:gd name="T42" fmla="*/ 52 w 56"/>
                <a:gd name="T43" fmla="*/ 0 h 271"/>
                <a:gd name="T44" fmla="*/ 48 w 56"/>
                <a:gd name="T45" fmla="*/ 0 h 271"/>
                <a:gd name="T46" fmla="*/ 42 w 56"/>
                <a:gd name="T47" fmla="*/ 0 h 271"/>
                <a:gd name="T48" fmla="*/ 31 w 56"/>
                <a:gd name="T49" fmla="*/ 2 h 271"/>
                <a:gd name="T50" fmla="*/ 17 w 56"/>
                <a:gd name="T51" fmla="*/ 5 h 2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271"/>
                <a:gd name="T80" fmla="*/ 56 w 56"/>
                <a:gd name="T81" fmla="*/ 271 h 27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271">
                  <a:moveTo>
                    <a:pt x="17" y="5"/>
                  </a:moveTo>
                  <a:lnTo>
                    <a:pt x="16" y="10"/>
                  </a:lnTo>
                  <a:lnTo>
                    <a:pt x="12" y="25"/>
                  </a:lnTo>
                  <a:lnTo>
                    <a:pt x="6" y="49"/>
                  </a:lnTo>
                  <a:lnTo>
                    <a:pt x="2" y="82"/>
                  </a:lnTo>
                  <a:lnTo>
                    <a:pt x="0" y="122"/>
                  </a:lnTo>
                  <a:lnTo>
                    <a:pt x="0" y="166"/>
                  </a:lnTo>
                  <a:lnTo>
                    <a:pt x="4" y="217"/>
                  </a:lnTo>
                  <a:lnTo>
                    <a:pt x="15" y="271"/>
                  </a:lnTo>
                  <a:lnTo>
                    <a:pt x="54" y="268"/>
                  </a:lnTo>
                  <a:lnTo>
                    <a:pt x="52" y="261"/>
                  </a:lnTo>
                  <a:lnTo>
                    <a:pt x="48" y="238"/>
                  </a:lnTo>
                  <a:lnTo>
                    <a:pt x="44" y="206"/>
                  </a:lnTo>
                  <a:lnTo>
                    <a:pt x="40" y="166"/>
                  </a:lnTo>
                  <a:lnTo>
                    <a:pt x="37" y="123"/>
                  </a:lnTo>
                  <a:lnTo>
                    <a:pt x="39" y="78"/>
                  </a:lnTo>
                  <a:lnTo>
                    <a:pt x="44" y="37"/>
                  </a:lnTo>
                  <a:lnTo>
                    <a:pt x="56" y="3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1" y="2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1" name="Freeform 46"/>
            <p:cNvSpPr>
              <a:spLocks/>
            </p:cNvSpPr>
            <p:nvPr/>
          </p:nvSpPr>
          <p:spPr bwMode="auto">
            <a:xfrm>
              <a:off x="7211" y="13549"/>
              <a:ext cx="186" cy="732"/>
            </a:xfrm>
            <a:custGeom>
              <a:avLst/>
              <a:gdLst>
                <a:gd name="T0" fmla="*/ 186 w 186"/>
                <a:gd name="T1" fmla="*/ 6 h 732"/>
                <a:gd name="T2" fmla="*/ 182 w 186"/>
                <a:gd name="T3" fmla="*/ 11 h 732"/>
                <a:gd name="T4" fmla="*/ 169 w 186"/>
                <a:gd name="T5" fmla="*/ 29 h 732"/>
                <a:gd name="T6" fmla="*/ 153 w 186"/>
                <a:gd name="T7" fmla="*/ 67 h 732"/>
                <a:gd name="T8" fmla="*/ 137 w 186"/>
                <a:gd name="T9" fmla="*/ 130 h 732"/>
                <a:gd name="T10" fmla="*/ 124 w 186"/>
                <a:gd name="T11" fmla="*/ 221 h 732"/>
                <a:gd name="T12" fmla="*/ 117 w 186"/>
                <a:gd name="T13" fmla="*/ 350 h 732"/>
                <a:gd name="T14" fmla="*/ 122 w 186"/>
                <a:gd name="T15" fmla="*/ 517 h 732"/>
                <a:gd name="T16" fmla="*/ 139 w 186"/>
                <a:gd name="T17" fmla="*/ 732 h 732"/>
                <a:gd name="T18" fmla="*/ 34 w 186"/>
                <a:gd name="T19" fmla="*/ 732 h 732"/>
                <a:gd name="T20" fmla="*/ 31 w 186"/>
                <a:gd name="T21" fmla="*/ 711 h 732"/>
                <a:gd name="T22" fmla="*/ 22 w 186"/>
                <a:gd name="T23" fmla="*/ 651 h 732"/>
                <a:gd name="T24" fmla="*/ 12 w 186"/>
                <a:gd name="T25" fmla="*/ 563 h 732"/>
                <a:gd name="T26" fmla="*/ 3 w 186"/>
                <a:gd name="T27" fmla="*/ 454 h 732"/>
                <a:gd name="T28" fmla="*/ 0 w 186"/>
                <a:gd name="T29" fmla="*/ 335 h 732"/>
                <a:gd name="T30" fmla="*/ 6 w 186"/>
                <a:gd name="T31" fmla="*/ 213 h 732"/>
                <a:gd name="T32" fmla="*/ 25 w 186"/>
                <a:gd name="T33" fmla="*/ 98 h 732"/>
                <a:gd name="T34" fmla="*/ 60 w 186"/>
                <a:gd name="T35" fmla="*/ 0 h 732"/>
                <a:gd name="T36" fmla="*/ 186 w 186"/>
                <a:gd name="T37" fmla="*/ 6 h 7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6"/>
                <a:gd name="T58" fmla="*/ 0 h 732"/>
                <a:gd name="T59" fmla="*/ 186 w 186"/>
                <a:gd name="T60" fmla="*/ 732 h 7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6" h="732">
                  <a:moveTo>
                    <a:pt x="186" y="6"/>
                  </a:moveTo>
                  <a:lnTo>
                    <a:pt x="182" y="11"/>
                  </a:lnTo>
                  <a:lnTo>
                    <a:pt x="169" y="29"/>
                  </a:lnTo>
                  <a:lnTo>
                    <a:pt x="153" y="67"/>
                  </a:lnTo>
                  <a:lnTo>
                    <a:pt x="137" y="130"/>
                  </a:lnTo>
                  <a:lnTo>
                    <a:pt x="124" y="221"/>
                  </a:lnTo>
                  <a:lnTo>
                    <a:pt x="117" y="350"/>
                  </a:lnTo>
                  <a:lnTo>
                    <a:pt x="122" y="517"/>
                  </a:lnTo>
                  <a:lnTo>
                    <a:pt x="139" y="732"/>
                  </a:lnTo>
                  <a:lnTo>
                    <a:pt x="34" y="732"/>
                  </a:lnTo>
                  <a:lnTo>
                    <a:pt x="31" y="711"/>
                  </a:lnTo>
                  <a:lnTo>
                    <a:pt x="22" y="651"/>
                  </a:lnTo>
                  <a:lnTo>
                    <a:pt x="12" y="563"/>
                  </a:lnTo>
                  <a:lnTo>
                    <a:pt x="3" y="454"/>
                  </a:lnTo>
                  <a:lnTo>
                    <a:pt x="0" y="335"/>
                  </a:lnTo>
                  <a:lnTo>
                    <a:pt x="6" y="213"/>
                  </a:lnTo>
                  <a:lnTo>
                    <a:pt x="25" y="98"/>
                  </a:lnTo>
                  <a:lnTo>
                    <a:pt x="60" y="0"/>
                  </a:lnTo>
                  <a:lnTo>
                    <a:pt x="186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2" name="Freeform 47"/>
            <p:cNvSpPr>
              <a:spLocks/>
            </p:cNvSpPr>
            <p:nvPr/>
          </p:nvSpPr>
          <p:spPr bwMode="auto">
            <a:xfrm>
              <a:off x="7219" y="13600"/>
              <a:ext cx="158" cy="625"/>
            </a:xfrm>
            <a:custGeom>
              <a:avLst/>
              <a:gdLst>
                <a:gd name="T0" fmla="*/ 158 w 158"/>
                <a:gd name="T1" fmla="*/ 4 h 625"/>
                <a:gd name="T2" fmla="*/ 153 w 158"/>
                <a:gd name="T3" fmla="*/ 9 h 625"/>
                <a:gd name="T4" fmla="*/ 144 w 158"/>
                <a:gd name="T5" fmla="*/ 25 h 625"/>
                <a:gd name="T6" fmla="*/ 130 w 158"/>
                <a:gd name="T7" fmla="*/ 57 h 625"/>
                <a:gd name="T8" fmla="*/ 116 w 158"/>
                <a:gd name="T9" fmla="*/ 110 h 625"/>
                <a:gd name="T10" fmla="*/ 105 w 158"/>
                <a:gd name="T11" fmla="*/ 189 h 625"/>
                <a:gd name="T12" fmla="*/ 100 w 158"/>
                <a:gd name="T13" fmla="*/ 298 h 625"/>
                <a:gd name="T14" fmla="*/ 103 w 158"/>
                <a:gd name="T15" fmla="*/ 441 h 625"/>
                <a:gd name="T16" fmla="*/ 118 w 158"/>
                <a:gd name="T17" fmla="*/ 625 h 625"/>
                <a:gd name="T18" fmla="*/ 29 w 158"/>
                <a:gd name="T19" fmla="*/ 625 h 625"/>
                <a:gd name="T20" fmla="*/ 25 w 158"/>
                <a:gd name="T21" fmla="*/ 607 h 625"/>
                <a:gd name="T22" fmla="*/ 18 w 158"/>
                <a:gd name="T23" fmla="*/ 556 h 625"/>
                <a:gd name="T24" fmla="*/ 9 w 158"/>
                <a:gd name="T25" fmla="*/ 480 h 625"/>
                <a:gd name="T26" fmla="*/ 2 w 158"/>
                <a:gd name="T27" fmla="*/ 387 h 625"/>
                <a:gd name="T28" fmla="*/ 0 w 158"/>
                <a:gd name="T29" fmla="*/ 286 h 625"/>
                <a:gd name="T30" fmla="*/ 5 w 158"/>
                <a:gd name="T31" fmla="*/ 182 h 625"/>
                <a:gd name="T32" fmla="*/ 21 w 158"/>
                <a:gd name="T33" fmla="*/ 84 h 625"/>
                <a:gd name="T34" fmla="*/ 51 w 158"/>
                <a:gd name="T35" fmla="*/ 0 h 625"/>
                <a:gd name="T36" fmla="*/ 158 w 158"/>
                <a:gd name="T37" fmla="*/ 4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8"/>
                <a:gd name="T58" fmla="*/ 0 h 625"/>
                <a:gd name="T59" fmla="*/ 158 w 158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8" h="625">
                  <a:moveTo>
                    <a:pt x="158" y="4"/>
                  </a:moveTo>
                  <a:lnTo>
                    <a:pt x="153" y="9"/>
                  </a:lnTo>
                  <a:lnTo>
                    <a:pt x="144" y="25"/>
                  </a:lnTo>
                  <a:lnTo>
                    <a:pt x="130" y="57"/>
                  </a:lnTo>
                  <a:lnTo>
                    <a:pt x="116" y="110"/>
                  </a:lnTo>
                  <a:lnTo>
                    <a:pt x="105" y="189"/>
                  </a:lnTo>
                  <a:lnTo>
                    <a:pt x="100" y="298"/>
                  </a:lnTo>
                  <a:lnTo>
                    <a:pt x="103" y="441"/>
                  </a:lnTo>
                  <a:lnTo>
                    <a:pt x="118" y="625"/>
                  </a:lnTo>
                  <a:lnTo>
                    <a:pt x="29" y="625"/>
                  </a:lnTo>
                  <a:lnTo>
                    <a:pt x="25" y="607"/>
                  </a:lnTo>
                  <a:lnTo>
                    <a:pt x="18" y="556"/>
                  </a:lnTo>
                  <a:lnTo>
                    <a:pt x="9" y="480"/>
                  </a:lnTo>
                  <a:lnTo>
                    <a:pt x="2" y="387"/>
                  </a:lnTo>
                  <a:lnTo>
                    <a:pt x="0" y="286"/>
                  </a:lnTo>
                  <a:lnTo>
                    <a:pt x="5" y="182"/>
                  </a:lnTo>
                  <a:lnTo>
                    <a:pt x="21" y="84"/>
                  </a:lnTo>
                  <a:lnTo>
                    <a:pt x="51" y="0"/>
                  </a:lnTo>
                  <a:lnTo>
                    <a:pt x="158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3" name="Freeform 48"/>
            <p:cNvSpPr>
              <a:spLocks/>
            </p:cNvSpPr>
            <p:nvPr/>
          </p:nvSpPr>
          <p:spPr bwMode="auto">
            <a:xfrm>
              <a:off x="7225" y="13651"/>
              <a:ext cx="131" cy="517"/>
            </a:xfrm>
            <a:custGeom>
              <a:avLst/>
              <a:gdLst>
                <a:gd name="T0" fmla="*/ 131 w 131"/>
                <a:gd name="T1" fmla="*/ 4 h 517"/>
                <a:gd name="T2" fmla="*/ 128 w 131"/>
                <a:gd name="T3" fmla="*/ 7 h 517"/>
                <a:gd name="T4" fmla="*/ 119 w 131"/>
                <a:gd name="T5" fmla="*/ 21 h 517"/>
                <a:gd name="T6" fmla="*/ 109 w 131"/>
                <a:gd name="T7" fmla="*/ 47 h 517"/>
                <a:gd name="T8" fmla="*/ 97 w 131"/>
                <a:gd name="T9" fmla="*/ 91 h 517"/>
                <a:gd name="T10" fmla="*/ 88 w 131"/>
                <a:gd name="T11" fmla="*/ 156 h 517"/>
                <a:gd name="T12" fmla="*/ 84 w 131"/>
                <a:gd name="T13" fmla="*/ 247 h 517"/>
                <a:gd name="T14" fmla="*/ 86 w 131"/>
                <a:gd name="T15" fmla="*/ 366 h 517"/>
                <a:gd name="T16" fmla="*/ 99 w 131"/>
                <a:gd name="T17" fmla="*/ 517 h 517"/>
                <a:gd name="T18" fmla="*/ 25 w 131"/>
                <a:gd name="T19" fmla="*/ 517 h 517"/>
                <a:gd name="T20" fmla="*/ 23 w 131"/>
                <a:gd name="T21" fmla="*/ 502 h 517"/>
                <a:gd name="T22" fmla="*/ 16 w 131"/>
                <a:gd name="T23" fmla="*/ 460 h 517"/>
                <a:gd name="T24" fmla="*/ 9 w 131"/>
                <a:gd name="T25" fmla="*/ 397 h 517"/>
                <a:gd name="T26" fmla="*/ 2 w 131"/>
                <a:gd name="T27" fmla="*/ 320 h 517"/>
                <a:gd name="T28" fmla="*/ 0 w 131"/>
                <a:gd name="T29" fmla="*/ 236 h 517"/>
                <a:gd name="T30" fmla="*/ 4 w 131"/>
                <a:gd name="T31" fmla="*/ 151 h 517"/>
                <a:gd name="T32" fmla="*/ 18 w 131"/>
                <a:gd name="T33" fmla="*/ 70 h 517"/>
                <a:gd name="T34" fmla="*/ 43 w 131"/>
                <a:gd name="T35" fmla="*/ 0 h 517"/>
                <a:gd name="T36" fmla="*/ 131 w 131"/>
                <a:gd name="T37" fmla="*/ 4 h 5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1"/>
                <a:gd name="T58" fmla="*/ 0 h 517"/>
                <a:gd name="T59" fmla="*/ 131 w 131"/>
                <a:gd name="T60" fmla="*/ 517 h 5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1" h="517">
                  <a:moveTo>
                    <a:pt x="131" y="4"/>
                  </a:moveTo>
                  <a:lnTo>
                    <a:pt x="128" y="7"/>
                  </a:lnTo>
                  <a:lnTo>
                    <a:pt x="119" y="21"/>
                  </a:lnTo>
                  <a:lnTo>
                    <a:pt x="109" y="47"/>
                  </a:lnTo>
                  <a:lnTo>
                    <a:pt x="97" y="91"/>
                  </a:lnTo>
                  <a:lnTo>
                    <a:pt x="88" y="156"/>
                  </a:lnTo>
                  <a:lnTo>
                    <a:pt x="84" y="247"/>
                  </a:lnTo>
                  <a:lnTo>
                    <a:pt x="86" y="366"/>
                  </a:lnTo>
                  <a:lnTo>
                    <a:pt x="99" y="517"/>
                  </a:lnTo>
                  <a:lnTo>
                    <a:pt x="25" y="517"/>
                  </a:lnTo>
                  <a:lnTo>
                    <a:pt x="23" y="502"/>
                  </a:lnTo>
                  <a:lnTo>
                    <a:pt x="16" y="460"/>
                  </a:lnTo>
                  <a:lnTo>
                    <a:pt x="9" y="397"/>
                  </a:lnTo>
                  <a:lnTo>
                    <a:pt x="2" y="320"/>
                  </a:lnTo>
                  <a:lnTo>
                    <a:pt x="0" y="236"/>
                  </a:lnTo>
                  <a:lnTo>
                    <a:pt x="4" y="151"/>
                  </a:lnTo>
                  <a:lnTo>
                    <a:pt x="18" y="70"/>
                  </a:lnTo>
                  <a:lnTo>
                    <a:pt x="43" y="0"/>
                  </a:lnTo>
                  <a:lnTo>
                    <a:pt x="131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4" name="Freeform 49"/>
            <p:cNvSpPr>
              <a:spLocks/>
            </p:cNvSpPr>
            <p:nvPr/>
          </p:nvSpPr>
          <p:spPr bwMode="auto">
            <a:xfrm>
              <a:off x="7233" y="13701"/>
              <a:ext cx="104" cy="411"/>
            </a:xfrm>
            <a:custGeom>
              <a:avLst/>
              <a:gdLst>
                <a:gd name="T0" fmla="*/ 104 w 104"/>
                <a:gd name="T1" fmla="*/ 4 h 411"/>
                <a:gd name="T2" fmla="*/ 101 w 104"/>
                <a:gd name="T3" fmla="*/ 7 h 411"/>
                <a:gd name="T4" fmla="*/ 94 w 104"/>
                <a:gd name="T5" fmla="*/ 17 h 411"/>
                <a:gd name="T6" fmla="*/ 86 w 104"/>
                <a:gd name="T7" fmla="*/ 38 h 411"/>
                <a:gd name="T8" fmla="*/ 76 w 104"/>
                <a:gd name="T9" fmla="*/ 73 h 411"/>
                <a:gd name="T10" fmla="*/ 69 w 104"/>
                <a:gd name="T11" fmla="*/ 125 h 411"/>
                <a:gd name="T12" fmla="*/ 65 w 104"/>
                <a:gd name="T13" fmla="*/ 196 h 411"/>
                <a:gd name="T14" fmla="*/ 67 w 104"/>
                <a:gd name="T15" fmla="*/ 291 h 411"/>
                <a:gd name="T16" fmla="*/ 77 w 104"/>
                <a:gd name="T17" fmla="*/ 411 h 411"/>
                <a:gd name="T18" fmla="*/ 19 w 104"/>
                <a:gd name="T19" fmla="*/ 411 h 411"/>
                <a:gd name="T20" fmla="*/ 17 w 104"/>
                <a:gd name="T21" fmla="*/ 399 h 411"/>
                <a:gd name="T22" fmla="*/ 11 w 104"/>
                <a:gd name="T23" fmla="*/ 365 h 411"/>
                <a:gd name="T24" fmla="*/ 6 w 104"/>
                <a:gd name="T25" fmla="*/ 316 h 411"/>
                <a:gd name="T26" fmla="*/ 2 w 104"/>
                <a:gd name="T27" fmla="*/ 255 h 411"/>
                <a:gd name="T28" fmla="*/ 0 w 104"/>
                <a:gd name="T29" fmla="*/ 188 h 411"/>
                <a:gd name="T30" fmla="*/ 4 w 104"/>
                <a:gd name="T31" fmla="*/ 120 h 411"/>
                <a:gd name="T32" fmla="*/ 15 w 104"/>
                <a:gd name="T33" fmla="*/ 55 h 411"/>
                <a:gd name="T34" fmla="*/ 34 w 104"/>
                <a:gd name="T35" fmla="*/ 0 h 411"/>
                <a:gd name="T36" fmla="*/ 104 w 104"/>
                <a:gd name="T37" fmla="*/ 4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4"/>
                <a:gd name="T58" fmla="*/ 0 h 411"/>
                <a:gd name="T59" fmla="*/ 104 w 104"/>
                <a:gd name="T60" fmla="*/ 411 h 41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4" h="411">
                  <a:moveTo>
                    <a:pt x="104" y="4"/>
                  </a:moveTo>
                  <a:lnTo>
                    <a:pt x="101" y="7"/>
                  </a:lnTo>
                  <a:lnTo>
                    <a:pt x="94" y="17"/>
                  </a:lnTo>
                  <a:lnTo>
                    <a:pt x="86" y="38"/>
                  </a:lnTo>
                  <a:lnTo>
                    <a:pt x="76" y="73"/>
                  </a:lnTo>
                  <a:lnTo>
                    <a:pt x="69" y="125"/>
                  </a:lnTo>
                  <a:lnTo>
                    <a:pt x="65" y="196"/>
                  </a:lnTo>
                  <a:lnTo>
                    <a:pt x="67" y="291"/>
                  </a:lnTo>
                  <a:lnTo>
                    <a:pt x="77" y="411"/>
                  </a:lnTo>
                  <a:lnTo>
                    <a:pt x="19" y="411"/>
                  </a:lnTo>
                  <a:lnTo>
                    <a:pt x="17" y="399"/>
                  </a:lnTo>
                  <a:lnTo>
                    <a:pt x="11" y="365"/>
                  </a:lnTo>
                  <a:lnTo>
                    <a:pt x="6" y="316"/>
                  </a:lnTo>
                  <a:lnTo>
                    <a:pt x="2" y="255"/>
                  </a:lnTo>
                  <a:lnTo>
                    <a:pt x="0" y="188"/>
                  </a:lnTo>
                  <a:lnTo>
                    <a:pt x="4" y="120"/>
                  </a:lnTo>
                  <a:lnTo>
                    <a:pt x="15" y="55"/>
                  </a:lnTo>
                  <a:lnTo>
                    <a:pt x="34" y="0"/>
                  </a:lnTo>
                  <a:lnTo>
                    <a:pt x="104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5" name="Freeform 50"/>
            <p:cNvSpPr>
              <a:spLocks/>
            </p:cNvSpPr>
            <p:nvPr/>
          </p:nvSpPr>
          <p:spPr bwMode="auto">
            <a:xfrm>
              <a:off x="7240" y="13752"/>
              <a:ext cx="76" cy="302"/>
            </a:xfrm>
            <a:custGeom>
              <a:avLst/>
              <a:gdLst>
                <a:gd name="T0" fmla="*/ 76 w 76"/>
                <a:gd name="T1" fmla="*/ 2 h 302"/>
                <a:gd name="T2" fmla="*/ 74 w 76"/>
                <a:gd name="T3" fmla="*/ 4 h 302"/>
                <a:gd name="T4" fmla="*/ 70 w 76"/>
                <a:gd name="T5" fmla="*/ 12 h 302"/>
                <a:gd name="T6" fmla="*/ 62 w 76"/>
                <a:gd name="T7" fmla="*/ 28 h 302"/>
                <a:gd name="T8" fmla="*/ 56 w 76"/>
                <a:gd name="T9" fmla="*/ 53 h 302"/>
                <a:gd name="T10" fmla="*/ 51 w 76"/>
                <a:gd name="T11" fmla="*/ 92 h 302"/>
                <a:gd name="T12" fmla="*/ 49 w 76"/>
                <a:gd name="T13" fmla="*/ 145 h 302"/>
                <a:gd name="T14" fmla="*/ 50 w 76"/>
                <a:gd name="T15" fmla="*/ 214 h 302"/>
                <a:gd name="T16" fmla="*/ 57 w 76"/>
                <a:gd name="T17" fmla="*/ 302 h 302"/>
                <a:gd name="T18" fmla="*/ 14 w 76"/>
                <a:gd name="T19" fmla="*/ 302 h 302"/>
                <a:gd name="T20" fmla="*/ 13 w 76"/>
                <a:gd name="T21" fmla="*/ 294 h 302"/>
                <a:gd name="T22" fmla="*/ 9 w 76"/>
                <a:gd name="T23" fmla="*/ 269 h 302"/>
                <a:gd name="T24" fmla="*/ 4 w 76"/>
                <a:gd name="T25" fmla="*/ 232 h 302"/>
                <a:gd name="T26" fmla="*/ 1 w 76"/>
                <a:gd name="T27" fmla="*/ 188 h 302"/>
                <a:gd name="T28" fmla="*/ 0 w 76"/>
                <a:gd name="T29" fmla="*/ 138 h 302"/>
                <a:gd name="T30" fmla="*/ 2 w 76"/>
                <a:gd name="T31" fmla="*/ 89 h 302"/>
                <a:gd name="T32" fmla="*/ 10 w 76"/>
                <a:gd name="T33" fmla="*/ 41 h 302"/>
                <a:gd name="T34" fmla="*/ 25 w 76"/>
                <a:gd name="T35" fmla="*/ 0 h 302"/>
                <a:gd name="T36" fmla="*/ 76 w 76"/>
                <a:gd name="T37" fmla="*/ 2 h 3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302"/>
                <a:gd name="T59" fmla="*/ 76 w 76"/>
                <a:gd name="T60" fmla="*/ 302 h 30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302">
                  <a:moveTo>
                    <a:pt x="76" y="2"/>
                  </a:moveTo>
                  <a:lnTo>
                    <a:pt x="74" y="4"/>
                  </a:lnTo>
                  <a:lnTo>
                    <a:pt x="70" y="12"/>
                  </a:lnTo>
                  <a:lnTo>
                    <a:pt x="62" y="28"/>
                  </a:lnTo>
                  <a:lnTo>
                    <a:pt x="56" y="53"/>
                  </a:lnTo>
                  <a:lnTo>
                    <a:pt x="51" y="92"/>
                  </a:lnTo>
                  <a:lnTo>
                    <a:pt x="49" y="145"/>
                  </a:lnTo>
                  <a:lnTo>
                    <a:pt x="50" y="214"/>
                  </a:lnTo>
                  <a:lnTo>
                    <a:pt x="57" y="302"/>
                  </a:lnTo>
                  <a:lnTo>
                    <a:pt x="14" y="302"/>
                  </a:lnTo>
                  <a:lnTo>
                    <a:pt x="13" y="294"/>
                  </a:lnTo>
                  <a:lnTo>
                    <a:pt x="9" y="269"/>
                  </a:lnTo>
                  <a:lnTo>
                    <a:pt x="4" y="232"/>
                  </a:lnTo>
                  <a:lnTo>
                    <a:pt x="1" y="188"/>
                  </a:lnTo>
                  <a:lnTo>
                    <a:pt x="0" y="138"/>
                  </a:lnTo>
                  <a:lnTo>
                    <a:pt x="2" y="89"/>
                  </a:lnTo>
                  <a:lnTo>
                    <a:pt x="10" y="41"/>
                  </a:lnTo>
                  <a:lnTo>
                    <a:pt x="25" y="0"/>
                  </a:lnTo>
                  <a:lnTo>
                    <a:pt x="76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6" name="Rectangle 51"/>
            <p:cNvSpPr>
              <a:spLocks noChangeArrowheads="1"/>
            </p:cNvSpPr>
            <p:nvPr/>
          </p:nvSpPr>
          <p:spPr bwMode="auto">
            <a:xfrm>
              <a:off x="6241" y="13678"/>
              <a:ext cx="23" cy="9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7" name="Freeform 52"/>
            <p:cNvSpPr>
              <a:spLocks/>
            </p:cNvSpPr>
            <p:nvPr/>
          </p:nvSpPr>
          <p:spPr bwMode="auto">
            <a:xfrm>
              <a:off x="6579" y="13664"/>
              <a:ext cx="375" cy="440"/>
            </a:xfrm>
            <a:custGeom>
              <a:avLst/>
              <a:gdLst>
                <a:gd name="T0" fmla="*/ 35 w 375"/>
                <a:gd name="T1" fmla="*/ 41 h 440"/>
                <a:gd name="T2" fmla="*/ 32 w 375"/>
                <a:gd name="T3" fmla="*/ 49 h 440"/>
                <a:gd name="T4" fmla="*/ 25 w 375"/>
                <a:gd name="T5" fmla="*/ 74 h 440"/>
                <a:gd name="T6" fmla="*/ 17 w 375"/>
                <a:gd name="T7" fmla="*/ 112 h 440"/>
                <a:gd name="T8" fmla="*/ 8 w 375"/>
                <a:gd name="T9" fmla="*/ 163 h 440"/>
                <a:gd name="T10" fmla="*/ 2 w 375"/>
                <a:gd name="T11" fmla="*/ 223 h 440"/>
                <a:gd name="T12" fmla="*/ 0 w 375"/>
                <a:gd name="T13" fmla="*/ 290 h 440"/>
                <a:gd name="T14" fmla="*/ 7 w 375"/>
                <a:gd name="T15" fmla="*/ 363 h 440"/>
                <a:gd name="T16" fmla="*/ 23 w 375"/>
                <a:gd name="T17" fmla="*/ 440 h 440"/>
                <a:gd name="T18" fmla="*/ 23 w 375"/>
                <a:gd name="T19" fmla="*/ 437 h 440"/>
                <a:gd name="T20" fmla="*/ 23 w 375"/>
                <a:gd name="T21" fmla="*/ 427 h 440"/>
                <a:gd name="T22" fmla="*/ 23 w 375"/>
                <a:gd name="T23" fmla="*/ 411 h 440"/>
                <a:gd name="T24" fmla="*/ 23 w 375"/>
                <a:gd name="T25" fmla="*/ 391 h 440"/>
                <a:gd name="T26" fmla="*/ 25 w 375"/>
                <a:gd name="T27" fmla="*/ 367 h 440"/>
                <a:gd name="T28" fmla="*/ 28 w 375"/>
                <a:gd name="T29" fmla="*/ 341 h 440"/>
                <a:gd name="T30" fmla="*/ 33 w 375"/>
                <a:gd name="T31" fmla="*/ 312 h 440"/>
                <a:gd name="T32" fmla="*/ 39 w 375"/>
                <a:gd name="T33" fmla="*/ 281 h 440"/>
                <a:gd name="T34" fmla="*/ 49 w 375"/>
                <a:gd name="T35" fmla="*/ 251 h 440"/>
                <a:gd name="T36" fmla="*/ 61 w 375"/>
                <a:gd name="T37" fmla="*/ 222 h 440"/>
                <a:gd name="T38" fmla="*/ 75 w 375"/>
                <a:gd name="T39" fmla="*/ 194 h 440"/>
                <a:gd name="T40" fmla="*/ 93 w 375"/>
                <a:gd name="T41" fmla="*/ 168 h 440"/>
                <a:gd name="T42" fmla="*/ 116 w 375"/>
                <a:gd name="T43" fmla="*/ 145 h 440"/>
                <a:gd name="T44" fmla="*/ 141 w 375"/>
                <a:gd name="T45" fmla="*/ 127 h 440"/>
                <a:gd name="T46" fmla="*/ 173 w 375"/>
                <a:gd name="T47" fmla="*/ 114 h 440"/>
                <a:gd name="T48" fmla="*/ 208 w 375"/>
                <a:gd name="T49" fmla="*/ 106 h 440"/>
                <a:gd name="T50" fmla="*/ 210 w 375"/>
                <a:gd name="T51" fmla="*/ 104 h 440"/>
                <a:gd name="T52" fmla="*/ 217 w 375"/>
                <a:gd name="T53" fmla="*/ 100 h 440"/>
                <a:gd name="T54" fmla="*/ 227 w 375"/>
                <a:gd name="T55" fmla="*/ 92 h 440"/>
                <a:gd name="T56" fmla="*/ 245 w 375"/>
                <a:gd name="T57" fmla="*/ 82 h 440"/>
                <a:gd name="T58" fmla="*/ 267 w 375"/>
                <a:gd name="T59" fmla="*/ 69 h 440"/>
                <a:gd name="T60" fmla="*/ 296 w 375"/>
                <a:gd name="T61" fmla="*/ 54 h 440"/>
                <a:gd name="T62" fmla="*/ 332 w 375"/>
                <a:gd name="T63" fmla="*/ 36 h 440"/>
                <a:gd name="T64" fmla="*/ 375 w 375"/>
                <a:gd name="T65" fmla="*/ 17 h 440"/>
                <a:gd name="T66" fmla="*/ 373 w 375"/>
                <a:gd name="T67" fmla="*/ 16 h 440"/>
                <a:gd name="T68" fmla="*/ 366 w 375"/>
                <a:gd name="T69" fmla="*/ 15 h 440"/>
                <a:gd name="T70" fmla="*/ 357 w 375"/>
                <a:gd name="T71" fmla="*/ 13 h 440"/>
                <a:gd name="T72" fmla="*/ 343 w 375"/>
                <a:gd name="T73" fmla="*/ 10 h 440"/>
                <a:gd name="T74" fmla="*/ 326 w 375"/>
                <a:gd name="T75" fmla="*/ 7 h 440"/>
                <a:gd name="T76" fmla="*/ 307 w 375"/>
                <a:gd name="T77" fmla="*/ 5 h 440"/>
                <a:gd name="T78" fmla="*/ 285 w 375"/>
                <a:gd name="T79" fmla="*/ 3 h 440"/>
                <a:gd name="T80" fmla="*/ 261 w 375"/>
                <a:gd name="T81" fmla="*/ 1 h 440"/>
                <a:gd name="T82" fmla="*/ 235 w 375"/>
                <a:gd name="T83" fmla="*/ 0 h 440"/>
                <a:gd name="T84" fmla="*/ 208 w 375"/>
                <a:gd name="T85" fmla="*/ 1 h 440"/>
                <a:gd name="T86" fmla="*/ 180 w 375"/>
                <a:gd name="T87" fmla="*/ 2 h 440"/>
                <a:gd name="T88" fmla="*/ 151 w 375"/>
                <a:gd name="T89" fmla="*/ 5 h 440"/>
                <a:gd name="T90" fmla="*/ 122 w 375"/>
                <a:gd name="T91" fmla="*/ 10 h 440"/>
                <a:gd name="T92" fmla="*/ 92 w 375"/>
                <a:gd name="T93" fmla="*/ 18 h 440"/>
                <a:gd name="T94" fmla="*/ 63 w 375"/>
                <a:gd name="T95" fmla="*/ 28 h 440"/>
                <a:gd name="T96" fmla="*/ 35 w 375"/>
                <a:gd name="T97" fmla="*/ 41 h 4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5"/>
                <a:gd name="T148" fmla="*/ 0 h 440"/>
                <a:gd name="T149" fmla="*/ 375 w 375"/>
                <a:gd name="T150" fmla="*/ 440 h 44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5" h="440">
                  <a:moveTo>
                    <a:pt x="35" y="41"/>
                  </a:moveTo>
                  <a:lnTo>
                    <a:pt x="32" y="49"/>
                  </a:lnTo>
                  <a:lnTo>
                    <a:pt x="25" y="74"/>
                  </a:lnTo>
                  <a:lnTo>
                    <a:pt x="17" y="112"/>
                  </a:lnTo>
                  <a:lnTo>
                    <a:pt x="8" y="163"/>
                  </a:lnTo>
                  <a:lnTo>
                    <a:pt x="2" y="223"/>
                  </a:lnTo>
                  <a:lnTo>
                    <a:pt x="0" y="290"/>
                  </a:lnTo>
                  <a:lnTo>
                    <a:pt x="7" y="363"/>
                  </a:lnTo>
                  <a:lnTo>
                    <a:pt x="23" y="440"/>
                  </a:lnTo>
                  <a:lnTo>
                    <a:pt x="23" y="437"/>
                  </a:lnTo>
                  <a:lnTo>
                    <a:pt x="23" y="427"/>
                  </a:lnTo>
                  <a:lnTo>
                    <a:pt x="23" y="411"/>
                  </a:lnTo>
                  <a:lnTo>
                    <a:pt x="23" y="391"/>
                  </a:lnTo>
                  <a:lnTo>
                    <a:pt x="25" y="367"/>
                  </a:lnTo>
                  <a:lnTo>
                    <a:pt x="28" y="341"/>
                  </a:lnTo>
                  <a:lnTo>
                    <a:pt x="33" y="312"/>
                  </a:lnTo>
                  <a:lnTo>
                    <a:pt x="39" y="281"/>
                  </a:lnTo>
                  <a:lnTo>
                    <a:pt x="49" y="251"/>
                  </a:lnTo>
                  <a:lnTo>
                    <a:pt x="61" y="222"/>
                  </a:lnTo>
                  <a:lnTo>
                    <a:pt x="75" y="194"/>
                  </a:lnTo>
                  <a:lnTo>
                    <a:pt x="93" y="168"/>
                  </a:lnTo>
                  <a:lnTo>
                    <a:pt x="116" y="145"/>
                  </a:lnTo>
                  <a:lnTo>
                    <a:pt x="141" y="127"/>
                  </a:lnTo>
                  <a:lnTo>
                    <a:pt x="173" y="114"/>
                  </a:lnTo>
                  <a:lnTo>
                    <a:pt x="208" y="106"/>
                  </a:lnTo>
                  <a:lnTo>
                    <a:pt x="210" y="104"/>
                  </a:lnTo>
                  <a:lnTo>
                    <a:pt x="217" y="100"/>
                  </a:lnTo>
                  <a:lnTo>
                    <a:pt x="227" y="92"/>
                  </a:lnTo>
                  <a:lnTo>
                    <a:pt x="245" y="82"/>
                  </a:lnTo>
                  <a:lnTo>
                    <a:pt x="267" y="69"/>
                  </a:lnTo>
                  <a:lnTo>
                    <a:pt x="296" y="54"/>
                  </a:lnTo>
                  <a:lnTo>
                    <a:pt x="332" y="36"/>
                  </a:lnTo>
                  <a:lnTo>
                    <a:pt x="375" y="17"/>
                  </a:lnTo>
                  <a:lnTo>
                    <a:pt x="373" y="16"/>
                  </a:lnTo>
                  <a:lnTo>
                    <a:pt x="366" y="15"/>
                  </a:lnTo>
                  <a:lnTo>
                    <a:pt x="357" y="13"/>
                  </a:lnTo>
                  <a:lnTo>
                    <a:pt x="343" y="10"/>
                  </a:lnTo>
                  <a:lnTo>
                    <a:pt x="326" y="7"/>
                  </a:lnTo>
                  <a:lnTo>
                    <a:pt x="307" y="5"/>
                  </a:lnTo>
                  <a:lnTo>
                    <a:pt x="285" y="3"/>
                  </a:lnTo>
                  <a:lnTo>
                    <a:pt x="261" y="1"/>
                  </a:lnTo>
                  <a:lnTo>
                    <a:pt x="235" y="0"/>
                  </a:lnTo>
                  <a:lnTo>
                    <a:pt x="208" y="1"/>
                  </a:lnTo>
                  <a:lnTo>
                    <a:pt x="180" y="2"/>
                  </a:lnTo>
                  <a:lnTo>
                    <a:pt x="151" y="5"/>
                  </a:lnTo>
                  <a:lnTo>
                    <a:pt x="122" y="10"/>
                  </a:lnTo>
                  <a:lnTo>
                    <a:pt x="92" y="18"/>
                  </a:lnTo>
                  <a:lnTo>
                    <a:pt x="63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8" name="Freeform 53"/>
            <p:cNvSpPr>
              <a:spLocks/>
            </p:cNvSpPr>
            <p:nvPr/>
          </p:nvSpPr>
          <p:spPr bwMode="auto">
            <a:xfrm>
              <a:off x="6061" y="13991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8 h 83"/>
                <a:gd name="T6" fmla="*/ 5 w 305"/>
                <a:gd name="T7" fmla="*/ 44 h 83"/>
                <a:gd name="T8" fmla="*/ 11 w 305"/>
                <a:gd name="T9" fmla="*/ 37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8 h 83"/>
                <a:gd name="T16" fmla="*/ 54 w 305"/>
                <a:gd name="T17" fmla="*/ 12 h 83"/>
                <a:gd name="T18" fmla="*/ 72 w 305"/>
                <a:gd name="T19" fmla="*/ 6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7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6 h 83"/>
                <a:gd name="T38" fmla="*/ 289 w 305"/>
                <a:gd name="T39" fmla="*/ 44 h 83"/>
                <a:gd name="T40" fmla="*/ 277 w 305"/>
                <a:gd name="T41" fmla="*/ 41 h 83"/>
                <a:gd name="T42" fmla="*/ 262 w 305"/>
                <a:gd name="T43" fmla="*/ 36 h 83"/>
                <a:gd name="T44" fmla="*/ 244 w 305"/>
                <a:gd name="T45" fmla="*/ 32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1 h 83"/>
                <a:gd name="T56" fmla="*/ 101 w 305"/>
                <a:gd name="T57" fmla="*/ 23 h 83"/>
                <a:gd name="T58" fmla="*/ 77 w 305"/>
                <a:gd name="T59" fmla="*/ 29 h 83"/>
                <a:gd name="T60" fmla="*/ 55 w 305"/>
                <a:gd name="T61" fmla="*/ 37 h 83"/>
                <a:gd name="T62" fmla="*/ 33 w 305"/>
                <a:gd name="T63" fmla="*/ 48 h 83"/>
                <a:gd name="T64" fmla="*/ 15 w 305"/>
                <a:gd name="T65" fmla="*/ 63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8"/>
                  </a:lnTo>
                  <a:lnTo>
                    <a:pt x="5" y="44"/>
                  </a:lnTo>
                  <a:lnTo>
                    <a:pt x="11" y="37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8"/>
                  </a:lnTo>
                  <a:lnTo>
                    <a:pt x="54" y="12"/>
                  </a:lnTo>
                  <a:lnTo>
                    <a:pt x="72" y="6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7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6"/>
                  </a:lnTo>
                  <a:lnTo>
                    <a:pt x="289" y="44"/>
                  </a:lnTo>
                  <a:lnTo>
                    <a:pt x="277" y="41"/>
                  </a:lnTo>
                  <a:lnTo>
                    <a:pt x="262" y="36"/>
                  </a:lnTo>
                  <a:lnTo>
                    <a:pt x="244" y="32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1"/>
                  </a:lnTo>
                  <a:lnTo>
                    <a:pt x="101" y="23"/>
                  </a:lnTo>
                  <a:lnTo>
                    <a:pt x="77" y="29"/>
                  </a:lnTo>
                  <a:lnTo>
                    <a:pt x="55" y="37"/>
                  </a:lnTo>
                  <a:lnTo>
                    <a:pt x="33" y="48"/>
                  </a:lnTo>
                  <a:lnTo>
                    <a:pt x="15" y="63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39" name="Freeform 54"/>
            <p:cNvSpPr>
              <a:spLocks/>
            </p:cNvSpPr>
            <p:nvPr/>
          </p:nvSpPr>
          <p:spPr bwMode="auto">
            <a:xfrm>
              <a:off x="6061" y="13793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9 h 83"/>
                <a:gd name="T6" fmla="*/ 5 w 305"/>
                <a:gd name="T7" fmla="*/ 44 h 83"/>
                <a:gd name="T8" fmla="*/ 11 w 305"/>
                <a:gd name="T9" fmla="*/ 38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7 h 83"/>
                <a:gd name="T16" fmla="*/ 54 w 305"/>
                <a:gd name="T17" fmla="*/ 12 h 83"/>
                <a:gd name="T18" fmla="*/ 72 w 305"/>
                <a:gd name="T19" fmla="*/ 7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8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5 h 83"/>
                <a:gd name="T38" fmla="*/ 289 w 305"/>
                <a:gd name="T39" fmla="*/ 43 h 83"/>
                <a:gd name="T40" fmla="*/ 277 w 305"/>
                <a:gd name="T41" fmla="*/ 40 h 83"/>
                <a:gd name="T42" fmla="*/ 262 w 305"/>
                <a:gd name="T43" fmla="*/ 36 h 83"/>
                <a:gd name="T44" fmla="*/ 244 w 305"/>
                <a:gd name="T45" fmla="*/ 33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2 h 83"/>
                <a:gd name="T56" fmla="*/ 101 w 305"/>
                <a:gd name="T57" fmla="*/ 24 h 83"/>
                <a:gd name="T58" fmla="*/ 77 w 305"/>
                <a:gd name="T59" fmla="*/ 29 h 83"/>
                <a:gd name="T60" fmla="*/ 55 w 305"/>
                <a:gd name="T61" fmla="*/ 38 h 83"/>
                <a:gd name="T62" fmla="*/ 33 w 305"/>
                <a:gd name="T63" fmla="*/ 49 h 83"/>
                <a:gd name="T64" fmla="*/ 15 w 305"/>
                <a:gd name="T65" fmla="*/ 64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11" y="38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7"/>
                  </a:lnTo>
                  <a:lnTo>
                    <a:pt x="54" y="12"/>
                  </a:lnTo>
                  <a:lnTo>
                    <a:pt x="72" y="7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8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5"/>
                  </a:lnTo>
                  <a:lnTo>
                    <a:pt x="289" y="43"/>
                  </a:lnTo>
                  <a:lnTo>
                    <a:pt x="277" y="40"/>
                  </a:lnTo>
                  <a:lnTo>
                    <a:pt x="262" y="36"/>
                  </a:lnTo>
                  <a:lnTo>
                    <a:pt x="244" y="33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2"/>
                  </a:lnTo>
                  <a:lnTo>
                    <a:pt x="101" y="24"/>
                  </a:lnTo>
                  <a:lnTo>
                    <a:pt x="77" y="29"/>
                  </a:lnTo>
                  <a:lnTo>
                    <a:pt x="55" y="38"/>
                  </a:lnTo>
                  <a:lnTo>
                    <a:pt x="33" y="49"/>
                  </a:lnTo>
                  <a:lnTo>
                    <a:pt x="15" y="64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40" name="Freeform 55"/>
            <p:cNvSpPr>
              <a:spLocks/>
            </p:cNvSpPr>
            <p:nvPr/>
          </p:nvSpPr>
          <p:spPr bwMode="auto">
            <a:xfrm>
              <a:off x="6348" y="13696"/>
              <a:ext cx="496" cy="917"/>
            </a:xfrm>
            <a:custGeom>
              <a:avLst/>
              <a:gdLst>
                <a:gd name="T0" fmla="*/ 0 w 496"/>
                <a:gd name="T1" fmla="*/ 0 h 917"/>
                <a:gd name="T2" fmla="*/ 0 w 496"/>
                <a:gd name="T3" fmla="*/ 886 h 917"/>
                <a:gd name="T4" fmla="*/ 150 w 496"/>
                <a:gd name="T5" fmla="*/ 917 h 917"/>
                <a:gd name="T6" fmla="*/ 143 w 496"/>
                <a:gd name="T7" fmla="*/ 797 h 917"/>
                <a:gd name="T8" fmla="*/ 496 w 496"/>
                <a:gd name="T9" fmla="*/ 851 h 917"/>
                <a:gd name="T10" fmla="*/ 490 w 496"/>
                <a:gd name="T11" fmla="*/ 803 h 917"/>
                <a:gd name="T12" fmla="*/ 245 w 496"/>
                <a:gd name="T13" fmla="*/ 773 h 917"/>
                <a:gd name="T14" fmla="*/ 239 w 496"/>
                <a:gd name="T15" fmla="*/ 670 h 917"/>
                <a:gd name="T16" fmla="*/ 72 w 496"/>
                <a:gd name="T17" fmla="*/ 670 h 917"/>
                <a:gd name="T18" fmla="*/ 68 w 496"/>
                <a:gd name="T19" fmla="*/ 657 h 917"/>
                <a:gd name="T20" fmla="*/ 56 w 496"/>
                <a:gd name="T21" fmla="*/ 620 h 917"/>
                <a:gd name="T22" fmla="*/ 41 w 496"/>
                <a:gd name="T23" fmla="*/ 559 h 917"/>
                <a:gd name="T24" fmla="*/ 26 w 496"/>
                <a:gd name="T25" fmla="*/ 480 h 917"/>
                <a:gd name="T26" fmla="*/ 15 w 496"/>
                <a:gd name="T27" fmla="*/ 385 h 917"/>
                <a:gd name="T28" fmla="*/ 11 w 496"/>
                <a:gd name="T29" fmla="*/ 276 h 917"/>
                <a:gd name="T30" fmla="*/ 20 w 496"/>
                <a:gd name="T31" fmla="*/ 158 h 917"/>
                <a:gd name="T32" fmla="*/ 42 w 496"/>
                <a:gd name="T33" fmla="*/ 30 h 917"/>
                <a:gd name="T34" fmla="*/ 0 w 496"/>
                <a:gd name="T35" fmla="*/ 0 h 9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96"/>
                <a:gd name="T55" fmla="*/ 0 h 917"/>
                <a:gd name="T56" fmla="*/ 496 w 496"/>
                <a:gd name="T57" fmla="*/ 917 h 9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96" h="917">
                  <a:moveTo>
                    <a:pt x="0" y="0"/>
                  </a:moveTo>
                  <a:lnTo>
                    <a:pt x="0" y="886"/>
                  </a:lnTo>
                  <a:lnTo>
                    <a:pt x="150" y="917"/>
                  </a:lnTo>
                  <a:lnTo>
                    <a:pt x="143" y="797"/>
                  </a:lnTo>
                  <a:lnTo>
                    <a:pt x="496" y="851"/>
                  </a:lnTo>
                  <a:lnTo>
                    <a:pt x="490" y="803"/>
                  </a:lnTo>
                  <a:lnTo>
                    <a:pt x="245" y="773"/>
                  </a:lnTo>
                  <a:lnTo>
                    <a:pt x="239" y="670"/>
                  </a:lnTo>
                  <a:lnTo>
                    <a:pt x="72" y="670"/>
                  </a:lnTo>
                  <a:lnTo>
                    <a:pt x="68" y="657"/>
                  </a:lnTo>
                  <a:lnTo>
                    <a:pt x="56" y="620"/>
                  </a:lnTo>
                  <a:lnTo>
                    <a:pt x="41" y="559"/>
                  </a:lnTo>
                  <a:lnTo>
                    <a:pt x="26" y="480"/>
                  </a:lnTo>
                  <a:lnTo>
                    <a:pt x="15" y="385"/>
                  </a:lnTo>
                  <a:lnTo>
                    <a:pt x="11" y="276"/>
                  </a:lnTo>
                  <a:lnTo>
                    <a:pt x="20" y="158"/>
                  </a:lnTo>
                  <a:lnTo>
                    <a:pt x="4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41" name="Freeform 56"/>
            <p:cNvSpPr>
              <a:spLocks/>
            </p:cNvSpPr>
            <p:nvPr/>
          </p:nvSpPr>
          <p:spPr bwMode="auto">
            <a:xfrm>
              <a:off x="6593" y="13487"/>
              <a:ext cx="638" cy="125"/>
            </a:xfrm>
            <a:custGeom>
              <a:avLst/>
              <a:gdLst>
                <a:gd name="T0" fmla="*/ 0 w 638"/>
                <a:gd name="T1" fmla="*/ 125 h 125"/>
                <a:gd name="T2" fmla="*/ 4 w 638"/>
                <a:gd name="T3" fmla="*/ 124 h 125"/>
                <a:gd name="T4" fmla="*/ 14 w 638"/>
                <a:gd name="T5" fmla="*/ 119 h 125"/>
                <a:gd name="T6" fmla="*/ 31 w 638"/>
                <a:gd name="T7" fmla="*/ 114 h 125"/>
                <a:gd name="T8" fmla="*/ 53 w 638"/>
                <a:gd name="T9" fmla="*/ 106 h 125"/>
                <a:gd name="T10" fmla="*/ 81 w 638"/>
                <a:gd name="T11" fmla="*/ 98 h 125"/>
                <a:gd name="T12" fmla="*/ 113 w 638"/>
                <a:gd name="T13" fmla="*/ 89 h 125"/>
                <a:gd name="T14" fmla="*/ 151 w 638"/>
                <a:gd name="T15" fmla="*/ 81 h 125"/>
                <a:gd name="T16" fmla="*/ 192 w 638"/>
                <a:gd name="T17" fmla="*/ 73 h 125"/>
                <a:gd name="T18" fmla="*/ 237 w 638"/>
                <a:gd name="T19" fmla="*/ 65 h 125"/>
                <a:gd name="T20" fmla="*/ 286 w 638"/>
                <a:gd name="T21" fmla="*/ 60 h 125"/>
                <a:gd name="T22" fmla="*/ 337 w 638"/>
                <a:gd name="T23" fmla="*/ 56 h 125"/>
                <a:gd name="T24" fmla="*/ 390 w 638"/>
                <a:gd name="T25" fmla="*/ 55 h 125"/>
                <a:gd name="T26" fmla="*/ 446 w 638"/>
                <a:gd name="T27" fmla="*/ 56 h 125"/>
                <a:gd name="T28" fmla="*/ 503 w 638"/>
                <a:gd name="T29" fmla="*/ 61 h 125"/>
                <a:gd name="T30" fmla="*/ 561 w 638"/>
                <a:gd name="T31" fmla="*/ 70 h 125"/>
                <a:gd name="T32" fmla="*/ 620 w 638"/>
                <a:gd name="T33" fmla="*/ 83 h 125"/>
                <a:gd name="T34" fmla="*/ 638 w 638"/>
                <a:gd name="T35" fmla="*/ 0 h 125"/>
                <a:gd name="T36" fmla="*/ 634 w 638"/>
                <a:gd name="T37" fmla="*/ 0 h 125"/>
                <a:gd name="T38" fmla="*/ 620 w 638"/>
                <a:gd name="T39" fmla="*/ 0 h 125"/>
                <a:gd name="T40" fmla="*/ 599 w 638"/>
                <a:gd name="T41" fmla="*/ 0 h 125"/>
                <a:gd name="T42" fmla="*/ 571 w 638"/>
                <a:gd name="T43" fmla="*/ 1 h 125"/>
                <a:gd name="T44" fmla="*/ 536 w 638"/>
                <a:gd name="T45" fmla="*/ 2 h 125"/>
                <a:gd name="T46" fmla="*/ 496 w 638"/>
                <a:gd name="T47" fmla="*/ 3 h 125"/>
                <a:gd name="T48" fmla="*/ 452 w 638"/>
                <a:gd name="T49" fmla="*/ 6 h 125"/>
                <a:gd name="T50" fmla="*/ 405 w 638"/>
                <a:gd name="T51" fmla="*/ 8 h 125"/>
                <a:gd name="T52" fmla="*/ 354 w 638"/>
                <a:gd name="T53" fmla="*/ 13 h 125"/>
                <a:gd name="T54" fmla="*/ 302 w 638"/>
                <a:gd name="T55" fmla="*/ 17 h 125"/>
                <a:gd name="T56" fmla="*/ 249 w 638"/>
                <a:gd name="T57" fmla="*/ 22 h 125"/>
                <a:gd name="T58" fmla="*/ 196 w 638"/>
                <a:gd name="T59" fmla="*/ 30 h 125"/>
                <a:gd name="T60" fmla="*/ 144 w 638"/>
                <a:gd name="T61" fmla="*/ 37 h 125"/>
                <a:gd name="T62" fmla="*/ 93 w 638"/>
                <a:gd name="T63" fmla="*/ 47 h 125"/>
                <a:gd name="T64" fmla="*/ 45 w 638"/>
                <a:gd name="T65" fmla="*/ 58 h 125"/>
                <a:gd name="T66" fmla="*/ 0 w 638"/>
                <a:gd name="T67" fmla="*/ 71 h 125"/>
                <a:gd name="T68" fmla="*/ 0 w 638"/>
                <a:gd name="T69" fmla="*/ 125 h 1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38"/>
                <a:gd name="T106" fmla="*/ 0 h 125"/>
                <a:gd name="T107" fmla="*/ 638 w 638"/>
                <a:gd name="T108" fmla="*/ 125 h 12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38" h="125">
                  <a:moveTo>
                    <a:pt x="0" y="125"/>
                  </a:moveTo>
                  <a:lnTo>
                    <a:pt x="4" y="124"/>
                  </a:lnTo>
                  <a:lnTo>
                    <a:pt x="14" y="119"/>
                  </a:lnTo>
                  <a:lnTo>
                    <a:pt x="31" y="114"/>
                  </a:lnTo>
                  <a:lnTo>
                    <a:pt x="53" y="106"/>
                  </a:lnTo>
                  <a:lnTo>
                    <a:pt x="81" y="98"/>
                  </a:lnTo>
                  <a:lnTo>
                    <a:pt x="113" y="89"/>
                  </a:lnTo>
                  <a:lnTo>
                    <a:pt x="151" y="81"/>
                  </a:lnTo>
                  <a:lnTo>
                    <a:pt x="192" y="73"/>
                  </a:lnTo>
                  <a:lnTo>
                    <a:pt x="237" y="65"/>
                  </a:lnTo>
                  <a:lnTo>
                    <a:pt x="286" y="60"/>
                  </a:lnTo>
                  <a:lnTo>
                    <a:pt x="337" y="56"/>
                  </a:lnTo>
                  <a:lnTo>
                    <a:pt x="390" y="55"/>
                  </a:lnTo>
                  <a:lnTo>
                    <a:pt x="446" y="56"/>
                  </a:lnTo>
                  <a:lnTo>
                    <a:pt x="503" y="61"/>
                  </a:lnTo>
                  <a:lnTo>
                    <a:pt x="561" y="70"/>
                  </a:lnTo>
                  <a:lnTo>
                    <a:pt x="620" y="83"/>
                  </a:lnTo>
                  <a:lnTo>
                    <a:pt x="638" y="0"/>
                  </a:lnTo>
                  <a:lnTo>
                    <a:pt x="634" y="0"/>
                  </a:lnTo>
                  <a:lnTo>
                    <a:pt x="620" y="0"/>
                  </a:lnTo>
                  <a:lnTo>
                    <a:pt x="599" y="0"/>
                  </a:lnTo>
                  <a:lnTo>
                    <a:pt x="571" y="1"/>
                  </a:lnTo>
                  <a:lnTo>
                    <a:pt x="536" y="2"/>
                  </a:lnTo>
                  <a:lnTo>
                    <a:pt x="496" y="3"/>
                  </a:lnTo>
                  <a:lnTo>
                    <a:pt x="452" y="6"/>
                  </a:lnTo>
                  <a:lnTo>
                    <a:pt x="405" y="8"/>
                  </a:lnTo>
                  <a:lnTo>
                    <a:pt x="354" y="13"/>
                  </a:lnTo>
                  <a:lnTo>
                    <a:pt x="302" y="17"/>
                  </a:lnTo>
                  <a:lnTo>
                    <a:pt x="249" y="22"/>
                  </a:lnTo>
                  <a:lnTo>
                    <a:pt x="196" y="30"/>
                  </a:lnTo>
                  <a:lnTo>
                    <a:pt x="144" y="37"/>
                  </a:lnTo>
                  <a:lnTo>
                    <a:pt x="93" y="47"/>
                  </a:lnTo>
                  <a:lnTo>
                    <a:pt x="45" y="58"/>
                  </a:lnTo>
                  <a:lnTo>
                    <a:pt x="0" y="71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42" name="Freeform 57"/>
            <p:cNvSpPr>
              <a:spLocks/>
            </p:cNvSpPr>
            <p:nvPr/>
          </p:nvSpPr>
          <p:spPr bwMode="auto">
            <a:xfrm>
              <a:off x="6217" y="14634"/>
              <a:ext cx="1075" cy="356"/>
            </a:xfrm>
            <a:custGeom>
              <a:avLst/>
              <a:gdLst>
                <a:gd name="T0" fmla="*/ 454 w 1075"/>
                <a:gd name="T1" fmla="*/ 344 h 356"/>
                <a:gd name="T2" fmla="*/ 456 w 1075"/>
                <a:gd name="T3" fmla="*/ 343 h 356"/>
                <a:gd name="T4" fmla="*/ 463 w 1075"/>
                <a:gd name="T5" fmla="*/ 341 h 356"/>
                <a:gd name="T6" fmla="*/ 472 w 1075"/>
                <a:gd name="T7" fmla="*/ 337 h 356"/>
                <a:gd name="T8" fmla="*/ 485 w 1075"/>
                <a:gd name="T9" fmla="*/ 332 h 356"/>
                <a:gd name="T10" fmla="*/ 501 w 1075"/>
                <a:gd name="T11" fmla="*/ 325 h 356"/>
                <a:gd name="T12" fmla="*/ 518 w 1075"/>
                <a:gd name="T13" fmla="*/ 317 h 356"/>
                <a:gd name="T14" fmla="*/ 538 w 1075"/>
                <a:gd name="T15" fmla="*/ 308 h 356"/>
                <a:gd name="T16" fmla="*/ 558 w 1075"/>
                <a:gd name="T17" fmla="*/ 298 h 356"/>
                <a:gd name="T18" fmla="*/ 580 w 1075"/>
                <a:gd name="T19" fmla="*/ 287 h 356"/>
                <a:gd name="T20" fmla="*/ 600 w 1075"/>
                <a:gd name="T21" fmla="*/ 274 h 356"/>
                <a:gd name="T22" fmla="*/ 621 w 1075"/>
                <a:gd name="T23" fmla="*/ 262 h 356"/>
                <a:gd name="T24" fmla="*/ 640 w 1075"/>
                <a:gd name="T25" fmla="*/ 248 h 356"/>
                <a:gd name="T26" fmla="*/ 658 w 1075"/>
                <a:gd name="T27" fmla="*/ 234 h 356"/>
                <a:gd name="T28" fmla="*/ 674 w 1075"/>
                <a:gd name="T29" fmla="*/ 219 h 356"/>
                <a:gd name="T30" fmla="*/ 688 w 1075"/>
                <a:gd name="T31" fmla="*/ 204 h 356"/>
                <a:gd name="T32" fmla="*/ 699 w 1075"/>
                <a:gd name="T33" fmla="*/ 189 h 356"/>
                <a:gd name="T34" fmla="*/ 0 w 1075"/>
                <a:gd name="T35" fmla="*/ 18 h 356"/>
                <a:gd name="T36" fmla="*/ 54 w 1075"/>
                <a:gd name="T37" fmla="*/ 0 h 356"/>
                <a:gd name="T38" fmla="*/ 1075 w 1075"/>
                <a:gd name="T39" fmla="*/ 251 h 356"/>
                <a:gd name="T40" fmla="*/ 1033 w 1075"/>
                <a:gd name="T41" fmla="*/ 274 h 356"/>
                <a:gd name="T42" fmla="*/ 738 w 1075"/>
                <a:gd name="T43" fmla="*/ 199 h 356"/>
                <a:gd name="T44" fmla="*/ 737 w 1075"/>
                <a:gd name="T45" fmla="*/ 200 h 356"/>
                <a:gd name="T46" fmla="*/ 735 w 1075"/>
                <a:gd name="T47" fmla="*/ 203 h 356"/>
                <a:gd name="T48" fmla="*/ 730 w 1075"/>
                <a:gd name="T49" fmla="*/ 207 h 356"/>
                <a:gd name="T50" fmla="*/ 724 w 1075"/>
                <a:gd name="T51" fmla="*/ 214 h 356"/>
                <a:gd name="T52" fmla="*/ 716 w 1075"/>
                <a:gd name="T53" fmla="*/ 222 h 356"/>
                <a:gd name="T54" fmla="*/ 706 w 1075"/>
                <a:gd name="T55" fmla="*/ 231 h 356"/>
                <a:gd name="T56" fmla="*/ 694 w 1075"/>
                <a:gd name="T57" fmla="*/ 242 h 356"/>
                <a:gd name="T58" fmla="*/ 679 w 1075"/>
                <a:gd name="T59" fmla="*/ 253 h 356"/>
                <a:gd name="T60" fmla="*/ 662 w 1075"/>
                <a:gd name="T61" fmla="*/ 265 h 356"/>
                <a:gd name="T62" fmla="*/ 643 w 1075"/>
                <a:gd name="T63" fmla="*/ 278 h 356"/>
                <a:gd name="T64" fmla="*/ 621 w 1075"/>
                <a:gd name="T65" fmla="*/ 291 h 356"/>
                <a:gd name="T66" fmla="*/ 597 w 1075"/>
                <a:gd name="T67" fmla="*/ 303 h 356"/>
                <a:gd name="T68" fmla="*/ 570 w 1075"/>
                <a:gd name="T69" fmla="*/ 317 h 356"/>
                <a:gd name="T70" fmla="*/ 540 w 1075"/>
                <a:gd name="T71" fmla="*/ 330 h 356"/>
                <a:gd name="T72" fmla="*/ 508 w 1075"/>
                <a:gd name="T73" fmla="*/ 343 h 356"/>
                <a:gd name="T74" fmla="*/ 472 w 1075"/>
                <a:gd name="T75" fmla="*/ 356 h 356"/>
                <a:gd name="T76" fmla="*/ 454 w 1075"/>
                <a:gd name="T77" fmla="*/ 344 h 3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75"/>
                <a:gd name="T118" fmla="*/ 0 h 356"/>
                <a:gd name="T119" fmla="*/ 1075 w 1075"/>
                <a:gd name="T120" fmla="*/ 356 h 3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75" h="356">
                  <a:moveTo>
                    <a:pt x="454" y="344"/>
                  </a:moveTo>
                  <a:lnTo>
                    <a:pt x="456" y="343"/>
                  </a:lnTo>
                  <a:lnTo>
                    <a:pt x="463" y="341"/>
                  </a:lnTo>
                  <a:lnTo>
                    <a:pt x="472" y="337"/>
                  </a:lnTo>
                  <a:lnTo>
                    <a:pt x="485" y="332"/>
                  </a:lnTo>
                  <a:lnTo>
                    <a:pt x="501" y="325"/>
                  </a:lnTo>
                  <a:lnTo>
                    <a:pt x="518" y="317"/>
                  </a:lnTo>
                  <a:lnTo>
                    <a:pt x="538" y="308"/>
                  </a:lnTo>
                  <a:lnTo>
                    <a:pt x="558" y="298"/>
                  </a:lnTo>
                  <a:lnTo>
                    <a:pt x="580" y="287"/>
                  </a:lnTo>
                  <a:lnTo>
                    <a:pt x="600" y="274"/>
                  </a:lnTo>
                  <a:lnTo>
                    <a:pt x="621" y="262"/>
                  </a:lnTo>
                  <a:lnTo>
                    <a:pt x="640" y="248"/>
                  </a:lnTo>
                  <a:lnTo>
                    <a:pt x="658" y="234"/>
                  </a:lnTo>
                  <a:lnTo>
                    <a:pt x="674" y="219"/>
                  </a:lnTo>
                  <a:lnTo>
                    <a:pt x="688" y="204"/>
                  </a:lnTo>
                  <a:lnTo>
                    <a:pt x="699" y="189"/>
                  </a:lnTo>
                  <a:lnTo>
                    <a:pt x="0" y="18"/>
                  </a:lnTo>
                  <a:lnTo>
                    <a:pt x="54" y="0"/>
                  </a:lnTo>
                  <a:lnTo>
                    <a:pt x="1075" y="251"/>
                  </a:lnTo>
                  <a:lnTo>
                    <a:pt x="1033" y="274"/>
                  </a:lnTo>
                  <a:lnTo>
                    <a:pt x="738" y="199"/>
                  </a:lnTo>
                  <a:lnTo>
                    <a:pt x="737" y="200"/>
                  </a:lnTo>
                  <a:lnTo>
                    <a:pt x="735" y="203"/>
                  </a:lnTo>
                  <a:lnTo>
                    <a:pt x="730" y="207"/>
                  </a:lnTo>
                  <a:lnTo>
                    <a:pt x="724" y="214"/>
                  </a:lnTo>
                  <a:lnTo>
                    <a:pt x="716" y="222"/>
                  </a:lnTo>
                  <a:lnTo>
                    <a:pt x="706" y="231"/>
                  </a:lnTo>
                  <a:lnTo>
                    <a:pt x="694" y="242"/>
                  </a:lnTo>
                  <a:lnTo>
                    <a:pt x="679" y="253"/>
                  </a:lnTo>
                  <a:lnTo>
                    <a:pt x="662" y="265"/>
                  </a:lnTo>
                  <a:lnTo>
                    <a:pt x="643" y="278"/>
                  </a:lnTo>
                  <a:lnTo>
                    <a:pt x="621" y="291"/>
                  </a:lnTo>
                  <a:lnTo>
                    <a:pt x="597" y="303"/>
                  </a:lnTo>
                  <a:lnTo>
                    <a:pt x="570" y="317"/>
                  </a:lnTo>
                  <a:lnTo>
                    <a:pt x="540" y="330"/>
                  </a:lnTo>
                  <a:lnTo>
                    <a:pt x="508" y="343"/>
                  </a:lnTo>
                  <a:lnTo>
                    <a:pt x="472" y="356"/>
                  </a:lnTo>
                  <a:lnTo>
                    <a:pt x="454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43" name="Freeform 58"/>
            <p:cNvSpPr>
              <a:spLocks/>
            </p:cNvSpPr>
            <p:nvPr/>
          </p:nvSpPr>
          <p:spPr bwMode="auto">
            <a:xfrm>
              <a:off x="5997" y="14727"/>
              <a:ext cx="1095" cy="319"/>
            </a:xfrm>
            <a:custGeom>
              <a:avLst/>
              <a:gdLst>
                <a:gd name="T0" fmla="*/ 0 w 1095"/>
                <a:gd name="T1" fmla="*/ 0 h 319"/>
                <a:gd name="T2" fmla="*/ 1071 w 1095"/>
                <a:gd name="T3" fmla="*/ 319 h 319"/>
                <a:gd name="T4" fmla="*/ 1095 w 1095"/>
                <a:gd name="T5" fmla="*/ 319 h 319"/>
                <a:gd name="T6" fmla="*/ 33 w 1095"/>
                <a:gd name="T7" fmla="*/ 0 h 319"/>
                <a:gd name="T8" fmla="*/ 0 w 1095"/>
                <a:gd name="T9" fmla="*/ 0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5"/>
                <a:gd name="T16" fmla="*/ 0 h 319"/>
                <a:gd name="T17" fmla="*/ 1095 w 1095"/>
                <a:gd name="T18" fmla="*/ 319 h 3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5" h="319">
                  <a:moveTo>
                    <a:pt x="0" y="0"/>
                  </a:moveTo>
                  <a:lnTo>
                    <a:pt x="1071" y="319"/>
                  </a:lnTo>
                  <a:lnTo>
                    <a:pt x="1095" y="319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44" name="Freeform 59"/>
            <p:cNvSpPr>
              <a:spLocks/>
            </p:cNvSpPr>
            <p:nvPr/>
          </p:nvSpPr>
          <p:spPr bwMode="auto">
            <a:xfrm>
              <a:off x="6181" y="14684"/>
              <a:ext cx="1082" cy="285"/>
            </a:xfrm>
            <a:custGeom>
              <a:avLst/>
              <a:gdLst>
                <a:gd name="T0" fmla="*/ 0 w 1082"/>
                <a:gd name="T1" fmla="*/ 1 h 285"/>
                <a:gd name="T2" fmla="*/ 1058 w 1082"/>
                <a:gd name="T3" fmla="*/ 285 h 285"/>
                <a:gd name="T4" fmla="*/ 1082 w 1082"/>
                <a:gd name="T5" fmla="*/ 284 h 285"/>
                <a:gd name="T6" fmla="*/ 33 w 1082"/>
                <a:gd name="T7" fmla="*/ 0 h 285"/>
                <a:gd name="T8" fmla="*/ 0 w 1082"/>
                <a:gd name="T9" fmla="*/ 1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2"/>
                <a:gd name="T16" fmla="*/ 0 h 285"/>
                <a:gd name="T17" fmla="*/ 1082 w 108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2" h="285">
                  <a:moveTo>
                    <a:pt x="0" y="1"/>
                  </a:moveTo>
                  <a:lnTo>
                    <a:pt x="1058" y="285"/>
                  </a:lnTo>
                  <a:lnTo>
                    <a:pt x="1082" y="284"/>
                  </a:lnTo>
                  <a:lnTo>
                    <a:pt x="3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45" name="Freeform 60"/>
            <p:cNvSpPr>
              <a:spLocks/>
            </p:cNvSpPr>
            <p:nvPr/>
          </p:nvSpPr>
          <p:spPr bwMode="auto">
            <a:xfrm>
              <a:off x="6093" y="14699"/>
              <a:ext cx="1087" cy="315"/>
            </a:xfrm>
            <a:custGeom>
              <a:avLst/>
              <a:gdLst>
                <a:gd name="T0" fmla="*/ 0 w 1087"/>
                <a:gd name="T1" fmla="*/ 0 h 315"/>
                <a:gd name="T2" fmla="*/ 1066 w 1087"/>
                <a:gd name="T3" fmla="*/ 315 h 315"/>
                <a:gd name="T4" fmla="*/ 1087 w 1087"/>
                <a:gd name="T5" fmla="*/ 308 h 315"/>
                <a:gd name="T6" fmla="*/ 31 w 1087"/>
                <a:gd name="T7" fmla="*/ 0 h 315"/>
                <a:gd name="T8" fmla="*/ 0 w 1087"/>
                <a:gd name="T9" fmla="*/ 0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7"/>
                <a:gd name="T16" fmla="*/ 0 h 315"/>
                <a:gd name="T17" fmla="*/ 1087 w 1087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7" h="315">
                  <a:moveTo>
                    <a:pt x="0" y="0"/>
                  </a:moveTo>
                  <a:lnTo>
                    <a:pt x="1066" y="315"/>
                  </a:lnTo>
                  <a:lnTo>
                    <a:pt x="1087" y="308"/>
                  </a:lnTo>
                  <a:lnTo>
                    <a:pt x="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8930" name="Group 61"/>
          <p:cNvGrpSpPr>
            <a:grpSpLocks/>
          </p:cNvGrpSpPr>
          <p:nvPr/>
        </p:nvGrpSpPr>
        <p:grpSpPr bwMode="auto">
          <a:xfrm>
            <a:off x="2351088" y="3230563"/>
            <a:ext cx="798512" cy="1166812"/>
            <a:chOff x="12762" y="10336"/>
            <a:chExt cx="1027" cy="1700"/>
          </a:xfrm>
        </p:grpSpPr>
        <p:sp>
          <p:nvSpPr>
            <p:cNvPr id="39101" name="Rectangle 6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02" name="Rectangle 6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03" name="Line 6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04" name="Line 6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05" name="Line 6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06" name="Line 6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8931" name="Text Box 68"/>
          <p:cNvSpPr txBox="1">
            <a:spLocks noChangeArrowheads="1"/>
          </p:cNvSpPr>
          <p:nvPr/>
        </p:nvSpPr>
        <p:spPr bwMode="auto">
          <a:xfrm>
            <a:off x="2354263" y="2825750"/>
            <a:ext cx="852487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600">
                <a:solidFill>
                  <a:schemeClr val="tx2"/>
                </a:solidFill>
                <a:latin typeface="Arial" pitchFamily="34" charset="0"/>
              </a:rPr>
              <a:t>Host A</a:t>
            </a:r>
            <a:endParaRPr lang="en-US" sz="16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932" name="Text Box 69"/>
          <p:cNvSpPr txBox="1">
            <a:spLocks noChangeArrowheads="1"/>
          </p:cNvSpPr>
          <p:nvPr/>
        </p:nvSpPr>
        <p:spPr bwMode="auto">
          <a:xfrm>
            <a:off x="3362325" y="2922588"/>
            <a:ext cx="146843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4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1400" baseline="-25000">
                <a:solidFill>
                  <a:srgbClr val="FF0000"/>
                </a:solidFill>
                <a:latin typeface="Arial" pitchFamily="34" charset="0"/>
              </a:rPr>
              <a:t>in 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: original data</a:t>
            </a:r>
            <a:endParaRPr lang="en-US" sz="14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933" name="Line 70"/>
          <p:cNvSpPr>
            <a:spLocks noChangeShapeType="1"/>
          </p:cNvSpPr>
          <p:nvPr/>
        </p:nvSpPr>
        <p:spPr bwMode="auto">
          <a:xfrm flipH="1">
            <a:off x="1885950" y="5649913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38934" name="Group 71"/>
          <p:cNvGrpSpPr>
            <a:grpSpLocks/>
          </p:cNvGrpSpPr>
          <p:nvPr/>
        </p:nvGrpSpPr>
        <p:grpSpPr bwMode="auto">
          <a:xfrm>
            <a:off x="1020763" y="4756150"/>
            <a:ext cx="1203325" cy="1162050"/>
            <a:chOff x="5850" y="13487"/>
            <a:chExt cx="2023" cy="1840"/>
          </a:xfrm>
        </p:grpSpPr>
        <p:sp>
          <p:nvSpPr>
            <p:cNvPr id="39062" name="Freeform 72"/>
            <p:cNvSpPr>
              <a:spLocks/>
            </p:cNvSpPr>
            <p:nvPr/>
          </p:nvSpPr>
          <p:spPr bwMode="auto">
            <a:xfrm>
              <a:off x="5850" y="13632"/>
              <a:ext cx="2023" cy="1695"/>
            </a:xfrm>
            <a:custGeom>
              <a:avLst/>
              <a:gdLst>
                <a:gd name="T0" fmla="*/ 570 w 2023"/>
                <a:gd name="T1" fmla="*/ 121 h 1695"/>
                <a:gd name="T2" fmla="*/ 575 w 2023"/>
                <a:gd name="T3" fmla="*/ 120 h 1695"/>
                <a:gd name="T4" fmla="*/ 586 w 2023"/>
                <a:gd name="T5" fmla="*/ 116 h 1695"/>
                <a:gd name="T6" fmla="*/ 607 w 2023"/>
                <a:gd name="T7" fmla="*/ 108 h 1695"/>
                <a:gd name="T8" fmla="*/ 636 w 2023"/>
                <a:gd name="T9" fmla="*/ 101 h 1695"/>
                <a:gd name="T10" fmla="*/ 672 w 2023"/>
                <a:gd name="T11" fmla="*/ 90 h 1695"/>
                <a:gd name="T12" fmla="*/ 718 w 2023"/>
                <a:gd name="T13" fmla="*/ 79 h 1695"/>
                <a:gd name="T14" fmla="*/ 771 w 2023"/>
                <a:gd name="T15" fmla="*/ 67 h 1695"/>
                <a:gd name="T16" fmla="*/ 834 w 2023"/>
                <a:gd name="T17" fmla="*/ 55 h 1695"/>
                <a:gd name="T18" fmla="*/ 904 w 2023"/>
                <a:gd name="T19" fmla="*/ 43 h 1695"/>
                <a:gd name="T20" fmla="*/ 982 w 2023"/>
                <a:gd name="T21" fmla="*/ 33 h 1695"/>
                <a:gd name="T22" fmla="*/ 1071 w 2023"/>
                <a:gd name="T23" fmla="*/ 22 h 1695"/>
                <a:gd name="T24" fmla="*/ 1166 w 2023"/>
                <a:gd name="T25" fmla="*/ 13 h 1695"/>
                <a:gd name="T26" fmla="*/ 1271 w 2023"/>
                <a:gd name="T27" fmla="*/ 7 h 1695"/>
                <a:gd name="T28" fmla="*/ 1384 w 2023"/>
                <a:gd name="T29" fmla="*/ 1 h 1695"/>
                <a:gd name="T30" fmla="*/ 1506 w 2023"/>
                <a:gd name="T31" fmla="*/ 0 h 1695"/>
                <a:gd name="T32" fmla="*/ 1636 w 2023"/>
                <a:gd name="T33" fmla="*/ 1 h 1695"/>
                <a:gd name="T34" fmla="*/ 1692 w 2023"/>
                <a:gd name="T35" fmla="*/ 233 h 1695"/>
                <a:gd name="T36" fmla="*/ 1713 w 2023"/>
                <a:gd name="T37" fmla="*/ 243 h 1695"/>
                <a:gd name="T38" fmla="*/ 1758 w 2023"/>
                <a:gd name="T39" fmla="*/ 274 h 1695"/>
                <a:gd name="T40" fmla="*/ 1806 w 2023"/>
                <a:gd name="T41" fmla="*/ 329 h 1695"/>
                <a:gd name="T42" fmla="*/ 1836 w 2023"/>
                <a:gd name="T43" fmla="*/ 409 h 1695"/>
                <a:gd name="T44" fmla="*/ 1955 w 2023"/>
                <a:gd name="T45" fmla="*/ 948 h 1695"/>
                <a:gd name="T46" fmla="*/ 2003 w 2023"/>
                <a:gd name="T47" fmla="*/ 1171 h 1695"/>
                <a:gd name="T48" fmla="*/ 2011 w 2023"/>
                <a:gd name="T49" fmla="*/ 1188 h 1695"/>
                <a:gd name="T50" fmla="*/ 2022 w 2023"/>
                <a:gd name="T51" fmla="*/ 1231 h 1695"/>
                <a:gd name="T52" fmla="*/ 2021 w 2023"/>
                <a:gd name="T53" fmla="*/ 1297 h 1695"/>
                <a:gd name="T54" fmla="*/ 1992 w 2023"/>
                <a:gd name="T55" fmla="*/ 1380 h 1695"/>
                <a:gd name="T56" fmla="*/ 0 w 2023"/>
                <a:gd name="T57" fmla="*/ 1328 h 1695"/>
                <a:gd name="T58" fmla="*/ 199 w 2023"/>
                <a:gd name="T59" fmla="*/ 1223 h 1695"/>
                <a:gd name="T60" fmla="*/ 200 w 2023"/>
                <a:gd name="T61" fmla="*/ 232 h 1695"/>
                <a:gd name="T62" fmla="*/ 210 w 2023"/>
                <a:gd name="T63" fmla="*/ 226 h 1695"/>
                <a:gd name="T64" fmla="*/ 230 w 2023"/>
                <a:gd name="T65" fmla="*/ 214 h 1695"/>
                <a:gd name="T66" fmla="*/ 259 w 2023"/>
                <a:gd name="T67" fmla="*/ 201 h 1695"/>
                <a:gd name="T68" fmla="*/ 297 w 2023"/>
                <a:gd name="T69" fmla="*/ 189 h 1695"/>
                <a:gd name="T70" fmla="*/ 344 w 2023"/>
                <a:gd name="T71" fmla="*/ 183 h 1695"/>
                <a:gd name="T72" fmla="*/ 399 w 2023"/>
                <a:gd name="T73" fmla="*/ 181 h 1695"/>
                <a:gd name="T74" fmla="*/ 464 w 2023"/>
                <a:gd name="T75" fmla="*/ 191 h 1695"/>
                <a:gd name="T76" fmla="*/ 548 w 2023"/>
                <a:gd name="T77" fmla="*/ 225 h 169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023"/>
                <a:gd name="T118" fmla="*/ 0 h 1695"/>
                <a:gd name="T119" fmla="*/ 2023 w 2023"/>
                <a:gd name="T120" fmla="*/ 1695 h 169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023" h="1695">
                  <a:moveTo>
                    <a:pt x="548" y="225"/>
                  </a:moveTo>
                  <a:lnTo>
                    <a:pt x="570" y="121"/>
                  </a:lnTo>
                  <a:lnTo>
                    <a:pt x="571" y="121"/>
                  </a:lnTo>
                  <a:lnTo>
                    <a:pt x="575" y="120"/>
                  </a:lnTo>
                  <a:lnTo>
                    <a:pt x="580" y="118"/>
                  </a:lnTo>
                  <a:lnTo>
                    <a:pt x="586" y="116"/>
                  </a:lnTo>
                  <a:lnTo>
                    <a:pt x="596" y="112"/>
                  </a:lnTo>
                  <a:lnTo>
                    <a:pt x="607" y="108"/>
                  </a:lnTo>
                  <a:lnTo>
                    <a:pt x="620" y="105"/>
                  </a:lnTo>
                  <a:lnTo>
                    <a:pt x="636" y="101"/>
                  </a:lnTo>
                  <a:lnTo>
                    <a:pt x="653" y="95"/>
                  </a:lnTo>
                  <a:lnTo>
                    <a:pt x="672" y="90"/>
                  </a:lnTo>
                  <a:lnTo>
                    <a:pt x="694" y="84"/>
                  </a:lnTo>
                  <a:lnTo>
                    <a:pt x="718" y="79"/>
                  </a:lnTo>
                  <a:lnTo>
                    <a:pt x="743" y="74"/>
                  </a:lnTo>
                  <a:lnTo>
                    <a:pt x="771" y="67"/>
                  </a:lnTo>
                  <a:lnTo>
                    <a:pt x="802" y="61"/>
                  </a:lnTo>
                  <a:lnTo>
                    <a:pt x="834" y="55"/>
                  </a:lnTo>
                  <a:lnTo>
                    <a:pt x="867" y="49"/>
                  </a:lnTo>
                  <a:lnTo>
                    <a:pt x="904" y="43"/>
                  </a:lnTo>
                  <a:lnTo>
                    <a:pt x="943" y="38"/>
                  </a:lnTo>
                  <a:lnTo>
                    <a:pt x="982" y="33"/>
                  </a:lnTo>
                  <a:lnTo>
                    <a:pt x="1025" y="27"/>
                  </a:lnTo>
                  <a:lnTo>
                    <a:pt x="1071" y="22"/>
                  </a:lnTo>
                  <a:lnTo>
                    <a:pt x="1117" y="17"/>
                  </a:lnTo>
                  <a:lnTo>
                    <a:pt x="1166" y="13"/>
                  </a:lnTo>
                  <a:lnTo>
                    <a:pt x="1218" y="10"/>
                  </a:lnTo>
                  <a:lnTo>
                    <a:pt x="1271" y="7"/>
                  </a:lnTo>
                  <a:lnTo>
                    <a:pt x="1327" y="3"/>
                  </a:lnTo>
                  <a:lnTo>
                    <a:pt x="1384" y="1"/>
                  </a:lnTo>
                  <a:lnTo>
                    <a:pt x="1444" y="0"/>
                  </a:lnTo>
                  <a:lnTo>
                    <a:pt x="1506" y="0"/>
                  </a:lnTo>
                  <a:lnTo>
                    <a:pt x="1570" y="0"/>
                  </a:lnTo>
                  <a:lnTo>
                    <a:pt x="1636" y="1"/>
                  </a:lnTo>
                  <a:lnTo>
                    <a:pt x="1709" y="41"/>
                  </a:lnTo>
                  <a:lnTo>
                    <a:pt x="1692" y="233"/>
                  </a:lnTo>
                  <a:lnTo>
                    <a:pt x="1698" y="235"/>
                  </a:lnTo>
                  <a:lnTo>
                    <a:pt x="1713" y="243"/>
                  </a:lnTo>
                  <a:lnTo>
                    <a:pt x="1733" y="256"/>
                  </a:lnTo>
                  <a:lnTo>
                    <a:pt x="1758" y="274"/>
                  </a:lnTo>
                  <a:lnTo>
                    <a:pt x="1784" y="299"/>
                  </a:lnTo>
                  <a:lnTo>
                    <a:pt x="1806" y="329"/>
                  </a:lnTo>
                  <a:lnTo>
                    <a:pt x="1825" y="366"/>
                  </a:lnTo>
                  <a:lnTo>
                    <a:pt x="1836" y="409"/>
                  </a:lnTo>
                  <a:lnTo>
                    <a:pt x="1999" y="557"/>
                  </a:lnTo>
                  <a:lnTo>
                    <a:pt x="1955" y="948"/>
                  </a:lnTo>
                  <a:lnTo>
                    <a:pt x="1692" y="1080"/>
                  </a:lnTo>
                  <a:lnTo>
                    <a:pt x="2003" y="1171"/>
                  </a:lnTo>
                  <a:lnTo>
                    <a:pt x="2006" y="1176"/>
                  </a:lnTo>
                  <a:lnTo>
                    <a:pt x="2011" y="1188"/>
                  </a:lnTo>
                  <a:lnTo>
                    <a:pt x="2016" y="1206"/>
                  </a:lnTo>
                  <a:lnTo>
                    <a:pt x="2022" y="1231"/>
                  </a:lnTo>
                  <a:lnTo>
                    <a:pt x="2023" y="1261"/>
                  </a:lnTo>
                  <a:lnTo>
                    <a:pt x="2021" y="1297"/>
                  </a:lnTo>
                  <a:lnTo>
                    <a:pt x="2010" y="1337"/>
                  </a:lnTo>
                  <a:lnTo>
                    <a:pt x="1992" y="1380"/>
                  </a:lnTo>
                  <a:lnTo>
                    <a:pt x="1171" y="1695"/>
                  </a:lnTo>
                  <a:lnTo>
                    <a:pt x="0" y="1328"/>
                  </a:lnTo>
                  <a:lnTo>
                    <a:pt x="20" y="1285"/>
                  </a:lnTo>
                  <a:lnTo>
                    <a:pt x="199" y="1223"/>
                  </a:lnTo>
                  <a:lnTo>
                    <a:pt x="199" y="233"/>
                  </a:lnTo>
                  <a:lnTo>
                    <a:pt x="200" y="232"/>
                  </a:lnTo>
                  <a:lnTo>
                    <a:pt x="204" y="229"/>
                  </a:lnTo>
                  <a:lnTo>
                    <a:pt x="210" y="226"/>
                  </a:lnTo>
                  <a:lnTo>
                    <a:pt x="218" y="220"/>
                  </a:lnTo>
                  <a:lnTo>
                    <a:pt x="230" y="214"/>
                  </a:lnTo>
                  <a:lnTo>
                    <a:pt x="243" y="207"/>
                  </a:lnTo>
                  <a:lnTo>
                    <a:pt x="259" y="201"/>
                  </a:lnTo>
                  <a:lnTo>
                    <a:pt x="277" y="194"/>
                  </a:lnTo>
                  <a:lnTo>
                    <a:pt x="297" y="189"/>
                  </a:lnTo>
                  <a:lnTo>
                    <a:pt x="320" y="185"/>
                  </a:lnTo>
                  <a:lnTo>
                    <a:pt x="344" y="183"/>
                  </a:lnTo>
                  <a:lnTo>
                    <a:pt x="370" y="180"/>
                  </a:lnTo>
                  <a:lnTo>
                    <a:pt x="399" y="181"/>
                  </a:lnTo>
                  <a:lnTo>
                    <a:pt x="430" y="185"/>
                  </a:lnTo>
                  <a:lnTo>
                    <a:pt x="464" y="191"/>
                  </a:lnTo>
                  <a:lnTo>
                    <a:pt x="498" y="201"/>
                  </a:lnTo>
                  <a:lnTo>
                    <a:pt x="548" y="2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63" name="Freeform 73"/>
            <p:cNvSpPr>
              <a:spLocks/>
            </p:cNvSpPr>
            <p:nvPr/>
          </p:nvSpPr>
          <p:spPr bwMode="auto">
            <a:xfrm>
              <a:off x="6551" y="13597"/>
              <a:ext cx="650" cy="735"/>
            </a:xfrm>
            <a:custGeom>
              <a:avLst/>
              <a:gdLst>
                <a:gd name="T0" fmla="*/ 645 w 650"/>
                <a:gd name="T1" fmla="*/ 27 h 735"/>
                <a:gd name="T2" fmla="*/ 642 w 650"/>
                <a:gd name="T3" fmla="*/ 26 h 735"/>
                <a:gd name="T4" fmla="*/ 631 w 650"/>
                <a:gd name="T5" fmla="*/ 23 h 735"/>
                <a:gd name="T6" fmla="*/ 615 w 650"/>
                <a:gd name="T7" fmla="*/ 19 h 735"/>
                <a:gd name="T8" fmla="*/ 592 w 650"/>
                <a:gd name="T9" fmla="*/ 15 h 735"/>
                <a:gd name="T10" fmla="*/ 565 w 650"/>
                <a:gd name="T11" fmla="*/ 10 h 735"/>
                <a:gd name="T12" fmla="*/ 533 w 650"/>
                <a:gd name="T13" fmla="*/ 6 h 735"/>
                <a:gd name="T14" fmla="*/ 496 w 650"/>
                <a:gd name="T15" fmla="*/ 3 h 735"/>
                <a:gd name="T16" fmla="*/ 456 w 650"/>
                <a:gd name="T17" fmla="*/ 1 h 735"/>
                <a:gd name="T18" fmla="*/ 411 w 650"/>
                <a:gd name="T19" fmla="*/ 0 h 735"/>
                <a:gd name="T20" fmla="*/ 364 w 650"/>
                <a:gd name="T21" fmla="*/ 2 h 735"/>
                <a:gd name="T22" fmla="*/ 315 w 650"/>
                <a:gd name="T23" fmla="*/ 6 h 735"/>
                <a:gd name="T24" fmla="*/ 262 w 650"/>
                <a:gd name="T25" fmla="*/ 15 h 735"/>
                <a:gd name="T26" fmla="*/ 209 w 650"/>
                <a:gd name="T27" fmla="*/ 26 h 735"/>
                <a:gd name="T28" fmla="*/ 154 w 650"/>
                <a:gd name="T29" fmla="*/ 42 h 735"/>
                <a:gd name="T30" fmla="*/ 98 w 650"/>
                <a:gd name="T31" fmla="*/ 61 h 735"/>
                <a:gd name="T32" fmla="*/ 42 w 650"/>
                <a:gd name="T33" fmla="*/ 87 h 735"/>
                <a:gd name="T34" fmla="*/ 38 w 650"/>
                <a:gd name="T35" fmla="*/ 101 h 735"/>
                <a:gd name="T36" fmla="*/ 28 w 650"/>
                <a:gd name="T37" fmla="*/ 141 h 735"/>
                <a:gd name="T38" fmla="*/ 17 w 650"/>
                <a:gd name="T39" fmla="*/ 203 h 735"/>
                <a:gd name="T40" fmla="*/ 6 w 650"/>
                <a:gd name="T41" fmla="*/ 283 h 735"/>
                <a:gd name="T42" fmla="*/ 0 w 650"/>
                <a:gd name="T43" fmla="*/ 378 h 735"/>
                <a:gd name="T44" fmla="*/ 5 w 650"/>
                <a:gd name="T45" fmla="*/ 484 h 735"/>
                <a:gd name="T46" fmla="*/ 21 w 650"/>
                <a:gd name="T47" fmla="*/ 599 h 735"/>
                <a:gd name="T48" fmla="*/ 54 w 650"/>
                <a:gd name="T49" fmla="*/ 716 h 735"/>
                <a:gd name="T50" fmla="*/ 58 w 650"/>
                <a:gd name="T51" fmla="*/ 716 h 735"/>
                <a:gd name="T52" fmla="*/ 66 w 650"/>
                <a:gd name="T53" fmla="*/ 715 h 735"/>
                <a:gd name="T54" fmla="*/ 80 w 650"/>
                <a:gd name="T55" fmla="*/ 713 h 735"/>
                <a:gd name="T56" fmla="*/ 99 w 650"/>
                <a:gd name="T57" fmla="*/ 712 h 735"/>
                <a:gd name="T58" fmla="*/ 124 w 650"/>
                <a:gd name="T59" fmla="*/ 710 h 735"/>
                <a:gd name="T60" fmla="*/ 153 w 650"/>
                <a:gd name="T61" fmla="*/ 708 h 735"/>
                <a:gd name="T62" fmla="*/ 188 w 650"/>
                <a:gd name="T63" fmla="*/ 707 h 735"/>
                <a:gd name="T64" fmla="*/ 225 w 650"/>
                <a:gd name="T65" fmla="*/ 706 h 735"/>
                <a:gd name="T66" fmla="*/ 267 w 650"/>
                <a:gd name="T67" fmla="*/ 705 h 735"/>
                <a:gd name="T68" fmla="*/ 313 w 650"/>
                <a:gd name="T69" fmla="*/ 706 h 735"/>
                <a:gd name="T70" fmla="*/ 362 w 650"/>
                <a:gd name="T71" fmla="*/ 707 h 735"/>
                <a:gd name="T72" fmla="*/ 415 w 650"/>
                <a:gd name="T73" fmla="*/ 709 h 735"/>
                <a:gd name="T74" fmla="*/ 470 w 650"/>
                <a:gd name="T75" fmla="*/ 713 h 735"/>
                <a:gd name="T76" fmla="*/ 528 w 650"/>
                <a:gd name="T77" fmla="*/ 719 h 735"/>
                <a:gd name="T78" fmla="*/ 588 w 650"/>
                <a:gd name="T79" fmla="*/ 726 h 735"/>
                <a:gd name="T80" fmla="*/ 650 w 650"/>
                <a:gd name="T81" fmla="*/ 735 h 735"/>
                <a:gd name="T82" fmla="*/ 647 w 650"/>
                <a:gd name="T83" fmla="*/ 713 h 735"/>
                <a:gd name="T84" fmla="*/ 641 w 650"/>
                <a:gd name="T85" fmla="*/ 655 h 735"/>
                <a:gd name="T86" fmla="*/ 631 w 650"/>
                <a:gd name="T87" fmla="*/ 568 h 735"/>
                <a:gd name="T88" fmla="*/ 623 w 650"/>
                <a:gd name="T89" fmla="*/ 462 h 735"/>
                <a:gd name="T90" fmla="*/ 618 w 650"/>
                <a:gd name="T91" fmla="*/ 345 h 735"/>
                <a:gd name="T92" fmla="*/ 618 w 650"/>
                <a:gd name="T93" fmla="*/ 229 h 735"/>
                <a:gd name="T94" fmla="*/ 627 w 650"/>
                <a:gd name="T95" fmla="*/ 119 h 735"/>
                <a:gd name="T96" fmla="*/ 645 w 650"/>
                <a:gd name="T97" fmla="*/ 27 h 7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50"/>
                <a:gd name="T148" fmla="*/ 0 h 735"/>
                <a:gd name="T149" fmla="*/ 650 w 650"/>
                <a:gd name="T150" fmla="*/ 735 h 7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50" h="735">
                  <a:moveTo>
                    <a:pt x="645" y="27"/>
                  </a:moveTo>
                  <a:lnTo>
                    <a:pt x="642" y="26"/>
                  </a:lnTo>
                  <a:lnTo>
                    <a:pt x="631" y="23"/>
                  </a:lnTo>
                  <a:lnTo>
                    <a:pt x="615" y="19"/>
                  </a:lnTo>
                  <a:lnTo>
                    <a:pt x="592" y="15"/>
                  </a:lnTo>
                  <a:lnTo>
                    <a:pt x="565" y="10"/>
                  </a:lnTo>
                  <a:lnTo>
                    <a:pt x="533" y="6"/>
                  </a:lnTo>
                  <a:lnTo>
                    <a:pt x="496" y="3"/>
                  </a:lnTo>
                  <a:lnTo>
                    <a:pt x="456" y="1"/>
                  </a:lnTo>
                  <a:lnTo>
                    <a:pt x="411" y="0"/>
                  </a:lnTo>
                  <a:lnTo>
                    <a:pt x="364" y="2"/>
                  </a:lnTo>
                  <a:lnTo>
                    <a:pt x="315" y="6"/>
                  </a:lnTo>
                  <a:lnTo>
                    <a:pt x="262" y="15"/>
                  </a:lnTo>
                  <a:lnTo>
                    <a:pt x="209" y="26"/>
                  </a:lnTo>
                  <a:lnTo>
                    <a:pt x="154" y="42"/>
                  </a:lnTo>
                  <a:lnTo>
                    <a:pt x="98" y="61"/>
                  </a:lnTo>
                  <a:lnTo>
                    <a:pt x="42" y="87"/>
                  </a:lnTo>
                  <a:lnTo>
                    <a:pt x="38" y="101"/>
                  </a:lnTo>
                  <a:lnTo>
                    <a:pt x="28" y="141"/>
                  </a:lnTo>
                  <a:lnTo>
                    <a:pt x="17" y="203"/>
                  </a:lnTo>
                  <a:lnTo>
                    <a:pt x="6" y="283"/>
                  </a:lnTo>
                  <a:lnTo>
                    <a:pt x="0" y="378"/>
                  </a:lnTo>
                  <a:lnTo>
                    <a:pt x="5" y="484"/>
                  </a:lnTo>
                  <a:lnTo>
                    <a:pt x="21" y="599"/>
                  </a:lnTo>
                  <a:lnTo>
                    <a:pt x="54" y="716"/>
                  </a:lnTo>
                  <a:lnTo>
                    <a:pt x="58" y="716"/>
                  </a:lnTo>
                  <a:lnTo>
                    <a:pt x="66" y="715"/>
                  </a:lnTo>
                  <a:lnTo>
                    <a:pt x="80" y="713"/>
                  </a:lnTo>
                  <a:lnTo>
                    <a:pt x="99" y="712"/>
                  </a:lnTo>
                  <a:lnTo>
                    <a:pt x="124" y="710"/>
                  </a:lnTo>
                  <a:lnTo>
                    <a:pt x="153" y="708"/>
                  </a:lnTo>
                  <a:lnTo>
                    <a:pt x="188" y="707"/>
                  </a:lnTo>
                  <a:lnTo>
                    <a:pt x="225" y="706"/>
                  </a:lnTo>
                  <a:lnTo>
                    <a:pt x="267" y="705"/>
                  </a:lnTo>
                  <a:lnTo>
                    <a:pt x="313" y="706"/>
                  </a:lnTo>
                  <a:lnTo>
                    <a:pt x="362" y="707"/>
                  </a:lnTo>
                  <a:lnTo>
                    <a:pt x="415" y="709"/>
                  </a:lnTo>
                  <a:lnTo>
                    <a:pt x="470" y="713"/>
                  </a:lnTo>
                  <a:lnTo>
                    <a:pt x="528" y="719"/>
                  </a:lnTo>
                  <a:lnTo>
                    <a:pt x="588" y="726"/>
                  </a:lnTo>
                  <a:lnTo>
                    <a:pt x="650" y="735"/>
                  </a:lnTo>
                  <a:lnTo>
                    <a:pt x="647" y="713"/>
                  </a:lnTo>
                  <a:lnTo>
                    <a:pt x="641" y="655"/>
                  </a:lnTo>
                  <a:lnTo>
                    <a:pt x="631" y="568"/>
                  </a:lnTo>
                  <a:lnTo>
                    <a:pt x="623" y="462"/>
                  </a:lnTo>
                  <a:lnTo>
                    <a:pt x="618" y="345"/>
                  </a:lnTo>
                  <a:lnTo>
                    <a:pt x="618" y="229"/>
                  </a:lnTo>
                  <a:lnTo>
                    <a:pt x="627" y="119"/>
                  </a:lnTo>
                  <a:lnTo>
                    <a:pt x="645" y="27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64" name="Freeform 74"/>
            <p:cNvSpPr>
              <a:spLocks/>
            </p:cNvSpPr>
            <p:nvPr/>
          </p:nvSpPr>
          <p:spPr bwMode="auto">
            <a:xfrm>
              <a:off x="6623" y="13797"/>
              <a:ext cx="1071" cy="731"/>
            </a:xfrm>
            <a:custGeom>
              <a:avLst/>
              <a:gdLst>
                <a:gd name="T0" fmla="*/ 6 w 1071"/>
                <a:gd name="T1" fmla="*/ 552 h 731"/>
                <a:gd name="T2" fmla="*/ 0 w 1071"/>
                <a:gd name="T3" fmla="*/ 642 h 731"/>
                <a:gd name="T4" fmla="*/ 698 w 1071"/>
                <a:gd name="T5" fmla="*/ 731 h 731"/>
                <a:gd name="T6" fmla="*/ 703 w 1071"/>
                <a:gd name="T7" fmla="*/ 729 h 731"/>
                <a:gd name="T8" fmla="*/ 717 w 1071"/>
                <a:gd name="T9" fmla="*/ 722 h 731"/>
                <a:gd name="T10" fmla="*/ 740 w 1071"/>
                <a:gd name="T11" fmla="*/ 710 h 731"/>
                <a:gd name="T12" fmla="*/ 768 w 1071"/>
                <a:gd name="T13" fmla="*/ 694 h 731"/>
                <a:gd name="T14" fmla="*/ 801 w 1071"/>
                <a:gd name="T15" fmla="*/ 672 h 731"/>
                <a:gd name="T16" fmla="*/ 838 w 1071"/>
                <a:gd name="T17" fmla="*/ 645 h 731"/>
                <a:gd name="T18" fmla="*/ 876 w 1071"/>
                <a:gd name="T19" fmla="*/ 614 h 731"/>
                <a:gd name="T20" fmla="*/ 915 w 1071"/>
                <a:gd name="T21" fmla="*/ 577 h 731"/>
                <a:gd name="T22" fmla="*/ 953 w 1071"/>
                <a:gd name="T23" fmla="*/ 536 h 731"/>
                <a:gd name="T24" fmla="*/ 988 w 1071"/>
                <a:gd name="T25" fmla="*/ 491 h 731"/>
                <a:gd name="T26" fmla="*/ 1018 w 1071"/>
                <a:gd name="T27" fmla="*/ 439 h 731"/>
                <a:gd name="T28" fmla="*/ 1043 w 1071"/>
                <a:gd name="T29" fmla="*/ 383 h 731"/>
                <a:gd name="T30" fmla="*/ 1061 w 1071"/>
                <a:gd name="T31" fmla="*/ 322 h 731"/>
                <a:gd name="T32" fmla="*/ 1071 w 1071"/>
                <a:gd name="T33" fmla="*/ 255 h 731"/>
                <a:gd name="T34" fmla="*/ 1070 w 1071"/>
                <a:gd name="T35" fmla="*/ 185 h 731"/>
                <a:gd name="T36" fmla="*/ 1057 w 1071"/>
                <a:gd name="T37" fmla="*/ 108 h 731"/>
                <a:gd name="T38" fmla="*/ 1055 w 1071"/>
                <a:gd name="T39" fmla="*/ 104 h 731"/>
                <a:gd name="T40" fmla="*/ 1049 w 1071"/>
                <a:gd name="T41" fmla="*/ 92 h 731"/>
                <a:gd name="T42" fmla="*/ 1037 w 1071"/>
                <a:gd name="T43" fmla="*/ 76 h 731"/>
                <a:gd name="T44" fmla="*/ 1022 w 1071"/>
                <a:gd name="T45" fmla="*/ 57 h 731"/>
                <a:gd name="T46" fmla="*/ 1002 w 1071"/>
                <a:gd name="T47" fmla="*/ 37 h 731"/>
                <a:gd name="T48" fmla="*/ 979 w 1071"/>
                <a:gd name="T49" fmla="*/ 20 h 731"/>
                <a:gd name="T50" fmla="*/ 951 w 1071"/>
                <a:gd name="T51" fmla="*/ 7 h 731"/>
                <a:gd name="T52" fmla="*/ 919 w 1071"/>
                <a:gd name="T53" fmla="*/ 0 h 731"/>
                <a:gd name="T54" fmla="*/ 924 w 1071"/>
                <a:gd name="T55" fmla="*/ 12 h 731"/>
                <a:gd name="T56" fmla="*/ 934 w 1071"/>
                <a:gd name="T57" fmla="*/ 44 h 731"/>
                <a:gd name="T58" fmla="*/ 947 w 1071"/>
                <a:gd name="T59" fmla="*/ 94 h 731"/>
                <a:gd name="T60" fmla="*/ 958 w 1071"/>
                <a:gd name="T61" fmla="*/ 159 h 731"/>
                <a:gd name="T62" fmla="*/ 961 w 1071"/>
                <a:gd name="T63" fmla="*/ 238 h 731"/>
                <a:gd name="T64" fmla="*/ 953 w 1071"/>
                <a:gd name="T65" fmla="*/ 324 h 731"/>
                <a:gd name="T66" fmla="*/ 928 w 1071"/>
                <a:gd name="T67" fmla="*/ 418 h 731"/>
                <a:gd name="T68" fmla="*/ 884 w 1071"/>
                <a:gd name="T69" fmla="*/ 516 h 731"/>
                <a:gd name="T70" fmla="*/ 883 w 1071"/>
                <a:gd name="T71" fmla="*/ 518 h 731"/>
                <a:gd name="T72" fmla="*/ 879 w 1071"/>
                <a:gd name="T73" fmla="*/ 521 h 731"/>
                <a:gd name="T74" fmla="*/ 872 w 1071"/>
                <a:gd name="T75" fmla="*/ 526 h 731"/>
                <a:gd name="T76" fmla="*/ 862 w 1071"/>
                <a:gd name="T77" fmla="*/ 534 h 731"/>
                <a:gd name="T78" fmla="*/ 851 w 1071"/>
                <a:gd name="T79" fmla="*/ 541 h 731"/>
                <a:gd name="T80" fmla="*/ 837 w 1071"/>
                <a:gd name="T81" fmla="*/ 550 h 731"/>
                <a:gd name="T82" fmla="*/ 819 w 1071"/>
                <a:gd name="T83" fmla="*/ 559 h 731"/>
                <a:gd name="T84" fmla="*/ 800 w 1071"/>
                <a:gd name="T85" fmla="*/ 567 h 731"/>
                <a:gd name="T86" fmla="*/ 778 w 1071"/>
                <a:gd name="T87" fmla="*/ 575 h 731"/>
                <a:gd name="T88" fmla="*/ 754 w 1071"/>
                <a:gd name="T89" fmla="*/ 582 h 731"/>
                <a:gd name="T90" fmla="*/ 727 w 1071"/>
                <a:gd name="T91" fmla="*/ 588 h 731"/>
                <a:gd name="T92" fmla="*/ 697 w 1071"/>
                <a:gd name="T93" fmla="*/ 592 h 731"/>
                <a:gd name="T94" fmla="*/ 666 w 1071"/>
                <a:gd name="T95" fmla="*/ 593 h 731"/>
                <a:gd name="T96" fmla="*/ 631 w 1071"/>
                <a:gd name="T97" fmla="*/ 592 h 731"/>
                <a:gd name="T98" fmla="*/ 593 w 1071"/>
                <a:gd name="T99" fmla="*/ 589 h 731"/>
                <a:gd name="T100" fmla="*/ 555 w 1071"/>
                <a:gd name="T101" fmla="*/ 581 h 731"/>
                <a:gd name="T102" fmla="*/ 555 w 1071"/>
                <a:gd name="T103" fmla="*/ 677 h 731"/>
                <a:gd name="T104" fmla="*/ 24 w 1071"/>
                <a:gd name="T105" fmla="*/ 623 h 731"/>
                <a:gd name="T106" fmla="*/ 6 w 1071"/>
                <a:gd name="T107" fmla="*/ 552 h 73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71"/>
                <a:gd name="T163" fmla="*/ 0 h 731"/>
                <a:gd name="T164" fmla="*/ 1071 w 1071"/>
                <a:gd name="T165" fmla="*/ 731 h 73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71" h="731">
                  <a:moveTo>
                    <a:pt x="6" y="552"/>
                  </a:moveTo>
                  <a:lnTo>
                    <a:pt x="0" y="642"/>
                  </a:lnTo>
                  <a:lnTo>
                    <a:pt x="698" y="731"/>
                  </a:lnTo>
                  <a:lnTo>
                    <a:pt x="703" y="729"/>
                  </a:lnTo>
                  <a:lnTo>
                    <a:pt x="717" y="722"/>
                  </a:lnTo>
                  <a:lnTo>
                    <a:pt x="740" y="710"/>
                  </a:lnTo>
                  <a:lnTo>
                    <a:pt x="768" y="694"/>
                  </a:lnTo>
                  <a:lnTo>
                    <a:pt x="801" y="672"/>
                  </a:lnTo>
                  <a:lnTo>
                    <a:pt x="838" y="645"/>
                  </a:lnTo>
                  <a:lnTo>
                    <a:pt x="876" y="614"/>
                  </a:lnTo>
                  <a:lnTo>
                    <a:pt x="915" y="577"/>
                  </a:lnTo>
                  <a:lnTo>
                    <a:pt x="953" y="536"/>
                  </a:lnTo>
                  <a:lnTo>
                    <a:pt x="988" y="491"/>
                  </a:lnTo>
                  <a:lnTo>
                    <a:pt x="1018" y="439"/>
                  </a:lnTo>
                  <a:lnTo>
                    <a:pt x="1043" y="383"/>
                  </a:lnTo>
                  <a:lnTo>
                    <a:pt x="1061" y="322"/>
                  </a:lnTo>
                  <a:lnTo>
                    <a:pt x="1071" y="255"/>
                  </a:lnTo>
                  <a:lnTo>
                    <a:pt x="1070" y="185"/>
                  </a:lnTo>
                  <a:lnTo>
                    <a:pt x="1057" y="108"/>
                  </a:lnTo>
                  <a:lnTo>
                    <a:pt x="1055" y="104"/>
                  </a:lnTo>
                  <a:lnTo>
                    <a:pt x="1049" y="92"/>
                  </a:lnTo>
                  <a:lnTo>
                    <a:pt x="1037" y="76"/>
                  </a:lnTo>
                  <a:lnTo>
                    <a:pt x="1022" y="57"/>
                  </a:lnTo>
                  <a:lnTo>
                    <a:pt x="1002" y="37"/>
                  </a:lnTo>
                  <a:lnTo>
                    <a:pt x="979" y="20"/>
                  </a:lnTo>
                  <a:lnTo>
                    <a:pt x="951" y="7"/>
                  </a:lnTo>
                  <a:lnTo>
                    <a:pt x="919" y="0"/>
                  </a:lnTo>
                  <a:lnTo>
                    <a:pt x="924" y="12"/>
                  </a:lnTo>
                  <a:lnTo>
                    <a:pt x="934" y="44"/>
                  </a:lnTo>
                  <a:lnTo>
                    <a:pt x="947" y="94"/>
                  </a:lnTo>
                  <a:lnTo>
                    <a:pt x="958" y="159"/>
                  </a:lnTo>
                  <a:lnTo>
                    <a:pt x="961" y="238"/>
                  </a:lnTo>
                  <a:lnTo>
                    <a:pt x="953" y="324"/>
                  </a:lnTo>
                  <a:lnTo>
                    <a:pt x="928" y="418"/>
                  </a:lnTo>
                  <a:lnTo>
                    <a:pt x="884" y="516"/>
                  </a:lnTo>
                  <a:lnTo>
                    <a:pt x="883" y="518"/>
                  </a:lnTo>
                  <a:lnTo>
                    <a:pt x="879" y="521"/>
                  </a:lnTo>
                  <a:lnTo>
                    <a:pt x="872" y="526"/>
                  </a:lnTo>
                  <a:lnTo>
                    <a:pt x="862" y="534"/>
                  </a:lnTo>
                  <a:lnTo>
                    <a:pt x="851" y="541"/>
                  </a:lnTo>
                  <a:lnTo>
                    <a:pt x="837" y="550"/>
                  </a:lnTo>
                  <a:lnTo>
                    <a:pt x="819" y="559"/>
                  </a:lnTo>
                  <a:lnTo>
                    <a:pt x="800" y="567"/>
                  </a:lnTo>
                  <a:lnTo>
                    <a:pt x="778" y="575"/>
                  </a:lnTo>
                  <a:lnTo>
                    <a:pt x="754" y="582"/>
                  </a:lnTo>
                  <a:lnTo>
                    <a:pt x="727" y="588"/>
                  </a:lnTo>
                  <a:lnTo>
                    <a:pt x="697" y="592"/>
                  </a:lnTo>
                  <a:lnTo>
                    <a:pt x="666" y="593"/>
                  </a:lnTo>
                  <a:lnTo>
                    <a:pt x="631" y="592"/>
                  </a:lnTo>
                  <a:lnTo>
                    <a:pt x="593" y="589"/>
                  </a:lnTo>
                  <a:lnTo>
                    <a:pt x="555" y="581"/>
                  </a:lnTo>
                  <a:lnTo>
                    <a:pt x="555" y="677"/>
                  </a:lnTo>
                  <a:lnTo>
                    <a:pt x="24" y="623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65" name="Freeform 75"/>
            <p:cNvSpPr>
              <a:spLocks/>
            </p:cNvSpPr>
            <p:nvPr/>
          </p:nvSpPr>
          <p:spPr bwMode="auto">
            <a:xfrm>
              <a:off x="6486" y="14516"/>
              <a:ext cx="787" cy="253"/>
            </a:xfrm>
            <a:custGeom>
              <a:avLst/>
              <a:gdLst>
                <a:gd name="T0" fmla="*/ 787 w 787"/>
                <a:gd name="T1" fmla="*/ 91 h 253"/>
                <a:gd name="T2" fmla="*/ 12 w 787"/>
                <a:gd name="T3" fmla="*/ 0 h 253"/>
                <a:gd name="T4" fmla="*/ 0 w 787"/>
                <a:gd name="T5" fmla="*/ 91 h 253"/>
                <a:gd name="T6" fmla="*/ 764 w 787"/>
                <a:gd name="T7" fmla="*/ 253 h 253"/>
                <a:gd name="T8" fmla="*/ 787 w 787"/>
                <a:gd name="T9" fmla="*/ 9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7"/>
                <a:gd name="T16" fmla="*/ 0 h 253"/>
                <a:gd name="T17" fmla="*/ 787 w 787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7" h="253">
                  <a:moveTo>
                    <a:pt x="787" y="91"/>
                  </a:moveTo>
                  <a:lnTo>
                    <a:pt x="12" y="0"/>
                  </a:lnTo>
                  <a:lnTo>
                    <a:pt x="0" y="91"/>
                  </a:lnTo>
                  <a:lnTo>
                    <a:pt x="764" y="253"/>
                  </a:lnTo>
                  <a:lnTo>
                    <a:pt x="787" y="9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66" name="Freeform 76"/>
            <p:cNvSpPr>
              <a:spLocks/>
            </p:cNvSpPr>
            <p:nvPr/>
          </p:nvSpPr>
          <p:spPr bwMode="auto">
            <a:xfrm>
              <a:off x="6879" y="14597"/>
              <a:ext cx="336" cy="115"/>
            </a:xfrm>
            <a:custGeom>
              <a:avLst/>
              <a:gdLst>
                <a:gd name="T0" fmla="*/ 336 w 336"/>
                <a:gd name="T1" fmla="*/ 50 h 115"/>
                <a:gd name="T2" fmla="*/ 4 w 336"/>
                <a:gd name="T3" fmla="*/ 0 h 115"/>
                <a:gd name="T4" fmla="*/ 0 w 336"/>
                <a:gd name="T5" fmla="*/ 48 h 115"/>
                <a:gd name="T6" fmla="*/ 327 w 336"/>
                <a:gd name="T7" fmla="*/ 115 h 115"/>
                <a:gd name="T8" fmla="*/ 336 w 336"/>
                <a:gd name="T9" fmla="*/ 50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115"/>
                <a:gd name="T17" fmla="*/ 336 w 336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115">
                  <a:moveTo>
                    <a:pt x="336" y="50"/>
                  </a:moveTo>
                  <a:lnTo>
                    <a:pt x="4" y="0"/>
                  </a:lnTo>
                  <a:lnTo>
                    <a:pt x="0" y="48"/>
                  </a:lnTo>
                  <a:lnTo>
                    <a:pt x="327" y="115"/>
                  </a:lnTo>
                  <a:lnTo>
                    <a:pt x="336" y="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67" name="Freeform 77"/>
            <p:cNvSpPr>
              <a:spLocks/>
            </p:cNvSpPr>
            <p:nvPr/>
          </p:nvSpPr>
          <p:spPr bwMode="auto">
            <a:xfrm>
              <a:off x="6536" y="14540"/>
              <a:ext cx="225" cy="85"/>
            </a:xfrm>
            <a:custGeom>
              <a:avLst/>
              <a:gdLst>
                <a:gd name="T0" fmla="*/ 225 w 225"/>
                <a:gd name="T1" fmla="*/ 39 h 85"/>
                <a:gd name="T2" fmla="*/ 0 w 225"/>
                <a:gd name="T3" fmla="*/ 0 h 85"/>
                <a:gd name="T4" fmla="*/ 3 w 225"/>
                <a:gd name="T5" fmla="*/ 41 h 85"/>
                <a:gd name="T6" fmla="*/ 218 w 225"/>
                <a:gd name="T7" fmla="*/ 85 h 85"/>
                <a:gd name="T8" fmla="*/ 225 w 225"/>
                <a:gd name="T9" fmla="*/ 39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5"/>
                <a:gd name="T16" fmla="*/ 0 h 85"/>
                <a:gd name="T17" fmla="*/ 225 w 22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5" h="85">
                  <a:moveTo>
                    <a:pt x="225" y="39"/>
                  </a:moveTo>
                  <a:lnTo>
                    <a:pt x="0" y="0"/>
                  </a:lnTo>
                  <a:lnTo>
                    <a:pt x="3" y="41"/>
                  </a:lnTo>
                  <a:lnTo>
                    <a:pt x="218" y="85"/>
                  </a:lnTo>
                  <a:lnTo>
                    <a:pt x="225" y="3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68" name="Freeform 78"/>
            <p:cNvSpPr>
              <a:spLocks/>
            </p:cNvSpPr>
            <p:nvPr/>
          </p:nvSpPr>
          <p:spPr bwMode="auto">
            <a:xfrm>
              <a:off x="5972" y="14624"/>
              <a:ext cx="1325" cy="439"/>
            </a:xfrm>
            <a:custGeom>
              <a:avLst/>
              <a:gdLst>
                <a:gd name="T0" fmla="*/ 0 w 1325"/>
                <a:gd name="T1" fmla="*/ 132 h 439"/>
                <a:gd name="T2" fmla="*/ 3 w 1325"/>
                <a:gd name="T3" fmla="*/ 132 h 439"/>
                <a:gd name="T4" fmla="*/ 10 w 1325"/>
                <a:gd name="T5" fmla="*/ 130 h 439"/>
                <a:gd name="T6" fmla="*/ 24 w 1325"/>
                <a:gd name="T7" fmla="*/ 128 h 439"/>
                <a:gd name="T8" fmla="*/ 42 w 1325"/>
                <a:gd name="T9" fmla="*/ 125 h 439"/>
                <a:gd name="T10" fmla="*/ 62 w 1325"/>
                <a:gd name="T11" fmla="*/ 121 h 439"/>
                <a:gd name="T12" fmla="*/ 86 w 1325"/>
                <a:gd name="T13" fmla="*/ 116 h 439"/>
                <a:gd name="T14" fmla="*/ 113 w 1325"/>
                <a:gd name="T15" fmla="*/ 109 h 439"/>
                <a:gd name="T16" fmla="*/ 141 w 1325"/>
                <a:gd name="T17" fmla="*/ 102 h 439"/>
                <a:gd name="T18" fmla="*/ 170 w 1325"/>
                <a:gd name="T19" fmla="*/ 94 h 439"/>
                <a:gd name="T20" fmla="*/ 199 w 1325"/>
                <a:gd name="T21" fmla="*/ 85 h 439"/>
                <a:gd name="T22" fmla="*/ 228 w 1325"/>
                <a:gd name="T23" fmla="*/ 74 h 439"/>
                <a:gd name="T24" fmla="*/ 257 w 1325"/>
                <a:gd name="T25" fmla="*/ 62 h 439"/>
                <a:gd name="T26" fmla="*/ 285 w 1325"/>
                <a:gd name="T27" fmla="*/ 48 h 439"/>
                <a:gd name="T28" fmla="*/ 309 w 1325"/>
                <a:gd name="T29" fmla="*/ 34 h 439"/>
                <a:gd name="T30" fmla="*/ 333 w 1325"/>
                <a:gd name="T31" fmla="*/ 18 h 439"/>
                <a:gd name="T32" fmla="*/ 352 w 1325"/>
                <a:gd name="T33" fmla="*/ 0 h 439"/>
                <a:gd name="T34" fmla="*/ 1325 w 1325"/>
                <a:gd name="T35" fmla="*/ 223 h 439"/>
                <a:gd name="T36" fmla="*/ 1323 w 1325"/>
                <a:gd name="T37" fmla="*/ 225 h 439"/>
                <a:gd name="T38" fmla="*/ 1318 w 1325"/>
                <a:gd name="T39" fmla="*/ 230 h 439"/>
                <a:gd name="T40" fmla="*/ 1309 w 1325"/>
                <a:gd name="T41" fmla="*/ 239 h 439"/>
                <a:gd name="T42" fmla="*/ 1297 w 1325"/>
                <a:gd name="T43" fmla="*/ 250 h 439"/>
                <a:gd name="T44" fmla="*/ 1282 w 1325"/>
                <a:gd name="T45" fmla="*/ 263 h 439"/>
                <a:gd name="T46" fmla="*/ 1265 w 1325"/>
                <a:gd name="T47" fmla="*/ 278 h 439"/>
                <a:gd name="T48" fmla="*/ 1247 w 1325"/>
                <a:gd name="T49" fmla="*/ 295 h 439"/>
                <a:gd name="T50" fmla="*/ 1225 w 1325"/>
                <a:gd name="T51" fmla="*/ 312 h 439"/>
                <a:gd name="T52" fmla="*/ 1202 w 1325"/>
                <a:gd name="T53" fmla="*/ 331 h 439"/>
                <a:gd name="T54" fmla="*/ 1179 w 1325"/>
                <a:gd name="T55" fmla="*/ 349 h 439"/>
                <a:gd name="T56" fmla="*/ 1154 w 1325"/>
                <a:gd name="T57" fmla="*/ 367 h 439"/>
                <a:gd name="T58" fmla="*/ 1128 w 1325"/>
                <a:gd name="T59" fmla="*/ 385 h 439"/>
                <a:gd name="T60" fmla="*/ 1102 w 1325"/>
                <a:gd name="T61" fmla="*/ 401 h 439"/>
                <a:gd name="T62" fmla="*/ 1077 w 1325"/>
                <a:gd name="T63" fmla="*/ 415 h 439"/>
                <a:gd name="T64" fmla="*/ 1051 w 1325"/>
                <a:gd name="T65" fmla="*/ 428 h 439"/>
                <a:gd name="T66" fmla="*/ 1026 w 1325"/>
                <a:gd name="T67" fmla="*/ 439 h 439"/>
                <a:gd name="T68" fmla="*/ 0 w 1325"/>
                <a:gd name="T69" fmla="*/ 132 h 4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25"/>
                <a:gd name="T106" fmla="*/ 0 h 439"/>
                <a:gd name="T107" fmla="*/ 1325 w 1325"/>
                <a:gd name="T108" fmla="*/ 439 h 4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25" h="439">
                  <a:moveTo>
                    <a:pt x="0" y="132"/>
                  </a:moveTo>
                  <a:lnTo>
                    <a:pt x="3" y="132"/>
                  </a:lnTo>
                  <a:lnTo>
                    <a:pt x="10" y="130"/>
                  </a:lnTo>
                  <a:lnTo>
                    <a:pt x="24" y="128"/>
                  </a:lnTo>
                  <a:lnTo>
                    <a:pt x="42" y="125"/>
                  </a:lnTo>
                  <a:lnTo>
                    <a:pt x="62" y="121"/>
                  </a:lnTo>
                  <a:lnTo>
                    <a:pt x="86" y="116"/>
                  </a:lnTo>
                  <a:lnTo>
                    <a:pt x="113" y="109"/>
                  </a:lnTo>
                  <a:lnTo>
                    <a:pt x="141" y="102"/>
                  </a:lnTo>
                  <a:lnTo>
                    <a:pt x="170" y="94"/>
                  </a:lnTo>
                  <a:lnTo>
                    <a:pt x="199" y="85"/>
                  </a:lnTo>
                  <a:lnTo>
                    <a:pt x="228" y="74"/>
                  </a:lnTo>
                  <a:lnTo>
                    <a:pt x="257" y="62"/>
                  </a:lnTo>
                  <a:lnTo>
                    <a:pt x="285" y="48"/>
                  </a:lnTo>
                  <a:lnTo>
                    <a:pt x="309" y="34"/>
                  </a:lnTo>
                  <a:lnTo>
                    <a:pt x="333" y="18"/>
                  </a:lnTo>
                  <a:lnTo>
                    <a:pt x="352" y="0"/>
                  </a:lnTo>
                  <a:lnTo>
                    <a:pt x="1325" y="223"/>
                  </a:lnTo>
                  <a:lnTo>
                    <a:pt x="1323" y="225"/>
                  </a:lnTo>
                  <a:lnTo>
                    <a:pt x="1318" y="230"/>
                  </a:lnTo>
                  <a:lnTo>
                    <a:pt x="1309" y="239"/>
                  </a:lnTo>
                  <a:lnTo>
                    <a:pt x="1297" y="250"/>
                  </a:lnTo>
                  <a:lnTo>
                    <a:pt x="1282" y="263"/>
                  </a:lnTo>
                  <a:lnTo>
                    <a:pt x="1265" y="278"/>
                  </a:lnTo>
                  <a:lnTo>
                    <a:pt x="1247" y="295"/>
                  </a:lnTo>
                  <a:lnTo>
                    <a:pt x="1225" y="312"/>
                  </a:lnTo>
                  <a:lnTo>
                    <a:pt x="1202" y="331"/>
                  </a:lnTo>
                  <a:lnTo>
                    <a:pt x="1179" y="349"/>
                  </a:lnTo>
                  <a:lnTo>
                    <a:pt x="1154" y="367"/>
                  </a:lnTo>
                  <a:lnTo>
                    <a:pt x="1128" y="385"/>
                  </a:lnTo>
                  <a:lnTo>
                    <a:pt x="1102" y="401"/>
                  </a:lnTo>
                  <a:lnTo>
                    <a:pt x="1077" y="415"/>
                  </a:lnTo>
                  <a:lnTo>
                    <a:pt x="1051" y="428"/>
                  </a:lnTo>
                  <a:lnTo>
                    <a:pt x="1026" y="439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69" name="Freeform 79"/>
            <p:cNvSpPr>
              <a:spLocks/>
            </p:cNvSpPr>
            <p:nvPr/>
          </p:nvSpPr>
          <p:spPr bwMode="auto">
            <a:xfrm>
              <a:off x="7292" y="14577"/>
              <a:ext cx="472" cy="209"/>
            </a:xfrm>
            <a:custGeom>
              <a:avLst/>
              <a:gdLst>
                <a:gd name="T0" fmla="*/ 47 w 472"/>
                <a:gd name="T1" fmla="*/ 209 h 209"/>
                <a:gd name="T2" fmla="*/ 472 w 472"/>
                <a:gd name="T3" fmla="*/ 84 h 209"/>
                <a:gd name="T4" fmla="*/ 215 w 472"/>
                <a:gd name="T5" fmla="*/ 0 h 209"/>
                <a:gd name="T6" fmla="*/ 5 w 472"/>
                <a:gd name="T7" fmla="*/ 24 h 209"/>
                <a:gd name="T8" fmla="*/ 0 w 472"/>
                <a:gd name="T9" fmla="*/ 197 h 209"/>
                <a:gd name="T10" fmla="*/ 47 w 472"/>
                <a:gd name="T11" fmla="*/ 20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09"/>
                <a:gd name="T20" fmla="*/ 472 w 472"/>
                <a:gd name="T21" fmla="*/ 209 h 2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09">
                  <a:moveTo>
                    <a:pt x="47" y="209"/>
                  </a:moveTo>
                  <a:lnTo>
                    <a:pt x="472" y="84"/>
                  </a:lnTo>
                  <a:lnTo>
                    <a:pt x="215" y="0"/>
                  </a:lnTo>
                  <a:lnTo>
                    <a:pt x="5" y="24"/>
                  </a:lnTo>
                  <a:lnTo>
                    <a:pt x="0" y="197"/>
                  </a:lnTo>
                  <a:lnTo>
                    <a:pt x="47" y="20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0" name="Freeform 80"/>
            <p:cNvSpPr>
              <a:spLocks/>
            </p:cNvSpPr>
            <p:nvPr/>
          </p:nvSpPr>
          <p:spPr bwMode="auto">
            <a:xfrm>
              <a:off x="6073" y="13679"/>
              <a:ext cx="251" cy="999"/>
            </a:xfrm>
            <a:custGeom>
              <a:avLst/>
              <a:gdLst>
                <a:gd name="T0" fmla="*/ 251 w 251"/>
                <a:gd name="T1" fmla="*/ 23 h 999"/>
                <a:gd name="T2" fmla="*/ 250 w 251"/>
                <a:gd name="T3" fmla="*/ 22 h 999"/>
                <a:gd name="T4" fmla="*/ 246 w 251"/>
                <a:gd name="T5" fmla="*/ 20 h 999"/>
                <a:gd name="T6" fmla="*/ 239 w 251"/>
                <a:gd name="T7" fmla="*/ 18 h 999"/>
                <a:gd name="T8" fmla="*/ 230 w 251"/>
                <a:gd name="T9" fmla="*/ 15 h 999"/>
                <a:gd name="T10" fmla="*/ 218 w 251"/>
                <a:gd name="T11" fmla="*/ 11 h 999"/>
                <a:gd name="T12" fmla="*/ 205 w 251"/>
                <a:gd name="T13" fmla="*/ 7 h 999"/>
                <a:gd name="T14" fmla="*/ 190 w 251"/>
                <a:gd name="T15" fmla="*/ 4 h 999"/>
                <a:gd name="T16" fmla="*/ 173 w 251"/>
                <a:gd name="T17" fmla="*/ 1 h 999"/>
                <a:gd name="T18" fmla="*/ 155 w 251"/>
                <a:gd name="T19" fmla="*/ 0 h 999"/>
                <a:gd name="T20" fmla="*/ 134 w 251"/>
                <a:gd name="T21" fmla="*/ 0 h 999"/>
                <a:gd name="T22" fmla="*/ 114 w 251"/>
                <a:gd name="T23" fmla="*/ 2 h 999"/>
                <a:gd name="T24" fmla="*/ 92 w 251"/>
                <a:gd name="T25" fmla="*/ 5 h 999"/>
                <a:gd name="T26" fmla="*/ 70 w 251"/>
                <a:gd name="T27" fmla="*/ 12 h 999"/>
                <a:gd name="T28" fmla="*/ 47 w 251"/>
                <a:gd name="T29" fmla="*/ 20 h 999"/>
                <a:gd name="T30" fmla="*/ 23 w 251"/>
                <a:gd name="T31" fmla="*/ 32 h 999"/>
                <a:gd name="T32" fmla="*/ 0 w 251"/>
                <a:gd name="T33" fmla="*/ 47 h 999"/>
                <a:gd name="T34" fmla="*/ 0 w 251"/>
                <a:gd name="T35" fmla="*/ 999 h 999"/>
                <a:gd name="T36" fmla="*/ 1 w 251"/>
                <a:gd name="T37" fmla="*/ 999 h 999"/>
                <a:gd name="T38" fmla="*/ 6 w 251"/>
                <a:gd name="T39" fmla="*/ 999 h 999"/>
                <a:gd name="T40" fmla="*/ 14 w 251"/>
                <a:gd name="T41" fmla="*/ 998 h 999"/>
                <a:gd name="T42" fmla="*/ 23 w 251"/>
                <a:gd name="T43" fmla="*/ 997 h 999"/>
                <a:gd name="T44" fmla="*/ 35 w 251"/>
                <a:gd name="T45" fmla="*/ 995 h 999"/>
                <a:gd name="T46" fmla="*/ 49 w 251"/>
                <a:gd name="T47" fmla="*/ 993 h 999"/>
                <a:gd name="T48" fmla="*/ 65 w 251"/>
                <a:gd name="T49" fmla="*/ 990 h 999"/>
                <a:gd name="T50" fmla="*/ 83 w 251"/>
                <a:gd name="T51" fmla="*/ 985 h 999"/>
                <a:gd name="T52" fmla="*/ 102 w 251"/>
                <a:gd name="T53" fmla="*/ 980 h 999"/>
                <a:gd name="T54" fmla="*/ 121 w 251"/>
                <a:gd name="T55" fmla="*/ 973 h 999"/>
                <a:gd name="T56" fmla="*/ 143 w 251"/>
                <a:gd name="T57" fmla="*/ 966 h 999"/>
                <a:gd name="T58" fmla="*/ 164 w 251"/>
                <a:gd name="T59" fmla="*/ 956 h 999"/>
                <a:gd name="T60" fmla="*/ 186 w 251"/>
                <a:gd name="T61" fmla="*/ 945 h 999"/>
                <a:gd name="T62" fmla="*/ 208 w 251"/>
                <a:gd name="T63" fmla="*/ 934 h 999"/>
                <a:gd name="T64" fmla="*/ 230 w 251"/>
                <a:gd name="T65" fmla="*/ 919 h 999"/>
                <a:gd name="T66" fmla="*/ 251 w 251"/>
                <a:gd name="T67" fmla="*/ 903 h 999"/>
                <a:gd name="T68" fmla="*/ 251 w 251"/>
                <a:gd name="T69" fmla="*/ 23 h 99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1"/>
                <a:gd name="T106" fmla="*/ 0 h 999"/>
                <a:gd name="T107" fmla="*/ 251 w 251"/>
                <a:gd name="T108" fmla="*/ 999 h 99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1" h="999">
                  <a:moveTo>
                    <a:pt x="251" y="23"/>
                  </a:moveTo>
                  <a:lnTo>
                    <a:pt x="250" y="22"/>
                  </a:lnTo>
                  <a:lnTo>
                    <a:pt x="246" y="20"/>
                  </a:lnTo>
                  <a:lnTo>
                    <a:pt x="239" y="18"/>
                  </a:lnTo>
                  <a:lnTo>
                    <a:pt x="230" y="15"/>
                  </a:lnTo>
                  <a:lnTo>
                    <a:pt x="218" y="11"/>
                  </a:lnTo>
                  <a:lnTo>
                    <a:pt x="205" y="7"/>
                  </a:lnTo>
                  <a:lnTo>
                    <a:pt x="190" y="4"/>
                  </a:lnTo>
                  <a:lnTo>
                    <a:pt x="173" y="1"/>
                  </a:lnTo>
                  <a:lnTo>
                    <a:pt x="155" y="0"/>
                  </a:lnTo>
                  <a:lnTo>
                    <a:pt x="134" y="0"/>
                  </a:lnTo>
                  <a:lnTo>
                    <a:pt x="114" y="2"/>
                  </a:lnTo>
                  <a:lnTo>
                    <a:pt x="92" y="5"/>
                  </a:lnTo>
                  <a:lnTo>
                    <a:pt x="70" y="12"/>
                  </a:lnTo>
                  <a:lnTo>
                    <a:pt x="47" y="20"/>
                  </a:lnTo>
                  <a:lnTo>
                    <a:pt x="23" y="32"/>
                  </a:lnTo>
                  <a:lnTo>
                    <a:pt x="0" y="47"/>
                  </a:lnTo>
                  <a:lnTo>
                    <a:pt x="0" y="999"/>
                  </a:lnTo>
                  <a:lnTo>
                    <a:pt x="1" y="999"/>
                  </a:lnTo>
                  <a:lnTo>
                    <a:pt x="6" y="999"/>
                  </a:lnTo>
                  <a:lnTo>
                    <a:pt x="14" y="998"/>
                  </a:lnTo>
                  <a:lnTo>
                    <a:pt x="23" y="997"/>
                  </a:lnTo>
                  <a:lnTo>
                    <a:pt x="35" y="995"/>
                  </a:lnTo>
                  <a:lnTo>
                    <a:pt x="49" y="993"/>
                  </a:lnTo>
                  <a:lnTo>
                    <a:pt x="65" y="990"/>
                  </a:lnTo>
                  <a:lnTo>
                    <a:pt x="83" y="985"/>
                  </a:lnTo>
                  <a:lnTo>
                    <a:pt x="102" y="980"/>
                  </a:lnTo>
                  <a:lnTo>
                    <a:pt x="121" y="973"/>
                  </a:lnTo>
                  <a:lnTo>
                    <a:pt x="143" y="966"/>
                  </a:lnTo>
                  <a:lnTo>
                    <a:pt x="164" y="956"/>
                  </a:lnTo>
                  <a:lnTo>
                    <a:pt x="186" y="945"/>
                  </a:lnTo>
                  <a:lnTo>
                    <a:pt x="208" y="934"/>
                  </a:lnTo>
                  <a:lnTo>
                    <a:pt x="230" y="919"/>
                  </a:lnTo>
                  <a:lnTo>
                    <a:pt x="251" y="903"/>
                  </a:lnTo>
                  <a:lnTo>
                    <a:pt x="251" y="2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1" name="Freeform 81"/>
            <p:cNvSpPr>
              <a:spLocks/>
            </p:cNvSpPr>
            <p:nvPr/>
          </p:nvSpPr>
          <p:spPr bwMode="auto">
            <a:xfrm>
              <a:off x="6080" y="13687"/>
              <a:ext cx="215" cy="843"/>
            </a:xfrm>
            <a:custGeom>
              <a:avLst/>
              <a:gdLst>
                <a:gd name="T0" fmla="*/ 215 w 215"/>
                <a:gd name="T1" fmla="*/ 20 h 843"/>
                <a:gd name="T2" fmla="*/ 214 w 215"/>
                <a:gd name="T3" fmla="*/ 19 h 843"/>
                <a:gd name="T4" fmla="*/ 211 w 215"/>
                <a:gd name="T5" fmla="*/ 18 h 843"/>
                <a:gd name="T6" fmla="*/ 205 w 215"/>
                <a:gd name="T7" fmla="*/ 15 h 843"/>
                <a:gd name="T8" fmla="*/ 197 w 215"/>
                <a:gd name="T9" fmla="*/ 12 h 843"/>
                <a:gd name="T10" fmla="*/ 187 w 215"/>
                <a:gd name="T11" fmla="*/ 9 h 843"/>
                <a:gd name="T12" fmla="*/ 176 w 215"/>
                <a:gd name="T13" fmla="*/ 6 h 843"/>
                <a:gd name="T14" fmla="*/ 163 w 215"/>
                <a:gd name="T15" fmla="*/ 4 h 843"/>
                <a:gd name="T16" fmla="*/ 149 w 215"/>
                <a:gd name="T17" fmla="*/ 1 h 843"/>
                <a:gd name="T18" fmla="*/ 133 w 215"/>
                <a:gd name="T19" fmla="*/ 0 h 843"/>
                <a:gd name="T20" fmla="*/ 115 w 215"/>
                <a:gd name="T21" fmla="*/ 0 h 843"/>
                <a:gd name="T22" fmla="*/ 98 w 215"/>
                <a:gd name="T23" fmla="*/ 1 h 843"/>
                <a:gd name="T24" fmla="*/ 79 w 215"/>
                <a:gd name="T25" fmla="*/ 5 h 843"/>
                <a:gd name="T26" fmla="*/ 60 w 215"/>
                <a:gd name="T27" fmla="*/ 10 h 843"/>
                <a:gd name="T28" fmla="*/ 40 w 215"/>
                <a:gd name="T29" fmla="*/ 18 h 843"/>
                <a:gd name="T30" fmla="*/ 21 w 215"/>
                <a:gd name="T31" fmla="*/ 27 h 843"/>
                <a:gd name="T32" fmla="*/ 0 w 215"/>
                <a:gd name="T33" fmla="*/ 40 h 843"/>
                <a:gd name="T34" fmla="*/ 0 w 215"/>
                <a:gd name="T35" fmla="*/ 843 h 843"/>
                <a:gd name="T36" fmla="*/ 1 w 215"/>
                <a:gd name="T37" fmla="*/ 843 h 843"/>
                <a:gd name="T38" fmla="*/ 6 w 215"/>
                <a:gd name="T39" fmla="*/ 843 h 843"/>
                <a:gd name="T40" fmla="*/ 12 w 215"/>
                <a:gd name="T41" fmla="*/ 842 h 843"/>
                <a:gd name="T42" fmla="*/ 21 w 215"/>
                <a:gd name="T43" fmla="*/ 841 h 843"/>
                <a:gd name="T44" fmla="*/ 30 w 215"/>
                <a:gd name="T45" fmla="*/ 840 h 843"/>
                <a:gd name="T46" fmla="*/ 43 w 215"/>
                <a:gd name="T47" fmla="*/ 838 h 843"/>
                <a:gd name="T48" fmla="*/ 56 w 215"/>
                <a:gd name="T49" fmla="*/ 835 h 843"/>
                <a:gd name="T50" fmla="*/ 71 w 215"/>
                <a:gd name="T51" fmla="*/ 831 h 843"/>
                <a:gd name="T52" fmla="*/ 87 w 215"/>
                <a:gd name="T53" fmla="*/ 826 h 843"/>
                <a:gd name="T54" fmla="*/ 105 w 215"/>
                <a:gd name="T55" fmla="*/ 821 h 843"/>
                <a:gd name="T56" fmla="*/ 123 w 215"/>
                <a:gd name="T57" fmla="*/ 814 h 843"/>
                <a:gd name="T58" fmla="*/ 141 w 215"/>
                <a:gd name="T59" fmla="*/ 806 h 843"/>
                <a:gd name="T60" fmla="*/ 159 w 215"/>
                <a:gd name="T61" fmla="*/ 797 h 843"/>
                <a:gd name="T62" fmla="*/ 179 w 215"/>
                <a:gd name="T63" fmla="*/ 786 h 843"/>
                <a:gd name="T64" fmla="*/ 197 w 215"/>
                <a:gd name="T65" fmla="*/ 774 h 843"/>
                <a:gd name="T66" fmla="*/ 215 w 215"/>
                <a:gd name="T67" fmla="*/ 760 h 843"/>
                <a:gd name="T68" fmla="*/ 215 w 215"/>
                <a:gd name="T69" fmla="*/ 20 h 8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5"/>
                <a:gd name="T106" fmla="*/ 0 h 843"/>
                <a:gd name="T107" fmla="*/ 215 w 215"/>
                <a:gd name="T108" fmla="*/ 843 h 84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5" h="843">
                  <a:moveTo>
                    <a:pt x="215" y="20"/>
                  </a:moveTo>
                  <a:lnTo>
                    <a:pt x="214" y="19"/>
                  </a:lnTo>
                  <a:lnTo>
                    <a:pt x="211" y="18"/>
                  </a:lnTo>
                  <a:lnTo>
                    <a:pt x="205" y="15"/>
                  </a:lnTo>
                  <a:lnTo>
                    <a:pt x="197" y="12"/>
                  </a:lnTo>
                  <a:lnTo>
                    <a:pt x="187" y="9"/>
                  </a:lnTo>
                  <a:lnTo>
                    <a:pt x="176" y="6"/>
                  </a:lnTo>
                  <a:lnTo>
                    <a:pt x="163" y="4"/>
                  </a:lnTo>
                  <a:lnTo>
                    <a:pt x="149" y="1"/>
                  </a:lnTo>
                  <a:lnTo>
                    <a:pt x="133" y="0"/>
                  </a:lnTo>
                  <a:lnTo>
                    <a:pt x="115" y="0"/>
                  </a:lnTo>
                  <a:lnTo>
                    <a:pt x="98" y="1"/>
                  </a:lnTo>
                  <a:lnTo>
                    <a:pt x="79" y="5"/>
                  </a:lnTo>
                  <a:lnTo>
                    <a:pt x="60" y="10"/>
                  </a:lnTo>
                  <a:lnTo>
                    <a:pt x="40" y="18"/>
                  </a:lnTo>
                  <a:lnTo>
                    <a:pt x="21" y="27"/>
                  </a:lnTo>
                  <a:lnTo>
                    <a:pt x="0" y="40"/>
                  </a:lnTo>
                  <a:lnTo>
                    <a:pt x="0" y="843"/>
                  </a:lnTo>
                  <a:lnTo>
                    <a:pt x="1" y="843"/>
                  </a:lnTo>
                  <a:lnTo>
                    <a:pt x="6" y="843"/>
                  </a:lnTo>
                  <a:lnTo>
                    <a:pt x="12" y="842"/>
                  </a:lnTo>
                  <a:lnTo>
                    <a:pt x="21" y="841"/>
                  </a:lnTo>
                  <a:lnTo>
                    <a:pt x="30" y="840"/>
                  </a:lnTo>
                  <a:lnTo>
                    <a:pt x="43" y="838"/>
                  </a:lnTo>
                  <a:lnTo>
                    <a:pt x="56" y="835"/>
                  </a:lnTo>
                  <a:lnTo>
                    <a:pt x="71" y="831"/>
                  </a:lnTo>
                  <a:lnTo>
                    <a:pt x="87" y="826"/>
                  </a:lnTo>
                  <a:lnTo>
                    <a:pt x="105" y="821"/>
                  </a:lnTo>
                  <a:lnTo>
                    <a:pt x="123" y="814"/>
                  </a:lnTo>
                  <a:lnTo>
                    <a:pt x="141" y="806"/>
                  </a:lnTo>
                  <a:lnTo>
                    <a:pt x="159" y="797"/>
                  </a:lnTo>
                  <a:lnTo>
                    <a:pt x="179" y="786"/>
                  </a:lnTo>
                  <a:lnTo>
                    <a:pt x="197" y="774"/>
                  </a:lnTo>
                  <a:lnTo>
                    <a:pt x="215" y="760"/>
                  </a:lnTo>
                  <a:lnTo>
                    <a:pt x="215" y="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2" name="Freeform 82"/>
            <p:cNvSpPr>
              <a:spLocks/>
            </p:cNvSpPr>
            <p:nvPr/>
          </p:nvSpPr>
          <p:spPr bwMode="auto">
            <a:xfrm>
              <a:off x="6087" y="13696"/>
              <a:ext cx="180" cy="685"/>
            </a:xfrm>
            <a:custGeom>
              <a:avLst/>
              <a:gdLst>
                <a:gd name="T0" fmla="*/ 180 w 180"/>
                <a:gd name="T1" fmla="*/ 16 h 685"/>
                <a:gd name="T2" fmla="*/ 179 w 180"/>
                <a:gd name="T3" fmla="*/ 16 h 685"/>
                <a:gd name="T4" fmla="*/ 176 w 180"/>
                <a:gd name="T5" fmla="*/ 14 h 685"/>
                <a:gd name="T6" fmla="*/ 172 w 180"/>
                <a:gd name="T7" fmla="*/ 12 h 685"/>
                <a:gd name="T8" fmla="*/ 165 w 180"/>
                <a:gd name="T9" fmla="*/ 10 h 685"/>
                <a:gd name="T10" fmla="*/ 157 w 180"/>
                <a:gd name="T11" fmla="*/ 8 h 685"/>
                <a:gd name="T12" fmla="*/ 147 w 180"/>
                <a:gd name="T13" fmla="*/ 4 h 685"/>
                <a:gd name="T14" fmla="*/ 136 w 180"/>
                <a:gd name="T15" fmla="*/ 2 h 685"/>
                <a:gd name="T16" fmla="*/ 125 w 180"/>
                <a:gd name="T17" fmla="*/ 0 h 685"/>
                <a:gd name="T18" fmla="*/ 111 w 180"/>
                <a:gd name="T19" fmla="*/ 0 h 685"/>
                <a:gd name="T20" fmla="*/ 97 w 180"/>
                <a:gd name="T21" fmla="*/ 0 h 685"/>
                <a:gd name="T22" fmla="*/ 81 w 180"/>
                <a:gd name="T23" fmla="*/ 1 h 685"/>
                <a:gd name="T24" fmla="*/ 66 w 180"/>
                <a:gd name="T25" fmla="*/ 3 h 685"/>
                <a:gd name="T26" fmla="*/ 50 w 180"/>
                <a:gd name="T27" fmla="*/ 8 h 685"/>
                <a:gd name="T28" fmla="*/ 33 w 180"/>
                <a:gd name="T29" fmla="*/ 14 h 685"/>
                <a:gd name="T30" fmla="*/ 17 w 180"/>
                <a:gd name="T31" fmla="*/ 23 h 685"/>
                <a:gd name="T32" fmla="*/ 0 w 180"/>
                <a:gd name="T33" fmla="*/ 33 h 685"/>
                <a:gd name="T34" fmla="*/ 0 w 180"/>
                <a:gd name="T35" fmla="*/ 685 h 685"/>
                <a:gd name="T36" fmla="*/ 1 w 180"/>
                <a:gd name="T37" fmla="*/ 685 h 685"/>
                <a:gd name="T38" fmla="*/ 4 w 180"/>
                <a:gd name="T39" fmla="*/ 685 h 685"/>
                <a:gd name="T40" fmla="*/ 9 w 180"/>
                <a:gd name="T41" fmla="*/ 684 h 685"/>
                <a:gd name="T42" fmla="*/ 17 w 180"/>
                <a:gd name="T43" fmla="*/ 683 h 685"/>
                <a:gd name="T44" fmla="*/ 26 w 180"/>
                <a:gd name="T45" fmla="*/ 682 h 685"/>
                <a:gd name="T46" fmla="*/ 35 w 180"/>
                <a:gd name="T47" fmla="*/ 681 h 685"/>
                <a:gd name="T48" fmla="*/ 47 w 180"/>
                <a:gd name="T49" fmla="*/ 678 h 685"/>
                <a:gd name="T50" fmla="*/ 60 w 180"/>
                <a:gd name="T51" fmla="*/ 676 h 685"/>
                <a:gd name="T52" fmla="*/ 73 w 180"/>
                <a:gd name="T53" fmla="*/ 671 h 685"/>
                <a:gd name="T54" fmla="*/ 87 w 180"/>
                <a:gd name="T55" fmla="*/ 667 h 685"/>
                <a:gd name="T56" fmla="*/ 102 w 180"/>
                <a:gd name="T57" fmla="*/ 662 h 685"/>
                <a:gd name="T58" fmla="*/ 118 w 180"/>
                <a:gd name="T59" fmla="*/ 655 h 685"/>
                <a:gd name="T60" fmla="*/ 133 w 180"/>
                <a:gd name="T61" fmla="*/ 648 h 685"/>
                <a:gd name="T62" fmla="*/ 149 w 180"/>
                <a:gd name="T63" fmla="*/ 639 h 685"/>
                <a:gd name="T64" fmla="*/ 165 w 180"/>
                <a:gd name="T65" fmla="*/ 628 h 685"/>
                <a:gd name="T66" fmla="*/ 180 w 180"/>
                <a:gd name="T67" fmla="*/ 617 h 685"/>
                <a:gd name="T68" fmla="*/ 180 w 180"/>
                <a:gd name="T69" fmla="*/ 16 h 6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0"/>
                <a:gd name="T106" fmla="*/ 0 h 685"/>
                <a:gd name="T107" fmla="*/ 180 w 180"/>
                <a:gd name="T108" fmla="*/ 685 h 6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0" h="685">
                  <a:moveTo>
                    <a:pt x="180" y="16"/>
                  </a:moveTo>
                  <a:lnTo>
                    <a:pt x="179" y="16"/>
                  </a:lnTo>
                  <a:lnTo>
                    <a:pt x="176" y="14"/>
                  </a:lnTo>
                  <a:lnTo>
                    <a:pt x="172" y="12"/>
                  </a:lnTo>
                  <a:lnTo>
                    <a:pt x="165" y="10"/>
                  </a:lnTo>
                  <a:lnTo>
                    <a:pt x="157" y="8"/>
                  </a:lnTo>
                  <a:lnTo>
                    <a:pt x="147" y="4"/>
                  </a:lnTo>
                  <a:lnTo>
                    <a:pt x="136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1" y="1"/>
                  </a:lnTo>
                  <a:lnTo>
                    <a:pt x="66" y="3"/>
                  </a:lnTo>
                  <a:lnTo>
                    <a:pt x="50" y="8"/>
                  </a:lnTo>
                  <a:lnTo>
                    <a:pt x="33" y="14"/>
                  </a:lnTo>
                  <a:lnTo>
                    <a:pt x="17" y="23"/>
                  </a:lnTo>
                  <a:lnTo>
                    <a:pt x="0" y="33"/>
                  </a:lnTo>
                  <a:lnTo>
                    <a:pt x="0" y="685"/>
                  </a:lnTo>
                  <a:lnTo>
                    <a:pt x="1" y="685"/>
                  </a:lnTo>
                  <a:lnTo>
                    <a:pt x="4" y="685"/>
                  </a:lnTo>
                  <a:lnTo>
                    <a:pt x="9" y="684"/>
                  </a:lnTo>
                  <a:lnTo>
                    <a:pt x="17" y="683"/>
                  </a:lnTo>
                  <a:lnTo>
                    <a:pt x="26" y="682"/>
                  </a:lnTo>
                  <a:lnTo>
                    <a:pt x="35" y="681"/>
                  </a:lnTo>
                  <a:lnTo>
                    <a:pt x="47" y="678"/>
                  </a:lnTo>
                  <a:lnTo>
                    <a:pt x="60" y="676"/>
                  </a:lnTo>
                  <a:lnTo>
                    <a:pt x="73" y="671"/>
                  </a:lnTo>
                  <a:lnTo>
                    <a:pt x="87" y="667"/>
                  </a:lnTo>
                  <a:lnTo>
                    <a:pt x="102" y="662"/>
                  </a:lnTo>
                  <a:lnTo>
                    <a:pt x="118" y="655"/>
                  </a:lnTo>
                  <a:lnTo>
                    <a:pt x="133" y="648"/>
                  </a:lnTo>
                  <a:lnTo>
                    <a:pt x="149" y="639"/>
                  </a:lnTo>
                  <a:lnTo>
                    <a:pt x="165" y="628"/>
                  </a:lnTo>
                  <a:lnTo>
                    <a:pt x="180" y="617"/>
                  </a:lnTo>
                  <a:lnTo>
                    <a:pt x="180" y="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3" name="Freeform 83"/>
            <p:cNvSpPr>
              <a:spLocks/>
            </p:cNvSpPr>
            <p:nvPr/>
          </p:nvSpPr>
          <p:spPr bwMode="auto">
            <a:xfrm>
              <a:off x="6093" y="13704"/>
              <a:ext cx="146" cy="530"/>
            </a:xfrm>
            <a:custGeom>
              <a:avLst/>
              <a:gdLst>
                <a:gd name="T0" fmla="*/ 146 w 146"/>
                <a:gd name="T1" fmla="*/ 14 h 530"/>
                <a:gd name="T2" fmla="*/ 143 w 146"/>
                <a:gd name="T3" fmla="*/ 12 h 530"/>
                <a:gd name="T4" fmla="*/ 134 w 146"/>
                <a:gd name="T5" fmla="*/ 8 h 530"/>
                <a:gd name="T6" fmla="*/ 120 w 146"/>
                <a:gd name="T7" fmla="*/ 4 h 530"/>
                <a:gd name="T8" fmla="*/ 101 w 146"/>
                <a:gd name="T9" fmla="*/ 1 h 530"/>
                <a:gd name="T10" fmla="*/ 79 w 146"/>
                <a:gd name="T11" fmla="*/ 0 h 530"/>
                <a:gd name="T12" fmla="*/ 54 w 146"/>
                <a:gd name="T13" fmla="*/ 3 h 530"/>
                <a:gd name="T14" fmla="*/ 27 w 146"/>
                <a:gd name="T15" fmla="*/ 11 h 530"/>
                <a:gd name="T16" fmla="*/ 0 w 146"/>
                <a:gd name="T17" fmla="*/ 27 h 530"/>
                <a:gd name="T18" fmla="*/ 0 w 146"/>
                <a:gd name="T19" fmla="*/ 530 h 530"/>
                <a:gd name="T20" fmla="*/ 3 w 146"/>
                <a:gd name="T21" fmla="*/ 530 h 530"/>
                <a:gd name="T22" fmla="*/ 14 w 146"/>
                <a:gd name="T23" fmla="*/ 529 h 530"/>
                <a:gd name="T24" fmla="*/ 29 w 146"/>
                <a:gd name="T25" fmla="*/ 526 h 530"/>
                <a:gd name="T26" fmla="*/ 49 w 146"/>
                <a:gd name="T27" fmla="*/ 521 h 530"/>
                <a:gd name="T28" fmla="*/ 71 w 146"/>
                <a:gd name="T29" fmla="*/ 514 h 530"/>
                <a:gd name="T30" fmla="*/ 96 w 146"/>
                <a:gd name="T31" fmla="*/ 505 h 530"/>
                <a:gd name="T32" fmla="*/ 121 w 146"/>
                <a:gd name="T33" fmla="*/ 492 h 530"/>
                <a:gd name="T34" fmla="*/ 146 w 146"/>
                <a:gd name="T35" fmla="*/ 475 h 530"/>
                <a:gd name="T36" fmla="*/ 146 w 146"/>
                <a:gd name="T37" fmla="*/ 14 h 5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530"/>
                <a:gd name="T59" fmla="*/ 146 w 146"/>
                <a:gd name="T60" fmla="*/ 530 h 5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530">
                  <a:moveTo>
                    <a:pt x="146" y="14"/>
                  </a:moveTo>
                  <a:lnTo>
                    <a:pt x="143" y="12"/>
                  </a:lnTo>
                  <a:lnTo>
                    <a:pt x="134" y="8"/>
                  </a:lnTo>
                  <a:lnTo>
                    <a:pt x="120" y="4"/>
                  </a:lnTo>
                  <a:lnTo>
                    <a:pt x="101" y="1"/>
                  </a:lnTo>
                  <a:lnTo>
                    <a:pt x="79" y="0"/>
                  </a:lnTo>
                  <a:lnTo>
                    <a:pt x="54" y="3"/>
                  </a:lnTo>
                  <a:lnTo>
                    <a:pt x="27" y="11"/>
                  </a:lnTo>
                  <a:lnTo>
                    <a:pt x="0" y="27"/>
                  </a:lnTo>
                  <a:lnTo>
                    <a:pt x="0" y="530"/>
                  </a:lnTo>
                  <a:lnTo>
                    <a:pt x="3" y="530"/>
                  </a:lnTo>
                  <a:lnTo>
                    <a:pt x="14" y="529"/>
                  </a:lnTo>
                  <a:lnTo>
                    <a:pt x="29" y="526"/>
                  </a:lnTo>
                  <a:lnTo>
                    <a:pt x="49" y="521"/>
                  </a:lnTo>
                  <a:lnTo>
                    <a:pt x="71" y="514"/>
                  </a:lnTo>
                  <a:lnTo>
                    <a:pt x="96" y="505"/>
                  </a:lnTo>
                  <a:lnTo>
                    <a:pt x="121" y="492"/>
                  </a:lnTo>
                  <a:lnTo>
                    <a:pt x="146" y="475"/>
                  </a:lnTo>
                  <a:lnTo>
                    <a:pt x="146" y="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4" name="Freeform 84"/>
            <p:cNvSpPr>
              <a:spLocks/>
            </p:cNvSpPr>
            <p:nvPr/>
          </p:nvSpPr>
          <p:spPr bwMode="auto">
            <a:xfrm>
              <a:off x="6101" y="13712"/>
              <a:ext cx="109" cy="373"/>
            </a:xfrm>
            <a:custGeom>
              <a:avLst/>
              <a:gdLst>
                <a:gd name="T0" fmla="*/ 109 w 109"/>
                <a:gd name="T1" fmla="*/ 10 h 373"/>
                <a:gd name="T2" fmla="*/ 107 w 109"/>
                <a:gd name="T3" fmla="*/ 9 h 373"/>
                <a:gd name="T4" fmla="*/ 100 w 109"/>
                <a:gd name="T5" fmla="*/ 6 h 373"/>
                <a:gd name="T6" fmla="*/ 89 w 109"/>
                <a:gd name="T7" fmla="*/ 2 h 373"/>
                <a:gd name="T8" fmla="*/ 75 w 109"/>
                <a:gd name="T9" fmla="*/ 0 h 373"/>
                <a:gd name="T10" fmla="*/ 59 w 109"/>
                <a:gd name="T11" fmla="*/ 0 h 373"/>
                <a:gd name="T12" fmla="*/ 39 w 109"/>
                <a:gd name="T13" fmla="*/ 2 h 373"/>
                <a:gd name="T14" fmla="*/ 20 w 109"/>
                <a:gd name="T15" fmla="*/ 9 h 373"/>
                <a:gd name="T16" fmla="*/ 0 w 109"/>
                <a:gd name="T17" fmla="*/ 21 h 373"/>
                <a:gd name="T18" fmla="*/ 0 w 109"/>
                <a:gd name="T19" fmla="*/ 373 h 373"/>
                <a:gd name="T20" fmla="*/ 2 w 109"/>
                <a:gd name="T21" fmla="*/ 373 h 373"/>
                <a:gd name="T22" fmla="*/ 9 w 109"/>
                <a:gd name="T23" fmla="*/ 372 h 373"/>
                <a:gd name="T24" fmla="*/ 21 w 109"/>
                <a:gd name="T25" fmla="*/ 369 h 373"/>
                <a:gd name="T26" fmla="*/ 36 w 109"/>
                <a:gd name="T27" fmla="*/ 366 h 373"/>
                <a:gd name="T28" fmla="*/ 53 w 109"/>
                <a:gd name="T29" fmla="*/ 362 h 373"/>
                <a:gd name="T30" fmla="*/ 72 w 109"/>
                <a:gd name="T31" fmla="*/ 354 h 373"/>
                <a:gd name="T32" fmla="*/ 90 w 109"/>
                <a:gd name="T33" fmla="*/ 343 h 373"/>
                <a:gd name="T34" fmla="*/ 109 w 109"/>
                <a:gd name="T35" fmla="*/ 331 h 373"/>
                <a:gd name="T36" fmla="*/ 109 w 109"/>
                <a:gd name="T37" fmla="*/ 1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9"/>
                <a:gd name="T58" fmla="*/ 0 h 373"/>
                <a:gd name="T59" fmla="*/ 109 w 109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9" h="373">
                  <a:moveTo>
                    <a:pt x="109" y="10"/>
                  </a:moveTo>
                  <a:lnTo>
                    <a:pt x="107" y="9"/>
                  </a:lnTo>
                  <a:lnTo>
                    <a:pt x="100" y="6"/>
                  </a:lnTo>
                  <a:lnTo>
                    <a:pt x="89" y="2"/>
                  </a:lnTo>
                  <a:lnTo>
                    <a:pt x="75" y="0"/>
                  </a:lnTo>
                  <a:lnTo>
                    <a:pt x="59" y="0"/>
                  </a:lnTo>
                  <a:lnTo>
                    <a:pt x="39" y="2"/>
                  </a:lnTo>
                  <a:lnTo>
                    <a:pt x="20" y="9"/>
                  </a:lnTo>
                  <a:lnTo>
                    <a:pt x="0" y="21"/>
                  </a:lnTo>
                  <a:lnTo>
                    <a:pt x="0" y="373"/>
                  </a:lnTo>
                  <a:lnTo>
                    <a:pt x="2" y="373"/>
                  </a:lnTo>
                  <a:lnTo>
                    <a:pt x="9" y="372"/>
                  </a:lnTo>
                  <a:lnTo>
                    <a:pt x="21" y="369"/>
                  </a:lnTo>
                  <a:lnTo>
                    <a:pt x="36" y="366"/>
                  </a:lnTo>
                  <a:lnTo>
                    <a:pt x="53" y="362"/>
                  </a:lnTo>
                  <a:lnTo>
                    <a:pt x="72" y="354"/>
                  </a:lnTo>
                  <a:lnTo>
                    <a:pt x="90" y="343"/>
                  </a:lnTo>
                  <a:lnTo>
                    <a:pt x="109" y="331"/>
                  </a:lnTo>
                  <a:lnTo>
                    <a:pt x="109" y="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5" name="Freeform 85"/>
            <p:cNvSpPr>
              <a:spLocks/>
            </p:cNvSpPr>
            <p:nvPr/>
          </p:nvSpPr>
          <p:spPr bwMode="auto">
            <a:xfrm>
              <a:off x="6107" y="13721"/>
              <a:ext cx="75" cy="216"/>
            </a:xfrm>
            <a:custGeom>
              <a:avLst/>
              <a:gdLst>
                <a:gd name="T0" fmla="*/ 75 w 75"/>
                <a:gd name="T1" fmla="*/ 6 h 216"/>
                <a:gd name="T2" fmla="*/ 73 w 75"/>
                <a:gd name="T3" fmla="*/ 5 h 216"/>
                <a:gd name="T4" fmla="*/ 69 w 75"/>
                <a:gd name="T5" fmla="*/ 4 h 216"/>
                <a:gd name="T6" fmla="*/ 61 w 75"/>
                <a:gd name="T7" fmla="*/ 2 h 216"/>
                <a:gd name="T8" fmla="*/ 52 w 75"/>
                <a:gd name="T9" fmla="*/ 0 h 216"/>
                <a:gd name="T10" fmla="*/ 41 w 75"/>
                <a:gd name="T11" fmla="*/ 0 h 216"/>
                <a:gd name="T12" fmla="*/ 28 w 75"/>
                <a:gd name="T13" fmla="*/ 1 h 216"/>
                <a:gd name="T14" fmla="*/ 14 w 75"/>
                <a:gd name="T15" fmla="*/ 6 h 216"/>
                <a:gd name="T16" fmla="*/ 0 w 75"/>
                <a:gd name="T17" fmla="*/ 14 h 216"/>
                <a:gd name="T18" fmla="*/ 0 w 75"/>
                <a:gd name="T19" fmla="*/ 216 h 216"/>
                <a:gd name="T20" fmla="*/ 2 w 75"/>
                <a:gd name="T21" fmla="*/ 216 h 216"/>
                <a:gd name="T22" fmla="*/ 7 w 75"/>
                <a:gd name="T23" fmla="*/ 215 h 216"/>
                <a:gd name="T24" fmla="*/ 15 w 75"/>
                <a:gd name="T25" fmla="*/ 214 h 216"/>
                <a:gd name="T26" fmla="*/ 25 w 75"/>
                <a:gd name="T27" fmla="*/ 211 h 216"/>
                <a:gd name="T28" fmla="*/ 37 w 75"/>
                <a:gd name="T29" fmla="*/ 208 h 216"/>
                <a:gd name="T30" fmla="*/ 50 w 75"/>
                <a:gd name="T31" fmla="*/ 203 h 216"/>
                <a:gd name="T32" fmla="*/ 63 w 75"/>
                <a:gd name="T33" fmla="*/ 195 h 216"/>
                <a:gd name="T34" fmla="*/ 75 w 75"/>
                <a:gd name="T35" fmla="*/ 187 h 216"/>
                <a:gd name="T36" fmla="*/ 75 w 75"/>
                <a:gd name="T37" fmla="*/ 6 h 2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"/>
                <a:gd name="T58" fmla="*/ 0 h 216"/>
                <a:gd name="T59" fmla="*/ 75 w 75"/>
                <a:gd name="T60" fmla="*/ 216 h 2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" h="216">
                  <a:moveTo>
                    <a:pt x="75" y="6"/>
                  </a:moveTo>
                  <a:lnTo>
                    <a:pt x="73" y="5"/>
                  </a:lnTo>
                  <a:lnTo>
                    <a:pt x="69" y="4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1"/>
                  </a:lnTo>
                  <a:lnTo>
                    <a:pt x="14" y="6"/>
                  </a:lnTo>
                  <a:lnTo>
                    <a:pt x="0" y="14"/>
                  </a:lnTo>
                  <a:lnTo>
                    <a:pt x="0" y="216"/>
                  </a:lnTo>
                  <a:lnTo>
                    <a:pt x="2" y="216"/>
                  </a:lnTo>
                  <a:lnTo>
                    <a:pt x="7" y="215"/>
                  </a:lnTo>
                  <a:lnTo>
                    <a:pt x="15" y="214"/>
                  </a:lnTo>
                  <a:lnTo>
                    <a:pt x="25" y="211"/>
                  </a:lnTo>
                  <a:lnTo>
                    <a:pt x="37" y="208"/>
                  </a:lnTo>
                  <a:lnTo>
                    <a:pt x="50" y="203"/>
                  </a:lnTo>
                  <a:lnTo>
                    <a:pt x="63" y="195"/>
                  </a:lnTo>
                  <a:lnTo>
                    <a:pt x="75" y="187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6" name="Freeform 86"/>
            <p:cNvSpPr>
              <a:spLocks/>
            </p:cNvSpPr>
            <p:nvPr/>
          </p:nvSpPr>
          <p:spPr bwMode="auto">
            <a:xfrm>
              <a:off x="7013" y="14340"/>
              <a:ext cx="110" cy="111"/>
            </a:xfrm>
            <a:custGeom>
              <a:avLst/>
              <a:gdLst>
                <a:gd name="T0" fmla="*/ 55 w 110"/>
                <a:gd name="T1" fmla="*/ 111 h 111"/>
                <a:gd name="T2" fmla="*/ 66 w 110"/>
                <a:gd name="T3" fmla="*/ 110 h 111"/>
                <a:gd name="T4" fmla="*/ 76 w 110"/>
                <a:gd name="T5" fmla="*/ 106 h 111"/>
                <a:gd name="T6" fmla="*/ 85 w 110"/>
                <a:gd name="T7" fmla="*/ 101 h 111"/>
                <a:gd name="T8" fmla="*/ 94 w 110"/>
                <a:gd name="T9" fmla="*/ 94 h 111"/>
                <a:gd name="T10" fmla="*/ 100 w 110"/>
                <a:gd name="T11" fmla="*/ 86 h 111"/>
                <a:gd name="T12" fmla="*/ 106 w 110"/>
                <a:gd name="T13" fmla="*/ 77 h 111"/>
                <a:gd name="T14" fmla="*/ 109 w 110"/>
                <a:gd name="T15" fmla="*/ 66 h 111"/>
                <a:gd name="T16" fmla="*/ 110 w 110"/>
                <a:gd name="T17" fmla="*/ 56 h 111"/>
                <a:gd name="T18" fmla="*/ 109 w 110"/>
                <a:gd name="T19" fmla="*/ 44 h 111"/>
                <a:gd name="T20" fmla="*/ 106 w 110"/>
                <a:gd name="T21" fmla="*/ 34 h 111"/>
                <a:gd name="T22" fmla="*/ 100 w 110"/>
                <a:gd name="T23" fmla="*/ 24 h 111"/>
                <a:gd name="T24" fmla="*/ 94 w 110"/>
                <a:gd name="T25" fmla="*/ 17 h 111"/>
                <a:gd name="T26" fmla="*/ 85 w 110"/>
                <a:gd name="T27" fmla="*/ 9 h 111"/>
                <a:gd name="T28" fmla="*/ 76 w 110"/>
                <a:gd name="T29" fmla="*/ 5 h 111"/>
                <a:gd name="T30" fmla="*/ 66 w 110"/>
                <a:gd name="T31" fmla="*/ 2 h 111"/>
                <a:gd name="T32" fmla="*/ 55 w 110"/>
                <a:gd name="T33" fmla="*/ 0 h 111"/>
                <a:gd name="T34" fmla="*/ 44 w 110"/>
                <a:gd name="T35" fmla="*/ 2 h 111"/>
                <a:gd name="T36" fmla="*/ 33 w 110"/>
                <a:gd name="T37" fmla="*/ 5 h 111"/>
                <a:gd name="T38" fmla="*/ 25 w 110"/>
                <a:gd name="T39" fmla="*/ 9 h 111"/>
                <a:gd name="T40" fmla="*/ 16 w 110"/>
                <a:gd name="T41" fmla="*/ 17 h 111"/>
                <a:gd name="T42" fmla="*/ 10 w 110"/>
                <a:gd name="T43" fmla="*/ 24 h 111"/>
                <a:gd name="T44" fmla="*/ 4 w 110"/>
                <a:gd name="T45" fmla="*/ 34 h 111"/>
                <a:gd name="T46" fmla="*/ 1 w 110"/>
                <a:gd name="T47" fmla="*/ 44 h 111"/>
                <a:gd name="T48" fmla="*/ 0 w 110"/>
                <a:gd name="T49" fmla="*/ 56 h 111"/>
                <a:gd name="T50" fmla="*/ 1 w 110"/>
                <a:gd name="T51" fmla="*/ 66 h 111"/>
                <a:gd name="T52" fmla="*/ 4 w 110"/>
                <a:gd name="T53" fmla="*/ 77 h 111"/>
                <a:gd name="T54" fmla="*/ 10 w 110"/>
                <a:gd name="T55" fmla="*/ 86 h 111"/>
                <a:gd name="T56" fmla="*/ 16 w 110"/>
                <a:gd name="T57" fmla="*/ 94 h 111"/>
                <a:gd name="T58" fmla="*/ 25 w 110"/>
                <a:gd name="T59" fmla="*/ 101 h 111"/>
                <a:gd name="T60" fmla="*/ 33 w 110"/>
                <a:gd name="T61" fmla="*/ 106 h 111"/>
                <a:gd name="T62" fmla="*/ 44 w 110"/>
                <a:gd name="T63" fmla="*/ 110 h 111"/>
                <a:gd name="T64" fmla="*/ 55 w 110"/>
                <a:gd name="T65" fmla="*/ 111 h 1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0"/>
                <a:gd name="T100" fmla="*/ 0 h 111"/>
                <a:gd name="T101" fmla="*/ 110 w 110"/>
                <a:gd name="T102" fmla="*/ 111 h 11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0" h="111">
                  <a:moveTo>
                    <a:pt x="55" y="111"/>
                  </a:moveTo>
                  <a:lnTo>
                    <a:pt x="66" y="110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6" y="77"/>
                  </a:lnTo>
                  <a:lnTo>
                    <a:pt x="109" y="66"/>
                  </a:lnTo>
                  <a:lnTo>
                    <a:pt x="110" y="56"/>
                  </a:lnTo>
                  <a:lnTo>
                    <a:pt x="109" y="44"/>
                  </a:lnTo>
                  <a:lnTo>
                    <a:pt x="106" y="34"/>
                  </a:lnTo>
                  <a:lnTo>
                    <a:pt x="100" y="24"/>
                  </a:lnTo>
                  <a:lnTo>
                    <a:pt x="94" y="17"/>
                  </a:lnTo>
                  <a:lnTo>
                    <a:pt x="85" y="9"/>
                  </a:lnTo>
                  <a:lnTo>
                    <a:pt x="76" y="5"/>
                  </a:lnTo>
                  <a:lnTo>
                    <a:pt x="66" y="2"/>
                  </a:lnTo>
                  <a:lnTo>
                    <a:pt x="55" y="0"/>
                  </a:lnTo>
                  <a:lnTo>
                    <a:pt x="44" y="2"/>
                  </a:lnTo>
                  <a:lnTo>
                    <a:pt x="33" y="5"/>
                  </a:lnTo>
                  <a:lnTo>
                    <a:pt x="25" y="9"/>
                  </a:lnTo>
                  <a:lnTo>
                    <a:pt x="16" y="17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1" y="44"/>
                  </a:lnTo>
                  <a:lnTo>
                    <a:pt x="0" y="56"/>
                  </a:lnTo>
                  <a:lnTo>
                    <a:pt x="1" y="66"/>
                  </a:lnTo>
                  <a:lnTo>
                    <a:pt x="4" y="77"/>
                  </a:lnTo>
                  <a:lnTo>
                    <a:pt x="10" y="86"/>
                  </a:lnTo>
                  <a:lnTo>
                    <a:pt x="16" y="94"/>
                  </a:lnTo>
                  <a:lnTo>
                    <a:pt x="25" y="101"/>
                  </a:lnTo>
                  <a:lnTo>
                    <a:pt x="33" y="106"/>
                  </a:lnTo>
                  <a:lnTo>
                    <a:pt x="44" y="110"/>
                  </a:lnTo>
                  <a:lnTo>
                    <a:pt x="55" y="1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7" name="Freeform 87"/>
            <p:cNvSpPr>
              <a:spLocks/>
            </p:cNvSpPr>
            <p:nvPr/>
          </p:nvSpPr>
          <p:spPr bwMode="auto">
            <a:xfrm>
              <a:off x="6676" y="14343"/>
              <a:ext cx="55" cy="55"/>
            </a:xfrm>
            <a:custGeom>
              <a:avLst/>
              <a:gdLst>
                <a:gd name="T0" fmla="*/ 27 w 55"/>
                <a:gd name="T1" fmla="*/ 55 h 55"/>
                <a:gd name="T2" fmla="*/ 38 w 55"/>
                <a:gd name="T3" fmla="*/ 53 h 55"/>
                <a:gd name="T4" fmla="*/ 48 w 55"/>
                <a:gd name="T5" fmla="*/ 46 h 55"/>
                <a:gd name="T6" fmla="*/ 53 w 55"/>
                <a:gd name="T7" fmla="*/ 37 h 55"/>
                <a:gd name="T8" fmla="*/ 55 w 55"/>
                <a:gd name="T9" fmla="*/ 27 h 55"/>
                <a:gd name="T10" fmla="*/ 53 w 55"/>
                <a:gd name="T11" fmla="*/ 16 h 55"/>
                <a:gd name="T12" fmla="*/ 48 w 55"/>
                <a:gd name="T13" fmla="*/ 7 h 55"/>
                <a:gd name="T14" fmla="*/ 38 w 55"/>
                <a:gd name="T15" fmla="*/ 2 h 55"/>
                <a:gd name="T16" fmla="*/ 27 w 55"/>
                <a:gd name="T17" fmla="*/ 0 h 55"/>
                <a:gd name="T18" fmla="*/ 16 w 55"/>
                <a:gd name="T19" fmla="*/ 2 h 55"/>
                <a:gd name="T20" fmla="*/ 8 w 55"/>
                <a:gd name="T21" fmla="*/ 7 h 55"/>
                <a:gd name="T22" fmla="*/ 2 w 55"/>
                <a:gd name="T23" fmla="*/ 16 h 55"/>
                <a:gd name="T24" fmla="*/ 0 w 55"/>
                <a:gd name="T25" fmla="*/ 27 h 55"/>
                <a:gd name="T26" fmla="*/ 2 w 55"/>
                <a:gd name="T27" fmla="*/ 37 h 55"/>
                <a:gd name="T28" fmla="*/ 8 w 55"/>
                <a:gd name="T29" fmla="*/ 46 h 55"/>
                <a:gd name="T30" fmla="*/ 16 w 55"/>
                <a:gd name="T31" fmla="*/ 53 h 55"/>
                <a:gd name="T32" fmla="*/ 27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7" y="55"/>
                  </a:moveTo>
                  <a:lnTo>
                    <a:pt x="38" y="53"/>
                  </a:lnTo>
                  <a:lnTo>
                    <a:pt x="48" y="46"/>
                  </a:lnTo>
                  <a:lnTo>
                    <a:pt x="53" y="37"/>
                  </a:lnTo>
                  <a:lnTo>
                    <a:pt x="55" y="27"/>
                  </a:lnTo>
                  <a:lnTo>
                    <a:pt x="53" y="16"/>
                  </a:lnTo>
                  <a:lnTo>
                    <a:pt x="48" y="7"/>
                  </a:lnTo>
                  <a:lnTo>
                    <a:pt x="38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6"/>
                  </a:lnTo>
                  <a:lnTo>
                    <a:pt x="0" y="27"/>
                  </a:lnTo>
                  <a:lnTo>
                    <a:pt x="2" y="37"/>
                  </a:lnTo>
                  <a:lnTo>
                    <a:pt x="8" y="46"/>
                  </a:lnTo>
                  <a:lnTo>
                    <a:pt x="16" y="53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8" name="Freeform 88"/>
            <p:cNvSpPr>
              <a:spLocks/>
            </p:cNvSpPr>
            <p:nvPr/>
          </p:nvSpPr>
          <p:spPr bwMode="auto">
            <a:xfrm>
              <a:off x="6770" y="14345"/>
              <a:ext cx="55" cy="55"/>
            </a:xfrm>
            <a:custGeom>
              <a:avLst/>
              <a:gdLst>
                <a:gd name="T0" fmla="*/ 28 w 55"/>
                <a:gd name="T1" fmla="*/ 55 h 55"/>
                <a:gd name="T2" fmla="*/ 39 w 55"/>
                <a:gd name="T3" fmla="*/ 53 h 55"/>
                <a:gd name="T4" fmla="*/ 47 w 55"/>
                <a:gd name="T5" fmla="*/ 47 h 55"/>
                <a:gd name="T6" fmla="*/ 53 w 55"/>
                <a:gd name="T7" fmla="*/ 39 h 55"/>
                <a:gd name="T8" fmla="*/ 55 w 55"/>
                <a:gd name="T9" fmla="*/ 28 h 55"/>
                <a:gd name="T10" fmla="*/ 53 w 55"/>
                <a:gd name="T11" fmla="*/ 17 h 55"/>
                <a:gd name="T12" fmla="*/ 47 w 55"/>
                <a:gd name="T13" fmla="*/ 8 h 55"/>
                <a:gd name="T14" fmla="*/ 39 w 55"/>
                <a:gd name="T15" fmla="*/ 2 h 55"/>
                <a:gd name="T16" fmla="*/ 28 w 55"/>
                <a:gd name="T17" fmla="*/ 0 h 55"/>
                <a:gd name="T18" fmla="*/ 17 w 55"/>
                <a:gd name="T19" fmla="*/ 2 h 55"/>
                <a:gd name="T20" fmla="*/ 9 w 55"/>
                <a:gd name="T21" fmla="*/ 8 h 55"/>
                <a:gd name="T22" fmla="*/ 2 w 55"/>
                <a:gd name="T23" fmla="*/ 17 h 55"/>
                <a:gd name="T24" fmla="*/ 0 w 55"/>
                <a:gd name="T25" fmla="*/ 28 h 55"/>
                <a:gd name="T26" fmla="*/ 2 w 55"/>
                <a:gd name="T27" fmla="*/ 39 h 55"/>
                <a:gd name="T28" fmla="*/ 9 w 55"/>
                <a:gd name="T29" fmla="*/ 47 h 55"/>
                <a:gd name="T30" fmla="*/ 17 w 55"/>
                <a:gd name="T31" fmla="*/ 53 h 55"/>
                <a:gd name="T32" fmla="*/ 28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8" y="55"/>
                  </a:moveTo>
                  <a:lnTo>
                    <a:pt x="39" y="53"/>
                  </a:lnTo>
                  <a:lnTo>
                    <a:pt x="47" y="47"/>
                  </a:lnTo>
                  <a:lnTo>
                    <a:pt x="53" y="39"/>
                  </a:lnTo>
                  <a:lnTo>
                    <a:pt x="55" y="28"/>
                  </a:lnTo>
                  <a:lnTo>
                    <a:pt x="53" y="17"/>
                  </a:lnTo>
                  <a:lnTo>
                    <a:pt x="47" y="8"/>
                  </a:lnTo>
                  <a:lnTo>
                    <a:pt x="39" y="2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39"/>
                  </a:lnTo>
                  <a:lnTo>
                    <a:pt x="9" y="47"/>
                  </a:lnTo>
                  <a:lnTo>
                    <a:pt x="17" y="53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79" name="Freeform 89"/>
            <p:cNvSpPr>
              <a:spLocks/>
            </p:cNvSpPr>
            <p:nvPr/>
          </p:nvSpPr>
          <p:spPr bwMode="auto">
            <a:xfrm>
              <a:off x="6401" y="13591"/>
              <a:ext cx="156" cy="752"/>
            </a:xfrm>
            <a:custGeom>
              <a:avLst/>
              <a:gdLst>
                <a:gd name="T0" fmla="*/ 48 w 156"/>
                <a:gd name="T1" fmla="*/ 15 h 752"/>
                <a:gd name="T2" fmla="*/ 44 w 156"/>
                <a:gd name="T3" fmla="*/ 30 h 752"/>
                <a:gd name="T4" fmla="*/ 33 w 156"/>
                <a:gd name="T5" fmla="*/ 73 h 752"/>
                <a:gd name="T6" fmla="*/ 19 w 156"/>
                <a:gd name="T7" fmla="*/ 140 h 752"/>
                <a:gd name="T8" fmla="*/ 7 w 156"/>
                <a:gd name="T9" fmla="*/ 229 h 752"/>
                <a:gd name="T10" fmla="*/ 0 w 156"/>
                <a:gd name="T11" fmla="*/ 337 h 752"/>
                <a:gd name="T12" fmla="*/ 1 w 156"/>
                <a:gd name="T13" fmla="*/ 462 h 752"/>
                <a:gd name="T14" fmla="*/ 14 w 156"/>
                <a:gd name="T15" fmla="*/ 602 h 752"/>
                <a:gd name="T16" fmla="*/ 43 w 156"/>
                <a:gd name="T17" fmla="*/ 752 h 752"/>
                <a:gd name="T18" fmla="*/ 150 w 156"/>
                <a:gd name="T19" fmla="*/ 746 h 752"/>
                <a:gd name="T20" fmla="*/ 146 w 156"/>
                <a:gd name="T21" fmla="*/ 724 h 752"/>
                <a:gd name="T22" fmla="*/ 135 w 156"/>
                <a:gd name="T23" fmla="*/ 663 h 752"/>
                <a:gd name="T24" fmla="*/ 123 w 156"/>
                <a:gd name="T25" fmla="*/ 574 h 752"/>
                <a:gd name="T26" fmla="*/ 111 w 156"/>
                <a:gd name="T27" fmla="*/ 463 h 752"/>
                <a:gd name="T28" fmla="*/ 104 w 156"/>
                <a:gd name="T29" fmla="*/ 342 h 752"/>
                <a:gd name="T30" fmla="*/ 107 w 156"/>
                <a:gd name="T31" fmla="*/ 220 h 752"/>
                <a:gd name="T32" fmla="*/ 124 w 156"/>
                <a:gd name="T33" fmla="*/ 106 h 752"/>
                <a:gd name="T34" fmla="*/ 156 w 156"/>
                <a:gd name="T35" fmla="*/ 9 h 752"/>
                <a:gd name="T36" fmla="*/ 156 w 156"/>
                <a:gd name="T37" fmla="*/ 8 h 752"/>
                <a:gd name="T38" fmla="*/ 156 w 156"/>
                <a:gd name="T39" fmla="*/ 6 h 752"/>
                <a:gd name="T40" fmla="*/ 154 w 156"/>
                <a:gd name="T41" fmla="*/ 4 h 752"/>
                <a:gd name="T42" fmla="*/ 147 w 156"/>
                <a:gd name="T43" fmla="*/ 0 h 752"/>
                <a:gd name="T44" fmla="*/ 134 w 156"/>
                <a:gd name="T45" fmla="*/ 0 h 752"/>
                <a:gd name="T46" fmla="*/ 115 w 156"/>
                <a:gd name="T47" fmla="*/ 1 h 752"/>
                <a:gd name="T48" fmla="*/ 87 w 156"/>
                <a:gd name="T49" fmla="*/ 7 h 752"/>
                <a:gd name="T50" fmla="*/ 48 w 156"/>
                <a:gd name="T51" fmla="*/ 15 h 7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6"/>
                <a:gd name="T79" fmla="*/ 0 h 752"/>
                <a:gd name="T80" fmla="*/ 156 w 156"/>
                <a:gd name="T81" fmla="*/ 752 h 7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6" h="752">
                  <a:moveTo>
                    <a:pt x="48" y="15"/>
                  </a:moveTo>
                  <a:lnTo>
                    <a:pt x="44" y="30"/>
                  </a:lnTo>
                  <a:lnTo>
                    <a:pt x="33" y="73"/>
                  </a:lnTo>
                  <a:lnTo>
                    <a:pt x="19" y="140"/>
                  </a:lnTo>
                  <a:lnTo>
                    <a:pt x="7" y="229"/>
                  </a:lnTo>
                  <a:lnTo>
                    <a:pt x="0" y="337"/>
                  </a:lnTo>
                  <a:lnTo>
                    <a:pt x="1" y="462"/>
                  </a:lnTo>
                  <a:lnTo>
                    <a:pt x="14" y="602"/>
                  </a:lnTo>
                  <a:lnTo>
                    <a:pt x="43" y="752"/>
                  </a:lnTo>
                  <a:lnTo>
                    <a:pt x="150" y="746"/>
                  </a:lnTo>
                  <a:lnTo>
                    <a:pt x="146" y="724"/>
                  </a:lnTo>
                  <a:lnTo>
                    <a:pt x="135" y="663"/>
                  </a:lnTo>
                  <a:lnTo>
                    <a:pt x="123" y="574"/>
                  </a:lnTo>
                  <a:lnTo>
                    <a:pt x="111" y="463"/>
                  </a:lnTo>
                  <a:lnTo>
                    <a:pt x="104" y="342"/>
                  </a:lnTo>
                  <a:lnTo>
                    <a:pt x="107" y="220"/>
                  </a:lnTo>
                  <a:lnTo>
                    <a:pt x="124" y="106"/>
                  </a:lnTo>
                  <a:lnTo>
                    <a:pt x="156" y="9"/>
                  </a:lnTo>
                  <a:lnTo>
                    <a:pt x="156" y="8"/>
                  </a:lnTo>
                  <a:lnTo>
                    <a:pt x="156" y="6"/>
                  </a:lnTo>
                  <a:lnTo>
                    <a:pt x="154" y="4"/>
                  </a:lnTo>
                  <a:lnTo>
                    <a:pt x="147" y="0"/>
                  </a:lnTo>
                  <a:lnTo>
                    <a:pt x="134" y="0"/>
                  </a:lnTo>
                  <a:lnTo>
                    <a:pt x="115" y="1"/>
                  </a:lnTo>
                  <a:lnTo>
                    <a:pt x="87" y="7"/>
                  </a:lnTo>
                  <a:lnTo>
                    <a:pt x="48" y="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0" name="Freeform 90"/>
            <p:cNvSpPr>
              <a:spLocks/>
            </p:cNvSpPr>
            <p:nvPr/>
          </p:nvSpPr>
          <p:spPr bwMode="auto">
            <a:xfrm>
              <a:off x="7205" y="13498"/>
              <a:ext cx="212" cy="839"/>
            </a:xfrm>
            <a:custGeom>
              <a:avLst/>
              <a:gdLst>
                <a:gd name="T0" fmla="*/ 212 w 212"/>
                <a:gd name="T1" fmla="*/ 6 h 839"/>
                <a:gd name="T2" fmla="*/ 206 w 212"/>
                <a:gd name="T3" fmla="*/ 11 h 839"/>
                <a:gd name="T4" fmla="*/ 192 w 212"/>
                <a:gd name="T5" fmla="*/ 33 h 839"/>
                <a:gd name="T6" fmla="*/ 174 w 212"/>
                <a:gd name="T7" fmla="*/ 77 h 839"/>
                <a:gd name="T8" fmla="*/ 156 w 212"/>
                <a:gd name="T9" fmla="*/ 148 h 839"/>
                <a:gd name="T10" fmla="*/ 141 w 212"/>
                <a:gd name="T11" fmla="*/ 254 h 839"/>
                <a:gd name="T12" fmla="*/ 133 w 212"/>
                <a:gd name="T13" fmla="*/ 401 h 839"/>
                <a:gd name="T14" fmla="*/ 137 w 212"/>
                <a:gd name="T15" fmla="*/ 593 h 839"/>
                <a:gd name="T16" fmla="*/ 158 w 212"/>
                <a:gd name="T17" fmla="*/ 839 h 839"/>
                <a:gd name="T18" fmla="*/ 38 w 212"/>
                <a:gd name="T19" fmla="*/ 839 h 839"/>
                <a:gd name="T20" fmla="*/ 34 w 212"/>
                <a:gd name="T21" fmla="*/ 814 h 839"/>
                <a:gd name="T22" fmla="*/ 24 w 212"/>
                <a:gd name="T23" fmla="*/ 746 h 839"/>
                <a:gd name="T24" fmla="*/ 12 w 212"/>
                <a:gd name="T25" fmla="*/ 645 h 839"/>
                <a:gd name="T26" fmla="*/ 3 w 212"/>
                <a:gd name="T27" fmla="*/ 521 h 839"/>
                <a:gd name="T28" fmla="*/ 0 w 212"/>
                <a:gd name="T29" fmla="*/ 384 h 839"/>
                <a:gd name="T30" fmla="*/ 6 w 212"/>
                <a:gd name="T31" fmla="*/ 244 h 839"/>
                <a:gd name="T32" fmla="*/ 29 w 212"/>
                <a:gd name="T33" fmla="*/ 114 h 839"/>
                <a:gd name="T34" fmla="*/ 68 w 212"/>
                <a:gd name="T35" fmla="*/ 0 h 839"/>
                <a:gd name="T36" fmla="*/ 212 w 212"/>
                <a:gd name="T37" fmla="*/ 6 h 8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2"/>
                <a:gd name="T58" fmla="*/ 0 h 839"/>
                <a:gd name="T59" fmla="*/ 212 w 212"/>
                <a:gd name="T60" fmla="*/ 839 h 8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2" h="839">
                  <a:moveTo>
                    <a:pt x="212" y="6"/>
                  </a:moveTo>
                  <a:lnTo>
                    <a:pt x="206" y="11"/>
                  </a:lnTo>
                  <a:lnTo>
                    <a:pt x="192" y="33"/>
                  </a:lnTo>
                  <a:lnTo>
                    <a:pt x="174" y="77"/>
                  </a:lnTo>
                  <a:lnTo>
                    <a:pt x="156" y="148"/>
                  </a:lnTo>
                  <a:lnTo>
                    <a:pt x="141" y="254"/>
                  </a:lnTo>
                  <a:lnTo>
                    <a:pt x="133" y="401"/>
                  </a:lnTo>
                  <a:lnTo>
                    <a:pt x="137" y="593"/>
                  </a:lnTo>
                  <a:lnTo>
                    <a:pt x="158" y="839"/>
                  </a:lnTo>
                  <a:lnTo>
                    <a:pt x="38" y="839"/>
                  </a:lnTo>
                  <a:lnTo>
                    <a:pt x="34" y="814"/>
                  </a:lnTo>
                  <a:lnTo>
                    <a:pt x="24" y="746"/>
                  </a:lnTo>
                  <a:lnTo>
                    <a:pt x="12" y="645"/>
                  </a:lnTo>
                  <a:lnTo>
                    <a:pt x="3" y="521"/>
                  </a:lnTo>
                  <a:lnTo>
                    <a:pt x="0" y="384"/>
                  </a:lnTo>
                  <a:lnTo>
                    <a:pt x="6" y="244"/>
                  </a:lnTo>
                  <a:lnTo>
                    <a:pt x="29" y="114"/>
                  </a:lnTo>
                  <a:lnTo>
                    <a:pt x="68" y="0"/>
                  </a:lnTo>
                  <a:lnTo>
                    <a:pt x="212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1" name="Freeform 91"/>
            <p:cNvSpPr>
              <a:spLocks/>
            </p:cNvSpPr>
            <p:nvPr/>
          </p:nvSpPr>
          <p:spPr bwMode="auto">
            <a:xfrm>
              <a:off x="6406" y="13636"/>
              <a:ext cx="137" cy="656"/>
            </a:xfrm>
            <a:custGeom>
              <a:avLst/>
              <a:gdLst>
                <a:gd name="T0" fmla="*/ 43 w 137"/>
                <a:gd name="T1" fmla="*/ 12 h 656"/>
                <a:gd name="T2" fmla="*/ 39 w 137"/>
                <a:gd name="T3" fmla="*/ 25 h 656"/>
                <a:gd name="T4" fmla="*/ 30 w 137"/>
                <a:gd name="T5" fmla="*/ 62 h 656"/>
                <a:gd name="T6" fmla="*/ 19 w 137"/>
                <a:gd name="T7" fmla="*/ 122 h 656"/>
                <a:gd name="T8" fmla="*/ 7 w 137"/>
                <a:gd name="T9" fmla="*/ 199 h 656"/>
                <a:gd name="T10" fmla="*/ 0 w 137"/>
                <a:gd name="T11" fmla="*/ 294 h 656"/>
                <a:gd name="T12" fmla="*/ 1 w 137"/>
                <a:gd name="T13" fmla="*/ 403 h 656"/>
                <a:gd name="T14" fmla="*/ 12 w 137"/>
                <a:gd name="T15" fmla="*/ 524 h 656"/>
                <a:gd name="T16" fmla="*/ 38 w 137"/>
                <a:gd name="T17" fmla="*/ 656 h 656"/>
                <a:gd name="T18" fmla="*/ 132 w 137"/>
                <a:gd name="T19" fmla="*/ 650 h 656"/>
                <a:gd name="T20" fmla="*/ 127 w 137"/>
                <a:gd name="T21" fmla="*/ 631 h 656"/>
                <a:gd name="T22" fmla="*/ 119 w 137"/>
                <a:gd name="T23" fmla="*/ 578 h 656"/>
                <a:gd name="T24" fmla="*/ 107 w 137"/>
                <a:gd name="T25" fmla="*/ 499 h 656"/>
                <a:gd name="T26" fmla="*/ 97 w 137"/>
                <a:gd name="T27" fmla="*/ 403 h 656"/>
                <a:gd name="T28" fmla="*/ 92 w 137"/>
                <a:gd name="T29" fmla="*/ 297 h 656"/>
                <a:gd name="T30" fmla="*/ 94 w 137"/>
                <a:gd name="T31" fmla="*/ 192 h 656"/>
                <a:gd name="T32" fmla="*/ 108 w 137"/>
                <a:gd name="T33" fmla="*/ 91 h 656"/>
                <a:gd name="T34" fmla="*/ 137 w 137"/>
                <a:gd name="T35" fmla="*/ 7 h 656"/>
                <a:gd name="T36" fmla="*/ 137 w 137"/>
                <a:gd name="T37" fmla="*/ 6 h 656"/>
                <a:gd name="T38" fmla="*/ 137 w 137"/>
                <a:gd name="T39" fmla="*/ 4 h 656"/>
                <a:gd name="T40" fmla="*/ 135 w 137"/>
                <a:gd name="T41" fmla="*/ 2 h 656"/>
                <a:gd name="T42" fmla="*/ 129 w 137"/>
                <a:gd name="T43" fmla="*/ 0 h 656"/>
                <a:gd name="T44" fmla="*/ 119 w 137"/>
                <a:gd name="T45" fmla="*/ 0 h 656"/>
                <a:gd name="T46" fmla="*/ 101 w 137"/>
                <a:gd name="T47" fmla="*/ 1 h 656"/>
                <a:gd name="T48" fmla="*/ 77 w 137"/>
                <a:gd name="T49" fmla="*/ 5 h 656"/>
                <a:gd name="T50" fmla="*/ 43 w 137"/>
                <a:gd name="T51" fmla="*/ 12 h 6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"/>
                <a:gd name="T79" fmla="*/ 0 h 656"/>
                <a:gd name="T80" fmla="*/ 137 w 137"/>
                <a:gd name="T81" fmla="*/ 656 h 6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" h="656">
                  <a:moveTo>
                    <a:pt x="43" y="12"/>
                  </a:moveTo>
                  <a:lnTo>
                    <a:pt x="39" y="25"/>
                  </a:lnTo>
                  <a:lnTo>
                    <a:pt x="30" y="62"/>
                  </a:lnTo>
                  <a:lnTo>
                    <a:pt x="19" y="122"/>
                  </a:lnTo>
                  <a:lnTo>
                    <a:pt x="7" y="199"/>
                  </a:lnTo>
                  <a:lnTo>
                    <a:pt x="0" y="294"/>
                  </a:lnTo>
                  <a:lnTo>
                    <a:pt x="1" y="403"/>
                  </a:lnTo>
                  <a:lnTo>
                    <a:pt x="12" y="524"/>
                  </a:lnTo>
                  <a:lnTo>
                    <a:pt x="38" y="656"/>
                  </a:lnTo>
                  <a:lnTo>
                    <a:pt x="132" y="650"/>
                  </a:lnTo>
                  <a:lnTo>
                    <a:pt x="127" y="631"/>
                  </a:lnTo>
                  <a:lnTo>
                    <a:pt x="119" y="578"/>
                  </a:lnTo>
                  <a:lnTo>
                    <a:pt x="107" y="499"/>
                  </a:lnTo>
                  <a:lnTo>
                    <a:pt x="97" y="403"/>
                  </a:lnTo>
                  <a:lnTo>
                    <a:pt x="92" y="297"/>
                  </a:lnTo>
                  <a:lnTo>
                    <a:pt x="94" y="192"/>
                  </a:lnTo>
                  <a:lnTo>
                    <a:pt x="108" y="91"/>
                  </a:lnTo>
                  <a:lnTo>
                    <a:pt x="137" y="7"/>
                  </a:lnTo>
                  <a:lnTo>
                    <a:pt x="137" y="6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29" y="0"/>
                  </a:lnTo>
                  <a:lnTo>
                    <a:pt x="119" y="0"/>
                  </a:lnTo>
                  <a:lnTo>
                    <a:pt x="101" y="1"/>
                  </a:lnTo>
                  <a:lnTo>
                    <a:pt x="77" y="5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2" name="Freeform 92"/>
            <p:cNvSpPr>
              <a:spLocks/>
            </p:cNvSpPr>
            <p:nvPr/>
          </p:nvSpPr>
          <p:spPr bwMode="auto">
            <a:xfrm>
              <a:off x="6412" y="13680"/>
              <a:ext cx="116" cy="560"/>
            </a:xfrm>
            <a:custGeom>
              <a:avLst/>
              <a:gdLst>
                <a:gd name="T0" fmla="*/ 36 w 116"/>
                <a:gd name="T1" fmla="*/ 11 h 560"/>
                <a:gd name="T2" fmla="*/ 33 w 116"/>
                <a:gd name="T3" fmla="*/ 21 h 560"/>
                <a:gd name="T4" fmla="*/ 24 w 116"/>
                <a:gd name="T5" fmla="*/ 53 h 560"/>
                <a:gd name="T6" fmla="*/ 15 w 116"/>
                <a:gd name="T7" fmla="*/ 103 h 560"/>
                <a:gd name="T8" fmla="*/ 5 w 116"/>
                <a:gd name="T9" fmla="*/ 169 h 560"/>
                <a:gd name="T10" fmla="*/ 0 w 116"/>
                <a:gd name="T11" fmla="*/ 250 h 560"/>
                <a:gd name="T12" fmla="*/ 1 w 116"/>
                <a:gd name="T13" fmla="*/ 344 h 560"/>
                <a:gd name="T14" fmla="*/ 10 w 116"/>
                <a:gd name="T15" fmla="*/ 448 h 560"/>
                <a:gd name="T16" fmla="*/ 32 w 116"/>
                <a:gd name="T17" fmla="*/ 560 h 560"/>
                <a:gd name="T18" fmla="*/ 112 w 116"/>
                <a:gd name="T19" fmla="*/ 555 h 560"/>
                <a:gd name="T20" fmla="*/ 108 w 116"/>
                <a:gd name="T21" fmla="*/ 538 h 560"/>
                <a:gd name="T22" fmla="*/ 101 w 116"/>
                <a:gd name="T23" fmla="*/ 493 h 560"/>
                <a:gd name="T24" fmla="*/ 91 w 116"/>
                <a:gd name="T25" fmla="*/ 426 h 560"/>
                <a:gd name="T26" fmla="*/ 82 w 116"/>
                <a:gd name="T27" fmla="*/ 344 h 560"/>
                <a:gd name="T28" fmla="*/ 77 w 116"/>
                <a:gd name="T29" fmla="*/ 255 h 560"/>
                <a:gd name="T30" fmla="*/ 79 w 116"/>
                <a:gd name="T31" fmla="*/ 164 h 560"/>
                <a:gd name="T32" fmla="*/ 91 w 116"/>
                <a:gd name="T33" fmla="*/ 79 h 560"/>
                <a:gd name="T34" fmla="*/ 116 w 116"/>
                <a:gd name="T35" fmla="*/ 6 h 560"/>
                <a:gd name="T36" fmla="*/ 116 w 116"/>
                <a:gd name="T37" fmla="*/ 5 h 560"/>
                <a:gd name="T38" fmla="*/ 116 w 116"/>
                <a:gd name="T39" fmla="*/ 4 h 560"/>
                <a:gd name="T40" fmla="*/ 114 w 116"/>
                <a:gd name="T41" fmla="*/ 2 h 560"/>
                <a:gd name="T42" fmla="*/ 109 w 116"/>
                <a:gd name="T43" fmla="*/ 0 h 560"/>
                <a:gd name="T44" fmla="*/ 100 w 116"/>
                <a:gd name="T45" fmla="*/ 0 h 560"/>
                <a:gd name="T46" fmla="*/ 86 w 116"/>
                <a:gd name="T47" fmla="*/ 1 h 560"/>
                <a:gd name="T48" fmla="*/ 65 w 116"/>
                <a:gd name="T49" fmla="*/ 4 h 560"/>
                <a:gd name="T50" fmla="*/ 36 w 116"/>
                <a:gd name="T51" fmla="*/ 11 h 5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6"/>
                <a:gd name="T79" fmla="*/ 0 h 560"/>
                <a:gd name="T80" fmla="*/ 116 w 116"/>
                <a:gd name="T81" fmla="*/ 560 h 5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6" h="560">
                  <a:moveTo>
                    <a:pt x="36" y="11"/>
                  </a:moveTo>
                  <a:lnTo>
                    <a:pt x="33" y="21"/>
                  </a:lnTo>
                  <a:lnTo>
                    <a:pt x="24" y="53"/>
                  </a:lnTo>
                  <a:lnTo>
                    <a:pt x="15" y="103"/>
                  </a:lnTo>
                  <a:lnTo>
                    <a:pt x="5" y="169"/>
                  </a:lnTo>
                  <a:lnTo>
                    <a:pt x="0" y="250"/>
                  </a:lnTo>
                  <a:lnTo>
                    <a:pt x="1" y="344"/>
                  </a:lnTo>
                  <a:lnTo>
                    <a:pt x="10" y="448"/>
                  </a:lnTo>
                  <a:lnTo>
                    <a:pt x="32" y="560"/>
                  </a:lnTo>
                  <a:lnTo>
                    <a:pt x="112" y="555"/>
                  </a:lnTo>
                  <a:lnTo>
                    <a:pt x="108" y="538"/>
                  </a:lnTo>
                  <a:lnTo>
                    <a:pt x="101" y="493"/>
                  </a:lnTo>
                  <a:lnTo>
                    <a:pt x="91" y="426"/>
                  </a:lnTo>
                  <a:lnTo>
                    <a:pt x="82" y="344"/>
                  </a:lnTo>
                  <a:lnTo>
                    <a:pt x="77" y="255"/>
                  </a:lnTo>
                  <a:lnTo>
                    <a:pt x="79" y="164"/>
                  </a:lnTo>
                  <a:lnTo>
                    <a:pt x="91" y="79"/>
                  </a:lnTo>
                  <a:lnTo>
                    <a:pt x="116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65" y="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3" name="Freeform 93"/>
            <p:cNvSpPr>
              <a:spLocks/>
            </p:cNvSpPr>
            <p:nvPr/>
          </p:nvSpPr>
          <p:spPr bwMode="auto">
            <a:xfrm>
              <a:off x="6417" y="13724"/>
              <a:ext cx="97" cy="463"/>
            </a:xfrm>
            <a:custGeom>
              <a:avLst/>
              <a:gdLst>
                <a:gd name="T0" fmla="*/ 30 w 97"/>
                <a:gd name="T1" fmla="*/ 9 h 463"/>
                <a:gd name="T2" fmla="*/ 27 w 97"/>
                <a:gd name="T3" fmla="*/ 17 h 463"/>
                <a:gd name="T4" fmla="*/ 20 w 97"/>
                <a:gd name="T5" fmla="*/ 44 h 463"/>
                <a:gd name="T6" fmla="*/ 12 w 97"/>
                <a:gd name="T7" fmla="*/ 85 h 463"/>
                <a:gd name="T8" fmla="*/ 4 w 97"/>
                <a:gd name="T9" fmla="*/ 140 h 463"/>
                <a:gd name="T10" fmla="*/ 0 w 97"/>
                <a:gd name="T11" fmla="*/ 207 h 463"/>
                <a:gd name="T12" fmla="*/ 0 w 97"/>
                <a:gd name="T13" fmla="*/ 285 h 463"/>
                <a:gd name="T14" fmla="*/ 9 w 97"/>
                <a:gd name="T15" fmla="*/ 370 h 463"/>
                <a:gd name="T16" fmla="*/ 26 w 97"/>
                <a:gd name="T17" fmla="*/ 463 h 463"/>
                <a:gd name="T18" fmla="*/ 93 w 97"/>
                <a:gd name="T19" fmla="*/ 460 h 463"/>
                <a:gd name="T20" fmla="*/ 89 w 97"/>
                <a:gd name="T21" fmla="*/ 446 h 463"/>
                <a:gd name="T22" fmla="*/ 83 w 97"/>
                <a:gd name="T23" fmla="*/ 408 h 463"/>
                <a:gd name="T24" fmla="*/ 75 w 97"/>
                <a:gd name="T25" fmla="*/ 353 h 463"/>
                <a:gd name="T26" fmla="*/ 68 w 97"/>
                <a:gd name="T27" fmla="*/ 285 h 463"/>
                <a:gd name="T28" fmla="*/ 65 w 97"/>
                <a:gd name="T29" fmla="*/ 211 h 463"/>
                <a:gd name="T30" fmla="*/ 67 w 97"/>
                <a:gd name="T31" fmla="*/ 136 h 463"/>
                <a:gd name="T32" fmla="*/ 76 w 97"/>
                <a:gd name="T33" fmla="*/ 65 h 463"/>
                <a:gd name="T34" fmla="*/ 97 w 97"/>
                <a:gd name="T35" fmla="*/ 5 h 463"/>
                <a:gd name="T36" fmla="*/ 97 w 97"/>
                <a:gd name="T37" fmla="*/ 4 h 463"/>
                <a:gd name="T38" fmla="*/ 97 w 97"/>
                <a:gd name="T39" fmla="*/ 3 h 463"/>
                <a:gd name="T40" fmla="*/ 95 w 97"/>
                <a:gd name="T41" fmla="*/ 1 h 463"/>
                <a:gd name="T42" fmla="*/ 91 w 97"/>
                <a:gd name="T43" fmla="*/ 0 h 463"/>
                <a:gd name="T44" fmla="*/ 84 w 97"/>
                <a:gd name="T45" fmla="*/ 0 h 463"/>
                <a:gd name="T46" fmla="*/ 71 w 97"/>
                <a:gd name="T47" fmla="*/ 0 h 463"/>
                <a:gd name="T48" fmla="*/ 54 w 97"/>
                <a:gd name="T49" fmla="*/ 3 h 463"/>
                <a:gd name="T50" fmla="*/ 30 w 97"/>
                <a:gd name="T51" fmla="*/ 9 h 4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463"/>
                <a:gd name="T80" fmla="*/ 97 w 97"/>
                <a:gd name="T81" fmla="*/ 463 h 46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463">
                  <a:moveTo>
                    <a:pt x="30" y="9"/>
                  </a:moveTo>
                  <a:lnTo>
                    <a:pt x="27" y="17"/>
                  </a:lnTo>
                  <a:lnTo>
                    <a:pt x="20" y="44"/>
                  </a:lnTo>
                  <a:lnTo>
                    <a:pt x="12" y="85"/>
                  </a:lnTo>
                  <a:lnTo>
                    <a:pt x="4" y="140"/>
                  </a:lnTo>
                  <a:lnTo>
                    <a:pt x="0" y="207"/>
                  </a:lnTo>
                  <a:lnTo>
                    <a:pt x="0" y="285"/>
                  </a:lnTo>
                  <a:lnTo>
                    <a:pt x="9" y="370"/>
                  </a:lnTo>
                  <a:lnTo>
                    <a:pt x="26" y="463"/>
                  </a:lnTo>
                  <a:lnTo>
                    <a:pt x="93" y="460"/>
                  </a:lnTo>
                  <a:lnTo>
                    <a:pt x="89" y="446"/>
                  </a:lnTo>
                  <a:lnTo>
                    <a:pt x="83" y="408"/>
                  </a:lnTo>
                  <a:lnTo>
                    <a:pt x="75" y="353"/>
                  </a:lnTo>
                  <a:lnTo>
                    <a:pt x="68" y="285"/>
                  </a:lnTo>
                  <a:lnTo>
                    <a:pt x="65" y="211"/>
                  </a:lnTo>
                  <a:lnTo>
                    <a:pt x="67" y="136"/>
                  </a:lnTo>
                  <a:lnTo>
                    <a:pt x="76" y="65"/>
                  </a:lnTo>
                  <a:lnTo>
                    <a:pt x="97" y="5"/>
                  </a:lnTo>
                  <a:lnTo>
                    <a:pt x="97" y="4"/>
                  </a:lnTo>
                  <a:lnTo>
                    <a:pt x="97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4" y="0"/>
                  </a:lnTo>
                  <a:lnTo>
                    <a:pt x="71" y="0"/>
                  </a:lnTo>
                  <a:lnTo>
                    <a:pt x="54" y="3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4" name="Freeform 94"/>
            <p:cNvSpPr>
              <a:spLocks/>
            </p:cNvSpPr>
            <p:nvPr/>
          </p:nvSpPr>
          <p:spPr bwMode="auto">
            <a:xfrm>
              <a:off x="6422" y="13768"/>
              <a:ext cx="77" cy="367"/>
            </a:xfrm>
            <a:custGeom>
              <a:avLst/>
              <a:gdLst>
                <a:gd name="T0" fmla="*/ 24 w 77"/>
                <a:gd name="T1" fmla="*/ 8 h 367"/>
                <a:gd name="T2" fmla="*/ 22 w 77"/>
                <a:gd name="T3" fmla="*/ 15 h 367"/>
                <a:gd name="T4" fmla="*/ 17 w 77"/>
                <a:gd name="T5" fmla="*/ 36 h 367"/>
                <a:gd name="T6" fmla="*/ 10 w 77"/>
                <a:gd name="T7" fmla="*/ 68 h 367"/>
                <a:gd name="T8" fmla="*/ 4 w 77"/>
                <a:gd name="T9" fmla="*/ 112 h 367"/>
                <a:gd name="T10" fmla="*/ 0 w 77"/>
                <a:gd name="T11" fmla="*/ 164 h 367"/>
                <a:gd name="T12" fmla="*/ 0 w 77"/>
                <a:gd name="T13" fmla="*/ 226 h 367"/>
                <a:gd name="T14" fmla="*/ 7 w 77"/>
                <a:gd name="T15" fmla="*/ 294 h 367"/>
                <a:gd name="T16" fmla="*/ 21 w 77"/>
                <a:gd name="T17" fmla="*/ 367 h 367"/>
                <a:gd name="T18" fmla="*/ 74 w 77"/>
                <a:gd name="T19" fmla="*/ 364 h 367"/>
                <a:gd name="T20" fmla="*/ 71 w 77"/>
                <a:gd name="T21" fmla="*/ 353 h 367"/>
                <a:gd name="T22" fmla="*/ 66 w 77"/>
                <a:gd name="T23" fmla="*/ 323 h 367"/>
                <a:gd name="T24" fmla="*/ 60 w 77"/>
                <a:gd name="T25" fmla="*/ 280 h 367"/>
                <a:gd name="T26" fmla="*/ 54 w 77"/>
                <a:gd name="T27" fmla="*/ 226 h 367"/>
                <a:gd name="T28" fmla="*/ 51 w 77"/>
                <a:gd name="T29" fmla="*/ 168 h 367"/>
                <a:gd name="T30" fmla="*/ 53 w 77"/>
                <a:gd name="T31" fmla="*/ 107 h 367"/>
                <a:gd name="T32" fmla="*/ 61 w 77"/>
                <a:gd name="T33" fmla="*/ 52 h 367"/>
                <a:gd name="T34" fmla="*/ 77 w 77"/>
                <a:gd name="T35" fmla="*/ 5 h 367"/>
                <a:gd name="T36" fmla="*/ 77 w 77"/>
                <a:gd name="T37" fmla="*/ 5 h 367"/>
                <a:gd name="T38" fmla="*/ 77 w 77"/>
                <a:gd name="T39" fmla="*/ 2 h 367"/>
                <a:gd name="T40" fmla="*/ 76 w 77"/>
                <a:gd name="T41" fmla="*/ 1 h 367"/>
                <a:gd name="T42" fmla="*/ 72 w 77"/>
                <a:gd name="T43" fmla="*/ 0 h 367"/>
                <a:gd name="T44" fmla="*/ 66 w 77"/>
                <a:gd name="T45" fmla="*/ 0 h 367"/>
                <a:gd name="T46" fmla="*/ 56 w 77"/>
                <a:gd name="T47" fmla="*/ 1 h 367"/>
                <a:gd name="T48" fmla="*/ 43 w 77"/>
                <a:gd name="T49" fmla="*/ 4 h 367"/>
                <a:gd name="T50" fmla="*/ 24 w 77"/>
                <a:gd name="T51" fmla="*/ 8 h 3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7"/>
                <a:gd name="T79" fmla="*/ 0 h 367"/>
                <a:gd name="T80" fmla="*/ 77 w 77"/>
                <a:gd name="T81" fmla="*/ 367 h 3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7" h="367">
                  <a:moveTo>
                    <a:pt x="24" y="8"/>
                  </a:moveTo>
                  <a:lnTo>
                    <a:pt x="22" y="15"/>
                  </a:lnTo>
                  <a:lnTo>
                    <a:pt x="17" y="36"/>
                  </a:lnTo>
                  <a:lnTo>
                    <a:pt x="10" y="68"/>
                  </a:lnTo>
                  <a:lnTo>
                    <a:pt x="4" y="112"/>
                  </a:lnTo>
                  <a:lnTo>
                    <a:pt x="0" y="164"/>
                  </a:lnTo>
                  <a:lnTo>
                    <a:pt x="0" y="226"/>
                  </a:lnTo>
                  <a:lnTo>
                    <a:pt x="7" y="294"/>
                  </a:lnTo>
                  <a:lnTo>
                    <a:pt x="21" y="367"/>
                  </a:lnTo>
                  <a:lnTo>
                    <a:pt x="74" y="364"/>
                  </a:lnTo>
                  <a:lnTo>
                    <a:pt x="71" y="353"/>
                  </a:lnTo>
                  <a:lnTo>
                    <a:pt x="66" y="323"/>
                  </a:lnTo>
                  <a:lnTo>
                    <a:pt x="60" y="280"/>
                  </a:lnTo>
                  <a:lnTo>
                    <a:pt x="54" y="226"/>
                  </a:lnTo>
                  <a:lnTo>
                    <a:pt x="51" y="168"/>
                  </a:lnTo>
                  <a:lnTo>
                    <a:pt x="53" y="107"/>
                  </a:lnTo>
                  <a:lnTo>
                    <a:pt x="61" y="52"/>
                  </a:lnTo>
                  <a:lnTo>
                    <a:pt x="77" y="5"/>
                  </a:lnTo>
                  <a:lnTo>
                    <a:pt x="77" y="2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5" name="Freeform 95"/>
            <p:cNvSpPr>
              <a:spLocks/>
            </p:cNvSpPr>
            <p:nvPr/>
          </p:nvSpPr>
          <p:spPr bwMode="auto">
            <a:xfrm>
              <a:off x="6428" y="13813"/>
              <a:ext cx="56" cy="271"/>
            </a:xfrm>
            <a:custGeom>
              <a:avLst/>
              <a:gdLst>
                <a:gd name="T0" fmla="*/ 17 w 56"/>
                <a:gd name="T1" fmla="*/ 5 h 271"/>
                <a:gd name="T2" fmla="*/ 16 w 56"/>
                <a:gd name="T3" fmla="*/ 10 h 271"/>
                <a:gd name="T4" fmla="*/ 12 w 56"/>
                <a:gd name="T5" fmla="*/ 25 h 271"/>
                <a:gd name="T6" fmla="*/ 6 w 56"/>
                <a:gd name="T7" fmla="*/ 49 h 271"/>
                <a:gd name="T8" fmla="*/ 2 w 56"/>
                <a:gd name="T9" fmla="*/ 82 h 271"/>
                <a:gd name="T10" fmla="*/ 0 w 56"/>
                <a:gd name="T11" fmla="*/ 122 h 271"/>
                <a:gd name="T12" fmla="*/ 0 w 56"/>
                <a:gd name="T13" fmla="*/ 166 h 271"/>
                <a:gd name="T14" fmla="*/ 4 w 56"/>
                <a:gd name="T15" fmla="*/ 217 h 271"/>
                <a:gd name="T16" fmla="*/ 15 w 56"/>
                <a:gd name="T17" fmla="*/ 271 h 271"/>
                <a:gd name="T18" fmla="*/ 54 w 56"/>
                <a:gd name="T19" fmla="*/ 268 h 271"/>
                <a:gd name="T20" fmla="*/ 52 w 56"/>
                <a:gd name="T21" fmla="*/ 261 h 271"/>
                <a:gd name="T22" fmla="*/ 48 w 56"/>
                <a:gd name="T23" fmla="*/ 238 h 271"/>
                <a:gd name="T24" fmla="*/ 44 w 56"/>
                <a:gd name="T25" fmla="*/ 206 h 271"/>
                <a:gd name="T26" fmla="*/ 40 w 56"/>
                <a:gd name="T27" fmla="*/ 166 h 271"/>
                <a:gd name="T28" fmla="*/ 37 w 56"/>
                <a:gd name="T29" fmla="*/ 123 h 271"/>
                <a:gd name="T30" fmla="*/ 39 w 56"/>
                <a:gd name="T31" fmla="*/ 78 h 271"/>
                <a:gd name="T32" fmla="*/ 44 w 56"/>
                <a:gd name="T33" fmla="*/ 37 h 271"/>
                <a:gd name="T34" fmla="*/ 56 w 56"/>
                <a:gd name="T35" fmla="*/ 3 h 271"/>
                <a:gd name="T36" fmla="*/ 56 w 56"/>
                <a:gd name="T37" fmla="*/ 3 h 271"/>
                <a:gd name="T38" fmla="*/ 56 w 56"/>
                <a:gd name="T39" fmla="*/ 2 h 271"/>
                <a:gd name="T40" fmla="*/ 55 w 56"/>
                <a:gd name="T41" fmla="*/ 1 h 271"/>
                <a:gd name="T42" fmla="*/ 52 w 56"/>
                <a:gd name="T43" fmla="*/ 0 h 271"/>
                <a:gd name="T44" fmla="*/ 48 w 56"/>
                <a:gd name="T45" fmla="*/ 0 h 271"/>
                <a:gd name="T46" fmla="*/ 42 w 56"/>
                <a:gd name="T47" fmla="*/ 0 h 271"/>
                <a:gd name="T48" fmla="*/ 31 w 56"/>
                <a:gd name="T49" fmla="*/ 2 h 271"/>
                <a:gd name="T50" fmla="*/ 17 w 56"/>
                <a:gd name="T51" fmla="*/ 5 h 2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271"/>
                <a:gd name="T80" fmla="*/ 56 w 56"/>
                <a:gd name="T81" fmla="*/ 271 h 27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271">
                  <a:moveTo>
                    <a:pt x="17" y="5"/>
                  </a:moveTo>
                  <a:lnTo>
                    <a:pt x="16" y="10"/>
                  </a:lnTo>
                  <a:lnTo>
                    <a:pt x="12" y="25"/>
                  </a:lnTo>
                  <a:lnTo>
                    <a:pt x="6" y="49"/>
                  </a:lnTo>
                  <a:lnTo>
                    <a:pt x="2" y="82"/>
                  </a:lnTo>
                  <a:lnTo>
                    <a:pt x="0" y="122"/>
                  </a:lnTo>
                  <a:lnTo>
                    <a:pt x="0" y="166"/>
                  </a:lnTo>
                  <a:lnTo>
                    <a:pt x="4" y="217"/>
                  </a:lnTo>
                  <a:lnTo>
                    <a:pt x="15" y="271"/>
                  </a:lnTo>
                  <a:lnTo>
                    <a:pt x="54" y="268"/>
                  </a:lnTo>
                  <a:lnTo>
                    <a:pt x="52" y="261"/>
                  </a:lnTo>
                  <a:lnTo>
                    <a:pt x="48" y="238"/>
                  </a:lnTo>
                  <a:lnTo>
                    <a:pt x="44" y="206"/>
                  </a:lnTo>
                  <a:lnTo>
                    <a:pt x="40" y="166"/>
                  </a:lnTo>
                  <a:lnTo>
                    <a:pt x="37" y="123"/>
                  </a:lnTo>
                  <a:lnTo>
                    <a:pt x="39" y="78"/>
                  </a:lnTo>
                  <a:lnTo>
                    <a:pt x="44" y="37"/>
                  </a:lnTo>
                  <a:lnTo>
                    <a:pt x="56" y="3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1" y="2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6" name="Freeform 96"/>
            <p:cNvSpPr>
              <a:spLocks/>
            </p:cNvSpPr>
            <p:nvPr/>
          </p:nvSpPr>
          <p:spPr bwMode="auto">
            <a:xfrm>
              <a:off x="7211" y="13549"/>
              <a:ext cx="186" cy="732"/>
            </a:xfrm>
            <a:custGeom>
              <a:avLst/>
              <a:gdLst>
                <a:gd name="T0" fmla="*/ 186 w 186"/>
                <a:gd name="T1" fmla="*/ 6 h 732"/>
                <a:gd name="T2" fmla="*/ 182 w 186"/>
                <a:gd name="T3" fmla="*/ 11 h 732"/>
                <a:gd name="T4" fmla="*/ 169 w 186"/>
                <a:gd name="T5" fmla="*/ 29 h 732"/>
                <a:gd name="T6" fmla="*/ 153 w 186"/>
                <a:gd name="T7" fmla="*/ 67 h 732"/>
                <a:gd name="T8" fmla="*/ 137 w 186"/>
                <a:gd name="T9" fmla="*/ 130 h 732"/>
                <a:gd name="T10" fmla="*/ 124 w 186"/>
                <a:gd name="T11" fmla="*/ 221 h 732"/>
                <a:gd name="T12" fmla="*/ 117 w 186"/>
                <a:gd name="T13" fmla="*/ 350 h 732"/>
                <a:gd name="T14" fmla="*/ 122 w 186"/>
                <a:gd name="T15" fmla="*/ 517 h 732"/>
                <a:gd name="T16" fmla="*/ 139 w 186"/>
                <a:gd name="T17" fmla="*/ 732 h 732"/>
                <a:gd name="T18" fmla="*/ 34 w 186"/>
                <a:gd name="T19" fmla="*/ 732 h 732"/>
                <a:gd name="T20" fmla="*/ 31 w 186"/>
                <a:gd name="T21" fmla="*/ 711 h 732"/>
                <a:gd name="T22" fmla="*/ 22 w 186"/>
                <a:gd name="T23" fmla="*/ 651 h 732"/>
                <a:gd name="T24" fmla="*/ 12 w 186"/>
                <a:gd name="T25" fmla="*/ 563 h 732"/>
                <a:gd name="T26" fmla="*/ 3 w 186"/>
                <a:gd name="T27" fmla="*/ 454 h 732"/>
                <a:gd name="T28" fmla="*/ 0 w 186"/>
                <a:gd name="T29" fmla="*/ 335 h 732"/>
                <a:gd name="T30" fmla="*/ 6 w 186"/>
                <a:gd name="T31" fmla="*/ 213 h 732"/>
                <a:gd name="T32" fmla="*/ 25 w 186"/>
                <a:gd name="T33" fmla="*/ 98 h 732"/>
                <a:gd name="T34" fmla="*/ 60 w 186"/>
                <a:gd name="T35" fmla="*/ 0 h 732"/>
                <a:gd name="T36" fmla="*/ 186 w 186"/>
                <a:gd name="T37" fmla="*/ 6 h 7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6"/>
                <a:gd name="T58" fmla="*/ 0 h 732"/>
                <a:gd name="T59" fmla="*/ 186 w 186"/>
                <a:gd name="T60" fmla="*/ 732 h 7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6" h="732">
                  <a:moveTo>
                    <a:pt x="186" y="6"/>
                  </a:moveTo>
                  <a:lnTo>
                    <a:pt x="182" y="11"/>
                  </a:lnTo>
                  <a:lnTo>
                    <a:pt x="169" y="29"/>
                  </a:lnTo>
                  <a:lnTo>
                    <a:pt x="153" y="67"/>
                  </a:lnTo>
                  <a:lnTo>
                    <a:pt x="137" y="130"/>
                  </a:lnTo>
                  <a:lnTo>
                    <a:pt x="124" y="221"/>
                  </a:lnTo>
                  <a:lnTo>
                    <a:pt x="117" y="350"/>
                  </a:lnTo>
                  <a:lnTo>
                    <a:pt x="122" y="517"/>
                  </a:lnTo>
                  <a:lnTo>
                    <a:pt x="139" y="732"/>
                  </a:lnTo>
                  <a:lnTo>
                    <a:pt x="34" y="732"/>
                  </a:lnTo>
                  <a:lnTo>
                    <a:pt x="31" y="711"/>
                  </a:lnTo>
                  <a:lnTo>
                    <a:pt x="22" y="651"/>
                  </a:lnTo>
                  <a:lnTo>
                    <a:pt x="12" y="563"/>
                  </a:lnTo>
                  <a:lnTo>
                    <a:pt x="3" y="454"/>
                  </a:lnTo>
                  <a:lnTo>
                    <a:pt x="0" y="335"/>
                  </a:lnTo>
                  <a:lnTo>
                    <a:pt x="6" y="213"/>
                  </a:lnTo>
                  <a:lnTo>
                    <a:pt x="25" y="98"/>
                  </a:lnTo>
                  <a:lnTo>
                    <a:pt x="60" y="0"/>
                  </a:lnTo>
                  <a:lnTo>
                    <a:pt x="186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7" name="Freeform 97"/>
            <p:cNvSpPr>
              <a:spLocks/>
            </p:cNvSpPr>
            <p:nvPr/>
          </p:nvSpPr>
          <p:spPr bwMode="auto">
            <a:xfrm>
              <a:off x="7219" y="13600"/>
              <a:ext cx="158" cy="625"/>
            </a:xfrm>
            <a:custGeom>
              <a:avLst/>
              <a:gdLst>
                <a:gd name="T0" fmla="*/ 158 w 158"/>
                <a:gd name="T1" fmla="*/ 4 h 625"/>
                <a:gd name="T2" fmla="*/ 153 w 158"/>
                <a:gd name="T3" fmla="*/ 9 h 625"/>
                <a:gd name="T4" fmla="*/ 144 w 158"/>
                <a:gd name="T5" fmla="*/ 25 h 625"/>
                <a:gd name="T6" fmla="*/ 130 w 158"/>
                <a:gd name="T7" fmla="*/ 57 h 625"/>
                <a:gd name="T8" fmla="*/ 116 w 158"/>
                <a:gd name="T9" fmla="*/ 110 h 625"/>
                <a:gd name="T10" fmla="*/ 105 w 158"/>
                <a:gd name="T11" fmla="*/ 189 h 625"/>
                <a:gd name="T12" fmla="*/ 100 w 158"/>
                <a:gd name="T13" fmla="*/ 298 h 625"/>
                <a:gd name="T14" fmla="*/ 103 w 158"/>
                <a:gd name="T15" fmla="*/ 441 h 625"/>
                <a:gd name="T16" fmla="*/ 118 w 158"/>
                <a:gd name="T17" fmla="*/ 625 h 625"/>
                <a:gd name="T18" fmla="*/ 29 w 158"/>
                <a:gd name="T19" fmla="*/ 625 h 625"/>
                <a:gd name="T20" fmla="*/ 25 w 158"/>
                <a:gd name="T21" fmla="*/ 607 h 625"/>
                <a:gd name="T22" fmla="*/ 18 w 158"/>
                <a:gd name="T23" fmla="*/ 556 h 625"/>
                <a:gd name="T24" fmla="*/ 9 w 158"/>
                <a:gd name="T25" fmla="*/ 480 h 625"/>
                <a:gd name="T26" fmla="*/ 2 w 158"/>
                <a:gd name="T27" fmla="*/ 387 h 625"/>
                <a:gd name="T28" fmla="*/ 0 w 158"/>
                <a:gd name="T29" fmla="*/ 286 h 625"/>
                <a:gd name="T30" fmla="*/ 5 w 158"/>
                <a:gd name="T31" fmla="*/ 182 h 625"/>
                <a:gd name="T32" fmla="*/ 21 w 158"/>
                <a:gd name="T33" fmla="*/ 84 h 625"/>
                <a:gd name="T34" fmla="*/ 51 w 158"/>
                <a:gd name="T35" fmla="*/ 0 h 625"/>
                <a:gd name="T36" fmla="*/ 158 w 158"/>
                <a:gd name="T37" fmla="*/ 4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8"/>
                <a:gd name="T58" fmla="*/ 0 h 625"/>
                <a:gd name="T59" fmla="*/ 158 w 158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8" h="625">
                  <a:moveTo>
                    <a:pt x="158" y="4"/>
                  </a:moveTo>
                  <a:lnTo>
                    <a:pt x="153" y="9"/>
                  </a:lnTo>
                  <a:lnTo>
                    <a:pt x="144" y="25"/>
                  </a:lnTo>
                  <a:lnTo>
                    <a:pt x="130" y="57"/>
                  </a:lnTo>
                  <a:lnTo>
                    <a:pt x="116" y="110"/>
                  </a:lnTo>
                  <a:lnTo>
                    <a:pt x="105" y="189"/>
                  </a:lnTo>
                  <a:lnTo>
                    <a:pt x="100" y="298"/>
                  </a:lnTo>
                  <a:lnTo>
                    <a:pt x="103" y="441"/>
                  </a:lnTo>
                  <a:lnTo>
                    <a:pt x="118" y="625"/>
                  </a:lnTo>
                  <a:lnTo>
                    <a:pt x="29" y="625"/>
                  </a:lnTo>
                  <a:lnTo>
                    <a:pt x="25" y="607"/>
                  </a:lnTo>
                  <a:lnTo>
                    <a:pt x="18" y="556"/>
                  </a:lnTo>
                  <a:lnTo>
                    <a:pt x="9" y="480"/>
                  </a:lnTo>
                  <a:lnTo>
                    <a:pt x="2" y="387"/>
                  </a:lnTo>
                  <a:lnTo>
                    <a:pt x="0" y="286"/>
                  </a:lnTo>
                  <a:lnTo>
                    <a:pt x="5" y="182"/>
                  </a:lnTo>
                  <a:lnTo>
                    <a:pt x="21" y="84"/>
                  </a:lnTo>
                  <a:lnTo>
                    <a:pt x="51" y="0"/>
                  </a:lnTo>
                  <a:lnTo>
                    <a:pt x="158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8" name="Freeform 98"/>
            <p:cNvSpPr>
              <a:spLocks/>
            </p:cNvSpPr>
            <p:nvPr/>
          </p:nvSpPr>
          <p:spPr bwMode="auto">
            <a:xfrm>
              <a:off x="7225" y="13651"/>
              <a:ext cx="131" cy="517"/>
            </a:xfrm>
            <a:custGeom>
              <a:avLst/>
              <a:gdLst>
                <a:gd name="T0" fmla="*/ 131 w 131"/>
                <a:gd name="T1" fmla="*/ 4 h 517"/>
                <a:gd name="T2" fmla="*/ 128 w 131"/>
                <a:gd name="T3" fmla="*/ 7 h 517"/>
                <a:gd name="T4" fmla="*/ 119 w 131"/>
                <a:gd name="T5" fmla="*/ 21 h 517"/>
                <a:gd name="T6" fmla="*/ 109 w 131"/>
                <a:gd name="T7" fmla="*/ 47 h 517"/>
                <a:gd name="T8" fmla="*/ 97 w 131"/>
                <a:gd name="T9" fmla="*/ 91 h 517"/>
                <a:gd name="T10" fmla="*/ 88 w 131"/>
                <a:gd name="T11" fmla="*/ 156 h 517"/>
                <a:gd name="T12" fmla="*/ 84 w 131"/>
                <a:gd name="T13" fmla="*/ 247 h 517"/>
                <a:gd name="T14" fmla="*/ 86 w 131"/>
                <a:gd name="T15" fmla="*/ 366 h 517"/>
                <a:gd name="T16" fmla="*/ 99 w 131"/>
                <a:gd name="T17" fmla="*/ 517 h 517"/>
                <a:gd name="T18" fmla="*/ 25 w 131"/>
                <a:gd name="T19" fmla="*/ 517 h 517"/>
                <a:gd name="T20" fmla="*/ 23 w 131"/>
                <a:gd name="T21" fmla="*/ 502 h 517"/>
                <a:gd name="T22" fmla="*/ 16 w 131"/>
                <a:gd name="T23" fmla="*/ 460 h 517"/>
                <a:gd name="T24" fmla="*/ 9 w 131"/>
                <a:gd name="T25" fmla="*/ 397 h 517"/>
                <a:gd name="T26" fmla="*/ 2 w 131"/>
                <a:gd name="T27" fmla="*/ 320 h 517"/>
                <a:gd name="T28" fmla="*/ 0 w 131"/>
                <a:gd name="T29" fmla="*/ 236 h 517"/>
                <a:gd name="T30" fmla="*/ 4 w 131"/>
                <a:gd name="T31" fmla="*/ 151 h 517"/>
                <a:gd name="T32" fmla="*/ 18 w 131"/>
                <a:gd name="T33" fmla="*/ 70 h 517"/>
                <a:gd name="T34" fmla="*/ 43 w 131"/>
                <a:gd name="T35" fmla="*/ 0 h 517"/>
                <a:gd name="T36" fmla="*/ 131 w 131"/>
                <a:gd name="T37" fmla="*/ 4 h 5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1"/>
                <a:gd name="T58" fmla="*/ 0 h 517"/>
                <a:gd name="T59" fmla="*/ 131 w 131"/>
                <a:gd name="T60" fmla="*/ 517 h 5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1" h="517">
                  <a:moveTo>
                    <a:pt x="131" y="4"/>
                  </a:moveTo>
                  <a:lnTo>
                    <a:pt x="128" y="7"/>
                  </a:lnTo>
                  <a:lnTo>
                    <a:pt x="119" y="21"/>
                  </a:lnTo>
                  <a:lnTo>
                    <a:pt x="109" y="47"/>
                  </a:lnTo>
                  <a:lnTo>
                    <a:pt x="97" y="91"/>
                  </a:lnTo>
                  <a:lnTo>
                    <a:pt x="88" y="156"/>
                  </a:lnTo>
                  <a:lnTo>
                    <a:pt x="84" y="247"/>
                  </a:lnTo>
                  <a:lnTo>
                    <a:pt x="86" y="366"/>
                  </a:lnTo>
                  <a:lnTo>
                    <a:pt x="99" y="517"/>
                  </a:lnTo>
                  <a:lnTo>
                    <a:pt x="25" y="517"/>
                  </a:lnTo>
                  <a:lnTo>
                    <a:pt x="23" y="502"/>
                  </a:lnTo>
                  <a:lnTo>
                    <a:pt x="16" y="460"/>
                  </a:lnTo>
                  <a:lnTo>
                    <a:pt x="9" y="397"/>
                  </a:lnTo>
                  <a:lnTo>
                    <a:pt x="2" y="320"/>
                  </a:lnTo>
                  <a:lnTo>
                    <a:pt x="0" y="236"/>
                  </a:lnTo>
                  <a:lnTo>
                    <a:pt x="4" y="151"/>
                  </a:lnTo>
                  <a:lnTo>
                    <a:pt x="18" y="70"/>
                  </a:lnTo>
                  <a:lnTo>
                    <a:pt x="43" y="0"/>
                  </a:lnTo>
                  <a:lnTo>
                    <a:pt x="131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89" name="Freeform 99"/>
            <p:cNvSpPr>
              <a:spLocks/>
            </p:cNvSpPr>
            <p:nvPr/>
          </p:nvSpPr>
          <p:spPr bwMode="auto">
            <a:xfrm>
              <a:off x="7233" y="13701"/>
              <a:ext cx="104" cy="411"/>
            </a:xfrm>
            <a:custGeom>
              <a:avLst/>
              <a:gdLst>
                <a:gd name="T0" fmla="*/ 104 w 104"/>
                <a:gd name="T1" fmla="*/ 4 h 411"/>
                <a:gd name="T2" fmla="*/ 101 w 104"/>
                <a:gd name="T3" fmla="*/ 7 h 411"/>
                <a:gd name="T4" fmla="*/ 94 w 104"/>
                <a:gd name="T5" fmla="*/ 17 h 411"/>
                <a:gd name="T6" fmla="*/ 86 w 104"/>
                <a:gd name="T7" fmla="*/ 38 h 411"/>
                <a:gd name="T8" fmla="*/ 76 w 104"/>
                <a:gd name="T9" fmla="*/ 73 h 411"/>
                <a:gd name="T10" fmla="*/ 69 w 104"/>
                <a:gd name="T11" fmla="*/ 125 h 411"/>
                <a:gd name="T12" fmla="*/ 65 w 104"/>
                <a:gd name="T13" fmla="*/ 196 h 411"/>
                <a:gd name="T14" fmla="*/ 67 w 104"/>
                <a:gd name="T15" fmla="*/ 291 h 411"/>
                <a:gd name="T16" fmla="*/ 77 w 104"/>
                <a:gd name="T17" fmla="*/ 411 h 411"/>
                <a:gd name="T18" fmla="*/ 19 w 104"/>
                <a:gd name="T19" fmla="*/ 411 h 411"/>
                <a:gd name="T20" fmla="*/ 17 w 104"/>
                <a:gd name="T21" fmla="*/ 399 h 411"/>
                <a:gd name="T22" fmla="*/ 11 w 104"/>
                <a:gd name="T23" fmla="*/ 365 h 411"/>
                <a:gd name="T24" fmla="*/ 6 w 104"/>
                <a:gd name="T25" fmla="*/ 316 h 411"/>
                <a:gd name="T26" fmla="*/ 2 w 104"/>
                <a:gd name="T27" fmla="*/ 255 h 411"/>
                <a:gd name="T28" fmla="*/ 0 w 104"/>
                <a:gd name="T29" fmla="*/ 188 h 411"/>
                <a:gd name="T30" fmla="*/ 4 w 104"/>
                <a:gd name="T31" fmla="*/ 120 h 411"/>
                <a:gd name="T32" fmla="*/ 15 w 104"/>
                <a:gd name="T33" fmla="*/ 55 h 411"/>
                <a:gd name="T34" fmla="*/ 34 w 104"/>
                <a:gd name="T35" fmla="*/ 0 h 411"/>
                <a:gd name="T36" fmla="*/ 104 w 104"/>
                <a:gd name="T37" fmla="*/ 4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4"/>
                <a:gd name="T58" fmla="*/ 0 h 411"/>
                <a:gd name="T59" fmla="*/ 104 w 104"/>
                <a:gd name="T60" fmla="*/ 411 h 41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4" h="411">
                  <a:moveTo>
                    <a:pt x="104" y="4"/>
                  </a:moveTo>
                  <a:lnTo>
                    <a:pt x="101" y="7"/>
                  </a:lnTo>
                  <a:lnTo>
                    <a:pt x="94" y="17"/>
                  </a:lnTo>
                  <a:lnTo>
                    <a:pt x="86" y="38"/>
                  </a:lnTo>
                  <a:lnTo>
                    <a:pt x="76" y="73"/>
                  </a:lnTo>
                  <a:lnTo>
                    <a:pt x="69" y="125"/>
                  </a:lnTo>
                  <a:lnTo>
                    <a:pt x="65" y="196"/>
                  </a:lnTo>
                  <a:lnTo>
                    <a:pt x="67" y="291"/>
                  </a:lnTo>
                  <a:lnTo>
                    <a:pt x="77" y="411"/>
                  </a:lnTo>
                  <a:lnTo>
                    <a:pt x="19" y="411"/>
                  </a:lnTo>
                  <a:lnTo>
                    <a:pt x="17" y="399"/>
                  </a:lnTo>
                  <a:lnTo>
                    <a:pt x="11" y="365"/>
                  </a:lnTo>
                  <a:lnTo>
                    <a:pt x="6" y="316"/>
                  </a:lnTo>
                  <a:lnTo>
                    <a:pt x="2" y="255"/>
                  </a:lnTo>
                  <a:lnTo>
                    <a:pt x="0" y="188"/>
                  </a:lnTo>
                  <a:lnTo>
                    <a:pt x="4" y="120"/>
                  </a:lnTo>
                  <a:lnTo>
                    <a:pt x="15" y="55"/>
                  </a:lnTo>
                  <a:lnTo>
                    <a:pt x="34" y="0"/>
                  </a:lnTo>
                  <a:lnTo>
                    <a:pt x="104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0" name="Freeform 100"/>
            <p:cNvSpPr>
              <a:spLocks/>
            </p:cNvSpPr>
            <p:nvPr/>
          </p:nvSpPr>
          <p:spPr bwMode="auto">
            <a:xfrm>
              <a:off x="7240" y="13752"/>
              <a:ext cx="76" cy="302"/>
            </a:xfrm>
            <a:custGeom>
              <a:avLst/>
              <a:gdLst>
                <a:gd name="T0" fmla="*/ 76 w 76"/>
                <a:gd name="T1" fmla="*/ 2 h 302"/>
                <a:gd name="T2" fmla="*/ 74 w 76"/>
                <a:gd name="T3" fmla="*/ 4 h 302"/>
                <a:gd name="T4" fmla="*/ 70 w 76"/>
                <a:gd name="T5" fmla="*/ 12 h 302"/>
                <a:gd name="T6" fmla="*/ 62 w 76"/>
                <a:gd name="T7" fmla="*/ 28 h 302"/>
                <a:gd name="T8" fmla="*/ 56 w 76"/>
                <a:gd name="T9" fmla="*/ 53 h 302"/>
                <a:gd name="T10" fmla="*/ 51 w 76"/>
                <a:gd name="T11" fmla="*/ 92 h 302"/>
                <a:gd name="T12" fmla="*/ 49 w 76"/>
                <a:gd name="T13" fmla="*/ 145 h 302"/>
                <a:gd name="T14" fmla="*/ 50 w 76"/>
                <a:gd name="T15" fmla="*/ 214 h 302"/>
                <a:gd name="T16" fmla="*/ 57 w 76"/>
                <a:gd name="T17" fmla="*/ 302 h 302"/>
                <a:gd name="T18" fmla="*/ 14 w 76"/>
                <a:gd name="T19" fmla="*/ 302 h 302"/>
                <a:gd name="T20" fmla="*/ 13 w 76"/>
                <a:gd name="T21" fmla="*/ 294 h 302"/>
                <a:gd name="T22" fmla="*/ 9 w 76"/>
                <a:gd name="T23" fmla="*/ 269 h 302"/>
                <a:gd name="T24" fmla="*/ 4 w 76"/>
                <a:gd name="T25" fmla="*/ 232 h 302"/>
                <a:gd name="T26" fmla="*/ 1 w 76"/>
                <a:gd name="T27" fmla="*/ 188 h 302"/>
                <a:gd name="T28" fmla="*/ 0 w 76"/>
                <a:gd name="T29" fmla="*/ 138 h 302"/>
                <a:gd name="T30" fmla="*/ 2 w 76"/>
                <a:gd name="T31" fmla="*/ 89 h 302"/>
                <a:gd name="T32" fmla="*/ 10 w 76"/>
                <a:gd name="T33" fmla="*/ 41 h 302"/>
                <a:gd name="T34" fmla="*/ 25 w 76"/>
                <a:gd name="T35" fmla="*/ 0 h 302"/>
                <a:gd name="T36" fmla="*/ 76 w 76"/>
                <a:gd name="T37" fmla="*/ 2 h 3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302"/>
                <a:gd name="T59" fmla="*/ 76 w 76"/>
                <a:gd name="T60" fmla="*/ 302 h 30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302">
                  <a:moveTo>
                    <a:pt x="76" y="2"/>
                  </a:moveTo>
                  <a:lnTo>
                    <a:pt x="74" y="4"/>
                  </a:lnTo>
                  <a:lnTo>
                    <a:pt x="70" y="12"/>
                  </a:lnTo>
                  <a:lnTo>
                    <a:pt x="62" y="28"/>
                  </a:lnTo>
                  <a:lnTo>
                    <a:pt x="56" y="53"/>
                  </a:lnTo>
                  <a:lnTo>
                    <a:pt x="51" y="92"/>
                  </a:lnTo>
                  <a:lnTo>
                    <a:pt x="49" y="145"/>
                  </a:lnTo>
                  <a:lnTo>
                    <a:pt x="50" y="214"/>
                  </a:lnTo>
                  <a:lnTo>
                    <a:pt x="57" y="302"/>
                  </a:lnTo>
                  <a:lnTo>
                    <a:pt x="14" y="302"/>
                  </a:lnTo>
                  <a:lnTo>
                    <a:pt x="13" y="294"/>
                  </a:lnTo>
                  <a:lnTo>
                    <a:pt x="9" y="269"/>
                  </a:lnTo>
                  <a:lnTo>
                    <a:pt x="4" y="232"/>
                  </a:lnTo>
                  <a:lnTo>
                    <a:pt x="1" y="188"/>
                  </a:lnTo>
                  <a:lnTo>
                    <a:pt x="0" y="138"/>
                  </a:lnTo>
                  <a:lnTo>
                    <a:pt x="2" y="89"/>
                  </a:lnTo>
                  <a:lnTo>
                    <a:pt x="10" y="41"/>
                  </a:lnTo>
                  <a:lnTo>
                    <a:pt x="25" y="0"/>
                  </a:lnTo>
                  <a:lnTo>
                    <a:pt x="76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1" name="Rectangle 101"/>
            <p:cNvSpPr>
              <a:spLocks noChangeArrowheads="1"/>
            </p:cNvSpPr>
            <p:nvPr/>
          </p:nvSpPr>
          <p:spPr bwMode="auto">
            <a:xfrm>
              <a:off x="6241" y="13678"/>
              <a:ext cx="23" cy="9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2" name="Freeform 102"/>
            <p:cNvSpPr>
              <a:spLocks/>
            </p:cNvSpPr>
            <p:nvPr/>
          </p:nvSpPr>
          <p:spPr bwMode="auto">
            <a:xfrm>
              <a:off x="6579" y="13664"/>
              <a:ext cx="375" cy="440"/>
            </a:xfrm>
            <a:custGeom>
              <a:avLst/>
              <a:gdLst>
                <a:gd name="T0" fmla="*/ 35 w 375"/>
                <a:gd name="T1" fmla="*/ 41 h 440"/>
                <a:gd name="T2" fmla="*/ 32 w 375"/>
                <a:gd name="T3" fmla="*/ 49 h 440"/>
                <a:gd name="T4" fmla="*/ 25 w 375"/>
                <a:gd name="T5" fmla="*/ 74 h 440"/>
                <a:gd name="T6" fmla="*/ 17 w 375"/>
                <a:gd name="T7" fmla="*/ 112 h 440"/>
                <a:gd name="T8" fmla="*/ 8 w 375"/>
                <a:gd name="T9" fmla="*/ 163 h 440"/>
                <a:gd name="T10" fmla="*/ 2 w 375"/>
                <a:gd name="T11" fmla="*/ 223 h 440"/>
                <a:gd name="T12" fmla="*/ 0 w 375"/>
                <a:gd name="T13" fmla="*/ 290 h 440"/>
                <a:gd name="T14" fmla="*/ 7 w 375"/>
                <a:gd name="T15" fmla="*/ 363 h 440"/>
                <a:gd name="T16" fmla="*/ 23 w 375"/>
                <a:gd name="T17" fmla="*/ 440 h 440"/>
                <a:gd name="T18" fmla="*/ 23 w 375"/>
                <a:gd name="T19" fmla="*/ 437 h 440"/>
                <a:gd name="T20" fmla="*/ 23 w 375"/>
                <a:gd name="T21" fmla="*/ 427 h 440"/>
                <a:gd name="T22" fmla="*/ 23 w 375"/>
                <a:gd name="T23" fmla="*/ 411 h 440"/>
                <a:gd name="T24" fmla="*/ 23 w 375"/>
                <a:gd name="T25" fmla="*/ 391 h 440"/>
                <a:gd name="T26" fmla="*/ 25 w 375"/>
                <a:gd name="T27" fmla="*/ 367 h 440"/>
                <a:gd name="T28" fmla="*/ 28 w 375"/>
                <a:gd name="T29" fmla="*/ 341 h 440"/>
                <a:gd name="T30" fmla="*/ 33 w 375"/>
                <a:gd name="T31" fmla="*/ 312 h 440"/>
                <a:gd name="T32" fmla="*/ 39 w 375"/>
                <a:gd name="T33" fmla="*/ 281 h 440"/>
                <a:gd name="T34" fmla="*/ 49 w 375"/>
                <a:gd name="T35" fmla="*/ 251 h 440"/>
                <a:gd name="T36" fmla="*/ 61 w 375"/>
                <a:gd name="T37" fmla="*/ 222 h 440"/>
                <a:gd name="T38" fmla="*/ 75 w 375"/>
                <a:gd name="T39" fmla="*/ 194 h 440"/>
                <a:gd name="T40" fmla="*/ 93 w 375"/>
                <a:gd name="T41" fmla="*/ 168 h 440"/>
                <a:gd name="T42" fmla="*/ 116 w 375"/>
                <a:gd name="T43" fmla="*/ 145 h 440"/>
                <a:gd name="T44" fmla="*/ 141 w 375"/>
                <a:gd name="T45" fmla="*/ 127 h 440"/>
                <a:gd name="T46" fmla="*/ 173 w 375"/>
                <a:gd name="T47" fmla="*/ 114 h 440"/>
                <a:gd name="T48" fmla="*/ 208 w 375"/>
                <a:gd name="T49" fmla="*/ 106 h 440"/>
                <a:gd name="T50" fmla="*/ 210 w 375"/>
                <a:gd name="T51" fmla="*/ 104 h 440"/>
                <a:gd name="T52" fmla="*/ 217 w 375"/>
                <a:gd name="T53" fmla="*/ 100 h 440"/>
                <a:gd name="T54" fmla="*/ 227 w 375"/>
                <a:gd name="T55" fmla="*/ 92 h 440"/>
                <a:gd name="T56" fmla="*/ 245 w 375"/>
                <a:gd name="T57" fmla="*/ 82 h 440"/>
                <a:gd name="T58" fmla="*/ 267 w 375"/>
                <a:gd name="T59" fmla="*/ 69 h 440"/>
                <a:gd name="T60" fmla="*/ 296 w 375"/>
                <a:gd name="T61" fmla="*/ 54 h 440"/>
                <a:gd name="T62" fmla="*/ 332 w 375"/>
                <a:gd name="T63" fmla="*/ 36 h 440"/>
                <a:gd name="T64" fmla="*/ 375 w 375"/>
                <a:gd name="T65" fmla="*/ 17 h 440"/>
                <a:gd name="T66" fmla="*/ 373 w 375"/>
                <a:gd name="T67" fmla="*/ 16 h 440"/>
                <a:gd name="T68" fmla="*/ 366 w 375"/>
                <a:gd name="T69" fmla="*/ 15 h 440"/>
                <a:gd name="T70" fmla="*/ 357 w 375"/>
                <a:gd name="T71" fmla="*/ 13 h 440"/>
                <a:gd name="T72" fmla="*/ 343 w 375"/>
                <a:gd name="T73" fmla="*/ 10 h 440"/>
                <a:gd name="T74" fmla="*/ 326 w 375"/>
                <a:gd name="T75" fmla="*/ 7 h 440"/>
                <a:gd name="T76" fmla="*/ 307 w 375"/>
                <a:gd name="T77" fmla="*/ 5 h 440"/>
                <a:gd name="T78" fmla="*/ 285 w 375"/>
                <a:gd name="T79" fmla="*/ 3 h 440"/>
                <a:gd name="T80" fmla="*/ 261 w 375"/>
                <a:gd name="T81" fmla="*/ 1 h 440"/>
                <a:gd name="T82" fmla="*/ 235 w 375"/>
                <a:gd name="T83" fmla="*/ 0 h 440"/>
                <a:gd name="T84" fmla="*/ 208 w 375"/>
                <a:gd name="T85" fmla="*/ 1 h 440"/>
                <a:gd name="T86" fmla="*/ 180 w 375"/>
                <a:gd name="T87" fmla="*/ 2 h 440"/>
                <a:gd name="T88" fmla="*/ 151 w 375"/>
                <a:gd name="T89" fmla="*/ 5 h 440"/>
                <a:gd name="T90" fmla="*/ 122 w 375"/>
                <a:gd name="T91" fmla="*/ 10 h 440"/>
                <a:gd name="T92" fmla="*/ 92 w 375"/>
                <a:gd name="T93" fmla="*/ 18 h 440"/>
                <a:gd name="T94" fmla="*/ 63 w 375"/>
                <a:gd name="T95" fmla="*/ 28 h 440"/>
                <a:gd name="T96" fmla="*/ 35 w 375"/>
                <a:gd name="T97" fmla="*/ 41 h 4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5"/>
                <a:gd name="T148" fmla="*/ 0 h 440"/>
                <a:gd name="T149" fmla="*/ 375 w 375"/>
                <a:gd name="T150" fmla="*/ 440 h 44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5" h="440">
                  <a:moveTo>
                    <a:pt x="35" y="41"/>
                  </a:moveTo>
                  <a:lnTo>
                    <a:pt x="32" y="49"/>
                  </a:lnTo>
                  <a:lnTo>
                    <a:pt x="25" y="74"/>
                  </a:lnTo>
                  <a:lnTo>
                    <a:pt x="17" y="112"/>
                  </a:lnTo>
                  <a:lnTo>
                    <a:pt x="8" y="163"/>
                  </a:lnTo>
                  <a:lnTo>
                    <a:pt x="2" y="223"/>
                  </a:lnTo>
                  <a:lnTo>
                    <a:pt x="0" y="290"/>
                  </a:lnTo>
                  <a:lnTo>
                    <a:pt x="7" y="363"/>
                  </a:lnTo>
                  <a:lnTo>
                    <a:pt x="23" y="440"/>
                  </a:lnTo>
                  <a:lnTo>
                    <a:pt x="23" y="437"/>
                  </a:lnTo>
                  <a:lnTo>
                    <a:pt x="23" y="427"/>
                  </a:lnTo>
                  <a:lnTo>
                    <a:pt x="23" y="411"/>
                  </a:lnTo>
                  <a:lnTo>
                    <a:pt x="23" y="391"/>
                  </a:lnTo>
                  <a:lnTo>
                    <a:pt x="25" y="367"/>
                  </a:lnTo>
                  <a:lnTo>
                    <a:pt x="28" y="341"/>
                  </a:lnTo>
                  <a:lnTo>
                    <a:pt x="33" y="312"/>
                  </a:lnTo>
                  <a:lnTo>
                    <a:pt x="39" y="281"/>
                  </a:lnTo>
                  <a:lnTo>
                    <a:pt x="49" y="251"/>
                  </a:lnTo>
                  <a:lnTo>
                    <a:pt x="61" y="222"/>
                  </a:lnTo>
                  <a:lnTo>
                    <a:pt x="75" y="194"/>
                  </a:lnTo>
                  <a:lnTo>
                    <a:pt x="93" y="168"/>
                  </a:lnTo>
                  <a:lnTo>
                    <a:pt x="116" y="145"/>
                  </a:lnTo>
                  <a:lnTo>
                    <a:pt x="141" y="127"/>
                  </a:lnTo>
                  <a:lnTo>
                    <a:pt x="173" y="114"/>
                  </a:lnTo>
                  <a:lnTo>
                    <a:pt x="208" y="106"/>
                  </a:lnTo>
                  <a:lnTo>
                    <a:pt x="210" y="104"/>
                  </a:lnTo>
                  <a:lnTo>
                    <a:pt x="217" y="100"/>
                  </a:lnTo>
                  <a:lnTo>
                    <a:pt x="227" y="92"/>
                  </a:lnTo>
                  <a:lnTo>
                    <a:pt x="245" y="82"/>
                  </a:lnTo>
                  <a:lnTo>
                    <a:pt x="267" y="69"/>
                  </a:lnTo>
                  <a:lnTo>
                    <a:pt x="296" y="54"/>
                  </a:lnTo>
                  <a:lnTo>
                    <a:pt x="332" y="36"/>
                  </a:lnTo>
                  <a:lnTo>
                    <a:pt x="375" y="17"/>
                  </a:lnTo>
                  <a:lnTo>
                    <a:pt x="373" y="16"/>
                  </a:lnTo>
                  <a:lnTo>
                    <a:pt x="366" y="15"/>
                  </a:lnTo>
                  <a:lnTo>
                    <a:pt x="357" y="13"/>
                  </a:lnTo>
                  <a:lnTo>
                    <a:pt x="343" y="10"/>
                  </a:lnTo>
                  <a:lnTo>
                    <a:pt x="326" y="7"/>
                  </a:lnTo>
                  <a:lnTo>
                    <a:pt x="307" y="5"/>
                  </a:lnTo>
                  <a:lnTo>
                    <a:pt x="285" y="3"/>
                  </a:lnTo>
                  <a:lnTo>
                    <a:pt x="261" y="1"/>
                  </a:lnTo>
                  <a:lnTo>
                    <a:pt x="235" y="0"/>
                  </a:lnTo>
                  <a:lnTo>
                    <a:pt x="208" y="1"/>
                  </a:lnTo>
                  <a:lnTo>
                    <a:pt x="180" y="2"/>
                  </a:lnTo>
                  <a:lnTo>
                    <a:pt x="151" y="5"/>
                  </a:lnTo>
                  <a:lnTo>
                    <a:pt x="122" y="10"/>
                  </a:lnTo>
                  <a:lnTo>
                    <a:pt x="92" y="18"/>
                  </a:lnTo>
                  <a:lnTo>
                    <a:pt x="63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3" name="Freeform 103"/>
            <p:cNvSpPr>
              <a:spLocks/>
            </p:cNvSpPr>
            <p:nvPr/>
          </p:nvSpPr>
          <p:spPr bwMode="auto">
            <a:xfrm>
              <a:off x="6061" y="13991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8 h 83"/>
                <a:gd name="T6" fmla="*/ 5 w 305"/>
                <a:gd name="T7" fmla="*/ 44 h 83"/>
                <a:gd name="T8" fmla="*/ 11 w 305"/>
                <a:gd name="T9" fmla="*/ 37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8 h 83"/>
                <a:gd name="T16" fmla="*/ 54 w 305"/>
                <a:gd name="T17" fmla="*/ 12 h 83"/>
                <a:gd name="T18" fmla="*/ 72 w 305"/>
                <a:gd name="T19" fmla="*/ 6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7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6 h 83"/>
                <a:gd name="T38" fmla="*/ 289 w 305"/>
                <a:gd name="T39" fmla="*/ 44 h 83"/>
                <a:gd name="T40" fmla="*/ 277 w 305"/>
                <a:gd name="T41" fmla="*/ 41 h 83"/>
                <a:gd name="T42" fmla="*/ 262 w 305"/>
                <a:gd name="T43" fmla="*/ 36 h 83"/>
                <a:gd name="T44" fmla="*/ 244 w 305"/>
                <a:gd name="T45" fmla="*/ 32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1 h 83"/>
                <a:gd name="T56" fmla="*/ 101 w 305"/>
                <a:gd name="T57" fmla="*/ 23 h 83"/>
                <a:gd name="T58" fmla="*/ 77 w 305"/>
                <a:gd name="T59" fmla="*/ 29 h 83"/>
                <a:gd name="T60" fmla="*/ 55 w 305"/>
                <a:gd name="T61" fmla="*/ 37 h 83"/>
                <a:gd name="T62" fmla="*/ 33 w 305"/>
                <a:gd name="T63" fmla="*/ 48 h 83"/>
                <a:gd name="T64" fmla="*/ 15 w 305"/>
                <a:gd name="T65" fmla="*/ 63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8"/>
                  </a:lnTo>
                  <a:lnTo>
                    <a:pt x="5" y="44"/>
                  </a:lnTo>
                  <a:lnTo>
                    <a:pt x="11" y="37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8"/>
                  </a:lnTo>
                  <a:lnTo>
                    <a:pt x="54" y="12"/>
                  </a:lnTo>
                  <a:lnTo>
                    <a:pt x="72" y="6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7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6"/>
                  </a:lnTo>
                  <a:lnTo>
                    <a:pt x="289" y="44"/>
                  </a:lnTo>
                  <a:lnTo>
                    <a:pt x="277" y="41"/>
                  </a:lnTo>
                  <a:lnTo>
                    <a:pt x="262" y="36"/>
                  </a:lnTo>
                  <a:lnTo>
                    <a:pt x="244" y="32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1"/>
                  </a:lnTo>
                  <a:lnTo>
                    <a:pt x="101" y="23"/>
                  </a:lnTo>
                  <a:lnTo>
                    <a:pt x="77" y="29"/>
                  </a:lnTo>
                  <a:lnTo>
                    <a:pt x="55" y="37"/>
                  </a:lnTo>
                  <a:lnTo>
                    <a:pt x="33" y="48"/>
                  </a:lnTo>
                  <a:lnTo>
                    <a:pt x="15" y="63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4" name="Freeform 104"/>
            <p:cNvSpPr>
              <a:spLocks/>
            </p:cNvSpPr>
            <p:nvPr/>
          </p:nvSpPr>
          <p:spPr bwMode="auto">
            <a:xfrm>
              <a:off x="6061" y="13793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9 h 83"/>
                <a:gd name="T6" fmla="*/ 5 w 305"/>
                <a:gd name="T7" fmla="*/ 44 h 83"/>
                <a:gd name="T8" fmla="*/ 11 w 305"/>
                <a:gd name="T9" fmla="*/ 38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7 h 83"/>
                <a:gd name="T16" fmla="*/ 54 w 305"/>
                <a:gd name="T17" fmla="*/ 12 h 83"/>
                <a:gd name="T18" fmla="*/ 72 w 305"/>
                <a:gd name="T19" fmla="*/ 7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8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5 h 83"/>
                <a:gd name="T38" fmla="*/ 289 w 305"/>
                <a:gd name="T39" fmla="*/ 43 h 83"/>
                <a:gd name="T40" fmla="*/ 277 w 305"/>
                <a:gd name="T41" fmla="*/ 40 h 83"/>
                <a:gd name="T42" fmla="*/ 262 w 305"/>
                <a:gd name="T43" fmla="*/ 36 h 83"/>
                <a:gd name="T44" fmla="*/ 244 w 305"/>
                <a:gd name="T45" fmla="*/ 33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2 h 83"/>
                <a:gd name="T56" fmla="*/ 101 w 305"/>
                <a:gd name="T57" fmla="*/ 24 h 83"/>
                <a:gd name="T58" fmla="*/ 77 w 305"/>
                <a:gd name="T59" fmla="*/ 29 h 83"/>
                <a:gd name="T60" fmla="*/ 55 w 305"/>
                <a:gd name="T61" fmla="*/ 38 h 83"/>
                <a:gd name="T62" fmla="*/ 33 w 305"/>
                <a:gd name="T63" fmla="*/ 49 h 83"/>
                <a:gd name="T64" fmla="*/ 15 w 305"/>
                <a:gd name="T65" fmla="*/ 64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11" y="38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7"/>
                  </a:lnTo>
                  <a:lnTo>
                    <a:pt x="54" y="12"/>
                  </a:lnTo>
                  <a:lnTo>
                    <a:pt x="72" y="7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8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5"/>
                  </a:lnTo>
                  <a:lnTo>
                    <a:pt x="289" y="43"/>
                  </a:lnTo>
                  <a:lnTo>
                    <a:pt x="277" y="40"/>
                  </a:lnTo>
                  <a:lnTo>
                    <a:pt x="262" y="36"/>
                  </a:lnTo>
                  <a:lnTo>
                    <a:pt x="244" y="33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2"/>
                  </a:lnTo>
                  <a:lnTo>
                    <a:pt x="101" y="24"/>
                  </a:lnTo>
                  <a:lnTo>
                    <a:pt x="77" y="29"/>
                  </a:lnTo>
                  <a:lnTo>
                    <a:pt x="55" y="38"/>
                  </a:lnTo>
                  <a:lnTo>
                    <a:pt x="33" y="49"/>
                  </a:lnTo>
                  <a:lnTo>
                    <a:pt x="15" y="64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5" name="Freeform 105"/>
            <p:cNvSpPr>
              <a:spLocks/>
            </p:cNvSpPr>
            <p:nvPr/>
          </p:nvSpPr>
          <p:spPr bwMode="auto">
            <a:xfrm>
              <a:off x="6348" y="13696"/>
              <a:ext cx="496" cy="917"/>
            </a:xfrm>
            <a:custGeom>
              <a:avLst/>
              <a:gdLst>
                <a:gd name="T0" fmla="*/ 0 w 496"/>
                <a:gd name="T1" fmla="*/ 0 h 917"/>
                <a:gd name="T2" fmla="*/ 0 w 496"/>
                <a:gd name="T3" fmla="*/ 886 h 917"/>
                <a:gd name="T4" fmla="*/ 150 w 496"/>
                <a:gd name="T5" fmla="*/ 917 h 917"/>
                <a:gd name="T6" fmla="*/ 143 w 496"/>
                <a:gd name="T7" fmla="*/ 797 h 917"/>
                <a:gd name="T8" fmla="*/ 496 w 496"/>
                <a:gd name="T9" fmla="*/ 851 h 917"/>
                <a:gd name="T10" fmla="*/ 490 w 496"/>
                <a:gd name="T11" fmla="*/ 803 h 917"/>
                <a:gd name="T12" fmla="*/ 245 w 496"/>
                <a:gd name="T13" fmla="*/ 773 h 917"/>
                <a:gd name="T14" fmla="*/ 239 w 496"/>
                <a:gd name="T15" fmla="*/ 670 h 917"/>
                <a:gd name="T16" fmla="*/ 72 w 496"/>
                <a:gd name="T17" fmla="*/ 670 h 917"/>
                <a:gd name="T18" fmla="*/ 68 w 496"/>
                <a:gd name="T19" fmla="*/ 657 h 917"/>
                <a:gd name="T20" fmla="*/ 56 w 496"/>
                <a:gd name="T21" fmla="*/ 620 h 917"/>
                <a:gd name="T22" fmla="*/ 41 w 496"/>
                <a:gd name="T23" fmla="*/ 559 h 917"/>
                <a:gd name="T24" fmla="*/ 26 w 496"/>
                <a:gd name="T25" fmla="*/ 480 h 917"/>
                <a:gd name="T26" fmla="*/ 15 w 496"/>
                <a:gd name="T27" fmla="*/ 385 h 917"/>
                <a:gd name="T28" fmla="*/ 11 w 496"/>
                <a:gd name="T29" fmla="*/ 276 h 917"/>
                <a:gd name="T30" fmla="*/ 20 w 496"/>
                <a:gd name="T31" fmla="*/ 158 h 917"/>
                <a:gd name="T32" fmla="*/ 42 w 496"/>
                <a:gd name="T33" fmla="*/ 30 h 917"/>
                <a:gd name="T34" fmla="*/ 0 w 496"/>
                <a:gd name="T35" fmla="*/ 0 h 9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96"/>
                <a:gd name="T55" fmla="*/ 0 h 917"/>
                <a:gd name="T56" fmla="*/ 496 w 496"/>
                <a:gd name="T57" fmla="*/ 917 h 9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96" h="917">
                  <a:moveTo>
                    <a:pt x="0" y="0"/>
                  </a:moveTo>
                  <a:lnTo>
                    <a:pt x="0" y="886"/>
                  </a:lnTo>
                  <a:lnTo>
                    <a:pt x="150" y="917"/>
                  </a:lnTo>
                  <a:lnTo>
                    <a:pt x="143" y="797"/>
                  </a:lnTo>
                  <a:lnTo>
                    <a:pt x="496" y="851"/>
                  </a:lnTo>
                  <a:lnTo>
                    <a:pt x="490" y="803"/>
                  </a:lnTo>
                  <a:lnTo>
                    <a:pt x="245" y="773"/>
                  </a:lnTo>
                  <a:lnTo>
                    <a:pt x="239" y="670"/>
                  </a:lnTo>
                  <a:lnTo>
                    <a:pt x="72" y="670"/>
                  </a:lnTo>
                  <a:lnTo>
                    <a:pt x="68" y="657"/>
                  </a:lnTo>
                  <a:lnTo>
                    <a:pt x="56" y="620"/>
                  </a:lnTo>
                  <a:lnTo>
                    <a:pt x="41" y="559"/>
                  </a:lnTo>
                  <a:lnTo>
                    <a:pt x="26" y="480"/>
                  </a:lnTo>
                  <a:lnTo>
                    <a:pt x="15" y="385"/>
                  </a:lnTo>
                  <a:lnTo>
                    <a:pt x="11" y="276"/>
                  </a:lnTo>
                  <a:lnTo>
                    <a:pt x="20" y="158"/>
                  </a:lnTo>
                  <a:lnTo>
                    <a:pt x="4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6" name="Freeform 106"/>
            <p:cNvSpPr>
              <a:spLocks/>
            </p:cNvSpPr>
            <p:nvPr/>
          </p:nvSpPr>
          <p:spPr bwMode="auto">
            <a:xfrm>
              <a:off x="6593" y="13487"/>
              <a:ext cx="638" cy="125"/>
            </a:xfrm>
            <a:custGeom>
              <a:avLst/>
              <a:gdLst>
                <a:gd name="T0" fmla="*/ 0 w 638"/>
                <a:gd name="T1" fmla="*/ 125 h 125"/>
                <a:gd name="T2" fmla="*/ 4 w 638"/>
                <a:gd name="T3" fmla="*/ 124 h 125"/>
                <a:gd name="T4" fmla="*/ 14 w 638"/>
                <a:gd name="T5" fmla="*/ 119 h 125"/>
                <a:gd name="T6" fmla="*/ 31 w 638"/>
                <a:gd name="T7" fmla="*/ 114 h 125"/>
                <a:gd name="T8" fmla="*/ 53 w 638"/>
                <a:gd name="T9" fmla="*/ 106 h 125"/>
                <a:gd name="T10" fmla="*/ 81 w 638"/>
                <a:gd name="T11" fmla="*/ 98 h 125"/>
                <a:gd name="T12" fmla="*/ 113 w 638"/>
                <a:gd name="T13" fmla="*/ 89 h 125"/>
                <a:gd name="T14" fmla="*/ 151 w 638"/>
                <a:gd name="T15" fmla="*/ 81 h 125"/>
                <a:gd name="T16" fmla="*/ 192 w 638"/>
                <a:gd name="T17" fmla="*/ 73 h 125"/>
                <a:gd name="T18" fmla="*/ 237 w 638"/>
                <a:gd name="T19" fmla="*/ 65 h 125"/>
                <a:gd name="T20" fmla="*/ 286 w 638"/>
                <a:gd name="T21" fmla="*/ 60 h 125"/>
                <a:gd name="T22" fmla="*/ 337 w 638"/>
                <a:gd name="T23" fmla="*/ 56 h 125"/>
                <a:gd name="T24" fmla="*/ 390 w 638"/>
                <a:gd name="T25" fmla="*/ 55 h 125"/>
                <a:gd name="T26" fmla="*/ 446 w 638"/>
                <a:gd name="T27" fmla="*/ 56 h 125"/>
                <a:gd name="T28" fmla="*/ 503 w 638"/>
                <a:gd name="T29" fmla="*/ 61 h 125"/>
                <a:gd name="T30" fmla="*/ 561 w 638"/>
                <a:gd name="T31" fmla="*/ 70 h 125"/>
                <a:gd name="T32" fmla="*/ 620 w 638"/>
                <a:gd name="T33" fmla="*/ 83 h 125"/>
                <a:gd name="T34" fmla="*/ 638 w 638"/>
                <a:gd name="T35" fmla="*/ 0 h 125"/>
                <a:gd name="T36" fmla="*/ 634 w 638"/>
                <a:gd name="T37" fmla="*/ 0 h 125"/>
                <a:gd name="T38" fmla="*/ 620 w 638"/>
                <a:gd name="T39" fmla="*/ 0 h 125"/>
                <a:gd name="T40" fmla="*/ 599 w 638"/>
                <a:gd name="T41" fmla="*/ 0 h 125"/>
                <a:gd name="T42" fmla="*/ 571 w 638"/>
                <a:gd name="T43" fmla="*/ 1 h 125"/>
                <a:gd name="T44" fmla="*/ 536 w 638"/>
                <a:gd name="T45" fmla="*/ 2 h 125"/>
                <a:gd name="T46" fmla="*/ 496 w 638"/>
                <a:gd name="T47" fmla="*/ 3 h 125"/>
                <a:gd name="T48" fmla="*/ 452 w 638"/>
                <a:gd name="T49" fmla="*/ 6 h 125"/>
                <a:gd name="T50" fmla="*/ 405 w 638"/>
                <a:gd name="T51" fmla="*/ 8 h 125"/>
                <a:gd name="T52" fmla="*/ 354 w 638"/>
                <a:gd name="T53" fmla="*/ 13 h 125"/>
                <a:gd name="T54" fmla="*/ 302 w 638"/>
                <a:gd name="T55" fmla="*/ 17 h 125"/>
                <a:gd name="T56" fmla="*/ 249 w 638"/>
                <a:gd name="T57" fmla="*/ 22 h 125"/>
                <a:gd name="T58" fmla="*/ 196 w 638"/>
                <a:gd name="T59" fmla="*/ 30 h 125"/>
                <a:gd name="T60" fmla="*/ 144 w 638"/>
                <a:gd name="T61" fmla="*/ 37 h 125"/>
                <a:gd name="T62" fmla="*/ 93 w 638"/>
                <a:gd name="T63" fmla="*/ 47 h 125"/>
                <a:gd name="T64" fmla="*/ 45 w 638"/>
                <a:gd name="T65" fmla="*/ 58 h 125"/>
                <a:gd name="T66" fmla="*/ 0 w 638"/>
                <a:gd name="T67" fmla="*/ 71 h 125"/>
                <a:gd name="T68" fmla="*/ 0 w 638"/>
                <a:gd name="T69" fmla="*/ 125 h 1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38"/>
                <a:gd name="T106" fmla="*/ 0 h 125"/>
                <a:gd name="T107" fmla="*/ 638 w 638"/>
                <a:gd name="T108" fmla="*/ 125 h 12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38" h="125">
                  <a:moveTo>
                    <a:pt x="0" y="125"/>
                  </a:moveTo>
                  <a:lnTo>
                    <a:pt x="4" y="124"/>
                  </a:lnTo>
                  <a:lnTo>
                    <a:pt x="14" y="119"/>
                  </a:lnTo>
                  <a:lnTo>
                    <a:pt x="31" y="114"/>
                  </a:lnTo>
                  <a:lnTo>
                    <a:pt x="53" y="106"/>
                  </a:lnTo>
                  <a:lnTo>
                    <a:pt x="81" y="98"/>
                  </a:lnTo>
                  <a:lnTo>
                    <a:pt x="113" y="89"/>
                  </a:lnTo>
                  <a:lnTo>
                    <a:pt x="151" y="81"/>
                  </a:lnTo>
                  <a:lnTo>
                    <a:pt x="192" y="73"/>
                  </a:lnTo>
                  <a:lnTo>
                    <a:pt x="237" y="65"/>
                  </a:lnTo>
                  <a:lnTo>
                    <a:pt x="286" y="60"/>
                  </a:lnTo>
                  <a:lnTo>
                    <a:pt x="337" y="56"/>
                  </a:lnTo>
                  <a:lnTo>
                    <a:pt x="390" y="55"/>
                  </a:lnTo>
                  <a:lnTo>
                    <a:pt x="446" y="56"/>
                  </a:lnTo>
                  <a:lnTo>
                    <a:pt x="503" y="61"/>
                  </a:lnTo>
                  <a:lnTo>
                    <a:pt x="561" y="70"/>
                  </a:lnTo>
                  <a:lnTo>
                    <a:pt x="620" y="83"/>
                  </a:lnTo>
                  <a:lnTo>
                    <a:pt x="638" y="0"/>
                  </a:lnTo>
                  <a:lnTo>
                    <a:pt x="634" y="0"/>
                  </a:lnTo>
                  <a:lnTo>
                    <a:pt x="620" y="0"/>
                  </a:lnTo>
                  <a:lnTo>
                    <a:pt x="599" y="0"/>
                  </a:lnTo>
                  <a:lnTo>
                    <a:pt x="571" y="1"/>
                  </a:lnTo>
                  <a:lnTo>
                    <a:pt x="536" y="2"/>
                  </a:lnTo>
                  <a:lnTo>
                    <a:pt x="496" y="3"/>
                  </a:lnTo>
                  <a:lnTo>
                    <a:pt x="452" y="6"/>
                  </a:lnTo>
                  <a:lnTo>
                    <a:pt x="405" y="8"/>
                  </a:lnTo>
                  <a:lnTo>
                    <a:pt x="354" y="13"/>
                  </a:lnTo>
                  <a:lnTo>
                    <a:pt x="302" y="17"/>
                  </a:lnTo>
                  <a:lnTo>
                    <a:pt x="249" y="22"/>
                  </a:lnTo>
                  <a:lnTo>
                    <a:pt x="196" y="30"/>
                  </a:lnTo>
                  <a:lnTo>
                    <a:pt x="144" y="37"/>
                  </a:lnTo>
                  <a:lnTo>
                    <a:pt x="93" y="47"/>
                  </a:lnTo>
                  <a:lnTo>
                    <a:pt x="45" y="58"/>
                  </a:lnTo>
                  <a:lnTo>
                    <a:pt x="0" y="71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7" name="Freeform 107"/>
            <p:cNvSpPr>
              <a:spLocks/>
            </p:cNvSpPr>
            <p:nvPr/>
          </p:nvSpPr>
          <p:spPr bwMode="auto">
            <a:xfrm>
              <a:off x="6217" y="14634"/>
              <a:ext cx="1075" cy="356"/>
            </a:xfrm>
            <a:custGeom>
              <a:avLst/>
              <a:gdLst>
                <a:gd name="T0" fmla="*/ 454 w 1075"/>
                <a:gd name="T1" fmla="*/ 344 h 356"/>
                <a:gd name="T2" fmla="*/ 456 w 1075"/>
                <a:gd name="T3" fmla="*/ 343 h 356"/>
                <a:gd name="T4" fmla="*/ 463 w 1075"/>
                <a:gd name="T5" fmla="*/ 341 h 356"/>
                <a:gd name="T6" fmla="*/ 472 w 1075"/>
                <a:gd name="T7" fmla="*/ 337 h 356"/>
                <a:gd name="T8" fmla="*/ 485 w 1075"/>
                <a:gd name="T9" fmla="*/ 332 h 356"/>
                <a:gd name="T10" fmla="*/ 501 w 1075"/>
                <a:gd name="T11" fmla="*/ 325 h 356"/>
                <a:gd name="T12" fmla="*/ 518 w 1075"/>
                <a:gd name="T13" fmla="*/ 317 h 356"/>
                <a:gd name="T14" fmla="*/ 538 w 1075"/>
                <a:gd name="T15" fmla="*/ 308 h 356"/>
                <a:gd name="T16" fmla="*/ 558 w 1075"/>
                <a:gd name="T17" fmla="*/ 298 h 356"/>
                <a:gd name="T18" fmla="*/ 580 w 1075"/>
                <a:gd name="T19" fmla="*/ 287 h 356"/>
                <a:gd name="T20" fmla="*/ 600 w 1075"/>
                <a:gd name="T21" fmla="*/ 274 h 356"/>
                <a:gd name="T22" fmla="*/ 621 w 1075"/>
                <a:gd name="T23" fmla="*/ 262 h 356"/>
                <a:gd name="T24" fmla="*/ 640 w 1075"/>
                <a:gd name="T25" fmla="*/ 248 h 356"/>
                <a:gd name="T26" fmla="*/ 658 w 1075"/>
                <a:gd name="T27" fmla="*/ 234 h 356"/>
                <a:gd name="T28" fmla="*/ 674 w 1075"/>
                <a:gd name="T29" fmla="*/ 219 h 356"/>
                <a:gd name="T30" fmla="*/ 688 w 1075"/>
                <a:gd name="T31" fmla="*/ 204 h 356"/>
                <a:gd name="T32" fmla="*/ 699 w 1075"/>
                <a:gd name="T33" fmla="*/ 189 h 356"/>
                <a:gd name="T34" fmla="*/ 0 w 1075"/>
                <a:gd name="T35" fmla="*/ 18 h 356"/>
                <a:gd name="T36" fmla="*/ 54 w 1075"/>
                <a:gd name="T37" fmla="*/ 0 h 356"/>
                <a:gd name="T38" fmla="*/ 1075 w 1075"/>
                <a:gd name="T39" fmla="*/ 251 h 356"/>
                <a:gd name="T40" fmla="*/ 1033 w 1075"/>
                <a:gd name="T41" fmla="*/ 274 h 356"/>
                <a:gd name="T42" fmla="*/ 738 w 1075"/>
                <a:gd name="T43" fmla="*/ 199 h 356"/>
                <a:gd name="T44" fmla="*/ 737 w 1075"/>
                <a:gd name="T45" fmla="*/ 200 h 356"/>
                <a:gd name="T46" fmla="*/ 735 w 1075"/>
                <a:gd name="T47" fmla="*/ 203 h 356"/>
                <a:gd name="T48" fmla="*/ 730 w 1075"/>
                <a:gd name="T49" fmla="*/ 207 h 356"/>
                <a:gd name="T50" fmla="*/ 724 w 1075"/>
                <a:gd name="T51" fmla="*/ 214 h 356"/>
                <a:gd name="T52" fmla="*/ 716 w 1075"/>
                <a:gd name="T53" fmla="*/ 222 h 356"/>
                <a:gd name="T54" fmla="*/ 706 w 1075"/>
                <a:gd name="T55" fmla="*/ 231 h 356"/>
                <a:gd name="T56" fmla="*/ 694 w 1075"/>
                <a:gd name="T57" fmla="*/ 242 h 356"/>
                <a:gd name="T58" fmla="*/ 679 w 1075"/>
                <a:gd name="T59" fmla="*/ 253 h 356"/>
                <a:gd name="T60" fmla="*/ 662 w 1075"/>
                <a:gd name="T61" fmla="*/ 265 h 356"/>
                <a:gd name="T62" fmla="*/ 643 w 1075"/>
                <a:gd name="T63" fmla="*/ 278 h 356"/>
                <a:gd name="T64" fmla="*/ 621 w 1075"/>
                <a:gd name="T65" fmla="*/ 291 h 356"/>
                <a:gd name="T66" fmla="*/ 597 w 1075"/>
                <a:gd name="T67" fmla="*/ 303 h 356"/>
                <a:gd name="T68" fmla="*/ 570 w 1075"/>
                <a:gd name="T69" fmla="*/ 317 h 356"/>
                <a:gd name="T70" fmla="*/ 540 w 1075"/>
                <a:gd name="T71" fmla="*/ 330 h 356"/>
                <a:gd name="T72" fmla="*/ 508 w 1075"/>
                <a:gd name="T73" fmla="*/ 343 h 356"/>
                <a:gd name="T74" fmla="*/ 472 w 1075"/>
                <a:gd name="T75" fmla="*/ 356 h 356"/>
                <a:gd name="T76" fmla="*/ 454 w 1075"/>
                <a:gd name="T77" fmla="*/ 344 h 3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75"/>
                <a:gd name="T118" fmla="*/ 0 h 356"/>
                <a:gd name="T119" fmla="*/ 1075 w 1075"/>
                <a:gd name="T120" fmla="*/ 356 h 3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75" h="356">
                  <a:moveTo>
                    <a:pt x="454" y="344"/>
                  </a:moveTo>
                  <a:lnTo>
                    <a:pt x="456" y="343"/>
                  </a:lnTo>
                  <a:lnTo>
                    <a:pt x="463" y="341"/>
                  </a:lnTo>
                  <a:lnTo>
                    <a:pt x="472" y="337"/>
                  </a:lnTo>
                  <a:lnTo>
                    <a:pt x="485" y="332"/>
                  </a:lnTo>
                  <a:lnTo>
                    <a:pt x="501" y="325"/>
                  </a:lnTo>
                  <a:lnTo>
                    <a:pt x="518" y="317"/>
                  </a:lnTo>
                  <a:lnTo>
                    <a:pt x="538" y="308"/>
                  </a:lnTo>
                  <a:lnTo>
                    <a:pt x="558" y="298"/>
                  </a:lnTo>
                  <a:lnTo>
                    <a:pt x="580" y="287"/>
                  </a:lnTo>
                  <a:lnTo>
                    <a:pt x="600" y="274"/>
                  </a:lnTo>
                  <a:lnTo>
                    <a:pt x="621" y="262"/>
                  </a:lnTo>
                  <a:lnTo>
                    <a:pt x="640" y="248"/>
                  </a:lnTo>
                  <a:lnTo>
                    <a:pt x="658" y="234"/>
                  </a:lnTo>
                  <a:lnTo>
                    <a:pt x="674" y="219"/>
                  </a:lnTo>
                  <a:lnTo>
                    <a:pt x="688" y="204"/>
                  </a:lnTo>
                  <a:lnTo>
                    <a:pt x="699" y="189"/>
                  </a:lnTo>
                  <a:lnTo>
                    <a:pt x="0" y="18"/>
                  </a:lnTo>
                  <a:lnTo>
                    <a:pt x="54" y="0"/>
                  </a:lnTo>
                  <a:lnTo>
                    <a:pt x="1075" y="251"/>
                  </a:lnTo>
                  <a:lnTo>
                    <a:pt x="1033" y="274"/>
                  </a:lnTo>
                  <a:lnTo>
                    <a:pt x="738" y="199"/>
                  </a:lnTo>
                  <a:lnTo>
                    <a:pt x="737" y="200"/>
                  </a:lnTo>
                  <a:lnTo>
                    <a:pt x="735" y="203"/>
                  </a:lnTo>
                  <a:lnTo>
                    <a:pt x="730" y="207"/>
                  </a:lnTo>
                  <a:lnTo>
                    <a:pt x="724" y="214"/>
                  </a:lnTo>
                  <a:lnTo>
                    <a:pt x="716" y="222"/>
                  </a:lnTo>
                  <a:lnTo>
                    <a:pt x="706" y="231"/>
                  </a:lnTo>
                  <a:lnTo>
                    <a:pt x="694" y="242"/>
                  </a:lnTo>
                  <a:lnTo>
                    <a:pt x="679" y="253"/>
                  </a:lnTo>
                  <a:lnTo>
                    <a:pt x="662" y="265"/>
                  </a:lnTo>
                  <a:lnTo>
                    <a:pt x="643" y="278"/>
                  </a:lnTo>
                  <a:lnTo>
                    <a:pt x="621" y="291"/>
                  </a:lnTo>
                  <a:lnTo>
                    <a:pt x="597" y="303"/>
                  </a:lnTo>
                  <a:lnTo>
                    <a:pt x="570" y="317"/>
                  </a:lnTo>
                  <a:lnTo>
                    <a:pt x="540" y="330"/>
                  </a:lnTo>
                  <a:lnTo>
                    <a:pt x="508" y="343"/>
                  </a:lnTo>
                  <a:lnTo>
                    <a:pt x="472" y="356"/>
                  </a:lnTo>
                  <a:lnTo>
                    <a:pt x="454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8" name="Freeform 108"/>
            <p:cNvSpPr>
              <a:spLocks/>
            </p:cNvSpPr>
            <p:nvPr/>
          </p:nvSpPr>
          <p:spPr bwMode="auto">
            <a:xfrm>
              <a:off x="5997" y="14727"/>
              <a:ext cx="1095" cy="319"/>
            </a:xfrm>
            <a:custGeom>
              <a:avLst/>
              <a:gdLst>
                <a:gd name="T0" fmla="*/ 0 w 1095"/>
                <a:gd name="T1" fmla="*/ 0 h 319"/>
                <a:gd name="T2" fmla="*/ 1071 w 1095"/>
                <a:gd name="T3" fmla="*/ 319 h 319"/>
                <a:gd name="T4" fmla="*/ 1095 w 1095"/>
                <a:gd name="T5" fmla="*/ 319 h 319"/>
                <a:gd name="T6" fmla="*/ 33 w 1095"/>
                <a:gd name="T7" fmla="*/ 0 h 319"/>
                <a:gd name="T8" fmla="*/ 0 w 1095"/>
                <a:gd name="T9" fmla="*/ 0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5"/>
                <a:gd name="T16" fmla="*/ 0 h 319"/>
                <a:gd name="T17" fmla="*/ 1095 w 1095"/>
                <a:gd name="T18" fmla="*/ 319 h 3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5" h="319">
                  <a:moveTo>
                    <a:pt x="0" y="0"/>
                  </a:moveTo>
                  <a:lnTo>
                    <a:pt x="1071" y="319"/>
                  </a:lnTo>
                  <a:lnTo>
                    <a:pt x="1095" y="319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99" name="Freeform 109"/>
            <p:cNvSpPr>
              <a:spLocks/>
            </p:cNvSpPr>
            <p:nvPr/>
          </p:nvSpPr>
          <p:spPr bwMode="auto">
            <a:xfrm>
              <a:off x="6181" y="14684"/>
              <a:ext cx="1082" cy="285"/>
            </a:xfrm>
            <a:custGeom>
              <a:avLst/>
              <a:gdLst>
                <a:gd name="T0" fmla="*/ 0 w 1082"/>
                <a:gd name="T1" fmla="*/ 1 h 285"/>
                <a:gd name="T2" fmla="*/ 1058 w 1082"/>
                <a:gd name="T3" fmla="*/ 285 h 285"/>
                <a:gd name="T4" fmla="*/ 1082 w 1082"/>
                <a:gd name="T5" fmla="*/ 284 h 285"/>
                <a:gd name="T6" fmla="*/ 33 w 1082"/>
                <a:gd name="T7" fmla="*/ 0 h 285"/>
                <a:gd name="T8" fmla="*/ 0 w 1082"/>
                <a:gd name="T9" fmla="*/ 1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2"/>
                <a:gd name="T16" fmla="*/ 0 h 285"/>
                <a:gd name="T17" fmla="*/ 1082 w 108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2" h="285">
                  <a:moveTo>
                    <a:pt x="0" y="1"/>
                  </a:moveTo>
                  <a:lnTo>
                    <a:pt x="1058" y="285"/>
                  </a:lnTo>
                  <a:lnTo>
                    <a:pt x="1082" y="284"/>
                  </a:lnTo>
                  <a:lnTo>
                    <a:pt x="3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100" name="Freeform 110"/>
            <p:cNvSpPr>
              <a:spLocks/>
            </p:cNvSpPr>
            <p:nvPr/>
          </p:nvSpPr>
          <p:spPr bwMode="auto">
            <a:xfrm>
              <a:off x="6093" y="14699"/>
              <a:ext cx="1087" cy="315"/>
            </a:xfrm>
            <a:custGeom>
              <a:avLst/>
              <a:gdLst>
                <a:gd name="T0" fmla="*/ 0 w 1087"/>
                <a:gd name="T1" fmla="*/ 0 h 315"/>
                <a:gd name="T2" fmla="*/ 1066 w 1087"/>
                <a:gd name="T3" fmla="*/ 315 h 315"/>
                <a:gd name="T4" fmla="*/ 1087 w 1087"/>
                <a:gd name="T5" fmla="*/ 308 h 315"/>
                <a:gd name="T6" fmla="*/ 31 w 1087"/>
                <a:gd name="T7" fmla="*/ 0 h 315"/>
                <a:gd name="T8" fmla="*/ 0 w 1087"/>
                <a:gd name="T9" fmla="*/ 0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7"/>
                <a:gd name="T16" fmla="*/ 0 h 315"/>
                <a:gd name="T17" fmla="*/ 1087 w 1087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7" h="315">
                  <a:moveTo>
                    <a:pt x="0" y="0"/>
                  </a:moveTo>
                  <a:lnTo>
                    <a:pt x="1066" y="315"/>
                  </a:lnTo>
                  <a:lnTo>
                    <a:pt x="1087" y="308"/>
                  </a:lnTo>
                  <a:lnTo>
                    <a:pt x="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8935" name="Group 111"/>
          <p:cNvGrpSpPr>
            <a:grpSpLocks/>
          </p:cNvGrpSpPr>
          <p:nvPr/>
        </p:nvGrpSpPr>
        <p:grpSpPr bwMode="auto">
          <a:xfrm>
            <a:off x="1298575" y="4384675"/>
            <a:ext cx="798513" cy="1166813"/>
            <a:chOff x="12762" y="10336"/>
            <a:chExt cx="1027" cy="1700"/>
          </a:xfrm>
        </p:grpSpPr>
        <p:sp>
          <p:nvSpPr>
            <p:cNvPr id="39056" name="Rectangle 11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57" name="Rectangle 11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58" name="Line 11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59" name="Line 11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60" name="Line 11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61" name="Line 11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8936" name="Text Box 118"/>
          <p:cNvSpPr txBox="1">
            <a:spLocks noChangeArrowheads="1"/>
          </p:cNvSpPr>
          <p:nvPr/>
        </p:nvSpPr>
        <p:spPr bwMode="auto">
          <a:xfrm>
            <a:off x="1250950" y="3967163"/>
            <a:ext cx="877888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600">
                <a:solidFill>
                  <a:schemeClr val="tx2"/>
                </a:solidFill>
                <a:latin typeface="Arial" pitchFamily="34" charset="0"/>
              </a:rPr>
              <a:t>Host B</a:t>
            </a:r>
            <a:endParaRPr lang="en-US" sz="16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937" name="Line 119"/>
          <p:cNvSpPr>
            <a:spLocks noChangeShapeType="1"/>
          </p:cNvSpPr>
          <p:nvPr/>
        </p:nvSpPr>
        <p:spPr bwMode="auto">
          <a:xfrm flipH="1">
            <a:off x="3021013" y="5060950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8938" name="Line 120"/>
          <p:cNvSpPr>
            <a:spLocks noChangeShapeType="1"/>
          </p:cNvSpPr>
          <p:nvPr/>
        </p:nvSpPr>
        <p:spPr bwMode="auto">
          <a:xfrm flipH="1">
            <a:off x="5010150" y="5060950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8939" name="Line 121"/>
          <p:cNvSpPr>
            <a:spLocks noChangeShapeType="1"/>
          </p:cNvSpPr>
          <p:nvPr/>
        </p:nvSpPr>
        <p:spPr bwMode="auto">
          <a:xfrm flipH="1">
            <a:off x="5160963" y="4545013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8940" name="Line 122"/>
          <p:cNvSpPr>
            <a:spLocks noChangeShapeType="1"/>
          </p:cNvSpPr>
          <p:nvPr/>
        </p:nvSpPr>
        <p:spPr bwMode="auto">
          <a:xfrm flipH="1">
            <a:off x="5149850" y="5662613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8941" name="Line 123"/>
          <p:cNvSpPr>
            <a:spLocks noChangeShapeType="1"/>
          </p:cNvSpPr>
          <p:nvPr/>
        </p:nvSpPr>
        <p:spPr bwMode="auto">
          <a:xfrm flipH="1">
            <a:off x="6259513" y="4557713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38942" name="Group 124"/>
          <p:cNvGrpSpPr>
            <a:grpSpLocks/>
          </p:cNvGrpSpPr>
          <p:nvPr/>
        </p:nvGrpSpPr>
        <p:grpSpPr bwMode="auto">
          <a:xfrm>
            <a:off x="6365875" y="3736975"/>
            <a:ext cx="1203325" cy="1162050"/>
            <a:chOff x="5850" y="13487"/>
            <a:chExt cx="2023" cy="1840"/>
          </a:xfrm>
        </p:grpSpPr>
        <p:sp>
          <p:nvSpPr>
            <p:cNvPr id="39017" name="Freeform 125"/>
            <p:cNvSpPr>
              <a:spLocks/>
            </p:cNvSpPr>
            <p:nvPr/>
          </p:nvSpPr>
          <p:spPr bwMode="auto">
            <a:xfrm>
              <a:off x="5850" y="13632"/>
              <a:ext cx="2023" cy="1695"/>
            </a:xfrm>
            <a:custGeom>
              <a:avLst/>
              <a:gdLst>
                <a:gd name="T0" fmla="*/ 570 w 2023"/>
                <a:gd name="T1" fmla="*/ 121 h 1695"/>
                <a:gd name="T2" fmla="*/ 575 w 2023"/>
                <a:gd name="T3" fmla="*/ 120 h 1695"/>
                <a:gd name="T4" fmla="*/ 586 w 2023"/>
                <a:gd name="T5" fmla="*/ 116 h 1695"/>
                <a:gd name="T6" fmla="*/ 607 w 2023"/>
                <a:gd name="T7" fmla="*/ 108 h 1695"/>
                <a:gd name="T8" fmla="*/ 636 w 2023"/>
                <a:gd name="T9" fmla="*/ 101 h 1695"/>
                <a:gd name="T10" fmla="*/ 672 w 2023"/>
                <a:gd name="T11" fmla="*/ 90 h 1695"/>
                <a:gd name="T12" fmla="*/ 718 w 2023"/>
                <a:gd name="T13" fmla="*/ 79 h 1695"/>
                <a:gd name="T14" fmla="*/ 771 w 2023"/>
                <a:gd name="T15" fmla="*/ 67 h 1695"/>
                <a:gd name="T16" fmla="*/ 834 w 2023"/>
                <a:gd name="T17" fmla="*/ 55 h 1695"/>
                <a:gd name="T18" fmla="*/ 904 w 2023"/>
                <a:gd name="T19" fmla="*/ 43 h 1695"/>
                <a:gd name="T20" fmla="*/ 982 w 2023"/>
                <a:gd name="T21" fmla="*/ 33 h 1695"/>
                <a:gd name="T22" fmla="*/ 1071 w 2023"/>
                <a:gd name="T23" fmla="*/ 22 h 1695"/>
                <a:gd name="T24" fmla="*/ 1166 w 2023"/>
                <a:gd name="T25" fmla="*/ 13 h 1695"/>
                <a:gd name="T26" fmla="*/ 1271 w 2023"/>
                <a:gd name="T27" fmla="*/ 7 h 1695"/>
                <a:gd name="T28" fmla="*/ 1384 w 2023"/>
                <a:gd name="T29" fmla="*/ 1 h 1695"/>
                <a:gd name="T30" fmla="*/ 1506 w 2023"/>
                <a:gd name="T31" fmla="*/ 0 h 1695"/>
                <a:gd name="T32" fmla="*/ 1636 w 2023"/>
                <a:gd name="T33" fmla="*/ 1 h 1695"/>
                <a:gd name="T34" fmla="*/ 1692 w 2023"/>
                <a:gd name="T35" fmla="*/ 233 h 1695"/>
                <a:gd name="T36" fmla="*/ 1713 w 2023"/>
                <a:gd name="T37" fmla="*/ 243 h 1695"/>
                <a:gd name="T38" fmla="*/ 1758 w 2023"/>
                <a:gd name="T39" fmla="*/ 274 h 1695"/>
                <a:gd name="T40" fmla="*/ 1806 w 2023"/>
                <a:gd name="T41" fmla="*/ 329 h 1695"/>
                <a:gd name="T42" fmla="*/ 1836 w 2023"/>
                <a:gd name="T43" fmla="*/ 409 h 1695"/>
                <a:gd name="T44" fmla="*/ 1955 w 2023"/>
                <a:gd name="T45" fmla="*/ 948 h 1695"/>
                <a:gd name="T46" fmla="*/ 2003 w 2023"/>
                <a:gd name="T47" fmla="*/ 1171 h 1695"/>
                <a:gd name="T48" fmla="*/ 2011 w 2023"/>
                <a:gd name="T49" fmla="*/ 1188 h 1695"/>
                <a:gd name="T50" fmla="*/ 2022 w 2023"/>
                <a:gd name="T51" fmla="*/ 1231 h 1695"/>
                <a:gd name="T52" fmla="*/ 2021 w 2023"/>
                <a:gd name="T53" fmla="*/ 1297 h 1695"/>
                <a:gd name="T54" fmla="*/ 1992 w 2023"/>
                <a:gd name="T55" fmla="*/ 1380 h 1695"/>
                <a:gd name="T56" fmla="*/ 0 w 2023"/>
                <a:gd name="T57" fmla="*/ 1328 h 1695"/>
                <a:gd name="T58" fmla="*/ 199 w 2023"/>
                <a:gd name="T59" fmla="*/ 1223 h 1695"/>
                <a:gd name="T60" fmla="*/ 200 w 2023"/>
                <a:gd name="T61" fmla="*/ 232 h 1695"/>
                <a:gd name="T62" fmla="*/ 210 w 2023"/>
                <a:gd name="T63" fmla="*/ 226 h 1695"/>
                <a:gd name="T64" fmla="*/ 230 w 2023"/>
                <a:gd name="T65" fmla="*/ 214 h 1695"/>
                <a:gd name="T66" fmla="*/ 259 w 2023"/>
                <a:gd name="T67" fmla="*/ 201 h 1695"/>
                <a:gd name="T68" fmla="*/ 297 w 2023"/>
                <a:gd name="T69" fmla="*/ 189 h 1695"/>
                <a:gd name="T70" fmla="*/ 344 w 2023"/>
                <a:gd name="T71" fmla="*/ 183 h 1695"/>
                <a:gd name="T72" fmla="*/ 399 w 2023"/>
                <a:gd name="T73" fmla="*/ 181 h 1695"/>
                <a:gd name="T74" fmla="*/ 464 w 2023"/>
                <a:gd name="T75" fmla="*/ 191 h 1695"/>
                <a:gd name="T76" fmla="*/ 548 w 2023"/>
                <a:gd name="T77" fmla="*/ 225 h 169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023"/>
                <a:gd name="T118" fmla="*/ 0 h 1695"/>
                <a:gd name="T119" fmla="*/ 2023 w 2023"/>
                <a:gd name="T120" fmla="*/ 1695 h 169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023" h="1695">
                  <a:moveTo>
                    <a:pt x="548" y="225"/>
                  </a:moveTo>
                  <a:lnTo>
                    <a:pt x="570" y="121"/>
                  </a:lnTo>
                  <a:lnTo>
                    <a:pt x="571" y="121"/>
                  </a:lnTo>
                  <a:lnTo>
                    <a:pt x="575" y="120"/>
                  </a:lnTo>
                  <a:lnTo>
                    <a:pt x="580" y="118"/>
                  </a:lnTo>
                  <a:lnTo>
                    <a:pt x="586" y="116"/>
                  </a:lnTo>
                  <a:lnTo>
                    <a:pt x="596" y="112"/>
                  </a:lnTo>
                  <a:lnTo>
                    <a:pt x="607" y="108"/>
                  </a:lnTo>
                  <a:lnTo>
                    <a:pt x="620" y="105"/>
                  </a:lnTo>
                  <a:lnTo>
                    <a:pt x="636" y="101"/>
                  </a:lnTo>
                  <a:lnTo>
                    <a:pt x="653" y="95"/>
                  </a:lnTo>
                  <a:lnTo>
                    <a:pt x="672" y="90"/>
                  </a:lnTo>
                  <a:lnTo>
                    <a:pt x="694" y="84"/>
                  </a:lnTo>
                  <a:lnTo>
                    <a:pt x="718" y="79"/>
                  </a:lnTo>
                  <a:lnTo>
                    <a:pt x="743" y="74"/>
                  </a:lnTo>
                  <a:lnTo>
                    <a:pt x="771" y="67"/>
                  </a:lnTo>
                  <a:lnTo>
                    <a:pt x="802" y="61"/>
                  </a:lnTo>
                  <a:lnTo>
                    <a:pt x="834" y="55"/>
                  </a:lnTo>
                  <a:lnTo>
                    <a:pt x="867" y="49"/>
                  </a:lnTo>
                  <a:lnTo>
                    <a:pt x="904" y="43"/>
                  </a:lnTo>
                  <a:lnTo>
                    <a:pt x="943" y="38"/>
                  </a:lnTo>
                  <a:lnTo>
                    <a:pt x="982" y="33"/>
                  </a:lnTo>
                  <a:lnTo>
                    <a:pt x="1025" y="27"/>
                  </a:lnTo>
                  <a:lnTo>
                    <a:pt x="1071" y="22"/>
                  </a:lnTo>
                  <a:lnTo>
                    <a:pt x="1117" y="17"/>
                  </a:lnTo>
                  <a:lnTo>
                    <a:pt x="1166" y="13"/>
                  </a:lnTo>
                  <a:lnTo>
                    <a:pt x="1218" y="10"/>
                  </a:lnTo>
                  <a:lnTo>
                    <a:pt x="1271" y="7"/>
                  </a:lnTo>
                  <a:lnTo>
                    <a:pt x="1327" y="3"/>
                  </a:lnTo>
                  <a:lnTo>
                    <a:pt x="1384" y="1"/>
                  </a:lnTo>
                  <a:lnTo>
                    <a:pt x="1444" y="0"/>
                  </a:lnTo>
                  <a:lnTo>
                    <a:pt x="1506" y="0"/>
                  </a:lnTo>
                  <a:lnTo>
                    <a:pt x="1570" y="0"/>
                  </a:lnTo>
                  <a:lnTo>
                    <a:pt x="1636" y="1"/>
                  </a:lnTo>
                  <a:lnTo>
                    <a:pt x="1709" y="41"/>
                  </a:lnTo>
                  <a:lnTo>
                    <a:pt x="1692" y="233"/>
                  </a:lnTo>
                  <a:lnTo>
                    <a:pt x="1698" y="235"/>
                  </a:lnTo>
                  <a:lnTo>
                    <a:pt x="1713" y="243"/>
                  </a:lnTo>
                  <a:lnTo>
                    <a:pt x="1733" y="256"/>
                  </a:lnTo>
                  <a:lnTo>
                    <a:pt x="1758" y="274"/>
                  </a:lnTo>
                  <a:lnTo>
                    <a:pt x="1784" y="299"/>
                  </a:lnTo>
                  <a:lnTo>
                    <a:pt x="1806" y="329"/>
                  </a:lnTo>
                  <a:lnTo>
                    <a:pt x="1825" y="366"/>
                  </a:lnTo>
                  <a:lnTo>
                    <a:pt x="1836" y="409"/>
                  </a:lnTo>
                  <a:lnTo>
                    <a:pt x="1999" y="557"/>
                  </a:lnTo>
                  <a:lnTo>
                    <a:pt x="1955" y="948"/>
                  </a:lnTo>
                  <a:lnTo>
                    <a:pt x="1692" y="1080"/>
                  </a:lnTo>
                  <a:lnTo>
                    <a:pt x="2003" y="1171"/>
                  </a:lnTo>
                  <a:lnTo>
                    <a:pt x="2006" y="1176"/>
                  </a:lnTo>
                  <a:lnTo>
                    <a:pt x="2011" y="1188"/>
                  </a:lnTo>
                  <a:lnTo>
                    <a:pt x="2016" y="1206"/>
                  </a:lnTo>
                  <a:lnTo>
                    <a:pt x="2022" y="1231"/>
                  </a:lnTo>
                  <a:lnTo>
                    <a:pt x="2023" y="1261"/>
                  </a:lnTo>
                  <a:lnTo>
                    <a:pt x="2021" y="1297"/>
                  </a:lnTo>
                  <a:lnTo>
                    <a:pt x="2010" y="1337"/>
                  </a:lnTo>
                  <a:lnTo>
                    <a:pt x="1992" y="1380"/>
                  </a:lnTo>
                  <a:lnTo>
                    <a:pt x="1171" y="1695"/>
                  </a:lnTo>
                  <a:lnTo>
                    <a:pt x="0" y="1328"/>
                  </a:lnTo>
                  <a:lnTo>
                    <a:pt x="20" y="1285"/>
                  </a:lnTo>
                  <a:lnTo>
                    <a:pt x="199" y="1223"/>
                  </a:lnTo>
                  <a:lnTo>
                    <a:pt x="199" y="233"/>
                  </a:lnTo>
                  <a:lnTo>
                    <a:pt x="200" y="232"/>
                  </a:lnTo>
                  <a:lnTo>
                    <a:pt x="204" y="229"/>
                  </a:lnTo>
                  <a:lnTo>
                    <a:pt x="210" y="226"/>
                  </a:lnTo>
                  <a:lnTo>
                    <a:pt x="218" y="220"/>
                  </a:lnTo>
                  <a:lnTo>
                    <a:pt x="230" y="214"/>
                  </a:lnTo>
                  <a:lnTo>
                    <a:pt x="243" y="207"/>
                  </a:lnTo>
                  <a:lnTo>
                    <a:pt x="259" y="201"/>
                  </a:lnTo>
                  <a:lnTo>
                    <a:pt x="277" y="194"/>
                  </a:lnTo>
                  <a:lnTo>
                    <a:pt x="297" y="189"/>
                  </a:lnTo>
                  <a:lnTo>
                    <a:pt x="320" y="185"/>
                  </a:lnTo>
                  <a:lnTo>
                    <a:pt x="344" y="183"/>
                  </a:lnTo>
                  <a:lnTo>
                    <a:pt x="370" y="180"/>
                  </a:lnTo>
                  <a:lnTo>
                    <a:pt x="399" y="181"/>
                  </a:lnTo>
                  <a:lnTo>
                    <a:pt x="430" y="185"/>
                  </a:lnTo>
                  <a:lnTo>
                    <a:pt x="464" y="191"/>
                  </a:lnTo>
                  <a:lnTo>
                    <a:pt x="498" y="201"/>
                  </a:lnTo>
                  <a:lnTo>
                    <a:pt x="548" y="2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18" name="Freeform 126"/>
            <p:cNvSpPr>
              <a:spLocks/>
            </p:cNvSpPr>
            <p:nvPr/>
          </p:nvSpPr>
          <p:spPr bwMode="auto">
            <a:xfrm>
              <a:off x="6551" y="13597"/>
              <a:ext cx="650" cy="735"/>
            </a:xfrm>
            <a:custGeom>
              <a:avLst/>
              <a:gdLst>
                <a:gd name="T0" fmla="*/ 645 w 650"/>
                <a:gd name="T1" fmla="*/ 27 h 735"/>
                <a:gd name="T2" fmla="*/ 642 w 650"/>
                <a:gd name="T3" fmla="*/ 26 h 735"/>
                <a:gd name="T4" fmla="*/ 631 w 650"/>
                <a:gd name="T5" fmla="*/ 23 h 735"/>
                <a:gd name="T6" fmla="*/ 615 w 650"/>
                <a:gd name="T7" fmla="*/ 19 h 735"/>
                <a:gd name="T8" fmla="*/ 592 w 650"/>
                <a:gd name="T9" fmla="*/ 15 h 735"/>
                <a:gd name="T10" fmla="*/ 565 w 650"/>
                <a:gd name="T11" fmla="*/ 10 h 735"/>
                <a:gd name="T12" fmla="*/ 533 w 650"/>
                <a:gd name="T13" fmla="*/ 6 h 735"/>
                <a:gd name="T14" fmla="*/ 496 w 650"/>
                <a:gd name="T15" fmla="*/ 3 h 735"/>
                <a:gd name="T16" fmla="*/ 456 w 650"/>
                <a:gd name="T17" fmla="*/ 1 h 735"/>
                <a:gd name="T18" fmla="*/ 411 w 650"/>
                <a:gd name="T19" fmla="*/ 0 h 735"/>
                <a:gd name="T20" fmla="*/ 364 w 650"/>
                <a:gd name="T21" fmla="*/ 2 h 735"/>
                <a:gd name="T22" fmla="*/ 315 w 650"/>
                <a:gd name="T23" fmla="*/ 6 h 735"/>
                <a:gd name="T24" fmla="*/ 262 w 650"/>
                <a:gd name="T25" fmla="*/ 15 h 735"/>
                <a:gd name="T26" fmla="*/ 209 w 650"/>
                <a:gd name="T27" fmla="*/ 26 h 735"/>
                <a:gd name="T28" fmla="*/ 154 w 650"/>
                <a:gd name="T29" fmla="*/ 42 h 735"/>
                <a:gd name="T30" fmla="*/ 98 w 650"/>
                <a:gd name="T31" fmla="*/ 61 h 735"/>
                <a:gd name="T32" fmla="*/ 42 w 650"/>
                <a:gd name="T33" fmla="*/ 87 h 735"/>
                <a:gd name="T34" fmla="*/ 38 w 650"/>
                <a:gd name="T35" fmla="*/ 101 h 735"/>
                <a:gd name="T36" fmla="*/ 28 w 650"/>
                <a:gd name="T37" fmla="*/ 141 h 735"/>
                <a:gd name="T38" fmla="*/ 17 w 650"/>
                <a:gd name="T39" fmla="*/ 203 h 735"/>
                <a:gd name="T40" fmla="*/ 6 w 650"/>
                <a:gd name="T41" fmla="*/ 283 h 735"/>
                <a:gd name="T42" fmla="*/ 0 w 650"/>
                <a:gd name="T43" fmla="*/ 378 h 735"/>
                <a:gd name="T44" fmla="*/ 5 w 650"/>
                <a:gd name="T45" fmla="*/ 484 h 735"/>
                <a:gd name="T46" fmla="*/ 21 w 650"/>
                <a:gd name="T47" fmla="*/ 599 h 735"/>
                <a:gd name="T48" fmla="*/ 54 w 650"/>
                <a:gd name="T49" fmla="*/ 716 h 735"/>
                <a:gd name="T50" fmla="*/ 58 w 650"/>
                <a:gd name="T51" fmla="*/ 716 h 735"/>
                <a:gd name="T52" fmla="*/ 66 w 650"/>
                <a:gd name="T53" fmla="*/ 715 h 735"/>
                <a:gd name="T54" fmla="*/ 80 w 650"/>
                <a:gd name="T55" fmla="*/ 713 h 735"/>
                <a:gd name="T56" fmla="*/ 99 w 650"/>
                <a:gd name="T57" fmla="*/ 712 h 735"/>
                <a:gd name="T58" fmla="*/ 124 w 650"/>
                <a:gd name="T59" fmla="*/ 710 h 735"/>
                <a:gd name="T60" fmla="*/ 153 w 650"/>
                <a:gd name="T61" fmla="*/ 708 h 735"/>
                <a:gd name="T62" fmla="*/ 188 w 650"/>
                <a:gd name="T63" fmla="*/ 707 h 735"/>
                <a:gd name="T64" fmla="*/ 225 w 650"/>
                <a:gd name="T65" fmla="*/ 706 h 735"/>
                <a:gd name="T66" fmla="*/ 267 w 650"/>
                <a:gd name="T67" fmla="*/ 705 h 735"/>
                <a:gd name="T68" fmla="*/ 313 w 650"/>
                <a:gd name="T69" fmla="*/ 706 h 735"/>
                <a:gd name="T70" fmla="*/ 362 w 650"/>
                <a:gd name="T71" fmla="*/ 707 h 735"/>
                <a:gd name="T72" fmla="*/ 415 w 650"/>
                <a:gd name="T73" fmla="*/ 709 h 735"/>
                <a:gd name="T74" fmla="*/ 470 w 650"/>
                <a:gd name="T75" fmla="*/ 713 h 735"/>
                <a:gd name="T76" fmla="*/ 528 w 650"/>
                <a:gd name="T77" fmla="*/ 719 h 735"/>
                <a:gd name="T78" fmla="*/ 588 w 650"/>
                <a:gd name="T79" fmla="*/ 726 h 735"/>
                <a:gd name="T80" fmla="*/ 650 w 650"/>
                <a:gd name="T81" fmla="*/ 735 h 735"/>
                <a:gd name="T82" fmla="*/ 647 w 650"/>
                <a:gd name="T83" fmla="*/ 713 h 735"/>
                <a:gd name="T84" fmla="*/ 641 w 650"/>
                <a:gd name="T85" fmla="*/ 655 h 735"/>
                <a:gd name="T86" fmla="*/ 631 w 650"/>
                <a:gd name="T87" fmla="*/ 568 h 735"/>
                <a:gd name="T88" fmla="*/ 623 w 650"/>
                <a:gd name="T89" fmla="*/ 462 h 735"/>
                <a:gd name="T90" fmla="*/ 618 w 650"/>
                <a:gd name="T91" fmla="*/ 345 h 735"/>
                <a:gd name="T92" fmla="*/ 618 w 650"/>
                <a:gd name="T93" fmla="*/ 229 h 735"/>
                <a:gd name="T94" fmla="*/ 627 w 650"/>
                <a:gd name="T95" fmla="*/ 119 h 735"/>
                <a:gd name="T96" fmla="*/ 645 w 650"/>
                <a:gd name="T97" fmla="*/ 27 h 7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50"/>
                <a:gd name="T148" fmla="*/ 0 h 735"/>
                <a:gd name="T149" fmla="*/ 650 w 650"/>
                <a:gd name="T150" fmla="*/ 735 h 7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50" h="735">
                  <a:moveTo>
                    <a:pt x="645" y="27"/>
                  </a:moveTo>
                  <a:lnTo>
                    <a:pt x="642" y="26"/>
                  </a:lnTo>
                  <a:lnTo>
                    <a:pt x="631" y="23"/>
                  </a:lnTo>
                  <a:lnTo>
                    <a:pt x="615" y="19"/>
                  </a:lnTo>
                  <a:lnTo>
                    <a:pt x="592" y="15"/>
                  </a:lnTo>
                  <a:lnTo>
                    <a:pt x="565" y="10"/>
                  </a:lnTo>
                  <a:lnTo>
                    <a:pt x="533" y="6"/>
                  </a:lnTo>
                  <a:lnTo>
                    <a:pt x="496" y="3"/>
                  </a:lnTo>
                  <a:lnTo>
                    <a:pt x="456" y="1"/>
                  </a:lnTo>
                  <a:lnTo>
                    <a:pt x="411" y="0"/>
                  </a:lnTo>
                  <a:lnTo>
                    <a:pt x="364" y="2"/>
                  </a:lnTo>
                  <a:lnTo>
                    <a:pt x="315" y="6"/>
                  </a:lnTo>
                  <a:lnTo>
                    <a:pt x="262" y="15"/>
                  </a:lnTo>
                  <a:lnTo>
                    <a:pt x="209" y="26"/>
                  </a:lnTo>
                  <a:lnTo>
                    <a:pt x="154" y="42"/>
                  </a:lnTo>
                  <a:lnTo>
                    <a:pt x="98" y="61"/>
                  </a:lnTo>
                  <a:lnTo>
                    <a:pt x="42" y="87"/>
                  </a:lnTo>
                  <a:lnTo>
                    <a:pt x="38" y="101"/>
                  </a:lnTo>
                  <a:lnTo>
                    <a:pt x="28" y="141"/>
                  </a:lnTo>
                  <a:lnTo>
                    <a:pt x="17" y="203"/>
                  </a:lnTo>
                  <a:lnTo>
                    <a:pt x="6" y="283"/>
                  </a:lnTo>
                  <a:lnTo>
                    <a:pt x="0" y="378"/>
                  </a:lnTo>
                  <a:lnTo>
                    <a:pt x="5" y="484"/>
                  </a:lnTo>
                  <a:lnTo>
                    <a:pt x="21" y="599"/>
                  </a:lnTo>
                  <a:lnTo>
                    <a:pt x="54" y="716"/>
                  </a:lnTo>
                  <a:lnTo>
                    <a:pt x="58" y="716"/>
                  </a:lnTo>
                  <a:lnTo>
                    <a:pt x="66" y="715"/>
                  </a:lnTo>
                  <a:lnTo>
                    <a:pt x="80" y="713"/>
                  </a:lnTo>
                  <a:lnTo>
                    <a:pt x="99" y="712"/>
                  </a:lnTo>
                  <a:lnTo>
                    <a:pt x="124" y="710"/>
                  </a:lnTo>
                  <a:lnTo>
                    <a:pt x="153" y="708"/>
                  </a:lnTo>
                  <a:lnTo>
                    <a:pt x="188" y="707"/>
                  </a:lnTo>
                  <a:lnTo>
                    <a:pt x="225" y="706"/>
                  </a:lnTo>
                  <a:lnTo>
                    <a:pt x="267" y="705"/>
                  </a:lnTo>
                  <a:lnTo>
                    <a:pt x="313" y="706"/>
                  </a:lnTo>
                  <a:lnTo>
                    <a:pt x="362" y="707"/>
                  </a:lnTo>
                  <a:lnTo>
                    <a:pt x="415" y="709"/>
                  </a:lnTo>
                  <a:lnTo>
                    <a:pt x="470" y="713"/>
                  </a:lnTo>
                  <a:lnTo>
                    <a:pt x="528" y="719"/>
                  </a:lnTo>
                  <a:lnTo>
                    <a:pt x="588" y="726"/>
                  </a:lnTo>
                  <a:lnTo>
                    <a:pt x="650" y="735"/>
                  </a:lnTo>
                  <a:lnTo>
                    <a:pt x="647" y="713"/>
                  </a:lnTo>
                  <a:lnTo>
                    <a:pt x="641" y="655"/>
                  </a:lnTo>
                  <a:lnTo>
                    <a:pt x="631" y="568"/>
                  </a:lnTo>
                  <a:lnTo>
                    <a:pt x="623" y="462"/>
                  </a:lnTo>
                  <a:lnTo>
                    <a:pt x="618" y="345"/>
                  </a:lnTo>
                  <a:lnTo>
                    <a:pt x="618" y="229"/>
                  </a:lnTo>
                  <a:lnTo>
                    <a:pt x="627" y="119"/>
                  </a:lnTo>
                  <a:lnTo>
                    <a:pt x="645" y="27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19" name="Freeform 127"/>
            <p:cNvSpPr>
              <a:spLocks/>
            </p:cNvSpPr>
            <p:nvPr/>
          </p:nvSpPr>
          <p:spPr bwMode="auto">
            <a:xfrm>
              <a:off x="6623" y="13797"/>
              <a:ext cx="1071" cy="731"/>
            </a:xfrm>
            <a:custGeom>
              <a:avLst/>
              <a:gdLst>
                <a:gd name="T0" fmla="*/ 6 w 1071"/>
                <a:gd name="T1" fmla="*/ 552 h 731"/>
                <a:gd name="T2" fmla="*/ 0 w 1071"/>
                <a:gd name="T3" fmla="*/ 642 h 731"/>
                <a:gd name="T4" fmla="*/ 698 w 1071"/>
                <a:gd name="T5" fmla="*/ 731 h 731"/>
                <a:gd name="T6" fmla="*/ 703 w 1071"/>
                <a:gd name="T7" fmla="*/ 729 h 731"/>
                <a:gd name="T8" fmla="*/ 717 w 1071"/>
                <a:gd name="T9" fmla="*/ 722 h 731"/>
                <a:gd name="T10" fmla="*/ 740 w 1071"/>
                <a:gd name="T11" fmla="*/ 710 h 731"/>
                <a:gd name="T12" fmla="*/ 768 w 1071"/>
                <a:gd name="T13" fmla="*/ 694 h 731"/>
                <a:gd name="T14" fmla="*/ 801 w 1071"/>
                <a:gd name="T15" fmla="*/ 672 h 731"/>
                <a:gd name="T16" fmla="*/ 838 w 1071"/>
                <a:gd name="T17" fmla="*/ 645 h 731"/>
                <a:gd name="T18" fmla="*/ 876 w 1071"/>
                <a:gd name="T19" fmla="*/ 614 h 731"/>
                <a:gd name="T20" fmla="*/ 915 w 1071"/>
                <a:gd name="T21" fmla="*/ 577 h 731"/>
                <a:gd name="T22" fmla="*/ 953 w 1071"/>
                <a:gd name="T23" fmla="*/ 536 h 731"/>
                <a:gd name="T24" fmla="*/ 988 w 1071"/>
                <a:gd name="T25" fmla="*/ 491 h 731"/>
                <a:gd name="T26" fmla="*/ 1018 w 1071"/>
                <a:gd name="T27" fmla="*/ 439 h 731"/>
                <a:gd name="T28" fmla="*/ 1043 w 1071"/>
                <a:gd name="T29" fmla="*/ 383 h 731"/>
                <a:gd name="T30" fmla="*/ 1061 w 1071"/>
                <a:gd name="T31" fmla="*/ 322 h 731"/>
                <a:gd name="T32" fmla="*/ 1071 w 1071"/>
                <a:gd name="T33" fmla="*/ 255 h 731"/>
                <a:gd name="T34" fmla="*/ 1070 w 1071"/>
                <a:gd name="T35" fmla="*/ 185 h 731"/>
                <a:gd name="T36" fmla="*/ 1057 w 1071"/>
                <a:gd name="T37" fmla="*/ 108 h 731"/>
                <a:gd name="T38" fmla="*/ 1055 w 1071"/>
                <a:gd name="T39" fmla="*/ 104 h 731"/>
                <a:gd name="T40" fmla="*/ 1049 w 1071"/>
                <a:gd name="T41" fmla="*/ 92 h 731"/>
                <a:gd name="T42" fmla="*/ 1037 w 1071"/>
                <a:gd name="T43" fmla="*/ 76 h 731"/>
                <a:gd name="T44" fmla="*/ 1022 w 1071"/>
                <a:gd name="T45" fmla="*/ 57 h 731"/>
                <a:gd name="T46" fmla="*/ 1002 w 1071"/>
                <a:gd name="T47" fmla="*/ 37 h 731"/>
                <a:gd name="T48" fmla="*/ 979 w 1071"/>
                <a:gd name="T49" fmla="*/ 20 h 731"/>
                <a:gd name="T50" fmla="*/ 951 w 1071"/>
                <a:gd name="T51" fmla="*/ 7 h 731"/>
                <a:gd name="T52" fmla="*/ 919 w 1071"/>
                <a:gd name="T53" fmla="*/ 0 h 731"/>
                <a:gd name="T54" fmla="*/ 924 w 1071"/>
                <a:gd name="T55" fmla="*/ 12 h 731"/>
                <a:gd name="T56" fmla="*/ 934 w 1071"/>
                <a:gd name="T57" fmla="*/ 44 h 731"/>
                <a:gd name="T58" fmla="*/ 947 w 1071"/>
                <a:gd name="T59" fmla="*/ 94 h 731"/>
                <a:gd name="T60" fmla="*/ 958 w 1071"/>
                <a:gd name="T61" fmla="*/ 159 h 731"/>
                <a:gd name="T62" fmla="*/ 961 w 1071"/>
                <a:gd name="T63" fmla="*/ 238 h 731"/>
                <a:gd name="T64" fmla="*/ 953 w 1071"/>
                <a:gd name="T65" fmla="*/ 324 h 731"/>
                <a:gd name="T66" fmla="*/ 928 w 1071"/>
                <a:gd name="T67" fmla="*/ 418 h 731"/>
                <a:gd name="T68" fmla="*/ 884 w 1071"/>
                <a:gd name="T69" fmla="*/ 516 h 731"/>
                <a:gd name="T70" fmla="*/ 883 w 1071"/>
                <a:gd name="T71" fmla="*/ 518 h 731"/>
                <a:gd name="T72" fmla="*/ 879 w 1071"/>
                <a:gd name="T73" fmla="*/ 521 h 731"/>
                <a:gd name="T74" fmla="*/ 872 w 1071"/>
                <a:gd name="T75" fmla="*/ 526 h 731"/>
                <a:gd name="T76" fmla="*/ 862 w 1071"/>
                <a:gd name="T77" fmla="*/ 534 h 731"/>
                <a:gd name="T78" fmla="*/ 851 w 1071"/>
                <a:gd name="T79" fmla="*/ 541 h 731"/>
                <a:gd name="T80" fmla="*/ 837 w 1071"/>
                <a:gd name="T81" fmla="*/ 550 h 731"/>
                <a:gd name="T82" fmla="*/ 819 w 1071"/>
                <a:gd name="T83" fmla="*/ 559 h 731"/>
                <a:gd name="T84" fmla="*/ 800 w 1071"/>
                <a:gd name="T85" fmla="*/ 567 h 731"/>
                <a:gd name="T86" fmla="*/ 778 w 1071"/>
                <a:gd name="T87" fmla="*/ 575 h 731"/>
                <a:gd name="T88" fmla="*/ 754 w 1071"/>
                <a:gd name="T89" fmla="*/ 582 h 731"/>
                <a:gd name="T90" fmla="*/ 727 w 1071"/>
                <a:gd name="T91" fmla="*/ 588 h 731"/>
                <a:gd name="T92" fmla="*/ 697 w 1071"/>
                <a:gd name="T93" fmla="*/ 592 h 731"/>
                <a:gd name="T94" fmla="*/ 666 w 1071"/>
                <a:gd name="T95" fmla="*/ 593 h 731"/>
                <a:gd name="T96" fmla="*/ 631 w 1071"/>
                <a:gd name="T97" fmla="*/ 592 h 731"/>
                <a:gd name="T98" fmla="*/ 593 w 1071"/>
                <a:gd name="T99" fmla="*/ 589 h 731"/>
                <a:gd name="T100" fmla="*/ 555 w 1071"/>
                <a:gd name="T101" fmla="*/ 581 h 731"/>
                <a:gd name="T102" fmla="*/ 555 w 1071"/>
                <a:gd name="T103" fmla="*/ 677 h 731"/>
                <a:gd name="T104" fmla="*/ 24 w 1071"/>
                <a:gd name="T105" fmla="*/ 623 h 731"/>
                <a:gd name="T106" fmla="*/ 6 w 1071"/>
                <a:gd name="T107" fmla="*/ 552 h 73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71"/>
                <a:gd name="T163" fmla="*/ 0 h 731"/>
                <a:gd name="T164" fmla="*/ 1071 w 1071"/>
                <a:gd name="T165" fmla="*/ 731 h 73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71" h="731">
                  <a:moveTo>
                    <a:pt x="6" y="552"/>
                  </a:moveTo>
                  <a:lnTo>
                    <a:pt x="0" y="642"/>
                  </a:lnTo>
                  <a:lnTo>
                    <a:pt x="698" y="731"/>
                  </a:lnTo>
                  <a:lnTo>
                    <a:pt x="703" y="729"/>
                  </a:lnTo>
                  <a:lnTo>
                    <a:pt x="717" y="722"/>
                  </a:lnTo>
                  <a:lnTo>
                    <a:pt x="740" y="710"/>
                  </a:lnTo>
                  <a:lnTo>
                    <a:pt x="768" y="694"/>
                  </a:lnTo>
                  <a:lnTo>
                    <a:pt x="801" y="672"/>
                  </a:lnTo>
                  <a:lnTo>
                    <a:pt x="838" y="645"/>
                  </a:lnTo>
                  <a:lnTo>
                    <a:pt x="876" y="614"/>
                  </a:lnTo>
                  <a:lnTo>
                    <a:pt x="915" y="577"/>
                  </a:lnTo>
                  <a:lnTo>
                    <a:pt x="953" y="536"/>
                  </a:lnTo>
                  <a:lnTo>
                    <a:pt x="988" y="491"/>
                  </a:lnTo>
                  <a:lnTo>
                    <a:pt x="1018" y="439"/>
                  </a:lnTo>
                  <a:lnTo>
                    <a:pt x="1043" y="383"/>
                  </a:lnTo>
                  <a:lnTo>
                    <a:pt x="1061" y="322"/>
                  </a:lnTo>
                  <a:lnTo>
                    <a:pt x="1071" y="255"/>
                  </a:lnTo>
                  <a:lnTo>
                    <a:pt x="1070" y="185"/>
                  </a:lnTo>
                  <a:lnTo>
                    <a:pt x="1057" y="108"/>
                  </a:lnTo>
                  <a:lnTo>
                    <a:pt x="1055" y="104"/>
                  </a:lnTo>
                  <a:lnTo>
                    <a:pt x="1049" y="92"/>
                  </a:lnTo>
                  <a:lnTo>
                    <a:pt x="1037" y="76"/>
                  </a:lnTo>
                  <a:lnTo>
                    <a:pt x="1022" y="57"/>
                  </a:lnTo>
                  <a:lnTo>
                    <a:pt x="1002" y="37"/>
                  </a:lnTo>
                  <a:lnTo>
                    <a:pt x="979" y="20"/>
                  </a:lnTo>
                  <a:lnTo>
                    <a:pt x="951" y="7"/>
                  </a:lnTo>
                  <a:lnTo>
                    <a:pt x="919" y="0"/>
                  </a:lnTo>
                  <a:lnTo>
                    <a:pt x="924" y="12"/>
                  </a:lnTo>
                  <a:lnTo>
                    <a:pt x="934" y="44"/>
                  </a:lnTo>
                  <a:lnTo>
                    <a:pt x="947" y="94"/>
                  </a:lnTo>
                  <a:lnTo>
                    <a:pt x="958" y="159"/>
                  </a:lnTo>
                  <a:lnTo>
                    <a:pt x="961" y="238"/>
                  </a:lnTo>
                  <a:lnTo>
                    <a:pt x="953" y="324"/>
                  </a:lnTo>
                  <a:lnTo>
                    <a:pt x="928" y="418"/>
                  </a:lnTo>
                  <a:lnTo>
                    <a:pt x="884" y="516"/>
                  </a:lnTo>
                  <a:lnTo>
                    <a:pt x="883" y="518"/>
                  </a:lnTo>
                  <a:lnTo>
                    <a:pt x="879" y="521"/>
                  </a:lnTo>
                  <a:lnTo>
                    <a:pt x="872" y="526"/>
                  </a:lnTo>
                  <a:lnTo>
                    <a:pt x="862" y="534"/>
                  </a:lnTo>
                  <a:lnTo>
                    <a:pt x="851" y="541"/>
                  </a:lnTo>
                  <a:lnTo>
                    <a:pt x="837" y="550"/>
                  </a:lnTo>
                  <a:lnTo>
                    <a:pt x="819" y="559"/>
                  </a:lnTo>
                  <a:lnTo>
                    <a:pt x="800" y="567"/>
                  </a:lnTo>
                  <a:lnTo>
                    <a:pt x="778" y="575"/>
                  </a:lnTo>
                  <a:lnTo>
                    <a:pt x="754" y="582"/>
                  </a:lnTo>
                  <a:lnTo>
                    <a:pt x="727" y="588"/>
                  </a:lnTo>
                  <a:lnTo>
                    <a:pt x="697" y="592"/>
                  </a:lnTo>
                  <a:lnTo>
                    <a:pt x="666" y="593"/>
                  </a:lnTo>
                  <a:lnTo>
                    <a:pt x="631" y="592"/>
                  </a:lnTo>
                  <a:lnTo>
                    <a:pt x="593" y="589"/>
                  </a:lnTo>
                  <a:lnTo>
                    <a:pt x="555" y="581"/>
                  </a:lnTo>
                  <a:lnTo>
                    <a:pt x="555" y="677"/>
                  </a:lnTo>
                  <a:lnTo>
                    <a:pt x="24" y="623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0" name="Freeform 128"/>
            <p:cNvSpPr>
              <a:spLocks/>
            </p:cNvSpPr>
            <p:nvPr/>
          </p:nvSpPr>
          <p:spPr bwMode="auto">
            <a:xfrm>
              <a:off x="6486" y="14516"/>
              <a:ext cx="787" cy="253"/>
            </a:xfrm>
            <a:custGeom>
              <a:avLst/>
              <a:gdLst>
                <a:gd name="T0" fmla="*/ 787 w 787"/>
                <a:gd name="T1" fmla="*/ 91 h 253"/>
                <a:gd name="T2" fmla="*/ 12 w 787"/>
                <a:gd name="T3" fmla="*/ 0 h 253"/>
                <a:gd name="T4" fmla="*/ 0 w 787"/>
                <a:gd name="T5" fmla="*/ 91 h 253"/>
                <a:gd name="T6" fmla="*/ 764 w 787"/>
                <a:gd name="T7" fmla="*/ 253 h 253"/>
                <a:gd name="T8" fmla="*/ 787 w 787"/>
                <a:gd name="T9" fmla="*/ 9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7"/>
                <a:gd name="T16" fmla="*/ 0 h 253"/>
                <a:gd name="T17" fmla="*/ 787 w 787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7" h="253">
                  <a:moveTo>
                    <a:pt x="787" y="91"/>
                  </a:moveTo>
                  <a:lnTo>
                    <a:pt x="12" y="0"/>
                  </a:lnTo>
                  <a:lnTo>
                    <a:pt x="0" y="91"/>
                  </a:lnTo>
                  <a:lnTo>
                    <a:pt x="764" y="253"/>
                  </a:lnTo>
                  <a:lnTo>
                    <a:pt x="787" y="9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1" name="Freeform 129"/>
            <p:cNvSpPr>
              <a:spLocks/>
            </p:cNvSpPr>
            <p:nvPr/>
          </p:nvSpPr>
          <p:spPr bwMode="auto">
            <a:xfrm>
              <a:off x="6879" y="14597"/>
              <a:ext cx="336" cy="115"/>
            </a:xfrm>
            <a:custGeom>
              <a:avLst/>
              <a:gdLst>
                <a:gd name="T0" fmla="*/ 336 w 336"/>
                <a:gd name="T1" fmla="*/ 50 h 115"/>
                <a:gd name="T2" fmla="*/ 4 w 336"/>
                <a:gd name="T3" fmla="*/ 0 h 115"/>
                <a:gd name="T4" fmla="*/ 0 w 336"/>
                <a:gd name="T5" fmla="*/ 48 h 115"/>
                <a:gd name="T6" fmla="*/ 327 w 336"/>
                <a:gd name="T7" fmla="*/ 115 h 115"/>
                <a:gd name="T8" fmla="*/ 336 w 336"/>
                <a:gd name="T9" fmla="*/ 50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115"/>
                <a:gd name="T17" fmla="*/ 336 w 336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115">
                  <a:moveTo>
                    <a:pt x="336" y="50"/>
                  </a:moveTo>
                  <a:lnTo>
                    <a:pt x="4" y="0"/>
                  </a:lnTo>
                  <a:lnTo>
                    <a:pt x="0" y="48"/>
                  </a:lnTo>
                  <a:lnTo>
                    <a:pt x="327" y="115"/>
                  </a:lnTo>
                  <a:lnTo>
                    <a:pt x="336" y="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2" name="Freeform 130"/>
            <p:cNvSpPr>
              <a:spLocks/>
            </p:cNvSpPr>
            <p:nvPr/>
          </p:nvSpPr>
          <p:spPr bwMode="auto">
            <a:xfrm>
              <a:off x="6536" y="14540"/>
              <a:ext cx="225" cy="85"/>
            </a:xfrm>
            <a:custGeom>
              <a:avLst/>
              <a:gdLst>
                <a:gd name="T0" fmla="*/ 225 w 225"/>
                <a:gd name="T1" fmla="*/ 39 h 85"/>
                <a:gd name="T2" fmla="*/ 0 w 225"/>
                <a:gd name="T3" fmla="*/ 0 h 85"/>
                <a:gd name="T4" fmla="*/ 3 w 225"/>
                <a:gd name="T5" fmla="*/ 41 h 85"/>
                <a:gd name="T6" fmla="*/ 218 w 225"/>
                <a:gd name="T7" fmla="*/ 85 h 85"/>
                <a:gd name="T8" fmla="*/ 225 w 225"/>
                <a:gd name="T9" fmla="*/ 39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5"/>
                <a:gd name="T16" fmla="*/ 0 h 85"/>
                <a:gd name="T17" fmla="*/ 225 w 22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5" h="85">
                  <a:moveTo>
                    <a:pt x="225" y="39"/>
                  </a:moveTo>
                  <a:lnTo>
                    <a:pt x="0" y="0"/>
                  </a:lnTo>
                  <a:lnTo>
                    <a:pt x="3" y="41"/>
                  </a:lnTo>
                  <a:lnTo>
                    <a:pt x="218" y="85"/>
                  </a:lnTo>
                  <a:lnTo>
                    <a:pt x="225" y="3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3" name="Freeform 131"/>
            <p:cNvSpPr>
              <a:spLocks/>
            </p:cNvSpPr>
            <p:nvPr/>
          </p:nvSpPr>
          <p:spPr bwMode="auto">
            <a:xfrm>
              <a:off x="5972" y="14624"/>
              <a:ext cx="1325" cy="439"/>
            </a:xfrm>
            <a:custGeom>
              <a:avLst/>
              <a:gdLst>
                <a:gd name="T0" fmla="*/ 0 w 1325"/>
                <a:gd name="T1" fmla="*/ 132 h 439"/>
                <a:gd name="T2" fmla="*/ 3 w 1325"/>
                <a:gd name="T3" fmla="*/ 132 h 439"/>
                <a:gd name="T4" fmla="*/ 10 w 1325"/>
                <a:gd name="T5" fmla="*/ 130 h 439"/>
                <a:gd name="T6" fmla="*/ 24 w 1325"/>
                <a:gd name="T7" fmla="*/ 128 h 439"/>
                <a:gd name="T8" fmla="*/ 42 w 1325"/>
                <a:gd name="T9" fmla="*/ 125 h 439"/>
                <a:gd name="T10" fmla="*/ 62 w 1325"/>
                <a:gd name="T11" fmla="*/ 121 h 439"/>
                <a:gd name="T12" fmla="*/ 86 w 1325"/>
                <a:gd name="T13" fmla="*/ 116 h 439"/>
                <a:gd name="T14" fmla="*/ 113 w 1325"/>
                <a:gd name="T15" fmla="*/ 109 h 439"/>
                <a:gd name="T16" fmla="*/ 141 w 1325"/>
                <a:gd name="T17" fmla="*/ 102 h 439"/>
                <a:gd name="T18" fmla="*/ 170 w 1325"/>
                <a:gd name="T19" fmla="*/ 94 h 439"/>
                <a:gd name="T20" fmla="*/ 199 w 1325"/>
                <a:gd name="T21" fmla="*/ 85 h 439"/>
                <a:gd name="T22" fmla="*/ 228 w 1325"/>
                <a:gd name="T23" fmla="*/ 74 h 439"/>
                <a:gd name="T24" fmla="*/ 257 w 1325"/>
                <a:gd name="T25" fmla="*/ 62 h 439"/>
                <a:gd name="T26" fmla="*/ 285 w 1325"/>
                <a:gd name="T27" fmla="*/ 48 h 439"/>
                <a:gd name="T28" fmla="*/ 309 w 1325"/>
                <a:gd name="T29" fmla="*/ 34 h 439"/>
                <a:gd name="T30" fmla="*/ 333 w 1325"/>
                <a:gd name="T31" fmla="*/ 18 h 439"/>
                <a:gd name="T32" fmla="*/ 352 w 1325"/>
                <a:gd name="T33" fmla="*/ 0 h 439"/>
                <a:gd name="T34" fmla="*/ 1325 w 1325"/>
                <a:gd name="T35" fmla="*/ 223 h 439"/>
                <a:gd name="T36" fmla="*/ 1323 w 1325"/>
                <a:gd name="T37" fmla="*/ 225 h 439"/>
                <a:gd name="T38" fmla="*/ 1318 w 1325"/>
                <a:gd name="T39" fmla="*/ 230 h 439"/>
                <a:gd name="T40" fmla="*/ 1309 w 1325"/>
                <a:gd name="T41" fmla="*/ 239 h 439"/>
                <a:gd name="T42" fmla="*/ 1297 w 1325"/>
                <a:gd name="T43" fmla="*/ 250 h 439"/>
                <a:gd name="T44" fmla="*/ 1282 w 1325"/>
                <a:gd name="T45" fmla="*/ 263 h 439"/>
                <a:gd name="T46" fmla="*/ 1265 w 1325"/>
                <a:gd name="T47" fmla="*/ 278 h 439"/>
                <a:gd name="T48" fmla="*/ 1247 w 1325"/>
                <a:gd name="T49" fmla="*/ 295 h 439"/>
                <a:gd name="T50" fmla="*/ 1225 w 1325"/>
                <a:gd name="T51" fmla="*/ 312 h 439"/>
                <a:gd name="T52" fmla="*/ 1202 w 1325"/>
                <a:gd name="T53" fmla="*/ 331 h 439"/>
                <a:gd name="T54" fmla="*/ 1179 w 1325"/>
                <a:gd name="T55" fmla="*/ 349 h 439"/>
                <a:gd name="T56" fmla="*/ 1154 w 1325"/>
                <a:gd name="T57" fmla="*/ 367 h 439"/>
                <a:gd name="T58" fmla="*/ 1128 w 1325"/>
                <a:gd name="T59" fmla="*/ 385 h 439"/>
                <a:gd name="T60" fmla="*/ 1102 w 1325"/>
                <a:gd name="T61" fmla="*/ 401 h 439"/>
                <a:gd name="T62" fmla="*/ 1077 w 1325"/>
                <a:gd name="T63" fmla="*/ 415 h 439"/>
                <a:gd name="T64" fmla="*/ 1051 w 1325"/>
                <a:gd name="T65" fmla="*/ 428 h 439"/>
                <a:gd name="T66" fmla="*/ 1026 w 1325"/>
                <a:gd name="T67" fmla="*/ 439 h 439"/>
                <a:gd name="T68" fmla="*/ 0 w 1325"/>
                <a:gd name="T69" fmla="*/ 132 h 4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25"/>
                <a:gd name="T106" fmla="*/ 0 h 439"/>
                <a:gd name="T107" fmla="*/ 1325 w 1325"/>
                <a:gd name="T108" fmla="*/ 439 h 4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25" h="439">
                  <a:moveTo>
                    <a:pt x="0" y="132"/>
                  </a:moveTo>
                  <a:lnTo>
                    <a:pt x="3" y="132"/>
                  </a:lnTo>
                  <a:lnTo>
                    <a:pt x="10" y="130"/>
                  </a:lnTo>
                  <a:lnTo>
                    <a:pt x="24" y="128"/>
                  </a:lnTo>
                  <a:lnTo>
                    <a:pt x="42" y="125"/>
                  </a:lnTo>
                  <a:lnTo>
                    <a:pt x="62" y="121"/>
                  </a:lnTo>
                  <a:lnTo>
                    <a:pt x="86" y="116"/>
                  </a:lnTo>
                  <a:lnTo>
                    <a:pt x="113" y="109"/>
                  </a:lnTo>
                  <a:lnTo>
                    <a:pt x="141" y="102"/>
                  </a:lnTo>
                  <a:lnTo>
                    <a:pt x="170" y="94"/>
                  </a:lnTo>
                  <a:lnTo>
                    <a:pt x="199" y="85"/>
                  </a:lnTo>
                  <a:lnTo>
                    <a:pt x="228" y="74"/>
                  </a:lnTo>
                  <a:lnTo>
                    <a:pt x="257" y="62"/>
                  </a:lnTo>
                  <a:lnTo>
                    <a:pt x="285" y="48"/>
                  </a:lnTo>
                  <a:lnTo>
                    <a:pt x="309" y="34"/>
                  </a:lnTo>
                  <a:lnTo>
                    <a:pt x="333" y="18"/>
                  </a:lnTo>
                  <a:lnTo>
                    <a:pt x="352" y="0"/>
                  </a:lnTo>
                  <a:lnTo>
                    <a:pt x="1325" y="223"/>
                  </a:lnTo>
                  <a:lnTo>
                    <a:pt x="1323" y="225"/>
                  </a:lnTo>
                  <a:lnTo>
                    <a:pt x="1318" y="230"/>
                  </a:lnTo>
                  <a:lnTo>
                    <a:pt x="1309" y="239"/>
                  </a:lnTo>
                  <a:lnTo>
                    <a:pt x="1297" y="250"/>
                  </a:lnTo>
                  <a:lnTo>
                    <a:pt x="1282" y="263"/>
                  </a:lnTo>
                  <a:lnTo>
                    <a:pt x="1265" y="278"/>
                  </a:lnTo>
                  <a:lnTo>
                    <a:pt x="1247" y="295"/>
                  </a:lnTo>
                  <a:lnTo>
                    <a:pt x="1225" y="312"/>
                  </a:lnTo>
                  <a:lnTo>
                    <a:pt x="1202" y="331"/>
                  </a:lnTo>
                  <a:lnTo>
                    <a:pt x="1179" y="349"/>
                  </a:lnTo>
                  <a:lnTo>
                    <a:pt x="1154" y="367"/>
                  </a:lnTo>
                  <a:lnTo>
                    <a:pt x="1128" y="385"/>
                  </a:lnTo>
                  <a:lnTo>
                    <a:pt x="1102" y="401"/>
                  </a:lnTo>
                  <a:lnTo>
                    <a:pt x="1077" y="415"/>
                  </a:lnTo>
                  <a:lnTo>
                    <a:pt x="1051" y="428"/>
                  </a:lnTo>
                  <a:lnTo>
                    <a:pt x="1026" y="439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4" name="Freeform 132"/>
            <p:cNvSpPr>
              <a:spLocks/>
            </p:cNvSpPr>
            <p:nvPr/>
          </p:nvSpPr>
          <p:spPr bwMode="auto">
            <a:xfrm>
              <a:off x="7292" y="14577"/>
              <a:ext cx="472" cy="209"/>
            </a:xfrm>
            <a:custGeom>
              <a:avLst/>
              <a:gdLst>
                <a:gd name="T0" fmla="*/ 47 w 472"/>
                <a:gd name="T1" fmla="*/ 209 h 209"/>
                <a:gd name="T2" fmla="*/ 472 w 472"/>
                <a:gd name="T3" fmla="*/ 84 h 209"/>
                <a:gd name="T4" fmla="*/ 215 w 472"/>
                <a:gd name="T5" fmla="*/ 0 h 209"/>
                <a:gd name="T6" fmla="*/ 5 w 472"/>
                <a:gd name="T7" fmla="*/ 24 h 209"/>
                <a:gd name="T8" fmla="*/ 0 w 472"/>
                <a:gd name="T9" fmla="*/ 197 h 209"/>
                <a:gd name="T10" fmla="*/ 47 w 472"/>
                <a:gd name="T11" fmla="*/ 20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09"/>
                <a:gd name="T20" fmla="*/ 472 w 472"/>
                <a:gd name="T21" fmla="*/ 209 h 2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09">
                  <a:moveTo>
                    <a:pt x="47" y="209"/>
                  </a:moveTo>
                  <a:lnTo>
                    <a:pt x="472" y="84"/>
                  </a:lnTo>
                  <a:lnTo>
                    <a:pt x="215" y="0"/>
                  </a:lnTo>
                  <a:lnTo>
                    <a:pt x="5" y="24"/>
                  </a:lnTo>
                  <a:lnTo>
                    <a:pt x="0" y="197"/>
                  </a:lnTo>
                  <a:lnTo>
                    <a:pt x="47" y="20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5" name="Freeform 133"/>
            <p:cNvSpPr>
              <a:spLocks/>
            </p:cNvSpPr>
            <p:nvPr/>
          </p:nvSpPr>
          <p:spPr bwMode="auto">
            <a:xfrm>
              <a:off x="6073" y="13679"/>
              <a:ext cx="251" cy="999"/>
            </a:xfrm>
            <a:custGeom>
              <a:avLst/>
              <a:gdLst>
                <a:gd name="T0" fmla="*/ 251 w 251"/>
                <a:gd name="T1" fmla="*/ 23 h 999"/>
                <a:gd name="T2" fmla="*/ 250 w 251"/>
                <a:gd name="T3" fmla="*/ 22 h 999"/>
                <a:gd name="T4" fmla="*/ 246 w 251"/>
                <a:gd name="T5" fmla="*/ 20 h 999"/>
                <a:gd name="T6" fmla="*/ 239 w 251"/>
                <a:gd name="T7" fmla="*/ 18 h 999"/>
                <a:gd name="T8" fmla="*/ 230 w 251"/>
                <a:gd name="T9" fmla="*/ 15 h 999"/>
                <a:gd name="T10" fmla="*/ 218 w 251"/>
                <a:gd name="T11" fmla="*/ 11 h 999"/>
                <a:gd name="T12" fmla="*/ 205 w 251"/>
                <a:gd name="T13" fmla="*/ 7 h 999"/>
                <a:gd name="T14" fmla="*/ 190 w 251"/>
                <a:gd name="T15" fmla="*/ 4 h 999"/>
                <a:gd name="T16" fmla="*/ 173 w 251"/>
                <a:gd name="T17" fmla="*/ 1 h 999"/>
                <a:gd name="T18" fmla="*/ 155 w 251"/>
                <a:gd name="T19" fmla="*/ 0 h 999"/>
                <a:gd name="T20" fmla="*/ 134 w 251"/>
                <a:gd name="T21" fmla="*/ 0 h 999"/>
                <a:gd name="T22" fmla="*/ 114 w 251"/>
                <a:gd name="T23" fmla="*/ 2 h 999"/>
                <a:gd name="T24" fmla="*/ 92 w 251"/>
                <a:gd name="T25" fmla="*/ 5 h 999"/>
                <a:gd name="T26" fmla="*/ 70 w 251"/>
                <a:gd name="T27" fmla="*/ 12 h 999"/>
                <a:gd name="T28" fmla="*/ 47 w 251"/>
                <a:gd name="T29" fmla="*/ 20 h 999"/>
                <a:gd name="T30" fmla="*/ 23 w 251"/>
                <a:gd name="T31" fmla="*/ 32 h 999"/>
                <a:gd name="T32" fmla="*/ 0 w 251"/>
                <a:gd name="T33" fmla="*/ 47 h 999"/>
                <a:gd name="T34" fmla="*/ 0 w 251"/>
                <a:gd name="T35" fmla="*/ 999 h 999"/>
                <a:gd name="T36" fmla="*/ 1 w 251"/>
                <a:gd name="T37" fmla="*/ 999 h 999"/>
                <a:gd name="T38" fmla="*/ 6 w 251"/>
                <a:gd name="T39" fmla="*/ 999 h 999"/>
                <a:gd name="T40" fmla="*/ 14 w 251"/>
                <a:gd name="T41" fmla="*/ 998 h 999"/>
                <a:gd name="T42" fmla="*/ 23 w 251"/>
                <a:gd name="T43" fmla="*/ 997 h 999"/>
                <a:gd name="T44" fmla="*/ 35 w 251"/>
                <a:gd name="T45" fmla="*/ 995 h 999"/>
                <a:gd name="T46" fmla="*/ 49 w 251"/>
                <a:gd name="T47" fmla="*/ 993 h 999"/>
                <a:gd name="T48" fmla="*/ 65 w 251"/>
                <a:gd name="T49" fmla="*/ 990 h 999"/>
                <a:gd name="T50" fmla="*/ 83 w 251"/>
                <a:gd name="T51" fmla="*/ 985 h 999"/>
                <a:gd name="T52" fmla="*/ 102 w 251"/>
                <a:gd name="T53" fmla="*/ 980 h 999"/>
                <a:gd name="T54" fmla="*/ 121 w 251"/>
                <a:gd name="T55" fmla="*/ 973 h 999"/>
                <a:gd name="T56" fmla="*/ 143 w 251"/>
                <a:gd name="T57" fmla="*/ 966 h 999"/>
                <a:gd name="T58" fmla="*/ 164 w 251"/>
                <a:gd name="T59" fmla="*/ 956 h 999"/>
                <a:gd name="T60" fmla="*/ 186 w 251"/>
                <a:gd name="T61" fmla="*/ 945 h 999"/>
                <a:gd name="T62" fmla="*/ 208 w 251"/>
                <a:gd name="T63" fmla="*/ 934 h 999"/>
                <a:gd name="T64" fmla="*/ 230 w 251"/>
                <a:gd name="T65" fmla="*/ 919 h 999"/>
                <a:gd name="T66" fmla="*/ 251 w 251"/>
                <a:gd name="T67" fmla="*/ 903 h 999"/>
                <a:gd name="T68" fmla="*/ 251 w 251"/>
                <a:gd name="T69" fmla="*/ 23 h 99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1"/>
                <a:gd name="T106" fmla="*/ 0 h 999"/>
                <a:gd name="T107" fmla="*/ 251 w 251"/>
                <a:gd name="T108" fmla="*/ 999 h 99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1" h="999">
                  <a:moveTo>
                    <a:pt x="251" y="23"/>
                  </a:moveTo>
                  <a:lnTo>
                    <a:pt x="250" y="22"/>
                  </a:lnTo>
                  <a:lnTo>
                    <a:pt x="246" y="20"/>
                  </a:lnTo>
                  <a:lnTo>
                    <a:pt x="239" y="18"/>
                  </a:lnTo>
                  <a:lnTo>
                    <a:pt x="230" y="15"/>
                  </a:lnTo>
                  <a:lnTo>
                    <a:pt x="218" y="11"/>
                  </a:lnTo>
                  <a:lnTo>
                    <a:pt x="205" y="7"/>
                  </a:lnTo>
                  <a:lnTo>
                    <a:pt x="190" y="4"/>
                  </a:lnTo>
                  <a:lnTo>
                    <a:pt x="173" y="1"/>
                  </a:lnTo>
                  <a:lnTo>
                    <a:pt x="155" y="0"/>
                  </a:lnTo>
                  <a:lnTo>
                    <a:pt x="134" y="0"/>
                  </a:lnTo>
                  <a:lnTo>
                    <a:pt x="114" y="2"/>
                  </a:lnTo>
                  <a:lnTo>
                    <a:pt x="92" y="5"/>
                  </a:lnTo>
                  <a:lnTo>
                    <a:pt x="70" y="12"/>
                  </a:lnTo>
                  <a:lnTo>
                    <a:pt x="47" y="20"/>
                  </a:lnTo>
                  <a:lnTo>
                    <a:pt x="23" y="32"/>
                  </a:lnTo>
                  <a:lnTo>
                    <a:pt x="0" y="47"/>
                  </a:lnTo>
                  <a:lnTo>
                    <a:pt x="0" y="999"/>
                  </a:lnTo>
                  <a:lnTo>
                    <a:pt x="1" y="999"/>
                  </a:lnTo>
                  <a:lnTo>
                    <a:pt x="6" y="999"/>
                  </a:lnTo>
                  <a:lnTo>
                    <a:pt x="14" y="998"/>
                  </a:lnTo>
                  <a:lnTo>
                    <a:pt x="23" y="997"/>
                  </a:lnTo>
                  <a:lnTo>
                    <a:pt x="35" y="995"/>
                  </a:lnTo>
                  <a:lnTo>
                    <a:pt x="49" y="993"/>
                  </a:lnTo>
                  <a:lnTo>
                    <a:pt x="65" y="990"/>
                  </a:lnTo>
                  <a:lnTo>
                    <a:pt x="83" y="985"/>
                  </a:lnTo>
                  <a:lnTo>
                    <a:pt x="102" y="980"/>
                  </a:lnTo>
                  <a:lnTo>
                    <a:pt x="121" y="973"/>
                  </a:lnTo>
                  <a:lnTo>
                    <a:pt x="143" y="966"/>
                  </a:lnTo>
                  <a:lnTo>
                    <a:pt x="164" y="956"/>
                  </a:lnTo>
                  <a:lnTo>
                    <a:pt x="186" y="945"/>
                  </a:lnTo>
                  <a:lnTo>
                    <a:pt x="208" y="934"/>
                  </a:lnTo>
                  <a:lnTo>
                    <a:pt x="230" y="919"/>
                  </a:lnTo>
                  <a:lnTo>
                    <a:pt x="251" y="903"/>
                  </a:lnTo>
                  <a:lnTo>
                    <a:pt x="251" y="2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6" name="Freeform 134"/>
            <p:cNvSpPr>
              <a:spLocks/>
            </p:cNvSpPr>
            <p:nvPr/>
          </p:nvSpPr>
          <p:spPr bwMode="auto">
            <a:xfrm>
              <a:off x="6080" y="13687"/>
              <a:ext cx="215" cy="843"/>
            </a:xfrm>
            <a:custGeom>
              <a:avLst/>
              <a:gdLst>
                <a:gd name="T0" fmla="*/ 215 w 215"/>
                <a:gd name="T1" fmla="*/ 20 h 843"/>
                <a:gd name="T2" fmla="*/ 214 w 215"/>
                <a:gd name="T3" fmla="*/ 19 h 843"/>
                <a:gd name="T4" fmla="*/ 211 w 215"/>
                <a:gd name="T5" fmla="*/ 18 h 843"/>
                <a:gd name="T6" fmla="*/ 205 w 215"/>
                <a:gd name="T7" fmla="*/ 15 h 843"/>
                <a:gd name="T8" fmla="*/ 197 w 215"/>
                <a:gd name="T9" fmla="*/ 12 h 843"/>
                <a:gd name="T10" fmla="*/ 187 w 215"/>
                <a:gd name="T11" fmla="*/ 9 h 843"/>
                <a:gd name="T12" fmla="*/ 176 w 215"/>
                <a:gd name="T13" fmla="*/ 6 h 843"/>
                <a:gd name="T14" fmla="*/ 163 w 215"/>
                <a:gd name="T15" fmla="*/ 4 h 843"/>
                <a:gd name="T16" fmla="*/ 149 w 215"/>
                <a:gd name="T17" fmla="*/ 1 h 843"/>
                <a:gd name="T18" fmla="*/ 133 w 215"/>
                <a:gd name="T19" fmla="*/ 0 h 843"/>
                <a:gd name="T20" fmla="*/ 115 w 215"/>
                <a:gd name="T21" fmla="*/ 0 h 843"/>
                <a:gd name="T22" fmla="*/ 98 w 215"/>
                <a:gd name="T23" fmla="*/ 1 h 843"/>
                <a:gd name="T24" fmla="*/ 79 w 215"/>
                <a:gd name="T25" fmla="*/ 5 h 843"/>
                <a:gd name="T26" fmla="*/ 60 w 215"/>
                <a:gd name="T27" fmla="*/ 10 h 843"/>
                <a:gd name="T28" fmla="*/ 40 w 215"/>
                <a:gd name="T29" fmla="*/ 18 h 843"/>
                <a:gd name="T30" fmla="*/ 21 w 215"/>
                <a:gd name="T31" fmla="*/ 27 h 843"/>
                <a:gd name="T32" fmla="*/ 0 w 215"/>
                <a:gd name="T33" fmla="*/ 40 h 843"/>
                <a:gd name="T34" fmla="*/ 0 w 215"/>
                <a:gd name="T35" fmla="*/ 843 h 843"/>
                <a:gd name="T36" fmla="*/ 1 w 215"/>
                <a:gd name="T37" fmla="*/ 843 h 843"/>
                <a:gd name="T38" fmla="*/ 6 w 215"/>
                <a:gd name="T39" fmla="*/ 843 h 843"/>
                <a:gd name="T40" fmla="*/ 12 w 215"/>
                <a:gd name="T41" fmla="*/ 842 h 843"/>
                <a:gd name="T42" fmla="*/ 21 w 215"/>
                <a:gd name="T43" fmla="*/ 841 h 843"/>
                <a:gd name="T44" fmla="*/ 30 w 215"/>
                <a:gd name="T45" fmla="*/ 840 h 843"/>
                <a:gd name="T46" fmla="*/ 43 w 215"/>
                <a:gd name="T47" fmla="*/ 838 h 843"/>
                <a:gd name="T48" fmla="*/ 56 w 215"/>
                <a:gd name="T49" fmla="*/ 835 h 843"/>
                <a:gd name="T50" fmla="*/ 71 w 215"/>
                <a:gd name="T51" fmla="*/ 831 h 843"/>
                <a:gd name="T52" fmla="*/ 87 w 215"/>
                <a:gd name="T53" fmla="*/ 826 h 843"/>
                <a:gd name="T54" fmla="*/ 105 w 215"/>
                <a:gd name="T55" fmla="*/ 821 h 843"/>
                <a:gd name="T56" fmla="*/ 123 w 215"/>
                <a:gd name="T57" fmla="*/ 814 h 843"/>
                <a:gd name="T58" fmla="*/ 141 w 215"/>
                <a:gd name="T59" fmla="*/ 806 h 843"/>
                <a:gd name="T60" fmla="*/ 159 w 215"/>
                <a:gd name="T61" fmla="*/ 797 h 843"/>
                <a:gd name="T62" fmla="*/ 179 w 215"/>
                <a:gd name="T63" fmla="*/ 786 h 843"/>
                <a:gd name="T64" fmla="*/ 197 w 215"/>
                <a:gd name="T65" fmla="*/ 774 h 843"/>
                <a:gd name="T66" fmla="*/ 215 w 215"/>
                <a:gd name="T67" fmla="*/ 760 h 843"/>
                <a:gd name="T68" fmla="*/ 215 w 215"/>
                <a:gd name="T69" fmla="*/ 20 h 8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5"/>
                <a:gd name="T106" fmla="*/ 0 h 843"/>
                <a:gd name="T107" fmla="*/ 215 w 215"/>
                <a:gd name="T108" fmla="*/ 843 h 84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5" h="843">
                  <a:moveTo>
                    <a:pt x="215" y="20"/>
                  </a:moveTo>
                  <a:lnTo>
                    <a:pt x="214" y="19"/>
                  </a:lnTo>
                  <a:lnTo>
                    <a:pt x="211" y="18"/>
                  </a:lnTo>
                  <a:lnTo>
                    <a:pt x="205" y="15"/>
                  </a:lnTo>
                  <a:lnTo>
                    <a:pt x="197" y="12"/>
                  </a:lnTo>
                  <a:lnTo>
                    <a:pt x="187" y="9"/>
                  </a:lnTo>
                  <a:lnTo>
                    <a:pt x="176" y="6"/>
                  </a:lnTo>
                  <a:lnTo>
                    <a:pt x="163" y="4"/>
                  </a:lnTo>
                  <a:lnTo>
                    <a:pt x="149" y="1"/>
                  </a:lnTo>
                  <a:lnTo>
                    <a:pt x="133" y="0"/>
                  </a:lnTo>
                  <a:lnTo>
                    <a:pt x="115" y="0"/>
                  </a:lnTo>
                  <a:lnTo>
                    <a:pt x="98" y="1"/>
                  </a:lnTo>
                  <a:lnTo>
                    <a:pt x="79" y="5"/>
                  </a:lnTo>
                  <a:lnTo>
                    <a:pt x="60" y="10"/>
                  </a:lnTo>
                  <a:lnTo>
                    <a:pt x="40" y="18"/>
                  </a:lnTo>
                  <a:lnTo>
                    <a:pt x="21" y="27"/>
                  </a:lnTo>
                  <a:lnTo>
                    <a:pt x="0" y="40"/>
                  </a:lnTo>
                  <a:lnTo>
                    <a:pt x="0" y="843"/>
                  </a:lnTo>
                  <a:lnTo>
                    <a:pt x="1" y="843"/>
                  </a:lnTo>
                  <a:lnTo>
                    <a:pt x="6" y="843"/>
                  </a:lnTo>
                  <a:lnTo>
                    <a:pt x="12" y="842"/>
                  </a:lnTo>
                  <a:lnTo>
                    <a:pt x="21" y="841"/>
                  </a:lnTo>
                  <a:lnTo>
                    <a:pt x="30" y="840"/>
                  </a:lnTo>
                  <a:lnTo>
                    <a:pt x="43" y="838"/>
                  </a:lnTo>
                  <a:lnTo>
                    <a:pt x="56" y="835"/>
                  </a:lnTo>
                  <a:lnTo>
                    <a:pt x="71" y="831"/>
                  </a:lnTo>
                  <a:lnTo>
                    <a:pt x="87" y="826"/>
                  </a:lnTo>
                  <a:lnTo>
                    <a:pt x="105" y="821"/>
                  </a:lnTo>
                  <a:lnTo>
                    <a:pt x="123" y="814"/>
                  </a:lnTo>
                  <a:lnTo>
                    <a:pt x="141" y="806"/>
                  </a:lnTo>
                  <a:lnTo>
                    <a:pt x="159" y="797"/>
                  </a:lnTo>
                  <a:lnTo>
                    <a:pt x="179" y="786"/>
                  </a:lnTo>
                  <a:lnTo>
                    <a:pt x="197" y="774"/>
                  </a:lnTo>
                  <a:lnTo>
                    <a:pt x="215" y="760"/>
                  </a:lnTo>
                  <a:lnTo>
                    <a:pt x="215" y="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7" name="Freeform 135"/>
            <p:cNvSpPr>
              <a:spLocks/>
            </p:cNvSpPr>
            <p:nvPr/>
          </p:nvSpPr>
          <p:spPr bwMode="auto">
            <a:xfrm>
              <a:off x="6087" y="13696"/>
              <a:ext cx="180" cy="685"/>
            </a:xfrm>
            <a:custGeom>
              <a:avLst/>
              <a:gdLst>
                <a:gd name="T0" fmla="*/ 180 w 180"/>
                <a:gd name="T1" fmla="*/ 16 h 685"/>
                <a:gd name="T2" fmla="*/ 179 w 180"/>
                <a:gd name="T3" fmla="*/ 16 h 685"/>
                <a:gd name="T4" fmla="*/ 176 w 180"/>
                <a:gd name="T5" fmla="*/ 14 h 685"/>
                <a:gd name="T6" fmla="*/ 172 w 180"/>
                <a:gd name="T7" fmla="*/ 12 h 685"/>
                <a:gd name="T8" fmla="*/ 165 w 180"/>
                <a:gd name="T9" fmla="*/ 10 h 685"/>
                <a:gd name="T10" fmla="*/ 157 w 180"/>
                <a:gd name="T11" fmla="*/ 8 h 685"/>
                <a:gd name="T12" fmla="*/ 147 w 180"/>
                <a:gd name="T13" fmla="*/ 4 h 685"/>
                <a:gd name="T14" fmla="*/ 136 w 180"/>
                <a:gd name="T15" fmla="*/ 2 h 685"/>
                <a:gd name="T16" fmla="*/ 125 w 180"/>
                <a:gd name="T17" fmla="*/ 0 h 685"/>
                <a:gd name="T18" fmla="*/ 111 w 180"/>
                <a:gd name="T19" fmla="*/ 0 h 685"/>
                <a:gd name="T20" fmla="*/ 97 w 180"/>
                <a:gd name="T21" fmla="*/ 0 h 685"/>
                <a:gd name="T22" fmla="*/ 81 w 180"/>
                <a:gd name="T23" fmla="*/ 1 h 685"/>
                <a:gd name="T24" fmla="*/ 66 w 180"/>
                <a:gd name="T25" fmla="*/ 3 h 685"/>
                <a:gd name="T26" fmla="*/ 50 w 180"/>
                <a:gd name="T27" fmla="*/ 8 h 685"/>
                <a:gd name="T28" fmla="*/ 33 w 180"/>
                <a:gd name="T29" fmla="*/ 14 h 685"/>
                <a:gd name="T30" fmla="*/ 17 w 180"/>
                <a:gd name="T31" fmla="*/ 23 h 685"/>
                <a:gd name="T32" fmla="*/ 0 w 180"/>
                <a:gd name="T33" fmla="*/ 33 h 685"/>
                <a:gd name="T34" fmla="*/ 0 w 180"/>
                <a:gd name="T35" fmla="*/ 685 h 685"/>
                <a:gd name="T36" fmla="*/ 1 w 180"/>
                <a:gd name="T37" fmla="*/ 685 h 685"/>
                <a:gd name="T38" fmla="*/ 4 w 180"/>
                <a:gd name="T39" fmla="*/ 685 h 685"/>
                <a:gd name="T40" fmla="*/ 9 w 180"/>
                <a:gd name="T41" fmla="*/ 684 h 685"/>
                <a:gd name="T42" fmla="*/ 17 w 180"/>
                <a:gd name="T43" fmla="*/ 683 h 685"/>
                <a:gd name="T44" fmla="*/ 26 w 180"/>
                <a:gd name="T45" fmla="*/ 682 h 685"/>
                <a:gd name="T46" fmla="*/ 35 w 180"/>
                <a:gd name="T47" fmla="*/ 681 h 685"/>
                <a:gd name="T48" fmla="*/ 47 w 180"/>
                <a:gd name="T49" fmla="*/ 678 h 685"/>
                <a:gd name="T50" fmla="*/ 60 w 180"/>
                <a:gd name="T51" fmla="*/ 676 h 685"/>
                <a:gd name="T52" fmla="*/ 73 w 180"/>
                <a:gd name="T53" fmla="*/ 671 h 685"/>
                <a:gd name="T54" fmla="*/ 87 w 180"/>
                <a:gd name="T55" fmla="*/ 667 h 685"/>
                <a:gd name="T56" fmla="*/ 102 w 180"/>
                <a:gd name="T57" fmla="*/ 662 h 685"/>
                <a:gd name="T58" fmla="*/ 118 w 180"/>
                <a:gd name="T59" fmla="*/ 655 h 685"/>
                <a:gd name="T60" fmla="*/ 133 w 180"/>
                <a:gd name="T61" fmla="*/ 648 h 685"/>
                <a:gd name="T62" fmla="*/ 149 w 180"/>
                <a:gd name="T63" fmla="*/ 639 h 685"/>
                <a:gd name="T64" fmla="*/ 165 w 180"/>
                <a:gd name="T65" fmla="*/ 628 h 685"/>
                <a:gd name="T66" fmla="*/ 180 w 180"/>
                <a:gd name="T67" fmla="*/ 617 h 685"/>
                <a:gd name="T68" fmla="*/ 180 w 180"/>
                <a:gd name="T69" fmla="*/ 16 h 6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0"/>
                <a:gd name="T106" fmla="*/ 0 h 685"/>
                <a:gd name="T107" fmla="*/ 180 w 180"/>
                <a:gd name="T108" fmla="*/ 685 h 6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0" h="685">
                  <a:moveTo>
                    <a:pt x="180" y="16"/>
                  </a:moveTo>
                  <a:lnTo>
                    <a:pt x="179" y="16"/>
                  </a:lnTo>
                  <a:lnTo>
                    <a:pt x="176" y="14"/>
                  </a:lnTo>
                  <a:lnTo>
                    <a:pt x="172" y="12"/>
                  </a:lnTo>
                  <a:lnTo>
                    <a:pt x="165" y="10"/>
                  </a:lnTo>
                  <a:lnTo>
                    <a:pt x="157" y="8"/>
                  </a:lnTo>
                  <a:lnTo>
                    <a:pt x="147" y="4"/>
                  </a:lnTo>
                  <a:lnTo>
                    <a:pt x="136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1" y="1"/>
                  </a:lnTo>
                  <a:lnTo>
                    <a:pt x="66" y="3"/>
                  </a:lnTo>
                  <a:lnTo>
                    <a:pt x="50" y="8"/>
                  </a:lnTo>
                  <a:lnTo>
                    <a:pt x="33" y="14"/>
                  </a:lnTo>
                  <a:lnTo>
                    <a:pt x="17" y="23"/>
                  </a:lnTo>
                  <a:lnTo>
                    <a:pt x="0" y="33"/>
                  </a:lnTo>
                  <a:lnTo>
                    <a:pt x="0" y="685"/>
                  </a:lnTo>
                  <a:lnTo>
                    <a:pt x="1" y="685"/>
                  </a:lnTo>
                  <a:lnTo>
                    <a:pt x="4" y="685"/>
                  </a:lnTo>
                  <a:lnTo>
                    <a:pt x="9" y="684"/>
                  </a:lnTo>
                  <a:lnTo>
                    <a:pt x="17" y="683"/>
                  </a:lnTo>
                  <a:lnTo>
                    <a:pt x="26" y="682"/>
                  </a:lnTo>
                  <a:lnTo>
                    <a:pt x="35" y="681"/>
                  </a:lnTo>
                  <a:lnTo>
                    <a:pt x="47" y="678"/>
                  </a:lnTo>
                  <a:lnTo>
                    <a:pt x="60" y="676"/>
                  </a:lnTo>
                  <a:lnTo>
                    <a:pt x="73" y="671"/>
                  </a:lnTo>
                  <a:lnTo>
                    <a:pt x="87" y="667"/>
                  </a:lnTo>
                  <a:lnTo>
                    <a:pt x="102" y="662"/>
                  </a:lnTo>
                  <a:lnTo>
                    <a:pt x="118" y="655"/>
                  </a:lnTo>
                  <a:lnTo>
                    <a:pt x="133" y="648"/>
                  </a:lnTo>
                  <a:lnTo>
                    <a:pt x="149" y="639"/>
                  </a:lnTo>
                  <a:lnTo>
                    <a:pt x="165" y="628"/>
                  </a:lnTo>
                  <a:lnTo>
                    <a:pt x="180" y="617"/>
                  </a:lnTo>
                  <a:lnTo>
                    <a:pt x="180" y="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8" name="Freeform 136"/>
            <p:cNvSpPr>
              <a:spLocks/>
            </p:cNvSpPr>
            <p:nvPr/>
          </p:nvSpPr>
          <p:spPr bwMode="auto">
            <a:xfrm>
              <a:off x="6093" y="13704"/>
              <a:ext cx="146" cy="530"/>
            </a:xfrm>
            <a:custGeom>
              <a:avLst/>
              <a:gdLst>
                <a:gd name="T0" fmla="*/ 146 w 146"/>
                <a:gd name="T1" fmla="*/ 14 h 530"/>
                <a:gd name="T2" fmla="*/ 143 w 146"/>
                <a:gd name="T3" fmla="*/ 12 h 530"/>
                <a:gd name="T4" fmla="*/ 134 w 146"/>
                <a:gd name="T5" fmla="*/ 8 h 530"/>
                <a:gd name="T6" fmla="*/ 120 w 146"/>
                <a:gd name="T7" fmla="*/ 4 h 530"/>
                <a:gd name="T8" fmla="*/ 101 w 146"/>
                <a:gd name="T9" fmla="*/ 1 h 530"/>
                <a:gd name="T10" fmla="*/ 79 w 146"/>
                <a:gd name="T11" fmla="*/ 0 h 530"/>
                <a:gd name="T12" fmla="*/ 54 w 146"/>
                <a:gd name="T13" fmla="*/ 3 h 530"/>
                <a:gd name="T14" fmla="*/ 27 w 146"/>
                <a:gd name="T15" fmla="*/ 11 h 530"/>
                <a:gd name="T16" fmla="*/ 0 w 146"/>
                <a:gd name="T17" fmla="*/ 27 h 530"/>
                <a:gd name="T18" fmla="*/ 0 w 146"/>
                <a:gd name="T19" fmla="*/ 530 h 530"/>
                <a:gd name="T20" fmla="*/ 3 w 146"/>
                <a:gd name="T21" fmla="*/ 530 h 530"/>
                <a:gd name="T22" fmla="*/ 14 w 146"/>
                <a:gd name="T23" fmla="*/ 529 h 530"/>
                <a:gd name="T24" fmla="*/ 29 w 146"/>
                <a:gd name="T25" fmla="*/ 526 h 530"/>
                <a:gd name="T26" fmla="*/ 49 w 146"/>
                <a:gd name="T27" fmla="*/ 521 h 530"/>
                <a:gd name="T28" fmla="*/ 71 w 146"/>
                <a:gd name="T29" fmla="*/ 514 h 530"/>
                <a:gd name="T30" fmla="*/ 96 w 146"/>
                <a:gd name="T31" fmla="*/ 505 h 530"/>
                <a:gd name="T32" fmla="*/ 121 w 146"/>
                <a:gd name="T33" fmla="*/ 492 h 530"/>
                <a:gd name="T34" fmla="*/ 146 w 146"/>
                <a:gd name="T35" fmla="*/ 475 h 530"/>
                <a:gd name="T36" fmla="*/ 146 w 146"/>
                <a:gd name="T37" fmla="*/ 14 h 5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530"/>
                <a:gd name="T59" fmla="*/ 146 w 146"/>
                <a:gd name="T60" fmla="*/ 530 h 5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530">
                  <a:moveTo>
                    <a:pt x="146" y="14"/>
                  </a:moveTo>
                  <a:lnTo>
                    <a:pt x="143" y="12"/>
                  </a:lnTo>
                  <a:lnTo>
                    <a:pt x="134" y="8"/>
                  </a:lnTo>
                  <a:lnTo>
                    <a:pt x="120" y="4"/>
                  </a:lnTo>
                  <a:lnTo>
                    <a:pt x="101" y="1"/>
                  </a:lnTo>
                  <a:lnTo>
                    <a:pt x="79" y="0"/>
                  </a:lnTo>
                  <a:lnTo>
                    <a:pt x="54" y="3"/>
                  </a:lnTo>
                  <a:lnTo>
                    <a:pt x="27" y="11"/>
                  </a:lnTo>
                  <a:lnTo>
                    <a:pt x="0" y="27"/>
                  </a:lnTo>
                  <a:lnTo>
                    <a:pt x="0" y="530"/>
                  </a:lnTo>
                  <a:lnTo>
                    <a:pt x="3" y="530"/>
                  </a:lnTo>
                  <a:lnTo>
                    <a:pt x="14" y="529"/>
                  </a:lnTo>
                  <a:lnTo>
                    <a:pt x="29" y="526"/>
                  </a:lnTo>
                  <a:lnTo>
                    <a:pt x="49" y="521"/>
                  </a:lnTo>
                  <a:lnTo>
                    <a:pt x="71" y="514"/>
                  </a:lnTo>
                  <a:lnTo>
                    <a:pt x="96" y="505"/>
                  </a:lnTo>
                  <a:lnTo>
                    <a:pt x="121" y="492"/>
                  </a:lnTo>
                  <a:lnTo>
                    <a:pt x="146" y="475"/>
                  </a:lnTo>
                  <a:lnTo>
                    <a:pt x="146" y="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29" name="Freeform 137"/>
            <p:cNvSpPr>
              <a:spLocks/>
            </p:cNvSpPr>
            <p:nvPr/>
          </p:nvSpPr>
          <p:spPr bwMode="auto">
            <a:xfrm>
              <a:off x="6101" y="13712"/>
              <a:ext cx="109" cy="373"/>
            </a:xfrm>
            <a:custGeom>
              <a:avLst/>
              <a:gdLst>
                <a:gd name="T0" fmla="*/ 109 w 109"/>
                <a:gd name="T1" fmla="*/ 10 h 373"/>
                <a:gd name="T2" fmla="*/ 107 w 109"/>
                <a:gd name="T3" fmla="*/ 9 h 373"/>
                <a:gd name="T4" fmla="*/ 100 w 109"/>
                <a:gd name="T5" fmla="*/ 6 h 373"/>
                <a:gd name="T6" fmla="*/ 89 w 109"/>
                <a:gd name="T7" fmla="*/ 2 h 373"/>
                <a:gd name="T8" fmla="*/ 75 w 109"/>
                <a:gd name="T9" fmla="*/ 0 h 373"/>
                <a:gd name="T10" fmla="*/ 59 w 109"/>
                <a:gd name="T11" fmla="*/ 0 h 373"/>
                <a:gd name="T12" fmla="*/ 39 w 109"/>
                <a:gd name="T13" fmla="*/ 2 h 373"/>
                <a:gd name="T14" fmla="*/ 20 w 109"/>
                <a:gd name="T15" fmla="*/ 9 h 373"/>
                <a:gd name="T16" fmla="*/ 0 w 109"/>
                <a:gd name="T17" fmla="*/ 21 h 373"/>
                <a:gd name="T18" fmla="*/ 0 w 109"/>
                <a:gd name="T19" fmla="*/ 373 h 373"/>
                <a:gd name="T20" fmla="*/ 2 w 109"/>
                <a:gd name="T21" fmla="*/ 373 h 373"/>
                <a:gd name="T22" fmla="*/ 9 w 109"/>
                <a:gd name="T23" fmla="*/ 372 h 373"/>
                <a:gd name="T24" fmla="*/ 21 w 109"/>
                <a:gd name="T25" fmla="*/ 369 h 373"/>
                <a:gd name="T26" fmla="*/ 36 w 109"/>
                <a:gd name="T27" fmla="*/ 366 h 373"/>
                <a:gd name="T28" fmla="*/ 53 w 109"/>
                <a:gd name="T29" fmla="*/ 362 h 373"/>
                <a:gd name="T30" fmla="*/ 72 w 109"/>
                <a:gd name="T31" fmla="*/ 354 h 373"/>
                <a:gd name="T32" fmla="*/ 90 w 109"/>
                <a:gd name="T33" fmla="*/ 343 h 373"/>
                <a:gd name="T34" fmla="*/ 109 w 109"/>
                <a:gd name="T35" fmla="*/ 331 h 373"/>
                <a:gd name="T36" fmla="*/ 109 w 109"/>
                <a:gd name="T37" fmla="*/ 1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9"/>
                <a:gd name="T58" fmla="*/ 0 h 373"/>
                <a:gd name="T59" fmla="*/ 109 w 109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9" h="373">
                  <a:moveTo>
                    <a:pt x="109" y="10"/>
                  </a:moveTo>
                  <a:lnTo>
                    <a:pt x="107" y="9"/>
                  </a:lnTo>
                  <a:lnTo>
                    <a:pt x="100" y="6"/>
                  </a:lnTo>
                  <a:lnTo>
                    <a:pt x="89" y="2"/>
                  </a:lnTo>
                  <a:lnTo>
                    <a:pt x="75" y="0"/>
                  </a:lnTo>
                  <a:lnTo>
                    <a:pt x="59" y="0"/>
                  </a:lnTo>
                  <a:lnTo>
                    <a:pt x="39" y="2"/>
                  </a:lnTo>
                  <a:lnTo>
                    <a:pt x="20" y="9"/>
                  </a:lnTo>
                  <a:lnTo>
                    <a:pt x="0" y="21"/>
                  </a:lnTo>
                  <a:lnTo>
                    <a:pt x="0" y="373"/>
                  </a:lnTo>
                  <a:lnTo>
                    <a:pt x="2" y="373"/>
                  </a:lnTo>
                  <a:lnTo>
                    <a:pt x="9" y="372"/>
                  </a:lnTo>
                  <a:lnTo>
                    <a:pt x="21" y="369"/>
                  </a:lnTo>
                  <a:lnTo>
                    <a:pt x="36" y="366"/>
                  </a:lnTo>
                  <a:lnTo>
                    <a:pt x="53" y="362"/>
                  </a:lnTo>
                  <a:lnTo>
                    <a:pt x="72" y="354"/>
                  </a:lnTo>
                  <a:lnTo>
                    <a:pt x="90" y="343"/>
                  </a:lnTo>
                  <a:lnTo>
                    <a:pt x="109" y="331"/>
                  </a:lnTo>
                  <a:lnTo>
                    <a:pt x="109" y="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0" name="Freeform 138"/>
            <p:cNvSpPr>
              <a:spLocks/>
            </p:cNvSpPr>
            <p:nvPr/>
          </p:nvSpPr>
          <p:spPr bwMode="auto">
            <a:xfrm>
              <a:off x="6107" y="13721"/>
              <a:ext cx="75" cy="216"/>
            </a:xfrm>
            <a:custGeom>
              <a:avLst/>
              <a:gdLst>
                <a:gd name="T0" fmla="*/ 75 w 75"/>
                <a:gd name="T1" fmla="*/ 6 h 216"/>
                <a:gd name="T2" fmla="*/ 73 w 75"/>
                <a:gd name="T3" fmla="*/ 5 h 216"/>
                <a:gd name="T4" fmla="*/ 69 w 75"/>
                <a:gd name="T5" fmla="*/ 4 h 216"/>
                <a:gd name="T6" fmla="*/ 61 w 75"/>
                <a:gd name="T7" fmla="*/ 2 h 216"/>
                <a:gd name="T8" fmla="*/ 52 w 75"/>
                <a:gd name="T9" fmla="*/ 0 h 216"/>
                <a:gd name="T10" fmla="*/ 41 w 75"/>
                <a:gd name="T11" fmla="*/ 0 h 216"/>
                <a:gd name="T12" fmla="*/ 28 w 75"/>
                <a:gd name="T13" fmla="*/ 1 h 216"/>
                <a:gd name="T14" fmla="*/ 14 w 75"/>
                <a:gd name="T15" fmla="*/ 6 h 216"/>
                <a:gd name="T16" fmla="*/ 0 w 75"/>
                <a:gd name="T17" fmla="*/ 14 h 216"/>
                <a:gd name="T18" fmla="*/ 0 w 75"/>
                <a:gd name="T19" fmla="*/ 216 h 216"/>
                <a:gd name="T20" fmla="*/ 2 w 75"/>
                <a:gd name="T21" fmla="*/ 216 h 216"/>
                <a:gd name="T22" fmla="*/ 7 w 75"/>
                <a:gd name="T23" fmla="*/ 215 h 216"/>
                <a:gd name="T24" fmla="*/ 15 w 75"/>
                <a:gd name="T25" fmla="*/ 214 h 216"/>
                <a:gd name="T26" fmla="*/ 25 w 75"/>
                <a:gd name="T27" fmla="*/ 211 h 216"/>
                <a:gd name="T28" fmla="*/ 37 w 75"/>
                <a:gd name="T29" fmla="*/ 208 h 216"/>
                <a:gd name="T30" fmla="*/ 50 w 75"/>
                <a:gd name="T31" fmla="*/ 203 h 216"/>
                <a:gd name="T32" fmla="*/ 63 w 75"/>
                <a:gd name="T33" fmla="*/ 195 h 216"/>
                <a:gd name="T34" fmla="*/ 75 w 75"/>
                <a:gd name="T35" fmla="*/ 187 h 216"/>
                <a:gd name="T36" fmla="*/ 75 w 75"/>
                <a:gd name="T37" fmla="*/ 6 h 2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"/>
                <a:gd name="T58" fmla="*/ 0 h 216"/>
                <a:gd name="T59" fmla="*/ 75 w 75"/>
                <a:gd name="T60" fmla="*/ 216 h 2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" h="216">
                  <a:moveTo>
                    <a:pt x="75" y="6"/>
                  </a:moveTo>
                  <a:lnTo>
                    <a:pt x="73" y="5"/>
                  </a:lnTo>
                  <a:lnTo>
                    <a:pt x="69" y="4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1"/>
                  </a:lnTo>
                  <a:lnTo>
                    <a:pt x="14" y="6"/>
                  </a:lnTo>
                  <a:lnTo>
                    <a:pt x="0" y="14"/>
                  </a:lnTo>
                  <a:lnTo>
                    <a:pt x="0" y="216"/>
                  </a:lnTo>
                  <a:lnTo>
                    <a:pt x="2" y="216"/>
                  </a:lnTo>
                  <a:lnTo>
                    <a:pt x="7" y="215"/>
                  </a:lnTo>
                  <a:lnTo>
                    <a:pt x="15" y="214"/>
                  </a:lnTo>
                  <a:lnTo>
                    <a:pt x="25" y="211"/>
                  </a:lnTo>
                  <a:lnTo>
                    <a:pt x="37" y="208"/>
                  </a:lnTo>
                  <a:lnTo>
                    <a:pt x="50" y="203"/>
                  </a:lnTo>
                  <a:lnTo>
                    <a:pt x="63" y="195"/>
                  </a:lnTo>
                  <a:lnTo>
                    <a:pt x="75" y="187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1" name="Freeform 139"/>
            <p:cNvSpPr>
              <a:spLocks/>
            </p:cNvSpPr>
            <p:nvPr/>
          </p:nvSpPr>
          <p:spPr bwMode="auto">
            <a:xfrm>
              <a:off x="7013" y="14340"/>
              <a:ext cx="110" cy="111"/>
            </a:xfrm>
            <a:custGeom>
              <a:avLst/>
              <a:gdLst>
                <a:gd name="T0" fmla="*/ 55 w 110"/>
                <a:gd name="T1" fmla="*/ 111 h 111"/>
                <a:gd name="T2" fmla="*/ 66 w 110"/>
                <a:gd name="T3" fmla="*/ 110 h 111"/>
                <a:gd name="T4" fmla="*/ 76 w 110"/>
                <a:gd name="T5" fmla="*/ 106 h 111"/>
                <a:gd name="T6" fmla="*/ 85 w 110"/>
                <a:gd name="T7" fmla="*/ 101 h 111"/>
                <a:gd name="T8" fmla="*/ 94 w 110"/>
                <a:gd name="T9" fmla="*/ 94 h 111"/>
                <a:gd name="T10" fmla="*/ 100 w 110"/>
                <a:gd name="T11" fmla="*/ 86 h 111"/>
                <a:gd name="T12" fmla="*/ 106 w 110"/>
                <a:gd name="T13" fmla="*/ 77 h 111"/>
                <a:gd name="T14" fmla="*/ 109 w 110"/>
                <a:gd name="T15" fmla="*/ 66 h 111"/>
                <a:gd name="T16" fmla="*/ 110 w 110"/>
                <a:gd name="T17" fmla="*/ 56 h 111"/>
                <a:gd name="T18" fmla="*/ 109 w 110"/>
                <a:gd name="T19" fmla="*/ 44 h 111"/>
                <a:gd name="T20" fmla="*/ 106 w 110"/>
                <a:gd name="T21" fmla="*/ 34 h 111"/>
                <a:gd name="T22" fmla="*/ 100 w 110"/>
                <a:gd name="T23" fmla="*/ 24 h 111"/>
                <a:gd name="T24" fmla="*/ 94 w 110"/>
                <a:gd name="T25" fmla="*/ 17 h 111"/>
                <a:gd name="T26" fmla="*/ 85 w 110"/>
                <a:gd name="T27" fmla="*/ 9 h 111"/>
                <a:gd name="T28" fmla="*/ 76 w 110"/>
                <a:gd name="T29" fmla="*/ 5 h 111"/>
                <a:gd name="T30" fmla="*/ 66 w 110"/>
                <a:gd name="T31" fmla="*/ 2 h 111"/>
                <a:gd name="T32" fmla="*/ 55 w 110"/>
                <a:gd name="T33" fmla="*/ 0 h 111"/>
                <a:gd name="T34" fmla="*/ 44 w 110"/>
                <a:gd name="T35" fmla="*/ 2 h 111"/>
                <a:gd name="T36" fmla="*/ 33 w 110"/>
                <a:gd name="T37" fmla="*/ 5 h 111"/>
                <a:gd name="T38" fmla="*/ 25 w 110"/>
                <a:gd name="T39" fmla="*/ 9 h 111"/>
                <a:gd name="T40" fmla="*/ 16 w 110"/>
                <a:gd name="T41" fmla="*/ 17 h 111"/>
                <a:gd name="T42" fmla="*/ 10 w 110"/>
                <a:gd name="T43" fmla="*/ 24 h 111"/>
                <a:gd name="T44" fmla="*/ 4 w 110"/>
                <a:gd name="T45" fmla="*/ 34 h 111"/>
                <a:gd name="T46" fmla="*/ 1 w 110"/>
                <a:gd name="T47" fmla="*/ 44 h 111"/>
                <a:gd name="T48" fmla="*/ 0 w 110"/>
                <a:gd name="T49" fmla="*/ 56 h 111"/>
                <a:gd name="T50" fmla="*/ 1 w 110"/>
                <a:gd name="T51" fmla="*/ 66 h 111"/>
                <a:gd name="T52" fmla="*/ 4 w 110"/>
                <a:gd name="T53" fmla="*/ 77 h 111"/>
                <a:gd name="T54" fmla="*/ 10 w 110"/>
                <a:gd name="T55" fmla="*/ 86 h 111"/>
                <a:gd name="T56" fmla="*/ 16 w 110"/>
                <a:gd name="T57" fmla="*/ 94 h 111"/>
                <a:gd name="T58" fmla="*/ 25 w 110"/>
                <a:gd name="T59" fmla="*/ 101 h 111"/>
                <a:gd name="T60" fmla="*/ 33 w 110"/>
                <a:gd name="T61" fmla="*/ 106 h 111"/>
                <a:gd name="T62" fmla="*/ 44 w 110"/>
                <a:gd name="T63" fmla="*/ 110 h 111"/>
                <a:gd name="T64" fmla="*/ 55 w 110"/>
                <a:gd name="T65" fmla="*/ 111 h 1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0"/>
                <a:gd name="T100" fmla="*/ 0 h 111"/>
                <a:gd name="T101" fmla="*/ 110 w 110"/>
                <a:gd name="T102" fmla="*/ 111 h 11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0" h="111">
                  <a:moveTo>
                    <a:pt x="55" y="111"/>
                  </a:moveTo>
                  <a:lnTo>
                    <a:pt x="66" y="110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6" y="77"/>
                  </a:lnTo>
                  <a:lnTo>
                    <a:pt x="109" y="66"/>
                  </a:lnTo>
                  <a:lnTo>
                    <a:pt x="110" y="56"/>
                  </a:lnTo>
                  <a:lnTo>
                    <a:pt x="109" y="44"/>
                  </a:lnTo>
                  <a:lnTo>
                    <a:pt x="106" y="34"/>
                  </a:lnTo>
                  <a:lnTo>
                    <a:pt x="100" y="24"/>
                  </a:lnTo>
                  <a:lnTo>
                    <a:pt x="94" y="17"/>
                  </a:lnTo>
                  <a:lnTo>
                    <a:pt x="85" y="9"/>
                  </a:lnTo>
                  <a:lnTo>
                    <a:pt x="76" y="5"/>
                  </a:lnTo>
                  <a:lnTo>
                    <a:pt x="66" y="2"/>
                  </a:lnTo>
                  <a:lnTo>
                    <a:pt x="55" y="0"/>
                  </a:lnTo>
                  <a:lnTo>
                    <a:pt x="44" y="2"/>
                  </a:lnTo>
                  <a:lnTo>
                    <a:pt x="33" y="5"/>
                  </a:lnTo>
                  <a:lnTo>
                    <a:pt x="25" y="9"/>
                  </a:lnTo>
                  <a:lnTo>
                    <a:pt x="16" y="17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1" y="44"/>
                  </a:lnTo>
                  <a:lnTo>
                    <a:pt x="0" y="56"/>
                  </a:lnTo>
                  <a:lnTo>
                    <a:pt x="1" y="66"/>
                  </a:lnTo>
                  <a:lnTo>
                    <a:pt x="4" y="77"/>
                  </a:lnTo>
                  <a:lnTo>
                    <a:pt x="10" y="86"/>
                  </a:lnTo>
                  <a:lnTo>
                    <a:pt x="16" y="94"/>
                  </a:lnTo>
                  <a:lnTo>
                    <a:pt x="25" y="101"/>
                  </a:lnTo>
                  <a:lnTo>
                    <a:pt x="33" y="106"/>
                  </a:lnTo>
                  <a:lnTo>
                    <a:pt x="44" y="110"/>
                  </a:lnTo>
                  <a:lnTo>
                    <a:pt x="55" y="1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2" name="Freeform 140"/>
            <p:cNvSpPr>
              <a:spLocks/>
            </p:cNvSpPr>
            <p:nvPr/>
          </p:nvSpPr>
          <p:spPr bwMode="auto">
            <a:xfrm>
              <a:off x="6676" y="14343"/>
              <a:ext cx="55" cy="55"/>
            </a:xfrm>
            <a:custGeom>
              <a:avLst/>
              <a:gdLst>
                <a:gd name="T0" fmla="*/ 27 w 55"/>
                <a:gd name="T1" fmla="*/ 55 h 55"/>
                <a:gd name="T2" fmla="*/ 38 w 55"/>
                <a:gd name="T3" fmla="*/ 53 h 55"/>
                <a:gd name="T4" fmla="*/ 48 w 55"/>
                <a:gd name="T5" fmla="*/ 46 h 55"/>
                <a:gd name="T6" fmla="*/ 53 w 55"/>
                <a:gd name="T7" fmla="*/ 37 h 55"/>
                <a:gd name="T8" fmla="*/ 55 w 55"/>
                <a:gd name="T9" fmla="*/ 27 h 55"/>
                <a:gd name="T10" fmla="*/ 53 w 55"/>
                <a:gd name="T11" fmla="*/ 16 h 55"/>
                <a:gd name="T12" fmla="*/ 48 w 55"/>
                <a:gd name="T13" fmla="*/ 7 h 55"/>
                <a:gd name="T14" fmla="*/ 38 w 55"/>
                <a:gd name="T15" fmla="*/ 2 h 55"/>
                <a:gd name="T16" fmla="*/ 27 w 55"/>
                <a:gd name="T17" fmla="*/ 0 h 55"/>
                <a:gd name="T18" fmla="*/ 16 w 55"/>
                <a:gd name="T19" fmla="*/ 2 h 55"/>
                <a:gd name="T20" fmla="*/ 8 w 55"/>
                <a:gd name="T21" fmla="*/ 7 h 55"/>
                <a:gd name="T22" fmla="*/ 2 w 55"/>
                <a:gd name="T23" fmla="*/ 16 h 55"/>
                <a:gd name="T24" fmla="*/ 0 w 55"/>
                <a:gd name="T25" fmla="*/ 27 h 55"/>
                <a:gd name="T26" fmla="*/ 2 w 55"/>
                <a:gd name="T27" fmla="*/ 37 h 55"/>
                <a:gd name="T28" fmla="*/ 8 w 55"/>
                <a:gd name="T29" fmla="*/ 46 h 55"/>
                <a:gd name="T30" fmla="*/ 16 w 55"/>
                <a:gd name="T31" fmla="*/ 53 h 55"/>
                <a:gd name="T32" fmla="*/ 27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7" y="55"/>
                  </a:moveTo>
                  <a:lnTo>
                    <a:pt x="38" y="53"/>
                  </a:lnTo>
                  <a:lnTo>
                    <a:pt x="48" y="46"/>
                  </a:lnTo>
                  <a:lnTo>
                    <a:pt x="53" y="37"/>
                  </a:lnTo>
                  <a:lnTo>
                    <a:pt x="55" y="27"/>
                  </a:lnTo>
                  <a:lnTo>
                    <a:pt x="53" y="16"/>
                  </a:lnTo>
                  <a:lnTo>
                    <a:pt x="48" y="7"/>
                  </a:lnTo>
                  <a:lnTo>
                    <a:pt x="38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6"/>
                  </a:lnTo>
                  <a:lnTo>
                    <a:pt x="0" y="27"/>
                  </a:lnTo>
                  <a:lnTo>
                    <a:pt x="2" y="37"/>
                  </a:lnTo>
                  <a:lnTo>
                    <a:pt x="8" y="46"/>
                  </a:lnTo>
                  <a:lnTo>
                    <a:pt x="16" y="53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3" name="Freeform 141"/>
            <p:cNvSpPr>
              <a:spLocks/>
            </p:cNvSpPr>
            <p:nvPr/>
          </p:nvSpPr>
          <p:spPr bwMode="auto">
            <a:xfrm>
              <a:off x="6770" y="14345"/>
              <a:ext cx="55" cy="55"/>
            </a:xfrm>
            <a:custGeom>
              <a:avLst/>
              <a:gdLst>
                <a:gd name="T0" fmla="*/ 28 w 55"/>
                <a:gd name="T1" fmla="*/ 55 h 55"/>
                <a:gd name="T2" fmla="*/ 39 w 55"/>
                <a:gd name="T3" fmla="*/ 53 h 55"/>
                <a:gd name="T4" fmla="*/ 47 w 55"/>
                <a:gd name="T5" fmla="*/ 47 h 55"/>
                <a:gd name="T6" fmla="*/ 53 w 55"/>
                <a:gd name="T7" fmla="*/ 39 h 55"/>
                <a:gd name="T8" fmla="*/ 55 w 55"/>
                <a:gd name="T9" fmla="*/ 28 h 55"/>
                <a:gd name="T10" fmla="*/ 53 w 55"/>
                <a:gd name="T11" fmla="*/ 17 h 55"/>
                <a:gd name="T12" fmla="*/ 47 w 55"/>
                <a:gd name="T13" fmla="*/ 8 h 55"/>
                <a:gd name="T14" fmla="*/ 39 w 55"/>
                <a:gd name="T15" fmla="*/ 2 h 55"/>
                <a:gd name="T16" fmla="*/ 28 w 55"/>
                <a:gd name="T17" fmla="*/ 0 h 55"/>
                <a:gd name="T18" fmla="*/ 17 w 55"/>
                <a:gd name="T19" fmla="*/ 2 h 55"/>
                <a:gd name="T20" fmla="*/ 9 w 55"/>
                <a:gd name="T21" fmla="*/ 8 h 55"/>
                <a:gd name="T22" fmla="*/ 2 w 55"/>
                <a:gd name="T23" fmla="*/ 17 h 55"/>
                <a:gd name="T24" fmla="*/ 0 w 55"/>
                <a:gd name="T25" fmla="*/ 28 h 55"/>
                <a:gd name="T26" fmla="*/ 2 w 55"/>
                <a:gd name="T27" fmla="*/ 39 h 55"/>
                <a:gd name="T28" fmla="*/ 9 w 55"/>
                <a:gd name="T29" fmla="*/ 47 h 55"/>
                <a:gd name="T30" fmla="*/ 17 w 55"/>
                <a:gd name="T31" fmla="*/ 53 h 55"/>
                <a:gd name="T32" fmla="*/ 28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8" y="55"/>
                  </a:moveTo>
                  <a:lnTo>
                    <a:pt x="39" y="53"/>
                  </a:lnTo>
                  <a:lnTo>
                    <a:pt x="47" y="47"/>
                  </a:lnTo>
                  <a:lnTo>
                    <a:pt x="53" y="39"/>
                  </a:lnTo>
                  <a:lnTo>
                    <a:pt x="55" y="28"/>
                  </a:lnTo>
                  <a:lnTo>
                    <a:pt x="53" y="17"/>
                  </a:lnTo>
                  <a:lnTo>
                    <a:pt x="47" y="8"/>
                  </a:lnTo>
                  <a:lnTo>
                    <a:pt x="39" y="2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39"/>
                  </a:lnTo>
                  <a:lnTo>
                    <a:pt x="9" y="47"/>
                  </a:lnTo>
                  <a:lnTo>
                    <a:pt x="17" y="53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4" name="Freeform 142"/>
            <p:cNvSpPr>
              <a:spLocks/>
            </p:cNvSpPr>
            <p:nvPr/>
          </p:nvSpPr>
          <p:spPr bwMode="auto">
            <a:xfrm>
              <a:off x="6401" y="13591"/>
              <a:ext cx="156" cy="752"/>
            </a:xfrm>
            <a:custGeom>
              <a:avLst/>
              <a:gdLst>
                <a:gd name="T0" fmla="*/ 48 w 156"/>
                <a:gd name="T1" fmla="*/ 15 h 752"/>
                <a:gd name="T2" fmla="*/ 44 w 156"/>
                <a:gd name="T3" fmla="*/ 30 h 752"/>
                <a:gd name="T4" fmla="*/ 33 w 156"/>
                <a:gd name="T5" fmla="*/ 73 h 752"/>
                <a:gd name="T6" fmla="*/ 19 w 156"/>
                <a:gd name="T7" fmla="*/ 140 h 752"/>
                <a:gd name="T8" fmla="*/ 7 w 156"/>
                <a:gd name="T9" fmla="*/ 229 h 752"/>
                <a:gd name="T10" fmla="*/ 0 w 156"/>
                <a:gd name="T11" fmla="*/ 337 h 752"/>
                <a:gd name="T12" fmla="*/ 1 w 156"/>
                <a:gd name="T13" fmla="*/ 462 h 752"/>
                <a:gd name="T14" fmla="*/ 14 w 156"/>
                <a:gd name="T15" fmla="*/ 602 h 752"/>
                <a:gd name="T16" fmla="*/ 43 w 156"/>
                <a:gd name="T17" fmla="*/ 752 h 752"/>
                <a:gd name="T18" fmla="*/ 150 w 156"/>
                <a:gd name="T19" fmla="*/ 746 h 752"/>
                <a:gd name="T20" fmla="*/ 146 w 156"/>
                <a:gd name="T21" fmla="*/ 724 h 752"/>
                <a:gd name="T22" fmla="*/ 135 w 156"/>
                <a:gd name="T23" fmla="*/ 663 h 752"/>
                <a:gd name="T24" fmla="*/ 123 w 156"/>
                <a:gd name="T25" fmla="*/ 574 h 752"/>
                <a:gd name="T26" fmla="*/ 111 w 156"/>
                <a:gd name="T27" fmla="*/ 463 h 752"/>
                <a:gd name="T28" fmla="*/ 104 w 156"/>
                <a:gd name="T29" fmla="*/ 342 h 752"/>
                <a:gd name="T30" fmla="*/ 107 w 156"/>
                <a:gd name="T31" fmla="*/ 220 h 752"/>
                <a:gd name="T32" fmla="*/ 124 w 156"/>
                <a:gd name="T33" fmla="*/ 106 h 752"/>
                <a:gd name="T34" fmla="*/ 156 w 156"/>
                <a:gd name="T35" fmla="*/ 9 h 752"/>
                <a:gd name="T36" fmla="*/ 156 w 156"/>
                <a:gd name="T37" fmla="*/ 8 h 752"/>
                <a:gd name="T38" fmla="*/ 156 w 156"/>
                <a:gd name="T39" fmla="*/ 6 h 752"/>
                <a:gd name="T40" fmla="*/ 154 w 156"/>
                <a:gd name="T41" fmla="*/ 4 h 752"/>
                <a:gd name="T42" fmla="*/ 147 w 156"/>
                <a:gd name="T43" fmla="*/ 0 h 752"/>
                <a:gd name="T44" fmla="*/ 134 w 156"/>
                <a:gd name="T45" fmla="*/ 0 h 752"/>
                <a:gd name="T46" fmla="*/ 115 w 156"/>
                <a:gd name="T47" fmla="*/ 1 h 752"/>
                <a:gd name="T48" fmla="*/ 87 w 156"/>
                <a:gd name="T49" fmla="*/ 7 h 752"/>
                <a:gd name="T50" fmla="*/ 48 w 156"/>
                <a:gd name="T51" fmla="*/ 15 h 7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6"/>
                <a:gd name="T79" fmla="*/ 0 h 752"/>
                <a:gd name="T80" fmla="*/ 156 w 156"/>
                <a:gd name="T81" fmla="*/ 752 h 7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6" h="752">
                  <a:moveTo>
                    <a:pt x="48" y="15"/>
                  </a:moveTo>
                  <a:lnTo>
                    <a:pt x="44" y="30"/>
                  </a:lnTo>
                  <a:lnTo>
                    <a:pt x="33" y="73"/>
                  </a:lnTo>
                  <a:lnTo>
                    <a:pt x="19" y="140"/>
                  </a:lnTo>
                  <a:lnTo>
                    <a:pt x="7" y="229"/>
                  </a:lnTo>
                  <a:lnTo>
                    <a:pt x="0" y="337"/>
                  </a:lnTo>
                  <a:lnTo>
                    <a:pt x="1" y="462"/>
                  </a:lnTo>
                  <a:lnTo>
                    <a:pt x="14" y="602"/>
                  </a:lnTo>
                  <a:lnTo>
                    <a:pt x="43" y="752"/>
                  </a:lnTo>
                  <a:lnTo>
                    <a:pt x="150" y="746"/>
                  </a:lnTo>
                  <a:lnTo>
                    <a:pt x="146" y="724"/>
                  </a:lnTo>
                  <a:lnTo>
                    <a:pt x="135" y="663"/>
                  </a:lnTo>
                  <a:lnTo>
                    <a:pt x="123" y="574"/>
                  </a:lnTo>
                  <a:lnTo>
                    <a:pt x="111" y="463"/>
                  </a:lnTo>
                  <a:lnTo>
                    <a:pt x="104" y="342"/>
                  </a:lnTo>
                  <a:lnTo>
                    <a:pt x="107" y="220"/>
                  </a:lnTo>
                  <a:lnTo>
                    <a:pt x="124" y="106"/>
                  </a:lnTo>
                  <a:lnTo>
                    <a:pt x="156" y="9"/>
                  </a:lnTo>
                  <a:lnTo>
                    <a:pt x="156" y="8"/>
                  </a:lnTo>
                  <a:lnTo>
                    <a:pt x="156" y="6"/>
                  </a:lnTo>
                  <a:lnTo>
                    <a:pt x="154" y="4"/>
                  </a:lnTo>
                  <a:lnTo>
                    <a:pt x="147" y="0"/>
                  </a:lnTo>
                  <a:lnTo>
                    <a:pt x="134" y="0"/>
                  </a:lnTo>
                  <a:lnTo>
                    <a:pt x="115" y="1"/>
                  </a:lnTo>
                  <a:lnTo>
                    <a:pt x="87" y="7"/>
                  </a:lnTo>
                  <a:lnTo>
                    <a:pt x="48" y="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5" name="Freeform 143"/>
            <p:cNvSpPr>
              <a:spLocks/>
            </p:cNvSpPr>
            <p:nvPr/>
          </p:nvSpPr>
          <p:spPr bwMode="auto">
            <a:xfrm>
              <a:off x="7205" y="13498"/>
              <a:ext cx="212" cy="839"/>
            </a:xfrm>
            <a:custGeom>
              <a:avLst/>
              <a:gdLst>
                <a:gd name="T0" fmla="*/ 212 w 212"/>
                <a:gd name="T1" fmla="*/ 6 h 839"/>
                <a:gd name="T2" fmla="*/ 206 w 212"/>
                <a:gd name="T3" fmla="*/ 11 h 839"/>
                <a:gd name="T4" fmla="*/ 192 w 212"/>
                <a:gd name="T5" fmla="*/ 33 h 839"/>
                <a:gd name="T6" fmla="*/ 174 w 212"/>
                <a:gd name="T7" fmla="*/ 77 h 839"/>
                <a:gd name="T8" fmla="*/ 156 w 212"/>
                <a:gd name="T9" fmla="*/ 148 h 839"/>
                <a:gd name="T10" fmla="*/ 141 w 212"/>
                <a:gd name="T11" fmla="*/ 254 h 839"/>
                <a:gd name="T12" fmla="*/ 133 w 212"/>
                <a:gd name="T13" fmla="*/ 401 h 839"/>
                <a:gd name="T14" fmla="*/ 137 w 212"/>
                <a:gd name="T15" fmla="*/ 593 h 839"/>
                <a:gd name="T16" fmla="*/ 158 w 212"/>
                <a:gd name="T17" fmla="*/ 839 h 839"/>
                <a:gd name="T18" fmla="*/ 38 w 212"/>
                <a:gd name="T19" fmla="*/ 839 h 839"/>
                <a:gd name="T20" fmla="*/ 34 w 212"/>
                <a:gd name="T21" fmla="*/ 814 h 839"/>
                <a:gd name="T22" fmla="*/ 24 w 212"/>
                <a:gd name="T23" fmla="*/ 746 h 839"/>
                <a:gd name="T24" fmla="*/ 12 w 212"/>
                <a:gd name="T25" fmla="*/ 645 h 839"/>
                <a:gd name="T26" fmla="*/ 3 w 212"/>
                <a:gd name="T27" fmla="*/ 521 h 839"/>
                <a:gd name="T28" fmla="*/ 0 w 212"/>
                <a:gd name="T29" fmla="*/ 384 h 839"/>
                <a:gd name="T30" fmla="*/ 6 w 212"/>
                <a:gd name="T31" fmla="*/ 244 h 839"/>
                <a:gd name="T32" fmla="*/ 29 w 212"/>
                <a:gd name="T33" fmla="*/ 114 h 839"/>
                <a:gd name="T34" fmla="*/ 68 w 212"/>
                <a:gd name="T35" fmla="*/ 0 h 839"/>
                <a:gd name="T36" fmla="*/ 212 w 212"/>
                <a:gd name="T37" fmla="*/ 6 h 8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2"/>
                <a:gd name="T58" fmla="*/ 0 h 839"/>
                <a:gd name="T59" fmla="*/ 212 w 212"/>
                <a:gd name="T60" fmla="*/ 839 h 8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2" h="839">
                  <a:moveTo>
                    <a:pt x="212" y="6"/>
                  </a:moveTo>
                  <a:lnTo>
                    <a:pt x="206" y="11"/>
                  </a:lnTo>
                  <a:lnTo>
                    <a:pt x="192" y="33"/>
                  </a:lnTo>
                  <a:lnTo>
                    <a:pt x="174" y="77"/>
                  </a:lnTo>
                  <a:lnTo>
                    <a:pt x="156" y="148"/>
                  </a:lnTo>
                  <a:lnTo>
                    <a:pt x="141" y="254"/>
                  </a:lnTo>
                  <a:lnTo>
                    <a:pt x="133" y="401"/>
                  </a:lnTo>
                  <a:lnTo>
                    <a:pt x="137" y="593"/>
                  </a:lnTo>
                  <a:lnTo>
                    <a:pt x="158" y="839"/>
                  </a:lnTo>
                  <a:lnTo>
                    <a:pt x="38" y="839"/>
                  </a:lnTo>
                  <a:lnTo>
                    <a:pt x="34" y="814"/>
                  </a:lnTo>
                  <a:lnTo>
                    <a:pt x="24" y="746"/>
                  </a:lnTo>
                  <a:lnTo>
                    <a:pt x="12" y="645"/>
                  </a:lnTo>
                  <a:lnTo>
                    <a:pt x="3" y="521"/>
                  </a:lnTo>
                  <a:lnTo>
                    <a:pt x="0" y="384"/>
                  </a:lnTo>
                  <a:lnTo>
                    <a:pt x="6" y="244"/>
                  </a:lnTo>
                  <a:lnTo>
                    <a:pt x="29" y="114"/>
                  </a:lnTo>
                  <a:lnTo>
                    <a:pt x="68" y="0"/>
                  </a:lnTo>
                  <a:lnTo>
                    <a:pt x="212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6" name="Freeform 144"/>
            <p:cNvSpPr>
              <a:spLocks/>
            </p:cNvSpPr>
            <p:nvPr/>
          </p:nvSpPr>
          <p:spPr bwMode="auto">
            <a:xfrm>
              <a:off x="6406" y="13636"/>
              <a:ext cx="137" cy="656"/>
            </a:xfrm>
            <a:custGeom>
              <a:avLst/>
              <a:gdLst>
                <a:gd name="T0" fmla="*/ 43 w 137"/>
                <a:gd name="T1" fmla="*/ 12 h 656"/>
                <a:gd name="T2" fmla="*/ 39 w 137"/>
                <a:gd name="T3" fmla="*/ 25 h 656"/>
                <a:gd name="T4" fmla="*/ 30 w 137"/>
                <a:gd name="T5" fmla="*/ 62 h 656"/>
                <a:gd name="T6" fmla="*/ 19 w 137"/>
                <a:gd name="T7" fmla="*/ 122 h 656"/>
                <a:gd name="T8" fmla="*/ 7 w 137"/>
                <a:gd name="T9" fmla="*/ 199 h 656"/>
                <a:gd name="T10" fmla="*/ 0 w 137"/>
                <a:gd name="T11" fmla="*/ 294 h 656"/>
                <a:gd name="T12" fmla="*/ 1 w 137"/>
                <a:gd name="T13" fmla="*/ 403 h 656"/>
                <a:gd name="T14" fmla="*/ 12 w 137"/>
                <a:gd name="T15" fmla="*/ 524 h 656"/>
                <a:gd name="T16" fmla="*/ 38 w 137"/>
                <a:gd name="T17" fmla="*/ 656 h 656"/>
                <a:gd name="T18" fmla="*/ 132 w 137"/>
                <a:gd name="T19" fmla="*/ 650 h 656"/>
                <a:gd name="T20" fmla="*/ 127 w 137"/>
                <a:gd name="T21" fmla="*/ 631 h 656"/>
                <a:gd name="T22" fmla="*/ 119 w 137"/>
                <a:gd name="T23" fmla="*/ 578 h 656"/>
                <a:gd name="T24" fmla="*/ 107 w 137"/>
                <a:gd name="T25" fmla="*/ 499 h 656"/>
                <a:gd name="T26" fmla="*/ 97 w 137"/>
                <a:gd name="T27" fmla="*/ 403 h 656"/>
                <a:gd name="T28" fmla="*/ 92 w 137"/>
                <a:gd name="T29" fmla="*/ 297 h 656"/>
                <a:gd name="T30" fmla="*/ 94 w 137"/>
                <a:gd name="T31" fmla="*/ 192 h 656"/>
                <a:gd name="T32" fmla="*/ 108 w 137"/>
                <a:gd name="T33" fmla="*/ 91 h 656"/>
                <a:gd name="T34" fmla="*/ 137 w 137"/>
                <a:gd name="T35" fmla="*/ 7 h 656"/>
                <a:gd name="T36" fmla="*/ 137 w 137"/>
                <a:gd name="T37" fmla="*/ 6 h 656"/>
                <a:gd name="T38" fmla="*/ 137 w 137"/>
                <a:gd name="T39" fmla="*/ 4 h 656"/>
                <a:gd name="T40" fmla="*/ 135 w 137"/>
                <a:gd name="T41" fmla="*/ 2 h 656"/>
                <a:gd name="T42" fmla="*/ 129 w 137"/>
                <a:gd name="T43" fmla="*/ 0 h 656"/>
                <a:gd name="T44" fmla="*/ 119 w 137"/>
                <a:gd name="T45" fmla="*/ 0 h 656"/>
                <a:gd name="T46" fmla="*/ 101 w 137"/>
                <a:gd name="T47" fmla="*/ 1 h 656"/>
                <a:gd name="T48" fmla="*/ 77 w 137"/>
                <a:gd name="T49" fmla="*/ 5 h 656"/>
                <a:gd name="T50" fmla="*/ 43 w 137"/>
                <a:gd name="T51" fmla="*/ 12 h 6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"/>
                <a:gd name="T79" fmla="*/ 0 h 656"/>
                <a:gd name="T80" fmla="*/ 137 w 137"/>
                <a:gd name="T81" fmla="*/ 656 h 6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" h="656">
                  <a:moveTo>
                    <a:pt x="43" y="12"/>
                  </a:moveTo>
                  <a:lnTo>
                    <a:pt x="39" y="25"/>
                  </a:lnTo>
                  <a:lnTo>
                    <a:pt x="30" y="62"/>
                  </a:lnTo>
                  <a:lnTo>
                    <a:pt x="19" y="122"/>
                  </a:lnTo>
                  <a:lnTo>
                    <a:pt x="7" y="199"/>
                  </a:lnTo>
                  <a:lnTo>
                    <a:pt x="0" y="294"/>
                  </a:lnTo>
                  <a:lnTo>
                    <a:pt x="1" y="403"/>
                  </a:lnTo>
                  <a:lnTo>
                    <a:pt x="12" y="524"/>
                  </a:lnTo>
                  <a:lnTo>
                    <a:pt x="38" y="656"/>
                  </a:lnTo>
                  <a:lnTo>
                    <a:pt x="132" y="650"/>
                  </a:lnTo>
                  <a:lnTo>
                    <a:pt x="127" y="631"/>
                  </a:lnTo>
                  <a:lnTo>
                    <a:pt x="119" y="578"/>
                  </a:lnTo>
                  <a:lnTo>
                    <a:pt x="107" y="499"/>
                  </a:lnTo>
                  <a:lnTo>
                    <a:pt x="97" y="403"/>
                  </a:lnTo>
                  <a:lnTo>
                    <a:pt x="92" y="297"/>
                  </a:lnTo>
                  <a:lnTo>
                    <a:pt x="94" y="192"/>
                  </a:lnTo>
                  <a:lnTo>
                    <a:pt x="108" y="91"/>
                  </a:lnTo>
                  <a:lnTo>
                    <a:pt x="137" y="7"/>
                  </a:lnTo>
                  <a:lnTo>
                    <a:pt x="137" y="6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29" y="0"/>
                  </a:lnTo>
                  <a:lnTo>
                    <a:pt x="119" y="0"/>
                  </a:lnTo>
                  <a:lnTo>
                    <a:pt x="101" y="1"/>
                  </a:lnTo>
                  <a:lnTo>
                    <a:pt x="77" y="5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7" name="Freeform 145"/>
            <p:cNvSpPr>
              <a:spLocks/>
            </p:cNvSpPr>
            <p:nvPr/>
          </p:nvSpPr>
          <p:spPr bwMode="auto">
            <a:xfrm>
              <a:off x="6412" y="13680"/>
              <a:ext cx="116" cy="560"/>
            </a:xfrm>
            <a:custGeom>
              <a:avLst/>
              <a:gdLst>
                <a:gd name="T0" fmla="*/ 36 w 116"/>
                <a:gd name="T1" fmla="*/ 11 h 560"/>
                <a:gd name="T2" fmla="*/ 33 w 116"/>
                <a:gd name="T3" fmla="*/ 21 h 560"/>
                <a:gd name="T4" fmla="*/ 24 w 116"/>
                <a:gd name="T5" fmla="*/ 53 h 560"/>
                <a:gd name="T6" fmla="*/ 15 w 116"/>
                <a:gd name="T7" fmla="*/ 103 h 560"/>
                <a:gd name="T8" fmla="*/ 5 w 116"/>
                <a:gd name="T9" fmla="*/ 169 h 560"/>
                <a:gd name="T10" fmla="*/ 0 w 116"/>
                <a:gd name="T11" fmla="*/ 250 h 560"/>
                <a:gd name="T12" fmla="*/ 1 w 116"/>
                <a:gd name="T13" fmla="*/ 344 h 560"/>
                <a:gd name="T14" fmla="*/ 10 w 116"/>
                <a:gd name="T15" fmla="*/ 448 h 560"/>
                <a:gd name="T16" fmla="*/ 32 w 116"/>
                <a:gd name="T17" fmla="*/ 560 h 560"/>
                <a:gd name="T18" fmla="*/ 112 w 116"/>
                <a:gd name="T19" fmla="*/ 555 h 560"/>
                <a:gd name="T20" fmla="*/ 108 w 116"/>
                <a:gd name="T21" fmla="*/ 538 h 560"/>
                <a:gd name="T22" fmla="*/ 101 w 116"/>
                <a:gd name="T23" fmla="*/ 493 h 560"/>
                <a:gd name="T24" fmla="*/ 91 w 116"/>
                <a:gd name="T25" fmla="*/ 426 h 560"/>
                <a:gd name="T26" fmla="*/ 82 w 116"/>
                <a:gd name="T27" fmla="*/ 344 h 560"/>
                <a:gd name="T28" fmla="*/ 77 w 116"/>
                <a:gd name="T29" fmla="*/ 255 h 560"/>
                <a:gd name="T30" fmla="*/ 79 w 116"/>
                <a:gd name="T31" fmla="*/ 164 h 560"/>
                <a:gd name="T32" fmla="*/ 91 w 116"/>
                <a:gd name="T33" fmla="*/ 79 h 560"/>
                <a:gd name="T34" fmla="*/ 116 w 116"/>
                <a:gd name="T35" fmla="*/ 6 h 560"/>
                <a:gd name="T36" fmla="*/ 116 w 116"/>
                <a:gd name="T37" fmla="*/ 5 h 560"/>
                <a:gd name="T38" fmla="*/ 116 w 116"/>
                <a:gd name="T39" fmla="*/ 4 h 560"/>
                <a:gd name="T40" fmla="*/ 114 w 116"/>
                <a:gd name="T41" fmla="*/ 2 h 560"/>
                <a:gd name="T42" fmla="*/ 109 w 116"/>
                <a:gd name="T43" fmla="*/ 0 h 560"/>
                <a:gd name="T44" fmla="*/ 100 w 116"/>
                <a:gd name="T45" fmla="*/ 0 h 560"/>
                <a:gd name="T46" fmla="*/ 86 w 116"/>
                <a:gd name="T47" fmla="*/ 1 h 560"/>
                <a:gd name="T48" fmla="*/ 65 w 116"/>
                <a:gd name="T49" fmla="*/ 4 h 560"/>
                <a:gd name="T50" fmla="*/ 36 w 116"/>
                <a:gd name="T51" fmla="*/ 11 h 5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6"/>
                <a:gd name="T79" fmla="*/ 0 h 560"/>
                <a:gd name="T80" fmla="*/ 116 w 116"/>
                <a:gd name="T81" fmla="*/ 560 h 5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6" h="560">
                  <a:moveTo>
                    <a:pt x="36" y="11"/>
                  </a:moveTo>
                  <a:lnTo>
                    <a:pt x="33" y="21"/>
                  </a:lnTo>
                  <a:lnTo>
                    <a:pt x="24" y="53"/>
                  </a:lnTo>
                  <a:lnTo>
                    <a:pt x="15" y="103"/>
                  </a:lnTo>
                  <a:lnTo>
                    <a:pt x="5" y="169"/>
                  </a:lnTo>
                  <a:lnTo>
                    <a:pt x="0" y="250"/>
                  </a:lnTo>
                  <a:lnTo>
                    <a:pt x="1" y="344"/>
                  </a:lnTo>
                  <a:lnTo>
                    <a:pt x="10" y="448"/>
                  </a:lnTo>
                  <a:lnTo>
                    <a:pt x="32" y="560"/>
                  </a:lnTo>
                  <a:lnTo>
                    <a:pt x="112" y="555"/>
                  </a:lnTo>
                  <a:lnTo>
                    <a:pt x="108" y="538"/>
                  </a:lnTo>
                  <a:lnTo>
                    <a:pt x="101" y="493"/>
                  </a:lnTo>
                  <a:lnTo>
                    <a:pt x="91" y="426"/>
                  </a:lnTo>
                  <a:lnTo>
                    <a:pt x="82" y="344"/>
                  </a:lnTo>
                  <a:lnTo>
                    <a:pt x="77" y="255"/>
                  </a:lnTo>
                  <a:lnTo>
                    <a:pt x="79" y="164"/>
                  </a:lnTo>
                  <a:lnTo>
                    <a:pt x="91" y="79"/>
                  </a:lnTo>
                  <a:lnTo>
                    <a:pt x="116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65" y="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8" name="Freeform 146"/>
            <p:cNvSpPr>
              <a:spLocks/>
            </p:cNvSpPr>
            <p:nvPr/>
          </p:nvSpPr>
          <p:spPr bwMode="auto">
            <a:xfrm>
              <a:off x="6417" y="13724"/>
              <a:ext cx="97" cy="463"/>
            </a:xfrm>
            <a:custGeom>
              <a:avLst/>
              <a:gdLst>
                <a:gd name="T0" fmla="*/ 30 w 97"/>
                <a:gd name="T1" fmla="*/ 9 h 463"/>
                <a:gd name="T2" fmla="*/ 27 w 97"/>
                <a:gd name="T3" fmla="*/ 17 h 463"/>
                <a:gd name="T4" fmla="*/ 20 w 97"/>
                <a:gd name="T5" fmla="*/ 44 h 463"/>
                <a:gd name="T6" fmla="*/ 12 w 97"/>
                <a:gd name="T7" fmla="*/ 85 h 463"/>
                <a:gd name="T8" fmla="*/ 4 w 97"/>
                <a:gd name="T9" fmla="*/ 140 h 463"/>
                <a:gd name="T10" fmla="*/ 0 w 97"/>
                <a:gd name="T11" fmla="*/ 207 h 463"/>
                <a:gd name="T12" fmla="*/ 0 w 97"/>
                <a:gd name="T13" fmla="*/ 285 h 463"/>
                <a:gd name="T14" fmla="*/ 9 w 97"/>
                <a:gd name="T15" fmla="*/ 370 h 463"/>
                <a:gd name="T16" fmla="*/ 26 w 97"/>
                <a:gd name="T17" fmla="*/ 463 h 463"/>
                <a:gd name="T18" fmla="*/ 93 w 97"/>
                <a:gd name="T19" fmla="*/ 460 h 463"/>
                <a:gd name="T20" fmla="*/ 89 w 97"/>
                <a:gd name="T21" fmla="*/ 446 h 463"/>
                <a:gd name="T22" fmla="*/ 83 w 97"/>
                <a:gd name="T23" fmla="*/ 408 h 463"/>
                <a:gd name="T24" fmla="*/ 75 w 97"/>
                <a:gd name="T25" fmla="*/ 353 h 463"/>
                <a:gd name="T26" fmla="*/ 68 w 97"/>
                <a:gd name="T27" fmla="*/ 285 h 463"/>
                <a:gd name="T28" fmla="*/ 65 w 97"/>
                <a:gd name="T29" fmla="*/ 211 h 463"/>
                <a:gd name="T30" fmla="*/ 67 w 97"/>
                <a:gd name="T31" fmla="*/ 136 h 463"/>
                <a:gd name="T32" fmla="*/ 76 w 97"/>
                <a:gd name="T33" fmla="*/ 65 h 463"/>
                <a:gd name="T34" fmla="*/ 97 w 97"/>
                <a:gd name="T35" fmla="*/ 5 h 463"/>
                <a:gd name="T36" fmla="*/ 97 w 97"/>
                <a:gd name="T37" fmla="*/ 4 h 463"/>
                <a:gd name="T38" fmla="*/ 97 w 97"/>
                <a:gd name="T39" fmla="*/ 3 h 463"/>
                <a:gd name="T40" fmla="*/ 95 w 97"/>
                <a:gd name="T41" fmla="*/ 1 h 463"/>
                <a:gd name="T42" fmla="*/ 91 w 97"/>
                <a:gd name="T43" fmla="*/ 0 h 463"/>
                <a:gd name="T44" fmla="*/ 84 w 97"/>
                <a:gd name="T45" fmla="*/ 0 h 463"/>
                <a:gd name="T46" fmla="*/ 71 w 97"/>
                <a:gd name="T47" fmla="*/ 0 h 463"/>
                <a:gd name="T48" fmla="*/ 54 w 97"/>
                <a:gd name="T49" fmla="*/ 3 h 463"/>
                <a:gd name="T50" fmla="*/ 30 w 97"/>
                <a:gd name="T51" fmla="*/ 9 h 4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463"/>
                <a:gd name="T80" fmla="*/ 97 w 97"/>
                <a:gd name="T81" fmla="*/ 463 h 46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463">
                  <a:moveTo>
                    <a:pt x="30" y="9"/>
                  </a:moveTo>
                  <a:lnTo>
                    <a:pt x="27" y="17"/>
                  </a:lnTo>
                  <a:lnTo>
                    <a:pt x="20" y="44"/>
                  </a:lnTo>
                  <a:lnTo>
                    <a:pt x="12" y="85"/>
                  </a:lnTo>
                  <a:lnTo>
                    <a:pt x="4" y="140"/>
                  </a:lnTo>
                  <a:lnTo>
                    <a:pt x="0" y="207"/>
                  </a:lnTo>
                  <a:lnTo>
                    <a:pt x="0" y="285"/>
                  </a:lnTo>
                  <a:lnTo>
                    <a:pt x="9" y="370"/>
                  </a:lnTo>
                  <a:lnTo>
                    <a:pt x="26" y="463"/>
                  </a:lnTo>
                  <a:lnTo>
                    <a:pt x="93" y="460"/>
                  </a:lnTo>
                  <a:lnTo>
                    <a:pt x="89" y="446"/>
                  </a:lnTo>
                  <a:lnTo>
                    <a:pt x="83" y="408"/>
                  </a:lnTo>
                  <a:lnTo>
                    <a:pt x="75" y="353"/>
                  </a:lnTo>
                  <a:lnTo>
                    <a:pt x="68" y="285"/>
                  </a:lnTo>
                  <a:lnTo>
                    <a:pt x="65" y="211"/>
                  </a:lnTo>
                  <a:lnTo>
                    <a:pt x="67" y="136"/>
                  </a:lnTo>
                  <a:lnTo>
                    <a:pt x="76" y="65"/>
                  </a:lnTo>
                  <a:lnTo>
                    <a:pt x="97" y="5"/>
                  </a:lnTo>
                  <a:lnTo>
                    <a:pt x="97" y="4"/>
                  </a:lnTo>
                  <a:lnTo>
                    <a:pt x="97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4" y="0"/>
                  </a:lnTo>
                  <a:lnTo>
                    <a:pt x="71" y="0"/>
                  </a:lnTo>
                  <a:lnTo>
                    <a:pt x="54" y="3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39" name="Freeform 147"/>
            <p:cNvSpPr>
              <a:spLocks/>
            </p:cNvSpPr>
            <p:nvPr/>
          </p:nvSpPr>
          <p:spPr bwMode="auto">
            <a:xfrm>
              <a:off x="6422" y="13768"/>
              <a:ext cx="77" cy="367"/>
            </a:xfrm>
            <a:custGeom>
              <a:avLst/>
              <a:gdLst>
                <a:gd name="T0" fmla="*/ 24 w 77"/>
                <a:gd name="T1" fmla="*/ 8 h 367"/>
                <a:gd name="T2" fmla="*/ 22 w 77"/>
                <a:gd name="T3" fmla="*/ 15 h 367"/>
                <a:gd name="T4" fmla="*/ 17 w 77"/>
                <a:gd name="T5" fmla="*/ 36 h 367"/>
                <a:gd name="T6" fmla="*/ 10 w 77"/>
                <a:gd name="T7" fmla="*/ 68 h 367"/>
                <a:gd name="T8" fmla="*/ 4 w 77"/>
                <a:gd name="T9" fmla="*/ 112 h 367"/>
                <a:gd name="T10" fmla="*/ 0 w 77"/>
                <a:gd name="T11" fmla="*/ 164 h 367"/>
                <a:gd name="T12" fmla="*/ 0 w 77"/>
                <a:gd name="T13" fmla="*/ 226 h 367"/>
                <a:gd name="T14" fmla="*/ 7 w 77"/>
                <a:gd name="T15" fmla="*/ 294 h 367"/>
                <a:gd name="T16" fmla="*/ 21 w 77"/>
                <a:gd name="T17" fmla="*/ 367 h 367"/>
                <a:gd name="T18" fmla="*/ 74 w 77"/>
                <a:gd name="T19" fmla="*/ 364 h 367"/>
                <a:gd name="T20" fmla="*/ 71 w 77"/>
                <a:gd name="T21" fmla="*/ 353 h 367"/>
                <a:gd name="T22" fmla="*/ 66 w 77"/>
                <a:gd name="T23" fmla="*/ 323 h 367"/>
                <a:gd name="T24" fmla="*/ 60 w 77"/>
                <a:gd name="T25" fmla="*/ 280 h 367"/>
                <a:gd name="T26" fmla="*/ 54 w 77"/>
                <a:gd name="T27" fmla="*/ 226 h 367"/>
                <a:gd name="T28" fmla="*/ 51 w 77"/>
                <a:gd name="T29" fmla="*/ 168 h 367"/>
                <a:gd name="T30" fmla="*/ 53 w 77"/>
                <a:gd name="T31" fmla="*/ 107 h 367"/>
                <a:gd name="T32" fmla="*/ 61 w 77"/>
                <a:gd name="T33" fmla="*/ 52 h 367"/>
                <a:gd name="T34" fmla="*/ 77 w 77"/>
                <a:gd name="T35" fmla="*/ 5 h 367"/>
                <a:gd name="T36" fmla="*/ 77 w 77"/>
                <a:gd name="T37" fmla="*/ 5 h 367"/>
                <a:gd name="T38" fmla="*/ 77 w 77"/>
                <a:gd name="T39" fmla="*/ 2 h 367"/>
                <a:gd name="T40" fmla="*/ 76 w 77"/>
                <a:gd name="T41" fmla="*/ 1 h 367"/>
                <a:gd name="T42" fmla="*/ 72 w 77"/>
                <a:gd name="T43" fmla="*/ 0 h 367"/>
                <a:gd name="T44" fmla="*/ 66 w 77"/>
                <a:gd name="T45" fmla="*/ 0 h 367"/>
                <a:gd name="T46" fmla="*/ 56 w 77"/>
                <a:gd name="T47" fmla="*/ 1 h 367"/>
                <a:gd name="T48" fmla="*/ 43 w 77"/>
                <a:gd name="T49" fmla="*/ 4 h 367"/>
                <a:gd name="T50" fmla="*/ 24 w 77"/>
                <a:gd name="T51" fmla="*/ 8 h 3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7"/>
                <a:gd name="T79" fmla="*/ 0 h 367"/>
                <a:gd name="T80" fmla="*/ 77 w 77"/>
                <a:gd name="T81" fmla="*/ 367 h 3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7" h="367">
                  <a:moveTo>
                    <a:pt x="24" y="8"/>
                  </a:moveTo>
                  <a:lnTo>
                    <a:pt x="22" y="15"/>
                  </a:lnTo>
                  <a:lnTo>
                    <a:pt x="17" y="36"/>
                  </a:lnTo>
                  <a:lnTo>
                    <a:pt x="10" y="68"/>
                  </a:lnTo>
                  <a:lnTo>
                    <a:pt x="4" y="112"/>
                  </a:lnTo>
                  <a:lnTo>
                    <a:pt x="0" y="164"/>
                  </a:lnTo>
                  <a:lnTo>
                    <a:pt x="0" y="226"/>
                  </a:lnTo>
                  <a:lnTo>
                    <a:pt x="7" y="294"/>
                  </a:lnTo>
                  <a:lnTo>
                    <a:pt x="21" y="367"/>
                  </a:lnTo>
                  <a:lnTo>
                    <a:pt x="74" y="364"/>
                  </a:lnTo>
                  <a:lnTo>
                    <a:pt x="71" y="353"/>
                  </a:lnTo>
                  <a:lnTo>
                    <a:pt x="66" y="323"/>
                  </a:lnTo>
                  <a:lnTo>
                    <a:pt x="60" y="280"/>
                  </a:lnTo>
                  <a:lnTo>
                    <a:pt x="54" y="226"/>
                  </a:lnTo>
                  <a:lnTo>
                    <a:pt x="51" y="168"/>
                  </a:lnTo>
                  <a:lnTo>
                    <a:pt x="53" y="107"/>
                  </a:lnTo>
                  <a:lnTo>
                    <a:pt x="61" y="52"/>
                  </a:lnTo>
                  <a:lnTo>
                    <a:pt x="77" y="5"/>
                  </a:lnTo>
                  <a:lnTo>
                    <a:pt x="77" y="2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0" name="Freeform 148"/>
            <p:cNvSpPr>
              <a:spLocks/>
            </p:cNvSpPr>
            <p:nvPr/>
          </p:nvSpPr>
          <p:spPr bwMode="auto">
            <a:xfrm>
              <a:off x="6428" y="13813"/>
              <a:ext cx="56" cy="271"/>
            </a:xfrm>
            <a:custGeom>
              <a:avLst/>
              <a:gdLst>
                <a:gd name="T0" fmla="*/ 17 w 56"/>
                <a:gd name="T1" fmla="*/ 5 h 271"/>
                <a:gd name="T2" fmla="*/ 16 w 56"/>
                <a:gd name="T3" fmla="*/ 10 h 271"/>
                <a:gd name="T4" fmla="*/ 12 w 56"/>
                <a:gd name="T5" fmla="*/ 25 h 271"/>
                <a:gd name="T6" fmla="*/ 6 w 56"/>
                <a:gd name="T7" fmla="*/ 49 h 271"/>
                <a:gd name="T8" fmla="*/ 2 w 56"/>
                <a:gd name="T9" fmla="*/ 82 h 271"/>
                <a:gd name="T10" fmla="*/ 0 w 56"/>
                <a:gd name="T11" fmla="*/ 122 h 271"/>
                <a:gd name="T12" fmla="*/ 0 w 56"/>
                <a:gd name="T13" fmla="*/ 166 h 271"/>
                <a:gd name="T14" fmla="*/ 4 w 56"/>
                <a:gd name="T15" fmla="*/ 217 h 271"/>
                <a:gd name="T16" fmla="*/ 15 w 56"/>
                <a:gd name="T17" fmla="*/ 271 h 271"/>
                <a:gd name="T18" fmla="*/ 54 w 56"/>
                <a:gd name="T19" fmla="*/ 268 h 271"/>
                <a:gd name="T20" fmla="*/ 52 w 56"/>
                <a:gd name="T21" fmla="*/ 261 h 271"/>
                <a:gd name="T22" fmla="*/ 48 w 56"/>
                <a:gd name="T23" fmla="*/ 238 h 271"/>
                <a:gd name="T24" fmla="*/ 44 w 56"/>
                <a:gd name="T25" fmla="*/ 206 h 271"/>
                <a:gd name="T26" fmla="*/ 40 w 56"/>
                <a:gd name="T27" fmla="*/ 166 h 271"/>
                <a:gd name="T28" fmla="*/ 37 w 56"/>
                <a:gd name="T29" fmla="*/ 123 h 271"/>
                <a:gd name="T30" fmla="*/ 39 w 56"/>
                <a:gd name="T31" fmla="*/ 78 h 271"/>
                <a:gd name="T32" fmla="*/ 44 w 56"/>
                <a:gd name="T33" fmla="*/ 37 h 271"/>
                <a:gd name="T34" fmla="*/ 56 w 56"/>
                <a:gd name="T35" fmla="*/ 3 h 271"/>
                <a:gd name="T36" fmla="*/ 56 w 56"/>
                <a:gd name="T37" fmla="*/ 3 h 271"/>
                <a:gd name="T38" fmla="*/ 56 w 56"/>
                <a:gd name="T39" fmla="*/ 2 h 271"/>
                <a:gd name="T40" fmla="*/ 55 w 56"/>
                <a:gd name="T41" fmla="*/ 1 h 271"/>
                <a:gd name="T42" fmla="*/ 52 w 56"/>
                <a:gd name="T43" fmla="*/ 0 h 271"/>
                <a:gd name="T44" fmla="*/ 48 w 56"/>
                <a:gd name="T45" fmla="*/ 0 h 271"/>
                <a:gd name="T46" fmla="*/ 42 w 56"/>
                <a:gd name="T47" fmla="*/ 0 h 271"/>
                <a:gd name="T48" fmla="*/ 31 w 56"/>
                <a:gd name="T49" fmla="*/ 2 h 271"/>
                <a:gd name="T50" fmla="*/ 17 w 56"/>
                <a:gd name="T51" fmla="*/ 5 h 2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271"/>
                <a:gd name="T80" fmla="*/ 56 w 56"/>
                <a:gd name="T81" fmla="*/ 271 h 27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271">
                  <a:moveTo>
                    <a:pt x="17" y="5"/>
                  </a:moveTo>
                  <a:lnTo>
                    <a:pt x="16" y="10"/>
                  </a:lnTo>
                  <a:lnTo>
                    <a:pt x="12" y="25"/>
                  </a:lnTo>
                  <a:lnTo>
                    <a:pt x="6" y="49"/>
                  </a:lnTo>
                  <a:lnTo>
                    <a:pt x="2" y="82"/>
                  </a:lnTo>
                  <a:lnTo>
                    <a:pt x="0" y="122"/>
                  </a:lnTo>
                  <a:lnTo>
                    <a:pt x="0" y="166"/>
                  </a:lnTo>
                  <a:lnTo>
                    <a:pt x="4" y="217"/>
                  </a:lnTo>
                  <a:lnTo>
                    <a:pt x="15" y="271"/>
                  </a:lnTo>
                  <a:lnTo>
                    <a:pt x="54" y="268"/>
                  </a:lnTo>
                  <a:lnTo>
                    <a:pt x="52" y="261"/>
                  </a:lnTo>
                  <a:lnTo>
                    <a:pt x="48" y="238"/>
                  </a:lnTo>
                  <a:lnTo>
                    <a:pt x="44" y="206"/>
                  </a:lnTo>
                  <a:lnTo>
                    <a:pt x="40" y="166"/>
                  </a:lnTo>
                  <a:lnTo>
                    <a:pt x="37" y="123"/>
                  </a:lnTo>
                  <a:lnTo>
                    <a:pt x="39" y="78"/>
                  </a:lnTo>
                  <a:lnTo>
                    <a:pt x="44" y="37"/>
                  </a:lnTo>
                  <a:lnTo>
                    <a:pt x="56" y="3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1" y="2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1" name="Freeform 149"/>
            <p:cNvSpPr>
              <a:spLocks/>
            </p:cNvSpPr>
            <p:nvPr/>
          </p:nvSpPr>
          <p:spPr bwMode="auto">
            <a:xfrm>
              <a:off x="7211" y="13549"/>
              <a:ext cx="186" cy="732"/>
            </a:xfrm>
            <a:custGeom>
              <a:avLst/>
              <a:gdLst>
                <a:gd name="T0" fmla="*/ 186 w 186"/>
                <a:gd name="T1" fmla="*/ 6 h 732"/>
                <a:gd name="T2" fmla="*/ 182 w 186"/>
                <a:gd name="T3" fmla="*/ 11 h 732"/>
                <a:gd name="T4" fmla="*/ 169 w 186"/>
                <a:gd name="T5" fmla="*/ 29 h 732"/>
                <a:gd name="T6" fmla="*/ 153 w 186"/>
                <a:gd name="T7" fmla="*/ 67 h 732"/>
                <a:gd name="T8" fmla="*/ 137 w 186"/>
                <a:gd name="T9" fmla="*/ 130 h 732"/>
                <a:gd name="T10" fmla="*/ 124 w 186"/>
                <a:gd name="T11" fmla="*/ 221 h 732"/>
                <a:gd name="T12" fmla="*/ 117 w 186"/>
                <a:gd name="T13" fmla="*/ 350 h 732"/>
                <a:gd name="T14" fmla="*/ 122 w 186"/>
                <a:gd name="T15" fmla="*/ 517 h 732"/>
                <a:gd name="T16" fmla="*/ 139 w 186"/>
                <a:gd name="T17" fmla="*/ 732 h 732"/>
                <a:gd name="T18" fmla="*/ 34 w 186"/>
                <a:gd name="T19" fmla="*/ 732 h 732"/>
                <a:gd name="T20" fmla="*/ 31 w 186"/>
                <a:gd name="T21" fmla="*/ 711 h 732"/>
                <a:gd name="T22" fmla="*/ 22 w 186"/>
                <a:gd name="T23" fmla="*/ 651 h 732"/>
                <a:gd name="T24" fmla="*/ 12 w 186"/>
                <a:gd name="T25" fmla="*/ 563 h 732"/>
                <a:gd name="T26" fmla="*/ 3 w 186"/>
                <a:gd name="T27" fmla="*/ 454 h 732"/>
                <a:gd name="T28" fmla="*/ 0 w 186"/>
                <a:gd name="T29" fmla="*/ 335 h 732"/>
                <a:gd name="T30" fmla="*/ 6 w 186"/>
                <a:gd name="T31" fmla="*/ 213 h 732"/>
                <a:gd name="T32" fmla="*/ 25 w 186"/>
                <a:gd name="T33" fmla="*/ 98 h 732"/>
                <a:gd name="T34" fmla="*/ 60 w 186"/>
                <a:gd name="T35" fmla="*/ 0 h 732"/>
                <a:gd name="T36" fmla="*/ 186 w 186"/>
                <a:gd name="T37" fmla="*/ 6 h 7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6"/>
                <a:gd name="T58" fmla="*/ 0 h 732"/>
                <a:gd name="T59" fmla="*/ 186 w 186"/>
                <a:gd name="T60" fmla="*/ 732 h 7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6" h="732">
                  <a:moveTo>
                    <a:pt x="186" y="6"/>
                  </a:moveTo>
                  <a:lnTo>
                    <a:pt x="182" y="11"/>
                  </a:lnTo>
                  <a:lnTo>
                    <a:pt x="169" y="29"/>
                  </a:lnTo>
                  <a:lnTo>
                    <a:pt x="153" y="67"/>
                  </a:lnTo>
                  <a:lnTo>
                    <a:pt x="137" y="130"/>
                  </a:lnTo>
                  <a:lnTo>
                    <a:pt x="124" y="221"/>
                  </a:lnTo>
                  <a:lnTo>
                    <a:pt x="117" y="350"/>
                  </a:lnTo>
                  <a:lnTo>
                    <a:pt x="122" y="517"/>
                  </a:lnTo>
                  <a:lnTo>
                    <a:pt x="139" y="732"/>
                  </a:lnTo>
                  <a:lnTo>
                    <a:pt x="34" y="732"/>
                  </a:lnTo>
                  <a:lnTo>
                    <a:pt x="31" y="711"/>
                  </a:lnTo>
                  <a:lnTo>
                    <a:pt x="22" y="651"/>
                  </a:lnTo>
                  <a:lnTo>
                    <a:pt x="12" y="563"/>
                  </a:lnTo>
                  <a:lnTo>
                    <a:pt x="3" y="454"/>
                  </a:lnTo>
                  <a:lnTo>
                    <a:pt x="0" y="335"/>
                  </a:lnTo>
                  <a:lnTo>
                    <a:pt x="6" y="213"/>
                  </a:lnTo>
                  <a:lnTo>
                    <a:pt x="25" y="98"/>
                  </a:lnTo>
                  <a:lnTo>
                    <a:pt x="60" y="0"/>
                  </a:lnTo>
                  <a:lnTo>
                    <a:pt x="186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2" name="Freeform 150"/>
            <p:cNvSpPr>
              <a:spLocks/>
            </p:cNvSpPr>
            <p:nvPr/>
          </p:nvSpPr>
          <p:spPr bwMode="auto">
            <a:xfrm>
              <a:off x="7219" y="13600"/>
              <a:ext cx="158" cy="625"/>
            </a:xfrm>
            <a:custGeom>
              <a:avLst/>
              <a:gdLst>
                <a:gd name="T0" fmla="*/ 158 w 158"/>
                <a:gd name="T1" fmla="*/ 4 h 625"/>
                <a:gd name="T2" fmla="*/ 153 w 158"/>
                <a:gd name="T3" fmla="*/ 9 h 625"/>
                <a:gd name="T4" fmla="*/ 144 w 158"/>
                <a:gd name="T5" fmla="*/ 25 h 625"/>
                <a:gd name="T6" fmla="*/ 130 w 158"/>
                <a:gd name="T7" fmla="*/ 57 h 625"/>
                <a:gd name="T8" fmla="*/ 116 w 158"/>
                <a:gd name="T9" fmla="*/ 110 h 625"/>
                <a:gd name="T10" fmla="*/ 105 w 158"/>
                <a:gd name="T11" fmla="*/ 189 h 625"/>
                <a:gd name="T12" fmla="*/ 100 w 158"/>
                <a:gd name="T13" fmla="*/ 298 h 625"/>
                <a:gd name="T14" fmla="*/ 103 w 158"/>
                <a:gd name="T15" fmla="*/ 441 h 625"/>
                <a:gd name="T16" fmla="*/ 118 w 158"/>
                <a:gd name="T17" fmla="*/ 625 h 625"/>
                <a:gd name="T18" fmla="*/ 29 w 158"/>
                <a:gd name="T19" fmla="*/ 625 h 625"/>
                <a:gd name="T20" fmla="*/ 25 w 158"/>
                <a:gd name="T21" fmla="*/ 607 h 625"/>
                <a:gd name="T22" fmla="*/ 18 w 158"/>
                <a:gd name="T23" fmla="*/ 556 h 625"/>
                <a:gd name="T24" fmla="*/ 9 w 158"/>
                <a:gd name="T25" fmla="*/ 480 h 625"/>
                <a:gd name="T26" fmla="*/ 2 w 158"/>
                <a:gd name="T27" fmla="*/ 387 h 625"/>
                <a:gd name="T28" fmla="*/ 0 w 158"/>
                <a:gd name="T29" fmla="*/ 286 h 625"/>
                <a:gd name="T30" fmla="*/ 5 w 158"/>
                <a:gd name="T31" fmla="*/ 182 h 625"/>
                <a:gd name="T32" fmla="*/ 21 w 158"/>
                <a:gd name="T33" fmla="*/ 84 h 625"/>
                <a:gd name="T34" fmla="*/ 51 w 158"/>
                <a:gd name="T35" fmla="*/ 0 h 625"/>
                <a:gd name="T36" fmla="*/ 158 w 158"/>
                <a:gd name="T37" fmla="*/ 4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8"/>
                <a:gd name="T58" fmla="*/ 0 h 625"/>
                <a:gd name="T59" fmla="*/ 158 w 158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8" h="625">
                  <a:moveTo>
                    <a:pt x="158" y="4"/>
                  </a:moveTo>
                  <a:lnTo>
                    <a:pt x="153" y="9"/>
                  </a:lnTo>
                  <a:lnTo>
                    <a:pt x="144" y="25"/>
                  </a:lnTo>
                  <a:lnTo>
                    <a:pt x="130" y="57"/>
                  </a:lnTo>
                  <a:lnTo>
                    <a:pt x="116" y="110"/>
                  </a:lnTo>
                  <a:lnTo>
                    <a:pt x="105" y="189"/>
                  </a:lnTo>
                  <a:lnTo>
                    <a:pt x="100" y="298"/>
                  </a:lnTo>
                  <a:lnTo>
                    <a:pt x="103" y="441"/>
                  </a:lnTo>
                  <a:lnTo>
                    <a:pt x="118" y="625"/>
                  </a:lnTo>
                  <a:lnTo>
                    <a:pt x="29" y="625"/>
                  </a:lnTo>
                  <a:lnTo>
                    <a:pt x="25" y="607"/>
                  </a:lnTo>
                  <a:lnTo>
                    <a:pt x="18" y="556"/>
                  </a:lnTo>
                  <a:lnTo>
                    <a:pt x="9" y="480"/>
                  </a:lnTo>
                  <a:lnTo>
                    <a:pt x="2" y="387"/>
                  </a:lnTo>
                  <a:lnTo>
                    <a:pt x="0" y="286"/>
                  </a:lnTo>
                  <a:lnTo>
                    <a:pt x="5" y="182"/>
                  </a:lnTo>
                  <a:lnTo>
                    <a:pt x="21" y="84"/>
                  </a:lnTo>
                  <a:lnTo>
                    <a:pt x="51" y="0"/>
                  </a:lnTo>
                  <a:lnTo>
                    <a:pt x="158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3" name="Freeform 151"/>
            <p:cNvSpPr>
              <a:spLocks/>
            </p:cNvSpPr>
            <p:nvPr/>
          </p:nvSpPr>
          <p:spPr bwMode="auto">
            <a:xfrm>
              <a:off x="7225" y="13651"/>
              <a:ext cx="131" cy="517"/>
            </a:xfrm>
            <a:custGeom>
              <a:avLst/>
              <a:gdLst>
                <a:gd name="T0" fmla="*/ 131 w 131"/>
                <a:gd name="T1" fmla="*/ 4 h 517"/>
                <a:gd name="T2" fmla="*/ 128 w 131"/>
                <a:gd name="T3" fmla="*/ 7 h 517"/>
                <a:gd name="T4" fmla="*/ 119 w 131"/>
                <a:gd name="T5" fmla="*/ 21 h 517"/>
                <a:gd name="T6" fmla="*/ 109 w 131"/>
                <a:gd name="T7" fmla="*/ 47 h 517"/>
                <a:gd name="T8" fmla="*/ 97 w 131"/>
                <a:gd name="T9" fmla="*/ 91 h 517"/>
                <a:gd name="T10" fmla="*/ 88 w 131"/>
                <a:gd name="T11" fmla="*/ 156 h 517"/>
                <a:gd name="T12" fmla="*/ 84 w 131"/>
                <a:gd name="T13" fmla="*/ 247 h 517"/>
                <a:gd name="T14" fmla="*/ 86 w 131"/>
                <a:gd name="T15" fmla="*/ 366 h 517"/>
                <a:gd name="T16" fmla="*/ 99 w 131"/>
                <a:gd name="T17" fmla="*/ 517 h 517"/>
                <a:gd name="T18" fmla="*/ 25 w 131"/>
                <a:gd name="T19" fmla="*/ 517 h 517"/>
                <a:gd name="T20" fmla="*/ 23 w 131"/>
                <a:gd name="T21" fmla="*/ 502 h 517"/>
                <a:gd name="T22" fmla="*/ 16 w 131"/>
                <a:gd name="T23" fmla="*/ 460 h 517"/>
                <a:gd name="T24" fmla="*/ 9 w 131"/>
                <a:gd name="T25" fmla="*/ 397 h 517"/>
                <a:gd name="T26" fmla="*/ 2 w 131"/>
                <a:gd name="T27" fmla="*/ 320 h 517"/>
                <a:gd name="T28" fmla="*/ 0 w 131"/>
                <a:gd name="T29" fmla="*/ 236 h 517"/>
                <a:gd name="T30" fmla="*/ 4 w 131"/>
                <a:gd name="T31" fmla="*/ 151 h 517"/>
                <a:gd name="T32" fmla="*/ 18 w 131"/>
                <a:gd name="T33" fmla="*/ 70 h 517"/>
                <a:gd name="T34" fmla="*/ 43 w 131"/>
                <a:gd name="T35" fmla="*/ 0 h 517"/>
                <a:gd name="T36" fmla="*/ 131 w 131"/>
                <a:gd name="T37" fmla="*/ 4 h 5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1"/>
                <a:gd name="T58" fmla="*/ 0 h 517"/>
                <a:gd name="T59" fmla="*/ 131 w 131"/>
                <a:gd name="T60" fmla="*/ 517 h 5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1" h="517">
                  <a:moveTo>
                    <a:pt x="131" y="4"/>
                  </a:moveTo>
                  <a:lnTo>
                    <a:pt x="128" y="7"/>
                  </a:lnTo>
                  <a:lnTo>
                    <a:pt x="119" y="21"/>
                  </a:lnTo>
                  <a:lnTo>
                    <a:pt x="109" y="47"/>
                  </a:lnTo>
                  <a:lnTo>
                    <a:pt x="97" y="91"/>
                  </a:lnTo>
                  <a:lnTo>
                    <a:pt x="88" y="156"/>
                  </a:lnTo>
                  <a:lnTo>
                    <a:pt x="84" y="247"/>
                  </a:lnTo>
                  <a:lnTo>
                    <a:pt x="86" y="366"/>
                  </a:lnTo>
                  <a:lnTo>
                    <a:pt x="99" y="517"/>
                  </a:lnTo>
                  <a:lnTo>
                    <a:pt x="25" y="517"/>
                  </a:lnTo>
                  <a:lnTo>
                    <a:pt x="23" y="502"/>
                  </a:lnTo>
                  <a:lnTo>
                    <a:pt x="16" y="460"/>
                  </a:lnTo>
                  <a:lnTo>
                    <a:pt x="9" y="397"/>
                  </a:lnTo>
                  <a:lnTo>
                    <a:pt x="2" y="320"/>
                  </a:lnTo>
                  <a:lnTo>
                    <a:pt x="0" y="236"/>
                  </a:lnTo>
                  <a:lnTo>
                    <a:pt x="4" y="151"/>
                  </a:lnTo>
                  <a:lnTo>
                    <a:pt x="18" y="70"/>
                  </a:lnTo>
                  <a:lnTo>
                    <a:pt x="43" y="0"/>
                  </a:lnTo>
                  <a:lnTo>
                    <a:pt x="131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4" name="Freeform 152"/>
            <p:cNvSpPr>
              <a:spLocks/>
            </p:cNvSpPr>
            <p:nvPr/>
          </p:nvSpPr>
          <p:spPr bwMode="auto">
            <a:xfrm>
              <a:off x="7233" y="13701"/>
              <a:ext cx="104" cy="411"/>
            </a:xfrm>
            <a:custGeom>
              <a:avLst/>
              <a:gdLst>
                <a:gd name="T0" fmla="*/ 104 w 104"/>
                <a:gd name="T1" fmla="*/ 4 h 411"/>
                <a:gd name="T2" fmla="*/ 101 w 104"/>
                <a:gd name="T3" fmla="*/ 7 h 411"/>
                <a:gd name="T4" fmla="*/ 94 w 104"/>
                <a:gd name="T5" fmla="*/ 17 h 411"/>
                <a:gd name="T6" fmla="*/ 86 w 104"/>
                <a:gd name="T7" fmla="*/ 38 h 411"/>
                <a:gd name="T8" fmla="*/ 76 w 104"/>
                <a:gd name="T9" fmla="*/ 73 h 411"/>
                <a:gd name="T10" fmla="*/ 69 w 104"/>
                <a:gd name="T11" fmla="*/ 125 h 411"/>
                <a:gd name="T12" fmla="*/ 65 w 104"/>
                <a:gd name="T13" fmla="*/ 196 h 411"/>
                <a:gd name="T14" fmla="*/ 67 w 104"/>
                <a:gd name="T15" fmla="*/ 291 h 411"/>
                <a:gd name="T16" fmla="*/ 77 w 104"/>
                <a:gd name="T17" fmla="*/ 411 h 411"/>
                <a:gd name="T18" fmla="*/ 19 w 104"/>
                <a:gd name="T19" fmla="*/ 411 h 411"/>
                <a:gd name="T20" fmla="*/ 17 w 104"/>
                <a:gd name="T21" fmla="*/ 399 h 411"/>
                <a:gd name="T22" fmla="*/ 11 w 104"/>
                <a:gd name="T23" fmla="*/ 365 h 411"/>
                <a:gd name="T24" fmla="*/ 6 w 104"/>
                <a:gd name="T25" fmla="*/ 316 h 411"/>
                <a:gd name="T26" fmla="*/ 2 w 104"/>
                <a:gd name="T27" fmla="*/ 255 h 411"/>
                <a:gd name="T28" fmla="*/ 0 w 104"/>
                <a:gd name="T29" fmla="*/ 188 h 411"/>
                <a:gd name="T30" fmla="*/ 4 w 104"/>
                <a:gd name="T31" fmla="*/ 120 h 411"/>
                <a:gd name="T32" fmla="*/ 15 w 104"/>
                <a:gd name="T33" fmla="*/ 55 h 411"/>
                <a:gd name="T34" fmla="*/ 34 w 104"/>
                <a:gd name="T35" fmla="*/ 0 h 411"/>
                <a:gd name="T36" fmla="*/ 104 w 104"/>
                <a:gd name="T37" fmla="*/ 4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4"/>
                <a:gd name="T58" fmla="*/ 0 h 411"/>
                <a:gd name="T59" fmla="*/ 104 w 104"/>
                <a:gd name="T60" fmla="*/ 411 h 41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4" h="411">
                  <a:moveTo>
                    <a:pt x="104" y="4"/>
                  </a:moveTo>
                  <a:lnTo>
                    <a:pt x="101" y="7"/>
                  </a:lnTo>
                  <a:lnTo>
                    <a:pt x="94" y="17"/>
                  </a:lnTo>
                  <a:lnTo>
                    <a:pt x="86" y="38"/>
                  </a:lnTo>
                  <a:lnTo>
                    <a:pt x="76" y="73"/>
                  </a:lnTo>
                  <a:lnTo>
                    <a:pt x="69" y="125"/>
                  </a:lnTo>
                  <a:lnTo>
                    <a:pt x="65" y="196"/>
                  </a:lnTo>
                  <a:lnTo>
                    <a:pt x="67" y="291"/>
                  </a:lnTo>
                  <a:lnTo>
                    <a:pt x="77" y="411"/>
                  </a:lnTo>
                  <a:lnTo>
                    <a:pt x="19" y="411"/>
                  </a:lnTo>
                  <a:lnTo>
                    <a:pt x="17" y="399"/>
                  </a:lnTo>
                  <a:lnTo>
                    <a:pt x="11" y="365"/>
                  </a:lnTo>
                  <a:lnTo>
                    <a:pt x="6" y="316"/>
                  </a:lnTo>
                  <a:lnTo>
                    <a:pt x="2" y="255"/>
                  </a:lnTo>
                  <a:lnTo>
                    <a:pt x="0" y="188"/>
                  </a:lnTo>
                  <a:lnTo>
                    <a:pt x="4" y="120"/>
                  </a:lnTo>
                  <a:lnTo>
                    <a:pt x="15" y="55"/>
                  </a:lnTo>
                  <a:lnTo>
                    <a:pt x="34" y="0"/>
                  </a:lnTo>
                  <a:lnTo>
                    <a:pt x="104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5" name="Freeform 153"/>
            <p:cNvSpPr>
              <a:spLocks/>
            </p:cNvSpPr>
            <p:nvPr/>
          </p:nvSpPr>
          <p:spPr bwMode="auto">
            <a:xfrm>
              <a:off x="7240" y="13752"/>
              <a:ext cx="76" cy="302"/>
            </a:xfrm>
            <a:custGeom>
              <a:avLst/>
              <a:gdLst>
                <a:gd name="T0" fmla="*/ 76 w 76"/>
                <a:gd name="T1" fmla="*/ 2 h 302"/>
                <a:gd name="T2" fmla="*/ 74 w 76"/>
                <a:gd name="T3" fmla="*/ 4 h 302"/>
                <a:gd name="T4" fmla="*/ 70 w 76"/>
                <a:gd name="T5" fmla="*/ 12 h 302"/>
                <a:gd name="T6" fmla="*/ 62 w 76"/>
                <a:gd name="T7" fmla="*/ 28 h 302"/>
                <a:gd name="T8" fmla="*/ 56 w 76"/>
                <a:gd name="T9" fmla="*/ 53 h 302"/>
                <a:gd name="T10" fmla="*/ 51 w 76"/>
                <a:gd name="T11" fmla="*/ 92 h 302"/>
                <a:gd name="T12" fmla="*/ 49 w 76"/>
                <a:gd name="T13" fmla="*/ 145 h 302"/>
                <a:gd name="T14" fmla="*/ 50 w 76"/>
                <a:gd name="T15" fmla="*/ 214 h 302"/>
                <a:gd name="T16" fmla="*/ 57 w 76"/>
                <a:gd name="T17" fmla="*/ 302 h 302"/>
                <a:gd name="T18" fmla="*/ 14 w 76"/>
                <a:gd name="T19" fmla="*/ 302 h 302"/>
                <a:gd name="T20" fmla="*/ 13 w 76"/>
                <a:gd name="T21" fmla="*/ 294 h 302"/>
                <a:gd name="T22" fmla="*/ 9 w 76"/>
                <a:gd name="T23" fmla="*/ 269 h 302"/>
                <a:gd name="T24" fmla="*/ 4 w 76"/>
                <a:gd name="T25" fmla="*/ 232 h 302"/>
                <a:gd name="T26" fmla="*/ 1 w 76"/>
                <a:gd name="T27" fmla="*/ 188 h 302"/>
                <a:gd name="T28" fmla="*/ 0 w 76"/>
                <a:gd name="T29" fmla="*/ 138 h 302"/>
                <a:gd name="T30" fmla="*/ 2 w 76"/>
                <a:gd name="T31" fmla="*/ 89 h 302"/>
                <a:gd name="T32" fmla="*/ 10 w 76"/>
                <a:gd name="T33" fmla="*/ 41 h 302"/>
                <a:gd name="T34" fmla="*/ 25 w 76"/>
                <a:gd name="T35" fmla="*/ 0 h 302"/>
                <a:gd name="T36" fmla="*/ 76 w 76"/>
                <a:gd name="T37" fmla="*/ 2 h 3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302"/>
                <a:gd name="T59" fmla="*/ 76 w 76"/>
                <a:gd name="T60" fmla="*/ 302 h 30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302">
                  <a:moveTo>
                    <a:pt x="76" y="2"/>
                  </a:moveTo>
                  <a:lnTo>
                    <a:pt x="74" y="4"/>
                  </a:lnTo>
                  <a:lnTo>
                    <a:pt x="70" y="12"/>
                  </a:lnTo>
                  <a:lnTo>
                    <a:pt x="62" y="28"/>
                  </a:lnTo>
                  <a:lnTo>
                    <a:pt x="56" y="53"/>
                  </a:lnTo>
                  <a:lnTo>
                    <a:pt x="51" y="92"/>
                  </a:lnTo>
                  <a:lnTo>
                    <a:pt x="49" y="145"/>
                  </a:lnTo>
                  <a:lnTo>
                    <a:pt x="50" y="214"/>
                  </a:lnTo>
                  <a:lnTo>
                    <a:pt x="57" y="302"/>
                  </a:lnTo>
                  <a:lnTo>
                    <a:pt x="14" y="302"/>
                  </a:lnTo>
                  <a:lnTo>
                    <a:pt x="13" y="294"/>
                  </a:lnTo>
                  <a:lnTo>
                    <a:pt x="9" y="269"/>
                  </a:lnTo>
                  <a:lnTo>
                    <a:pt x="4" y="232"/>
                  </a:lnTo>
                  <a:lnTo>
                    <a:pt x="1" y="188"/>
                  </a:lnTo>
                  <a:lnTo>
                    <a:pt x="0" y="138"/>
                  </a:lnTo>
                  <a:lnTo>
                    <a:pt x="2" y="89"/>
                  </a:lnTo>
                  <a:lnTo>
                    <a:pt x="10" y="41"/>
                  </a:lnTo>
                  <a:lnTo>
                    <a:pt x="25" y="0"/>
                  </a:lnTo>
                  <a:lnTo>
                    <a:pt x="76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6" name="Rectangle 154"/>
            <p:cNvSpPr>
              <a:spLocks noChangeArrowheads="1"/>
            </p:cNvSpPr>
            <p:nvPr/>
          </p:nvSpPr>
          <p:spPr bwMode="auto">
            <a:xfrm>
              <a:off x="6241" y="13678"/>
              <a:ext cx="23" cy="9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7" name="Freeform 155"/>
            <p:cNvSpPr>
              <a:spLocks/>
            </p:cNvSpPr>
            <p:nvPr/>
          </p:nvSpPr>
          <p:spPr bwMode="auto">
            <a:xfrm>
              <a:off x="6579" y="13664"/>
              <a:ext cx="375" cy="440"/>
            </a:xfrm>
            <a:custGeom>
              <a:avLst/>
              <a:gdLst>
                <a:gd name="T0" fmla="*/ 35 w 375"/>
                <a:gd name="T1" fmla="*/ 41 h 440"/>
                <a:gd name="T2" fmla="*/ 32 w 375"/>
                <a:gd name="T3" fmla="*/ 49 h 440"/>
                <a:gd name="T4" fmla="*/ 25 w 375"/>
                <a:gd name="T5" fmla="*/ 74 h 440"/>
                <a:gd name="T6" fmla="*/ 17 w 375"/>
                <a:gd name="T7" fmla="*/ 112 h 440"/>
                <a:gd name="T8" fmla="*/ 8 w 375"/>
                <a:gd name="T9" fmla="*/ 163 h 440"/>
                <a:gd name="T10" fmla="*/ 2 w 375"/>
                <a:gd name="T11" fmla="*/ 223 h 440"/>
                <a:gd name="T12" fmla="*/ 0 w 375"/>
                <a:gd name="T13" fmla="*/ 290 h 440"/>
                <a:gd name="T14" fmla="*/ 7 w 375"/>
                <a:gd name="T15" fmla="*/ 363 h 440"/>
                <a:gd name="T16" fmla="*/ 23 w 375"/>
                <a:gd name="T17" fmla="*/ 440 h 440"/>
                <a:gd name="T18" fmla="*/ 23 w 375"/>
                <a:gd name="T19" fmla="*/ 437 h 440"/>
                <a:gd name="T20" fmla="*/ 23 w 375"/>
                <a:gd name="T21" fmla="*/ 427 h 440"/>
                <a:gd name="T22" fmla="*/ 23 w 375"/>
                <a:gd name="T23" fmla="*/ 411 h 440"/>
                <a:gd name="T24" fmla="*/ 23 w 375"/>
                <a:gd name="T25" fmla="*/ 391 h 440"/>
                <a:gd name="T26" fmla="*/ 25 w 375"/>
                <a:gd name="T27" fmla="*/ 367 h 440"/>
                <a:gd name="T28" fmla="*/ 28 w 375"/>
                <a:gd name="T29" fmla="*/ 341 h 440"/>
                <a:gd name="T30" fmla="*/ 33 w 375"/>
                <a:gd name="T31" fmla="*/ 312 h 440"/>
                <a:gd name="T32" fmla="*/ 39 w 375"/>
                <a:gd name="T33" fmla="*/ 281 h 440"/>
                <a:gd name="T34" fmla="*/ 49 w 375"/>
                <a:gd name="T35" fmla="*/ 251 h 440"/>
                <a:gd name="T36" fmla="*/ 61 w 375"/>
                <a:gd name="T37" fmla="*/ 222 h 440"/>
                <a:gd name="T38" fmla="*/ 75 w 375"/>
                <a:gd name="T39" fmla="*/ 194 h 440"/>
                <a:gd name="T40" fmla="*/ 93 w 375"/>
                <a:gd name="T41" fmla="*/ 168 h 440"/>
                <a:gd name="T42" fmla="*/ 116 w 375"/>
                <a:gd name="T43" fmla="*/ 145 h 440"/>
                <a:gd name="T44" fmla="*/ 141 w 375"/>
                <a:gd name="T45" fmla="*/ 127 h 440"/>
                <a:gd name="T46" fmla="*/ 173 w 375"/>
                <a:gd name="T47" fmla="*/ 114 h 440"/>
                <a:gd name="T48" fmla="*/ 208 w 375"/>
                <a:gd name="T49" fmla="*/ 106 h 440"/>
                <a:gd name="T50" fmla="*/ 210 w 375"/>
                <a:gd name="T51" fmla="*/ 104 h 440"/>
                <a:gd name="T52" fmla="*/ 217 w 375"/>
                <a:gd name="T53" fmla="*/ 100 h 440"/>
                <a:gd name="T54" fmla="*/ 227 w 375"/>
                <a:gd name="T55" fmla="*/ 92 h 440"/>
                <a:gd name="T56" fmla="*/ 245 w 375"/>
                <a:gd name="T57" fmla="*/ 82 h 440"/>
                <a:gd name="T58" fmla="*/ 267 w 375"/>
                <a:gd name="T59" fmla="*/ 69 h 440"/>
                <a:gd name="T60" fmla="*/ 296 w 375"/>
                <a:gd name="T61" fmla="*/ 54 h 440"/>
                <a:gd name="T62" fmla="*/ 332 w 375"/>
                <a:gd name="T63" fmla="*/ 36 h 440"/>
                <a:gd name="T64" fmla="*/ 375 w 375"/>
                <a:gd name="T65" fmla="*/ 17 h 440"/>
                <a:gd name="T66" fmla="*/ 373 w 375"/>
                <a:gd name="T67" fmla="*/ 16 h 440"/>
                <a:gd name="T68" fmla="*/ 366 w 375"/>
                <a:gd name="T69" fmla="*/ 15 h 440"/>
                <a:gd name="T70" fmla="*/ 357 w 375"/>
                <a:gd name="T71" fmla="*/ 13 h 440"/>
                <a:gd name="T72" fmla="*/ 343 w 375"/>
                <a:gd name="T73" fmla="*/ 10 h 440"/>
                <a:gd name="T74" fmla="*/ 326 w 375"/>
                <a:gd name="T75" fmla="*/ 7 h 440"/>
                <a:gd name="T76" fmla="*/ 307 w 375"/>
                <a:gd name="T77" fmla="*/ 5 h 440"/>
                <a:gd name="T78" fmla="*/ 285 w 375"/>
                <a:gd name="T79" fmla="*/ 3 h 440"/>
                <a:gd name="T80" fmla="*/ 261 w 375"/>
                <a:gd name="T81" fmla="*/ 1 h 440"/>
                <a:gd name="T82" fmla="*/ 235 w 375"/>
                <a:gd name="T83" fmla="*/ 0 h 440"/>
                <a:gd name="T84" fmla="*/ 208 w 375"/>
                <a:gd name="T85" fmla="*/ 1 h 440"/>
                <a:gd name="T86" fmla="*/ 180 w 375"/>
                <a:gd name="T87" fmla="*/ 2 h 440"/>
                <a:gd name="T88" fmla="*/ 151 w 375"/>
                <a:gd name="T89" fmla="*/ 5 h 440"/>
                <a:gd name="T90" fmla="*/ 122 w 375"/>
                <a:gd name="T91" fmla="*/ 10 h 440"/>
                <a:gd name="T92" fmla="*/ 92 w 375"/>
                <a:gd name="T93" fmla="*/ 18 h 440"/>
                <a:gd name="T94" fmla="*/ 63 w 375"/>
                <a:gd name="T95" fmla="*/ 28 h 440"/>
                <a:gd name="T96" fmla="*/ 35 w 375"/>
                <a:gd name="T97" fmla="*/ 41 h 4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5"/>
                <a:gd name="T148" fmla="*/ 0 h 440"/>
                <a:gd name="T149" fmla="*/ 375 w 375"/>
                <a:gd name="T150" fmla="*/ 440 h 44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5" h="440">
                  <a:moveTo>
                    <a:pt x="35" y="41"/>
                  </a:moveTo>
                  <a:lnTo>
                    <a:pt x="32" y="49"/>
                  </a:lnTo>
                  <a:lnTo>
                    <a:pt x="25" y="74"/>
                  </a:lnTo>
                  <a:lnTo>
                    <a:pt x="17" y="112"/>
                  </a:lnTo>
                  <a:lnTo>
                    <a:pt x="8" y="163"/>
                  </a:lnTo>
                  <a:lnTo>
                    <a:pt x="2" y="223"/>
                  </a:lnTo>
                  <a:lnTo>
                    <a:pt x="0" y="290"/>
                  </a:lnTo>
                  <a:lnTo>
                    <a:pt x="7" y="363"/>
                  </a:lnTo>
                  <a:lnTo>
                    <a:pt x="23" y="440"/>
                  </a:lnTo>
                  <a:lnTo>
                    <a:pt x="23" y="437"/>
                  </a:lnTo>
                  <a:lnTo>
                    <a:pt x="23" y="427"/>
                  </a:lnTo>
                  <a:lnTo>
                    <a:pt x="23" y="411"/>
                  </a:lnTo>
                  <a:lnTo>
                    <a:pt x="23" y="391"/>
                  </a:lnTo>
                  <a:lnTo>
                    <a:pt x="25" y="367"/>
                  </a:lnTo>
                  <a:lnTo>
                    <a:pt x="28" y="341"/>
                  </a:lnTo>
                  <a:lnTo>
                    <a:pt x="33" y="312"/>
                  </a:lnTo>
                  <a:lnTo>
                    <a:pt x="39" y="281"/>
                  </a:lnTo>
                  <a:lnTo>
                    <a:pt x="49" y="251"/>
                  </a:lnTo>
                  <a:lnTo>
                    <a:pt x="61" y="222"/>
                  </a:lnTo>
                  <a:lnTo>
                    <a:pt x="75" y="194"/>
                  </a:lnTo>
                  <a:lnTo>
                    <a:pt x="93" y="168"/>
                  </a:lnTo>
                  <a:lnTo>
                    <a:pt x="116" y="145"/>
                  </a:lnTo>
                  <a:lnTo>
                    <a:pt x="141" y="127"/>
                  </a:lnTo>
                  <a:lnTo>
                    <a:pt x="173" y="114"/>
                  </a:lnTo>
                  <a:lnTo>
                    <a:pt x="208" y="106"/>
                  </a:lnTo>
                  <a:lnTo>
                    <a:pt x="210" y="104"/>
                  </a:lnTo>
                  <a:lnTo>
                    <a:pt x="217" y="100"/>
                  </a:lnTo>
                  <a:lnTo>
                    <a:pt x="227" y="92"/>
                  </a:lnTo>
                  <a:lnTo>
                    <a:pt x="245" y="82"/>
                  </a:lnTo>
                  <a:lnTo>
                    <a:pt x="267" y="69"/>
                  </a:lnTo>
                  <a:lnTo>
                    <a:pt x="296" y="54"/>
                  </a:lnTo>
                  <a:lnTo>
                    <a:pt x="332" y="36"/>
                  </a:lnTo>
                  <a:lnTo>
                    <a:pt x="375" y="17"/>
                  </a:lnTo>
                  <a:lnTo>
                    <a:pt x="373" y="16"/>
                  </a:lnTo>
                  <a:lnTo>
                    <a:pt x="366" y="15"/>
                  </a:lnTo>
                  <a:lnTo>
                    <a:pt x="357" y="13"/>
                  </a:lnTo>
                  <a:lnTo>
                    <a:pt x="343" y="10"/>
                  </a:lnTo>
                  <a:lnTo>
                    <a:pt x="326" y="7"/>
                  </a:lnTo>
                  <a:lnTo>
                    <a:pt x="307" y="5"/>
                  </a:lnTo>
                  <a:lnTo>
                    <a:pt x="285" y="3"/>
                  </a:lnTo>
                  <a:lnTo>
                    <a:pt x="261" y="1"/>
                  </a:lnTo>
                  <a:lnTo>
                    <a:pt x="235" y="0"/>
                  </a:lnTo>
                  <a:lnTo>
                    <a:pt x="208" y="1"/>
                  </a:lnTo>
                  <a:lnTo>
                    <a:pt x="180" y="2"/>
                  </a:lnTo>
                  <a:lnTo>
                    <a:pt x="151" y="5"/>
                  </a:lnTo>
                  <a:lnTo>
                    <a:pt x="122" y="10"/>
                  </a:lnTo>
                  <a:lnTo>
                    <a:pt x="92" y="18"/>
                  </a:lnTo>
                  <a:lnTo>
                    <a:pt x="63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8" name="Freeform 156"/>
            <p:cNvSpPr>
              <a:spLocks/>
            </p:cNvSpPr>
            <p:nvPr/>
          </p:nvSpPr>
          <p:spPr bwMode="auto">
            <a:xfrm>
              <a:off x="6061" y="13991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8 h 83"/>
                <a:gd name="T6" fmla="*/ 5 w 305"/>
                <a:gd name="T7" fmla="*/ 44 h 83"/>
                <a:gd name="T8" fmla="*/ 11 w 305"/>
                <a:gd name="T9" fmla="*/ 37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8 h 83"/>
                <a:gd name="T16" fmla="*/ 54 w 305"/>
                <a:gd name="T17" fmla="*/ 12 h 83"/>
                <a:gd name="T18" fmla="*/ 72 w 305"/>
                <a:gd name="T19" fmla="*/ 6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7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6 h 83"/>
                <a:gd name="T38" fmla="*/ 289 w 305"/>
                <a:gd name="T39" fmla="*/ 44 h 83"/>
                <a:gd name="T40" fmla="*/ 277 w 305"/>
                <a:gd name="T41" fmla="*/ 41 h 83"/>
                <a:gd name="T42" fmla="*/ 262 w 305"/>
                <a:gd name="T43" fmla="*/ 36 h 83"/>
                <a:gd name="T44" fmla="*/ 244 w 305"/>
                <a:gd name="T45" fmla="*/ 32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1 h 83"/>
                <a:gd name="T56" fmla="*/ 101 w 305"/>
                <a:gd name="T57" fmla="*/ 23 h 83"/>
                <a:gd name="T58" fmla="*/ 77 w 305"/>
                <a:gd name="T59" fmla="*/ 29 h 83"/>
                <a:gd name="T60" fmla="*/ 55 w 305"/>
                <a:gd name="T61" fmla="*/ 37 h 83"/>
                <a:gd name="T62" fmla="*/ 33 w 305"/>
                <a:gd name="T63" fmla="*/ 48 h 83"/>
                <a:gd name="T64" fmla="*/ 15 w 305"/>
                <a:gd name="T65" fmla="*/ 63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8"/>
                  </a:lnTo>
                  <a:lnTo>
                    <a:pt x="5" y="44"/>
                  </a:lnTo>
                  <a:lnTo>
                    <a:pt x="11" y="37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8"/>
                  </a:lnTo>
                  <a:lnTo>
                    <a:pt x="54" y="12"/>
                  </a:lnTo>
                  <a:lnTo>
                    <a:pt x="72" y="6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7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6"/>
                  </a:lnTo>
                  <a:lnTo>
                    <a:pt x="289" y="44"/>
                  </a:lnTo>
                  <a:lnTo>
                    <a:pt x="277" y="41"/>
                  </a:lnTo>
                  <a:lnTo>
                    <a:pt x="262" y="36"/>
                  </a:lnTo>
                  <a:lnTo>
                    <a:pt x="244" y="32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1"/>
                  </a:lnTo>
                  <a:lnTo>
                    <a:pt x="101" y="23"/>
                  </a:lnTo>
                  <a:lnTo>
                    <a:pt x="77" y="29"/>
                  </a:lnTo>
                  <a:lnTo>
                    <a:pt x="55" y="37"/>
                  </a:lnTo>
                  <a:lnTo>
                    <a:pt x="33" y="48"/>
                  </a:lnTo>
                  <a:lnTo>
                    <a:pt x="15" y="63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49" name="Freeform 157"/>
            <p:cNvSpPr>
              <a:spLocks/>
            </p:cNvSpPr>
            <p:nvPr/>
          </p:nvSpPr>
          <p:spPr bwMode="auto">
            <a:xfrm>
              <a:off x="6061" y="13793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9 h 83"/>
                <a:gd name="T6" fmla="*/ 5 w 305"/>
                <a:gd name="T7" fmla="*/ 44 h 83"/>
                <a:gd name="T8" fmla="*/ 11 w 305"/>
                <a:gd name="T9" fmla="*/ 38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7 h 83"/>
                <a:gd name="T16" fmla="*/ 54 w 305"/>
                <a:gd name="T17" fmla="*/ 12 h 83"/>
                <a:gd name="T18" fmla="*/ 72 w 305"/>
                <a:gd name="T19" fmla="*/ 7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8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5 h 83"/>
                <a:gd name="T38" fmla="*/ 289 w 305"/>
                <a:gd name="T39" fmla="*/ 43 h 83"/>
                <a:gd name="T40" fmla="*/ 277 w 305"/>
                <a:gd name="T41" fmla="*/ 40 h 83"/>
                <a:gd name="T42" fmla="*/ 262 w 305"/>
                <a:gd name="T43" fmla="*/ 36 h 83"/>
                <a:gd name="T44" fmla="*/ 244 w 305"/>
                <a:gd name="T45" fmla="*/ 33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2 h 83"/>
                <a:gd name="T56" fmla="*/ 101 w 305"/>
                <a:gd name="T57" fmla="*/ 24 h 83"/>
                <a:gd name="T58" fmla="*/ 77 w 305"/>
                <a:gd name="T59" fmla="*/ 29 h 83"/>
                <a:gd name="T60" fmla="*/ 55 w 305"/>
                <a:gd name="T61" fmla="*/ 38 h 83"/>
                <a:gd name="T62" fmla="*/ 33 w 305"/>
                <a:gd name="T63" fmla="*/ 49 h 83"/>
                <a:gd name="T64" fmla="*/ 15 w 305"/>
                <a:gd name="T65" fmla="*/ 64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11" y="38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7"/>
                  </a:lnTo>
                  <a:lnTo>
                    <a:pt x="54" y="12"/>
                  </a:lnTo>
                  <a:lnTo>
                    <a:pt x="72" y="7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8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5"/>
                  </a:lnTo>
                  <a:lnTo>
                    <a:pt x="289" y="43"/>
                  </a:lnTo>
                  <a:lnTo>
                    <a:pt x="277" y="40"/>
                  </a:lnTo>
                  <a:lnTo>
                    <a:pt x="262" y="36"/>
                  </a:lnTo>
                  <a:lnTo>
                    <a:pt x="244" y="33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2"/>
                  </a:lnTo>
                  <a:lnTo>
                    <a:pt x="101" y="24"/>
                  </a:lnTo>
                  <a:lnTo>
                    <a:pt x="77" y="29"/>
                  </a:lnTo>
                  <a:lnTo>
                    <a:pt x="55" y="38"/>
                  </a:lnTo>
                  <a:lnTo>
                    <a:pt x="33" y="49"/>
                  </a:lnTo>
                  <a:lnTo>
                    <a:pt x="15" y="64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50" name="Freeform 158"/>
            <p:cNvSpPr>
              <a:spLocks/>
            </p:cNvSpPr>
            <p:nvPr/>
          </p:nvSpPr>
          <p:spPr bwMode="auto">
            <a:xfrm>
              <a:off x="6348" y="13696"/>
              <a:ext cx="496" cy="917"/>
            </a:xfrm>
            <a:custGeom>
              <a:avLst/>
              <a:gdLst>
                <a:gd name="T0" fmla="*/ 0 w 496"/>
                <a:gd name="T1" fmla="*/ 0 h 917"/>
                <a:gd name="T2" fmla="*/ 0 w 496"/>
                <a:gd name="T3" fmla="*/ 886 h 917"/>
                <a:gd name="T4" fmla="*/ 150 w 496"/>
                <a:gd name="T5" fmla="*/ 917 h 917"/>
                <a:gd name="T6" fmla="*/ 143 w 496"/>
                <a:gd name="T7" fmla="*/ 797 h 917"/>
                <a:gd name="T8" fmla="*/ 496 w 496"/>
                <a:gd name="T9" fmla="*/ 851 h 917"/>
                <a:gd name="T10" fmla="*/ 490 w 496"/>
                <a:gd name="T11" fmla="*/ 803 h 917"/>
                <a:gd name="T12" fmla="*/ 245 w 496"/>
                <a:gd name="T13" fmla="*/ 773 h 917"/>
                <a:gd name="T14" fmla="*/ 239 w 496"/>
                <a:gd name="T15" fmla="*/ 670 h 917"/>
                <a:gd name="T16" fmla="*/ 72 w 496"/>
                <a:gd name="T17" fmla="*/ 670 h 917"/>
                <a:gd name="T18" fmla="*/ 68 w 496"/>
                <a:gd name="T19" fmla="*/ 657 h 917"/>
                <a:gd name="T20" fmla="*/ 56 w 496"/>
                <a:gd name="T21" fmla="*/ 620 h 917"/>
                <a:gd name="T22" fmla="*/ 41 w 496"/>
                <a:gd name="T23" fmla="*/ 559 h 917"/>
                <a:gd name="T24" fmla="*/ 26 w 496"/>
                <a:gd name="T25" fmla="*/ 480 h 917"/>
                <a:gd name="T26" fmla="*/ 15 w 496"/>
                <a:gd name="T27" fmla="*/ 385 h 917"/>
                <a:gd name="T28" fmla="*/ 11 w 496"/>
                <a:gd name="T29" fmla="*/ 276 h 917"/>
                <a:gd name="T30" fmla="*/ 20 w 496"/>
                <a:gd name="T31" fmla="*/ 158 h 917"/>
                <a:gd name="T32" fmla="*/ 42 w 496"/>
                <a:gd name="T33" fmla="*/ 30 h 917"/>
                <a:gd name="T34" fmla="*/ 0 w 496"/>
                <a:gd name="T35" fmla="*/ 0 h 9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96"/>
                <a:gd name="T55" fmla="*/ 0 h 917"/>
                <a:gd name="T56" fmla="*/ 496 w 496"/>
                <a:gd name="T57" fmla="*/ 917 h 9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96" h="917">
                  <a:moveTo>
                    <a:pt x="0" y="0"/>
                  </a:moveTo>
                  <a:lnTo>
                    <a:pt x="0" y="886"/>
                  </a:lnTo>
                  <a:lnTo>
                    <a:pt x="150" y="917"/>
                  </a:lnTo>
                  <a:lnTo>
                    <a:pt x="143" y="797"/>
                  </a:lnTo>
                  <a:lnTo>
                    <a:pt x="496" y="851"/>
                  </a:lnTo>
                  <a:lnTo>
                    <a:pt x="490" y="803"/>
                  </a:lnTo>
                  <a:lnTo>
                    <a:pt x="245" y="773"/>
                  </a:lnTo>
                  <a:lnTo>
                    <a:pt x="239" y="670"/>
                  </a:lnTo>
                  <a:lnTo>
                    <a:pt x="72" y="670"/>
                  </a:lnTo>
                  <a:lnTo>
                    <a:pt x="68" y="657"/>
                  </a:lnTo>
                  <a:lnTo>
                    <a:pt x="56" y="620"/>
                  </a:lnTo>
                  <a:lnTo>
                    <a:pt x="41" y="559"/>
                  </a:lnTo>
                  <a:lnTo>
                    <a:pt x="26" y="480"/>
                  </a:lnTo>
                  <a:lnTo>
                    <a:pt x="15" y="385"/>
                  </a:lnTo>
                  <a:lnTo>
                    <a:pt x="11" y="276"/>
                  </a:lnTo>
                  <a:lnTo>
                    <a:pt x="20" y="158"/>
                  </a:lnTo>
                  <a:lnTo>
                    <a:pt x="4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51" name="Freeform 159"/>
            <p:cNvSpPr>
              <a:spLocks/>
            </p:cNvSpPr>
            <p:nvPr/>
          </p:nvSpPr>
          <p:spPr bwMode="auto">
            <a:xfrm>
              <a:off x="6593" y="13487"/>
              <a:ext cx="638" cy="125"/>
            </a:xfrm>
            <a:custGeom>
              <a:avLst/>
              <a:gdLst>
                <a:gd name="T0" fmla="*/ 0 w 638"/>
                <a:gd name="T1" fmla="*/ 125 h 125"/>
                <a:gd name="T2" fmla="*/ 4 w 638"/>
                <a:gd name="T3" fmla="*/ 124 h 125"/>
                <a:gd name="T4" fmla="*/ 14 w 638"/>
                <a:gd name="T5" fmla="*/ 119 h 125"/>
                <a:gd name="T6" fmla="*/ 31 w 638"/>
                <a:gd name="T7" fmla="*/ 114 h 125"/>
                <a:gd name="T8" fmla="*/ 53 w 638"/>
                <a:gd name="T9" fmla="*/ 106 h 125"/>
                <a:gd name="T10" fmla="*/ 81 w 638"/>
                <a:gd name="T11" fmla="*/ 98 h 125"/>
                <a:gd name="T12" fmla="*/ 113 w 638"/>
                <a:gd name="T13" fmla="*/ 89 h 125"/>
                <a:gd name="T14" fmla="*/ 151 w 638"/>
                <a:gd name="T15" fmla="*/ 81 h 125"/>
                <a:gd name="T16" fmla="*/ 192 w 638"/>
                <a:gd name="T17" fmla="*/ 73 h 125"/>
                <a:gd name="T18" fmla="*/ 237 w 638"/>
                <a:gd name="T19" fmla="*/ 65 h 125"/>
                <a:gd name="T20" fmla="*/ 286 w 638"/>
                <a:gd name="T21" fmla="*/ 60 h 125"/>
                <a:gd name="T22" fmla="*/ 337 w 638"/>
                <a:gd name="T23" fmla="*/ 56 h 125"/>
                <a:gd name="T24" fmla="*/ 390 w 638"/>
                <a:gd name="T25" fmla="*/ 55 h 125"/>
                <a:gd name="T26" fmla="*/ 446 w 638"/>
                <a:gd name="T27" fmla="*/ 56 h 125"/>
                <a:gd name="T28" fmla="*/ 503 w 638"/>
                <a:gd name="T29" fmla="*/ 61 h 125"/>
                <a:gd name="T30" fmla="*/ 561 w 638"/>
                <a:gd name="T31" fmla="*/ 70 h 125"/>
                <a:gd name="T32" fmla="*/ 620 w 638"/>
                <a:gd name="T33" fmla="*/ 83 h 125"/>
                <a:gd name="T34" fmla="*/ 638 w 638"/>
                <a:gd name="T35" fmla="*/ 0 h 125"/>
                <a:gd name="T36" fmla="*/ 634 w 638"/>
                <a:gd name="T37" fmla="*/ 0 h 125"/>
                <a:gd name="T38" fmla="*/ 620 w 638"/>
                <a:gd name="T39" fmla="*/ 0 h 125"/>
                <a:gd name="T40" fmla="*/ 599 w 638"/>
                <a:gd name="T41" fmla="*/ 0 h 125"/>
                <a:gd name="T42" fmla="*/ 571 w 638"/>
                <a:gd name="T43" fmla="*/ 1 h 125"/>
                <a:gd name="T44" fmla="*/ 536 w 638"/>
                <a:gd name="T45" fmla="*/ 2 h 125"/>
                <a:gd name="T46" fmla="*/ 496 w 638"/>
                <a:gd name="T47" fmla="*/ 3 h 125"/>
                <a:gd name="T48" fmla="*/ 452 w 638"/>
                <a:gd name="T49" fmla="*/ 6 h 125"/>
                <a:gd name="T50" fmla="*/ 405 w 638"/>
                <a:gd name="T51" fmla="*/ 8 h 125"/>
                <a:gd name="T52" fmla="*/ 354 w 638"/>
                <a:gd name="T53" fmla="*/ 13 h 125"/>
                <a:gd name="T54" fmla="*/ 302 w 638"/>
                <a:gd name="T55" fmla="*/ 17 h 125"/>
                <a:gd name="T56" fmla="*/ 249 w 638"/>
                <a:gd name="T57" fmla="*/ 22 h 125"/>
                <a:gd name="T58" fmla="*/ 196 w 638"/>
                <a:gd name="T59" fmla="*/ 30 h 125"/>
                <a:gd name="T60" fmla="*/ 144 w 638"/>
                <a:gd name="T61" fmla="*/ 37 h 125"/>
                <a:gd name="T62" fmla="*/ 93 w 638"/>
                <a:gd name="T63" fmla="*/ 47 h 125"/>
                <a:gd name="T64" fmla="*/ 45 w 638"/>
                <a:gd name="T65" fmla="*/ 58 h 125"/>
                <a:gd name="T66" fmla="*/ 0 w 638"/>
                <a:gd name="T67" fmla="*/ 71 h 125"/>
                <a:gd name="T68" fmla="*/ 0 w 638"/>
                <a:gd name="T69" fmla="*/ 125 h 1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38"/>
                <a:gd name="T106" fmla="*/ 0 h 125"/>
                <a:gd name="T107" fmla="*/ 638 w 638"/>
                <a:gd name="T108" fmla="*/ 125 h 12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38" h="125">
                  <a:moveTo>
                    <a:pt x="0" y="125"/>
                  </a:moveTo>
                  <a:lnTo>
                    <a:pt x="4" y="124"/>
                  </a:lnTo>
                  <a:lnTo>
                    <a:pt x="14" y="119"/>
                  </a:lnTo>
                  <a:lnTo>
                    <a:pt x="31" y="114"/>
                  </a:lnTo>
                  <a:lnTo>
                    <a:pt x="53" y="106"/>
                  </a:lnTo>
                  <a:lnTo>
                    <a:pt x="81" y="98"/>
                  </a:lnTo>
                  <a:lnTo>
                    <a:pt x="113" y="89"/>
                  </a:lnTo>
                  <a:lnTo>
                    <a:pt x="151" y="81"/>
                  </a:lnTo>
                  <a:lnTo>
                    <a:pt x="192" y="73"/>
                  </a:lnTo>
                  <a:lnTo>
                    <a:pt x="237" y="65"/>
                  </a:lnTo>
                  <a:lnTo>
                    <a:pt x="286" y="60"/>
                  </a:lnTo>
                  <a:lnTo>
                    <a:pt x="337" y="56"/>
                  </a:lnTo>
                  <a:lnTo>
                    <a:pt x="390" y="55"/>
                  </a:lnTo>
                  <a:lnTo>
                    <a:pt x="446" y="56"/>
                  </a:lnTo>
                  <a:lnTo>
                    <a:pt x="503" y="61"/>
                  </a:lnTo>
                  <a:lnTo>
                    <a:pt x="561" y="70"/>
                  </a:lnTo>
                  <a:lnTo>
                    <a:pt x="620" y="83"/>
                  </a:lnTo>
                  <a:lnTo>
                    <a:pt x="638" y="0"/>
                  </a:lnTo>
                  <a:lnTo>
                    <a:pt x="634" y="0"/>
                  </a:lnTo>
                  <a:lnTo>
                    <a:pt x="620" y="0"/>
                  </a:lnTo>
                  <a:lnTo>
                    <a:pt x="599" y="0"/>
                  </a:lnTo>
                  <a:lnTo>
                    <a:pt x="571" y="1"/>
                  </a:lnTo>
                  <a:lnTo>
                    <a:pt x="536" y="2"/>
                  </a:lnTo>
                  <a:lnTo>
                    <a:pt x="496" y="3"/>
                  </a:lnTo>
                  <a:lnTo>
                    <a:pt x="452" y="6"/>
                  </a:lnTo>
                  <a:lnTo>
                    <a:pt x="405" y="8"/>
                  </a:lnTo>
                  <a:lnTo>
                    <a:pt x="354" y="13"/>
                  </a:lnTo>
                  <a:lnTo>
                    <a:pt x="302" y="17"/>
                  </a:lnTo>
                  <a:lnTo>
                    <a:pt x="249" y="22"/>
                  </a:lnTo>
                  <a:lnTo>
                    <a:pt x="196" y="30"/>
                  </a:lnTo>
                  <a:lnTo>
                    <a:pt x="144" y="37"/>
                  </a:lnTo>
                  <a:lnTo>
                    <a:pt x="93" y="47"/>
                  </a:lnTo>
                  <a:lnTo>
                    <a:pt x="45" y="58"/>
                  </a:lnTo>
                  <a:lnTo>
                    <a:pt x="0" y="71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52" name="Freeform 160"/>
            <p:cNvSpPr>
              <a:spLocks/>
            </p:cNvSpPr>
            <p:nvPr/>
          </p:nvSpPr>
          <p:spPr bwMode="auto">
            <a:xfrm>
              <a:off x="6217" y="14634"/>
              <a:ext cx="1075" cy="356"/>
            </a:xfrm>
            <a:custGeom>
              <a:avLst/>
              <a:gdLst>
                <a:gd name="T0" fmla="*/ 454 w 1075"/>
                <a:gd name="T1" fmla="*/ 344 h 356"/>
                <a:gd name="T2" fmla="*/ 456 w 1075"/>
                <a:gd name="T3" fmla="*/ 343 h 356"/>
                <a:gd name="T4" fmla="*/ 463 w 1075"/>
                <a:gd name="T5" fmla="*/ 341 h 356"/>
                <a:gd name="T6" fmla="*/ 472 w 1075"/>
                <a:gd name="T7" fmla="*/ 337 h 356"/>
                <a:gd name="T8" fmla="*/ 485 w 1075"/>
                <a:gd name="T9" fmla="*/ 332 h 356"/>
                <a:gd name="T10" fmla="*/ 501 w 1075"/>
                <a:gd name="T11" fmla="*/ 325 h 356"/>
                <a:gd name="T12" fmla="*/ 518 w 1075"/>
                <a:gd name="T13" fmla="*/ 317 h 356"/>
                <a:gd name="T14" fmla="*/ 538 w 1075"/>
                <a:gd name="T15" fmla="*/ 308 h 356"/>
                <a:gd name="T16" fmla="*/ 558 w 1075"/>
                <a:gd name="T17" fmla="*/ 298 h 356"/>
                <a:gd name="T18" fmla="*/ 580 w 1075"/>
                <a:gd name="T19" fmla="*/ 287 h 356"/>
                <a:gd name="T20" fmla="*/ 600 w 1075"/>
                <a:gd name="T21" fmla="*/ 274 h 356"/>
                <a:gd name="T22" fmla="*/ 621 w 1075"/>
                <a:gd name="T23" fmla="*/ 262 h 356"/>
                <a:gd name="T24" fmla="*/ 640 w 1075"/>
                <a:gd name="T25" fmla="*/ 248 h 356"/>
                <a:gd name="T26" fmla="*/ 658 w 1075"/>
                <a:gd name="T27" fmla="*/ 234 h 356"/>
                <a:gd name="T28" fmla="*/ 674 w 1075"/>
                <a:gd name="T29" fmla="*/ 219 h 356"/>
                <a:gd name="T30" fmla="*/ 688 w 1075"/>
                <a:gd name="T31" fmla="*/ 204 h 356"/>
                <a:gd name="T32" fmla="*/ 699 w 1075"/>
                <a:gd name="T33" fmla="*/ 189 h 356"/>
                <a:gd name="T34" fmla="*/ 0 w 1075"/>
                <a:gd name="T35" fmla="*/ 18 h 356"/>
                <a:gd name="T36" fmla="*/ 54 w 1075"/>
                <a:gd name="T37" fmla="*/ 0 h 356"/>
                <a:gd name="T38" fmla="*/ 1075 w 1075"/>
                <a:gd name="T39" fmla="*/ 251 h 356"/>
                <a:gd name="T40" fmla="*/ 1033 w 1075"/>
                <a:gd name="T41" fmla="*/ 274 h 356"/>
                <a:gd name="T42" fmla="*/ 738 w 1075"/>
                <a:gd name="T43" fmla="*/ 199 h 356"/>
                <a:gd name="T44" fmla="*/ 737 w 1075"/>
                <a:gd name="T45" fmla="*/ 200 h 356"/>
                <a:gd name="T46" fmla="*/ 735 w 1075"/>
                <a:gd name="T47" fmla="*/ 203 h 356"/>
                <a:gd name="T48" fmla="*/ 730 w 1075"/>
                <a:gd name="T49" fmla="*/ 207 h 356"/>
                <a:gd name="T50" fmla="*/ 724 w 1075"/>
                <a:gd name="T51" fmla="*/ 214 h 356"/>
                <a:gd name="T52" fmla="*/ 716 w 1075"/>
                <a:gd name="T53" fmla="*/ 222 h 356"/>
                <a:gd name="T54" fmla="*/ 706 w 1075"/>
                <a:gd name="T55" fmla="*/ 231 h 356"/>
                <a:gd name="T56" fmla="*/ 694 w 1075"/>
                <a:gd name="T57" fmla="*/ 242 h 356"/>
                <a:gd name="T58" fmla="*/ 679 w 1075"/>
                <a:gd name="T59" fmla="*/ 253 h 356"/>
                <a:gd name="T60" fmla="*/ 662 w 1075"/>
                <a:gd name="T61" fmla="*/ 265 h 356"/>
                <a:gd name="T62" fmla="*/ 643 w 1075"/>
                <a:gd name="T63" fmla="*/ 278 h 356"/>
                <a:gd name="T64" fmla="*/ 621 w 1075"/>
                <a:gd name="T65" fmla="*/ 291 h 356"/>
                <a:gd name="T66" fmla="*/ 597 w 1075"/>
                <a:gd name="T67" fmla="*/ 303 h 356"/>
                <a:gd name="T68" fmla="*/ 570 w 1075"/>
                <a:gd name="T69" fmla="*/ 317 h 356"/>
                <a:gd name="T70" fmla="*/ 540 w 1075"/>
                <a:gd name="T71" fmla="*/ 330 h 356"/>
                <a:gd name="T72" fmla="*/ 508 w 1075"/>
                <a:gd name="T73" fmla="*/ 343 h 356"/>
                <a:gd name="T74" fmla="*/ 472 w 1075"/>
                <a:gd name="T75" fmla="*/ 356 h 356"/>
                <a:gd name="T76" fmla="*/ 454 w 1075"/>
                <a:gd name="T77" fmla="*/ 344 h 3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75"/>
                <a:gd name="T118" fmla="*/ 0 h 356"/>
                <a:gd name="T119" fmla="*/ 1075 w 1075"/>
                <a:gd name="T120" fmla="*/ 356 h 3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75" h="356">
                  <a:moveTo>
                    <a:pt x="454" y="344"/>
                  </a:moveTo>
                  <a:lnTo>
                    <a:pt x="456" y="343"/>
                  </a:lnTo>
                  <a:lnTo>
                    <a:pt x="463" y="341"/>
                  </a:lnTo>
                  <a:lnTo>
                    <a:pt x="472" y="337"/>
                  </a:lnTo>
                  <a:lnTo>
                    <a:pt x="485" y="332"/>
                  </a:lnTo>
                  <a:lnTo>
                    <a:pt x="501" y="325"/>
                  </a:lnTo>
                  <a:lnTo>
                    <a:pt x="518" y="317"/>
                  </a:lnTo>
                  <a:lnTo>
                    <a:pt x="538" y="308"/>
                  </a:lnTo>
                  <a:lnTo>
                    <a:pt x="558" y="298"/>
                  </a:lnTo>
                  <a:lnTo>
                    <a:pt x="580" y="287"/>
                  </a:lnTo>
                  <a:lnTo>
                    <a:pt x="600" y="274"/>
                  </a:lnTo>
                  <a:lnTo>
                    <a:pt x="621" y="262"/>
                  </a:lnTo>
                  <a:lnTo>
                    <a:pt x="640" y="248"/>
                  </a:lnTo>
                  <a:lnTo>
                    <a:pt x="658" y="234"/>
                  </a:lnTo>
                  <a:lnTo>
                    <a:pt x="674" y="219"/>
                  </a:lnTo>
                  <a:lnTo>
                    <a:pt x="688" y="204"/>
                  </a:lnTo>
                  <a:lnTo>
                    <a:pt x="699" y="189"/>
                  </a:lnTo>
                  <a:lnTo>
                    <a:pt x="0" y="18"/>
                  </a:lnTo>
                  <a:lnTo>
                    <a:pt x="54" y="0"/>
                  </a:lnTo>
                  <a:lnTo>
                    <a:pt x="1075" y="251"/>
                  </a:lnTo>
                  <a:lnTo>
                    <a:pt x="1033" y="274"/>
                  </a:lnTo>
                  <a:lnTo>
                    <a:pt x="738" y="199"/>
                  </a:lnTo>
                  <a:lnTo>
                    <a:pt x="737" y="200"/>
                  </a:lnTo>
                  <a:lnTo>
                    <a:pt x="735" y="203"/>
                  </a:lnTo>
                  <a:lnTo>
                    <a:pt x="730" y="207"/>
                  </a:lnTo>
                  <a:lnTo>
                    <a:pt x="724" y="214"/>
                  </a:lnTo>
                  <a:lnTo>
                    <a:pt x="716" y="222"/>
                  </a:lnTo>
                  <a:lnTo>
                    <a:pt x="706" y="231"/>
                  </a:lnTo>
                  <a:lnTo>
                    <a:pt x="694" y="242"/>
                  </a:lnTo>
                  <a:lnTo>
                    <a:pt x="679" y="253"/>
                  </a:lnTo>
                  <a:lnTo>
                    <a:pt x="662" y="265"/>
                  </a:lnTo>
                  <a:lnTo>
                    <a:pt x="643" y="278"/>
                  </a:lnTo>
                  <a:lnTo>
                    <a:pt x="621" y="291"/>
                  </a:lnTo>
                  <a:lnTo>
                    <a:pt x="597" y="303"/>
                  </a:lnTo>
                  <a:lnTo>
                    <a:pt x="570" y="317"/>
                  </a:lnTo>
                  <a:lnTo>
                    <a:pt x="540" y="330"/>
                  </a:lnTo>
                  <a:lnTo>
                    <a:pt x="508" y="343"/>
                  </a:lnTo>
                  <a:lnTo>
                    <a:pt x="472" y="356"/>
                  </a:lnTo>
                  <a:lnTo>
                    <a:pt x="454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53" name="Freeform 161"/>
            <p:cNvSpPr>
              <a:spLocks/>
            </p:cNvSpPr>
            <p:nvPr/>
          </p:nvSpPr>
          <p:spPr bwMode="auto">
            <a:xfrm>
              <a:off x="5997" y="14727"/>
              <a:ext cx="1095" cy="319"/>
            </a:xfrm>
            <a:custGeom>
              <a:avLst/>
              <a:gdLst>
                <a:gd name="T0" fmla="*/ 0 w 1095"/>
                <a:gd name="T1" fmla="*/ 0 h 319"/>
                <a:gd name="T2" fmla="*/ 1071 w 1095"/>
                <a:gd name="T3" fmla="*/ 319 h 319"/>
                <a:gd name="T4" fmla="*/ 1095 w 1095"/>
                <a:gd name="T5" fmla="*/ 319 h 319"/>
                <a:gd name="T6" fmla="*/ 33 w 1095"/>
                <a:gd name="T7" fmla="*/ 0 h 319"/>
                <a:gd name="T8" fmla="*/ 0 w 1095"/>
                <a:gd name="T9" fmla="*/ 0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5"/>
                <a:gd name="T16" fmla="*/ 0 h 319"/>
                <a:gd name="T17" fmla="*/ 1095 w 1095"/>
                <a:gd name="T18" fmla="*/ 319 h 3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5" h="319">
                  <a:moveTo>
                    <a:pt x="0" y="0"/>
                  </a:moveTo>
                  <a:lnTo>
                    <a:pt x="1071" y="319"/>
                  </a:lnTo>
                  <a:lnTo>
                    <a:pt x="1095" y="319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54" name="Freeform 162"/>
            <p:cNvSpPr>
              <a:spLocks/>
            </p:cNvSpPr>
            <p:nvPr/>
          </p:nvSpPr>
          <p:spPr bwMode="auto">
            <a:xfrm>
              <a:off x="6181" y="14684"/>
              <a:ext cx="1082" cy="285"/>
            </a:xfrm>
            <a:custGeom>
              <a:avLst/>
              <a:gdLst>
                <a:gd name="T0" fmla="*/ 0 w 1082"/>
                <a:gd name="T1" fmla="*/ 1 h 285"/>
                <a:gd name="T2" fmla="*/ 1058 w 1082"/>
                <a:gd name="T3" fmla="*/ 285 h 285"/>
                <a:gd name="T4" fmla="*/ 1082 w 1082"/>
                <a:gd name="T5" fmla="*/ 284 h 285"/>
                <a:gd name="T6" fmla="*/ 33 w 1082"/>
                <a:gd name="T7" fmla="*/ 0 h 285"/>
                <a:gd name="T8" fmla="*/ 0 w 1082"/>
                <a:gd name="T9" fmla="*/ 1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2"/>
                <a:gd name="T16" fmla="*/ 0 h 285"/>
                <a:gd name="T17" fmla="*/ 1082 w 108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2" h="285">
                  <a:moveTo>
                    <a:pt x="0" y="1"/>
                  </a:moveTo>
                  <a:lnTo>
                    <a:pt x="1058" y="285"/>
                  </a:lnTo>
                  <a:lnTo>
                    <a:pt x="1082" y="284"/>
                  </a:lnTo>
                  <a:lnTo>
                    <a:pt x="3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55" name="Freeform 163"/>
            <p:cNvSpPr>
              <a:spLocks/>
            </p:cNvSpPr>
            <p:nvPr/>
          </p:nvSpPr>
          <p:spPr bwMode="auto">
            <a:xfrm>
              <a:off x="6093" y="14699"/>
              <a:ext cx="1087" cy="315"/>
            </a:xfrm>
            <a:custGeom>
              <a:avLst/>
              <a:gdLst>
                <a:gd name="T0" fmla="*/ 0 w 1087"/>
                <a:gd name="T1" fmla="*/ 0 h 315"/>
                <a:gd name="T2" fmla="*/ 1066 w 1087"/>
                <a:gd name="T3" fmla="*/ 315 h 315"/>
                <a:gd name="T4" fmla="*/ 1087 w 1087"/>
                <a:gd name="T5" fmla="*/ 308 h 315"/>
                <a:gd name="T6" fmla="*/ 31 w 1087"/>
                <a:gd name="T7" fmla="*/ 0 h 315"/>
                <a:gd name="T8" fmla="*/ 0 w 1087"/>
                <a:gd name="T9" fmla="*/ 0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7"/>
                <a:gd name="T16" fmla="*/ 0 h 315"/>
                <a:gd name="T17" fmla="*/ 1087 w 1087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7" h="315">
                  <a:moveTo>
                    <a:pt x="0" y="0"/>
                  </a:moveTo>
                  <a:lnTo>
                    <a:pt x="1066" y="315"/>
                  </a:lnTo>
                  <a:lnTo>
                    <a:pt x="1087" y="308"/>
                  </a:lnTo>
                  <a:lnTo>
                    <a:pt x="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8943" name="Group 164"/>
          <p:cNvGrpSpPr>
            <a:grpSpLocks/>
          </p:cNvGrpSpPr>
          <p:nvPr/>
        </p:nvGrpSpPr>
        <p:grpSpPr bwMode="auto">
          <a:xfrm>
            <a:off x="6643688" y="3365500"/>
            <a:ext cx="798512" cy="1166813"/>
            <a:chOff x="12762" y="10336"/>
            <a:chExt cx="1027" cy="1700"/>
          </a:xfrm>
        </p:grpSpPr>
        <p:sp>
          <p:nvSpPr>
            <p:cNvPr id="39011" name="Rectangle 165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12" name="Rectangle 166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13" name="Line 167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14" name="Line 168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15" name="Line 169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16" name="Line 170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8944" name="Group 171"/>
          <p:cNvGrpSpPr>
            <a:grpSpLocks/>
          </p:cNvGrpSpPr>
          <p:nvPr/>
        </p:nvGrpSpPr>
        <p:grpSpPr bwMode="auto">
          <a:xfrm>
            <a:off x="5627688" y="4962525"/>
            <a:ext cx="1204912" cy="1162050"/>
            <a:chOff x="5850" y="13487"/>
            <a:chExt cx="2023" cy="1840"/>
          </a:xfrm>
        </p:grpSpPr>
        <p:sp>
          <p:nvSpPr>
            <p:cNvPr id="38972" name="Freeform 172"/>
            <p:cNvSpPr>
              <a:spLocks/>
            </p:cNvSpPr>
            <p:nvPr/>
          </p:nvSpPr>
          <p:spPr bwMode="auto">
            <a:xfrm>
              <a:off x="5850" y="13632"/>
              <a:ext cx="2023" cy="1695"/>
            </a:xfrm>
            <a:custGeom>
              <a:avLst/>
              <a:gdLst>
                <a:gd name="T0" fmla="*/ 570 w 2023"/>
                <a:gd name="T1" fmla="*/ 121 h 1695"/>
                <a:gd name="T2" fmla="*/ 575 w 2023"/>
                <a:gd name="T3" fmla="*/ 120 h 1695"/>
                <a:gd name="T4" fmla="*/ 586 w 2023"/>
                <a:gd name="T5" fmla="*/ 116 h 1695"/>
                <a:gd name="T6" fmla="*/ 607 w 2023"/>
                <a:gd name="T7" fmla="*/ 108 h 1695"/>
                <a:gd name="T8" fmla="*/ 636 w 2023"/>
                <a:gd name="T9" fmla="*/ 101 h 1695"/>
                <a:gd name="T10" fmla="*/ 672 w 2023"/>
                <a:gd name="T11" fmla="*/ 90 h 1695"/>
                <a:gd name="T12" fmla="*/ 718 w 2023"/>
                <a:gd name="T13" fmla="*/ 79 h 1695"/>
                <a:gd name="T14" fmla="*/ 771 w 2023"/>
                <a:gd name="T15" fmla="*/ 67 h 1695"/>
                <a:gd name="T16" fmla="*/ 834 w 2023"/>
                <a:gd name="T17" fmla="*/ 55 h 1695"/>
                <a:gd name="T18" fmla="*/ 904 w 2023"/>
                <a:gd name="T19" fmla="*/ 43 h 1695"/>
                <a:gd name="T20" fmla="*/ 982 w 2023"/>
                <a:gd name="T21" fmla="*/ 33 h 1695"/>
                <a:gd name="T22" fmla="*/ 1071 w 2023"/>
                <a:gd name="T23" fmla="*/ 22 h 1695"/>
                <a:gd name="T24" fmla="*/ 1166 w 2023"/>
                <a:gd name="T25" fmla="*/ 13 h 1695"/>
                <a:gd name="T26" fmla="*/ 1271 w 2023"/>
                <a:gd name="T27" fmla="*/ 7 h 1695"/>
                <a:gd name="T28" fmla="*/ 1384 w 2023"/>
                <a:gd name="T29" fmla="*/ 1 h 1695"/>
                <a:gd name="T30" fmla="*/ 1506 w 2023"/>
                <a:gd name="T31" fmla="*/ 0 h 1695"/>
                <a:gd name="T32" fmla="*/ 1636 w 2023"/>
                <a:gd name="T33" fmla="*/ 1 h 1695"/>
                <a:gd name="T34" fmla="*/ 1692 w 2023"/>
                <a:gd name="T35" fmla="*/ 233 h 1695"/>
                <a:gd name="T36" fmla="*/ 1713 w 2023"/>
                <a:gd name="T37" fmla="*/ 243 h 1695"/>
                <a:gd name="T38" fmla="*/ 1758 w 2023"/>
                <a:gd name="T39" fmla="*/ 274 h 1695"/>
                <a:gd name="T40" fmla="*/ 1806 w 2023"/>
                <a:gd name="T41" fmla="*/ 329 h 1695"/>
                <a:gd name="T42" fmla="*/ 1836 w 2023"/>
                <a:gd name="T43" fmla="*/ 409 h 1695"/>
                <a:gd name="T44" fmla="*/ 1955 w 2023"/>
                <a:gd name="T45" fmla="*/ 948 h 1695"/>
                <a:gd name="T46" fmla="*/ 2003 w 2023"/>
                <a:gd name="T47" fmla="*/ 1171 h 1695"/>
                <a:gd name="T48" fmla="*/ 2011 w 2023"/>
                <a:gd name="T49" fmla="*/ 1188 h 1695"/>
                <a:gd name="T50" fmla="*/ 2022 w 2023"/>
                <a:gd name="T51" fmla="*/ 1231 h 1695"/>
                <a:gd name="T52" fmla="*/ 2021 w 2023"/>
                <a:gd name="T53" fmla="*/ 1297 h 1695"/>
                <a:gd name="T54" fmla="*/ 1992 w 2023"/>
                <a:gd name="T55" fmla="*/ 1380 h 1695"/>
                <a:gd name="T56" fmla="*/ 0 w 2023"/>
                <a:gd name="T57" fmla="*/ 1328 h 1695"/>
                <a:gd name="T58" fmla="*/ 199 w 2023"/>
                <a:gd name="T59" fmla="*/ 1223 h 1695"/>
                <a:gd name="T60" fmla="*/ 200 w 2023"/>
                <a:gd name="T61" fmla="*/ 232 h 1695"/>
                <a:gd name="T62" fmla="*/ 210 w 2023"/>
                <a:gd name="T63" fmla="*/ 226 h 1695"/>
                <a:gd name="T64" fmla="*/ 230 w 2023"/>
                <a:gd name="T65" fmla="*/ 214 h 1695"/>
                <a:gd name="T66" fmla="*/ 259 w 2023"/>
                <a:gd name="T67" fmla="*/ 201 h 1695"/>
                <a:gd name="T68" fmla="*/ 297 w 2023"/>
                <a:gd name="T69" fmla="*/ 189 h 1695"/>
                <a:gd name="T70" fmla="*/ 344 w 2023"/>
                <a:gd name="T71" fmla="*/ 183 h 1695"/>
                <a:gd name="T72" fmla="*/ 399 w 2023"/>
                <a:gd name="T73" fmla="*/ 181 h 1695"/>
                <a:gd name="T74" fmla="*/ 464 w 2023"/>
                <a:gd name="T75" fmla="*/ 191 h 1695"/>
                <a:gd name="T76" fmla="*/ 548 w 2023"/>
                <a:gd name="T77" fmla="*/ 225 h 169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023"/>
                <a:gd name="T118" fmla="*/ 0 h 1695"/>
                <a:gd name="T119" fmla="*/ 2023 w 2023"/>
                <a:gd name="T120" fmla="*/ 1695 h 169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023" h="1695">
                  <a:moveTo>
                    <a:pt x="548" y="225"/>
                  </a:moveTo>
                  <a:lnTo>
                    <a:pt x="570" y="121"/>
                  </a:lnTo>
                  <a:lnTo>
                    <a:pt x="571" y="121"/>
                  </a:lnTo>
                  <a:lnTo>
                    <a:pt x="575" y="120"/>
                  </a:lnTo>
                  <a:lnTo>
                    <a:pt x="580" y="118"/>
                  </a:lnTo>
                  <a:lnTo>
                    <a:pt x="586" y="116"/>
                  </a:lnTo>
                  <a:lnTo>
                    <a:pt x="596" y="112"/>
                  </a:lnTo>
                  <a:lnTo>
                    <a:pt x="607" y="108"/>
                  </a:lnTo>
                  <a:lnTo>
                    <a:pt x="620" y="105"/>
                  </a:lnTo>
                  <a:lnTo>
                    <a:pt x="636" y="101"/>
                  </a:lnTo>
                  <a:lnTo>
                    <a:pt x="653" y="95"/>
                  </a:lnTo>
                  <a:lnTo>
                    <a:pt x="672" y="90"/>
                  </a:lnTo>
                  <a:lnTo>
                    <a:pt x="694" y="84"/>
                  </a:lnTo>
                  <a:lnTo>
                    <a:pt x="718" y="79"/>
                  </a:lnTo>
                  <a:lnTo>
                    <a:pt x="743" y="74"/>
                  </a:lnTo>
                  <a:lnTo>
                    <a:pt x="771" y="67"/>
                  </a:lnTo>
                  <a:lnTo>
                    <a:pt x="802" y="61"/>
                  </a:lnTo>
                  <a:lnTo>
                    <a:pt x="834" y="55"/>
                  </a:lnTo>
                  <a:lnTo>
                    <a:pt x="867" y="49"/>
                  </a:lnTo>
                  <a:lnTo>
                    <a:pt x="904" y="43"/>
                  </a:lnTo>
                  <a:lnTo>
                    <a:pt x="943" y="38"/>
                  </a:lnTo>
                  <a:lnTo>
                    <a:pt x="982" y="33"/>
                  </a:lnTo>
                  <a:lnTo>
                    <a:pt x="1025" y="27"/>
                  </a:lnTo>
                  <a:lnTo>
                    <a:pt x="1071" y="22"/>
                  </a:lnTo>
                  <a:lnTo>
                    <a:pt x="1117" y="17"/>
                  </a:lnTo>
                  <a:lnTo>
                    <a:pt x="1166" y="13"/>
                  </a:lnTo>
                  <a:lnTo>
                    <a:pt x="1218" y="10"/>
                  </a:lnTo>
                  <a:lnTo>
                    <a:pt x="1271" y="7"/>
                  </a:lnTo>
                  <a:lnTo>
                    <a:pt x="1327" y="3"/>
                  </a:lnTo>
                  <a:lnTo>
                    <a:pt x="1384" y="1"/>
                  </a:lnTo>
                  <a:lnTo>
                    <a:pt x="1444" y="0"/>
                  </a:lnTo>
                  <a:lnTo>
                    <a:pt x="1506" y="0"/>
                  </a:lnTo>
                  <a:lnTo>
                    <a:pt x="1570" y="0"/>
                  </a:lnTo>
                  <a:lnTo>
                    <a:pt x="1636" y="1"/>
                  </a:lnTo>
                  <a:lnTo>
                    <a:pt x="1709" y="41"/>
                  </a:lnTo>
                  <a:lnTo>
                    <a:pt x="1692" y="233"/>
                  </a:lnTo>
                  <a:lnTo>
                    <a:pt x="1698" y="235"/>
                  </a:lnTo>
                  <a:lnTo>
                    <a:pt x="1713" y="243"/>
                  </a:lnTo>
                  <a:lnTo>
                    <a:pt x="1733" y="256"/>
                  </a:lnTo>
                  <a:lnTo>
                    <a:pt x="1758" y="274"/>
                  </a:lnTo>
                  <a:lnTo>
                    <a:pt x="1784" y="299"/>
                  </a:lnTo>
                  <a:lnTo>
                    <a:pt x="1806" y="329"/>
                  </a:lnTo>
                  <a:lnTo>
                    <a:pt x="1825" y="366"/>
                  </a:lnTo>
                  <a:lnTo>
                    <a:pt x="1836" y="409"/>
                  </a:lnTo>
                  <a:lnTo>
                    <a:pt x="1999" y="557"/>
                  </a:lnTo>
                  <a:lnTo>
                    <a:pt x="1955" y="948"/>
                  </a:lnTo>
                  <a:lnTo>
                    <a:pt x="1692" y="1080"/>
                  </a:lnTo>
                  <a:lnTo>
                    <a:pt x="2003" y="1171"/>
                  </a:lnTo>
                  <a:lnTo>
                    <a:pt x="2006" y="1176"/>
                  </a:lnTo>
                  <a:lnTo>
                    <a:pt x="2011" y="1188"/>
                  </a:lnTo>
                  <a:lnTo>
                    <a:pt x="2016" y="1206"/>
                  </a:lnTo>
                  <a:lnTo>
                    <a:pt x="2022" y="1231"/>
                  </a:lnTo>
                  <a:lnTo>
                    <a:pt x="2023" y="1261"/>
                  </a:lnTo>
                  <a:lnTo>
                    <a:pt x="2021" y="1297"/>
                  </a:lnTo>
                  <a:lnTo>
                    <a:pt x="2010" y="1337"/>
                  </a:lnTo>
                  <a:lnTo>
                    <a:pt x="1992" y="1380"/>
                  </a:lnTo>
                  <a:lnTo>
                    <a:pt x="1171" y="1695"/>
                  </a:lnTo>
                  <a:lnTo>
                    <a:pt x="0" y="1328"/>
                  </a:lnTo>
                  <a:lnTo>
                    <a:pt x="20" y="1285"/>
                  </a:lnTo>
                  <a:lnTo>
                    <a:pt x="199" y="1223"/>
                  </a:lnTo>
                  <a:lnTo>
                    <a:pt x="199" y="233"/>
                  </a:lnTo>
                  <a:lnTo>
                    <a:pt x="200" y="232"/>
                  </a:lnTo>
                  <a:lnTo>
                    <a:pt x="204" y="229"/>
                  </a:lnTo>
                  <a:lnTo>
                    <a:pt x="210" y="226"/>
                  </a:lnTo>
                  <a:lnTo>
                    <a:pt x="218" y="220"/>
                  </a:lnTo>
                  <a:lnTo>
                    <a:pt x="230" y="214"/>
                  </a:lnTo>
                  <a:lnTo>
                    <a:pt x="243" y="207"/>
                  </a:lnTo>
                  <a:lnTo>
                    <a:pt x="259" y="201"/>
                  </a:lnTo>
                  <a:lnTo>
                    <a:pt x="277" y="194"/>
                  </a:lnTo>
                  <a:lnTo>
                    <a:pt x="297" y="189"/>
                  </a:lnTo>
                  <a:lnTo>
                    <a:pt x="320" y="185"/>
                  </a:lnTo>
                  <a:lnTo>
                    <a:pt x="344" y="183"/>
                  </a:lnTo>
                  <a:lnTo>
                    <a:pt x="370" y="180"/>
                  </a:lnTo>
                  <a:lnTo>
                    <a:pt x="399" y="181"/>
                  </a:lnTo>
                  <a:lnTo>
                    <a:pt x="430" y="185"/>
                  </a:lnTo>
                  <a:lnTo>
                    <a:pt x="464" y="191"/>
                  </a:lnTo>
                  <a:lnTo>
                    <a:pt x="498" y="201"/>
                  </a:lnTo>
                  <a:lnTo>
                    <a:pt x="548" y="2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73" name="Freeform 173"/>
            <p:cNvSpPr>
              <a:spLocks/>
            </p:cNvSpPr>
            <p:nvPr/>
          </p:nvSpPr>
          <p:spPr bwMode="auto">
            <a:xfrm>
              <a:off x="6551" y="13597"/>
              <a:ext cx="650" cy="735"/>
            </a:xfrm>
            <a:custGeom>
              <a:avLst/>
              <a:gdLst>
                <a:gd name="T0" fmla="*/ 645 w 650"/>
                <a:gd name="T1" fmla="*/ 27 h 735"/>
                <a:gd name="T2" fmla="*/ 642 w 650"/>
                <a:gd name="T3" fmla="*/ 26 h 735"/>
                <a:gd name="T4" fmla="*/ 631 w 650"/>
                <a:gd name="T5" fmla="*/ 23 h 735"/>
                <a:gd name="T6" fmla="*/ 615 w 650"/>
                <a:gd name="T7" fmla="*/ 19 h 735"/>
                <a:gd name="T8" fmla="*/ 592 w 650"/>
                <a:gd name="T9" fmla="*/ 15 h 735"/>
                <a:gd name="T10" fmla="*/ 565 w 650"/>
                <a:gd name="T11" fmla="*/ 10 h 735"/>
                <a:gd name="T12" fmla="*/ 533 w 650"/>
                <a:gd name="T13" fmla="*/ 6 h 735"/>
                <a:gd name="T14" fmla="*/ 496 w 650"/>
                <a:gd name="T15" fmla="*/ 3 h 735"/>
                <a:gd name="T16" fmla="*/ 456 w 650"/>
                <a:gd name="T17" fmla="*/ 1 h 735"/>
                <a:gd name="T18" fmla="*/ 411 w 650"/>
                <a:gd name="T19" fmla="*/ 0 h 735"/>
                <a:gd name="T20" fmla="*/ 364 w 650"/>
                <a:gd name="T21" fmla="*/ 2 h 735"/>
                <a:gd name="T22" fmla="*/ 315 w 650"/>
                <a:gd name="T23" fmla="*/ 6 h 735"/>
                <a:gd name="T24" fmla="*/ 262 w 650"/>
                <a:gd name="T25" fmla="*/ 15 h 735"/>
                <a:gd name="T26" fmla="*/ 209 w 650"/>
                <a:gd name="T27" fmla="*/ 26 h 735"/>
                <a:gd name="T28" fmla="*/ 154 w 650"/>
                <a:gd name="T29" fmla="*/ 42 h 735"/>
                <a:gd name="T30" fmla="*/ 98 w 650"/>
                <a:gd name="T31" fmla="*/ 61 h 735"/>
                <a:gd name="T32" fmla="*/ 42 w 650"/>
                <a:gd name="T33" fmla="*/ 87 h 735"/>
                <a:gd name="T34" fmla="*/ 38 w 650"/>
                <a:gd name="T35" fmla="*/ 101 h 735"/>
                <a:gd name="T36" fmla="*/ 28 w 650"/>
                <a:gd name="T37" fmla="*/ 141 h 735"/>
                <a:gd name="T38" fmla="*/ 17 w 650"/>
                <a:gd name="T39" fmla="*/ 203 h 735"/>
                <a:gd name="T40" fmla="*/ 6 w 650"/>
                <a:gd name="T41" fmla="*/ 283 h 735"/>
                <a:gd name="T42" fmla="*/ 0 w 650"/>
                <a:gd name="T43" fmla="*/ 378 h 735"/>
                <a:gd name="T44" fmla="*/ 5 w 650"/>
                <a:gd name="T45" fmla="*/ 484 h 735"/>
                <a:gd name="T46" fmla="*/ 21 w 650"/>
                <a:gd name="T47" fmla="*/ 599 h 735"/>
                <a:gd name="T48" fmla="*/ 54 w 650"/>
                <a:gd name="T49" fmla="*/ 716 h 735"/>
                <a:gd name="T50" fmla="*/ 58 w 650"/>
                <a:gd name="T51" fmla="*/ 716 h 735"/>
                <a:gd name="T52" fmla="*/ 66 w 650"/>
                <a:gd name="T53" fmla="*/ 715 h 735"/>
                <a:gd name="T54" fmla="*/ 80 w 650"/>
                <a:gd name="T55" fmla="*/ 713 h 735"/>
                <a:gd name="T56" fmla="*/ 99 w 650"/>
                <a:gd name="T57" fmla="*/ 712 h 735"/>
                <a:gd name="T58" fmla="*/ 124 w 650"/>
                <a:gd name="T59" fmla="*/ 710 h 735"/>
                <a:gd name="T60" fmla="*/ 153 w 650"/>
                <a:gd name="T61" fmla="*/ 708 h 735"/>
                <a:gd name="T62" fmla="*/ 188 w 650"/>
                <a:gd name="T63" fmla="*/ 707 h 735"/>
                <a:gd name="T64" fmla="*/ 225 w 650"/>
                <a:gd name="T65" fmla="*/ 706 h 735"/>
                <a:gd name="T66" fmla="*/ 267 w 650"/>
                <a:gd name="T67" fmla="*/ 705 h 735"/>
                <a:gd name="T68" fmla="*/ 313 w 650"/>
                <a:gd name="T69" fmla="*/ 706 h 735"/>
                <a:gd name="T70" fmla="*/ 362 w 650"/>
                <a:gd name="T71" fmla="*/ 707 h 735"/>
                <a:gd name="T72" fmla="*/ 415 w 650"/>
                <a:gd name="T73" fmla="*/ 709 h 735"/>
                <a:gd name="T74" fmla="*/ 470 w 650"/>
                <a:gd name="T75" fmla="*/ 713 h 735"/>
                <a:gd name="T76" fmla="*/ 528 w 650"/>
                <a:gd name="T77" fmla="*/ 719 h 735"/>
                <a:gd name="T78" fmla="*/ 588 w 650"/>
                <a:gd name="T79" fmla="*/ 726 h 735"/>
                <a:gd name="T80" fmla="*/ 650 w 650"/>
                <a:gd name="T81" fmla="*/ 735 h 735"/>
                <a:gd name="T82" fmla="*/ 647 w 650"/>
                <a:gd name="T83" fmla="*/ 713 h 735"/>
                <a:gd name="T84" fmla="*/ 641 w 650"/>
                <a:gd name="T85" fmla="*/ 655 h 735"/>
                <a:gd name="T86" fmla="*/ 631 w 650"/>
                <a:gd name="T87" fmla="*/ 568 h 735"/>
                <a:gd name="T88" fmla="*/ 623 w 650"/>
                <a:gd name="T89" fmla="*/ 462 h 735"/>
                <a:gd name="T90" fmla="*/ 618 w 650"/>
                <a:gd name="T91" fmla="*/ 345 h 735"/>
                <a:gd name="T92" fmla="*/ 618 w 650"/>
                <a:gd name="T93" fmla="*/ 229 h 735"/>
                <a:gd name="T94" fmla="*/ 627 w 650"/>
                <a:gd name="T95" fmla="*/ 119 h 735"/>
                <a:gd name="T96" fmla="*/ 645 w 650"/>
                <a:gd name="T97" fmla="*/ 27 h 7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50"/>
                <a:gd name="T148" fmla="*/ 0 h 735"/>
                <a:gd name="T149" fmla="*/ 650 w 650"/>
                <a:gd name="T150" fmla="*/ 735 h 7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50" h="735">
                  <a:moveTo>
                    <a:pt x="645" y="27"/>
                  </a:moveTo>
                  <a:lnTo>
                    <a:pt x="642" y="26"/>
                  </a:lnTo>
                  <a:lnTo>
                    <a:pt x="631" y="23"/>
                  </a:lnTo>
                  <a:lnTo>
                    <a:pt x="615" y="19"/>
                  </a:lnTo>
                  <a:lnTo>
                    <a:pt x="592" y="15"/>
                  </a:lnTo>
                  <a:lnTo>
                    <a:pt x="565" y="10"/>
                  </a:lnTo>
                  <a:lnTo>
                    <a:pt x="533" y="6"/>
                  </a:lnTo>
                  <a:lnTo>
                    <a:pt x="496" y="3"/>
                  </a:lnTo>
                  <a:lnTo>
                    <a:pt x="456" y="1"/>
                  </a:lnTo>
                  <a:lnTo>
                    <a:pt x="411" y="0"/>
                  </a:lnTo>
                  <a:lnTo>
                    <a:pt x="364" y="2"/>
                  </a:lnTo>
                  <a:lnTo>
                    <a:pt x="315" y="6"/>
                  </a:lnTo>
                  <a:lnTo>
                    <a:pt x="262" y="15"/>
                  </a:lnTo>
                  <a:lnTo>
                    <a:pt x="209" y="26"/>
                  </a:lnTo>
                  <a:lnTo>
                    <a:pt x="154" y="42"/>
                  </a:lnTo>
                  <a:lnTo>
                    <a:pt x="98" y="61"/>
                  </a:lnTo>
                  <a:lnTo>
                    <a:pt x="42" y="87"/>
                  </a:lnTo>
                  <a:lnTo>
                    <a:pt x="38" y="101"/>
                  </a:lnTo>
                  <a:lnTo>
                    <a:pt x="28" y="141"/>
                  </a:lnTo>
                  <a:lnTo>
                    <a:pt x="17" y="203"/>
                  </a:lnTo>
                  <a:lnTo>
                    <a:pt x="6" y="283"/>
                  </a:lnTo>
                  <a:lnTo>
                    <a:pt x="0" y="378"/>
                  </a:lnTo>
                  <a:lnTo>
                    <a:pt x="5" y="484"/>
                  </a:lnTo>
                  <a:lnTo>
                    <a:pt x="21" y="599"/>
                  </a:lnTo>
                  <a:lnTo>
                    <a:pt x="54" y="716"/>
                  </a:lnTo>
                  <a:lnTo>
                    <a:pt x="58" y="716"/>
                  </a:lnTo>
                  <a:lnTo>
                    <a:pt x="66" y="715"/>
                  </a:lnTo>
                  <a:lnTo>
                    <a:pt x="80" y="713"/>
                  </a:lnTo>
                  <a:lnTo>
                    <a:pt x="99" y="712"/>
                  </a:lnTo>
                  <a:lnTo>
                    <a:pt x="124" y="710"/>
                  </a:lnTo>
                  <a:lnTo>
                    <a:pt x="153" y="708"/>
                  </a:lnTo>
                  <a:lnTo>
                    <a:pt x="188" y="707"/>
                  </a:lnTo>
                  <a:lnTo>
                    <a:pt x="225" y="706"/>
                  </a:lnTo>
                  <a:lnTo>
                    <a:pt x="267" y="705"/>
                  </a:lnTo>
                  <a:lnTo>
                    <a:pt x="313" y="706"/>
                  </a:lnTo>
                  <a:lnTo>
                    <a:pt x="362" y="707"/>
                  </a:lnTo>
                  <a:lnTo>
                    <a:pt x="415" y="709"/>
                  </a:lnTo>
                  <a:lnTo>
                    <a:pt x="470" y="713"/>
                  </a:lnTo>
                  <a:lnTo>
                    <a:pt x="528" y="719"/>
                  </a:lnTo>
                  <a:lnTo>
                    <a:pt x="588" y="726"/>
                  </a:lnTo>
                  <a:lnTo>
                    <a:pt x="650" y="735"/>
                  </a:lnTo>
                  <a:lnTo>
                    <a:pt x="647" y="713"/>
                  </a:lnTo>
                  <a:lnTo>
                    <a:pt x="641" y="655"/>
                  </a:lnTo>
                  <a:lnTo>
                    <a:pt x="631" y="568"/>
                  </a:lnTo>
                  <a:lnTo>
                    <a:pt x="623" y="462"/>
                  </a:lnTo>
                  <a:lnTo>
                    <a:pt x="618" y="345"/>
                  </a:lnTo>
                  <a:lnTo>
                    <a:pt x="618" y="229"/>
                  </a:lnTo>
                  <a:lnTo>
                    <a:pt x="627" y="119"/>
                  </a:lnTo>
                  <a:lnTo>
                    <a:pt x="645" y="27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74" name="Freeform 174"/>
            <p:cNvSpPr>
              <a:spLocks/>
            </p:cNvSpPr>
            <p:nvPr/>
          </p:nvSpPr>
          <p:spPr bwMode="auto">
            <a:xfrm>
              <a:off x="6623" y="13797"/>
              <a:ext cx="1071" cy="731"/>
            </a:xfrm>
            <a:custGeom>
              <a:avLst/>
              <a:gdLst>
                <a:gd name="T0" fmla="*/ 6 w 1071"/>
                <a:gd name="T1" fmla="*/ 552 h 731"/>
                <a:gd name="T2" fmla="*/ 0 w 1071"/>
                <a:gd name="T3" fmla="*/ 642 h 731"/>
                <a:gd name="T4" fmla="*/ 698 w 1071"/>
                <a:gd name="T5" fmla="*/ 731 h 731"/>
                <a:gd name="T6" fmla="*/ 703 w 1071"/>
                <a:gd name="T7" fmla="*/ 729 h 731"/>
                <a:gd name="T8" fmla="*/ 717 w 1071"/>
                <a:gd name="T9" fmla="*/ 722 h 731"/>
                <a:gd name="T10" fmla="*/ 740 w 1071"/>
                <a:gd name="T11" fmla="*/ 710 h 731"/>
                <a:gd name="T12" fmla="*/ 768 w 1071"/>
                <a:gd name="T13" fmla="*/ 694 h 731"/>
                <a:gd name="T14" fmla="*/ 801 w 1071"/>
                <a:gd name="T15" fmla="*/ 672 h 731"/>
                <a:gd name="T16" fmla="*/ 838 w 1071"/>
                <a:gd name="T17" fmla="*/ 645 h 731"/>
                <a:gd name="T18" fmla="*/ 876 w 1071"/>
                <a:gd name="T19" fmla="*/ 614 h 731"/>
                <a:gd name="T20" fmla="*/ 915 w 1071"/>
                <a:gd name="T21" fmla="*/ 577 h 731"/>
                <a:gd name="T22" fmla="*/ 953 w 1071"/>
                <a:gd name="T23" fmla="*/ 536 h 731"/>
                <a:gd name="T24" fmla="*/ 988 w 1071"/>
                <a:gd name="T25" fmla="*/ 491 h 731"/>
                <a:gd name="T26" fmla="*/ 1018 w 1071"/>
                <a:gd name="T27" fmla="*/ 439 h 731"/>
                <a:gd name="T28" fmla="*/ 1043 w 1071"/>
                <a:gd name="T29" fmla="*/ 383 h 731"/>
                <a:gd name="T30" fmla="*/ 1061 w 1071"/>
                <a:gd name="T31" fmla="*/ 322 h 731"/>
                <a:gd name="T32" fmla="*/ 1071 w 1071"/>
                <a:gd name="T33" fmla="*/ 255 h 731"/>
                <a:gd name="T34" fmla="*/ 1070 w 1071"/>
                <a:gd name="T35" fmla="*/ 185 h 731"/>
                <a:gd name="T36" fmla="*/ 1057 w 1071"/>
                <a:gd name="T37" fmla="*/ 108 h 731"/>
                <a:gd name="T38" fmla="*/ 1055 w 1071"/>
                <a:gd name="T39" fmla="*/ 104 h 731"/>
                <a:gd name="T40" fmla="*/ 1049 w 1071"/>
                <a:gd name="T41" fmla="*/ 92 h 731"/>
                <a:gd name="T42" fmla="*/ 1037 w 1071"/>
                <a:gd name="T43" fmla="*/ 76 h 731"/>
                <a:gd name="T44" fmla="*/ 1022 w 1071"/>
                <a:gd name="T45" fmla="*/ 57 h 731"/>
                <a:gd name="T46" fmla="*/ 1002 w 1071"/>
                <a:gd name="T47" fmla="*/ 37 h 731"/>
                <a:gd name="T48" fmla="*/ 979 w 1071"/>
                <a:gd name="T49" fmla="*/ 20 h 731"/>
                <a:gd name="T50" fmla="*/ 951 w 1071"/>
                <a:gd name="T51" fmla="*/ 7 h 731"/>
                <a:gd name="T52" fmla="*/ 919 w 1071"/>
                <a:gd name="T53" fmla="*/ 0 h 731"/>
                <a:gd name="T54" fmla="*/ 924 w 1071"/>
                <a:gd name="T55" fmla="*/ 12 h 731"/>
                <a:gd name="T56" fmla="*/ 934 w 1071"/>
                <a:gd name="T57" fmla="*/ 44 h 731"/>
                <a:gd name="T58" fmla="*/ 947 w 1071"/>
                <a:gd name="T59" fmla="*/ 94 h 731"/>
                <a:gd name="T60" fmla="*/ 958 w 1071"/>
                <a:gd name="T61" fmla="*/ 159 h 731"/>
                <a:gd name="T62" fmla="*/ 961 w 1071"/>
                <a:gd name="T63" fmla="*/ 238 h 731"/>
                <a:gd name="T64" fmla="*/ 953 w 1071"/>
                <a:gd name="T65" fmla="*/ 324 h 731"/>
                <a:gd name="T66" fmla="*/ 928 w 1071"/>
                <a:gd name="T67" fmla="*/ 418 h 731"/>
                <a:gd name="T68" fmla="*/ 884 w 1071"/>
                <a:gd name="T69" fmla="*/ 516 h 731"/>
                <a:gd name="T70" fmla="*/ 883 w 1071"/>
                <a:gd name="T71" fmla="*/ 518 h 731"/>
                <a:gd name="T72" fmla="*/ 879 w 1071"/>
                <a:gd name="T73" fmla="*/ 521 h 731"/>
                <a:gd name="T74" fmla="*/ 872 w 1071"/>
                <a:gd name="T75" fmla="*/ 526 h 731"/>
                <a:gd name="T76" fmla="*/ 862 w 1071"/>
                <a:gd name="T77" fmla="*/ 534 h 731"/>
                <a:gd name="T78" fmla="*/ 851 w 1071"/>
                <a:gd name="T79" fmla="*/ 541 h 731"/>
                <a:gd name="T80" fmla="*/ 837 w 1071"/>
                <a:gd name="T81" fmla="*/ 550 h 731"/>
                <a:gd name="T82" fmla="*/ 819 w 1071"/>
                <a:gd name="T83" fmla="*/ 559 h 731"/>
                <a:gd name="T84" fmla="*/ 800 w 1071"/>
                <a:gd name="T85" fmla="*/ 567 h 731"/>
                <a:gd name="T86" fmla="*/ 778 w 1071"/>
                <a:gd name="T87" fmla="*/ 575 h 731"/>
                <a:gd name="T88" fmla="*/ 754 w 1071"/>
                <a:gd name="T89" fmla="*/ 582 h 731"/>
                <a:gd name="T90" fmla="*/ 727 w 1071"/>
                <a:gd name="T91" fmla="*/ 588 h 731"/>
                <a:gd name="T92" fmla="*/ 697 w 1071"/>
                <a:gd name="T93" fmla="*/ 592 h 731"/>
                <a:gd name="T94" fmla="*/ 666 w 1071"/>
                <a:gd name="T95" fmla="*/ 593 h 731"/>
                <a:gd name="T96" fmla="*/ 631 w 1071"/>
                <a:gd name="T97" fmla="*/ 592 h 731"/>
                <a:gd name="T98" fmla="*/ 593 w 1071"/>
                <a:gd name="T99" fmla="*/ 589 h 731"/>
                <a:gd name="T100" fmla="*/ 555 w 1071"/>
                <a:gd name="T101" fmla="*/ 581 h 731"/>
                <a:gd name="T102" fmla="*/ 555 w 1071"/>
                <a:gd name="T103" fmla="*/ 677 h 731"/>
                <a:gd name="T104" fmla="*/ 24 w 1071"/>
                <a:gd name="T105" fmla="*/ 623 h 731"/>
                <a:gd name="T106" fmla="*/ 6 w 1071"/>
                <a:gd name="T107" fmla="*/ 552 h 73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71"/>
                <a:gd name="T163" fmla="*/ 0 h 731"/>
                <a:gd name="T164" fmla="*/ 1071 w 1071"/>
                <a:gd name="T165" fmla="*/ 731 h 73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71" h="731">
                  <a:moveTo>
                    <a:pt x="6" y="552"/>
                  </a:moveTo>
                  <a:lnTo>
                    <a:pt x="0" y="642"/>
                  </a:lnTo>
                  <a:lnTo>
                    <a:pt x="698" y="731"/>
                  </a:lnTo>
                  <a:lnTo>
                    <a:pt x="703" y="729"/>
                  </a:lnTo>
                  <a:lnTo>
                    <a:pt x="717" y="722"/>
                  </a:lnTo>
                  <a:lnTo>
                    <a:pt x="740" y="710"/>
                  </a:lnTo>
                  <a:lnTo>
                    <a:pt x="768" y="694"/>
                  </a:lnTo>
                  <a:lnTo>
                    <a:pt x="801" y="672"/>
                  </a:lnTo>
                  <a:lnTo>
                    <a:pt x="838" y="645"/>
                  </a:lnTo>
                  <a:lnTo>
                    <a:pt x="876" y="614"/>
                  </a:lnTo>
                  <a:lnTo>
                    <a:pt x="915" y="577"/>
                  </a:lnTo>
                  <a:lnTo>
                    <a:pt x="953" y="536"/>
                  </a:lnTo>
                  <a:lnTo>
                    <a:pt x="988" y="491"/>
                  </a:lnTo>
                  <a:lnTo>
                    <a:pt x="1018" y="439"/>
                  </a:lnTo>
                  <a:lnTo>
                    <a:pt x="1043" y="383"/>
                  </a:lnTo>
                  <a:lnTo>
                    <a:pt x="1061" y="322"/>
                  </a:lnTo>
                  <a:lnTo>
                    <a:pt x="1071" y="255"/>
                  </a:lnTo>
                  <a:lnTo>
                    <a:pt x="1070" y="185"/>
                  </a:lnTo>
                  <a:lnTo>
                    <a:pt x="1057" y="108"/>
                  </a:lnTo>
                  <a:lnTo>
                    <a:pt x="1055" y="104"/>
                  </a:lnTo>
                  <a:lnTo>
                    <a:pt x="1049" y="92"/>
                  </a:lnTo>
                  <a:lnTo>
                    <a:pt x="1037" y="76"/>
                  </a:lnTo>
                  <a:lnTo>
                    <a:pt x="1022" y="57"/>
                  </a:lnTo>
                  <a:lnTo>
                    <a:pt x="1002" y="37"/>
                  </a:lnTo>
                  <a:lnTo>
                    <a:pt x="979" y="20"/>
                  </a:lnTo>
                  <a:lnTo>
                    <a:pt x="951" y="7"/>
                  </a:lnTo>
                  <a:lnTo>
                    <a:pt x="919" y="0"/>
                  </a:lnTo>
                  <a:lnTo>
                    <a:pt x="924" y="12"/>
                  </a:lnTo>
                  <a:lnTo>
                    <a:pt x="934" y="44"/>
                  </a:lnTo>
                  <a:lnTo>
                    <a:pt x="947" y="94"/>
                  </a:lnTo>
                  <a:lnTo>
                    <a:pt x="958" y="159"/>
                  </a:lnTo>
                  <a:lnTo>
                    <a:pt x="961" y="238"/>
                  </a:lnTo>
                  <a:lnTo>
                    <a:pt x="953" y="324"/>
                  </a:lnTo>
                  <a:lnTo>
                    <a:pt x="928" y="418"/>
                  </a:lnTo>
                  <a:lnTo>
                    <a:pt x="884" y="516"/>
                  </a:lnTo>
                  <a:lnTo>
                    <a:pt x="883" y="518"/>
                  </a:lnTo>
                  <a:lnTo>
                    <a:pt x="879" y="521"/>
                  </a:lnTo>
                  <a:lnTo>
                    <a:pt x="872" y="526"/>
                  </a:lnTo>
                  <a:lnTo>
                    <a:pt x="862" y="534"/>
                  </a:lnTo>
                  <a:lnTo>
                    <a:pt x="851" y="541"/>
                  </a:lnTo>
                  <a:lnTo>
                    <a:pt x="837" y="550"/>
                  </a:lnTo>
                  <a:lnTo>
                    <a:pt x="819" y="559"/>
                  </a:lnTo>
                  <a:lnTo>
                    <a:pt x="800" y="567"/>
                  </a:lnTo>
                  <a:lnTo>
                    <a:pt x="778" y="575"/>
                  </a:lnTo>
                  <a:lnTo>
                    <a:pt x="754" y="582"/>
                  </a:lnTo>
                  <a:lnTo>
                    <a:pt x="727" y="588"/>
                  </a:lnTo>
                  <a:lnTo>
                    <a:pt x="697" y="592"/>
                  </a:lnTo>
                  <a:lnTo>
                    <a:pt x="666" y="593"/>
                  </a:lnTo>
                  <a:lnTo>
                    <a:pt x="631" y="592"/>
                  </a:lnTo>
                  <a:lnTo>
                    <a:pt x="593" y="589"/>
                  </a:lnTo>
                  <a:lnTo>
                    <a:pt x="555" y="581"/>
                  </a:lnTo>
                  <a:lnTo>
                    <a:pt x="555" y="677"/>
                  </a:lnTo>
                  <a:lnTo>
                    <a:pt x="24" y="623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75" name="Freeform 175"/>
            <p:cNvSpPr>
              <a:spLocks/>
            </p:cNvSpPr>
            <p:nvPr/>
          </p:nvSpPr>
          <p:spPr bwMode="auto">
            <a:xfrm>
              <a:off x="6486" y="14516"/>
              <a:ext cx="787" cy="253"/>
            </a:xfrm>
            <a:custGeom>
              <a:avLst/>
              <a:gdLst>
                <a:gd name="T0" fmla="*/ 787 w 787"/>
                <a:gd name="T1" fmla="*/ 91 h 253"/>
                <a:gd name="T2" fmla="*/ 12 w 787"/>
                <a:gd name="T3" fmla="*/ 0 h 253"/>
                <a:gd name="T4" fmla="*/ 0 w 787"/>
                <a:gd name="T5" fmla="*/ 91 h 253"/>
                <a:gd name="T6" fmla="*/ 764 w 787"/>
                <a:gd name="T7" fmla="*/ 253 h 253"/>
                <a:gd name="T8" fmla="*/ 787 w 787"/>
                <a:gd name="T9" fmla="*/ 9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7"/>
                <a:gd name="T16" fmla="*/ 0 h 253"/>
                <a:gd name="T17" fmla="*/ 787 w 787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7" h="253">
                  <a:moveTo>
                    <a:pt x="787" y="91"/>
                  </a:moveTo>
                  <a:lnTo>
                    <a:pt x="12" y="0"/>
                  </a:lnTo>
                  <a:lnTo>
                    <a:pt x="0" y="91"/>
                  </a:lnTo>
                  <a:lnTo>
                    <a:pt x="764" y="253"/>
                  </a:lnTo>
                  <a:lnTo>
                    <a:pt x="787" y="9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76" name="Freeform 176"/>
            <p:cNvSpPr>
              <a:spLocks/>
            </p:cNvSpPr>
            <p:nvPr/>
          </p:nvSpPr>
          <p:spPr bwMode="auto">
            <a:xfrm>
              <a:off x="6879" y="14597"/>
              <a:ext cx="336" cy="115"/>
            </a:xfrm>
            <a:custGeom>
              <a:avLst/>
              <a:gdLst>
                <a:gd name="T0" fmla="*/ 336 w 336"/>
                <a:gd name="T1" fmla="*/ 50 h 115"/>
                <a:gd name="T2" fmla="*/ 4 w 336"/>
                <a:gd name="T3" fmla="*/ 0 h 115"/>
                <a:gd name="T4" fmla="*/ 0 w 336"/>
                <a:gd name="T5" fmla="*/ 48 h 115"/>
                <a:gd name="T6" fmla="*/ 327 w 336"/>
                <a:gd name="T7" fmla="*/ 115 h 115"/>
                <a:gd name="T8" fmla="*/ 336 w 336"/>
                <a:gd name="T9" fmla="*/ 50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115"/>
                <a:gd name="T17" fmla="*/ 336 w 336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115">
                  <a:moveTo>
                    <a:pt x="336" y="50"/>
                  </a:moveTo>
                  <a:lnTo>
                    <a:pt x="4" y="0"/>
                  </a:lnTo>
                  <a:lnTo>
                    <a:pt x="0" y="48"/>
                  </a:lnTo>
                  <a:lnTo>
                    <a:pt x="327" y="115"/>
                  </a:lnTo>
                  <a:lnTo>
                    <a:pt x="336" y="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77" name="Freeform 177"/>
            <p:cNvSpPr>
              <a:spLocks/>
            </p:cNvSpPr>
            <p:nvPr/>
          </p:nvSpPr>
          <p:spPr bwMode="auto">
            <a:xfrm>
              <a:off x="6536" y="14540"/>
              <a:ext cx="225" cy="85"/>
            </a:xfrm>
            <a:custGeom>
              <a:avLst/>
              <a:gdLst>
                <a:gd name="T0" fmla="*/ 225 w 225"/>
                <a:gd name="T1" fmla="*/ 39 h 85"/>
                <a:gd name="T2" fmla="*/ 0 w 225"/>
                <a:gd name="T3" fmla="*/ 0 h 85"/>
                <a:gd name="T4" fmla="*/ 3 w 225"/>
                <a:gd name="T5" fmla="*/ 41 h 85"/>
                <a:gd name="T6" fmla="*/ 218 w 225"/>
                <a:gd name="T7" fmla="*/ 85 h 85"/>
                <a:gd name="T8" fmla="*/ 225 w 225"/>
                <a:gd name="T9" fmla="*/ 39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5"/>
                <a:gd name="T16" fmla="*/ 0 h 85"/>
                <a:gd name="T17" fmla="*/ 225 w 22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5" h="85">
                  <a:moveTo>
                    <a:pt x="225" y="39"/>
                  </a:moveTo>
                  <a:lnTo>
                    <a:pt x="0" y="0"/>
                  </a:lnTo>
                  <a:lnTo>
                    <a:pt x="3" y="41"/>
                  </a:lnTo>
                  <a:lnTo>
                    <a:pt x="218" y="85"/>
                  </a:lnTo>
                  <a:lnTo>
                    <a:pt x="225" y="3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78" name="Freeform 178"/>
            <p:cNvSpPr>
              <a:spLocks/>
            </p:cNvSpPr>
            <p:nvPr/>
          </p:nvSpPr>
          <p:spPr bwMode="auto">
            <a:xfrm>
              <a:off x="5972" y="14624"/>
              <a:ext cx="1325" cy="439"/>
            </a:xfrm>
            <a:custGeom>
              <a:avLst/>
              <a:gdLst>
                <a:gd name="T0" fmla="*/ 0 w 1325"/>
                <a:gd name="T1" fmla="*/ 132 h 439"/>
                <a:gd name="T2" fmla="*/ 3 w 1325"/>
                <a:gd name="T3" fmla="*/ 132 h 439"/>
                <a:gd name="T4" fmla="*/ 10 w 1325"/>
                <a:gd name="T5" fmla="*/ 130 h 439"/>
                <a:gd name="T6" fmla="*/ 24 w 1325"/>
                <a:gd name="T7" fmla="*/ 128 h 439"/>
                <a:gd name="T8" fmla="*/ 42 w 1325"/>
                <a:gd name="T9" fmla="*/ 125 h 439"/>
                <a:gd name="T10" fmla="*/ 62 w 1325"/>
                <a:gd name="T11" fmla="*/ 121 h 439"/>
                <a:gd name="T12" fmla="*/ 86 w 1325"/>
                <a:gd name="T13" fmla="*/ 116 h 439"/>
                <a:gd name="T14" fmla="*/ 113 w 1325"/>
                <a:gd name="T15" fmla="*/ 109 h 439"/>
                <a:gd name="T16" fmla="*/ 141 w 1325"/>
                <a:gd name="T17" fmla="*/ 102 h 439"/>
                <a:gd name="T18" fmla="*/ 170 w 1325"/>
                <a:gd name="T19" fmla="*/ 94 h 439"/>
                <a:gd name="T20" fmla="*/ 199 w 1325"/>
                <a:gd name="T21" fmla="*/ 85 h 439"/>
                <a:gd name="T22" fmla="*/ 228 w 1325"/>
                <a:gd name="T23" fmla="*/ 74 h 439"/>
                <a:gd name="T24" fmla="*/ 257 w 1325"/>
                <a:gd name="T25" fmla="*/ 62 h 439"/>
                <a:gd name="T26" fmla="*/ 285 w 1325"/>
                <a:gd name="T27" fmla="*/ 48 h 439"/>
                <a:gd name="T28" fmla="*/ 309 w 1325"/>
                <a:gd name="T29" fmla="*/ 34 h 439"/>
                <a:gd name="T30" fmla="*/ 333 w 1325"/>
                <a:gd name="T31" fmla="*/ 18 h 439"/>
                <a:gd name="T32" fmla="*/ 352 w 1325"/>
                <a:gd name="T33" fmla="*/ 0 h 439"/>
                <a:gd name="T34" fmla="*/ 1325 w 1325"/>
                <a:gd name="T35" fmla="*/ 223 h 439"/>
                <a:gd name="T36" fmla="*/ 1323 w 1325"/>
                <a:gd name="T37" fmla="*/ 225 h 439"/>
                <a:gd name="T38" fmla="*/ 1318 w 1325"/>
                <a:gd name="T39" fmla="*/ 230 h 439"/>
                <a:gd name="T40" fmla="*/ 1309 w 1325"/>
                <a:gd name="T41" fmla="*/ 239 h 439"/>
                <a:gd name="T42" fmla="*/ 1297 w 1325"/>
                <a:gd name="T43" fmla="*/ 250 h 439"/>
                <a:gd name="T44" fmla="*/ 1282 w 1325"/>
                <a:gd name="T45" fmla="*/ 263 h 439"/>
                <a:gd name="T46" fmla="*/ 1265 w 1325"/>
                <a:gd name="T47" fmla="*/ 278 h 439"/>
                <a:gd name="T48" fmla="*/ 1247 w 1325"/>
                <a:gd name="T49" fmla="*/ 295 h 439"/>
                <a:gd name="T50" fmla="*/ 1225 w 1325"/>
                <a:gd name="T51" fmla="*/ 312 h 439"/>
                <a:gd name="T52" fmla="*/ 1202 w 1325"/>
                <a:gd name="T53" fmla="*/ 331 h 439"/>
                <a:gd name="T54" fmla="*/ 1179 w 1325"/>
                <a:gd name="T55" fmla="*/ 349 h 439"/>
                <a:gd name="T56" fmla="*/ 1154 w 1325"/>
                <a:gd name="T57" fmla="*/ 367 h 439"/>
                <a:gd name="T58" fmla="*/ 1128 w 1325"/>
                <a:gd name="T59" fmla="*/ 385 h 439"/>
                <a:gd name="T60" fmla="*/ 1102 w 1325"/>
                <a:gd name="T61" fmla="*/ 401 h 439"/>
                <a:gd name="T62" fmla="*/ 1077 w 1325"/>
                <a:gd name="T63" fmla="*/ 415 h 439"/>
                <a:gd name="T64" fmla="*/ 1051 w 1325"/>
                <a:gd name="T65" fmla="*/ 428 h 439"/>
                <a:gd name="T66" fmla="*/ 1026 w 1325"/>
                <a:gd name="T67" fmla="*/ 439 h 439"/>
                <a:gd name="T68" fmla="*/ 0 w 1325"/>
                <a:gd name="T69" fmla="*/ 132 h 4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25"/>
                <a:gd name="T106" fmla="*/ 0 h 439"/>
                <a:gd name="T107" fmla="*/ 1325 w 1325"/>
                <a:gd name="T108" fmla="*/ 439 h 4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25" h="439">
                  <a:moveTo>
                    <a:pt x="0" y="132"/>
                  </a:moveTo>
                  <a:lnTo>
                    <a:pt x="3" y="132"/>
                  </a:lnTo>
                  <a:lnTo>
                    <a:pt x="10" y="130"/>
                  </a:lnTo>
                  <a:lnTo>
                    <a:pt x="24" y="128"/>
                  </a:lnTo>
                  <a:lnTo>
                    <a:pt x="42" y="125"/>
                  </a:lnTo>
                  <a:lnTo>
                    <a:pt x="62" y="121"/>
                  </a:lnTo>
                  <a:lnTo>
                    <a:pt x="86" y="116"/>
                  </a:lnTo>
                  <a:lnTo>
                    <a:pt x="113" y="109"/>
                  </a:lnTo>
                  <a:lnTo>
                    <a:pt x="141" y="102"/>
                  </a:lnTo>
                  <a:lnTo>
                    <a:pt x="170" y="94"/>
                  </a:lnTo>
                  <a:lnTo>
                    <a:pt x="199" y="85"/>
                  </a:lnTo>
                  <a:lnTo>
                    <a:pt x="228" y="74"/>
                  </a:lnTo>
                  <a:lnTo>
                    <a:pt x="257" y="62"/>
                  </a:lnTo>
                  <a:lnTo>
                    <a:pt x="285" y="48"/>
                  </a:lnTo>
                  <a:lnTo>
                    <a:pt x="309" y="34"/>
                  </a:lnTo>
                  <a:lnTo>
                    <a:pt x="333" y="18"/>
                  </a:lnTo>
                  <a:lnTo>
                    <a:pt x="352" y="0"/>
                  </a:lnTo>
                  <a:lnTo>
                    <a:pt x="1325" y="223"/>
                  </a:lnTo>
                  <a:lnTo>
                    <a:pt x="1323" y="225"/>
                  </a:lnTo>
                  <a:lnTo>
                    <a:pt x="1318" y="230"/>
                  </a:lnTo>
                  <a:lnTo>
                    <a:pt x="1309" y="239"/>
                  </a:lnTo>
                  <a:lnTo>
                    <a:pt x="1297" y="250"/>
                  </a:lnTo>
                  <a:lnTo>
                    <a:pt x="1282" y="263"/>
                  </a:lnTo>
                  <a:lnTo>
                    <a:pt x="1265" y="278"/>
                  </a:lnTo>
                  <a:lnTo>
                    <a:pt x="1247" y="295"/>
                  </a:lnTo>
                  <a:lnTo>
                    <a:pt x="1225" y="312"/>
                  </a:lnTo>
                  <a:lnTo>
                    <a:pt x="1202" y="331"/>
                  </a:lnTo>
                  <a:lnTo>
                    <a:pt x="1179" y="349"/>
                  </a:lnTo>
                  <a:lnTo>
                    <a:pt x="1154" y="367"/>
                  </a:lnTo>
                  <a:lnTo>
                    <a:pt x="1128" y="385"/>
                  </a:lnTo>
                  <a:lnTo>
                    <a:pt x="1102" y="401"/>
                  </a:lnTo>
                  <a:lnTo>
                    <a:pt x="1077" y="415"/>
                  </a:lnTo>
                  <a:lnTo>
                    <a:pt x="1051" y="428"/>
                  </a:lnTo>
                  <a:lnTo>
                    <a:pt x="1026" y="439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79" name="Freeform 179"/>
            <p:cNvSpPr>
              <a:spLocks/>
            </p:cNvSpPr>
            <p:nvPr/>
          </p:nvSpPr>
          <p:spPr bwMode="auto">
            <a:xfrm>
              <a:off x="7292" y="14577"/>
              <a:ext cx="472" cy="209"/>
            </a:xfrm>
            <a:custGeom>
              <a:avLst/>
              <a:gdLst>
                <a:gd name="T0" fmla="*/ 47 w 472"/>
                <a:gd name="T1" fmla="*/ 209 h 209"/>
                <a:gd name="T2" fmla="*/ 472 w 472"/>
                <a:gd name="T3" fmla="*/ 84 h 209"/>
                <a:gd name="T4" fmla="*/ 215 w 472"/>
                <a:gd name="T5" fmla="*/ 0 h 209"/>
                <a:gd name="T6" fmla="*/ 5 w 472"/>
                <a:gd name="T7" fmla="*/ 24 h 209"/>
                <a:gd name="T8" fmla="*/ 0 w 472"/>
                <a:gd name="T9" fmla="*/ 197 h 209"/>
                <a:gd name="T10" fmla="*/ 47 w 472"/>
                <a:gd name="T11" fmla="*/ 20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09"/>
                <a:gd name="T20" fmla="*/ 472 w 472"/>
                <a:gd name="T21" fmla="*/ 209 h 2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09">
                  <a:moveTo>
                    <a:pt x="47" y="209"/>
                  </a:moveTo>
                  <a:lnTo>
                    <a:pt x="472" y="84"/>
                  </a:lnTo>
                  <a:lnTo>
                    <a:pt x="215" y="0"/>
                  </a:lnTo>
                  <a:lnTo>
                    <a:pt x="5" y="24"/>
                  </a:lnTo>
                  <a:lnTo>
                    <a:pt x="0" y="197"/>
                  </a:lnTo>
                  <a:lnTo>
                    <a:pt x="47" y="20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0" name="Freeform 180"/>
            <p:cNvSpPr>
              <a:spLocks/>
            </p:cNvSpPr>
            <p:nvPr/>
          </p:nvSpPr>
          <p:spPr bwMode="auto">
            <a:xfrm>
              <a:off x="6073" y="13679"/>
              <a:ext cx="251" cy="999"/>
            </a:xfrm>
            <a:custGeom>
              <a:avLst/>
              <a:gdLst>
                <a:gd name="T0" fmla="*/ 251 w 251"/>
                <a:gd name="T1" fmla="*/ 23 h 999"/>
                <a:gd name="T2" fmla="*/ 250 w 251"/>
                <a:gd name="T3" fmla="*/ 22 h 999"/>
                <a:gd name="T4" fmla="*/ 246 w 251"/>
                <a:gd name="T5" fmla="*/ 20 h 999"/>
                <a:gd name="T6" fmla="*/ 239 w 251"/>
                <a:gd name="T7" fmla="*/ 18 h 999"/>
                <a:gd name="T8" fmla="*/ 230 w 251"/>
                <a:gd name="T9" fmla="*/ 15 h 999"/>
                <a:gd name="T10" fmla="*/ 218 w 251"/>
                <a:gd name="T11" fmla="*/ 11 h 999"/>
                <a:gd name="T12" fmla="*/ 205 w 251"/>
                <a:gd name="T13" fmla="*/ 7 h 999"/>
                <a:gd name="T14" fmla="*/ 190 w 251"/>
                <a:gd name="T15" fmla="*/ 4 h 999"/>
                <a:gd name="T16" fmla="*/ 173 w 251"/>
                <a:gd name="T17" fmla="*/ 1 h 999"/>
                <a:gd name="T18" fmla="*/ 155 w 251"/>
                <a:gd name="T19" fmla="*/ 0 h 999"/>
                <a:gd name="T20" fmla="*/ 134 w 251"/>
                <a:gd name="T21" fmla="*/ 0 h 999"/>
                <a:gd name="T22" fmla="*/ 114 w 251"/>
                <a:gd name="T23" fmla="*/ 2 h 999"/>
                <a:gd name="T24" fmla="*/ 92 w 251"/>
                <a:gd name="T25" fmla="*/ 5 h 999"/>
                <a:gd name="T26" fmla="*/ 70 w 251"/>
                <a:gd name="T27" fmla="*/ 12 h 999"/>
                <a:gd name="T28" fmla="*/ 47 w 251"/>
                <a:gd name="T29" fmla="*/ 20 h 999"/>
                <a:gd name="T30" fmla="*/ 23 w 251"/>
                <a:gd name="T31" fmla="*/ 32 h 999"/>
                <a:gd name="T32" fmla="*/ 0 w 251"/>
                <a:gd name="T33" fmla="*/ 47 h 999"/>
                <a:gd name="T34" fmla="*/ 0 w 251"/>
                <a:gd name="T35" fmla="*/ 999 h 999"/>
                <a:gd name="T36" fmla="*/ 1 w 251"/>
                <a:gd name="T37" fmla="*/ 999 h 999"/>
                <a:gd name="T38" fmla="*/ 6 w 251"/>
                <a:gd name="T39" fmla="*/ 999 h 999"/>
                <a:gd name="T40" fmla="*/ 14 w 251"/>
                <a:gd name="T41" fmla="*/ 998 h 999"/>
                <a:gd name="T42" fmla="*/ 23 w 251"/>
                <a:gd name="T43" fmla="*/ 997 h 999"/>
                <a:gd name="T44" fmla="*/ 35 w 251"/>
                <a:gd name="T45" fmla="*/ 995 h 999"/>
                <a:gd name="T46" fmla="*/ 49 w 251"/>
                <a:gd name="T47" fmla="*/ 993 h 999"/>
                <a:gd name="T48" fmla="*/ 65 w 251"/>
                <a:gd name="T49" fmla="*/ 990 h 999"/>
                <a:gd name="T50" fmla="*/ 83 w 251"/>
                <a:gd name="T51" fmla="*/ 985 h 999"/>
                <a:gd name="T52" fmla="*/ 102 w 251"/>
                <a:gd name="T53" fmla="*/ 980 h 999"/>
                <a:gd name="T54" fmla="*/ 121 w 251"/>
                <a:gd name="T55" fmla="*/ 973 h 999"/>
                <a:gd name="T56" fmla="*/ 143 w 251"/>
                <a:gd name="T57" fmla="*/ 966 h 999"/>
                <a:gd name="T58" fmla="*/ 164 w 251"/>
                <a:gd name="T59" fmla="*/ 956 h 999"/>
                <a:gd name="T60" fmla="*/ 186 w 251"/>
                <a:gd name="T61" fmla="*/ 945 h 999"/>
                <a:gd name="T62" fmla="*/ 208 w 251"/>
                <a:gd name="T63" fmla="*/ 934 h 999"/>
                <a:gd name="T64" fmla="*/ 230 w 251"/>
                <a:gd name="T65" fmla="*/ 919 h 999"/>
                <a:gd name="T66" fmla="*/ 251 w 251"/>
                <a:gd name="T67" fmla="*/ 903 h 999"/>
                <a:gd name="T68" fmla="*/ 251 w 251"/>
                <a:gd name="T69" fmla="*/ 23 h 99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1"/>
                <a:gd name="T106" fmla="*/ 0 h 999"/>
                <a:gd name="T107" fmla="*/ 251 w 251"/>
                <a:gd name="T108" fmla="*/ 999 h 99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1" h="999">
                  <a:moveTo>
                    <a:pt x="251" y="23"/>
                  </a:moveTo>
                  <a:lnTo>
                    <a:pt x="250" y="22"/>
                  </a:lnTo>
                  <a:lnTo>
                    <a:pt x="246" y="20"/>
                  </a:lnTo>
                  <a:lnTo>
                    <a:pt x="239" y="18"/>
                  </a:lnTo>
                  <a:lnTo>
                    <a:pt x="230" y="15"/>
                  </a:lnTo>
                  <a:lnTo>
                    <a:pt x="218" y="11"/>
                  </a:lnTo>
                  <a:lnTo>
                    <a:pt x="205" y="7"/>
                  </a:lnTo>
                  <a:lnTo>
                    <a:pt x="190" y="4"/>
                  </a:lnTo>
                  <a:lnTo>
                    <a:pt x="173" y="1"/>
                  </a:lnTo>
                  <a:lnTo>
                    <a:pt x="155" y="0"/>
                  </a:lnTo>
                  <a:lnTo>
                    <a:pt x="134" y="0"/>
                  </a:lnTo>
                  <a:lnTo>
                    <a:pt x="114" y="2"/>
                  </a:lnTo>
                  <a:lnTo>
                    <a:pt x="92" y="5"/>
                  </a:lnTo>
                  <a:lnTo>
                    <a:pt x="70" y="12"/>
                  </a:lnTo>
                  <a:lnTo>
                    <a:pt x="47" y="20"/>
                  </a:lnTo>
                  <a:lnTo>
                    <a:pt x="23" y="32"/>
                  </a:lnTo>
                  <a:lnTo>
                    <a:pt x="0" y="47"/>
                  </a:lnTo>
                  <a:lnTo>
                    <a:pt x="0" y="999"/>
                  </a:lnTo>
                  <a:lnTo>
                    <a:pt x="1" y="999"/>
                  </a:lnTo>
                  <a:lnTo>
                    <a:pt x="6" y="999"/>
                  </a:lnTo>
                  <a:lnTo>
                    <a:pt x="14" y="998"/>
                  </a:lnTo>
                  <a:lnTo>
                    <a:pt x="23" y="997"/>
                  </a:lnTo>
                  <a:lnTo>
                    <a:pt x="35" y="995"/>
                  </a:lnTo>
                  <a:lnTo>
                    <a:pt x="49" y="993"/>
                  </a:lnTo>
                  <a:lnTo>
                    <a:pt x="65" y="990"/>
                  </a:lnTo>
                  <a:lnTo>
                    <a:pt x="83" y="985"/>
                  </a:lnTo>
                  <a:lnTo>
                    <a:pt x="102" y="980"/>
                  </a:lnTo>
                  <a:lnTo>
                    <a:pt x="121" y="973"/>
                  </a:lnTo>
                  <a:lnTo>
                    <a:pt x="143" y="966"/>
                  </a:lnTo>
                  <a:lnTo>
                    <a:pt x="164" y="956"/>
                  </a:lnTo>
                  <a:lnTo>
                    <a:pt x="186" y="945"/>
                  </a:lnTo>
                  <a:lnTo>
                    <a:pt x="208" y="934"/>
                  </a:lnTo>
                  <a:lnTo>
                    <a:pt x="230" y="919"/>
                  </a:lnTo>
                  <a:lnTo>
                    <a:pt x="251" y="903"/>
                  </a:lnTo>
                  <a:lnTo>
                    <a:pt x="251" y="2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1" name="Freeform 181"/>
            <p:cNvSpPr>
              <a:spLocks/>
            </p:cNvSpPr>
            <p:nvPr/>
          </p:nvSpPr>
          <p:spPr bwMode="auto">
            <a:xfrm>
              <a:off x="6080" y="13687"/>
              <a:ext cx="215" cy="843"/>
            </a:xfrm>
            <a:custGeom>
              <a:avLst/>
              <a:gdLst>
                <a:gd name="T0" fmla="*/ 215 w 215"/>
                <a:gd name="T1" fmla="*/ 20 h 843"/>
                <a:gd name="T2" fmla="*/ 214 w 215"/>
                <a:gd name="T3" fmla="*/ 19 h 843"/>
                <a:gd name="T4" fmla="*/ 211 w 215"/>
                <a:gd name="T5" fmla="*/ 18 h 843"/>
                <a:gd name="T6" fmla="*/ 205 w 215"/>
                <a:gd name="T7" fmla="*/ 15 h 843"/>
                <a:gd name="T8" fmla="*/ 197 w 215"/>
                <a:gd name="T9" fmla="*/ 12 h 843"/>
                <a:gd name="T10" fmla="*/ 187 w 215"/>
                <a:gd name="T11" fmla="*/ 9 h 843"/>
                <a:gd name="T12" fmla="*/ 176 w 215"/>
                <a:gd name="T13" fmla="*/ 6 h 843"/>
                <a:gd name="T14" fmla="*/ 163 w 215"/>
                <a:gd name="T15" fmla="*/ 4 h 843"/>
                <a:gd name="T16" fmla="*/ 149 w 215"/>
                <a:gd name="T17" fmla="*/ 1 h 843"/>
                <a:gd name="T18" fmla="*/ 133 w 215"/>
                <a:gd name="T19" fmla="*/ 0 h 843"/>
                <a:gd name="T20" fmla="*/ 115 w 215"/>
                <a:gd name="T21" fmla="*/ 0 h 843"/>
                <a:gd name="T22" fmla="*/ 98 w 215"/>
                <a:gd name="T23" fmla="*/ 1 h 843"/>
                <a:gd name="T24" fmla="*/ 79 w 215"/>
                <a:gd name="T25" fmla="*/ 5 h 843"/>
                <a:gd name="T26" fmla="*/ 60 w 215"/>
                <a:gd name="T27" fmla="*/ 10 h 843"/>
                <a:gd name="T28" fmla="*/ 40 w 215"/>
                <a:gd name="T29" fmla="*/ 18 h 843"/>
                <a:gd name="T30" fmla="*/ 21 w 215"/>
                <a:gd name="T31" fmla="*/ 27 h 843"/>
                <a:gd name="T32" fmla="*/ 0 w 215"/>
                <a:gd name="T33" fmla="*/ 40 h 843"/>
                <a:gd name="T34" fmla="*/ 0 w 215"/>
                <a:gd name="T35" fmla="*/ 843 h 843"/>
                <a:gd name="T36" fmla="*/ 1 w 215"/>
                <a:gd name="T37" fmla="*/ 843 h 843"/>
                <a:gd name="T38" fmla="*/ 6 w 215"/>
                <a:gd name="T39" fmla="*/ 843 h 843"/>
                <a:gd name="T40" fmla="*/ 12 w 215"/>
                <a:gd name="T41" fmla="*/ 842 h 843"/>
                <a:gd name="T42" fmla="*/ 21 w 215"/>
                <a:gd name="T43" fmla="*/ 841 h 843"/>
                <a:gd name="T44" fmla="*/ 30 w 215"/>
                <a:gd name="T45" fmla="*/ 840 h 843"/>
                <a:gd name="T46" fmla="*/ 43 w 215"/>
                <a:gd name="T47" fmla="*/ 838 h 843"/>
                <a:gd name="T48" fmla="*/ 56 w 215"/>
                <a:gd name="T49" fmla="*/ 835 h 843"/>
                <a:gd name="T50" fmla="*/ 71 w 215"/>
                <a:gd name="T51" fmla="*/ 831 h 843"/>
                <a:gd name="T52" fmla="*/ 87 w 215"/>
                <a:gd name="T53" fmla="*/ 826 h 843"/>
                <a:gd name="T54" fmla="*/ 105 w 215"/>
                <a:gd name="T55" fmla="*/ 821 h 843"/>
                <a:gd name="T56" fmla="*/ 123 w 215"/>
                <a:gd name="T57" fmla="*/ 814 h 843"/>
                <a:gd name="T58" fmla="*/ 141 w 215"/>
                <a:gd name="T59" fmla="*/ 806 h 843"/>
                <a:gd name="T60" fmla="*/ 159 w 215"/>
                <a:gd name="T61" fmla="*/ 797 h 843"/>
                <a:gd name="T62" fmla="*/ 179 w 215"/>
                <a:gd name="T63" fmla="*/ 786 h 843"/>
                <a:gd name="T64" fmla="*/ 197 w 215"/>
                <a:gd name="T65" fmla="*/ 774 h 843"/>
                <a:gd name="T66" fmla="*/ 215 w 215"/>
                <a:gd name="T67" fmla="*/ 760 h 843"/>
                <a:gd name="T68" fmla="*/ 215 w 215"/>
                <a:gd name="T69" fmla="*/ 20 h 8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5"/>
                <a:gd name="T106" fmla="*/ 0 h 843"/>
                <a:gd name="T107" fmla="*/ 215 w 215"/>
                <a:gd name="T108" fmla="*/ 843 h 84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5" h="843">
                  <a:moveTo>
                    <a:pt x="215" y="20"/>
                  </a:moveTo>
                  <a:lnTo>
                    <a:pt x="214" y="19"/>
                  </a:lnTo>
                  <a:lnTo>
                    <a:pt x="211" y="18"/>
                  </a:lnTo>
                  <a:lnTo>
                    <a:pt x="205" y="15"/>
                  </a:lnTo>
                  <a:lnTo>
                    <a:pt x="197" y="12"/>
                  </a:lnTo>
                  <a:lnTo>
                    <a:pt x="187" y="9"/>
                  </a:lnTo>
                  <a:lnTo>
                    <a:pt x="176" y="6"/>
                  </a:lnTo>
                  <a:lnTo>
                    <a:pt x="163" y="4"/>
                  </a:lnTo>
                  <a:lnTo>
                    <a:pt x="149" y="1"/>
                  </a:lnTo>
                  <a:lnTo>
                    <a:pt x="133" y="0"/>
                  </a:lnTo>
                  <a:lnTo>
                    <a:pt x="115" y="0"/>
                  </a:lnTo>
                  <a:lnTo>
                    <a:pt x="98" y="1"/>
                  </a:lnTo>
                  <a:lnTo>
                    <a:pt x="79" y="5"/>
                  </a:lnTo>
                  <a:lnTo>
                    <a:pt x="60" y="10"/>
                  </a:lnTo>
                  <a:lnTo>
                    <a:pt x="40" y="18"/>
                  </a:lnTo>
                  <a:lnTo>
                    <a:pt x="21" y="27"/>
                  </a:lnTo>
                  <a:lnTo>
                    <a:pt x="0" y="40"/>
                  </a:lnTo>
                  <a:lnTo>
                    <a:pt x="0" y="843"/>
                  </a:lnTo>
                  <a:lnTo>
                    <a:pt x="1" y="843"/>
                  </a:lnTo>
                  <a:lnTo>
                    <a:pt x="6" y="843"/>
                  </a:lnTo>
                  <a:lnTo>
                    <a:pt x="12" y="842"/>
                  </a:lnTo>
                  <a:lnTo>
                    <a:pt x="21" y="841"/>
                  </a:lnTo>
                  <a:lnTo>
                    <a:pt x="30" y="840"/>
                  </a:lnTo>
                  <a:lnTo>
                    <a:pt x="43" y="838"/>
                  </a:lnTo>
                  <a:lnTo>
                    <a:pt x="56" y="835"/>
                  </a:lnTo>
                  <a:lnTo>
                    <a:pt x="71" y="831"/>
                  </a:lnTo>
                  <a:lnTo>
                    <a:pt x="87" y="826"/>
                  </a:lnTo>
                  <a:lnTo>
                    <a:pt x="105" y="821"/>
                  </a:lnTo>
                  <a:lnTo>
                    <a:pt x="123" y="814"/>
                  </a:lnTo>
                  <a:lnTo>
                    <a:pt x="141" y="806"/>
                  </a:lnTo>
                  <a:lnTo>
                    <a:pt x="159" y="797"/>
                  </a:lnTo>
                  <a:lnTo>
                    <a:pt x="179" y="786"/>
                  </a:lnTo>
                  <a:lnTo>
                    <a:pt x="197" y="774"/>
                  </a:lnTo>
                  <a:lnTo>
                    <a:pt x="215" y="760"/>
                  </a:lnTo>
                  <a:lnTo>
                    <a:pt x="215" y="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2" name="Freeform 182"/>
            <p:cNvSpPr>
              <a:spLocks/>
            </p:cNvSpPr>
            <p:nvPr/>
          </p:nvSpPr>
          <p:spPr bwMode="auto">
            <a:xfrm>
              <a:off x="6087" y="13696"/>
              <a:ext cx="180" cy="685"/>
            </a:xfrm>
            <a:custGeom>
              <a:avLst/>
              <a:gdLst>
                <a:gd name="T0" fmla="*/ 180 w 180"/>
                <a:gd name="T1" fmla="*/ 16 h 685"/>
                <a:gd name="T2" fmla="*/ 179 w 180"/>
                <a:gd name="T3" fmla="*/ 16 h 685"/>
                <a:gd name="T4" fmla="*/ 176 w 180"/>
                <a:gd name="T5" fmla="*/ 14 h 685"/>
                <a:gd name="T6" fmla="*/ 172 w 180"/>
                <a:gd name="T7" fmla="*/ 12 h 685"/>
                <a:gd name="T8" fmla="*/ 165 w 180"/>
                <a:gd name="T9" fmla="*/ 10 h 685"/>
                <a:gd name="T10" fmla="*/ 157 w 180"/>
                <a:gd name="T11" fmla="*/ 8 h 685"/>
                <a:gd name="T12" fmla="*/ 147 w 180"/>
                <a:gd name="T13" fmla="*/ 4 h 685"/>
                <a:gd name="T14" fmla="*/ 136 w 180"/>
                <a:gd name="T15" fmla="*/ 2 h 685"/>
                <a:gd name="T16" fmla="*/ 125 w 180"/>
                <a:gd name="T17" fmla="*/ 0 h 685"/>
                <a:gd name="T18" fmla="*/ 111 w 180"/>
                <a:gd name="T19" fmla="*/ 0 h 685"/>
                <a:gd name="T20" fmla="*/ 97 w 180"/>
                <a:gd name="T21" fmla="*/ 0 h 685"/>
                <a:gd name="T22" fmla="*/ 81 w 180"/>
                <a:gd name="T23" fmla="*/ 1 h 685"/>
                <a:gd name="T24" fmla="*/ 66 w 180"/>
                <a:gd name="T25" fmla="*/ 3 h 685"/>
                <a:gd name="T26" fmla="*/ 50 w 180"/>
                <a:gd name="T27" fmla="*/ 8 h 685"/>
                <a:gd name="T28" fmla="*/ 33 w 180"/>
                <a:gd name="T29" fmla="*/ 14 h 685"/>
                <a:gd name="T30" fmla="*/ 17 w 180"/>
                <a:gd name="T31" fmla="*/ 23 h 685"/>
                <a:gd name="T32" fmla="*/ 0 w 180"/>
                <a:gd name="T33" fmla="*/ 33 h 685"/>
                <a:gd name="T34" fmla="*/ 0 w 180"/>
                <a:gd name="T35" fmla="*/ 685 h 685"/>
                <a:gd name="T36" fmla="*/ 1 w 180"/>
                <a:gd name="T37" fmla="*/ 685 h 685"/>
                <a:gd name="T38" fmla="*/ 4 w 180"/>
                <a:gd name="T39" fmla="*/ 685 h 685"/>
                <a:gd name="T40" fmla="*/ 9 w 180"/>
                <a:gd name="T41" fmla="*/ 684 h 685"/>
                <a:gd name="T42" fmla="*/ 17 w 180"/>
                <a:gd name="T43" fmla="*/ 683 h 685"/>
                <a:gd name="T44" fmla="*/ 26 w 180"/>
                <a:gd name="T45" fmla="*/ 682 h 685"/>
                <a:gd name="T46" fmla="*/ 35 w 180"/>
                <a:gd name="T47" fmla="*/ 681 h 685"/>
                <a:gd name="T48" fmla="*/ 47 w 180"/>
                <a:gd name="T49" fmla="*/ 678 h 685"/>
                <a:gd name="T50" fmla="*/ 60 w 180"/>
                <a:gd name="T51" fmla="*/ 676 h 685"/>
                <a:gd name="T52" fmla="*/ 73 w 180"/>
                <a:gd name="T53" fmla="*/ 671 h 685"/>
                <a:gd name="T54" fmla="*/ 87 w 180"/>
                <a:gd name="T55" fmla="*/ 667 h 685"/>
                <a:gd name="T56" fmla="*/ 102 w 180"/>
                <a:gd name="T57" fmla="*/ 662 h 685"/>
                <a:gd name="T58" fmla="*/ 118 w 180"/>
                <a:gd name="T59" fmla="*/ 655 h 685"/>
                <a:gd name="T60" fmla="*/ 133 w 180"/>
                <a:gd name="T61" fmla="*/ 648 h 685"/>
                <a:gd name="T62" fmla="*/ 149 w 180"/>
                <a:gd name="T63" fmla="*/ 639 h 685"/>
                <a:gd name="T64" fmla="*/ 165 w 180"/>
                <a:gd name="T65" fmla="*/ 628 h 685"/>
                <a:gd name="T66" fmla="*/ 180 w 180"/>
                <a:gd name="T67" fmla="*/ 617 h 685"/>
                <a:gd name="T68" fmla="*/ 180 w 180"/>
                <a:gd name="T69" fmla="*/ 16 h 6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0"/>
                <a:gd name="T106" fmla="*/ 0 h 685"/>
                <a:gd name="T107" fmla="*/ 180 w 180"/>
                <a:gd name="T108" fmla="*/ 685 h 6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0" h="685">
                  <a:moveTo>
                    <a:pt x="180" y="16"/>
                  </a:moveTo>
                  <a:lnTo>
                    <a:pt x="179" y="16"/>
                  </a:lnTo>
                  <a:lnTo>
                    <a:pt x="176" y="14"/>
                  </a:lnTo>
                  <a:lnTo>
                    <a:pt x="172" y="12"/>
                  </a:lnTo>
                  <a:lnTo>
                    <a:pt x="165" y="10"/>
                  </a:lnTo>
                  <a:lnTo>
                    <a:pt x="157" y="8"/>
                  </a:lnTo>
                  <a:lnTo>
                    <a:pt x="147" y="4"/>
                  </a:lnTo>
                  <a:lnTo>
                    <a:pt x="136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1" y="1"/>
                  </a:lnTo>
                  <a:lnTo>
                    <a:pt x="66" y="3"/>
                  </a:lnTo>
                  <a:lnTo>
                    <a:pt x="50" y="8"/>
                  </a:lnTo>
                  <a:lnTo>
                    <a:pt x="33" y="14"/>
                  </a:lnTo>
                  <a:lnTo>
                    <a:pt x="17" y="23"/>
                  </a:lnTo>
                  <a:lnTo>
                    <a:pt x="0" y="33"/>
                  </a:lnTo>
                  <a:lnTo>
                    <a:pt x="0" y="685"/>
                  </a:lnTo>
                  <a:lnTo>
                    <a:pt x="1" y="685"/>
                  </a:lnTo>
                  <a:lnTo>
                    <a:pt x="4" y="685"/>
                  </a:lnTo>
                  <a:lnTo>
                    <a:pt x="9" y="684"/>
                  </a:lnTo>
                  <a:lnTo>
                    <a:pt x="17" y="683"/>
                  </a:lnTo>
                  <a:lnTo>
                    <a:pt x="26" y="682"/>
                  </a:lnTo>
                  <a:lnTo>
                    <a:pt x="35" y="681"/>
                  </a:lnTo>
                  <a:lnTo>
                    <a:pt x="47" y="678"/>
                  </a:lnTo>
                  <a:lnTo>
                    <a:pt x="60" y="676"/>
                  </a:lnTo>
                  <a:lnTo>
                    <a:pt x="73" y="671"/>
                  </a:lnTo>
                  <a:lnTo>
                    <a:pt x="87" y="667"/>
                  </a:lnTo>
                  <a:lnTo>
                    <a:pt x="102" y="662"/>
                  </a:lnTo>
                  <a:lnTo>
                    <a:pt x="118" y="655"/>
                  </a:lnTo>
                  <a:lnTo>
                    <a:pt x="133" y="648"/>
                  </a:lnTo>
                  <a:lnTo>
                    <a:pt x="149" y="639"/>
                  </a:lnTo>
                  <a:lnTo>
                    <a:pt x="165" y="628"/>
                  </a:lnTo>
                  <a:lnTo>
                    <a:pt x="180" y="617"/>
                  </a:lnTo>
                  <a:lnTo>
                    <a:pt x="180" y="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3" name="Freeform 183"/>
            <p:cNvSpPr>
              <a:spLocks/>
            </p:cNvSpPr>
            <p:nvPr/>
          </p:nvSpPr>
          <p:spPr bwMode="auto">
            <a:xfrm>
              <a:off x="6093" y="13704"/>
              <a:ext cx="146" cy="530"/>
            </a:xfrm>
            <a:custGeom>
              <a:avLst/>
              <a:gdLst>
                <a:gd name="T0" fmla="*/ 146 w 146"/>
                <a:gd name="T1" fmla="*/ 14 h 530"/>
                <a:gd name="T2" fmla="*/ 143 w 146"/>
                <a:gd name="T3" fmla="*/ 12 h 530"/>
                <a:gd name="T4" fmla="*/ 134 w 146"/>
                <a:gd name="T5" fmla="*/ 8 h 530"/>
                <a:gd name="T6" fmla="*/ 120 w 146"/>
                <a:gd name="T7" fmla="*/ 4 h 530"/>
                <a:gd name="T8" fmla="*/ 101 w 146"/>
                <a:gd name="T9" fmla="*/ 1 h 530"/>
                <a:gd name="T10" fmla="*/ 79 w 146"/>
                <a:gd name="T11" fmla="*/ 0 h 530"/>
                <a:gd name="T12" fmla="*/ 54 w 146"/>
                <a:gd name="T13" fmla="*/ 3 h 530"/>
                <a:gd name="T14" fmla="*/ 27 w 146"/>
                <a:gd name="T15" fmla="*/ 11 h 530"/>
                <a:gd name="T16" fmla="*/ 0 w 146"/>
                <a:gd name="T17" fmla="*/ 27 h 530"/>
                <a:gd name="T18" fmla="*/ 0 w 146"/>
                <a:gd name="T19" fmla="*/ 530 h 530"/>
                <a:gd name="T20" fmla="*/ 3 w 146"/>
                <a:gd name="T21" fmla="*/ 530 h 530"/>
                <a:gd name="T22" fmla="*/ 14 w 146"/>
                <a:gd name="T23" fmla="*/ 529 h 530"/>
                <a:gd name="T24" fmla="*/ 29 w 146"/>
                <a:gd name="T25" fmla="*/ 526 h 530"/>
                <a:gd name="T26" fmla="*/ 49 w 146"/>
                <a:gd name="T27" fmla="*/ 521 h 530"/>
                <a:gd name="T28" fmla="*/ 71 w 146"/>
                <a:gd name="T29" fmla="*/ 514 h 530"/>
                <a:gd name="T30" fmla="*/ 96 w 146"/>
                <a:gd name="T31" fmla="*/ 505 h 530"/>
                <a:gd name="T32" fmla="*/ 121 w 146"/>
                <a:gd name="T33" fmla="*/ 492 h 530"/>
                <a:gd name="T34" fmla="*/ 146 w 146"/>
                <a:gd name="T35" fmla="*/ 475 h 530"/>
                <a:gd name="T36" fmla="*/ 146 w 146"/>
                <a:gd name="T37" fmla="*/ 14 h 5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530"/>
                <a:gd name="T59" fmla="*/ 146 w 146"/>
                <a:gd name="T60" fmla="*/ 530 h 5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530">
                  <a:moveTo>
                    <a:pt x="146" y="14"/>
                  </a:moveTo>
                  <a:lnTo>
                    <a:pt x="143" y="12"/>
                  </a:lnTo>
                  <a:lnTo>
                    <a:pt x="134" y="8"/>
                  </a:lnTo>
                  <a:lnTo>
                    <a:pt x="120" y="4"/>
                  </a:lnTo>
                  <a:lnTo>
                    <a:pt x="101" y="1"/>
                  </a:lnTo>
                  <a:lnTo>
                    <a:pt x="79" y="0"/>
                  </a:lnTo>
                  <a:lnTo>
                    <a:pt x="54" y="3"/>
                  </a:lnTo>
                  <a:lnTo>
                    <a:pt x="27" y="11"/>
                  </a:lnTo>
                  <a:lnTo>
                    <a:pt x="0" y="27"/>
                  </a:lnTo>
                  <a:lnTo>
                    <a:pt x="0" y="530"/>
                  </a:lnTo>
                  <a:lnTo>
                    <a:pt x="3" y="530"/>
                  </a:lnTo>
                  <a:lnTo>
                    <a:pt x="14" y="529"/>
                  </a:lnTo>
                  <a:lnTo>
                    <a:pt x="29" y="526"/>
                  </a:lnTo>
                  <a:lnTo>
                    <a:pt x="49" y="521"/>
                  </a:lnTo>
                  <a:lnTo>
                    <a:pt x="71" y="514"/>
                  </a:lnTo>
                  <a:lnTo>
                    <a:pt x="96" y="505"/>
                  </a:lnTo>
                  <a:lnTo>
                    <a:pt x="121" y="492"/>
                  </a:lnTo>
                  <a:lnTo>
                    <a:pt x="146" y="475"/>
                  </a:lnTo>
                  <a:lnTo>
                    <a:pt x="146" y="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4" name="Freeform 184"/>
            <p:cNvSpPr>
              <a:spLocks/>
            </p:cNvSpPr>
            <p:nvPr/>
          </p:nvSpPr>
          <p:spPr bwMode="auto">
            <a:xfrm>
              <a:off x="6101" y="13712"/>
              <a:ext cx="109" cy="373"/>
            </a:xfrm>
            <a:custGeom>
              <a:avLst/>
              <a:gdLst>
                <a:gd name="T0" fmla="*/ 109 w 109"/>
                <a:gd name="T1" fmla="*/ 10 h 373"/>
                <a:gd name="T2" fmla="*/ 107 w 109"/>
                <a:gd name="T3" fmla="*/ 9 h 373"/>
                <a:gd name="T4" fmla="*/ 100 w 109"/>
                <a:gd name="T5" fmla="*/ 6 h 373"/>
                <a:gd name="T6" fmla="*/ 89 w 109"/>
                <a:gd name="T7" fmla="*/ 2 h 373"/>
                <a:gd name="T8" fmla="*/ 75 w 109"/>
                <a:gd name="T9" fmla="*/ 0 h 373"/>
                <a:gd name="T10" fmla="*/ 59 w 109"/>
                <a:gd name="T11" fmla="*/ 0 h 373"/>
                <a:gd name="T12" fmla="*/ 39 w 109"/>
                <a:gd name="T13" fmla="*/ 2 h 373"/>
                <a:gd name="T14" fmla="*/ 20 w 109"/>
                <a:gd name="T15" fmla="*/ 9 h 373"/>
                <a:gd name="T16" fmla="*/ 0 w 109"/>
                <a:gd name="T17" fmla="*/ 21 h 373"/>
                <a:gd name="T18" fmla="*/ 0 w 109"/>
                <a:gd name="T19" fmla="*/ 373 h 373"/>
                <a:gd name="T20" fmla="*/ 2 w 109"/>
                <a:gd name="T21" fmla="*/ 373 h 373"/>
                <a:gd name="T22" fmla="*/ 9 w 109"/>
                <a:gd name="T23" fmla="*/ 372 h 373"/>
                <a:gd name="T24" fmla="*/ 21 w 109"/>
                <a:gd name="T25" fmla="*/ 369 h 373"/>
                <a:gd name="T26" fmla="*/ 36 w 109"/>
                <a:gd name="T27" fmla="*/ 366 h 373"/>
                <a:gd name="T28" fmla="*/ 53 w 109"/>
                <a:gd name="T29" fmla="*/ 362 h 373"/>
                <a:gd name="T30" fmla="*/ 72 w 109"/>
                <a:gd name="T31" fmla="*/ 354 h 373"/>
                <a:gd name="T32" fmla="*/ 90 w 109"/>
                <a:gd name="T33" fmla="*/ 343 h 373"/>
                <a:gd name="T34" fmla="*/ 109 w 109"/>
                <a:gd name="T35" fmla="*/ 331 h 373"/>
                <a:gd name="T36" fmla="*/ 109 w 109"/>
                <a:gd name="T37" fmla="*/ 1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9"/>
                <a:gd name="T58" fmla="*/ 0 h 373"/>
                <a:gd name="T59" fmla="*/ 109 w 109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9" h="373">
                  <a:moveTo>
                    <a:pt x="109" y="10"/>
                  </a:moveTo>
                  <a:lnTo>
                    <a:pt x="107" y="9"/>
                  </a:lnTo>
                  <a:lnTo>
                    <a:pt x="100" y="6"/>
                  </a:lnTo>
                  <a:lnTo>
                    <a:pt x="89" y="2"/>
                  </a:lnTo>
                  <a:lnTo>
                    <a:pt x="75" y="0"/>
                  </a:lnTo>
                  <a:lnTo>
                    <a:pt x="59" y="0"/>
                  </a:lnTo>
                  <a:lnTo>
                    <a:pt x="39" y="2"/>
                  </a:lnTo>
                  <a:lnTo>
                    <a:pt x="20" y="9"/>
                  </a:lnTo>
                  <a:lnTo>
                    <a:pt x="0" y="21"/>
                  </a:lnTo>
                  <a:lnTo>
                    <a:pt x="0" y="373"/>
                  </a:lnTo>
                  <a:lnTo>
                    <a:pt x="2" y="373"/>
                  </a:lnTo>
                  <a:lnTo>
                    <a:pt x="9" y="372"/>
                  </a:lnTo>
                  <a:lnTo>
                    <a:pt x="21" y="369"/>
                  </a:lnTo>
                  <a:lnTo>
                    <a:pt x="36" y="366"/>
                  </a:lnTo>
                  <a:lnTo>
                    <a:pt x="53" y="362"/>
                  </a:lnTo>
                  <a:lnTo>
                    <a:pt x="72" y="354"/>
                  </a:lnTo>
                  <a:lnTo>
                    <a:pt x="90" y="343"/>
                  </a:lnTo>
                  <a:lnTo>
                    <a:pt x="109" y="331"/>
                  </a:lnTo>
                  <a:lnTo>
                    <a:pt x="109" y="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5" name="Freeform 185"/>
            <p:cNvSpPr>
              <a:spLocks/>
            </p:cNvSpPr>
            <p:nvPr/>
          </p:nvSpPr>
          <p:spPr bwMode="auto">
            <a:xfrm>
              <a:off x="6107" y="13721"/>
              <a:ext cx="75" cy="216"/>
            </a:xfrm>
            <a:custGeom>
              <a:avLst/>
              <a:gdLst>
                <a:gd name="T0" fmla="*/ 75 w 75"/>
                <a:gd name="T1" fmla="*/ 6 h 216"/>
                <a:gd name="T2" fmla="*/ 73 w 75"/>
                <a:gd name="T3" fmla="*/ 5 h 216"/>
                <a:gd name="T4" fmla="*/ 69 w 75"/>
                <a:gd name="T5" fmla="*/ 4 h 216"/>
                <a:gd name="T6" fmla="*/ 61 w 75"/>
                <a:gd name="T7" fmla="*/ 2 h 216"/>
                <a:gd name="T8" fmla="*/ 52 w 75"/>
                <a:gd name="T9" fmla="*/ 0 h 216"/>
                <a:gd name="T10" fmla="*/ 41 w 75"/>
                <a:gd name="T11" fmla="*/ 0 h 216"/>
                <a:gd name="T12" fmla="*/ 28 w 75"/>
                <a:gd name="T13" fmla="*/ 1 h 216"/>
                <a:gd name="T14" fmla="*/ 14 w 75"/>
                <a:gd name="T15" fmla="*/ 6 h 216"/>
                <a:gd name="T16" fmla="*/ 0 w 75"/>
                <a:gd name="T17" fmla="*/ 14 h 216"/>
                <a:gd name="T18" fmla="*/ 0 w 75"/>
                <a:gd name="T19" fmla="*/ 216 h 216"/>
                <a:gd name="T20" fmla="*/ 2 w 75"/>
                <a:gd name="T21" fmla="*/ 216 h 216"/>
                <a:gd name="T22" fmla="*/ 7 w 75"/>
                <a:gd name="T23" fmla="*/ 215 h 216"/>
                <a:gd name="T24" fmla="*/ 15 w 75"/>
                <a:gd name="T25" fmla="*/ 214 h 216"/>
                <a:gd name="T26" fmla="*/ 25 w 75"/>
                <a:gd name="T27" fmla="*/ 211 h 216"/>
                <a:gd name="T28" fmla="*/ 37 w 75"/>
                <a:gd name="T29" fmla="*/ 208 h 216"/>
                <a:gd name="T30" fmla="*/ 50 w 75"/>
                <a:gd name="T31" fmla="*/ 203 h 216"/>
                <a:gd name="T32" fmla="*/ 63 w 75"/>
                <a:gd name="T33" fmla="*/ 195 h 216"/>
                <a:gd name="T34" fmla="*/ 75 w 75"/>
                <a:gd name="T35" fmla="*/ 187 h 216"/>
                <a:gd name="T36" fmla="*/ 75 w 75"/>
                <a:gd name="T37" fmla="*/ 6 h 2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"/>
                <a:gd name="T58" fmla="*/ 0 h 216"/>
                <a:gd name="T59" fmla="*/ 75 w 75"/>
                <a:gd name="T60" fmla="*/ 216 h 2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" h="216">
                  <a:moveTo>
                    <a:pt x="75" y="6"/>
                  </a:moveTo>
                  <a:lnTo>
                    <a:pt x="73" y="5"/>
                  </a:lnTo>
                  <a:lnTo>
                    <a:pt x="69" y="4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1"/>
                  </a:lnTo>
                  <a:lnTo>
                    <a:pt x="14" y="6"/>
                  </a:lnTo>
                  <a:lnTo>
                    <a:pt x="0" y="14"/>
                  </a:lnTo>
                  <a:lnTo>
                    <a:pt x="0" y="216"/>
                  </a:lnTo>
                  <a:lnTo>
                    <a:pt x="2" y="216"/>
                  </a:lnTo>
                  <a:lnTo>
                    <a:pt x="7" y="215"/>
                  </a:lnTo>
                  <a:lnTo>
                    <a:pt x="15" y="214"/>
                  </a:lnTo>
                  <a:lnTo>
                    <a:pt x="25" y="211"/>
                  </a:lnTo>
                  <a:lnTo>
                    <a:pt x="37" y="208"/>
                  </a:lnTo>
                  <a:lnTo>
                    <a:pt x="50" y="203"/>
                  </a:lnTo>
                  <a:lnTo>
                    <a:pt x="63" y="195"/>
                  </a:lnTo>
                  <a:lnTo>
                    <a:pt x="75" y="187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6" name="Freeform 186"/>
            <p:cNvSpPr>
              <a:spLocks/>
            </p:cNvSpPr>
            <p:nvPr/>
          </p:nvSpPr>
          <p:spPr bwMode="auto">
            <a:xfrm>
              <a:off x="7013" y="14340"/>
              <a:ext cx="110" cy="111"/>
            </a:xfrm>
            <a:custGeom>
              <a:avLst/>
              <a:gdLst>
                <a:gd name="T0" fmla="*/ 55 w 110"/>
                <a:gd name="T1" fmla="*/ 111 h 111"/>
                <a:gd name="T2" fmla="*/ 66 w 110"/>
                <a:gd name="T3" fmla="*/ 110 h 111"/>
                <a:gd name="T4" fmla="*/ 76 w 110"/>
                <a:gd name="T5" fmla="*/ 106 h 111"/>
                <a:gd name="T6" fmla="*/ 85 w 110"/>
                <a:gd name="T7" fmla="*/ 101 h 111"/>
                <a:gd name="T8" fmla="*/ 94 w 110"/>
                <a:gd name="T9" fmla="*/ 94 h 111"/>
                <a:gd name="T10" fmla="*/ 100 w 110"/>
                <a:gd name="T11" fmla="*/ 86 h 111"/>
                <a:gd name="T12" fmla="*/ 106 w 110"/>
                <a:gd name="T13" fmla="*/ 77 h 111"/>
                <a:gd name="T14" fmla="*/ 109 w 110"/>
                <a:gd name="T15" fmla="*/ 66 h 111"/>
                <a:gd name="T16" fmla="*/ 110 w 110"/>
                <a:gd name="T17" fmla="*/ 56 h 111"/>
                <a:gd name="T18" fmla="*/ 109 w 110"/>
                <a:gd name="T19" fmla="*/ 44 h 111"/>
                <a:gd name="T20" fmla="*/ 106 w 110"/>
                <a:gd name="T21" fmla="*/ 34 h 111"/>
                <a:gd name="T22" fmla="*/ 100 w 110"/>
                <a:gd name="T23" fmla="*/ 24 h 111"/>
                <a:gd name="T24" fmla="*/ 94 w 110"/>
                <a:gd name="T25" fmla="*/ 17 h 111"/>
                <a:gd name="T26" fmla="*/ 85 w 110"/>
                <a:gd name="T27" fmla="*/ 9 h 111"/>
                <a:gd name="T28" fmla="*/ 76 w 110"/>
                <a:gd name="T29" fmla="*/ 5 h 111"/>
                <a:gd name="T30" fmla="*/ 66 w 110"/>
                <a:gd name="T31" fmla="*/ 2 h 111"/>
                <a:gd name="T32" fmla="*/ 55 w 110"/>
                <a:gd name="T33" fmla="*/ 0 h 111"/>
                <a:gd name="T34" fmla="*/ 44 w 110"/>
                <a:gd name="T35" fmla="*/ 2 h 111"/>
                <a:gd name="T36" fmla="*/ 33 w 110"/>
                <a:gd name="T37" fmla="*/ 5 h 111"/>
                <a:gd name="T38" fmla="*/ 25 w 110"/>
                <a:gd name="T39" fmla="*/ 9 h 111"/>
                <a:gd name="T40" fmla="*/ 16 w 110"/>
                <a:gd name="T41" fmla="*/ 17 h 111"/>
                <a:gd name="T42" fmla="*/ 10 w 110"/>
                <a:gd name="T43" fmla="*/ 24 h 111"/>
                <a:gd name="T44" fmla="*/ 4 w 110"/>
                <a:gd name="T45" fmla="*/ 34 h 111"/>
                <a:gd name="T46" fmla="*/ 1 w 110"/>
                <a:gd name="T47" fmla="*/ 44 h 111"/>
                <a:gd name="T48" fmla="*/ 0 w 110"/>
                <a:gd name="T49" fmla="*/ 56 h 111"/>
                <a:gd name="T50" fmla="*/ 1 w 110"/>
                <a:gd name="T51" fmla="*/ 66 h 111"/>
                <a:gd name="T52" fmla="*/ 4 w 110"/>
                <a:gd name="T53" fmla="*/ 77 h 111"/>
                <a:gd name="T54" fmla="*/ 10 w 110"/>
                <a:gd name="T55" fmla="*/ 86 h 111"/>
                <a:gd name="T56" fmla="*/ 16 w 110"/>
                <a:gd name="T57" fmla="*/ 94 h 111"/>
                <a:gd name="T58" fmla="*/ 25 w 110"/>
                <a:gd name="T59" fmla="*/ 101 h 111"/>
                <a:gd name="T60" fmla="*/ 33 w 110"/>
                <a:gd name="T61" fmla="*/ 106 h 111"/>
                <a:gd name="T62" fmla="*/ 44 w 110"/>
                <a:gd name="T63" fmla="*/ 110 h 111"/>
                <a:gd name="T64" fmla="*/ 55 w 110"/>
                <a:gd name="T65" fmla="*/ 111 h 1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0"/>
                <a:gd name="T100" fmla="*/ 0 h 111"/>
                <a:gd name="T101" fmla="*/ 110 w 110"/>
                <a:gd name="T102" fmla="*/ 111 h 11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0" h="111">
                  <a:moveTo>
                    <a:pt x="55" y="111"/>
                  </a:moveTo>
                  <a:lnTo>
                    <a:pt x="66" y="110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6" y="77"/>
                  </a:lnTo>
                  <a:lnTo>
                    <a:pt x="109" y="66"/>
                  </a:lnTo>
                  <a:lnTo>
                    <a:pt x="110" y="56"/>
                  </a:lnTo>
                  <a:lnTo>
                    <a:pt x="109" y="44"/>
                  </a:lnTo>
                  <a:lnTo>
                    <a:pt x="106" y="34"/>
                  </a:lnTo>
                  <a:lnTo>
                    <a:pt x="100" y="24"/>
                  </a:lnTo>
                  <a:lnTo>
                    <a:pt x="94" y="17"/>
                  </a:lnTo>
                  <a:lnTo>
                    <a:pt x="85" y="9"/>
                  </a:lnTo>
                  <a:lnTo>
                    <a:pt x="76" y="5"/>
                  </a:lnTo>
                  <a:lnTo>
                    <a:pt x="66" y="2"/>
                  </a:lnTo>
                  <a:lnTo>
                    <a:pt x="55" y="0"/>
                  </a:lnTo>
                  <a:lnTo>
                    <a:pt x="44" y="2"/>
                  </a:lnTo>
                  <a:lnTo>
                    <a:pt x="33" y="5"/>
                  </a:lnTo>
                  <a:lnTo>
                    <a:pt x="25" y="9"/>
                  </a:lnTo>
                  <a:lnTo>
                    <a:pt x="16" y="17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1" y="44"/>
                  </a:lnTo>
                  <a:lnTo>
                    <a:pt x="0" y="56"/>
                  </a:lnTo>
                  <a:lnTo>
                    <a:pt x="1" y="66"/>
                  </a:lnTo>
                  <a:lnTo>
                    <a:pt x="4" y="77"/>
                  </a:lnTo>
                  <a:lnTo>
                    <a:pt x="10" y="86"/>
                  </a:lnTo>
                  <a:lnTo>
                    <a:pt x="16" y="94"/>
                  </a:lnTo>
                  <a:lnTo>
                    <a:pt x="25" y="101"/>
                  </a:lnTo>
                  <a:lnTo>
                    <a:pt x="33" y="106"/>
                  </a:lnTo>
                  <a:lnTo>
                    <a:pt x="44" y="110"/>
                  </a:lnTo>
                  <a:lnTo>
                    <a:pt x="55" y="1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7" name="Freeform 187"/>
            <p:cNvSpPr>
              <a:spLocks/>
            </p:cNvSpPr>
            <p:nvPr/>
          </p:nvSpPr>
          <p:spPr bwMode="auto">
            <a:xfrm>
              <a:off x="6676" y="14343"/>
              <a:ext cx="55" cy="55"/>
            </a:xfrm>
            <a:custGeom>
              <a:avLst/>
              <a:gdLst>
                <a:gd name="T0" fmla="*/ 27 w 55"/>
                <a:gd name="T1" fmla="*/ 55 h 55"/>
                <a:gd name="T2" fmla="*/ 38 w 55"/>
                <a:gd name="T3" fmla="*/ 53 h 55"/>
                <a:gd name="T4" fmla="*/ 48 w 55"/>
                <a:gd name="T5" fmla="*/ 46 h 55"/>
                <a:gd name="T6" fmla="*/ 53 w 55"/>
                <a:gd name="T7" fmla="*/ 37 h 55"/>
                <a:gd name="T8" fmla="*/ 55 w 55"/>
                <a:gd name="T9" fmla="*/ 27 h 55"/>
                <a:gd name="T10" fmla="*/ 53 w 55"/>
                <a:gd name="T11" fmla="*/ 16 h 55"/>
                <a:gd name="T12" fmla="*/ 48 w 55"/>
                <a:gd name="T13" fmla="*/ 7 h 55"/>
                <a:gd name="T14" fmla="*/ 38 w 55"/>
                <a:gd name="T15" fmla="*/ 2 h 55"/>
                <a:gd name="T16" fmla="*/ 27 w 55"/>
                <a:gd name="T17" fmla="*/ 0 h 55"/>
                <a:gd name="T18" fmla="*/ 16 w 55"/>
                <a:gd name="T19" fmla="*/ 2 h 55"/>
                <a:gd name="T20" fmla="*/ 8 w 55"/>
                <a:gd name="T21" fmla="*/ 7 h 55"/>
                <a:gd name="T22" fmla="*/ 2 w 55"/>
                <a:gd name="T23" fmla="*/ 16 h 55"/>
                <a:gd name="T24" fmla="*/ 0 w 55"/>
                <a:gd name="T25" fmla="*/ 27 h 55"/>
                <a:gd name="T26" fmla="*/ 2 w 55"/>
                <a:gd name="T27" fmla="*/ 37 h 55"/>
                <a:gd name="T28" fmla="*/ 8 w 55"/>
                <a:gd name="T29" fmla="*/ 46 h 55"/>
                <a:gd name="T30" fmla="*/ 16 w 55"/>
                <a:gd name="T31" fmla="*/ 53 h 55"/>
                <a:gd name="T32" fmla="*/ 27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7" y="55"/>
                  </a:moveTo>
                  <a:lnTo>
                    <a:pt x="38" y="53"/>
                  </a:lnTo>
                  <a:lnTo>
                    <a:pt x="48" y="46"/>
                  </a:lnTo>
                  <a:lnTo>
                    <a:pt x="53" y="37"/>
                  </a:lnTo>
                  <a:lnTo>
                    <a:pt x="55" y="27"/>
                  </a:lnTo>
                  <a:lnTo>
                    <a:pt x="53" y="16"/>
                  </a:lnTo>
                  <a:lnTo>
                    <a:pt x="48" y="7"/>
                  </a:lnTo>
                  <a:lnTo>
                    <a:pt x="38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6"/>
                  </a:lnTo>
                  <a:lnTo>
                    <a:pt x="0" y="27"/>
                  </a:lnTo>
                  <a:lnTo>
                    <a:pt x="2" y="37"/>
                  </a:lnTo>
                  <a:lnTo>
                    <a:pt x="8" y="46"/>
                  </a:lnTo>
                  <a:lnTo>
                    <a:pt x="16" y="53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8" name="Freeform 188"/>
            <p:cNvSpPr>
              <a:spLocks/>
            </p:cNvSpPr>
            <p:nvPr/>
          </p:nvSpPr>
          <p:spPr bwMode="auto">
            <a:xfrm>
              <a:off x="6770" y="14345"/>
              <a:ext cx="55" cy="55"/>
            </a:xfrm>
            <a:custGeom>
              <a:avLst/>
              <a:gdLst>
                <a:gd name="T0" fmla="*/ 28 w 55"/>
                <a:gd name="T1" fmla="*/ 55 h 55"/>
                <a:gd name="T2" fmla="*/ 39 w 55"/>
                <a:gd name="T3" fmla="*/ 53 h 55"/>
                <a:gd name="T4" fmla="*/ 47 w 55"/>
                <a:gd name="T5" fmla="*/ 47 h 55"/>
                <a:gd name="T6" fmla="*/ 53 w 55"/>
                <a:gd name="T7" fmla="*/ 39 h 55"/>
                <a:gd name="T8" fmla="*/ 55 w 55"/>
                <a:gd name="T9" fmla="*/ 28 h 55"/>
                <a:gd name="T10" fmla="*/ 53 w 55"/>
                <a:gd name="T11" fmla="*/ 17 h 55"/>
                <a:gd name="T12" fmla="*/ 47 w 55"/>
                <a:gd name="T13" fmla="*/ 8 h 55"/>
                <a:gd name="T14" fmla="*/ 39 w 55"/>
                <a:gd name="T15" fmla="*/ 2 h 55"/>
                <a:gd name="T16" fmla="*/ 28 w 55"/>
                <a:gd name="T17" fmla="*/ 0 h 55"/>
                <a:gd name="T18" fmla="*/ 17 w 55"/>
                <a:gd name="T19" fmla="*/ 2 h 55"/>
                <a:gd name="T20" fmla="*/ 9 w 55"/>
                <a:gd name="T21" fmla="*/ 8 h 55"/>
                <a:gd name="T22" fmla="*/ 2 w 55"/>
                <a:gd name="T23" fmla="*/ 17 h 55"/>
                <a:gd name="T24" fmla="*/ 0 w 55"/>
                <a:gd name="T25" fmla="*/ 28 h 55"/>
                <a:gd name="T26" fmla="*/ 2 w 55"/>
                <a:gd name="T27" fmla="*/ 39 h 55"/>
                <a:gd name="T28" fmla="*/ 9 w 55"/>
                <a:gd name="T29" fmla="*/ 47 h 55"/>
                <a:gd name="T30" fmla="*/ 17 w 55"/>
                <a:gd name="T31" fmla="*/ 53 h 55"/>
                <a:gd name="T32" fmla="*/ 28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8" y="55"/>
                  </a:moveTo>
                  <a:lnTo>
                    <a:pt x="39" y="53"/>
                  </a:lnTo>
                  <a:lnTo>
                    <a:pt x="47" y="47"/>
                  </a:lnTo>
                  <a:lnTo>
                    <a:pt x="53" y="39"/>
                  </a:lnTo>
                  <a:lnTo>
                    <a:pt x="55" y="28"/>
                  </a:lnTo>
                  <a:lnTo>
                    <a:pt x="53" y="17"/>
                  </a:lnTo>
                  <a:lnTo>
                    <a:pt x="47" y="8"/>
                  </a:lnTo>
                  <a:lnTo>
                    <a:pt x="39" y="2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39"/>
                  </a:lnTo>
                  <a:lnTo>
                    <a:pt x="9" y="47"/>
                  </a:lnTo>
                  <a:lnTo>
                    <a:pt x="17" y="53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89" name="Freeform 189"/>
            <p:cNvSpPr>
              <a:spLocks/>
            </p:cNvSpPr>
            <p:nvPr/>
          </p:nvSpPr>
          <p:spPr bwMode="auto">
            <a:xfrm>
              <a:off x="6401" y="13591"/>
              <a:ext cx="156" cy="752"/>
            </a:xfrm>
            <a:custGeom>
              <a:avLst/>
              <a:gdLst>
                <a:gd name="T0" fmla="*/ 48 w 156"/>
                <a:gd name="T1" fmla="*/ 15 h 752"/>
                <a:gd name="T2" fmla="*/ 44 w 156"/>
                <a:gd name="T3" fmla="*/ 30 h 752"/>
                <a:gd name="T4" fmla="*/ 33 w 156"/>
                <a:gd name="T5" fmla="*/ 73 h 752"/>
                <a:gd name="T6" fmla="*/ 19 w 156"/>
                <a:gd name="T7" fmla="*/ 140 h 752"/>
                <a:gd name="T8" fmla="*/ 7 w 156"/>
                <a:gd name="T9" fmla="*/ 229 h 752"/>
                <a:gd name="T10" fmla="*/ 0 w 156"/>
                <a:gd name="T11" fmla="*/ 337 h 752"/>
                <a:gd name="T12" fmla="*/ 1 w 156"/>
                <a:gd name="T13" fmla="*/ 462 h 752"/>
                <a:gd name="T14" fmla="*/ 14 w 156"/>
                <a:gd name="T15" fmla="*/ 602 h 752"/>
                <a:gd name="T16" fmla="*/ 43 w 156"/>
                <a:gd name="T17" fmla="*/ 752 h 752"/>
                <a:gd name="T18" fmla="*/ 150 w 156"/>
                <a:gd name="T19" fmla="*/ 746 h 752"/>
                <a:gd name="T20" fmla="*/ 146 w 156"/>
                <a:gd name="T21" fmla="*/ 724 h 752"/>
                <a:gd name="T22" fmla="*/ 135 w 156"/>
                <a:gd name="T23" fmla="*/ 663 h 752"/>
                <a:gd name="T24" fmla="*/ 123 w 156"/>
                <a:gd name="T25" fmla="*/ 574 h 752"/>
                <a:gd name="T26" fmla="*/ 111 w 156"/>
                <a:gd name="T27" fmla="*/ 463 h 752"/>
                <a:gd name="T28" fmla="*/ 104 w 156"/>
                <a:gd name="T29" fmla="*/ 342 h 752"/>
                <a:gd name="T30" fmla="*/ 107 w 156"/>
                <a:gd name="T31" fmla="*/ 220 h 752"/>
                <a:gd name="T32" fmla="*/ 124 w 156"/>
                <a:gd name="T33" fmla="*/ 106 h 752"/>
                <a:gd name="T34" fmla="*/ 156 w 156"/>
                <a:gd name="T35" fmla="*/ 9 h 752"/>
                <a:gd name="T36" fmla="*/ 156 w 156"/>
                <a:gd name="T37" fmla="*/ 8 h 752"/>
                <a:gd name="T38" fmla="*/ 156 w 156"/>
                <a:gd name="T39" fmla="*/ 6 h 752"/>
                <a:gd name="T40" fmla="*/ 154 w 156"/>
                <a:gd name="T41" fmla="*/ 4 h 752"/>
                <a:gd name="T42" fmla="*/ 147 w 156"/>
                <a:gd name="T43" fmla="*/ 0 h 752"/>
                <a:gd name="T44" fmla="*/ 134 w 156"/>
                <a:gd name="T45" fmla="*/ 0 h 752"/>
                <a:gd name="T46" fmla="*/ 115 w 156"/>
                <a:gd name="T47" fmla="*/ 1 h 752"/>
                <a:gd name="T48" fmla="*/ 87 w 156"/>
                <a:gd name="T49" fmla="*/ 7 h 752"/>
                <a:gd name="T50" fmla="*/ 48 w 156"/>
                <a:gd name="T51" fmla="*/ 15 h 7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6"/>
                <a:gd name="T79" fmla="*/ 0 h 752"/>
                <a:gd name="T80" fmla="*/ 156 w 156"/>
                <a:gd name="T81" fmla="*/ 752 h 7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6" h="752">
                  <a:moveTo>
                    <a:pt x="48" y="15"/>
                  </a:moveTo>
                  <a:lnTo>
                    <a:pt x="44" y="30"/>
                  </a:lnTo>
                  <a:lnTo>
                    <a:pt x="33" y="73"/>
                  </a:lnTo>
                  <a:lnTo>
                    <a:pt x="19" y="140"/>
                  </a:lnTo>
                  <a:lnTo>
                    <a:pt x="7" y="229"/>
                  </a:lnTo>
                  <a:lnTo>
                    <a:pt x="0" y="337"/>
                  </a:lnTo>
                  <a:lnTo>
                    <a:pt x="1" y="462"/>
                  </a:lnTo>
                  <a:lnTo>
                    <a:pt x="14" y="602"/>
                  </a:lnTo>
                  <a:lnTo>
                    <a:pt x="43" y="752"/>
                  </a:lnTo>
                  <a:lnTo>
                    <a:pt x="150" y="746"/>
                  </a:lnTo>
                  <a:lnTo>
                    <a:pt x="146" y="724"/>
                  </a:lnTo>
                  <a:lnTo>
                    <a:pt x="135" y="663"/>
                  </a:lnTo>
                  <a:lnTo>
                    <a:pt x="123" y="574"/>
                  </a:lnTo>
                  <a:lnTo>
                    <a:pt x="111" y="463"/>
                  </a:lnTo>
                  <a:lnTo>
                    <a:pt x="104" y="342"/>
                  </a:lnTo>
                  <a:lnTo>
                    <a:pt x="107" y="220"/>
                  </a:lnTo>
                  <a:lnTo>
                    <a:pt x="124" y="106"/>
                  </a:lnTo>
                  <a:lnTo>
                    <a:pt x="156" y="9"/>
                  </a:lnTo>
                  <a:lnTo>
                    <a:pt x="156" y="8"/>
                  </a:lnTo>
                  <a:lnTo>
                    <a:pt x="156" y="6"/>
                  </a:lnTo>
                  <a:lnTo>
                    <a:pt x="154" y="4"/>
                  </a:lnTo>
                  <a:lnTo>
                    <a:pt x="147" y="0"/>
                  </a:lnTo>
                  <a:lnTo>
                    <a:pt x="134" y="0"/>
                  </a:lnTo>
                  <a:lnTo>
                    <a:pt x="115" y="1"/>
                  </a:lnTo>
                  <a:lnTo>
                    <a:pt x="87" y="7"/>
                  </a:lnTo>
                  <a:lnTo>
                    <a:pt x="48" y="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0" name="Freeform 190"/>
            <p:cNvSpPr>
              <a:spLocks/>
            </p:cNvSpPr>
            <p:nvPr/>
          </p:nvSpPr>
          <p:spPr bwMode="auto">
            <a:xfrm>
              <a:off x="7205" y="13498"/>
              <a:ext cx="212" cy="839"/>
            </a:xfrm>
            <a:custGeom>
              <a:avLst/>
              <a:gdLst>
                <a:gd name="T0" fmla="*/ 212 w 212"/>
                <a:gd name="T1" fmla="*/ 6 h 839"/>
                <a:gd name="T2" fmla="*/ 206 w 212"/>
                <a:gd name="T3" fmla="*/ 11 h 839"/>
                <a:gd name="T4" fmla="*/ 192 w 212"/>
                <a:gd name="T5" fmla="*/ 33 h 839"/>
                <a:gd name="T6" fmla="*/ 174 w 212"/>
                <a:gd name="T7" fmla="*/ 77 h 839"/>
                <a:gd name="T8" fmla="*/ 156 w 212"/>
                <a:gd name="T9" fmla="*/ 148 h 839"/>
                <a:gd name="T10" fmla="*/ 141 w 212"/>
                <a:gd name="T11" fmla="*/ 254 h 839"/>
                <a:gd name="T12" fmla="*/ 133 w 212"/>
                <a:gd name="T13" fmla="*/ 401 h 839"/>
                <a:gd name="T14" fmla="*/ 137 w 212"/>
                <a:gd name="T15" fmla="*/ 593 h 839"/>
                <a:gd name="T16" fmla="*/ 158 w 212"/>
                <a:gd name="T17" fmla="*/ 839 h 839"/>
                <a:gd name="T18" fmla="*/ 38 w 212"/>
                <a:gd name="T19" fmla="*/ 839 h 839"/>
                <a:gd name="T20" fmla="*/ 34 w 212"/>
                <a:gd name="T21" fmla="*/ 814 h 839"/>
                <a:gd name="T22" fmla="*/ 24 w 212"/>
                <a:gd name="T23" fmla="*/ 746 h 839"/>
                <a:gd name="T24" fmla="*/ 12 w 212"/>
                <a:gd name="T25" fmla="*/ 645 h 839"/>
                <a:gd name="T26" fmla="*/ 3 w 212"/>
                <a:gd name="T27" fmla="*/ 521 h 839"/>
                <a:gd name="T28" fmla="*/ 0 w 212"/>
                <a:gd name="T29" fmla="*/ 384 h 839"/>
                <a:gd name="T30" fmla="*/ 6 w 212"/>
                <a:gd name="T31" fmla="*/ 244 h 839"/>
                <a:gd name="T32" fmla="*/ 29 w 212"/>
                <a:gd name="T33" fmla="*/ 114 h 839"/>
                <a:gd name="T34" fmla="*/ 68 w 212"/>
                <a:gd name="T35" fmla="*/ 0 h 839"/>
                <a:gd name="T36" fmla="*/ 212 w 212"/>
                <a:gd name="T37" fmla="*/ 6 h 8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2"/>
                <a:gd name="T58" fmla="*/ 0 h 839"/>
                <a:gd name="T59" fmla="*/ 212 w 212"/>
                <a:gd name="T60" fmla="*/ 839 h 8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2" h="839">
                  <a:moveTo>
                    <a:pt x="212" y="6"/>
                  </a:moveTo>
                  <a:lnTo>
                    <a:pt x="206" y="11"/>
                  </a:lnTo>
                  <a:lnTo>
                    <a:pt x="192" y="33"/>
                  </a:lnTo>
                  <a:lnTo>
                    <a:pt x="174" y="77"/>
                  </a:lnTo>
                  <a:lnTo>
                    <a:pt x="156" y="148"/>
                  </a:lnTo>
                  <a:lnTo>
                    <a:pt x="141" y="254"/>
                  </a:lnTo>
                  <a:lnTo>
                    <a:pt x="133" y="401"/>
                  </a:lnTo>
                  <a:lnTo>
                    <a:pt x="137" y="593"/>
                  </a:lnTo>
                  <a:lnTo>
                    <a:pt x="158" y="839"/>
                  </a:lnTo>
                  <a:lnTo>
                    <a:pt x="38" y="839"/>
                  </a:lnTo>
                  <a:lnTo>
                    <a:pt x="34" y="814"/>
                  </a:lnTo>
                  <a:lnTo>
                    <a:pt x="24" y="746"/>
                  </a:lnTo>
                  <a:lnTo>
                    <a:pt x="12" y="645"/>
                  </a:lnTo>
                  <a:lnTo>
                    <a:pt x="3" y="521"/>
                  </a:lnTo>
                  <a:lnTo>
                    <a:pt x="0" y="384"/>
                  </a:lnTo>
                  <a:lnTo>
                    <a:pt x="6" y="244"/>
                  </a:lnTo>
                  <a:lnTo>
                    <a:pt x="29" y="114"/>
                  </a:lnTo>
                  <a:lnTo>
                    <a:pt x="68" y="0"/>
                  </a:lnTo>
                  <a:lnTo>
                    <a:pt x="212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1" name="Freeform 191"/>
            <p:cNvSpPr>
              <a:spLocks/>
            </p:cNvSpPr>
            <p:nvPr/>
          </p:nvSpPr>
          <p:spPr bwMode="auto">
            <a:xfrm>
              <a:off x="6406" y="13636"/>
              <a:ext cx="137" cy="656"/>
            </a:xfrm>
            <a:custGeom>
              <a:avLst/>
              <a:gdLst>
                <a:gd name="T0" fmla="*/ 43 w 137"/>
                <a:gd name="T1" fmla="*/ 12 h 656"/>
                <a:gd name="T2" fmla="*/ 39 w 137"/>
                <a:gd name="T3" fmla="*/ 25 h 656"/>
                <a:gd name="T4" fmla="*/ 30 w 137"/>
                <a:gd name="T5" fmla="*/ 62 h 656"/>
                <a:gd name="T6" fmla="*/ 19 w 137"/>
                <a:gd name="T7" fmla="*/ 122 h 656"/>
                <a:gd name="T8" fmla="*/ 7 w 137"/>
                <a:gd name="T9" fmla="*/ 199 h 656"/>
                <a:gd name="T10" fmla="*/ 0 w 137"/>
                <a:gd name="T11" fmla="*/ 294 h 656"/>
                <a:gd name="T12" fmla="*/ 1 w 137"/>
                <a:gd name="T13" fmla="*/ 403 h 656"/>
                <a:gd name="T14" fmla="*/ 12 w 137"/>
                <a:gd name="T15" fmla="*/ 524 h 656"/>
                <a:gd name="T16" fmla="*/ 38 w 137"/>
                <a:gd name="T17" fmla="*/ 656 h 656"/>
                <a:gd name="T18" fmla="*/ 132 w 137"/>
                <a:gd name="T19" fmla="*/ 650 h 656"/>
                <a:gd name="T20" fmla="*/ 127 w 137"/>
                <a:gd name="T21" fmla="*/ 631 h 656"/>
                <a:gd name="T22" fmla="*/ 119 w 137"/>
                <a:gd name="T23" fmla="*/ 578 h 656"/>
                <a:gd name="T24" fmla="*/ 107 w 137"/>
                <a:gd name="T25" fmla="*/ 499 h 656"/>
                <a:gd name="T26" fmla="*/ 97 w 137"/>
                <a:gd name="T27" fmla="*/ 403 h 656"/>
                <a:gd name="T28" fmla="*/ 92 w 137"/>
                <a:gd name="T29" fmla="*/ 297 h 656"/>
                <a:gd name="T30" fmla="*/ 94 w 137"/>
                <a:gd name="T31" fmla="*/ 192 h 656"/>
                <a:gd name="T32" fmla="*/ 108 w 137"/>
                <a:gd name="T33" fmla="*/ 91 h 656"/>
                <a:gd name="T34" fmla="*/ 137 w 137"/>
                <a:gd name="T35" fmla="*/ 7 h 656"/>
                <a:gd name="T36" fmla="*/ 137 w 137"/>
                <a:gd name="T37" fmla="*/ 6 h 656"/>
                <a:gd name="T38" fmla="*/ 137 w 137"/>
                <a:gd name="T39" fmla="*/ 4 h 656"/>
                <a:gd name="T40" fmla="*/ 135 w 137"/>
                <a:gd name="T41" fmla="*/ 2 h 656"/>
                <a:gd name="T42" fmla="*/ 129 w 137"/>
                <a:gd name="T43" fmla="*/ 0 h 656"/>
                <a:gd name="T44" fmla="*/ 119 w 137"/>
                <a:gd name="T45" fmla="*/ 0 h 656"/>
                <a:gd name="T46" fmla="*/ 101 w 137"/>
                <a:gd name="T47" fmla="*/ 1 h 656"/>
                <a:gd name="T48" fmla="*/ 77 w 137"/>
                <a:gd name="T49" fmla="*/ 5 h 656"/>
                <a:gd name="T50" fmla="*/ 43 w 137"/>
                <a:gd name="T51" fmla="*/ 12 h 6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"/>
                <a:gd name="T79" fmla="*/ 0 h 656"/>
                <a:gd name="T80" fmla="*/ 137 w 137"/>
                <a:gd name="T81" fmla="*/ 656 h 6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" h="656">
                  <a:moveTo>
                    <a:pt x="43" y="12"/>
                  </a:moveTo>
                  <a:lnTo>
                    <a:pt x="39" y="25"/>
                  </a:lnTo>
                  <a:lnTo>
                    <a:pt x="30" y="62"/>
                  </a:lnTo>
                  <a:lnTo>
                    <a:pt x="19" y="122"/>
                  </a:lnTo>
                  <a:lnTo>
                    <a:pt x="7" y="199"/>
                  </a:lnTo>
                  <a:lnTo>
                    <a:pt x="0" y="294"/>
                  </a:lnTo>
                  <a:lnTo>
                    <a:pt x="1" y="403"/>
                  </a:lnTo>
                  <a:lnTo>
                    <a:pt x="12" y="524"/>
                  </a:lnTo>
                  <a:lnTo>
                    <a:pt x="38" y="656"/>
                  </a:lnTo>
                  <a:lnTo>
                    <a:pt x="132" y="650"/>
                  </a:lnTo>
                  <a:lnTo>
                    <a:pt x="127" y="631"/>
                  </a:lnTo>
                  <a:lnTo>
                    <a:pt x="119" y="578"/>
                  </a:lnTo>
                  <a:lnTo>
                    <a:pt x="107" y="499"/>
                  </a:lnTo>
                  <a:lnTo>
                    <a:pt x="97" y="403"/>
                  </a:lnTo>
                  <a:lnTo>
                    <a:pt x="92" y="297"/>
                  </a:lnTo>
                  <a:lnTo>
                    <a:pt x="94" y="192"/>
                  </a:lnTo>
                  <a:lnTo>
                    <a:pt x="108" y="91"/>
                  </a:lnTo>
                  <a:lnTo>
                    <a:pt x="137" y="7"/>
                  </a:lnTo>
                  <a:lnTo>
                    <a:pt x="137" y="6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29" y="0"/>
                  </a:lnTo>
                  <a:lnTo>
                    <a:pt x="119" y="0"/>
                  </a:lnTo>
                  <a:lnTo>
                    <a:pt x="101" y="1"/>
                  </a:lnTo>
                  <a:lnTo>
                    <a:pt x="77" y="5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2" name="Freeform 192"/>
            <p:cNvSpPr>
              <a:spLocks/>
            </p:cNvSpPr>
            <p:nvPr/>
          </p:nvSpPr>
          <p:spPr bwMode="auto">
            <a:xfrm>
              <a:off x="6412" y="13680"/>
              <a:ext cx="116" cy="560"/>
            </a:xfrm>
            <a:custGeom>
              <a:avLst/>
              <a:gdLst>
                <a:gd name="T0" fmla="*/ 36 w 116"/>
                <a:gd name="T1" fmla="*/ 11 h 560"/>
                <a:gd name="T2" fmla="*/ 33 w 116"/>
                <a:gd name="T3" fmla="*/ 21 h 560"/>
                <a:gd name="T4" fmla="*/ 24 w 116"/>
                <a:gd name="T5" fmla="*/ 53 h 560"/>
                <a:gd name="T6" fmla="*/ 15 w 116"/>
                <a:gd name="T7" fmla="*/ 103 h 560"/>
                <a:gd name="T8" fmla="*/ 5 w 116"/>
                <a:gd name="T9" fmla="*/ 169 h 560"/>
                <a:gd name="T10" fmla="*/ 0 w 116"/>
                <a:gd name="T11" fmla="*/ 250 h 560"/>
                <a:gd name="T12" fmla="*/ 1 w 116"/>
                <a:gd name="T13" fmla="*/ 344 h 560"/>
                <a:gd name="T14" fmla="*/ 10 w 116"/>
                <a:gd name="T15" fmla="*/ 448 h 560"/>
                <a:gd name="T16" fmla="*/ 32 w 116"/>
                <a:gd name="T17" fmla="*/ 560 h 560"/>
                <a:gd name="T18" fmla="*/ 112 w 116"/>
                <a:gd name="T19" fmla="*/ 555 h 560"/>
                <a:gd name="T20" fmla="*/ 108 w 116"/>
                <a:gd name="T21" fmla="*/ 538 h 560"/>
                <a:gd name="T22" fmla="*/ 101 w 116"/>
                <a:gd name="T23" fmla="*/ 493 h 560"/>
                <a:gd name="T24" fmla="*/ 91 w 116"/>
                <a:gd name="T25" fmla="*/ 426 h 560"/>
                <a:gd name="T26" fmla="*/ 82 w 116"/>
                <a:gd name="T27" fmla="*/ 344 h 560"/>
                <a:gd name="T28" fmla="*/ 77 w 116"/>
                <a:gd name="T29" fmla="*/ 255 h 560"/>
                <a:gd name="T30" fmla="*/ 79 w 116"/>
                <a:gd name="T31" fmla="*/ 164 h 560"/>
                <a:gd name="T32" fmla="*/ 91 w 116"/>
                <a:gd name="T33" fmla="*/ 79 h 560"/>
                <a:gd name="T34" fmla="*/ 116 w 116"/>
                <a:gd name="T35" fmla="*/ 6 h 560"/>
                <a:gd name="T36" fmla="*/ 116 w 116"/>
                <a:gd name="T37" fmla="*/ 5 h 560"/>
                <a:gd name="T38" fmla="*/ 116 w 116"/>
                <a:gd name="T39" fmla="*/ 4 h 560"/>
                <a:gd name="T40" fmla="*/ 114 w 116"/>
                <a:gd name="T41" fmla="*/ 2 h 560"/>
                <a:gd name="T42" fmla="*/ 109 w 116"/>
                <a:gd name="T43" fmla="*/ 0 h 560"/>
                <a:gd name="T44" fmla="*/ 100 w 116"/>
                <a:gd name="T45" fmla="*/ 0 h 560"/>
                <a:gd name="T46" fmla="*/ 86 w 116"/>
                <a:gd name="T47" fmla="*/ 1 h 560"/>
                <a:gd name="T48" fmla="*/ 65 w 116"/>
                <a:gd name="T49" fmla="*/ 4 h 560"/>
                <a:gd name="T50" fmla="*/ 36 w 116"/>
                <a:gd name="T51" fmla="*/ 11 h 5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6"/>
                <a:gd name="T79" fmla="*/ 0 h 560"/>
                <a:gd name="T80" fmla="*/ 116 w 116"/>
                <a:gd name="T81" fmla="*/ 560 h 5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6" h="560">
                  <a:moveTo>
                    <a:pt x="36" y="11"/>
                  </a:moveTo>
                  <a:lnTo>
                    <a:pt x="33" y="21"/>
                  </a:lnTo>
                  <a:lnTo>
                    <a:pt x="24" y="53"/>
                  </a:lnTo>
                  <a:lnTo>
                    <a:pt x="15" y="103"/>
                  </a:lnTo>
                  <a:lnTo>
                    <a:pt x="5" y="169"/>
                  </a:lnTo>
                  <a:lnTo>
                    <a:pt x="0" y="250"/>
                  </a:lnTo>
                  <a:lnTo>
                    <a:pt x="1" y="344"/>
                  </a:lnTo>
                  <a:lnTo>
                    <a:pt x="10" y="448"/>
                  </a:lnTo>
                  <a:lnTo>
                    <a:pt x="32" y="560"/>
                  </a:lnTo>
                  <a:lnTo>
                    <a:pt x="112" y="555"/>
                  </a:lnTo>
                  <a:lnTo>
                    <a:pt x="108" y="538"/>
                  </a:lnTo>
                  <a:lnTo>
                    <a:pt x="101" y="493"/>
                  </a:lnTo>
                  <a:lnTo>
                    <a:pt x="91" y="426"/>
                  </a:lnTo>
                  <a:lnTo>
                    <a:pt x="82" y="344"/>
                  </a:lnTo>
                  <a:lnTo>
                    <a:pt x="77" y="255"/>
                  </a:lnTo>
                  <a:lnTo>
                    <a:pt x="79" y="164"/>
                  </a:lnTo>
                  <a:lnTo>
                    <a:pt x="91" y="79"/>
                  </a:lnTo>
                  <a:lnTo>
                    <a:pt x="116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65" y="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3" name="Freeform 193"/>
            <p:cNvSpPr>
              <a:spLocks/>
            </p:cNvSpPr>
            <p:nvPr/>
          </p:nvSpPr>
          <p:spPr bwMode="auto">
            <a:xfrm>
              <a:off x="6417" y="13724"/>
              <a:ext cx="97" cy="463"/>
            </a:xfrm>
            <a:custGeom>
              <a:avLst/>
              <a:gdLst>
                <a:gd name="T0" fmla="*/ 30 w 97"/>
                <a:gd name="T1" fmla="*/ 9 h 463"/>
                <a:gd name="T2" fmla="*/ 27 w 97"/>
                <a:gd name="T3" fmla="*/ 17 h 463"/>
                <a:gd name="T4" fmla="*/ 20 w 97"/>
                <a:gd name="T5" fmla="*/ 44 h 463"/>
                <a:gd name="T6" fmla="*/ 12 w 97"/>
                <a:gd name="T7" fmla="*/ 85 h 463"/>
                <a:gd name="T8" fmla="*/ 4 w 97"/>
                <a:gd name="T9" fmla="*/ 140 h 463"/>
                <a:gd name="T10" fmla="*/ 0 w 97"/>
                <a:gd name="T11" fmla="*/ 207 h 463"/>
                <a:gd name="T12" fmla="*/ 0 w 97"/>
                <a:gd name="T13" fmla="*/ 285 h 463"/>
                <a:gd name="T14" fmla="*/ 9 w 97"/>
                <a:gd name="T15" fmla="*/ 370 h 463"/>
                <a:gd name="T16" fmla="*/ 26 w 97"/>
                <a:gd name="T17" fmla="*/ 463 h 463"/>
                <a:gd name="T18" fmla="*/ 93 w 97"/>
                <a:gd name="T19" fmla="*/ 460 h 463"/>
                <a:gd name="T20" fmla="*/ 89 w 97"/>
                <a:gd name="T21" fmla="*/ 446 h 463"/>
                <a:gd name="T22" fmla="*/ 83 w 97"/>
                <a:gd name="T23" fmla="*/ 408 h 463"/>
                <a:gd name="T24" fmla="*/ 75 w 97"/>
                <a:gd name="T25" fmla="*/ 353 h 463"/>
                <a:gd name="T26" fmla="*/ 68 w 97"/>
                <a:gd name="T27" fmla="*/ 285 h 463"/>
                <a:gd name="T28" fmla="*/ 65 w 97"/>
                <a:gd name="T29" fmla="*/ 211 h 463"/>
                <a:gd name="T30" fmla="*/ 67 w 97"/>
                <a:gd name="T31" fmla="*/ 136 h 463"/>
                <a:gd name="T32" fmla="*/ 76 w 97"/>
                <a:gd name="T33" fmla="*/ 65 h 463"/>
                <a:gd name="T34" fmla="*/ 97 w 97"/>
                <a:gd name="T35" fmla="*/ 5 h 463"/>
                <a:gd name="T36" fmla="*/ 97 w 97"/>
                <a:gd name="T37" fmla="*/ 4 h 463"/>
                <a:gd name="T38" fmla="*/ 97 w 97"/>
                <a:gd name="T39" fmla="*/ 3 h 463"/>
                <a:gd name="T40" fmla="*/ 95 w 97"/>
                <a:gd name="T41" fmla="*/ 1 h 463"/>
                <a:gd name="T42" fmla="*/ 91 w 97"/>
                <a:gd name="T43" fmla="*/ 0 h 463"/>
                <a:gd name="T44" fmla="*/ 84 w 97"/>
                <a:gd name="T45" fmla="*/ 0 h 463"/>
                <a:gd name="T46" fmla="*/ 71 w 97"/>
                <a:gd name="T47" fmla="*/ 0 h 463"/>
                <a:gd name="T48" fmla="*/ 54 w 97"/>
                <a:gd name="T49" fmla="*/ 3 h 463"/>
                <a:gd name="T50" fmla="*/ 30 w 97"/>
                <a:gd name="T51" fmla="*/ 9 h 4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463"/>
                <a:gd name="T80" fmla="*/ 97 w 97"/>
                <a:gd name="T81" fmla="*/ 463 h 46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463">
                  <a:moveTo>
                    <a:pt x="30" y="9"/>
                  </a:moveTo>
                  <a:lnTo>
                    <a:pt x="27" y="17"/>
                  </a:lnTo>
                  <a:lnTo>
                    <a:pt x="20" y="44"/>
                  </a:lnTo>
                  <a:lnTo>
                    <a:pt x="12" y="85"/>
                  </a:lnTo>
                  <a:lnTo>
                    <a:pt x="4" y="140"/>
                  </a:lnTo>
                  <a:lnTo>
                    <a:pt x="0" y="207"/>
                  </a:lnTo>
                  <a:lnTo>
                    <a:pt x="0" y="285"/>
                  </a:lnTo>
                  <a:lnTo>
                    <a:pt x="9" y="370"/>
                  </a:lnTo>
                  <a:lnTo>
                    <a:pt x="26" y="463"/>
                  </a:lnTo>
                  <a:lnTo>
                    <a:pt x="93" y="460"/>
                  </a:lnTo>
                  <a:lnTo>
                    <a:pt x="89" y="446"/>
                  </a:lnTo>
                  <a:lnTo>
                    <a:pt x="83" y="408"/>
                  </a:lnTo>
                  <a:lnTo>
                    <a:pt x="75" y="353"/>
                  </a:lnTo>
                  <a:lnTo>
                    <a:pt x="68" y="285"/>
                  </a:lnTo>
                  <a:lnTo>
                    <a:pt x="65" y="211"/>
                  </a:lnTo>
                  <a:lnTo>
                    <a:pt x="67" y="136"/>
                  </a:lnTo>
                  <a:lnTo>
                    <a:pt x="76" y="65"/>
                  </a:lnTo>
                  <a:lnTo>
                    <a:pt x="97" y="5"/>
                  </a:lnTo>
                  <a:lnTo>
                    <a:pt x="97" y="4"/>
                  </a:lnTo>
                  <a:lnTo>
                    <a:pt x="97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4" y="0"/>
                  </a:lnTo>
                  <a:lnTo>
                    <a:pt x="71" y="0"/>
                  </a:lnTo>
                  <a:lnTo>
                    <a:pt x="54" y="3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4" name="Freeform 194"/>
            <p:cNvSpPr>
              <a:spLocks/>
            </p:cNvSpPr>
            <p:nvPr/>
          </p:nvSpPr>
          <p:spPr bwMode="auto">
            <a:xfrm>
              <a:off x="6422" y="13768"/>
              <a:ext cx="77" cy="367"/>
            </a:xfrm>
            <a:custGeom>
              <a:avLst/>
              <a:gdLst>
                <a:gd name="T0" fmla="*/ 24 w 77"/>
                <a:gd name="T1" fmla="*/ 8 h 367"/>
                <a:gd name="T2" fmla="*/ 22 w 77"/>
                <a:gd name="T3" fmla="*/ 15 h 367"/>
                <a:gd name="T4" fmla="*/ 17 w 77"/>
                <a:gd name="T5" fmla="*/ 36 h 367"/>
                <a:gd name="T6" fmla="*/ 10 w 77"/>
                <a:gd name="T7" fmla="*/ 68 h 367"/>
                <a:gd name="T8" fmla="*/ 4 w 77"/>
                <a:gd name="T9" fmla="*/ 112 h 367"/>
                <a:gd name="T10" fmla="*/ 0 w 77"/>
                <a:gd name="T11" fmla="*/ 164 h 367"/>
                <a:gd name="T12" fmla="*/ 0 w 77"/>
                <a:gd name="T13" fmla="*/ 226 h 367"/>
                <a:gd name="T14" fmla="*/ 7 w 77"/>
                <a:gd name="T15" fmla="*/ 294 h 367"/>
                <a:gd name="T16" fmla="*/ 21 w 77"/>
                <a:gd name="T17" fmla="*/ 367 h 367"/>
                <a:gd name="T18" fmla="*/ 74 w 77"/>
                <a:gd name="T19" fmla="*/ 364 h 367"/>
                <a:gd name="T20" fmla="*/ 71 w 77"/>
                <a:gd name="T21" fmla="*/ 353 h 367"/>
                <a:gd name="T22" fmla="*/ 66 w 77"/>
                <a:gd name="T23" fmla="*/ 323 h 367"/>
                <a:gd name="T24" fmla="*/ 60 w 77"/>
                <a:gd name="T25" fmla="*/ 280 h 367"/>
                <a:gd name="T26" fmla="*/ 54 w 77"/>
                <a:gd name="T27" fmla="*/ 226 h 367"/>
                <a:gd name="T28" fmla="*/ 51 w 77"/>
                <a:gd name="T29" fmla="*/ 168 h 367"/>
                <a:gd name="T30" fmla="*/ 53 w 77"/>
                <a:gd name="T31" fmla="*/ 107 h 367"/>
                <a:gd name="T32" fmla="*/ 61 w 77"/>
                <a:gd name="T33" fmla="*/ 52 h 367"/>
                <a:gd name="T34" fmla="*/ 77 w 77"/>
                <a:gd name="T35" fmla="*/ 5 h 367"/>
                <a:gd name="T36" fmla="*/ 77 w 77"/>
                <a:gd name="T37" fmla="*/ 5 h 367"/>
                <a:gd name="T38" fmla="*/ 77 w 77"/>
                <a:gd name="T39" fmla="*/ 2 h 367"/>
                <a:gd name="T40" fmla="*/ 76 w 77"/>
                <a:gd name="T41" fmla="*/ 1 h 367"/>
                <a:gd name="T42" fmla="*/ 72 w 77"/>
                <a:gd name="T43" fmla="*/ 0 h 367"/>
                <a:gd name="T44" fmla="*/ 66 w 77"/>
                <a:gd name="T45" fmla="*/ 0 h 367"/>
                <a:gd name="T46" fmla="*/ 56 w 77"/>
                <a:gd name="T47" fmla="*/ 1 h 367"/>
                <a:gd name="T48" fmla="*/ 43 w 77"/>
                <a:gd name="T49" fmla="*/ 4 h 367"/>
                <a:gd name="T50" fmla="*/ 24 w 77"/>
                <a:gd name="T51" fmla="*/ 8 h 3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7"/>
                <a:gd name="T79" fmla="*/ 0 h 367"/>
                <a:gd name="T80" fmla="*/ 77 w 77"/>
                <a:gd name="T81" fmla="*/ 367 h 3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7" h="367">
                  <a:moveTo>
                    <a:pt x="24" y="8"/>
                  </a:moveTo>
                  <a:lnTo>
                    <a:pt x="22" y="15"/>
                  </a:lnTo>
                  <a:lnTo>
                    <a:pt x="17" y="36"/>
                  </a:lnTo>
                  <a:lnTo>
                    <a:pt x="10" y="68"/>
                  </a:lnTo>
                  <a:lnTo>
                    <a:pt x="4" y="112"/>
                  </a:lnTo>
                  <a:lnTo>
                    <a:pt x="0" y="164"/>
                  </a:lnTo>
                  <a:lnTo>
                    <a:pt x="0" y="226"/>
                  </a:lnTo>
                  <a:lnTo>
                    <a:pt x="7" y="294"/>
                  </a:lnTo>
                  <a:lnTo>
                    <a:pt x="21" y="367"/>
                  </a:lnTo>
                  <a:lnTo>
                    <a:pt x="74" y="364"/>
                  </a:lnTo>
                  <a:lnTo>
                    <a:pt x="71" y="353"/>
                  </a:lnTo>
                  <a:lnTo>
                    <a:pt x="66" y="323"/>
                  </a:lnTo>
                  <a:lnTo>
                    <a:pt x="60" y="280"/>
                  </a:lnTo>
                  <a:lnTo>
                    <a:pt x="54" y="226"/>
                  </a:lnTo>
                  <a:lnTo>
                    <a:pt x="51" y="168"/>
                  </a:lnTo>
                  <a:lnTo>
                    <a:pt x="53" y="107"/>
                  </a:lnTo>
                  <a:lnTo>
                    <a:pt x="61" y="52"/>
                  </a:lnTo>
                  <a:lnTo>
                    <a:pt x="77" y="5"/>
                  </a:lnTo>
                  <a:lnTo>
                    <a:pt x="77" y="2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5" name="Freeform 195"/>
            <p:cNvSpPr>
              <a:spLocks/>
            </p:cNvSpPr>
            <p:nvPr/>
          </p:nvSpPr>
          <p:spPr bwMode="auto">
            <a:xfrm>
              <a:off x="6428" y="13813"/>
              <a:ext cx="56" cy="271"/>
            </a:xfrm>
            <a:custGeom>
              <a:avLst/>
              <a:gdLst>
                <a:gd name="T0" fmla="*/ 17 w 56"/>
                <a:gd name="T1" fmla="*/ 5 h 271"/>
                <a:gd name="T2" fmla="*/ 16 w 56"/>
                <a:gd name="T3" fmla="*/ 10 h 271"/>
                <a:gd name="T4" fmla="*/ 12 w 56"/>
                <a:gd name="T5" fmla="*/ 25 h 271"/>
                <a:gd name="T6" fmla="*/ 6 w 56"/>
                <a:gd name="T7" fmla="*/ 49 h 271"/>
                <a:gd name="T8" fmla="*/ 2 w 56"/>
                <a:gd name="T9" fmla="*/ 82 h 271"/>
                <a:gd name="T10" fmla="*/ 0 w 56"/>
                <a:gd name="T11" fmla="*/ 122 h 271"/>
                <a:gd name="T12" fmla="*/ 0 w 56"/>
                <a:gd name="T13" fmla="*/ 166 h 271"/>
                <a:gd name="T14" fmla="*/ 4 w 56"/>
                <a:gd name="T15" fmla="*/ 217 h 271"/>
                <a:gd name="T16" fmla="*/ 15 w 56"/>
                <a:gd name="T17" fmla="*/ 271 h 271"/>
                <a:gd name="T18" fmla="*/ 54 w 56"/>
                <a:gd name="T19" fmla="*/ 268 h 271"/>
                <a:gd name="T20" fmla="*/ 52 w 56"/>
                <a:gd name="T21" fmla="*/ 261 h 271"/>
                <a:gd name="T22" fmla="*/ 48 w 56"/>
                <a:gd name="T23" fmla="*/ 238 h 271"/>
                <a:gd name="T24" fmla="*/ 44 w 56"/>
                <a:gd name="T25" fmla="*/ 206 h 271"/>
                <a:gd name="T26" fmla="*/ 40 w 56"/>
                <a:gd name="T27" fmla="*/ 166 h 271"/>
                <a:gd name="T28" fmla="*/ 37 w 56"/>
                <a:gd name="T29" fmla="*/ 123 h 271"/>
                <a:gd name="T30" fmla="*/ 39 w 56"/>
                <a:gd name="T31" fmla="*/ 78 h 271"/>
                <a:gd name="T32" fmla="*/ 44 w 56"/>
                <a:gd name="T33" fmla="*/ 37 h 271"/>
                <a:gd name="T34" fmla="*/ 56 w 56"/>
                <a:gd name="T35" fmla="*/ 3 h 271"/>
                <a:gd name="T36" fmla="*/ 56 w 56"/>
                <a:gd name="T37" fmla="*/ 3 h 271"/>
                <a:gd name="T38" fmla="*/ 56 w 56"/>
                <a:gd name="T39" fmla="*/ 2 h 271"/>
                <a:gd name="T40" fmla="*/ 55 w 56"/>
                <a:gd name="T41" fmla="*/ 1 h 271"/>
                <a:gd name="T42" fmla="*/ 52 w 56"/>
                <a:gd name="T43" fmla="*/ 0 h 271"/>
                <a:gd name="T44" fmla="*/ 48 w 56"/>
                <a:gd name="T45" fmla="*/ 0 h 271"/>
                <a:gd name="T46" fmla="*/ 42 w 56"/>
                <a:gd name="T47" fmla="*/ 0 h 271"/>
                <a:gd name="T48" fmla="*/ 31 w 56"/>
                <a:gd name="T49" fmla="*/ 2 h 271"/>
                <a:gd name="T50" fmla="*/ 17 w 56"/>
                <a:gd name="T51" fmla="*/ 5 h 2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271"/>
                <a:gd name="T80" fmla="*/ 56 w 56"/>
                <a:gd name="T81" fmla="*/ 271 h 27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271">
                  <a:moveTo>
                    <a:pt x="17" y="5"/>
                  </a:moveTo>
                  <a:lnTo>
                    <a:pt x="16" y="10"/>
                  </a:lnTo>
                  <a:lnTo>
                    <a:pt x="12" y="25"/>
                  </a:lnTo>
                  <a:lnTo>
                    <a:pt x="6" y="49"/>
                  </a:lnTo>
                  <a:lnTo>
                    <a:pt x="2" y="82"/>
                  </a:lnTo>
                  <a:lnTo>
                    <a:pt x="0" y="122"/>
                  </a:lnTo>
                  <a:lnTo>
                    <a:pt x="0" y="166"/>
                  </a:lnTo>
                  <a:lnTo>
                    <a:pt x="4" y="217"/>
                  </a:lnTo>
                  <a:lnTo>
                    <a:pt x="15" y="271"/>
                  </a:lnTo>
                  <a:lnTo>
                    <a:pt x="54" y="268"/>
                  </a:lnTo>
                  <a:lnTo>
                    <a:pt x="52" y="261"/>
                  </a:lnTo>
                  <a:lnTo>
                    <a:pt x="48" y="238"/>
                  </a:lnTo>
                  <a:lnTo>
                    <a:pt x="44" y="206"/>
                  </a:lnTo>
                  <a:lnTo>
                    <a:pt x="40" y="166"/>
                  </a:lnTo>
                  <a:lnTo>
                    <a:pt x="37" y="123"/>
                  </a:lnTo>
                  <a:lnTo>
                    <a:pt x="39" y="78"/>
                  </a:lnTo>
                  <a:lnTo>
                    <a:pt x="44" y="37"/>
                  </a:lnTo>
                  <a:lnTo>
                    <a:pt x="56" y="3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1" y="2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6" name="Freeform 196"/>
            <p:cNvSpPr>
              <a:spLocks/>
            </p:cNvSpPr>
            <p:nvPr/>
          </p:nvSpPr>
          <p:spPr bwMode="auto">
            <a:xfrm>
              <a:off x="7211" y="13549"/>
              <a:ext cx="186" cy="732"/>
            </a:xfrm>
            <a:custGeom>
              <a:avLst/>
              <a:gdLst>
                <a:gd name="T0" fmla="*/ 186 w 186"/>
                <a:gd name="T1" fmla="*/ 6 h 732"/>
                <a:gd name="T2" fmla="*/ 182 w 186"/>
                <a:gd name="T3" fmla="*/ 11 h 732"/>
                <a:gd name="T4" fmla="*/ 169 w 186"/>
                <a:gd name="T5" fmla="*/ 29 h 732"/>
                <a:gd name="T6" fmla="*/ 153 w 186"/>
                <a:gd name="T7" fmla="*/ 67 h 732"/>
                <a:gd name="T8" fmla="*/ 137 w 186"/>
                <a:gd name="T9" fmla="*/ 130 h 732"/>
                <a:gd name="T10" fmla="*/ 124 w 186"/>
                <a:gd name="T11" fmla="*/ 221 h 732"/>
                <a:gd name="T12" fmla="*/ 117 w 186"/>
                <a:gd name="T13" fmla="*/ 350 h 732"/>
                <a:gd name="T14" fmla="*/ 122 w 186"/>
                <a:gd name="T15" fmla="*/ 517 h 732"/>
                <a:gd name="T16" fmla="*/ 139 w 186"/>
                <a:gd name="T17" fmla="*/ 732 h 732"/>
                <a:gd name="T18" fmla="*/ 34 w 186"/>
                <a:gd name="T19" fmla="*/ 732 h 732"/>
                <a:gd name="T20" fmla="*/ 31 w 186"/>
                <a:gd name="T21" fmla="*/ 711 h 732"/>
                <a:gd name="T22" fmla="*/ 22 w 186"/>
                <a:gd name="T23" fmla="*/ 651 h 732"/>
                <a:gd name="T24" fmla="*/ 12 w 186"/>
                <a:gd name="T25" fmla="*/ 563 h 732"/>
                <a:gd name="T26" fmla="*/ 3 w 186"/>
                <a:gd name="T27" fmla="*/ 454 h 732"/>
                <a:gd name="T28" fmla="*/ 0 w 186"/>
                <a:gd name="T29" fmla="*/ 335 h 732"/>
                <a:gd name="T30" fmla="*/ 6 w 186"/>
                <a:gd name="T31" fmla="*/ 213 h 732"/>
                <a:gd name="T32" fmla="*/ 25 w 186"/>
                <a:gd name="T33" fmla="*/ 98 h 732"/>
                <a:gd name="T34" fmla="*/ 60 w 186"/>
                <a:gd name="T35" fmla="*/ 0 h 732"/>
                <a:gd name="T36" fmla="*/ 186 w 186"/>
                <a:gd name="T37" fmla="*/ 6 h 7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6"/>
                <a:gd name="T58" fmla="*/ 0 h 732"/>
                <a:gd name="T59" fmla="*/ 186 w 186"/>
                <a:gd name="T60" fmla="*/ 732 h 7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6" h="732">
                  <a:moveTo>
                    <a:pt x="186" y="6"/>
                  </a:moveTo>
                  <a:lnTo>
                    <a:pt x="182" y="11"/>
                  </a:lnTo>
                  <a:lnTo>
                    <a:pt x="169" y="29"/>
                  </a:lnTo>
                  <a:lnTo>
                    <a:pt x="153" y="67"/>
                  </a:lnTo>
                  <a:lnTo>
                    <a:pt x="137" y="130"/>
                  </a:lnTo>
                  <a:lnTo>
                    <a:pt x="124" y="221"/>
                  </a:lnTo>
                  <a:lnTo>
                    <a:pt x="117" y="350"/>
                  </a:lnTo>
                  <a:lnTo>
                    <a:pt x="122" y="517"/>
                  </a:lnTo>
                  <a:lnTo>
                    <a:pt x="139" y="732"/>
                  </a:lnTo>
                  <a:lnTo>
                    <a:pt x="34" y="732"/>
                  </a:lnTo>
                  <a:lnTo>
                    <a:pt x="31" y="711"/>
                  </a:lnTo>
                  <a:lnTo>
                    <a:pt x="22" y="651"/>
                  </a:lnTo>
                  <a:lnTo>
                    <a:pt x="12" y="563"/>
                  </a:lnTo>
                  <a:lnTo>
                    <a:pt x="3" y="454"/>
                  </a:lnTo>
                  <a:lnTo>
                    <a:pt x="0" y="335"/>
                  </a:lnTo>
                  <a:lnTo>
                    <a:pt x="6" y="213"/>
                  </a:lnTo>
                  <a:lnTo>
                    <a:pt x="25" y="98"/>
                  </a:lnTo>
                  <a:lnTo>
                    <a:pt x="60" y="0"/>
                  </a:lnTo>
                  <a:lnTo>
                    <a:pt x="186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7" name="Freeform 197"/>
            <p:cNvSpPr>
              <a:spLocks/>
            </p:cNvSpPr>
            <p:nvPr/>
          </p:nvSpPr>
          <p:spPr bwMode="auto">
            <a:xfrm>
              <a:off x="7219" y="13600"/>
              <a:ext cx="158" cy="625"/>
            </a:xfrm>
            <a:custGeom>
              <a:avLst/>
              <a:gdLst>
                <a:gd name="T0" fmla="*/ 158 w 158"/>
                <a:gd name="T1" fmla="*/ 4 h 625"/>
                <a:gd name="T2" fmla="*/ 153 w 158"/>
                <a:gd name="T3" fmla="*/ 9 h 625"/>
                <a:gd name="T4" fmla="*/ 144 w 158"/>
                <a:gd name="T5" fmla="*/ 25 h 625"/>
                <a:gd name="T6" fmla="*/ 130 w 158"/>
                <a:gd name="T7" fmla="*/ 57 h 625"/>
                <a:gd name="T8" fmla="*/ 116 w 158"/>
                <a:gd name="T9" fmla="*/ 110 h 625"/>
                <a:gd name="T10" fmla="*/ 105 w 158"/>
                <a:gd name="T11" fmla="*/ 189 h 625"/>
                <a:gd name="T12" fmla="*/ 100 w 158"/>
                <a:gd name="T13" fmla="*/ 298 h 625"/>
                <a:gd name="T14" fmla="*/ 103 w 158"/>
                <a:gd name="T15" fmla="*/ 441 h 625"/>
                <a:gd name="T16" fmla="*/ 118 w 158"/>
                <a:gd name="T17" fmla="*/ 625 h 625"/>
                <a:gd name="T18" fmla="*/ 29 w 158"/>
                <a:gd name="T19" fmla="*/ 625 h 625"/>
                <a:gd name="T20" fmla="*/ 25 w 158"/>
                <a:gd name="T21" fmla="*/ 607 h 625"/>
                <a:gd name="T22" fmla="*/ 18 w 158"/>
                <a:gd name="T23" fmla="*/ 556 h 625"/>
                <a:gd name="T24" fmla="*/ 9 w 158"/>
                <a:gd name="T25" fmla="*/ 480 h 625"/>
                <a:gd name="T26" fmla="*/ 2 w 158"/>
                <a:gd name="T27" fmla="*/ 387 h 625"/>
                <a:gd name="T28" fmla="*/ 0 w 158"/>
                <a:gd name="T29" fmla="*/ 286 h 625"/>
                <a:gd name="T30" fmla="*/ 5 w 158"/>
                <a:gd name="T31" fmla="*/ 182 h 625"/>
                <a:gd name="T32" fmla="*/ 21 w 158"/>
                <a:gd name="T33" fmla="*/ 84 h 625"/>
                <a:gd name="T34" fmla="*/ 51 w 158"/>
                <a:gd name="T35" fmla="*/ 0 h 625"/>
                <a:gd name="T36" fmla="*/ 158 w 158"/>
                <a:gd name="T37" fmla="*/ 4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8"/>
                <a:gd name="T58" fmla="*/ 0 h 625"/>
                <a:gd name="T59" fmla="*/ 158 w 158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8" h="625">
                  <a:moveTo>
                    <a:pt x="158" y="4"/>
                  </a:moveTo>
                  <a:lnTo>
                    <a:pt x="153" y="9"/>
                  </a:lnTo>
                  <a:lnTo>
                    <a:pt x="144" y="25"/>
                  </a:lnTo>
                  <a:lnTo>
                    <a:pt x="130" y="57"/>
                  </a:lnTo>
                  <a:lnTo>
                    <a:pt x="116" y="110"/>
                  </a:lnTo>
                  <a:lnTo>
                    <a:pt x="105" y="189"/>
                  </a:lnTo>
                  <a:lnTo>
                    <a:pt x="100" y="298"/>
                  </a:lnTo>
                  <a:lnTo>
                    <a:pt x="103" y="441"/>
                  </a:lnTo>
                  <a:lnTo>
                    <a:pt x="118" y="625"/>
                  </a:lnTo>
                  <a:lnTo>
                    <a:pt x="29" y="625"/>
                  </a:lnTo>
                  <a:lnTo>
                    <a:pt x="25" y="607"/>
                  </a:lnTo>
                  <a:lnTo>
                    <a:pt x="18" y="556"/>
                  </a:lnTo>
                  <a:lnTo>
                    <a:pt x="9" y="480"/>
                  </a:lnTo>
                  <a:lnTo>
                    <a:pt x="2" y="387"/>
                  </a:lnTo>
                  <a:lnTo>
                    <a:pt x="0" y="286"/>
                  </a:lnTo>
                  <a:lnTo>
                    <a:pt x="5" y="182"/>
                  </a:lnTo>
                  <a:lnTo>
                    <a:pt x="21" y="84"/>
                  </a:lnTo>
                  <a:lnTo>
                    <a:pt x="51" y="0"/>
                  </a:lnTo>
                  <a:lnTo>
                    <a:pt x="158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8" name="Freeform 198"/>
            <p:cNvSpPr>
              <a:spLocks/>
            </p:cNvSpPr>
            <p:nvPr/>
          </p:nvSpPr>
          <p:spPr bwMode="auto">
            <a:xfrm>
              <a:off x="7225" y="13651"/>
              <a:ext cx="131" cy="517"/>
            </a:xfrm>
            <a:custGeom>
              <a:avLst/>
              <a:gdLst>
                <a:gd name="T0" fmla="*/ 131 w 131"/>
                <a:gd name="T1" fmla="*/ 4 h 517"/>
                <a:gd name="T2" fmla="*/ 128 w 131"/>
                <a:gd name="T3" fmla="*/ 7 h 517"/>
                <a:gd name="T4" fmla="*/ 119 w 131"/>
                <a:gd name="T5" fmla="*/ 21 h 517"/>
                <a:gd name="T6" fmla="*/ 109 w 131"/>
                <a:gd name="T7" fmla="*/ 47 h 517"/>
                <a:gd name="T8" fmla="*/ 97 w 131"/>
                <a:gd name="T9" fmla="*/ 91 h 517"/>
                <a:gd name="T10" fmla="*/ 88 w 131"/>
                <a:gd name="T11" fmla="*/ 156 h 517"/>
                <a:gd name="T12" fmla="*/ 84 w 131"/>
                <a:gd name="T13" fmla="*/ 247 h 517"/>
                <a:gd name="T14" fmla="*/ 86 w 131"/>
                <a:gd name="T15" fmla="*/ 366 h 517"/>
                <a:gd name="T16" fmla="*/ 99 w 131"/>
                <a:gd name="T17" fmla="*/ 517 h 517"/>
                <a:gd name="T18" fmla="*/ 25 w 131"/>
                <a:gd name="T19" fmla="*/ 517 h 517"/>
                <a:gd name="T20" fmla="*/ 23 w 131"/>
                <a:gd name="T21" fmla="*/ 502 h 517"/>
                <a:gd name="T22" fmla="*/ 16 w 131"/>
                <a:gd name="T23" fmla="*/ 460 h 517"/>
                <a:gd name="T24" fmla="*/ 9 w 131"/>
                <a:gd name="T25" fmla="*/ 397 h 517"/>
                <a:gd name="T26" fmla="*/ 2 w 131"/>
                <a:gd name="T27" fmla="*/ 320 h 517"/>
                <a:gd name="T28" fmla="*/ 0 w 131"/>
                <a:gd name="T29" fmla="*/ 236 h 517"/>
                <a:gd name="T30" fmla="*/ 4 w 131"/>
                <a:gd name="T31" fmla="*/ 151 h 517"/>
                <a:gd name="T32" fmla="*/ 18 w 131"/>
                <a:gd name="T33" fmla="*/ 70 h 517"/>
                <a:gd name="T34" fmla="*/ 43 w 131"/>
                <a:gd name="T35" fmla="*/ 0 h 517"/>
                <a:gd name="T36" fmla="*/ 131 w 131"/>
                <a:gd name="T37" fmla="*/ 4 h 5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1"/>
                <a:gd name="T58" fmla="*/ 0 h 517"/>
                <a:gd name="T59" fmla="*/ 131 w 131"/>
                <a:gd name="T60" fmla="*/ 517 h 5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1" h="517">
                  <a:moveTo>
                    <a:pt x="131" y="4"/>
                  </a:moveTo>
                  <a:lnTo>
                    <a:pt x="128" y="7"/>
                  </a:lnTo>
                  <a:lnTo>
                    <a:pt x="119" y="21"/>
                  </a:lnTo>
                  <a:lnTo>
                    <a:pt x="109" y="47"/>
                  </a:lnTo>
                  <a:lnTo>
                    <a:pt x="97" y="91"/>
                  </a:lnTo>
                  <a:lnTo>
                    <a:pt x="88" y="156"/>
                  </a:lnTo>
                  <a:lnTo>
                    <a:pt x="84" y="247"/>
                  </a:lnTo>
                  <a:lnTo>
                    <a:pt x="86" y="366"/>
                  </a:lnTo>
                  <a:lnTo>
                    <a:pt x="99" y="517"/>
                  </a:lnTo>
                  <a:lnTo>
                    <a:pt x="25" y="517"/>
                  </a:lnTo>
                  <a:lnTo>
                    <a:pt x="23" y="502"/>
                  </a:lnTo>
                  <a:lnTo>
                    <a:pt x="16" y="460"/>
                  </a:lnTo>
                  <a:lnTo>
                    <a:pt x="9" y="397"/>
                  </a:lnTo>
                  <a:lnTo>
                    <a:pt x="2" y="320"/>
                  </a:lnTo>
                  <a:lnTo>
                    <a:pt x="0" y="236"/>
                  </a:lnTo>
                  <a:lnTo>
                    <a:pt x="4" y="151"/>
                  </a:lnTo>
                  <a:lnTo>
                    <a:pt x="18" y="70"/>
                  </a:lnTo>
                  <a:lnTo>
                    <a:pt x="43" y="0"/>
                  </a:lnTo>
                  <a:lnTo>
                    <a:pt x="131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99" name="Freeform 199"/>
            <p:cNvSpPr>
              <a:spLocks/>
            </p:cNvSpPr>
            <p:nvPr/>
          </p:nvSpPr>
          <p:spPr bwMode="auto">
            <a:xfrm>
              <a:off x="7233" y="13701"/>
              <a:ext cx="104" cy="411"/>
            </a:xfrm>
            <a:custGeom>
              <a:avLst/>
              <a:gdLst>
                <a:gd name="T0" fmla="*/ 104 w 104"/>
                <a:gd name="T1" fmla="*/ 4 h 411"/>
                <a:gd name="T2" fmla="*/ 101 w 104"/>
                <a:gd name="T3" fmla="*/ 7 h 411"/>
                <a:gd name="T4" fmla="*/ 94 w 104"/>
                <a:gd name="T5" fmla="*/ 17 h 411"/>
                <a:gd name="T6" fmla="*/ 86 w 104"/>
                <a:gd name="T7" fmla="*/ 38 h 411"/>
                <a:gd name="T8" fmla="*/ 76 w 104"/>
                <a:gd name="T9" fmla="*/ 73 h 411"/>
                <a:gd name="T10" fmla="*/ 69 w 104"/>
                <a:gd name="T11" fmla="*/ 125 h 411"/>
                <a:gd name="T12" fmla="*/ 65 w 104"/>
                <a:gd name="T13" fmla="*/ 196 h 411"/>
                <a:gd name="T14" fmla="*/ 67 w 104"/>
                <a:gd name="T15" fmla="*/ 291 h 411"/>
                <a:gd name="T16" fmla="*/ 77 w 104"/>
                <a:gd name="T17" fmla="*/ 411 h 411"/>
                <a:gd name="T18" fmla="*/ 19 w 104"/>
                <a:gd name="T19" fmla="*/ 411 h 411"/>
                <a:gd name="T20" fmla="*/ 17 w 104"/>
                <a:gd name="T21" fmla="*/ 399 h 411"/>
                <a:gd name="T22" fmla="*/ 11 w 104"/>
                <a:gd name="T23" fmla="*/ 365 h 411"/>
                <a:gd name="T24" fmla="*/ 6 w 104"/>
                <a:gd name="T25" fmla="*/ 316 h 411"/>
                <a:gd name="T26" fmla="*/ 2 w 104"/>
                <a:gd name="T27" fmla="*/ 255 h 411"/>
                <a:gd name="T28" fmla="*/ 0 w 104"/>
                <a:gd name="T29" fmla="*/ 188 h 411"/>
                <a:gd name="T30" fmla="*/ 4 w 104"/>
                <a:gd name="T31" fmla="*/ 120 h 411"/>
                <a:gd name="T32" fmla="*/ 15 w 104"/>
                <a:gd name="T33" fmla="*/ 55 h 411"/>
                <a:gd name="T34" fmla="*/ 34 w 104"/>
                <a:gd name="T35" fmla="*/ 0 h 411"/>
                <a:gd name="T36" fmla="*/ 104 w 104"/>
                <a:gd name="T37" fmla="*/ 4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4"/>
                <a:gd name="T58" fmla="*/ 0 h 411"/>
                <a:gd name="T59" fmla="*/ 104 w 104"/>
                <a:gd name="T60" fmla="*/ 411 h 41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4" h="411">
                  <a:moveTo>
                    <a:pt x="104" y="4"/>
                  </a:moveTo>
                  <a:lnTo>
                    <a:pt x="101" y="7"/>
                  </a:lnTo>
                  <a:lnTo>
                    <a:pt x="94" y="17"/>
                  </a:lnTo>
                  <a:lnTo>
                    <a:pt x="86" y="38"/>
                  </a:lnTo>
                  <a:lnTo>
                    <a:pt x="76" y="73"/>
                  </a:lnTo>
                  <a:lnTo>
                    <a:pt x="69" y="125"/>
                  </a:lnTo>
                  <a:lnTo>
                    <a:pt x="65" y="196"/>
                  </a:lnTo>
                  <a:lnTo>
                    <a:pt x="67" y="291"/>
                  </a:lnTo>
                  <a:lnTo>
                    <a:pt x="77" y="411"/>
                  </a:lnTo>
                  <a:lnTo>
                    <a:pt x="19" y="411"/>
                  </a:lnTo>
                  <a:lnTo>
                    <a:pt x="17" y="399"/>
                  </a:lnTo>
                  <a:lnTo>
                    <a:pt x="11" y="365"/>
                  </a:lnTo>
                  <a:lnTo>
                    <a:pt x="6" y="316"/>
                  </a:lnTo>
                  <a:lnTo>
                    <a:pt x="2" y="255"/>
                  </a:lnTo>
                  <a:lnTo>
                    <a:pt x="0" y="188"/>
                  </a:lnTo>
                  <a:lnTo>
                    <a:pt x="4" y="120"/>
                  </a:lnTo>
                  <a:lnTo>
                    <a:pt x="15" y="55"/>
                  </a:lnTo>
                  <a:lnTo>
                    <a:pt x="34" y="0"/>
                  </a:lnTo>
                  <a:lnTo>
                    <a:pt x="104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0" name="Freeform 200"/>
            <p:cNvSpPr>
              <a:spLocks/>
            </p:cNvSpPr>
            <p:nvPr/>
          </p:nvSpPr>
          <p:spPr bwMode="auto">
            <a:xfrm>
              <a:off x="7240" y="13752"/>
              <a:ext cx="76" cy="302"/>
            </a:xfrm>
            <a:custGeom>
              <a:avLst/>
              <a:gdLst>
                <a:gd name="T0" fmla="*/ 76 w 76"/>
                <a:gd name="T1" fmla="*/ 2 h 302"/>
                <a:gd name="T2" fmla="*/ 74 w 76"/>
                <a:gd name="T3" fmla="*/ 4 h 302"/>
                <a:gd name="T4" fmla="*/ 70 w 76"/>
                <a:gd name="T5" fmla="*/ 12 h 302"/>
                <a:gd name="T6" fmla="*/ 62 w 76"/>
                <a:gd name="T7" fmla="*/ 28 h 302"/>
                <a:gd name="T8" fmla="*/ 56 w 76"/>
                <a:gd name="T9" fmla="*/ 53 h 302"/>
                <a:gd name="T10" fmla="*/ 51 w 76"/>
                <a:gd name="T11" fmla="*/ 92 h 302"/>
                <a:gd name="T12" fmla="*/ 49 w 76"/>
                <a:gd name="T13" fmla="*/ 145 h 302"/>
                <a:gd name="T14" fmla="*/ 50 w 76"/>
                <a:gd name="T15" fmla="*/ 214 h 302"/>
                <a:gd name="T16" fmla="*/ 57 w 76"/>
                <a:gd name="T17" fmla="*/ 302 h 302"/>
                <a:gd name="T18" fmla="*/ 14 w 76"/>
                <a:gd name="T19" fmla="*/ 302 h 302"/>
                <a:gd name="T20" fmla="*/ 13 w 76"/>
                <a:gd name="T21" fmla="*/ 294 h 302"/>
                <a:gd name="T22" fmla="*/ 9 w 76"/>
                <a:gd name="T23" fmla="*/ 269 h 302"/>
                <a:gd name="T24" fmla="*/ 4 w 76"/>
                <a:gd name="T25" fmla="*/ 232 h 302"/>
                <a:gd name="T26" fmla="*/ 1 w 76"/>
                <a:gd name="T27" fmla="*/ 188 h 302"/>
                <a:gd name="T28" fmla="*/ 0 w 76"/>
                <a:gd name="T29" fmla="*/ 138 h 302"/>
                <a:gd name="T30" fmla="*/ 2 w 76"/>
                <a:gd name="T31" fmla="*/ 89 h 302"/>
                <a:gd name="T32" fmla="*/ 10 w 76"/>
                <a:gd name="T33" fmla="*/ 41 h 302"/>
                <a:gd name="T34" fmla="*/ 25 w 76"/>
                <a:gd name="T35" fmla="*/ 0 h 302"/>
                <a:gd name="T36" fmla="*/ 76 w 76"/>
                <a:gd name="T37" fmla="*/ 2 h 3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302"/>
                <a:gd name="T59" fmla="*/ 76 w 76"/>
                <a:gd name="T60" fmla="*/ 302 h 30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302">
                  <a:moveTo>
                    <a:pt x="76" y="2"/>
                  </a:moveTo>
                  <a:lnTo>
                    <a:pt x="74" y="4"/>
                  </a:lnTo>
                  <a:lnTo>
                    <a:pt x="70" y="12"/>
                  </a:lnTo>
                  <a:lnTo>
                    <a:pt x="62" y="28"/>
                  </a:lnTo>
                  <a:lnTo>
                    <a:pt x="56" y="53"/>
                  </a:lnTo>
                  <a:lnTo>
                    <a:pt x="51" y="92"/>
                  </a:lnTo>
                  <a:lnTo>
                    <a:pt x="49" y="145"/>
                  </a:lnTo>
                  <a:lnTo>
                    <a:pt x="50" y="214"/>
                  </a:lnTo>
                  <a:lnTo>
                    <a:pt x="57" y="302"/>
                  </a:lnTo>
                  <a:lnTo>
                    <a:pt x="14" y="302"/>
                  </a:lnTo>
                  <a:lnTo>
                    <a:pt x="13" y="294"/>
                  </a:lnTo>
                  <a:lnTo>
                    <a:pt x="9" y="269"/>
                  </a:lnTo>
                  <a:lnTo>
                    <a:pt x="4" y="232"/>
                  </a:lnTo>
                  <a:lnTo>
                    <a:pt x="1" y="188"/>
                  </a:lnTo>
                  <a:lnTo>
                    <a:pt x="0" y="138"/>
                  </a:lnTo>
                  <a:lnTo>
                    <a:pt x="2" y="89"/>
                  </a:lnTo>
                  <a:lnTo>
                    <a:pt x="10" y="41"/>
                  </a:lnTo>
                  <a:lnTo>
                    <a:pt x="25" y="0"/>
                  </a:lnTo>
                  <a:lnTo>
                    <a:pt x="76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1" name="Rectangle 201"/>
            <p:cNvSpPr>
              <a:spLocks noChangeArrowheads="1"/>
            </p:cNvSpPr>
            <p:nvPr/>
          </p:nvSpPr>
          <p:spPr bwMode="auto">
            <a:xfrm>
              <a:off x="6241" y="13678"/>
              <a:ext cx="23" cy="9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2" name="Freeform 202"/>
            <p:cNvSpPr>
              <a:spLocks/>
            </p:cNvSpPr>
            <p:nvPr/>
          </p:nvSpPr>
          <p:spPr bwMode="auto">
            <a:xfrm>
              <a:off x="6579" y="13664"/>
              <a:ext cx="375" cy="440"/>
            </a:xfrm>
            <a:custGeom>
              <a:avLst/>
              <a:gdLst>
                <a:gd name="T0" fmla="*/ 35 w 375"/>
                <a:gd name="T1" fmla="*/ 41 h 440"/>
                <a:gd name="T2" fmla="*/ 32 w 375"/>
                <a:gd name="T3" fmla="*/ 49 h 440"/>
                <a:gd name="T4" fmla="*/ 25 w 375"/>
                <a:gd name="T5" fmla="*/ 74 h 440"/>
                <a:gd name="T6" fmla="*/ 17 w 375"/>
                <a:gd name="T7" fmla="*/ 112 h 440"/>
                <a:gd name="T8" fmla="*/ 8 w 375"/>
                <a:gd name="T9" fmla="*/ 163 h 440"/>
                <a:gd name="T10" fmla="*/ 2 w 375"/>
                <a:gd name="T11" fmla="*/ 223 h 440"/>
                <a:gd name="T12" fmla="*/ 0 w 375"/>
                <a:gd name="T13" fmla="*/ 290 h 440"/>
                <a:gd name="T14" fmla="*/ 7 w 375"/>
                <a:gd name="T15" fmla="*/ 363 h 440"/>
                <a:gd name="T16" fmla="*/ 23 w 375"/>
                <a:gd name="T17" fmla="*/ 440 h 440"/>
                <a:gd name="T18" fmla="*/ 23 w 375"/>
                <a:gd name="T19" fmla="*/ 437 h 440"/>
                <a:gd name="T20" fmla="*/ 23 w 375"/>
                <a:gd name="T21" fmla="*/ 427 h 440"/>
                <a:gd name="T22" fmla="*/ 23 w 375"/>
                <a:gd name="T23" fmla="*/ 411 h 440"/>
                <a:gd name="T24" fmla="*/ 23 w 375"/>
                <a:gd name="T25" fmla="*/ 391 h 440"/>
                <a:gd name="T26" fmla="*/ 25 w 375"/>
                <a:gd name="T27" fmla="*/ 367 h 440"/>
                <a:gd name="T28" fmla="*/ 28 w 375"/>
                <a:gd name="T29" fmla="*/ 341 h 440"/>
                <a:gd name="T30" fmla="*/ 33 w 375"/>
                <a:gd name="T31" fmla="*/ 312 h 440"/>
                <a:gd name="T32" fmla="*/ 39 w 375"/>
                <a:gd name="T33" fmla="*/ 281 h 440"/>
                <a:gd name="T34" fmla="*/ 49 w 375"/>
                <a:gd name="T35" fmla="*/ 251 h 440"/>
                <a:gd name="T36" fmla="*/ 61 w 375"/>
                <a:gd name="T37" fmla="*/ 222 h 440"/>
                <a:gd name="T38" fmla="*/ 75 w 375"/>
                <a:gd name="T39" fmla="*/ 194 h 440"/>
                <a:gd name="T40" fmla="*/ 93 w 375"/>
                <a:gd name="T41" fmla="*/ 168 h 440"/>
                <a:gd name="T42" fmla="*/ 116 w 375"/>
                <a:gd name="T43" fmla="*/ 145 h 440"/>
                <a:gd name="T44" fmla="*/ 141 w 375"/>
                <a:gd name="T45" fmla="*/ 127 h 440"/>
                <a:gd name="T46" fmla="*/ 173 w 375"/>
                <a:gd name="T47" fmla="*/ 114 h 440"/>
                <a:gd name="T48" fmla="*/ 208 w 375"/>
                <a:gd name="T49" fmla="*/ 106 h 440"/>
                <a:gd name="T50" fmla="*/ 210 w 375"/>
                <a:gd name="T51" fmla="*/ 104 h 440"/>
                <a:gd name="T52" fmla="*/ 217 w 375"/>
                <a:gd name="T53" fmla="*/ 100 h 440"/>
                <a:gd name="T54" fmla="*/ 227 w 375"/>
                <a:gd name="T55" fmla="*/ 92 h 440"/>
                <a:gd name="T56" fmla="*/ 245 w 375"/>
                <a:gd name="T57" fmla="*/ 82 h 440"/>
                <a:gd name="T58" fmla="*/ 267 w 375"/>
                <a:gd name="T59" fmla="*/ 69 h 440"/>
                <a:gd name="T60" fmla="*/ 296 w 375"/>
                <a:gd name="T61" fmla="*/ 54 h 440"/>
                <a:gd name="T62" fmla="*/ 332 w 375"/>
                <a:gd name="T63" fmla="*/ 36 h 440"/>
                <a:gd name="T64" fmla="*/ 375 w 375"/>
                <a:gd name="T65" fmla="*/ 17 h 440"/>
                <a:gd name="T66" fmla="*/ 373 w 375"/>
                <a:gd name="T67" fmla="*/ 16 h 440"/>
                <a:gd name="T68" fmla="*/ 366 w 375"/>
                <a:gd name="T69" fmla="*/ 15 h 440"/>
                <a:gd name="T70" fmla="*/ 357 w 375"/>
                <a:gd name="T71" fmla="*/ 13 h 440"/>
                <a:gd name="T72" fmla="*/ 343 w 375"/>
                <a:gd name="T73" fmla="*/ 10 h 440"/>
                <a:gd name="T74" fmla="*/ 326 w 375"/>
                <a:gd name="T75" fmla="*/ 7 h 440"/>
                <a:gd name="T76" fmla="*/ 307 w 375"/>
                <a:gd name="T77" fmla="*/ 5 h 440"/>
                <a:gd name="T78" fmla="*/ 285 w 375"/>
                <a:gd name="T79" fmla="*/ 3 h 440"/>
                <a:gd name="T80" fmla="*/ 261 w 375"/>
                <a:gd name="T81" fmla="*/ 1 h 440"/>
                <a:gd name="T82" fmla="*/ 235 w 375"/>
                <a:gd name="T83" fmla="*/ 0 h 440"/>
                <a:gd name="T84" fmla="*/ 208 w 375"/>
                <a:gd name="T85" fmla="*/ 1 h 440"/>
                <a:gd name="T86" fmla="*/ 180 w 375"/>
                <a:gd name="T87" fmla="*/ 2 h 440"/>
                <a:gd name="T88" fmla="*/ 151 w 375"/>
                <a:gd name="T89" fmla="*/ 5 h 440"/>
                <a:gd name="T90" fmla="*/ 122 w 375"/>
                <a:gd name="T91" fmla="*/ 10 h 440"/>
                <a:gd name="T92" fmla="*/ 92 w 375"/>
                <a:gd name="T93" fmla="*/ 18 h 440"/>
                <a:gd name="T94" fmla="*/ 63 w 375"/>
                <a:gd name="T95" fmla="*/ 28 h 440"/>
                <a:gd name="T96" fmla="*/ 35 w 375"/>
                <a:gd name="T97" fmla="*/ 41 h 4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5"/>
                <a:gd name="T148" fmla="*/ 0 h 440"/>
                <a:gd name="T149" fmla="*/ 375 w 375"/>
                <a:gd name="T150" fmla="*/ 440 h 44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5" h="440">
                  <a:moveTo>
                    <a:pt x="35" y="41"/>
                  </a:moveTo>
                  <a:lnTo>
                    <a:pt x="32" y="49"/>
                  </a:lnTo>
                  <a:lnTo>
                    <a:pt x="25" y="74"/>
                  </a:lnTo>
                  <a:lnTo>
                    <a:pt x="17" y="112"/>
                  </a:lnTo>
                  <a:lnTo>
                    <a:pt x="8" y="163"/>
                  </a:lnTo>
                  <a:lnTo>
                    <a:pt x="2" y="223"/>
                  </a:lnTo>
                  <a:lnTo>
                    <a:pt x="0" y="290"/>
                  </a:lnTo>
                  <a:lnTo>
                    <a:pt x="7" y="363"/>
                  </a:lnTo>
                  <a:lnTo>
                    <a:pt x="23" y="440"/>
                  </a:lnTo>
                  <a:lnTo>
                    <a:pt x="23" y="437"/>
                  </a:lnTo>
                  <a:lnTo>
                    <a:pt x="23" y="427"/>
                  </a:lnTo>
                  <a:lnTo>
                    <a:pt x="23" y="411"/>
                  </a:lnTo>
                  <a:lnTo>
                    <a:pt x="23" y="391"/>
                  </a:lnTo>
                  <a:lnTo>
                    <a:pt x="25" y="367"/>
                  </a:lnTo>
                  <a:lnTo>
                    <a:pt x="28" y="341"/>
                  </a:lnTo>
                  <a:lnTo>
                    <a:pt x="33" y="312"/>
                  </a:lnTo>
                  <a:lnTo>
                    <a:pt x="39" y="281"/>
                  </a:lnTo>
                  <a:lnTo>
                    <a:pt x="49" y="251"/>
                  </a:lnTo>
                  <a:lnTo>
                    <a:pt x="61" y="222"/>
                  </a:lnTo>
                  <a:lnTo>
                    <a:pt x="75" y="194"/>
                  </a:lnTo>
                  <a:lnTo>
                    <a:pt x="93" y="168"/>
                  </a:lnTo>
                  <a:lnTo>
                    <a:pt x="116" y="145"/>
                  </a:lnTo>
                  <a:lnTo>
                    <a:pt x="141" y="127"/>
                  </a:lnTo>
                  <a:lnTo>
                    <a:pt x="173" y="114"/>
                  </a:lnTo>
                  <a:lnTo>
                    <a:pt x="208" y="106"/>
                  </a:lnTo>
                  <a:lnTo>
                    <a:pt x="210" y="104"/>
                  </a:lnTo>
                  <a:lnTo>
                    <a:pt x="217" y="100"/>
                  </a:lnTo>
                  <a:lnTo>
                    <a:pt x="227" y="92"/>
                  </a:lnTo>
                  <a:lnTo>
                    <a:pt x="245" y="82"/>
                  </a:lnTo>
                  <a:lnTo>
                    <a:pt x="267" y="69"/>
                  </a:lnTo>
                  <a:lnTo>
                    <a:pt x="296" y="54"/>
                  </a:lnTo>
                  <a:lnTo>
                    <a:pt x="332" y="36"/>
                  </a:lnTo>
                  <a:lnTo>
                    <a:pt x="375" y="17"/>
                  </a:lnTo>
                  <a:lnTo>
                    <a:pt x="373" y="16"/>
                  </a:lnTo>
                  <a:lnTo>
                    <a:pt x="366" y="15"/>
                  </a:lnTo>
                  <a:lnTo>
                    <a:pt x="357" y="13"/>
                  </a:lnTo>
                  <a:lnTo>
                    <a:pt x="343" y="10"/>
                  </a:lnTo>
                  <a:lnTo>
                    <a:pt x="326" y="7"/>
                  </a:lnTo>
                  <a:lnTo>
                    <a:pt x="307" y="5"/>
                  </a:lnTo>
                  <a:lnTo>
                    <a:pt x="285" y="3"/>
                  </a:lnTo>
                  <a:lnTo>
                    <a:pt x="261" y="1"/>
                  </a:lnTo>
                  <a:lnTo>
                    <a:pt x="235" y="0"/>
                  </a:lnTo>
                  <a:lnTo>
                    <a:pt x="208" y="1"/>
                  </a:lnTo>
                  <a:lnTo>
                    <a:pt x="180" y="2"/>
                  </a:lnTo>
                  <a:lnTo>
                    <a:pt x="151" y="5"/>
                  </a:lnTo>
                  <a:lnTo>
                    <a:pt x="122" y="10"/>
                  </a:lnTo>
                  <a:lnTo>
                    <a:pt x="92" y="18"/>
                  </a:lnTo>
                  <a:lnTo>
                    <a:pt x="63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3" name="Freeform 203"/>
            <p:cNvSpPr>
              <a:spLocks/>
            </p:cNvSpPr>
            <p:nvPr/>
          </p:nvSpPr>
          <p:spPr bwMode="auto">
            <a:xfrm>
              <a:off x="6061" y="13991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8 h 83"/>
                <a:gd name="T6" fmla="*/ 5 w 305"/>
                <a:gd name="T7" fmla="*/ 44 h 83"/>
                <a:gd name="T8" fmla="*/ 11 w 305"/>
                <a:gd name="T9" fmla="*/ 37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8 h 83"/>
                <a:gd name="T16" fmla="*/ 54 w 305"/>
                <a:gd name="T17" fmla="*/ 12 h 83"/>
                <a:gd name="T18" fmla="*/ 72 w 305"/>
                <a:gd name="T19" fmla="*/ 6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7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6 h 83"/>
                <a:gd name="T38" fmla="*/ 289 w 305"/>
                <a:gd name="T39" fmla="*/ 44 h 83"/>
                <a:gd name="T40" fmla="*/ 277 w 305"/>
                <a:gd name="T41" fmla="*/ 41 h 83"/>
                <a:gd name="T42" fmla="*/ 262 w 305"/>
                <a:gd name="T43" fmla="*/ 36 h 83"/>
                <a:gd name="T44" fmla="*/ 244 w 305"/>
                <a:gd name="T45" fmla="*/ 32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1 h 83"/>
                <a:gd name="T56" fmla="*/ 101 w 305"/>
                <a:gd name="T57" fmla="*/ 23 h 83"/>
                <a:gd name="T58" fmla="*/ 77 w 305"/>
                <a:gd name="T59" fmla="*/ 29 h 83"/>
                <a:gd name="T60" fmla="*/ 55 w 305"/>
                <a:gd name="T61" fmla="*/ 37 h 83"/>
                <a:gd name="T62" fmla="*/ 33 w 305"/>
                <a:gd name="T63" fmla="*/ 48 h 83"/>
                <a:gd name="T64" fmla="*/ 15 w 305"/>
                <a:gd name="T65" fmla="*/ 63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8"/>
                  </a:lnTo>
                  <a:lnTo>
                    <a:pt x="5" y="44"/>
                  </a:lnTo>
                  <a:lnTo>
                    <a:pt x="11" y="37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8"/>
                  </a:lnTo>
                  <a:lnTo>
                    <a:pt x="54" y="12"/>
                  </a:lnTo>
                  <a:lnTo>
                    <a:pt x="72" y="6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7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6"/>
                  </a:lnTo>
                  <a:lnTo>
                    <a:pt x="289" y="44"/>
                  </a:lnTo>
                  <a:lnTo>
                    <a:pt x="277" y="41"/>
                  </a:lnTo>
                  <a:lnTo>
                    <a:pt x="262" y="36"/>
                  </a:lnTo>
                  <a:lnTo>
                    <a:pt x="244" y="32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1"/>
                  </a:lnTo>
                  <a:lnTo>
                    <a:pt x="101" y="23"/>
                  </a:lnTo>
                  <a:lnTo>
                    <a:pt x="77" y="29"/>
                  </a:lnTo>
                  <a:lnTo>
                    <a:pt x="55" y="37"/>
                  </a:lnTo>
                  <a:lnTo>
                    <a:pt x="33" y="48"/>
                  </a:lnTo>
                  <a:lnTo>
                    <a:pt x="15" y="63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4" name="Freeform 204"/>
            <p:cNvSpPr>
              <a:spLocks/>
            </p:cNvSpPr>
            <p:nvPr/>
          </p:nvSpPr>
          <p:spPr bwMode="auto">
            <a:xfrm>
              <a:off x="6061" y="13793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9 h 83"/>
                <a:gd name="T6" fmla="*/ 5 w 305"/>
                <a:gd name="T7" fmla="*/ 44 h 83"/>
                <a:gd name="T8" fmla="*/ 11 w 305"/>
                <a:gd name="T9" fmla="*/ 38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7 h 83"/>
                <a:gd name="T16" fmla="*/ 54 w 305"/>
                <a:gd name="T17" fmla="*/ 12 h 83"/>
                <a:gd name="T18" fmla="*/ 72 w 305"/>
                <a:gd name="T19" fmla="*/ 7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8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5 h 83"/>
                <a:gd name="T38" fmla="*/ 289 w 305"/>
                <a:gd name="T39" fmla="*/ 43 h 83"/>
                <a:gd name="T40" fmla="*/ 277 w 305"/>
                <a:gd name="T41" fmla="*/ 40 h 83"/>
                <a:gd name="T42" fmla="*/ 262 w 305"/>
                <a:gd name="T43" fmla="*/ 36 h 83"/>
                <a:gd name="T44" fmla="*/ 244 w 305"/>
                <a:gd name="T45" fmla="*/ 33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2 h 83"/>
                <a:gd name="T56" fmla="*/ 101 w 305"/>
                <a:gd name="T57" fmla="*/ 24 h 83"/>
                <a:gd name="T58" fmla="*/ 77 w 305"/>
                <a:gd name="T59" fmla="*/ 29 h 83"/>
                <a:gd name="T60" fmla="*/ 55 w 305"/>
                <a:gd name="T61" fmla="*/ 38 h 83"/>
                <a:gd name="T62" fmla="*/ 33 w 305"/>
                <a:gd name="T63" fmla="*/ 49 h 83"/>
                <a:gd name="T64" fmla="*/ 15 w 305"/>
                <a:gd name="T65" fmla="*/ 64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11" y="38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7"/>
                  </a:lnTo>
                  <a:lnTo>
                    <a:pt x="54" y="12"/>
                  </a:lnTo>
                  <a:lnTo>
                    <a:pt x="72" y="7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8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5"/>
                  </a:lnTo>
                  <a:lnTo>
                    <a:pt x="289" y="43"/>
                  </a:lnTo>
                  <a:lnTo>
                    <a:pt x="277" y="40"/>
                  </a:lnTo>
                  <a:lnTo>
                    <a:pt x="262" y="36"/>
                  </a:lnTo>
                  <a:lnTo>
                    <a:pt x="244" y="33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2"/>
                  </a:lnTo>
                  <a:lnTo>
                    <a:pt x="101" y="24"/>
                  </a:lnTo>
                  <a:lnTo>
                    <a:pt x="77" y="29"/>
                  </a:lnTo>
                  <a:lnTo>
                    <a:pt x="55" y="38"/>
                  </a:lnTo>
                  <a:lnTo>
                    <a:pt x="33" y="49"/>
                  </a:lnTo>
                  <a:lnTo>
                    <a:pt x="15" y="64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5" name="Freeform 205"/>
            <p:cNvSpPr>
              <a:spLocks/>
            </p:cNvSpPr>
            <p:nvPr/>
          </p:nvSpPr>
          <p:spPr bwMode="auto">
            <a:xfrm>
              <a:off x="6348" y="13696"/>
              <a:ext cx="496" cy="917"/>
            </a:xfrm>
            <a:custGeom>
              <a:avLst/>
              <a:gdLst>
                <a:gd name="T0" fmla="*/ 0 w 496"/>
                <a:gd name="T1" fmla="*/ 0 h 917"/>
                <a:gd name="T2" fmla="*/ 0 w 496"/>
                <a:gd name="T3" fmla="*/ 886 h 917"/>
                <a:gd name="T4" fmla="*/ 150 w 496"/>
                <a:gd name="T5" fmla="*/ 917 h 917"/>
                <a:gd name="T6" fmla="*/ 143 w 496"/>
                <a:gd name="T7" fmla="*/ 797 h 917"/>
                <a:gd name="T8" fmla="*/ 496 w 496"/>
                <a:gd name="T9" fmla="*/ 851 h 917"/>
                <a:gd name="T10" fmla="*/ 490 w 496"/>
                <a:gd name="T11" fmla="*/ 803 h 917"/>
                <a:gd name="T12" fmla="*/ 245 w 496"/>
                <a:gd name="T13" fmla="*/ 773 h 917"/>
                <a:gd name="T14" fmla="*/ 239 w 496"/>
                <a:gd name="T15" fmla="*/ 670 h 917"/>
                <a:gd name="T16" fmla="*/ 72 w 496"/>
                <a:gd name="T17" fmla="*/ 670 h 917"/>
                <a:gd name="T18" fmla="*/ 68 w 496"/>
                <a:gd name="T19" fmla="*/ 657 h 917"/>
                <a:gd name="T20" fmla="*/ 56 w 496"/>
                <a:gd name="T21" fmla="*/ 620 h 917"/>
                <a:gd name="T22" fmla="*/ 41 w 496"/>
                <a:gd name="T23" fmla="*/ 559 h 917"/>
                <a:gd name="T24" fmla="*/ 26 w 496"/>
                <a:gd name="T25" fmla="*/ 480 h 917"/>
                <a:gd name="T26" fmla="*/ 15 w 496"/>
                <a:gd name="T27" fmla="*/ 385 h 917"/>
                <a:gd name="T28" fmla="*/ 11 w 496"/>
                <a:gd name="T29" fmla="*/ 276 h 917"/>
                <a:gd name="T30" fmla="*/ 20 w 496"/>
                <a:gd name="T31" fmla="*/ 158 h 917"/>
                <a:gd name="T32" fmla="*/ 42 w 496"/>
                <a:gd name="T33" fmla="*/ 30 h 917"/>
                <a:gd name="T34" fmla="*/ 0 w 496"/>
                <a:gd name="T35" fmla="*/ 0 h 9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96"/>
                <a:gd name="T55" fmla="*/ 0 h 917"/>
                <a:gd name="T56" fmla="*/ 496 w 496"/>
                <a:gd name="T57" fmla="*/ 917 h 9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96" h="917">
                  <a:moveTo>
                    <a:pt x="0" y="0"/>
                  </a:moveTo>
                  <a:lnTo>
                    <a:pt x="0" y="886"/>
                  </a:lnTo>
                  <a:lnTo>
                    <a:pt x="150" y="917"/>
                  </a:lnTo>
                  <a:lnTo>
                    <a:pt x="143" y="797"/>
                  </a:lnTo>
                  <a:lnTo>
                    <a:pt x="496" y="851"/>
                  </a:lnTo>
                  <a:lnTo>
                    <a:pt x="490" y="803"/>
                  </a:lnTo>
                  <a:lnTo>
                    <a:pt x="245" y="773"/>
                  </a:lnTo>
                  <a:lnTo>
                    <a:pt x="239" y="670"/>
                  </a:lnTo>
                  <a:lnTo>
                    <a:pt x="72" y="670"/>
                  </a:lnTo>
                  <a:lnTo>
                    <a:pt x="68" y="657"/>
                  </a:lnTo>
                  <a:lnTo>
                    <a:pt x="56" y="620"/>
                  </a:lnTo>
                  <a:lnTo>
                    <a:pt x="41" y="559"/>
                  </a:lnTo>
                  <a:lnTo>
                    <a:pt x="26" y="480"/>
                  </a:lnTo>
                  <a:lnTo>
                    <a:pt x="15" y="385"/>
                  </a:lnTo>
                  <a:lnTo>
                    <a:pt x="11" y="276"/>
                  </a:lnTo>
                  <a:lnTo>
                    <a:pt x="20" y="158"/>
                  </a:lnTo>
                  <a:lnTo>
                    <a:pt x="4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6" name="Freeform 206"/>
            <p:cNvSpPr>
              <a:spLocks/>
            </p:cNvSpPr>
            <p:nvPr/>
          </p:nvSpPr>
          <p:spPr bwMode="auto">
            <a:xfrm>
              <a:off x="6593" y="13487"/>
              <a:ext cx="638" cy="125"/>
            </a:xfrm>
            <a:custGeom>
              <a:avLst/>
              <a:gdLst>
                <a:gd name="T0" fmla="*/ 0 w 638"/>
                <a:gd name="T1" fmla="*/ 125 h 125"/>
                <a:gd name="T2" fmla="*/ 4 w 638"/>
                <a:gd name="T3" fmla="*/ 124 h 125"/>
                <a:gd name="T4" fmla="*/ 14 w 638"/>
                <a:gd name="T5" fmla="*/ 119 h 125"/>
                <a:gd name="T6" fmla="*/ 31 w 638"/>
                <a:gd name="T7" fmla="*/ 114 h 125"/>
                <a:gd name="T8" fmla="*/ 53 w 638"/>
                <a:gd name="T9" fmla="*/ 106 h 125"/>
                <a:gd name="T10" fmla="*/ 81 w 638"/>
                <a:gd name="T11" fmla="*/ 98 h 125"/>
                <a:gd name="T12" fmla="*/ 113 w 638"/>
                <a:gd name="T13" fmla="*/ 89 h 125"/>
                <a:gd name="T14" fmla="*/ 151 w 638"/>
                <a:gd name="T15" fmla="*/ 81 h 125"/>
                <a:gd name="T16" fmla="*/ 192 w 638"/>
                <a:gd name="T17" fmla="*/ 73 h 125"/>
                <a:gd name="T18" fmla="*/ 237 w 638"/>
                <a:gd name="T19" fmla="*/ 65 h 125"/>
                <a:gd name="T20" fmla="*/ 286 w 638"/>
                <a:gd name="T21" fmla="*/ 60 h 125"/>
                <a:gd name="T22" fmla="*/ 337 w 638"/>
                <a:gd name="T23" fmla="*/ 56 h 125"/>
                <a:gd name="T24" fmla="*/ 390 w 638"/>
                <a:gd name="T25" fmla="*/ 55 h 125"/>
                <a:gd name="T26" fmla="*/ 446 w 638"/>
                <a:gd name="T27" fmla="*/ 56 h 125"/>
                <a:gd name="T28" fmla="*/ 503 w 638"/>
                <a:gd name="T29" fmla="*/ 61 h 125"/>
                <a:gd name="T30" fmla="*/ 561 w 638"/>
                <a:gd name="T31" fmla="*/ 70 h 125"/>
                <a:gd name="T32" fmla="*/ 620 w 638"/>
                <a:gd name="T33" fmla="*/ 83 h 125"/>
                <a:gd name="T34" fmla="*/ 638 w 638"/>
                <a:gd name="T35" fmla="*/ 0 h 125"/>
                <a:gd name="T36" fmla="*/ 634 w 638"/>
                <a:gd name="T37" fmla="*/ 0 h 125"/>
                <a:gd name="T38" fmla="*/ 620 w 638"/>
                <a:gd name="T39" fmla="*/ 0 h 125"/>
                <a:gd name="T40" fmla="*/ 599 w 638"/>
                <a:gd name="T41" fmla="*/ 0 h 125"/>
                <a:gd name="T42" fmla="*/ 571 w 638"/>
                <a:gd name="T43" fmla="*/ 1 h 125"/>
                <a:gd name="T44" fmla="*/ 536 w 638"/>
                <a:gd name="T45" fmla="*/ 2 h 125"/>
                <a:gd name="T46" fmla="*/ 496 w 638"/>
                <a:gd name="T47" fmla="*/ 3 h 125"/>
                <a:gd name="T48" fmla="*/ 452 w 638"/>
                <a:gd name="T49" fmla="*/ 6 h 125"/>
                <a:gd name="T50" fmla="*/ 405 w 638"/>
                <a:gd name="T51" fmla="*/ 8 h 125"/>
                <a:gd name="T52" fmla="*/ 354 w 638"/>
                <a:gd name="T53" fmla="*/ 13 h 125"/>
                <a:gd name="T54" fmla="*/ 302 w 638"/>
                <a:gd name="T55" fmla="*/ 17 h 125"/>
                <a:gd name="T56" fmla="*/ 249 w 638"/>
                <a:gd name="T57" fmla="*/ 22 h 125"/>
                <a:gd name="T58" fmla="*/ 196 w 638"/>
                <a:gd name="T59" fmla="*/ 30 h 125"/>
                <a:gd name="T60" fmla="*/ 144 w 638"/>
                <a:gd name="T61" fmla="*/ 37 h 125"/>
                <a:gd name="T62" fmla="*/ 93 w 638"/>
                <a:gd name="T63" fmla="*/ 47 h 125"/>
                <a:gd name="T64" fmla="*/ 45 w 638"/>
                <a:gd name="T65" fmla="*/ 58 h 125"/>
                <a:gd name="T66" fmla="*/ 0 w 638"/>
                <a:gd name="T67" fmla="*/ 71 h 125"/>
                <a:gd name="T68" fmla="*/ 0 w 638"/>
                <a:gd name="T69" fmla="*/ 125 h 1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38"/>
                <a:gd name="T106" fmla="*/ 0 h 125"/>
                <a:gd name="T107" fmla="*/ 638 w 638"/>
                <a:gd name="T108" fmla="*/ 125 h 12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38" h="125">
                  <a:moveTo>
                    <a:pt x="0" y="125"/>
                  </a:moveTo>
                  <a:lnTo>
                    <a:pt x="4" y="124"/>
                  </a:lnTo>
                  <a:lnTo>
                    <a:pt x="14" y="119"/>
                  </a:lnTo>
                  <a:lnTo>
                    <a:pt x="31" y="114"/>
                  </a:lnTo>
                  <a:lnTo>
                    <a:pt x="53" y="106"/>
                  </a:lnTo>
                  <a:lnTo>
                    <a:pt x="81" y="98"/>
                  </a:lnTo>
                  <a:lnTo>
                    <a:pt x="113" y="89"/>
                  </a:lnTo>
                  <a:lnTo>
                    <a:pt x="151" y="81"/>
                  </a:lnTo>
                  <a:lnTo>
                    <a:pt x="192" y="73"/>
                  </a:lnTo>
                  <a:lnTo>
                    <a:pt x="237" y="65"/>
                  </a:lnTo>
                  <a:lnTo>
                    <a:pt x="286" y="60"/>
                  </a:lnTo>
                  <a:lnTo>
                    <a:pt x="337" y="56"/>
                  </a:lnTo>
                  <a:lnTo>
                    <a:pt x="390" y="55"/>
                  </a:lnTo>
                  <a:lnTo>
                    <a:pt x="446" y="56"/>
                  </a:lnTo>
                  <a:lnTo>
                    <a:pt x="503" y="61"/>
                  </a:lnTo>
                  <a:lnTo>
                    <a:pt x="561" y="70"/>
                  </a:lnTo>
                  <a:lnTo>
                    <a:pt x="620" y="83"/>
                  </a:lnTo>
                  <a:lnTo>
                    <a:pt x="638" y="0"/>
                  </a:lnTo>
                  <a:lnTo>
                    <a:pt x="634" y="0"/>
                  </a:lnTo>
                  <a:lnTo>
                    <a:pt x="620" y="0"/>
                  </a:lnTo>
                  <a:lnTo>
                    <a:pt x="599" y="0"/>
                  </a:lnTo>
                  <a:lnTo>
                    <a:pt x="571" y="1"/>
                  </a:lnTo>
                  <a:lnTo>
                    <a:pt x="536" y="2"/>
                  </a:lnTo>
                  <a:lnTo>
                    <a:pt x="496" y="3"/>
                  </a:lnTo>
                  <a:lnTo>
                    <a:pt x="452" y="6"/>
                  </a:lnTo>
                  <a:lnTo>
                    <a:pt x="405" y="8"/>
                  </a:lnTo>
                  <a:lnTo>
                    <a:pt x="354" y="13"/>
                  </a:lnTo>
                  <a:lnTo>
                    <a:pt x="302" y="17"/>
                  </a:lnTo>
                  <a:lnTo>
                    <a:pt x="249" y="22"/>
                  </a:lnTo>
                  <a:lnTo>
                    <a:pt x="196" y="30"/>
                  </a:lnTo>
                  <a:lnTo>
                    <a:pt x="144" y="37"/>
                  </a:lnTo>
                  <a:lnTo>
                    <a:pt x="93" y="47"/>
                  </a:lnTo>
                  <a:lnTo>
                    <a:pt x="45" y="58"/>
                  </a:lnTo>
                  <a:lnTo>
                    <a:pt x="0" y="71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7" name="Freeform 207"/>
            <p:cNvSpPr>
              <a:spLocks/>
            </p:cNvSpPr>
            <p:nvPr/>
          </p:nvSpPr>
          <p:spPr bwMode="auto">
            <a:xfrm>
              <a:off x="6217" y="14634"/>
              <a:ext cx="1075" cy="356"/>
            </a:xfrm>
            <a:custGeom>
              <a:avLst/>
              <a:gdLst>
                <a:gd name="T0" fmla="*/ 454 w 1075"/>
                <a:gd name="T1" fmla="*/ 344 h 356"/>
                <a:gd name="T2" fmla="*/ 456 w 1075"/>
                <a:gd name="T3" fmla="*/ 343 h 356"/>
                <a:gd name="T4" fmla="*/ 463 w 1075"/>
                <a:gd name="T5" fmla="*/ 341 h 356"/>
                <a:gd name="T6" fmla="*/ 472 w 1075"/>
                <a:gd name="T7" fmla="*/ 337 h 356"/>
                <a:gd name="T8" fmla="*/ 485 w 1075"/>
                <a:gd name="T9" fmla="*/ 332 h 356"/>
                <a:gd name="T10" fmla="*/ 501 w 1075"/>
                <a:gd name="T11" fmla="*/ 325 h 356"/>
                <a:gd name="T12" fmla="*/ 518 w 1075"/>
                <a:gd name="T13" fmla="*/ 317 h 356"/>
                <a:gd name="T14" fmla="*/ 538 w 1075"/>
                <a:gd name="T15" fmla="*/ 308 h 356"/>
                <a:gd name="T16" fmla="*/ 558 w 1075"/>
                <a:gd name="T17" fmla="*/ 298 h 356"/>
                <a:gd name="T18" fmla="*/ 580 w 1075"/>
                <a:gd name="T19" fmla="*/ 287 h 356"/>
                <a:gd name="T20" fmla="*/ 600 w 1075"/>
                <a:gd name="T21" fmla="*/ 274 h 356"/>
                <a:gd name="T22" fmla="*/ 621 w 1075"/>
                <a:gd name="T23" fmla="*/ 262 h 356"/>
                <a:gd name="T24" fmla="*/ 640 w 1075"/>
                <a:gd name="T25" fmla="*/ 248 h 356"/>
                <a:gd name="T26" fmla="*/ 658 w 1075"/>
                <a:gd name="T27" fmla="*/ 234 h 356"/>
                <a:gd name="T28" fmla="*/ 674 w 1075"/>
                <a:gd name="T29" fmla="*/ 219 h 356"/>
                <a:gd name="T30" fmla="*/ 688 w 1075"/>
                <a:gd name="T31" fmla="*/ 204 h 356"/>
                <a:gd name="T32" fmla="*/ 699 w 1075"/>
                <a:gd name="T33" fmla="*/ 189 h 356"/>
                <a:gd name="T34" fmla="*/ 0 w 1075"/>
                <a:gd name="T35" fmla="*/ 18 h 356"/>
                <a:gd name="T36" fmla="*/ 54 w 1075"/>
                <a:gd name="T37" fmla="*/ 0 h 356"/>
                <a:gd name="T38" fmla="*/ 1075 w 1075"/>
                <a:gd name="T39" fmla="*/ 251 h 356"/>
                <a:gd name="T40" fmla="*/ 1033 w 1075"/>
                <a:gd name="T41" fmla="*/ 274 h 356"/>
                <a:gd name="T42" fmla="*/ 738 w 1075"/>
                <a:gd name="T43" fmla="*/ 199 h 356"/>
                <a:gd name="T44" fmla="*/ 737 w 1075"/>
                <a:gd name="T45" fmla="*/ 200 h 356"/>
                <a:gd name="T46" fmla="*/ 735 w 1075"/>
                <a:gd name="T47" fmla="*/ 203 h 356"/>
                <a:gd name="T48" fmla="*/ 730 w 1075"/>
                <a:gd name="T49" fmla="*/ 207 h 356"/>
                <a:gd name="T50" fmla="*/ 724 w 1075"/>
                <a:gd name="T51" fmla="*/ 214 h 356"/>
                <a:gd name="T52" fmla="*/ 716 w 1075"/>
                <a:gd name="T53" fmla="*/ 222 h 356"/>
                <a:gd name="T54" fmla="*/ 706 w 1075"/>
                <a:gd name="T55" fmla="*/ 231 h 356"/>
                <a:gd name="T56" fmla="*/ 694 w 1075"/>
                <a:gd name="T57" fmla="*/ 242 h 356"/>
                <a:gd name="T58" fmla="*/ 679 w 1075"/>
                <a:gd name="T59" fmla="*/ 253 h 356"/>
                <a:gd name="T60" fmla="*/ 662 w 1075"/>
                <a:gd name="T61" fmla="*/ 265 h 356"/>
                <a:gd name="T62" fmla="*/ 643 w 1075"/>
                <a:gd name="T63" fmla="*/ 278 h 356"/>
                <a:gd name="T64" fmla="*/ 621 w 1075"/>
                <a:gd name="T65" fmla="*/ 291 h 356"/>
                <a:gd name="T66" fmla="*/ 597 w 1075"/>
                <a:gd name="T67" fmla="*/ 303 h 356"/>
                <a:gd name="T68" fmla="*/ 570 w 1075"/>
                <a:gd name="T69" fmla="*/ 317 h 356"/>
                <a:gd name="T70" fmla="*/ 540 w 1075"/>
                <a:gd name="T71" fmla="*/ 330 h 356"/>
                <a:gd name="T72" fmla="*/ 508 w 1075"/>
                <a:gd name="T73" fmla="*/ 343 h 356"/>
                <a:gd name="T74" fmla="*/ 472 w 1075"/>
                <a:gd name="T75" fmla="*/ 356 h 356"/>
                <a:gd name="T76" fmla="*/ 454 w 1075"/>
                <a:gd name="T77" fmla="*/ 344 h 3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75"/>
                <a:gd name="T118" fmla="*/ 0 h 356"/>
                <a:gd name="T119" fmla="*/ 1075 w 1075"/>
                <a:gd name="T120" fmla="*/ 356 h 3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75" h="356">
                  <a:moveTo>
                    <a:pt x="454" y="344"/>
                  </a:moveTo>
                  <a:lnTo>
                    <a:pt x="456" y="343"/>
                  </a:lnTo>
                  <a:lnTo>
                    <a:pt x="463" y="341"/>
                  </a:lnTo>
                  <a:lnTo>
                    <a:pt x="472" y="337"/>
                  </a:lnTo>
                  <a:lnTo>
                    <a:pt x="485" y="332"/>
                  </a:lnTo>
                  <a:lnTo>
                    <a:pt x="501" y="325"/>
                  </a:lnTo>
                  <a:lnTo>
                    <a:pt x="518" y="317"/>
                  </a:lnTo>
                  <a:lnTo>
                    <a:pt x="538" y="308"/>
                  </a:lnTo>
                  <a:lnTo>
                    <a:pt x="558" y="298"/>
                  </a:lnTo>
                  <a:lnTo>
                    <a:pt x="580" y="287"/>
                  </a:lnTo>
                  <a:lnTo>
                    <a:pt x="600" y="274"/>
                  </a:lnTo>
                  <a:lnTo>
                    <a:pt x="621" y="262"/>
                  </a:lnTo>
                  <a:lnTo>
                    <a:pt x="640" y="248"/>
                  </a:lnTo>
                  <a:lnTo>
                    <a:pt x="658" y="234"/>
                  </a:lnTo>
                  <a:lnTo>
                    <a:pt x="674" y="219"/>
                  </a:lnTo>
                  <a:lnTo>
                    <a:pt x="688" y="204"/>
                  </a:lnTo>
                  <a:lnTo>
                    <a:pt x="699" y="189"/>
                  </a:lnTo>
                  <a:lnTo>
                    <a:pt x="0" y="18"/>
                  </a:lnTo>
                  <a:lnTo>
                    <a:pt x="54" y="0"/>
                  </a:lnTo>
                  <a:lnTo>
                    <a:pt x="1075" y="251"/>
                  </a:lnTo>
                  <a:lnTo>
                    <a:pt x="1033" y="274"/>
                  </a:lnTo>
                  <a:lnTo>
                    <a:pt x="738" y="199"/>
                  </a:lnTo>
                  <a:lnTo>
                    <a:pt x="737" y="200"/>
                  </a:lnTo>
                  <a:lnTo>
                    <a:pt x="735" y="203"/>
                  </a:lnTo>
                  <a:lnTo>
                    <a:pt x="730" y="207"/>
                  </a:lnTo>
                  <a:lnTo>
                    <a:pt x="724" y="214"/>
                  </a:lnTo>
                  <a:lnTo>
                    <a:pt x="716" y="222"/>
                  </a:lnTo>
                  <a:lnTo>
                    <a:pt x="706" y="231"/>
                  </a:lnTo>
                  <a:lnTo>
                    <a:pt x="694" y="242"/>
                  </a:lnTo>
                  <a:lnTo>
                    <a:pt x="679" y="253"/>
                  </a:lnTo>
                  <a:lnTo>
                    <a:pt x="662" y="265"/>
                  </a:lnTo>
                  <a:lnTo>
                    <a:pt x="643" y="278"/>
                  </a:lnTo>
                  <a:lnTo>
                    <a:pt x="621" y="291"/>
                  </a:lnTo>
                  <a:lnTo>
                    <a:pt x="597" y="303"/>
                  </a:lnTo>
                  <a:lnTo>
                    <a:pt x="570" y="317"/>
                  </a:lnTo>
                  <a:lnTo>
                    <a:pt x="540" y="330"/>
                  </a:lnTo>
                  <a:lnTo>
                    <a:pt x="508" y="343"/>
                  </a:lnTo>
                  <a:lnTo>
                    <a:pt x="472" y="356"/>
                  </a:lnTo>
                  <a:lnTo>
                    <a:pt x="454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8" name="Freeform 208"/>
            <p:cNvSpPr>
              <a:spLocks/>
            </p:cNvSpPr>
            <p:nvPr/>
          </p:nvSpPr>
          <p:spPr bwMode="auto">
            <a:xfrm>
              <a:off x="5997" y="14727"/>
              <a:ext cx="1095" cy="319"/>
            </a:xfrm>
            <a:custGeom>
              <a:avLst/>
              <a:gdLst>
                <a:gd name="T0" fmla="*/ 0 w 1095"/>
                <a:gd name="T1" fmla="*/ 0 h 319"/>
                <a:gd name="T2" fmla="*/ 1071 w 1095"/>
                <a:gd name="T3" fmla="*/ 319 h 319"/>
                <a:gd name="T4" fmla="*/ 1095 w 1095"/>
                <a:gd name="T5" fmla="*/ 319 h 319"/>
                <a:gd name="T6" fmla="*/ 33 w 1095"/>
                <a:gd name="T7" fmla="*/ 0 h 319"/>
                <a:gd name="T8" fmla="*/ 0 w 1095"/>
                <a:gd name="T9" fmla="*/ 0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5"/>
                <a:gd name="T16" fmla="*/ 0 h 319"/>
                <a:gd name="T17" fmla="*/ 1095 w 1095"/>
                <a:gd name="T18" fmla="*/ 319 h 3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5" h="319">
                  <a:moveTo>
                    <a:pt x="0" y="0"/>
                  </a:moveTo>
                  <a:lnTo>
                    <a:pt x="1071" y="319"/>
                  </a:lnTo>
                  <a:lnTo>
                    <a:pt x="1095" y="319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09" name="Freeform 209"/>
            <p:cNvSpPr>
              <a:spLocks/>
            </p:cNvSpPr>
            <p:nvPr/>
          </p:nvSpPr>
          <p:spPr bwMode="auto">
            <a:xfrm>
              <a:off x="6181" y="14684"/>
              <a:ext cx="1082" cy="285"/>
            </a:xfrm>
            <a:custGeom>
              <a:avLst/>
              <a:gdLst>
                <a:gd name="T0" fmla="*/ 0 w 1082"/>
                <a:gd name="T1" fmla="*/ 1 h 285"/>
                <a:gd name="T2" fmla="*/ 1058 w 1082"/>
                <a:gd name="T3" fmla="*/ 285 h 285"/>
                <a:gd name="T4" fmla="*/ 1082 w 1082"/>
                <a:gd name="T5" fmla="*/ 284 h 285"/>
                <a:gd name="T6" fmla="*/ 33 w 1082"/>
                <a:gd name="T7" fmla="*/ 0 h 285"/>
                <a:gd name="T8" fmla="*/ 0 w 1082"/>
                <a:gd name="T9" fmla="*/ 1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2"/>
                <a:gd name="T16" fmla="*/ 0 h 285"/>
                <a:gd name="T17" fmla="*/ 1082 w 108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2" h="285">
                  <a:moveTo>
                    <a:pt x="0" y="1"/>
                  </a:moveTo>
                  <a:lnTo>
                    <a:pt x="1058" y="285"/>
                  </a:lnTo>
                  <a:lnTo>
                    <a:pt x="1082" y="284"/>
                  </a:lnTo>
                  <a:lnTo>
                    <a:pt x="3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9010" name="Freeform 210"/>
            <p:cNvSpPr>
              <a:spLocks/>
            </p:cNvSpPr>
            <p:nvPr/>
          </p:nvSpPr>
          <p:spPr bwMode="auto">
            <a:xfrm>
              <a:off x="6093" y="14699"/>
              <a:ext cx="1087" cy="315"/>
            </a:xfrm>
            <a:custGeom>
              <a:avLst/>
              <a:gdLst>
                <a:gd name="T0" fmla="*/ 0 w 1087"/>
                <a:gd name="T1" fmla="*/ 0 h 315"/>
                <a:gd name="T2" fmla="*/ 1066 w 1087"/>
                <a:gd name="T3" fmla="*/ 315 h 315"/>
                <a:gd name="T4" fmla="*/ 1087 w 1087"/>
                <a:gd name="T5" fmla="*/ 308 h 315"/>
                <a:gd name="T6" fmla="*/ 31 w 1087"/>
                <a:gd name="T7" fmla="*/ 0 h 315"/>
                <a:gd name="T8" fmla="*/ 0 w 1087"/>
                <a:gd name="T9" fmla="*/ 0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7"/>
                <a:gd name="T16" fmla="*/ 0 h 315"/>
                <a:gd name="T17" fmla="*/ 1087 w 1087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7" h="315">
                  <a:moveTo>
                    <a:pt x="0" y="0"/>
                  </a:moveTo>
                  <a:lnTo>
                    <a:pt x="1066" y="315"/>
                  </a:lnTo>
                  <a:lnTo>
                    <a:pt x="1087" y="308"/>
                  </a:lnTo>
                  <a:lnTo>
                    <a:pt x="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8945" name="Group 211"/>
          <p:cNvGrpSpPr>
            <a:grpSpLocks/>
          </p:cNvGrpSpPr>
          <p:nvPr/>
        </p:nvGrpSpPr>
        <p:grpSpPr bwMode="auto">
          <a:xfrm>
            <a:off x="6175375" y="4678363"/>
            <a:ext cx="798513" cy="1168400"/>
            <a:chOff x="12762" y="10336"/>
            <a:chExt cx="1027" cy="1700"/>
          </a:xfrm>
        </p:grpSpPr>
        <p:sp>
          <p:nvSpPr>
            <p:cNvPr id="38966" name="Rectangle 21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67" name="Rectangle 21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68" name="Line 21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69" name="Line 21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70" name="Line 21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71" name="Line 21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8946" name="Oval 218"/>
          <p:cNvSpPr>
            <a:spLocks noChangeArrowheads="1"/>
          </p:cNvSpPr>
          <p:nvPr/>
        </p:nvSpPr>
        <p:spPr bwMode="auto">
          <a:xfrm>
            <a:off x="2763838" y="3305175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8947" name="Oval 219"/>
          <p:cNvSpPr>
            <a:spLocks noChangeArrowheads="1"/>
          </p:cNvSpPr>
          <p:nvPr/>
        </p:nvSpPr>
        <p:spPr bwMode="auto">
          <a:xfrm>
            <a:off x="1604963" y="4433888"/>
            <a:ext cx="114300" cy="1174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8948" name="Line 220"/>
          <p:cNvSpPr>
            <a:spLocks noChangeShapeType="1"/>
          </p:cNvSpPr>
          <p:nvPr/>
        </p:nvSpPr>
        <p:spPr bwMode="auto">
          <a:xfrm flipH="1">
            <a:off x="2903538" y="3181350"/>
            <a:ext cx="363537" cy="134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38949" name="Text Box 221"/>
          <p:cNvSpPr txBox="1">
            <a:spLocks noChangeArrowheads="1"/>
          </p:cNvSpPr>
          <p:nvPr/>
        </p:nvSpPr>
        <p:spPr bwMode="auto">
          <a:xfrm>
            <a:off x="6424613" y="2838450"/>
            <a:ext cx="590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6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1600" baseline="-25000">
                <a:solidFill>
                  <a:srgbClr val="FF0000"/>
                </a:solidFill>
                <a:latin typeface="Arial" pitchFamily="34" charset="0"/>
              </a:rPr>
              <a:t>out</a:t>
            </a:r>
            <a:endParaRPr lang="en-US" sz="16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950" name="Line 222"/>
          <p:cNvSpPr>
            <a:spLocks noChangeShapeType="1"/>
          </p:cNvSpPr>
          <p:nvPr/>
        </p:nvSpPr>
        <p:spPr bwMode="auto">
          <a:xfrm>
            <a:off x="6659563" y="3206750"/>
            <a:ext cx="244475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38951" name="Line 223"/>
          <p:cNvSpPr>
            <a:spLocks noChangeShapeType="1"/>
          </p:cNvSpPr>
          <p:nvPr/>
        </p:nvSpPr>
        <p:spPr bwMode="auto">
          <a:xfrm flipH="1">
            <a:off x="4764088" y="4495800"/>
            <a:ext cx="303212" cy="306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grpSp>
        <p:nvGrpSpPr>
          <p:cNvPr id="38952" name="Group 224"/>
          <p:cNvGrpSpPr>
            <a:grpSpLocks/>
          </p:cNvGrpSpPr>
          <p:nvPr/>
        </p:nvGrpSpPr>
        <p:grpSpPr bwMode="auto">
          <a:xfrm>
            <a:off x="4587875" y="4900613"/>
            <a:ext cx="385763" cy="319087"/>
            <a:chOff x="11283" y="10423"/>
            <a:chExt cx="475" cy="374"/>
          </a:xfrm>
        </p:grpSpPr>
        <p:sp>
          <p:nvSpPr>
            <p:cNvPr id="38959" name="Rectangle 225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60" name="Line 226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61" name="Line 227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62" name="Line 228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63" name="Line 229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64" name="Line 230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8965" name="Line 231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8953" name="Line 232"/>
          <p:cNvSpPr>
            <a:spLocks noChangeShapeType="1"/>
          </p:cNvSpPr>
          <p:nvPr/>
        </p:nvSpPr>
        <p:spPr bwMode="auto">
          <a:xfrm>
            <a:off x="4845050" y="3684588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8954" name="Freeform 233"/>
          <p:cNvSpPr>
            <a:spLocks/>
          </p:cNvSpPr>
          <p:nvPr/>
        </p:nvSpPr>
        <p:spPr bwMode="auto">
          <a:xfrm>
            <a:off x="1663700" y="4532313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225"/>
              <a:gd name="T25" fmla="*/ 0 h 1501"/>
              <a:gd name="T26" fmla="*/ 6225 w 6225"/>
              <a:gd name="T27" fmla="*/ 1501 h 150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38955" name="Freeform 234"/>
          <p:cNvSpPr>
            <a:spLocks/>
          </p:cNvSpPr>
          <p:nvPr/>
        </p:nvSpPr>
        <p:spPr bwMode="auto">
          <a:xfrm>
            <a:off x="2822575" y="3365500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400"/>
              <a:gd name="T25" fmla="*/ 0 h 2010"/>
              <a:gd name="T26" fmla="*/ 5400 w 5400"/>
              <a:gd name="T27" fmla="*/ 2010 h 201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38956" name="Oval 235"/>
          <p:cNvSpPr>
            <a:spLocks noChangeArrowheads="1"/>
          </p:cNvSpPr>
          <p:nvPr/>
        </p:nvSpPr>
        <p:spPr bwMode="auto">
          <a:xfrm>
            <a:off x="2763838" y="3538538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8957" name="Text Box 236"/>
          <p:cNvSpPr txBox="1">
            <a:spLocks noChangeArrowheads="1"/>
          </p:cNvSpPr>
          <p:nvPr/>
        </p:nvSpPr>
        <p:spPr bwMode="auto">
          <a:xfrm>
            <a:off x="3041650" y="3341688"/>
            <a:ext cx="2236788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14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'</a:t>
            </a:r>
            <a:r>
              <a:rPr lang="en-US" sz="1400" baseline="-25000">
                <a:solidFill>
                  <a:srgbClr val="FF0000"/>
                </a:solidFill>
                <a:latin typeface="Arial" pitchFamily="34" charset="0"/>
              </a:rPr>
              <a:t>in 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: original data, plus retransmitted data</a:t>
            </a:r>
            <a:endParaRPr lang="en-US" sz="14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958" name="Line 237"/>
          <p:cNvSpPr>
            <a:spLocks noChangeShapeType="1"/>
          </p:cNvSpPr>
          <p:nvPr/>
        </p:nvSpPr>
        <p:spPr bwMode="auto">
          <a:xfrm flipH="1">
            <a:off x="2916238" y="3524250"/>
            <a:ext cx="373062" cy="50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597630A7-96EF-4784-B7D5-0CA204394C2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Pipelining: increased </a:t>
            </a:r>
            <a:r>
              <a:rPr lang="en-US" sz="3600" dirty="0" smtClean="0"/>
              <a:t>utilization</a:t>
            </a:r>
            <a:br>
              <a:rPr lang="en-US" sz="3600" dirty="0" smtClean="0"/>
            </a:br>
            <a:r>
              <a:rPr lang="en-US" sz="3600" dirty="0" err="1" smtClean="0"/>
              <a:t>Ack</a:t>
            </a:r>
            <a:r>
              <a:rPr lang="en-US" sz="3600" dirty="0" smtClean="0"/>
              <a:t>-based =&gt; </a:t>
            </a:r>
            <a:r>
              <a:rPr lang="en-US" sz="3600" dirty="0" err="1" smtClean="0"/>
              <a:t>flowcontrol</a:t>
            </a:r>
            <a:endParaRPr lang="en-US" sz="3600" dirty="0" smtClean="0"/>
          </a:p>
        </p:txBody>
      </p:sp>
      <p:sp>
        <p:nvSpPr>
          <p:cNvPr id="2054" name="Line 3"/>
          <p:cNvSpPr>
            <a:spLocks noChangeShapeType="1"/>
          </p:cNvSpPr>
          <p:nvPr/>
        </p:nvSpPr>
        <p:spPr bwMode="auto">
          <a:xfrm>
            <a:off x="3171825" y="1778000"/>
            <a:ext cx="2082800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55" name="Text Box 4"/>
          <p:cNvSpPr txBox="1">
            <a:spLocks noChangeArrowheads="1"/>
          </p:cNvSpPr>
          <p:nvPr/>
        </p:nvSpPr>
        <p:spPr bwMode="auto">
          <a:xfrm>
            <a:off x="0" y="1571625"/>
            <a:ext cx="3086100" cy="3540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pitchFamily="34" charset="0"/>
              </a:rPr>
              <a:t>first packet bit transmitted, t = 0</a:t>
            </a:r>
            <a:endParaRPr lang="en-US" sz="1600"/>
          </a:p>
        </p:txBody>
      </p:sp>
      <p:sp>
        <p:nvSpPr>
          <p:cNvPr id="2056" name="Line 5"/>
          <p:cNvSpPr>
            <a:spLocks noChangeShapeType="1"/>
          </p:cNvSpPr>
          <p:nvPr/>
        </p:nvSpPr>
        <p:spPr bwMode="auto">
          <a:xfrm>
            <a:off x="3162300" y="1555750"/>
            <a:ext cx="20638" cy="3284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2057" name="Line 6"/>
          <p:cNvSpPr>
            <a:spLocks noChangeShapeType="1"/>
          </p:cNvSpPr>
          <p:nvPr/>
        </p:nvSpPr>
        <p:spPr bwMode="auto">
          <a:xfrm>
            <a:off x="5243513" y="1568450"/>
            <a:ext cx="22225" cy="335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701925" y="1228725"/>
            <a:ext cx="1042988" cy="35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pitchFamily="34" charset="0"/>
              </a:rPr>
              <a:t>sender</a:t>
            </a:r>
            <a:endParaRPr lang="en-US" sz="1600"/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4730750" y="1228725"/>
            <a:ext cx="1108075" cy="35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pitchFamily="34" charset="0"/>
              </a:rPr>
              <a:t>receiver</a:t>
            </a:r>
            <a:endParaRPr lang="en-US" sz="1600"/>
          </a:p>
        </p:txBody>
      </p:sp>
      <p:sp>
        <p:nvSpPr>
          <p:cNvPr id="2060" name="Line 9"/>
          <p:cNvSpPr>
            <a:spLocks noChangeShapeType="1"/>
          </p:cNvSpPr>
          <p:nvPr/>
        </p:nvSpPr>
        <p:spPr bwMode="auto">
          <a:xfrm>
            <a:off x="3182938" y="1773238"/>
            <a:ext cx="2049462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61" name="Line 10"/>
          <p:cNvSpPr>
            <a:spLocks noChangeShapeType="1"/>
          </p:cNvSpPr>
          <p:nvPr/>
        </p:nvSpPr>
        <p:spPr bwMode="auto">
          <a:xfrm>
            <a:off x="3189288" y="3905250"/>
            <a:ext cx="20494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62" name="Freeform 11"/>
          <p:cNvSpPr>
            <a:spLocks/>
          </p:cNvSpPr>
          <p:nvPr/>
        </p:nvSpPr>
        <p:spPr bwMode="auto">
          <a:xfrm>
            <a:off x="3167063" y="1770063"/>
            <a:ext cx="2087562" cy="1169987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63" name="Line 12"/>
          <p:cNvSpPr>
            <a:spLocks noChangeShapeType="1"/>
          </p:cNvSpPr>
          <p:nvPr/>
        </p:nvSpPr>
        <p:spPr bwMode="auto">
          <a:xfrm flipH="1">
            <a:off x="3032125" y="1770063"/>
            <a:ext cx="1238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64" name="Line 13"/>
          <p:cNvSpPr>
            <a:spLocks noChangeShapeType="1"/>
          </p:cNvSpPr>
          <p:nvPr/>
        </p:nvSpPr>
        <p:spPr bwMode="auto">
          <a:xfrm flipH="1">
            <a:off x="3032125" y="2014538"/>
            <a:ext cx="123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65" name="Text Box 14"/>
          <p:cNvSpPr txBox="1">
            <a:spLocks noChangeArrowheads="1"/>
          </p:cNvSpPr>
          <p:nvPr/>
        </p:nvSpPr>
        <p:spPr bwMode="auto">
          <a:xfrm>
            <a:off x="2251075" y="2754313"/>
            <a:ext cx="965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pitchFamily="34" charset="0"/>
              </a:rPr>
              <a:t>RTT </a:t>
            </a:r>
            <a:endParaRPr lang="en-US" sz="1600"/>
          </a:p>
        </p:txBody>
      </p:sp>
      <p:sp>
        <p:nvSpPr>
          <p:cNvPr id="2066" name="Line 15"/>
          <p:cNvSpPr>
            <a:spLocks noChangeShapeType="1"/>
          </p:cNvSpPr>
          <p:nvPr/>
        </p:nvSpPr>
        <p:spPr bwMode="auto">
          <a:xfrm>
            <a:off x="3065463" y="3065463"/>
            <a:ext cx="9525" cy="8207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2067" name="Line 16"/>
          <p:cNvSpPr>
            <a:spLocks noChangeShapeType="1"/>
          </p:cNvSpPr>
          <p:nvPr/>
        </p:nvSpPr>
        <p:spPr bwMode="auto">
          <a:xfrm flipV="1">
            <a:off x="3070225" y="2036763"/>
            <a:ext cx="1588" cy="776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2068" name="Text Box 17"/>
          <p:cNvSpPr txBox="1">
            <a:spLocks noChangeArrowheads="1"/>
          </p:cNvSpPr>
          <p:nvPr/>
        </p:nvSpPr>
        <p:spPr bwMode="auto">
          <a:xfrm>
            <a:off x="346075" y="1852613"/>
            <a:ext cx="2740025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pitchFamily="34" charset="0"/>
              </a:rPr>
              <a:t>last bit transmitted, t = L / R</a:t>
            </a:r>
            <a:endParaRPr lang="en-US" sz="1600"/>
          </a:p>
        </p:txBody>
      </p:sp>
      <p:sp>
        <p:nvSpPr>
          <p:cNvPr id="2069" name="Line 18"/>
          <p:cNvSpPr>
            <a:spLocks noChangeShapeType="1"/>
          </p:cNvSpPr>
          <p:nvPr/>
        </p:nvSpPr>
        <p:spPr bwMode="auto">
          <a:xfrm flipH="1">
            <a:off x="5232400" y="2695575"/>
            <a:ext cx="125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70" name="Text Box 19"/>
          <p:cNvSpPr txBox="1">
            <a:spLocks noChangeArrowheads="1"/>
          </p:cNvSpPr>
          <p:nvPr/>
        </p:nvSpPr>
        <p:spPr bwMode="auto">
          <a:xfrm>
            <a:off x="5308600" y="2517775"/>
            <a:ext cx="2641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pitchFamily="34" charset="0"/>
              </a:rPr>
              <a:t>first packet bit arrives</a:t>
            </a:r>
            <a:endParaRPr lang="en-US" sz="1600"/>
          </a:p>
        </p:txBody>
      </p:sp>
      <p:sp>
        <p:nvSpPr>
          <p:cNvPr id="2071" name="Line 20"/>
          <p:cNvSpPr>
            <a:spLocks noChangeShapeType="1"/>
          </p:cNvSpPr>
          <p:nvPr/>
        </p:nvSpPr>
        <p:spPr bwMode="auto">
          <a:xfrm>
            <a:off x="5254625" y="2946400"/>
            <a:ext cx="1190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72" name="Text Box 21"/>
          <p:cNvSpPr txBox="1">
            <a:spLocks noChangeArrowheads="1"/>
          </p:cNvSpPr>
          <p:nvPr/>
        </p:nvSpPr>
        <p:spPr bwMode="auto">
          <a:xfrm>
            <a:off x="5313363" y="2770188"/>
            <a:ext cx="3581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pitchFamily="34" charset="0"/>
              </a:rPr>
              <a:t>last packet bit arrives, send ACK</a:t>
            </a:r>
            <a:endParaRPr lang="en-US" sz="1600"/>
          </a:p>
        </p:txBody>
      </p:sp>
      <p:sp>
        <p:nvSpPr>
          <p:cNvPr id="2073" name="Text Box 22"/>
          <p:cNvSpPr txBox="1">
            <a:spLocks noChangeArrowheads="1"/>
          </p:cNvSpPr>
          <p:nvPr/>
        </p:nvSpPr>
        <p:spPr bwMode="auto">
          <a:xfrm>
            <a:off x="493713" y="3562350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pitchFamily="34" charset="0"/>
              </a:rPr>
              <a:t>ACK arrives, send next </a:t>
            </a:r>
          </a:p>
          <a:p>
            <a:pPr algn="r"/>
            <a:r>
              <a:rPr lang="en-US" sz="1600">
                <a:latin typeface="Arial" pitchFamily="34" charset="0"/>
              </a:rPr>
              <a:t>packet, t = RTT + L / R</a:t>
            </a:r>
            <a:endParaRPr lang="en-US" sz="1600"/>
          </a:p>
        </p:txBody>
      </p:sp>
      <p:grpSp>
        <p:nvGrpSpPr>
          <p:cNvPr id="2074" name="Group 23"/>
          <p:cNvGrpSpPr>
            <a:grpSpLocks/>
          </p:cNvGrpSpPr>
          <p:nvPr/>
        </p:nvGrpSpPr>
        <p:grpSpPr bwMode="auto">
          <a:xfrm>
            <a:off x="3043238" y="3892550"/>
            <a:ext cx="1466850" cy="608013"/>
            <a:chOff x="12502" y="21425"/>
            <a:chExt cx="3400" cy="1025"/>
          </a:xfrm>
        </p:grpSpPr>
        <p:sp>
          <p:nvSpPr>
            <p:cNvPr id="2102" name="Line 2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03" name="Freeform 2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8542 w 1845"/>
                <a:gd name="T3" fmla="*/ 2744 h 592"/>
                <a:gd name="T4" fmla="*/ 5070 w 1845"/>
                <a:gd name="T5" fmla="*/ 2744 h 592"/>
                <a:gd name="T6" fmla="*/ 0 w 1845"/>
                <a:gd name="T7" fmla="*/ 1145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2104" name="Group 2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2107" name="Line 2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08" name="Line 2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2105" name="Line 2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06" name="Line 3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075" name="Freeform 31"/>
          <p:cNvSpPr>
            <a:spLocks/>
          </p:cNvSpPr>
          <p:nvPr/>
        </p:nvSpPr>
        <p:spPr bwMode="auto">
          <a:xfrm>
            <a:off x="3171825" y="2022475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76" name="Freeform 32"/>
          <p:cNvSpPr>
            <a:spLocks/>
          </p:cNvSpPr>
          <p:nvPr/>
        </p:nvSpPr>
        <p:spPr bwMode="auto">
          <a:xfrm>
            <a:off x="3171825" y="2273300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77" name="Line 33"/>
          <p:cNvSpPr>
            <a:spLocks noChangeShapeType="1"/>
          </p:cNvSpPr>
          <p:nvPr/>
        </p:nvSpPr>
        <p:spPr bwMode="auto">
          <a:xfrm flipV="1">
            <a:off x="3189288" y="2954338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78" name="Line 34"/>
          <p:cNvSpPr>
            <a:spLocks noChangeShapeType="1"/>
          </p:cNvSpPr>
          <p:nvPr/>
        </p:nvSpPr>
        <p:spPr bwMode="auto">
          <a:xfrm flipV="1">
            <a:off x="3189288" y="3205163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2079" name="Group 35"/>
          <p:cNvGrpSpPr>
            <a:grpSpLocks/>
          </p:cNvGrpSpPr>
          <p:nvPr/>
        </p:nvGrpSpPr>
        <p:grpSpPr bwMode="auto">
          <a:xfrm>
            <a:off x="3032125" y="4130675"/>
            <a:ext cx="1466850" cy="606425"/>
            <a:chOff x="12502" y="21425"/>
            <a:chExt cx="3400" cy="1025"/>
          </a:xfrm>
        </p:grpSpPr>
        <p:sp>
          <p:nvSpPr>
            <p:cNvPr id="2095" name="Line 36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96" name="Freeform 37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8542 w 1845"/>
                <a:gd name="T3" fmla="*/ 2744 h 592"/>
                <a:gd name="T4" fmla="*/ 5070 w 1845"/>
                <a:gd name="T5" fmla="*/ 2744 h 592"/>
                <a:gd name="T6" fmla="*/ 0 w 1845"/>
                <a:gd name="T7" fmla="*/ 1145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2097" name="Group 38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2100" name="Line 39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01" name="Line 40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2098" name="Line 41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99" name="Line 42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80" name="Group 43"/>
          <p:cNvGrpSpPr>
            <a:grpSpLocks/>
          </p:cNvGrpSpPr>
          <p:nvPr/>
        </p:nvGrpSpPr>
        <p:grpSpPr bwMode="auto">
          <a:xfrm>
            <a:off x="3043238" y="4381500"/>
            <a:ext cx="1466850" cy="606425"/>
            <a:chOff x="12502" y="21425"/>
            <a:chExt cx="3400" cy="1025"/>
          </a:xfrm>
        </p:grpSpPr>
        <p:sp>
          <p:nvSpPr>
            <p:cNvPr id="2088" name="Line 4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89" name="Freeform 4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8542 w 1845"/>
                <a:gd name="T3" fmla="*/ 2744 h 592"/>
                <a:gd name="T4" fmla="*/ 5070 w 1845"/>
                <a:gd name="T5" fmla="*/ 2744 h 592"/>
                <a:gd name="T6" fmla="*/ 0 w 1845"/>
                <a:gd name="T7" fmla="*/ 1145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2090" name="Group 4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2093" name="Line 4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094" name="Line 4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2091" name="Line 4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92" name="Line 5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081" name="Line 51"/>
          <p:cNvSpPr>
            <a:spLocks noChangeShapeType="1"/>
          </p:cNvSpPr>
          <p:nvPr/>
        </p:nvSpPr>
        <p:spPr bwMode="auto">
          <a:xfrm flipV="1">
            <a:off x="3194050" y="3457575"/>
            <a:ext cx="2065338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82" name="Text Box 52"/>
          <p:cNvSpPr txBox="1">
            <a:spLocks noChangeArrowheads="1"/>
          </p:cNvSpPr>
          <p:nvPr/>
        </p:nvSpPr>
        <p:spPr bwMode="auto">
          <a:xfrm>
            <a:off x="5310188" y="3024188"/>
            <a:ext cx="38338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pitchFamily="34" charset="0"/>
              </a:rPr>
              <a:t>last bit of 2</a:t>
            </a:r>
            <a:r>
              <a:rPr lang="en-US" sz="1600" baseline="30000">
                <a:latin typeface="Arial" pitchFamily="34" charset="0"/>
              </a:rPr>
              <a:t>nd</a:t>
            </a:r>
            <a:r>
              <a:rPr lang="en-US" sz="1600">
                <a:latin typeface="Arial" pitchFamily="34" charset="0"/>
              </a:rPr>
              <a:t> packet arrives, send ACK</a:t>
            </a:r>
            <a:endParaRPr lang="en-US" sz="1600"/>
          </a:p>
        </p:txBody>
      </p:sp>
      <p:sp>
        <p:nvSpPr>
          <p:cNvPr id="2083" name="Line 53"/>
          <p:cNvSpPr>
            <a:spLocks noChangeShapeType="1"/>
          </p:cNvSpPr>
          <p:nvPr/>
        </p:nvSpPr>
        <p:spPr bwMode="auto">
          <a:xfrm flipV="1">
            <a:off x="5254625" y="3182938"/>
            <a:ext cx="112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84" name="Line 54"/>
          <p:cNvSpPr>
            <a:spLocks noChangeShapeType="1"/>
          </p:cNvSpPr>
          <p:nvPr/>
        </p:nvSpPr>
        <p:spPr bwMode="auto">
          <a:xfrm flipV="1">
            <a:off x="5265738" y="3435350"/>
            <a:ext cx="112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85" name="Text Box 55"/>
          <p:cNvSpPr txBox="1">
            <a:spLocks noChangeArrowheads="1"/>
          </p:cNvSpPr>
          <p:nvPr/>
        </p:nvSpPr>
        <p:spPr bwMode="auto">
          <a:xfrm>
            <a:off x="5305425" y="3257550"/>
            <a:ext cx="38385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pitchFamily="34" charset="0"/>
              </a:rPr>
              <a:t>last bit of 3</a:t>
            </a:r>
            <a:r>
              <a:rPr lang="en-US" sz="1600" baseline="30000">
                <a:latin typeface="Arial" pitchFamily="34" charset="0"/>
              </a:rPr>
              <a:t>rd</a:t>
            </a:r>
            <a:r>
              <a:rPr lang="en-US" sz="1600">
                <a:latin typeface="Arial" pitchFamily="34" charset="0"/>
              </a:rPr>
              <a:t> packet arrives, send ACK</a:t>
            </a:r>
            <a:endParaRPr lang="en-US" sz="1600"/>
          </a:p>
        </p:txBody>
      </p:sp>
      <p:graphicFrame>
        <p:nvGraphicFramePr>
          <p:cNvPr id="2050" name="Object 56"/>
          <p:cNvGraphicFramePr>
            <a:graphicFrameLocks noChangeAspect="1"/>
          </p:cNvGraphicFramePr>
          <p:nvPr/>
        </p:nvGraphicFramePr>
        <p:xfrm>
          <a:off x="1462088" y="5154613"/>
          <a:ext cx="5994400" cy="933450"/>
        </p:xfrm>
        <a:graphic>
          <a:graphicData uri="http://schemas.openxmlformats.org/presentationml/2006/ole">
            <p:oleObj spid="_x0000_s2050" name="Picture" r:id="rId3" imgW="3181320" imgH="495360" progId="Word.Picture.8">
              <p:embed/>
            </p:oleObj>
          </a:graphicData>
        </a:graphic>
      </p:graphicFrame>
      <p:sp>
        <p:nvSpPr>
          <p:cNvPr id="2086" name="Text Box 57"/>
          <p:cNvSpPr txBox="1">
            <a:spLocks noChangeArrowheads="1"/>
          </p:cNvSpPr>
          <p:nvPr/>
        </p:nvSpPr>
        <p:spPr bwMode="auto">
          <a:xfrm>
            <a:off x="6310313" y="4437063"/>
            <a:ext cx="2505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Increase utilization</a:t>
            </a:r>
          </a:p>
          <a:p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by a factor of 3!</a:t>
            </a:r>
          </a:p>
        </p:txBody>
      </p:sp>
      <p:sp>
        <p:nvSpPr>
          <p:cNvPr id="2087" name="Line 58"/>
          <p:cNvSpPr>
            <a:spLocks noChangeShapeType="1"/>
          </p:cNvSpPr>
          <p:nvPr/>
        </p:nvSpPr>
        <p:spPr bwMode="auto">
          <a:xfrm flipH="1">
            <a:off x="6386513" y="4821238"/>
            <a:ext cx="125412" cy="5127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99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B688E7E4-2F78-4091-90FB-C6633B34285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Causes/costs of congestion: scenario 2</a:t>
            </a:r>
            <a:r>
              <a:rPr lang="en-US" smtClean="0"/>
              <a:t> 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0700" y="1339850"/>
            <a:ext cx="8334375" cy="1924050"/>
          </a:xfrm>
        </p:spPr>
        <p:txBody>
          <a:bodyPr/>
          <a:lstStyle/>
          <a:p>
            <a:r>
              <a:rPr lang="en-US" sz="2000" smtClean="0"/>
              <a:t>always:                   (goodput)</a:t>
            </a:r>
          </a:p>
          <a:p>
            <a:pPr>
              <a:lnSpc>
                <a:spcPct val="130000"/>
              </a:lnSpc>
            </a:pPr>
            <a:r>
              <a:rPr lang="en-US" sz="2000" smtClean="0"/>
              <a:t>“perfect” retransmission only when loss:</a:t>
            </a:r>
          </a:p>
          <a:p>
            <a:pPr>
              <a:lnSpc>
                <a:spcPct val="130000"/>
              </a:lnSpc>
            </a:pPr>
            <a:r>
              <a:rPr lang="en-US" sz="2000" smtClean="0"/>
              <a:t>retransmission of delayed (not lost) packet makes         larger (than perfect case) for same</a:t>
            </a:r>
          </a:p>
          <a:p>
            <a:endParaRPr lang="en-US" sz="2400" smtClean="0"/>
          </a:p>
        </p:txBody>
      </p:sp>
      <p:grpSp>
        <p:nvGrpSpPr>
          <p:cNvPr id="39942" name="Group 12"/>
          <p:cNvGrpSpPr>
            <a:grpSpLocks/>
          </p:cNvGrpSpPr>
          <p:nvPr/>
        </p:nvGrpSpPr>
        <p:grpSpPr bwMode="auto">
          <a:xfrm>
            <a:off x="1811338" y="1225550"/>
            <a:ext cx="1385887" cy="687388"/>
            <a:chOff x="1129" y="700"/>
            <a:chExt cx="873" cy="433"/>
          </a:xfrm>
        </p:grpSpPr>
        <p:grpSp>
          <p:nvGrpSpPr>
            <p:cNvPr id="39964" name="Group 10"/>
            <p:cNvGrpSpPr>
              <a:grpSpLocks/>
            </p:cNvGrpSpPr>
            <p:nvPr/>
          </p:nvGrpSpPr>
          <p:grpSpPr bwMode="auto">
            <a:xfrm>
              <a:off x="1129" y="704"/>
              <a:ext cx="364" cy="429"/>
              <a:chOff x="1129" y="704"/>
              <a:chExt cx="364" cy="429"/>
            </a:xfrm>
          </p:grpSpPr>
          <p:sp>
            <p:nvSpPr>
              <p:cNvPr id="39969" name="Text Box 5"/>
              <p:cNvSpPr txBox="1">
                <a:spLocks noChangeArrowheads="1"/>
              </p:cNvSpPr>
              <p:nvPr/>
            </p:nvSpPr>
            <p:spPr bwMode="auto">
              <a:xfrm>
                <a:off x="1129" y="704"/>
                <a:ext cx="23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latin typeface="Symbol" pitchFamily="18" charset="2"/>
                  </a:rPr>
                  <a:t>l</a:t>
                </a:r>
                <a:endParaRPr lang="en-US" sz="2000">
                  <a:latin typeface="Symbol" pitchFamily="18" charset="2"/>
                </a:endParaRPr>
              </a:p>
            </p:txBody>
          </p:sp>
          <p:sp>
            <p:nvSpPr>
              <p:cNvPr id="39970" name="Text Box 6"/>
              <p:cNvSpPr txBox="1">
                <a:spLocks noChangeArrowheads="1"/>
              </p:cNvSpPr>
              <p:nvPr/>
            </p:nvSpPr>
            <p:spPr bwMode="auto">
              <a:xfrm>
                <a:off x="1252" y="883"/>
                <a:ext cx="24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Arial" pitchFamily="34" charset="0"/>
                  </a:rPr>
                  <a:t>in</a:t>
                </a:r>
                <a:endParaRPr lang="en-US" sz="2000"/>
              </a:p>
            </p:txBody>
          </p:sp>
        </p:grpSp>
        <p:grpSp>
          <p:nvGrpSpPr>
            <p:cNvPr id="39965" name="Group 11"/>
            <p:cNvGrpSpPr>
              <a:grpSpLocks/>
            </p:cNvGrpSpPr>
            <p:nvPr/>
          </p:nvGrpSpPr>
          <p:grpSpPr bwMode="auto">
            <a:xfrm>
              <a:off x="1541" y="700"/>
              <a:ext cx="461" cy="413"/>
              <a:chOff x="1645" y="788"/>
              <a:chExt cx="461" cy="413"/>
            </a:xfrm>
          </p:grpSpPr>
          <p:sp>
            <p:nvSpPr>
              <p:cNvPr id="39967" name="Text Box 7"/>
              <p:cNvSpPr txBox="1">
                <a:spLocks noChangeArrowheads="1"/>
              </p:cNvSpPr>
              <p:nvPr/>
            </p:nvSpPr>
            <p:spPr bwMode="auto">
              <a:xfrm>
                <a:off x="1645" y="788"/>
                <a:ext cx="23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latin typeface="Symbol" pitchFamily="18" charset="2"/>
                  </a:rPr>
                  <a:t>l</a:t>
                </a:r>
                <a:endParaRPr lang="en-US" sz="2000">
                  <a:latin typeface="Symbol" pitchFamily="18" charset="2"/>
                </a:endParaRPr>
              </a:p>
            </p:txBody>
          </p:sp>
          <p:sp>
            <p:nvSpPr>
              <p:cNvPr id="39968" name="Text Box 8"/>
              <p:cNvSpPr txBox="1">
                <a:spLocks noChangeArrowheads="1"/>
              </p:cNvSpPr>
              <p:nvPr/>
            </p:nvSpPr>
            <p:spPr bwMode="auto">
              <a:xfrm>
                <a:off x="1768" y="951"/>
                <a:ext cx="33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Arial" pitchFamily="34" charset="0"/>
                  </a:rPr>
                  <a:t>out</a:t>
                </a:r>
                <a:endParaRPr lang="en-US" sz="2000"/>
              </a:p>
            </p:txBody>
          </p:sp>
        </p:grpSp>
        <p:sp>
          <p:nvSpPr>
            <p:cNvPr id="39966" name="Text Box 9"/>
            <p:cNvSpPr txBox="1">
              <a:spLocks noChangeArrowheads="1"/>
            </p:cNvSpPr>
            <p:nvPr/>
          </p:nvSpPr>
          <p:spPr bwMode="auto">
            <a:xfrm>
              <a:off x="1360" y="759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=</a:t>
              </a:r>
              <a:endParaRPr lang="en-US" sz="2000"/>
            </a:p>
          </p:txBody>
        </p:sp>
      </p:grpSp>
      <p:grpSp>
        <p:nvGrpSpPr>
          <p:cNvPr id="39943" name="Group 22"/>
          <p:cNvGrpSpPr>
            <a:grpSpLocks/>
          </p:cNvGrpSpPr>
          <p:nvPr/>
        </p:nvGrpSpPr>
        <p:grpSpPr bwMode="auto">
          <a:xfrm>
            <a:off x="5748338" y="1657350"/>
            <a:ext cx="1385887" cy="687388"/>
            <a:chOff x="2461" y="1256"/>
            <a:chExt cx="873" cy="433"/>
          </a:xfrm>
        </p:grpSpPr>
        <p:grpSp>
          <p:nvGrpSpPr>
            <p:cNvPr id="39955" name="Group 13"/>
            <p:cNvGrpSpPr>
              <a:grpSpLocks/>
            </p:cNvGrpSpPr>
            <p:nvPr/>
          </p:nvGrpSpPr>
          <p:grpSpPr bwMode="auto">
            <a:xfrm>
              <a:off x="2461" y="1256"/>
              <a:ext cx="873" cy="433"/>
              <a:chOff x="1129" y="700"/>
              <a:chExt cx="873" cy="433"/>
            </a:xfrm>
          </p:grpSpPr>
          <p:grpSp>
            <p:nvGrpSpPr>
              <p:cNvPr id="39957" name="Group 14"/>
              <p:cNvGrpSpPr>
                <a:grpSpLocks/>
              </p:cNvGrpSpPr>
              <p:nvPr/>
            </p:nvGrpSpPr>
            <p:grpSpPr bwMode="auto">
              <a:xfrm>
                <a:off x="1129" y="704"/>
                <a:ext cx="364" cy="429"/>
                <a:chOff x="1129" y="704"/>
                <a:chExt cx="364" cy="429"/>
              </a:xfrm>
            </p:grpSpPr>
            <p:sp>
              <p:nvSpPr>
                <p:cNvPr id="3996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129" y="704"/>
                  <a:ext cx="239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800">
                      <a:latin typeface="Symbol" pitchFamily="18" charset="2"/>
                    </a:rPr>
                    <a:t>l</a:t>
                  </a:r>
                  <a:endParaRPr lang="en-US" sz="2000">
                    <a:latin typeface="Symbol" pitchFamily="18" charset="2"/>
                  </a:endParaRPr>
                </a:p>
              </p:txBody>
            </p:sp>
            <p:sp>
              <p:nvSpPr>
                <p:cNvPr id="3996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252" y="883"/>
                  <a:ext cx="24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latin typeface="Arial" pitchFamily="34" charset="0"/>
                    </a:rPr>
                    <a:t>in</a:t>
                  </a:r>
                  <a:endParaRPr lang="en-US" sz="2000"/>
                </a:p>
              </p:txBody>
            </p:sp>
          </p:grpSp>
          <p:grpSp>
            <p:nvGrpSpPr>
              <p:cNvPr id="39958" name="Group 17"/>
              <p:cNvGrpSpPr>
                <a:grpSpLocks/>
              </p:cNvGrpSpPr>
              <p:nvPr/>
            </p:nvGrpSpPr>
            <p:grpSpPr bwMode="auto">
              <a:xfrm>
                <a:off x="1541" y="700"/>
                <a:ext cx="461" cy="413"/>
                <a:chOff x="1645" y="788"/>
                <a:chExt cx="461" cy="413"/>
              </a:xfrm>
            </p:grpSpPr>
            <p:sp>
              <p:nvSpPr>
                <p:cNvPr id="3996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645" y="788"/>
                  <a:ext cx="239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800">
                      <a:latin typeface="Symbol" pitchFamily="18" charset="2"/>
                    </a:rPr>
                    <a:t>l</a:t>
                  </a:r>
                  <a:endParaRPr lang="en-US" sz="2000">
                    <a:latin typeface="Symbol" pitchFamily="18" charset="2"/>
                  </a:endParaRPr>
                </a:p>
              </p:txBody>
            </p:sp>
            <p:sp>
              <p:nvSpPr>
                <p:cNvPr id="3996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768" y="951"/>
                  <a:ext cx="33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latin typeface="Arial" pitchFamily="34" charset="0"/>
                    </a:rPr>
                    <a:t>out</a:t>
                  </a:r>
                  <a:endParaRPr lang="en-US" sz="2000"/>
                </a:p>
              </p:txBody>
            </p:sp>
          </p:grpSp>
          <p:sp>
            <p:nvSpPr>
              <p:cNvPr id="39959" name="Text Box 20"/>
              <p:cNvSpPr txBox="1">
                <a:spLocks noChangeArrowheads="1"/>
              </p:cNvSpPr>
              <p:nvPr/>
            </p:nvSpPr>
            <p:spPr bwMode="auto">
              <a:xfrm>
                <a:off x="1352" y="729"/>
                <a:ext cx="2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  <a:latin typeface="Arial" pitchFamily="34" charset="0"/>
                  </a:rPr>
                  <a:t>&gt;</a:t>
                </a:r>
                <a:endParaRPr lang="en-US" sz="2000"/>
              </a:p>
            </p:txBody>
          </p:sp>
        </p:grpSp>
        <p:sp>
          <p:nvSpPr>
            <p:cNvPr id="39956" name="Line 21"/>
            <p:cNvSpPr>
              <a:spLocks noChangeShapeType="1"/>
            </p:cNvSpPr>
            <p:nvPr/>
          </p:nvSpPr>
          <p:spPr bwMode="auto">
            <a:xfrm flipV="1">
              <a:off x="2660" y="1332"/>
              <a:ext cx="20" cy="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39944" name="Group 33"/>
          <p:cNvGrpSpPr>
            <a:grpSpLocks/>
          </p:cNvGrpSpPr>
          <p:nvPr/>
        </p:nvGrpSpPr>
        <p:grpSpPr bwMode="auto">
          <a:xfrm>
            <a:off x="6862763" y="2130425"/>
            <a:ext cx="577850" cy="681038"/>
            <a:chOff x="3663" y="2092"/>
            <a:chExt cx="364" cy="429"/>
          </a:xfrm>
        </p:grpSpPr>
        <p:grpSp>
          <p:nvGrpSpPr>
            <p:cNvPr id="39951" name="Group 25"/>
            <p:cNvGrpSpPr>
              <a:grpSpLocks/>
            </p:cNvGrpSpPr>
            <p:nvPr/>
          </p:nvGrpSpPr>
          <p:grpSpPr bwMode="auto">
            <a:xfrm>
              <a:off x="3663" y="2092"/>
              <a:ext cx="364" cy="429"/>
              <a:chOff x="1129" y="704"/>
              <a:chExt cx="364" cy="429"/>
            </a:xfrm>
          </p:grpSpPr>
          <p:sp>
            <p:nvSpPr>
              <p:cNvPr id="39953" name="Text Box 26"/>
              <p:cNvSpPr txBox="1">
                <a:spLocks noChangeArrowheads="1"/>
              </p:cNvSpPr>
              <p:nvPr/>
            </p:nvSpPr>
            <p:spPr bwMode="auto">
              <a:xfrm>
                <a:off x="1129" y="704"/>
                <a:ext cx="23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latin typeface="Symbol" pitchFamily="18" charset="2"/>
                  </a:rPr>
                  <a:t>l</a:t>
                </a:r>
                <a:endParaRPr lang="en-US" sz="2000">
                  <a:latin typeface="Symbol" pitchFamily="18" charset="2"/>
                </a:endParaRPr>
              </a:p>
            </p:txBody>
          </p:sp>
          <p:sp>
            <p:nvSpPr>
              <p:cNvPr id="39954" name="Text Box 27"/>
              <p:cNvSpPr txBox="1">
                <a:spLocks noChangeArrowheads="1"/>
              </p:cNvSpPr>
              <p:nvPr/>
            </p:nvSpPr>
            <p:spPr bwMode="auto">
              <a:xfrm>
                <a:off x="1252" y="883"/>
                <a:ext cx="24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Arial" pitchFamily="34" charset="0"/>
                  </a:rPr>
                  <a:t>in</a:t>
                </a:r>
                <a:endParaRPr lang="en-US" sz="2000"/>
              </a:p>
            </p:txBody>
          </p:sp>
        </p:grpSp>
        <p:sp>
          <p:nvSpPr>
            <p:cNvPr id="39952" name="Line 32"/>
            <p:cNvSpPr>
              <a:spLocks noChangeShapeType="1"/>
            </p:cNvSpPr>
            <p:nvPr/>
          </p:nvSpPr>
          <p:spPr bwMode="auto">
            <a:xfrm flipV="1">
              <a:off x="3862" y="2164"/>
              <a:ext cx="20" cy="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39945" name="Group 39"/>
          <p:cNvGrpSpPr>
            <a:grpSpLocks/>
          </p:cNvGrpSpPr>
          <p:nvPr/>
        </p:nvGrpSpPr>
        <p:grpSpPr bwMode="auto">
          <a:xfrm>
            <a:off x="4440238" y="2486025"/>
            <a:ext cx="731837" cy="655638"/>
            <a:chOff x="1645" y="788"/>
            <a:chExt cx="461" cy="413"/>
          </a:xfrm>
        </p:grpSpPr>
        <p:sp>
          <p:nvSpPr>
            <p:cNvPr id="39949" name="Text Box 40"/>
            <p:cNvSpPr txBox="1">
              <a:spLocks noChangeArrowheads="1"/>
            </p:cNvSpPr>
            <p:nvPr/>
          </p:nvSpPr>
          <p:spPr bwMode="auto">
            <a:xfrm>
              <a:off x="1645" y="788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l</a:t>
              </a:r>
              <a:endParaRPr lang="en-US" sz="2000">
                <a:latin typeface="Symbol" pitchFamily="18" charset="2"/>
              </a:endParaRPr>
            </a:p>
          </p:txBody>
        </p:sp>
        <p:sp>
          <p:nvSpPr>
            <p:cNvPr id="39950" name="Text Box 41"/>
            <p:cNvSpPr txBox="1">
              <a:spLocks noChangeArrowheads="1"/>
            </p:cNvSpPr>
            <p:nvPr/>
          </p:nvSpPr>
          <p:spPr bwMode="auto">
            <a:xfrm>
              <a:off x="1768" y="951"/>
              <a:ext cx="3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out</a:t>
              </a:r>
              <a:endParaRPr lang="en-US" sz="2000"/>
            </a:p>
          </p:txBody>
        </p:sp>
      </p:grpSp>
      <p:pic>
        <p:nvPicPr>
          <p:cNvPr id="39946" name="Picture 44" descr="congestion_per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288" y="3170238"/>
            <a:ext cx="7713662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7" name="Rectangle 46"/>
          <p:cNvSpPr>
            <a:spLocks noChangeArrowheads="1"/>
          </p:cNvSpPr>
          <p:nvPr/>
        </p:nvSpPr>
        <p:spPr bwMode="auto">
          <a:xfrm>
            <a:off x="333375" y="5153025"/>
            <a:ext cx="8267700" cy="409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48" name="Rectangle 45"/>
          <p:cNvSpPr>
            <a:spLocks noChangeArrowheads="1"/>
          </p:cNvSpPr>
          <p:nvPr/>
        </p:nvSpPr>
        <p:spPr bwMode="auto">
          <a:xfrm>
            <a:off x="615950" y="5276850"/>
            <a:ext cx="81438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“costs” of congestion: (more congestion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)</a:t>
            </a:r>
            <a:r>
              <a:rPr lang="en-US" sz="2000">
                <a:latin typeface="Comic Sans MS" pitchFamily="66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more work (retrans) for given “goodput”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unneeded retransmissions: link carries multiple copies of pkt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F922D0C4-96D9-4C2D-956B-B633268A523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Causes/costs of congestion: scenario 3</a:t>
            </a:r>
            <a:r>
              <a:rPr lang="en-US" smtClean="0"/>
              <a:t> 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6425" y="1273175"/>
            <a:ext cx="8334375" cy="1247775"/>
          </a:xfrm>
        </p:spPr>
        <p:txBody>
          <a:bodyPr/>
          <a:lstStyle/>
          <a:p>
            <a:r>
              <a:rPr lang="en-US" sz="2000" smtClean="0"/>
              <a:t>four senders</a:t>
            </a:r>
          </a:p>
          <a:p>
            <a:r>
              <a:rPr lang="en-US" sz="2000" smtClean="0"/>
              <a:t>multihop paths</a:t>
            </a:r>
          </a:p>
          <a:p>
            <a:r>
              <a:rPr lang="en-US" sz="2000" smtClean="0"/>
              <a:t>timeout/retransmit</a:t>
            </a:r>
          </a:p>
          <a:p>
            <a:endParaRPr lang="en-US" sz="2400" smtClean="0"/>
          </a:p>
        </p:txBody>
      </p:sp>
      <p:grpSp>
        <p:nvGrpSpPr>
          <p:cNvPr id="40966" name="Group 4"/>
          <p:cNvGrpSpPr>
            <a:grpSpLocks/>
          </p:cNvGrpSpPr>
          <p:nvPr/>
        </p:nvGrpSpPr>
        <p:grpSpPr bwMode="auto">
          <a:xfrm>
            <a:off x="7364413" y="1271588"/>
            <a:ext cx="577850" cy="681037"/>
            <a:chOff x="1129" y="704"/>
            <a:chExt cx="364" cy="429"/>
          </a:xfrm>
        </p:grpSpPr>
        <p:sp>
          <p:nvSpPr>
            <p:cNvPr id="41289" name="Text Box 5"/>
            <p:cNvSpPr txBox="1">
              <a:spLocks noChangeArrowheads="1"/>
            </p:cNvSpPr>
            <p:nvPr/>
          </p:nvSpPr>
          <p:spPr bwMode="auto">
            <a:xfrm>
              <a:off x="1129" y="704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l</a:t>
              </a:r>
              <a:endParaRPr lang="en-US" sz="2000">
                <a:latin typeface="Symbol" pitchFamily="18" charset="2"/>
              </a:endParaRPr>
            </a:p>
          </p:txBody>
        </p:sp>
        <p:sp>
          <p:nvSpPr>
            <p:cNvPr id="41290" name="Text Box 6"/>
            <p:cNvSpPr txBox="1">
              <a:spLocks noChangeArrowheads="1"/>
            </p:cNvSpPr>
            <p:nvPr/>
          </p:nvSpPr>
          <p:spPr bwMode="auto">
            <a:xfrm>
              <a:off x="1252" y="883"/>
              <a:ext cx="2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in</a:t>
              </a:r>
              <a:endParaRPr lang="en-US" sz="2000"/>
            </a:p>
          </p:txBody>
        </p:sp>
      </p:grp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4578350" y="1333500"/>
            <a:ext cx="3390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 u="sng">
                <a:solidFill>
                  <a:srgbClr val="FF0000"/>
                </a:solidFill>
                <a:latin typeface="Comic Sans MS" pitchFamily="66" charset="0"/>
              </a:rPr>
              <a:t>Q: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>
                <a:latin typeface="Comic Sans MS" pitchFamily="66" charset="0"/>
              </a:rPr>
              <a:t>what happens as      and     increase</a:t>
            </a:r>
            <a:r>
              <a:rPr lang="en-US" sz="2400">
                <a:solidFill>
                  <a:srgbClr val="FF0000"/>
                </a:solidFill>
                <a:latin typeface="Comic Sans MS" pitchFamily="66" charset="0"/>
              </a:rPr>
              <a:t> ?</a:t>
            </a:r>
            <a:endParaRPr lang="en-US" sz="2400">
              <a:latin typeface="Comic Sans MS" pitchFamily="66" charset="0"/>
            </a:endParaRPr>
          </a:p>
        </p:txBody>
      </p:sp>
      <p:grpSp>
        <p:nvGrpSpPr>
          <p:cNvPr id="40968" name="Group 8"/>
          <p:cNvGrpSpPr>
            <a:grpSpLocks/>
          </p:cNvGrpSpPr>
          <p:nvPr/>
        </p:nvGrpSpPr>
        <p:grpSpPr bwMode="auto">
          <a:xfrm>
            <a:off x="5526088" y="1643063"/>
            <a:ext cx="577850" cy="681037"/>
            <a:chOff x="4573" y="1575"/>
            <a:chExt cx="364" cy="429"/>
          </a:xfrm>
        </p:grpSpPr>
        <p:grpSp>
          <p:nvGrpSpPr>
            <p:cNvPr id="41285" name="Group 9"/>
            <p:cNvGrpSpPr>
              <a:grpSpLocks/>
            </p:cNvGrpSpPr>
            <p:nvPr/>
          </p:nvGrpSpPr>
          <p:grpSpPr bwMode="auto">
            <a:xfrm>
              <a:off x="4573" y="1575"/>
              <a:ext cx="364" cy="429"/>
              <a:chOff x="1129" y="704"/>
              <a:chExt cx="364" cy="429"/>
            </a:xfrm>
          </p:grpSpPr>
          <p:sp>
            <p:nvSpPr>
              <p:cNvPr id="41287" name="Text Box 10"/>
              <p:cNvSpPr txBox="1">
                <a:spLocks noChangeArrowheads="1"/>
              </p:cNvSpPr>
              <p:nvPr/>
            </p:nvSpPr>
            <p:spPr bwMode="auto">
              <a:xfrm>
                <a:off x="1129" y="704"/>
                <a:ext cx="23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latin typeface="Symbol" pitchFamily="18" charset="2"/>
                  </a:rPr>
                  <a:t>l</a:t>
                </a:r>
                <a:endParaRPr lang="en-US" sz="2000">
                  <a:latin typeface="Symbol" pitchFamily="18" charset="2"/>
                </a:endParaRPr>
              </a:p>
            </p:txBody>
          </p:sp>
          <p:sp>
            <p:nvSpPr>
              <p:cNvPr id="41288" name="Text Box 11"/>
              <p:cNvSpPr txBox="1">
                <a:spLocks noChangeArrowheads="1"/>
              </p:cNvSpPr>
              <p:nvPr/>
            </p:nvSpPr>
            <p:spPr bwMode="auto">
              <a:xfrm>
                <a:off x="1252" y="883"/>
                <a:ext cx="24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Arial" pitchFamily="34" charset="0"/>
                  </a:rPr>
                  <a:t>in</a:t>
                </a:r>
                <a:endParaRPr lang="en-US" sz="2000"/>
              </a:p>
            </p:txBody>
          </p:sp>
        </p:grpSp>
        <p:sp>
          <p:nvSpPr>
            <p:cNvPr id="41286" name="Line 12"/>
            <p:cNvSpPr>
              <a:spLocks noChangeShapeType="1"/>
            </p:cNvSpPr>
            <p:nvPr/>
          </p:nvSpPr>
          <p:spPr bwMode="auto">
            <a:xfrm flipV="1">
              <a:off x="4764" y="1674"/>
              <a:ext cx="18" cy="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0969" name="Text Box 13"/>
          <p:cNvSpPr txBox="1">
            <a:spLocks noChangeArrowheads="1"/>
          </p:cNvSpPr>
          <p:nvPr/>
        </p:nvSpPr>
        <p:spPr bwMode="auto">
          <a:xfrm>
            <a:off x="4672013" y="3511550"/>
            <a:ext cx="191293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1600">
                <a:solidFill>
                  <a:schemeClr val="tx2"/>
                </a:solidFill>
                <a:latin typeface="Arial" pitchFamily="34" charset="0"/>
              </a:rPr>
              <a:t>finite shared output link buffers</a:t>
            </a:r>
            <a:endParaRPr lang="en-US" sz="16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0970" name="Line 14"/>
          <p:cNvSpPr>
            <a:spLocks noChangeShapeType="1"/>
          </p:cNvSpPr>
          <p:nvPr/>
        </p:nvSpPr>
        <p:spPr bwMode="auto">
          <a:xfrm flipH="1">
            <a:off x="3359150" y="3892550"/>
            <a:ext cx="923925" cy="866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0971" name="Line 15"/>
          <p:cNvSpPr>
            <a:spLocks noChangeShapeType="1"/>
          </p:cNvSpPr>
          <p:nvPr/>
        </p:nvSpPr>
        <p:spPr bwMode="auto">
          <a:xfrm flipH="1">
            <a:off x="3844925" y="3892550"/>
            <a:ext cx="4381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0972" name="Group 16"/>
          <p:cNvGrpSpPr>
            <a:grpSpLocks/>
          </p:cNvGrpSpPr>
          <p:nvPr/>
        </p:nvGrpSpPr>
        <p:grpSpPr bwMode="auto">
          <a:xfrm>
            <a:off x="3073400" y="2559050"/>
            <a:ext cx="979488" cy="1503363"/>
            <a:chOff x="12464" y="10193"/>
            <a:chExt cx="1481" cy="2272"/>
          </a:xfrm>
        </p:grpSpPr>
        <p:grpSp>
          <p:nvGrpSpPr>
            <p:cNvPr id="41237" name="Group 17"/>
            <p:cNvGrpSpPr>
              <a:grpSpLocks/>
            </p:cNvGrpSpPr>
            <p:nvPr/>
          </p:nvGrpSpPr>
          <p:grpSpPr bwMode="auto">
            <a:xfrm>
              <a:off x="12464" y="11102"/>
              <a:ext cx="1481" cy="1363"/>
              <a:chOff x="5850" y="13487"/>
              <a:chExt cx="2023" cy="1840"/>
            </a:xfrm>
          </p:grpSpPr>
          <p:sp>
            <p:nvSpPr>
              <p:cNvPr id="41246" name="Freeform 18"/>
              <p:cNvSpPr>
                <a:spLocks/>
              </p:cNvSpPr>
              <p:nvPr/>
            </p:nvSpPr>
            <p:spPr bwMode="auto">
              <a:xfrm>
                <a:off x="5850" y="13632"/>
                <a:ext cx="2023" cy="1695"/>
              </a:xfrm>
              <a:custGeom>
                <a:avLst/>
                <a:gdLst>
                  <a:gd name="T0" fmla="*/ 570 w 2023"/>
                  <a:gd name="T1" fmla="*/ 121 h 1695"/>
                  <a:gd name="T2" fmla="*/ 575 w 2023"/>
                  <a:gd name="T3" fmla="*/ 120 h 1695"/>
                  <a:gd name="T4" fmla="*/ 586 w 2023"/>
                  <a:gd name="T5" fmla="*/ 116 h 1695"/>
                  <a:gd name="T6" fmla="*/ 607 w 2023"/>
                  <a:gd name="T7" fmla="*/ 108 h 1695"/>
                  <a:gd name="T8" fmla="*/ 636 w 2023"/>
                  <a:gd name="T9" fmla="*/ 101 h 1695"/>
                  <a:gd name="T10" fmla="*/ 672 w 2023"/>
                  <a:gd name="T11" fmla="*/ 90 h 1695"/>
                  <a:gd name="T12" fmla="*/ 718 w 2023"/>
                  <a:gd name="T13" fmla="*/ 79 h 1695"/>
                  <a:gd name="T14" fmla="*/ 771 w 2023"/>
                  <a:gd name="T15" fmla="*/ 67 h 1695"/>
                  <a:gd name="T16" fmla="*/ 834 w 2023"/>
                  <a:gd name="T17" fmla="*/ 55 h 1695"/>
                  <a:gd name="T18" fmla="*/ 904 w 2023"/>
                  <a:gd name="T19" fmla="*/ 43 h 1695"/>
                  <a:gd name="T20" fmla="*/ 982 w 2023"/>
                  <a:gd name="T21" fmla="*/ 33 h 1695"/>
                  <a:gd name="T22" fmla="*/ 1071 w 2023"/>
                  <a:gd name="T23" fmla="*/ 22 h 1695"/>
                  <a:gd name="T24" fmla="*/ 1166 w 2023"/>
                  <a:gd name="T25" fmla="*/ 13 h 1695"/>
                  <a:gd name="T26" fmla="*/ 1271 w 2023"/>
                  <a:gd name="T27" fmla="*/ 7 h 1695"/>
                  <a:gd name="T28" fmla="*/ 1384 w 2023"/>
                  <a:gd name="T29" fmla="*/ 1 h 1695"/>
                  <a:gd name="T30" fmla="*/ 1506 w 2023"/>
                  <a:gd name="T31" fmla="*/ 0 h 1695"/>
                  <a:gd name="T32" fmla="*/ 1636 w 2023"/>
                  <a:gd name="T33" fmla="*/ 1 h 1695"/>
                  <a:gd name="T34" fmla="*/ 1692 w 2023"/>
                  <a:gd name="T35" fmla="*/ 233 h 1695"/>
                  <a:gd name="T36" fmla="*/ 1713 w 2023"/>
                  <a:gd name="T37" fmla="*/ 243 h 1695"/>
                  <a:gd name="T38" fmla="*/ 1758 w 2023"/>
                  <a:gd name="T39" fmla="*/ 274 h 1695"/>
                  <a:gd name="T40" fmla="*/ 1806 w 2023"/>
                  <a:gd name="T41" fmla="*/ 329 h 1695"/>
                  <a:gd name="T42" fmla="*/ 1836 w 2023"/>
                  <a:gd name="T43" fmla="*/ 409 h 1695"/>
                  <a:gd name="T44" fmla="*/ 1955 w 2023"/>
                  <a:gd name="T45" fmla="*/ 948 h 1695"/>
                  <a:gd name="T46" fmla="*/ 2003 w 2023"/>
                  <a:gd name="T47" fmla="*/ 1171 h 1695"/>
                  <a:gd name="T48" fmla="*/ 2011 w 2023"/>
                  <a:gd name="T49" fmla="*/ 1188 h 1695"/>
                  <a:gd name="T50" fmla="*/ 2022 w 2023"/>
                  <a:gd name="T51" fmla="*/ 1231 h 1695"/>
                  <a:gd name="T52" fmla="*/ 2021 w 2023"/>
                  <a:gd name="T53" fmla="*/ 1297 h 1695"/>
                  <a:gd name="T54" fmla="*/ 1992 w 2023"/>
                  <a:gd name="T55" fmla="*/ 1380 h 1695"/>
                  <a:gd name="T56" fmla="*/ 0 w 2023"/>
                  <a:gd name="T57" fmla="*/ 1328 h 1695"/>
                  <a:gd name="T58" fmla="*/ 199 w 2023"/>
                  <a:gd name="T59" fmla="*/ 1223 h 1695"/>
                  <a:gd name="T60" fmla="*/ 200 w 2023"/>
                  <a:gd name="T61" fmla="*/ 232 h 1695"/>
                  <a:gd name="T62" fmla="*/ 210 w 2023"/>
                  <a:gd name="T63" fmla="*/ 226 h 1695"/>
                  <a:gd name="T64" fmla="*/ 230 w 2023"/>
                  <a:gd name="T65" fmla="*/ 214 h 1695"/>
                  <a:gd name="T66" fmla="*/ 259 w 2023"/>
                  <a:gd name="T67" fmla="*/ 201 h 1695"/>
                  <a:gd name="T68" fmla="*/ 297 w 2023"/>
                  <a:gd name="T69" fmla="*/ 189 h 1695"/>
                  <a:gd name="T70" fmla="*/ 344 w 2023"/>
                  <a:gd name="T71" fmla="*/ 183 h 1695"/>
                  <a:gd name="T72" fmla="*/ 399 w 2023"/>
                  <a:gd name="T73" fmla="*/ 181 h 1695"/>
                  <a:gd name="T74" fmla="*/ 464 w 2023"/>
                  <a:gd name="T75" fmla="*/ 191 h 1695"/>
                  <a:gd name="T76" fmla="*/ 548 w 2023"/>
                  <a:gd name="T77" fmla="*/ 225 h 169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023"/>
                  <a:gd name="T118" fmla="*/ 0 h 1695"/>
                  <a:gd name="T119" fmla="*/ 2023 w 2023"/>
                  <a:gd name="T120" fmla="*/ 1695 h 169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023" h="1695">
                    <a:moveTo>
                      <a:pt x="548" y="225"/>
                    </a:moveTo>
                    <a:lnTo>
                      <a:pt x="570" y="121"/>
                    </a:lnTo>
                    <a:lnTo>
                      <a:pt x="571" y="121"/>
                    </a:lnTo>
                    <a:lnTo>
                      <a:pt x="575" y="120"/>
                    </a:lnTo>
                    <a:lnTo>
                      <a:pt x="580" y="118"/>
                    </a:lnTo>
                    <a:lnTo>
                      <a:pt x="586" y="116"/>
                    </a:lnTo>
                    <a:lnTo>
                      <a:pt x="596" y="112"/>
                    </a:lnTo>
                    <a:lnTo>
                      <a:pt x="607" y="108"/>
                    </a:lnTo>
                    <a:lnTo>
                      <a:pt x="620" y="105"/>
                    </a:lnTo>
                    <a:lnTo>
                      <a:pt x="636" y="101"/>
                    </a:lnTo>
                    <a:lnTo>
                      <a:pt x="653" y="95"/>
                    </a:lnTo>
                    <a:lnTo>
                      <a:pt x="672" y="90"/>
                    </a:lnTo>
                    <a:lnTo>
                      <a:pt x="694" y="84"/>
                    </a:lnTo>
                    <a:lnTo>
                      <a:pt x="718" y="79"/>
                    </a:lnTo>
                    <a:lnTo>
                      <a:pt x="743" y="74"/>
                    </a:lnTo>
                    <a:lnTo>
                      <a:pt x="771" y="67"/>
                    </a:lnTo>
                    <a:lnTo>
                      <a:pt x="802" y="61"/>
                    </a:lnTo>
                    <a:lnTo>
                      <a:pt x="834" y="55"/>
                    </a:lnTo>
                    <a:lnTo>
                      <a:pt x="867" y="49"/>
                    </a:lnTo>
                    <a:lnTo>
                      <a:pt x="904" y="43"/>
                    </a:lnTo>
                    <a:lnTo>
                      <a:pt x="943" y="38"/>
                    </a:lnTo>
                    <a:lnTo>
                      <a:pt x="982" y="33"/>
                    </a:lnTo>
                    <a:lnTo>
                      <a:pt x="1025" y="27"/>
                    </a:lnTo>
                    <a:lnTo>
                      <a:pt x="1071" y="22"/>
                    </a:lnTo>
                    <a:lnTo>
                      <a:pt x="1117" y="17"/>
                    </a:lnTo>
                    <a:lnTo>
                      <a:pt x="1166" y="13"/>
                    </a:lnTo>
                    <a:lnTo>
                      <a:pt x="1218" y="10"/>
                    </a:lnTo>
                    <a:lnTo>
                      <a:pt x="1271" y="7"/>
                    </a:lnTo>
                    <a:lnTo>
                      <a:pt x="1327" y="3"/>
                    </a:lnTo>
                    <a:lnTo>
                      <a:pt x="1384" y="1"/>
                    </a:lnTo>
                    <a:lnTo>
                      <a:pt x="1444" y="0"/>
                    </a:lnTo>
                    <a:lnTo>
                      <a:pt x="1506" y="0"/>
                    </a:lnTo>
                    <a:lnTo>
                      <a:pt x="1570" y="0"/>
                    </a:lnTo>
                    <a:lnTo>
                      <a:pt x="1636" y="1"/>
                    </a:lnTo>
                    <a:lnTo>
                      <a:pt x="1709" y="41"/>
                    </a:lnTo>
                    <a:lnTo>
                      <a:pt x="1692" y="233"/>
                    </a:lnTo>
                    <a:lnTo>
                      <a:pt x="1698" y="235"/>
                    </a:lnTo>
                    <a:lnTo>
                      <a:pt x="1713" y="243"/>
                    </a:lnTo>
                    <a:lnTo>
                      <a:pt x="1733" y="256"/>
                    </a:lnTo>
                    <a:lnTo>
                      <a:pt x="1758" y="274"/>
                    </a:lnTo>
                    <a:lnTo>
                      <a:pt x="1784" y="299"/>
                    </a:lnTo>
                    <a:lnTo>
                      <a:pt x="1806" y="329"/>
                    </a:lnTo>
                    <a:lnTo>
                      <a:pt x="1825" y="366"/>
                    </a:lnTo>
                    <a:lnTo>
                      <a:pt x="1836" y="409"/>
                    </a:lnTo>
                    <a:lnTo>
                      <a:pt x="1999" y="557"/>
                    </a:lnTo>
                    <a:lnTo>
                      <a:pt x="1955" y="948"/>
                    </a:lnTo>
                    <a:lnTo>
                      <a:pt x="1692" y="1080"/>
                    </a:lnTo>
                    <a:lnTo>
                      <a:pt x="2003" y="1171"/>
                    </a:lnTo>
                    <a:lnTo>
                      <a:pt x="2006" y="1176"/>
                    </a:lnTo>
                    <a:lnTo>
                      <a:pt x="2011" y="1188"/>
                    </a:lnTo>
                    <a:lnTo>
                      <a:pt x="2016" y="1206"/>
                    </a:lnTo>
                    <a:lnTo>
                      <a:pt x="2022" y="1231"/>
                    </a:lnTo>
                    <a:lnTo>
                      <a:pt x="2023" y="1261"/>
                    </a:lnTo>
                    <a:lnTo>
                      <a:pt x="2021" y="1297"/>
                    </a:lnTo>
                    <a:lnTo>
                      <a:pt x="2010" y="1337"/>
                    </a:lnTo>
                    <a:lnTo>
                      <a:pt x="1992" y="1380"/>
                    </a:lnTo>
                    <a:lnTo>
                      <a:pt x="1171" y="1695"/>
                    </a:lnTo>
                    <a:lnTo>
                      <a:pt x="0" y="1328"/>
                    </a:lnTo>
                    <a:lnTo>
                      <a:pt x="20" y="1285"/>
                    </a:lnTo>
                    <a:lnTo>
                      <a:pt x="199" y="1223"/>
                    </a:lnTo>
                    <a:lnTo>
                      <a:pt x="199" y="233"/>
                    </a:lnTo>
                    <a:lnTo>
                      <a:pt x="200" y="232"/>
                    </a:lnTo>
                    <a:lnTo>
                      <a:pt x="204" y="229"/>
                    </a:lnTo>
                    <a:lnTo>
                      <a:pt x="210" y="226"/>
                    </a:lnTo>
                    <a:lnTo>
                      <a:pt x="218" y="220"/>
                    </a:lnTo>
                    <a:lnTo>
                      <a:pt x="230" y="214"/>
                    </a:lnTo>
                    <a:lnTo>
                      <a:pt x="243" y="207"/>
                    </a:lnTo>
                    <a:lnTo>
                      <a:pt x="259" y="201"/>
                    </a:lnTo>
                    <a:lnTo>
                      <a:pt x="277" y="194"/>
                    </a:lnTo>
                    <a:lnTo>
                      <a:pt x="297" y="189"/>
                    </a:lnTo>
                    <a:lnTo>
                      <a:pt x="320" y="185"/>
                    </a:lnTo>
                    <a:lnTo>
                      <a:pt x="344" y="183"/>
                    </a:lnTo>
                    <a:lnTo>
                      <a:pt x="370" y="180"/>
                    </a:lnTo>
                    <a:lnTo>
                      <a:pt x="399" y="181"/>
                    </a:lnTo>
                    <a:lnTo>
                      <a:pt x="430" y="185"/>
                    </a:lnTo>
                    <a:lnTo>
                      <a:pt x="464" y="191"/>
                    </a:lnTo>
                    <a:lnTo>
                      <a:pt x="498" y="201"/>
                    </a:lnTo>
                    <a:lnTo>
                      <a:pt x="548" y="225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47" name="Freeform 19"/>
              <p:cNvSpPr>
                <a:spLocks/>
              </p:cNvSpPr>
              <p:nvPr/>
            </p:nvSpPr>
            <p:spPr bwMode="auto">
              <a:xfrm>
                <a:off x="6551" y="13597"/>
                <a:ext cx="650" cy="735"/>
              </a:xfrm>
              <a:custGeom>
                <a:avLst/>
                <a:gdLst>
                  <a:gd name="T0" fmla="*/ 645 w 650"/>
                  <a:gd name="T1" fmla="*/ 27 h 735"/>
                  <a:gd name="T2" fmla="*/ 642 w 650"/>
                  <a:gd name="T3" fmla="*/ 26 h 735"/>
                  <a:gd name="T4" fmla="*/ 631 w 650"/>
                  <a:gd name="T5" fmla="*/ 23 h 735"/>
                  <a:gd name="T6" fmla="*/ 615 w 650"/>
                  <a:gd name="T7" fmla="*/ 19 h 735"/>
                  <a:gd name="T8" fmla="*/ 592 w 650"/>
                  <a:gd name="T9" fmla="*/ 15 h 735"/>
                  <a:gd name="T10" fmla="*/ 565 w 650"/>
                  <a:gd name="T11" fmla="*/ 10 h 735"/>
                  <a:gd name="T12" fmla="*/ 533 w 650"/>
                  <a:gd name="T13" fmla="*/ 6 h 735"/>
                  <a:gd name="T14" fmla="*/ 496 w 650"/>
                  <a:gd name="T15" fmla="*/ 3 h 735"/>
                  <a:gd name="T16" fmla="*/ 456 w 650"/>
                  <a:gd name="T17" fmla="*/ 1 h 735"/>
                  <a:gd name="T18" fmla="*/ 411 w 650"/>
                  <a:gd name="T19" fmla="*/ 0 h 735"/>
                  <a:gd name="T20" fmla="*/ 364 w 650"/>
                  <a:gd name="T21" fmla="*/ 2 h 735"/>
                  <a:gd name="T22" fmla="*/ 315 w 650"/>
                  <a:gd name="T23" fmla="*/ 6 h 735"/>
                  <a:gd name="T24" fmla="*/ 262 w 650"/>
                  <a:gd name="T25" fmla="*/ 15 h 735"/>
                  <a:gd name="T26" fmla="*/ 209 w 650"/>
                  <a:gd name="T27" fmla="*/ 26 h 735"/>
                  <a:gd name="T28" fmla="*/ 154 w 650"/>
                  <a:gd name="T29" fmla="*/ 42 h 735"/>
                  <a:gd name="T30" fmla="*/ 98 w 650"/>
                  <a:gd name="T31" fmla="*/ 61 h 735"/>
                  <a:gd name="T32" fmla="*/ 42 w 650"/>
                  <a:gd name="T33" fmla="*/ 87 h 735"/>
                  <a:gd name="T34" fmla="*/ 38 w 650"/>
                  <a:gd name="T35" fmla="*/ 101 h 735"/>
                  <a:gd name="T36" fmla="*/ 28 w 650"/>
                  <a:gd name="T37" fmla="*/ 141 h 735"/>
                  <a:gd name="T38" fmla="*/ 17 w 650"/>
                  <a:gd name="T39" fmla="*/ 203 h 735"/>
                  <a:gd name="T40" fmla="*/ 6 w 650"/>
                  <a:gd name="T41" fmla="*/ 283 h 735"/>
                  <a:gd name="T42" fmla="*/ 0 w 650"/>
                  <a:gd name="T43" fmla="*/ 378 h 735"/>
                  <a:gd name="T44" fmla="*/ 5 w 650"/>
                  <a:gd name="T45" fmla="*/ 484 h 735"/>
                  <a:gd name="T46" fmla="*/ 21 w 650"/>
                  <a:gd name="T47" fmla="*/ 599 h 735"/>
                  <a:gd name="T48" fmla="*/ 54 w 650"/>
                  <a:gd name="T49" fmla="*/ 716 h 735"/>
                  <a:gd name="T50" fmla="*/ 58 w 650"/>
                  <a:gd name="T51" fmla="*/ 716 h 735"/>
                  <a:gd name="T52" fmla="*/ 66 w 650"/>
                  <a:gd name="T53" fmla="*/ 715 h 735"/>
                  <a:gd name="T54" fmla="*/ 80 w 650"/>
                  <a:gd name="T55" fmla="*/ 713 h 735"/>
                  <a:gd name="T56" fmla="*/ 99 w 650"/>
                  <a:gd name="T57" fmla="*/ 712 h 735"/>
                  <a:gd name="T58" fmla="*/ 124 w 650"/>
                  <a:gd name="T59" fmla="*/ 710 h 735"/>
                  <a:gd name="T60" fmla="*/ 153 w 650"/>
                  <a:gd name="T61" fmla="*/ 708 h 735"/>
                  <a:gd name="T62" fmla="*/ 188 w 650"/>
                  <a:gd name="T63" fmla="*/ 707 h 735"/>
                  <a:gd name="T64" fmla="*/ 225 w 650"/>
                  <a:gd name="T65" fmla="*/ 706 h 735"/>
                  <a:gd name="T66" fmla="*/ 267 w 650"/>
                  <a:gd name="T67" fmla="*/ 705 h 735"/>
                  <a:gd name="T68" fmla="*/ 313 w 650"/>
                  <a:gd name="T69" fmla="*/ 706 h 735"/>
                  <a:gd name="T70" fmla="*/ 362 w 650"/>
                  <a:gd name="T71" fmla="*/ 707 h 735"/>
                  <a:gd name="T72" fmla="*/ 415 w 650"/>
                  <a:gd name="T73" fmla="*/ 709 h 735"/>
                  <a:gd name="T74" fmla="*/ 470 w 650"/>
                  <a:gd name="T75" fmla="*/ 713 h 735"/>
                  <a:gd name="T76" fmla="*/ 528 w 650"/>
                  <a:gd name="T77" fmla="*/ 719 h 735"/>
                  <a:gd name="T78" fmla="*/ 588 w 650"/>
                  <a:gd name="T79" fmla="*/ 726 h 735"/>
                  <a:gd name="T80" fmla="*/ 650 w 650"/>
                  <a:gd name="T81" fmla="*/ 735 h 735"/>
                  <a:gd name="T82" fmla="*/ 647 w 650"/>
                  <a:gd name="T83" fmla="*/ 713 h 735"/>
                  <a:gd name="T84" fmla="*/ 641 w 650"/>
                  <a:gd name="T85" fmla="*/ 655 h 735"/>
                  <a:gd name="T86" fmla="*/ 631 w 650"/>
                  <a:gd name="T87" fmla="*/ 568 h 735"/>
                  <a:gd name="T88" fmla="*/ 623 w 650"/>
                  <a:gd name="T89" fmla="*/ 462 h 735"/>
                  <a:gd name="T90" fmla="*/ 618 w 650"/>
                  <a:gd name="T91" fmla="*/ 345 h 735"/>
                  <a:gd name="T92" fmla="*/ 618 w 650"/>
                  <a:gd name="T93" fmla="*/ 229 h 735"/>
                  <a:gd name="T94" fmla="*/ 627 w 650"/>
                  <a:gd name="T95" fmla="*/ 119 h 735"/>
                  <a:gd name="T96" fmla="*/ 645 w 650"/>
                  <a:gd name="T97" fmla="*/ 27 h 73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50"/>
                  <a:gd name="T148" fmla="*/ 0 h 735"/>
                  <a:gd name="T149" fmla="*/ 650 w 650"/>
                  <a:gd name="T150" fmla="*/ 735 h 73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50" h="735">
                    <a:moveTo>
                      <a:pt x="645" y="27"/>
                    </a:moveTo>
                    <a:lnTo>
                      <a:pt x="642" y="26"/>
                    </a:lnTo>
                    <a:lnTo>
                      <a:pt x="631" y="23"/>
                    </a:lnTo>
                    <a:lnTo>
                      <a:pt x="615" y="19"/>
                    </a:lnTo>
                    <a:lnTo>
                      <a:pt x="592" y="15"/>
                    </a:lnTo>
                    <a:lnTo>
                      <a:pt x="565" y="10"/>
                    </a:lnTo>
                    <a:lnTo>
                      <a:pt x="533" y="6"/>
                    </a:lnTo>
                    <a:lnTo>
                      <a:pt x="496" y="3"/>
                    </a:lnTo>
                    <a:lnTo>
                      <a:pt x="456" y="1"/>
                    </a:lnTo>
                    <a:lnTo>
                      <a:pt x="411" y="0"/>
                    </a:lnTo>
                    <a:lnTo>
                      <a:pt x="364" y="2"/>
                    </a:lnTo>
                    <a:lnTo>
                      <a:pt x="315" y="6"/>
                    </a:lnTo>
                    <a:lnTo>
                      <a:pt x="262" y="15"/>
                    </a:lnTo>
                    <a:lnTo>
                      <a:pt x="209" y="26"/>
                    </a:lnTo>
                    <a:lnTo>
                      <a:pt x="154" y="42"/>
                    </a:lnTo>
                    <a:lnTo>
                      <a:pt x="98" y="61"/>
                    </a:lnTo>
                    <a:lnTo>
                      <a:pt x="42" y="87"/>
                    </a:lnTo>
                    <a:lnTo>
                      <a:pt x="38" y="101"/>
                    </a:lnTo>
                    <a:lnTo>
                      <a:pt x="28" y="141"/>
                    </a:lnTo>
                    <a:lnTo>
                      <a:pt x="17" y="203"/>
                    </a:lnTo>
                    <a:lnTo>
                      <a:pt x="6" y="283"/>
                    </a:lnTo>
                    <a:lnTo>
                      <a:pt x="0" y="378"/>
                    </a:lnTo>
                    <a:lnTo>
                      <a:pt x="5" y="484"/>
                    </a:lnTo>
                    <a:lnTo>
                      <a:pt x="21" y="599"/>
                    </a:lnTo>
                    <a:lnTo>
                      <a:pt x="54" y="716"/>
                    </a:lnTo>
                    <a:lnTo>
                      <a:pt x="58" y="716"/>
                    </a:lnTo>
                    <a:lnTo>
                      <a:pt x="66" y="715"/>
                    </a:lnTo>
                    <a:lnTo>
                      <a:pt x="80" y="713"/>
                    </a:lnTo>
                    <a:lnTo>
                      <a:pt x="99" y="712"/>
                    </a:lnTo>
                    <a:lnTo>
                      <a:pt x="124" y="710"/>
                    </a:lnTo>
                    <a:lnTo>
                      <a:pt x="153" y="708"/>
                    </a:lnTo>
                    <a:lnTo>
                      <a:pt x="188" y="707"/>
                    </a:lnTo>
                    <a:lnTo>
                      <a:pt x="225" y="706"/>
                    </a:lnTo>
                    <a:lnTo>
                      <a:pt x="267" y="705"/>
                    </a:lnTo>
                    <a:lnTo>
                      <a:pt x="313" y="706"/>
                    </a:lnTo>
                    <a:lnTo>
                      <a:pt x="362" y="707"/>
                    </a:lnTo>
                    <a:lnTo>
                      <a:pt x="415" y="709"/>
                    </a:lnTo>
                    <a:lnTo>
                      <a:pt x="470" y="713"/>
                    </a:lnTo>
                    <a:lnTo>
                      <a:pt x="528" y="719"/>
                    </a:lnTo>
                    <a:lnTo>
                      <a:pt x="588" y="726"/>
                    </a:lnTo>
                    <a:lnTo>
                      <a:pt x="650" y="735"/>
                    </a:lnTo>
                    <a:lnTo>
                      <a:pt x="647" y="713"/>
                    </a:lnTo>
                    <a:lnTo>
                      <a:pt x="641" y="655"/>
                    </a:lnTo>
                    <a:lnTo>
                      <a:pt x="631" y="568"/>
                    </a:lnTo>
                    <a:lnTo>
                      <a:pt x="623" y="462"/>
                    </a:lnTo>
                    <a:lnTo>
                      <a:pt x="618" y="345"/>
                    </a:lnTo>
                    <a:lnTo>
                      <a:pt x="618" y="229"/>
                    </a:lnTo>
                    <a:lnTo>
                      <a:pt x="627" y="119"/>
                    </a:lnTo>
                    <a:lnTo>
                      <a:pt x="645" y="2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48" name="Freeform 20"/>
              <p:cNvSpPr>
                <a:spLocks/>
              </p:cNvSpPr>
              <p:nvPr/>
            </p:nvSpPr>
            <p:spPr bwMode="auto">
              <a:xfrm>
                <a:off x="6623" y="13797"/>
                <a:ext cx="1071" cy="731"/>
              </a:xfrm>
              <a:custGeom>
                <a:avLst/>
                <a:gdLst>
                  <a:gd name="T0" fmla="*/ 6 w 1071"/>
                  <a:gd name="T1" fmla="*/ 552 h 731"/>
                  <a:gd name="T2" fmla="*/ 0 w 1071"/>
                  <a:gd name="T3" fmla="*/ 642 h 731"/>
                  <a:gd name="T4" fmla="*/ 698 w 1071"/>
                  <a:gd name="T5" fmla="*/ 731 h 731"/>
                  <a:gd name="T6" fmla="*/ 703 w 1071"/>
                  <a:gd name="T7" fmla="*/ 729 h 731"/>
                  <a:gd name="T8" fmla="*/ 717 w 1071"/>
                  <a:gd name="T9" fmla="*/ 722 h 731"/>
                  <a:gd name="T10" fmla="*/ 740 w 1071"/>
                  <a:gd name="T11" fmla="*/ 710 h 731"/>
                  <a:gd name="T12" fmla="*/ 768 w 1071"/>
                  <a:gd name="T13" fmla="*/ 694 h 731"/>
                  <a:gd name="T14" fmla="*/ 801 w 1071"/>
                  <a:gd name="T15" fmla="*/ 672 h 731"/>
                  <a:gd name="T16" fmla="*/ 838 w 1071"/>
                  <a:gd name="T17" fmla="*/ 645 h 731"/>
                  <a:gd name="T18" fmla="*/ 876 w 1071"/>
                  <a:gd name="T19" fmla="*/ 614 h 731"/>
                  <a:gd name="T20" fmla="*/ 915 w 1071"/>
                  <a:gd name="T21" fmla="*/ 577 h 731"/>
                  <a:gd name="T22" fmla="*/ 953 w 1071"/>
                  <a:gd name="T23" fmla="*/ 536 h 731"/>
                  <a:gd name="T24" fmla="*/ 988 w 1071"/>
                  <a:gd name="T25" fmla="*/ 491 h 731"/>
                  <a:gd name="T26" fmla="*/ 1018 w 1071"/>
                  <a:gd name="T27" fmla="*/ 439 h 731"/>
                  <a:gd name="T28" fmla="*/ 1043 w 1071"/>
                  <a:gd name="T29" fmla="*/ 383 h 731"/>
                  <a:gd name="T30" fmla="*/ 1061 w 1071"/>
                  <a:gd name="T31" fmla="*/ 322 h 731"/>
                  <a:gd name="T32" fmla="*/ 1071 w 1071"/>
                  <a:gd name="T33" fmla="*/ 255 h 731"/>
                  <a:gd name="T34" fmla="*/ 1070 w 1071"/>
                  <a:gd name="T35" fmla="*/ 185 h 731"/>
                  <a:gd name="T36" fmla="*/ 1057 w 1071"/>
                  <a:gd name="T37" fmla="*/ 108 h 731"/>
                  <a:gd name="T38" fmla="*/ 1055 w 1071"/>
                  <a:gd name="T39" fmla="*/ 104 h 731"/>
                  <a:gd name="T40" fmla="*/ 1049 w 1071"/>
                  <a:gd name="T41" fmla="*/ 92 h 731"/>
                  <a:gd name="T42" fmla="*/ 1037 w 1071"/>
                  <a:gd name="T43" fmla="*/ 76 h 731"/>
                  <a:gd name="T44" fmla="*/ 1022 w 1071"/>
                  <a:gd name="T45" fmla="*/ 57 h 731"/>
                  <a:gd name="T46" fmla="*/ 1002 w 1071"/>
                  <a:gd name="T47" fmla="*/ 37 h 731"/>
                  <a:gd name="T48" fmla="*/ 979 w 1071"/>
                  <a:gd name="T49" fmla="*/ 20 h 731"/>
                  <a:gd name="T50" fmla="*/ 951 w 1071"/>
                  <a:gd name="T51" fmla="*/ 7 h 731"/>
                  <a:gd name="T52" fmla="*/ 919 w 1071"/>
                  <a:gd name="T53" fmla="*/ 0 h 731"/>
                  <a:gd name="T54" fmla="*/ 924 w 1071"/>
                  <a:gd name="T55" fmla="*/ 12 h 731"/>
                  <a:gd name="T56" fmla="*/ 934 w 1071"/>
                  <a:gd name="T57" fmla="*/ 44 h 731"/>
                  <a:gd name="T58" fmla="*/ 947 w 1071"/>
                  <a:gd name="T59" fmla="*/ 94 h 731"/>
                  <a:gd name="T60" fmla="*/ 958 w 1071"/>
                  <a:gd name="T61" fmla="*/ 159 h 731"/>
                  <a:gd name="T62" fmla="*/ 961 w 1071"/>
                  <a:gd name="T63" fmla="*/ 238 h 731"/>
                  <a:gd name="T64" fmla="*/ 953 w 1071"/>
                  <a:gd name="T65" fmla="*/ 324 h 731"/>
                  <a:gd name="T66" fmla="*/ 928 w 1071"/>
                  <a:gd name="T67" fmla="*/ 418 h 731"/>
                  <a:gd name="T68" fmla="*/ 884 w 1071"/>
                  <a:gd name="T69" fmla="*/ 516 h 731"/>
                  <a:gd name="T70" fmla="*/ 883 w 1071"/>
                  <a:gd name="T71" fmla="*/ 518 h 731"/>
                  <a:gd name="T72" fmla="*/ 879 w 1071"/>
                  <a:gd name="T73" fmla="*/ 521 h 731"/>
                  <a:gd name="T74" fmla="*/ 872 w 1071"/>
                  <a:gd name="T75" fmla="*/ 526 h 731"/>
                  <a:gd name="T76" fmla="*/ 862 w 1071"/>
                  <a:gd name="T77" fmla="*/ 534 h 731"/>
                  <a:gd name="T78" fmla="*/ 851 w 1071"/>
                  <a:gd name="T79" fmla="*/ 541 h 731"/>
                  <a:gd name="T80" fmla="*/ 837 w 1071"/>
                  <a:gd name="T81" fmla="*/ 550 h 731"/>
                  <a:gd name="T82" fmla="*/ 819 w 1071"/>
                  <a:gd name="T83" fmla="*/ 559 h 731"/>
                  <a:gd name="T84" fmla="*/ 800 w 1071"/>
                  <a:gd name="T85" fmla="*/ 567 h 731"/>
                  <a:gd name="T86" fmla="*/ 778 w 1071"/>
                  <a:gd name="T87" fmla="*/ 575 h 731"/>
                  <a:gd name="T88" fmla="*/ 754 w 1071"/>
                  <a:gd name="T89" fmla="*/ 582 h 731"/>
                  <a:gd name="T90" fmla="*/ 727 w 1071"/>
                  <a:gd name="T91" fmla="*/ 588 h 731"/>
                  <a:gd name="T92" fmla="*/ 697 w 1071"/>
                  <a:gd name="T93" fmla="*/ 592 h 731"/>
                  <a:gd name="T94" fmla="*/ 666 w 1071"/>
                  <a:gd name="T95" fmla="*/ 593 h 731"/>
                  <a:gd name="T96" fmla="*/ 631 w 1071"/>
                  <a:gd name="T97" fmla="*/ 592 h 731"/>
                  <a:gd name="T98" fmla="*/ 593 w 1071"/>
                  <a:gd name="T99" fmla="*/ 589 h 731"/>
                  <a:gd name="T100" fmla="*/ 555 w 1071"/>
                  <a:gd name="T101" fmla="*/ 581 h 731"/>
                  <a:gd name="T102" fmla="*/ 555 w 1071"/>
                  <a:gd name="T103" fmla="*/ 677 h 731"/>
                  <a:gd name="T104" fmla="*/ 24 w 1071"/>
                  <a:gd name="T105" fmla="*/ 623 h 731"/>
                  <a:gd name="T106" fmla="*/ 6 w 1071"/>
                  <a:gd name="T107" fmla="*/ 552 h 73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071"/>
                  <a:gd name="T163" fmla="*/ 0 h 731"/>
                  <a:gd name="T164" fmla="*/ 1071 w 1071"/>
                  <a:gd name="T165" fmla="*/ 731 h 73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071" h="731">
                    <a:moveTo>
                      <a:pt x="6" y="552"/>
                    </a:moveTo>
                    <a:lnTo>
                      <a:pt x="0" y="642"/>
                    </a:lnTo>
                    <a:lnTo>
                      <a:pt x="698" y="731"/>
                    </a:lnTo>
                    <a:lnTo>
                      <a:pt x="703" y="729"/>
                    </a:lnTo>
                    <a:lnTo>
                      <a:pt x="717" y="722"/>
                    </a:lnTo>
                    <a:lnTo>
                      <a:pt x="740" y="710"/>
                    </a:lnTo>
                    <a:lnTo>
                      <a:pt x="768" y="694"/>
                    </a:lnTo>
                    <a:lnTo>
                      <a:pt x="801" y="672"/>
                    </a:lnTo>
                    <a:lnTo>
                      <a:pt x="838" y="645"/>
                    </a:lnTo>
                    <a:lnTo>
                      <a:pt x="876" y="614"/>
                    </a:lnTo>
                    <a:lnTo>
                      <a:pt x="915" y="577"/>
                    </a:lnTo>
                    <a:lnTo>
                      <a:pt x="953" y="536"/>
                    </a:lnTo>
                    <a:lnTo>
                      <a:pt x="988" y="491"/>
                    </a:lnTo>
                    <a:lnTo>
                      <a:pt x="1018" y="439"/>
                    </a:lnTo>
                    <a:lnTo>
                      <a:pt x="1043" y="383"/>
                    </a:lnTo>
                    <a:lnTo>
                      <a:pt x="1061" y="322"/>
                    </a:lnTo>
                    <a:lnTo>
                      <a:pt x="1071" y="255"/>
                    </a:lnTo>
                    <a:lnTo>
                      <a:pt x="1070" y="185"/>
                    </a:lnTo>
                    <a:lnTo>
                      <a:pt x="1057" y="108"/>
                    </a:lnTo>
                    <a:lnTo>
                      <a:pt x="1055" y="104"/>
                    </a:lnTo>
                    <a:lnTo>
                      <a:pt x="1049" y="92"/>
                    </a:lnTo>
                    <a:lnTo>
                      <a:pt x="1037" y="76"/>
                    </a:lnTo>
                    <a:lnTo>
                      <a:pt x="1022" y="57"/>
                    </a:lnTo>
                    <a:lnTo>
                      <a:pt x="1002" y="37"/>
                    </a:lnTo>
                    <a:lnTo>
                      <a:pt x="979" y="20"/>
                    </a:lnTo>
                    <a:lnTo>
                      <a:pt x="951" y="7"/>
                    </a:lnTo>
                    <a:lnTo>
                      <a:pt x="919" y="0"/>
                    </a:lnTo>
                    <a:lnTo>
                      <a:pt x="924" y="12"/>
                    </a:lnTo>
                    <a:lnTo>
                      <a:pt x="934" y="44"/>
                    </a:lnTo>
                    <a:lnTo>
                      <a:pt x="947" y="94"/>
                    </a:lnTo>
                    <a:lnTo>
                      <a:pt x="958" y="159"/>
                    </a:lnTo>
                    <a:lnTo>
                      <a:pt x="961" y="238"/>
                    </a:lnTo>
                    <a:lnTo>
                      <a:pt x="953" y="324"/>
                    </a:lnTo>
                    <a:lnTo>
                      <a:pt x="928" y="418"/>
                    </a:lnTo>
                    <a:lnTo>
                      <a:pt x="884" y="516"/>
                    </a:lnTo>
                    <a:lnTo>
                      <a:pt x="883" y="518"/>
                    </a:lnTo>
                    <a:lnTo>
                      <a:pt x="879" y="521"/>
                    </a:lnTo>
                    <a:lnTo>
                      <a:pt x="872" y="526"/>
                    </a:lnTo>
                    <a:lnTo>
                      <a:pt x="862" y="534"/>
                    </a:lnTo>
                    <a:lnTo>
                      <a:pt x="851" y="541"/>
                    </a:lnTo>
                    <a:lnTo>
                      <a:pt x="837" y="550"/>
                    </a:lnTo>
                    <a:lnTo>
                      <a:pt x="819" y="559"/>
                    </a:lnTo>
                    <a:lnTo>
                      <a:pt x="800" y="567"/>
                    </a:lnTo>
                    <a:lnTo>
                      <a:pt x="778" y="575"/>
                    </a:lnTo>
                    <a:lnTo>
                      <a:pt x="754" y="582"/>
                    </a:lnTo>
                    <a:lnTo>
                      <a:pt x="727" y="588"/>
                    </a:lnTo>
                    <a:lnTo>
                      <a:pt x="697" y="592"/>
                    </a:lnTo>
                    <a:lnTo>
                      <a:pt x="666" y="593"/>
                    </a:lnTo>
                    <a:lnTo>
                      <a:pt x="631" y="592"/>
                    </a:lnTo>
                    <a:lnTo>
                      <a:pt x="593" y="589"/>
                    </a:lnTo>
                    <a:lnTo>
                      <a:pt x="555" y="581"/>
                    </a:lnTo>
                    <a:lnTo>
                      <a:pt x="555" y="677"/>
                    </a:lnTo>
                    <a:lnTo>
                      <a:pt x="24" y="623"/>
                    </a:lnTo>
                    <a:lnTo>
                      <a:pt x="6" y="5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49" name="Freeform 21"/>
              <p:cNvSpPr>
                <a:spLocks/>
              </p:cNvSpPr>
              <p:nvPr/>
            </p:nvSpPr>
            <p:spPr bwMode="auto">
              <a:xfrm>
                <a:off x="6486" y="14516"/>
                <a:ext cx="787" cy="253"/>
              </a:xfrm>
              <a:custGeom>
                <a:avLst/>
                <a:gdLst>
                  <a:gd name="T0" fmla="*/ 787 w 787"/>
                  <a:gd name="T1" fmla="*/ 91 h 253"/>
                  <a:gd name="T2" fmla="*/ 12 w 787"/>
                  <a:gd name="T3" fmla="*/ 0 h 253"/>
                  <a:gd name="T4" fmla="*/ 0 w 787"/>
                  <a:gd name="T5" fmla="*/ 91 h 253"/>
                  <a:gd name="T6" fmla="*/ 764 w 787"/>
                  <a:gd name="T7" fmla="*/ 253 h 253"/>
                  <a:gd name="T8" fmla="*/ 787 w 787"/>
                  <a:gd name="T9" fmla="*/ 91 h 2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253"/>
                  <a:gd name="T17" fmla="*/ 787 w 787"/>
                  <a:gd name="T18" fmla="*/ 253 h 2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253">
                    <a:moveTo>
                      <a:pt x="787" y="91"/>
                    </a:moveTo>
                    <a:lnTo>
                      <a:pt x="12" y="0"/>
                    </a:lnTo>
                    <a:lnTo>
                      <a:pt x="0" y="91"/>
                    </a:lnTo>
                    <a:lnTo>
                      <a:pt x="764" y="253"/>
                    </a:lnTo>
                    <a:lnTo>
                      <a:pt x="787" y="9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0" name="Freeform 22"/>
              <p:cNvSpPr>
                <a:spLocks/>
              </p:cNvSpPr>
              <p:nvPr/>
            </p:nvSpPr>
            <p:spPr bwMode="auto">
              <a:xfrm>
                <a:off x="6879" y="14597"/>
                <a:ext cx="336" cy="115"/>
              </a:xfrm>
              <a:custGeom>
                <a:avLst/>
                <a:gdLst>
                  <a:gd name="T0" fmla="*/ 336 w 336"/>
                  <a:gd name="T1" fmla="*/ 50 h 115"/>
                  <a:gd name="T2" fmla="*/ 4 w 336"/>
                  <a:gd name="T3" fmla="*/ 0 h 115"/>
                  <a:gd name="T4" fmla="*/ 0 w 336"/>
                  <a:gd name="T5" fmla="*/ 48 h 115"/>
                  <a:gd name="T6" fmla="*/ 327 w 336"/>
                  <a:gd name="T7" fmla="*/ 115 h 115"/>
                  <a:gd name="T8" fmla="*/ 336 w 336"/>
                  <a:gd name="T9" fmla="*/ 50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6"/>
                  <a:gd name="T16" fmla="*/ 0 h 115"/>
                  <a:gd name="T17" fmla="*/ 336 w 336"/>
                  <a:gd name="T18" fmla="*/ 115 h 1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6" h="115">
                    <a:moveTo>
                      <a:pt x="336" y="50"/>
                    </a:moveTo>
                    <a:lnTo>
                      <a:pt x="4" y="0"/>
                    </a:lnTo>
                    <a:lnTo>
                      <a:pt x="0" y="48"/>
                    </a:lnTo>
                    <a:lnTo>
                      <a:pt x="327" y="115"/>
                    </a:lnTo>
                    <a:lnTo>
                      <a:pt x="336" y="5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1" name="Freeform 23"/>
              <p:cNvSpPr>
                <a:spLocks/>
              </p:cNvSpPr>
              <p:nvPr/>
            </p:nvSpPr>
            <p:spPr bwMode="auto">
              <a:xfrm>
                <a:off x="6536" y="14540"/>
                <a:ext cx="225" cy="85"/>
              </a:xfrm>
              <a:custGeom>
                <a:avLst/>
                <a:gdLst>
                  <a:gd name="T0" fmla="*/ 225 w 225"/>
                  <a:gd name="T1" fmla="*/ 39 h 85"/>
                  <a:gd name="T2" fmla="*/ 0 w 225"/>
                  <a:gd name="T3" fmla="*/ 0 h 85"/>
                  <a:gd name="T4" fmla="*/ 3 w 225"/>
                  <a:gd name="T5" fmla="*/ 41 h 85"/>
                  <a:gd name="T6" fmla="*/ 218 w 225"/>
                  <a:gd name="T7" fmla="*/ 85 h 85"/>
                  <a:gd name="T8" fmla="*/ 225 w 225"/>
                  <a:gd name="T9" fmla="*/ 39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5"/>
                  <a:gd name="T16" fmla="*/ 0 h 85"/>
                  <a:gd name="T17" fmla="*/ 225 w 225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5" h="85">
                    <a:moveTo>
                      <a:pt x="225" y="39"/>
                    </a:moveTo>
                    <a:lnTo>
                      <a:pt x="0" y="0"/>
                    </a:lnTo>
                    <a:lnTo>
                      <a:pt x="3" y="41"/>
                    </a:lnTo>
                    <a:lnTo>
                      <a:pt x="218" y="85"/>
                    </a:lnTo>
                    <a:lnTo>
                      <a:pt x="225" y="3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2" name="Freeform 24"/>
              <p:cNvSpPr>
                <a:spLocks/>
              </p:cNvSpPr>
              <p:nvPr/>
            </p:nvSpPr>
            <p:spPr bwMode="auto">
              <a:xfrm>
                <a:off x="5972" y="14624"/>
                <a:ext cx="1325" cy="439"/>
              </a:xfrm>
              <a:custGeom>
                <a:avLst/>
                <a:gdLst>
                  <a:gd name="T0" fmla="*/ 0 w 1325"/>
                  <a:gd name="T1" fmla="*/ 132 h 439"/>
                  <a:gd name="T2" fmla="*/ 3 w 1325"/>
                  <a:gd name="T3" fmla="*/ 132 h 439"/>
                  <a:gd name="T4" fmla="*/ 10 w 1325"/>
                  <a:gd name="T5" fmla="*/ 130 h 439"/>
                  <a:gd name="T6" fmla="*/ 24 w 1325"/>
                  <a:gd name="T7" fmla="*/ 128 h 439"/>
                  <a:gd name="T8" fmla="*/ 42 w 1325"/>
                  <a:gd name="T9" fmla="*/ 125 h 439"/>
                  <a:gd name="T10" fmla="*/ 62 w 1325"/>
                  <a:gd name="T11" fmla="*/ 121 h 439"/>
                  <a:gd name="T12" fmla="*/ 86 w 1325"/>
                  <a:gd name="T13" fmla="*/ 116 h 439"/>
                  <a:gd name="T14" fmla="*/ 113 w 1325"/>
                  <a:gd name="T15" fmla="*/ 109 h 439"/>
                  <a:gd name="T16" fmla="*/ 141 w 1325"/>
                  <a:gd name="T17" fmla="*/ 102 h 439"/>
                  <a:gd name="T18" fmla="*/ 170 w 1325"/>
                  <a:gd name="T19" fmla="*/ 94 h 439"/>
                  <a:gd name="T20" fmla="*/ 199 w 1325"/>
                  <a:gd name="T21" fmla="*/ 85 h 439"/>
                  <a:gd name="T22" fmla="*/ 228 w 1325"/>
                  <a:gd name="T23" fmla="*/ 74 h 439"/>
                  <a:gd name="T24" fmla="*/ 257 w 1325"/>
                  <a:gd name="T25" fmla="*/ 62 h 439"/>
                  <a:gd name="T26" fmla="*/ 285 w 1325"/>
                  <a:gd name="T27" fmla="*/ 48 h 439"/>
                  <a:gd name="T28" fmla="*/ 309 w 1325"/>
                  <a:gd name="T29" fmla="*/ 34 h 439"/>
                  <a:gd name="T30" fmla="*/ 333 w 1325"/>
                  <a:gd name="T31" fmla="*/ 18 h 439"/>
                  <a:gd name="T32" fmla="*/ 352 w 1325"/>
                  <a:gd name="T33" fmla="*/ 0 h 439"/>
                  <a:gd name="T34" fmla="*/ 1325 w 1325"/>
                  <a:gd name="T35" fmla="*/ 223 h 439"/>
                  <a:gd name="T36" fmla="*/ 1323 w 1325"/>
                  <a:gd name="T37" fmla="*/ 225 h 439"/>
                  <a:gd name="T38" fmla="*/ 1318 w 1325"/>
                  <a:gd name="T39" fmla="*/ 230 h 439"/>
                  <a:gd name="T40" fmla="*/ 1309 w 1325"/>
                  <a:gd name="T41" fmla="*/ 239 h 439"/>
                  <a:gd name="T42" fmla="*/ 1297 w 1325"/>
                  <a:gd name="T43" fmla="*/ 250 h 439"/>
                  <a:gd name="T44" fmla="*/ 1282 w 1325"/>
                  <a:gd name="T45" fmla="*/ 263 h 439"/>
                  <a:gd name="T46" fmla="*/ 1265 w 1325"/>
                  <a:gd name="T47" fmla="*/ 278 h 439"/>
                  <a:gd name="T48" fmla="*/ 1247 w 1325"/>
                  <a:gd name="T49" fmla="*/ 295 h 439"/>
                  <a:gd name="T50" fmla="*/ 1225 w 1325"/>
                  <a:gd name="T51" fmla="*/ 312 h 439"/>
                  <a:gd name="T52" fmla="*/ 1202 w 1325"/>
                  <a:gd name="T53" fmla="*/ 331 h 439"/>
                  <a:gd name="T54" fmla="*/ 1179 w 1325"/>
                  <a:gd name="T55" fmla="*/ 349 h 439"/>
                  <a:gd name="T56" fmla="*/ 1154 w 1325"/>
                  <a:gd name="T57" fmla="*/ 367 h 439"/>
                  <a:gd name="T58" fmla="*/ 1128 w 1325"/>
                  <a:gd name="T59" fmla="*/ 385 h 439"/>
                  <a:gd name="T60" fmla="*/ 1102 w 1325"/>
                  <a:gd name="T61" fmla="*/ 401 h 439"/>
                  <a:gd name="T62" fmla="*/ 1077 w 1325"/>
                  <a:gd name="T63" fmla="*/ 415 h 439"/>
                  <a:gd name="T64" fmla="*/ 1051 w 1325"/>
                  <a:gd name="T65" fmla="*/ 428 h 439"/>
                  <a:gd name="T66" fmla="*/ 1026 w 1325"/>
                  <a:gd name="T67" fmla="*/ 439 h 439"/>
                  <a:gd name="T68" fmla="*/ 0 w 1325"/>
                  <a:gd name="T69" fmla="*/ 132 h 4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25"/>
                  <a:gd name="T106" fmla="*/ 0 h 439"/>
                  <a:gd name="T107" fmla="*/ 1325 w 1325"/>
                  <a:gd name="T108" fmla="*/ 439 h 43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25" h="439">
                    <a:moveTo>
                      <a:pt x="0" y="132"/>
                    </a:moveTo>
                    <a:lnTo>
                      <a:pt x="3" y="132"/>
                    </a:lnTo>
                    <a:lnTo>
                      <a:pt x="10" y="130"/>
                    </a:lnTo>
                    <a:lnTo>
                      <a:pt x="24" y="128"/>
                    </a:lnTo>
                    <a:lnTo>
                      <a:pt x="42" y="125"/>
                    </a:lnTo>
                    <a:lnTo>
                      <a:pt x="62" y="121"/>
                    </a:lnTo>
                    <a:lnTo>
                      <a:pt x="86" y="116"/>
                    </a:lnTo>
                    <a:lnTo>
                      <a:pt x="113" y="109"/>
                    </a:lnTo>
                    <a:lnTo>
                      <a:pt x="141" y="102"/>
                    </a:lnTo>
                    <a:lnTo>
                      <a:pt x="170" y="94"/>
                    </a:lnTo>
                    <a:lnTo>
                      <a:pt x="199" y="85"/>
                    </a:lnTo>
                    <a:lnTo>
                      <a:pt x="228" y="74"/>
                    </a:lnTo>
                    <a:lnTo>
                      <a:pt x="257" y="62"/>
                    </a:lnTo>
                    <a:lnTo>
                      <a:pt x="285" y="48"/>
                    </a:lnTo>
                    <a:lnTo>
                      <a:pt x="309" y="34"/>
                    </a:lnTo>
                    <a:lnTo>
                      <a:pt x="333" y="18"/>
                    </a:lnTo>
                    <a:lnTo>
                      <a:pt x="352" y="0"/>
                    </a:lnTo>
                    <a:lnTo>
                      <a:pt x="1325" y="223"/>
                    </a:lnTo>
                    <a:lnTo>
                      <a:pt x="1323" y="225"/>
                    </a:lnTo>
                    <a:lnTo>
                      <a:pt x="1318" y="230"/>
                    </a:lnTo>
                    <a:lnTo>
                      <a:pt x="1309" y="239"/>
                    </a:lnTo>
                    <a:lnTo>
                      <a:pt x="1297" y="250"/>
                    </a:lnTo>
                    <a:lnTo>
                      <a:pt x="1282" y="263"/>
                    </a:lnTo>
                    <a:lnTo>
                      <a:pt x="1265" y="278"/>
                    </a:lnTo>
                    <a:lnTo>
                      <a:pt x="1247" y="295"/>
                    </a:lnTo>
                    <a:lnTo>
                      <a:pt x="1225" y="312"/>
                    </a:lnTo>
                    <a:lnTo>
                      <a:pt x="1202" y="331"/>
                    </a:lnTo>
                    <a:lnTo>
                      <a:pt x="1179" y="349"/>
                    </a:lnTo>
                    <a:lnTo>
                      <a:pt x="1154" y="367"/>
                    </a:lnTo>
                    <a:lnTo>
                      <a:pt x="1128" y="385"/>
                    </a:lnTo>
                    <a:lnTo>
                      <a:pt x="1102" y="401"/>
                    </a:lnTo>
                    <a:lnTo>
                      <a:pt x="1077" y="415"/>
                    </a:lnTo>
                    <a:lnTo>
                      <a:pt x="1051" y="428"/>
                    </a:lnTo>
                    <a:lnTo>
                      <a:pt x="1026" y="439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3" name="Freeform 25"/>
              <p:cNvSpPr>
                <a:spLocks/>
              </p:cNvSpPr>
              <p:nvPr/>
            </p:nvSpPr>
            <p:spPr bwMode="auto">
              <a:xfrm>
                <a:off x="7292" y="14577"/>
                <a:ext cx="472" cy="209"/>
              </a:xfrm>
              <a:custGeom>
                <a:avLst/>
                <a:gdLst>
                  <a:gd name="T0" fmla="*/ 47 w 472"/>
                  <a:gd name="T1" fmla="*/ 209 h 209"/>
                  <a:gd name="T2" fmla="*/ 472 w 472"/>
                  <a:gd name="T3" fmla="*/ 84 h 209"/>
                  <a:gd name="T4" fmla="*/ 215 w 472"/>
                  <a:gd name="T5" fmla="*/ 0 h 209"/>
                  <a:gd name="T6" fmla="*/ 5 w 472"/>
                  <a:gd name="T7" fmla="*/ 24 h 209"/>
                  <a:gd name="T8" fmla="*/ 0 w 472"/>
                  <a:gd name="T9" fmla="*/ 197 h 209"/>
                  <a:gd name="T10" fmla="*/ 47 w 472"/>
                  <a:gd name="T11" fmla="*/ 209 h 2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2"/>
                  <a:gd name="T19" fmla="*/ 0 h 209"/>
                  <a:gd name="T20" fmla="*/ 472 w 472"/>
                  <a:gd name="T21" fmla="*/ 209 h 20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2" h="209">
                    <a:moveTo>
                      <a:pt x="47" y="209"/>
                    </a:moveTo>
                    <a:lnTo>
                      <a:pt x="472" y="84"/>
                    </a:lnTo>
                    <a:lnTo>
                      <a:pt x="215" y="0"/>
                    </a:lnTo>
                    <a:lnTo>
                      <a:pt x="5" y="24"/>
                    </a:lnTo>
                    <a:lnTo>
                      <a:pt x="0" y="197"/>
                    </a:lnTo>
                    <a:lnTo>
                      <a:pt x="47" y="20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4" name="Freeform 26"/>
              <p:cNvSpPr>
                <a:spLocks/>
              </p:cNvSpPr>
              <p:nvPr/>
            </p:nvSpPr>
            <p:spPr bwMode="auto">
              <a:xfrm>
                <a:off x="6073" y="13679"/>
                <a:ext cx="251" cy="999"/>
              </a:xfrm>
              <a:custGeom>
                <a:avLst/>
                <a:gdLst>
                  <a:gd name="T0" fmla="*/ 251 w 251"/>
                  <a:gd name="T1" fmla="*/ 23 h 999"/>
                  <a:gd name="T2" fmla="*/ 250 w 251"/>
                  <a:gd name="T3" fmla="*/ 22 h 999"/>
                  <a:gd name="T4" fmla="*/ 246 w 251"/>
                  <a:gd name="T5" fmla="*/ 20 h 999"/>
                  <a:gd name="T6" fmla="*/ 239 w 251"/>
                  <a:gd name="T7" fmla="*/ 18 h 999"/>
                  <a:gd name="T8" fmla="*/ 230 w 251"/>
                  <a:gd name="T9" fmla="*/ 15 h 999"/>
                  <a:gd name="T10" fmla="*/ 218 w 251"/>
                  <a:gd name="T11" fmla="*/ 11 h 999"/>
                  <a:gd name="T12" fmla="*/ 205 w 251"/>
                  <a:gd name="T13" fmla="*/ 7 h 999"/>
                  <a:gd name="T14" fmla="*/ 190 w 251"/>
                  <a:gd name="T15" fmla="*/ 4 h 999"/>
                  <a:gd name="T16" fmla="*/ 173 w 251"/>
                  <a:gd name="T17" fmla="*/ 1 h 999"/>
                  <a:gd name="T18" fmla="*/ 155 w 251"/>
                  <a:gd name="T19" fmla="*/ 0 h 999"/>
                  <a:gd name="T20" fmla="*/ 134 w 251"/>
                  <a:gd name="T21" fmla="*/ 0 h 999"/>
                  <a:gd name="T22" fmla="*/ 114 w 251"/>
                  <a:gd name="T23" fmla="*/ 2 h 999"/>
                  <a:gd name="T24" fmla="*/ 92 w 251"/>
                  <a:gd name="T25" fmla="*/ 5 h 999"/>
                  <a:gd name="T26" fmla="*/ 70 w 251"/>
                  <a:gd name="T27" fmla="*/ 12 h 999"/>
                  <a:gd name="T28" fmla="*/ 47 w 251"/>
                  <a:gd name="T29" fmla="*/ 20 h 999"/>
                  <a:gd name="T30" fmla="*/ 23 w 251"/>
                  <a:gd name="T31" fmla="*/ 32 h 999"/>
                  <a:gd name="T32" fmla="*/ 0 w 251"/>
                  <a:gd name="T33" fmla="*/ 47 h 999"/>
                  <a:gd name="T34" fmla="*/ 0 w 251"/>
                  <a:gd name="T35" fmla="*/ 999 h 999"/>
                  <a:gd name="T36" fmla="*/ 1 w 251"/>
                  <a:gd name="T37" fmla="*/ 999 h 999"/>
                  <a:gd name="T38" fmla="*/ 6 w 251"/>
                  <a:gd name="T39" fmla="*/ 999 h 999"/>
                  <a:gd name="T40" fmla="*/ 14 w 251"/>
                  <a:gd name="T41" fmla="*/ 998 h 999"/>
                  <a:gd name="T42" fmla="*/ 23 w 251"/>
                  <a:gd name="T43" fmla="*/ 997 h 999"/>
                  <a:gd name="T44" fmla="*/ 35 w 251"/>
                  <a:gd name="T45" fmla="*/ 995 h 999"/>
                  <a:gd name="T46" fmla="*/ 49 w 251"/>
                  <a:gd name="T47" fmla="*/ 993 h 999"/>
                  <a:gd name="T48" fmla="*/ 65 w 251"/>
                  <a:gd name="T49" fmla="*/ 990 h 999"/>
                  <a:gd name="T50" fmla="*/ 83 w 251"/>
                  <a:gd name="T51" fmla="*/ 985 h 999"/>
                  <a:gd name="T52" fmla="*/ 102 w 251"/>
                  <a:gd name="T53" fmla="*/ 980 h 999"/>
                  <a:gd name="T54" fmla="*/ 121 w 251"/>
                  <a:gd name="T55" fmla="*/ 973 h 999"/>
                  <a:gd name="T56" fmla="*/ 143 w 251"/>
                  <a:gd name="T57" fmla="*/ 966 h 999"/>
                  <a:gd name="T58" fmla="*/ 164 w 251"/>
                  <a:gd name="T59" fmla="*/ 956 h 999"/>
                  <a:gd name="T60" fmla="*/ 186 w 251"/>
                  <a:gd name="T61" fmla="*/ 945 h 999"/>
                  <a:gd name="T62" fmla="*/ 208 w 251"/>
                  <a:gd name="T63" fmla="*/ 934 h 999"/>
                  <a:gd name="T64" fmla="*/ 230 w 251"/>
                  <a:gd name="T65" fmla="*/ 919 h 999"/>
                  <a:gd name="T66" fmla="*/ 251 w 251"/>
                  <a:gd name="T67" fmla="*/ 903 h 999"/>
                  <a:gd name="T68" fmla="*/ 251 w 251"/>
                  <a:gd name="T69" fmla="*/ 23 h 99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51"/>
                  <a:gd name="T106" fmla="*/ 0 h 999"/>
                  <a:gd name="T107" fmla="*/ 251 w 251"/>
                  <a:gd name="T108" fmla="*/ 999 h 99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51" h="999">
                    <a:moveTo>
                      <a:pt x="251" y="23"/>
                    </a:moveTo>
                    <a:lnTo>
                      <a:pt x="250" y="22"/>
                    </a:lnTo>
                    <a:lnTo>
                      <a:pt x="246" y="20"/>
                    </a:lnTo>
                    <a:lnTo>
                      <a:pt x="239" y="18"/>
                    </a:lnTo>
                    <a:lnTo>
                      <a:pt x="230" y="15"/>
                    </a:lnTo>
                    <a:lnTo>
                      <a:pt x="218" y="11"/>
                    </a:lnTo>
                    <a:lnTo>
                      <a:pt x="205" y="7"/>
                    </a:lnTo>
                    <a:lnTo>
                      <a:pt x="190" y="4"/>
                    </a:lnTo>
                    <a:lnTo>
                      <a:pt x="173" y="1"/>
                    </a:lnTo>
                    <a:lnTo>
                      <a:pt x="155" y="0"/>
                    </a:lnTo>
                    <a:lnTo>
                      <a:pt x="134" y="0"/>
                    </a:lnTo>
                    <a:lnTo>
                      <a:pt x="114" y="2"/>
                    </a:lnTo>
                    <a:lnTo>
                      <a:pt x="92" y="5"/>
                    </a:lnTo>
                    <a:lnTo>
                      <a:pt x="70" y="12"/>
                    </a:lnTo>
                    <a:lnTo>
                      <a:pt x="47" y="20"/>
                    </a:lnTo>
                    <a:lnTo>
                      <a:pt x="23" y="32"/>
                    </a:lnTo>
                    <a:lnTo>
                      <a:pt x="0" y="47"/>
                    </a:lnTo>
                    <a:lnTo>
                      <a:pt x="0" y="999"/>
                    </a:lnTo>
                    <a:lnTo>
                      <a:pt x="1" y="999"/>
                    </a:lnTo>
                    <a:lnTo>
                      <a:pt x="6" y="999"/>
                    </a:lnTo>
                    <a:lnTo>
                      <a:pt x="14" y="998"/>
                    </a:lnTo>
                    <a:lnTo>
                      <a:pt x="23" y="997"/>
                    </a:lnTo>
                    <a:lnTo>
                      <a:pt x="35" y="995"/>
                    </a:lnTo>
                    <a:lnTo>
                      <a:pt x="49" y="993"/>
                    </a:lnTo>
                    <a:lnTo>
                      <a:pt x="65" y="990"/>
                    </a:lnTo>
                    <a:lnTo>
                      <a:pt x="83" y="985"/>
                    </a:lnTo>
                    <a:lnTo>
                      <a:pt x="102" y="980"/>
                    </a:lnTo>
                    <a:lnTo>
                      <a:pt x="121" y="973"/>
                    </a:lnTo>
                    <a:lnTo>
                      <a:pt x="143" y="966"/>
                    </a:lnTo>
                    <a:lnTo>
                      <a:pt x="164" y="956"/>
                    </a:lnTo>
                    <a:lnTo>
                      <a:pt x="186" y="945"/>
                    </a:lnTo>
                    <a:lnTo>
                      <a:pt x="208" y="934"/>
                    </a:lnTo>
                    <a:lnTo>
                      <a:pt x="230" y="919"/>
                    </a:lnTo>
                    <a:lnTo>
                      <a:pt x="251" y="903"/>
                    </a:lnTo>
                    <a:lnTo>
                      <a:pt x="251" y="2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5" name="Freeform 27"/>
              <p:cNvSpPr>
                <a:spLocks/>
              </p:cNvSpPr>
              <p:nvPr/>
            </p:nvSpPr>
            <p:spPr bwMode="auto">
              <a:xfrm>
                <a:off x="6080" y="13687"/>
                <a:ext cx="215" cy="843"/>
              </a:xfrm>
              <a:custGeom>
                <a:avLst/>
                <a:gdLst>
                  <a:gd name="T0" fmla="*/ 215 w 215"/>
                  <a:gd name="T1" fmla="*/ 20 h 843"/>
                  <a:gd name="T2" fmla="*/ 214 w 215"/>
                  <a:gd name="T3" fmla="*/ 19 h 843"/>
                  <a:gd name="T4" fmla="*/ 211 w 215"/>
                  <a:gd name="T5" fmla="*/ 18 h 843"/>
                  <a:gd name="T6" fmla="*/ 205 w 215"/>
                  <a:gd name="T7" fmla="*/ 15 h 843"/>
                  <a:gd name="T8" fmla="*/ 197 w 215"/>
                  <a:gd name="T9" fmla="*/ 12 h 843"/>
                  <a:gd name="T10" fmla="*/ 187 w 215"/>
                  <a:gd name="T11" fmla="*/ 9 h 843"/>
                  <a:gd name="T12" fmla="*/ 176 w 215"/>
                  <a:gd name="T13" fmla="*/ 6 h 843"/>
                  <a:gd name="T14" fmla="*/ 163 w 215"/>
                  <a:gd name="T15" fmla="*/ 4 h 843"/>
                  <a:gd name="T16" fmla="*/ 149 w 215"/>
                  <a:gd name="T17" fmla="*/ 1 h 843"/>
                  <a:gd name="T18" fmla="*/ 133 w 215"/>
                  <a:gd name="T19" fmla="*/ 0 h 843"/>
                  <a:gd name="T20" fmla="*/ 115 w 215"/>
                  <a:gd name="T21" fmla="*/ 0 h 843"/>
                  <a:gd name="T22" fmla="*/ 98 w 215"/>
                  <a:gd name="T23" fmla="*/ 1 h 843"/>
                  <a:gd name="T24" fmla="*/ 79 w 215"/>
                  <a:gd name="T25" fmla="*/ 5 h 843"/>
                  <a:gd name="T26" fmla="*/ 60 w 215"/>
                  <a:gd name="T27" fmla="*/ 10 h 843"/>
                  <a:gd name="T28" fmla="*/ 40 w 215"/>
                  <a:gd name="T29" fmla="*/ 18 h 843"/>
                  <a:gd name="T30" fmla="*/ 21 w 215"/>
                  <a:gd name="T31" fmla="*/ 27 h 843"/>
                  <a:gd name="T32" fmla="*/ 0 w 215"/>
                  <a:gd name="T33" fmla="*/ 40 h 843"/>
                  <a:gd name="T34" fmla="*/ 0 w 215"/>
                  <a:gd name="T35" fmla="*/ 843 h 843"/>
                  <a:gd name="T36" fmla="*/ 1 w 215"/>
                  <a:gd name="T37" fmla="*/ 843 h 843"/>
                  <a:gd name="T38" fmla="*/ 6 w 215"/>
                  <a:gd name="T39" fmla="*/ 843 h 843"/>
                  <a:gd name="T40" fmla="*/ 12 w 215"/>
                  <a:gd name="T41" fmla="*/ 842 h 843"/>
                  <a:gd name="T42" fmla="*/ 21 w 215"/>
                  <a:gd name="T43" fmla="*/ 841 h 843"/>
                  <a:gd name="T44" fmla="*/ 30 w 215"/>
                  <a:gd name="T45" fmla="*/ 840 h 843"/>
                  <a:gd name="T46" fmla="*/ 43 w 215"/>
                  <a:gd name="T47" fmla="*/ 838 h 843"/>
                  <a:gd name="T48" fmla="*/ 56 w 215"/>
                  <a:gd name="T49" fmla="*/ 835 h 843"/>
                  <a:gd name="T50" fmla="*/ 71 w 215"/>
                  <a:gd name="T51" fmla="*/ 831 h 843"/>
                  <a:gd name="T52" fmla="*/ 87 w 215"/>
                  <a:gd name="T53" fmla="*/ 826 h 843"/>
                  <a:gd name="T54" fmla="*/ 105 w 215"/>
                  <a:gd name="T55" fmla="*/ 821 h 843"/>
                  <a:gd name="T56" fmla="*/ 123 w 215"/>
                  <a:gd name="T57" fmla="*/ 814 h 843"/>
                  <a:gd name="T58" fmla="*/ 141 w 215"/>
                  <a:gd name="T59" fmla="*/ 806 h 843"/>
                  <a:gd name="T60" fmla="*/ 159 w 215"/>
                  <a:gd name="T61" fmla="*/ 797 h 843"/>
                  <a:gd name="T62" fmla="*/ 179 w 215"/>
                  <a:gd name="T63" fmla="*/ 786 h 843"/>
                  <a:gd name="T64" fmla="*/ 197 w 215"/>
                  <a:gd name="T65" fmla="*/ 774 h 843"/>
                  <a:gd name="T66" fmla="*/ 215 w 215"/>
                  <a:gd name="T67" fmla="*/ 760 h 843"/>
                  <a:gd name="T68" fmla="*/ 215 w 215"/>
                  <a:gd name="T69" fmla="*/ 20 h 84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5"/>
                  <a:gd name="T106" fmla="*/ 0 h 843"/>
                  <a:gd name="T107" fmla="*/ 215 w 215"/>
                  <a:gd name="T108" fmla="*/ 843 h 84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5" h="843">
                    <a:moveTo>
                      <a:pt x="215" y="20"/>
                    </a:moveTo>
                    <a:lnTo>
                      <a:pt x="214" y="19"/>
                    </a:lnTo>
                    <a:lnTo>
                      <a:pt x="211" y="18"/>
                    </a:lnTo>
                    <a:lnTo>
                      <a:pt x="205" y="15"/>
                    </a:lnTo>
                    <a:lnTo>
                      <a:pt x="197" y="12"/>
                    </a:lnTo>
                    <a:lnTo>
                      <a:pt x="187" y="9"/>
                    </a:lnTo>
                    <a:lnTo>
                      <a:pt x="176" y="6"/>
                    </a:lnTo>
                    <a:lnTo>
                      <a:pt x="163" y="4"/>
                    </a:lnTo>
                    <a:lnTo>
                      <a:pt x="149" y="1"/>
                    </a:lnTo>
                    <a:lnTo>
                      <a:pt x="133" y="0"/>
                    </a:lnTo>
                    <a:lnTo>
                      <a:pt x="115" y="0"/>
                    </a:lnTo>
                    <a:lnTo>
                      <a:pt x="98" y="1"/>
                    </a:lnTo>
                    <a:lnTo>
                      <a:pt x="79" y="5"/>
                    </a:lnTo>
                    <a:lnTo>
                      <a:pt x="60" y="10"/>
                    </a:lnTo>
                    <a:lnTo>
                      <a:pt x="40" y="18"/>
                    </a:lnTo>
                    <a:lnTo>
                      <a:pt x="21" y="27"/>
                    </a:lnTo>
                    <a:lnTo>
                      <a:pt x="0" y="40"/>
                    </a:lnTo>
                    <a:lnTo>
                      <a:pt x="0" y="843"/>
                    </a:lnTo>
                    <a:lnTo>
                      <a:pt x="1" y="843"/>
                    </a:lnTo>
                    <a:lnTo>
                      <a:pt x="6" y="843"/>
                    </a:lnTo>
                    <a:lnTo>
                      <a:pt x="12" y="842"/>
                    </a:lnTo>
                    <a:lnTo>
                      <a:pt x="21" y="841"/>
                    </a:lnTo>
                    <a:lnTo>
                      <a:pt x="30" y="840"/>
                    </a:lnTo>
                    <a:lnTo>
                      <a:pt x="43" y="838"/>
                    </a:lnTo>
                    <a:lnTo>
                      <a:pt x="56" y="835"/>
                    </a:lnTo>
                    <a:lnTo>
                      <a:pt x="71" y="831"/>
                    </a:lnTo>
                    <a:lnTo>
                      <a:pt x="87" y="826"/>
                    </a:lnTo>
                    <a:lnTo>
                      <a:pt x="105" y="821"/>
                    </a:lnTo>
                    <a:lnTo>
                      <a:pt x="123" y="814"/>
                    </a:lnTo>
                    <a:lnTo>
                      <a:pt x="141" y="806"/>
                    </a:lnTo>
                    <a:lnTo>
                      <a:pt x="159" y="797"/>
                    </a:lnTo>
                    <a:lnTo>
                      <a:pt x="179" y="786"/>
                    </a:lnTo>
                    <a:lnTo>
                      <a:pt x="197" y="774"/>
                    </a:lnTo>
                    <a:lnTo>
                      <a:pt x="215" y="760"/>
                    </a:lnTo>
                    <a:lnTo>
                      <a:pt x="215" y="2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6" name="Freeform 28"/>
              <p:cNvSpPr>
                <a:spLocks/>
              </p:cNvSpPr>
              <p:nvPr/>
            </p:nvSpPr>
            <p:spPr bwMode="auto">
              <a:xfrm>
                <a:off x="6087" y="13696"/>
                <a:ext cx="180" cy="685"/>
              </a:xfrm>
              <a:custGeom>
                <a:avLst/>
                <a:gdLst>
                  <a:gd name="T0" fmla="*/ 180 w 180"/>
                  <a:gd name="T1" fmla="*/ 16 h 685"/>
                  <a:gd name="T2" fmla="*/ 179 w 180"/>
                  <a:gd name="T3" fmla="*/ 16 h 685"/>
                  <a:gd name="T4" fmla="*/ 176 w 180"/>
                  <a:gd name="T5" fmla="*/ 14 h 685"/>
                  <a:gd name="T6" fmla="*/ 172 w 180"/>
                  <a:gd name="T7" fmla="*/ 12 h 685"/>
                  <a:gd name="T8" fmla="*/ 165 w 180"/>
                  <a:gd name="T9" fmla="*/ 10 h 685"/>
                  <a:gd name="T10" fmla="*/ 157 w 180"/>
                  <a:gd name="T11" fmla="*/ 8 h 685"/>
                  <a:gd name="T12" fmla="*/ 147 w 180"/>
                  <a:gd name="T13" fmla="*/ 4 h 685"/>
                  <a:gd name="T14" fmla="*/ 136 w 180"/>
                  <a:gd name="T15" fmla="*/ 2 h 685"/>
                  <a:gd name="T16" fmla="*/ 125 w 180"/>
                  <a:gd name="T17" fmla="*/ 0 h 685"/>
                  <a:gd name="T18" fmla="*/ 111 w 180"/>
                  <a:gd name="T19" fmla="*/ 0 h 685"/>
                  <a:gd name="T20" fmla="*/ 97 w 180"/>
                  <a:gd name="T21" fmla="*/ 0 h 685"/>
                  <a:gd name="T22" fmla="*/ 81 w 180"/>
                  <a:gd name="T23" fmla="*/ 1 h 685"/>
                  <a:gd name="T24" fmla="*/ 66 w 180"/>
                  <a:gd name="T25" fmla="*/ 3 h 685"/>
                  <a:gd name="T26" fmla="*/ 50 w 180"/>
                  <a:gd name="T27" fmla="*/ 8 h 685"/>
                  <a:gd name="T28" fmla="*/ 33 w 180"/>
                  <a:gd name="T29" fmla="*/ 14 h 685"/>
                  <a:gd name="T30" fmla="*/ 17 w 180"/>
                  <a:gd name="T31" fmla="*/ 23 h 685"/>
                  <a:gd name="T32" fmla="*/ 0 w 180"/>
                  <a:gd name="T33" fmla="*/ 33 h 685"/>
                  <a:gd name="T34" fmla="*/ 0 w 180"/>
                  <a:gd name="T35" fmla="*/ 685 h 685"/>
                  <a:gd name="T36" fmla="*/ 1 w 180"/>
                  <a:gd name="T37" fmla="*/ 685 h 685"/>
                  <a:gd name="T38" fmla="*/ 4 w 180"/>
                  <a:gd name="T39" fmla="*/ 685 h 685"/>
                  <a:gd name="T40" fmla="*/ 9 w 180"/>
                  <a:gd name="T41" fmla="*/ 684 h 685"/>
                  <a:gd name="T42" fmla="*/ 17 w 180"/>
                  <a:gd name="T43" fmla="*/ 683 h 685"/>
                  <a:gd name="T44" fmla="*/ 26 w 180"/>
                  <a:gd name="T45" fmla="*/ 682 h 685"/>
                  <a:gd name="T46" fmla="*/ 35 w 180"/>
                  <a:gd name="T47" fmla="*/ 681 h 685"/>
                  <a:gd name="T48" fmla="*/ 47 w 180"/>
                  <a:gd name="T49" fmla="*/ 678 h 685"/>
                  <a:gd name="T50" fmla="*/ 60 w 180"/>
                  <a:gd name="T51" fmla="*/ 676 h 685"/>
                  <a:gd name="T52" fmla="*/ 73 w 180"/>
                  <a:gd name="T53" fmla="*/ 671 h 685"/>
                  <a:gd name="T54" fmla="*/ 87 w 180"/>
                  <a:gd name="T55" fmla="*/ 667 h 685"/>
                  <a:gd name="T56" fmla="*/ 102 w 180"/>
                  <a:gd name="T57" fmla="*/ 662 h 685"/>
                  <a:gd name="T58" fmla="*/ 118 w 180"/>
                  <a:gd name="T59" fmla="*/ 655 h 685"/>
                  <a:gd name="T60" fmla="*/ 133 w 180"/>
                  <a:gd name="T61" fmla="*/ 648 h 685"/>
                  <a:gd name="T62" fmla="*/ 149 w 180"/>
                  <a:gd name="T63" fmla="*/ 639 h 685"/>
                  <a:gd name="T64" fmla="*/ 165 w 180"/>
                  <a:gd name="T65" fmla="*/ 628 h 685"/>
                  <a:gd name="T66" fmla="*/ 180 w 180"/>
                  <a:gd name="T67" fmla="*/ 617 h 685"/>
                  <a:gd name="T68" fmla="*/ 180 w 180"/>
                  <a:gd name="T69" fmla="*/ 16 h 68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80"/>
                  <a:gd name="T106" fmla="*/ 0 h 685"/>
                  <a:gd name="T107" fmla="*/ 180 w 180"/>
                  <a:gd name="T108" fmla="*/ 685 h 68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80" h="685">
                    <a:moveTo>
                      <a:pt x="180" y="16"/>
                    </a:moveTo>
                    <a:lnTo>
                      <a:pt x="179" y="16"/>
                    </a:lnTo>
                    <a:lnTo>
                      <a:pt x="176" y="14"/>
                    </a:lnTo>
                    <a:lnTo>
                      <a:pt x="172" y="12"/>
                    </a:lnTo>
                    <a:lnTo>
                      <a:pt x="165" y="10"/>
                    </a:lnTo>
                    <a:lnTo>
                      <a:pt x="157" y="8"/>
                    </a:lnTo>
                    <a:lnTo>
                      <a:pt x="147" y="4"/>
                    </a:lnTo>
                    <a:lnTo>
                      <a:pt x="136" y="2"/>
                    </a:lnTo>
                    <a:lnTo>
                      <a:pt x="125" y="0"/>
                    </a:lnTo>
                    <a:lnTo>
                      <a:pt x="111" y="0"/>
                    </a:lnTo>
                    <a:lnTo>
                      <a:pt x="97" y="0"/>
                    </a:lnTo>
                    <a:lnTo>
                      <a:pt x="81" y="1"/>
                    </a:lnTo>
                    <a:lnTo>
                      <a:pt x="66" y="3"/>
                    </a:lnTo>
                    <a:lnTo>
                      <a:pt x="50" y="8"/>
                    </a:lnTo>
                    <a:lnTo>
                      <a:pt x="33" y="14"/>
                    </a:lnTo>
                    <a:lnTo>
                      <a:pt x="17" y="23"/>
                    </a:lnTo>
                    <a:lnTo>
                      <a:pt x="0" y="33"/>
                    </a:lnTo>
                    <a:lnTo>
                      <a:pt x="0" y="685"/>
                    </a:lnTo>
                    <a:lnTo>
                      <a:pt x="1" y="685"/>
                    </a:lnTo>
                    <a:lnTo>
                      <a:pt x="4" y="685"/>
                    </a:lnTo>
                    <a:lnTo>
                      <a:pt x="9" y="684"/>
                    </a:lnTo>
                    <a:lnTo>
                      <a:pt x="17" y="683"/>
                    </a:lnTo>
                    <a:lnTo>
                      <a:pt x="26" y="682"/>
                    </a:lnTo>
                    <a:lnTo>
                      <a:pt x="35" y="681"/>
                    </a:lnTo>
                    <a:lnTo>
                      <a:pt x="47" y="678"/>
                    </a:lnTo>
                    <a:lnTo>
                      <a:pt x="60" y="676"/>
                    </a:lnTo>
                    <a:lnTo>
                      <a:pt x="73" y="671"/>
                    </a:lnTo>
                    <a:lnTo>
                      <a:pt x="87" y="667"/>
                    </a:lnTo>
                    <a:lnTo>
                      <a:pt x="102" y="662"/>
                    </a:lnTo>
                    <a:lnTo>
                      <a:pt x="118" y="655"/>
                    </a:lnTo>
                    <a:lnTo>
                      <a:pt x="133" y="648"/>
                    </a:lnTo>
                    <a:lnTo>
                      <a:pt x="149" y="639"/>
                    </a:lnTo>
                    <a:lnTo>
                      <a:pt x="165" y="628"/>
                    </a:lnTo>
                    <a:lnTo>
                      <a:pt x="180" y="617"/>
                    </a:lnTo>
                    <a:lnTo>
                      <a:pt x="18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7" name="Freeform 29"/>
              <p:cNvSpPr>
                <a:spLocks/>
              </p:cNvSpPr>
              <p:nvPr/>
            </p:nvSpPr>
            <p:spPr bwMode="auto">
              <a:xfrm>
                <a:off x="6093" y="13704"/>
                <a:ext cx="146" cy="530"/>
              </a:xfrm>
              <a:custGeom>
                <a:avLst/>
                <a:gdLst>
                  <a:gd name="T0" fmla="*/ 146 w 146"/>
                  <a:gd name="T1" fmla="*/ 14 h 530"/>
                  <a:gd name="T2" fmla="*/ 143 w 146"/>
                  <a:gd name="T3" fmla="*/ 12 h 530"/>
                  <a:gd name="T4" fmla="*/ 134 w 146"/>
                  <a:gd name="T5" fmla="*/ 8 h 530"/>
                  <a:gd name="T6" fmla="*/ 120 w 146"/>
                  <a:gd name="T7" fmla="*/ 4 h 530"/>
                  <a:gd name="T8" fmla="*/ 101 w 146"/>
                  <a:gd name="T9" fmla="*/ 1 h 530"/>
                  <a:gd name="T10" fmla="*/ 79 w 146"/>
                  <a:gd name="T11" fmla="*/ 0 h 530"/>
                  <a:gd name="T12" fmla="*/ 54 w 146"/>
                  <a:gd name="T13" fmla="*/ 3 h 530"/>
                  <a:gd name="T14" fmla="*/ 27 w 146"/>
                  <a:gd name="T15" fmla="*/ 11 h 530"/>
                  <a:gd name="T16" fmla="*/ 0 w 146"/>
                  <a:gd name="T17" fmla="*/ 27 h 530"/>
                  <a:gd name="T18" fmla="*/ 0 w 146"/>
                  <a:gd name="T19" fmla="*/ 530 h 530"/>
                  <a:gd name="T20" fmla="*/ 3 w 146"/>
                  <a:gd name="T21" fmla="*/ 530 h 530"/>
                  <a:gd name="T22" fmla="*/ 14 w 146"/>
                  <a:gd name="T23" fmla="*/ 529 h 530"/>
                  <a:gd name="T24" fmla="*/ 29 w 146"/>
                  <a:gd name="T25" fmla="*/ 526 h 530"/>
                  <a:gd name="T26" fmla="*/ 49 w 146"/>
                  <a:gd name="T27" fmla="*/ 521 h 530"/>
                  <a:gd name="T28" fmla="*/ 71 w 146"/>
                  <a:gd name="T29" fmla="*/ 514 h 530"/>
                  <a:gd name="T30" fmla="*/ 96 w 146"/>
                  <a:gd name="T31" fmla="*/ 505 h 530"/>
                  <a:gd name="T32" fmla="*/ 121 w 146"/>
                  <a:gd name="T33" fmla="*/ 492 h 530"/>
                  <a:gd name="T34" fmla="*/ 146 w 146"/>
                  <a:gd name="T35" fmla="*/ 475 h 530"/>
                  <a:gd name="T36" fmla="*/ 146 w 146"/>
                  <a:gd name="T37" fmla="*/ 14 h 5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6"/>
                  <a:gd name="T58" fmla="*/ 0 h 530"/>
                  <a:gd name="T59" fmla="*/ 146 w 146"/>
                  <a:gd name="T60" fmla="*/ 530 h 5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6" h="530">
                    <a:moveTo>
                      <a:pt x="146" y="14"/>
                    </a:moveTo>
                    <a:lnTo>
                      <a:pt x="143" y="12"/>
                    </a:lnTo>
                    <a:lnTo>
                      <a:pt x="134" y="8"/>
                    </a:lnTo>
                    <a:lnTo>
                      <a:pt x="120" y="4"/>
                    </a:lnTo>
                    <a:lnTo>
                      <a:pt x="101" y="1"/>
                    </a:lnTo>
                    <a:lnTo>
                      <a:pt x="79" y="0"/>
                    </a:lnTo>
                    <a:lnTo>
                      <a:pt x="54" y="3"/>
                    </a:lnTo>
                    <a:lnTo>
                      <a:pt x="27" y="11"/>
                    </a:lnTo>
                    <a:lnTo>
                      <a:pt x="0" y="27"/>
                    </a:lnTo>
                    <a:lnTo>
                      <a:pt x="0" y="530"/>
                    </a:lnTo>
                    <a:lnTo>
                      <a:pt x="3" y="530"/>
                    </a:lnTo>
                    <a:lnTo>
                      <a:pt x="14" y="529"/>
                    </a:lnTo>
                    <a:lnTo>
                      <a:pt x="29" y="526"/>
                    </a:lnTo>
                    <a:lnTo>
                      <a:pt x="49" y="521"/>
                    </a:lnTo>
                    <a:lnTo>
                      <a:pt x="71" y="514"/>
                    </a:lnTo>
                    <a:lnTo>
                      <a:pt x="96" y="505"/>
                    </a:lnTo>
                    <a:lnTo>
                      <a:pt x="121" y="492"/>
                    </a:lnTo>
                    <a:lnTo>
                      <a:pt x="146" y="475"/>
                    </a:lnTo>
                    <a:lnTo>
                      <a:pt x="146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8" name="Freeform 30"/>
              <p:cNvSpPr>
                <a:spLocks/>
              </p:cNvSpPr>
              <p:nvPr/>
            </p:nvSpPr>
            <p:spPr bwMode="auto">
              <a:xfrm>
                <a:off x="6101" y="13712"/>
                <a:ext cx="109" cy="373"/>
              </a:xfrm>
              <a:custGeom>
                <a:avLst/>
                <a:gdLst>
                  <a:gd name="T0" fmla="*/ 109 w 109"/>
                  <a:gd name="T1" fmla="*/ 10 h 373"/>
                  <a:gd name="T2" fmla="*/ 107 w 109"/>
                  <a:gd name="T3" fmla="*/ 9 h 373"/>
                  <a:gd name="T4" fmla="*/ 100 w 109"/>
                  <a:gd name="T5" fmla="*/ 6 h 373"/>
                  <a:gd name="T6" fmla="*/ 89 w 109"/>
                  <a:gd name="T7" fmla="*/ 2 h 373"/>
                  <a:gd name="T8" fmla="*/ 75 w 109"/>
                  <a:gd name="T9" fmla="*/ 0 h 373"/>
                  <a:gd name="T10" fmla="*/ 59 w 109"/>
                  <a:gd name="T11" fmla="*/ 0 h 373"/>
                  <a:gd name="T12" fmla="*/ 39 w 109"/>
                  <a:gd name="T13" fmla="*/ 2 h 373"/>
                  <a:gd name="T14" fmla="*/ 20 w 109"/>
                  <a:gd name="T15" fmla="*/ 9 h 373"/>
                  <a:gd name="T16" fmla="*/ 0 w 109"/>
                  <a:gd name="T17" fmla="*/ 21 h 373"/>
                  <a:gd name="T18" fmla="*/ 0 w 109"/>
                  <a:gd name="T19" fmla="*/ 373 h 373"/>
                  <a:gd name="T20" fmla="*/ 2 w 109"/>
                  <a:gd name="T21" fmla="*/ 373 h 373"/>
                  <a:gd name="T22" fmla="*/ 9 w 109"/>
                  <a:gd name="T23" fmla="*/ 372 h 373"/>
                  <a:gd name="T24" fmla="*/ 21 w 109"/>
                  <a:gd name="T25" fmla="*/ 369 h 373"/>
                  <a:gd name="T26" fmla="*/ 36 w 109"/>
                  <a:gd name="T27" fmla="*/ 366 h 373"/>
                  <a:gd name="T28" fmla="*/ 53 w 109"/>
                  <a:gd name="T29" fmla="*/ 362 h 373"/>
                  <a:gd name="T30" fmla="*/ 72 w 109"/>
                  <a:gd name="T31" fmla="*/ 354 h 373"/>
                  <a:gd name="T32" fmla="*/ 90 w 109"/>
                  <a:gd name="T33" fmla="*/ 343 h 373"/>
                  <a:gd name="T34" fmla="*/ 109 w 109"/>
                  <a:gd name="T35" fmla="*/ 331 h 373"/>
                  <a:gd name="T36" fmla="*/ 109 w 109"/>
                  <a:gd name="T37" fmla="*/ 10 h 37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9"/>
                  <a:gd name="T58" fmla="*/ 0 h 373"/>
                  <a:gd name="T59" fmla="*/ 109 w 109"/>
                  <a:gd name="T60" fmla="*/ 373 h 37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9" h="373">
                    <a:moveTo>
                      <a:pt x="109" y="10"/>
                    </a:moveTo>
                    <a:lnTo>
                      <a:pt x="107" y="9"/>
                    </a:lnTo>
                    <a:lnTo>
                      <a:pt x="100" y="6"/>
                    </a:lnTo>
                    <a:lnTo>
                      <a:pt x="89" y="2"/>
                    </a:lnTo>
                    <a:lnTo>
                      <a:pt x="75" y="0"/>
                    </a:lnTo>
                    <a:lnTo>
                      <a:pt x="59" y="0"/>
                    </a:lnTo>
                    <a:lnTo>
                      <a:pt x="39" y="2"/>
                    </a:lnTo>
                    <a:lnTo>
                      <a:pt x="20" y="9"/>
                    </a:lnTo>
                    <a:lnTo>
                      <a:pt x="0" y="21"/>
                    </a:lnTo>
                    <a:lnTo>
                      <a:pt x="0" y="373"/>
                    </a:lnTo>
                    <a:lnTo>
                      <a:pt x="2" y="373"/>
                    </a:lnTo>
                    <a:lnTo>
                      <a:pt x="9" y="372"/>
                    </a:lnTo>
                    <a:lnTo>
                      <a:pt x="21" y="369"/>
                    </a:lnTo>
                    <a:lnTo>
                      <a:pt x="36" y="366"/>
                    </a:lnTo>
                    <a:lnTo>
                      <a:pt x="53" y="362"/>
                    </a:lnTo>
                    <a:lnTo>
                      <a:pt x="72" y="354"/>
                    </a:lnTo>
                    <a:lnTo>
                      <a:pt x="90" y="343"/>
                    </a:lnTo>
                    <a:lnTo>
                      <a:pt x="109" y="331"/>
                    </a:lnTo>
                    <a:lnTo>
                      <a:pt x="109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59" name="Freeform 31"/>
              <p:cNvSpPr>
                <a:spLocks/>
              </p:cNvSpPr>
              <p:nvPr/>
            </p:nvSpPr>
            <p:spPr bwMode="auto">
              <a:xfrm>
                <a:off x="6107" y="13721"/>
                <a:ext cx="75" cy="216"/>
              </a:xfrm>
              <a:custGeom>
                <a:avLst/>
                <a:gdLst>
                  <a:gd name="T0" fmla="*/ 75 w 75"/>
                  <a:gd name="T1" fmla="*/ 6 h 216"/>
                  <a:gd name="T2" fmla="*/ 73 w 75"/>
                  <a:gd name="T3" fmla="*/ 5 h 216"/>
                  <a:gd name="T4" fmla="*/ 69 w 75"/>
                  <a:gd name="T5" fmla="*/ 4 h 216"/>
                  <a:gd name="T6" fmla="*/ 61 w 75"/>
                  <a:gd name="T7" fmla="*/ 2 h 216"/>
                  <a:gd name="T8" fmla="*/ 52 w 75"/>
                  <a:gd name="T9" fmla="*/ 0 h 216"/>
                  <a:gd name="T10" fmla="*/ 41 w 75"/>
                  <a:gd name="T11" fmla="*/ 0 h 216"/>
                  <a:gd name="T12" fmla="*/ 28 w 75"/>
                  <a:gd name="T13" fmla="*/ 1 h 216"/>
                  <a:gd name="T14" fmla="*/ 14 w 75"/>
                  <a:gd name="T15" fmla="*/ 6 h 216"/>
                  <a:gd name="T16" fmla="*/ 0 w 75"/>
                  <a:gd name="T17" fmla="*/ 14 h 216"/>
                  <a:gd name="T18" fmla="*/ 0 w 75"/>
                  <a:gd name="T19" fmla="*/ 216 h 216"/>
                  <a:gd name="T20" fmla="*/ 2 w 75"/>
                  <a:gd name="T21" fmla="*/ 216 h 216"/>
                  <a:gd name="T22" fmla="*/ 7 w 75"/>
                  <a:gd name="T23" fmla="*/ 215 h 216"/>
                  <a:gd name="T24" fmla="*/ 15 w 75"/>
                  <a:gd name="T25" fmla="*/ 214 h 216"/>
                  <a:gd name="T26" fmla="*/ 25 w 75"/>
                  <a:gd name="T27" fmla="*/ 211 h 216"/>
                  <a:gd name="T28" fmla="*/ 37 w 75"/>
                  <a:gd name="T29" fmla="*/ 208 h 216"/>
                  <a:gd name="T30" fmla="*/ 50 w 75"/>
                  <a:gd name="T31" fmla="*/ 203 h 216"/>
                  <a:gd name="T32" fmla="*/ 63 w 75"/>
                  <a:gd name="T33" fmla="*/ 195 h 216"/>
                  <a:gd name="T34" fmla="*/ 75 w 75"/>
                  <a:gd name="T35" fmla="*/ 187 h 216"/>
                  <a:gd name="T36" fmla="*/ 75 w 75"/>
                  <a:gd name="T37" fmla="*/ 6 h 2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5"/>
                  <a:gd name="T58" fmla="*/ 0 h 216"/>
                  <a:gd name="T59" fmla="*/ 75 w 75"/>
                  <a:gd name="T60" fmla="*/ 216 h 2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5" h="216">
                    <a:moveTo>
                      <a:pt x="75" y="6"/>
                    </a:moveTo>
                    <a:lnTo>
                      <a:pt x="73" y="5"/>
                    </a:lnTo>
                    <a:lnTo>
                      <a:pt x="69" y="4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1" y="0"/>
                    </a:lnTo>
                    <a:lnTo>
                      <a:pt x="28" y="1"/>
                    </a:lnTo>
                    <a:lnTo>
                      <a:pt x="14" y="6"/>
                    </a:lnTo>
                    <a:lnTo>
                      <a:pt x="0" y="14"/>
                    </a:lnTo>
                    <a:lnTo>
                      <a:pt x="0" y="216"/>
                    </a:lnTo>
                    <a:lnTo>
                      <a:pt x="2" y="216"/>
                    </a:lnTo>
                    <a:lnTo>
                      <a:pt x="7" y="215"/>
                    </a:lnTo>
                    <a:lnTo>
                      <a:pt x="15" y="214"/>
                    </a:lnTo>
                    <a:lnTo>
                      <a:pt x="25" y="211"/>
                    </a:lnTo>
                    <a:lnTo>
                      <a:pt x="37" y="208"/>
                    </a:lnTo>
                    <a:lnTo>
                      <a:pt x="50" y="203"/>
                    </a:lnTo>
                    <a:lnTo>
                      <a:pt x="63" y="195"/>
                    </a:lnTo>
                    <a:lnTo>
                      <a:pt x="75" y="187"/>
                    </a:lnTo>
                    <a:lnTo>
                      <a:pt x="75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0" name="Freeform 32"/>
              <p:cNvSpPr>
                <a:spLocks/>
              </p:cNvSpPr>
              <p:nvPr/>
            </p:nvSpPr>
            <p:spPr bwMode="auto">
              <a:xfrm>
                <a:off x="7013" y="14340"/>
                <a:ext cx="110" cy="111"/>
              </a:xfrm>
              <a:custGeom>
                <a:avLst/>
                <a:gdLst>
                  <a:gd name="T0" fmla="*/ 55 w 110"/>
                  <a:gd name="T1" fmla="*/ 111 h 111"/>
                  <a:gd name="T2" fmla="*/ 66 w 110"/>
                  <a:gd name="T3" fmla="*/ 110 h 111"/>
                  <a:gd name="T4" fmla="*/ 76 w 110"/>
                  <a:gd name="T5" fmla="*/ 106 h 111"/>
                  <a:gd name="T6" fmla="*/ 85 w 110"/>
                  <a:gd name="T7" fmla="*/ 101 h 111"/>
                  <a:gd name="T8" fmla="*/ 94 w 110"/>
                  <a:gd name="T9" fmla="*/ 94 h 111"/>
                  <a:gd name="T10" fmla="*/ 100 w 110"/>
                  <a:gd name="T11" fmla="*/ 86 h 111"/>
                  <a:gd name="T12" fmla="*/ 106 w 110"/>
                  <a:gd name="T13" fmla="*/ 77 h 111"/>
                  <a:gd name="T14" fmla="*/ 109 w 110"/>
                  <a:gd name="T15" fmla="*/ 66 h 111"/>
                  <a:gd name="T16" fmla="*/ 110 w 110"/>
                  <a:gd name="T17" fmla="*/ 56 h 111"/>
                  <a:gd name="T18" fmla="*/ 109 w 110"/>
                  <a:gd name="T19" fmla="*/ 44 h 111"/>
                  <a:gd name="T20" fmla="*/ 106 w 110"/>
                  <a:gd name="T21" fmla="*/ 34 h 111"/>
                  <a:gd name="T22" fmla="*/ 100 w 110"/>
                  <a:gd name="T23" fmla="*/ 24 h 111"/>
                  <a:gd name="T24" fmla="*/ 94 w 110"/>
                  <a:gd name="T25" fmla="*/ 17 h 111"/>
                  <a:gd name="T26" fmla="*/ 85 w 110"/>
                  <a:gd name="T27" fmla="*/ 9 h 111"/>
                  <a:gd name="T28" fmla="*/ 76 w 110"/>
                  <a:gd name="T29" fmla="*/ 5 h 111"/>
                  <a:gd name="T30" fmla="*/ 66 w 110"/>
                  <a:gd name="T31" fmla="*/ 2 h 111"/>
                  <a:gd name="T32" fmla="*/ 55 w 110"/>
                  <a:gd name="T33" fmla="*/ 0 h 111"/>
                  <a:gd name="T34" fmla="*/ 44 w 110"/>
                  <a:gd name="T35" fmla="*/ 2 h 111"/>
                  <a:gd name="T36" fmla="*/ 33 w 110"/>
                  <a:gd name="T37" fmla="*/ 5 h 111"/>
                  <a:gd name="T38" fmla="*/ 25 w 110"/>
                  <a:gd name="T39" fmla="*/ 9 h 111"/>
                  <a:gd name="T40" fmla="*/ 16 w 110"/>
                  <a:gd name="T41" fmla="*/ 17 h 111"/>
                  <a:gd name="T42" fmla="*/ 10 w 110"/>
                  <a:gd name="T43" fmla="*/ 24 h 111"/>
                  <a:gd name="T44" fmla="*/ 4 w 110"/>
                  <a:gd name="T45" fmla="*/ 34 h 111"/>
                  <a:gd name="T46" fmla="*/ 1 w 110"/>
                  <a:gd name="T47" fmla="*/ 44 h 111"/>
                  <a:gd name="T48" fmla="*/ 0 w 110"/>
                  <a:gd name="T49" fmla="*/ 56 h 111"/>
                  <a:gd name="T50" fmla="*/ 1 w 110"/>
                  <a:gd name="T51" fmla="*/ 66 h 111"/>
                  <a:gd name="T52" fmla="*/ 4 w 110"/>
                  <a:gd name="T53" fmla="*/ 77 h 111"/>
                  <a:gd name="T54" fmla="*/ 10 w 110"/>
                  <a:gd name="T55" fmla="*/ 86 h 111"/>
                  <a:gd name="T56" fmla="*/ 16 w 110"/>
                  <a:gd name="T57" fmla="*/ 94 h 111"/>
                  <a:gd name="T58" fmla="*/ 25 w 110"/>
                  <a:gd name="T59" fmla="*/ 101 h 111"/>
                  <a:gd name="T60" fmla="*/ 33 w 110"/>
                  <a:gd name="T61" fmla="*/ 106 h 111"/>
                  <a:gd name="T62" fmla="*/ 44 w 110"/>
                  <a:gd name="T63" fmla="*/ 110 h 111"/>
                  <a:gd name="T64" fmla="*/ 55 w 110"/>
                  <a:gd name="T65" fmla="*/ 111 h 1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10"/>
                  <a:gd name="T100" fmla="*/ 0 h 111"/>
                  <a:gd name="T101" fmla="*/ 110 w 110"/>
                  <a:gd name="T102" fmla="*/ 111 h 1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10" h="111">
                    <a:moveTo>
                      <a:pt x="55" y="111"/>
                    </a:moveTo>
                    <a:lnTo>
                      <a:pt x="66" y="110"/>
                    </a:lnTo>
                    <a:lnTo>
                      <a:pt x="76" y="106"/>
                    </a:lnTo>
                    <a:lnTo>
                      <a:pt x="85" y="101"/>
                    </a:lnTo>
                    <a:lnTo>
                      <a:pt x="94" y="94"/>
                    </a:lnTo>
                    <a:lnTo>
                      <a:pt x="100" y="86"/>
                    </a:lnTo>
                    <a:lnTo>
                      <a:pt x="106" y="77"/>
                    </a:lnTo>
                    <a:lnTo>
                      <a:pt x="109" y="66"/>
                    </a:lnTo>
                    <a:lnTo>
                      <a:pt x="110" y="56"/>
                    </a:lnTo>
                    <a:lnTo>
                      <a:pt x="109" y="44"/>
                    </a:lnTo>
                    <a:lnTo>
                      <a:pt x="106" y="34"/>
                    </a:lnTo>
                    <a:lnTo>
                      <a:pt x="100" y="24"/>
                    </a:lnTo>
                    <a:lnTo>
                      <a:pt x="94" y="17"/>
                    </a:lnTo>
                    <a:lnTo>
                      <a:pt x="85" y="9"/>
                    </a:lnTo>
                    <a:lnTo>
                      <a:pt x="76" y="5"/>
                    </a:lnTo>
                    <a:lnTo>
                      <a:pt x="66" y="2"/>
                    </a:lnTo>
                    <a:lnTo>
                      <a:pt x="55" y="0"/>
                    </a:lnTo>
                    <a:lnTo>
                      <a:pt x="44" y="2"/>
                    </a:lnTo>
                    <a:lnTo>
                      <a:pt x="33" y="5"/>
                    </a:lnTo>
                    <a:lnTo>
                      <a:pt x="25" y="9"/>
                    </a:lnTo>
                    <a:lnTo>
                      <a:pt x="16" y="17"/>
                    </a:lnTo>
                    <a:lnTo>
                      <a:pt x="10" y="24"/>
                    </a:lnTo>
                    <a:lnTo>
                      <a:pt x="4" y="34"/>
                    </a:lnTo>
                    <a:lnTo>
                      <a:pt x="1" y="44"/>
                    </a:lnTo>
                    <a:lnTo>
                      <a:pt x="0" y="56"/>
                    </a:lnTo>
                    <a:lnTo>
                      <a:pt x="1" y="66"/>
                    </a:lnTo>
                    <a:lnTo>
                      <a:pt x="4" y="77"/>
                    </a:lnTo>
                    <a:lnTo>
                      <a:pt x="10" y="86"/>
                    </a:lnTo>
                    <a:lnTo>
                      <a:pt x="16" y="94"/>
                    </a:lnTo>
                    <a:lnTo>
                      <a:pt x="25" y="101"/>
                    </a:lnTo>
                    <a:lnTo>
                      <a:pt x="33" y="106"/>
                    </a:lnTo>
                    <a:lnTo>
                      <a:pt x="44" y="110"/>
                    </a:lnTo>
                    <a:lnTo>
                      <a:pt x="55" y="1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1" name="Freeform 33"/>
              <p:cNvSpPr>
                <a:spLocks/>
              </p:cNvSpPr>
              <p:nvPr/>
            </p:nvSpPr>
            <p:spPr bwMode="auto">
              <a:xfrm>
                <a:off x="6676" y="14343"/>
                <a:ext cx="55" cy="55"/>
              </a:xfrm>
              <a:custGeom>
                <a:avLst/>
                <a:gdLst>
                  <a:gd name="T0" fmla="*/ 27 w 55"/>
                  <a:gd name="T1" fmla="*/ 55 h 55"/>
                  <a:gd name="T2" fmla="*/ 38 w 55"/>
                  <a:gd name="T3" fmla="*/ 53 h 55"/>
                  <a:gd name="T4" fmla="*/ 48 w 55"/>
                  <a:gd name="T5" fmla="*/ 46 h 55"/>
                  <a:gd name="T6" fmla="*/ 53 w 55"/>
                  <a:gd name="T7" fmla="*/ 37 h 55"/>
                  <a:gd name="T8" fmla="*/ 55 w 55"/>
                  <a:gd name="T9" fmla="*/ 27 h 55"/>
                  <a:gd name="T10" fmla="*/ 53 w 55"/>
                  <a:gd name="T11" fmla="*/ 16 h 55"/>
                  <a:gd name="T12" fmla="*/ 48 w 55"/>
                  <a:gd name="T13" fmla="*/ 7 h 55"/>
                  <a:gd name="T14" fmla="*/ 38 w 55"/>
                  <a:gd name="T15" fmla="*/ 2 h 55"/>
                  <a:gd name="T16" fmla="*/ 27 w 55"/>
                  <a:gd name="T17" fmla="*/ 0 h 55"/>
                  <a:gd name="T18" fmla="*/ 16 w 55"/>
                  <a:gd name="T19" fmla="*/ 2 h 55"/>
                  <a:gd name="T20" fmla="*/ 8 w 55"/>
                  <a:gd name="T21" fmla="*/ 7 h 55"/>
                  <a:gd name="T22" fmla="*/ 2 w 55"/>
                  <a:gd name="T23" fmla="*/ 16 h 55"/>
                  <a:gd name="T24" fmla="*/ 0 w 55"/>
                  <a:gd name="T25" fmla="*/ 27 h 55"/>
                  <a:gd name="T26" fmla="*/ 2 w 55"/>
                  <a:gd name="T27" fmla="*/ 37 h 55"/>
                  <a:gd name="T28" fmla="*/ 8 w 55"/>
                  <a:gd name="T29" fmla="*/ 46 h 55"/>
                  <a:gd name="T30" fmla="*/ 16 w 55"/>
                  <a:gd name="T31" fmla="*/ 53 h 55"/>
                  <a:gd name="T32" fmla="*/ 27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7" y="55"/>
                    </a:moveTo>
                    <a:lnTo>
                      <a:pt x="38" y="53"/>
                    </a:lnTo>
                    <a:lnTo>
                      <a:pt x="48" y="46"/>
                    </a:lnTo>
                    <a:lnTo>
                      <a:pt x="53" y="37"/>
                    </a:lnTo>
                    <a:lnTo>
                      <a:pt x="55" y="27"/>
                    </a:lnTo>
                    <a:lnTo>
                      <a:pt x="53" y="16"/>
                    </a:lnTo>
                    <a:lnTo>
                      <a:pt x="48" y="7"/>
                    </a:lnTo>
                    <a:lnTo>
                      <a:pt x="38" y="2"/>
                    </a:lnTo>
                    <a:lnTo>
                      <a:pt x="27" y="0"/>
                    </a:lnTo>
                    <a:lnTo>
                      <a:pt x="16" y="2"/>
                    </a:lnTo>
                    <a:lnTo>
                      <a:pt x="8" y="7"/>
                    </a:lnTo>
                    <a:lnTo>
                      <a:pt x="2" y="16"/>
                    </a:lnTo>
                    <a:lnTo>
                      <a:pt x="0" y="27"/>
                    </a:lnTo>
                    <a:lnTo>
                      <a:pt x="2" y="37"/>
                    </a:lnTo>
                    <a:lnTo>
                      <a:pt x="8" y="46"/>
                    </a:lnTo>
                    <a:lnTo>
                      <a:pt x="16" y="53"/>
                    </a:lnTo>
                    <a:lnTo>
                      <a:pt x="27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2" name="Freeform 34"/>
              <p:cNvSpPr>
                <a:spLocks/>
              </p:cNvSpPr>
              <p:nvPr/>
            </p:nvSpPr>
            <p:spPr bwMode="auto">
              <a:xfrm>
                <a:off x="6770" y="14345"/>
                <a:ext cx="55" cy="55"/>
              </a:xfrm>
              <a:custGeom>
                <a:avLst/>
                <a:gdLst>
                  <a:gd name="T0" fmla="*/ 28 w 55"/>
                  <a:gd name="T1" fmla="*/ 55 h 55"/>
                  <a:gd name="T2" fmla="*/ 39 w 55"/>
                  <a:gd name="T3" fmla="*/ 53 h 55"/>
                  <a:gd name="T4" fmla="*/ 47 w 55"/>
                  <a:gd name="T5" fmla="*/ 47 h 55"/>
                  <a:gd name="T6" fmla="*/ 53 w 55"/>
                  <a:gd name="T7" fmla="*/ 39 h 55"/>
                  <a:gd name="T8" fmla="*/ 55 w 55"/>
                  <a:gd name="T9" fmla="*/ 28 h 55"/>
                  <a:gd name="T10" fmla="*/ 53 w 55"/>
                  <a:gd name="T11" fmla="*/ 17 h 55"/>
                  <a:gd name="T12" fmla="*/ 47 w 55"/>
                  <a:gd name="T13" fmla="*/ 8 h 55"/>
                  <a:gd name="T14" fmla="*/ 39 w 55"/>
                  <a:gd name="T15" fmla="*/ 2 h 55"/>
                  <a:gd name="T16" fmla="*/ 28 w 55"/>
                  <a:gd name="T17" fmla="*/ 0 h 55"/>
                  <a:gd name="T18" fmla="*/ 17 w 55"/>
                  <a:gd name="T19" fmla="*/ 2 h 55"/>
                  <a:gd name="T20" fmla="*/ 9 w 55"/>
                  <a:gd name="T21" fmla="*/ 8 h 55"/>
                  <a:gd name="T22" fmla="*/ 2 w 55"/>
                  <a:gd name="T23" fmla="*/ 17 h 55"/>
                  <a:gd name="T24" fmla="*/ 0 w 55"/>
                  <a:gd name="T25" fmla="*/ 28 h 55"/>
                  <a:gd name="T26" fmla="*/ 2 w 55"/>
                  <a:gd name="T27" fmla="*/ 39 h 55"/>
                  <a:gd name="T28" fmla="*/ 9 w 55"/>
                  <a:gd name="T29" fmla="*/ 47 h 55"/>
                  <a:gd name="T30" fmla="*/ 17 w 55"/>
                  <a:gd name="T31" fmla="*/ 53 h 55"/>
                  <a:gd name="T32" fmla="*/ 28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8" y="55"/>
                    </a:moveTo>
                    <a:lnTo>
                      <a:pt x="39" y="53"/>
                    </a:lnTo>
                    <a:lnTo>
                      <a:pt x="47" y="47"/>
                    </a:lnTo>
                    <a:lnTo>
                      <a:pt x="53" y="39"/>
                    </a:lnTo>
                    <a:lnTo>
                      <a:pt x="55" y="28"/>
                    </a:lnTo>
                    <a:lnTo>
                      <a:pt x="53" y="17"/>
                    </a:lnTo>
                    <a:lnTo>
                      <a:pt x="47" y="8"/>
                    </a:lnTo>
                    <a:lnTo>
                      <a:pt x="39" y="2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2" y="39"/>
                    </a:lnTo>
                    <a:lnTo>
                      <a:pt x="9" y="47"/>
                    </a:lnTo>
                    <a:lnTo>
                      <a:pt x="17" y="53"/>
                    </a:lnTo>
                    <a:lnTo>
                      <a:pt x="28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3" name="Freeform 35"/>
              <p:cNvSpPr>
                <a:spLocks/>
              </p:cNvSpPr>
              <p:nvPr/>
            </p:nvSpPr>
            <p:spPr bwMode="auto">
              <a:xfrm>
                <a:off x="6401" y="13591"/>
                <a:ext cx="156" cy="752"/>
              </a:xfrm>
              <a:custGeom>
                <a:avLst/>
                <a:gdLst>
                  <a:gd name="T0" fmla="*/ 48 w 156"/>
                  <a:gd name="T1" fmla="*/ 15 h 752"/>
                  <a:gd name="T2" fmla="*/ 44 w 156"/>
                  <a:gd name="T3" fmla="*/ 30 h 752"/>
                  <a:gd name="T4" fmla="*/ 33 w 156"/>
                  <a:gd name="T5" fmla="*/ 73 h 752"/>
                  <a:gd name="T6" fmla="*/ 19 w 156"/>
                  <a:gd name="T7" fmla="*/ 140 h 752"/>
                  <a:gd name="T8" fmla="*/ 7 w 156"/>
                  <a:gd name="T9" fmla="*/ 229 h 752"/>
                  <a:gd name="T10" fmla="*/ 0 w 156"/>
                  <a:gd name="T11" fmla="*/ 337 h 752"/>
                  <a:gd name="T12" fmla="*/ 1 w 156"/>
                  <a:gd name="T13" fmla="*/ 462 h 752"/>
                  <a:gd name="T14" fmla="*/ 14 w 156"/>
                  <a:gd name="T15" fmla="*/ 602 h 752"/>
                  <a:gd name="T16" fmla="*/ 43 w 156"/>
                  <a:gd name="T17" fmla="*/ 752 h 752"/>
                  <a:gd name="T18" fmla="*/ 150 w 156"/>
                  <a:gd name="T19" fmla="*/ 746 h 752"/>
                  <a:gd name="T20" fmla="*/ 146 w 156"/>
                  <a:gd name="T21" fmla="*/ 724 h 752"/>
                  <a:gd name="T22" fmla="*/ 135 w 156"/>
                  <a:gd name="T23" fmla="*/ 663 h 752"/>
                  <a:gd name="T24" fmla="*/ 123 w 156"/>
                  <a:gd name="T25" fmla="*/ 574 h 752"/>
                  <a:gd name="T26" fmla="*/ 111 w 156"/>
                  <a:gd name="T27" fmla="*/ 463 h 752"/>
                  <a:gd name="T28" fmla="*/ 104 w 156"/>
                  <a:gd name="T29" fmla="*/ 342 h 752"/>
                  <a:gd name="T30" fmla="*/ 107 w 156"/>
                  <a:gd name="T31" fmla="*/ 220 h 752"/>
                  <a:gd name="T32" fmla="*/ 124 w 156"/>
                  <a:gd name="T33" fmla="*/ 106 h 752"/>
                  <a:gd name="T34" fmla="*/ 156 w 156"/>
                  <a:gd name="T35" fmla="*/ 9 h 752"/>
                  <a:gd name="T36" fmla="*/ 156 w 156"/>
                  <a:gd name="T37" fmla="*/ 8 h 752"/>
                  <a:gd name="T38" fmla="*/ 156 w 156"/>
                  <a:gd name="T39" fmla="*/ 6 h 752"/>
                  <a:gd name="T40" fmla="*/ 154 w 156"/>
                  <a:gd name="T41" fmla="*/ 4 h 752"/>
                  <a:gd name="T42" fmla="*/ 147 w 156"/>
                  <a:gd name="T43" fmla="*/ 0 h 752"/>
                  <a:gd name="T44" fmla="*/ 134 w 156"/>
                  <a:gd name="T45" fmla="*/ 0 h 752"/>
                  <a:gd name="T46" fmla="*/ 115 w 156"/>
                  <a:gd name="T47" fmla="*/ 1 h 752"/>
                  <a:gd name="T48" fmla="*/ 87 w 156"/>
                  <a:gd name="T49" fmla="*/ 7 h 752"/>
                  <a:gd name="T50" fmla="*/ 48 w 156"/>
                  <a:gd name="T51" fmla="*/ 15 h 75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6"/>
                  <a:gd name="T79" fmla="*/ 0 h 752"/>
                  <a:gd name="T80" fmla="*/ 156 w 156"/>
                  <a:gd name="T81" fmla="*/ 752 h 75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6" h="752">
                    <a:moveTo>
                      <a:pt x="48" y="15"/>
                    </a:moveTo>
                    <a:lnTo>
                      <a:pt x="44" y="30"/>
                    </a:lnTo>
                    <a:lnTo>
                      <a:pt x="33" y="73"/>
                    </a:lnTo>
                    <a:lnTo>
                      <a:pt x="19" y="140"/>
                    </a:lnTo>
                    <a:lnTo>
                      <a:pt x="7" y="229"/>
                    </a:lnTo>
                    <a:lnTo>
                      <a:pt x="0" y="337"/>
                    </a:lnTo>
                    <a:lnTo>
                      <a:pt x="1" y="462"/>
                    </a:lnTo>
                    <a:lnTo>
                      <a:pt x="14" y="602"/>
                    </a:lnTo>
                    <a:lnTo>
                      <a:pt x="43" y="752"/>
                    </a:lnTo>
                    <a:lnTo>
                      <a:pt x="150" y="746"/>
                    </a:lnTo>
                    <a:lnTo>
                      <a:pt x="146" y="724"/>
                    </a:lnTo>
                    <a:lnTo>
                      <a:pt x="135" y="663"/>
                    </a:lnTo>
                    <a:lnTo>
                      <a:pt x="123" y="574"/>
                    </a:lnTo>
                    <a:lnTo>
                      <a:pt x="111" y="463"/>
                    </a:lnTo>
                    <a:lnTo>
                      <a:pt x="104" y="342"/>
                    </a:lnTo>
                    <a:lnTo>
                      <a:pt x="107" y="220"/>
                    </a:lnTo>
                    <a:lnTo>
                      <a:pt x="124" y="106"/>
                    </a:lnTo>
                    <a:lnTo>
                      <a:pt x="156" y="9"/>
                    </a:lnTo>
                    <a:lnTo>
                      <a:pt x="156" y="8"/>
                    </a:lnTo>
                    <a:lnTo>
                      <a:pt x="156" y="6"/>
                    </a:lnTo>
                    <a:lnTo>
                      <a:pt x="154" y="4"/>
                    </a:lnTo>
                    <a:lnTo>
                      <a:pt x="147" y="0"/>
                    </a:lnTo>
                    <a:lnTo>
                      <a:pt x="134" y="0"/>
                    </a:lnTo>
                    <a:lnTo>
                      <a:pt x="115" y="1"/>
                    </a:lnTo>
                    <a:lnTo>
                      <a:pt x="87" y="7"/>
                    </a:lnTo>
                    <a:lnTo>
                      <a:pt x="48" y="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4" name="Freeform 36"/>
              <p:cNvSpPr>
                <a:spLocks/>
              </p:cNvSpPr>
              <p:nvPr/>
            </p:nvSpPr>
            <p:spPr bwMode="auto">
              <a:xfrm>
                <a:off x="7205" y="13498"/>
                <a:ext cx="212" cy="839"/>
              </a:xfrm>
              <a:custGeom>
                <a:avLst/>
                <a:gdLst>
                  <a:gd name="T0" fmla="*/ 212 w 212"/>
                  <a:gd name="T1" fmla="*/ 6 h 839"/>
                  <a:gd name="T2" fmla="*/ 206 w 212"/>
                  <a:gd name="T3" fmla="*/ 11 h 839"/>
                  <a:gd name="T4" fmla="*/ 192 w 212"/>
                  <a:gd name="T5" fmla="*/ 33 h 839"/>
                  <a:gd name="T6" fmla="*/ 174 w 212"/>
                  <a:gd name="T7" fmla="*/ 77 h 839"/>
                  <a:gd name="T8" fmla="*/ 156 w 212"/>
                  <a:gd name="T9" fmla="*/ 148 h 839"/>
                  <a:gd name="T10" fmla="*/ 141 w 212"/>
                  <a:gd name="T11" fmla="*/ 254 h 839"/>
                  <a:gd name="T12" fmla="*/ 133 w 212"/>
                  <a:gd name="T13" fmla="*/ 401 h 839"/>
                  <a:gd name="T14" fmla="*/ 137 w 212"/>
                  <a:gd name="T15" fmla="*/ 593 h 839"/>
                  <a:gd name="T16" fmla="*/ 158 w 212"/>
                  <a:gd name="T17" fmla="*/ 839 h 839"/>
                  <a:gd name="T18" fmla="*/ 38 w 212"/>
                  <a:gd name="T19" fmla="*/ 839 h 839"/>
                  <a:gd name="T20" fmla="*/ 34 w 212"/>
                  <a:gd name="T21" fmla="*/ 814 h 839"/>
                  <a:gd name="T22" fmla="*/ 24 w 212"/>
                  <a:gd name="T23" fmla="*/ 746 h 839"/>
                  <a:gd name="T24" fmla="*/ 12 w 212"/>
                  <a:gd name="T25" fmla="*/ 645 h 839"/>
                  <a:gd name="T26" fmla="*/ 3 w 212"/>
                  <a:gd name="T27" fmla="*/ 521 h 839"/>
                  <a:gd name="T28" fmla="*/ 0 w 212"/>
                  <a:gd name="T29" fmla="*/ 384 h 839"/>
                  <a:gd name="T30" fmla="*/ 6 w 212"/>
                  <a:gd name="T31" fmla="*/ 244 h 839"/>
                  <a:gd name="T32" fmla="*/ 29 w 212"/>
                  <a:gd name="T33" fmla="*/ 114 h 839"/>
                  <a:gd name="T34" fmla="*/ 68 w 212"/>
                  <a:gd name="T35" fmla="*/ 0 h 839"/>
                  <a:gd name="T36" fmla="*/ 212 w 212"/>
                  <a:gd name="T37" fmla="*/ 6 h 83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12"/>
                  <a:gd name="T58" fmla="*/ 0 h 839"/>
                  <a:gd name="T59" fmla="*/ 212 w 212"/>
                  <a:gd name="T60" fmla="*/ 839 h 83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12" h="839">
                    <a:moveTo>
                      <a:pt x="212" y="6"/>
                    </a:moveTo>
                    <a:lnTo>
                      <a:pt x="206" y="11"/>
                    </a:lnTo>
                    <a:lnTo>
                      <a:pt x="192" y="33"/>
                    </a:lnTo>
                    <a:lnTo>
                      <a:pt x="174" y="77"/>
                    </a:lnTo>
                    <a:lnTo>
                      <a:pt x="156" y="148"/>
                    </a:lnTo>
                    <a:lnTo>
                      <a:pt x="141" y="254"/>
                    </a:lnTo>
                    <a:lnTo>
                      <a:pt x="133" y="401"/>
                    </a:lnTo>
                    <a:lnTo>
                      <a:pt x="137" y="593"/>
                    </a:lnTo>
                    <a:lnTo>
                      <a:pt x="158" y="839"/>
                    </a:lnTo>
                    <a:lnTo>
                      <a:pt x="38" y="839"/>
                    </a:lnTo>
                    <a:lnTo>
                      <a:pt x="34" y="814"/>
                    </a:lnTo>
                    <a:lnTo>
                      <a:pt x="24" y="746"/>
                    </a:lnTo>
                    <a:lnTo>
                      <a:pt x="12" y="645"/>
                    </a:lnTo>
                    <a:lnTo>
                      <a:pt x="3" y="521"/>
                    </a:lnTo>
                    <a:lnTo>
                      <a:pt x="0" y="384"/>
                    </a:lnTo>
                    <a:lnTo>
                      <a:pt x="6" y="244"/>
                    </a:lnTo>
                    <a:lnTo>
                      <a:pt x="29" y="114"/>
                    </a:lnTo>
                    <a:lnTo>
                      <a:pt x="68" y="0"/>
                    </a:lnTo>
                    <a:lnTo>
                      <a:pt x="212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5" name="Freeform 37"/>
              <p:cNvSpPr>
                <a:spLocks/>
              </p:cNvSpPr>
              <p:nvPr/>
            </p:nvSpPr>
            <p:spPr bwMode="auto">
              <a:xfrm>
                <a:off x="6406" y="13636"/>
                <a:ext cx="137" cy="656"/>
              </a:xfrm>
              <a:custGeom>
                <a:avLst/>
                <a:gdLst>
                  <a:gd name="T0" fmla="*/ 43 w 137"/>
                  <a:gd name="T1" fmla="*/ 12 h 656"/>
                  <a:gd name="T2" fmla="*/ 39 w 137"/>
                  <a:gd name="T3" fmla="*/ 25 h 656"/>
                  <a:gd name="T4" fmla="*/ 30 w 137"/>
                  <a:gd name="T5" fmla="*/ 62 h 656"/>
                  <a:gd name="T6" fmla="*/ 19 w 137"/>
                  <a:gd name="T7" fmla="*/ 122 h 656"/>
                  <a:gd name="T8" fmla="*/ 7 w 137"/>
                  <a:gd name="T9" fmla="*/ 199 h 656"/>
                  <a:gd name="T10" fmla="*/ 0 w 137"/>
                  <a:gd name="T11" fmla="*/ 294 h 656"/>
                  <a:gd name="T12" fmla="*/ 1 w 137"/>
                  <a:gd name="T13" fmla="*/ 403 h 656"/>
                  <a:gd name="T14" fmla="*/ 12 w 137"/>
                  <a:gd name="T15" fmla="*/ 524 h 656"/>
                  <a:gd name="T16" fmla="*/ 38 w 137"/>
                  <a:gd name="T17" fmla="*/ 656 h 656"/>
                  <a:gd name="T18" fmla="*/ 132 w 137"/>
                  <a:gd name="T19" fmla="*/ 650 h 656"/>
                  <a:gd name="T20" fmla="*/ 127 w 137"/>
                  <a:gd name="T21" fmla="*/ 631 h 656"/>
                  <a:gd name="T22" fmla="*/ 119 w 137"/>
                  <a:gd name="T23" fmla="*/ 578 h 656"/>
                  <a:gd name="T24" fmla="*/ 107 w 137"/>
                  <a:gd name="T25" fmla="*/ 499 h 656"/>
                  <a:gd name="T26" fmla="*/ 97 w 137"/>
                  <a:gd name="T27" fmla="*/ 403 h 656"/>
                  <a:gd name="T28" fmla="*/ 92 w 137"/>
                  <a:gd name="T29" fmla="*/ 297 h 656"/>
                  <a:gd name="T30" fmla="*/ 94 w 137"/>
                  <a:gd name="T31" fmla="*/ 192 h 656"/>
                  <a:gd name="T32" fmla="*/ 108 w 137"/>
                  <a:gd name="T33" fmla="*/ 91 h 656"/>
                  <a:gd name="T34" fmla="*/ 137 w 137"/>
                  <a:gd name="T35" fmla="*/ 7 h 656"/>
                  <a:gd name="T36" fmla="*/ 137 w 137"/>
                  <a:gd name="T37" fmla="*/ 6 h 656"/>
                  <a:gd name="T38" fmla="*/ 137 w 137"/>
                  <a:gd name="T39" fmla="*/ 4 h 656"/>
                  <a:gd name="T40" fmla="*/ 135 w 137"/>
                  <a:gd name="T41" fmla="*/ 2 h 656"/>
                  <a:gd name="T42" fmla="*/ 129 w 137"/>
                  <a:gd name="T43" fmla="*/ 0 h 656"/>
                  <a:gd name="T44" fmla="*/ 119 w 137"/>
                  <a:gd name="T45" fmla="*/ 0 h 656"/>
                  <a:gd name="T46" fmla="*/ 101 w 137"/>
                  <a:gd name="T47" fmla="*/ 1 h 656"/>
                  <a:gd name="T48" fmla="*/ 77 w 137"/>
                  <a:gd name="T49" fmla="*/ 5 h 656"/>
                  <a:gd name="T50" fmla="*/ 43 w 137"/>
                  <a:gd name="T51" fmla="*/ 12 h 65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37"/>
                  <a:gd name="T79" fmla="*/ 0 h 656"/>
                  <a:gd name="T80" fmla="*/ 137 w 137"/>
                  <a:gd name="T81" fmla="*/ 656 h 65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37" h="656">
                    <a:moveTo>
                      <a:pt x="43" y="12"/>
                    </a:moveTo>
                    <a:lnTo>
                      <a:pt x="39" y="25"/>
                    </a:lnTo>
                    <a:lnTo>
                      <a:pt x="30" y="62"/>
                    </a:lnTo>
                    <a:lnTo>
                      <a:pt x="19" y="122"/>
                    </a:lnTo>
                    <a:lnTo>
                      <a:pt x="7" y="199"/>
                    </a:lnTo>
                    <a:lnTo>
                      <a:pt x="0" y="294"/>
                    </a:lnTo>
                    <a:lnTo>
                      <a:pt x="1" y="403"/>
                    </a:lnTo>
                    <a:lnTo>
                      <a:pt x="12" y="524"/>
                    </a:lnTo>
                    <a:lnTo>
                      <a:pt x="38" y="656"/>
                    </a:lnTo>
                    <a:lnTo>
                      <a:pt x="132" y="650"/>
                    </a:lnTo>
                    <a:lnTo>
                      <a:pt x="127" y="631"/>
                    </a:lnTo>
                    <a:lnTo>
                      <a:pt x="119" y="578"/>
                    </a:lnTo>
                    <a:lnTo>
                      <a:pt x="107" y="499"/>
                    </a:lnTo>
                    <a:lnTo>
                      <a:pt x="97" y="403"/>
                    </a:lnTo>
                    <a:lnTo>
                      <a:pt x="92" y="297"/>
                    </a:lnTo>
                    <a:lnTo>
                      <a:pt x="94" y="192"/>
                    </a:lnTo>
                    <a:lnTo>
                      <a:pt x="108" y="91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4"/>
                    </a:lnTo>
                    <a:lnTo>
                      <a:pt x="135" y="2"/>
                    </a:lnTo>
                    <a:lnTo>
                      <a:pt x="129" y="0"/>
                    </a:lnTo>
                    <a:lnTo>
                      <a:pt x="119" y="0"/>
                    </a:lnTo>
                    <a:lnTo>
                      <a:pt x="101" y="1"/>
                    </a:lnTo>
                    <a:lnTo>
                      <a:pt x="77" y="5"/>
                    </a:lnTo>
                    <a:lnTo>
                      <a:pt x="43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6" name="Freeform 38"/>
              <p:cNvSpPr>
                <a:spLocks/>
              </p:cNvSpPr>
              <p:nvPr/>
            </p:nvSpPr>
            <p:spPr bwMode="auto">
              <a:xfrm>
                <a:off x="6412" y="13680"/>
                <a:ext cx="116" cy="560"/>
              </a:xfrm>
              <a:custGeom>
                <a:avLst/>
                <a:gdLst>
                  <a:gd name="T0" fmla="*/ 36 w 116"/>
                  <a:gd name="T1" fmla="*/ 11 h 560"/>
                  <a:gd name="T2" fmla="*/ 33 w 116"/>
                  <a:gd name="T3" fmla="*/ 21 h 560"/>
                  <a:gd name="T4" fmla="*/ 24 w 116"/>
                  <a:gd name="T5" fmla="*/ 53 h 560"/>
                  <a:gd name="T6" fmla="*/ 15 w 116"/>
                  <a:gd name="T7" fmla="*/ 103 h 560"/>
                  <a:gd name="T8" fmla="*/ 5 w 116"/>
                  <a:gd name="T9" fmla="*/ 169 h 560"/>
                  <a:gd name="T10" fmla="*/ 0 w 116"/>
                  <a:gd name="T11" fmla="*/ 250 h 560"/>
                  <a:gd name="T12" fmla="*/ 1 w 116"/>
                  <a:gd name="T13" fmla="*/ 344 h 560"/>
                  <a:gd name="T14" fmla="*/ 10 w 116"/>
                  <a:gd name="T15" fmla="*/ 448 h 560"/>
                  <a:gd name="T16" fmla="*/ 32 w 116"/>
                  <a:gd name="T17" fmla="*/ 560 h 560"/>
                  <a:gd name="T18" fmla="*/ 112 w 116"/>
                  <a:gd name="T19" fmla="*/ 555 h 560"/>
                  <a:gd name="T20" fmla="*/ 108 w 116"/>
                  <a:gd name="T21" fmla="*/ 538 h 560"/>
                  <a:gd name="T22" fmla="*/ 101 w 116"/>
                  <a:gd name="T23" fmla="*/ 493 h 560"/>
                  <a:gd name="T24" fmla="*/ 91 w 116"/>
                  <a:gd name="T25" fmla="*/ 426 h 560"/>
                  <a:gd name="T26" fmla="*/ 82 w 116"/>
                  <a:gd name="T27" fmla="*/ 344 h 560"/>
                  <a:gd name="T28" fmla="*/ 77 w 116"/>
                  <a:gd name="T29" fmla="*/ 255 h 560"/>
                  <a:gd name="T30" fmla="*/ 79 w 116"/>
                  <a:gd name="T31" fmla="*/ 164 h 560"/>
                  <a:gd name="T32" fmla="*/ 91 w 116"/>
                  <a:gd name="T33" fmla="*/ 79 h 560"/>
                  <a:gd name="T34" fmla="*/ 116 w 116"/>
                  <a:gd name="T35" fmla="*/ 6 h 560"/>
                  <a:gd name="T36" fmla="*/ 116 w 116"/>
                  <a:gd name="T37" fmla="*/ 5 h 560"/>
                  <a:gd name="T38" fmla="*/ 116 w 116"/>
                  <a:gd name="T39" fmla="*/ 4 h 560"/>
                  <a:gd name="T40" fmla="*/ 114 w 116"/>
                  <a:gd name="T41" fmla="*/ 2 h 560"/>
                  <a:gd name="T42" fmla="*/ 109 w 116"/>
                  <a:gd name="T43" fmla="*/ 0 h 560"/>
                  <a:gd name="T44" fmla="*/ 100 w 116"/>
                  <a:gd name="T45" fmla="*/ 0 h 560"/>
                  <a:gd name="T46" fmla="*/ 86 w 116"/>
                  <a:gd name="T47" fmla="*/ 1 h 560"/>
                  <a:gd name="T48" fmla="*/ 65 w 116"/>
                  <a:gd name="T49" fmla="*/ 4 h 560"/>
                  <a:gd name="T50" fmla="*/ 36 w 116"/>
                  <a:gd name="T51" fmla="*/ 11 h 56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6"/>
                  <a:gd name="T79" fmla="*/ 0 h 560"/>
                  <a:gd name="T80" fmla="*/ 116 w 116"/>
                  <a:gd name="T81" fmla="*/ 560 h 56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6" h="560">
                    <a:moveTo>
                      <a:pt x="36" y="11"/>
                    </a:moveTo>
                    <a:lnTo>
                      <a:pt x="33" y="21"/>
                    </a:lnTo>
                    <a:lnTo>
                      <a:pt x="24" y="53"/>
                    </a:lnTo>
                    <a:lnTo>
                      <a:pt x="15" y="103"/>
                    </a:lnTo>
                    <a:lnTo>
                      <a:pt x="5" y="169"/>
                    </a:lnTo>
                    <a:lnTo>
                      <a:pt x="0" y="250"/>
                    </a:lnTo>
                    <a:lnTo>
                      <a:pt x="1" y="344"/>
                    </a:lnTo>
                    <a:lnTo>
                      <a:pt x="10" y="448"/>
                    </a:lnTo>
                    <a:lnTo>
                      <a:pt x="32" y="560"/>
                    </a:lnTo>
                    <a:lnTo>
                      <a:pt x="112" y="555"/>
                    </a:lnTo>
                    <a:lnTo>
                      <a:pt x="108" y="538"/>
                    </a:lnTo>
                    <a:lnTo>
                      <a:pt x="101" y="493"/>
                    </a:lnTo>
                    <a:lnTo>
                      <a:pt x="91" y="426"/>
                    </a:lnTo>
                    <a:lnTo>
                      <a:pt x="82" y="344"/>
                    </a:lnTo>
                    <a:lnTo>
                      <a:pt x="77" y="255"/>
                    </a:lnTo>
                    <a:lnTo>
                      <a:pt x="79" y="164"/>
                    </a:lnTo>
                    <a:lnTo>
                      <a:pt x="91" y="79"/>
                    </a:lnTo>
                    <a:lnTo>
                      <a:pt x="116" y="6"/>
                    </a:lnTo>
                    <a:lnTo>
                      <a:pt x="116" y="5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09" y="0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65" y="4"/>
                    </a:lnTo>
                    <a:lnTo>
                      <a:pt x="36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7" name="Freeform 39"/>
              <p:cNvSpPr>
                <a:spLocks/>
              </p:cNvSpPr>
              <p:nvPr/>
            </p:nvSpPr>
            <p:spPr bwMode="auto">
              <a:xfrm>
                <a:off x="6417" y="13724"/>
                <a:ext cx="97" cy="463"/>
              </a:xfrm>
              <a:custGeom>
                <a:avLst/>
                <a:gdLst>
                  <a:gd name="T0" fmla="*/ 30 w 97"/>
                  <a:gd name="T1" fmla="*/ 9 h 463"/>
                  <a:gd name="T2" fmla="*/ 27 w 97"/>
                  <a:gd name="T3" fmla="*/ 17 h 463"/>
                  <a:gd name="T4" fmla="*/ 20 w 97"/>
                  <a:gd name="T5" fmla="*/ 44 h 463"/>
                  <a:gd name="T6" fmla="*/ 12 w 97"/>
                  <a:gd name="T7" fmla="*/ 85 h 463"/>
                  <a:gd name="T8" fmla="*/ 4 w 97"/>
                  <a:gd name="T9" fmla="*/ 140 h 463"/>
                  <a:gd name="T10" fmla="*/ 0 w 97"/>
                  <a:gd name="T11" fmla="*/ 207 h 463"/>
                  <a:gd name="T12" fmla="*/ 0 w 97"/>
                  <a:gd name="T13" fmla="*/ 285 h 463"/>
                  <a:gd name="T14" fmla="*/ 9 w 97"/>
                  <a:gd name="T15" fmla="*/ 370 h 463"/>
                  <a:gd name="T16" fmla="*/ 26 w 97"/>
                  <a:gd name="T17" fmla="*/ 463 h 463"/>
                  <a:gd name="T18" fmla="*/ 93 w 97"/>
                  <a:gd name="T19" fmla="*/ 460 h 463"/>
                  <a:gd name="T20" fmla="*/ 89 w 97"/>
                  <a:gd name="T21" fmla="*/ 446 h 463"/>
                  <a:gd name="T22" fmla="*/ 83 w 97"/>
                  <a:gd name="T23" fmla="*/ 408 h 463"/>
                  <a:gd name="T24" fmla="*/ 75 w 97"/>
                  <a:gd name="T25" fmla="*/ 353 h 463"/>
                  <a:gd name="T26" fmla="*/ 68 w 97"/>
                  <a:gd name="T27" fmla="*/ 285 h 463"/>
                  <a:gd name="T28" fmla="*/ 65 w 97"/>
                  <a:gd name="T29" fmla="*/ 211 h 463"/>
                  <a:gd name="T30" fmla="*/ 67 w 97"/>
                  <a:gd name="T31" fmla="*/ 136 h 463"/>
                  <a:gd name="T32" fmla="*/ 76 w 97"/>
                  <a:gd name="T33" fmla="*/ 65 h 463"/>
                  <a:gd name="T34" fmla="*/ 97 w 97"/>
                  <a:gd name="T35" fmla="*/ 5 h 463"/>
                  <a:gd name="T36" fmla="*/ 97 w 97"/>
                  <a:gd name="T37" fmla="*/ 4 h 463"/>
                  <a:gd name="T38" fmla="*/ 97 w 97"/>
                  <a:gd name="T39" fmla="*/ 3 h 463"/>
                  <a:gd name="T40" fmla="*/ 95 w 97"/>
                  <a:gd name="T41" fmla="*/ 1 h 463"/>
                  <a:gd name="T42" fmla="*/ 91 w 97"/>
                  <a:gd name="T43" fmla="*/ 0 h 463"/>
                  <a:gd name="T44" fmla="*/ 84 w 97"/>
                  <a:gd name="T45" fmla="*/ 0 h 463"/>
                  <a:gd name="T46" fmla="*/ 71 w 97"/>
                  <a:gd name="T47" fmla="*/ 0 h 463"/>
                  <a:gd name="T48" fmla="*/ 54 w 97"/>
                  <a:gd name="T49" fmla="*/ 3 h 463"/>
                  <a:gd name="T50" fmla="*/ 30 w 97"/>
                  <a:gd name="T51" fmla="*/ 9 h 46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97"/>
                  <a:gd name="T79" fmla="*/ 0 h 463"/>
                  <a:gd name="T80" fmla="*/ 97 w 97"/>
                  <a:gd name="T81" fmla="*/ 463 h 46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97" h="463">
                    <a:moveTo>
                      <a:pt x="30" y="9"/>
                    </a:moveTo>
                    <a:lnTo>
                      <a:pt x="27" y="17"/>
                    </a:lnTo>
                    <a:lnTo>
                      <a:pt x="20" y="44"/>
                    </a:lnTo>
                    <a:lnTo>
                      <a:pt x="12" y="85"/>
                    </a:lnTo>
                    <a:lnTo>
                      <a:pt x="4" y="140"/>
                    </a:lnTo>
                    <a:lnTo>
                      <a:pt x="0" y="207"/>
                    </a:lnTo>
                    <a:lnTo>
                      <a:pt x="0" y="285"/>
                    </a:lnTo>
                    <a:lnTo>
                      <a:pt x="9" y="370"/>
                    </a:lnTo>
                    <a:lnTo>
                      <a:pt x="26" y="463"/>
                    </a:lnTo>
                    <a:lnTo>
                      <a:pt x="93" y="460"/>
                    </a:lnTo>
                    <a:lnTo>
                      <a:pt x="89" y="446"/>
                    </a:lnTo>
                    <a:lnTo>
                      <a:pt x="83" y="408"/>
                    </a:lnTo>
                    <a:lnTo>
                      <a:pt x="75" y="353"/>
                    </a:lnTo>
                    <a:lnTo>
                      <a:pt x="68" y="285"/>
                    </a:lnTo>
                    <a:lnTo>
                      <a:pt x="65" y="211"/>
                    </a:lnTo>
                    <a:lnTo>
                      <a:pt x="67" y="136"/>
                    </a:lnTo>
                    <a:lnTo>
                      <a:pt x="76" y="65"/>
                    </a:lnTo>
                    <a:lnTo>
                      <a:pt x="97" y="5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5" y="1"/>
                    </a:lnTo>
                    <a:lnTo>
                      <a:pt x="91" y="0"/>
                    </a:lnTo>
                    <a:lnTo>
                      <a:pt x="84" y="0"/>
                    </a:lnTo>
                    <a:lnTo>
                      <a:pt x="71" y="0"/>
                    </a:lnTo>
                    <a:lnTo>
                      <a:pt x="54" y="3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8" name="Freeform 40"/>
              <p:cNvSpPr>
                <a:spLocks/>
              </p:cNvSpPr>
              <p:nvPr/>
            </p:nvSpPr>
            <p:spPr bwMode="auto">
              <a:xfrm>
                <a:off x="6422" y="13768"/>
                <a:ext cx="77" cy="367"/>
              </a:xfrm>
              <a:custGeom>
                <a:avLst/>
                <a:gdLst>
                  <a:gd name="T0" fmla="*/ 24 w 77"/>
                  <a:gd name="T1" fmla="*/ 8 h 367"/>
                  <a:gd name="T2" fmla="*/ 22 w 77"/>
                  <a:gd name="T3" fmla="*/ 15 h 367"/>
                  <a:gd name="T4" fmla="*/ 17 w 77"/>
                  <a:gd name="T5" fmla="*/ 36 h 367"/>
                  <a:gd name="T6" fmla="*/ 10 w 77"/>
                  <a:gd name="T7" fmla="*/ 68 h 367"/>
                  <a:gd name="T8" fmla="*/ 4 w 77"/>
                  <a:gd name="T9" fmla="*/ 112 h 367"/>
                  <a:gd name="T10" fmla="*/ 0 w 77"/>
                  <a:gd name="T11" fmla="*/ 164 h 367"/>
                  <a:gd name="T12" fmla="*/ 0 w 77"/>
                  <a:gd name="T13" fmla="*/ 226 h 367"/>
                  <a:gd name="T14" fmla="*/ 7 w 77"/>
                  <a:gd name="T15" fmla="*/ 294 h 367"/>
                  <a:gd name="T16" fmla="*/ 21 w 77"/>
                  <a:gd name="T17" fmla="*/ 367 h 367"/>
                  <a:gd name="T18" fmla="*/ 74 w 77"/>
                  <a:gd name="T19" fmla="*/ 364 h 367"/>
                  <a:gd name="T20" fmla="*/ 71 w 77"/>
                  <a:gd name="T21" fmla="*/ 353 h 367"/>
                  <a:gd name="T22" fmla="*/ 66 w 77"/>
                  <a:gd name="T23" fmla="*/ 323 h 367"/>
                  <a:gd name="T24" fmla="*/ 60 w 77"/>
                  <a:gd name="T25" fmla="*/ 280 h 367"/>
                  <a:gd name="T26" fmla="*/ 54 w 77"/>
                  <a:gd name="T27" fmla="*/ 226 h 367"/>
                  <a:gd name="T28" fmla="*/ 51 w 77"/>
                  <a:gd name="T29" fmla="*/ 168 h 367"/>
                  <a:gd name="T30" fmla="*/ 53 w 77"/>
                  <a:gd name="T31" fmla="*/ 107 h 367"/>
                  <a:gd name="T32" fmla="*/ 61 w 77"/>
                  <a:gd name="T33" fmla="*/ 52 h 367"/>
                  <a:gd name="T34" fmla="*/ 77 w 77"/>
                  <a:gd name="T35" fmla="*/ 5 h 367"/>
                  <a:gd name="T36" fmla="*/ 77 w 77"/>
                  <a:gd name="T37" fmla="*/ 5 h 367"/>
                  <a:gd name="T38" fmla="*/ 77 w 77"/>
                  <a:gd name="T39" fmla="*/ 2 h 367"/>
                  <a:gd name="T40" fmla="*/ 76 w 77"/>
                  <a:gd name="T41" fmla="*/ 1 h 367"/>
                  <a:gd name="T42" fmla="*/ 72 w 77"/>
                  <a:gd name="T43" fmla="*/ 0 h 367"/>
                  <a:gd name="T44" fmla="*/ 66 w 77"/>
                  <a:gd name="T45" fmla="*/ 0 h 367"/>
                  <a:gd name="T46" fmla="*/ 56 w 77"/>
                  <a:gd name="T47" fmla="*/ 1 h 367"/>
                  <a:gd name="T48" fmla="*/ 43 w 77"/>
                  <a:gd name="T49" fmla="*/ 4 h 367"/>
                  <a:gd name="T50" fmla="*/ 24 w 77"/>
                  <a:gd name="T51" fmla="*/ 8 h 36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7"/>
                  <a:gd name="T79" fmla="*/ 0 h 367"/>
                  <a:gd name="T80" fmla="*/ 77 w 77"/>
                  <a:gd name="T81" fmla="*/ 367 h 36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7" h="367">
                    <a:moveTo>
                      <a:pt x="24" y="8"/>
                    </a:moveTo>
                    <a:lnTo>
                      <a:pt x="22" y="15"/>
                    </a:lnTo>
                    <a:lnTo>
                      <a:pt x="17" y="36"/>
                    </a:lnTo>
                    <a:lnTo>
                      <a:pt x="10" y="68"/>
                    </a:lnTo>
                    <a:lnTo>
                      <a:pt x="4" y="112"/>
                    </a:lnTo>
                    <a:lnTo>
                      <a:pt x="0" y="164"/>
                    </a:lnTo>
                    <a:lnTo>
                      <a:pt x="0" y="226"/>
                    </a:lnTo>
                    <a:lnTo>
                      <a:pt x="7" y="294"/>
                    </a:lnTo>
                    <a:lnTo>
                      <a:pt x="21" y="367"/>
                    </a:lnTo>
                    <a:lnTo>
                      <a:pt x="74" y="364"/>
                    </a:lnTo>
                    <a:lnTo>
                      <a:pt x="71" y="353"/>
                    </a:lnTo>
                    <a:lnTo>
                      <a:pt x="66" y="323"/>
                    </a:lnTo>
                    <a:lnTo>
                      <a:pt x="60" y="280"/>
                    </a:lnTo>
                    <a:lnTo>
                      <a:pt x="54" y="226"/>
                    </a:lnTo>
                    <a:lnTo>
                      <a:pt x="51" y="168"/>
                    </a:lnTo>
                    <a:lnTo>
                      <a:pt x="53" y="107"/>
                    </a:lnTo>
                    <a:lnTo>
                      <a:pt x="61" y="52"/>
                    </a:lnTo>
                    <a:lnTo>
                      <a:pt x="77" y="5"/>
                    </a:lnTo>
                    <a:lnTo>
                      <a:pt x="77" y="2"/>
                    </a:lnTo>
                    <a:lnTo>
                      <a:pt x="76" y="1"/>
                    </a:lnTo>
                    <a:lnTo>
                      <a:pt x="72" y="0"/>
                    </a:lnTo>
                    <a:lnTo>
                      <a:pt x="66" y="0"/>
                    </a:lnTo>
                    <a:lnTo>
                      <a:pt x="56" y="1"/>
                    </a:lnTo>
                    <a:lnTo>
                      <a:pt x="43" y="4"/>
                    </a:lnTo>
                    <a:lnTo>
                      <a:pt x="24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69" name="Freeform 41"/>
              <p:cNvSpPr>
                <a:spLocks/>
              </p:cNvSpPr>
              <p:nvPr/>
            </p:nvSpPr>
            <p:spPr bwMode="auto">
              <a:xfrm>
                <a:off x="6428" y="13813"/>
                <a:ext cx="56" cy="271"/>
              </a:xfrm>
              <a:custGeom>
                <a:avLst/>
                <a:gdLst>
                  <a:gd name="T0" fmla="*/ 17 w 56"/>
                  <a:gd name="T1" fmla="*/ 5 h 271"/>
                  <a:gd name="T2" fmla="*/ 16 w 56"/>
                  <a:gd name="T3" fmla="*/ 10 h 271"/>
                  <a:gd name="T4" fmla="*/ 12 w 56"/>
                  <a:gd name="T5" fmla="*/ 25 h 271"/>
                  <a:gd name="T6" fmla="*/ 6 w 56"/>
                  <a:gd name="T7" fmla="*/ 49 h 271"/>
                  <a:gd name="T8" fmla="*/ 2 w 56"/>
                  <a:gd name="T9" fmla="*/ 82 h 271"/>
                  <a:gd name="T10" fmla="*/ 0 w 56"/>
                  <a:gd name="T11" fmla="*/ 122 h 271"/>
                  <a:gd name="T12" fmla="*/ 0 w 56"/>
                  <a:gd name="T13" fmla="*/ 166 h 271"/>
                  <a:gd name="T14" fmla="*/ 4 w 56"/>
                  <a:gd name="T15" fmla="*/ 217 h 271"/>
                  <a:gd name="T16" fmla="*/ 15 w 56"/>
                  <a:gd name="T17" fmla="*/ 271 h 271"/>
                  <a:gd name="T18" fmla="*/ 54 w 56"/>
                  <a:gd name="T19" fmla="*/ 268 h 271"/>
                  <a:gd name="T20" fmla="*/ 52 w 56"/>
                  <a:gd name="T21" fmla="*/ 261 h 271"/>
                  <a:gd name="T22" fmla="*/ 48 w 56"/>
                  <a:gd name="T23" fmla="*/ 238 h 271"/>
                  <a:gd name="T24" fmla="*/ 44 w 56"/>
                  <a:gd name="T25" fmla="*/ 206 h 271"/>
                  <a:gd name="T26" fmla="*/ 40 w 56"/>
                  <a:gd name="T27" fmla="*/ 166 h 271"/>
                  <a:gd name="T28" fmla="*/ 37 w 56"/>
                  <a:gd name="T29" fmla="*/ 123 h 271"/>
                  <a:gd name="T30" fmla="*/ 39 w 56"/>
                  <a:gd name="T31" fmla="*/ 78 h 271"/>
                  <a:gd name="T32" fmla="*/ 44 w 56"/>
                  <a:gd name="T33" fmla="*/ 37 h 271"/>
                  <a:gd name="T34" fmla="*/ 56 w 56"/>
                  <a:gd name="T35" fmla="*/ 3 h 271"/>
                  <a:gd name="T36" fmla="*/ 56 w 56"/>
                  <a:gd name="T37" fmla="*/ 3 h 271"/>
                  <a:gd name="T38" fmla="*/ 56 w 56"/>
                  <a:gd name="T39" fmla="*/ 2 h 271"/>
                  <a:gd name="T40" fmla="*/ 55 w 56"/>
                  <a:gd name="T41" fmla="*/ 1 h 271"/>
                  <a:gd name="T42" fmla="*/ 52 w 56"/>
                  <a:gd name="T43" fmla="*/ 0 h 271"/>
                  <a:gd name="T44" fmla="*/ 48 w 56"/>
                  <a:gd name="T45" fmla="*/ 0 h 271"/>
                  <a:gd name="T46" fmla="*/ 42 w 56"/>
                  <a:gd name="T47" fmla="*/ 0 h 271"/>
                  <a:gd name="T48" fmla="*/ 31 w 56"/>
                  <a:gd name="T49" fmla="*/ 2 h 271"/>
                  <a:gd name="T50" fmla="*/ 17 w 56"/>
                  <a:gd name="T51" fmla="*/ 5 h 27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6"/>
                  <a:gd name="T79" fmla="*/ 0 h 271"/>
                  <a:gd name="T80" fmla="*/ 56 w 56"/>
                  <a:gd name="T81" fmla="*/ 271 h 27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6" h="271">
                    <a:moveTo>
                      <a:pt x="17" y="5"/>
                    </a:moveTo>
                    <a:lnTo>
                      <a:pt x="16" y="10"/>
                    </a:lnTo>
                    <a:lnTo>
                      <a:pt x="12" y="25"/>
                    </a:lnTo>
                    <a:lnTo>
                      <a:pt x="6" y="49"/>
                    </a:lnTo>
                    <a:lnTo>
                      <a:pt x="2" y="82"/>
                    </a:lnTo>
                    <a:lnTo>
                      <a:pt x="0" y="122"/>
                    </a:lnTo>
                    <a:lnTo>
                      <a:pt x="0" y="166"/>
                    </a:lnTo>
                    <a:lnTo>
                      <a:pt x="4" y="217"/>
                    </a:lnTo>
                    <a:lnTo>
                      <a:pt x="15" y="271"/>
                    </a:lnTo>
                    <a:lnTo>
                      <a:pt x="54" y="268"/>
                    </a:lnTo>
                    <a:lnTo>
                      <a:pt x="52" y="261"/>
                    </a:lnTo>
                    <a:lnTo>
                      <a:pt x="48" y="238"/>
                    </a:lnTo>
                    <a:lnTo>
                      <a:pt x="44" y="206"/>
                    </a:lnTo>
                    <a:lnTo>
                      <a:pt x="40" y="166"/>
                    </a:lnTo>
                    <a:lnTo>
                      <a:pt x="37" y="123"/>
                    </a:lnTo>
                    <a:lnTo>
                      <a:pt x="39" y="78"/>
                    </a:lnTo>
                    <a:lnTo>
                      <a:pt x="44" y="37"/>
                    </a:lnTo>
                    <a:lnTo>
                      <a:pt x="56" y="3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2" y="0"/>
                    </a:lnTo>
                    <a:lnTo>
                      <a:pt x="31" y="2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0" name="Freeform 42"/>
              <p:cNvSpPr>
                <a:spLocks/>
              </p:cNvSpPr>
              <p:nvPr/>
            </p:nvSpPr>
            <p:spPr bwMode="auto">
              <a:xfrm>
                <a:off x="7211" y="13549"/>
                <a:ext cx="186" cy="732"/>
              </a:xfrm>
              <a:custGeom>
                <a:avLst/>
                <a:gdLst>
                  <a:gd name="T0" fmla="*/ 186 w 186"/>
                  <a:gd name="T1" fmla="*/ 6 h 732"/>
                  <a:gd name="T2" fmla="*/ 182 w 186"/>
                  <a:gd name="T3" fmla="*/ 11 h 732"/>
                  <a:gd name="T4" fmla="*/ 169 w 186"/>
                  <a:gd name="T5" fmla="*/ 29 h 732"/>
                  <a:gd name="T6" fmla="*/ 153 w 186"/>
                  <a:gd name="T7" fmla="*/ 67 h 732"/>
                  <a:gd name="T8" fmla="*/ 137 w 186"/>
                  <a:gd name="T9" fmla="*/ 130 h 732"/>
                  <a:gd name="T10" fmla="*/ 124 w 186"/>
                  <a:gd name="T11" fmla="*/ 221 h 732"/>
                  <a:gd name="T12" fmla="*/ 117 w 186"/>
                  <a:gd name="T13" fmla="*/ 350 h 732"/>
                  <a:gd name="T14" fmla="*/ 122 w 186"/>
                  <a:gd name="T15" fmla="*/ 517 h 732"/>
                  <a:gd name="T16" fmla="*/ 139 w 186"/>
                  <a:gd name="T17" fmla="*/ 732 h 732"/>
                  <a:gd name="T18" fmla="*/ 34 w 186"/>
                  <a:gd name="T19" fmla="*/ 732 h 732"/>
                  <a:gd name="T20" fmla="*/ 31 w 186"/>
                  <a:gd name="T21" fmla="*/ 711 h 732"/>
                  <a:gd name="T22" fmla="*/ 22 w 186"/>
                  <a:gd name="T23" fmla="*/ 651 h 732"/>
                  <a:gd name="T24" fmla="*/ 12 w 186"/>
                  <a:gd name="T25" fmla="*/ 563 h 732"/>
                  <a:gd name="T26" fmla="*/ 3 w 186"/>
                  <a:gd name="T27" fmla="*/ 454 h 732"/>
                  <a:gd name="T28" fmla="*/ 0 w 186"/>
                  <a:gd name="T29" fmla="*/ 335 h 732"/>
                  <a:gd name="T30" fmla="*/ 6 w 186"/>
                  <a:gd name="T31" fmla="*/ 213 h 732"/>
                  <a:gd name="T32" fmla="*/ 25 w 186"/>
                  <a:gd name="T33" fmla="*/ 98 h 732"/>
                  <a:gd name="T34" fmla="*/ 60 w 186"/>
                  <a:gd name="T35" fmla="*/ 0 h 732"/>
                  <a:gd name="T36" fmla="*/ 186 w 186"/>
                  <a:gd name="T37" fmla="*/ 6 h 73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86"/>
                  <a:gd name="T58" fmla="*/ 0 h 732"/>
                  <a:gd name="T59" fmla="*/ 186 w 186"/>
                  <a:gd name="T60" fmla="*/ 732 h 73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86" h="732">
                    <a:moveTo>
                      <a:pt x="186" y="6"/>
                    </a:moveTo>
                    <a:lnTo>
                      <a:pt x="182" y="11"/>
                    </a:lnTo>
                    <a:lnTo>
                      <a:pt x="169" y="29"/>
                    </a:lnTo>
                    <a:lnTo>
                      <a:pt x="153" y="67"/>
                    </a:lnTo>
                    <a:lnTo>
                      <a:pt x="137" y="130"/>
                    </a:lnTo>
                    <a:lnTo>
                      <a:pt x="124" y="221"/>
                    </a:lnTo>
                    <a:lnTo>
                      <a:pt x="117" y="350"/>
                    </a:lnTo>
                    <a:lnTo>
                      <a:pt x="122" y="517"/>
                    </a:lnTo>
                    <a:lnTo>
                      <a:pt x="139" y="732"/>
                    </a:lnTo>
                    <a:lnTo>
                      <a:pt x="34" y="732"/>
                    </a:lnTo>
                    <a:lnTo>
                      <a:pt x="31" y="711"/>
                    </a:lnTo>
                    <a:lnTo>
                      <a:pt x="22" y="651"/>
                    </a:lnTo>
                    <a:lnTo>
                      <a:pt x="12" y="563"/>
                    </a:lnTo>
                    <a:lnTo>
                      <a:pt x="3" y="454"/>
                    </a:lnTo>
                    <a:lnTo>
                      <a:pt x="0" y="335"/>
                    </a:lnTo>
                    <a:lnTo>
                      <a:pt x="6" y="213"/>
                    </a:lnTo>
                    <a:lnTo>
                      <a:pt x="25" y="98"/>
                    </a:lnTo>
                    <a:lnTo>
                      <a:pt x="60" y="0"/>
                    </a:lnTo>
                    <a:lnTo>
                      <a:pt x="186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1" name="Freeform 43"/>
              <p:cNvSpPr>
                <a:spLocks/>
              </p:cNvSpPr>
              <p:nvPr/>
            </p:nvSpPr>
            <p:spPr bwMode="auto">
              <a:xfrm>
                <a:off x="7219" y="13600"/>
                <a:ext cx="158" cy="625"/>
              </a:xfrm>
              <a:custGeom>
                <a:avLst/>
                <a:gdLst>
                  <a:gd name="T0" fmla="*/ 158 w 158"/>
                  <a:gd name="T1" fmla="*/ 4 h 625"/>
                  <a:gd name="T2" fmla="*/ 153 w 158"/>
                  <a:gd name="T3" fmla="*/ 9 h 625"/>
                  <a:gd name="T4" fmla="*/ 144 w 158"/>
                  <a:gd name="T5" fmla="*/ 25 h 625"/>
                  <a:gd name="T6" fmla="*/ 130 w 158"/>
                  <a:gd name="T7" fmla="*/ 57 h 625"/>
                  <a:gd name="T8" fmla="*/ 116 w 158"/>
                  <a:gd name="T9" fmla="*/ 110 h 625"/>
                  <a:gd name="T10" fmla="*/ 105 w 158"/>
                  <a:gd name="T11" fmla="*/ 189 h 625"/>
                  <a:gd name="T12" fmla="*/ 100 w 158"/>
                  <a:gd name="T13" fmla="*/ 298 h 625"/>
                  <a:gd name="T14" fmla="*/ 103 w 158"/>
                  <a:gd name="T15" fmla="*/ 441 h 625"/>
                  <a:gd name="T16" fmla="*/ 118 w 158"/>
                  <a:gd name="T17" fmla="*/ 625 h 625"/>
                  <a:gd name="T18" fmla="*/ 29 w 158"/>
                  <a:gd name="T19" fmla="*/ 625 h 625"/>
                  <a:gd name="T20" fmla="*/ 25 w 158"/>
                  <a:gd name="T21" fmla="*/ 607 h 625"/>
                  <a:gd name="T22" fmla="*/ 18 w 158"/>
                  <a:gd name="T23" fmla="*/ 556 h 625"/>
                  <a:gd name="T24" fmla="*/ 9 w 158"/>
                  <a:gd name="T25" fmla="*/ 480 h 625"/>
                  <a:gd name="T26" fmla="*/ 2 w 158"/>
                  <a:gd name="T27" fmla="*/ 387 h 625"/>
                  <a:gd name="T28" fmla="*/ 0 w 158"/>
                  <a:gd name="T29" fmla="*/ 286 h 625"/>
                  <a:gd name="T30" fmla="*/ 5 w 158"/>
                  <a:gd name="T31" fmla="*/ 182 h 625"/>
                  <a:gd name="T32" fmla="*/ 21 w 158"/>
                  <a:gd name="T33" fmla="*/ 84 h 625"/>
                  <a:gd name="T34" fmla="*/ 51 w 158"/>
                  <a:gd name="T35" fmla="*/ 0 h 625"/>
                  <a:gd name="T36" fmla="*/ 158 w 158"/>
                  <a:gd name="T37" fmla="*/ 4 h 6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8"/>
                  <a:gd name="T58" fmla="*/ 0 h 625"/>
                  <a:gd name="T59" fmla="*/ 158 w 158"/>
                  <a:gd name="T60" fmla="*/ 625 h 6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8" h="625">
                    <a:moveTo>
                      <a:pt x="158" y="4"/>
                    </a:moveTo>
                    <a:lnTo>
                      <a:pt x="153" y="9"/>
                    </a:lnTo>
                    <a:lnTo>
                      <a:pt x="144" y="25"/>
                    </a:lnTo>
                    <a:lnTo>
                      <a:pt x="130" y="57"/>
                    </a:lnTo>
                    <a:lnTo>
                      <a:pt x="116" y="110"/>
                    </a:lnTo>
                    <a:lnTo>
                      <a:pt x="105" y="189"/>
                    </a:lnTo>
                    <a:lnTo>
                      <a:pt x="100" y="298"/>
                    </a:lnTo>
                    <a:lnTo>
                      <a:pt x="103" y="441"/>
                    </a:lnTo>
                    <a:lnTo>
                      <a:pt x="118" y="625"/>
                    </a:lnTo>
                    <a:lnTo>
                      <a:pt x="29" y="625"/>
                    </a:lnTo>
                    <a:lnTo>
                      <a:pt x="25" y="607"/>
                    </a:lnTo>
                    <a:lnTo>
                      <a:pt x="18" y="556"/>
                    </a:lnTo>
                    <a:lnTo>
                      <a:pt x="9" y="480"/>
                    </a:lnTo>
                    <a:lnTo>
                      <a:pt x="2" y="387"/>
                    </a:lnTo>
                    <a:lnTo>
                      <a:pt x="0" y="286"/>
                    </a:lnTo>
                    <a:lnTo>
                      <a:pt x="5" y="182"/>
                    </a:lnTo>
                    <a:lnTo>
                      <a:pt x="21" y="84"/>
                    </a:lnTo>
                    <a:lnTo>
                      <a:pt x="51" y="0"/>
                    </a:lnTo>
                    <a:lnTo>
                      <a:pt x="158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2" name="Freeform 44"/>
              <p:cNvSpPr>
                <a:spLocks/>
              </p:cNvSpPr>
              <p:nvPr/>
            </p:nvSpPr>
            <p:spPr bwMode="auto">
              <a:xfrm>
                <a:off x="7225" y="13651"/>
                <a:ext cx="131" cy="517"/>
              </a:xfrm>
              <a:custGeom>
                <a:avLst/>
                <a:gdLst>
                  <a:gd name="T0" fmla="*/ 131 w 131"/>
                  <a:gd name="T1" fmla="*/ 4 h 517"/>
                  <a:gd name="T2" fmla="*/ 128 w 131"/>
                  <a:gd name="T3" fmla="*/ 7 h 517"/>
                  <a:gd name="T4" fmla="*/ 119 w 131"/>
                  <a:gd name="T5" fmla="*/ 21 h 517"/>
                  <a:gd name="T6" fmla="*/ 109 w 131"/>
                  <a:gd name="T7" fmla="*/ 47 h 517"/>
                  <a:gd name="T8" fmla="*/ 97 w 131"/>
                  <a:gd name="T9" fmla="*/ 91 h 517"/>
                  <a:gd name="T10" fmla="*/ 88 w 131"/>
                  <a:gd name="T11" fmla="*/ 156 h 517"/>
                  <a:gd name="T12" fmla="*/ 84 w 131"/>
                  <a:gd name="T13" fmla="*/ 247 h 517"/>
                  <a:gd name="T14" fmla="*/ 86 w 131"/>
                  <a:gd name="T15" fmla="*/ 366 h 517"/>
                  <a:gd name="T16" fmla="*/ 99 w 131"/>
                  <a:gd name="T17" fmla="*/ 517 h 517"/>
                  <a:gd name="T18" fmla="*/ 25 w 131"/>
                  <a:gd name="T19" fmla="*/ 517 h 517"/>
                  <a:gd name="T20" fmla="*/ 23 w 131"/>
                  <a:gd name="T21" fmla="*/ 502 h 517"/>
                  <a:gd name="T22" fmla="*/ 16 w 131"/>
                  <a:gd name="T23" fmla="*/ 460 h 517"/>
                  <a:gd name="T24" fmla="*/ 9 w 131"/>
                  <a:gd name="T25" fmla="*/ 397 h 517"/>
                  <a:gd name="T26" fmla="*/ 2 w 131"/>
                  <a:gd name="T27" fmla="*/ 320 h 517"/>
                  <a:gd name="T28" fmla="*/ 0 w 131"/>
                  <a:gd name="T29" fmla="*/ 236 h 517"/>
                  <a:gd name="T30" fmla="*/ 4 w 131"/>
                  <a:gd name="T31" fmla="*/ 151 h 517"/>
                  <a:gd name="T32" fmla="*/ 18 w 131"/>
                  <a:gd name="T33" fmla="*/ 70 h 517"/>
                  <a:gd name="T34" fmla="*/ 43 w 131"/>
                  <a:gd name="T35" fmla="*/ 0 h 517"/>
                  <a:gd name="T36" fmla="*/ 131 w 131"/>
                  <a:gd name="T37" fmla="*/ 4 h 51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1"/>
                  <a:gd name="T58" fmla="*/ 0 h 517"/>
                  <a:gd name="T59" fmla="*/ 131 w 131"/>
                  <a:gd name="T60" fmla="*/ 517 h 51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1" h="517">
                    <a:moveTo>
                      <a:pt x="131" y="4"/>
                    </a:moveTo>
                    <a:lnTo>
                      <a:pt x="128" y="7"/>
                    </a:lnTo>
                    <a:lnTo>
                      <a:pt x="119" y="21"/>
                    </a:lnTo>
                    <a:lnTo>
                      <a:pt x="109" y="47"/>
                    </a:lnTo>
                    <a:lnTo>
                      <a:pt x="97" y="91"/>
                    </a:lnTo>
                    <a:lnTo>
                      <a:pt x="88" y="156"/>
                    </a:lnTo>
                    <a:lnTo>
                      <a:pt x="84" y="247"/>
                    </a:lnTo>
                    <a:lnTo>
                      <a:pt x="86" y="366"/>
                    </a:lnTo>
                    <a:lnTo>
                      <a:pt x="99" y="517"/>
                    </a:lnTo>
                    <a:lnTo>
                      <a:pt x="25" y="517"/>
                    </a:lnTo>
                    <a:lnTo>
                      <a:pt x="23" y="502"/>
                    </a:lnTo>
                    <a:lnTo>
                      <a:pt x="16" y="460"/>
                    </a:lnTo>
                    <a:lnTo>
                      <a:pt x="9" y="397"/>
                    </a:lnTo>
                    <a:lnTo>
                      <a:pt x="2" y="320"/>
                    </a:lnTo>
                    <a:lnTo>
                      <a:pt x="0" y="236"/>
                    </a:lnTo>
                    <a:lnTo>
                      <a:pt x="4" y="151"/>
                    </a:lnTo>
                    <a:lnTo>
                      <a:pt x="18" y="70"/>
                    </a:lnTo>
                    <a:lnTo>
                      <a:pt x="43" y="0"/>
                    </a:lnTo>
                    <a:lnTo>
                      <a:pt x="131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3" name="Freeform 45"/>
              <p:cNvSpPr>
                <a:spLocks/>
              </p:cNvSpPr>
              <p:nvPr/>
            </p:nvSpPr>
            <p:spPr bwMode="auto">
              <a:xfrm>
                <a:off x="7233" y="13701"/>
                <a:ext cx="104" cy="411"/>
              </a:xfrm>
              <a:custGeom>
                <a:avLst/>
                <a:gdLst>
                  <a:gd name="T0" fmla="*/ 104 w 104"/>
                  <a:gd name="T1" fmla="*/ 4 h 411"/>
                  <a:gd name="T2" fmla="*/ 101 w 104"/>
                  <a:gd name="T3" fmla="*/ 7 h 411"/>
                  <a:gd name="T4" fmla="*/ 94 w 104"/>
                  <a:gd name="T5" fmla="*/ 17 h 411"/>
                  <a:gd name="T6" fmla="*/ 86 w 104"/>
                  <a:gd name="T7" fmla="*/ 38 h 411"/>
                  <a:gd name="T8" fmla="*/ 76 w 104"/>
                  <a:gd name="T9" fmla="*/ 73 h 411"/>
                  <a:gd name="T10" fmla="*/ 69 w 104"/>
                  <a:gd name="T11" fmla="*/ 125 h 411"/>
                  <a:gd name="T12" fmla="*/ 65 w 104"/>
                  <a:gd name="T13" fmla="*/ 196 h 411"/>
                  <a:gd name="T14" fmla="*/ 67 w 104"/>
                  <a:gd name="T15" fmla="*/ 291 h 411"/>
                  <a:gd name="T16" fmla="*/ 77 w 104"/>
                  <a:gd name="T17" fmla="*/ 411 h 411"/>
                  <a:gd name="T18" fmla="*/ 19 w 104"/>
                  <a:gd name="T19" fmla="*/ 411 h 411"/>
                  <a:gd name="T20" fmla="*/ 17 w 104"/>
                  <a:gd name="T21" fmla="*/ 399 h 411"/>
                  <a:gd name="T22" fmla="*/ 11 w 104"/>
                  <a:gd name="T23" fmla="*/ 365 h 411"/>
                  <a:gd name="T24" fmla="*/ 6 w 104"/>
                  <a:gd name="T25" fmla="*/ 316 h 411"/>
                  <a:gd name="T26" fmla="*/ 2 w 104"/>
                  <a:gd name="T27" fmla="*/ 255 h 411"/>
                  <a:gd name="T28" fmla="*/ 0 w 104"/>
                  <a:gd name="T29" fmla="*/ 188 h 411"/>
                  <a:gd name="T30" fmla="*/ 4 w 104"/>
                  <a:gd name="T31" fmla="*/ 120 h 411"/>
                  <a:gd name="T32" fmla="*/ 15 w 104"/>
                  <a:gd name="T33" fmla="*/ 55 h 411"/>
                  <a:gd name="T34" fmla="*/ 34 w 104"/>
                  <a:gd name="T35" fmla="*/ 0 h 411"/>
                  <a:gd name="T36" fmla="*/ 104 w 104"/>
                  <a:gd name="T37" fmla="*/ 4 h 4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4"/>
                  <a:gd name="T58" fmla="*/ 0 h 411"/>
                  <a:gd name="T59" fmla="*/ 104 w 104"/>
                  <a:gd name="T60" fmla="*/ 411 h 41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4" h="411">
                    <a:moveTo>
                      <a:pt x="104" y="4"/>
                    </a:moveTo>
                    <a:lnTo>
                      <a:pt x="101" y="7"/>
                    </a:lnTo>
                    <a:lnTo>
                      <a:pt x="94" y="17"/>
                    </a:lnTo>
                    <a:lnTo>
                      <a:pt x="86" y="38"/>
                    </a:lnTo>
                    <a:lnTo>
                      <a:pt x="76" y="73"/>
                    </a:lnTo>
                    <a:lnTo>
                      <a:pt x="69" y="125"/>
                    </a:lnTo>
                    <a:lnTo>
                      <a:pt x="65" y="196"/>
                    </a:lnTo>
                    <a:lnTo>
                      <a:pt x="67" y="291"/>
                    </a:lnTo>
                    <a:lnTo>
                      <a:pt x="77" y="411"/>
                    </a:lnTo>
                    <a:lnTo>
                      <a:pt x="19" y="411"/>
                    </a:lnTo>
                    <a:lnTo>
                      <a:pt x="17" y="399"/>
                    </a:lnTo>
                    <a:lnTo>
                      <a:pt x="11" y="365"/>
                    </a:lnTo>
                    <a:lnTo>
                      <a:pt x="6" y="316"/>
                    </a:lnTo>
                    <a:lnTo>
                      <a:pt x="2" y="255"/>
                    </a:lnTo>
                    <a:lnTo>
                      <a:pt x="0" y="188"/>
                    </a:lnTo>
                    <a:lnTo>
                      <a:pt x="4" y="120"/>
                    </a:lnTo>
                    <a:lnTo>
                      <a:pt x="15" y="55"/>
                    </a:lnTo>
                    <a:lnTo>
                      <a:pt x="34" y="0"/>
                    </a:lnTo>
                    <a:lnTo>
                      <a:pt x="10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4" name="Freeform 46"/>
              <p:cNvSpPr>
                <a:spLocks/>
              </p:cNvSpPr>
              <p:nvPr/>
            </p:nvSpPr>
            <p:spPr bwMode="auto">
              <a:xfrm>
                <a:off x="7240" y="13752"/>
                <a:ext cx="76" cy="302"/>
              </a:xfrm>
              <a:custGeom>
                <a:avLst/>
                <a:gdLst>
                  <a:gd name="T0" fmla="*/ 76 w 76"/>
                  <a:gd name="T1" fmla="*/ 2 h 302"/>
                  <a:gd name="T2" fmla="*/ 74 w 76"/>
                  <a:gd name="T3" fmla="*/ 4 h 302"/>
                  <a:gd name="T4" fmla="*/ 70 w 76"/>
                  <a:gd name="T5" fmla="*/ 12 h 302"/>
                  <a:gd name="T6" fmla="*/ 62 w 76"/>
                  <a:gd name="T7" fmla="*/ 28 h 302"/>
                  <a:gd name="T8" fmla="*/ 56 w 76"/>
                  <a:gd name="T9" fmla="*/ 53 h 302"/>
                  <a:gd name="T10" fmla="*/ 51 w 76"/>
                  <a:gd name="T11" fmla="*/ 92 h 302"/>
                  <a:gd name="T12" fmla="*/ 49 w 76"/>
                  <a:gd name="T13" fmla="*/ 145 h 302"/>
                  <a:gd name="T14" fmla="*/ 50 w 76"/>
                  <a:gd name="T15" fmla="*/ 214 h 302"/>
                  <a:gd name="T16" fmla="*/ 57 w 76"/>
                  <a:gd name="T17" fmla="*/ 302 h 302"/>
                  <a:gd name="T18" fmla="*/ 14 w 76"/>
                  <a:gd name="T19" fmla="*/ 302 h 302"/>
                  <a:gd name="T20" fmla="*/ 13 w 76"/>
                  <a:gd name="T21" fmla="*/ 294 h 302"/>
                  <a:gd name="T22" fmla="*/ 9 w 76"/>
                  <a:gd name="T23" fmla="*/ 269 h 302"/>
                  <a:gd name="T24" fmla="*/ 4 w 76"/>
                  <a:gd name="T25" fmla="*/ 232 h 302"/>
                  <a:gd name="T26" fmla="*/ 1 w 76"/>
                  <a:gd name="T27" fmla="*/ 188 h 302"/>
                  <a:gd name="T28" fmla="*/ 0 w 76"/>
                  <a:gd name="T29" fmla="*/ 138 h 302"/>
                  <a:gd name="T30" fmla="*/ 2 w 76"/>
                  <a:gd name="T31" fmla="*/ 89 h 302"/>
                  <a:gd name="T32" fmla="*/ 10 w 76"/>
                  <a:gd name="T33" fmla="*/ 41 h 302"/>
                  <a:gd name="T34" fmla="*/ 25 w 76"/>
                  <a:gd name="T35" fmla="*/ 0 h 302"/>
                  <a:gd name="T36" fmla="*/ 76 w 76"/>
                  <a:gd name="T37" fmla="*/ 2 h 30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6"/>
                  <a:gd name="T58" fmla="*/ 0 h 302"/>
                  <a:gd name="T59" fmla="*/ 76 w 76"/>
                  <a:gd name="T60" fmla="*/ 302 h 30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6" h="302">
                    <a:moveTo>
                      <a:pt x="76" y="2"/>
                    </a:moveTo>
                    <a:lnTo>
                      <a:pt x="74" y="4"/>
                    </a:lnTo>
                    <a:lnTo>
                      <a:pt x="70" y="12"/>
                    </a:lnTo>
                    <a:lnTo>
                      <a:pt x="62" y="28"/>
                    </a:lnTo>
                    <a:lnTo>
                      <a:pt x="56" y="53"/>
                    </a:lnTo>
                    <a:lnTo>
                      <a:pt x="51" y="92"/>
                    </a:lnTo>
                    <a:lnTo>
                      <a:pt x="49" y="145"/>
                    </a:lnTo>
                    <a:lnTo>
                      <a:pt x="50" y="214"/>
                    </a:lnTo>
                    <a:lnTo>
                      <a:pt x="57" y="302"/>
                    </a:lnTo>
                    <a:lnTo>
                      <a:pt x="14" y="302"/>
                    </a:lnTo>
                    <a:lnTo>
                      <a:pt x="13" y="294"/>
                    </a:lnTo>
                    <a:lnTo>
                      <a:pt x="9" y="269"/>
                    </a:lnTo>
                    <a:lnTo>
                      <a:pt x="4" y="232"/>
                    </a:lnTo>
                    <a:lnTo>
                      <a:pt x="1" y="188"/>
                    </a:lnTo>
                    <a:lnTo>
                      <a:pt x="0" y="138"/>
                    </a:lnTo>
                    <a:lnTo>
                      <a:pt x="2" y="89"/>
                    </a:lnTo>
                    <a:lnTo>
                      <a:pt x="10" y="41"/>
                    </a:lnTo>
                    <a:lnTo>
                      <a:pt x="25" y="0"/>
                    </a:lnTo>
                    <a:lnTo>
                      <a:pt x="76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5" name="Rectangle 47"/>
              <p:cNvSpPr>
                <a:spLocks noChangeArrowheads="1"/>
              </p:cNvSpPr>
              <p:nvPr/>
            </p:nvSpPr>
            <p:spPr bwMode="auto">
              <a:xfrm>
                <a:off x="6241" y="13678"/>
                <a:ext cx="23" cy="95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6" name="Freeform 48"/>
              <p:cNvSpPr>
                <a:spLocks/>
              </p:cNvSpPr>
              <p:nvPr/>
            </p:nvSpPr>
            <p:spPr bwMode="auto">
              <a:xfrm>
                <a:off x="6579" y="13664"/>
                <a:ext cx="375" cy="440"/>
              </a:xfrm>
              <a:custGeom>
                <a:avLst/>
                <a:gdLst>
                  <a:gd name="T0" fmla="*/ 35 w 375"/>
                  <a:gd name="T1" fmla="*/ 41 h 440"/>
                  <a:gd name="T2" fmla="*/ 32 w 375"/>
                  <a:gd name="T3" fmla="*/ 49 h 440"/>
                  <a:gd name="T4" fmla="*/ 25 w 375"/>
                  <a:gd name="T5" fmla="*/ 74 h 440"/>
                  <a:gd name="T6" fmla="*/ 17 w 375"/>
                  <a:gd name="T7" fmla="*/ 112 h 440"/>
                  <a:gd name="T8" fmla="*/ 8 w 375"/>
                  <a:gd name="T9" fmla="*/ 163 h 440"/>
                  <a:gd name="T10" fmla="*/ 2 w 375"/>
                  <a:gd name="T11" fmla="*/ 223 h 440"/>
                  <a:gd name="T12" fmla="*/ 0 w 375"/>
                  <a:gd name="T13" fmla="*/ 290 h 440"/>
                  <a:gd name="T14" fmla="*/ 7 w 375"/>
                  <a:gd name="T15" fmla="*/ 363 h 440"/>
                  <a:gd name="T16" fmla="*/ 23 w 375"/>
                  <a:gd name="T17" fmla="*/ 440 h 440"/>
                  <a:gd name="T18" fmla="*/ 23 w 375"/>
                  <a:gd name="T19" fmla="*/ 437 h 440"/>
                  <a:gd name="T20" fmla="*/ 23 w 375"/>
                  <a:gd name="T21" fmla="*/ 427 h 440"/>
                  <a:gd name="T22" fmla="*/ 23 w 375"/>
                  <a:gd name="T23" fmla="*/ 411 h 440"/>
                  <a:gd name="T24" fmla="*/ 23 w 375"/>
                  <a:gd name="T25" fmla="*/ 391 h 440"/>
                  <a:gd name="T26" fmla="*/ 25 w 375"/>
                  <a:gd name="T27" fmla="*/ 367 h 440"/>
                  <a:gd name="T28" fmla="*/ 28 w 375"/>
                  <a:gd name="T29" fmla="*/ 341 h 440"/>
                  <a:gd name="T30" fmla="*/ 33 w 375"/>
                  <a:gd name="T31" fmla="*/ 312 h 440"/>
                  <a:gd name="T32" fmla="*/ 39 w 375"/>
                  <a:gd name="T33" fmla="*/ 281 h 440"/>
                  <a:gd name="T34" fmla="*/ 49 w 375"/>
                  <a:gd name="T35" fmla="*/ 251 h 440"/>
                  <a:gd name="T36" fmla="*/ 61 w 375"/>
                  <a:gd name="T37" fmla="*/ 222 h 440"/>
                  <a:gd name="T38" fmla="*/ 75 w 375"/>
                  <a:gd name="T39" fmla="*/ 194 h 440"/>
                  <a:gd name="T40" fmla="*/ 93 w 375"/>
                  <a:gd name="T41" fmla="*/ 168 h 440"/>
                  <a:gd name="T42" fmla="*/ 116 w 375"/>
                  <a:gd name="T43" fmla="*/ 145 h 440"/>
                  <a:gd name="T44" fmla="*/ 141 w 375"/>
                  <a:gd name="T45" fmla="*/ 127 h 440"/>
                  <a:gd name="T46" fmla="*/ 173 w 375"/>
                  <a:gd name="T47" fmla="*/ 114 h 440"/>
                  <a:gd name="T48" fmla="*/ 208 w 375"/>
                  <a:gd name="T49" fmla="*/ 106 h 440"/>
                  <a:gd name="T50" fmla="*/ 210 w 375"/>
                  <a:gd name="T51" fmla="*/ 104 h 440"/>
                  <a:gd name="T52" fmla="*/ 217 w 375"/>
                  <a:gd name="T53" fmla="*/ 100 h 440"/>
                  <a:gd name="T54" fmla="*/ 227 w 375"/>
                  <a:gd name="T55" fmla="*/ 92 h 440"/>
                  <a:gd name="T56" fmla="*/ 245 w 375"/>
                  <a:gd name="T57" fmla="*/ 82 h 440"/>
                  <a:gd name="T58" fmla="*/ 267 w 375"/>
                  <a:gd name="T59" fmla="*/ 69 h 440"/>
                  <a:gd name="T60" fmla="*/ 296 w 375"/>
                  <a:gd name="T61" fmla="*/ 54 h 440"/>
                  <a:gd name="T62" fmla="*/ 332 w 375"/>
                  <a:gd name="T63" fmla="*/ 36 h 440"/>
                  <a:gd name="T64" fmla="*/ 375 w 375"/>
                  <a:gd name="T65" fmla="*/ 17 h 440"/>
                  <a:gd name="T66" fmla="*/ 373 w 375"/>
                  <a:gd name="T67" fmla="*/ 16 h 440"/>
                  <a:gd name="T68" fmla="*/ 366 w 375"/>
                  <a:gd name="T69" fmla="*/ 15 h 440"/>
                  <a:gd name="T70" fmla="*/ 357 w 375"/>
                  <a:gd name="T71" fmla="*/ 13 h 440"/>
                  <a:gd name="T72" fmla="*/ 343 w 375"/>
                  <a:gd name="T73" fmla="*/ 10 h 440"/>
                  <a:gd name="T74" fmla="*/ 326 w 375"/>
                  <a:gd name="T75" fmla="*/ 7 h 440"/>
                  <a:gd name="T76" fmla="*/ 307 w 375"/>
                  <a:gd name="T77" fmla="*/ 5 h 440"/>
                  <a:gd name="T78" fmla="*/ 285 w 375"/>
                  <a:gd name="T79" fmla="*/ 3 h 440"/>
                  <a:gd name="T80" fmla="*/ 261 w 375"/>
                  <a:gd name="T81" fmla="*/ 1 h 440"/>
                  <a:gd name="T82" fmla="*/ 235 w 375"/>
                  <a:gd name="T83" fmla="*/ 0 h 440"/>
                  <a:gd name="T84" fmla="*/ 208 w 375"/>
                  <a:gd name="T85" fmla="*/ 1 h 440"/>
                  <a:gd name="T86" fmla="*/ 180 w 375"/>
                  <a:gd name="T87" fmla="*/ 2 h 440"/>
                  <a:gd name="T88" fmla="*/ 151 w 375"/>
                  <a:gd name="T89" fmla="*/ 5 h 440"/>
                  <a:gd name="T90" fmla="*/ 122 w 375"/>
                  <a:gd name="T91" fmla="*/ 10 h 440"/>
                  <a:gd name="T92" fmla="*/ 92 w 375"/>
                  <a:gd name="T93" fmla="*/ 18 h 440"/>
                  <a:gd name="T94" fmla="*/ 63 w 375"/>
                  <a:gd name="T95" fmla="*/ 28 h 440"/>
                  <a:gd name="T96" fmla="*/ 35 w 375"/>
                  <a:gd name="T97" fmla="*/ 41 h 4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75"/>
                  <a:gd name="T148" fmla="*/ 0 h 440"/>
                  <a:gd name="T149" fmla="*/ 375 w 375"/>
                  <a:gd name="T150" fmla="*/ 440 h 4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75" h="440">
                    <a:moveTo>
                      <a:pt x="35" y="41"/>
                    </a:moveTo>
                    <a:lnTo>
                      <a:pt x="32" y="49"/>
                    </a:lnTo>
                    <a:lnTo>
                      <a:pt x="25" y="74"/>
                    </a:lnTo>
                    <a:lnTo>
                      <a:pt x="17" y="112"/>
                    </a:lnTo>
                    <a:lnTo>
                      <a:pt x="8" y="163"/>
                    </a:lnTo>
                    <a:lnTo>
                      <a:pt x="2" y="223"/>
                    </a:lnTo>
                    <a:lnTo>
                      <a:pt x="0" y="290"/>
                    </a:lnTo>
                    <a:lnTo>
                      <a:pt x="7" y="363"/>
                    </a:lnTo>
                    <a:lnTo>
                      <a:pt x="23" y="440"/>
                    </a:lnTo>
                    <a:lnTo>
                      <a:pt x="23" y="437"/>
                    </a:lnTo>
                    <a:lnTo>
                      <a:pt x="23" y="427"/>
                    </a:lnTo>
                    <a:lnTo>
                      <a:pt x="23" y="411"/>
                    </a:lnTo>
                    <a:lnTo>
                      <a:pt x="23" y="391"/>
                    </a:lnTo>
                    <a:lnTo>
                      <a:pt x="25" y="367"/>
                    </a:lnTo>
                    <a:lnTo>
                      <a:pt x="28" y="341"/>
                    </a:lnTo>
                    <a:lnTo>
                      <a:pt x="33" y="312"/>
                    </a:lnTo>
                    <a:lnTo>
                      <a:pt x="39" y="281"/>
                    </a:lnTo>
                    <a:lnTo>
                      <a:pt x="49" y="251"/>
                    </a:lnTo>
                    <a:lnTo>
                      <a:pt x="61" y="222"/>
                    </a:lnTo>
                    <a:lnTo>
                      <a:pt x="75" y="194"/>
                    </a:lnTo>
                    <a:lnTo>
                      <a:pt x="93" y="168"/>
                    </a:lnTo>
                    <a:lnTo>
                      <a:pt x="116" y="145"/>
                    </a:lnTo>
                    <a:lnTo>
                      <a:pt x="141" y="127"/>
                    </a:lnTo>
                    <a:lnTo>
                      <a:pt x="173" y="114"/>
                    </a:lnTo>
                    <a:lnTo>
                      <a:pt x="208" y="106"/>
                    </a:lnTo>
                    <a:lnTo>
                      <a:pt x="210" y="104"/>
                    </a:lnTo>
                    <a:lnTo>
                      <a:pt x="217" y="100"/>
                    </a:lnTo>
                    <a:lnTo>
                      <a:pt x="227" y="92"/>
                    </a:lnTo>
                    <a:lnTo>
                      <a:pt x="245" y="82"/>
                    </a:lnTo>
                    <a:lnTo>
                      <a:pt x="267" y="69"/>
                    </a:lnTo>
                    <a:lnTo>
                      <a:pt x="296" y="54"/>
                    </a:lnTo>
                    <a:lnTo>
                      <a:pt x="332" y="36"/>
                    </a:lnTo>
                    <a:lnTo>
                      <a:pt x="375" y="17"/>
                    </a:lnTo>
                    <a:lnTo>
                      <a:pt x="373" y="16"/>
                    </a:lnTo>
                    <a:lnTo>
                      <a:pt x="366" y="15"/>
                    </a:lnTo>
                    <a:lnTo>
                      <a:pt x="357" y="13"/>
                    </a:lnTo>
                    <a:lnTo>
                      <a:pt x="343" y="10"/>
                    </a:lnTo>
                    <a:lnTo>
                      <a:pt x="326" y="7"/>
                    </a:lnTo>
                    <a:lnTo>
                      <a:pt x="307" y="5"/>
                    </a:lnTo>
                    <a:lnTo>
                      <a:pt x="285" y="3"/>
                    </a:lnTo>
                    <a:lnTo>
                      <a:pt x="261" y="1"/>
                    </a:lnTo>
                    <a:lnTo>
                      <a:pt x="235" y="0"/>
                    </a:lnTo>
                    <a:lnTo>
                      <a:pt x="208" y="1"/>
                    </a:lnTo>
                    <a:lnTo>
                      <a:pt x="180" y="2"/>
                    </a:lnTo>
                    <a:lnTo>
                      <a:pt x="151" y="5"/>
                    </a:lnTo>
                    <a:lnTo>
                      <a:pt x="122" y="10"/>
                    </a:lnTo>
                    <a:lnTo>
                      <a:pt x="92" y="18"/>
                    </a:lnTo>
                    <a:lnTo>
                      <a:pt x="63" y="28"/>
                    </a:lnTo>
                    <a:lnTo>
                      <a:pt x="35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7" name="Freeform 49"/>
              <p:cNvSpPr>
                <a:spLocks/>
              </p:cNvSpPr>
              <p:nvPr/>
            </p:nvSpPr>
            <p:spPr bwMode="auto">
              <a:xfrm>
                <a:off x="6061" y="13991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8 h 83"/>
                  <a:gd name="T6" fmla="*/ 5 w 305"/>
                  <a:gd name="T7" fmla="*/ 44 h 83"/>
                  <a:gd name="T8" fmla="*/ 11 w 305"/>
                  <a:gd name="T9" fmla="*/ 37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8 h 83"/>
                  <a:gd name="T16" fmla="*/ 54 w 305"/>
                  <a:gd name="T17" fmla="*/ 12 h 83"/>
                  <a:gd name="T18" fmla="*/ 72 w 305"/>
                  <a:gd name="T19" fmla="*/ 6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7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6 h 83"/>
                  <a:gd name="T38" fmla="*/ 289 w 305"/>
                  <a:gd name="T39" fmla="*/ 44 h 83"/>
                  <a:gd name="T40" fmla="*/ 277 w 305"/>
                  <a:gd name="T41" fmla="*/ 41 h 83"/>
                  <a:gd name="T42" fmla="*/ 262 w 305"/>
                  <a:gd name="T43" fmla="*/ 36 h 83"/>
                  <a:gd name="T44" fmla="*/ 244 w 305"/>
                  <a:gd name="T45" fmla="*/ 32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1 h 83"/>
                  <a:gd name="T56" fmla="*/ 101 w 305"/>
                  <a:gd name="T57" fmla="*/ 23 h 83"/>
                  <a:gd name="T58" fmla="*/ 77 w 305"/>
                  <a:gd name="T59" fmla="*/ 29 h 83"/>
                  <a:gd name="T60" fmla="*/ 55 w 305"/>
                  <a:gd name="T61" fmla="*/ 37 h 83"/>
                  <a:gd name="T62" fmla="*/ 33 w 305"/>
                  <a:gd name="T63" fmla="*/ 48 h 83"/>
                  <a:gd name="T64" fmla="*/ 15 w 305"/>
                  <a:gd name="T65" fmla="*/ 63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8"/>
                    </a:lnTo>
                    <a:lnTo>
                      <a:pt x="5" y="44"/>
                    </a:lnTo>
                    <a:lnTo>
                      <a:pt x="11" y="37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8"/>
                    </a:lnTo>
                    <a:lnTo>
                      <a:pt x="54" y="12"/>
                    </a:lnTo>
                    <a:lnTo>
                      <a:pt x="72" y="6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7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6"/>
                    </a:lnTo>
                    <a:lnTo>
                      <a:pt x="289" y="44"/>
                    </a:lnTo>
                    <a:lnTo>
                      <a:pt x="277" y="41"/>
                    </a:lnTo>
                    <a:lnTo>
                      <a:pt x="262" y="36"/>
                    </a:lnTo>
                    <a:lnTo>
                      <a:pt x="244" y="32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1"/>
                    </a:lnTo>
                    <a:lnTo>
                      <a:pt x="101" y="23"/>
                    </a:lnTo>
                    <a:lnTo>
                      <a:pt x="77" y="29"/>
                    </a:lnTo>
                    <a:lnTo>
                      <a:pt x="55" y="37"/>
                    </a:lnTo>
                    <a:lnTo>
                      <a:pt x="33" y="48"/>
                    </a:lnTo>
                    <a:lnTo>
                      <a:pt x="15" y="63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8" name="Freeform 50"/>
              <p:cNvSpPr>
                <a:spLocks/>
              </p:cNvSpPr>
              <p:nvPr/>
            </p:nvSpPr>
            <p:spPr bwMode="auto">
              <a:xfrm>
                <a:off x="6061" y="13793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9 h 83"/>
                  <a:gd name="T6" fmla="*/ 5 w 305"/>
                  <a:gd name="T7" fmla="*/ 44 h 83"/>
                  <a:gd name="T8" fmla="*/ 11 w 305"/>
                  <a:gd name="T9" fmla="*/ 38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7 h 83"/>
                  <a:gd name="T16" fmla="*/ 54 w 305"/>
                  <a:gd name="T17" fmla="*/ 12 h 83"/>
                  <a:gd name="T18" fmla="*/ 72 w 305"/>
                  <a:gd name="T19" fmla="*/ 7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8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5 h 83"/>
                  <a:gd name="T38" fmla="*/ 289 w 305"/>
                  <a:gd name="T39" fmla="*/ 43 h 83"/>
                  <a:gd name="T40" fmla="*/ 277 w 305"/>
                  <a:gd name="T41" fmla="*/ 40 h 83"/>
                  <a:gd name="T42" fmla="*/ 262 w 305"/>
                  <a:gd name="T43" fmla="*/ 36 h 83"/>
                  <a:gd name="T44" fmla="*/ 244 w 305"/>
                  <a:gd name="T45" fmla="*/ 33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2 h 83"/>
                  <a:gd name="T56" fmla="*/ 101 w 305"/>
                  <a:gd name="T57" fmla="*/ 24 h 83"/>
                  <a:gd name="T58" fmla="*/ 77 w 305"/>
                  <a:gd name="T59" fmla="*/ 29 h 83"/>
                  <a:gd name="T60" fmla="*/ 55 w 305"/>
                  <a:gd name="T61" fmla="*/ 38 h 83"/>
                  <a:gd name="T62" fmla="*/ 33 w 305"/>
                  <a:gd name="T63" fmla="*/ 49 h 83"/>
                  <a:gd name="T64" fmla="*/ 15 w 305"/>
                  <a:gd name="T65" fmla="*/ 64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9"/>
                    </a:lnTo>
                    <a:lnTo>
                      <a:pt x="5" y="44"/>
                    </a:lnTo>
                    <a:lnTo>
                      <a:pt x="11" y="38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7"/>
                    </a:lnTo>
                    <a:lnTo>
                      <a:pt x="54" y="12"/>
                    </a:lnTo>
                    <a:lnTo>
                      <a:pt x="72" y="7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8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5"/>
                    </a:lnTo>
                    <a:lnTo>
                      <a:pt x="289" y="43"/>
                    </a:lnTo>
                    <a:lnTo>
                      <a:pt x="277" y="40"/>
                    </a:lnTo>
                    <a:lnTo>
                      <a:pt x="262" y="36"/>
                    </a:lnTo>
                    <a:lnTo>
                      <a:pt x="244" y="33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2"/>
                    </a:lnTo>
                    <a:lnTo>
                      <a:pt x="101" y="24"/>
                    </a:lnTo>
                    <a:lnTo>
                      <a:pt x="77" y="29"/>
                    </a:lnTo>
                    <a:lnTo>
                      <a:pt x="55" y="38"/>
                    </a:lnTo>
                    <a:lnTo>
                      <a:pt x="33" y="49"/>
                    </a:lnTo>
                    <a:lnTo>
                      <a:pt x="15" y="64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79" name="Freeform 51"/>
              <p:cNvSpPr>
                <a:spLocks/>
              </p:cNvSpPr>
              <p:nvPr/>
            </p:nvSpPr>
            <p:spPr bwMode="auto">
              <a:xfrm>
                <a:off x="6348" y="13696"/>
                <a:ext cx="496" cy="917"/>
              </a:xfrm>
              <a:custGeom>
                <a:avLst/>
                <a:gdLst>
                  <a:gd name="T0" fmla="*/ 0 w 496"/>
                  <a:gd name="T1" fmla="*/ 0 h 917"/>
                  <a:gd name="T2" fmla="*/ 0 w 496"/>
                  <a:gd name="T3" fmla="*/ 886 h 917"/>
                  <a:gd name="T4" fmla="*/ 150 w 496"/>
                  <a:gd name="T5" fmla="*/ 917 h 917"/>
                  <a:gd name="T6" fmla="*/ 143 w 496"/>
                  <a:gd name="T7" fmla="*/ 797 h 917"/>
                  <a:gd name="T8" fmla="*/ 496 w 496"/>
                  <a:gd name="T9" fmla="*/ 851 h 917"/>
                  <a:gd name="T10" fmla="*/ 490 w 496"/>
                  <a:gd name="T11" fmla="*/ 803 h 917"/>
                  <a:gd name="T12" fmla="*/ 245 w 496"/>
                  <a:gd name="T13" fmla="*/ 773 h 917"/>
                  <a:gd name="T14" fmla="*/ 239 w 496"/>
                  <a:gd name="T15" fmla="*/ 670 h 917"/>
                  <a:gd name="T16" fmla="*/ 72 w 496"/>
                  <a:gd name="T17" fmla="*/ 670 h 917"/>
                  <a:gd name="T18" fmla="*/ 68 w 496"/>
                  <a:gd name="T19" fmla="*/ 657 h 917"/>
                  <a:gd name="T20" fmla="*/ 56 w 496"/>
                  <a:gd name="T21" fmla="*/ 620 h 917"/>
                  <a:gd name="T22" fmla="*/ 41 w 496"/>
                  <a:gd name="T23" fmla="*/ 559 h 917"/>
                  <a:gd name="T24" fmla="*/ 26 w 496"/>
                  <a:gd name="T25" fmla="*/ 480 h 917"/>
                  <a:gd name="T26" fmla="*/ 15 w 496"/>
                  <a:gd name="T27" fmla="*/ 385 h 917"/>
                  <a:gd name="T28" fmla="*/ 11 w 496"/>
                  <a:gd name="T29" fmla="*/ 276 h 917"/>
                  <a:gd name="T30" fmla="*/ 20 w 496"/>
                  <a:gd name="T31" fmla="*/ 158 h 917"/>
                  <a:gd name="T32" fmla="*/ 42 w 496"/>
                  <a:gd name="T33" fmla="*/ 30 h 917"/>
                  <a:gd name="T34" fmla="*/ 0 w 496"/>
                  <a:gd name="T35" fmla="*/ 0 h 9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6"/>
                  <a:gd name="T55" fmla="*/ 0 h 917"/>
                  <a:gd name="T56" fmla="*/ 496 w 496"/>
                  <a:gd name="T57" fmla="*/ 917 h 91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6" h="917">
                    <a:moveTo>
                      <a:pt x="0" y="0"/>
                    </a:moveTo>
                    <a:lnTo>
                      <a:pt x="0" y="886"/>
                    </a:lnTo>
                    <a:lnTo>
                      <a:pt x="150" y="917"/>
                    </a:lnTo>
                    <a:lnTo>
                      <a:pt x="143" y="797"/>
                    </a:lnTo>
                    <a:lnTo>
                      <a:pt x="496" y="851"/>
                    </a:lnTo>
                    <a:lnTo>
                      <a:pt x="490" y="803"/>
                    </a:lnTo>
                    <a:lnTo>
                      <a:pt x="245" y="773"/>
                    </a:lnTo>
                    <a:lnTo>
                      <a:pt x="239" y="670"/>
                    </a:lnTo>
                    <a:lnTo>
                      <a:pt x="72" y="670"/>
                    </a:lnTo>
                    <a:lnTo>
                      <a:pt x="68" y="657"/>
                    </a:lnTo>
                    <a:lnTo>
                      <a:pt x="56" y="620"/>
                    </a:lnTo>
                    <a:lnTo>
                      <a:pt x="41" y="559"/>
                    </a:lnTo>
                    <a:lnTo>
                      <a:pt x="26" y="480"/>
                    </a:lnTo>
                    <a:lnTo>
                      <a:pt x="15" y="385"/>
                    </a:lnTo>
                    <a:lnTo>
                      <a:pt x="11" y="276"/>
                    </a:lnTo>
                    <a:lnTo>
                      <a:pt x="20" y="158"/>
                    </a:lnTo>
                    <a:lnTo>
                      <a:pt x="42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80" name="Freeform 52"/>
              <p:cNvSpPr>
                <a:spLocks/>
              </p:cNvSpPr>
              <p:nvPr/>
            </p:nvSpPr>
            <p:spPr bwMode="auto">
              <a:xfrm>
                <a:off x="6593" y="13487"/>
                <a:ext cx="638" cy="125"/>
              </a:xfrm>
              <a:custGeom>
                <a:avLst/>
                <a:gdLst>
                  <a:gd name="T0" fmla="*/ 0 w 638"/>
                  <a:gd name="T1" fmla="*/ 125 h 125"/>
                  <a:gd name="T2" fmla="*/ 4 w 638"/>
                  <a:gd name="T3" fmla="*/ 124 h 125"/>
                  <a:gd name="T4" fmla="*/ 14 w 638"/>
                  <a:gd name="T5" fmla="*/ 119 h 125"/>
                  <a:gd name="T6" fmla="*/ 31 w 638"/>
                  <a:gd name="T7" fmla="*/ 114 h 125"/>
                  <a:gd name="T8" fmla="*/ 53 w 638"/>
                  <a:gd name="T9" fmla="*/ 106 h 125"/>
                  <a:gd name="T10" fmla="*/ 81 w 638"/>
                  <a:gd name="T11" fmla="*/ 98 h 125"/>
                  <a:gd name="T12" fmla="*/ 113 w 638"/>
                  <a:gd name="T13" fmla="*/ 89 h 125"/>
                  <a:gd name="T14" fmla="*/ 151 w 638"/>
                  <a:gd name="T15" fmla="*/ 81 h 125"/>
                  <a:gd name="T16" fmla="*/ 192 w 638"/>
                  <a:gd name="T17" fmla="*/ 73 h 125"/>
                  <a:gd name="T18" fmla="*/ 237 w 638"/>
                  <a:gd name="T19" fmla="*/ 65 h 125"/>
                  <a:gd name="T20" fmla="*/ 286 w 638"/>
                  <a:gd name="T21" fmla="*/ 60 h 125"/>
                  <a:gd name="T22" fmla="*/ 337 w 638"/>
                  <a:gd name="T23" fmla="*/ 56 h 125"/>
                  <a:gd name="T24" fmla="*/ 390 w 638"/>
                  <a:gd name="T25" fmla="*/ 55 h 125"/>
                  <a:gd name="T26" fmla="*/ 446 w 638"/>
                  <a:gd name="T27" fmla="*/ 56 h 125"/>
                  <a:gd name="T28" fmla="*/ 503 w 638"/>
                  <a:gd name="T29" fmla="*/ 61 h 125"/>
                  <a:gd name="T30" fmla="*/ 561 w 638"/>
                  <a:gd name="T31" fmla="*/ 70 h 125"/>
                  <a:gd name="T32" fmla="*/ 620 w 638"/>
                  <a:gd name="T33" fmla="*/ 83 h 125"/>
                  <a:gd name="T34" fmla="*/ 638 w 638"/>
                  <a:gd name="T35" fmla="*/ 0 h 125"/>
                  <a:gd name="T36" fmla="*/ 634 w 638"/>
                  <a:gd name="T37" fmla="*/ 0 h 125"/>
                  <a:gd name="T38" fmla="*/ 620 w 638"/>
                  <a:gd name="T39" fmla="*/ 0 h 125"/>
                  <a:gd name="T40" fmla="*/ 599 w 638"/>
                  <a:gd name="T41" fmla="*/ 0 h 125"/>
                  <a:gd name="T42" fmla="*/ 571 w 638"/>
                  <a:gd name="T43" fmla="*/ 1 h 125"/>
                  <a:gd name="T44" fmla="*/ 536 w 638"/>
                  <a:gd name="T45" fmla="*/ 2 h 125"/>
                  <a:gd name="T46" fmla="*/ 496 w 638"/>
                  <a:gd name="T47" fmla="*/ 3 h 125"/>
                  <a:gd name="T48" fmla="*/ 452 w 638"/>
                  <a:gd name="T49" fmla="*/ 6 h 125"/>
                  <a:gd name="T50" fmla="*/ 405 w 638"/>
                  <a:gd name="T51" fmla="*/ 8 h 125"/>
                  <a:gd name="T52" fmla="*/ 354 w 638"/>
                  <a:gd name="T53" fmla="*/ 13 h 125"/>
                  <a:gd name="T54" fmla="*/ 302 w 638"/>
                  <a:gd name="T55" fmla="*/ 17 h 125"/>
                  <a:gd name="T56" fmla="*/ 249 w 638"/>
                  <a:gd name="T57" fmla="*/ 22 h 125"/>
                  <a:gd name="T58" fmla="*/ 196 w 638"/>
                  <a:gd name="T59" fmla="*/ 30 h 125"/>
                  <a:gd name="T60" fmla="*/ 144 w 638"/>
                  <a:gd name="T61" fmla="*/ 37 h 125"/>
                  <a:gd name="T62" fmla="*/ 93 w 638"/>
                  <a:gd name="T63" fmla="*/ 47 h 125"/>
                  <a:gd name="T64" fmla="*/ 45 w 638"/>
                  <a:gd name="T65" fmla="*/ 58 h 125"/>
                  <a:gd name="T66" fmla="*/ 0 w 638"/>
                  <a:gd name="T67" fmla="*/ 71 h 125"/>
                  <a:gd name="T68" fmla="*/ 0 w 638"/>
                  <a:gd name="T69" fmla="*/ 125 h 12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38"/>
                  <a:gd name="T106" fmla="*/ 0 h 125"/>
                  <a:gd name="T107" fmla="*/ 638 w 638"/>
                  <a:gd name="T108" fmla="*/ 125 h 12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38" h="125">
                    <a:moveTo>
                      <a:pt x="0" y="125"/>
                    </a:moveTo>
                    <a:lnTo>
                      <a:pt x="4" y="124"/>
                    </a:lnTo>
                    <a:lnTo>
                      <a:pt x="14" y="119"/>
                    </a:lnTo>
                    <a:lnTo>
                      <a:pt x="31" y="114"/>
                    </a:lnTo>
                    <a:lnTo>
                      <a:pt x="53" y="106"/>
                    </a:lnTo>
                    <a:lnTo>
                      <a:pt x="81" y="98"/>
                    </a:lnTo>
                    <a:lnTo>
                      <a:pt x="113" y="89"/>
                    </a:lnTo>
                    <a:lnTo>
                      <a:pt x="151" y="81"/>
                    </a:lnTo>
                    <a:lnTo>
                      <a:pt x="192" y="73"/>
                    </a:lnTo>
                    <a:lnTo>
                      <a:pt x="237" y="65"/>
                    </a:lnTo>
                    <a:lnTo>
                      <a:pt x="286" y="60"/>
                    </a:lnTo>
                    <a:lnTo>
                      <a:pt x="337" y="56"/>
                    </a:lnTo>
                    <a:lnTo>
                      <a:pt x="390" y="55"/>
                    </a:lnTo>
                    <a:lnTo>
                      <a:pt x="446" y="56"/>
                    </a:lnTo>
                    <a:lnTo>
                      <a:pt x="503" y="61"/>
                    </a:lnTo>
                    <a:lnTo>
                      <a:pt x="561" y="70"/>
                    </a:lnTo>
                    <a:lnTo>
                      <a:pt x="620" y="83"/>
                    </a:lnTo>
                    <a:lnTo>
                      <a:pt x="638" y="0"/>
                    </a:lnTo>
                    <a:lnTo>
                      <a:pt x="634" y="0"/>
                    </a:lnTo>
                    <a:lnTo>
                      <a:pt x="620" y="0"/>
                    </a:lnTo>
                    <a:lnTo>
                      <a:pt x="599" y="0"/>
                    </a:lnTo>
                    <a:lnTo>
                      <a:pt x="571" y="1"/>
                    </a:lnTo>
                    <a:lnTo>
                      <a:pt x="536" y="2"/>
                    </a:lnTo>
                    <a:lnTo>
                      <a:pt x="496" y="3"/>
                    </a:lnTo>
                    <a:lnTo>
                      <a:pt x="452" y="6"/>
                    </a:lnTo>
                    <a:lnTo>
                      <a:pt x="405" y="8"/>
                    </a:lnTo>
                    <a:lnTo>
                      <a:pt x="354" y="13"/>
                    </a:lnTo>
                    <a:lnTo>
                      <a:pt x="302" y="17"/>
                    </a:lnTo>
                    <a:lnTo>
                      <a:pt x="249" y="22"/>
                    </a:lnTo>
                    <a:lnTo>
                      <a:pt x="196" y="30"/>
                    </a:lnTo>
                    <a:lnTo>
                      <a:pt x="144" y="37"/>
                    </a:lnTo>
                    <a:lnTo>
                      <a:pt x="93" y="47"/>
                    </a:lnTo>
                    <a:lnTo>
                      <a:pt x="45" y="58"/>
                    </a:lnTo>
                    <a:lnTo>
                      <a:pt x="0" y="71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81" name="Freeform 53"/>
              <p:cNvSpPr>
                <a:spLocks/>
              </p:cNvSpPr>
              <p:nvPr/>
            </p:nvSpPr>
            <p:spPr bwMode="auto">
              <a:xfrm>
                <a:off x="6217" y="14634"/>
                <a:ext cx="1075" cy="356"/>
              </a:xfrm>
              <a:custGeom>
                <a:avLst/>
                <a:gdLst>
                  <a:gd name="T0" fmla="*/ 454 w 1075"/>
                  <a:gd name="T1" fmla="*/ 344 h 356"/>
                  <a:gd name="T2" fmla="*/ 456 w 1075"/>
                  <a:gd name="T3" fmla="*/ 343 h 356"/>
                  <a:gd name="T4" fmla="*/ 463 w 1075"/>
                  <a:gd name="T5" fmla="*/ 341 h 356"/>
                  <a:gd name="T6" fmla="*/ 472 w 1075"/>
                  <a:gd name="T7" fmla="*/ 337 h 356"/>
                  <a:gd name="T8" fmla="*/ 485 w 1075"/>
                  <a:gd name="T9" fmla="*/ 332 h 356"/>
                  <a:gd name="T10" fmla="*/ 501 w 1075"/>
                  <a:gd name="T11" fmla="*/ 325 h 356"/>
                  <a:gd name="T12" fmla="*/ 518 w 1075"/>
                  <a:gd name="T13" fmla="*/ 317 h 356"/>
                  <a:gd name="T14" fmla="*/ 538 w 1075"/>
                  <a:gd name="T15" fmla="*/ 308 h 356"/>
                  <a:gd name="T16" fmla="*/ 558 w 1075"/>
                  <a:gd name="T17" fmla="*/ 298 h 356"/>
                  <a:gd name="T18" fmla="*/ 580 w 1075"/>
                  <a:gd name="T19" fmla="*/ 287 h 356"/>
                  <a:gd name="T20" fmla="*/ 600 w 1075"/>
                  <a:gd name="T21" fmla="*/ 274 h 356"/>
                  <a:gd name="T22" fmla="*/ 621 w 1075"/>
                  <a:gd name="T23" fmla="*/ 262 h 356"/>
                  <a:gd name="T24" fmla="*/ 640 w 1075"/>
                  <a:gd name="T25" fmla="*/ 248 h 356"/>
                  <a:gd name="T26" fmla="*/ 658 w 1075"/>
                  <a:gd name="T27" fmla="*/ 234 h 356"/>
                  <a:gd name="T28" fmla="*/ 674 w 1075"/>
                  <a:gd name="T29" fmla="*/ 219 h 356"/>
                  <a:gd name="T30" fmla="*/ 688 w 1075"/>
                  <a:gd name="T31" fmla="*/ 204 h 356"/>
                  <a:gd name="T32" fmla="*/ 699 w 1075"/>
                  <a:gd name="T33" fmla="*/ 189 h 356"/>
                  <a:gd name="T34" fmla="*/ 0 w 1075"/>
                  <a:gd name="T35" fmla="*/ 18 h 356"/>
                  <a:gd name="T36" fmla="*/ 54 w 1075"/>
                  <a:gd name="T37" fmla="*/ 0 h 356"/>
                  <a:gd name="T38" fmla="*/ 1075 w 1075"/>
                  <a:gd name="T39" fmla="*/ 251 h 356"/>
                  <a:gd name="T40" fmla="*/ 1033 w 1075"/>
                  <a:gd name="T41" fmla="*/ 274 h 356"/>
                  <a:gd name="T42" fmla="*/ 738 w 1075"/>
                  <a:gd name="T43" fmla="*/ 199 h 356"/>
                  <a:gd name="T44" fmla="*/ 737 w 1075"/>
                  <a:gd name="T45" fmla="*/ 200 h 356"/>
                  <a:gd name="T46" fmla="*/ 735 w 1075"/>
                  <a:gd name="T47" fmla="*/ 203 h 356"/>
                  <a:gd name="T48" fmla="*/ 730 w 1075"/>
                  <a:gd name="T49" fmla="*/ 207 h 356"/>
                  <a:gd name="T50" fmla="*/ 724 w 1075"/>
                  <a:gd name="T51" fmla="*/ 214 h 356"/>
                  <a:gd name="T52" fmla="*/ 716 w 1075"/>
                  <a:gd name="T53" fmla="*/ 222 h 356"/>
                  <a:gd name="T54" fmla="*/ 706 w 1075"/>
                  <a:gd name="T55" fmla="*/ 231 h 356"/>
                  <a:gd name="T56" fmla="*/ 694 w 1075"/>
                  <a:gd name="T57" fmla="*/ 242 h 356"/>
                  <a:gd name="T58" fmla="*/ 679 w 1075"/>
                  <a:gd name="T59" fmla="*/ 253 h 356"/>
                  <a:gd name="T60" fmla="*/ 662 w 1075"/>
                  <a:gd name="T61" fmla="*/ 265 h 356"/>
                  <a:gd name="T62" fmla="*/ 643 w 1075"/>
                  <a:gd name="T63" fmla="*/ 278 h 356"/>
                  <a:gd name="T64" fmla="*/ 621 w 1075"/>
                  <a:gd name="T65" fmla="*/ 291 h 356"/>
                  <a:gd name="T66" fmla="*/ 597 w 1075"/>
                  <a:gd name="T67" fmla="*/ 303 h 356"/>
                  <a:gd name="T68" fmla="*/ 570 w 1075"/>
                  <a:gd name="T69" fmla="*/ 317 h 356"/>
                  <a:gd name="T70" fmla="*/ 540 w 1075"/>
                  <a:gd name="T71" fmla="*/ 330 h 356"/>
                  <a:gd name="T72" fmla="*/ 508 w 1075"/>
                  <a:gd name="T73" fmla="*/ 343 h 356"/>
                  <a:gd name="T74" fmla="*/ 472 w 1075"/>
                  <a:gd name="T75" fmla="*/ 356 h 356"/>
                  <a:gd name="T76" fmla="*/ 454 w 1075"/>
                  <a:gd name="T77" fmla="*/ 344 h 35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75"/>
                  <a:gd name="T118" fmla="*/ 0 h 356"/>
                  <a:gd name="T119" fmla="*/ 1075 w 1075"/>
                  <a:gd name="T120" fmla="*/ 356 h 35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75" h="356">
                    <a:moveTo>
                      <a:pt x="454" y="344"/>
                    </a:moveTo>
                    <a:lnTo>
                      <a:pt x="456" y="343"/>
                    </a:lnTo>
                    <a:lnTo>
                      <a:pt x="463" y="341"/>
                    </a:lnTo>
                    <a:lnTo>
                      <a:pt x="472" y="337"/>
                    </a:lnTo>
                    <a:lnTo>
                      <a:pt x="485" y="332"/>
                    </a:lnTo>
                    <a:lnTo>
                      <a:pt x="501" y="325"/>
                    </a:lnTo>
                    <a:lnTo>
                      <a:pt x="518" y="317"/>
                    </a:lnTo>
                    <a:lnTo>
                      <a:pt x="538" y="308"/>
                    </a:lnTo>
                    <a:lnTo>
                      <a:pt x="558" y="298"/>
                    </a:lnTo>
                    <a:lnTo>
                      <a:pt x="580" y="287"/>
                    </a:lnTo>
                    <a:lnTo>
                      <a:pt x="600" y="274"/>
                    </a:lnTo>
                    <a:lnTo>
                      <a:pt x="621" y="262"/>
                    </a:lnTo>
                    <a:lnTo>
                      <a:pt x="640" y="248"/>
                    </a:lnTo>
                    <a:lnTo>
                      <a:pt x="658" y="234"/>
                    </a:lnTo>
                    <a:lnTo>
                      <a:pt x="674" y="219"/>
                    </a:lnTo>
                    <a:lnTo>
                      <a:pt x="688" y="204"/>
                    </a:lnTo>
                    <a:lnTo>
                      <a:pt x="699" y="189"/>
                    </a:lnTo>
                    <a:lnTo>
                      <a:pt x="0" y="18"/>
                    </a:lnTo>
                    <a:lnTo>
                      <a:pt x="54" y="0"/>
                    </a:lnTo>
                    <a:lnTo>
                      <a:pt x="1075" y="251"/>
                    </a:lnTo>
                    <a:lnTo>
                      <a:pt x="1033" y="274"/>
                    </a:lnTo>
                    <a:lnTo>
                      <a:pt x="738" y="199"/>
                    </a:lnTo>
                    <a:lnTo>
                      <a:pt x="737" y="200"/>
                    </a:lnTo>
                    <a:lnTo>
                      <a:pt x="735" y="203"/>
                    </a:lnTo>
                    <a:lnTo>
                      <a:pt x="730" y="207"/>
                    </a:lnTo>
                    <a:lnTo>
                      <a:pt x="724" y="214"/>
                    </a:lnTo>
                    <a:lnTo>
                      <a:pt x="716" y="222"/>
                    </a:lnTo>
                    <a:lnTo>
                      <a:pt x="706" y="231"/>
                    </a:lnTo>
                    <a:lnTo>
                      <a:pt x="694" y="242"/>
                    </a:lnTo>
                    <a:lnTo>
                      <a:pt x="679" y="253"/>
                    </a:lnTo>
                    <a:lnTo>
                      <a:pt x="662" y="265"/>
                    </a:lnTo>
                    <a:lnTo>
                      <a:pt x="643" y="278"/>
                    </a:lnTo>
                    <a:lnTo>
                      <a:pt x="621" y="291"/>
                    </a:lnTo>
                    <a:lnTo>
                      <a:pt x="597" y="303"/>
                    </a:lnTo>
                    <a:lnTo>
                      <a:pt x="570" y="317"/>
                    </a:lnTo>
                    <a:lnTo>
                      <a:pt x="540" y="330"/>
                    </a:lnTo>
                    <a:lnTo>
                      <a:pt x="508" y="343"/>
                    </a:lnTo>
                    <a:lnTo>
                      <a:pt x="472" y="356"/>
                    </a:lnTo>
                    <a:lnTo>
                      <a:pt x="454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82" name="Freeform 54"/>
              <p:cNvSpPr>
                <a:spLocks/>
              </p:cNvSpPr>
              <p:nvPr/>
            </p:nvSpPr>
            <p:spPr bwMode="auto">
              <a:xfrm>
                <a:off x="5997" y="14727"/>
                <a:ext cx="1095" cy="319"/>
              </a:xfrm>
              <a:custGeom>
                <a:avLst/>
                <a:gdLst>
                  <a:gd name="T0" fmla="*/ 0 w 1095"/>
                  <a:gd name="T1" fmla="*/ 0 h 319"/>
                  <a:gd name="T2" fmla="*/ 1071 w 1095"/>
                  <a:gd name="T3" fmla="*/ 319 h 319"/>
                  <a:gd name="T4" fmla="*/ 1095 w 1095"/>
                  <a:gd name="T5" fmla="*/ 319 h 319"/>
                  <a:gd name="T6" fmla="*/ 33 w 1095"/>
                  <a:gd name="T7" fmla="*/ 0 h 319"/>
                  <a:gd name="T8" fmla="*/ 0 w 1095"/>
                  <a:gd name="T9" fmla="*/ 0 h 3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95"/>
                  <a:gd name="T16" fmla="*/ 0 h 319"/>
                  <a:gd name="T17" fmla="*/ 1095 w 1095"/>
                  <a:gd name="T18" fmla="*/ 319 h 3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95" h="319">
                    <a:moveTo>
                      <a:pt x="0" y="0"/>
                    </a:moveTo>
                    <a:lnTo>
                      <a:pt x="1071" y="319"/>
                    </a:lnTo>
                    <a:lnTo>
                      <a:pt x="1095" y="319"/>
                    </a:lnTo>
                    <a:lnTo>
                      <a:pt x="3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83" name="Freeform 55"/>
              <p:cNvSpPr>
                <a:spLocks/>
              </p:cNvSpPr>
              <p:nvPr/>
            </p:nvSpPr>
            <p:spPr bwMode="auto">
              <a:xfrm>
                <a:off x="6181" y="14684"/>
                <a:ext cx="1082" cy="285"/>
              </a:xfrm>
              <a:custGeom>
                <a:avLst/>
                <a:gdLst>
                  <a:gd name="T0" fmla="*/ 0 w 1082"/>
                  <a:gd name="T1" fmla="*/ 1 h 285"/>
                  <a:gd name="T2" fmla="*/ 1058 w 1082"/>
                  <a:gd name="T3" fmla="*/ 285 h 285"/>
                  <a:gd name="T4" fmla="*/ 1082 w 1082"/>
                  <a:gd name="T5" fmla="*/ 284 h 285"/>
                  <a:gd name="T6" fmla="*/ 33 w 1082"/>
                  <a:gd name="T7" fmla="*/ 0 h 285"/>
                  <a:gd name="T8" fmla="*/ 0 w 1082"/>
                  <a:gd name="T9" fmla="*/ 1 h 2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2"/>
                  <a:gd name="T16" fmla="*/ 0 h 285"/>
                  <a:gd name="T17" fmla="*/ 1082 w 1082"/>
                  <a:gd name="T18" fmla="*/ 285 h 2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2" h="285">
                    <a:moveTo>
                      <a:pt x="0" y="1"/>
                    </a:moveTo>
                    <a:lnTo>
                      <a:pt x="1058" y="285"/>
                    </a:lnTo>
                    <a:lnTo>
                      <a:pt x="1082" y="284"/>
                    </a:lnTo>
                    <a:lnTo>
                      <a:pt x="33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84" name="Freeform 56"/>
              <p:cNvSpPr>
                <a:spLocks/>
              </p:cNvSpPr>
              <p:nvPr/>
            </p:nvSpPr>
            <p:spPr bwMode="auto">
              <a:xfrm>
                <a:off x="6093" y="14699"/>
                <a:ext cx="1087" cy="315"/>
              </a:xfrm>
              <a:custGeom>
                <a:avLst/>
                <a:gdLst>
                  <a:gd name="T0" fmla="*/ 0 w 1087"/>
                  <a:gd name="T1" fmla="*/ 0 h 315"/>
                  <a:gd name="T2" fmla="*/ 1066 w 1087"/>
                  <a:gd name="T3" fmla="*/ 315 h 315"/>
                  <a:gd name="T4" fmla="*/ 1087 w 1087"/>
                  <a:gd name="T5" fmla="*/ 308 h 315"/>
                  <a:gd name="T6" fmla="*/ 31 w 1087"/>
                  <a:gd name="T7" fmla="*/ 0 h 315"/>
                  <a:gd name="T8" fmla="*/ 0 w 1087"/>
                  <a:gd name="T9" fmla="*/ 0 h 3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7"/>
                  <a:gd name="T16" fmla="*/ 0 h 315"/>
                  <a:gd name="T17" fmla="*/ 1087 w 1087"/>
                  <a:gd name="T18" fmla="*/ 315 h 3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7" h="315">
                    <a:moveTo>
                      <a:pt x="0" y="0"/>
                    </a:moveTo>
                    <a:lnTo>
                      <a:pt x="1066" y="315"/>
                    </a:lnTo>
                    <a:lnTo>
                      <a:pt x="1087" y="308"/>
                    </a:lnTo>
                    <a:lnTo>
                      <a:pt x="3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1238" name="Group 57"/>
            <p:cNvGrpSpPr>
              <a:grpSpLocks/>
            </p:cNvGrpSpPr>
            <p:nvPr/>
          </p:nvGrpSpPr>
          <p:grpSpPr bwMode="auto">
            <a:xfrm>
              <a:off x="12806" y="10667"/>
              <a:ext cx="983" cy="1369"/>
              <a:chOff x="12762" y="10336"/>
              <a:chExt cx="1027" cy="1700"/>
            </a:xfrm>
          </p:grpSpPr>
          <p:sp>
            <p:nvSpPr>
              <p:cNvPr id="41240" name="Rectangle 58"/>
              <p:cNvSpPr>
                <a:spLocks noChangeArrowheads="1"/>
              </p:cNvSpPr>
              <p:nvPr/>
            </p:nvSpPr>
            <p:spPr bwMode="auto">
              <a:xfrm>
                <a:off x="12824" y="10394"/>
                <a:ext cx="965" cy="164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41" name="Rectangle 59"/>
              <p:cNvSpPr>
                <a:spLocks noChangeArrowheads="1"/>
              </p:cNvSpPr>
              <p:nvPr/>
            </p:nvSpPr>
            <p:spPr bwMode="auto">
              <a:xfrm>
                <a:off x="12766" y="10336"/>
                <a:ext cx="965" cy="16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42" name="Line 60"/>
              <p:cNvSpPr>
                <a:spLocks noChangeShapeType="1"/>
              </p:cNvSpPr>
              <p:nvPr/>
            </p:nvSpPr>
            <p:spPr bwMode="auto">
              <a:xfrm>
                <a:off x="12766" y="10682"/>
                <a:ext cx="965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43" name="Line 61"/>
              <p:cNvSpPr>
                <a:spLocks noChangeShapeType="1"/>
              </p:cNvSpPr>
              <p:nvPr/>
            </p:nvSpPr>
            <p:spPr bwMode="auto">
              <a:xfrm>
                <a:off x="12780" y="11042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44" name="Line 62"/>
              <p:cNvSpPr>
                <a:spLocks noChangeShapeType="1"/>
              </p:cNvSpPr>
              <p:nvPr/>
            </p:nvSpPr>
            <p:spPr bwMode="auto">
              <a:xfrm>
                <a:off x="12764" y="11374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45" name="Line 63"/>
              <p:cNvSpPr>
                <a:spLocks noChangeShapeType="1"/>
              </p:cNvSpPr>
              <p:nvPr/>
            </p:nvSpPr>
            <p:spPr bwMode="auto">
              <a:xfrm>
                <a:off x="12762" y="11675"/>
                <a:ext cx="96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1239" name="Text Box 64"/>
            <p:cNvSpPr txBox="1">
              <a:spLocks noChangeArrowheads="1"/>
            </p:cNvSpPr>
            <p:nvPr/>
          </p:nvSpPr>
          <p:spPr bwMode="auto">
            <a:xfrm>
              <a:off x="12809" y="10193"/>
              <a:ext cx="95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r>
                <a:rPr lang="en-US">
                  <a:solidFill>
                    <a:schemeClr val="tx2"/>
                  </a:solidFill>
                  <a:latin typeface="Arial" pitchFamily="34" charset="0"/>
                </a:rPr>
                <a:t>Host A</a:t>
              </a:r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</p:grpSp>
      <p:sp>
        <p:nvSpPr>
          <p:cNvPr id="40973" name="Text Box 65"/>
          <p:cNvSpPr txBox="1">
            <a:spLocks noChangeArrowheads="1"/>
          </p:cNvSpPr>
          <p:nvPr/>
        </p:nvSpPr>
        <p:spPr bwMode="auto">
          <a:xfrm>
            <a:off x="3978275" y="2635250"/>
            <a:ext cx="189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4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1400" baseline="-25000">
                <a:solidFill>
                  <a:srgbClr val="FF0000"/>
                </a:solidFill>
                <a:latin typeface="Arial" pitchFamily="34" charset="0"/>
              </a:rPr>
              <a:t>in 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: original data</a:t>
            </a:r>
            <a:endParaRPr lang="en-US" sz="14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0974" name="Line 66"/>
          <p:cNvSpPr>
            <a:spLocks noChangeShapeType="1"/>
          </p:cNvSpPr>
          <p:nvPr/>
        </p:nvSpPr>
        <p:spPr bwMode="auto">
          <a:xfrm flipH="1">
            <a:off x="2005013" y="5873750"/>
            <a:ext cx="1458912" cy="11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0975" name="Group 67"/>
          <p:cNvGrpSpPr>
            <a:grpSpLocks/>
          </p:cNvGrpSpPr>
          <p:nvPr/>
        </p:nvGrpSpPr>
        <p:grpSpPr bwMode="auto">
          <a:xfrm>
            <a:off x="1063625" y="4530725"/>
            <a:ext cx="979488" cy="1503363"/>
            <a:chOff x="12464" y="10193"/>
            <a:chExt cx="1481" cy="2272"/>
          </a:xfrm>
        </p:grpSpPr>
        <p:grpSp>
          <p:nvGrpSpPr>
            <p:cNvPr id="41189" name="Group 68"/>
            <p:cNvGrpSpPr>
              <a:grpSpLocks/>
            </p:cNvGrpSpPr>
            <p:nvPr/>
          </p:nvGrpSpPr>
          <p:grpSpPr bwMode="auto">
            <a:xfrm>
              <a:off x="12464" y="11102"/>
              <a:ext cx="1481" cy="1363"/>
              <a:chOff x="5850" y="13487"/>
              <a:chExt cx="2023" cy="1840"/>
            </a:xfrm>
          </p:grpSpPr>
          <p:sp>
            <p:nvSpPr>
              <p:cNvPr id="41198" name="Freeform 69"/>
              <p:cNvSpPr>
                <a:spLocks/>
              </p:cNvSpPr>
              <p:nvPr/>
            </p:nvSpPr>
            <p:spPr bwMode="auto">
              <a:xfrm>
                <a:off x="5850" y="13632"/>
                <a:ext cx="2023" cy="1695"/>
              </a:xfrm>
              <a:custGeom>
                <a:avLst/>
                <a:gdLst>
                  <a:gd name="T0" fmla="*/ 570 w 2023"/>
                  <a:gd name="T1" fmla="*/ 121 h 1695"/>
                  <a:gd name="T2" fmla="*/ 575 w 2023"/>
                  <a:gd name="T3" fmla="*/ 120 h 1695"/>
                  <a:gd name="T4" fmla="*/ 586 w 2023"/>
                  <a:gd name="T5" fmla="*/ 116 h 1695"/>
                  <a:gd name="T6" fmla="*/ 607 w 2023"/>
                  <a:gd name="T7" fmla="*/ 108 h 1695"/>
                  <a:gd name="T8" fmla="*/ 636 w 2023"/>
                  <a:gd name="T9" fmla="*/ 101 h 1695"/>
                  <a:gd name="T10" fmla="*/ 672 w 2023"/>
                  <a:gd name="T11" fmla="*/ 90 h 1695"/>
                  <a:gd name="T12" fmla="*/ 718 w 2023"/>
                  <a:gd name="T13" fmla="*/ 79 h 1695"/>
                  <a:gd name="T14" fmla="*/ 771 w 2023"/>
                  <a:gd name="T15" fmla="*/ 67 h 1695"/>
                  <a:gd name="T16" fmla="*/ 834 w 2023"/>
                  <a:gd name="T17" fmla="*/ 55 h 1695"/>
                  <a:gd name="T18" fmla="*/ 904 w 2023"/>
                  <a:gd name="T19" fmla="*/ 43 h 1695"/>
                  <a:gd name="T20" fmla="*/ 982 w 2023"/>
                  <a:gd name="T21" fmla="*/ 33 h 1695"/>
                  <a:gd name="T22" fmla="*/ 1071 w 2023"/>
                  <a:gd name="T23" fmla="*/ 22 h 1695"/>
                  <a:gd name="T24" fmla="*/ 1166 w 2023"/>
                  <a:gd name="T25" fmla="*/ 13 h 1695"/>
                  <a:gd name="T26" fmla="*/ 1271 w 2023"/>
                  <a:gd name="T27" fmla="*/ 7 h 1695"/>
                  <a:gd name="T28" fmla="*/ 1384 w 2023"/>
                  <a:gd name="T29" fmla="*/ 1 h 1695"/>
                  <a:gd name="T30" fmla="*/ 1506 w 2023"/>
                  <a:gd name="T31" fmla="*/ 0 h 1695"/>
                  <a:gd name="T32" fmla="*/ 1636 w 2023"/>
                  <a:gd name="T33" fmla="*/ 1 h 1695"/>
                  <a:gd name="T34" fmla="*/ 1692 w 2023"/>
                  <a:gd name="T35" fmla="*/ 233 h 1695"/>
                  <a:gd name="T36" fmla="*/ 1713 w 2023"/>
                  <a:gd name="T37" fmla="*/ 243 h 1695"/>
                  <a:gd name="T38" fmla="*/ 1758 w 2023"/>
                  <a:gd name="T39" fmla="*/ 274 h 1695"/>
                  <a:gd name="T40" fmla="*/ 1806 w 2023"/>
                  <a:gd name="T41" fmla="*/ 329 h 1695"/>
                  <a:gd name="T42" fmla="*/ 1836 w 2023"/>
                  <a:gd name="T43" fmla="*/ 409 h 1695"/>
                  <a:gd name="T44" fmla="*/ 1955 w 2023"/>
                  <a:gd name="T45" fmla="*/ 948 h 1695"/>
                  <a:gd name="T46" fmla="*/ 2003 w 2023"/>
                  <a:gd name="T47" fmla="*/ 1171 h 1695"/>
                  <a:gd name="T48" fmla="*/ 2011 w 2023"/>
                  <a:gd name="T49" fmla="*/ 1188 h 1695"/>
                  <a:gd name="T50" fmla="*/ 2022 w 2023"/>
                  <a:gd name="T51" fmla="*/ 1231 h 1695"/>
                  <a:gd name="T52" fmla="*/ 2021 w 2023"/>
                  <a:gd name="T53" fmla="*/ 1297 h 1695"/>
                  <a:gd name="T54" fmla="*/ 1992 w 2023"/>
                  <a:gd name="T55" fmla="*/ 1380 h 1695"/>
                  <a:gd name="T56" fmla="*/ 0 w 2023"/>
                  <a:gd name="T57" fmla="*/ 1328 h 1695"/>
                  <a:gd name="T58" fmla="*/ 199 w 2023"/>
                  <a:gd name="T59" fmla="*/ 1223 h 1695"/>
                  <a:gd name="T60" fmla="*/ 200 w 2023"/>
                  <a:gd name="T61" fmla="*/ 232 h 1695"/>
                  <a:gd name="T62" fmla="*/ 210 w 2023"/>
                  <a:gd name="T63" fmla="*/ 226 h 1695"/>
                  <a:gd name="T64" fmla="*/ 230 w 2023"/>
                  <a:gd name="T65" fmla="*/ 214 h 1695"/>
                  <a:gd name="T66" fmla="*/ 259 w 2023"/>
                  <a:gd name="T67" fmla="*/ 201 h 1695"/>
                  <a:gd name="T68" fmla="*/ 297 w 2023"/>
                  <a:gd name="T69" fmla="*/ 189 h 1695"/>
                  <a:gd name="T70" fmla="*/ 344 w 2023"/>
                  <a:gd name="T71" fmla="*/ 183 h 1695"/>
                  <a:gd name="T72" fmla="*/ 399 w 2023"/>
                  <a:gd name="T73" fmla="*/ 181 h 1695"/>
                  <a:gd name="T74" fmla="*/ 464 w 2023"/>
                  <a:gd name="T75" fmla="*/ 191 h 1695"/>
                  <a:gd name="T76" fmla="*/ 548 w 2023"/>
                  <a:gd name="T77" fmla="*/ 225 h 169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023"/>
                  <a:gd name="T118" fmla="*/ 0 h 1695"/>
                  <a:gd name="T119" fmla="*/ 2023 w 2023"/>
                  <a:gd name="T120" fmla="*/ 1695 h 169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023" h="1695">
                    <a:moveTo>
                      <a:pt x="548" y="225"/>
                    </a:moveTo>
                    <a:lnTo>
                      <a:pt x="570" y="121"/>
                    </a:lnTo>
                    <a:lnTo>
                      <a:pt x="571" y="121"/>
                    </a:lnTo>
                    <a:lnTo>
                      <a:pt x="575" y="120"/>
                    </a:lnTo>
                    <a:lnTo>
                      <a:pt x="580" y="118"/>
                    </a:lnTo>
                    <a:lnTo>
                      <a:pt x="586" y="116"/>
                    </a:lnTo>
                    <a:lnTo>
                      <a:pt x="596" y="112"/>
                    </a:lnTo>
                    <a:lnTo>
                      <a:pt x="607" y="108"/>
                    </a:lnTo>
                    <a:lnTo>
                      <a:pt x="620" y="105"/>
                    </a:lnTo>
                    <a:lnTo>
                      <a:pt x="636" y="101"/>
                    </a:lnTo>
                    <a:lnTo>
                      <a:pt x="653" y="95"/>
                    </a:lnTo>
                    <a:lnTo>
                      <a:pt x="672" y="90"/>
                    </a:lnTo>
                    <a:lnTo>
                      <a:pt x="694" y="84"/>
                    </a:lnTo>
                    <a:lnTo>
                      <a:pt x="718" y="79"/>
                    </a:lnTo>
                    <a:lnTo>
                      <a:pt x="743" y="74"/>
                    </a:lnTo>
                    <a:lnTo>
                      <a:pt x="771" y="67"/>
                    </a:lnTo>
                    <a:lnTo>
                      <a:pt x="802" y="61"/>
                    </a:lnTo>
                    <a:lnTo>
                      <a:pt x="834" y="55"/>
                    </a:lnTo>
                    <a:lnTo>
                      <a:pt x="867" y="49"/>
                    </a:lnTo>
                    <a:lnTo>
                      <a:pt x="904" y="43"/>
                    </a:lnTo>
                    <a:lnTo>
                      <a:pt x="943" y="38"/>
                    </a:lnTo>
                    <a:lnTo>
                      <a:pt x="982" y="33"/>
                    </a:lnTo>
                    <a:lnTo>
                      <a:pt x="1025" y="27"/>
                    </a:lnTo>
                    <a:lnTo>
                      <a:pt x="1071" y="22"/>
                    </a:lnTo>
                    <a:lnTo>
                      <a:pt x="1117" y="17"/>
                    </a:lnTo>
                    <a:lnTo>
                      <a:pt x="1166" y="13"/>
                    </a:lnTo>
                    <a:lnTo>
                      <a:pt x="1218" y="10"/>
                    </a:lnTo>
                    <a:lnTo>
                      <a:pt x="1271" y="7"/>
                    </a:lnTo>
                    <a:lnTo>
                      <a:pt x="1327" y="3"/>
                    </a:lnTo>
                    <a:lnTo>
                      <a:pt x="1384" y="1"/>
                    </a:lnTo>
                    <a:lnTo>
                      <a:pt x="1444" y="0"/>
                    </a:lnTo>
                    <a:lnTo>
                      <a:pt x="1506" y="0"/>
                    </a:lnTo>
                    <a:lnTo>
                      <a:pt x="1570" y="0"/>
                    </a:lnTo>
                    <a:lnTo>
                      <a:pt x="1636" y="1"/>
                    </a:lnTo>
                    <a:lnTo>
                      <a:pt x="1709" y="41"/>
                    </a:lnTo>
                    <a:lnTo>
                      <a:pt x="1692" y="233"/>
                    </a:lnTo>
                    <a:lnTo>
                      <a:pt x="1698" y="235"/>
                    </a:lnTo>
                    <a:lnTo>
                      <a:pt x="1713" y="243"/>
                    </a:lnTo>
                    <a:lnTo>
                      <a:pt x="1733" y="256"/>
                    </a:lnTo>
                    <a:lnTo>
                      <a:pt x="1758" y="274"/>
                    </a:lnTo>
                    <a:lnTo>
                      <a:pt x="1784" y="299"/>
                    </a:lnTo>
                    <a:lnTo>
                      <a:pt x="1806" y="329"/>
                    </a:lnTo>
                    <a:lnTo>
                      <a:pt x="1825" y="366"/>
                    </a:lnTo>
                    <a:lnTo>
                      <a:pt x="1836" y="409"/>
                    </a:lnTo>
                    <a:lnTo>
                      <a:pt x="1999" y="557"/>
                    </a:lnTo>
                    <a:lnTo>
                      <a:pt x="1955" y="948"/>
                    </a:lnTo>
                    <a:lnTo>
                      <a:pt x="1692" y="1080"/>
                    </a:lnTo>
                    <a:lnTo>
                      <a:pt x="2003" y="1171"/>
                    </a:lnTo>
                    <a:lnTo>
                      <a:pt x="2006" y="1176"/>
                    </a:lnTo>
                    <a:lnTo>
                      <a:pt x="2011" y="1188"/>
                    </a:lnTo>
                    <a:lnTo>
                      <a:pt x="2016" y="1206"/>
                    </a:lnTo>
                    <a:lnTo>
                      <a:pt x="2022" y="1231"/>
                    </a:lnTo>
                    <a:lnTo>
                      <a:pt x="2023" y="1261"/>
                    </a:lnTo>
                    <a:lnTo>
                      <a:pt x="2021" y="1297"/>
                    </a:lnTo>
                    <a:lnTo>
                      <a:pt x="2010" y="1337"/>
                    </a:lnTo>
                    <a:lnTo>
                      <a:pt x="1992" y="1380"/>
                    </a:lnTo>
                    <a:lnTo>
                      <a:pt x="1171" y="1695"/>
                    </a:lnTo>
                    <a:lnTo>
                      <a:pt x="0" y="1328"/>
                    </a:lnTo>
                    <a:lnTo>
                      <a:pt x="20" y="1285"/>
                    </a:lnTo>
                    <a:lnTo>
                      <a:pt x="199" y="1223"/>
                    </a:lnTo>
                    <a:lnTo>
                      <a:pt x="199" y="233"/>
                    </a:lnTo>
                    <a:lnTo>
                      <a:pt x="200" y="232"/>
                    </a:lnTo>
                    <a:lnTo>
                      <a:pt x="204" y="229"/>
                    </a:lnTo>
                    <a:lnTo>
                      <a:pt x="210" y="226"/>
                    </a:lnTo>
                    <a:lnTo>
                      <a:pt x="218" y="220"/>
                    </a:lnTo>
                    <a:lnTo>
                      <a:pt x="230" y="214"/>
                    </a:lnTo>
                    <a:lnTo>
                      <a:pt x="243" y="207"/>
                    </a:lnTo>
                    <a:lnTo>
                      <a:pt x="259" y="201"/>
                    </a:lnTo>
                    <a:lnTo>
                      <a:pt x="277" y="194"/>
                    </a:lnTo>
                    <a:lnTo>
                      <a:pt x="297" y="189"/>
                    </a:lnTo>
                    <a:lnTo>
                      <a:pt x="320" y="185"/>
                    </a:lnTo>
                    <a:lnTo>
                      <a:pt x="344" y="183"/>
                    </a:lnTo>
                    <a:lnTo>
                      <a:pt x="370" y="180"/>
                    </a:lnTo>
                    <a:lnTo>
                      <a:pt x="399" y="181"/>
                    </a:lnTo>
                    <a:lnTo>
                      <a:pt x="430" y="185"/>
                    </a:lnTo>
                    <a:lnTo>
                      <a:pt x="464" y="191"/>
                    </a:lnTo>
                    <a:lnTo>
                      <a:pt x="498" y="201"/>
                    </a:lnTo>
                    <a:lnTo>
                      <a:pt x="548" y="225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199" name="Freeform 70"/>
              <p:cNvSpPr>
                <a:spLocks/>
              </p:cNvSpPr>
              <p:nvPr/>
            </p:nvSpPr>
            <p:spPr bwMode="auto">
              <a:xfrm>
                <a:off x="6551" y="13597"/>
                <a:ext cx="650" cy="735"/>
              </a:xfrm>
              <a:custGeom>
                <a:avLst/>
                <a:gdLst>
                  <a:gd name="T0" fmla="*/ 645 w 650"/>
                  <a:gd name="T1" fmla="*/ 27 h 735"/>
                  <a:gd name="T2" fmla="*/ 642 w 650"/>
                  <a:gd name="T3" fmla="*/ 26 h 735"/>
                  <a:gd name="T4" fmla="*/ 631 w 650"/>
                  <a:gd name="T5" fmla="*/ 23 h 735"/>
                  <a:gd name="T6" fmla="*/ 615 w 650"/>
                  <a:gd name="T7" fmla="*/ 19 h 735"/>
                  <a:gd name="T8" fmla="*/ 592 w 650"/>
                  <a:gd name="T9" fmla="*/ 15 h 735"/>
                  <a:gd name="T10" fmla="*/ 565 w 650"/>
                  <a:gd name="T11" fmla="*/ 10 h 735"/>
                  <a:gd name="T12" fmla="*/ 533 w 650"/>
                  <a:gd name="T13" fmla="*/ 6 h 735"/>
                  <a:gd name="T14" fmla="*/ 496 w 650"/>
                  <a:gd name="T15" fmla="*/ 3 h 735"/>
                  <a:gd name="T16" fmla="*/ 456 w 650"/>
                  <a:gd name="T17" fmla="*/ 1 h 735"/>
                  <a:gd name="T18" fmla="*/ 411 w 650"/>
                  <a:gd name="T19" fmla="*/ 0 h 735"/>
                  <a:gd name="T20" fmla="*/ 364 w 650"/>
                  <a:gd name="T21" fmla="*/ 2 h 735"/>
                  <a:gd name="T22" fmla="*/ 315 w 650"/>
                  <a:gd name="T23" fmla="*/ 6 h 735"/>
                  <a:gd name="T24" fmla="*/ 262 w 650"/>
                  <a:gd name="T25" fmla="*/ 15 h 735"/>
                  <a:gd name="T26" fmla="*/ 209 w 650"/>
                  <a:gd name="T27" fmla="*/ 26 h 735"/>
                  <a:gd name="T28" fmla="*/ 154 w 650"/>
                  <a:gd name="T29" fmla="*/ 42 h 735"/>
                  <a:gd name="T30" fmla="*/ 98 w 650"/>
                  <a:gd name="T31" fmla="*/ 61 h 735"/>
                  <a:gd name="T32" fmla="*/ 42 w 650"/>
                  <a:gd name="T33" fmla="*/ 87 h 735"/>
                  <a:gd name="T34" fmla="*/ 38 w 650"/>
                  <a:gd name="T35" fmla="*/ 101 h 735"/>
                  <a:gd name="T36" fmla="*/ 28 w 650"/>
                  <a:gd name="T37" fmla="*/ 141 h 735"/>
                  <a:gd name="T38" fmla="*/ 17 w 650"/>
                  <a:gd name="T39" fmla="*/ 203 h 735"/>
                  <a:gd name="T40" fmla="*/ 6 w 650"/>
                  <a:gd name="T41" fmla="*/ 283 h 735"/>
                  <a:gd name="T42" fmla="*/ 0 w 650"/>
                  <a:gd name="T43" fmla="*/ 378 h 735"/>
                  <a:gd name="T44" fmla="*/ 5 w 650"/>
                  <a:gd name="T45" fmla="*/ 484 h 735"/>
                  <a:gd name="T46" fmla="*/ 21 w 650"/>
                  <a:gd name="T47" fmla="*/ 599 h 735"/>
                  <a:gd name="T48" fmla="*/ 54 w 650"/>
                  <a:gd name="T49" fmla="*/ 716 h 735"/>
                  <a:gd name="T50" fmla="*/ 58 w 650"/>
                  <a:gd name="T51" fmla="*/ 716 h 735"/>
                  <a:gd name="T52" fmla="*/ 66 w 650"/>
                  <a:gd name="T53" fmla="*/ 715 h 735"/>
                  <a:gd name="T54" fmla="*/ 80 w 650"/>
                  <a:gd name="T55" fmla="*/ 713 h 735"/>
                  <a:gd name="T56" fmla="*/ 99 w 650"/>
                  <a:gd name="T57" fmla="*/ 712 h 735"/>
                  <a:gd name="T58" fmla="*/ 124 w 650"/>
                  <a:gd name="T59" fmla="*/ 710 h 735"/>
                  <a:gd name="T60" fmla="*/ 153 w 650"/>
                  <a:gd name="T61" fmla="*/ 708 h 735"/>
                  <a:gd name="T62" fmla="*/ 188 w 650"/>
                  <a:gd name="T63" fmla="*/ 707 h 735"/>
                  <a:gd name="T64" fmla="*/ 225 w 650"/>
                  <a:gd name="T65" fmla="*/ 706 h 735"/>
                  <a:gd name="T66" fmla="*/ 267 w 650"/>
                  <a:gd name="T67" fmla="*/ 705 h 735"/>
                  <a:gd name="T68" fmla="*/ 313 w 650"/>
                  <a:gd name="T69" fmla="*/ 706 h 735"/>
                  <a:gd name="T70" fmla="*/ 362 w 650"/>
                  <a:gd name="T71" fmla="*/ 707 h 735"/>
                  <a:gd name="T72" fmla="*/ 415 w 650"/>
                  <a:gd name="T73" fmla="*/ 709 h 735"/>
                  <a:gd name="T74" fmla="*/ 470 w 650"/>
                  <a:gd name="T75" fmla="*/ 713 h 735"/>
                  <a:gd name="T76" fmla="*/ 528 w 650"/>
                  <a:gd name="T77" fmla="*/ 719 h 735"/>
                  <a:gd name="T78" fmla="*/ 588 w 650"/>
                  <a:gd name="T79" fmla="*/ 726 h 735"/>
                  <a:gd name="T80" fmla="*/ 650 w 650"/>
                  <a:gd name="T81" fmla="*/ 735 h 735"/>
                  <a:gd name="T82" fmla="*/ 647 w 650"/>
                  <a:gd name="T83" fmla="*/ 713 h 735"/>
                  <a:gd name="T84" fmla="*/ 641 w 650"/>
                  <a:gd name="T85" fmla="*/ 655 h 735"/>
                  <a:gd name="T86" fmla="*/ 631 w 650"/>
                  <a:gd name="T87" fmla="*/ 568 h 735"/>
                  <a:gd name="T88" fmla="*/ 623 w 650"/>
                  <a:gd name="T89" fmla="*/ 462 h 735"/>
                  <a:gd name="T90" fmla="*/ 618 w 650"/>
                  <a:gd name="T91" fmla="*/ 345 h 735"/>
                  <a:gd name="T92" fmla="*/ 618 w 650"/>
                  <a:gd name="T93" fmla="*/ 229 h 735"/>
                  <a:gd name="T94" fmla="*/ 627 w 650"/>
                  <a:gd name="T95" fmla="*/ 119 h 735"/>
                  <a:gd name="T96" fmla="*/ 645 w 650"/>
                  <a:gd name="T97" fmla="*/ 27 h 73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50"/>
                  <a:gd name="T148" fmla="*/ 0 h 735"/>
                  <a:gd name="T149" fmla="*/ 650 w 650"/>
                  <a:gd name="T150" fmla="*/ 735 h 73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50" h="735">
                    <a:moveTo>
                      <a:pt x="645" y="27"/>
                    </a:moveTo>
                    <a:lnTo>
                      <a:pt x="642" y="26"/>
                    </a:lnTo>
                    <a:lnTo>
                      <a:pt x="631" y="23"/>
                    </a:lnTo>
                    <a:lnTo>
                      <a:pt x="615" y="19"/>
                    </a:lnTo>
                    <a:lnTo>
                      <a:pt x="592" y="15"/>
                    </a:lnTo>
                    <a:lnTo>
                      <a:pt x="565" y="10"/>
                    </a:lnTo>
                    <a:lnTo>
                      <a:pt x="533" y="6"/>
                    </a:lnTo>
                    <a:lnTo>
                      <a:pt x="496" y="3"/>
                    </a:lnTo>
                    <a:lnTo>
                      <a:pt x="456" y="1"/>
                    </a:lnTo>
                    <a:lnTo>
                      <a:pt x="411" y="0"/>
                    </a:lnTo>
                    <a:lnTo>
                      <a:pt x="364" y="2"/>
                    </a:lnTo>
                    <a:lnTo>
                      <a:pt x="315" y="6"/>
                    </a:lnTo>
                    <a:lnTo>
                      <a:pt x="262" y="15"/>
                    </a:lnTo>
                    <a:lnTo>
                      <a:pt x="209" y="26"/>
                    </a:lnTo>
                    <a:lnTo>
                      <a:pt x="154" y="42"/>
                    </a:lnTo>
                    <a:lnTo>
                      <a:pt x="98" y="61"/>
                    </a:lnTo>
                    <a:lnTo>
                      <a:pt x="42" y="87"/>
                    </a:lnTo>
                    <a:lnTo>
                      <a:pt x="38" y="101"/>
                    </a:lnTo>
                    <a:lnTo>
                      <a:pt x="28" y="141"/>
                    </a:lnTo>
                    <a:lnTo>
                      <a:pt x="17" y="203"/>
                    </a:lnTo>
                    <a:lnTo>
                      <a:pt x="6" y="283"/>
                    </a:lnTo>
                    <a:lnTo>
                      <a:pt x="0" y="378"/>
                    </a:lnTo>
                    <a:lnTo>
                      <a:pt x="5" y="484"/>
                    </a:lnTo>
                    <a:lnTo>
                      <a:pt x="21" y="599"/>
                    </a:lnTo>
                    <a:lnTo>
                      <a:pt x="54" y="716"/>
                    </a:lnTo>
                    <a:lnTo>
                      <a:pt x="58" y="716"/>
                    </a:lnTo>
                    <a:lnTo>
                      <a:pt x="66" y="715"/>
                    </a:lnTo>
                    <a:lnTo>
                      <a:pt x="80" y="713"/>
                    </a:lnTo>
                    <a:lnTo>
                      <a:pt x="99" y="712"/>
                    </a:lnTo>
                    <a:lnTo>
                      <a:pt x="124" y="710"/>
                    </a:lnTo>
                    <a:lnTo>
                      <a:pt x="153" y="708"/>
                    </a:lnTo>
                    <a:lnTo>
                      <a:pt x="188" y="707"/>
                    </a:lnTo>
                    <a:lnTo>
                      <a:pt x="225" y="706"/>
                    </a:lnTo>
                    <a:lnTo>
                      <a:pt x="267" y="705"/>
                    </a:lnTo>
                    <a:lnTo>
                      <a:pt x="313" y="706"/>
                    </a:lnTo>
                    <a:lnTo>
                      <a:pt x="362" y="707"/>
                    </a:lnTo>
                    <a:lnTo>
                      <a:pt x="415" y="709"/>
                    </a:lnTo>
                    <a:lnTo>
                      <a:pt x="470" y="713"/>
                    </a:lnTo>
                    <a:lnTo>
                      <a:pt x="528" y="719"/>
                    </a:lnTo>
                    <a:lnTo>
                      <a:pt x="588" y="726"/>
                    </a:lnTo>
                    <a:lnTo>
                      <a:pt x="650" y="735"/>
                    </a:lnTo>
                    <a:lnTo>
                      <a:pt x="647" y="713"/>
                    </a:lnTo>
                    <a:lnTo>
                      <a:pt x="641" y="655"/>
                    </a:lnTo>
                    <a:lnTo>
                      <a:pt x="631" y="568"/>
                    </a:lnTo>
                    <a:lnTo>
                      <a:pt x="623" y="462"/>
                    </a:lnTo>
                    <a:lnTo>
                      <a:pt x="618" y="345"/>
                    </a:lnTo>
                    <a:lnTo>
                      <a:pt x="618" y="229"/>
                    </a:lnTo>
                    <a:lnTo>
                      <a:pt x="627" y="119"/>
                    </a:lnTo>
                    <a:lnTo>
                      <a:pt x="645" y="2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0" name="Freeform 71"/>
              <p:cNvSpPr>
                <a:spLocks/>
              </p:cNvSpPr>
              <p:nvPr/>
            </p:nvSpPr>
            <p:spPr bwMode="auto">
              <a:xfrm>
                <a:off x="6623" y="13797"/>
                <a:ext cx="1071" cy="731"/>
              </a:xfrm>
              <a:custGeom>
                <a:avLst/>
                <a:gdLst>
                  <a:gd name="T0" fmla="*/ 6 w 1071"/>
                  <a:gd name="T1" fmla="*/ 552 h 731"/>
                  <a:gd name="T2" fmla="*/ 0 w 1071"/>
                  <a:gd name="T3" fmla="*/ 642 h 731"/>
                  <a:gd name="T4" fmla="*/ 698 w 1071"/>
                  <a:gd name="T5" fmla="*/ 731 h 731"/>
                  <a:gd name="T6" fmla="*/ 703 w 1071"/>
                  <a:gd name="T7" fmla="*/ 729 h 731"/>
                  <a:gd name="T8" fmla="*/ 717 w 1071"/>
                  <a:gd name="T9" fmla="*/ 722 h 731"/>
                  <a:gd name="T10" fmla="*/ 740 w 1071"/>
                  <a:gd name="T11" fmla="*/ 710 h 731"/>
                  <a:gd name="T12" fmla="*/ 768 w 1071"/>
                  <a:gd name="T13" fmla="*/ 694 h 731"/>
                  <a:gd name="T14" fmla="*/ 801 w 1071"/>
                  <a:gd name="T15" fmla="*/ 672 h 731"/>
                  <a:gd name="T16" fmla="*/ 838 w 1071"/>
                  <a:gd name="T17" fmla="*/ 645 h 731"/>
                  <a:gd name="T18" fmla="*/ 876 w 1071"/>
                  <a:gd name="T19" fmla="*/ 614 h 731"/>
                  <a:gd name="T20" fmla="*/ 915 w 1071"/>
                  <a:gd name="T21" fmla="*/ 577 h 731"/>
                  <a:gd name="T22" fmla="*/ 953 w 1071"/>
                  <a:gd name="T23" fmla="*/ 536 h 731"/>
                  <a:gd name="T24" fmla="*/ 988 w 1071"/>
                  <a:gd name="T25" fmla="*/ 491 h 731"/>
                  <a:gd name="T26" fmla="*/ 1018 w 1071"/>
                  <a:gd name="T27" fmla="*/ 439 h 731"/>
                  <a:gd name="T28" fmla="*/ 1043 w 1071"/>
                  <a:gd name="T29" fmla="*/ 383 h 731"/>
                  <a:gd name="T30" fmla="*/ 1061 w 1071"/>
                  <a:gd name="T31" fmla="*/ 322 h 731"/>
                  <a:gd name="T32" fmla="*/ 1071 w 1071"/>
                  <a:gd name="T33" fmla="*/ 255 h 731"/>
                  <a:gd name="T34" fmla="*/ 1070 w 1071"/>
                  <a:gd name="T35" fmla="*/ 185 h 731"/>
                  <a:gd name="T36" fmla="*/ 1057 w 1071"/>
                  <a:gd name="T37" fmla="*/ 108 h 731"/>
                  <a:gd name="T38" fmla="*/ 1055 w 1071"/>
                  <a:gd name="T39" fmla="*/ 104 h 731"/>
                  <a:gd name="T40" fmla="*/ 1049 w 1071"/>
                  <a:gd name="T41" fmla="*/ 92 h 731"/>
                  <a:gd name="T42" fmla="*/ 1037 w 1071"/>
                  <a:gd name="T43" fmla="*/ 76 h 731"/>
                  <a:gd name="T44" fmla="*/ 1022 w 1071"/>
                  <a:gd name="T45" fmla="*/ 57 h 731"/>
                  <a:gd name="T46" fmla="*/ 1002 w 1071"/>
                  <a:gd name="T47" fmla="*/ 37 h 731"/>
                  <a:gd name="T48" fmla="*/ 979 w 1071"/>
                  <a:gd name="T49" fmla="*/ 20 h 731"/>
                  <a:gd name="T50" fmla="*/ 951 w 1071"/>
                  <a:gd name="T51" fmla="*/ 7 h 731"/>
                  <a:gd name="T52" fmla="*/ 919 w 1071"/>
                  <a:gd name="T53" fmla="*/ 0 h 731"/>
                  <a:gd name="T54" fmla="*/ 924 w 1071"/>
                  <a:gd name="T55" fmla="*/ 12 h 731"/>
                  <a:gd name="T56" fmla="*/ 934 w 1071"/>
                  <a:gd name="T57" fmla="*/ 44 h 731"/>
                  <a:gd name="T58" fmla="*/ 947 w 1071"/>
                  <a:gd name="T59" fmla="*/ 94 h 731"/>
                  <a:gd name="T60" fmla="*/ 958 w 1071"/>
                  <a:gd name="T61" fmla="*/ 159 h 731"/>
                  <a:gd name="T62" fmla="*/ 961 w 1071"/>
                  <a:gd name="T63" fmla="*/ 238 h 731"/>
                  <a:gd name="T64" fmla="*/ 953 w 1071"/>
                  <a:gd name="T65" fmla="*/ 324 h 731"/>
                  <a:gd name="T66" fmla="*/ 928 w 1071"/>
                  <a:gd name="T67" fmla="*/ 418 h 731"/>
                  <a:gd name="T68" fmla="*/ 884 w 1071"/>
                  <a:gd name="T69" fmla="*/ 516 h 731"/>
                  <a:gd name="T70" fmla="*/ 883 w 1071"/>
                  <a:gd name="T71" fmla="*/ 518 h 731"/>
                  <a:gd name="T72" fmla="*/ 879 w 1071"/>
                  <a:gd name="T73" fmla="*/ 521 h 731"/>
                  <a:gd name="T74" fmla="*/ 872 w 1071"/>
                  <a:gd name="T75" fmla="*/ 526 h 731"/>
                  <a:gd name="T76" fmla="*/ 862 w 1071"/>
                  <a:gd name="T77" fmla="*/ 534 h 731"/>
                  <a:gd name="T78" fmla="*/ 851 w 1071"/>
                  <a:gd name="T79" fmla="*/ 541 h 731"/>
                  <a:gd name="T80" fmla="*/ 837 w 1071"/>
                  <a:gd name="T81" fmla="*/ 550 h 731"/>
                  <a:gd name="T82" fmla="*/ 819 w 1071"/>
                  <a:gd name="T83" fmla="*/ 559 h 731"/>
                  <a:gd name="T84" fmla="*/ 800 w 1071"/>
                  <a:gd name="T85" fmla="*/ 567 h 731"/>
                  <a:gd name="T86" fmla="*/ 778 w 1071"/>
                  <a:gd name="T87" fmla="*/ 575 h 731"/>
                  <a:gd name="T88" fmla="*/ 754 w 1071"/>
                  <a:gd name="T89" fmla="*/ 582 h 731"/>
                  <a:gd name="T90" fmla="*/ 727 w 1071"/>
                  <a:gd name="T91" fmla="*/ 588 h 731"/>
                  <a:gd name="T92" fmla="*/ 697 w 1071"/>
                  <a:gd name="T93" fmla="*/ 592 h 731"/>
                  <a:gd name="T94" fmla="*/ 666 w 1071"/>
                  <a:gd name="T95" fmla="*/ 593 h 731"/>
                  <a:gd name="T96" fmla="*/ 631 w 1071"/>
                  <a:gd name="T97" fmla="*/ 592 h 731"/>
                  <a:gd name="T98" fmla="*/ 593 w 1071"/>
                  <a:gd name="T99" fmla="*/ 589 h 731"/>
                  <a:gd name="T100" fmla="*/ 555 w 1071"/>
                  <a:gd name="T101" fmla="*/ 581 h 731"/>
                  <a:gd name="T102" fmla="*/ 555 w 1071"/>
                  <a:gd name="T103" fmla="*/ 677 h 731"/>
                  <a:gd name="T104" fmla="*/ 24 w 1071"/>
                  <a:gd name="T105" fmla="*/ 623 h 731"/>
                  <a:gd name="T106" fmla="*/ 6 w 1071"/>
                  <a:gd name="T107" fmla="*/ 552 h 73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071"/>
                  <a:gd name="T163" fmla="*/ 0 h 731"/>
                  <a:gd name="T164" fmla="*/ 1071 w 1071"/>
                  <a:gd name="T165" fmla="*/ 731 h 73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071" h="731">
                    <a:moveTo>
                      <a:pt x="6" y="552"/>
                    </a:moveTo>
                    <a:lnTo>
                      <a:pt x="0" y="642"/>
                    </a:lnTo>
                    <a:lnTo>
                      <a:pt x="698" y="731"/>
                    </a:lnTo>
                    <a:lnTo>
                      <a:pt x="703" y="729"/>
                    </a:lnTo>
                    <a:lnTo>
                      <a:pt x="717" y="722"/>
                    </a:lnTo>
                    <a:lnTo>
                      <a:pt x="740" y="710"/>
                    </a:lnTo>
                    <a:lnTo>
                      <a:pt x="768" y="694"/>
                    </a:lnTo>
                    <a:lnTo>
                      <a:pt x="801" y="672"/>
                    </a:lnTo>
                    <a:lnTo>
                      <a:pt x="838" y="645"/>
                    </a:lnTo>
                    <a:lnTo>
                      <a:pt x="876" y="614"/>
                    </a:lnTo>
                    <a:lnTo>
                      <a:pt x="915" y="577"/>
                    </a:lnTo>
                    <a:lnTo>
                      <a:pt x="953" y="536"/>
                    </a:lnTo>
                    <a:lnTo>
                      <a:pt x="988" y="491"/>
                    </a:lnTo>
                    <a:lnTo>
                      <a:pt x="1018" y="439"/>
                    </a:lnTo>
                    <a:lnTo>
                      <a:pt x="1043" y="383"/>
                    </a:lnTo>
                    <a:lnTo>
                      <a:pt x="1061" y="322"/>
                    </a:lnTo>
                    <a:lnTo>
                      <a:pt x="1071" y="255"/>
                    </a:lnTo>
                    <a:lnTo>
                      <a:pt x="1070" y="185"/>
                    </a:lnTo>
                    <a:lnTo>
                      <a:pt x="1057" y="108"/>
                    </a:lnTo>
                    <a:lnTo>
                      <a:pt x="1055" y="104"/>
                    </a:lnTo>
                    <a:lnTo>
                      <a:pt x="1049" y="92"/>
                    </a:lnTo>
                    <a:lnTo>
                      <a:pt x="1037" y="76"/>
                    </a:lnTo>
                    <a:lnTo>
                      <a:pt x="1022" y="57"/>
                    </a:lnTo>
                    <a:lnTo>
                      <a:pt x="1002" y="37"/>
                    </a:lnTo>
                    <a:lnTo>
                      <a:pt x="979" y="20"/>
                    </a:lnTo>
                    <a:lnTo>
                      <a:pt x="951" y="7"/>
                    </a:lnTo>
                    <a:lnTo>
                      <a:pt x="919" y="0"/>
                    </a:lnTo>
                    <a:lnTo>
                      <a:pt x="924" y="12"/>
                    </a:lnTo>
                    <a:lnTo>
                      <a:pt x="934" y="44"/>
                    </a:lnTo>
                    <a:lnTo>
                      <a:pt x="947" y="94"/>
                    </a:lnTo>
                    <a:lnTo>
                      <a:pt x="958" y="159"/>
                    </a:lnTo>
                    <a:lnTo>
                      <a:pt x="961" y="238"/>
                    </a:lnTo>
                    <a:lnTo>
                      <a:pt x="953" y="324"/>
                    </a:lnTo>
                    <a:lnTo>
                      <a:pt x="928" y="418"/>
                    </a:lnTo>
                    <a:lnTo>
                      <a:pt x="884" y="516"/>
                    </a:lnTo>
                    <a:lnTo>
                      <a:pt x="883" y="518"/>
                    </a:lnTo>
                    <a:lnTo>
                      <a:pt x="879" y="521"/>
                    </a:lnTo>
                    <a:lnTo>
                      <a:pt x="872" y="526"/>
                    </a:lnTo>
                    <a:lnTo>
                      <a:pt x="862" y="534"/>
                    </a:lnTo>
                    <a:lnTo>
                      <a:pt x="851" y="541"/>
                    </a:lnTo>
                    <a:lnTo>
                      <a:pt x="837" y="550"/>
                    </a:lnTo>
                    <a:lnTo>
                      <a:pt x="819" y="559"/>
                    </a:lnTo>
                    <a:lnTo>
                      <a:pt x="800" y="567"/>
                    </a:lnTo>
                    <a:lnTo>
                      <a:pt x="778" y="575"/>
                    </a:lnTo>
                    <a:lnTo>
                      <a:pt x="754" y="582"/>
                    </a:lnTo>
                    <a:lnTo>
                      <a:pt x="727" y="588"/>
                    </a:lnTo>
                    <a:lnTo>
                      <a:pt x="697" y="592"/>
                    </a:lnTo>
                    <a:lnTo>
                      <a:pt x="666" y="593"/>
                    </a:lnTo>
                    <a:lnTo>
                      <a:pt x="631" y="592"/>
                    </a:lnTo>
                    <a:lnTo>
                      <a:pt x="593" y="589"/>
                    </a:lnTo>
                    <a:lnTo>
                      <a:pt x="555" y="581"/>
                    </a:lnTo>
                    <a:lnTo>
                      <a:pt x="555" y="677"/>
                    </a:lnTo>
                    <a:lnTo>
                      <a:pt x="24" y="623"/>
                    </a:lnTo>
                    <a:lnTo>
                      <a:pt x="6" y="5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1" name="Freeform 72"/>
              <p:cNvSpPr>
                <a:spLocks/>
              </p:cNvSpPr>
              <p:nvPr/>
            </p:nvSpPr>
            <p:spPr bwMode="auto">
              <a:xfrm>
                <a:off x="6486" y="14516"/>
                <a:ext cx="787" cy="253"/>
              </a:xfrm>
              <a:custGeom>
                <a:avLst/>
                <a:gdLst>
                  <a:gd name="T0" fmla="*/ 787 w 787"/>
                  <a:gd name="T1" fmla="*/ 91 h 253"/>
                  <a:gd name="T2" fmla="*/ 12 w 787"/>
                  <a:gd name="T3" fmla="*/ 0 h 253"/>
                  <a:gd name="T4" fmla="*/ 0 w 787"/>
                  <a:gd name="T5" fmla="*/ 91 h 253"/>
                  <a:gd name="T6" fmla="*/ 764 w 787"/>
                  <a:gd name="T7" fmla="*/ 253 h 253"/>
                  <a:gd name="T8" fmla="*/ 787 w 787"/>
                  <a:gd name="T9" fmla="*/ 91 h 2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253"/>
                  <a:gd name="T17" fmla="*/ 787 w 787"/>
                  <a:gd name="T18" fmla="*/ 253 h 2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253">
                    <a:moveTo>
                      <a:pt x="787" y="91"/>
                    </a:moveTo>
                    <a:lnTo>
                      <a:pt x="12" y="0"/>
                    </a:lnTo>
                    <a:lnTo>
                      <a:pt x="0" y="91"/>
                    </a:lnTo>
                    <a:lnTo>
                      <a:pt x="764" y="253"/>
                    </a:lnTo>
                    <a:lnTo>
                      <a:pt x="787" y="9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2" name="Freeform 73"/>
              <p:cNvSpPr>
                <a:spLocks/>
              </p:cNvSpPr>
              <p:nvPr/>
            </p:nvSpPr>
            <p:spPr bwMode="auto">
              <a:xfrm>
                <a:off x="6879" y="14597"/>
                <a:ext cx="336" cy="115"/>
              </a:xfrm>
              <a:custGeom>
                <a:avLst/>
                <a:gdLst>
                  <a:gd name="T0" fmla="*/ 336 w 336"/>
                  <a:gd name="T1" fmla="*/ 50 h 115"/>
                  <a:gd name="T2" fmla="*/ 4 w 336"/>
                  <a:gd name="T3" fmla="*/ 0 h 115"/>
                  <a:gd name="T4" fmla="*/ 0 w 336"/>
                  <a:gd name="T5" fmla="*/ 48 h 115"/>
                  <a:gd name="T6" fmla="*/ 327 w 336"/>
                  <a:gd name="T7" fmla="*/ 115 h 115"/>
                  <a:gd name="T8" fmla="*/ 336 w 336"/>
                  <a:gd name="T9" fmla="*/ 50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6"/>
                  <a:gd name="T16" fmla="*/ 0 h 115"/>
                  <a:gd name="T17" fmla="*/ 336 w 336"/>
                  <a:gd name="T18" fmla="*/ 115 h 1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6" h="115">
                    <a:moveTo>
                      <a:pt x="336" y="50"/>
                    </a:moveTo>
                    <a:lnTo>
                      <a:pt x="4" y="0"/>
                    </a:lnTo>
                    <a:lnTo>
                      <a:pt x="0" y="48"/>
                    </a:lnTo>
                    <a:lnTo>
                      <a:pt x="327" y="115"/>
                    </a:lnTo>
                    <a:lnTo>
                      <a:pt x="336" y="5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3" name="Freeform 74"/>
              <p:cNvSpPr>
                <a:spLocks/>
              </p:cNvSpPr>
              <p:nvPr/>
            </p:nvSpPr>
            <p:spPr bwMode="auto">
              <a:xfrm>
                <a:off x="6536" y="14540"/>
                <a:ext cx="225" cy="85"/>
              </a:xfrm>
              <a:custGeom>
                <a:avLst/>
                <a:gdLst>
                  <a:gd name="T0" fmla="*/ 225 w 225"/>
                  <a:gd name="T1" fmla="*/ 39 h 85"/>
                  <a:gd name="T2" fmla="*/ 0 w 225"/>
                  <a:gd name="T3" fmla="*/ 0 h 85"/>
                  <a:gd name="T4" fmla="*/ 3 w 225"/>
                  <a:gd name="T5" fmla="*/ 41 h 85"/>
                  <a:gd name="T6" fmla="*/ 218 w 225"/>
                  <a:gd name="T7" fmla="*/ 85 h 85"/>
                  <a:gd name="T8" fmla="*/ 225 w 225"/>
                  <a:gd name="T9" fmla="*/ 39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5"/>
                  <a:gd name="T16" fmla="*/ 0 h 85"/>
                  <a:gd name="T17" fmla="*/ 225 w 225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5" h="85">
                    <a:moveTo>
                      <a:pt x="225" y="39"/>
                    </a:moveTo>
                    <a:lnTo>
                      <a:pt x="0" y="0"/>
                    </a:lnTo>
                    <a:lnTo>
                      <a:pt x="3" y="41"/>
                    </a:lnTo>
                    <a:lnTo>
                      <a:pt x="218" y="85"/>
                    </a:lnTo>
                    <a:lnTo>
                      <a:pt x="225" y="3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4" name="Freeform 75"/>
              <p:cNvSpPr>
                <a:spLocks/>
              </p:cNvSpPr>
              <p:nvPr/>
            </p:nvSpPr>
            <p:spPr bwMode="auto">
              <a:xfrm>
                <a:off x="5972" y="14624"/>
                <a:ext cx="1325" cy="439"/>
              </a:xfrm>
              <a:custGeom>
                <a:avLst/>
                <a:gdLst>
                  <a:gd name="T0" fmla="*/ 0 w 1325"/>
                  <a:gd name="T1" fmla="*/ 132 h 439"/>
                  <a:gd name="T2" fmla="*/ 3 w 1325"/>
                  <a:gd name="T3" fmla="*/ 132 h 439"/>
                  <a:gd name="T4" fmla="*/ 10 w 1325"/>
                  <a:gd name="T5" fmla="*/ 130 h 439"/>
                  <a:gd name="T6" fmla="*/ 24 w 1325"/>
                  <a:gd name="T7" fmla="*/ 128 h 439"/>
                  <a:gd name="T8" fmla="*/ 42 w 1325"/>
                  <a:gd name="T9" fmla="*/ 125 h 439"/>
                  <a:gd name="T10" fmla="*/ 62 w 1325"/>
                  <a:gd name="T11" fmla="*/ 121 h 439"/>
                  <a:gd name="T12" fmla="*/ 86 w 1325"/>
                  <a:gd name="T13" fmla="*/ 116 h 439"/>
                  <a:gd name="T14" fmla="*/ 113 w 1325"/>
                  <a:gd name="T15" fmla="*/ 109 h 439"/>
                  <a:gd name="T16" fmla="*/ 141 w 1325"/>
                  <a:gd name="T17" fmla="*/ 102 h 439"/>
                  <a:gd name="T18" fmla="*/ 170 w 1325"/>
                  <a:gd name="T19" fmla="*/ 94 h 439"/>
                  <a:gd name="T20" fmla="*/ 199 w 1325"/>
                  <a:gd name="T21" fmla="*/ 85 h 439"/>
                  <a:gd name="T22" fmla="*/ 228 w 1325"/>
                  <a:gd name="T23" fmla="*/ 74 h 439"/>
                  <a:gd name="T24" fmla="*/ 257 w 1325"/>
                  <a:gd name="T25" fmla="*/ 62 h 439"/>
                  <a:gd name="T26" fmla="*/ 285 w 1325"/>
                  <a:gd name="T27" fmla="*/ 48 h 439"/>
                  <a:gd name="T28" fmla="*/ 309 w 1325"/>
                  <a:gd name="T29" fmla="*/ 34 h 439"/>
                  <a:gd name="T30" fmla="*/ 333 w 1325"/>
                  <a:gd name="T31" fmla="*/ 18 h 439"/>
                  <a:gd name="T32" fmla="*/ 352 w 1325"/>
                  <a:gd name="T33" fmla="*/ 0 h 439"/>
                  <a:gd name="T34" fmla="*/ 1325 w 1325"/>
                  <a:gd name="T35" fmla="*/ 223 h 439"/>
                  <a:gd name="T36" fmla="*/ 1323 w 1325"/>
                  <a:gd name="T37" fmla="*/ 225 h 439"/>
                  <a:gd name="T38" fmla="*/ 1318 w 1325"/>
                  <a:gd name="T39" fmla="*/ 230 h 439"/>
                  <a:gd name="T40" fmla="*/ 1309 w 1325"/>
                  <a:gd name="T41" fmla="*/ 239 h 439"/>
                  <a:gd name="T42" fmla="*/ 1297 w 1325"/>
                  <a:gd name="T43" fmla="*/ 250 h 439"/>
                  <a:gd name="T44" fmla="*/ 1282 w 1325"/>
                  <a:gd name="T45" fmla="*/ 263 h 439"/>
                  <a:gd name="T46" fmla="*/ 1265 w 1325"/>
                  <a:gd name="T47" fmla="*/ 278 h 439"/>
                  <a:gd name="T48" fmla="*/ 1247 w 1325"/>
                  <a:gd name="T49" fmla="*/ 295 h 439"/>
                  <a:gd name="T50" fmla="*/ 1225 w 1325"/>
                  <a:gd name="T51" fmla="*/ 312 h 439"/>
                  <a:gd name="T52" fmla="*/ 1202 w 1325"/>
                  <a:gd name="T53" fmla="*/ 331 h 439"/>
                  <a:gd name="T54" fmla="*/ 1179 w 1325"/>
                  <a:gd name="T55" fmla="*/ 349 h 439"/>
                  <a:gd name="T56" fmla="*/ 1154 w 1325"/>
                  <a:gd name="T57" fmla="*/ 367 h 439"/>
                  <a:gd name="T58" fmla="*/ 1128 w 1325"/>
                  <a:gd name="T59" fmla="*/ 385 h 439"/>
                  <a:gd name="T60" fmla="*/ 1102 w 1325"/>
                  <a:gd name="T61" fmla="*/ 401 h 439"/>
                  <a:gd name="T62" fmla="*/ 1077 w 1325"/>
                  <a:gd name="T63" fmla="*/ 415 h 439"/>
                  <a:gd name="T64" fmla="*/ 1051 w 1325"/>
                  <a:gd name="T65" fmla="*/ 428 h 439"/>
                  <a:gd name="T66" fmla="*/ 1026 w 1325"/>
                  <a:gd name="T67" fmla="*/ 439 h 439"/>
                  <a:gd name="T68" fmla="*/ 0 w 1325"/>
                  <a:gd name="T69" fmla="*/ 132 h 4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25"/>
                  <a:gd name="T106" fmla="*/ 0 h 439"/>
                  <a:gd name="T107" fmla="*/ 1325 w 1325"/>
                  <a:gd name="T108" fmla="*/ 439 h 43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25" h="439">
                    <a:moveTo>
                      <a:pt x="0" y="132"/>
                    </a:moveTo>
                    <a:lnTo>
                      <a:pt x="3" y="132"/>
                    </a:lnTo>
                    <a:lnTo>
                      <a:pt x="10" y="130"/>
                    </a:lnTo>
                    <a:lnTo>
                      <a:pt x="24" y="128"/>
                    </a:lnTo>
                    <a:lnTo>
                      <a:pt x="42" y="125"/>
                    </a:lnTo>
                    <a:lnTo>
                      <a:pt x="62" y="121"/>
                    </a:lnTo>
                    <a:lnTo>
                      <a:pt x="86" y="116"/>
                    </a:lnTo>
                    <a:lnTo>
                      <a:pt x="113" y="109"/>
                    </a:lnTo>
                    <a:lnTo>
                      <a:pt x="141" y="102"/>
                    </a:lnTo>
                    <a:lnTo>
                      <a:pt x="170" y="94"/>
                    </a:lnTo>
                    <a:lnTo>
                      <a:pt x="199" y="85"/>
                    </a:lnTo>
                    <a:lnTo>
                      <a:pt x="228" y="74"/>
                    </a:lnTo>
                    <a:lnTo>
                      <a:pt x="257" y="62"/>
                    </a:lnTo>
                    <a:lnTo>
                      <a:pt x="285" y="48"/>
                    </a:lnTo>
                    <a:lnTo>
                      <a:pt x="309" y="34"/>
                    </a:lnTo>
                    <a:lnTo>
                      <a:pt x="333" y="18"/>
                    </a:lnTo>
                    <a:lnTo>
                      <a:pt x="352" y="0"/>
                    </a:lnTo>
                    <a:lnTo>
                      <a:pt x="1325" y="223"/>
                    </a:lnTo>
                    <a:lnTo>
                      <a:pt x="1323" y="225"/>
                    </a:lnTo>
                    <a:lnTo>
                      <a:pt x="1318" y="230"/>
                    </a:lnTo>
                    <a:lnTo>
                      <a:pt x="1309" y="239"/>
                    </a:lnTo>
                    <a:lnTo>
                      <a:pt x="1297" y="250"/>
                    </a:lnTo>
                    <a:lnTo>
                      <a:pt x="1282" y="263"/>
                    </a:lnTo>
                    <a:lnTo>
                      <a:pt x="1265" y="278"/>
                    </a:lnTo>
                    <a:lnTo>
                      <a:pt x="1247" y="295"/>
                    </a:lnTo>
                    <a:lnTo>
                      <a:pt x="1225" y="312"/>
                    </a:lnTo>
                    <a:lnTo>
                      <a:pt x="1202" y="331"/>
                    </a:lnTo>
                    <a:lnTo>
                      <a:pt x="1179" y="349"/>
                    </a:lnTo>
                    <a:lnTo>
                      <a:pt x="1154" y="367"/>
                    </a:lnTo>
                    <a:lnTo>
                      <a:pt x="1128" y="385"/>
                    </a:lnTo>
                    <a:lnTo>
                      <a:pt x="1102" y="401"/>
                    </a:lnTo>
                    <a:lnTo>
                      <a:pt x="1077" y="415"/>
                    </a:lnTo>
                    <a:lnTo>
                      <a:pt x="1051" y="428"/>
                    </a:lnTo>
                    <a:lnTo>
                      <a:pt x="1026" y="439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5" name="Freeform 76"/>
              <p:cNvSpPr>
                <a:spLocks/>
              </p:cNvSpPr>
              <p:nvPr/>
            </p:nvSpPr>
            <p:spPr bwMode="auto">
              <a:xfrm>
                <a:off x="7292" y="14577"/>
                <a:ext cx="472" cy="209"/>
              </a:xfrm>
              <a:custGeom>
                <a:avLst/>
                <a:gdLst>
                  <a:gd name="T0" fmla="*/ 47 w 472"/>
                  <a:gd name="T1" fmla="*/ 209 h 209"/>
                  <a:gd name="T2" fmla="*/ 472 w 472"/>
                  <a:gd name="T3" fmla="*/ 84 h 209"/>
                  <a:gd name="T4" fmla="*/ 215 w 472"/>
                  <a:gd name="T5" fmla="*/ 0 h 209"/>
                  <a:gd name="T6" fmla="*/ 5 w 472"/>
                  <a:gd name="T7" fmla="*/ 24 h 209"/>
                  <a:gd name="T8" fmla="*/ 0 w 472"/>
                  <a:gd name="T9" fmla="*/ 197 h 209"/>
                  <a:gd name="T10" fmla="*/ 47 w 472"/>
                  <a:gd name="T11" fmla="*/ 209 h 2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2"/>
                  <a:gd name="T19" fmla="*/ 0 h 209"/>
                  <a:gd name="T20" fmla="*/ 472 w 472"/>
                  <a:gd name="T21" fmla="*/ 209 h 20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2" h="209">
                    <a:moveTo>
                      <a:pt x="47" y="209"/>
                    </a:moveTo>
                    <a:lnTo>
                      <a:pt x="472" y="84"/>
                    </a:lnTo>
                    <a:lnTo>
                      <a:pt x="215" y="0"/>
                    </a:lnTo>
                    <a:lnTo>
                      <a:pt x="5" y="24"/>
                    </a:lnTo>
                    <a:lnTo>
                      <a:pt x="0" y="197"/>
                    </a:lnTo>
                    <a:lnTo>
                      <a:pt x="47" y="20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6" name="Freeform 77"/>
              <p:cNvSpPr>
                <a:spLocks/>
              </p:cNvSpPr>
              <p:nvPr/>
            </p:nvSpPr>
            <p:spPr bwMode="auto">
              <a:xfrm>
                <a:off x="6073" y="13679"/>
                <a:ext cx="251" cy="999"/>
              </a:xfrm>
              <a:custGeom>
                <a:avLst/>
                <a:gdLst>
                  <a:gd name="T0" fmla="*/ 251 w 251"/>
                  <a:gd name="T1" fmla="*/ 23 h 999"/>
                  <a:gd name="T2" fmla="*/ 250 w 251"/>
                  <a:gd name="T3" fmla="*/ 22 h 999"/>
                  <a:gd name="T4" fmla="*/ 246 w 251"/>
                  <a:gd name="T5" fmla="*/ 20 h 999"/>
                  <a:gd name="T6" fmla="*/ 239 w 251"/>
                  <a:gd name="T7" fmla="*/ 18 h 999"/>
                  <a:gd name="T8" fmla="*/ 230 w 251"/>
                  <a:gd name="T9" fmla="*/ 15 h 999"/>
                  <a:gd name="T10" fmla="*/ 218 w 251"/>
                  <a:gd name="T11" fmla="*/ 11 h 999"/>
                  <a:gd name="T12" fmla="*/ 205 w 251"/>
                  <a:gd name="T13" fmla="*/ 7 h 999"/>
                  <a:gd name="T14" fmla="*/ 190 w 251"/>
                  <a:gd name="T15" fmla="*/ 4 h 999"/>
                  <a:gd name="T16" fmla="*/ 173 w 251"/>
                  <a:gd name="T17" fmla="*/ 1 h 999"/>
                  <a:gd name="T18" fmla="*/ 155 w 251"/>
                  <a:gd name="T19" fmla="*/ 0 h 999"/>
                  <a:gd name="T20" fmla="*/ 134 w 251"/>
                  <a:gd name="T21" fmla="*/ 0 h 999"/>
                  <a:gd name="T22" fmla="*/ 114 w 251"/>
                  <a:gd name="T23" fmla="*/ 2 h 999"/>
                  <a:gd name="T24" fmla="*/ 92 w 251"/>
                  <a:gd name="T25" fmla="*/ 5 h 999"/>
                  <a:gd name="T26" fmla="*/ 70 w 251"/>
                  <a:gd name="T27" fmla="*/ 12 h 999"/>
                  <a:gd name="T28" fmla="*/ 47 w 251"/>
                  <a:gd name="T29" fmla="*/ 20 h 999"/>
                  <a:gd name="T30" fmla="*/ 23 w 251"/>
                  <a:gd name="T31" fmla="*/ 32 h 999"/>
                  <a:gd name="T32" fmla="*/ 0 w 251"/>
                  <a:gd name="T33" fmla="*/ 47 h 999"/>
                  <a:gd name="T34" fmla="*/ 0 w 251"/>
                  <a:gd name="T35" fmla="*/ 999 h 999"/>
                  <a:gd name="T36" fmla="*/ 1 w 251"/>
                  <a:gd name="T37" fmla="*/ 999 h 999"/>
                  <a:gd name="T38" fmla="*/ 6 w 251"/>
                  <a:gd name="T39" fmla="*/ 999 h 999"/>
                  <a:gd name="T40" fmla="*/ 14 w 251"/>
                  <a:gd name="T41" fmla="*/ 998 h 999"/>
                  <a:gd name="T42" fmla="*/ 23 w 251"/>
                  <a:gd name="T43" fmla="*/ 997 h 999"/>
                  <a:gd name="T44" fmla="*/ 35 w 251"/>
                  <a:gd name="T45" fmla="*/ 995 h 999"/>
                  <a:gd name="T46" fmla="*/ 49 w 251"/>
                  <a:gd name="T47" fmla="*/ 993 h 999"/>
                  <a:gd name="T48" fmla="*/ 65 w 251"/>
                  <a:gd name="T49" fmla="*/ 990 h 999"/>
                  <a:gd name="T50" fmla="*/ 83 w 251"/>
                  <a:gd name="T51" fmla="*/ 985 h 999"/>
                  <a:gd name="T52" fmla="*/ 102 w 251"/>
                  <a:gd name="T53" fmla="*/ 980 h 999"/>
                  <a:gd name="T54" fmla="*/ 121 w 251"/>
                  <a:gd name="T55" fmla="*/ 973 h 999"/>
                  <a:gd name="T56" fmla="*/ 143 w 251"/>
                  <a:gd name="T57" fmla="*/ 966 h 999"/>
                  <a:gd name="T58" fmla="*/ 164 w 251"/>
                  <a:gd name="T59" fmla="*/ 956 h 999"/>
                  <a:gd name="T60" fmla="*/ 186 w 251"/>
                  <a:gd name="T61" fmla="*/ 945 h 999"/>
                  <a:gd name="T62" fmla="*/ 208 w 251"/>
                  <a:gd name="T63" fmla="*/ 934 h 999"/>
                  <a:gd name="T64" fmla="*/ 230 w 251"/>
                  <a:gd name="T65" fmla="*/ 919 h 999"/>
                  <a:gd name="T66" fmla="*/ 251 w 251"/>
                  <a:gd name="T67" fmla="*/ 903 h 999"/>
                  <a:gd name="T68" fmla="*/ 251 w 251"/>
                  <a:gd name="T69" fmla="*/ 23 h 99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51"/>
                  <a:gd name="T106" fmla="*/ 0 h 999"/>
                  <a:gd name="T107" fmla="*/ 251 w 251"/>
                  <a:gd name="T108" fmla="*/ 999 h 99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51" h="999">
                    <a:moveTo>
                      <a:pt x="251" y="23"/>
                    </a:moveTo>
                    <a:lnTo>
                      <a:pt x="250" y="22"/>
                    </a:lnTo>
                    <a:lnTo>
                      <a:pt x="246" y="20"/>
                    </a:lnTo>
                    <a:lnTo>
                      <a:pt x="239" y="18"/>
                    </a:lnTo>
                    <a:lnTo>
                      <a:pt x="230" y="15"/>
                    </a:lnTo>
                    <a:lnTo>
                      <a:pt x="218" y="11"/>
                    </a:lnTo>
                    <a:lnTo>
                      <a:pt x="205" y="7"/>
                    </a:lnTo>
                    <a:lnTo>
                      <a:pt x="190" y="4"/>
                    </a:lnTo>
                    <a:lnTo>
                      <a:pt x="173" y="1"/>
                    </a:lnTo>
                    <a:lnTo>
                      <a:pt x="155" y="0"/>
                    </a:lnTo>
                    <a:lnTo>
                      <a:pt x="134" y="0"/>
                    </a:lnTo>
                    <a:lnTo>
                      <a:pt x="114" y="2"/>
                    </a:lnTo>
                    <a:lnTo>
                      <a:pt x="92" y="5"/>
                    </a:lnTo>
                    <a:lnTo>
                      <a:pt x="70" y="12"/>
                    </a:lnTo>
                    <a:lnTo>
                      <a:pt x="47" y="20"/>
                    </a:lnTo>
                    <a:lnTo>
                      <a:pt x="23" y="32"/>
                    </a:lnTo>
                    <a:lnTo>
                      <a:pt x="0" y="47"/>
                    </a:lnTo>
                    <a:lnTo>
                      <a:pt x="0" y="999"/>
                    </a:lnTo>
                    <a:lnTo>
                      <a:pt x="1" y="999"/>
                    </a:lnTo>
                    <a:lnTo>
                      <a:pt x="6" y="999"/>
                    </a:lnTo>
                    <a:lnTo>
                      <a:pt x="14" y="998"/>
                    </a:lnTo>
                    <a:lnTo>
                      <a:pt x="23" y="997"/>
                    </a:lnTo>
                    <a:lnTo>
                      <a:pt x="35" y="995"/>
                    </a:lnTo>
                    <a:lnTo>
                      <a:pt x="49" y="993"/>
                    </a:lnTo>
                    <a:lnTo>
                      <a:pt x="65" y="990"/>
                    </a:lnTo>
                    <a:lnTo>
                      <a:pt x="83" y="985"/>
                    </a:lnTo>
                    <a:lnTo>
                      <a:pt x="102" y="980"/>
                    </a:lnTo>
                    <a:lnTo>
                      <a:pt x="121" y="973"/>
                    </a:lnTo>
                    <a:lnTo>
                      <a:pt x="143" y="966"/>
                    </a:lnTo>
                    <a:lnTo>
                      <a:pt x="164" y="956"/>
                    </a:lnTo>
                    <a:lnTo>
                      <a:pt x="186" y="945"/>
                    </a:lnTo>
                    <a:lnTo>
                      <a:pt x="208" y="934"/>
                    </a:lnTo>
                    <a:lnTo>
                      <a:pt x="230" y="919"/>
                    </a:lnTo>
                    <a:lnTo>
                      <a:pt x="251" y="903"/>
                    </a:lnTo>
                    <a:lnTo>
                      <a:pt x="251" y="2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7" name="Freeform 78"/>
              <p:cNvSpPr>
                <a:spLocks/>
              </p:cNvSpPr>
              <p:nvPr/>
            </p:nvSpPr>
            <p:spPr bwMode="auto">
              <a:xfrm>
                <a:off x="6080" y="13687"/>
                <a:ext cx="215" cy="843"/>
              </a:xfrm>
              <a:custGeom>
                <a:avLst/>
                <a:gdLst>
                  <a:gd name="T0" fmla="*/ 215 w 215"/>
                  <a:gd name="T1" fmla="*/ 20 h 843"/>
                  <a:gd name="T2" fmla="*/ 214 w 215"/>
                  <a:gd name="T3" fmla="*/ 19 h 843"/>
                  <a:gd name="T4" fmla="*/ 211 w 215"/>
                  <a:gd name="T5" fmla="*/ 18 h 843"/>
                  <a:gd name="T6" fmla="*/ 205 w 215"/>
                  <a:gd name="T7" fmla="*/ 15 h 843"/>
                  <a:gd name="T8" fmla="*/ 197 w 215"/>
                  <a:gd name="T9" fmla="*/ 12 h 843"/>
                  <a:gd name="T10" fmla="*/ 187 w 215"/>
                  <a:gd name="T11" fmla="*/ 9 h 843"/>
                  <a:gd name="T12" fmla="*/ 176 w 215"/>
                  <a:gd name="T13" fmla="*/ 6 h 843"/>
                  <a:gd name="T14" fmla="*/ 163 w 215"/>
                  <a:gd name="T15" fmla="*/ 4 h 843"/>
                  <a:gd name="T16" fmla="*/ 149 w 215"/>
                  <a:gd name="T17" fmla="*/ 1 h 843"/>
                  <a:gd name="T18" fmla="*/ 133 w 215"/>
                  <a:gd name="T19" fmla="*/ 0 h 843"/>
                  <a:gd name="T20" fmla="*/ 115 w 215"/>
                  <a:gd name="T21" fmla="*/ 0 h 843"/>
                  <a:gd name="T22" fmla="*/ 98 w 215"/>
                  <a:gd name="T23" fmla="*/ 1 h 843"/>
                  <a:gd name="T24" fmla="*/ 79 w 215"/>
                  <a:gd name="T25" fmla="*/ 5 h 843"/>
                  <a:gd name="T26" fmla="*/ 60 w 215"/>
                  <a:gd name="T27" fmla="*/ 10 h 843"/>
                  <a:gd name="T28" fmla="*/ 40 w 215"/>
                  <a:gd name="T29" fmla="*/ 18 h 843"/>
                  <a:gd name="T30" fmla="*/ 21 w 215"/>
                  <a:gd name="T31" fmla="*/ 27 h 843"/>
                  <a:gd name="T32" fmla="*/ 0 w 215"/>
                  <a:gd name="T33" fmla="*/ 40 h 843"/>
                  <a:gd name="T34" fmla="*/ 0 w 215"/>
                  <a:gd name="T35" fmla="*/ 843 h 843"/>
                  <a:gd name="T36" fmla="*/ 1 w 215"/>
                  <a:gd name="T37" fmla="*/ 843 h 843"/>
                  <a:gd name="T38" fmla="*/ 6 w 215"/>
                  <a:gd name="T39" fmla="*/ 843 h 843"/>
                  <a:gd name="T40" fmla="*/ 12 w 215"/>
                  <a:gd name="T41" fmla="*/ 842 h 843"/>
                  <a:gd name="T42" fmla="*/ 21 w 215"/>
                  <a:gd name="T43" fmla="*/ 841 h 843"/>
                  <a:gd name="T44" fmla="*/ 30 w 215"/>
                  <a:gd name="T45" fmla="*/ 840 h 843"/>
                  <a:gd name="T46" fmla="*/ 43 w 215"/>
                  <a:gd name="T47" fmla="*/ 838 h 843"/>
                  <a:gd name="T48" fmla="*/ 56 w 215"/>
                  <a:gd name="T49" fmla="*/ 835 h 843"/>
                  <a:gd name="T50" fmla="*/ 71 w 215"/>
                  <a:gd name="T51" fmla="*/ 831 h 843"/>
                  <a:gd name="T52" fmla="*/ 87 w 215"/>
                  <a:gd name="T53" fmla="*/ 826 h 843"/>
                  <a:gd name="T54" fmla="*/ 105 w 215"/>
                  <a:gd name="T55" fmla="*/ 821 h 843"/>
                  <a:gd name="T56" fmla="*/ 123 w 215"/>
                  <a:gd name="T57" fmla="*/ 814 h 843"/>
                  <a:gd name="T58" fmla="*/ 141 w 215"/>
                  <a:gd name="T59" fmla="*/ 806 h 843"/>
                  <a:gd name="T60" fmla="*/ 159 w 215"/>
                  <a:gd name="T61" fmla="*/ 797 h 843"/>
                  <a:gd name="T62" fmla="*/ 179 w 215"/>
                  <a:gd name="T63" fmla="*/ 786 h 843"/>
                  <a:gd name="T64" fmla="*/ 197 w 215"/>
                  <a:gd name="T65" fmla="*/ 774 h 843"/>
                  <a:gd name="T66" fmla="*/ 215 w 215"/>
                  <a:gd name="T67" fmla="*/ 760 h 843"/>
                  <a:gd name="T68" fmla="*/ 215 w 215"/>
                  <a:gd name="T69" fmla="*/ 20 h 84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5"/>
                  <a:gd name="T106" fmla="*/ 0 h 843"/>
                  <a:gd name="T107" fmla="*/ 215 w 215"/>
                  <a:gd name="T108" fmla="*/ 843 h 84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5" h="843">
                    <a:moveTo>
                      <a:pt x="215" y="20"/>
                    </a:moveTo>
                    <a:lnTo>
                      <a:pt x="214" y="19"/>
                    </a:lnTo>
                    <a:lnTo>
                      <a:pt x="211" y="18"/>
                    </a:lnTo>
                    <a:lnTo>
                      <a:pt x="205" y="15"/>
                    </a:lnTo>
                    <a:lnTo>
                      <a:pt x="197" y="12"/>
                    </a:lnTo>
                    <a:lnTo>
                      <a:pt x="187" y="9"/>
                    </a:lnTo>
                    <a:lnTo>
                      <a:pt x="176" y="6"/>
                    </a:lnTo>
                    <a:lnTo>
                      <a:pt x="163" y="4"/>
                    </a:lnTo>
                    <a:lnTo>
                      <a:pt x="149" y="1"/>
                    </a:lnTo>
                    <a:lnTo>
                      <a:pt x="133" y="0"/>
                    </a:lnTo>
                    <a:lnTo>
                      <a:pt x="115" y="0"/>
                    </a:lnTo>
                    <a:lnTo>
                      <a:pt x="98" y="1"/>
                    </a:lnTo>
                    <a:lnTo>
                      <a:pt x="79" y="5"/>
                    </a:lnTo>
                    <a:lnTo>
                      <a:pt x="60" y="10"/>
                    </a:lnTo>
                    <a:lnTo>
                      <a:pt x="40" y="18"/>
                    </a:lnTo>
                    <a:lnTo>
                      <a:pt x="21" y="27"/>
                    </a:lnTo>
                    <a:lnTo>
                      <a:pt x="0" y="40"/>
                    </a:lnTo>
                    <a:lnTo>
                      <a:pt x="0" y="843"/>
                    </a:lnTo>
                    <a:lnTo>
                      <a:pt x="1" y="843"/>
                    </a:lnTo>
                    <a:lnTo>
                      <a:pt x="6" y="843"/>
                    </a:lnTo>
                    <a:lnTo>
                      <a:pt x="12" y="842"/>
                    </a:lnTo>
                    <a:lnTo>
                      <a:pt x="21" y="841"/>
                    </a:lnTo>
                    <a:lnTo>
                      <a:pt x="30" y="840"/>
                    </a:lnTo>
                    <a:lnTo>
                      <a:pt x="43" y="838"/>
                    </a:lnTo>
                    <a:lnTo>
                      <a:pt x="56" y="835"/>
                    </a:lnTo>
                    <a:lnTo>
                      <a:pt x="71" y="831"/>
                    </a:lnTo>
                    <a:lnTo>
                      <a:pt x="87" y="826"/>
                    </a:lnTo>
                    <a:lnTo>
                      <a:pt x="105" y="821"/>
                    </a:lnTo>
                    <a:lnTo>
                      <a:pt x="123" y="814"/>
                    </a:lnTo>
                    <a:lnTo>
                      <a:pt x="141" y="806"/>
                    </a:lnTo>
                    <a:lnTo>
                      <a:pt x="159" y="797"/>
                    </a:lnTo>
                    <a:lnTo>
                      <a:pt x="179" y="786"/>
                    </a:lnTo>
                    <a:lnTo>
                      <a:pt x="197" y="774"/>
                    </a:lnTo>
                    <a:lnTo>
                      <a:pt x="215" y="760"/>
                    </a:lnTo>
                    <a:lnTo>
                      <a:pt x="215" y="2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8" name="Freeform 79"/>
              <p:cNvSpPr>
                <a:spLocks/>
              </p:cNvSpPr>
              <p:nvPr/>
            </p:nvSpPr>
            <p:spPr bwMode="auto">
              <a:xfrm>
                <a:off x="6087" y="13696"/>
                <a:ext cx="180" cy="685"/>
              </a:xfrm>
              <a:custGeom>
                <a:avLst/>
                <a:gdLst>
                  <a:gd name="T0" fmla="*/ 180 w 180"/>
                  <a:gd name="T1" fmla="*/ 16 h 685"/>
                  <a:gd name="T2" fmla="*/ 179 w 180"/>
                  <a:gd name="T3" fmla="*/ 16 h 685"/>
                  <a:gd name="T4" fmla="*/ 176 w 180"/>
                  <a:gd name="T5" fmla="*/ 14 h 685"/>
                  <a:gd name="T6" fmla="*/ 172 w 180"/>
                  <a:gd name="T7" fmla="*/ 12 h 685"/>
                  <a:gd name="T8" fmla="*/ 165 w 180"/>
                  <a:gd name="T9" fmla="*/ 10 h 685"/>
                  <a:gd name="T10" fmla="*/ 157 w 180"/>
                  <a:gd name="T11" fmla="*/ 8 h 685"/>
                  <a:gd name="T12" fmla="*/ 147 w 180"/>
                  <a:gd name="T13" fmla="*/ 4 h 685"/>
                  <a:gd name="T14" fmla="*/ 136 w 180"/>
                  <a:gd name="T15" fmla="*/ 2 h 685"/>
                  <a:gd name="T16" fmla="*/ 125 w 180"/>
                  <a:gd name="T17" fmla="*/ 0 h 685"/>
                  <a:gd name="T18" fmla="*/ 111 w 180"/>
                  <a:gd name="T19" fmla="*/ 0 h 685"/>
                  <a:gd name="T20" fmla="*/ 97 w 180"/>
                  <a:gd name="T21" fmla="*/ 0 h 685"/>
                  <a:gd name="T22" fmla="*/ 81 w 180"/>
                  <a:gd name="T23" fmla="*/ 1 h 685"/>
                  <a:gd name="T24" fmla="*/ 66 w 180"/>
                  <a:gd name="T25" fmla="*/ 3 h 685"/>
                  <a:gd name="T26" fmla="*/ 50 w 180"/>
                  <a:gd name="T27" fmla="*/ 8 h 685"/>
                  <a:gd name="T28" fmla="*/ 33 w 180"/>
                  <a:gd name="T29" fmla="*/ 14 h 685"/>
                  <a:gd name="T30" fmla="*/ 17 w 180"/>
                  <a:gd name="T31" fmla="*/ 23 h 685"/>
                  <a:gd name="T32" fmla="*/ 0 w 180"/>
                  <a:gd name="T33" fmla="*/ 33 h 685"/>
                  <a:gd name="T34" fmla="*/ 0 w 180"/>
                  <a:gd name="T35" fmla="*/ 685 h 685"/>
                  <a:gd name="T36" fmla="*/ 1 w 180"/>
                  <a:gd name="T37" fmla="*/ 685 h 685"/>
                  <a:gd name="T38" fmla="*/ 4 w 180"/>
                  <a:gd name="T39" fmla="*/ 685 h 685"/>
                  <a:gd name="T40" fmla="*/ 9 w 180"/>
                  <a:gd name="T41" fmla="*/ 684 h 685"/>
                  <a:gd name="T42" fmla="*/ 17 w 180"/>
                  <a:gd name="T43" fmla="*/ 683 h 685"/>
                  <a:gd name="T44" fmla="*/ 26 w 180"/>
                  <a:gd name="T45" fmla="*/ 682 h 685"/>
                  <a:gd name="T46" fmla="*/ 35 w 180"/>
                  <a:gd name="T47" fmla="*/ 681 h 685"/>
                  <a:gd name="T48" fmla="*/ 47 w 180"/>
                  <a:gd name="T49" fmla="*/ 678 h 685"/>
                  <a:gd name="T50" fmla="*/ 60 w 180"/>
                  <a:gd name="T51" fmla="*/ 676 h 685"/>
                  <a:gd name="T52" fmla="*/ 73 w 180"/>
                  <a:gd name="T53" fmla="*/ 671 h 685"/>
                  <a:gd name="T54" fmla="*/ 87 w 180"/>
                  <a:gd name="T55" fmla="*/ 667 h 685"/>
                  <a:gd name="T56" fmla="*/ 102 w 180"/>
                  <a:gd name="T57" fmla="*/ 662 h 685"/>
                  <a:gd name="T58" fmla="*/ 118 w 180"/>
                  <a:gd name="T59" fmla="*/ 655 h 685"/>
                  <a:gd name="T60" fmla="*/ 133 w 180"/>
                  <a:gd name="T61" fmla="*/ 648 h 685"/>
                  <a:gd name="T62" fmla="*/ 149 w 180"/>
                  <a:gd name="T63" fmla="*/ 639 h 685"/>
                  <a:gd name="T64" fmla="*/ 165 w 180"/>
                  <a:gd name="T65" fmla="*/ 628 h 685"/>
                  <a:gd name="T66" fmla="*/ 180 w 180"/>
                  <a:gd name="T67" fmla="*/ 617 h 685"/>
                  <a:gd name="T68" fmla="*/ 180 w 180"/>
                  <a:gd name="T69" fmla="*/ 16 h 68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80"/>
                  <a:gd name="T106" fmla="*/ 0 h 685"/>
                  <a:gd name="T107" fmla="*/ 180 w 180"/>
                  <a:gd name="T108" fmla="*/ 685 h 68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80" h="685">
                    <a:moveTo>
                      <a:pt x="180" y="16"/>
                    </a:moveTo>
                    <a:lnTo>
                      <a:pt x="179" y="16"/>
                    </a:lnTo>
                    <a:lnTo>
                      <a:pt x="176" y="14"/>
                    </a:lnTo>
                    <a:lnTo>
                      <a:pt x="172" y="12"/>
                    </a:lnTo>
                    <a:lnTo>
                      <a:pt x="165" y="10"/>
                    </a:lnTo>
                    <a:lnTo>
                      <a:pt x="157" y="8"/>
                    </a:lnTo>
                    <a:lnTo>
                      <a:pt x="147" y="4"/>
                    </a:lnTo>
                    <a:lnTo>
                      <a:pt x="136" y="2"/>
                    </a:lnTo>
                    <a:lnTo>
                      <a:pt x="125" y="0"/>
                    </a:lnTo>
                    <a:lnTo>
                      <a:pt x="111" y="0"/>
                    </a:lnTo>
                    <a:lnTo>
                      <a:pt x="97" y="0"/>
                    </a:lnTo>
                    <a:lnTo>
                      <a:pt x="81" y="1"/>
                    </a:lnTo>
                    <a:lnTo>
                      <a:pt x="66" y="3"/>
                    </a:lnTo>
                    <a:lnTo>
                      <a:pt x="50" y="8"/>
                    </a:lnTo>
                    <a:lnTo>
                      <a:pt x="33" y="14"/>
                    </a:lnTo>
                    <a:lnTo>
                      <a:pt x="17" y="23"/>
                    </a:lnTo>
                    <a:lnTo>
                      <a:pt x="0" y="33"/>
                    </a:lnTo>
                    <a:lnTo>
                      <a:pt x="0" y="685"/>
                    </a:lnTo>
                    <a:lnTo>
                      <a:pt x="1" y="685"/>
                    </a:lnTo>
                    <a:lnTo>
                      <a:pt x="4" y="685"/>
                    </a:lnTo>
                    <a:lnTo>
                      <a:pt x="9" y="684"/>
                    </a:lnTo>
                    <a:lnTo>
                      <a:pt x="17" y="683"/>
                    </a:lnTo>
                    <a:lnTo>
                      <a:pt x="26" y="682"/>
                    </a:lnTo>
                    <a:lnTo>
                      <a:pt x="35" y="681"/>
                    </a:lnTo>
                    <a:lnTo>
                      <a:pt x="47" y="678"/>
                    </a:lnTo>
                    <a:lnTo>
                      <a:pt x="60" y="676"/>
                    </a:lnTo>
                    <a:lnTo>
                      <a:pt x="73" y="671"/>
                    </a:lnTo>
                    <a:lnTo>
                      <a:pt x="87" y="667"/>
                    </a:lnTo>
                    <a:lnTo>
                      <a:pt x="102" y="662"/>
                    </a:lnTo>
                    <a:lnTo>
                      <a:pt x="118" y="655"/>
                    </a:lnTo>
                    <a:lnTo>
                      <a:pt x="133" y="648"/>
                    </a:lnTo>
                    <a:lnTo>
                      <a:pt x="149" y="639"/>
                    </a:lnTo>
                    <a:lnTo>
                      <a:pt x="165" y="628"/>
                    </a:lnTo>
                    <a:lnTo>
                      <a:pt x="180" y="617"/>
                    </a:lnTo>
                    <a:lnTo>
                      <a:pt x="18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09" name="Freeform 80"/>
              <p:cNvSpPr>
                <a:spLocks/>
              </p:cNvSpPr>
              <p:nvPr/>
            </p:nvSpPr>
            <p:spPr bwMode="auto">
              <a:xfrm>
                <a:off x="6093" y="13704"/>
                <a:ext cx="146" cy="530"/>
              </a:xfrm>
              <a:custGeom>
                <a:avLst/>
                <a:gdLst>
                  <a:gd name="T0" fmla="*/ 146 w 146"/>
                  <a:gd name="T1" fmla="*/ 14 h 530"/>
                  <a:gd name="T2" fmla="*/ 143 w 146"/>
                  <a:gd name="T3" fmla="*/ 12 h 530"/>
                  <a:gd name="T4" fmla="*/ 134 w 146"/>
                  <a:gd name="T5" fmla="*/ 8 h 530"/>
                  <a:gd name="T6" fmla="*/ 120 w 146"/>
                  <a:gd name="T7" fmla="*/ 4 h 530"/>
                  <a:gd name="T8" fmla="*/ 101 w 146"/>
                  <a:gd name="T9" fmla="*/ 1 h 530"/>
                  <a:gd name="T10" fmla="*/ 79 w 146"/>
                  <a:gd name="T11" fmla="*/ 0 h 530"/>
                  <a:gd name="T12" fmla="*/ 54 w 146"/>
                  <a:gd name="T13" fmla="*/ 3 h 530"/>
                  <a:gd name="T14" fmla="*/ 27 w 146"/>
                  <a:gd name="T15" fmla="*/ 11 h 530"/>
                  <a:gd name="T16" fmla="*/ 0 w 146"/>
                  <a:gd name="T17" fmla="*/ 27 h 530"/>
                  <a:gd name="T18" fmla="*/ 0 w 146"/>
                  <a:gd name="T19" fmla="*/ 530 h 530"/>
                  <a:gd name="T20" fmla="*/ 3 w 146"/>
                  <a:gd name="T21" fmla="*/ 530 h 530"/>
                  <a:gd name="T22" fmla="*/ 14 w 146"/>
                  <a:gd name="T23" fmla="*/ 529 h 530"/>
                  <a:gd name="T24" fmla="*/ 29 w 146"/>
                  <a:gd name="T25" fmla="*/ 526 h 530"/>
                  <a:gd name="T26" fmla="*/ 49 w 146"/>
                  <a:gd name="T27" fmla="*/ 521 h 530"/>
                  <a:gd name="T28" fmla="*/ 71 w 146"/>
                  <a:gd name="T29" fmla="*/ 514 h 530"/>
                  <a:gd name="T30" fmla="*/ 96 w 146"/>
                  <a:gd name="T31" fmla="*/ 505 h 530"/>
                  <a:gd name="T32" fmla="*/ 121 w 146"/>
                  <a:gd name="T33" fmla="*/ 492 h 530"/>
                  <a:gd name="T34" fmla="*/ 146 w 146"/>
                  <a:gd name="T35" fmla="*/ 475 h 530"/>
                  <a:gd name="T36" fmla="*/ 146 w 146"/>
                  <a:gd name="T37" fmla="*/ 14 h 5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6"/>
                  <a:gd name="T58" fmla="*/ 0 h 530"/>
                  <a:gd name="T59" fmla="*/ 146 w 146"/>
                  <a:gd name="T60" fmla="*/ 530 h 5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6" h="530">
                    <a:moveTo>
                      <a:pt x="146" y="14"/>
                    </a:moveTo>
                    <a:lnTo>
                      <a:pt x="143" y="12"/>
                    </a:lnTo>
                    <a:lnTo>
                      <a:pt x="134" y="8"/>
                    </a:lnTo>
                    <a:lnTo>
                      <a:pt x="120" y="4"/>
                    </a:lnTo>
                    <a:lnTo>
                      <a:pt x="101" y="1"/>
                    </a:lnTo>
                    <a:lnTo>
                      <a:pt x="79" y="0"/>
                    </a:lnTo>
                    <a:lnTo>
                      <a:pt x="54" y="3"/>
                    </a:lnTo>
                    <a:lnTo>
                      <a:pt x="27" y="11"/>
                    </a:lnTo>
                    <a:lnTo>
                      <a:pt x="0" y="27"/>
                    </a:lnTo>
                    <a:lnTo>
                      <a:pt x="0" y="530"/>
                    </a:lnTo>
                    <a:lnTo>
                      <a:pt x="3" y="530"/>
                    </a:lnTo>
                    <a:lnTo>
                      <a:pt x="14" y="529"/>
                    </a:lnTo>
                    <a:lnTo>
                      <a:pt x="29" y="526"/>
                    </a:lnTo>
                    <a:lnTo>
                      <a:pt x="49" y="521"/>
                    </a:lnTo>
                    <a:lnTo>
                      <a:pt x="71" y="514"/>
                    </a:lnTo>
                    <a:lnTo>
                      <a:pt x="96" y="505"/>
                    </a:lnTo>
                    <a:lnTo>
                      <a:pt x="121" y="492"/>
                    </a:lnTo>
                    <a:lnTo>
                      <a:pt x="146" y="475"/>
                    </a:lnTo>
                    <a:lnTo>
                      <a:pt x="146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0" name="Freeform 81"/>
              <p:cNvSpPr>
                <a:spLocks/>
              </p:cNvSpPr>
              <p:nvPr/>
            </p:nvSpPr>
            <p:spPr bwMode="auto">
              <a:xfrm>
                <a:off x="6101" y="13712"/>
                <a:ext cx="109" cy="373"/>
              </a:xfrm>
              <a:custGeom>
                <a:avLst/>
                <a:gdLst>
                  <a:gd name="T0" fmla="*/ 109 w 109"/>
                  <a:gd name="T1" fmla="*/ 10 h 373"/>
                  <a:gd name="T2" fmla="*/ 107 w 109"/>
                  <a:gd name="T3" fmla="*/ 9 h 373"/>
                  <a:gd name="T4" fmla="*/ 100 w 109"/>
                  <a:gd name="T5" fmla="*/ 6 h 373"/>
                  <a:gd name="T6" fmla="*/ 89 w 109"/>
                  <a:gd name="T7" fmla="*/ 2 h 373"/>
                  <a:gd name="T8" fmla="*/ 75 w 109"/>
                  <a:gd name="T9" fmla="*/ 0 h 373"/>
                  <a:gd name="T10" fmla="*/ 59 w 109"/>
                  <a:gd name="T11" fmla="*/ 0 h 373"/>
                  <a:gd name="T12" fmla="*/ 39 w 109"/>
                  <a:gd name="T13" fmla="*/ 2 h 373"/>
                  <a:gd name="T14" fmla="*/ 20 w 109"/>
                  <a:gd name="T15" fmla="*/ 9 h 373"/>
                  <a:gd name="T16" fmla="*/ 0 w 109"/>
                  <a:gd name="T17" fmla="*/ 21 h 373"/>
                  <a:gd name="T18" fmla="*/ 0 w 109"/>
                  <a:gd name="T19" fmla="*/ 373 h 373"/>
                  <a:gd name="T20" fmla="*/ 2 w 109"/>
                  <a:gd name="T21" fmla="*/ 373 h 373"/>
                  <a:gd name="T22" fmla="*/ 9 w 109"/>
                  <a:gd name="T23" fmla="*/ 372 h 373"/>
                  <a:gd name="T24" fmla="*/ 21 w 109"/>
                  <a:gd name="T25" fmla="*/ 369 h 373"/>
                  <a:gd name="T26" fmla="*/ 36 w 109"/>
                  <a:gd name="T27" fmla="*/ 366 h 373"/>
                  <a:gd name="T28" fmla="*/ 53 w 109"/>
                  <a:gd name="T29" fmla="*/ 362 h 373"/>
                  <a:gd name="T30" fmla="*/ 72 w 109"/>
                  <a:gd name="T31" fmla="*/ 354 h 373"/>
                  <a:gd name="T32" fmla="*/ 90 w 109"/>
                  <a:gd name="T33" fmla="*/ 343 h 373"/>
                  <a:gd name="T34" fmla="*/ 109 w 109"/>
                  <a:gd name="T35" fmla="*/ 331 h 373"/>
                  <a:gd name="T36" fmla="*/ 109 w 109"/>
                  <a:gd name="T37" fmla="*/ 10 h 37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9"/>
                  <a:gd name="T58" fmla="*/ 0 h 373"/>
                  <a:gd name="T59" fmla="*/ 109 w 109"/>
                  <a:gd name="T60" fmla="*/ 373 h 37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9" h="373">
                    <a:moveTo>
                      <a:pt x="109" y="10"/>
                    </a:moveTo>
                    <a:lnTo>
                      <a:pt x="107" y="9"/>
                    </a:lnTo>
                    <a:lnTo>
                      <a:pt x="100" y="6"/>
                    </a:lnTo>
                    <a:lnTo>
                      <a:pt x="89" y="2"/>
                    </a:lnTo>
                    <a:lnTo>
                      <a:pt x="75" y="0"/>
                    </a:lnTo>
                    <a:lnTo>
                      <a:pt x="59" y="0"/>
                    </a:lnTo>
                    <a:lnTo>
                      <a:pt x="39" y="2"/>
                    </a:lnTo>
                    <a:lnTo>
                      <a:pt x="20" y="9"/>
                    </a:lnTo>
                    <a:lnTo>
                      <a:pt x="0" y="21"/>
                    </a:lnTo>
                    <a:lnTo>
                      <a:pt x="0" y="373"/>
                    </a:lnTo>
                    <a:lnTo>
                      <a:pt x="2" y="373"/>
                    </a:lnTo>
                    <a:lnTo>
                      <a:pt x="9" y="372"/>
                    </a:lnTo>
                    <a:lnTo>
                      <a:pt x="21" y="369"/>
                    </a:lnTo>
                    <a:lnTo>
                      <a:pt x="36" y="366"/>
                    </a:lnTo>
                    <a:lnTo>
                      <a:pt x="53" y="362"/>
                    </a:lnTo>
                    <a:lnTo>
                      <a:pt x="72" y="354"/>
                    </a:lnTo>
                    <a:lnTo>
                      <a:pt x="90" y="343"/>
                    </a:lnTo>
                    <a:lnTo>
                      <a:pt x="109" y="331"/>
                    </a:lnTo>
                    <a:lnTo>
                      <a:pt x="109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1" name="Freeform 82"/>
              <p:cNvSpPr>
                <a:spLocks/>
              </p:cNvSpPr>
              <p:nvPr/>
            </p:nvSpPr>
            <p:spPr bwMode="auto">
              <a:xfrm>
                <a:off x="6107" y="13721"/>
                <a:ext cx="75" cy="216"/>
              </a:xfrm>
              <a:custGeom>
                <a:avLst/>
                <a:gdLst>
                  <a:gd name="T0" fmla="*/ 75 w 75"/>
                  <a:gd name="T1" fmla="*/ 6 h 216"/>
                  <a:gd name="T2" fmla="*/ 73 w 75"/>
                  <a:gd name="T3" fmla="*/ 5 h 216"/>
                  <a:gd name="T4" fmla="*/ 69 w 75"/>
                  <a:gd name="T5" fmla="*/ 4 h 216"/>
                  <a:gd name="T6" fmla="*/ 61 w 75"/>
                  <a:gd name="T7" fmla="*/ 2 h 216"/>
                  <a:gd name="T8" fmla="*/ 52 w 75"/>
                  <a:gd name="T9" fmla="*/ 0 h 216"/>
                  <a:gd name="T10" fmla="*/ 41 w 75"/>
                  <a:gd name="T11" fmla="*/ 0 h 216"/>
                  <a:gd name="T12" fmla="*/ 28 w 75"/>
                  <a:gd name="T13" fmla="*/ 1 h 216"/>
                  <a:gd name="T14" fmla="*/ 14 w 75"/>
                  <a:gd name="T15" fmla="*/ 6 h 216"/>
                  <a:gd name="T16" fmla="*/ 0 w 75"/>
                  <a:gd name="T17" fmla="*/ 14 h 216"/>
                  <a:gd name="T18" fmla="*/ 0 w 75"/>
                  <a:gd name="T19" fmla="*/ 216 h 216"/>
                  <a:gd name="T20" fmla="*/ 2 w 75"/>
                  <a:gd name="T21" fmla="*/ 216 h 216"/>
                  <a:gd name="T22" fmla="*/ 7 w 75"/>
                  <a:gd name="T23" fmla="*/ 215 h 216"/>
                  <a:gd name="T24" fmla="*/ 15 w 75"/>
                  <a:gd name="T25" fmla="*/ 214 h 216"/>
                  <a:gd name="T26" fmla="*/ 25 w 75"/>
                  <a:gd name="T27" fmla="*/ 211 h 216"/>
                  <a:gd name="T28" fmla="*/ 37 w 75"/>
                  <a:gd name="T29" fmla="*/ 208 h 216"/>
                  <a:gd name="T30" fmla="*/ 50 w 75"/>
                  <a:gd name="T31" fmla="*/ 203 h 216"/>
                  <a:gd name="T32" fmla="*/ 63 w 75"/>
                  <a:gd name="T33" fmla="*/ 195 h 216"/>
                  <a:gd name="T34" fmla="*/ 75 w 75"/>
                  <a:gd name="T35" fmla="*/ 187 h 216"/>
                  <a:gd name="T36" fmla="*/ 75 w 75"/>
                  <a:gd name="T37" fmla="*/ 6 h 2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5"/>
                  <a:gd name="T58" fmla="*/ 0 h 216"/>
                  <a:gd name="T59" fmla="*/ 75 w 75"/>
                  <a:gd name="T60" fmla="*/ 216 h 2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5" h="216">
                    <a:moveTo>
                      <a:pt x="75" y="6"/>
                    </a:moveTo>
                    <a:lnTo>
                      <a:pt x="73" y="5"/>
                    </a:lnTo>
                    <a:lnTo>
                      <a:pt x="69" y="4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1" y="0"/>
                    </a:lnTo>
                    <a:lnTo>
                      <a:pt x="28" y="1"/>
                    </a:lnTo>
                    <a:lnTo>
                      <a:pt x="14" y="6"/>
                    </a:lnTo>
                    <a:lnTo>
                      <a:pt x="0" y="14"/>
                    </a:lnTo>
                    <a:lnTo>
                      <a:pt x="0" y="216"/>
                    </a:lnTo>
                    <a:lnTo>
                      <a:pt x="2" y="216"/>
                    </a:lnTo>
                    <a:lnTo>
                      <a:pt x="7" y="215"/>
                    </a:lnTo>
                    <a:lnTo>
                      <a:pt x="15" y="214"/>
                    </a:lnTo>
                    <a:lnTo>
                      <a:pt x="25" y="211"/>
                    </a:lnTo>
                    <a:lnTo>
                      <a:pt x="37" y="208"/>
                    </a:lnTo>
                    <a:lnTo>
                      <a:pt x="50" y="203"/>
                    </a:lnTo>
                    <a:lnTo>
                      <a:pt x="63" y="195"/>
                    </a:lnTo>
                    <a:lnTo>
                      <a:pt x="75" y="187"/>
                    </a:lnTo>
                    <a:lnTo>
                      <a:pt x="75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2" name="Freeform 83"/>
              <p:cNvSpPr>
                <a:spLocks/>
              </p:cNvSpPr>
              <p:nvPr/>
            </p:nvSpPr>
            <p:spPr bwMode="auto">
              <a:xfrm>
                <a:off x="7013" y="14340"/>
                <a:ext cx="110" cy="111"/>
              </a:xfrm>
              <a:custGeom>
                <a:avLst/>
                <a:gdLst>
                  <a:gd name="T0" fmla="*/ 55 w 110"/>
                  <a:gd name="T1" fmla="*/ 111 h 111"/>
                  <a:gd name="T2" fmla="*/ 66 w 110"/>
                  <a:gd name="T3" fmla="*/ 110 h 111"/>
                  <a:gd name="T4" fmla="*/ 76 w 110"/>
                  <a:gd name="T5" fmla="*/ 106 h 111"/>
                  <a:gd name="T6" fmla="*/ 85 w 110"/>
                  <a:gd name="T7" fmla="*/ 101 h 111"/>
                  <a:gd name="T8" fmla="*/ 94 w 110"/>
                  <a:gd name="T9" fmla="*/ 94 h 111"/>
                  <a:gd name="T10" fmla="*/ 100 w 110"/>
                  <a:gd name="T11" fmla="*/ 86 h 111"/>
                  <a:gd name="T12" fmla="*/ 106 w 110"/>
                  <a:gd name="T13" fmla="*/ 77 h 111"/>
                  <a:gd name="T14" fmla="*/ 109 w 110"/>
                  <a:gd name="T15" fmla="*/ 66 h 111"/>
                  <a:gd name="T16" fmla="*/ 110 w 110"/>
                  <a:gd name="T17" fmla="*/ 56 h 111"/>
                  <a:gd name="T18" fmla="*/ 109 w 110"/>
                  <a:gd name="T19" fmla="*/ 44 h 111"/>
                  <a:gd name="T20" fmla="*/ 106 w 110"/>
                  <a:gd name="T21" fmla="*/ 34 h 111"/>
                  <a:gd name="T22" fmla="*/ 100 w 110"/>
                  <a:gd name="T23" fmla="*/ 24 h 111"/>
                  <a:gd name="T24" fmla="*/ 94 w 110"/>
                  <a:gd name="T25" fmla="*/ 17 h 111"/>
                  <a:gd name="T26" fmla="*/ 85 w 110"/>
                  <a:gd name="T27" fmla="*/ 9 h 111"/>
                  <a:gd name="T28" fmla="*/ 76 w 110"/>
                  <a:gd name="T29" fmla="*/ 5 h 111"/>
                  <a:gd name="T30" fmla="*/ 66 w 110"/>
                  <a:gd name="T31" fmla="*/ 2 h 111"/>
                  <a:gd name="T32" fmla="*/ 55 w 110"/>
                  <a:gd name="T33" fmla="*/ 0 h 111"/>
                  <a:gd name="T34" fmla="*/ 44 w 110"/>
                  <a:gd name="T35" fmla="*/ 2 h 111"/>
                  <a:gd name="T36" fmla="*/ 33 w 110"/>
                  <a:gd name="T37" fmla="*/ 5 h 111"/>
                  <a:gd name="T38" fmla="*/ 25 w 110"/>
                  <a:gd name="T39" fmla="*/ 9 h 111"/>
                  <a:gd name="T40" fmla="*/ 16 w 110"/>
                  <a:gd name="T41" fmla="*/ 17 h 111"/>
                  <a:gd name="T42" fmla="*/ 10 w 110"/>
                  <a:gd name="T43" fmla="*/ 24 h 111"/>
                  <a:gd name="T44" fmla="*/ 4 w 110"/>
                  <a:gd name="T45" fmla="*/ 34 h 111"/>
                  <a:gd name="T46" fmla="*/ 1 w 110"/>
                  <a:gd name="T47" fmla="*/ 44 h 111"/>
                  <a:gd name="T48" fmla="*/ 0 w 110"/>
                  <a:gd name="T49" fmla="*/ 56 h 111"/>
                  <a:gd name="T50" fmla="*/ 1 w 110"/>
                  <a:gd name="T51" fmla="*/ 66 h 111"/>
                  <a:gd name="T52" fmla="*/ 4 w 110"/>
                  <a:gd name="T53" fmla="*/ 77 h 111"/>
                  <a:gd name="T54" fmla="*/ 10 w 110"/>
                  <a:gd name="T55" fmla="*/ 86 h 111"/>
                  <a:gd name="T56" fmla="*/ 16 w 110"/>
                  <a:gd name="T57" fmla="*/ 94 h 111"/>
                  <a:gd name="T58" fmla="*/ 25 w 110"/>
                  <a:gd name="T59" fmla="*/ 101 h 111"/>
                  <a:gd name="T60" fmla="*/ 33 w 110"/>
                  <a:gd name="T61" fmla="*/ 106 h 111"/>
                  <a:gd name="T62" fmla="*/ 44 w 110"/>
                  <a:gd name="T63" fmla="*/ 110 h 111"/>
                  <a:gd name="T64" fmla="*/ 55 w 110"/>
                  <a:gd name="T65" fmla="*/ 111 h 1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10"/>
                  <a:gd name="T100" fmla="*/ 0 h 111"/>
                  <a:gd name="T101" fmla="*/ 110 w 110"/>
                  <a:gd name="T102" fmla="*/ 111 h 1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10" h="111">
                    <a:moveTo>
                      <a:pt x="55" y="111"/>
                    </a:moveTo>
                    <a:lnTo>
                      <a:pt x="66" y="110"/>
                    </a:lnTo>
                    <a:lnTo>
                      <a:pt x="76" y="106"/>
                    </a:lnTo>
                    <a:lnTo>
                      <a:pt x="85" y="101"/>
                    </a:lnTo>
                    <a:lnTo>
                      <a:pt x="94" y="94"/>
                    </a:lnTo>
                    <a:lnTo>
                      <a:pt x="100" y="86"/>
                    </a:lnTo>
                    <a:lnTo>
                      <a:pt x="106" y="77"/>
                    </a:lnTo>
                    <a:lnTo>
                      <a:pt x="109" y="66"/>
                    </a:lnTo>
                    <a:lnTo>
                      <a:pt x="110" y="56"/>
                    </a:lnTo>
                    <a:lnTo>
                      <a:pt x="109" y="44"/>
                    </a:lnTo>
                    <a:lnTo>
                      <a:pt x="106" y="34"/>
                    </a:lnTo>
                    <a:lnTo>
                      <a:pt x="100" y="24"/>
                    </a:lnTo>
                    <a:lnTo>
                      <a:pt x="94" y="17"/>
                    </a:lnTo>
                    <a:lnTo>
                      <a:pt x="85" y="9"/>
                    </a:lnTo>
                    <a:lnTo>
                      <a:pt x="76" y="5"/>
                    </a:lnTo>
                    <a:lnTo>
                      <a:pt x="66" y="2"/>
                    </a:lnTo>
                    <a:lnTo>
                      <a:pt x="55" y="0"/>
                    </a:lnTo>
                    <a:lnTo>
                      <a:pt x="44" y="2"/>
                    </a:lnTo>
                    <a:lnTo>
                      <a:pt x="33" y="5"/>
                    </a:lnTo>
                    <a:lnTo>
                      <a:pt x="25" y="9"/>
                    </a:lnTo>
                    <a:lnTo>
                      <a:pt x="16" y="17"/>
                    </a:lnTo>
                    <a:lnTo>
                      <a:pt x="10" y="24"/>
                    </a:lnTo>
                    <a:lnTo>
                      <a:pt x="4" y="34"/>
                    </a:lnTo>
                    <a:lnTo>
                      <a:pt x="1" y="44"/>
                    </a:lnTo>
                    <a:lnTo>
                      <a:pt x="0" y="56"/>
                    </a:lnTo>
                    <a:lnTo>
                      <a:pt x="1" y="66"/>
                    </a:lnTo>
                    <a:lnTo>
                      <a:pt x="4" y="77"/>
                    </a:lnTo>
                    <a:lnTo>
                      <a:pt x="10" y="86"/>
                    </a:lnTo>
                    <a:lnTo>
                      <a:pt x="16" y="94"/>
                    </a:lnTo>
                    <a:lnTo>
                      <a:pt x="25" y="101"/>
                    </a:lnTo>
                    <a:lnTo>
                      <a:pt x="33" y="106"/>
                    </a:lnTo>
                    <a:lnTo>
                      <a:pt x="44" y="110"/>
                    </a:lnTo>
                    <a:lnTo>
                      <a:pt x="55" y="1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3" name="Freeform 84"/>
              <p:cNvSpPr>
                <a:spLocks/>
              </p:cNvSpPr>
              <p:nvPr/>
            </p:nvSpPr>
            <p:spPr bwMode="auto">
              <a:xfrm>
                <a:off x="6676" y="14343"/>
                <a:ext cx="55" cy="55"/>
              </a:xfrm>
              <a:custGeom>
                <a:avLst/>
                <a:gdLst>
                  <a:gd name="T0" fmla="*/ 27 w 55"/>
                  <a:gd name="T1" fmla="*/ 55 h 55"/>
                  <a:gd name="T2" fmla="*/ 38 w 55"/>
                  <a:gd name="T3" fmla="*/ 53 h 55"/>
                  <a:gd name="T4" fmla="*/ 48 w 55"/>
                  <a:gd name="T5" fmla="*/ 46 h 55"/>
                  <a:gd name="T6" fmla="*/ 53 w 55"/>
                  <a:gd name="T7" fmla="*/ 37 h 55"/>
                  <a:gd name="T8" fmla="*/ 55 w 55"/>
                  <a:gd name="T9" fmla="*/ 27 h 55"/>
                  <a:gd name="T10" fmla="*/ 53 w 55"/>
                  <a:gd name="T11" fmla="*/ 16 h 55"/>
                  <a:gd name="T12" fmla="*/ 48 w 55"/>
                  <a:gd name="T13" fmla="*/ 7 h 55"/>
                  <a:gd name="T14" fmla="*/ 38 w 55"/>
                  <a:gd name="T15" fmla="*/ 2 h 55"/>
                  <a:gd name="T16" fmla="*/ 27 w 55"/>
                  <a:gd name="T17" fmla="*/ 0 h 55"/>
                  <a:gd name="T18" fmla="*/ 16 w 55"/>
                  <a:gd name="T19" fmla="*/ 2 h 55"/>
                  <a:gd name="T20" fmla="*/ 8 w 55"/>
                  <a:gd name="T21" fmla="*/ 7 h 55"/>
                  <a:gd name="T22" fmla="*/ 2 w 55"/>
                  <a:gd name="T23" fmla="*/ 16 h 55"/>
                  <a:gd name="T24" fmla="*/ 0 w 55"/>
                  <a:gd name="T25" fmla="*/ 27 h 55"/>
                  <a:gd name="T26" fmla="*/ 2 w 55"/>
                  <a:gd name="T27" fmla="*/ 37 h 55"/>
                  <a:gd name="T28" fmla="*/ 8 w 55"/>
                  <a:gd name="T29" fmla="*/ 46 h 55"/>
                  <a:gd name="T30" fmla="*/ 16 w 55"/>
                  <a:gd name="T31" fmla="*/ 53 h 55"/>
                  <a:gd name="T32" fmla="*/ 27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7" y="55"/>
                    </a:moveTo>
                    <a:lnTo>
                      <a:pt x="38" y="53"/>
                    </a:lnTo>
                    <a:lnTo>
                      <a:pt x="48" y="46"/>
                    </a:lnTo>
                    <a:lnTo>
                      <a:pt x="53" y="37"/>
                    </a:lnTo>
                    <a:lnTo>
                      <a:pt x="55" y="27"/>
                    </a:lnTo>
                    <a:lnTo>
                      <a:pt x="53" y="16"/>
                    </a:lnTo>
                    <a:lnTo>
                      <a:pt x="48" y="7"/>
                    </a:lnTo>
                    <a:lnTo>
                      <a:pt x="38" y="2"/>
                    </a:lnTo>
                    <a:lnTo>
                      <a:pt x="27" y="0"/>
                    </a:lnTo>
                    <a:lnTo>
                      <a:pt x="16" y="2"/>
                    </a:lnTo>
                    <a:lnTo>
                      <a:pt x="8" y="7"/>
                    </a:lnTo>
                    <a:lnTo>
                      <a:pt x="2" y="16"/>
                    </a:lnTo>
                    <a:lnTo>
                      <a:pt x="0" y="27"/>
                    </a:lnTo>
                    <a:lnTo>
                      <a:pt x="2" y="37"/>
                    </a:lnTo>
                    <a:lnTo>
                      <a:pt x="8" y="46"/>
                    </a:lnTo>
                    <a:lnTo>
                      <a:pt x="16" y="53"/>
                    </a:lnTo>
                    <a:lnTo>
                      <a:pt x="27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4" name="Freeform 85"/>
              <p:cNvSpPr>
                <a:spLocks/>
              </p:cNvSpPr>
              <p:nvPr/>
            </p:nvSpPr>
            <p:spPr bwMode="auto">
              <a:xfrm>
                <a:off x="6770" y="14345"/>
                <a:ext cx="55" cy="55"/>
              </a:xfrm>
              <a:custGeom>
                <a:avLst/>
                <a:gdLst>
                  <a:gd name="T0" fmla="*/ 28 w 55"/>
                  <a:gd name="T1" fmla="*/ 55 h 55"/>
                  <a:gd name="T2" fmla="*/ 39 w 55"/>
                  <a:gd name="T3" fmla="*/ 53 h 55"/>
                  <a:gd name="T4" fmla="*/ 47 w 55"/>
                  <a:gd name="T5" fmla="*/ 47 h 55"/>
                  <a:gd name="T6" fmla="*/ 53 w 55"/>
                  <a:gd name="T7" fmla="*/ 39 h 55"/>
                  <a:gd name="T8" fmla="*/ 55 w 55"/>
                  <a:gd name="T9" fmla="*/ 28 h 55"/>
                  <a:gd name="T10" fmla="*/ 53 w 55"/>
                  <a:gd name="T11" fmla="*/ 17 h 55"/>
                  <a:gd name="T12" fmla="*/ 47 w 55"/>
                  <a:gd name="T13" fmla="*/ 8 h 55"/>
                  <a:gd name="T14" fmla="*/ 39 w 55"/>
                  <a:gd name="T15" fmla="*/ 2 h 55"/>
                  <a:gd name="T16" fmla="*/ 28 w 55"/>
                  <a:gd name="T17" fmla="*/ 0 h 55"/>
                  <a:gd name="T18" fmla="*/ 17 w 55"/>
                  <a:gd name="T19" fmla="*/ 2 h 55"/>
                  <a:gd name="T20" fmla="*/ 9 w 55"/>
                  <a:gd name="T21" fmla="*/ 8 h 55"/>
                  <a:gd name="T22" fmla="*/ 2 w 55"/>
                  <a:gd name="T23" fmla="*/ 17 h 55"/>
                  <a:gd name="T24" fmla="*/ 0 w 55"/>
                  <a:gd name="T25" fmla="*/ 28 h 55"/>
                  <a:gd name="T26" fmla="*/ 2 w 55"/>
                  <a:gd name="T27" fmla="*/ 39 h 55"/>
                  <a:gd name="T28" fmla="*/ 9 w 55"/>
                  <a:gd name="T29" fmla="*/ 47 h 55"/>
                  <a:gd name="T30" fmla="*/ 17 w 55"/>
                  <a:gd name="T31" fmla="*/ 53 h 55"/>
                  <a:gd name="T32" fmla="*/ 28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8" y="55"/>
                    </a:moveTo>
                    <a:lnTo>
                      <a:pt x="39" y="53"/>
                    </a:lnTo>
                    <a:lnTo>
                      <a:pt x="47" y="47"/>
                    </a:lnTo>
                    <a:lnTo>
                      <a:pt x="53" y="39"/>
                    </a:lnTo>
                    <a:lnTo>
                      <a:pt x="55" y="28"/>
                    </a:lnTo>
                    <a:lnTo>
                      <a:pt x="53" y="17"/>
                    </a:lnTo>
                    <a:lnTo>
                      <a:pt x="47" y="8"/>
                    </a:lnTo>
                    <a:lnTo>
                      <a:pt x="39" y="2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2" y="39"/>
                    </a:lnTo>
                    <a:lnTo>
                      <a:pt x="9" y="47"/>
                    </a:lnTo>
                    <a:lnTo>
                      <a:pt x="17" y="53"/>
                    </a:lnTo>
                    <a:lnTo>
                      <a:pt x="28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5" name="Freeform 86"/>
              <p:cNvSpPr>
                <a:spLocks/>
              </p:cNvSpPr>
              <p:nvPr/>
            </p:nvSpPr>
            <p:spPr bwMode="auto">
              <a:xfrm>
                <a:off x="6401" y="13591"/>
                <a:ext cx="156" cy="752"/>
              </a:xfrm>
              <a:custGeom>
                <a:avLst/>
                <a:gdLst>
                  <a:gd name="T0" fmla="*/ 48 w 156"/>
                  <a:gd name="T1" fmla="*/ 15 h 752"/>
                  <a:gd name="T2" fmla="*/ 44 w 156"/>
                  <a:gd name="T3" fmla="*/ 30 h 752"/>
                  <a:gd name="T4" fmla="*/ 33 w 156"/>
                  <a:gd name="T5" fmla="*/ 73 h 752"/>
                  <a:gd name="T6" fmla="*/ 19 w 156"/>
                  <a:gd name="T7" fmla="*/ 140 h 752"/>
                  <a:gd name="T8" fmla="*/ 7 w 156"/>
                  <a:gd name="T9" fmla="*/ 229 h 752"/>
                  <a:gd name="T10" fmla="*/ 0 w 156"/>
                  <a:gd name="T11" fmla="*/ 337 h 752"/>
                  <a:gd name="T12" fmla="*/ 1 w 156"/>
                  <a:gd name="T13" fmla="*/ 462 h 752"/>
                  <a:gd name="T14" fmla="*/ 14 w 156"/>
                  <a:gd name="T15" fmla="*/ 602 h 752"/>
                  <a:gd name="T16" fmla="*/ 43 w 156"/>
                  <a:gd name="T17" fmla="*/ 752 h 752"/>
                  <a:gd name="T18" fmla="*/ 150 w 156"/>
                  <a:gd name="T19" fmla="*/ 746 h 752"/>
                  <a:gd name="T20" fmla="*/ 146 w 156"/>
                  <a:gd name="T21" fmla="*/ 724 h 752"/>
                  <a:gd name="T22" fmla="*/ 135 w 156"/>
                  <a:gd name="T23" fmla="*/ 663 h 752"/>
                  <a:gd name="T24" fmla="*/ 123 w 156"/>
                  <a:gd name="T25" fmla="*/ 574 h 752"/>
                  <a:gd name="T26" fmla="*/ 111 w 156"/>
                  <a:gd name="T27" fmla="*/ 463 h 752"/>
                  <a:gd name="T28" fmla="*/ 104 w 156"/>
                  <a:gd name="T29" fmla="*/ 342 h 752"/>
                  <a:gd name="T30" fmla="*/ 107 w 156"/>
                  <a:gd name="T31" fmla="*/ 220 h 752"/>
                  <a:gd name="T32" fmla="*/ 124 w 156"/>
                  <a:gd name="T33" fmla="*/ 106 h 752"/>
                  <a:gd name="T34" fmla="*/ 156 w 156"/>
                  <a:gd name="T35" fmla="*/ 9 h 752"/>
                  <a:gd name="T36" fmla="*/ 156 w 156"/>
                  <a:gd name="T37" fmla="*/ 8 h 752"/>
                  <a:gd name="T38" fmla="*/ 156 w 156"/>
                  <a:gd name="T39" fmla="*/ 6 h 752"/>
                  <a:gd name="T40" fmla="*/ 154 w 156"/>
                  <a:gd name="T41" fmla="*/ 4 h 752"/>
                  <a:gd name="T42" fmla="*/ 147 w 156"/>
                  <a:gd name="T43" fmla="*/ 0 h 752"/>
                  <a:gd name="T44" fmla="*/ 134 w 156"/>
                  <a:gd name="T45" fmla="*/ 0 h 752"/>
                  <a:gd name="T46" fmla="*/ 115 w 156"/>
                  <a:gd name="T47" fmla="*/ 1 h 752"/>
                  <a:gd name="T48" fmla="*/ 87 w 156"/>
                  <a:gd name="T49" fmla="*/ 7 h 752"/>
                  <a:gd name="T50" fmla="*/ 48 w 156"/>
                  <a:gd name="T51" fmla="*/ 15 h 75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6"/>
                  <a:gd name="T79" fmla="*/ 0 h 752"/>
                  <a:gd name="T80" fmla="*/ 156 w 156"/>
                  <a:gd name="T81" fmla="*/ 752 h 75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6" h="752">
                    <a:moveTo>
                      <a:pt x="48" y="15"/>
                    </a:moveTo>
                    <a:lnTo>
                      <a:pt x="44" y="30"/>
                    </a:lnTo>
                    <a:lnTo>
                      <a:pt x="33" y="73"/>
                    </a:lnTo>
                    <a:lnTo>
                      <a:pt x="19" y="140"/>
                    </a:lnTo>
                    <a:lnTo>
                      <a:pt x="7" y="229"/>
                    </a:lnTo>
                    <a:lnTo>
                      <a:pt x="0" y="337"/>
                    </a:lnTo>
                    <a:lnTo>
                      <a:pt x="1" y="462"/>
                    </a:lnTo>
                    <a:lnTo>
                      <a:pt x="14" y="602"/>
                    </a:lnTo>
                    <a:lnTo>
                      <a:pt x="43" y="752"/>
                    </a:lnTo>
                    <a:lnTo>
                      <a:pt x="150" y="746"/>
                    </a:lnTo>
                    <a:lnTo>
                      <a:pt x="146" y="724"/>
                    </a:lnTo>
                    <a:lnTo>
                      <a:pt x="135" y="663"/>
                    </a:lnTo>
                    <a:lnTo>
                      <a:pt x="123" y="574"/>
                    </a:lnTo>
                    <a:lnTo>
                      <a:pt x="111" y="463"/>
                    </a:lnTo>
                    <a:lnTo>
                      <a:pt x="104" y="342"/>
                    </a:lnTo>
                    <a:lnTo>
                      <a:pt x="107" y="220"/>
                    </a:lnTo>
                    <a:lnTo>
                      <a:pt x="124" y="106"/>
                    </a:lnTo>
                    <a:lnTo>
                      <a:pt x="156" y="9"/>
                    </a:lnTo>
                    <a:lnTo>
                      <a:pt x="156" y="8"/>
                    </a:lnTo>
                    <a:lnTo>
                      <a:pt x="156" y="6"/>
                    </a:lnTo>
                    <a:lnTo>
                      <a:pt x="154" y="4"/>
                    </a:lnTo>
                    <a:lnTo>
                      <a:pt x="147" y="0"/>
                    </a:lnTo>
                    <a:lnTo>
                      <a:pt x="134" y="0"/>
                    </a:lnTo>
                    <a:lnTo>
                      <a:pt x="115" y="1"/>
                    </a:lnTo>
                    <a:lnTo>
                      <a:pt x="87" y="7"/>
                    </a:lnTo>
                    <a:lnTo>
                      <a:pt x="48" y="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6" name="Freeform 87"/>
              <p:cNvSpPr>
                <a:spLocks/>
              </p:cNvSpPr>
              <p:nvPr/>
            </p:nvSpPr>
            <p:spPr bwMode="auto">
              <a:xfrm>
                <a:off x="7205" y="13498"/>
                <a:ext cx="212" cy="839"/>
              </a:xfrm>
              <a:custGeom>
                <a:avLst/>
                <a:gdLst>
                  <a:gd name="T0" fmla="*/ 212 w 212"/>
                  <a:gd name="T1" fmla="*/ 6 h 839"/>
                  <a:gd name="T2" fmla="*/ 206 w 212"/>
                  <a:gd name="T3" fmla="*/ 11 h 839"/>
                  <a:gd name="T4" fmla="*/ 192 w 212"/>
                  <a:gd name="T5" fmla="*/ 33 h 839"/>
                  <a:gd name="T6" fmla="*/ 174 w 212"/>
                  <a:gd name="T7" fmla="*/ 77 h 839"/>
                  <a:gd name="T8" fmla="*/ 156 w 212"/>
                  <a:gd name="T9" fmla="*/ 148 h 839"/>
                  <a:gd name="T10" fmla="*/ 141 w 212"/>
                  <a:gd name="T11" fmla="*/ 254 h 839"/>
                  <a:gd name="T12" fmla="*/ 133 w 212"/>
                  <a:gd name="T13" fmla="*/ 401 h 839"/>
                  <a:gd name="T14" fmla="*/ 137 w 212"/>
                  <a:gd name="T15" fmla="*/ 593 h 839"/>
                  <a:gd name="T16" fmla="*/ 158 w 212"/>
                  <a:gd name="T17" fmla="*/ 839 h 839"/>
                  <a:gd name="T18" fmla="*/ 38 w 212"/>
                  <a:gd name="T19" fmla="*/ 839 h 839"/>
                  <a:gd name="T20" fmla="*/ 34 w 212"/>
                  <a:gd name="T21" fmla="*/ 814 h 839"/>
                  <a:gd name="T22" fmla="*/ 24 w 212"/>
                  <a:gd name="T23" fmla="*/ 746 h 839"/>
                  <a:gd name="T24" fmla="*/ 12 w 212"/>
                  <a:gd name="T25" fmla="*/ 645 h 839"/>
                  <a:gd name="T26" fmla="*/ 3 w 212"/>
                  <a:gd name="T27" fmla="*/ 521 h 839"/>
                  <a:gd name="T28" fmla="*/ 0 w 212"/>
                  <a:gd name="T29" fmla="*/ 384 h 839"/>
                  <a:gd name="T30" fmla="*/ 6 w 212"/>
                  <a:gd name="T31" fmla="*/ 244 h 839"/>
                  <a:gd name="T32" fmla="*/ 29 w 212"/>
                  <a:gd name="T33" fmla="*/ 114 h 839"/>
                  <a:gd name="T34" fmla="*/ 68 w 212"/>
                  <a:gd name="T35" fmla="*/ 0 h 839"/>
                  <a:gd name="T36" fmla="*/ 212 w 212"/>
                  <a:gd name="T37" fmla="*/ 6 h 83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12"/>
                  <a:gd name="T58" fmla="*/ 0 h 839"/>
                  <a:gd name="T59" fmla="*/ 212 w 212"/>
                  <a:gd name="T60" fmla="*/ 839 h 83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12" h="839">
                    <a:moveTo>
                      <a:pt x="212" y="6"/>
                    </a:moveTo>
                    <a:lnTo>
                      <a:pt x="206" y="11"/>
                    </a:lnTo>
                    <a:lnTo>
                      <a:pt x="192" y="33"/>
                    </a:lnTo>
                    <a:lnTo>
                      <a:pt x="174" y="77"/>
                    </a:lnTo>
                    <a:lnTo>
                      <a:pt x="156" y="148"/>
                    </a:lnTo>
                    <a:lnTo>
                      <a:pt x="141" y="254"/>
                    </a:lnTo>
                    <a:lnTo>
                      <a:pt x="133" y="401"/>
                    </a:lnTo>
                    <a:lnTo>
                      <a:pt x="137" y="593"/>
                    </a:lnTo>
                    <a:lnTo>
                      <a:pt x="158" y="839"/>
                    </a:lnTo>
                    <a:lnTo>
                      <a:pt x="38" y="839"/>
                    </a:lnTo>
                    <a:lnTo>
                      <a:pt x="34" y="814"/>
                    </a:lnTo>
                    <a:lnTo>
                      <a:pt x="24" y="746"/>
                    </a:lnTo>
                    <a:lnTo>
                      <a:pt x="12" y="645"/>
                    </a:lnTo>
                    <a:lnTo>
                      <a:pt x="3" y="521"/>
                    </a:lnTo>
                    <a:lnTo>
                      <a:pt x="0" y="384"/>
                    </a:lnTo>
                    <a:lnTo>
                      <a:pt x="6" y="244"/>
                    </a:lnTo>
                    <a:lnTo>
                      <a:pt x="29" y="114"/>
                    </a:lnTo>
                    <a:lnTo>
                      <a:pt x="68" y="0"/>
                    </a:lnTo>
                    <a:lnTo>
                      <a:pt x="212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7" name="Freeform 88"/>
              <p:cNvSpPr>
                <a:spLocks/>
              </p:cNvSpPr>
              <p:nvPr/>
            </p:nvSpPr>
            <p:spPr bwMode="auto">
              <a:xfrm>
                <a:off x="6406" y="13636"/>
                <a:ext cx="137" cy="656"/>
              </a:xfrm>
              <a:custGeom>
                <a:avLst/>
                <a:gdLst>
                  <a:gd name="T0" fmla="*/ 43 w 137"/>
                  <a:gd name="T1" fmla="*/ 12 h 656"/>
                  <a:gd name="T2" fmla="*/ 39 w 137"/>
                  <a:gd name="T3" fmla="*/ 25 h 656"/>
                  <a:gd name="T4" fmla="*/ 30 w 137"/>
                  <a:gd name="T5" fmla="*/ 62 h 656"/>
                  <a:gd name="T6" fmla="*/ 19 w 137"/>
                  <a:gd name="T7" fmla="*/ 122 h 656"/>
                  <a:gd name="T8" fmla="*/ 7 w 137"/>
                  <a:gd name="T9" fmla="*/ 199 h 656"/>
                  <a:gd name="T10" fmla="*/ 0 w 137"/>
                  <a:gd name="T11" fmla="*/ 294 h 656"/>
                  <a:gd name="T12" fmla="*/ 1 w 137"/>
                  <a:gd name="T13" fmla="*/ 403 h 656"/>
                  <a:gd name="T14" fmla="*/ 12 w 137"/>
                  <a:gd name="T15" fmla="*/ 524 h 656"/>
                  <a:gd name="T16" fmla="*/ 38 w 137"/>
                  <a:gd name="T17" fmla="*/ 656 h 656"/>
                  <a:gd name="T18" fmla="*/ 132 w 137"/>
                  <a:gd name="T19" fmla="*/ 650 h 656"/>
                  <a:gd name="T20" fmla="*/ 127 w 137"/>
                  <a:gd name="T21" fmla="*/ 631 h 656"/>
                  <a:gd name="T22" fmla="*/ 119 w 137"/>
                  <a:gd name="T23" fmla="*/ 578 h 656"/>
                  <a:gd name="T24" fmla="*/ 107 w 137"/>
                  <a:gd name="T25" fmla="*/ 499 h 656"/>
                  <a:gd name="T26" fmla="*/ 97 w 137"/>
                  <a:gd name="T27" fmla="*/ 403 h 656"/>
                  <a:gd name="T28" fmla="*/ 92 w 137"/>
                  <a:gd name="T29" fmla="*/ 297 h 656"/>
                  <a:gd name="T30" fmla="*/ 94 w 137"/>
                  <a:gd name="T31" fmla="*/ 192 h 656"/>
                  <a:gd name="T32" fmla="*/ 108 w 137"/>
                  <a:gd name="T33" fmla="*/ 91 h 656"/>
                  <a:gd name="T34" fmla="*/ 137 w 137"/>
                  <a:gd name="T35" fmla="*/ 7 h 656"/>
                  <a:gd name="T36" fmla="*/ 137 w 137"/>
                  <a:gd name="T37" fmla="*/ 6 h 656"/>
                  <a:gd name="T38" fmla="*/ 137 w 137"/>
                  <a:gd name="T39" fmla="*/ 4 h 656"/>
                  <a:gd name="T40" fmla="*/ 135 w 137"/>
                  <a:gd name="T41" fmla="*/ 2 h 656"/>
                  <a:gd name="T42" fmla="*/ 129 w 137"/>
                  <a:gd name="T43" fmla="*/ 0 h 656"/>
                  <a:gd name="T44" fmla="*/ 119 w 137"/>
                  <a:gd name="T45" fmla="*/ 0 h 656"/>
                  <a:gd name="T46" fmla="*/ 101 w 137"/>
                  <a:gd name="T47" fmla="*/ 1 h 656"/>
                  <a:gd name="T48" fmla="*/ 77 w 137"/>
                  <a:gd name="T49" fmla="*/ 5 h 656"/>
                  <a:gd name="T50" fmla="*/ 43 w 137"/>
                  <a:gd name="T51" fmla="*/ 12 h 65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37"/>
                  <a:gd name="T79" fmla="*/ 0 h 656"/>
                  <a:gd name="T80" fmla="*/ 137 w 137"/>
                  <a:gd name="T81" fmla="*/ 656 h 65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37" h="656">
                    <a:moveTo>
                      <a:pt x="43" y="12"/>
                    </a:moveTo>
                    <a:lnTo>
                      <a:pt x="39" y="25"/>
                    </a:lnTo>
                    <a:lnTo>
                      <a:pt x="30" y="62"/>
                    </a:lnTo>
                    <a:lnTo>
                      <a:pt x="19" y="122"/>
                    </a:lnTo>
                    <a:lnTo>
                      <a:pt x="7" y="199"/>
                    </a:lnTo>
                    <a:lnTo>
                      <a:pt x="0" y="294"/>
                    </a:lnTo>
                    <a:lnTo>
                      <a:pt x="1" y="403"/>
                    </a:lnTo>
                    <a:lnTo>
                      <a:pt x="12" y="524"/>
                    </a:lnTo>
                    <a:lnTo>
                      <a:pt x="38" y="656"/>
                    </a:lnTo>
                    <a:lnTo>
                      <a:pt x="132" y="650"/>
                    </a:lnTo>
                    <a:lnTo>
                      <a:pt x="127" y="631"/>
                    </a:lnTo>
                    <a:lnTo>
                      <a:pt x="119" y="578"/>
                    </a:lnTo>
                    <a:lnTo>
                      <a:pt x="107" y="499"/>
                    </a:lnTo>
                    <a:lnTo>
                      <a:pt x="97" y="403"/>
                    </a:lnTo>
                    <a:lnTo>
                      <a:pt x="92" y="297"/>
                    </a:lnTo>
                    <a:lnTo>
                      <a:pt x="94" y="192"/>
                    </a:lnTo>
                    <a:lnTo>
                      <a:pt x="108" y="91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4"/>
                    </a:lnTo>
                    <a:lnTo>
                      <a:pt x="135" y="2"/>
                    </a:lnTo>
                    <a:lnTo>
                      <a:pt x="129" y="0"/>
                    </a:lnTo>
                    <a:lnTo>
                      <a:pt x="119" y="0"/>
                    </a:lnTo>
                    <a:lnTo>
                      <a:pt x="101" y="1"/>
                    </a:lnTo>
                    <a:lnTo>
                      <a:pt x="77" y="5"/>
                    </a:lnTo>
                    <a:lnTo>
                      <a:pt x="43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8" name="Freeform 89"/>
              <p:cNvSpPr>
                <a:spLocks/>
              </p:cNvSpPr>
              <p:nvPr/>
            </p:nvSpPr>
            <p:spPr bwMode="auto">
              <a:xfrm>
                <a:off x="6412" y="13680"/>
                <a:ext cx="116" cy="560"/>
              </a:xfrm>
              <a:custGeom>
                <a:avLst/>
                <a:gdLst>
                  <a:gd name="T0" fmla="*/ 36 w 116"/>
                  <a:gd name="T1" fmla="*/ 11 h 560"/>
                  <a:gd name="T2" fmla="*/ 33 w 116"/>
                  <a:gd name="T3" fmla="*/ 21 h 560"/>
                  <a:gd name="T4" fmla="*/ 24 w 116"/>
                  <a:gd name="T5" fmla="*/ 53 h 560"/>
                  <a:gd name="T6" fmla="*/ 15 w 116"/>
                  <a:gd name="T7" fmla="*/ 103 h 560"/>
                  <a:gd name="T8" fmla="*/ 5 w 116"/>
                  <a:gd name="T9" fmla="*/ 169 h 560"/>
                  <a:gd name="T10" fmla="*/ 0 w 116"/>
                  <a:gd name="T11" fmla="*/ 250 h 560"/>
                  <a:gd name="T12" fmla="*/ 1 w 116"/>
                  <a:gd name="T13" fmla="*/ 344 h 560"/>
                  <a:gd name="T14" fmla="*/ 10 w 116"/>
                  <a:gd name="T15" fmla="*/ 448 h 560"/>
                  <a:gd name="T16" fmla="*/ 32 w 116"/>
                  <a:gd name="T17" fmla="*/ 560 h 560"/>
                  <a:gd name="T18" fmla="*/ 112 w 116"/>
                  <a:gd name="T19" fmla="*/ 555 h 560"/>
                  <a:gd name="T20" fmla="*/ 108 w 116"/>
                  <a:gd name="T21" fmla="*/ 538 h 560"/>
                  <a:gd name="T22" fmla="*/ 101 w 116"/>
                  <a:gd name="T23" fmla="*/ 493 h 560"/>
                  <a:gd name="T24" fmla="*/ 91 w 116"/>
                  <a:gd name="T25" fmla="*/ 426 h 560"/>
                  <a:gd name="T26" fmla="*/ 82 w 116"/>
                  <a:gd name="T27" fmla="*/ 344 h 560"/>
                  <a:gd name="T28" fmla="*/ 77 w 116"/>
                  <a:gd name="T29" fmla="*/ 255 h 560"/>
                  <a:gd name="T30" fmla="*/ 79 w 116"/>
                  <a:gd name="T31" fmla="*/ 164 h 560"/>
                  <a:gd name="T32" fmla="*/ 91 w 116"/>
                  <a:gd name="T33" fmla="*/ 79 h 560"/>
                  <a:gd name="T34" fmla="*/ 116 w 116"/>
                  <a:gd name="T35" fmla="*/ 6 h 560"/>
                  <a:gd name="T36" fmla="*/ 116 w 116"/>
                  <a:gd name="T37" fmla="*/ 5 h 560"/>
                  <a:gd name="T38" fmla="*/ 116 w 116"/>
                  <a:gd name="T39" fmla="*/ 4 h 560"/>
                  <a:gd name="T40" fmla="*/ 114 w 116"/>
                  <a:gd name="T41" fmla="*/ 2 h 560"/>
                  <a:gd name="T42" fmla="*/ 109 w 116"/>
                  <a:gd name="T43" fmla="*/ 0 h 560"/>
                  <a:gd name="T44" fmla="*/ 100 w 116"/>
                  <a:gd name="T45" fmla="*/ 0 h 560"/>
                  <a:gd name="T46" fmla="*/ 86 w 116"/>
                  <a:gd name="T47" fmla="*/ 1 h 560"/>
                  <a:gd name="T48" fmla="*/ 65 w 116"/>
                  <a:gd name="T49" fmla="*/ 4 h 560"/>
                  <a:gd name="T50" fmla="*/ 36 w 116"/>
                  <a:gd name="T51" fmla="*/ 11 h 56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6"/>
                  <a:gd name="T79" fmla="*/ 0 h 560"/>
                  <a:gd name="T80" fmla="*/ 116 w 116"/>
                  <a:gd name="T81" fmla="*/ 560 h 56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6" h="560">
                    <a:moveTo>
                      <a:pt x="36" y="11"/>
                    </a:moveTo>
                    <a:lnTo>
                      <a:pt x="33" y="21"/>
                    </a:lnTo>
                    <a:lnTo>
                      <a:pt x="24" y="53"/>
                    </a:lnTo>
                    <a:lnTo>
                      <a:pt x="15" y="103"/>
                    </a:lnTo>
                    <a:lnTo>
                      <a:pt x="5" y="169"/>
                    </a:lnTo>
                    <a:lnTo>
                      <a:pt x="0" y="250"/>
                    </a:lnTo>
                    <a:lnTo>
                      <a:pt x="1" y="344"/>
                    </a:lnTo>
                    <a:lnTo>
                      <a:pt x="10" y="448"/>
                    </a:lnTo>
                    <a:lnTo>
                      <a:pt x="32" y="560"/>
                    </a:lnTo>
                    <a:lnTo>
                      <a:pt x="112" y="555"/>
                    </a:lnTo>
                    <a:lnTo>
                      <a:pt x="108" y="538"/>
                    </a:lnTo>
                    <a:lnTo>
                      <a:pt x="101" y="493"/>
                    </a:lnTo>
                    <a:lnTo>
                      <a:pt x="91" y="426"/>
                    </a:lnTo>
                    <a:lnTo>
                      <a:pt x="82" y="344"/>
                    </a:lnTo>
                    <a:lnTo>
                      <a:pt x="77" y="255"/>
                    </a:lnTo>
                    <a:lnTo>
                      <a:pt x="79" y="164"/>
                    </a:lnTo>
                    <a:lnTo>
                      <a:pt x="91" y="79"/>
                    </a:lnTo>
                    <a:lnTo>
                      <a:pt x="116" y="6"/>
                    </a:lnTo>
                    <a:lnTo>
                      <a:pt x="116" y="5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09" y="0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65" y="4"/>
                    </a:lnTo>
                    <a:lnTo>
                      <a:pt x="36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19" name="Freeform 90"/>
              <p:cNvSpPr>
                <a:spLocks/>
              </p:cNvSpPr>
              <p:nvPr/>
            </p:nvSpPr>
            <p:spPr bwMode="auto">
              <a:xfrm>
                <a:off x="6417" y="13724"/>
                <a:ext cx="97" cy="463"/>
              </a:xfrm>
              <a:custGeom>
                <a:avLst/>
                <a:gdLst>
                  <a:gd name="T0" fmla="*/ 30 w 97"/>
                  <a:gd name="T1" fmla="*/ 9 h 463"/>
                  <a:gd name="T2" fmla="*/ 27 w 97"/>
                  <a:gd name="T3" fmla="*/ 17 h 463"/>
                  <a:gd name="T4" fmla="*/ 20 w 97"/>
                  <a:gd name="T5" fmla="*/ 44 h 463"/>
                  <a:gd name="T6" fmla="*/ 12 w 97"/>
                  <a:gd name="T7" fmla="*/ 85 h 463"/>
                  <a:gd name="T8" fmla="*/ 4 w 97"/>
                  <a:gd name="T9" fmla="*/ 140 h 463"/>
                  <a:gd name="T10" fmla="*/ 0 w 97"/>
                  <a:gd name="T11" fmla="*/ 207 h 463"/>
                  <a:gd name="T12" fmla="*/ 0 w 97"/>
                  <a:gd name="T13" fmla="*/ 285 h 463"/>
                  <a:gd name="T14" fmla="*/ 9 w 97"/>
                  <a:gd name="T15" fmla="*/ 370 h 463"/>
                  <a:gd name="T16" fmla="*/ 26 w 97"/>
                  <a:gd name="T17" fmla="*/ 463 h 463"/>
                  <a:gd name="T18" fmla="*/ 93 w 97"/>
                  <a:gd name="T19" fmla="*/ 460 h 463"/>
                  <a:gd name="T20" fmla="*/ 89 w 97"/>
                  <a:gd name="T21" fmla="*/ 446 h 463"/>
                  <a:gd name="T22" fmla="*/ 83 w 97"/>
                  <a:gd name="T23" fmla="*/ 408 h 463"/>
                  <a:gd name="T24" fmla="*/ 75 w 97"/>
                  <a:gd name="T25" fmla="*/ 353 h 463"/>
                  <a:gd name="T26" fmla="*/ 68 w 97"/>
                  <a:gd name="T27" fmla="*/ 285 h 463"/>
                  <a:gd name="T28" fmla="*/ 65 w 97"/>
                  <a:gd name="T29" fmla="*/ 211 h 463"/>
                  <a:gd name="T30" fmla="*/ 67 w 97"/>
                  <a:gd name="T31" fmla="*/ 136 h 463"/>
                  <a:gd name="T32" fmla="*/ 76 w 97"/>
                  <a:gd name="T33" fmla="*/ 65 h 463"/>
                  <a:gd name="T34" fmla="*/ 97 w 97"/>
                  <a:gd name="T35" fmla="*/ 5 h 463"/>
                  <a:gd name="T36" fmla="*/ 97 w 97"/>
                  <a:gd name="T37" fmla="*/ 4 h 463"/>
                  <a:gd name="T38" fmla="*/ 97 w 97"/>
                  <a:gd name="T39" fmla="*/ 3 h 463"/>
                  <a:gd name="T40" fmla="*/ 95 w 97"/>
                  <a:gd name="T41" fmla="*/ 1 h 463"/>
                  <a:gd name="T42" fmla="*/ 91 w 97"/>
                  <a:gd name="T43" fmla="*/ 0 h 463"/>
                  <a:gd name="T44" fmla="*/ 84 w 97"/>
                  <a:gd name="T45" fmla="*/ 0 h 463"/>
                  <a:gd name="T46" fmla="*/ 71 w 97"/>
                  <a:gd name="T47" fmla="*/ 0 h 463"/>
                  <a:gd name="T48" fmla="*/ 54 w 97"/>
                  <a:gd name="T49" fmla="*/ 3 h 463"/>
                  <a:gd name="T50" fmla="*/ 30 w 97"/>
                  <a:gd name="T51" fmla="*/ 9 h 46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97"/>
                  <a:gd name="T79" fmla="*/ 0 h 463"/>
                  <a:gd name="T80" fmla="*/ 97 w 97"/>
                  <a:gd name="T81" fmla="*/ 463 h 46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97" h="463">
                    <a:moveTo>
                      <a:pt x="30" y="9"/>
                    </a:moveTo>
                    <a:lnTo>
                      <a:pt x="27" y="17"/>
                    </a:lnTo>
                    <a:lnTo>
                      <a:pt x="20" y="44"/>
                    </a:lnTo>
                    <a:lnTo>
                      <a:pt x="12" y="85"/>
                    </a:lnTo>
                    <a:lnTo>
                      <a:pt x="4" y="140"/>
                    </a:lnTo>
                    <a:lnTo>
                      <a:pt x="0" y="207"/>
                    </a:lnTo>
                    <a:lnTo>
                      <a:pt x="0" y="285"/>
                    </a:lnTo>
                    <a:lnTo>
                      <a:pt x="9" y="370"/>
                    </a:lnTo>
                    <a:lnTo>
                      <a:pt x="26" y="463"/>
                    </a:lnTo>
                    <a:lnTo>
                      <a:pt x="93" y="460"/>
                    </a:lnTo>
                    <a:lnTo>
                      <a:pt x="89" y="446"/>
                    </a:lnTo>
                    <a:lnTo>
                      <a:pt x="83" y="408"/>
                    </a:lnTo>
                    <a:lnTo>
                      <a:pt x="75" y="353"/>
                    </a:lnTo>
                    <a:lnTo>
                      <a:pt x="68" y="285"/>
                    </a:lnTo>
                    <a:lnTo>
                      <a:pt x="65" y="211"/>
                    </a:lnTo>
                    <a:lnTo>
                      <a:pt x="67" y="136"/>
                    </a:lnTo>
                    <a:lnTo>
                      <a:pt x="76" y="65"/>
                    </a:lnTo>
                    <a:lnTo>
                      <a:pt x="97" y="5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5" y="1"/>
                    </a:lnTo>
                    <a:lnTo>
                      <a:pt x="91" y="0"/>
                    </a:lnTo>
                    <a:lnTo>
                      <a:pt x="84" y="0"/>
                    </a:lnTo>
                    <a:lnTo>
                      <a:pt x="71" y="0"/>
                    </a:lnTo>
                    <a:lnTo>
                      <a:pt x="54" y="3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0" name="Freeform 91"/>
              <p:cNvSpPr>
                <a:spLocks/>
              </p:cNvSpPr>
              <p:nvPr/>
            </p:nvSpPr>
            <p:spPr bwMode="auto">
              <a:xfrm>
                <a:off x="6422" y="13768"/>
                <a:ext cx="77" cy="367"/>
              </a:xfrm>
              <a:custGeom>
                <a:avLst/>
                <a:gdLst>
                  <a:gd name="T0" fmla="*/ 24 w 77"/>
                  <a:gd name="T1" fmla="*/ 8 h 367"/>
                  <a:gd name="T2" fmla="*/ 22 w 77"/>
                  <a:gd name="T3" fmla="*/ 15 h 367"/>
                  <a:gd name="T4" fmla="*/ 17 w 77"/>
                  <a:gd name="T5" fmla="*/ 36 h 367"/>
                  <a:gd name="T6" fmla="*/ 10 w 77"/>
                  <a:gd name="T7" fmla="*/ 68 h 367"/>
                  <a:gd name="T8" fmla="*/ 4 w 77"/>
                  <a:gd name="T9" fmla="*/ 112 h 367"/>
                  <a:gd name="T10" fmla="*/ 0 w 77"/>
                  <a:gd name="T11" fmla="*/ 164 h 367"/>
                  <a:gd name="T12" fmla="*/ 0 w 77"/>
                  <a:gd name="T13" fmla="*/ 226 h 367"/>
                  <a:gd name="T14" fmla="*/ 7 w 77"/>
                  <a:gd name="T15" fmla="*/ 294 h 367"/>
                  <a:gd name="T16" fmla="*/ 21 w 77"/>
                  <a:gd name="T17" fmla="*/ 367 h 367"/>
                  <a:gd name="T18" fmla="*/ 74 w 77"/>
                  <a:gd name="T19" fmla="*/ 364 h 367"/>
                  <a:gd name="T20" fmla="*/ 71 w 77"/>
                  <a:gd name="T21" fmla="*/ 353 h 367"/>
                  <a:gd name="T22" fmla="*/ 66 w 77"/>
                  <a:gd name="T23" fmla="*/ 323 h 367"/>
                  <a:gd name="T24" fmla="*/ 60 w 77"/>
                  <a:gd name="T25" fmla="*/ 280 h 367"/>
                  <a:gd name="T26" fmla="*/ 54 w 77"/>
                  <a:gd name="T27" fmla="*/ 226 h 367"/>
                  <a:gd name="T28" fmla="*/ 51 w 77"/>
                  <a:gd name="T29" fmla="*/ 168 h 367"/>
                  <a:gd name="T30" fmla="*/ 53 w 77"/>
                  <a:gd name="T31" fmla="*/ 107 h 367"/>
                  <a:gd name="T32" fmla="*/ 61 w 77"/>
                  <a:gd name="T33" fmla="*/ 52 h 367"/>
                  <a:gd name="T34" fmla="*/ 77 w 77"/>
                  <a:gd name="T35" fmla="*/ 5 h 367"/>
                  <a:gd name="T36" fmla="*/ 77 w 77"/>
                  <a:gd name="T37" fmla="*/ 5 h 367"/>
                  <a:gd name="T38" fmla="*/ 77 w 77"/>
                  <a:gd name="T39" fmla="*/ 2 h 367"/>
                  <a:gd name="T40" fmla="*/ 76 w 77"/>
                  <a:gd name="T41" fmla="*/ 1 h 367"/>
                  <a:gd name="T42" fmla="*/ 72 w 77"/>
                  <a:gd name="T43" fmla="*/ 0 h 367"/>
                  <a:gd name="T44" fmla="*/ 66 w 77"/>
                  <a:gd name="T45" fmla="*/ 0 h 367"/>
                  <a:gd name="T46" fmla="*/ 56 w 77"/>
                  <a:gd name="T47" fmla="*/ 1 h 367"/>
                  <a:gd name="T48" fmla="*/ 43 w 77"/>
                  <a:gd name="T49" fmla="*/ 4 h 367"/>
                  <a:gd name="T50" fmla="*/ 24 w 77"/>
                  <a:gd name="T51" fmla="*/ 8 h 36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7"/>
                  <a:gd name="T79" fmla="*/ 0 h 367"/>
                  <a:gd name="T80" fmla="*/ 77 w 77"/>
                  <a:gd name="T81" fmla="*/ 367 h 36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7" h="367">
                    <a:moveTo>
                      <a:pt x="24" y="8"/>
                    </a:moveTo>
                    <a:lnTo>
                      <a:pt x="22" y="15"/>
                    </a:lnTo>
                    <a:lnTo>
                      <a:pt x="17" y="36"/>
                    </a:lnTo>
                    <a:lnTo>
                      <a:pt x="10" y="68"/>
                    </a:lnTo>
                    <a:lnTo>
                      <a:pt x="4" y="112"/>
                    </a:lnTo>
                    <a:lnTo>
                      <a:pt x="0" y="164"/>
                    </a:lnTo>
                    <a:lnTo>
                      <a:pt x="0" y="226"/>
                    </a:lnTo>
                    <a:lnTo>
                      <a:pt x="7" y="294"/>
                    </a:lnTo>
                    <a:lnTo>
                      <a:pt x="21" y="367"/>
                    </a:lnTo>
                    <a:lnTo>
                      <a:pt x="74" y="364"/>
                    </a:lnTo>
                    <a:lnTo>
                      <a:pt x="71" y="353"/>
                    </a:lnTo>
                    <a:lnTo>
                      <a:pt x="66" y="323"/>
                    </a:lnTo>
                    <a:lnTo>
                      <a:pt x="60" y="280"/>
                    </a:lnTo>
                    <a:lnTo>
                      <a:pt x="54" y="226"/>
                    </a:lnTo>
                    <a:lnTo>
                      <a:pt x="51" y="168"/>
                    </a:lnTo>
                    <a:lnTo>
                      <a:pt x="53" y="107"/>
                    </a:lnTo>
                    <a:lnTo>
                      <a:pt x="61" y="52"/>
                    </a:lnTo>
                    <a:lnTo>
                      <a:pt x="77" y="5"/>
                    </a:lnTo>
                    <a:lnTo>
                      <a:pt x="77" y="2"/>
                    </a:lnTo>
                    <a:lnTo>
                      <a:pt x="76" y="1"/>
                    </a:lnTo>
                    <a:lnTo>
                      <a:pt x="72" y="0"/>
                    </a:lnTo>
                    <a:lnTo>
                      <a:pt x="66" y="0"/>
                    </a:lnTo>
                    <a:lnTo>
                      <a:pt x="56" y="1"/>
                    </a:lnTo>
                    <a:lnTo>
                      <a:pt x="43" y="4"/>
                    </a:lnTo>
                    <a:lnTo>
                      <a:pt x="24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1" name="Freeform 92"/>
              <p:cNvSpPr>
                <a:spLocks/>
              </p:cNvSpPr>
              <p:nvPr/>
            </p:nvSpPr>
            <p:spPr bwMode="auto">
              <a:xfrm>
                <a:off x="6428" y="13813"/>
                <a:ext cx="56" cy="271"/>
              </a:xfrm>
              <a:custGeom>
                <a:avLst/>
                <a:gdLst>
                  <a:gd name="T0" fmla="*/ 17 w 56"/>
                  <a:gd name="T1" fmla="*/ 5 h 271"/>
                  <a:gd name="T2" fmla="*/ 16 w 56"/>
                  <a:gd name="T3" fmla="*/ 10 h 271"/>
                  <a:gd name="T4" fmla="*/ 12 w 56"/>
                  <a:gd name="T5" fmla="*/ 25 h 271"/>
                  <a:gd name="T6" fmla="*/ 6 w 56"/>
                  <a:gd name="T7" fmla="*/ 49 h 271"/>
                  <a:gd name="T8" fmla="*/ 2 w 56"/>
                  <a:gd name="T9" fmla="*/ 82 h 271"/>
                  <a:gd name="T10" fmla="*/ 0 w 56"/>
                  <a:gd name="T11" fmla="*/ 122 h 271"/>
                  <a:gd name="T12" fmla="*/ 0 w 56"/>
                  <a:gd name="T13" fmla="*/ 166 h 271"/>
                  <a:gd name="T14" fmla="*/ 4 w 56"/>
                  <a:gd name="T15" fmla="*/ 217 h 271"/>
                  <a:gd name="T16" fmla="*/ 15 w 56"/>
                  <a:gd name="T17" fmla="*/ 271 h 271"/>
                  <a:gd name="T18" fmla="*/ 54 w 56"/>
                  <a:gd name="T19" fmla="*/ 268 h 271"/>
                  <a:gd name="T20" fmla="*/ 52 w 56"/>
                  <a:gd name="T21" fmla="*/ 261 h 271"/>
                  <a:gd name="T22" fmla="*/ 48 w 56"/>
                  <a:gd name="T23" fmla="*/ 238 h 271"/>
                  <a:gd name="T24" fmla="*/ 44 w 56"/>
                  <a:gd name="T25" fmla="*/ 206 h 271"/>
                  <a:gd name="T26" fmla="*/ 40 w 56"/>
                  <a:gd name="T27" fmla="*/ 166 h 271"/>
                  <a:gd name="T28" fmla="*/ 37 w 56"/>
                  <a:gd name="T29" fmla="*/ 123 h 271"/>
                  <a:gd name="T30" fmla="*/ 39 w 56"/>
                  <a:gd name="T31" fmla="*/ 78 h 271"/>
                  <a:gd name="T32" fmla="*/ 44 w 56"/>
                  <a:gd name="T33" fmla="*/ 37 h 271"/>
                  <a:gd name="T34" fmla="*/ 56 w 56"/>
                  <a:gd name="T35" fmla="*/ 3 h 271"/>
                  <a:gd name="T36" fmla="*/ 56 w 56"/>
                  <a:gd name="T37" fmla="*/ 3 h 271"/>
                  <a:gd name="T38" fmla="*/ 56 w 56"/>
                  <a:gd name="T39" fmla="*/ 2 h 271"/>
                  <a:gd name="T40" fmla="*/ 55 w 56"/>
                  <a:gd name="T41" fmla="*/ 1 h 271"/>
                  <a:gd name="T42" fmla="*/ 52 w 56"/>
                  <a:gd name="T43" fmla="*/ 0 h 271"/>
                  <a:gd name="T44" fmla="*/ 48 w 56"/>
                  <a:gd name="T45" fmla="*/ 0 h 271"/>
                  <a:gd name="T46" fmla="*/ 42 w 56"/>
                  <a:gd name="T47" fmla="*/ 0 h 271"/>
                  <a:gd name="T48" fmla="*/ 31 w 56"/>
                  <a:gd name="T49" fmla="*/ 2 h 271"/>
                  <a:gd name="T50" fmla="*/ 17 w 56"/>
                  <a:gd name="T51" fmla="*/ 5 h 27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6"/>
                  <a:gd name="T79" fmla="*/ 0 h 271"/>
                  <a:gd name="T80" fmla="*/ 56 w 56"/>
                  <a:gd name="T81" fmla="*/ 271 h 27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6" h="271">
                    <a:moveTo>
                      <a:pt x="17" y="5"/>
                    </a:moveTo>
                    <a:lnTo>
                      <a:pt x="16" y="10"/>
                    </a:lnTo>
                    <a:lnTo>
                      <a:pt x="12" y="25"/>
                    </a:lnTo>
                    <a:lnTo>
                      <a:pt x="6" y="49"/>
                    </a:lnTo>
                    <a:lnTo>
                      <a:pt x="2" y="82"/>
                    </a:lnTo>
                    <a:lnTo>
                      <a:pt x="0" y="122"/>
                    </a:lnTo>
                    <a:lnTo>
                      <a:pt x="0" y="166"/>
                    </a:lnTo>
                    <a:lnTo>
                      <a:pt x="4" y="217"/>
                    </a:lnTo>
                    <a:lnTo>
                      <a:pt x="15" y="271"/>
                    </a:lnTo>
                    <a:lnTo>
                      <a:pt x="54" y="268"/>
                    </a:lnTo>
                    <a:lnTo>
                      <a:pt x="52" y="261"/>
                    </a:lnTo>
                    <a:lnTo>
                      <a:pt x="48" y="238"/>
                    </a:lnTo>
                    <a:lnTo>
                      <a:pt x="44" y="206"/>
                    </a:lnTo>
                    <a:lnTo>
                      <a:pt x="40" y="166"/>
                    </a:lnTo>
                    <a:lnTo>
                      <a:pt x="37" y="123"/>
                    </a:lnTo>
                    <a:lnTo>
                      <a:pt x="39" y="78"/>
                    </a:lnTo>
                    <a:lnTo>
                      <a:pt x="44" y="37"/>
                    </a:lnTo>
                    <a:lnTo>
                      <a:pt x="56" y="3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2" y="0"/>
                    </a:lnTo>
                    <a:lnTo>
                      <a:pt x="31" y="2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2" name="Freeform 93"/>
              <p:cNvSpPr>
                <a:spLocks/>
              </p:cNvSpPr>
              <p:nvPr/>
            </p:nvSpPr>
            <p:spPr bwMode="auto">
              <a:xfrm>
                <a:off x="7211" y="13549"/>
                <a:ext cx="186" cy="732"/>
              </a:xfrm>
              <a:custGeom>
                <a:avLst/>
                <a:gdLst>
                  <a:gd name="T0" fmla="*/ 186 w 186"/>
                  <a:gd name="T1" fmla="*/ 6 h 732"/>
                  <a:gd name="T2" fmla="*/ 182 w 186"/>
                  <a:gd name="T3" fmla="*/ 11 h 732"/>
                  <a:gd name="T4" fmla="*/ 169 w 186"/>
                  <a:gd name="T5" fmla="*/ 29 h 732"/>
                  <a:gd name="T6" fmla="*/ 153 w 186"/>
                  <a:gd name="T7" fmla="*/ 67 h 732"/>
                  <a:gd name="T8" fmla="*/ 137 w 186"/>
                  <a:gd name="T9" fmla="*/ 130 h 732"/>
                  <a:gd name="T10" fmla="*/ 124 w 186"/>
                  <a:gd name="T11" fmla="*/ 221 h 732"/>
                  <a:gd name="T12" fmla="*/ 117 w 186"/>
                  <a:gd name="T13" fmla="*/ 350 h 732"/>
                  <a:gd name="T14" fmla="*/ 122 w 186"/>
                  <a:gd name="T15" fmla="*/ 517 h 732"/>
                  <a:gd name="T16" fmla="*/ 139 w 186"/>
                  <a:gd name="T17" fmla="*/ 732 h 732"/>
                  <a:gd name="T18" fmla="*/ 34 w 186"/>
                  <a:gd name="T19" fmla="*/ 732 h 732"/>
                  <a:gd name="T20" fmla="*/ 31 w 186"/>
                  <a:gd name="T21" fmla="*/ 711 h 732"/>
                  <a:gd name="T22" fmla="*/ 22 w 186"/>
                  <a:gd name="T23" fmla="*/ 651 h 732"/>
                  <a:gd name="T24" fmla="*/ 12 w 186"/>
                  <a:gd name="T25" fmla="*/ 563 h 732"/>
                  <a:gd name="T26" fmla="*/ 3 w 186"/>
                  <a:gd name="T27" fmla="*/ 454 h 732"/>
                  <a:gd name="T28" fmla="*/ 0 w 186"/>
                  <a:gd name="T29" fmla="*/ 335 h 732"/>
                  <a:gd name="T30" fmla="*/ 6 w 186"/>
                  <a:gd name="T31" fmla="*/ 213 h 732"/>
                  <a:gd name="T32" fmla="*/ 25 w 186"/>
                  <a:gd name="T33" fmla="*/ 98 h 732"/>
                  <a:gd name="T34" fmla="*/ 60 w 186"/>
                  <a:gd name="T35" fmla="*/ 0 h 732"/>
                  <a:gd name="T36" fmla="*/ 186 w 186"/>
                  <a:gd name="T37" fmla="*/ 6 h 73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86"/>
                  <a:gd name="T58" fmla="*/ 0 h 732"/>
                  <a:gd name="T59" fmla="*/ 186 w 186"/>
                  <a:gd name="T60" fmla="*/ 732 h 73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86" h="732">
                    <a:moveTo>
                      <a:pt x="186" y="6"/>
                    </a:moveTo>
                    <a:lnTo>
                      <a:pt x="182" y="11"/>
                    </a:lnTo>
                    <a:lnTo>
                      <a:pt x="169" y="29"/>
                    </a:lnTo>
                    <a:lnTo>
                      <a:pt x="153" y="67"/>
                    </a:lnTo>
                    <a:lnTo>
                      <a:pt x="137" y="130"/>
                    </a:lnTo>
                    <a:lnTo>
                      <a:pt x="124" y="221"/>
                    </a:lnTo>
                    <a:lnTo>
                      <a:pt x="117" y="350"/>
                    </a:lnTo>
                    <a:lnTo>
                      <a:pt x="122" y="517"/>
                    </a:lnTo>
                    <a:lnTo>
                      <a:pt x="139" y="732"/>
                    </a:lnTo>
                    <a:lnTo>
                      <a:pt x="34" y="732"/>
                    </a:lnTo>
                    <a:lnTo>
                      <a:pt x="31" y="711"/>
                    </a:lnTo>
                    <a:lnTo>
                      <a:pt x="22" y="651"/>
                    </a:lnTo>
                    <a:lnTo>
                      <a:pt x="12" y="563"/>
                    </a:lnTo>
                    <a:lnTo>
                      <a:pt x="3" y="454"/>
                    </a:lnTo>
                    <a:lnTo>
                      <a:pt x="0" y="335"/>
                    </a:lnTo>
                    <a:lnTo>
                      <a:pt x="6" y="213"/>
                    </a:lnTo>
                    <a:lnTo>
                      <a:pt x="25" y="98"/>
                    </a:lnTo>
                    <a:lnTo>
                      <a:pt x="60" y="0"/>
                    </a:lnTo>
                    <a:lnTo>
                      <a:pt x="186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3" name="Freeform 94"/>
              <p:cNvSpPr>
                <a:spLocks/>
              </p:cNvSpPr>
              <p:nvPr/>
            </p:nvSpPr>
            <p:spPr bwMode="auto">
              <a:xfrm>
                <a:off x="7219" y="13600"/>
                <a:ext cx="158" cy="625"/>
              </a:xfrm>
              <a:custGeom>
                <a:avLst/>
                <a:gdLst>
                  <a:gd name="T0" fmla="*/ 158 w 158"/>
                  <a:gd name="T1" fmla="*/ 4 h 625"/>
                  <a:gd name="T2" fmla="*/ 153 w 158"/>
                  <a:gd name="T3" fmla="*/ 9 h 625"/>
                  <a:gd name="T4" fmla="*/ 144 w 158"/>
                  <a:gd name="T5" fmla="*/ 25 h 625"/>
                  <a:gd name="T6" fmla="*/ 130 w 158"/>
                  <a:gd name="T7" fmla="*/ 57 h 625"/>
                  <a:gd name="T8" fmla="*/ 116 w 158"/>
                  <a:gd name="T9" fmla="*/ 110 h 625"/>
                  <a:gd name="T10" fmla="*/ 105 w 158"/>
                  <a:gd name="T11" fmla="*/ 189 h 625"/>
                  <a:gd name="T12" fmla="*/ 100 w 158"/>
                  <a:gd name="T13" fmla="*/ 298 h 625"/>
                  <a:gd name="T14" fmla="*/ 103 w 158"/>
                  <a:gd name="T15" fmla="*/ 441 h 625"/>
                  <a:gd name="T16" fmla="*/ 118 w 158"/>
                  <a:gd name="T17" fmla="*/ 625 h 625"/>
                  <a:gd name="T18" fmla="*/ 29 w 158"/>
                  <a:gd name="T19" fmla="*/ 625 h 625"/>
                  <a:gd name="T20" fmla="*/ 25 w 158"/>
                  <a:gd name="T21" fmla="*/ 607 h 625"/>
                  <a:gd name="T22" fmla="*/ 18 w 158"/>
                  <a:gd name="T23" fmla="*/ 556 h 625"/>
                  <a:gd name="T24" fmla="*/ 9 w 158"/>
                  <a:gd name="T25" fmla="*/ 480 h 625"/>
                  <a:gd name="T26" fmla="*/ 2 w 158"/>
                  <a:gd name="T27" fmla="*/ 387 h 625"/>
                  <a:gd name="T28" fmla="*/ 0 w 158"/>
                  <a:gd name="T29" fmla="*/ 286 h 625"/>
                  <a:gd name="T30" fmla="*/ 5 w 158"/>
                  <a:gd name="T31" fmla="*/ 182 h 625"/>
                  <a:gd name="T32" fmla="*/ 21 w 158"/>
                  <a:gd name="T33" fmla="*/ 84 h 625"/>
                  <a:gd name="T34" fmla="*/ 51 w 158"/>
                  <a:gd name="T35" fmla="*/ 0 h 625"/>
                  <a:gd name="T36" fmla="*/ 158 w 158"/>
                  <a:gd name="T37" fmla="*/ 4 h 6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8"/>
                  <a:gd name="T58" fmla="*/ 0 h 625"/>
                  <a:gd name="T59" fmla="*/ 158 w 158"/>
                  <a:gd name="T60" fmla="*/ 625 h 6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8" h="625">
                    <a:moveTo>
                      <a:pt x="158" y="4"/>
                    </a:moveTo>
                    <a:lnTo>
                      <a:pt x="153" y="9"/>
                    </a:lnTo>
                    <a:lnTo>
                      <a:pt x="144" y="25"/>
                    </a:lnTo>
                    <a:lnTo>
                      <a:pt x="130" y="57"/>
                    </a:lnTo>
                    <a:lnTo>
                      <a:pt x="116" y="110"/>
                    </a:lnTo>
                    <a:lnTo>
                      <a:pt x="105" y="189"/>
                    </a:lnTo>
                    <a:lnTo>
                      <a:pt x="100" y="298"/>
                    </a:lnTo>
                    <a:lnTo>
                      <a:pt x="103" y="441"/>
                    </a:lnTo>
                    <a:lnTo>
                      <a:pt x="118" y="625"/>
                    </a:lnTo>
                    <a:lnTo>
                      <a:pt x="29" y="625"/>
                    </a:lnTo>
                    <a:lnTo>
                      <a:pt x="25" y="607"/>
                    </a:lnTo>
                    <a:lnTo>
                      <a:pt x="18" y="556"/>
                    </a:lnTo>
                    <a:lnTo>
                      <a:pt x="9" y="480"/>
                    </a:lnTo>
                    <a:lnTo>
                      <a:pt x="2" y="387"/>
                    </a:lnTo>
                    <a:lnTo>
                      <a:pt x="0" y="286"/>
                    </a:lnTo>
                    <a:lnTo>
                      <a:pt x="5" y="182"/>
                    </a:lnTo>
                    <a:lnTo>
                      <a:pt x="21" y="84"/>
                    </a:lnTo>
                    <a:lnTo>
                      <a:pt x="51" y="0"/>
                    </a:lnTo>
                    <a:lnTo>
                      <a:pt x="158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4" name="Freeform 95"/>
              <p:cNvSpPr>
                <a:spLocks/>
              </p:cNvSpPr>
              <p:nvPr/>
            </p:nvSpPr>
            <p:spPr bwMode="auto">
              <a:xfrm>
                <a:off x="7225" y="13651"/>
                <a:ext cx="131" cy="517"/>
              </a:xfrm>
              <a:custGeom>
                <a:avLst/>
                <a:gdLst>
                  <a:gd name="T0" fmla="*/ 131 w 131"/>
                  <a:gd name="T1" fmla="*/ 4 h 517"/>
                  <a:gd name="T2" fmla="*/ 128 w 131"/>
                  <a:gd name="T3" fmla="*/ 7 h 517"/>
                  <a:gd name="T4" fmla="*/ 119 w 131"/>
                  <a:gd name="T5" fmla="*/ 21 h 517"/>
                  <a:gd name="T6" fmla="*/ 109 w 131"/>
                  <a:gd name="T7" fmla="*/ 47 h 517"/>
                  <a:gd name="T8" fmla="*/ 97 w 131"/>
                  <a:gd name="T9" fmla="*/ 91 h 517"/>
                  <a:gd name="T10" fmla="*/ 88 w 131"/>
                  <a:gd name="T11" fmla="*/ 156 h 517"/>
                  <a:gd name="T12" fmla="*/ 84 w 131"/>
                  <a:gd name="T13" fmla="*/ 247 h 517"/>
                  <a:gd name="T14" fmla="*/ 86 w 131"/>
                  <a:gd name="T15" fmla="*/ 366 h 517"/>
                  <a:gd name="T16" fmla="*/ 99 w 131"/>
                  <a:gd name="T17" fmla="*/ 517 h 517"/>
                  <a:gd name="T18" fmla="*/ 25 w 131"/>
                  <a:gd name="T19" fmla="*/ 517 h 517"/>
                  <a:gd name="T20" fmla="*/ 23 w 131"/>
                  <a:gd name="T21" fmla="*/ 502 h 517"/>
                  <a:gd name="T22" fmla="*/ 16 w 131"/>
                  <a:gd name="T23" fmla="*/ 460 h 517"/>
                  <a:gd name="T24" fmla="*/ 9 w 131"/>
                  <a:gd name="T25" fmla="*/ 397 h 517"/>
                  <a:gd name="T26" fmla="*/ 2 w 131"/>
                  <a:gd name="T27" fmla="*/ 320 h 517"/>
                  <a:gd name="T28" fmla="*/ 0 w 131"/>
                  <a:gd name="T29" fmla="*/ 236 h 517"/>
                  <a:gd name="T30" fmla="*/ 4 w 131"/>
                  <a:gd name="T31" fmla="*/ 151 h 517"/>
                  <a:gd name="T32" fmla="*/ 18 w 131"/>
                  <a:gd name="T33" fmla="*/ 70 h 517"/>
                  <a:gd name="T34" fmla="*/ 43 w 131"/>
                  <a:gd name="T35" fmla="*/ 0 h 517"/>
                  <a:gd name="T36" fmla="*/ 131 w 131"/>
                  <a:gd name="T37" fmla="*/ 4 h 51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1"/>
                  <a:gd name="T58" fmla="*/ 0 h 517"/>
                  <a:gd name="T59" fmla="*/ 131 w 131"/>
                  <a:gd name="T60" fmla="*/ 517 h 51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1" h="517">
                    <a:moveTo>
                      <a:pt x="131" y="4"/>
                    </a:moveTo>
                    <a:lnTo>
                      <a:pt x="128" y="7"/>
                    </a:lnTo>
                    <a:lnTo>
                      <a:pt x="119" y="21"/>
                    </a:lnTo>
                    <a:lnTo>
                      <a:pt x="109" y="47"/>
                    </a:lnTo>
                    <a:lnTo>
                      <a:pt x="97" y="91"/>
                    </a:lnTo>
                    <a:lnTo>
                      <a:pt x="88" y="156"/>
                    </a:lnTo>
                    <a:lnTo>
                      <a:pt x="84" y="247"/>
                    </a:lnTo>
                    <a:lnTo>
                      <a:pt x="86" y="366"/>
                    </a:lnTo>
                    <a:lnTo>
                      <a:pt x="99" y="517"/>
                    </a:lnTo>
                    <a:lnTo>
                      <a:pt x="25" y="517"/>
                    </a:lnTo>
                    <a:lnTo>
                      <a:pt x="23" y="502"/>
                    </a:lnTo>
                    <a:lnTo>
                      <a:pt x="16" y="460"/>
                    </a:lnTo>
                    <a:lnTo>
                      <a:pt x="9" y="397"/>
                    </a:lnTo>
                    <a:lnTo>
                      <a:pt x="2" y="320"/>
                    </a:lnTo>
                    <a:lnTo>
                      <a:pt x="0" y="236"/>
                    </a:lnTo>
                    <a:lnTo>
                      <a:pt x="4" y="151"/>
                    </a:lnTo>
                    <a:lnTo>
                      <a:pt x="18" y="70"/>
                    </a:lnTo>
                    <a:lnTo>
                      <a:pt x="43" y="0"/>
                    </a:lnTo>
                    <a:lnTo>
                      <a:pt x="131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5" name="Freeform 96"/>
              <p:cNvSpPr>
                <a:spLocks/>
              </p:cNvSpPr>
              <p:nvPr/>
            </p:nvSpPr>
            <p:spPr bwMode="auto">
              <a:xfrm>
                <a:off x="7233" y="13701"/>
                <a:ext cx="104" cy="411"/>
              </a:xfrm>
              <a:custGeom>
                <a:avLst/>
                <a:gdLst>
                  <a:gd name="T0" fmla="*/ 104 w 104"/>
                  <a:gd name="T1" fmla="*/ 4 h 411"/>
                  <a:gd name="T2" fmla="*/ 101 w 104"/>
                  <a:gd name="T3" fmla="*/ 7 h 411"/>
                  <a:gd name="T4" fmla="*/ 94 w 104"/>
                  <a:gd name="T5" fmla="*/ 17 h 411"/>
                  <a:gd name="T6" fmla="*/ 86 w 104"/>
                  <a:gd name="T7" fmla="*/ 38 h 411"/>
                  <a:gd name="T8" fmla="*/ 76 w 104"/>
                  <a:gd name="T9" fmla="*/ 73 h 411"/>
                  <a:gd name="T10" fmla="*/ 69 w 104"/>
                  <a:gd name="T11" fmla="*/ 125 h 411"/>
                  <a:gd name="T12" fmla="*/ 65 w 104"/>
                  <a:gd name="T13" fmla="*/ 196 h 411"/>
                  <a:gd name="T14" fmla="*/ 67 w 104"/>
                  <a:gd name="T15" fmla="*/ 291 h 411"/>
                  <a:gd name="T16" fmla="*/ 77 w 104"/>
                  <a:gd name="T17" fmla="*/ 411 h 411"/>
                  <a:gd name="T18" fmla="*/ 19 w 104"/>
                  <a:gd name="T19" fmla="*/ 411 h 411"/>
                  <a:gd name="T20" fmla="*/ 17 w 104"/>
                  <a:gd name="T21" fmla="*/ 399 h 411"/>
                  <a:gd name="T22" fmla="*/ 11 w 104"/>
                  <a:gd name="T23" fmla="*/ 365 h 411"/>
                  <a:gd name="T24" fmla="*/ 6 w 104"/>
                  <a:gd name="T25" fmla="*/ 316 h 411"/>
                  <a:gd name="T26" fmla="*/ 2 w 104"/>
                  <a:gd name="T27" fmla="*/ 255 h 411"/>
                  <a:gd name="T28" fmla="*/ 0 w 104"/>
                  <a:gd name="T29" fmla="*/ 188 h 411"/>
                  <a:gd name="T30" fmla="*/ 4 w 104"/>
                  <a:gd name="T31" fmla="*/ 120 h 411"/>
                  <a:gd name="T32" fmla="*/ 15 w 104"/>
                  <a:gd name="T33" fmla="*/ 55 h 411"/>
                  <a:gd name="T34" fmla="*/ 34 w 104"/>
                  <a:gd name="T35" fmla="*/ 0 h 411"/>
                  <a:gd name="T36" fmla="*/ 104 w 104"/>
                  <a:gd name="T37" fmla="*/ 4 h 4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4"/>
                  <a:gd name="T58" fmla="*/ 0 h 411"/>
                  <a:gd name="T59" fmla="*/ 104 w 104"/>
                  <a:gd name="T60" fmla="*/ 411 h 41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4" h="411">
                    <a:moveTo>
                      <a:pt x="104" y="4"/>
                    </a:moveTo>
                    <a:lnTo>
                      <a:pt x="101" y="7"/>
                    </a:lnTo>
                    <a:lnTo>
                      <a:pt x="94" y="17"/>
                    </a:lnTo>
                    <a:lnTo>
                      <a:pt x="86" y="38"/>
                    </a:lnTo>
                    <a:lnTo>
                      <a:pt x="76" y="73"/>
                    </a:lnTo>
                    <a:lnTo>
                      <a:pt x="69" y="125"/>
                    </a:lnTo>
                    <a:lnTo>
                      <a:pt x="65" y="196"/>
                    </a:lnTo>
                    <a:lnTo>
                      <a:pt x="67" y="291"/>
                    </a:lnTo>
                    <a:lnTo>
                      <a:pt x="77" y="411"/>
                    </a:lnTo>
                    <a:lnTo>
                      <a:pt x="19" y="411"/>
                    </a:lnTo>
                    <a:lnTo>
                      <a:pt x="17" y="399"/>
                    </a:lnTo>
                    <a:lnTo>
                      <a:pt x="11" y="365"/>
                    </a:lnTo>
                    <a:lnTo>
                      <a:pt x="6" y="316"/>
                    </a:lnTo>
                    <a:lnTo>
                      <a:pt x="2" y="255"/>
                    </a:lnTo>
                    <a:lnTo>
                      <a:pt x="0" y="188"/>
                    </a:lnTo>
                    <a:lnTo>
                      <a:pt x="4" y="120"/>
                    </a:lnTo>
                    <a:lnTo>
                      <a:pt x="15" y="55"/>
                    </a:lnTo>
                    <a:lnTo>
                      <a:pt x="34" y="0"/>
                    </a:lnTo>
                    <a:lnTo>
                      <a:pt x="10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6" name="Freeform 97"/>
              <p:cNvSpPr>
                <a:spLocks/>
              </p:cNvSpPr>
              <p:nvPr/>
            </p:nvSpPr>
            <p:spPr bwMode="auto">
              <a:xfrm>
                <a:off x="7240" y="13752"/>
                <a:ext cx="76" cy="302"/>
              </a:xfrm>
              <a:custGeom>
                <a:avLst/>
                <a:gdLst>
                  <a:gd name="T0" fmla="*/ 76 w 76"/>
                  <a:gd name="T1" fmla="*/ 2 h 302"/>
                  <a:gd name="T2" fmla="*/ 74 w 76"/>
                  <a:gd name="T3" fmla="*/ 4 h 302"/>
                  <a:gd name="T4" fmla="*/ 70 w 76"/>
                  <a:gd name="T5" fmla="*/ 12 h 302"/>
                  <a:gd name="T6" fmla="*/ 62 w 76"/>
                  <a:gd name="T7" fmla="*/ 28 h 302"/>
                  <a:gd name="T8" fmla="*/ 56 w 76"/>
                  <a:gd name="T9" fmla="*/ 53 h 302"/>
                  <a:gd name="T10" fmla="*/ 51 w 76"/>
                  <a:gd name="T11" fmla="*/ 92 h 302"/>
                  <a:gd name="T12" fmla="*/ 49 w 76"/>
                  <a:gd name="T13" fmla="*/ 145 h 302"/>
                  <a:gd name="T14" fmla="*/ 50 w 76"/>
                  <a:gd name="T15" fmla="*/ 214 h 302"/>
                  <a:gd name="T16" fmla="*/ 57 w 76"/>
                  <a:gd name="T17" fmla="*/ 302 h 302"/>
                  <a:gd name="T18" fmla="*/ 14 w 76"/>
                  <a:gd name="T19" fmla="*/ 302 h 302"/>
                  <a:gd name="T20" fmla="*/ 13 w 76"/>
                  <a:gd name="T21" fmla="*/ 294 h 302"/>
                  <a:gd name="T22" fmla="*/ 9 w 76"/>
                  <a:gd name="T23" fmla="*/ 269 h 302"/>
                  <a:gd name="T24" fmla="*/ 4 w 76"/>
                  <a:gd name="T25" fmla="*/ 232 h 302"/>
                  <a:gd name="T26" fmla="*/ 1 w 76"/>
                  <a:gd name="T27" fmla="*/ 188 h 302"/>
                  <a:gd name="T28" fmla="*/ 0 w 76"/>
                  <a:gd name="T29" fmla="*/ 138 h 302"/>
                  <a:gd name="T30" fmla="*/ 2 w 76"/>
                  <a:gd name="T31" fmla="*/ 89 h 302"/>
                  <a:gd name="T32" fmla="*/ 10 w 76"/>
                  <a:gd name="T33" fmla="*/ 41 h 302"/>
                  <a:gd name="T34" fmla="*/ 25 w 76"/>
                  <a:gd name="T35" fmla="*/ 0 h 302"/>
                  <a:gd name="T36" fmla="*/ 76 w 76"/>
                  <a:gd name="T37" fmla="*/ 2 h 30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6"/>
                  <a:gd name="T58" fmla="*/ 0 h 302"/>
                  <a:gd name="T59" fmla="*/ 76 w 76"/>
                  <a:gd name="T60" fmla="*/ 302 h 30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6" h="302">
                    <a:moveTo>
                      <a:pt x="76" y="2"/>
                    </a:moveTo>
                    <a:lnTo>
                      <a:pt x="74" y="4"/>
                    </a:lnTo>
                    <a:lnTo>
                      <a:pt x="70" y="12"/>
                    </a:lnTo>
                    <a:lnTo>
                      <a:pt x="62" y="28"/>
                    </a:lnTo>
                    <a:lnTo>
                      <a:pt x="56" y="53"/>
                    </a:lnTo>
                    <a:lnTo>
                      <a:pt x="51" y="92"/>
                    </a:lnTo>
                    <a:lnTo>
                      <a:pt x="49" y="145"/>
                    </a:lnTo>
                    <a:lnTo>
                      <a:pt x="50" y="214"/>
                    </a:lnTo>
                    <a:lnTo>
                      <a:pt x="57" y="302"/>
                    </a:lnTo>
                    <a:lnTo>
                      <a:pt x="14" y="302"/>
                    </a:lnTo>
                    <a:lnTo>
                      <a:pt x="13" y="294"/>
                    </a:lnTo>
                    <a:lnTo>
                      <a:pt x="9" y="269"/>
                    </a:lnTo>
                    <a:lnTo>
                      <a:pt x="4" y="232"/>
                    </a:lnTo>
                    <a:lnTo>
                      <a:pt x="1" y="188"/>
                    </a:lnTo>
                    <a:lnTo>
                      <a:pt x="0" y="138"/>
                    </a:lnTo>
                    <a:lnTo>
                      <a:pt x="2" y="89"/>
                    </a:lnTo>
                    <a:lnTo>
                      <a:pt x="10" y="41"/>
                    </a:lnTo>
                    <a:lnTo>
                      <a:pt x="25" y="0"/>
                    </a:lnTo>
                    <a:lnTo>
                      <a:pt x="76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7" name="Rectangle 98"/>
              <p:cNvSpPr>
                <a:spLocks noChangeArrowheads="1"/>
              </p:cNvSpPr>
              <p:nvPr/>
            </p:nvSpPr>
            <p:spPr bwMode="auto">
              <a:xfrm>
                <a:off x="6241" y="13678"/>
                <a:ext cx="23" cy="95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8" name="Freeform 99"/>
              <p:cNvSpPr>
                <a:spLocks/>
              </p:cNvSpPr>
              <p:nvPr/>
            </p:nvSpPr>
            <p:spPr bwMode="auto">
              <a:xfrm>
                <a:off x="6579" y="13664"/>
                <a:ext cx="375" cy="440"/>
              </a:xfrm>
              <a:custGeom>
                <a:avLst/>
                <a:gdLst>
                  <a:gd name="T0" fmla="*/ 35 w 375"/>
                  <a:gd name="T1" fmla="*/ 41 h 440"/>
                  <a:gd name="T2" fmla="*/ 32 w 375"/>
                  <a:gd name="T3" fmla="*/ 49 h 440"/>
                  <a:gd name="T4" fmla="*/ 25 w 375"/>
                  <a:gd name="T5" fmla="*/ 74 h 440"/>
                  <a:gd name="T6" fmla="*/ 17 w 375"/>
                  <a:gd name="T7" fmla="*/ 112 h 440"/>
                  <a:gd name="T8" fmla="*/ 8 w 375"/>
                  <a:gd name="T9" fmla="*/ 163 h 440"/>
                  <a:gd name="T10" fmla="*/ 2 w 375"/>
                  <a:gd name="T11" fmla="*/ 223 h 440"/>
                  <a:gd name="T12" fmla="*/ 0 w 375"/>
                  <a:gd name="T13" fmla="*/ 290 h 440"/>
                  <a:gd name="T14" fmla="*/ 7 w 375"/>
                  <a:gd name="T15" fmla="*/ 363 h 440"/>
                  <a:gd name="T16" fmla="*/ 23 w 375"/>
                  <a:gd name="T17" fmla="*/ 440 h 440"/>
                  <a:gd name="T18" fmla="*/ 23 w 375"/>
                  <a:gd name="T19" fmla="*/ 437 h 440"/>
                  <a:gd name="T20" fmla="*/ 23 w 375"/>
                  <a:gd name="T21" fmla="*/ 427 h 440"/>
                  <a:gd name="T22" fmla="*/ 23 w 375"/>
                  <a:gd name="T23" fmla="*/ 411 h 440"/>
                  <a:gd name="T24" fmla="*/ 23 w 375"/>
                  <a:gd name="T25" fmla="*/ 391 h 440"/>
                  <a:gd name="T26" fmla="*/ 25 w 375"/>
                  <a:gd name="T27" fmla="*/ 367 h 440"/>
                  <a:gd name="T28" fmla="*/ 28 w 375"/>
                  <a:gd name="T29" fmla="*/ 341 h 440"/>
                  <a:gd name="T30" fmla="*/ 33 w 375"/>
                  <a:gd name="T31" fmla="*/ 312 h 440"/>
                  <a:gd name="T32" fmla="*/ 39 w 375"/>
                  <a:gd name="T33" fmla="*/ 281 h 440"/>
                  <a:gd name="T34" fmla="*/ 49 w 375"/>
                  <a:gd name="T35" fmla="*/ 251 h 440"/>
                  <a:gd name="T36" fmla="*/ 61 w 375"/>
                  <a:gd name="T37" fmla="*/ 222 h 440"/>
                  <a:gd name="T38" fmla="*/ 75 w 375"/>
                  <a:gd name="T39" fmla="*/ 194 h 440"/>
                  <a:gd name="T40" fmla="*/ 93 w 375"/>
                  <a:gd name="T41" fmla="*/ 168 h 440"/>
                  <a:gd name="T42" fmla="*/ 116 w 375"/>
                  <a:gd name="T43" fmla="*/ 145 h 440"/>
                  <a:gd name="T44" fmla="*/ 141 w 375"/>
                  <a:gd name="T45" fmla="*/ 127 h 440"/>
                  <a:gd name="T46" fmla="*/ 173 w 375"/>
                  <a:gd name="T47" fmla="*/ 114 h 440"/>
                  <a:gd name="T48" fmla="*/ 208 w 375"/>
                  <a:gd name="T49" fmla="*/ 106 h 440"/>
                  <a:gd name="T50" fmla="*/ 210 w 375"/>
                  <a:gd name="T51" fmla="*/ 104 h 440"/>
                  <a:gd name="T52" fmla="*/ 217 w 375"/>
                  <a:gd name="T53" fmla="*/ 100 h 440"/>
                  <a:gd name="T54" fmla="*/ 227 w 375"/>
                  <a:gd name="T55" fmla="*/ 92 h 440"/>
                  <a:gd name="T56" fmla="*/ 245 w 375"/>
                  <a:gd name="T57" fmla="*/ 82 h 440"/>
                  <a:gd name="T58" fmla="*/ 267 w 375"/>
                  <a:gd name="T59" fmla="*/ 69 h 440"/>
                  <a:gd name="T60" fmla="*/ 296 w 375"/>
                  <a:gd name="T61" fmla="*/ 54 h 440"/>
                  <a:gd name="T62" fmla="*/ 332 w 375"/>
                  <a:gd name="T63" fmla="*/ 36 h 440"/>
                  <a:gd name="T64" fmla="*/ 375 w 375"/>
                  <a:gd name="T65" fmla="*/ 17 h 440"/>
                  <a:gd name="T66" fmla="*/ 373 w 375"/>
                  <a:gd name="T67" fmla="*/ 16 h 440"/>
                  <a:gd name="T68" fmla="*/ 366 w 375"/>
                  <a:gd name="T69" fmla="*/ 15 h 440"/>
                  <a:gd name="T70" fmla="*/ 357 w 375"/>
                  <a:gd name="T71" fmla="*/ 13 h 440"/>
                  <a:gd name="T72" fmla="*/ 343 w 375"/>
                  <a:gd name="T73" fmla="*/ 10 h 440"/>
                  <a:gd name="T74" fmla="*/ 326 w 375"/>
                  <a:gd name="T75" fmla="*/ 7 h 440"/>
                  <a:gd name="T76" fmla="*/ 307 w 375"/>
                  <a:gd name="T77" fmla="*/ 5 h 440"/>
                  <a:gd name="T78" fmla="*/ 285 w 375"/>
                  <a:gd name="T79" fmla="*/ 3 h 440"/>
                  <a:gd name="T80" fmla="*/ 261 w 375"/>
                  <a:gd name="T81" fmla="*/ 1 h 440"/>
                  <a:gd name="T82" fmla="*/ 235 w 375"/>
                  <a:gd name="T83" fmla="*/ 0 h 440"/>
                  <a:gd name="T84" fmla="*/ 208 w 375"/>
                  <a:gd name="T85" fmla="*/ 1 h 440"/>
                  <a:gd name="T86" fmla="*/ 180 w 375"/>
                  <a:gd name="T87" fmla="*/ 2 h 440"/>
                  <a:gd name="T88" fmla="*/ 151 w 375"/>
                  <a:gd name="T89" fmla="*/ 5 h 440"/>
                  <a:gd name="T90" fmla="*/ 122 w 375"/>
                  <a:gd name="T91" fmla="*/ 10 h 440"/>
                  <a:gd name="T92" fmla="*/ 92 w 375"/>
                  <a:gd name="T93" fmla="*/ 18 h 440"/>
                  <a:gd name="T94" fmla="*/ 63 w 375"/>
                  <a:gd name="T95" fmla="*/ 28 h 440"/>
                  <a:gd name="T96" fmla="*/ 35 w 375"/>
                  <a:gd name="T97" fmla="*/ 41 h 4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75"/>
                  <a:gd name="T148" fmla="*/ 0 h 440"/>
                  <a:gd name="T149" fmla="*/ 375 w 375"/>
                  <a:gd name="T150" fmla="*/ 440 h 4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75" h="440">
                    <a:moveTo>
                      <a:pt x="35" y="41"/>
                    </a:moveTo>
                    <a:lnTo>
                      <a:pt x="32" y="49"/>
                    </a:lnTo>
                    <a:lnTo>
                      <a:pt x="25" y="74"/>
                    </a:lnTo>
                    <a:lnTo>
                      <a:pt x="17" y="112"/>
                    </a:lnTo>
                    <a:lnTo>
                      <a:pt x="8" y="163"/>
                    </a:lnTo>
                    <a:lnTo>
                      <a:pt x="2" y="223"/>
                    </a:lnTo>
                    <a:lnTo>
                      <a:pt x="0" y="290"/>
                    </a:lnTo>
                    <a:lnTo>
                      <a:pt x="7" y="363"/>
                    </a:lnTo>
                    <a:lnTo>
                      <a:pt x="23" y="440"/>
                    </a:lnTo>
                    <a:lnTo>
                      <a:pt x="23" y="437"/>
                    </a:lnTo>
                    <a:lnTo>
                      <a:pt x="23" y="427"/>
                    </a:lnTo>
                    <a:lnTo>
                      <a:pt x="23" y="411"/>
                    </a:lnTo>
                    <a:lnTo>
                      <a:pt x="23" y="391"/>
                    </a:lnTo>
                    <a:lnTo>
                      <a:pt x="25" y="367"/>
                    </a:lnTo>
                    <a:lnTo>
                      <a:pt x="28" y="341"/>
                    </a:lnTo>
                    <a:lnTo>
                      <a:pt x="33" y="312"/>
                    </a:lnTo>
                    <a:lnTo>
                      <a:pt x="39" y="281"/>
                    </a:lnTo>
                    <a:lnTo>
                      <a:pt x="49" y="251"/>
                    </a:lnTo>
                    <a:lnTo>
                      <a:pt x="61" y="222"/>
                    </a:lnTo>
                    <a:lnTo>
                      <a:pt x="75" y="194"/>
                    </a:lnTo>
                    <a:lnTo>
                      <a:pt x="93" y="168"/>
                    </a:lnTo>
                    <a:lnTo>
                      <a:pt x="116" y="145"/>
                    </a:lnTo>
                    <a:lnTo>
                      <a:pt x="141" y="127"/>
                    </a:lnTo>
                    <a:lnTo>
                      <a:pt x="173" y="114"/>
                    </a:lnTo>
                    <a:lnTo>
                      <a:pt x="208" y="106"/>
                    </a:lnTo>
                    <a:lnTo>
                      <a:pt x="210" y="104"/>
                    </a:lnTo>
                    <a:lnTo>
                      <a:pt x="217" y="100"/>
                    </a:lnTo>
                    <a:lnTo>
                      <a:pt x="227" y="92"/>
                    </a:lnTo>
                    <a:lnTo>
                      <a:pt x="245" y="82"/>
                    </a:lnTo>
                    <a:lnTo>
                      <a:pt x="267" y="69"/>
                    </a:lnTo>
                    <a:lnTo>
                      <a:pt x="296" y="54"/>
                    </a:lnTo>
                    <a:lnTo>
                      <a:pt x="332" y="36"/>
                    </a:lnTo>
                    <a:lnTo>
                      <a:pt x="375" y="17"/>
                    </a:lnTo>
                    <a:lnTo>
                      <a:pt x="373" y="16"/>
                    </a:lnTo>
                    <a:lnTo>
                      <a:pt x="366" y="15"/>
                    </a:lnTo>
                    <a:lnTo>
                      <a:pt x="357" y="13"/>
                    </a:lnTo>
                    <a:lnTo>
                      <a:pt x="343" y="10"/>
                    </a:lnTo>
                    <a:lnTo>
                      <a:pt x="326" y="7"/>
                    </a:lnTo>
                    <a:lnTo>
                      <a:pt x="307" y="5"/>
                    </a:lnTo>
                    <a:lnTo>
                      <a:pt x="285" y="3"/>
                    </a:lnTo>
                    <a:lnTo>
                      <a:pt x="261" y="1"/>
                    </a:lnTo>
                    <a:lnTo>
                      <a:pt x="235" y="0"/>
                    </a:lnTo>
                    <a:lnTo>
                      <a:pt x="208" y="1"/>
                    </a:lnTo>
                    <a:lnTo>
                      <a:pt x="180" y="2"/>
                    </a:lnTo>
                    <a:lnTo>
                      <a:pt x="151" y="5"/>
                    </a:lnTo>
                    <a:lnTo>
                      <a:pt x="122" y="10"/>
                    </a:lnTo>
                    <a:lnTo>
                      <a:pt x="92" y="18"/>
                    </a:lnTo>
                    <a:lnTo>
                      <a:pt x="63" y="28"/>
                    </a:lnTo>
                    <a:lnTo>
                      <a:pt x="35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29" name="Freeform 100"/>
              <p:cNvSpPr>
                <a:spLocks/>
              </p:cNvSpPr>
              <p:nvPr/>
            </p:nvSpPr>
            <p:spPr bwMode="auto">
              <a:xfrm>
                <a:off x="6061" y="13991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8 h 83"/>
                  <a:gd name="T6" fmla="*/ 5 w 305"/>
                  <a:gd name="T7" fmla="*/ 44 h 83"/>
                  <a:gd name="T8" fmla="*/ 11 w 305"/>
                  <a:gd name="T9" fmla="*/ 37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8 h 83"/>
                  <a:gd name="T16" fmla="*/ 54 w 305"/>
                  <a:gd name="T17" fmla="*/ 12 h 83"/>
                  <a:gd name="T18" fmla="*/ 72 w 305"/>
                  <a:gd name="T19" fmla="*/ 6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7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6 h 83"/>
                  <a:gd name="T38" fmla="*/ 289 w 305"/>
                  <a:gd name="T39" fmla="*/ 44 h 83"/>
                  <a:gd name="T40" fmla="*/ 277 w 305"/>
                  <a:gd name="T41" fmla="*/ 41 h 83"/>
                  <a:gd name="T42" fmla="*/ 262 w 305"/>
                  <a:gd name="T43" fmla="*/ 36 h 83"/>
                  <a:gd name="T44" fmla="*/ 244 w 305"/>
                  <a:gd name="T45" fmla="*/ 32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1 h 83"/>
                  <a:gd name="T56" fmla="*/ 101 w 305"/>
                  <a:gd name="T57" fmla="*/ 23 h 83"/>
                  <a:gd name="T58" fmla="*/ 77 w 305"/>
                  <a:gd name="T59" fmla="*/ 29 h 83"/>
                  <a:gd name="T60" fmla="*/ 55 w 305"/>
                  <a:gd name="T61" fmla="*/ 37 h 83"/>
                  <a:gd name="T62" fmla="*/ 33 w 305"/>
                  <a:gd name="T63" fmla="*/ 48 h 83"/>
                  <a:gd name="T64" fmla="*/ 15 w 305"/>
                  <a:gd name="T65" fmla="*/ 63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8"/>
                    </a:lnTo>
                    <a:lnTo>
                      <a:pt x="5" y="44"/>
                    </a:lnTo>
                    <a:lnTo>
                      <a:pt x="11" y="37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8"/>
                    </a:lnTo>
                    <a:lnTo>
                      <a:pt x="54" y="12"/>
                    </a:lnTo>
                    <a:lnTo>
                      <a:pt x="72" y="6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7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6"/>
                    </a:lnTo>
                    <a:lnTo>
                      <a:pt x="289" y="44"/>
                    </a:lnTo>
                    <a:lnTo>
                      <a:pt x="277" y="41"/>
                    </a:lnTo>
                    <a:lnTo>
                      <a:pt x="262" y="36"/>
                    </a:lnTo>
                    <a:lnTo>
                      <a:pt x="244" y="32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1"/>
                    </a:lnTo>
                    <a:lnTo>
                      <a:pt x="101" y="23"/>
                    </a:lnTo>
                    <a:lnTo>
                      <a:pt x="77" y="29"/>
                    </a:lnTo>
                    <a:lnTo>
                      <a:pt x="55" y="37"/>
                    </a:lnTo>
                    <a:lnTo>
                      <a:pt x="33" y="48"/>
                    </a:lnTo>
                    <a:lnTo>
                      <a:pt x="15" y="63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30" name="Freeform 101"/>
              <p:cNvSpPr>
                <a:spLocks/>
              </p:cNvSpPr>
              <p:nvPr/>
            </p:nvSpPr>
            <p:spPr bwMode="auto">
              <a:xfrm>
                <a:off x="6061" y="13793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9 h 83"/>
                  <a:gd name="T6" fmla="*/ 5 w 305"/>
                  <a:gd name="T7" fmla="*/ 44 h 83"/>
                  <a:gd name="T8" fmla="*/ 11 w 305"/>
                  <a:gd name="T9" fmla="*/ 38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7 h 83"/>
                  <a:gd name="T16" fmla="*/ 54 w 305"/>
                  <a:gd name="T17" fmla="*/ 12 h 83"/>
                  <a:gd name="T18" fmla="*/ 72 w 305"/>
                  <a:gd name="T19" fmla="*/ 7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8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5 h 83"/>
                  <a:gd name="T38" fmla="*/ 289 w 305"/>
                  <a:gd name="T39" fmla="*/ 43 h 83"/>
                  <a:gd name="T40" fmla="*/ 277 w 305"/>
                  <a:gd name="T41" fmla="*/ 40 h 83"/>
                  <a:gd name="T42" fmla="*/ 262 w 305"/>
                  <a:gd name="T43" fmla="*/ 36 h 83"/>
                  <a:gd name="T44" fmla="*/ 244 w 305"/>
                  <a:gd name="T45" fmla="*/ 33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2 h 83"/>
                  <a:gd name="T56" fmla="*/ 101 w 305"/>
                  <a:gd name="T57" fmla="*/ 24 h 83"/>
                  <a:gd name="T58" fmla="*/ 77 w 305"/>
                  <a:gd name="T59" fmla="*/ 29 h 83"/>
                  <a:gd name="T60" fmla="*/ 55 w 305"/>
                  <a:gd name="T61" fmla="*/ 38 h 83"/>
                  <a:gd name="T62" fmla="*/ 33 w 305"/>
                  <a:gd name="T63" fmla="*/ 49 h 83"/>
                  <a:gd name="T64" fmla="*/ 15 w 305"/>
                  <a:gd name="T65" fmla="*/ 64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9"/>
                    </a:lnTo>
                    <a:lnTo>
                      <a:pt x="5" y="44"/>
                    </a:lnTo>
                    <a:lnTo>
                      <a:pt x="11" y="38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7"/>
                    </a:lnTo>
                    <a:lnTo>
                      <a:pt x="54" y="12"/>
                    </a:lnTo>
                    <a:lnTo>
                      <a:pt x="72" y="7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8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5"/>
                    </a:lnTo>
                    <a:lnTo>
                      <a:pt x="289" y="43"/>
                    </a:lnTo>
                    <a:lnTo>
                      <a:pt x="277" y="40"/>
                    </a:lnTo>
                    <a:lnTo>
                      <a:pt x="262" y="36"/>
                    </a:lnTo>
                    <a:lnTo>
                      <a:pt x="244" y="33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2"/>
                    </a:lnTo>
                    <a:lnTo>
                      <a:pt x="101" y="24"/>
                    </a:lnTo>
                    <a:lnTo>
                      <a:pt x="77" y="29"/>
                    </a:lnTo>
                    <a:lnTo>
                      <a:pt x="55" y="38"/>
                    </a:lnTo>
                    <a:lnTo>
                      <a:pt x="33" y="49"/>
                    </a:lnTo>
                    <a:lnTo>
                      <a:pt x="15" y="64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31" name="Freeform 102"/>
              <p:cNvSpPr>
                <a:spLocks/>
              </p:cNvSpPr>
              <p:nvPr/>
            </p:nvSpPr>
            <p:spPr bwMode="auto">
              <a:xfrm>
                <a:off x="6348" y="13696"/>
                <a:ext cx="496" cy="917"/>
              </a:xfrm>
              <a:custGeom>
                <a:avLst/>
                <a:gdLst>
                  <a:gd name="T0" fmla="*/ 0 w 496"/>
                  <a:gd name="T1" fmla="*/ 0 h 917"/>
                  <a:gd name="T2" fmla="*/ 0 w 496"/>
                  <a:gd name="T3" fmla="*/ 886 h 917"/>
                  <a:gd name="T4" fmla="*/ 150 w 496"/>
                  <a:gd name="T5" fmla="*/ 917 h 917"/>
                  <a:gd name="T6" fmla="*/ 143 w 496"/>
                  <a:gd name="T7" fmla="*/ 797 h 917"/>
                  <a:gd name="T8" fmla="*/ 496 w 496"/>
                  <a:gd name="T9" fmla="*/ 851 h 917"/>
                  <a:gd name="T10" fmla="*/ 490 w 496"/>
                  <a:gd name="T11" fmla="*/ 803 h 917"/>
                  <a:gd name="T12" fmla="*/ 245 w 496"/>
                  <a:gd name="T13" fmla="*/ 773 h 917"/>
                  <a:gd name="T14" fmla="*/ 239 w 496"/>
                  <a:gd name="T15" fmla="*/ 670 h 917"/>
                  <a:gd name="T16" fmla="*/ 72 w 496"/>
                  <a:gd name="T17" fmla="*/ 670 h 917"/>
                  <a:gd name="T18" fmla="*/ 68 w 496"/>
                  <a:gd name="T19" fmla="*/ 657 h 917"/>
                  <a:gd name="T20" fmla="*/ 56 w 496"/>
                  <a:gd name="T21" fmla="*/ 620 h 917"/>
                  <a:gd name="T22" fmla="*/ 41 w 496"/>
                  <a:gd name="T23" fmla="*/ 559 h 917"/>
                  <a:gd name="T24" fmla="*/ 26 w 496"/>
                  <a:gd name="T25" fmla="*/ 480 h 917"/>
                  <a:gd name="T26" fmla="*/ 15 w 496"/>
                  <a:gd name="T27" fmla="*/ 385 h 917"/>
                  <a:gd name="T28" fmla="*/ 11 w 496"/>
                  <a:gd name="T29" fmla="*/ 276 h 917"/>
                  <a:gd name="T30" fmla="*/ 20 w 496"/>
                  <a:gd name="T31" fmla="*/ 158 h 917"/>
                  <a:gd name="T32" fmla="*/ 42 w 496"/>
                  <a:gd name="T33" fmla="*/ 30 h 917"/>
                  <a:gd name="T34" fmla="*/ 0 w 496"/>
                  <a:gd name="T35" fmla="*/ 0 h 9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6"/>
                  <a:gd name="T55" fmla="*/ 0 h 917"/>
                  <a:gd name="T56" fmla="*/ 496 w 496"/>
                  <a:gd name="T57" fmla="*/ 917 h 91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6" h="917">
                    <a:moveTo>
                      <a:pt x="0" y="0"/>
                    </a:moveTo>
                    <a:lnTo>
                      <a:pt x="0" y="886"/>
                    </a:lnTo>
                    <a:lnTo>
                      <a:pt x="150" y="917"/>
                    </a:lnTo>
                    <a:lnTo>
                      <a:pt x="143" y="797"/>
                    </a:lnTo>
                    <a:lnTo>
                      <a:pt x="496" y="851"/>
                    </a:lnTo>
                    <a:lnTo>
                      <a:pt x="490" y="803"/>
                    </a:lnTo>
                    <a:lnTo>
                      <a:pt x="245" y="773"/>
                    </a:lnTo>
                    <a:lnTo>
                      <a:pt x="239" y="670"/>
                    </a:lnTo>
                    <a:lnTo>
                      <a:pt x="72" y="670"/>
                    </a:lnTo>
                    <a:lnTo>
                      <a:pt x="68" y="657"/>
                    </a:lnTo>
                    <a:lnTo>
                      <a:pt x="56" y="620"/>
                    </a:lnTo>
                    <a:lnTo>
                      <a:pt x="41" y="559"/>
                    </a:lnTo>
                    <a:lnTo>
                      <a:pt x="26" y="480"/>
                    </a:lnTo>
                    <a:lnTo>
                      <a:pt x="15" y="385"/>
                    </a:lnTo>
                    <a:lnTo>
                      <a:pt x="11" y="276"/>
                    </a:lnTo>
                    <a:lnTo>
                      <a:pt x="20" y="158"/>
                    </a:lnTo>
                    <a:lnTo>
                      <a:pt x="42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32" name="Freeform 103"/>
              <p:cNvSpPr>
                <a:spLocks/>
              </p:cNvSpPr>
              <p:nvPr/>
            </p:nvSpPr>
            <p:spPr bwMode="auto">
              <a:xfrm>
                <a:off x="6593" y="13487"/>
                <a:ext cx="638" cy="125"/>
              </a:xfrm>
              <a:custGeom>
                <a:avLst/>
                <a:gdLst>
                  <a:gd name="T0" fmla="*/ 0 w 638"/>
                  <a:gd name="T1" fmla="*/ 125 h 125"/>
                  <a:gd name="T2" fmla="*/ 4 w 638"/>
                  <a:gd name="T3" fmla="*/ 124 h 125"/>
                  <a:gd name="T4" fmla="*/ 14 w 638"/>
                  <a:gd name="T5" fmla="*/ 119 h 125"/>
                  <a:gd name="T6" fmla="*/ 31 w 638"/>
                  <a:gd name="T7" fmla="*/ 114 h 125"/>
                  <a:gd name="T8" fmla="*/ 53 w 638"/>
                  <a:gd name="T9" fmla="*/ 106 h 125"/>
                  <a:gd name="T10" fmla="*/ 81 w 638"/>
                  <a:gd name="T11" fmla="*/ 98 h 125"/>
                  <a:gd name="T12" fmla="*/ 113 w 638"/>
                  <a:gd name="T13" fmla="*/ 89 h 125"/>
                  <a:gd name="T14" fmla="*/ 151 w 638"/>
                  <a:gd name="T15" fmla="*/ 81 h 125"/>
                  <a:gd name="T16" fmla="*/ 192 w 638"/>
                  <a:gd name="T17" fmla="*/ 73 h 125"/>
                  <a:gd name="T18" fmla="*/ 237 w 638"/>
                  <a:gd name="T19" fmla="*/ 65 h 125"/>
                  <a:gd name="T20" fmla="*/ 286 w 638"/>
                  <a:gd name="T21" fmla="*/ 60 h 125"/>
                  <a:gd name="T22" fmla="*/ 337 w 638"/>
                  <a:gd name="T23" fmla="*/ 56 h 125"/>
                  <a:gd name="T24" fmla="*/ 390 w 638"/>
                  <a:gd name="T25" fmla="*/ 55 h 125"/>
                  <a:gd name="T26" fmla="*/ 446 w 638"/>
                  <a:gd name="T27" fmla="*/ 56 h 125"/>
                  <a:gd name="T28" fmla="*/ 503 w 638"/>
                  <a:gd name="T29" fmla="*/ 61 h 125"/>
                  <a:gd name="T30" fmla="*/ 561 w 638"/>
                  <a:gd name="T31" fmla="*/ 70 h 125"/>
                  <a:gd name="T32" fmla="*/ 620 w 638"/>
                  <a:gd name="T33" fmla="*/ 83 h 125"/>
                  <a:gd name="T34" fmla="*/ 638 w 638"/>
                  <a:gd name="T35" fmla="*/ 0 h 125"/>
                  <a:gd name="T36" fmla="*/ 634 w 638"/>
                  <a:gd name="T37" fmla="*/ 0 h 125"/>
                  <a:gd name="T38" fmla="*/ 620 w 638"/>
                  <a:gd name="T39" fmla="*/ 0 h 125"/>
                  <a:gd name="T40" fmla="*/ 599 w 638"/>
                  <a:gd name="T41" fmla="*/ 0 h 125"/>
                  <a:gd name="T42" fmla="*/ 571 w 638"/>
                  <a:gd name="T43" fmla="*/ 1 h 125"/>
                  <a:gd name="T44" fmla="*/ 536 w 638"/>
                  <a:gd name="T45" fmla="*/ 2 h 125"/>
                  <a:gd name="T46" fmla="*/ 496 w 638"/>
                  <a:gd name="T47" fmla="*/ 3 h 125"/>
                  <a:gd name="T48" fmla="*/ 452 w 638"/>
                  <a:gd name="T49" fmla="*/ 6 h 125"/>
                  <a:gd name="T50" fmla="*/ 405 w 638"/>
                  <a:gd name="T51" fmla="*/ 8 h 125"/>
                  <a:gd name="T52" fmla="*/ 354 w 638"/>
                  <a:gd name="T53" fmla="*/ 13 h 125"/>
                  <a:gd name="T54" fmla="*/ 302 w 638"/>
                  <a:gd name="T55" fmla="*/ 17 h 125"/>
                  <a:gd name="T56" fmla="*/ 249 w 638"/>
                  <a:gd name="T57" fmla="*/ 22 h 125"/>
                  <a:gd name="T58" fmla="*/ 196 w 638"/>
                  <a:gd name="T59" fmla="*/ 30 h 125"/>
                  <a:gd name="T60" fmla="*/ 144 w 638"/>
                  <a:gd name="T61" fmla="*/ 37 h 125"/>
                  <a:gd name="T62" fmla="*/ 93 w 638"/>
                  <a:gd name="T63" fmla="*/ 47 h 125"/>
                  <a:gd name="T64" fmla="*/ 45 w 638"/>
                  <a:gd name="T65" fmla="*/ 58 h 125"/>
                  <a:gd name="T66" fmla="*/ 0 w 638"/>
                  <a:gd name="T67" fmla="*/ 71 h 125"/>
                  <a:gd name="T68" fmla="*/ 0 w 638"/>
                  <a:gd name="T69" fmla="*/ 125 h 12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38"/>
                  <a:gd name="T106" fmla="*/ 0 h 125"/>
                  <a:gd name="T107" fmla="*/ 638 w 638"/>
                  <a:gd name="T108" fmla="*/ 125 h 12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38" h="125">
                    <a:moveTo>
                      <a:pt x="0" y="125"/>
                    </a:moveTo>
                    <a:lnTo>
                      <a:pt x="4" y="124"/>
                    </a:lnTo>
                    <a:lnTo>
                      <a:pt x="14" y="119"/>
                    </a:lnTo>
                    <a:lnTo>
                      <a:pt x="31" y="114"/>
                    </a:lnTo>
                    <a:lnTo>
                      <a:pt x="53" y="106"/>
                    </a:lnTo>
                    <a:lnTo>
                      <a:pt x="81" y="98"/>
                    </a:lnTo>
                    <a:lnTo>
                      <a:pt x="113" y="89"/>
                    </a:lnTo>
                    <a:lnTo>
                      <a:pt x="151" y="81"/>
                    </a:lnTo>
                    <a:lnTo>
                      <a:pt x="192" y="73"/>
                    </a:lnTo>
                    <a:lnTo>
                      <a:pt x="237" y="65"/>
                    </a:lnTo>
                    <a:lnTo>
                      <a:pt x="286" y="60"/>
                    </a:lnTo>
                    <a:lnTo>
                      <a:pt x="337" y="56"/>
                    </a:lnTo>
                    <a:lnTo>
                      <a:pt x="390" y="55"/>
                    </a:lnTo>
                    <a:lnTo>
                      <a:pt x="446" y="56"/>
                    </a:lnTo>
                    <a:lnTo>
                      <a:pt x="503" y="61"/>
                    </a:lnTo>
                    <a:lnTo>
                      <a:pt x="561" y="70"/>
                    </a:lnTo>
                    <a:lnTo>
                      <a:pt x="620" y="83"/>
                    </a:lnTo>
                    <a:lnTo>
                      <a:pt x="638" y="0"/>
                    </a:lnTo>
                    <a:lnTo>
                      <a:pt x="634" y="0"/>
                    </a:lnTo>
                    <a:lnTo>
                      <a:pt x="620" y="0"/>
                    </a:lnTo>
                    <a:lnTo>
                      <a:pt x="599" y="0"/>
                    </a:lnTo>
                    <a:lnTo>
                      <a:pt x="571" y="1"/>
                    </a:lnTo>
                    <a:lnTo>
                      <a:pt x="536" y="2"/>
                    </a:lnTo>
                    <a:lnTo>
                      <a:pt x="496" y="3"/>
                    </a:lnTo>
                    <a:lnTo>
                      <a:pt x="452" y="6"/>
                    </a:lnTo>
                    <a:lnTo>
                      <a:pt x="405" y="8"/>
                    </a:lnTo>
                    <a:lnTo>
                      <a:pt x="354" y="13"/>
                    </a:lnTo>
                    <a:lnTo>
                      <a:pt x="302" y="17"/>
                    </a:lnTo>
                    <a:lnTo>
                      <a:pt x="249" y="22"/>
                    </a:lnTo>
                    <a:lnTo>
                      <a:pt x="196" y="30"/>
                    </a:lnTo>
                    <a:lnTo>
                      <a:pt x="144" y="37"/>
                    </a:lnTo>
                    <a:lnTo>
                      <a:pt x="93" y="47"/>
                    </a:lnTo>
                    <a:lnTo>
                      <a:pt x="45" y="58"/>
                    </a:lnTo>
                    <a:lnTo>
                      <a:pt x="0" y="71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33" name="Freeform 104"/>
              <p:cNvSpPr>
                <a:spLocks/>
              </p:cNvSpPr>
              <p:nvPr/>
            </p:nvSpPr>
            <p:spPr bwMode="auto">
              <a:xfrm>
                <a:off x="6217" y="14634"/>
                <a:ext cx="1075" cy="356"/>
              </a:xfrm>
              <a:custGeom>
                <a:avLst/>
                <a:gdLst>
                  <a:gd name="T0" fmla="*/ 454 w 1075"/>
                  <a:gd name="T1" fmla="*/ 344 h 356"/>
                  <a:gd name="T2" fmla="*/ 456 w 1075"/>
                  <a:gd name="T3" fmla="*/ 343 h 356"/>
                  <a:gd name="T4" fmla="*/ 463 w 1075"/>
                  <a:gd name="T5" fmla="*/ 341 h 356"/>
                  <a:gd name="T6" fmla="*/ 472 w 1075"/>
                  <a:gd name="T7" fmla="*/ 337 h 356"/>
                  <a:gd name="T8" fmla="*/ 485 w 1075"/>
                  <a:gd name="T9" fmla="*/ 332 h 356"/>
                  <a:gd name="T10" fmla="*/ 501 w 1075"/>
                  <a:gd name="T11" fmla="*/ 325 h 356"/>
                  <a:gd name="T12" fmla="*/ 518 w 1075"/>
                  <a:gd name="T13" fmla="*/ 317 h 356"/>
                  <a:gd name="T14" fmla="*/ 538 w 1075"/>
                  <a:gd name="T15" fmla="*/ 308 h 356"/>
                  <a:gd name="T16" fmla="*/ 558 w 1075"/>
                  <a:gd name="T17" fmla="*/ 298 h 356"/>
                  <a:gd name="T18" fmla="*/ 580 w 1075"/>
                  <a:gd name="T19" fmla="*/ 287 h 356"/>
                  <a:gd name="T20" fmla="*/ 600 w 1075"/>
                  <a:gd name="T21" fmla="*/ 274 h 356"/>
                  <a:gd name="T22" fmla="*/ 621 w 1075"/>
                  <a:gd name="T23" fmla="*/ 262 h 356"/>
                  <a:gd name="T24" fmla="*/ 640 w 1075"/>
                  <a:gd name="T25" fmla="*/ 248 h 356"/>
                  <a:gd name="T26" fmla="*/ 658 w 1075"/>
                  <a:gd name="T27" fmla="*/ 234 h 356"/>
                  <a:gd name="T28" fmla="*/ 674 w 1075"/>
                  <a:gd name="T29" fmla="*/ 219 h 356"/>
                  <a:gd name="T30" fmla="*/ 688 w 1075"/>
                  <a:gd name="T31" fmla="*/ 204 h 356"/>
                  <a:gd name="T32" fmla="*/ 699 w 1075"/>
                  <a:gd name="T33" fmla="*/ 189 h 356"/>
                  <a:gd name="T34" fmla="*/ 0 w 1075"/>
                  <a:gd name="T35" fmla="*/ 18 h 356"/>
                  <a:gd name="T36" fmla="*/ 54 w 1075"/>
                  <a:gd name="T37" fmla="*/ 0 h 356"/>
                  <a:gd name="T38" fmla="*/ 1075 w 1075"/>
                  <a:gd name="T39" fmla="*/ 251 h 356"/>
                  <a:gd name="T40" fmla="*/ 1033 w 1075"/>
                  <a:gd name="T41" fmla="*/ 274 h 356"/>
                  <a:gd name="T42" fmla="*/ 738 w 1075"/>
                  <a:gd name="T43" fmla="*/ 199 h 356"/>
                  <a:gd name="T44" fmla="*/ 737 w 1075"/>
                  <a:gd name="T45" fmla="*/ 200 h 356"/>
                  <a:gd name="T46" fmla="*/ 735 w 1075"/>
                  <a:gd name="T47" fmla="*/ 203 h 356"/>
                  <a:gd name="T48" fmla="*/ 730 w 1075"/>
                  <a:gd name="T49" fmla="*/ 207 h 356"/>
                  <a:gd name="T50" fmla="*/ 724 w 1075"/>
                  <a:gd name="T51" fmla="*/ 214 h 356"/>
                  <a:gd name="T52" fmla="*/ 716 w 1075"/>
                  <a:gd name="T53" fmla="*/ 222 h 356"/>
                  <a:gd name="T54" fmla="*/ 706 w 1075"/>
                  <a:gd name="T55" fmla="*/ 231 h 356"/>
                  <a:gd name="T56" fmla="*/ 694 w 1075"/>
                  <a:gd name="T57" fmla="*/ 242 h 356"/>
                  <a:gd name="T58" fmla="*/ 679 w 1075"/>
                  <a:gd name="T59" fmla="*/ 253 h 356"/>
                  <a:gd name="T60" fmla="*/ 662 w 1075"/>
                  <a:gd name="T61" fmla="*/ 265 h 356"/>
                  <a:gd name="T62" fmla="*/ 643 w 1075"/>
                  <a:gd name="T63" fmla="*/ 278 h 356"/>
                  <a:gd name="T64" fmla="*/ 621 w 1075"/>
                  <a:gd name="T65" fmla="*/ 291 h 356"/>
                  <a:gd name="T66" fmla="*/ 597 w 1075"/>
                  <a:gd name="T67" fmla="*/ 303 h 356"/>
                  <a:gd name="T68" fmla="*/ 570 w 1075"/>
                  <a:gd name="T69" fmla="*/ 317 h 356"/>
                  <a:gd name="T70" fmla="*/ 540 w 1075"/>
                  <a:gd name="T71" fmla="*/ 330 h 356"/>
                  <a:gd name="T72" fmla="*/ 508 w 1075"/>
                  <a:gd name="T73" fmla="*/ 343 h 356"/>
                  <a:gd name="T74" fmla="*/ 472 w 1075"/>
                  <a:gd name="T75" fmla="*/ 356 h 356"/>
                  <a:gd name="T76" fmla="*/ 454 w 1075"/>
                  <a:gd name="T77" fmla="*/ 344 h 35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75"/>
                  <a:gd name="T118" fmla="*/ 0 h 356"/>
                  <a:gd name="T119" fmla="*/ 1075 w 1075"/>
                  <a:gd name="T120" fmla="*/ 356 h 35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75" h="356">
                    <a:moveTo>
                      <a:pt x="454" y="344"/>
                    </a:moveTo>
                    <a:lnTo>
                      <a:pt x="456" y="343"/>
                    </a:lnTo>
                    <a:lnTo>
                      <a:pt x="463" y="341"/>
                    </a:lnTo>
                    <a:lnTo>
                      <a:pt x="472" y="337"/>
                    </a:lnTo>
                    <a:lnTo>
                      <a:pt x="485" y="332"/>
                    </a:lnTo>
                    <a:lnTo>
                      <a:pt x="501" y="325"/>
                    </a:lnTo>
                    <a:lnTo>
                      <a:pt x="518" y="317"/>
                    </a:lnTo>
                    <a:lnTo>
                      <a:pt x="538" y="308"/>
                    </a:lnTo>
                    <a:lnTo>
                      <a:pt x="558" y="298"/>
                    </a:lnTo>
                    <a:lnTo>
                      <a:pt x="580" y="287"/>
                    </a:lnTo>
                    <a:lnTo>
                      <a:pt x="600" y="274"/>
                    </a:lnTo>
                    <a:lnTo>
                      <a:pt x="621" y="262"/>
                    </a:lnTo>
                    <a:lnTo>
                      <a:pt x="640" y="248"/>
                    </a:lnTo>
                    <a:lnTo>
                      <a:pt x="658" y="234"/>
                    </a:lnTo>
                    <a:lnTo>
                      <a:pt x="674" y="219"/>
                    </a:lnTo>
                    <a:lnTo>
                      <a:pt x="688" y="204"/>
                    </a:lnTo>
                    <a:lnTo>
                      <a:pt x="699" y="189"/>
                    </a:lnTo>
                    <a:lnTo>
                      <a:pt x="0" y="18"/>
                    </a:lnTo>
                    <a:lnTo>
                      <a:pt x="54" y="0"/>
                    </a:lnTo>
                    <a:lnTo>
                      <a:pt x="1075" y="251"/>
                    </a:lnTo>
                    <a:lnTo>
                      <a:pt x="1033" y="274"/>
                    </a:lnTo>
                    <a:lnTo>
                      <a:pt x="738" y="199"/>
                    </a:lnTo>
                    <a:lnTo>
                      <a:pt x="737" y="200"/>
                    </a:lnTo>
                    <a:lnTo>
                      <a:pt x="735" y="203"/>
                    </a:lnTo>
                    <a:lnTo>
                      <a:pt x="730" y="207"/>
                    </a:lnTo>
                    <a:lnTo>
                      <a:pt x="724" y="214"/>
                    </a:lnTo>
                    <a:lnTo>
                      <a:pt x="716" y="222"/>
                    </a:lnTo>
                    <a:lnTo>
                      <a:pt x="706" y="231"/>
                    </a:lnTo>
                    <a:lnTo>
                      <a:pt x="694" y="242"/>
                    </a:lnTo>
                    <a:lnTo>
                      <a:pt x="679" y="253"/>
                    </a:lnTo>
                    <a:lnTo>
                      <a:pt x="662" y="265"/>
                    </a:lnTo>
                    <a:lnTo>
                      <a:pt x="643" y="278"/>
                    </a:lnTo>
                    <a:lnTo>
                      <a:pt x="621" y="291"/>
                    </a:lnTo>
                    <a:lnTo>
                      <a:pt x="597" y="303"/>
                    </a:lnTo>
                    <a:lnTo>
                      <a:pt x="570" y="317"/>
                    </a:lnTo>
                    <a:lnTo>
                      <a:pt x="540" y="330"/>
                    </a:lnTo>
                    <a:lnTo>
                      <a:pt x="508" y="343"/>
                    </a:lnTo>
                    <a:lnTo>
                      <a:pt x="472" y="356"/>
                    </a:lnTo>
                    <a:lnTo>
                      <a:pt x="454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34" name="Freeform 105"/>
              <p:cNvSpPr>
                <a:spLocks/>
              </p:cNvSpPr>
              <p:nvPr/>
            </p:nvSpPr>
            <p:spPr bwMode="auto">
              <a:xfrm>
                <a:off x="5997" y="14727"/>
                <a:ext cx="1095" cy="319"/>
              </a:xfrm>
              <a:custGeom>
                <a:avLst/>
                <a:gdLst>
                  <a:gd name="T0" fmla="*/ 0 w 1095"/>
                  <a:gd name="T1" fmla="*/ 0 h 319"/>
                  <a:gd name="T2" fmla="*/ 1071 w 1095"/>
                  <a:gd name="T3" fmla="*/ 319 h 319"/>
                  <a:gd name="T4" fmla="*/ 1095 w 1095"/>
                  <a:gd name="T5" fmla="*/ 319 h 319"/>
                  <a:gd name="T6" fmla="*/ 33 w 1095"/>
                  <a:gd name="T7" fmla="*/ 0 h 319"/>
                  <a:gd name="T8" fmla="*/ 0 w 1095"/>
                  <a:gd name="T9" fmla="*/ 0 h 3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95"/>
                  <a:gd name="T16" fmla="*/ 0 h 319"/>
                  <a:gd name="T17" fmla="*/ 1095 w 1095"/>
                  <a:gd name="T18" fmla="*/ 319 h 3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95" h="319">
                    <a:moveTo>
                      <a:pt x="0" y="0"/>
                    </a:moveTo>
                    <a:lnTo>
                      <a:pt x="1071" y="319"/>
                    </a:lnTo>
                    <a:lnTo>
                      <a:pt x="1095" y="319"/>
                    </a:lnTo>
                    <a:lnTo>
                      <a:pt x="3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35" name="Freeform 106"/>
              <p:cNvSpPr>
                <a:spLocks/>
              </p:cNvSpPr>
              <p:nvPr/>
            </p:nvSpPr>
            <p:spPr bwMode="auto">
              <a:xfrm>
                <a:off x="6181" y="14684"/>
                <a:ext cx="1082" cy="285"/>
              </a:xfrm>
              <a:custGeom>
                <a:avLst/>
                <a:gdLst>
                  <a:gd name="T0" fmla="*/ 0 w 1082"/>
                  <a:gd name="T1" fmla="*/ 1 h 285"/>
                  <a:gd name="T2" fmla="*/ 1058 w 1082"/>
                  <a:gd name="T3" fmla="*/ 285 h 285"/>
                  <a:gd name="T4" fmla="*/ 1082 w 1082"/>
                  <a:gd name="T5" fmla="*/ 284 h 285"/>
                  <a:gd name="T6" fmla="*/ 33 w 1082"/>
                  <a:gd name="T7" fmla="*/ 0 h 285"/>
                  <a:gd name="T8" fmla="*/ 0 w 1082"/>
                  <a:gd name="T9" fmla="*/ 1 h 2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2"/>
                  <a:gd name="T16" fmla="*/ 0 h 285"/>
                  <a:gd name="T17" fmla="*/ 1082 w 1082"/>
                  <a:gd name="T18" fmla="*/ 285 h 2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2" h="285">
                    <a:moveTo>
                      <a:pt x="0" y="1"/>
                    </a:moveTo>
                    <a:lnTo>
                      <a:pt x="1058" y="285"/>
                    </a:lnTo>
                    <a:lnTo>
                      <a:pt x="1082" y="284"/>
                    </a:lnTo>
                    <a:lnTo>
                      <a:pt x="33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236" name="Freeform 107"/>
              <p:cNvSpPr>
                <a:spLocks/>
              </p:cNvSpPr>
              <p:nvPr/>
            </p:nvSpPr>
            <p:spPr bwMode="auto">
              <a:xfrm>
                <a:off x="6093" y="14699"/>
                <a:ext cx="1087" cy="315"/>
              </a:xfrm>
              <a:custGeom>
                <a:avLst/>
                <a:gdLst>
                  <a:gd name="T0" fmla="*/ 0 w 1087"/>
                  <a:gd name="T1" fmla="*/ 0 h 315"/>
                  <a:gd name="T2" fmla="*/ 1066 w 1087"/>
                  <a:gd name="T3" fmla="*/ 315 h 315"/>
                  <a:gd name="T4" fmla="*/ 1087 w 1087"/>
                  <a:gd name="T5" fmla="*/ 308 h 315"/>
                  <a:gd name="T6" fmla="*/ 31 w 1087"/>
                  <a:gd name="T7" fmla="*/ 0 h 315"/>
                  <a:gd name="T8" fmla="*/ 0 w 1087"/>
                  <a:gd name="T9" fmla="*/ 0 h 3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7"/>
                  <a:gd name="T16" fmla="*/ 0 h 315"/>
                  <a:gd name="T17" fmla="*/ 1087 w 1087"/>
                  <a:gd name="T18" fmla="*/ 315 h 3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7" h="315">
                    <a:moveTo>
                      <a:pt x="0" y="0"/>
                    </a:moveTo>
                    <a:lnTo>
                      <a:pt x="1066" y="315"/>
                    </a:lnTo>
                    <a:lnTo>
                      <a:pt x="1087" y="308"/>
                    </a:lnTo>
                    <a:lnTo>
                      <a:pt x="3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1190" name="Group 108"/>
            <p:cNvGrpSpPr>
              <a:grpSpLocks/>
            </p:cNvGrpSpPr>
            <p:nvPr/>
          </p:nvGrpSpPr>
          <p:grpSpPr bwMode="auto">
            <a:xfrm>
              <a:off x="12806" y="10667"/>
              <a:ext cx="983" cy="1369"/>
              <a:chOff x="12762" y="10336"/>
              <a:chExt cx="1027" cy="1700"/>
            </a:xfrm>
          </p:grpSpPr>
          <p:sp>
            <p:nvSpPr>
              <p:cNvPr id="41192" name="Rectangle 109"/>
              <p:cNvSpPr>
                <a:spLocks noChangeArrowheads="1"/>
              </p:cNvSpPr>
              <p:nvPr/>
            </p:nvSpPr>
            <p:spPr bwMode="auto">
              <a:xfrm>
                <a:off x="12824" y="10394"/>
                <a:ext cx="965" cy="164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193" name="Rectangle 110"/>
              <p:cNvSpPr>
                <a:spLocks noChangeArrowheads="1"/>
              </p:cNvSpPr>
              <p:nvPr/>
            </p:nvSpPr>
            <p:spPr bwMode="auto">
              <a:xfrm>
                <a:off x="12766" y="10336"/>
                <a:ext cx="965" cy="16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194" name="Line 111"/>
              <p:cNvSpPr>
                <a:spLocks noChangeShapeType="1"/>
              </p:cNvSpPr>
              <p:nvPr/>
            </p:nvSpPr>
            <p:spPr bwMode="auto">
              <a:xfrm>
                <a:off x="12766" y="10682"/>
                <a:ext cx="965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195" name="Line 112"/>
              <p:cNvSpPr>
                <a:spLocks noChangeShapeType="1"/>
              </p:cNvSpPr>
              <p:nvPr/>
            </p:nvSpPr>
            <p:spPr bwMode="auto">
              <a:xfrm>
                <a:off x="12780" y="11042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196" name="Line 113"/>
              <p:cNvSpPr>
                <a:spLocks noChangeShapeType="1"/>
              </p:cNvSpPr>
              <p:nvPr/>
            </p:nvSpPr>
            <p:spPr bwMode="auto">
              <a:xfrm>
                <a:off x="12764" y="11374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197" name="Line 114"/>
              <p:cNvSpPr>
                <a:spLocks noChangeShapeType="1"/>
              </p:cNvSpPr>
              <p:nvPr/>
            </p:nvSpPr>
            <p:spPr bwMode="auto">
              <a:xfrm>
                <a:off x="12762" y="11675"/>
                <a:ext cx="96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1191" name="Text Box 115"/>
            <p:cNvSpPr txBox="1">
              <a:spLocks noChangeArrowheads="1"/>
            </p:cNvSpPr>
            <p:nvPr/>
          </p:nvSpPr>
          <p:spPr bwMode="auto">
            <a:xfrm>
              <a:off x="12809" y="10193"/>
              <a:ext cx="95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r>
                <a:rPr lang="en-US">
                  <a:solidFill>
                    <a:schemeClr val="tx2"/>
                  </a:solidFill>
                  <a:latin typeface="Arial" pitchFamily="34" charset="0"/>
                </a:rPr>
                <a:t>Host B</a:t>
              </a:r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</p:grpSp>
      <p:sp>
        <p:nvSpPr>
          <p:cNvPr id="40976" name="Line 116"/>
          <p:cNvSpPr>
            <a:spLocks noChangeShapeType="1"/>
          </p:cNvSpPr>
          <p:nvPr/>
        </p:nvSpPr>
        <p:spPr bwMode="auto">
          <a:xfrm flipH="1">
            <a:off x="3844925" y="4321175"/>
            <a:ext cx="7239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0977" name="Line 117"/>
          <p:cNvSpPr>
            <a:spLocks noChangeShapeType="1"/>
          </p:cNvSpPr>
          <p:nvPr/>
        </p:nvSpPr>
        <p:spPr bwMode="auto">
          <a:xfrm flipH="1" flipV="1">
            <a:off x="5626100" y="4340225"/>
            <a:ext cx="779463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0978" name="Line 118"/>
          <p:cNvSpPr>
            <a:spLocks noChangeShapeType="1"/>
          </p:cNvSpPr>
          <p:nvPr/>
        </p:nvSpPr>
        <p:spPr bwMode="auto">
          <a:xfrm flipH="1">
            <a:off x="5568950" y="3911600"/>
            <a:ext cx="1296988" cy="1295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0979" name="Line 119"/>
          <p:cNvSpPr>
            <a:spLocks noChangeShapeType="1"/>
          </p:cNvSpPr>
          <p:nvPr/>
        </p:nvSpPr>
        <p:spPr bwMode="auto">
          <a:xfrm flipH="1">
            <a:off x="6824663" y="3930650"/>
            <a:ext cx="43973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0980" name="Group 120"/>
          <p:cNvGrpSpPr>
            <a:grpSpLocks/>
          </p:cNvGrpSpPr>
          <p:nvPr/>
        </p:nvGrpSpPr>
        <p:grpSpPr bwMode="auto">
          <a:xfrm>
            <a:off x="6910388" y="3294063"/>
            <a:ext cx="981075" cy="901700"/>
            <a:chOff x="5850" y="13487"/>
            <a:chExt cx="2023" cy="1840"/>
          </a:xfrm>
        </p:grpSpPr>
        <p:sp>
          <p:nvSpPr>
            <p:cNvPr id="41150" name="Freeform 121"/>
            <p:cNvSpPr>
              <a:spLocks/>
            </p:cNvSpPr>
            <p:nvPr/>
          </p:nvSpPr>
          <p:spPr bwMode="auto">
            <a:xfrm>
              <a:off x="5850" y="13632"/>
              <a:ext cx="2023" cy="1695"/>
            </a:xfrm>
            <a:custGeom>
              <a:avLst/>
              <a:gdLst>
                <a:gd name="T0" fmla="*/ 570 w 2023"/>
                <a:gd name="T1" fmla="*/ 121 h 1695"/>
                <a:gd name="T2" fmla="*/ 575 w 2023"/>
                <a:gd name="T3" fmla="*/ 120 h 1695"/>
                <a:gd name="T4" fmla="*/ 586 w 2023"/>
                <a:gd name="T5" fmla="*/ 116 h 1695"/>
                <a:gd name="T6" fmla="*/ 607 w 2023"/>
                <a:gd name="T7" fmla="*/ 108 h 1695"/>
                <a:gd name="T8" fmla="*/ 636 w 2023"/>
                <a:gd name="T9" fmla="*/ 101 h 1695"/>
                <a:gd name="T10" fmla="*/ 672 w 2023"/>
                <a:gd name="T11" fmla="*/ 90 h 1695"/>
                <a:gd name="T12" fmla="*/ 718 w 2023"/>
                <a:gd name="T13" fmla="*/ 79 h 1695"/>
                <a:gd name="T14" fmla="*/ 771 w 2023"/>
                <a:gd name="T15" fmla="*/ 67 h 1695"/>
                <a:gd name="T16" fmla="*/ 834 w 2023"/>
                <a:gd name="T17" fmla="*/ 55 h 1695"/>
                <a:gd name="T18" fmla="*/ 904 w 2023"/>
                <a:gd name="T19" fmla="*/ 43 h 1695"/>
                <a:gd name="T20" fmla="*/ 982 w 2023"/>
                <a:gd name="T21" fmla="*/ 33 h 1695"/>
                <a:gd name="T22" fmla="*/ 1071 w 2023"/>
                <a:gd name="T23" fmla="*/ 22 h 1695"/>
                <a:gd name="T24" fmla="*/ 1166 w 2023"/>
                <a:gd name="T25" fmla="*/ 13 h 1695"/>
                <a:gd name="T26" fmla="*/ 1271 w 2023"/>
                <a:gd name="T27" fmla="*/ 7 h 1695"/>
                <a:gd name="T28" fmla="*/ 1384 w 2023"/>
                <a:gd name="T29" fmla="*/ 1 h 1695"/>
                <a:gd name="T30" fmla="*/ 1506 w 2023"/>
                <a:gd name="T31" fmla="*/ 0 h 1695"/>
                <a:gd name="T32" fmla="*/ 1636 w 2023"/>
                <a:gd name="T33" fmla="*/ 1 h 1695"/>
                <a:gd name="T34" fmla="*/ 1692 w 2023"/>
                <a:gd name="T35" fmla="*/ 233 h 1695"/>
                <a:gd name="T36" fmla="*/ 1713 w 2023"/>
                <a:gd name="T37" fmla="*/ 243 h 1695"/>
                <a:gd name="T38" fmla="*/ 1758 w 2023"/>
                <a:gd name="T39" fmla="*/ 274 h 1695"/>
                <a:gd name="T40" fmla="*/ 1806 w 2023"/>
                <a:gd name="T41" fmla="*/ 329 h 1695"/>
                <a:gd name="T42" fmla="*/ 1836 w 2023"/>
                <a:gd name="T43" fmla="*/ 409 h 1695"/>
                <a:gd name="T44" fmla="*/ 1955 w 2023"/>
                <a:gd name="T45" fmla="*/ 948 h 1695"/>
                <a:gd name="T46" fmla="*/ 2003 w 2023"/>
                <a:gd name="T47" fmla="*/ 1171 h 1695"/>
                <a:gd name="T48" fmla="*/ 2011 w 2023"/>
                <a:gd name="T49" fmla="*/ 1188 h 1695"/>
                <a:gd name="T50" fmla="*/ 2022 w 2023"/>
                <a:gd name="T51" fmla="*/ 1231 h 1695"/>
                <a:gd name="T52" fmla="*/ 2021 w 2023"/>
                <a:gd name="T53" fmla="*/ 1297 h 1695"/>
                <a:gd name="T54" fmla="*/ 1992 w 2023"/>
                <a:gd name="T55" fmla="*/ 1380 h 1695"/>
                <a:gd name="T56" fmla="*/ 0 w 2023"/>
                <a:gd name="T57" fmla="*/ 1328 h 1695"/>
                <a:gd name="T58" fmla="*/ 199 w 2023"/>
                <a:gd name="T59" fmla="*/ 1223 h 1695"/>
                <a:gd name="T60" fmla="*/ 200 w 2023"/>
                <a:gd name="T61" fmla="*/ 232 h 1695"/>
                <a:gd name="T62" fmla="*/ 210 w 2023"/>
                <a:gd name="T63" fmla="*/ 226 h 1695"/>
                <a:gd name="T64" fmla="*/ 230 w 2023"/>
                <a:gd name="T65" fmla="*/ 214 h 1695"/>
                <a:gd name="T66" fmla="*/ 259 w 2023"/>
                <a:gd name="T67" fmla="*/ 201 h 1695"/>
                <a:gd name="T68" fmla="*/ 297 w 2023"/>
                <a:gd name="T69" fmla="*/ 189 h 1695"/>
                <a:gd name="T70" fmla="*/ 344 w 2023"/>
                <a:gd name="T71" fmla="*/ 183 h 1695"/>
                <a:gd name="T72" fmla="*/ 399 w 2023"/>
                <a:gd name="T73" fmla="*/ 181 h 1695"/>
                <a:gd name="T74" fmla="*/ 464 w 2023"/>
                <a:gd name="T75" fmla="*/ 191 h 1695"/>
                <a:gd name="T76" fmla="*/ 548 w 2023"/>
                <a:gd name="T77" fmla="*/ 225 h 169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023"/>
                <a:gd name="T118" fmla="*/ 0 h 1695"/>
                <a:gd name="T119" fmla="*/ 2023 w 2023"/>
                <a:gd name="T120" fmla="*/ 1695 h 169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023" h="1695">
                  <a:moveTo>
                    <a:pt x="548" y="225"/>
                  </a:moveTo>
                  <a:lnTo>
                    <a:pt x="570" y="121"/>
                  </a:lnTo>
                  <a:lnTo>
                    <a:pt x="571" y="121"/>
                  </a:lnTo>
                  <a:lnTo>
                    <a:pt x="575" y="120"/>
                  </a:lnTo>
                  <a:lnTo>
                    <a:pt x="580" y="118"/>
                  </a:lnTo>
                  <a:lnTo>
                    <a:pt x="586" y="116"/>
                  </a:lnTo>
                  <a:lnTo>
                    <a:pt x="596" y="112"/>
                  </a:lnTo>
                  <a:lnTo>
                    <a:pt x="607" y="108"/>
                  </a:lnTo>
                  <a:lnTo>
                    <a:pt x="620" y="105"/>
                  </a:lnTo>
                  <a:lnTo>
                    <a:pt x="636" y="101"/>
                  </a:lnTo>
                  <a:lnTo>
                    <a:pt x="653" y="95"/>
                  </a:lnTo>
                  <a:lnTo>
                    <a:pt x="672" y="90"/>
                  </a:lnTo>
                  <a:lnTo>
                    <a:pt x="694" y="84"/>
                  </a:lnTo>
                  <a:lnTo>
                    <a:pt x="718" y="79"/>
                  </a:lnTo>
                  <a:lnTo>
                    <a:pt x="743" y="74"/>
                  </a:lnTo>
                  <a:lnTo>
                    <a:pt x="771" y="67"/>
                  </a:lnTo>
                  <a:lnTo>
                    <a:pt x="802" y="61"/>
                  </a:lnTo>
                  <a:lnTo>
                    <a:pt x="834" y="55"/>
                  </a:lnTo>
                  <a:lnTo>
                    <a:pt x="867" y="49"/>
                  </a:lnTo>
                  <a:lnTo>
                    <a:pt x="904" y="43"/>
                  </a:lnTo>
                  <a:lnTo>
                    <a:pt x="943" y="38"/>
                  </a:lnTo>
                  <a:lnTo>
                    <a:pt x="982" y="33"/>
                  </a:lnTo>
                  <a:lnTo>
                    <a:pt x="1025" y="27"/>
                  </a:lnTo>
                  <a:lnTo>
                    <a:pt x="1071" y="22"/>
                  </a:lnTo>
                  <a:lnTo>
                    <a:pt x="1117" y="17"/>
                  </a:lnTo>
                  <a:lnTo>
                    <a:pt x="1166" y="13"/>
                  </a:lnTo>
                  <a:lnTo>
                    <a:pt x="1218" y="10"/>
                  </a:lnTo>
                  <a:lnTo>
                    <a:pt x="1271" y="7"/>
                  </a:lnTo>
                  <a:lnTo>
                    <a:pt x="1327" y="3"/>
                  </a:lnTo>
                  <a:lnTo>
                    <a:pt x="1384" y="1"/>
                  </a:lnTo>
                  <a:lnTo>
                    <a:pt x="1444" y="0"/>
                  </a:lnTo>
                  <a:lnTo>
                    <a:pt x="1506" y="0"/>
                  </a:lnTo>
                  <a:lnTo>
                    <a:pt x="1570" y="0"/>
                  </a:lnTo>
                  <a:lnTo>
                    <a:pt x="1636" y="1"/>
                  </a:lnTo>
                  <a:lnTo>
                    <a:pt x="1709" y="41"/>
                  </a:lnTo>
                  <a:lnTo>
                    <a:pt x="1692" y="233"/>
                  </a:lnTo>
                  <a:lnTo>
                    <a:pt x="1698" y="235"/>
                  </a:lnTo>
                  <a:lnTo>
                    <a:pt x="1713" y="243"/>
                  </a:lnTo>
                  <a:lnTo>
                    <a:pt x="1733" y="256"/>
                  </a:lnTo>
                  <a:lnTo>
                    <a:pt x="1758" y="274"/>
                  </a:lnTo>
                  <a:lnTo>
                    <a:pt x="1784" y="299"/>
                  </a:lnTo>
                  <a:lnTo>
                    <a:pt x="1806" y="329"/>
                  </a:lnTo>
                  <a:lnTo>
                    <a:pt x="1825" y="366"/>
                  </a:lnTo>
                  <a:lnTo>
                    <a:pt x="1836" y="409"/>
                  </a:lnTo>
                  <a:lnTo>
                    <a:pt x="1999" y="557"/>
                  </a:lnTo>
                  <a:lnTo>
                    <a:pt x="1955" y="948"/>
                  </a:lnTo>
                  <a:lnTo>
                    <a:pt x="1692" y="1080"/>
                  </a:lnTo>
                  <a:lnTo>
                    <a:pt x="2003" y="1171"/>
                  </a:lnTo>
                  <a:lnTo>
                    <a:pt x="2006" y="1176"/>
                  </a:lnTo>
                  <a:lnTo>
                    <a:pt x="2011" y="1188"/>
                  </a:lnTo>
                  <a:lnTo>
                    <a:pt x="2016" y="1206"/>
                  </a:lnTo>
                  <a:lnTo>
                    <a:pt x="2022" y="1231"/>
                  </a:lnTo>
                  <a:lnTo>
                    <a:pt x="2023" y="1261"/>
                  </a:lnTo>
                  <a:lnTo>
                    <a:pt x="2021" y="1297"/>
                  </a:lnTo>
                  <a:lnTo>
                    <a:pt x="2010" y="1337"/>
                  </a:lnTo>
                  <a:lnTo>
                    <a:pt x="1992" y="1380"/>
                  </a:lnTo>
                  <a:lnTo>
                    <a:pt x="1171" y="1695"/>
                  </a:lnTo>
                  <a:lnTo>
                    <a:pt x="0" y="1328"/>
                  </a:lnTo>
                  <a:lnTo>
                    <a:pt x="20" y="1285"/>
                  </a:lnTo>
                  <a:lnTo>
                    <a:pt x="199" y="1223"/>
                  </a:lnTo>
                  <a:lnTo>
                    <a:pt x="199" y="233"/>
                  </a:lnTo>
                  <a:lnTo>
                    <a:pt x="200" y="232"/>
                  </a:lnTo>
                  <a:lnTo>
                    <a:pt x="204" y="229"/>
                  </a:lnTo>
                  <a:lnTo>
                    <a:pt x="210" y="226"/>
                  </a:lnTo>
                  <a:lnTo>
                    <a:pt x="218" y="220"/>
                  </a:lnTo>
                  <a:lnTo>
                    <a:pt x="230" y="214"/>
                  </a:lnTo>
                  <a:lnTo>
                    <a:pt x="243" y="207"/>
                  </a:lnTo>
                  <a:lnTo>
                    <a:pt x="259" y="201"/>
                  </a:lnTo>
                  <a:lnTo>
                    <a:pt x="277" y="194"/>
                  </a:lnTo>
                  <a:lnTo>
                    <a:pt x="297" y="189"/>
                  </a:lnTo>
                  <a:lnTo>
                    <a:pt x="320" y="185"/>
                  </a:lnTo>
                  <a:lnTo>
                    <a:pt x="344" y="183"/>
                  </a:lnTo>
                  <a:lnTo>
                    <a:pt x="370" y="180"/>
                  </a:lnTo>
                  <a:lnTo>
                    <a:pt x="399" y="181"/>
                  </a:lnTo>
                  <a:lnTo>
                    <a:pt x="430" y="185"/>
                  </a:lnTo>
                  <a:lnTo>
                    <a:pt x="464" y="191"/>
                  </a:lnTo>
                  <a:lnTo>
                    <a:pt x="498" y="201"/>
                  </a:lnTo>
                  <a:lnTo>
                    <a:pt x="548" y="2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51" name="Freeform 122"/>
            <p:cNvSpPr>
              <a:spLocks/>
            </p:cNvSpPr>
            <p:nvPr/>
          </p:nvSpPr>
          <p:spPr bwMode="auto">
            <a:xfrm>
              <a:off x="6551" y="13597"/>
              <a:ext cx="650" cy="735"/>
            </a:xfrm>
            <a:custGeom>
              <a:avLst/>
              <a:gdLst>
                <a:gd name="T0" fmla="*/ 645 w 650"/>
                <a:gd name="T1" fmla="*/ 27 h 735"/>
                <a:gd name="T2" fmla="*/ 642 w 650"/>
                <a:gd name="T3" fmla="*/ 26 h 735"/>
                <a:gd name="T4" fmla="*/ 631 w 650"/>
                <a:gd name="T5" fmla="*/ 23 h 735"/>
                <a:gd name="T6" fmla="*/ 615 w 650"/>
                <a:gd name="T7" fmla="*/ 19 h 735"/>
                <a:gd name="T8" fmla="*/ 592 w 650"/>
                <a:gd name="T9" fmla="*/ 15 h 735"/>
                <a:gd name="T10" fmla="*/ 565 w 650"/>
                <a:gd name="T11" fmla="*/ 10 h 735"/>
                <a:gd name="T12" fmla="*/ 533 w 650"/>
                <a:gd name="T13" fmla="*/ 6 h 735"/>
                <a:gd name="T14" fmla="*/ 496 w 650"/>
                <a:gd name="T15" fmla="*/ 3 h 735"/>
                <a:gd name="T16" fmla="*/ 456 w 650"/>
                <a:gd name="T17" fmla="*/ 1 h 735"/>
                <a:gd name="T18" fmla="*/ 411 w 650"/>
                <a:gd name="T19" fmla="*/ 0 h 735"/>
                <a:gd name="T20" fmla="*/ 364 w 650"/>
                <a:gd name="T21" fmla="*/ 2 h 735"/>
                <a:gd name="T22" fmla="*/ 315 w 650"/>
                <a:gd name="T23" fmla="*/ 6 h 735"/>
                <a:gd name="T24" fmla="*/ 262 w 650"/>
                <a:gd name="T25" fmla="*/ 15 h 735"/>
                <a:gd name="T26" fmla="*/ 209 w 650"/>
                <a:gd name="T27" fmla="*/ 26 h 735"/>
                <a:gd name="T28" fmla="*/ 154 w 650"/>
                <a:gd name="T29" fmla="*/ 42 h 735"/>
                <a:gd name="T30" fmla="*/ 98 w 650"/>
                <a:gd name="T31" fmla="*/ 61 h 735"/>
                <a:gd name="T32" fmla="*/ 42 w 650"/>
                <a:gd name="T33" fmla="*/ 87 h 735"/>
                <a:gd name="T34" fmla="*/ 38 w 650"/>
                <a:gd name="T35" fmla="*/ 101 h 735"/>
                <a:gd name="T36" fmla="*/ 28 w 650"/>
                <a:gd name="T37" fmla="*/ 141 h 735"/>
                <a:gd name="T38" fmla="*/ 17 w 650"/>
                <a:gd name="T39" fmla="*/ 203 h 735"/>
                <a:gd name="T40" fmla="*/ 6 w 650"/>
                <a:gd name="T41" fmla="*/ 283 h 735"/>
                <a:gd name="T42" fmla="*/ 0 w 650"/>
                <a:gd name="T43" fmla="*/ 378 h 735"/>
                <a:gd name="T44" fmla="*/ 5 w 650"/>
                <a:gd name="T45" fmla="*/ 484 h 735"/>
                <a:gd name="T46" fmla="*/ 21 w 650"/>
                <a:gd name="T47" fmla="*/ 599 h 735"/>
                <a:gd name="T48" fmla="*/ 54 w 650"/>
                <a:gd name="T49" fmla="*/ 716 h 735"/>
                <a:gd name="T50" fmla="*/ 58 w 650"/>
                <a:gd name="T51" fmla="*/ 716 h 735"/>
                <a:gd name="T52" fmla="*/ 66 w 650"/>
                <a:gd name="T53" fmla="*/ 715 h 735"/>
                <a:gd name="T54" fmla="*/ 80 w 650"/>
                <a:gd name="T55" fmla="*/ 713 h 735"/>
                <a:gd name="T56" fmla="*/ 99 w 650"/>
                <a:gd name="T57" fmla="*/ 712 h 735"/>
                <a:gd name="T58" fmla="*/ 124 w 650"/>
                <a:gd name="T59" fmla="*/ 710 h 735"/>
                <a:gd name="T60" fmla="*/ 153 w 650"/>
                <a:gd name="T61" fmla="*/ 708 h 735"/>
                <a:gd name="T62" fmla="*/ 188 w 650"/>
                <a:gd name="T63" fmla="*/ 707 h 735"/>
                <a:gd name="T64" fmla="*/ 225 w 650"/>
                <a:gd name="T65" fmla="*/ 706 h 735"/>
                <a:gd name="T66" fmla="*/ 267 w 650"/>
                <a:gd name="T67" fmla="*/ 705 h 735"/>
                <a:gd name="T68" fmla="*/ 313 w 650"/>
                <a:gd name="T69" fmla="*/ 706 h 735"/>
                <a:gd name="T70" fmla="*/ 362 w 650"/>
                <a:gd name="T71" fmla="*/ 707 h 735"/>
                <a:gd name="T72" fmla="*/ 415 w 650"/>
                <a:gd name="T73" fmla="*/ 709 h 735"/>
                <a:gd name="T74" fmla="*/ 470 w 650"/>
                <a:gd name="T75" fmla="*/ 713 h 735"/>
                <a:gd name="T76" fmla="*/ 528 w 650"/>
                <a:gd name="T77" fmla="*/ 719 h 735"/>
                <a:gd name="T78" fmla="*/ 588 w 650"/>
                <a:gd name="T79" fmla="*/ 726 h 735"/>
                <a:gd name="T80" fmla="*/ 650 w 650"/>
                <a:gd name="T81" fmla="*/ 735 h 735"/>
                <a:gd name="T82" fmla="*/ 647 w 650"/>
                <a:gd name="T83" fmla="*/ 713 h 735"/>
                <a:gd name="T84" fmla="*/ 641 w 650"/>
                <a:gd name="T85" fmla="*/ 655 h 735"/>
                <a:gd name="T86" fmla="*/ 631 w 650"/>
                <a:gd name="T87" fmla="*/ 568 h 735"/>
                <a:gd name="T88" fmla="*/ 623 w 650"/>
                <a:gd name="T89" fmla="*/ 462 h 735"/>
                <a:gd name="T90" fmla="*/ 618 w 650"/>
                <a:gd name="T91" fmla="*/ 345 h 735"/>
                <a:gd name="T92" fmla="*/ 618 w 650"/>
                <a:gd name="T93" fmla="*/ 229 h 735"/>
                <a:gd name="T94" fmla="*/ 627 w 650"/>
                <a:gd name="T95" fmla="*/ 119 h 735"/>
                <a:gd name="T96" fmla="*/ 645 w 650"/>
                <a:gd name="T97" fmla="*/ 27 h 7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50"/>
                <a:gd name="T148" fmla="*/ 0 h 735"/>
                <a:gd name="T149" fmla="*/ 650 w 650"/>
                <a:gd name="T150" fmla="*/ 735 h 7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50" h="735">
                  <a:moveTo>
                    <a:pt x="645" y="27"/>
                  </a:moveTo>
                  <a:lnTo>
                    <a:pt x="642" y="26"/>
                  </a:lnTo>
                  <a:lnTo>
                    <a:pt x="631" y="23"/>
                  </a:lnTo>
                  <a:lnTo>
                    <a:pt x="615" y="19"/>
                  </a:lnTo>
                  <a:lnTo>
                    <a:pt x="592" y="15"/>
                  </a:lnTo>
                  <a:lnTo>
                    <a:pt x="565" y="10"/>
                  </a:lnTo>
                  <a:lnTo>
                    <a:pt x="533" y="6"/>
                  </a:lnTo>
                  <a:lnTo>
                    <a:pt x="496" y="3"/>
                  </a:lnTo>
                  <a:lnTo>
                    <a:pt x="456" y="1"/>
                  </a:lnTo>
                  <a:lnTo>
                    <a:pt x="411" y="0"/>
                  </a:lnTo>
                  <a:lnTo>
                    <a:pt x="364" y="2"/>
                  </a:lnTo>
                  <a:lnTo>
                    <a:pt x="315" y="6"/>
                  </a:lnTo>
                  <a:lnTo>
                    <a:pt x="262" y="15"/>
                  </a:lnTo>
                  <a:lnTo>
                    <a:pt x="209" y="26"/>
                  </a:lnTo>
                  <a:lnTo>
                    <a:pt x="154" y="42"/>
                  </a:lnTo>
                  <a:lnTo>
                    <a:pt x="98" y="61"/>
                  </a:lnTo>
                  <a:lnTo>
                    <a:pt x="42" y="87"/>
                  </a:lnTo>
                  <a:lnTo>
                    <a:pt x="38" y="101"/>
                  </a:lnTo>
                  <a:lnTo>
                    <a:pt x="28" y="141"/>
                  </a:lnTo>
                  <a:lnTo>
                    <a:pt x="17" y="203"/>
                  </a:lnTo>
                  <a:lnTo>
                    <a:pt x="6" y="283"/>
                  </a:lnTo>
                  <a:lnTo>
                    <a:pt x="0" y="378"/>
                  </a:lnTo>
                  <a:lnTo>
                    <a:pt x="5" y="484"/>
                  </a:lnTo>
                  <a:lnTo>
                    <a:pt x="21" y="599"/>
                  </a:lnTo>
                  <a:lnTo>
                    <a:pt x="54" y="716"/>
                  </a:lnTo>
                  <a:lnTo>
                    <a:pt x="58" y="716"/>
                  </a:lnTo>
                  <a:lnTo>
                    <a:pt x="66" y="715"/>
                  </a:lnTo>
                  <a:lnTo>
                    <a:pt x="80" y="713"/>
                  </a:lnTo>
                  <a:lnTo>
                    <a:pt x="99" y="712"/>
                  </a:lnTo>
                  <a:lnTo>
                    <a:pt x="124" y="710"/>
                  </a:lnTo>
                  <a:lnTo>
                    <a:pt x="153" y="708"/>
                  </a:lnTo>
                  <a:lnTo>
                    <a:pt x="188" y="707"/>
                  </a:lnTo>
                  <a:lnTo>
                    <a:pt x="225" y="706"/>
                  </a:lnTo>
                  <a:lnTo>
                    <a:pt x="267" y="705"/>
                  </a:lnTo>
                  <a:lnTo>
                    <a:pt x="313" y="706"/>
                  </a:lnTo>
                  <a:lnTo>
                    <a:pt x="362" y="707"/>
                  </a:lnTo>
                  <a:lnTo>
                    <a:pt x="415" y="709"/>
                  </a:lnTo>
                  <a:lnTo>
                    <a:pt x="470" y="713"/>
                  </a:lnTo>
                  <a:lnTo>
                    <a:pt x="528" y="719"/>
                  </a:lnTo>
                  <a:lnTo>
                    <a:pt x="588" y="726"/>
                  </a:lnTo>
                  <a:lnTo>
                    <a:pt x="650" y="735"/>
                  </a:lnTo>
                  <a:lnTo>
                    <a:pt x="647" y="713"/>
                  </a:lnTo>
                  <a:lnTo>
                    <a:pt x="641" y="655"/>
                  </a:lnTo>
                  <a:lnTo>
                    <a:pt x="631" y="568"/>
                  </a:lnTo>
                  <a:lnTo>
                    <a:pt x="623" y="462"/>
                  </a:lnTo>
                  <a:lnTo>
                    <a:pt x="618" y="345"/>
                  </a:lnTo>
                  <a:lnTo>
                    <a:pt x="618" y="229"/>
                  </a:lnTo>
                  <a:lnTo>
                    <a:pt x="627" y="119"/>
                  </a:lnTo>
                  <a:lnTo>
                    <a:pt x="645" y="27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52" name="Freeform 123"/>
            <p:cNvSpPr>
              <a:spLocks/>
            </p:cNvSpPr>
            <p:nvPr/>
          </p:nvSpPr>
          <p:spPr bwMode="auto">
            <a:xfrm>
              <a:off x="6623" y="13797"/>
              <a:ext cx="1071" cy="731"/>
            </a:xfrm>
            <a:custGeom>
              <a:avLst/>
              <a:gdLst>
                <a:gd name="T0" fmla="*/ 6 w 1071"/>
                <a:gd name="T1" fmla="*/ 552 h 731"/>
                <a:gd name="T2" fmla="*/ 0 w 1071"/>
                <a:gd name="T3" fmla="*/ 642 h 731"/>
                <a:gd name="T4" fmla="*/ 698 w 1071"/>
                <a:gd name="T5" fmla="*/ 731 h 731"/>
                <a:gd name="T6" fmla="*/ 703 w 1071"/>
                <a:gd name="T7" fmla="*/ 729 h 731"/>
                <a:gd name="T8" fmla="*/ 717 w 1071"/>
                <a:gd name="T9" fmla="*/ 722 h 731"/>
                <a:gd name="T10" fmla="*/ 740 w 1071"/>
                <a:gd name="T11" fmla="*/ 710 h 731"/>
                <a:gd name="T12" fmla="*/ 768 w 1071"/>
                <a:gd name="T13" fmla="*/ 694 h 731"/>
                <a:gd name="T14" fmla="*/ 801 w 1071"/>
                <a:gd name="T15" fmla="*/ 672 h 731"/>
                <a:gd name="T16" fmla="*/ 838 w 1071"/>
                <a:gd name="T17" fmla="*/ 645 h 731"/>
                <a:gd name="T18" fmla="*/ 876 w 1071"/>
                <a:gd name="T19" fmla="*/ 614 h 731"/>
                <a:gd name="T20" fmla="*/ 915 w 1071"/>
                <a:gd name="T21" fmla="*/ 577 h 731"/>
                <a:gd name="T22" fmla="*/ 953 w 1071"/>
                <a:gd name="T23" fmla="*/ 536 h 731"/>
                <a:gd name="T24" fmla="*/ 988 w 1071"/>
                <a:gd name="T25" fmla="*/ 491 h 731"/>
                <a:gd name="T26" fmla="*/ 1018 w 1071"/>
                <a:gd name="T27" fmla="*/ 439 h 731"/>
                <a:gd name="T28" fmla="*/ 1043 w 1071"/>
                <a:gd name="T29" fmla="*/ 383 h 731"/>
                <a:gd name="T30" fmla="*/ 1061 w 1071"/>
                <a:gd name="T31" fmla="*/ 322 h 731"/>
                <a:gd name="T32" fmla="*/ 1071 w 1071"/>
                <a:gd name="T33" fmla="*/ 255 h 731"/>
                <a:gd name="T34" fmla="*/ 1070 w 1071"/>
                <a:gd name="T35" fmla="*/ 185 h 731"/>
                <a:gd name="T36" fmla="*/ 1057 w 1071"/>
                <a:gd name="T37" fmla="*/ 108 h 731"/>
                <a:gd name="T38" fmla="*/ 1055 w 1071"/>
                <a:gd name="T39" fmla="*/ 104 h 731"/>
                <a:gd name="T40" fmla="*/ 1049 w 1071"/>
                <a:gd name="T41" fmla="*/ 92 h 731"/>
                <a:gd name="T42" fmla="*/ 1037 w 1071"/>
                <a:gd name="T43" fmla="*/ 76 h 731"/>
                <a:gd name="T44" fmla="*/ 1022 w 1071"/>
                <a:gd name="T45" fmla="*/ 57 h 731"/>
                <a:gd name="T46" fmla="*/ 1002 w 1071"/>
                <a:gd name="T47" fmla="*/ 37 h 731"/>
                <a:gd name="T48" fmla="*/ 979 w 1071"/>
                <a:gd name="T49" fmla="*/ 20 h 731"/>
                <a:gd name="T50" fmla="*/ 951 w 1071"/>
                <a:gd name="T51" fmla="*/ 7 h 731"/>
                <a:gd name="T52" fmla="*/ 919 w 1071"/>
                <a:gd name="T53" fmla="*/ 0 h 731"/>
                <a:gd name="T54" fmla="*/ 924 w 1071"/>
                <a:gd name="T55" fmla="*/ 12 h 731"/>
                <a:gd name="T56" fmla="*/ 934 w 1071"/>
                <a:gd name="T57" fmla="*/ 44 h 731"/>
                <a:gd name="T58" fmla="*/ 947 w 1071"/>
                <a:gd name="T59" fmla="*/ 94 h 731"/>
                <a:gd name="T60" fmla="*/ 958 w 1071"/>
                <a:gd name="T61" fmla="*/ 159 h 731"/>
                <a:gd name="T62" fmla="*/ 961 w 1071"/>
                <a:gd name="T63" fmla="*/ 238 h 731"/>
                <a:gd name="T64" fmla="*/ 953 w 1071"/>
                <a:gd name="T65" fmla="*/ 324 h 731"/>
                <a:gd name="T66" fmla="*/ 928 w 1071"/>
                <a:gd name="T67" fmla="*/ 418 h 731"/>
                <a:gd name="T68" fmla="*/ 884 w 1071"/>
                <a:gd name="T69" fmla="*/ 516 h 731"/>
                <a:gd name="T70" fmla="*/ 883 w 1071"/>
                <a:gd name="T71" fmla="*/ 518 h 731"/>
                <a:gd name="T72" fmla="*/ 879 w 1071"/>
                <a:gd name="T73" fmla="*/ 521 h 731"/>
                <a:gd name="T74" fmla="*/ 872 w 1071"/>
                <a:gd name="T75" fmla="*/ 526 h 731"/>
                <a:gd name="T76" fmla="*/ 862 w 1071"/>
                <a:gd name="T77" fmla="*/ 534 h 731"/>
                <a:gd name="T78" fmla="*/ 851 w 1071"/>
                <a:gd name="T79" fmla="*/ 541 h 731"/>
                <a:gd name="T80" fmla="*/ 837 w 1071"/>
                <a:gd name="T81" fmla="*/ 550 h 731"/>
                <a:gd name="T82" fmla="*/ 819 w 1071"/>
                <a:gd name="T83" fmla="*/ 559 h 731"/>
                <a:gd name="T84" fmla="*/ 800 w 1071"/>
                <a:gd name="T85" fmla="*/ 567 h 731"/>
                <a:gd name="T86" fmla="*/ 778 w 1071"/>
                <a:gd name="T87" fmla="*/ 575 h 731"/>
                <a:gd name="T88" fmla="*/ 754 w 1071"/>
                <a:gd name="T89" fmla="*/ 582 h 731"/>
                <a:gd name="T90" fmla="*/ 727 w 1071"/>
                <a:gd name="T91" fmla="*/ 588 h 731"/>
                <a:gd name="T92" fmla="*/ 697 w 1071"/>
                <a:gd name="T93" fmla="*/ 592 h 731"/>
                <a:gd name="T94" fmla="*/ 666 w 1071"/>
                <a:gd name="T95" fmla="*/ 593 h 731"/>
                <a:gd name="T96" fmla="*/ 631 w 1071"/>
                <a:gd name="T97" fmla="*/ 592 h 731"/>
                <a:gd name="T98" fmla="*/ 593 w 1071"/>
                <a:gd name="T99" fmla="*/ 589 h 731"/>
                <a:gd name="T100" fmla="*/ 555 w 1071"/>
                <a:gd name="T101" fmla="*/ 581 h 731"/>
                <a:gd name="T102" fmla="*/ 555 w 1071"/>
                <a:gd name="T103" fmla="*/ 677 h 731"/>
                <a:gd name="T104" fmla="*/ 24 w 1071"/>
                <a:gd name="T105" fmla="*/ 623 h 731"/>
                <a:gd name="T106" fmla="*/ 6 w 1071"/>
                <a:gd name="T107" fmla="*/ 552 h 73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71"/>
                <a:gd name="T163" fmla="*/ 0 h 731"/>
                <a:gd name="T164" fmla="*/ 1071 w 1071"/>
                <a:gd name="T165" fmla="*/ 731 h 73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71" h="731">
                  <a:moveTo>
                    <a:pt x="6" y="552"/>
                  </a:moveTo>
                  <a:lnTo>
                    <a:pt x="0" y="642"/>
                  </a:lnTo>
                  <a:lnTo>
                    <a:pt x="698" y="731"/>
                  </a:lnTo>
                  <a:lnTo>
                    <a:pt x="703" y="729"/>
                  </a:lnTo>
                  <a:lnTo>
                    <a:pt x="717" y="722"/>
                  </a:lnTo>
                  <a:lnTo>
                    <a:pt x="740" y="710"/>
                  </a:lnTo>
                  <a:lnTo>
                    <a:pt x="768" y="694"/>
                  </a:lnTo>
                  <a:lnTo>
                    <a:pt x="801" y="672"/>
                  </a:lnTo>
                  <a:lnTo>
                    <a:pt x="838" y="645"/>
                  </a:lnTo>
                  <a:lnTo>
                    <a:pt x="876" y="614"/>
                  </a:lnTo>
                  <a:lnTo>
                    <a:pt x="915" y="577"/>
                  </a:lnTo>
                  <a:lnTo>
                    <a:pt x="953" y="536"/>
                  </a:lnTo>
                  <a:lnTo>
                    <a:pt x="988" y="491"/>
                  </a:lnTo>
                  <a:lnTo>
                    <a:pt x="1018" y="439"/>
                  </a:lnTo>
                  <a:lnTo>
                    <a:pt x="1043" y="383"/>
                  </a:lnTo>
                  <a:lnTo>
                    <a:pt x="1061" y="322"/>
                  </a:lnTo>
                  <a:lnTo>
                    <a:pt x="1071" y="255"/>
                  </a:lnTo>
                  <a:lnTo>
                    <a:pt x="1070" y="185"/>
                  </a:lnTo>
                  <a:lnTo>
                    <a:pt x="1057" y="108"/>
                  </a:lnTo>
                  <a:lnTo>
                    <a:pt x="1055" y="104"/>
                  </a:lnTo>
                  <a:lnTo>
                    <a:pt x="1049" y="92"/>
                  </a:lnTo>
                  <a:lnTo>
                    <a:pt x="1037" y="76"/>
                  </a:lnTo>
                  <a:lnTo>
                    <a:pt x="1022" y="57"/>
                  </a:lnTo>
                  <a:lnTo>
                    <a:pt x="1002" y="37"/>
                  </a:lnTo>
                  <a:lnTo>
                    <a:pt x="979" y="20"/>
                  </a:lnTo>
                  <a:lnTo>
                    <a:pt x="951" y="7"/>
                  </a:lnTo>
                  <a:lnTo>
                    <a:pt x="919" y="0"/>
                  </a:lnTo>
                  <a:lnTo>
                    <a:pt x="924" y="12"/>
                  </a:lnTo>
                  <a:lnTo>
                    <a:pt x="934" y="44"/>
                  </a:lnTo>
                  <a:lnTo>
                    <a:pt x="947" y="94"/>
                  </a:lnTo>
                  <a:lnTo>
                    <a:pt x="958" y="159"/>
                  </a:lnTo>
                  <a:lnTo>
                    <a:pt x="961" y="238"/>
                  </a:lnTo>
                  <a:lnTo>
                    <a:pt x="953" y="324"/>
                  </a:lnTo>
                  <a:lnTo>
                    <a:pt x="928" y="418"/>
                  </a:lnTo>
                  <a:lnTo>
                    <a:pt x="884" y="516"/>
                  </a:lnTo>
                  <a:lnTo>
                    <a:pt x="883" y="518"/>
                  </a:lnTo>
                  <a:lnTo>
                    <a:pt x="879" y="521"/>
                  </a:lnTo>
                  <a:lnTo>
                    <a:pt x="872" y="526"/>
                  </a:lnTo>
                  <a:lnTo>
                    <a:pt x="862" y="534"/>
                  </a:lnTo>
                  <a:lnTo>
                    <a:pt x="851" y="541"/>
                  </a:lnTo>
                  <a:lnTo>
                    <a:pt x="837" y="550"/>
                  </a:lnTo>
                  <a:lnTo>
                    <a:pt x="819" y="559"/>
                  </a:lnTo>
                  <a:lnTo>
                    <a:pt x="800" y="567"/>
                  </a:lnTo>
                  <a:lnTo>
                    <a:pt x="778" y="575"/>
                  </a:lnTo>
                  <a:lnTo>
                    <a:pt x="754" y="582"/>
                  </a:lnTo>
                  <a:lnTo>
                    <a:pt x="727" y="588"/>
                  </a:lnTo>
                  <a:lnTo>
                    <a:pt x="697" y="592"/>
                  </a:lnTo>
                  <a:lnTo>
                    <a:pt x="666" y="593"/>
                  </a:lnTo>
                  <a:lnTo>
                    <a:pt x="631" y="592"/>
                  </a:lnTo>
                  <a:lnTo>
                    <a:pt x="593" y="589"/>
                  </a:lnTo>
                  <a:lnTo>
                    <a:pt x="555" y="581"/>
                  </a:lnTo>
                  <a:lnTo>
                    <a:pt x="555" y="677"/>
                  </a:lnTo>
                  <a:lnTo>
                    <a:pt x="24" y="623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53" name="Freeform 124"/>
            <p:cNvSpPr>
              <a:spLocks/>
            </p:cNvSpPr>
            <p:nvPr/>
          </p:nvSpPr>
          <p:spPr bwMode="auto">
            <a:xfrm>
              <a:off x="6486" y="14516"/>
              <a:ext cx="787" cy="253"/>
            </a:xfrm>
            <a:custGeom>
              <a:avLst/>
              <a:gdLst>
                <a:gd name="T0" fmla="*/ 787 w 787"/>
                <a:gd name="T1" fmla="*/ 91 h 253"/>
                <a:gd name="T2" fmla="*/ 12 w 787"/>
                <a:gd name="T3" fmla="*/ 0 h 253"/>
                <a:gd name="T4" fmla="*/ 0 w 787"/>
                <a:gd name="T5" fmla="*/ 91 h 253"/>
                <a:gd name="T6" fmla="*/ 764 w 787"/>
                <a:gd name="T7" fmla="*/ 253 h 253"/>
                <a:gd name="T8" fmla="*/ 787 w 787"/>
                <a:gd name="T9" fmla="*/ 9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7"/>
                <a:gd name="T16" fmla="*/ 0 h 253"/>
                <a:gd name="T17" fmla="*/ 787 w 787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7" h="253">
                  <a:moveTo>
                    <a:pt x="787" y="91"/>
                  </a:moveTo>
                  <a:lnTo>
                    <a:pt x="12" y="0"/>
                  </a:lnTo>
                  <a:lnTo>
                    <a:pt x="0" y="91"/>
                  </a:lnTo>
                  <a:lnTo>
                    <a:pt x="764" y="253"/>
                  </a:lnTo>
                  <a:lnTo>
                    <a:pt x="787" y="9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54" name="Freeform 125"/>
            <p:cNvSpPr>
              <a:spLocks/>
            </p:cNvSpPr>
            <p:nvPr/>
          </p:nvSpPr>
          <p:spPr bwMode="auto">
            <a:xfrm>
              <a:off x="6879" y="14597"/>
              <a:ext cx="336" cy="115"/>
            </a:xfrm>
            <a:custGeom>
              <a:avLst/>
              <a:gdLst>
                <a:gd name="T0" fmla="*/ 336 w 336"/>
                <a:gd name="T1" fmla="*/ 50 h 115"/>
                <a:gd name="T2" fmla="*/ 4 w 336"/>
                <a:gd name="T3" fmla="*/ 0 h 115"/>
                <a:gd name="T4" fmla="*/ 0 w 336"/>
                <a:gd name="T5" fmla="*/ 48 h 115"/>
                <a:gd name="T6" fmla="*/ 327 w 336"/>
                <a:gd name="T7" fmla="*/ 115 h 115"/>
                <a:gd name="T8" fmla="*/ 336 w 336"/>
                <a:gd name="T9" fmla="*/ 50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115"/>
                <a:gd name="T17" fmla="*/ 336 w 336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115">
                  <a:moveTo>
                    <a:pt x="336" y="50"/>
                  </a:moveTo>
                  <a:lnTo>
                    <a:pt x="4" y="0"/>
                  </a:lnTo>
                  <a:lnTo>
                    <a:pt x="0" y="48"/>
                  </a:lnTo>
                  <a:lnTo>
                    <a:pt x="327" y="115"/>
                  </a:lnTo>
                  <a:lnTo>
                    <a:pt x="336" y="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55" name="Freeform 126"/>
            <p:cNvSpPr>
              <a:spLocks/>
            </p:cNvSpPr>
            <p:nvPr/>
          </p:nvSpPr>
          <p:spPr bwMode="auto">
            <a:xfrm>
              <a:off x="6536" y="14540"/>
              <a:ext cx="225" cy="85"/>
            </a:xfrm>
            <a:custGeom>
              <a:avLst/>
              <a:gdLst>
                <a:gd name="T0" fmla="*/ 225 w 225"/>
                <a:gd name="T1" fmla="*/ 39 h 85"/>
                <a:gd name="T2" fmla="*/ 0 w 225"/>
                <a:gd name="T3" fmla="*/ 0 h 85"/>
                <a:gd name="T4" fmla="*/ 3 w 225"/>
                <a:gd name="T5" fmla="*/ 41 h 85"/>
                <a:gd name="T6" fmla="*/ 218 w 225"/>
                <a:gd name="T7" fmla="*/ 85 h 85"/>
                <a:gd name="T8" fmla="*/ 225 w 225"/>
                <a:gd name="T9" fmla="*/ 39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5"/>
                <a:gd name="T16" fmla="*/ 0 h 85"/>
                <a:gd name="T17" fmla="*/ 225 w 22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5" h="85">
                  <a:moveTo>
                    <a:pt x="225" y="39"/>
                  </a:moveTo>
                  <a:lnTo>
                    <a:pt x="0" y="0"/>
                  </a:lnTo>
                  <a:lnTo>
                    <a:pt x="3" y="41"/>
                  </a:lnTo>
                  <a:lnTo>
                    <a:pt x="218" y="85"/>
                  </a:lnTo>
                  <a:lnTo>
                    <a:pt x="225" y="3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56" name="Freeform 127"/>
            <p:cNvSpPr>
              <a:spLocks/>
            </p:cNvSpPr>
            <p:nvPr/>
          </p:nvSpPr>
          <p:spPr bwMode="auto">
            <a:xfrm>
              <a:off x="5972" y="14624"/>
              <a:ext cx="1325" cy="439"/>
            </a:xfrm>
            <a:custGeom>
              <a:avLst/>
              <a:gdLst>
                <a:gd name="T0" fmla="*/ 0 w 1325"/>
                <a:gd name="T1" fmla="*/ 132 h 439"/>
                <a:gd name="T2" fmla="*/ 3 w 1325"/>
                <a:gd name="T3" fmla="*/ 132 h 439"/>
                <a:gd name="T4" fmla="*/ 10 w 1325"/>
                <a:gd name="T5" fmla="*/ 130 h 439"/>
                <a:gd name="T6" fmla="*/ 24 w 1325"/>
                <a:gd name="T7" fmla="*/ 128 h 439"/>
                <a:gd name="T8" fmla="*/ 42 w 1325"/>
                <a:gd name="T9" fmla="*/ 125 h 439"/>
                <a:gd name="T10" fmla="*/ 62 w 1325"/>
                <a:gd name="T11" fmla="*/ 121 h 439"/>
                <a:gd name="T12" fmla="*/ 86 w 1325"/>
                <a:gd name="T13" fmla="*/ 116 h 439"/>
                <a:gd name="T14" fmla="*/ 113 w 1325"/>
                <a:gd name="T15" fmla="*/ 109 h 439"/>
                <a:gd name="T16" fmla="*/ 141 w 1325"/>
                <a:gd name="T17" fmla="*/ 102 h 439"/>
                <a:gd name="T18" fmla="*/ 170 w 1325"/>
                <a:gd name="T19" fmla="*/ 94 h 439"/>
                <a:gd name="T20" fmla="*/ 199 w 1325"/>
                <a:gd name="T21" fmla="*/ 85 h 439"/>
                <a:gd name="T22" fmla="*/ 228 w 1325"/>
                <a:gd name="T23" fmla="*/ 74 h 439"/>
                <a:gd name="T24" fmla="*/ 257 w 1325"/>
                <a:gd name="T25" fmla="*/ 62 h 439"/>
                <a:gd name="T26" fmla="*/ 285 w 1325"/>
                <a:gd name="T27" fmla="*/ 48 h 439"/>
                <a:gd name="T28" fmla="*/ 309 w 1325"/>
                <a:gd name="T29" fmla="*/ 34 h 439"/>
                <a:gd name="T30" fmla="*/ 333 w 1325"/>
                <a:gd name="T31" fmla="*/ 18 h 439"/>
                <a:gd name="T32" fmla="*/ 352 w 1325"/>
                <a:gd name="T33" fmla="*/ 0 h 439"/>
                <a:gd name="T34" fmla="*/ 1325 w 1325"/>
                <a:gd name="T35" fmla="*/ 223 h 439"/>
                <a:gd name="T36" fmla="*/ 1323 w 1325"/>
                <a:gd name="T37" fmla="*/ 225 h 439"/>
                <a:gd name="T38" fmla="*/ 1318 w 1325"/>
                <a:gd name="T39" fmla="*/ 230 h 439"/>
                <a:gd name="T40" fmla="*/ 1309 w 1325"/>
                <a:gd name="T41" fmla="*/ 239 h 439"/>
                <a:gd name="T42" fmla="*/ 1297 w 1325"/>
                <a:gd name="T43" fmla="*/ 250 h 439"/>
                <a:gd name="T44" fmla="*/ 1282 w 1325"/>
                <a:gd name="T45" fmla="*/ 263 h 439"/>
                <a:gd name="T46" fmla="*/ 1265 w 1325"/>
                <a:gd name="T47" fmla="*/ 278 h 439"/>
                <a:gd name="T48" fmla="*/ 1247 w 1325"/>
                <a:gd name="T49" fmla="*/ 295 h 439"/>
                <a:gd name="T50" fmla="*/ 1225 w 1325"/>
                <a:gd name="T51" fmla="*/ 312 h 439"/>
                <a:gd name="T52" fmla="*/ 1202 w 1325"/>
                <a:gd name="T53" fmla="*/ 331 h 439"/>
                <a:gd name="T54" fmla="*/ 1179 w 1325"/>
                <a:gd name="T55" fmla="*/ 349 h 439"/>
                <a:gd name="T56" fmla="*/ 1154 w 1325"/>
                <a:gd name="T57" fmla="*/ 367 h 439"/>
                <a:gd name="T58" fmla="*/ 1128 w 1325"/>
                <a:gd name="T59" fmla="*/ 385 h 439"/>
                <a:gd name="T60" fmla="*/ 1102 w 1325"/>
                <a:gd name="T61" fmla="*/ 401 h 439"/>
                <a:gd name="T62" fmla="*/ 1077 w 1325"/>
                <a:gd name="T63" fmla="*/ 415 h 439"/>
                <a:gd name="T64" fmla="*/ 1051 w 1325"/>
                <a:gd name="T65" fmla="*/ 428 h 439"/>
                <a:gd name="T66" fmla="*/ 1026 w 1325"/>
                <a:gd name="T67" fmla="*/ 439 h 439"/>
                <a:gd name="T68" fmla="*/ 0 w 1325"/>
                <a:gd name="T69" fmla="*/ 132 h 4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25"/>
                <a:gd name="T106" fmla="*/ 0 h 439"/>
                <a:gd name="T107" fmla="*/ 1325 w 1325"/>
                <a:gd name="T108" fmla="*/ 439 h 4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25" h="439">
                  <a:moveTo>
                    <a:pt x="0" y="132"/>
                  </a:moveTo>
                  <a:lnTo>
                    <a:pt x="3" y="132"/>
                  </a:lnTo>
                  <a:lnTo>
                    <a:pt x="10" y="130"/>
                  </a:lnTo>
                  <a:lnTo>
                    <a:pt x="24" y="128"/>
                  </a:lnTo>
                  <a:lnTo>
                    <a:pt x="42" y="125"/>
                  </a:lnTo>
                  <a:lnTo>
                    <a:pt x="62" y="121"/>
                  </a:lnTo>
                  <a:lnTo>
                    <a:pt x="86" y="116"/>
                  </a:lnTo>
                  <a:lnTo>
                    <a:pt x="113" y="109"/>
                  </a:lnTo>
                  <a:lnTo>
                    <a:pt x="141" y="102"/>
                  </a:lnTo>
                  <a:lnTo>
                    <a:pt x="170" y="94"/>
                  </a:lnTo>
                  <a:lnTo>
                    <a:pt x="199" y="85"/>
                  </a:lnTo>
                  <a:lnTo>
                    <a:pt x="228" y="74"/>
                  </a:lnTo>
                  <a:lnTo>
                    <a:pt x="257" y="62"/>
                  </a:lnTo>
                  <a:lnTo>
                    <a:pt x="285" y="48"/>
                  </a:lnTo>
                  <a:lnTo>
                    <a:pt x="309" y="34"/>
                  </a:lnTo>
                  <a:lnTo>
                    <a:pt x="333" y="18"/>
                  </a:lnTo>
                  <a:lnTo>
                    <a:pt x="352" y="0"/>
                  </a:lnTo>
                  <a:lnTo>
                    <a:pt x="1325" y="223"/>
                  </a:lnTo>
                  <a:lnTo>
                    <a:pt x="1323" y="225"/>
                  </a:lnTo>
                  <a:lnTo>
                    <a:pt x="1318" y="230"/>
                  </a:lnTo>
                  <a:lnTo>
                    <a:pt x="1309" y="239"/>
                  </a:lnTo>
                  <a:lnTo>
                    <a:pt x="1297" y="250"/>
                  </a:lnTo>
                  <a:lnTo>
                    <a:pt x="1282" y="263"/>
                  </a:lnTo>
                  <a:lnTo>
                    <a:pt x="1265" y="278"/>
                  </a:lnTo>
                  <a:lnTo>
                    <a:pt x="1247" y="295"/>
                  </a:lnTo>
                  <a:lnTo>
                    <a:pt x="1225" y="312"/>
                  </a:lnTo>
                  <a:lnTo>
                    <a:pt x="1202" y="331"/>
                  </a:lnTo>
                  <a:lnTo>
                    <a:pt x="1179" y="349"/>
                  </a:lnTo>
                  <a:lnTo>
                    <a:pt x="1154" y="367"/>
                  </a:lnTo>
                  <a:lnTo>
                    <a:pt x="1128" y="385"/>
                  </a:lnTo>
                  <a:lnTo>
                    <a:pt x="1102" y="401"/>
                  </a:lnTo>
                  <a:lnTo>
                    <a:pt x="1077" y="415"/>
                  </a:lnTo>
                  <a:lnTo>
                    <a:pt x="1051" y="428"/>
                  </a:lnTo>
                  <a:lnTo>
                    <a:pt x="1026" y="439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57" name="Freeform 128"/>
            <p:cNvSpPr>
              <a:spLocks/>
            </p:cNvSpPr>
            <p:nvPr/>
          </p:nvSpPr>
          <p:spPr bwMode="auto">
            <a:xfrm>
              <a:off x="7292" y="14577"/>
              <a:ext cx="472" cy="209"/>
            </a:xfrm>
            <a:custGeom>
              <a:avLst/>
              <a:gdLst>
                <a:gd name="T0" fmla="*/ 47 w 472"/>
                <a:gd name="T1" fmla="*/ 209 h 209"/>
                <a:gd name="T2" fmla="*/ 472 w 472"/>
                <a:gd name="T3" fmla="*/ 84 h 209"/>
                <a:gd name="T4" fmla="*/ 215 w 472"/>
                <a:gd name="T5" fmla="*/ 0 h 209"/>
                <a:gd name="T6" fmla="*/ 5 w 472"/>
                <a:gd name="T7" fmla="*/ 24 h 209"/>
                <a:gd name="T8" fmla="*/ 0 w 472"/>
                <a:gd name="T9" fmla="*/ 197 h 209"/>
                <a:gd name="T10" fmla="*/ 47 w 472"/>
                <a:gd name="T11" fmla="*/ 20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09"/>
                <a:gd name="T20" fmla="*/ 472 w 472"/>
                <a:gd name="T21" fmla="*/ 209 h 2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09">
                  <a:moveTo>
                    <a:pt x="47" y="209"/>
                  </a:moveTo>
                  <a:lnTo>
                    <a:pt x="472" y="84"/>
                  </a:lnTo>
                  <a:lnTo>
                    <a:pt x="215" y="0"/>
                  </a:lnTo>
                  <a:lnTo>
                    <a:pt x="5" y="24"/>
                  </a:lnTo>
                  <a:lnTo>
                    <a:pt x="0" y="197"/>
                  </a:lnTo>
                  <a:lnTo>
                    <a:pt x="47" y="20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58" name="Freeform 129"/>
            <p:cNvSpPr>
              <a:spLocks/>
            </p:cNvSpPr>
            <p:nvPr/>
          </p:nvSpPr>
          <p:spPr bwMode="auto">
            <a:xfrm>
              <a:off x="6073" y="13679"/>
              <a:ext cx="251" cy="999"/>
            </a:xfrm>
            <a:custGeom>
              <a:avLst/>
              <a:gdLst>
                <a:gd name="T0" fmla="*/ 251 w 251"/>
                <a:gd name="T1" fmla="*/ 23 h 999"/>
                <a:gd name="T2" fmla="*/ 250 w 251"/>
                <a:gd name="T3" fmla="*/ 22 h 999"/>
                <a:gd name="T4" fmla="*/ 246 w 251"/>
                <a:gd name="T5" fmla="*/ 20 h 999"/>
                <a:gd name="T6" fmla="*/ 239 w 251"/>
                <a:gd name="T7" fmla="*/ 18 h 999"/>
                <a:gd name="T8" fmla="*/ 230 w 251"/>
                <a:gd name="T9" fmla="*/ 15 h 999"/>
                <a:gd name="T10" fmla="*/ 218 w 251"/>
                <a:gd name="T11" fmla="*/ 11 h 999"/>
                <a:gd name="T12" fmla="*/ 205 w 251"/>
                <a:gd name="T13" fmla="*/ 7 h 999"/>
                <a:gd name="T14" fmla="*/ 190 w 251"/>
                <a:gd name="T15" fmla="*/ 4 h 999"/>
                <a:gd name="T16" fmla="*/ 173 w 251"/>
                <a:gd name="T17" fmla="*/ 1 h 999"/>
                <a:gd name="T18" fmla="*/ 155 w 251"/>
                <a:gd name="T19" fmla="*/ 0 h 999"/>
                <a:gd name="T20" fmla="*/ 134 w 251"/>
                <a:gd name="T21" fmla="*/ 0 h 999"/>
                <a:gd name="T22" fmla="*/ 114 w 251"/>
                <a:gd name="T23" fmla="*/ 2 h 999"/>
                <a:gd name="T24" fmla="*/ 92 w 251"/>
                <a:gd name="T25" fmla="*/ 5 h 999"/>
                <a:gd name="T26" fmla="*/ 70 w 251"/>
                <a:gd name="T27" fmla="*/ 12 h 999"/>
                <a:gd name="T28" fmla="*/ 47 w 251"/>
                <a:gd name="T29" fmla="*/ 20 h 999"/>
                <a:gd name="T30" fmla="*/ 23 w 251"/>
                <a:gd name="T31" fmla="*/ 32 h 999"/>
                <a:gd name="T32" fmla="*/ 0 w 251"/>
                <a:gd name="T33" fmla="*/ 47 h 999"/>
                <a:gd name="T34" fmla="*/ 0 w 251"/>
                <a:gd name="T35" fmla="*/ 999 h 999"/>
                <a:gd name="T36" fmla="*/ 1 w 251"/>
                <a:gd name="T37" fmla="*/ 999 h 999"/>
                <a:gd name="T38" fmla="*/ 6 w 251"/>
                <a:gd name="T39" fmla="*/ 999 h 999"/>
                <a:gd name="T40" fmla="*/ 14 w 251"/>
                <a:gd name="T41" fmla="*/ 998 h 999"/>
                <a:gd name="T42" fmla="*/ 23 w 251"/>
                <a:gd name="T43" fmla="*/ 997 h 999"/>
                <a:gd name="T44" fmla="*/ 35 w 251"/>
                <a:gd name="T45" fmla="*/ 995 h 999"/>
                <a:gd name="T46" fmla="*/ 49 w 251"/>
                <a:gd name="T47" fmla="*/ 993 h 999"/>
                <a:gd name="T48" fmla="*/ 65 w 251"/>
                <a:gd name="T49" fmla="*/ 990 h 999"/>
                <a:gd name="T50" fmla="*/ 83 w 251"/>
                <a:gd name="T51" fmla="*/ 985 h 999"/>
                <a:gd name="T52" fmla="*/ 102 w 251"/>
                <a:gd name="T53" fmla="*/ 980 h 999"/>
                <a:gd name="T54" fmla="*/ 121 w 251"/>
                <a:gd name="T55" fmla="*/ 973 h 999"/>
                <a:gd name="T56" fmla="*/ 143 w 251"/>
                <a:gd name="T57" fmla="*/ 966 h 999"/>
                <a:gd name="T58" fmla="*/ 164 w 251"/>
                <a:gd name="T59" fmla="*/ 956 h 999"/>
                <a:gd name="T60" fmla="*/ 186 w 251"/>
                <a:gd name="T61" fmla="*/ 945 h 999"/>
                <a:gd name="T62" fmla="*/ 208 w 251"/>
                <a:gd name="T63" fmla="*/ 934 h 999"/>
                <a:gd name="T64" fmla="*/ 230 w 251"/>
                <a:gd name="T65" fmla="*/ 919 h 999"/>
                <a:gd name="T66" fmla="*/ 251 w 251"/>
                <a:gd name="T67" fmla="*/ 903 h 999"/>
                <a:gd name="T68" fmla="*/ 251 w 251"/>
                <a:gd name="T69" fmla="*/ 23 h 99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1"/>
                <a:gd name="T106" fmla="*/ 0 h 999"/>
                <a:gd name="T107" fmla="*/ 251 w 251"/>
                <a:gd name="T108" fmla="*/ 999 h 99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1" h="999">
                  <a:moveTo>
                    <a:pt x="251" y="23"/>
                  </a:moveTo>
                  <a:lnTo>
                    <a:pt x="250" y="22"/>
                  </a:lnTo>
                  <a:lnTo>
                    <a:pt x="246" y="20"/>
                  </a:lnTo>
                  <a:lnTo>
                    <a:pt x="239" y="18"/>
                  </a:lnTo>
                  <a:lnTo>
                    <a:pt x="230" y="15"/>
                  </a:lnTo>
                  <a:lnTo>
                    <a:pt x="218" y="11"/>
                  </a:lnTo>
                  <a:lnTo>
                    <a:pt x="205" y="7"/>
                  </a:lnTo>
                  <a:lnTo>
                    <a:pt x="190" y="4"/>
                  </a:lnTo>
                  <a:lnTo>
                    <a:pt x="173" y="1"/>
                  </a:lnTo>
                  <a:lnTo>
                    <a:pt x="155" y="0"/>
                  </a:lnTo>
                  <a:lnTo>
                    <a:pt x="134" y="0"/>
                  </a:lnTo>
                  <a:lnTo>
                    <a:pt x="114" y="2"/>
                  </a:lnTo>
                  <a:lnTo>
                    <a:pt x="92" y="5"/>
                  </a:lnTo>
                  <a:lnTo>
                    <a:pt x="70" y="12"/>
                  </a:lnTo>
                  <a:lnTo>
                    <a:pt x="47" y="20"/>
                  </a:lnTo>
                  <a:lnTo>
                    <a:pt x="23" y="32"/>
                  </a:lnTo>
                  <a:lnTo>
                    <a:pt x="0" y="47"/>
                  </a:lnTo>
                  <a:lnTo>
                    <a:pt x="0" y="999"/>
                  </a:lnTo>
                  <a:lnTo>
                    <a:pt x="1" y="999"/>
                  </a:lnTo>
                  <a:lnTo>
                    <a:pt x="6" y="999"/>
                  </a:lnTo>
                  <a:lnTo>
                    <a:pt x="14" y="998"/>
                  </a:lnTo>
                  <a:lnTo>
                    <a:pt x="23" y="997"/>
                  </a:lnTo>
                  <a:lnTo>
                    <a:pt x="35" y="995"/>
                  </a:lnTo>
                  <a:lnTo>
                    <a:pt x="49" y="993"/>
                  </a:lnTo>
                  <a:lnTo>
                    <a:pt x="65" y="990"/>
                  </a:lnTo>
                  <a:lnTo>
                    <a:pt x="83" y="985"/>
                  </a:lnTo>
                  <a:lnTo>
                    <a:pt x="102" y="980"/>
                  </a:lnTo>
                  <a:lnTo>
                    <a:pt x="121" y="973"/>
                  </a:lnTo>
                  <a:lnTo>
                    <a:pt x="143" y="966"/>
                  </a:lnTo>
                  <a:lnTo>
                    <a:pt x="164" y="956"/>
                  </a:lnTo>
                  <a:lnTo>
                    <a:pt x="186" y="945"/>
                  </a:lnTo>
                  <a:lnTo>
                    <a:pt x="208" y="934"/>
                  </a:lnTo>
                  <a:lnTo>
                    <a:pt x="230" y="919"/>
                  </a:lnTo>
                  <a:lnTo>
                    <a:pt x="251" y="903"/>
                  </a:lnTo>
                  <a:lnTo>
                    <a:pt x="251" y="2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59" name="Freeform 130"/>
            <p:cNvSpPr>
              <a:spLocks/>
            </p:cNvSpPr>
            <p:nvPr/>
          </p:nvSpPr>
          <p:spPr bwMode="auto">
            <a:xfrm>
              <a:off x="6080" y="13687"/>
              <a:ext cx="215" cy="843"/>
            </a:xfrm>
            <a:custGeom>
              <a:avLst/>
              <a:gdLst>
                <a:gd name="T0" fmla="*/ 215 w 215"/>
                <a:gd name="T1" fmla="*/ 20 h 843"/>
                <a:gd name="T2" fmla="*/ 214 w 215"/>
                <a:gd name="T3" fmla="*/ 19 h 843"/>
                <a:gd name="T4" fmla="*/ 211 w 215"/>
                <a:gd name="T5" fmla="*/ 18 h 843"/>
                <a:gd name="T6" fmla="*/ 205 w 215"/>
                <a:gd name="T7" fmla="*/ 15 h 843"/>
                <a:gd name="T8" fmla="*/ 197 w 215"/>
                <a:gd name="T9" fmla="*/ 12 h 843"/>
                <a:gd name="T10" fmla="*/ 187 w 215"/>
                <a:gd name="T11" fmla="*/ 9 h 843"/>
                <a:gd name="T12" fmla="*/ 176 w 215"/>
                <a:gd name="T13" fmla="*/ 6 h 843"/>
                <a:gd name="T14" fmla="*/ 163 w 215"/>
                <a:gd name="T15" fmla="*/ 4 h 843"/>
                <a:gd name="T16" fmla="*/ 149 w 215"/>
                <a:gd name="T17" fmla="*/ 1 h 843"/>
                <a:gd name="T18" fmla="*/ 133 w 215"/>
                <a:gd name="T19" fmla="*/ 0 h 843"/>
                <a:gd name="T20" fmla="*/ 115 w 215"/>
                <a:gd name="T21" fmla="*/ 0 h 843"/>
                <a:gd name="T22" fmla="*/ 98 w 215"/>
                <a:gd name="T23" fmla="*/ 1 h 843"/>
                <a:gd name="T24" fmla="*/ 79 w 215"/>
                <a:gd name="T25" fmla="*/ 5 h 843"/>
                <a:gd name="T26" fmla="*/ 60 w 215"/>
                <a:gd name="T27" fmla="*/ 10 h 843"/>
                <a:gd name="T28" fmla="*/ 40 w 215"/>
                <a:gd name="T29" fmla="*/ 18 h 843"/>
                <a:gd name="T30" fmla="*/ 21 w 215"/>
                <a:gd name="T31" fmla="*/ 27 h 843"/>
                <a:gd name="T32" fmla="*/ 0 w 215"/>
                <a:gd name="T33" fmla="*/ 40 h 843"/>
                <a:gd name="T34" fmla="*/ 0 w 215"/>
                <a:gd name="T35" fmla="*/ 843 h 843"/>
                <a:gd name="T36" fmla="*/ 1 w 215"/>
                <a:gd name="T37" fmla="*/ 843 h 843"/>
                <a:gd name="T38" fmla="*/ 6 w 215"/>
                <a:gd name="T39" fmla="*/ 843 h 843"/>
                <a:gd name="T40" fmla="*/ 12 w 215"/>
                <a:gd name="T41" fmla="*/ 842 h 843"/>
                <a:gd name="T42" fmla="*/ 21 w 215"/>
                <a:gd name="T43" fmla="*/ 841 h 843"/>
                <a:gd name="T44" fmla="*/ 30 w 215"/>
                <a:gd name="T45" fmla="*/ 840 h 843"/>
                <a:gd name="T46" fmla="*/ 43 w 215"/>
                <a:gd name="T47" fmla="*/ 838 h 843"/>
                <a:gd name="T48" fmla="*/ 56 w 215"/>
                <a:gd name="T49" fmla="*/ 835 h 843"/>
                <a:gd name="T50" fmla="*/ 71 w 215"/>
                <a:gd name="T51" fmla="*/ 831 h 843"/>
                <a:gd name="T52" fmla="*/ 87 w 215"/>
                <a:gd name="T53" fmla="*/ 826 h 843"/>
                <a:gd name="T54" fmla="*/ 105 w 215"/>
                <a:gd name="T55" fmla="*/ 821 h 843"/>
                <a:gd name="T56" fmla="*/ 123 w 215"/>
                <a:gd name="T57" fmla="*/ 814 h 843"/>
                <a:gd name="T58" fmla="*/ 141 w 215"/>
                <a:gd name="T59" fmla="*/ 806 h 843"/>
                <a:gd name="T60" fmla="*/ 159 w 215"/>
                <a:gd name="T61" fmla="*/ 797 h 843"/>
                <a:gd name="T62" fmla="*/ 179 w 215"/>
                <a:gd name="T63" fmla="*/ 786 h 843"/>
                <a:gd name="T64" fmla="*/ 197 w 215"/>
                <a:gd name="T65" fmla="*/ 774 h 843"/>
                <a:gd name="T66" fmla="*/ 215 w 215"/>
                <a:gd name="T67" fmla="*/ 760 h 843"/>
                <a:gd name="T68" fmla="*/ 215 w 215"/>
                <a:gd name="T69" fmla="*/ 20 h 8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5"/>
                <a:gd name="T106" fmla="*/ 0 h 843"/>
                <a:gd name="T107" fmla="*/ 215 w 215"/>
                <a:gd name="T108" fmla="*/ 843 h 84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5" h="843">
                  <a:moveTo>
                    <a:pt x="215" y="20"/>
                  </a:moveTo>
                  <a:lnTo>
                    <a:pt x="214" y="19"/>
                  </a:lnTo>
                  <a:lnTo>
                    <a:pt x="211" y="18"/>
                  </a:lnTo>
                  <a:lnTo>
                    <a:pt x="205" y="15"/>
                  </a:lnTo>
                  <a:lnTo>
                    <a:pt x="197" y="12"/>
                  </a:lnTo>
                  <a:lnTo>
                    <a:pt x="187" y="9"/>
                  </a:lnTo>
                  <a:lnTo>
                    <a:pt x="176" y="6"/>
                  </a:lnTo>
                  <a:lnTo>
                    <a:pt x="163" y="4"/>
                  </a:lnTo>
                  <a:lnTo>
                    <a:pt x="149" y="1"/>
                  </a:lnTo>
                  <a:lnTo>
                    <a:pt x="133" y="0"/>
                  </a:lnTo>
                  <a:lnTo>
                    <a:pt x="115" y="0"/>
                  </a:lnTo>
                  <a:lnTo>
                    <a:pt x="98" y="1"/>
                  </a:lnTo>
                  <a:lnTo>
                    <a:pt x="79" y="5"/>
                  </a:lnTo>
                  <a:lnTo>
                    <a:pt x="60" y="10"/>
                  </a:lnTo>
                  <a:lnTo>
                    <a:pt x="40" y="18"/>
                  </a:lnTo>
                  <a:lnTo>
                    <a:pt x="21" y="27"/>
                  </a:lnTo>
                  <a:lnTo>
                    <a:pt x="0" y="40"/>
                  </a:lnTo>
                  <a:lnTo>
                    <a:pt x="0" y="843"/>
                  </a:lnTo>
                  <a:lnTo>
                    <a:pt x="1" y="843"/>
                  </a:lnTo>
                  <a:lnTo>
                    <a:pt x="6" y="843"/>
                  </a:lnTo>
                  <a:lnTo>
                    <a:pt x="12" y="842"/>
                  </a:lnTo>
                  <a:lnTo>
                    <a:pt x="21" y="841"/>
                  </a:lnTo>
                  <a:lnTo>
                    <a:pt x="30" y="840"/>
                  </a:lnTo>
                  <a:lnTo>
                    <a:pt x="43" y="838"/>
                  </a:lnTo>
                  <a:lnTo>
                    <a:pt x="56" y="835"/>
                  </a:lnTo>
                  <a:lnTo>
                    <a:pt x="71" y="831"/>
                  </a:lnTo>
                  <a:lnTo>
                    <a:pt x="87" y="826"/>
                  </a:lnTo>
                  <a:lnTo>
                    <a:pt x="105" y="821"/>
                  </a:lnTo>
                  <a:lnTo>
                    <a:pt x="123" y="814"/>
                  </a:lnTo>
                  <a:lnTo>
                    <a:pt x="141" y="806"/>
                  </a:lnTo>
                  <a:lnTo>
                    <a:pt x="159" y="797"/>
                  </a:lnTo>
                  <a:lnTo>
                    <a:pt x="179" y="786"/>
                  </a:lnTo>
                  <a:lnTo>
                    <a:pt x="197" y="774"/>
                  </a:lnTo>
                  <a:lnTo>
                    <a:pt x="215" y="760"/>
                  </a:lnTo>
                  <a:lnTo>
                    <a:pt x="215" y="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0" name="Freeform 131"/>
            <p:cNvSpPr>
              <a:spLocks/>
            </p:cNvSpPr>
            <p:nvPr/>
          </p:nvSpPr>
          <p:spPr bwMode="auto">
            <a:xfrm>
              <a:off x="6087" y="13696"/>
              <a:ext cx="180" cy="685"/>
            </a:xfrm>
            <a:custGeom>
              <a:avLst/>
              <a:gdLst>
                <a:gd name="T0" fmla="*/ 180 w 180"/>
                <a:gd name="T1" fmla="*/ 16 h 685"/>
                <a:gd name="T2" fmla="*/ 179 w 180"/>
                <a:gd name="T3" fmla="*/ 16 h 685"/>
                <a:gd name="T4" fmla="*/ 176 w 180"/>
                <a:gd name="T5" fmla="*/ 14 h 685"/>
                <a:gd name="T6" fmla="*/ 172 w 180"/>
                <a:gd name="T7" fmla="*/ 12 h 685"/>
                <a:gd name="T8" fmla="*/ 165 w 180"/>
                <a:gd name="T9" fmla="*/ 10 h 685"/>
                <a:gd name="T10" fmla="*/ 157 w 180"/>
                <a:gd name="T11" fmla="*/ 8 h 685"/>
                <a:gd name="T12" fmla="*/ 147 w 180"/>
                <a:gd name="T13" fmla="*/ 4 h 685"/>
                <a:gd name="T14" fmla="*/ 136 w 180"/>
                <a:gd name="T15" fmla="*/ 2 h 685"/>
                <a:gd name="T16" fmla="*/ 125 w 180"/>
                <a:gd name="T17" fmla="*/ 0 h 685"/>
                <a:gd name="T18" fmla="*/ 111 w 180"/>
                <a:gd name="T19" fmla="*/ 0 h 685"/>
                <a:gd name="T20" fmla="*/ 97 w 180"/>
                <a:gd name="T21" fmla="*/ 0 h 685"/>
                <a:gd name="T22" fmla="*/ 81 w 180"/>
                <a:gd name="T23" fmla="*/ 1 h 685"/>
                <a:gd name="T24" fmla="*/ 66 w 180"/>
                <a:gd name="T25" fmla="*/ 3 h 685"/>
                <a:gd name="T26" fmla="*/ 50 w 180"/>
                <a:gd name="T27" fmla="*/ 8 h 685"/>
                <a:gd name="T28" fmla="*/ 33 w 180"/>
                <a:gd name="T29" fmla="*/ 14 h 685"/>
                <a:gd name="T30" fmla="*/ 17 w 180"/>
                <a:gd name="T31" fmla="*/ 23 h 685"/>
                <a:gd name="T32" fmla="*/ 0 w 180"/>
                <a:gd name="T33" fmla="*/ 33 h 685"/>
                <a:gd name="T34" fmla="*/ 0 w 180"/>
                <a:gd name="T35" fmla="*/ 685 h 685"/>
                <a:gd name="T36" fmla="*/ 1 w 180"/>
                <a:gd name="T37" fmla="*/ 685 h 685"/>
                <a:gd name="T38" fmla="*/ 4 w 180"/>
                <a:gd name="T39" fmla="*/ 685 h 685"/>
                <a:gd name="T40" fmla="*/ 9 w 180"/>
                <a:gd name="T41" fmla="*/ 684 h 685"/>
                <a:gd name="T42" fmla="*/ 17 w 180"/>
                <a:gd name="T43" fmla="*/ 683 h 685"/>
                <a:gd name="T44" fmla="*/ 26 w 180"/>
                <a:gd name="T45" fmla="*/ 682 h 685"/>
                <a:gd name="T46" fmla="*/ 35 w 180"/>
                <a:gd name="T47" fmla="*/ 681 h 685"/>
                <a:gd name="T48" fmla="*/ 47 w 180"/>
                <a:gd name="T49" fmla="*/ 678 h 685"/>
                <a:gd name="T50" fmla="*/ 60 w 180"/>
                <a:gd name="T51" fmla="*/ 676 h 685"/>
                <a:gd name="T52" fmla="*/ 73 w 180"/>
                <a:gd name="T53" fmla="*/ 671 h 685"/>
                <a:gd name="T54" fmla="*/ 87 w 180"/>
                <a:gd name="T55" fmla="*/ 667 h 685"/>
                <a:gd name="T56" fmla="*/ 102 w 180"/>
                <a:gd name="T57" fmla="*/ 662 h 685"/>
                <a:gd name="T58" fmla="*/ 118 w 180"/>
                <a:gd name="T59" fmla="*/ 655 h 685"/>
                <a:gd name="T60" fmla="*/ 133 w 180"/>
                <a:gd name="T61" fmla="*/ 648 h 685"/>
                <a:gd name="T62" fmla="*/ 149 w 180"/>
                <a:gd name="T63" fmla="*/ 639 h 685"/>
                <a:gd name="T64" fmla="*/ 165 w 180"/>
                <a:gd name="T65" fmla="*/ 628 h 685"/>
                <a:gd name="T66" fmla="*/ 180 w 180"/>
                <a:gd name="T67" fmla="*/ 617 h 685"/>
                <a:gd name="T68" fmla="*/ 180 w 180"/>
                <a:gd name="T69" fmla="*/ 16 h 6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0"/>
                <a:gd name="T106" fmla="*/ 0 h 685"/>
                <a:gd name="T107" fmla="*/ 180 w 180"/>
                <a:gd name="T108" fmla="*/ 685 h 6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0" h="685">
                  <a:moveTo>
                    <a:pt x="180" y="16"/>
                  </a:moveTo>
                  <a:lnTo>
                    <a:pt x="179" y="16"/>
                  </a:lnTo>
                  <a:lnTo>
                    <a:pt x="176" y="14"/>
                  </a:lnTo>
                  <a:lnTo>
                    <a:pt x="172" y="12"/>
                  </a:lnTo>
                  <a:lnTo>
                    <a:pt x="165" y="10"/>
                  </a:lnTo>
                  <a:lnTo>
                    <a:pt x="157" y="8"/>
                  </a:lnTo>
                  <a:lnTo>
                    <a:pt x="147" y="4"/>
                  </a:lnTo>
                  <a:lnTo>
                    <a:pt x="136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1" y="1"/>
                  </a:lnTo>
                  <a:lnTo>
                    <a:pt x="66" y="3"/>
                  </a:lnTo>
                  <a:lnTo>
                    <a:pt x="50" y="8"/>
                  </a:lnTo>
                  <a:lnTo>
                    <a:pt x="33" y="14"/>
                  </a:lnTo>
                  <a:lnTo>
                    <a:pt x="17" y="23"/>
                  </a:lnTo>
                  <a:lnTo>
                    <a:pt x="0" y="33"/>
                  </a:lnTo>
                  <a:lnTo>
                    <a:pt x="0" y="685"/>
                  </a:lnTo>
                  <a:lnTo>
                    <a:pt x="1" y="685"/>
                  </a:lnTo>
                  <a:lnTo>
                    <a:pt x="4" y="685"/>
                  </a:lnTo>
                  <a:lnTo>
                    <a:pt x="9" y="684"/>
                  </a:lnTo>
                  <a:lnTo>
                    <a:pt x="17" y="683"/>
                  </a:lnTo>
                  <a:lnTo>
                    <a:pt x="26" y="682"/>
                  </a:lnTo>
                  <a:lnTo>
                    <a:pt x="35" y="681"/>
                  </a:lnTo>
                  <a:lnTo>
                    <a:pt x="47" y="678"/>
                  </a:lnTo>
                  <a:lnTo>
                    <a:pt x="60" y="676"/>
                  </a:lnTo>
                  <a:lnTo>
                    <a:pt x="73" y="671"/>
                  </a:lnTo>
                  <a:lnTo>
                    <a:pt x="87" y="667"/>
                  </a:lnTo>
                  <a:lnTo>
                    <a:pt x="102" y="662"/>
                  </a:lnTo>
                  <a:lnTo>
                    <a:pt x="118" y="655"/>
                  </a:lnTo>
                  <a:lnTo>
                    <a:pt x="133" y="648"/>
                  </a:lnTo>
                  <a:lnTo>
                    <a:pt x="149" y="639"/>
                  </a:lnTo>
                  <a:lnTo>
                    <a:pt x="165" y="628"/>
                  </a:lnTo>
                  <a:lnTo>
                    <a:pt x="180" y="617"/>
                  </a:lnTo>
                  <a:lnTo>
                    <a:pt x="180" y="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1" name="Freeform 132"/>
            <p:cNvSpPr>
              <a:spLocks/>
            </p:cNvSpPr>
            <p:nvPr/>
          </p:nvSpPr>
          <p:spPr bwMode="auto">
            <a:xfrm>
              <a:off x="6093" y="13704"/>
              <a:ext cx="146" cy="530"/>
            </a:xfrm>
            <a:custGeom>
              <a:avLst/>
              <a:gdLst>
                <a:gd name="T0" fmla="*/ 146 w 146"/>
                <a:gd name="T1" fmla="*/ 14 h 530"/>
                <a:gd name="T2" fmla="*/ 143 w 146"/>
                <a:gd name="T3" fmla="*/ 12 h 530"/>
                <a:gd name="T4" fmla="*/ 134 w 146"/>
                <a:gd name="T5" fmla="*/ 8 h 530"/>
                <a:gd name="T6" fmla="*/ 120 w 146"/>
                <a:gd name="T7" fmla="*/ 4 h 530"/>
                <a:gd name="T8" fmla="*/ 101 w 146"/>
                <a:gd name="T9" fmla="*/ 1 h 530"/>
                <a:gd name="T10" fmla="*/ 79 w 146"/>
                <a:gd name="T11" fmla="*/ 0 h 530"/>
                <a:gd name="T12" fmla="*/ 54 w 146"/>
                <a:gd name="T13" fmla="*/ 3 h 530"/>
                <a:gd name="T14" fmla="*/ 27 w 146"/>
                <a:gd name="T15" fmla="*/ 11 h 530"/>
                <a:gd name="T16" fmla="*/ 0 w 146"/>
                <a:gd name="T17" fmla="*/ 27 h 530"/>
                <a:gd name="T18" fmla="*/ 0 w 146"/>
                <a:gd name="T19" fmla="*/ 530 h 530"/>
                <a:gd name="T20" fmla="*/ 3 w 146"/>
                <a:gd name="T21" fmla="*/ 530 h 530"/>
                <a:gd name="T22" fmla="*/ 14 w 146"/>
                <a:gd name="T23" fmla="*/ 529 h 530"/>
                <a:gd name="T24" fmla="*/ 29 w 146"/>
                <a:gd name="T25" fmla="*/ 526 h 530"/>
                <a:gd name="T26" fmla="*/ 49 w 146"/>
                <a:gd name="T27" fmla="*/ 521 h 530"/>
                <a:gd name="T28" fmla="*/ 71 w 146"/>
                <a:gd name="T29" fmla="*/ 514 h 530"/>
                <a:gd name="T30" fmla="*/ 96 w 146"/>
                <a:gd name="T31" fmla="*/ 505 h 530"/>
                <a:gd name="T32" fmla="*/ 121 w 146"/>
                <a:gd name="T33" fmla="*/ 492 h 530"/>
                <a:gd name="T34" fmla="*/ 146 w 146"/>
                <a:gd name="T35" fmla="*/ 475 h 530"/>
                <a:gd name="T36" fmla="*/ 146 w 146"/>
                <a:gd name="T37" fmla="*/ 14 h 5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530"/>
                <a:gd name="T59" fmla="*/ 146 w 146"/>
                <a:gd name="T60" fmla="*/ 530 h 5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530">
                  <a:moveTo>
                    <a:pt x="146" y="14"/>
                  </a:moveTo>
                  <a:lnTo>
                    <a:pt x="143" y="12"/>
                  </a:lnTo>
                  <a:lnTo>
                    <a:pt x="134" y="8"/>
                  </a:lnTo>
                  <a:lnTo>
                    <a:pt x="120" y="4"/>
                  </a:lnTo>
                  <a:lnTo>
                    <a:pt x="101" y="1"/>
                  </a:lnTo>
                  <a:lnTo>
                    <a:pt x="79" y="0"/>
                  </a:lnTo>
                  <a:lnTo>
                    <a:pt x="54" y="3"/>
                  </a:lnTo>
                  <a:lnTo>
                    <a:pt x="27" y="11"/>
                  </a:lnTo>
                  <a:lnTo>
                    <a:pt x="0" y="27"/>
                  </a:lnTo>
                  <a:lnTo>
                    <a:pt x="0" y="530"/>
                  </a:lnTo>
                  <a:lnTo>
                    <a:pt x="3" y="530"/>
                  </a:lnTo>
                  <a:lnTo>
                    <a:pt x="14" y="529"/>
                  </a:lnTo>
                  <a:lnTo>
                    <a:pt x="29" y="526"/>
                  </a:lnTo>
                  <a:lnTo>
                    <a:pt x="49" y="521"/>
                  </a:lnTo>
                  <a:lnTo>
                    <a:pt x="71" y="514"/>
                  </a:lnTo>
                  <a:lnTo>
                    <a:pt x="96" y="505"/>
                  </a:lnTo>
                  <a:lnTo>
                    <a:pt x="121" y="492"/>
                  </a:lnTo>
                  <a:lnTo>
                    <a:pt x="146" y="475"/>
                  </a:lnTo>
                  <a:lnTo>
                    <a:pt x="146" y="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2" name="Freeform 133"/>
            <p:cNvSpPr>
              <a:spLocks/>
            </p:cNvSpPr>
            <p:nvPr/>
          </p:nvSpPr>
          <p:spPr bwMode="auto">
            <a:xfrm>
              <a:off x="6101" y="13712"/>
              <a:ext cx="109" cy="373"/>
            </a:xfrm>
            <a:custGeom>
              <a:avLst/>
              <a:gdLst>
                <a:gd name="T0" fmla="*/ 109 w 109"/>
                <a:gd name="T1" fmla="*/ 10 h 373"/>
                <a:gd name="T2" fmla="*/ 107 w 109"/>
                <a:gd name="T3" fmla="*/ 9 h 373"/>
                <a:gd name="T4" fmla="*/ 100 w 109"/>
                <a:gd name="T5" fmla="*/ 6 h 373"/>
                <a:gd name="T6" fmla="*/ 89 w 109"/>
                <a:gd name="T7" fmla="*/ 2 h 373"/>
                <a:gd name="T8" fmla="*/ 75 w 109"/>
                <a:gd name="T9" fmla="*/ 0 h 373"/>
                <a:gd name="T10" fmla="*/ 59 w 109"/>
                <a:gd name="T11" fmla="*/ 0 h 373"/>
                <a:gd name="T12" fmla="*/ 39 w 109"/>
                <a:gd name="T13" fmla="*/ 2 h 373"/>
                <a:gd name="T14" fmla="*/ 20 w 109"/>
                <a:gd name="T15" fmla="*/ 9 h 373"/>
                <a:gd name="T16" fmla="*/ 0 w 109"/>
                <a:gd name="T17" fmla="*/ 21 h 373"/>
                <a:gd name="T18" fmla="*/ 0 w 109"/>
                <a:gd name="T19" fmla="*/ 373 h 373"/>
                <a:gd name="T20" fmla="*/ 2 w 109"/>
                <a:gd name="T21" fmla="*/ 373 h 373"/>
                <a:gd name="T22" fmla="*/ 9 w 109"/>
                <a:gd name="T23" fmla="*/ 372 h 373"/>
                <a:gd name="T24" fmla="*/ 21 w 109"/>
                <a:gd name="T25" fmla="*/ 369 h 373"/>
                <a:gd name="T26" fmla="*/ 36 w 109"/>
                <a:gd name="T27" fmla="*/ 366 h 373"/>
                <a:gd name="T28" fmla="*/ 53 w 109"/>
                <a:gd name="T29" fmla="*/ 362 h 373"/>
                <a:gd name="T30" fmla="*/ 72 w 109"/>
                <a:gd name="T31" fmla="*/ 354 h 373"/>
                <a:gd name="T32" fmla="*/ 90 w 109"/>
                <a:gd name="T33" fmla="*/ 343 h 373"/>
                <a:gd name="T34" fmla="*/ 109 w 109"/>
                <a:gd name="T35" fmla="*/ 331 h 373"/>
                <a:gd name="T36" fmla="*/ 109 w 109"/>
                <a:gd name="T37" fmla="*/ 1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9"/>
                <a:gd name="T58" fmla="*/ 0 h 373"/>
                <a:gd name="T59" fmla="*/ 109 w 109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9" h="373">
                  <a:moveTo>
                    <a:pt x="109" y="10"/>
                  </a:moveTo>
                  <a:lnTo>
                    <a:pt x="107" y="9"/>
                  </a:lnTo>
                  <a:lnTo>
                    <a:pt x="100" y="6"/>
                  </a:lnTo>
                  <a:lnTo>
                    <a:pt x="89" y="2"/>
                  </a:lnTo>
                  <a:lnTo>
                    <a:pt x="75" y="0"/>
                  </a:lnTo>
                  <a:lnTo>
                    <a:pt x="59" y="0"/>
                  </a:lnTo>
                  <a:lnTo>
                    <a:pt x="39" y="2"/>
                  </a:lnTo>
                  <a:lnTo>
                    <a:pt x="20" y="9"/>
                  </a:lnTo>
                  <a:lnTo>
                    <a:pt x="0" y="21"/>
                  </a:lnTo>
                  <a:lnTo>
                    <a:pt x="0" y="373"/>
                  </a:lnTo>
                  <a:lnTo>
                    <a:pt x="2" y="373"/>
                  </a:lnTo>
                  <a:lnTo>
                    <a:pt x="9" y="372"/>
                  </a:lnTo>
                  <a:lnTo>
                    <a:pt x="21" y="369"/>
                  </a:lnTo>
                  <a:lnTo>
                    <a:pt x="36" y="366"/>
                  </a:lnTo>
                  <a:lnTo>
                    <a:pt x="53" y="362"/>
                  </a:lnTo>
                  <a:lnTo>
                    <a:pt x="72" y="354"/>
                  </a:lnTo>
                  <a:lnTo>
                    <a:pt x="90" y="343"/>
                  </a:lnTo>
                  <a:lnTo>
                    <a:pt x="109" y="331"/>
                  </a:lnTo>
                  <a:lnTo>
                    <a:pt x="109" y="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3" name="Freeform 134"/>
            <p:cNvSpPr>
              <a:spLocks/>
            </p:cNvSpPr>
            <p:nvPr/>
          </p:nvSpPr>
          <p:spPr bwMode="auto">
            <a:xfrm>
              <a:off x="6107" y="13721"/>
              <a:ext cx="75" cy="216"/>
            </a:xfrm>
            <a:custGeom>
              <a:avLst/>
              <a:gdLst>
                <a:gd name="T0" fmla="*/ 75 w 75"/>
                <a:gd name="T1" fmla="*/ 6 h 216"/>
                <a:gd name="T2" fmla="*/ 73 w 75"/>
                <a:gd name="T3" fmla="*/ 5 h 216"/>
                <a:gd name="T4" fmla="*/ 69 w 75"/>
                <a:gd name="T5" fmla="*/ 4 h 216"/>
                <a:gd name="T6" fmla="*/ 61 w 75"/>
                <a:gd name="T7" fmla="*/ 2 h 216"/>
                <a:gd name="T8" fmla="*/ 52 w 75"/>
                <a:gd name="T9" fmla="*/ 0 h 216"/>
                <a:gd name="T10" fmla="*/ 41 w 75"/>
                <a:gd name="T11" fmla="*/ 0 h 216"/>
                <a:gd name="T12" fmla="*/ 28 w 75"/>
                <a:gd name="T13" fmla="*/ 1 h 216"/>
                <a:gd name="T14" fmla="*/ 14 w 75"/>
                <a:gd name="T15" fmla="*/ 6 h 216"/>
                <a:gd name="T16" fmla="*/ 0 w 75"/>
                <a:gd name="T17" fmla="*/ 14 h 216"/>
                <a:gd name="T18" fmla="*/ 0 w 75"/>
                <a:gd name="T19" fmla="*/ 216 h 216"/>
                <a:gd name="T20" fmla="*/ 2 w 75"/>
                <a:gd name="T21" fmla="*/ 216 h 216"/>
                <a:gd name="T22" fmla="*/ 7 w 75"/>
                <a:gd name="T23" fmla="*/ 215 h 216"/>
                <a:gd name="T24" fmla="*/ 15 w 75"/>
                <a:gd name="T25" fmla="*/ 214 h 216"/>
                <a:gd name="T26" fmla="*/ 25 w 75"/>
                <a:gd name="T27" fmla="*/ 211 h 216"/>
                <a:gd name="T28" fmla="*/ 37 w 75"/>
                <a:gd name="T29" fmla="*/ 208 h 216"/>
                <a:gd name="T30" fmla="*/ 50 w 75"/>
                <a:gd name="T31" fmla="*/ 203 h 216"/>
                <a:gd name="T32" fmla="*/ 63 w 75"/>
                <a:gd name="T33" fmla="*/ 195 h 216"/>
                <a:gd name="T34" fmla="*/ 75 w 75"/>
                <a:gd name="T35" fmla="*/ 187 h 216"/>
                <a:gd name="T36" fmla="*/ 75 w 75"/>
                <a:gd name="T37" fmla="*/ 6 h 2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"/>
                <a:gd name="T58" fmla="*/ 0 h 216"/>
                <a:gd name="T59" fmla="*/ 75 w 75"/>
                <a:gd name="T60" fmla="*/ 216 h 2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" h="216">
                  <a:moveTo>
                    <a:pt x="75" y="6"/>
                  </a:moveTo>
                  <a:lnTo>
                    <a:pt x="73" y="5"/>
                  </a:lnTo>
                  <a:lnTo>
                    <a:pt x="69" y="4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1"/>
                  </a:lnTo>
                  <a:lnTo>
                    <a:pt x="14" y="6"/>
                  </a:lnTo>
                  <a:lnTo>
                    <a:pt x="0" y="14"/>
                  </a:lnTo>
                  <a:lnTo>
                    <a:pt x="0" y="216"/>
                  </a:lnTo>
                  <a:lnTo>
                    <a:pt x="2" y="216"/>
                  </a:lnTo>
                  <a:lnTo>
                    <a:pt x="7" y="215"/>
                  </a:lnTo>
                  <a:lnTo>
                    <a:pt x="15" y="214"/>
                  </a:lnTo>
                  <a:lnTo>
                    <a:pt x="25" y="211"/>
                  </a:lnTo>
                  <a:lnTo>
                    <a:pt x="37" y="208"/>
                  </a:lnTo>
                  <a:lnTo>
                    <a:pt x="50" y="203"/>
                  </a:lnTo>
                  <a:lnTo>
                    <a:pt x="63" y="195"/>
                  </a:lnTo>
                  <a:lnTo>
                    <a:pt x="75" y="187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4" name="Freeform 135"/>
            <p:cNvSpPr>
              <a:spLocks/>
            </p:cNvSpPr>
            <p:nvPr/>
          </p:nvSpPr>
          <p:spPr bwMode="auto">
            <a:xfrm>
              <a:off x="7013" y="14340"/>
              <a:ext cx="110" cy="111"/>
            </a:xfrm>
            <a:custGeom>
              <a:avLst/>
              <a:gdLst>
                <a:gd name="T0" fmla="*/ 55 w 110"/>
                <a:gd name="T1" fmla="*/ 111 h 111"/>
                <a:gd name="T2" fmla="*/ 66 w 110"/>
                <a:gd name="T3" fmla="*/ 110 h 111"/>
                <a:gd name="T4" fmla="*/ 76 w 110"/>
                <a:gd name="T5" fmla="*/ 106 h 111"/>
                <a:gd name="T6" fmla="*/ 85 w 110"/>
                <a:gd name="T7" fmla="*/ 101 h 111"/>
                <a:gd name="T8" fmla="*/ 94 w 110"/>
                <a:gd name="T9" fmla="*/ 94 h 111"/>
                <a:gd name="T10" fmla="*/ 100 w 110"/>
                <a:gd name="T11" fmla="*/ 86 h 111"/>
                <a:gd name="T12" fmla="*/ 106 w 110"/>
                <a:gd name="T13" fmla="*/ 77 h 111"/>
                <a:gd name="T14" fmla="*/ 109 w 110"/>
                <a:gd name="T15" fmla="*/ 66 h 111"/>
                <a:gd name="T16" fmla="*/ 110 w 110"/>
                <a:gd name="T17" fmla="*/ 56 h 111"/>
                <a:gd name="T18" fmla="*/ 109 w 110"/>
                <a:gd name="T19" fmla="*/ 44 h 111"/>
                <a:gd name="T20" fmla="*/ 106 w 110"/>
                <a:gd name="T21" fmla="*/ 34 h 111"/>
                <a:gd name="T22" fmla="*/ 100 w 110"/>
                <a:gd name="T23" fmla="*/ 24 h 111"/>
                <a:gd name="T24" fmla="*/ 94 w 110"/>
                <a:gd name="T25" fmla="*/ 17 h 111"/>
                <a:gd name="T26" fmla="*/ 85 w 110"/>
                <a:gd name="T27" fmla="*/ 9 h 111"/>
                <a:gd name="T28" fmla="*/ 76 w 110"/>
                <a:gd name="T29" fmla="*/ 5 h 111"/>
                <a:gd name="T30" fmla="*/ 66 w 110"/>
                <a:gd name="T31" fmla="*/ 2 h 111"/>
                <a:gd name="T32" fmla="*/ 55 w 110"/>
                <a:gd name="T33" fmla="*/ 0 h 111"/>
                <a:gd name="T34" fmla="*/ 44 w 110"/>
                <a:gd name="T35" fmla="*/ 2 h 111"/>
                <a:gd name="T36" fmla="*/ 33 w 110"/>
                <a:gd name="T37" fmla="*/ 5 h 111"/>
                <a:gd name="T38" fmla="*/ 25 w 110"/>
                <a:gd name="T39" fmla="*/ 9 h 111"/>
                <a:gd name="T40" fmla="*/ 16 w 110"/>
                <a:gd name="T41" fmla="*/ 17 h 111"/>
                <a:gd name="T42" fmla="*/ 10 w 110"/>
                <a:gd name="T43" fmla="*/ 24 h 111"/>
                <a:gd name="T44" fmla="*/ 4 w 110"/>
                <a:gd name="T45" fmla="*/ 34 h 111"/>
                <a:gd name="T46" fmla="*/ 1 w 110"/>
                <a:gd name="T47" fmla="*/ 44 h 111"/>
                <a:gd name="T48" fmla="*/ 0 w 110"/>
                <a:gd name="T49" fmla="*/ 56 h 111"/>
                <a:gd name="T50" fmla="*/ 1 w 110"/>
                <a:gd name="T51" fmla="*/ 66 h 111"/>
                <a:gd name="T52" fmla="*/ 4 w 110"/>
                <a:gd name="T53" fmla="*/ 77 h 111"/>
                <a:gd name="T54" fmla="*/ 10 w 110"/>
                <a:gd name="T55" fmla="*/ 86 h 111"/>
                <a:gd name="T56" fmla="*/ 16 w 110"/>
                <a:gd name="T57" fmla="*/ 94 h 111"/>
                <a:gd name="T58" fmla="*/ 25 w 110"/>
                <a:gd name="T59" fmla="*/ 101 h 111"/>
                <a:gd name="T60" fmla="*/ 33 w 110"/>
                <a:gd name="T61" fmla="*/ 106 h 111"/>
                <a:gd name="T62" fmla="*/ 44 w 110"/>
                <a:gd name="T63" fmla="*/ 110 h 111"/>
                <a:gd name="T64" fmla="*/ 55 w 110"/>
                <a:gd name="T65" fmla="*/ 111 h 1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0"/>
                <a:gd name="T100" fmla="*/ 0 h 111"/>
                <a:gd name="T101" fmla="*/ 110 w 110"/>
                <a:gd name="T102" fmla="*/ 111 h 11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0" h="111">
                  <a:moveTo>
                    <a:pt x="55" y="111"/>
                  </a:moveTo>
                  <a:lnTo>
                    <a:pt x="66" y="110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6" y="77"/>
                  </a:lnTo>
                  <a:lnTo>
                    <a:pt x="109" y="66"/>
                  </a:lnTo>
                  <a:lnTo>
                    <a:pt x="110" y="56"/>
                  </a:lnTo>
                  <a:lnTo>
                    <a:pt x="109" y="44"/>
                  </a:lnTo>
                  <a:lnTo>
                    <a:pt x="106" y="34"/>
                  </a:lnTo>
                  <a:lnTo>
                    <a:pt x="100" y="24"/>
                  </a:lnTo>
                  <a:lnTo>
                    <a:pt x="94" y="17"/>
                  </a:lnTo>
                  <a:lnTo>
                    <a:pt x="85" y="9"/>
                  </a:lnTo>
                  <a:lnTo>
                    <a:pt x="76" y="5"/>
                  </a:lnTo>
                  <a:lnTo>
                    <a:pt x="66" y="2"/>
                  </a:lnTo>
                  <a:lnTo>
                    <a:pt x="55" y="0"/>
                  </a:lnTo>
                  <a:lnTo>
                    <a:pt x="44" y="2"/>
                  </a:lnTo>
                  <a:lnTo>
                    <a:pt x="33" y="5"/>
                  </a:lnTo>
                  <a:lnTo>
                    <a:pt x="25" y="9"/>
                  </a:lnTo>
                  <a:lnTo>
                    <a:pt x="16" y="17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1" y="44"/>
                  </a:lnTo>
                  <a:lnTo>
                    <a:pt x="0" y="56"/>
                  </a:lnTo>
                  <a:lnTo>
                    <a:pt x="1" y="66"/>
                  </a:lnTo>
                  <a:lnTo>
                    <a:pt x="4" y="77"/>
                  </a:lnTo>
                  <a:lnTo>
                    <a:pt x="10" y="86"/>
                  </a:lnTo>
                  <a:lnTo>
                    <a:pt x="16" y="94"/>
                  </a:lnTo>
                  <a:lnTo>
                    <a:pt x="25" y="101"/>
                  </a:lnTo>
                  <a:lnTo>
                    <a:pt x="33" y="106"/>
                  </a:lnTo>
                  <a:lnTo>
                    <a:pt x="44" y="110"/>
                  </a:lnTo>
                  <a:lnTo>
                    <a:pt x="55" y="1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5" name="Freeform 136"/>
            <p:cNvSpPr>
              <a:spLocks/>
            </p:cNvSpPr>
            <p:nvPr/>
          </p:nvSpPr>
          <p:spPr bwMode="auto">
            <a:xfrm>
              <a:off x="6676" y="14343"/>
              <a:ext cx="55" cy="55"/>
            </a:xfrm>
            <a:custGeom>
              <a:avLst/>
              <a:gdLst>
                <a:gd name="T0" fmla="*/ 27 w 55"/>
                <a:gd name="T1" fmla="*/ 55 h 55"/>
                <a:gd name="T2" fmla="*/ 38 w 55"/>
                <a:gd name="T3" fmla="*/ 53 h 55"/>
                <a:gd name="T4" fmla="*/ 48 w 55"/>
                <a:gd name="T5" fmla="*/ 46 h 55"/>
                <a:gd name="T6" fmla="*/ 53 w 55"/>
                <a:gd name="T7" fmla="*/ 37 h 55"/>
                <a:gd name="T8" fmla="*/ 55 w 55"/>
                <a:gd name="T9" fmla="*/ 27 h 55"/>
                <a:gd name="T10" fmla="*/ 53 w 55"/>
                <a:gd name="T11" fmla="*/ 16 h 55"/>
                <a:gd name="T12" fmla="*/ 48 w 55"/>
                <a:gd name="T13" fmla="*/ 7 h 55"/>
                <a:gd name="T14" fmla="*/ 38 w 55"/>
                <a:gd name="T15" fmla="*/ 2 h 55"/>
                <a:gd name="T16" fmla="*/ 27 w 55"/>
                <a:gd name="T17" fmla="*/ 0 h 55"/>
                <a:gd name="T18" fmla="*/ 16 w 55"/>
                <a:gd name="T19" fmla="*/ 2 h 55"/>
                <a:gd name="T20" fmla="*/ 8 w 55"/>
                <a:gd name="T21" fmla="*/ 7 h 55"/>
                <a:gd name="T22" fmla="*/ 2 w 55"/>
                <a:gd name="T23" fmla="*/ 16 h 55"/>
                <a:gd name="T24" fmla="*/ 0 w 55"/>
                <a:gd name="T25" fmla="*/ 27 h 55"/>
                <a:gd name="T26" fmla="*/ 2 w 55"/>
                <a:gd name="T27" fmla="*/ 37 h 55"/>
                <a:gd name="T28" fmla="*/ 8 w 55"/>
                <a:gd name="T29" fmla="*/ 46 h 55"/>
                <a:gd name="T30" fmla="*/ 16 w 55"/>
                <a:gd name="T31" fmla="*/ 53 h 55"/>
                <a:gd name="T32" fmla="*/ 27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7" y="55"/>
                  </a:moveTo>
                  <a:lnTo>
                    <a:pt x="38" y="53"/>
                  </a:lnTo>
                  <a:lnTo>
                    <a:pt x="48" y="46"/>
                  </a:lnTo>
                  <a:lnTo>
                    <a:pt x="53" y="37"/>
                  </a:lnTo>
                  <a:lnTo>
                    <a:pt x="55" y="27"/>
                  </a:lnTo>
                  <a:lnTo>
                    <a:pt x="53" y="16"/>
                  </a:lnTo>
                  <a:lnTo>
                    <a:pt x="48" y="7"/>
                  </a:lnTo>
                  <a:lnTo>
                    <a:pt x="38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6"/>
                  </a:lnTo>
                  <a:lnTo>
                    <a:pt x="0" y="27"/>
                  </a:lnTo>
                  <a:lnTo>
                    <a:pt x="2" y="37"/>
                  </a:lnTo>
                  <a:lnTo>
                    <a:pt x="8" y="46"/>
                  </a:lnTo>
                  <a:lnTo>
                    <a:pt x="16" y="53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6" name="Freeform 137"/>
            <p:cNvSpPr>
              <a:spLocks/>
            </p:cNvSpPr>
            <p:nvPr/>
          </p:nvSpPr>
          <p:spPr bwMode="auto">
            <a:xfrm>
              <a:off x="6770" y="14345"/>
              <a:ext cx="55" cy="55"/>
            </a:xfrm>
            <a:custGeom>
              <a:avLst/>
              <a:gdLst>
                <a:gd name="T0" fmla="*/ 28 w 55"/>
                <a:gd name="T1" fmla="*/ 55 h 55"/>
                <a:gd name="T2" fmla="*/ 39 w 55"/>
                <a:gd name="T3" fmla="*/ 53 h 55"/>
                <a:gd name="T4" fmla="*/ 47 w 55"/>
                <a:gd name="T5" fmla="*/ 47 h 55"/>
                <a:gd name="T6" fmla="*/ 53 w 55"/>
                <a:gd name="T7" fmla="*/ 39 h 55"/>
                <a:gd name="T8" fmla="*/ 55 w 55"/>
                <a:gd name="T9" fmla="*/ 28 h 55"/>
                <a:gd name="T10" fmla="*/ 53 w 55"/>
                <a:gd name="T11" fmla="*/ 17 h 55"/>
                <a:gd name="T12" fmla="*/ 47 w 55"/>
                <a:gd name="T13" fmla="*/ 8 h 55"/>
                <a:gd name="T14" fmla="*/ 39 w 55"/>
                <a:gd name="T15" fmla="*/ 2 h 55"/>
                <a:gd name="T16" fmla="*/ 28 w 55"/>
                <a:gd name="T17" fmla="*/ 0 h 55"/>
                <a:gd name="T18" fmla="*/ 17 w 55"/>
                <a:gd name="T19" fmla="*/ 2 h 55"/>
                <a:gd name="T20" fmla="*/ 9 w 55"/>
                <a:gd name="T21" fmla="*/ 8 h 55"/>
                <a:gd name="T22" fmla="*/ 2 w 55"/>
                <a:gd name="T23" fmla="*/ 17 h 55"/>
                <a:gd name="T24" fmla="*/ 0 w 55"/>
                <a:gd name="T25" fmla="*/ 28 h 55"/>
                <a:gd name="T26" fmla="*/ 2 w 55"/>
                <a:gd name="T27" fmla="*/ 39 h 55"/>
                <a:gd name="T28" fmla="*/ 9 w 55"/>
                <a:gd name="T29" fmla="*/ 47 h 55"/>
                <a:gd name="T30" fmla="*/ 17 w 55"/>
                <a:gd name="T31" fmla="*/ 53 h 55"/>
                <a:gd name="T32" fmla="*/ 28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8" y="55"/>
                  </a:moveTo>
                  <a:lnTo>
                    <a:pt x="39" y="53"/>
                  </a:lnTo>
                  <a:lnTo>
                    <a:pt x="47" y="47"/>
                  </a:lnTo>
                  <a:lnTo>
                    <a:pt x="53" y="39"/>
                  </a:lnTo>
                  <a:lnTo>
                    <a:pt x="55" y="28"/>
                  </a:lnTo>
                  <a:lnTo>
                    <a:pt x="53" y="17"/>
                  </a:lnTo>
                  <a:lnTo>
                    <a:pt x="47" y="8"/>
                  </a:lnTo>
                  <a:lnTo>
                    <a:pt x="39" y="2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39"/>
                  </a:lnTo>
                  <a:lnTo>
                    <a:pt x="9" y="47"/>
                  </a:lnTo>
                  <a:lnTo>
                    <a:pt x="17" y="53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7" name="Freeform 138"/>
            <p:cNvSpPr>
              <a:spLocks/>
            </p:cNvSpPr>
            <p:nvPr/>
          </p:nvSpPr>
          <p:spPr bwMode="auto">
            <a:xfrm>
              <a:off x="6401" y="13591"/>
              <a:ext cx="156" cy="752"/>
            </a:xfrm>
            <a:custGeom>
              <a:avLst/>
              <a:gdLst>
                <a:gd name="T0" fmla="*/ 48 w 156"/>
                <a:gd name="T1" fmla="*/ 15 h 752"/>
                <a:gd name="T2" fmla="*/ 44 w 156"/>
                <a:gd name="T3" fmla="*/ 30 h 752"/>
                <a:gd name="T4" fmla="*/ 33 w 156"/>
                <a:gd name="T5" fmla="*/ 73 h 752"/>
                <a:gd name="T6" fmla="*/ 19 w 156"/>
                <a:gd name="T7" fmla="*/ 140 h 752"/>
                <a:gd name="T8" fmla="*/ 7 w 156"/>
                <a:gd name="T9" fmla="*/ 229 h 752"/>
                <a:gd name="T10" fmla="*/ 0 w 156"/>
                <a:gd name="T11" fmla="*/ 337 h 752"/>
                <a:gd name="T12" fmla="*/ 1 w 156"/>
                <a:gd name="T13" fmla="*/ 462 h 752"/>
                <a:gd name="T14" fmla="*/ 14 w 156"/>
                <a:gd name="T15" fmla="*/ 602 h 752"/>
                <a:gd name="T16" fmla="*/ 43 w 156"/>
                <a:gd name="T17" fmla="*/ 752 h 752"/>
                <a:gd name="T18" fmla="*/ 150 w 156"/>
                <a:gd name="T19" fmla="*/ 746 h 752"/>
                <a:gd name="T20" fmla="*/ 146 w 156"/>
                <a:gd name="T21" fmla="*/ 724 h 752"/>
                <a:gd name="T22" fmla="*/ 135 w 156"/>
                <a:gd name="T23" fmla="*/ 663 h 752"/>
                <a:gd name="T24" fmla="*/ 123 w 156"/>
                <a:gd name="T25" fmla="*/ 574 h 752"/>
                <a:gd name="T26" fmla="*/ 111 w 156"/>
                <a:gd name="T27" fmla="*/ 463 h 752"/>
                <a:gd name="T28" fmla="*/ 104 w 156"/>
                <a:gd name="T29" fmla="*/ 342 h 752"/>
                <a:gd name="T30" fmla="*/ 107 w 156"/>
                <a:gd name="T31" fmla="*/ 220 h 752"/>
                <a:gd name="T32" fmla="*/ 124 w 156"/>
                <a:gd name="T33" fmla="*/ 106 h 752"/>
                <a:gd name="T34" fmla="*/ 156 w 156"/>
                <a:gd name="T35" fmla="*/ 9 h 752"/>
                <a:gd name="T36" fmla="*/ 156 w 156"/>
                <a:gd name="T37" fmla="*/ 8 h 752"/>
                <a:gd name="T38" fmla="*/ 156 w 156"/>
                <a:gd name="T39" fmla="*/ 6 h 752"/>
                <a:gd name="T40" fmla="*/ 154 w 156"/>
                <a:gd name="T41" fmla="*/ 4 h 752"/>
                <a:gd name="T42" fmla="*/ 147 w 156"/>
                <a:gd name="T43" fmla="*/ 0 h 752"/>
                <a:gd name="T44" fmla="*/ 134 w 156"/>
                <a:gd name="T45" fmla="*/ 0 h 752"/>
                <a:gd name="T46" fmla="*/ 115 w 156"/>
                <a:gd name="T47" fmla="*/ 1 h 752"/>
                <a:gd name="T48" fmla="*/ 87 w 156"/>
                <a:gd name="T49" fmla="*/ 7 h 752"/>
                <a:gd name="T50" fmla="*/ 48 w 156"/>
                <a:gd name="T51" fmla="*/ 15 h 7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6"/>
                <a:gd name="T79" fmla="*/ 0 h 752"/>
                <a:gd name="T80" fmla="*/ 156 w 156"/>
                <a:gd name="T81" fmla="*/ 752 h 7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6" h="752">
                  <a:moveTo>
                    <a:pt x="48" y="15"/>
                  </a:moveTo>
                  <a:lnTo>
                    <a:pt x="44" y="30"/>
                  </a:lnTo>
                  <a:lnTo>
                    <a:pt x="33" y="73"/>
                  </a:lnTo>
                  <a:lnTo>
                    <a:pt x="19" y="140"/>
                  </a:lnTo>
                  <a:lnTo>
                    <a:pt x="7" y="229"/>
                  </a:lnTo>
                  <a:lnTo>
                    <a:pt x="0" y="337"/>
                  </a:lnTo>
                  <a:lnTo>
                    <a:pt x="1" y="462"/>
                  </a:lnTo>
                  <a:lnTo>
                    <a:pt x="14" y="602"/>
                  </a:lnTo>
                  <a:lnTo>
                    <a:pt x="43" y="752"/>
                  </a:lnTo>
                  <a:lnTo>
                    <a:pt x="150" y="746"/>
                  </a:lnTo>
                  <a:lnTo>
                    <a:pt x="146" y="724"/>
                  </a:lnTo>
                  <a:lnTo>
                    <a:pt x="135" y="663"/>
                  </a:lnTo>
                  <a:lnTo>
                    <a:pt x="123" y="574"/>
                  </a:lnTo>
                  <a:lnTo>
                    <a:pt x="111" y="463"/>
                  </a:lnTo>
                  <a:lnTo>
                    <a:pt x="104" y="342"/>
                  </a:lnTo>
                  <a:lnTo>
                    <a:pt x="107" y="220"/>
                  </a:lnTo>
                  <a:lnTo>
                    <a:pt x="124" y="106"/>
                  </a:lnTo>
                  <a:lnTo>
                    <a:pt x="156" y="9"/>
                  </a:lnTo>
                  <a:lnTo>
                    <a:pt x="156" y="8"/>
                  </a:lnTo>
                  <a:lnTo>
                    <a:pt x="156" y="6"/>
                  </a:lnTo>
                  <a:lnTo>
                    <a:pt x="154" y="4"/>
                  </a:lnTo>
                  <a:lnTo>
                    <a:pt x="147" y="0"/>
                  </a:lnTo>
                  <a:lnTo>
                    <a:pt x="134" y="0"/>
                  </a:lnTo>
                  <a:lnTo>
                    <a:pt x="115" y="1"/>
                  </a:lnTo>
                  <a:lnTo>
                    <a:pt x="87" y="7"/>
                  </a:lnTo>
                  <a:lnTo>
                    <a:pt x="48" y="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8" name="Freeform 139"/>
            <p:cNvSpPr>
              <a:spLocks/>
            </p:cNvSpPr>
            <p:nvPr/>
          </p:nvSpPr>
          <p:spPr bwMode="auto">
            <a:xfrm>
              <a:off x="7205" y="13498"/>
              <a:ext cx="212" cy="839"/>
            </a:xfrm>
            <a:custGeom>
              <a:avLst/>
              <a:gdLst>
                <a:gd name="T0" fmla="*/ 212 w 212"/>
                <a:gd name="T1" fmla="*/ 6 h 839"/>
                <a:gd name="T2" fmla="*/ 206 w 212"/>
                <a:gd name="T3" fmla="*/ 11 h 839"/>
                <a:gd name="T4" fmla="*/ 192 w 212"/>
                <a:gd name="T5" fmla="*/ 33 h 839"/>
                <a:gd name="T6" fmla="*/ 174 w 212"/>
                <a:gd name="T7" fmla="*/ 77 h 839"/>
                <a:gd name="T8" fmla="*/ 156 w 212"/>
                <a:gd name="T9" fmla="*/ 148 h 839"/>
                <a:gd name="T10" fmla="*/ 141 w 212"/>
                <a:gd name="T11" fmla="*/ 254 h 839"/>
                <a:gd name="T12" fmla="*/ 133 w 212"/>
                <a:gd name="T13" fmla="*/ 401 h 839"/>
                <a:gd name="T14" fmla="*/ 137 w 212"/>
                <a:gd name="T15" fmla="*/ 593 h 839"/>
                <a:gd name="T16" fmla="*/ 158 w 212"/>
                <a:gd name="T17" fmla="*/ 839 h 839"/>
                <a:gd name="T18" fmla="*/ 38 w 212"/>
                <a:gd name="T19" fmla="*/ 839 h 839"/>
                <a:gd name="T20" fmla="*/ 34 w 212"/>
                <a:gd name="T21" fmla="*/ 814 h 839"/>
                <a:gd name="T22" fmla="*/ 24 w 212"/>
                <a:gd name="T23" fmla="*/ 746 h 839"/>
                <a:gd name="T24" fmla="*/ 12 w 212"/>
                <a:gd name="T25" fmla="*/ 645 h 839"/>
                <a:gd name="T26" fmla="*/ 3 w 212"/>
                <a:gd name="T27" fmla="*/ 521 h 839"/>
                <a:gd name="T28" fmla="*/ 0 w 212"/>
                <a:gd name="T29" fmla="*/ 384 h 839"/>
                <a:gd name="T30" fmla="*/ 6 w 212"/>
                <a:gd name="T31" fmla="*/ 244 h 839"/>
                <a:gd name="T32" fmla="*/ 29 w 212"/>
                <a:gd name="T33" fmla="*/ 114 h 839"/>
                <a:gd name="T34" fmla="*/ 68 w 212"/>
                <a:gd name="T35" fmla="*/ 0 h 839"/>
                <a:gd name="T36" fmla="*/ 212 w 212"/>
                <a:gd name="T37" fmla="*/ 6 h 8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2"/>
                <a:gd name="T58" fmla="*/ 0 h 839"/>
                <a:gd name="T59" fmla="*/ 212 w 212"/>
                <a:gd name="T60" fmla="*/ 839 h 8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2" h="839">
                  <a:moveTo>
                    <a:pt x="212" y="6"/>
                  </a:moveTo>
                  <a:lnTo>
                    <a:pt x="206" y="11"/>
                  </a:lnTo>
                  <a:lnTo>
                    <a:pt x="192" y="33"/>
                  </a:lnTo>
                  <a:lnTo>
                    <a:pt x="174" y="77"/>
                  </a:lnTo>
                  <a:lnTo>
                    <a:pt x="156" y="148"/>
                  </a:lnTo>
                  <a:lnTo>
                    <a:pt x="141" y="254"/>
                  </a:lnTo>
                  <a:lnTo>
                    <a:pt x="133" y="401"/>
                  </a:lnTo>
                  <a:lnTo>
                    <a:pt x="137" y="593"/>
                  </a:lnTo>
                  <a:lnTo>
                    <a:pt x="158" y="839"/>
                  </a:lnTo>
                  <a:lnTo>
                    <a:pt x="38" y="839"/>
                  </a:lnTo>
                  <a:lnTo>
                    <a:pt x="34" y="814"/>
                  </a:lnTo>
                  <a:lnTo>
                    <a:pt x="24" y="746"/>
                  </a:lnTo>
                  <a:lnTo>
                    <a:pt x="12" y="645"/>
                  </a:lnTo>
                  <a:lnTo>
                    <a:pt x="3" y="521"/>
                  </a:lnTo>
                  <a:lnTo>
                    <a:pt x="0" y="384"/>
                  </a:lnTo>
                  <a:lnTo>
                    <a:pt x="6" y="244"/>
                  </a:lnTo>
                  <a:lnTo>
                    <a:pt x="29" y="114"/>
                  </a:lnTo>
                  <a:lnTo>
                    <a:pt x="68" y="0"/>
                  </a:lnTo>
                  <a:lnTo>
                    <a:pt x="212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69" name="Freeform 140"/>
            <p:cNvSpPr>
              <a:spLocks/>
            </p:cNvSpPr>
            <p:nvPr/>
          </p:nvSpPr>
          <p:spPr bwMode="auto">
            <a:xfrm>
              <a:off x="6406" y="13636"/>
              <a:ext cx="137" cy="656"/>
            </a:xfrm>
            <a:custGeom>
              <a:avLst/>
              <a:gdLst>
                <a:gd name="T0" fmla="*/ 43 w 137"/>
                <a:gd name="T1" fmla="*/ 12 h 656"/>
                <a:gd name="T2" fmla="*/ 39 w 137"/>
                <a:gd name="T3" fmla="*/ 25 h 656"/>
                <a:gd name="T4" fmla="*/ 30 w 137"/>
                <a:gd name="T5" fmla="*/ 62 h 656"/>
                <a:gd name="T6" fmla="*/ 19 w 137"/>
                <a:gd name="T7" fmla="*/ 122 h 656"/>
                <a:gd name="T8" fmla="*/ 7 w 137"/>
                <a:gd name="T9" fmla="*/ 199 h 656"/>
                <a:gd name="T10" fmla="*/ 0 w 137"/>
                <a:gd name="T11" fmla="*/ 294 h 656"/>
                <a:gd name="T12" fmla="*/ 1 w 137"/>
                <a:gd name="T13" fmla="*/ 403 h 656"/>
                <a:gd name="T14" fmla="*/ 12 w 137"/>
                <a:gd name="T15" fmla="*/ 524 h 656"/>
                <a:gd name="T16" fmla="*/ 38 w 137"/>
                <a:gd name="T17" fmla="*/ 656 h 656"/>
                <a:gd name="T18" fmla="*/ 132 w 137"/>
                <a:gd name="T19" fmla="*/ 650 h 656"/>
                <a:gd name="T20" fmla="*/ 127 w 137"/>
                <a:gd name="T21" fmla="*/ 631 h 656"/>
                <a:gd name="T22" fmla="*/ 119 w 137"/>
                <a:gd name="T23" fmla="*/ 578 h 656"/>
                <a:gd name="T24" fmla="*/ 107 w 137"/>
                <a:gd name="T25" fmla="*/ 499 h 656"/>
                <a:gd name="T26" fmla="*/ 97 w 137"/>
                <a:gd name="T27" fmla="*/ 403 h 656"/>
                <a:gd name="T28" fmla="*/ 92 w 137"/>
                <a:gd name="T29" fmla="*/ 297 h 656"/>
                <a:gd name="T30" fmla="*/ 94 w 137"/>
                <a:gd name="T31" fmla="*/ 192 h 656"/>
                <a:gd name="T32" fmla="*/ 108 w 137"/>
                <a:gd name="T33" fmla="*/ 91 h 656"/>
                <a:gd name="T34" fmla="*/ 137 w 137"/>
                <a:gd name="T35" fmla="*/ 7 h 656"/>
                <a:gd name="T36" fmla="*/ 137 w 137"/>
                <a:gd name="T37" fmla="*/ 6 h 656"/>
                <a:gd name="T38" fmla="*/ 137 w 137"/>
                <a:gd name="T39" fmla="*/ 4 h 656"/>
                <a:gd name="T40" fmla="*/ 135 w 137"/>
                <a:gd name="T41" fmla="*/ 2 h 656"/>
                <a:gd name="T42" fmla="*/ 129 w 137"/>
                <a:gd name="T43" fmla="*/ 0 h 656"/>
                <a:gd name="T44" fmla="*/ 119 w 137"/>
                <a:gd name="T45" fmla="*/ 0 h 656"/>
                <a:gd name="T46" fmla="*/ 101 w 137"/>
                <a:gd name="T47" fmla="*/ 1 h 656"/>
                <a:gd name="T48" fmla="*/ 77 w 137"/>
                <a:gd name="T49" fmla="*/ 5 h 656"/>
                <a:gd name="T50" fmla="*/ 43 w 137"/>
                <a:gd name="T51" fmla="*/ 12 h 6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"/>
                <a:gd name="T79" fmla="*/ 0 h 656"/>
                <a:gd name="T80" fmla="*/ 137 w 137"/>
                <a:gd name="T81" fmla="*/ 656 h 6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" h="656">
                  <a:moveTo>
                    <a:pt x="43" y="12"/>
                  </a:moveTo>
                  <a:lnTo>
                    <a:pt x="39" y="25"/>
                  </a:lnTo>
                  <a:lnTo>
                    <a:pt x="30" y="62"/>
                  </a:lnTo>
                  <a:lnTo>
                    <a:pt x="19" y="122"/>
                  </a:lnTo>
                  <a:lnTo>
                    <a:pt x="7" y="199"/>
                  </a:lnTo>
                  <a:lnTo>
                    <a:pt x="0" y="294"/>
                  </a:lnTo>
                  <a:lnTo>
                    <a:pt x="1" y="403"/>
                  </a:lnTo>
                  <a:lnTo>
                    <a:pt x="12" y="524"/>
                  </a:lnTo>
                  <a:lnTo>
                    <a:pt x="38" y="656"/>
                  </a:lnTo>
                  <a:lnTo>
                    <a:pt x="132" y="650"/>
                  </a:lnTo>
                  <a:lnTo>
                    <a:pt x="127" y="631"/>
                  </a:lnTo>
                  <a:lnTo>
                    <a:pt x="119" y="578"/>
                  </a:lnTo>
                  <a:lnTo>
                    <a:pt x="107" y="499"/>
                  </a:lnTo>
                  <a:lnTo>
                    <a:pt x="97" y="403"/>
                  </a:lnTo>
                  <a:lnTo>
                    <a:pt x="92" y="297"/>
                  </a:lnTo>
                  <a:lnTo>
                    <a:pt x="94" y="192"/>
                  </a:lnTo>
                  <a:lnTo>
                    <a:pt x="108" y="91"/>
                  </a:lnTo>
                  <a:lnTo>
                    <a:pt x="137" y="7"/>
                  </a:lnTo>
                  <a:lnTo>
                    <a:pt x="137" y="6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29" y="0"/>
                  </a:lnTo>
                  <a:lnTo>
                    <a:pt x="119" y="0"/>
                  </a:lnTo>
                  <a:lnTo>
                    <a:pt x="101" y="1"/>
                  </a:lnTo>
                  <a:lnTo>
                    <a:pt x="77" y="5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0" name="Freeform 141"/>
            <p:cNvSpPr>
              <a:spLocks/>
            </p:cNvSpPr>
            <p:nvPr/>
          </p:nvSpPr>
          <p:spPr bwMode="auto">
            <a:xfrm>
              <a:off x="6412" y="13680"/>
              <a:ext cx="116" cy="560"/>
            </a:xfrm>
            <a:custGeom>
              <a:avLst/>
              <a:gdLst>
                <a:gd name="T0" fmla="*/ 36 w 116"/>
                <a:gd name="T1" fmla="*/ 11 h 560"/>
                <a:gd name="T2" fmla="*/ 33 w 116"/>
                <a:gd name="T3" fmla="*/ 21 h 560"/>
                <a:gd name="T4" fmla="*/ 24 w 116"/>
                <a:gd name="T5" fmla="*/ 53 h 560"/>
                <a:gd name="T6" fmla="*/ 15 w 116"/>
                <a:gd name="T7" fmla="*/ 103 h 560"/>
                <a:gd name="T8" fmla="*/ 5 w 116"/>
                <a:gd name="T9" fmla="*/ 169 h 560"/>
                <a:gd name="T10" fmla="*/ 0 w 116"/>
                <a:gd name="T11" fmla="*/ 250 h 560"/>
                <a:gd name="T12" fmla="*/ 1 w 116"/>
                <a:gd name="T13" fmla="*/ 344 h 560"/>
                <a:gd name="T14" fmla="*/ 10 w 116"/>
                <a:gd name="T15" fmla="*/ 448 h 560"/>
                <a:gd name="T16" fmla="*/ 32 w 116"/>
                <a:gd name="T17" fmla="*/ 560 h 560"/>
                <a:gd name="T18" fmla="*/ 112 w 116"/>
                <a:gd name="T19" fmla="*/ 555 h 560"/>
                <a:gd name="T20" fmla="*/ 108 w 116"/>
                <a:gd name="T21" fmla="*/ 538 h 560"/>
                <a:gd name="T22" fmla="*/ 101 w 116"/>
                <a:gd name="T23" fmla="*/ 493 h 560"/>
                <a:gd name="T24" fmla="*/ 91 w 116"/>
                <a:gd name="T25" fmla="*/ 426 h 560"/>
                <a:gd name="T26" fmla="*/ 82 w 116"/>
                <a:gd name="T27" fmla="*/ 344 h 560"/>
                <a:gd name="T28" fmla="*/ 77 w 116"/>
                <a:gd name="T29" fmla="*/ 255 h 560"/>
                <a:gd name="T30" fmla="*/ 79 w 116"/>
                <a:gd name="T31" fmla="*/ 164 h 560"/>
                <a:gd name="T32" fmla="*/ 91 w 116"/>
                <a:gd name="T33" fmla="*/ 79 h 560"/>
                <a:gd name="T34" fmla="*/ 116 w 116"/>
                <a:gd name="T35" fmla="*/ 6 h 560"/>
                <a:gd name="T36" fmla="*/ 116 w 116"/>
                <a:gd name="T37" fmla="*/ 5 h 560"/>
                <a:gd name="T38" fmla="*/ 116 w 116"/>
                <a:gd name="T39" fmla="*/ 4 h 560"/>
                <a:gd name="T40" fmla="*/ 114 w 116"/>
                <a:gd name="T41" fmla="*/ 2 h 560"/>
                <a:gd name="T42" fmla="*/ 109 w 116"/>
                <a:gd name="T43" fmla="*/ 0 h 560"/>
                <a:gd name="T44" fmla="*/ 100 w 116"/>
                <a:gd name="T45" fmla="*/ 0 h 560"/>
                <a:gd name="T46" fmla="*/ 86 w 116"/>
                <a:gd name="T47" fmla="*/ 1 h 560"/>
                <a:gd name="T48" fmla="*/ 65 w 116"/>
                <a:gd name="T49" fmla="*/ 4 h 560"/>
                <a:gd name="T50" fmla="*/ 36 w 116"/>
                <a:gd name="T51" fmla="*/ 11 h 5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6"/>
                <a:gd name="T79" fmla="*/ 0 h 560"/>
                <a:gd name="T80" fmla="*/ 116 w 116"/>
                <a:gd name="T81" fmla="*/ 560 h 5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6" h="560">
                  <a:moveTo>
                    <a:pt x="36" y="11"/>
                  </a:moveTo>
                  <a:lnTo>
                    <a:pt x="33" y="21"/>
                  </a:lnTo>
                  <a:lnTo>
                    <a:pt x="24" y="53"/>
                  </a:lnTo>
                  <a:lnTo>
                    <a:pt x="15" y="103"/>
                  </a:lnTo>
                  <a:lnTo>
                    <a:pt x="5" y="169"/>
                  </a:lnTo>
                  <a:lnTo>
                    <a:pt x="0" y="250"/>
                  </a:lnTo>
                  <a:lnTo>
                    <a:pt x="1" y="344"/>
                  </a:lnTo>
                  <a:lnTo>
                    <a:pt x="10" y="448"/>
                  </a:lnTo>
                  <a:lnTo>
                    <a:pt x="32" y="560"/>
                  </a:lnTo>
                  <a:lnTo>
                    <a:pt x="112" y="555"/>
                  </a:lnTo>
                  <a:lnTo>
                    <a:pt x="108" y="538"/>
                  </a:lnTo>
                  <a:lnTo>
                    <a:pt x="101" y="493"/>
                  </a:lnTo>
                  <a:lnTo>
                    <a:pt x="91" y="426"/>
                  </a:lnTo>
                  <a:lnTo>
                    <a:pt x="82" y="344"/>
                  </a:lnTo>
                  <a:lnTo>
                    <a:pt x="77" y="255"/>
                  </a:lnTo>
                  <a:lnTo>
                    <a:pt x="79" y="164"/>
                  </a:lnTo>
                  <a:lnTo>
                    <a:pt x="91" y="79"/>
                  </a:lnTo>
                  <a:lnTo>
                    <a:pt x="116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65" y="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1" name="Freeform 142"/>
            <p:cNvSpPr>
              <a:spLocks/>
            </p:cNvSpPr>
            <p:nvPr/>
          </p:nvSpPr>
          <p:spPr bwMode="auto">
            <a:xfrm>
              <a:off x="6417" y="13724"/>
              <a:ext cx="97" cy="463"/>
            </a:xfrm>
            <a:custGeom>
              <a:avLst/>
              <a:gdLst>
                <a:gd name="T0" fmla="*/ 30 w 97"/>
                <a:gd name="T1" fmla="*/ 9 h 463"/>
                <a:gd name="T2" fmla="*/ 27 w 97"/>
                <a:gd name="T3" fmla="*/ 17 h 463"/>
                <a:gd name="T4" fmla="*/ 20 w 97"/>
                <a:gd name="T5" fmla="*/ 44 h 463"/>
                <a:gd name="T6" fmla="*/ 12 w 97"/>
                <a:gd name="T7" fmla="*/ 85 h 463"/>
                <a:gd name="T8" fmla="*/ 4 w 97"/>
                <a:gd name="T9" fmla="*/ 140 h 463"/>
                <a:gd name="T10" fmla="*/ 0 w 97"/>
                <a:gd name="T11" fmla="*/ 207 h 463"/>
                <a:gd name="T12" fmla="*/ 0 w 97"/>
                <a:gd name="T13" fmla="*/ 285 h 463"/>
                <a:gd name="T14" fmla="*/ 9 w 97"/>
                <a:gd name="T15" fmla="*/ 370 h 463"/>
                <a:gd name="T16" fmla="*/ 26 w 97"/>
                <a:gd name="T17" fmla="*/ 463 h 463"/>
                <a:gd name="T18" fmla="*/ 93 w 97"/>
                <a:gd name="T19" fmla="*/ 460 h 463"/>
                <a:gd name="T20" fmla="*/ 89 w 97"/>
                <a:gd name="T21" fmla="*/ 446 h 463"/>
                <a:gd name="T22" fmla="*/ 83 w 97"/>
                <a:gd name="T23" fmla="*/ 408 h 463"/>
                <a:gd name="T24" fmla="*/ 75 w 97"/>
                <a:gd name="T25" fmla="*/ 353 h 463"/>
                <a:gd name="T26" fmla="*/ 68 w 97"/>
                <a:gd name="T27" fmla="*/ 285 h 463"/>
                <a:gd name="T28" fmla="*/ 65 w 97"/>
                <a:gd name="T29" fmla="*/ 211 h 463"/>
                <a:gd name="T30" fmla="*/ 67 w 97"/>
                <a:gd name="T31" fmla="*/ 136 h 463"/>
                <a:gd name="T32" fmla="*/ 76 w 97"/>
                <a:gd name="T33" fmla="*/ 65 h 463"/>
                <a:gd name="T34" fmla="*/ 97 w 97"/>
                <a:gd name="T35" fmla="*/ 5 h 463"/>
                <a:gd name="T36" fmla="*/ 97 w 97"/>
                <a:gd name="T37" fmla="*/ 4 h 463"/>
                <a:gd name="T38" fmla="*/ 97 w 97"/>
                <a:gd name="T39" fmla="*/ 3 h 463"/>
                <a:gd name="T40" fmla="*/ 95 w 97"/>
                <a:gd name="T41" fmla="*/ 1 h 463"/>
                <a:gd name="T42" fmla="*/ 91 w 97"/>
                <a:gd name="T43" fmla="*/ 0 h 463"/>
                <a:gd name="T44" fmla="*/ 84 w 97"/>
                <a:gd name="T45" fmla="*/ 0 h 463"/>
                <a:gd name="T46" fmla="*/ 71 w 97"/>
                <a:gd name="T47" fmla="*/ 0 h 463"/>
                <a:gd name="T48" fmla="*/ 54 w 97"/>
                <a:gd name="T49" fmla="*/ 3 h 463"/>
                <a:gd name="T50" fmla="*/ 30 w 97"/>
                <a:gd name="T51" fmla="*/ 9 h 4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463"/>
                <a:gd name="T80" fmla="*/ 97 w 97"/>
                <a:gd name="T81" fmla="*/ 463 h 46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463">
                  <a:moveTo>
                    <a:pt x="30" y="9"/>
                  </a:moveTo>
                  <a:lnTo>
                    <a:pt x="27" y="17"/>
                  </a:lnTo>
                  <a:lnTo>
                    <a:pt x="20" y="44"/>
                  </a:lnTo>
                  <a:lnTo>
                    <a:pt x="12" y="85"/>
                  </a:lnTo>
                  <a:lnTo>
                    <a:pt x="4" y="140"/>
                  </a:lnTo>
                  <a:lnTo>
                    <a:pt x="0" y="207"/>
                  </a:lnTo>
                  <a:lnTo>
                    <a:pt x="0" y="285"/>
                  </a:lnTo>
                  <a:lnTo>
                    <a:pt x="9" y="370"/>
                  </a:lnTo>
                  <a:lnTo>
                    <a:pt x="26" y="463"/>
                  </a:lnTo>
                  <a:lnTo>
                    <a:pt x="93" y="460"/>
                  </a:lnTo>
                  <a:lnTo>
                    <a:pt x="89" y="446"/>
                  </a:lnTo>
                  <a:lnTo>
                    <a:pt x="83" y="408"/>
                  </a:lnTo>
                  <a:lnTo>
                    <a:pt x="75" y="353"/>
                  </a:lnTo>
                  <a:lnTo>
                    <a:pt x="68" y="285"/>
                  </a:lnTo>
                  <a:lnTo>
                    <a:pt x="65" y="211"/>
                  </a:lnTo>
                  <a:lnTo>
                    <a:pt x="67" y="136"/>
                  </a:lnTo>
                  <a:lnTo>
                    <a:pt x="76" y="65"/>
                  </a:lnTo>
                  <a:lnTo>
                    <a:pt x="97" y="5"/>
                  </a:lnTo>
                  <a:lnTo>
                    <a:pt x="97" y="4"/>
                  </a:lnTo>
                  <a:lnTo>
                    <a:pt x="97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4" y="0"/>
                  </a:lnTo>
                  <a:lnTo>
                    <a:pt x="71" y="0"/>
                  </a:lnTo>
                  <a:lnTo>
                    <a:pt x="54" y="3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2" name="Freeform 143"/>
            <p:cNvSpPr>
              <a:spLocks/>
            </p:cNvSpPr>
            <p:nvPr/>
          </p:nvSpPr>
          <p:spPr bwMode="auto">
            <a:xfrm>
              <a:off x="6422" y="13768"/>
              <a:ext cx="77" cy="367"/>
            </a:xfrm>
            <a:custGeom>
              <a:avLst/>
              <a:gdLst>
                <a:gd name="T0" fmla="*/ 24 w 77"/>
                <a:gd name="T1" fmla="*/ 8 h 367"/>
                <a:gd name="T2" fmla="*/ 22 w 77"/>
                <a:gd name="T3" fmla="*/ 15 h 367"/>
                <a:gd name="T4" fmla="*/ 17 w 77"/>
                <a:gd name="T5" fmla="*/ 36 h 367"/>
                <a:gd name="T6" fmla="*/ 10 w 77"/>
                <a:gd name="T7" fmla="*/ 68 h 367"/>
                <a:gd name="T8" fmla="*/ 4 w 77"/>
                <a:gd name="T9" fmla="*/ 112 h 367"/>
                <a:gd name="T10" fmla="*/ 0 w 77"/>
                <a:gd name="T11" fmla="*/ 164 h 367"/>
                <a:gd name="T12" fmla="*/ 0 w 77"/>
                <a:gd name="T13" fmla="*/ 226 h 367"/>
                <a:gd name="T14" fmla="*/ 7 w 77"/>
                <a:gd name="T15" fmla="*/ 294 h 367"/>
                <a:gd name="T16" fmla="*/ 21 w 77"/>
                <a:gd name="T17" fmla="*/ 367 h 367"/>
                <a:gd name="T18" fmla="*/ 74 w 77"/>
                <a:gd name="T19" fmla="*/ 364 h 367"/>
                <a:gd name="T20" fmla="*/ 71 w 77"/>
                <a:gd name="T21" fmla="*/ 353 h 367"/>
                <a:gd name="T22" fmla="*/ 66 w 77"/>
                <a:gd name="T23" fmla="*/ 323 h 367"/>
                <a:gd name="T24" fmla="*/ 60 w 77"/>
                <a:gd name="T25" fmla="*/ 280 h 367"/>
                <a:gd name="T26" fmla="*/ 54 w 77"/>
                <a:gd name="T27" fmla="*/ 226 h 367"/>
                <a:gd name="T28" fmla="*/ 51 w 77"/>
                <a:gd name="T29" fmla="*/ 168 h 367"/>
                <a:gd name="T30" fmla="*/ 53 w 77"/>
                <a:gd name="T31" fmla="*/ 107 h 367"/>
                <a:gd name="T32" fmla="*/ 61 w 77"/>
                <a:gd name="T33" fmla="*/ 52 h 367"/>
                <a:gd name="T34" fmla="*/ 77 w 77"/>
                <a:gd name="T35" fmla="*/ 5 h 367"/>
                <a:gd name="T36" fmla="*/ 77 w 77"/>
                <a:gd name="T37" fmla="*/ 5 h 367"/>
                <a:gd name="T38" fmla="*/ 77 w 77"/>
                <a:gd name="T39" fmla="*/ 2 h 367"/>
                <a:gd name="T40" fmla="*/ 76 w 77"/>
                <a:gd name="T41" fmla="*/ 1 h 367"/>
                <a:gd name="T42" fmla="*/ 72 w 77"/>
                <a:gd name="T43" fmla="*/ 0 h 367"/>
                <a:gd name="T44" fmla="*/ 66 w 77"/>
                <a:gd name="T45" fmla="*/ 0 h 367"/>
                <a:gd name="T46" fmla="*/ 56 w 77"/>
                <a:gd name="T47" fmla="*/ 1 h 367"/>
                <a:gd name="T48" fmla="*/ 43 w 77"/>
                <a:gd name="T49" fmla="*/ 4 h 367"/>
                <a:gd name="T50" fmla="*/ 24 w 77"/>
                <a:gd name="T51" fmla="*/ 8 h 3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7"/>
                <a:gd name="T79" fmla="*/ 0 h 367"/>
                <a:gd name="T80" fmla="*/ 77 w 77"/>
                <a:gd name="T81" fmla="*/ 367 h 3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7" h="367">
                  <a:moveTo>
                    <a:pt x="24" y="8"/>
                  </a:moveTo>
                  <a:lnTo>
                    <a:pt x="22" y="15"/>
                  </a:lnTo>
                  <a:lnTo>
                    <a:pt x="17" y="36"/>
                  </a:lnTo>
                  <a:lnTo>
                    <a:pt x="10" y="68"/>
                  </a:lnTo>
                  <a:lnTo>
                    <a:pt x="4" y="112"/>
                  </a:lnTo>
                  <a:lnTo>
                    <a:pt x="0" y="164"/>
                  </a:lnTo>
                  <a:lnTo>
                    <a:pt x="0" y="226"/>
                  </a:lnTo>
                  <a:lnTo>
                    <a:pt x="7" y="294"/>
                  </a:lnTo>
                  <a:lnTo>
                    <a:pt x="21" y="367"/>
                  </a:lnTo>
                  <a:lnTo>
                    <a:pt x="74" y="364"/>
                  </a:lnTo>
                  <a:lnTo>
                    <a:pt x="71" y="353"/>
                  </a:lnTo>
                  <a:lnTo>
                    <a:pt x="66" y="323"/>
                  </a:lnTo>
                  <a:lnTo>
                    <a:pt x="60" y="280"/>
                  </a:lnTo>
                  <a:lnTo>
                    <a:pt x="54" y="226"/>
                  </a:lnTo>
                  <a:lnTo>
                    <a:pt x="51" y="168"/>
                  </a:lnTo>
                  <a:lnTo>
                    <a:pt x="53" y="107"/>
                  </a:lnTo>
                  <a:lnTo>
                    <a:pt x="61" y="52"/>
                  </a:lnTo>
                  <a:lnTo>
                    <a:pt x="77" y="5"/>
                  </a:lnTo>
                  <a:lnTo>
                    <a:pt x="77" y="2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3" name="Freeform 144"/>
            <p:cNvSpPr>
              <a:spLocks/>
            </p:cNvSpPr>
            <p:nvPr/>
          </p:nvSpPr>
          <p:spPr bwMode="auto">
            <a:xfrm>
              <a:off x="6428" y="13813"/>
              <a:ext cx="56" cy="271"/>
            </a:xfrm>
            <a:custGeom>
              <a:avLst/>
              <a:gdLst>
                <a:gd name="T0" fmla="*/ 17 w 56"/>
                <a:gd name="T1" fmla="*/ 5 h 271"/>
                <a:gd name="T2" fmla="*/ 16 w 56"/>
                <a:gd name="T3" fmla="*/ 10 h 271"/>
                <a:gd name="T4" fmla="*/ 12 w 56"/>
                <a:gd name="T5" fmla="*/ 25 h 271"/>
                <a:gd name="T6" fmla="*/ 6 w 56"/>
                <a:gd name="T7" fmla="*/ 49 h 271"/>
                <a:gd name="T8" fmla="*/ 2 w 56"/>
                <a:gd name="T9" fmla="*/ 82 h 271"/>
                <a:gd name="T10" fmla="*/ 0 w 56"/>
                <a:gd name="T11" fmla="*/ 122 h 271"/>
                <a:gd name="T12" fmla="*/ 0 w 56"/>
                <a:gd name="T13" fmla="*/ 166 h 271"/>
                <a:gd name="T14" fmla="*/ 4 w 56"/>
                <a:gd name="T15" fmla="*/ 217 h 271"/>
                <a:gd name="T16" fmla="*/ 15 w 56"/>
                <a:gd name="T17" fmla="*/ 271 h 271"/>
                <a:gd name="T18" fmla="*/ 54 w 56"/>
                <a:gd name="T19" fmla="*/ 268 h 271"/>
                <a:gd name="T20" fmla="*/ 52 w 56"/>
                <a:gd name="T21" fmla="*/ 261 h 271"/>
                <a:gd name="T22" fmla="*/ 48 w 56"/>
                <a:gd name="T23" fmla="*/ 238 h 271"/>
                <a:gd name="T24" fmla="*/ 44 w 56"/>
                <a:gd name="T25" fmla="*/ 206 h 271"/>
                <a:gd name="T26" fmla="*/ 40 w 56"/>
                <a:gd name="T27" fmla="*/ 166 h 271"/>
                <a:gd name="T28" fmla="*/ 37 w 56"/>
                <a:gd name="T29" fmla="*/ 123 h 271"/>
                <a:gd name="T30" fmla="*/ 39 w 56"/>
                <a:gd name="T31" fmla="*/ 78 h 271"/>
                <a:gd name="T32" fmla="*/ 44 w 56"/>
                <a:gd name="T33" fmla="*/ 37 h 271"/>
                <a:gd name="T34" fmla="*/ 56 w 56"/>
                <a:gd name="T35" fmla="*/ 3 h 271"/>
                <a:gd name="T36" fmla="*/ 56 w 56"/>
                <a:gd name="T37" fmla="*/ 3 h 271"/>
                <a:gd name="T38" fmla="*/ 56 w 56"/>
                <a:gd name="T39" fmla="*/ 2 h 271"/>
                <a:gd name="T40" fmla="*/ 55 w 56"/>
                <a:gd name="T41" fmla="*/ 1 h 271"/>
                <a:gd name="T42" fmla="*/ 52 w 56"/>
                <a:gd name="T43" fmla="*/ 0 h 271"/>
                <a:gd name="T44" fmla="*/ 48 w 56"/>
                <a:gd name="T45" fmla="*/ 0 h 271"/>
                <a:gd name="T46" fmla="*/ 42 w 56"/>
                <a:gd name="T47" fmla="*/ 0 h 271"/>
                <a:gd name="T48" fmla="*/ 31 w 56"/>
                <a:gd name="T49" fmla="*/ 2 h 271"/>
                <a:gd name="T50" fmla="*/ 17 w 56"/>
                <a:gd name="T51" fmla="*/ 5 h 2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271"/>
                <a:gd name="T80" fmla="*/ 56 w 56"/>
                <a:gd name="T81" fmla="*/ 271 h 27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271">
                  <a:moveTo>
                    <a:pt x="17" y="5"/>
                  </a:moveTo>
                  <a:lnTo>
                    <a:pt x="16" y="10"/>
                  </a:lnTo>
                  <a:lnTo>
                    <a:pt x="12" y="25"/>
                  </a:lnTo>
                  <a:lnTo>
                    <a:pt x="6" y="49"/>
                  </a:lnTo>
                  <a:lnTo>
                    <a:pt x="2" y="82"/>
                  </a:lnTo>
                  <a:lnTo>
                    <a:pt x="0" y="122"/>
                  </a:lnTo>
                  <a:lnTo>
                    <a:pt x="0" y="166"/>
                  </a:lnTo>
                  <a:lnTo>
                    <a:pt x="4" y="217"/>
                  </a:lnTo>
                  <a:lnTo>
                    <a:pt x="15" y="271"/>
                  </a:lnTo>
                  <a:lnTo>
                    <a:pt x="54" y="268"/>
                  </a:lnTo>
                  <a:lnTo>
                    <a:pt x="52" y="261"/>
                  </a:lnTo>
                  <a:lnTo>
                    <a:pt x="48" y="238"/>
                  </a:lnTo>
                  <a:lnTo>
                    <a:pt x="44" y="206"/>
                  </a:lnTo>
                  <a:lnTo>
                    <a:pt x="40" y="166"/>
                  </a:lnTo>
                  <a:lnTo>
                    <a:pt x="37" y="123"/>
                  </a:lnTo>
                  <a:lnTo>
                    <a:pt x="39" y="78"/>
                  </a:lnTo>
                  <a:lnTo>
                    <a:pt x="44" y="37"/>
                  </a:lnTo>
                  <a:lnTo>
                    <a:pt x="56" y="3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1" y="2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4" name="Freeform 145"/>
            <p:cNvSpPr>
              <a:spLocks/>
            </p:cNvSpPr>
            <p:nvPr/>
          </p:nvSpPr>
          <p:spPr bwMode="auto">
            <a:xfrm>
              <a:off x="7211" y="13549"/>
              <a:ext cx="186" cy="732"/>
            </a:xfrm>
            <a:custGeom>
              <a:avLst/>
              <a:gdLst>
                <a:gd name="T0" fmla="*/ 186 w 186"/>
                <a:gd name="T1" fmla="*/ 6 h 732"/>
                <a:gd name="T2" fmla="*/ 182 w 186"/>
                <a:gd name="T3" fmla="*/ 11 h 732"/>
                <a:gd name="T4" fmla="*/ 169 w 186"/>
                <a:gd name="T5" fmla="*/ 29 h 732"/>
                <a:gd name="T6" fmla="*/ 153 w 186"/>
                <a:gd name="T7" fmla="*/ 67 h 732"/>
                <a:gd name="T8" fmla="*/ 137 w 186"/>
                <a:gd name="T9" fmla="*/ 130 h 732"/>
                <a:gd name="T10" fmla="*/ 124 w 186"/>
                <a:gd name="T11" fmla="*/ 221 h 732"/>
                <a:gd name="T12" fmla="*/ 117 w 186"/>
                <a:gd name="T13" fmla="*/ 350 h 732"/>
                <a:gd name="T14" fmla="*/ 122 w 186"/>
                <a:gd name="T15" fmla="*/ 517 h 732"/>
                <a:gd name="T16" fmla="*/ 139 w 186"/>
                <a:gd name="T17" fmla="*/ 732 h 732"/>
                <a:gd name="T18" fmla="*/ 34 w 186"/>
                <a:gd name="T19" fmla="*/ 732 h 732"/>
                <a:gd name="T20" fmla="*/ 31 w 186"/>
                <a:gd name="T21" fmla="*/ 711 h 732"/>
                <a:gd name="T22" fmla="*/ 22 w 186"/>
                <a:gd name="T23" fmla="*/ 651 h 732"/>
                <a:gd name="T24" fmla="*/ 12 w 186"/>
                <a:gd name="T25" fmla="*/ 563 h 732"/>
                <a:gd name="T26" fmla="*/ 3 w 186"/>
                <a:gd name="T27" fmla="*/ 454 h 732"/>
                <a:gd name="T28" fmla="*/ 0 w 186"/>
                <a:gd name="T29" fmla="*/ 335 h 732"/>
                <a:gd name="T30" fmla="*/ 6 w 186"/>
                <a:gd name="T31" fmla="*/ 213 h 732"/>
                <a:gd name="T32" fmla="*/ 25 w 186"/>
                <a:gd name="T33" fmla="*/ 98 h 732"/>
                <a:gd name="T34" fmla="*/ 60 w 186"/>
                <a:gd name="T35" fmla="*/ 0 h 732"/>
                <a:gd name="T36" fmla="*/ 186 w 186"/>
                <a:gd name="T37" fmla="*/ 6 h 7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6"/>
                <a:gd name="T58" fmla="*/ 0 h 732"/>
                <a:gd name="T59" fmla="*/ 186 w 186"/>
                <a:gd name="T60" fmla="*/ 732 h 7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6" h="732">
                  <a:moveTo>
                    <a:pt x="186" y="6"/>
                  </a:moveTo>
                  <a:lnTo>
                    <a:pt x="182" y="11"/>
                  </a:lnTo>
                  <a:lnTo>
                    <a:pt x="169" y="29"/>
                  </a:lnTo>
                  <a:lnTo>
                    <a:pt x="153" y="67"/>
                  </a:lnTo>
                  <a:lnTo>
                    <a:pt x="137" y="130"/>
                  </a:lnTo>
                  <a:lnTo>
                    <a:pt x="124" y="221"/>
                  </a:lnTo>
                  <a:lnTo>
                    <a:pt x="117" y="350"/>
                  </a:lnTo>
                  <a:lnTo>
                    <a:pt x="122" y="517"/>
                  </a:lnTo>
                  <a:lnTo>
                    <a:pt x="139" y="732"/>
                  </a:lnTo>
                  <a:lnTo>
                    <a:pt x="34" y="732"/>
                  </a:lnTo>
                  <a:lnTo>
                    <a:pt x="31" y="711"/>
                  </a:lnTo>
                  <a:lnTo>
                    <a:pt x="22" y="651"/>
                  </a:lnTo>
                  <a:lnTo>
                    <a:pt x="12" y="563"/>
                  </a:lnTo>
                  <a:lnTo>
                    <a:pt x="3" y="454"/>
                  </a:lnTo>
                  <a:lnTo>
                    <a:pt x="0" y="335"/>
                  </a:lnTo>
                  <a:lnTo>
                    <a:pt x="6" y="213"/>
                  </a:lnTo>
                  <a:lnTo>
                    <a:pt x="25" y="98"/>
                  </a:lnTo>
                  <a:lnTo>
                    <a:pt x="60" y="0"/>
                  </a:lnTo>
                  <a:lnTo>
                    <a:pt x="186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5" name="Freeform 146"/>
            <p:cNvSpPr>
              <a:spLocks/>
            </p:cNvSpPr>
            <p:nvPr/>
          </p:nvSpPr>
          <p:spPr bwMode="auto">
            <a:xfrm>
              <a:off x="7219" y="13600"/>
              <a:ext cx="158" cy="625"/>
            </a:xfrm>
            <a:custGeom>
              <a:avLst/>
              <a:gdLst>
                <a:gd name="T0" fmla="*/ 158 w 158"/>
                <a:gd name="T1" fmla="*/ 4 h 625"/>
                <a:gd name="T2" fmla="*/ 153 w 158"/>
                <a:gd name="T3" fmla="*/ 9 h 625"/>
                <a:gd name="T4" fmla="*/ 144 w 158"/>
                <a:gd name="T5" fmla="*/ 25 h 625"/>
                <a:gd name="T6" fmla="*/ 130 w 158"/>
                <a:gd name="T7" fmla="*/ 57 h 625"/>
                <a:gd name="T8" fmla="*/ 116 w 158"/>
                <a:gd name="T9" fmla="*/ 110 h 625"/>
                <a:gd name="T10" fmla="*/ 105 w 158"/>
                <a:gd name="T11" fmla="*/ 189 h 625"/>
                <a:gd name="T12" fmla="*/ 100 w 158"/>
                <a:gd name="T13" fmla="*/ 298 h 625"/>
                <a:gd name="T14" fmla="*/ 103 w 158"/>
                <a:gd name="T15" fmla="*/ 441 h 625"/>
                <a:gd name="T16" fmla="*/ 118 w 158"/>
                <a:gd name="T17" fmla="*/ 625 h 625"/>
                <a:gd name="T18" fmla="*/ 29 w 158"/>
                <a:gd name="T19" fmla="*/ 625 h 625"/>
                <a:gd name="T20" fmla="*/ 25 w 158"/>
                <a:gd name="T21" fmla="*/ 607 h 625"/>
                <a:gd name="T22" fmla="*/ 18 w 158"/>
                <a:gd name="T23" fmla="*/ 556 h 625"/>
                <a:gd name="T24" fmla="*/ 9 w 158"/>
                <a:gd name="T25" fmla="*/ 480 h 625"/>
                <a:gd name="T26" fmla="*/ 2 w 158"/>
                <a:gd name="T27" fmla="*/ 387 h 625"/>
                <a:gd name="T28" fmla="*/ 0 w 158"/>
                <a:gd name="T29" fmla="*/ 286 h 625"/>
                <a:gd name="T30" fmla="*/ 5 w 158"/>
                <a:gd name="T31" fmla="*/ 182 h 625"/>
                <a:gd name="T32" fmla="*/ 21 w 158"/>
                <a:gd name="T33" fmla="*/ 84 h 625"/>
                <a:gd name="T34" fmla="*/ 51 w 158"/>
                <a:gd name="T35" fmla="*/ 0 h 625"/>
                <a:gd name="T36" fmla="*/ 158 w 158"/>
                <a:gd name="T37" fmla="*/ 4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8"/>
                <a:gd name="T58" fmla="*/ 0 h 625"/>
                <a:gd name="T59" fmla="*/ 158 w 158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8" h="625">
                  <a:moveTo>
                    <a:pt x="158" y="4"/>
                  </a:moveTo>
                  <a:lnTo>
                    <a:pt x="153" y="9"/>
                  </a:lnTo>
                  <a:lnTo>
                    <a:pt x="144" y="25"/>
                  </a:lnTo>
                  <a:lnTo>
                    <a:pt x="130" y="57"/>
                  </a:lnTo>
                  <a:lnTo>
                    <a:pt x="116" y="110"/>
                  </a:lnTo>
                  <a:lnTo>
                    <a:pt x="105" y="189"/>
                  </a:lnTo>
                  <a:lnTo>
                    <a:pt x="100" y="298"/>
                  </a:lnTo>
                  <a:lnTo>
                    <a:pt x="103" y="441"/>
                  </a:lnTo>
                  <a:lnTo>
                    <a:pt x="118" y="625"/>
                  </a:lnTo>
                  <a:lnTo>
                    <a:pt x="29" y="625"/>
                  </a:lnTo>
                  <a:lnTo>
                    <a:pt x="25" y="607"/>
                  </a:lnTo>
                  <a:lnTo>
                    <a:pt x="18" y="556"/>
                  </a:lnTo>
                  <a:lnTo>
                    <a:pt x="9" y="480"/>
                  </a:lnTo>
                  <a:lnTo>
                    <a:pt x="2" y="387"/>
                  </a:lnTo>
                  <a:lnTo>
                    <a:pt x="0" y="286"/>
                  </a:lnTo>
                  <a:lnTo>
                    <a:pt x="5" y="182"/>
                  </a:lnTo>
                  <a:lnTo>
                    <a:pt x="21" y="84"/>
                  </a:lnTo>
                  <a:lnTo>
                    <a:pt x="51" y="0"/>
                  </a:lnTo>
                  <a:lnTo>
                    <a:pt x="158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6" name="Freeform 147"/>
            <p:cNvSpPr>
              <a:spLocks/>
            </p:cNvSpPr>
            <p:nvPr/>
          </p:nvSpPr>
          <p:spPr bwMode="auto">
            <a:xfrm>
              <a:off x="7225" y="13651"/>
              <a:ext cx="131" cy="517"/>
            </a:xfrm>
            <a:custGeom>
              <a:avLst/>
              <a:gdLst>
                <a:gd name="T0" fmla="*/ 131 w 131"/>
                <a:gd name="T1" fmla="*/ 4 h 517"/>
                <a:gd name="T2" fmla="*/ 128 w 131"/>
                <a:gd name="T3" fmla="*/ 7 h 517"/>
                <a:gd name="T4" fmla="*/ 119 w 131"/>
                <a:gd name="T5" fmla="*/ 21 h 517"/>
                <a:gd name="T6" fmla="*/ 109 w 131"/>
                <a:gd name="T7" fmla="*/ 47 h 517"/>
                <a:gd name="T8" fmla="*/ 97 w 131"/>
                <a:gd name="T9" fmla="*/ 91 h 517"/>
                <a:gd name="T10" fmla="*/ 88 w 131"/>
                <a:gd name="T11" fmla="*/ 156 h 517"/>
                <a:gd name="T12" fmla="*/ 84 w 131"/>
                <a:gd name="T13" fmla="*/ 247 h 517"/>
                <a:gd name="T14" fmla="*/ 86 w 131"/>
                <a:gd name="T15" fmla="*/ 366 h 517"/>
                <a:gd name="T16" fmla="*/ 99 w 131"/>
                <a:gd name="T17" fmla="*/ 517 h 517"/>
                <a:gd name="T18" fmla="*/ 25 w 131"/>
                <a:gd name="T19" fmla="*/ 517 h 517"/>
                <a:gd name="T20" fmla="*/ 23 w 131"/>
                <a:gd name="T21" fmla="*/ 502 h 517"/>
                <a:gd name="T22" fmla="*/ 16 w 131"/>
                <a:gd name="T23" fmla="*/ 460 h 517"/>
                <a:gd name="T24" fmla="*/ 9 w 131"/>
                <a:gd name="T25" fmla="*/ 397 h 517"/>
                <a:gd name="T26" fmla="*/ 2 w 131"/>
                <a:gd name="T27" fmla="*/ 320 h 517"/>
                <a:gd name="T28" fmla="*/ 0 w 131"/>
                <a:gd name="T29" fmla="*/ 236 h 517"/>
                <a:gd name="T30" fmla="*/ 4 w 131"/>
                <a:gd name="T31" fmla="*/ 151 h 517"/>
                <a:gd name="T32" fmla="*/ 18 w 131"/>
                <a:gd name="T33" fmla="*/ 70 h 517"/>
                <a:gd name="T34" fmla="*/ 43 w 131"/>
                <a:gd name="T35" fmla="*/ 0 h 517"/>
                <a:gd name="T36" fmla="*/ 131 w 131"/>
                <a:gd name="T37" fmla="*/ 4 h 5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1"/>
                <a:gd name="T58" fmla="*/ 0 h 517"/>
                <a:gd name="T59" fmla="*/ 131 w 131"/>
                <a:gd name="T60" fmla="*/ 517 h 5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1" h="517">
                  <a:moveTo>
                    <a:pt x="131" y="4"/>
                  </a:moveTo>
                  <a:lnTo>
                    <a:pt x="128" y="7"/>
                  </a:lnTo>
                  <a:lnTo>
                    <a:pt x="119" y="21"/>
                  </a:lnTo>
                  <a:lnTo>
                    <a:pt x="109" y="47"/>
                  </a:lnTo>
                  <a:lnTo>
                    <a:pt x="97" y="91"/>
                  </a:lnTo>
                  <a:lnTo>
                    <a:pt x="88" y="156"/>
                  </a:lnTo>
                  <a:lnTo>
                    <a:pt x="84" y="247"/>
                  </a:lnTo>
                  <a:lnTo>
                    <a:pt x="86" y="366"/>
                  </a:lnTo>
                  <a:lnTo>
                    <a:pt x="99" y="517"/>
                  </a:lnTo>
                  <a:lnTo>
                    <a:pt x="25" y="517"/>
                  </a:lnTo>
                  <a:lnTo>
                    <a:pt x="23" y="502"/>
                  </a:lnTo>
                  <a:lnTo>
                    <a:pt x="16" y="460"/>
                  </a:lnTo>
                  <a:lnTo>
                    <a:pt x="9" y="397"/>
                  </a:lnTo>
                  <a:lnTo>
                    <a:pt x="2" y="320"/>
                  </a:lnTo>
                  <a:lnTo>
                    <a:pt x="0" y="236"/>
                  </a:lnTo>
                  <a:lnTo>
                    <a:pt x="4" y="151"/>
                  </a:lnTo>
                  <a:lnTo>
                    <a:pt x="18" y="70"/>
                  </a:lnTo>
                  <a:lnTo>
                    <a:pt x="43" y="0"/>
                  </a:lnTo>
                  <a:lnTo>
                    <a:pt x="131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7" name="Freeform 148"/>
            <p:cNvSpPr>
              <a:spLocks/>
            </p:cNvSpPr>
            <p:nvPr/>
          </p:nvSpPr>
          <p:spPr bwMode="auto">
            <a:xfrm>
              <a:off x="7233" y="13701"/>
              <a:ext cx="104" cy="411"/>
            </a:xfrm>
            <a:custGeom>
              <a:avLst/>
              <a:gdLst>
                <a:gd name="T0" fmla="*/ 104 w 104"/>
                <a:gd name="T1" fmla="*/ 4 h 411"/>
                <a:gd name="T2" fmla="*/ 101 w 104"/>
                <a:gd name="T3" fmla="*/ 7 h 411"/>
                <a:gd name="T4" fmla="*/ 94 w 104"/>
                <a:gd name="T5" fmla="*/ 17 h 411"/>
                <a:gd name="T6" fmla="*/ 86 w 104"/>
                <a:gd name="T7" fmla="*/ 38 h 411"/>
                <a:gd name="T8" fmla="*/ 76 w 104"/>
                <a:gd name="T9" fmla="*/ 73 h 411"/>
                <a:gd name="T10" fmla="*/ 69 w 104"/>
                <a:gd name="T11" fmla="*/ 125 h 411"/>
                <a:gd name="T12" fmla="*/ 65 w 104"/>
                <a:gd name="T13" fmla="*/ 196 h 411"/>
                <a:gd name="T14" fmla="*/ 67 w 104"/>
                <a:gd name="T15" fmla="*/ 291 h 411"/>
                <a:gd name="T16" fmla="*/ 77 w 104"/>
                <a:gd name="T17" fmla="*/ 411 h 411"/>
                <a:gd name="T18" fmla="*/ 19 w 104"/>
                <a:gd name="T19" fmla="*/ 411 h 411"/>
                <a:gd name="T20" fmla="*/ 17 w 104"/>
                <a:gd name="T21" fmla="*/ 399 h 411"/>
                <a:gd name="T22" fmla="*/ 11 w 104"/>
                <a:gd name="T23" fmla="*/ 365 h 411"/>
                <a:gd name="T24" fmla="*/ 6 w 104"/>
                <a:gd name="T25" fmla="*/ 316 h 411"/>
                <a:gd name="T26" fmla="*/ 2 w 104"/>
                <a:gd name="T27" fmla="*/ 255 h 411"/>
                <a:gd name="T28" fmla="*/ 0 w 104"/>
                <a:gd name="T29" fmla="*/ 188 h 411"/>
                <a:gd name="T30" fmla="*/ 4 w 104"/>
                <a:gd name="T31" fmla="*/ 120 h 411"/>
                <a:gd name="T32" fmla="*/ 15 w 104"/>
                <a:gd name="T33" fmla="*/ 55 h 411"/>
                <a:gd name="T34" fmla="*/ 34 w 104"/>
                <a:gd name="T35" fmla="*/ 0 h 411"/>
                <a:gd name="T36" fmla="*/ 104 w 104"/>
                <a:gd name="T37" fmla="*/ 4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4"/>
                <a:gd name="T58" fmla="*/ 0 h 411"/>
                <a:gd name="T59" fmla="*/ 104 w 104"/>
                <a:gd name="T60" fmla="*/ 411 h 41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4" h="411">
                  <a:moveTo>
                    <a:pt x="104" y="4"/>
                  </a:moveTo>
                  <a:lnTo>
                    <a:pt x="101" y="7"/>
                  </a:lnTo>
                  <a:lnTo>
                    <a:pt x="94" y="17"/>
                  </a:lnTo>
                  <a:lnTo>
                    <a:pt x="86" y="38"/>
                  </a:lnTo>
                  <a:lnTo>
                    <a:pt x="76" y="73"/>
                  </a:lnTo>
                  <a:lnTo>
                    <a:pt x="69" y="125"/>
                  </a:lnTo>
                  <a:lnTo>
                    <a:pt x="65" y="196"/>
                  </a:lnTo>
                  <a:lnTo>
                    <a:pt x="67" y="291"/>
                  </a:lnTo>
                  <a:lnTo>
                    <a:pt x="77" y="411"/>
                  </a:lnTo>
                  <a:lnTo>
                    <a:pt x="19" y="411"/>
                  </a:lnTo>
                  <a:lnTo>
                    <a:pt x="17" y="399"/>
                  </a:lnTo>
                  <a:lnTo>
                    <a:pt x="11" y="365"/>
                  </a:lnTo>
                  <a:lnTo>
                    <a:pt x="6" y="316"/>
                  </a:lnTo>
                  <a:lnTo>
                    <a:pt x="2" y="255"/>
                  </a:lnTo>
                  <a:lnTo>
                    <a:pt x="0" y="188"/>
                  </a:lnTo>
                  <a:lnTo>
                    <a:pt x="4" y="120"/>
                  </a:lnTo>
                  <a:lnTo>
                    <a:pt x="15" y="55"/>
                  </a:lnTo>
                  <a:lnTo>
                    <a:pt x="34" y="0"/>
                  </a:lnTo>
                  <a:lnTo>
                    <a:pt x="104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8" name="Freeform 149"/>
            <p:cNvSpPr>
              <a:spLocks/>
            </p:cNvSpPr>
            <p:nvPr/>
          </p:nvSpPr>
          <p:spPr bwMode="auto">
            <a:xfrm>
              <a:off x="7240" y="13752"/>
              <a:ext cx="76" cy="302"/>
            </a:xfrm>
            <a:custGeom>
              <a:avLst/>
              <a:gdLst>
                <a:gd name="T0" fmla="*/ 76 w 76"/>
                <a:gd name="T1" fmla="*/ 2 h 302"/>
                <a:gd name="T2" fmla="*/ 74 w 76"/>
                <a:gd name="T3" fmla="*/ 4 h 302"/>
                <a:gd name="T4" fmla="*/ 70 w 76"/>
                <a:gd name="T5" fmla="*/ 12 h 302"/>
                <a:gd name="T6" fmla="*/ 62 w 76"/>
                <a:gd name="T7" fmla="*/ 28 h 302"/>
                <a:gd name="T8" fmla="*/ 56 w 76"/>
                <a:gd name="T9" fmla="*/ 53 h 302"/>
                <a:gd name="T10" fmla="*/ 51 w 76"/>
                <a:gd name="T11" fmla="*/ 92 h 302"/>
                <a:gd name="T12" fmla="*/ 49 w 76"/>
                <a:gd name="T13" fmla="*/ 145 h 302"/>
                <a:gd name="T14" fmla="*/ 50 w 76"/>
                <a:gd name="T15" fmla="*/ 214 h 302"/>
                <a:gd name="T16" fmla="*/ 57 w 76"/>
                <a:gd name="T17" fmla="*/ 302 h 302"/>
                <a:gd name="T18" fmla="*/ 14 w 76"/>
                <a:gd name="T19" fmla="*/ 302 h 302"/>
                <a:gd name="T20" fmla="*/ 13 w 76"/>
                <a:gd name="T21" fmla="*/ 294 h 302"/>
                <a:gd name="T22" fmla="*/ 9 w 76"/>
                <a:gd name="T23" fmla="*/ 269 h 302"/>
                <a:gd name="T24" fmla="*/ 4 w 76"/>
                <a:gd name="T25" fmla="*/ 232 h 302"/>
                <a:gd name="T26" fmla="*/ 1 w 76"/>
                <a:gd name="T27" fmla="*/ 188 h 302"/>
                <a:gd name="T28" fmla="*/ 0 w 76"/>
                <a:gd name="T29" fmla="*/ 138 h 302"/>
                <a:gd name="T30" fmla="*/ 2 w 76"/>
                <a:gd name="T31" fmla="*/ 89 h 302"/>
                <a:gd name="T32" fmla="*/ 10 w 76"/>
                <a:gd name="T33" fmla="*/ 41 h 302"/>
                <a:gd name="T34" fmla="*/ 25 w 76"/>
                <a:gd name="T35" fmla="*/ 0 h 302"/>
                <a:gd name="T36" fmla="*/ 76 w 76"/>
                <a:gd name="T37" fmla="*/ 2 h 3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302"/>
                <a:gd name="T59" fmla="*/ 76 w 76"/>
                <a:gd name="T60" fmla="*/ 302 h 30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302">
                  <a:moveTo>
                    <a:pt x="76" y="2"/>
                  </a:moveTo>
                  <a:lnTo>
                    <a:pt x="74" y="4"/>
                  </a:lnTo>
                  <a:lnTo>
                    <a:pt x="70" y="12"/>
                  </a:lnTo>
                  <a:lnTo>
                    <a:pt x="62" y="28"/>
                  </a:lnTo>
                  <a:lnTo>
                    <a:pt x="56" y="53"/>
                  </a:lnTo>
                  <a:lnTo>
                    <a:pt x="51" y="92"/>
                  </a:lnTo>
                  <a:lnTo>
                    <a:pt x="49" y="145"/>
                  </a:lnTo>
                  <a:lnTo>
                    <a:pt x="50" y="214"/>
                  </a:lnTo>
                  <a:lnTo>
                    <a:pt x="57" y="302"/>
                  </a:lnTo>
                  <a:lnTo>
                    <a:pt x="14" y="302"/>
                  </a:lnTo>
                  <a:lnTo>
                    <a:pt x="13" y="294"/>
                  </a:lnTo>
                  <a:lnTo>
                    <a:pt x="9" y="269"/>
                  </a:lnTo>
                  <a:lnTo>
                    <a:pt x="4" y="232"/>
                  </a:lnTo>
                  <a:lnTo>
                    <a:pt x="1" y="188"/>
                  </a:lnTo>
                  <a:lnTo>
                    <a:pt x="0" y="138"/>
                  </a:lnTo>
                  <a:lnTo>
                    <a:pt x="2" y="89"/>
                  </a:lnTo>
                  <a:lnTo>
                    <a:pt x="10" y="41"/>
                  </a:lnTo>
                  <a:lnTo>
                    <a:pt x="25" y="0"/>
                  </a:lnTo>
                  <a:lnTo>
                    <a:pt x="76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79" name="Rectangle 150"/>
            <p:cNvSpPr>
              <a:spLocks noChangeArrowheads="1"/>
            </p:cNvSpPr>
            <p:nvPr/>
          </p:nvSpPr>
          <p:spPr bwMode="auto">
            <a:xfrm>
              <a:off x="6241" y="13678"/>
              <a:ext cx="23" cy="9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80" name="Freeform 151"/>
            <p:cNvSpPr>
              <a:spLocks/>
            </p:cNvSpPr>
            <p:nvPr/>
          </p:nvSpPr>
          <p:spPr bwMode="auto">
            <a:xfrm>
              <a:off x="6579" y="13664"/>
              <a:ext cx="375" cy="440"/>
            </a:xfrm>
            <a:custGeom>
              <a:avLst/>
              <a:gdLst>
                <a:gd name="T0" fmla="*/ 35 w 375"/>
                <a:gd name="T1" fmla="*/ 41 h 440"/>
                <a:gd name="T2" fmla="*/ 32 w 375"/>
                <a:gd name="T3" fmla="*/ 49 h 440"/>
                <a:gd name="T4" fmla="*/ 25 w 375"/>
                <a:gd name="T5" fmla="*/ 74 h 440"/>
                <a:gd name="T6" fmla="*/ 17 w 375"/>
                <a:gd name="T7" fmla="*/ 112 h 440"/>
                <a:gd name="T8" fmla="*/ 8 w 375"/>
                <a:gd name="T9" fmla="*/ 163 h 440"/>
                <a:gd name="T10" fmla="*/ 2 w 375"/>
                <a:gd name="T11" fmla="*/ 223 h 440"/>
                <a:gd name="T12" fmla="*/ 0 w 375"/>
                <a:gd name="T13" fmla="*/ 290 h 440"/>
                <a:gd name="T14" fmla="*/ 7 w 375"/>
                <a:gd name="T15" fmla="*/ 363 h 440"/>
                <a:gd name="T16" fmla="*/ 23 w 375"/>
                <a:gd name="T17" fmla="*/ 440 h 440"/>
                <a:gd name="T18" fmla="*/ 23 w 375"/>
                <a:gd name="T19" fmla="*/ 437 h 440"/>
                <a:gd name="T20" fmla="*/ 23 w 375"/>
                <a:gd name="T21" fmla="*/ 427 h 440"/>
                <a:gd name="T22" fmla="*/ 23 w 375"/>
                <a:gd name="T23" fmla="*/ 411 h 440"/>
                <a:gd name="T24" fmla="*/ 23 w 375"/>
                <a:gd name="T25" fmla="*/ 391 h 440"/>
                <a:gd name="T26" fmla="*/ 25 w 375"/>
                <a:gd name="T27" fmla="*/ 367 h 440"/>
                <a:gd name="T28" fmla="*/ 28 w 375"/>
                <a:gd name="T29" fmla="*/ 341 h 440"/>
                <a:gd name="T30" fmla="*/ 33 w 375"/>
                <a:gd name="T31" fmla="*/ 312 h 440"/>
                <a:gd name="T32" fmla="*/ 39 w 375"/>
                <a:gd name="T33" fmla="*/ 281 h 440"/>
                <a:gd name="T34" fmla="*/ 49 w 375"/>
                <a:gd name="T35" fmla="*/ 251 h 440"/>
                <a:gd name="T36" fmla="*/ 61 w 375"/>
                <a:gd name="T37" fmla="*/ 222 h 440"/>
                <a:gd name="T38" fmla="*/ 75 w 375"/>
                <a:gd name="T39" fmla="*/ 194 h 440"/>
                <a:gd name="T40" fmla="*/ 93 w 375"/>
                <a:gd name="T41" fmla="*/ 168 h 440"/>
                <a:gd name="T42" fmla="*/ 116 w 375"/>
                <a:gd name="T43" fmla="*/ 145 h 440"/>
                <a:gd name="T44" fmla="*/ 141 w 375"/>
                <a:gd name="T45" fmla="*/ 127 h 440"/>
                <a:gd name="T46" fmla="*/ 173 w 375"/>
                <a:gd name="T47" fmla="*/ 114 h 440"/>
                <a:gd name="T48" fmla="*/ 208 w 375"/>
                <a:gd name="T49" fmla="*/ 106 h 440"/>
                <a:gd name="T50" fmla="*/ 210 w 375"/>
                <a:gd name="T51" fmla="*/ 104 h 440"/>
                <a:gd name="T52" fmla="*/ 217 w 375"/>
                <a:gd name="T53" fmla="*/ 100 h 440"/>
                <a:gd name="T54" fmla="*/ 227 w 375"/>
                <a:gd name="T55" fmla="*/ 92 h 440"/>
                <a:gd name="T56" fmla="*/ 245 w 375"/>
                <a:gd name="T57" fmla="*/ 82 h 440"/>
                <a:gd name="T58" fmla="*/ 267 w 375"/>
                <a:gd name="T59" fmla="*/ 69 h 440"/>
                <a:gd name="T60" fmla="*/ 296 w 375"/>
                <a:gd name="T61" fmla="*/ 54 h 440"/>
                <a:gd name="T62" fmla="*/ 332 w 375"/>
                <a:gd name="T63" fmla="*/ 36 h 440"/>
                <a:gd name="T64" fmla="*/ 375 w 375"/>
                <a:gd name="T65" fmla="*/ 17 h 440"/>
                <a:gd name="T66" fmla="*/ 373 w 375"/>
                <a:gd name="T67" fmla="*/ 16 h 440"/>
                <a:gd name="T68" fmla="*/ 366 w 375"/>
                <a:gd name="T69" fmla="*/ 15 h 440"/>
                <a:gd name="T70" fmla="*/ 357 w 375"/>
                <a:gd name="T71" fmla="*/ 13 h 440"/>
                <a:gd name="T72" fmla="*/ 343 w 375"/>
                <a:gd name="T73" fmla="*/ 10 h 440"/>
                <a:gd name="T74" fmla="*/ 326 w 375"/>
                <a:gd name="T75" fmla="*/ 7 h 440"/>
                <a:gd name="T76" fmla="*/ 307 w 375"/>
                <a:gd name="T77" fmla="*/ 5 h 440"/>
                <a:gd name="T78" fmla="*/ 285 w 375"/>
                <a:gd name="T79" fmla="*/ 3 h 440"/>
                <a:gd name="T80" fmla="*/ 261 w 375"/>
                <a:gd name="T81" fmla="*/ 1 h 440"/>
                <a:gd name="T82" fmla="*/ 235 w 375"/>
                <a:gd name="T83" fmla="*/ 0 h 440"/>
                <a:gd name="T84" fmla="*/ 208 w 375"/>
                <a:gd name="T85" fmla="*/ 1 h 440"/>
                <a:gd name="T86" fmla="*/ 180 w 375"/>
                <a:gd name="T87" fmla="*/ 2 h 440"/>
                <a:gd name="T88" fmla="*/ 151 w 375"/>
                <a:gd name="T89" fmla="*/ 5 h 440"/>
                <a:gd name="T90" fmla="*/ 122 w 375"/>
                <a:gd name="T91" fmla="*/ 10 h 440"/>
                <a:gd name="T92" fmla="*/ 92 w 375"/>
                <a:gd name="T93" fmla="*/ 18 h 440"/>
                <a:gd name="T94" fmla="*/ 63 w 375"/>
                <a:gd name="T95" fmla="*/ 28 h 440"/>
                <a:gd name="T96" fmla="*/ 35 w 375"/>
                <a:gd name="T97" fmla="*/ 41 h 4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5"/>
                <a:gd name="T148" fmla="*/ 0 h 440"/>
                <a:gd name="T149" fmla="*/ 375 w 375"/>
                <a:gd name="T150" fmla="*/ 440 h 44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5" h="440">
                  <a:moveTo>
                    <a:pt x="35" y="41"/>
                  </a:moveTo>
                  <a:lnTo>
                    <a:pt x="32" y="49"/>
                  </a:lnTo>
                  <a:lnTo>
                    <a:pt x="25" y="74"/>
                  </a:lnTo>
                  <a:lnTo>
                    <a:pt x="17" y="112"/>
                  </a:lnTo>
                  <a:lnTo>
                    <a:pt x="8" y="163"/>
                  </a:lnTo>
                  <a:lnTo>
                    <a:pt x="2" y="223"/>
                  </a:lnTo>
                  <a:lnTo>
                    <a:pt x="0" y="290"/>
                  </a:lnTo>
                  <a:lnTo>
                    <a:pt x="7" y="363"/>
                  </a:lnTo>
                  <a:lnTo>
                    <a:pt x="23" y="440"/>
                  </a:lnTo>
                  <a:lnTo>
                    <a:pt x="23" y="437"/>
                  </a:lnTo>
                  <a:lnTo>
                    <a:pt x="23" y="427"/>
                  </a:lnTo>
                  <a:lnTo>
                    <a:pt x="23" y="411"/>
                  </a:lnTo>
                  <a:lnTo>
                    <a:pt x="23" y="391"/>
                  </a:lnTo>
                  <a:lnTo>
                    <a:pt x="25" y="367"/>
                  </a:lnTo>
                  <a:lnTo>
                    <a:pt x="28" y="341"/>
                  </a:lnTo>
                  <a:lnTo>
                    <a:pt x="33" y="312"/>
                  </a:lnTo>
                  <a:lnTo>
                    <a:pt x="39" y="281"/>
                  </a:lnTo>
                  <a:lnTo>
                    <a:pt x="49" y="251"/>
                  </a:lnTo>
                  <a:lnTo>
                    <a:pt x="61" y="222"/>
                  </a:lnTo>
                  <a:lnTo>
                    <a:pt x="75" y="194"/>
                  </a:lnTo>
                  <a:lnTo>
                    <a:pt x="93" y="168"/>
                  </a:lnTo>
                  <a:lnTo>
                    <a:pt x="116" y="145"/>
                  </a:lnTo>
                  <a:lnTo>
                    <a:pt x="141" y="127"/>
                  </a:lnTo>
                  <a:lnTo>
                    <a:pt x="173" y="114"/>
                  </a:lnTo>
                  <a:lnTo>
                    <a:pt x="208" y="106"/>
                  </a:lnTo>
                  <a:lnTo>
                    <a:pt x="210" y="104"/>
                  </a:lnTo>
                  <a:lnTo>
                    <a:pt x="217" y="100"/>
                  </a:lnTo>
                  <a:lnTo>
                    <a:pt x="227" y="92"/>
                  </a:lnTo>
                  <a:lnTo>
                    <a:pt x="245" y="82"/>
                  </a:lnTo>
                  <a:lnTo>
                    <a:pt x="267" y="69"/>
                  </a:lnTo>
                  <a:lnTo>
                    <a:pt x="296" y="54"/>
                  </a:lnTo>
                  <a:lnTo>
                    <a:pt x="332" y="36"/>
                  </a:lnTo>
                  <a:lnTo>
                    <a:pt x="375" y="17"/>
                  </a:lnTo>
                  <a:lnTo>
                    <a:pt x="373" y="16"/>
                  </a:lnTo>
                  <a:lnTo>
                    <a:pt x="366" y="15"/>
                  </a:lnTo>
                  <a:lnTo>
                    <a:pt x="357" y="13"/>
                  </a:lnTo>
                  <a:lnTo>
                    <a:pt x="343" y="10"/>
                  </a:lnTo>
                  <a:lnTo>
                    <a:pt x="326" y="7"/>
                  </a:lnTo>
                  <a:lnTo>
                    <a:pt x="307" y="5"/>
                  </a:lnTo>
                  <a:lnTo>
                    <a:pt x="285" y="3"/>
                  </a:lnTo>
                  <a:lnTo>
                    <a:pt x="261" y="1"/>
                  </a:lnTo>
                  <a:lnTo>
                    <a:pt x="235" y="0"/>
                  </a:lnTo>
                  <a:lnTo>
                    <a:pt x="208" y="1"/>
                  </a:lnTo>
                  <a:lnTo>
                    <a:pt x="180" y="2"/>
                  </a:lnTo>
                  <a:lnTo>
                    <a:pt x="151" y="5"/>
                  </a:lnTo>
                  <a:lnTo>
                    <a:pt x="122" y="10"/>
                  </a:lnTo>
                  <a:lnTo>
                    <a:pt x="92" y="18"/>
                  </a:lnTo>
                  <a:lnTo>
                    <a:pt x="63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81" name="Freeform 152"/>
            <p:cNvSpPr>
              <a:spLocks/>
            </p:cNvSpPr>
            <p:nvPr/>
          </p:nvSpPr>
          <p:spPr bwMode="auto">
            <a:xfrm>
              <a:off x="6061" y="13991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8 h 83"/>
                <a:gd name="T6" fmla="*/ 5 w 305"/>
                <a:gd name="T7" fmla="*/ 44 h 83"/>
                <a:gd name="T8" fmla="*/ 11 w 305"/>
                <a:gd name="T9" fmla="*/ 37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8 h 83"/>
                <a:gd name="T16" fmla="*/ 54 w 305"/>
                <a:gd name="T17" fmla="*/ 12 h 83"/>
                <a:gd name="T18" fmla="*/ 72 w 305"/>
                <a:gd name="T19" fmla="*/ 6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7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6 h 83"/>
                <a:gd name="T38" fmla="*/ 289 w 305"/>
                <a:gd name="T39" fmla="*/ 44 h 83"/>
                <a:gd name="T40" fmla="*/ 277 w 305"/>
                <a:gd name="T41" fmla="*/ 41 h 83"/>
                <a:gd name="T42" fmla="*/ 262 w 305"/>
                <a:gd name="T43" fmla="*/ 36 h 83"/>
                <a:gd name="T44" fmla="*/ 244 w 305"/>
                <a:gd name="T45" fmla="*/ 32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1 h 83"/>
                <a:gd name="T56" fmla="*/ 101 w 305"/>
                <a:gd name="T57" fmla="*/ 23 h 83"/>
                <a:gd name="T58" fmla="*/ 77 w 305"/>
                <a:gd name="T59" fmla="*/ 29 h 83"/>
                <a:gd name="T60" fmla="*/ 55 w 305"/>
                <a:gd name="T61" fmla="*/ 37 h 83"/>
                <a:gd name="T62" fmla="*/ 33 w 305"/>
                <a:gd name="T63" fmla="*/ 48 h 83"/>
                <a:gd name="T64" fmla="*/ 15 w 305"/>
                <a:gd name="T65" fmla="*/ 63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8"/>
                  </a:lnTo>
                  <a:lnTo>
                    <a:pt x="5" y="44"/>
                  </a:lnTo>
                  <a:lnTo>
                    <a:pt x="11" y="37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8"/>
                  </a:lnTo>
                  <a:lnTo>
                    <a:pt x="54" y="12"/>
                  </a:lnTo>
                  <a:lnTo>
                    <a:pt x="72" y="6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7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6"/>
                  </a:lnTo>
                  <a:lnTo>
                    <a:pt x="289" y="44"/>
                  </a:lnTo>
                  <a:lnTo>
                    <a:pt x="277" y="41"/>
                  </a:lnTo>
                  <a:lnTo>
                    <a:pt x="262" y="36"/>
                  </a:lnTo>
                  <a:lnTo>
                    <a:pt x="244" y="32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1"/>
                  </a:lnTo>
                  <a:lnTo>
                    <a:pt x="101" y="23"/>
                  </a:lnTo>
                  <a:lnTo>
                    <a:pt x="77" y="29"/>
                  </a:lnTo>
                  <a:lnTo>
                    <a:pt x="55" y="37"/>
                  </a:lnTo>
                  <a:lnTo>
                    <a:pt x="33" y="48"/>
                  </a:lnTo>
                  <a:lnTo>
                    <a:pt x="15" y="63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82" name="Freeform 153"/>
            <p:cNvSpPr>
              <a:spLocks/>
            </p:cNvSpPr>
            <p:nvPr/>
          </p:nvSpPr>
          <p:spPr bwMode="auto">
            <a:xfrm>
              <a:off x="6061" y="13793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9 h 83"/>
                <a:gd name="T6" fmla="*/ 5 w 305"/>
                <a:gd name="T7" fmla="*/ 44 h 83"/>
                <a:gd name="T8" fmla="*/ 11 w 305"/>
                <a:gd name="T9" fmla="*/ 38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7 h 83"/>
                <a:gd name="T16" fmla="*/ 54 w 305"/>
                <a:gd name="T17" fmla="*/ 12 h 83"/>
                <a:gd name="T18" fmla="*/ 72 w 305"/>
                <a:gd name="T19" fmla="*/ 7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8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5 h 83"/>
                <a:gd name="T38" fmla="*/ 289 w 305"/>
                <a:gd name="T39" fmla="*/ 43 h 83"/>
                <a:gd name="T40" fmla="*/ 277 w 305"/>
                <a:gd name="T41" fmla="*/ 40 h 83"/>
                <a:gd name="T42" fmla="*/ 262 w 305"/>
                <a:gd name="T43" fmla="*/ 36 h 83"/>
                <a:gd name="T44" fmla="*/ 244 w 305"/>
                <a:gd name="T45" fmla="*/ 33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2 h 83"/>
                <a:gd name="T56" fmla="*/ 101 w 305"/>
                <a:gd name="T57" fmla="*/ 24 h 83"/>
                <a:gd name="T58" fmla="*/ 77 w 305"/>
                <a:gd name="T59" fmla="*/ 29 h 83"/>
                <a:gd name="T60" fmla="*/ 55 w 305"/>
                <a:gd name="T61" fmla="*/ 38 h 83"/>
                <a:gd name="T62" fmla="*/ 33 w 305"/>
                <a:gd name="T63" fmla="*/ 49 h 83"/>
                <a:gd name="T64" fmla="*/ 15 w 305"/>
                <a:gd name="T65" fmla="*/ 64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11" y="38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7"/>
                  </a:lnTo>
                  <a:lnTo>
                    <a:pt x="54" y="12"/>
                  </a:lnTo>
                  <a:lnTo>
                    <a:pt x="72" y="7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8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5"/>
                  </a:lnTo>
                  <a:lnTo>
                    <a:pt x="289" y="43"/>
                  </a:lnTo>
                  <a:lnTo>
                    <a:pt x="277" y="40"/>
                  </a:lnTo>
                  <a:lnTo>
                    <a:pt x="262" y="36"/>
                  </a:lnTo>
                  <a:lnTo>
                    <a:pt x="244" y="33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2"/>
                  </a:lnTo>
                  <a:lnTo>
                    <a:pt x="101" y="24"/>
                  </a:lnTo>
                  <a:lnTo>
                    <a:pt x="77" y="29"/>
                  </a:lnTo>
                  <a:lnTo>
                    <a:pt x="55" y="38"/>
                  </a:lnTo>
                  <a:lnTo>
                    <a:pt x="33" y="49"/>
                  </a:lnTo>
                  <a:lnTo>
                    <a:pt x="15" y="64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83" name="Freeform 154"/>
            <p:cNvSpPr>
              <a:spLocks/>
            </p:cNvSpPr>
            <p:nvPr/>
          </p:nvSpPr>
          <p:spPr bwMode="auto">
            <a:xfrm>
              <a:off x="6348" y="13696"/>
              <a:ext cx="496" cy="917"/>
            </a:xfrm>
            <a:custGeom>
              <a:avLst/>
              <a:gdLst>
                <a:gd name="T0" fmla="*/ 0 w 496"/>
                <a:gd name="T1" fmla="*/ 0 h 917"/>
                <a:gd name="T2" fmla="*/ 0 w 496"/>
                <a:gd name="T3" fmla="*/ 886 h 917"/>
                <a:gd name="T4" fmla="*/ 150 w 496"/>
                <a:gd name="T5" fmla="*/ 917 h 917"/>
                <a:gd name="T6" fmla="*/ 143 w 496"/>
                <a:gd name="T7" fmla="*/ 797 h 917"/>
                <a:gd name="T8" fmla="*/ 496 w 496"/>
                <a:gd name="T9" fmla="*/ 851 h 917"/>
                <a:gd name="T10" fmla="*/ 490 w 496"/>
                <a:gd name="T11" fmla="*/ 803 h 917"/>
                <a:gd name="T12" fmla="*/ 245 w 496"/>
                <a:gd name="T13" fmla="*/ 773 h 917"/>
                <a:gd name="T14" fmla="*/ 239 w 496"/>
                <a:gd name="T15" fmla="*/ 670 h 917"/>
                <a:gd name="T16" fmla="*/ 72 w 496"/>
                <a:gd name="T17" fmla="*/ 670 h 917"/>
                <a:gd name="T18" fmla="*/ 68 w 496"/>
                <a:gd name="T19" fmla="*/ 657 h 917"/>
                <a:gd name="T20" fmla="*/ 56 w 496"/>
                <a:gd name="T21" fmla="*/ 620 h 917"/>
                <a:gd name="T22" fmla="*/ 41 w 496"/>
                <a:gd name="T23" fmla="*/ 559 h 917"/>
                <a:gd name="T24" fmla="*/ 26 w 496"/>
                <a:gd name="T25" fmla="*/ 480 h 917"/>
                <a:gd name="T26" fmla="*/ 15 w 496"/>
                <a:gd name="T27" fmla="*/ 385 h 917"/>
                <a:gd name="T28" fmla="*/ 11 w 496"/>
                <a:gd name="T29" fmla="*/ 276 h 917"/>
                <a:gd name="T30" fmla="*/ 20 w 496"/>
                <a:gd name="T31" fmla="*/ 158 h 917"/>
                <a:gd name="T32" fmla="*/ 42 w 496"/>
                <a:gd name="T33" fmla="*/ 30 h 917"/>
                <a:gd name="T34" fmla="*/ 0 w 496"/>
                <a:gd name="T35" fmla="*/ 0 h 9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96"/>
                <a:gd name="T55" fmla="*/ 0 h 917"/>
                <a:gd name="T56" fmla="*/ 496 w 496"/>
                <a:gd name="T57" fmla="*/ 917 h 9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96" h="917">
                  <a:moveTo>
                    <a:pt x="0" y="0"/>
                  </a:moveTo>
                  <a:lnTo>
                    <a:pt x="0" y="886"/>
                  </a:lnTo>
                  <a:lnTo>
                    <a:pt x="150" y="917"/>
                  </a:lnTo>
                  <a:lnTo>
                    <a:pt x="143" y="797"/>
                  </a:lnTo>
                  <a:lnTo>
                    <a:pt x="496" y="851"/>
                  </a:lnTo>
                  <a:lnTo>
                    <a:pt x="490" y="803"/>
                  </a:lnTo>
                  <a:lnTo>
                    <a:pt x="245" y="773"/>
                  </a:lnTo>
                  <a:lnTo>
                    <a:pt x="239" y="670"/>
                  </a:lnTo>
                  <a:lnTo>
                    <a:pt x="72" y="670"/>
                  </a:lnTo>
                  <a:lnTo>
                    <a:pt x="68" y="657"/>
                  </a:lnTo>
                  <a:lnTo>
                    <a:pt x="56" y="620"/>
                  </a:lnTo>
                  <a:lnTo>
                    <a:pt x="41" y="559"/>
                  </a:lnTo>
                  <a:lnTo>
                    <a:pt x="26" y="480"/>
                  </a:lnTo>
                  <a:lnTo>
                    <a:pt x="15" y="385"/>
                  </a:lnTo>
                  <a:lnTo>
                    <a:pt x="11" y="276"/>
                  </a:lnTo>
                  <a:lnTo>
                    <a:pt x="20" y="158"/>
                  </a:lnTo>
                  <a:lnTo>
                    <a:pt x="4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84" name="Freeform 155"/>
            <p:cNvSpPr>
              <a:spLocks/>
            </p:cNvSpPr>
            <p:nvPr/>
          </p:nvSpPr>
          <p:spPr bwMode="auto">
            <a:xfrm>
              <a:off x="6593" y="13487"/>
              <a:ext cx="638" cy="125"/>
            </a:xfrm>
            <a:custGeom>
              <a:avLst/>
              <a:gdLst>
                <a:gd name="T0" fmla="*/ 0 w 638"/>
                <a:gd name="T1" fmla="*/ 125 h 125"/>
                <a:gd name="T2" fmla="*/ 4 w 638"/>
                <a:gd name="T3" fmla="*/ 124 h 125"/>
                <a:gd name="T4" fmla="*/ 14 w 638"/>
                <a:gd name="T5" fmla="*/ 119 h 125"/>
                <a:gd name="T6" fmla="*/ 31 w 638"/>
                <a:gd name="T7" fmla="*/ 114 h 125"/>
                <a:gd name="T8" fmla="*/ 53 w 638"/>
                <a:gd name="T9" fmla="*/ 106 h 125"/>
                <a:gd name="T10" fmla="*/ 81 w 638"/>
                <a:gd name="T11" fmla="*/ 98 h 125"/>
                <a:gd name="T12" fmla="*/ 113 w 638"/>
                <a:gd name="T13" fmla="*/ 89 h 125"/>
                <a:gd name="T14" fmla="*/ 151 w 638"/>
                <a:gd name="T15" fmla="*/ 81 h 125"/>
                <a:gd name="T16" fmla="*/ 192 w 638"/>
                <a:gd name="T17" fmla="*/ 73 h 125"/>
                <a:gd name="T18" fmla="*/ 237 w 638"/>
                <a:gd name="T19" fmla="*/ 65 h 125"/>
                <a:gd name="T20" fmla="*/ 286 w 638"/>
                <a:gd name="T21" fmla="*/ 60 h 125"/>
                <a:gd name="T22" fmla="*/ 337 w 638"/>
                <a:gd name="T23" fmla="*/ 56 h 125"/>
                <a:gd name="T24" fmla="*/ 390 w 638"/>
                <a:gd name="T25" fmla="*/ 55 h 125"/>
                <a:gd name="T26" fmla="*/ 446 w 638"/>
                <a:gd name="T27" fmla="*/ 56 h 125"/>
                <a:gd name="T28" fmla="*/ 503 w 638"/>
                <a:gd name="T29" fmla="*/ 61 h 125"/>
                <a:gd name="T30" fmla="*/ 561 w 638"/>
                <a:gd name="T31" fmla="*/ 70 h 125"/>
                <a:gd name="T32" fmla="*/ 620 w 638"/>
                <a:gd name="T33" fmla="*/ 83 h 125"/>
                <a:gd name="T34" fmla="*/ 638 w 638"/>
                <a:gd name="T35" fmla="*/ 0 h 125"/>
                <a:gd name="T36" fmla="*/ 634 w 638"/>
                <a:gd name="T37" fmla="*/ 0 h 125"/>
                <a:gd name="T38" fmla="*/ 620 w 638"/>
                <a:gd name="T39" fmla="*/ 0 h 125"/>
                <a:gd name="T40" fmla="*/ 599 w 638"/>
                <a:gd name="T41" fmla="*/ 0 h 125"/>
                <a:gd name="T42" fmla="*/ 571 w 638"/>
                <a:gd name="T43" fmla="*/ 1 h 125"/>
                <a:gd name="T44" fmla="*/ 536 w 638"/>
                <a:gd name="T45" fmla="*/ 2 h 125"/>
                <a:gd name="T46" fmla="*/ 496 w 638"/>
                <a:gd name="T47" fmla="*/ 3 h 125"/>
                <a:gd name="T48" fmla="*/ 452 w 638"/>
                <a:gd name="T49" fmla="*/ 6 h 125"/>
                <a:gd name="T50" fmla="*/ 405 w 638"/>
                <a:gd name="T51" fmla="*/ 8 h 125"/>
                <a:gd name="T52" fmla="*/ 354 w 638"/>
                <a:gd name="T53" fmla="*/ 13 h 125"/>
                <a:gd name="T54" fmla="*/ 302 w 638"/>
                <a:gd name="T55" fmla="*/ 17 h 125"/>
                <a:gd name="T56" fmla="*/ 249 w 638"/>
                <a:gd name="T57" fmla="*/ 22 h 125"/>
                <a:gd name="T58" fmla="*/ 196 w 638"/>
                <a:gd name="T59" fmla="*/ 30 h 125"/>
                <a:gd name="T60" fmla="*/ 144 w 638"/>
                <a:gd name="T61" fmla="*/ 37 h 125"/>
                <a:gd name="T62" fmla="*/ 93 w 638"/>
                <a:gd name="T63" fmla="*/ 47 h 125"/>
                <a:gd name="T64" fmla="*/ 45 w 638"/>
                <a:gd name="T65" fmla="*/ 58 h 125"/>
                <a:gd name="T66" fmla="*/ 0 w 638"/>
                <a:gd name="T67" fmla="*/ 71 h 125"/>
                <a:gd name="T68" fmla="*/ 0 w 638"/>
                <a:gd name="T69" fmla="*/ 125 h 1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38"/>
                <a:gd name="T106" fmla="*/ 0 h 125"/>
                <a:gd name="T107" fmla="*/ 638 w 638"/>
                <a:gd name="T108" fmla="*/ 125 h 12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38" h="125">
                  <a:moveTo>
                    <a:pt x="0" y="125"/>
                  </a:moveTo>
                  <a:lnTo>
                    <a:pt x="4" y="124"/>
                  </a:lnTo>
                  <a:lnTo>
                    <a:pt x="14" y="119"/>
                  </a:lnTo>
                  <a:lnTo>
                    <a:pt x="31" y="114"/>
                  </a:lnTo>
                  <a:lnTo>
                    <a:pt x="53" y="106"/>
                  </a:lnTo>
                  <a:lnTo>
                    <a:pt x="81" y="98"/>
                  </a:lnTo>
                  <a:lnTo>
                    <a:pt x="113" y="89"/>
                  </a:lnTo>
                  <a:lnTo>
                    <a:pt x="151" y="81"/>
                  </a:lnTo>
                  <a:lnTo>
                    <a:pt x="192" y="73"/>
                  </a:lnTo>
                  <a:lnTo>
                    <a:pt x="237" y="65"/>
                  </a:lnTo>
                  <a:lnTo>
                    <a:pt x="286" y="60"/>
                  </a:lnTo>
                  <a:lnTo>
                    <a:pt x="337" y="56"/>
                  </a:lnTo>
                  <a:lnTo>
                    <a:pt x="390" y="55"/>
                  </a:lnTo>
                  <a:lnTo>
                    <a:pt x="446" y="56"/>
                  </a:lnTo>
                  <a:lnTo>
                    <a:pt x="503" y="61"/>
                  </a:lnTo>
                  <a:lnTo>
                    <a:pt x="561" y="70"/>
                  </a:lnTo>
                  <a:lnTo>
                    <a:pt x="620" y="83"/>
                  </a:lnTo>
                  <a:lnTo>
                    <a:pt x="638" y="0"/>
                  </a:lnTo>
                  <a:lnTo>
                    <a:pt x="634" y="0"/>
                  </a:lnTo>
                  <a:lnTo>
                    <a:pt x="620" y="0"/>
                  </a:lnTo>
                  <a:lnTo>
                    <a:pt x="599" y="0"/>
                  </a:lnTo>
                  <a:lnTo>
                    <a:pt x="571" y="1"/>
                  </a:lnTo>
                  <a:lnTo>
                    <a:pt x="536" y="2"/>
                  </a:lnTo>
                  <a:lnTo>
                    <a:pt x="496" y="3"/>
                  </a:lnTo>
                  <a:lnTo>
                    <a:pt x="452" y="6"/>
                  </a:lnTo>
                  <a:lnTo>
                    <a:pt x="405" y="8"/>
                  </a:lnTo>
                  <a:lnTo>
                    <a:pt x="354" y="13"/>
                  </a:lnTo>
                  <a:lnTo>
                    <a:pt x="302" y="17"/>
                  </a:lnTo>
                  <a:lnTo>
                    <a:pt x="249" y="22"/>
                  </a:lnTo>
                  <a:lnTo>
                    <a:pt x="196" y="30"/>
                  </a:lnTo>
                  <a:lnTo>
                    <a:pt x="144" y="37"/>
                  </a:lnTo>
                  <a:lnTo>
                    <a:pt x="93" y="47"/>
                  </a:lnTo>
                  <a:lnTo>
                    <a:pt x="45" y="58"/>
                  </a:lnTo>
                  <a:lnTo>
                    <a:pt x="0" y="71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85" name="Freeform 156"/>
            <p:cNvSpPr>
              <a:spLocks/>
            </p:cNvSpPr>
            <p:nvPr/>
          </p:nvSpPr>
          <p:spPr bwMode="auto">
            <a:xfrm>
              <a:off x="6217" y="14634"/>
              <a:ext cx="1075" cy="356"/>
            </a:xfrm>
            <a:custGeom>
              <a:avLst/>
              <a:gdLst>
                <a:gd name="T0" fmla="*/ 454 w 1075"/>
                <a:gd name="T1" fmla="*/ 344 h 356"/>
                <a:gd name="T2" fmla="*/ 456 w 1075"/>
                <a:gd name="T3" fmla="*/ 343 h 356"/>
                <a:gd name="T4" fmla="*/ 463 w 1075"/>
                <a:gd name="T5" fmla="*/ 341 h 356"/>
                <a:gd name="T6" fmla="*/ 472 w 1075"/>
                <a:gd name="T7" fmla="*/ 337 h 356"/>
                <a:gd name="T8" fmla="*/ 485 w 1075"/>
                <a:gd name="T9" fmla="*/ 332 h 356"/>
                <a:gd name="T10" fmla="*/ 501 w 1075"/>
                <a:gd name="T11" fmla="*/ 325 h 356"/>
                <a:gd name="T12" fmla="*/ 518 w 1075"/>
                <a:gd name="T13" fmla="*/ 317 h 356"/>
                <a:gd name="T14" fmla="*/ 538 w 1075"/>
                <a:gd name="T15" fmla="*/ 308 h 356"/>
                <a:gd name="T16" fmla="*/ 558 w 1075"/>
                <a:gd name="T17" fmla="*/ 298 h 356"/>
                <a:gd name="T18" fmla="*/ 580 w 1075"/>
                <a:gd name="T19" fmla="*/ 287 h 356"/>
                <a:gd name="T20" fmla="*/ 600 w 1075"/>
                <a:gd name="T21" fmla="*/ 274 h 356"/>
                <a:gd name="T22" fmla="*/ 621 w 1075"/>
                <a:gd name="T23" fmla="*/ 262 h 356"/>
                <a:gd name="T24" fmla="*/ 640 w 1075"/>
                <a:gd name="T25" fmla="*/ 248 h 356"/>
                <a:gd name="T26" fmla="*/ 658 w 1075"/>
                <a:gd name="T27" fmla="*/ 234 h 356"/>
                <a:gd name="T28" fmla="*/ 674 w 1075"/>
                <a:gd name="T29" fmla="*/ 219 h 356"/>
                <a:gd name="T30" fmla="*/ 688 w 1075"/>
                <a:gd name="T31" fmla="*/ 204 h 356"/>
                <a:gd name="T32" fmla="*/ 699 w 1075"/>
                <a:gd name="T33" fmla="*/ 189 h 356"/>
                <a:gd name="T34" fmla="*/ 0 w 1075"/>
                <a:gd name="T35" fmla="*/ 18 h 356"/>
                <a:gd name="T36" fmla="*/ 54 w 1075"/>
                <a:gd name="T37" fmla="*/ 0 h 356"/>
                <a:gd name="T38" fmla="*/ 1075 w 1075"/>
                <a:gd name="T39" fmla="*/ 251 h 356"/>
                <a:gd name="T40" fmla="*/ 1033 w 1075"/>
                <a:gd name="T41" fmla="*/ 274 h 356"/>
                <a:gd name="T42" fmla="*/ 738 w 1075"/>
                <a:gd name="T43" fmla="*/ 199 h 356"/>
                <a:gd name="T44" fmla="*/ 737 w 1075"/>
                <a:gd name="T45" fmla="*/ 200 h 356"/>
                <a:gd name="T46" fmla="*/ 735 w 1075"/>
                <a:gd name="T47" fmla="*/ 203 h 356"/>
                <a:gd name="T48" fmla="*/ 730 w 1075"/>
                <a:gd name="T49" fmla="*/ 207 h 356"/>
                <a:gd name="T50" fmla="*/ 724 w 1075"/>
                <a:gd name="T51" fmla="*/ 214 h 356"/>
                <a:gd name="T52" fmla="*/ 716 w 1075"/>
                <a:gd name="T53" fmla="*/ 222 h 356"/>
                <a:gd name="T54" fmla="*/ 706 w 1075"/>
                <a:gd name="T55" fmla="*/ 231 h 356"/>
                <a:gd name="T56" fmla="*/ 694 w 1075"/>
                <a:gd name="T57" fmla="*/ 242 h 356"/>
                <a:gd name="T58" fmla="*/ 679 w 1075"/>
                <a:gd name="T59" fmla="*/ 253 h 356"/>
                <a:gd name="T60" fmla="*/ 662 w 1075"/>
                <a:gd name="T61" fmla="*/ 265 h 356"/>
                <a:gd name="T62" fmla="*/ 643 w 1075"/>
                <a:gd name="T63" fmla="*/ 278 h 356"/>
                <a:gd name="T64" fmla="*/ 621 w 1075"/>
                <a:gd name="T65" fmla="*/ 291 h 356"/>
                <a:gd name="T66" fmla="*/ 597 w 1075"/>
                <a:gd name="T67" fmla="*/ 303 h 356"/>
                <a:gd name="T68" fmla="*/ 570 w 1075"/>
                <a:gd name="T69" fmla="*/ 317 h 356"/>
                <a:gd name="T70" fmla="*/ 540 w 1075"/>
                <a:gd name="T71" fmla="*/ 330 h 356"/>
                <a:gd name="T72" fmla="*/ 508 w 1075"/>
                <a:gd name="T73" fmla="*/ 343 h 356"/>
                <a:gd name="T74" fmla="*/ 472 w 1075"/>
                <a:gd name="T75" fmla="*/ 356 h 356"/>
                <a:gd name="T76" fmla="*/ 454 w 1075"/>
                <a:gd name="T77" fmla="*/ 344 h 3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75"/>
                <a:gd name="T118" fmla="*/ 0 h 356"/>
                <a:gd name="T119" fmla="*/ 1075 w 1075"/>
                <a:gd name="T120" fmla="*/ 356 h 3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75" h="356">
                  <a:moveTo>
                    <a:pt x="454" y="344"/>
                  </a:moveTo>
                  <a:lnTo>
                    <a:pt x="456" y="343"/>
                  </a:lnTo>
                  <a:lnTo>
                    <a:pt x="463" y="341"/>
                  </a:lnTo>
                  <a:lnTo>
                    <a:pt x="472" y="337"/>
                  </a:lnTo>
                  <a:lnTo>
                    <a:pt x="485" y="332"/>
                  </a:lnTo>
                  <a:lnTo>
                    <a:pt x="501" y="325"/>
                  </a:lnTo>
                  <a:lnTo>
                    <a:pt x="518" y="317"/>
                  </a:lnTo>
                  <a:lnTo>
                    <a:pt x="538" y="308"/>
                  </a:lnTo>
                  <a:lnTo>
                    <a:pt x="558" y="298"/>
                  </a:lnTo>
                  <a:lnTo>
                    <a:pt x="580" y="287"/>
                  </a:lnTo>
                  <a:lnTo>
                    <a:pt x="600" y="274"/>
                  </a:lnTo>
                  <a:lnTo>
                    <a:pt x="621" y="262"/>
                  </a:lnTo>
                  <a:lnTo>
                    <a:pt x="640" y="248"/>
                  </a:lnTo>
                  <a:lnTo>
                    <a:pt x="658" y="234"/>
                  </a:lnTo>
                  <a:lnTo>
                    <a:pt x="674" y="219"/>
                  </a:lnTo>
                  <a:lnTo>
                    <a:pt x="688" y="204"/>
                  </a:lnTo>
                  <a:lnTo>
                    <a:pt x="699" y="189"/>
                  </a:lnTo>
                  <a:lnTo>
                    <a:pt x="0" y="18"/>
                  </a:lnTo>
                  <a:lnTo>
                    <a:pt x="54" y="0"/>
                  </a:lnTo>
                  <a:lnTo>
                    <a:pt x="1075" y="251"/>
                  </a:lnTo>
                  <a:lnTo>
                    <a:pt x="1033" y="274"/>
                  </a:lnTo>
                  <a:lnTo>
                    <a:pt x="738" y="199"/>
                  </a:lnTo>
                  <a:lnTo>
                    <a:pt x="737" y="200"/>
                  </a:lnTo>
                  <a:lnTo>
                    <a:pt x="735" y="203"/>
                  </a:lnTo>
                  <a:lnTo>
                    <a:pt x="730" y="207"/>
                  </a:lnTo>
                  <a:lnTo>
                    <a:pt x="724" y="214"/>
                  </a:lnTo>
                  <a:lnTo>
                    <a:pt x="716" y="222"/>
                  </a:lnTo>
                  <a:lnTo>
                    <a:pt x="706" y="231"/>
                  </a:lnTo>
                  <a:lnTo>
                    <a:pt x="694" y="242"/>
                  </a:lnTo>
                  <a:lnTo>
                    <a:pt x="679" y="253"/>
                  </a:lnTo>
                  <a:lnTo>
                    <a:pt x="662" y="265"/>
                  </a:lnTo>
                  <a:lnTo>
                    <a:pt x="643" y="278"/>
                  </a:lnTo>
                  <a:lnTo>
                    <a:pt x="621" y="291"/>
                  </a:lnTo>
                  <a:lnTo>
                    <a:pt x="597" y="303"/>
                  </a:lnTo>
                  <a:lnTo>
                    <a:pt x="570" y="317"/>
                  </a:lnTo>
                  <a:lnTo>
                    <a:pt x="540" y="330"/>
                  </a:lnTo>
                  <a:lnTo>
                    <a:pt x="508" y="343"/>
                  </a:lnTo>
                  <a:lnTo>
                    <a:pt x="472" y="356"/>
                  </a:lnTo>
                  <a:lnTo>
                    <a:pt x="454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86" name="Freeform 157"/>
            <p:cNvSpPr>
              <a:spLocks/>
            </p:cNvSpPr>
            <p:nvPr/>
          </p:nvSpPr>
          <p:spPr bwMode="auto">
            <a:xfrm>
              <a:off x="5997" y="14727"/>
              <a:ext cx="1095" cy="319"/>
            </a:xfrm>
            <a:custGeom>
              <a:avLst/>
              <a:gdLst>
                <a:gd name="T0" fmla="*/ 0 w 1095"/>
                <a:gd name="T1" fmla="*/ 0 h 319"/>
                <a:gd name="T2" fmla="*/ 1071 w 1095"/>
                <a:gd name="T3" fmla="*/ 319 h 319"/>
                <a:gd name="T4" fmla="*/ 1095 w 1095"/>
                <a:gd name="T5" fmla="*/ 319 h 319"/>
                <a:gd name="T6" fmla="*/ 33 w 1095"/>
                <a:gd name="T7" fmla="*/ 0 h 319"/>
                <a:gd name="T8" fmla="*/ 0 w 1095"/>
                <a:gd name="T9" fmla="*/ 0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5"/>
                <a:gd name="T16" fmla="*/ 0 h 319"/>
                <a:gd name="T17" fmla="*/ 1095 w 1095"/>
                <a:gd name="T18" fmla="*/ 319 h 3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5" h="319">
                  <a:moveTo>
                    <a:pt x="0" y="0"/>
                  </a:moveTo>
                  <a:lnTo>
                    <a:pt x="1071" y="319"/>
                  </a:lnTo>
                  <a:lnTo>
                    <a:pt x="1095" y="319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87" name="Freeform 158"/>
            <p:cNvSpPr>
              <a:spLocks/>
            </p:cNvSpPr>
            <p:nvPr/>
          </p:nvSpPr>
          <p:spPr bwMode="auto">
            <a:xfrm>
              <a:off x="6181" y="14684"/>
              <a:ext cx="1082" cy="285"/>
            </a:xfrm>
            <a:custGeom>
              <a:avLst/>
              <a:gdLst>
                <a:gd name="T0" fmla="*/ 0 w 1082"/>
                <a:gd name="T1" fmla="*/ 1 h 285"/>
                <a:gd name="T2" fmla="*/ 1058 w 1082"/>
                <a:gd name="T3" fmla="*/ 285 h 285"/>
                <a:gd name="T4" fmla="*/ 1082 w 1082"/>
                <a:gd name="T5" fmla="*/ 284 h 285"/>
                <a:gd name="T6" fmla="*/ 33 w 1082"/>
                <a:gd name="T7" fmla="*/ 0 h 285"/>
                <a:gd name="T8" fmla="*/ 0 w 1082"/>
                <a:gd name="T9" fmla="*/ 1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2"/>
                <a:gd name="T16" fmla="*/ 0 h 285"/>
                <a:gd name="T17" fmla="*/ 1082 w 108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2" h="285">
                  <a:moveTo>
                    <a:pt x="0" y="1"/>
                  </a:moveTo>
                  <a:lnTo>
                    <a:pt x="1058" y="285"/>
                  </a:lnTo>
                  <a:lnTo>
                    <a:pt x="1082" y="284"/>
                  </a:lnTo>
                  <a:lnTo>
                    <a:pt x="3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88" name="Freeform 159"/>
            <p:cNvSpPr>
              <a:spLocks/>
            </p:cNvSpPr>
            <p:nvPr/>
          </p:nvSpPr>
          <p:spPr bwMode="auto">
            <a:xfrm>
              <a:off x="6093" y="14699"/>
              <a:ext cx="1087" cy="315"/>
            </a:xfrm>
            <a:custGeom>
              <a:avLst/>
              <a:gdLst>
                <a:gd name="T0" fmla="*/ 0 w 1087"/>
                <a:gd name="T1" fmla="*/ 0 h 315"/>
                <a:gd name="T2" fmla="*/ 1066 w 1087"/>
                <a:gd name="T3" fmla="*/ 315 h 315"/>
                <a:gd name="T4" fmla="*/ 1087 w 1087"/>
                <a:gd name="T5" fmla="*/ 308 h 315"/>
                <a:gd name="T6" fmla="*/ 31 w 1087"/>
                <a:gd name="T7" fmla="*/ 0 h 315"/>
                <a:gd name="T8" fmla="*/ 0 w 1087"/>
                <a:gd name="T9" fmla="*/ 0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7"/>
                <a:gd name="T16" fmla="*/ 0 h 315"/>
                <a:gd name="T17" fmla="*/ 1087 w 1087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7" h="315">
                  <a:moveTo>
                    <a:pt x="0" y="0"/>
                  </a:moveTo>
                  <a:lnTo>
                    <a:pt x="1066" y="315"/>
                  </a:lnTo>
                  <a:lnTo>
                    <a:pt x="1087" y="308"/>
                  </a:lnTo>
                  <a:lnTo>
                    <a:pt x="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0981" name="Group 160"/>
          <p:cNvGrpSpPr>
            <a:grpSpLocks/>
          </p:cNvGrpSpPr>
          <p:nvPr/>
        </p:nvGrpSpPr>
        <p:grpSpPr bwMode="auto">
          <a:xfrm>
            <a:off x="7138988" y="3006725"/>
            <a:ext cx="649287" cy="904875"/>
            <a:chOff x="12762" y="10336"/>
            <a:chExt cx="1027" cy="1700"/>
          </a:xfrm>
        </p:grpSpPr>
        <p:sp>
          <p:nvSpPr>
            <p:cNvPr id="41144" name="Rectangle 161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45" name="Rectangle 162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46" name="Line 163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47" name="Line 164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48" name="Line 165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49" name="Line 166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0982" name="Group 167"/>
          <p:cNvGrpSpPr>
            <a:grpSpLocks/>
          </p:cNvGrpSpPr>
          <p:nvPr/>
        </p:nvGrpSpPr>
        <p:grpSpPr bwMode="auto">
          <a:xfrm>
            <a:off x="6196013" y="5273675"/>
            <a:ext cx="981075" cy="901700"/>
            <a:chOff x="5850" y="13487"/>
            <a:chExt cx="2023" cy="1840"/>
          </a:xfrm>
        </p:grpSpPr>
        <p:sp>
          <p:nvSpPr>
            <p:cNvPr id="41105" name="Freeform 168"/>
            <p:cNvSpPr>
              <a:spLocks/>
            </p:cNvSpPr>
            <p:nvPr/>
          </p:nvSpPr>
          <p:spPr bwMode="auto">
            <a:xfrm>
              <a:off x="5850" y="13632"/>
              <a:ext cx="2023" cy="1695"/>
            </a:xfrm>
            <a:custGeom>
              <a:avLst/>
              <a:gdLst>
                <a:gd name="T0" fmla="*/ 570 w 2023"/>
                <a:gd name="T1" fmla="*/ 121 h 1695"/>
                <a:gd name="T2" fmla="*/ 575 w 2023"/>
                <a:gd name="T3" fmla="*/ 120 h 1695"/>
                <a:gd name="T4" fmla="*/ 586 w 2023"/>
                <a:gd name="T5" fmla="*/ 116 h 1695"/>
                <a:gd name="T6" fmla="*/ 607 w 2023"/>
                <a:gd name="T7" fmla="*/ 108 h 1695"/>
                <a:gd name="T8" fmla="*/ 636 w 2023"/>
                <a:gd name="T9" fmla="*/ 101 h 1695"/>
                <a:gd name="T10" fmla="*/ 672 w 2023"/>
                <a:gd name="T11" fmla="*/ 90 h 1695"/>
                <a:gd name="T12" fmla="*/ 718 w 2023"/>
                <a:gd name="T13" fmla="*/ 79 h 1695"/>
                <a:gd name="T14" fmla="*/ 771 w 2023"/>
                <a:gd name="T15" fmla="*/ 67 h 1695"/>
                <a:gd name="T16" fmla="*/ 834 w 2023"/>
                <a:gd name="T17" fmla="*/ 55 h 1695"/>
                <a:gd name="T18" fmla="*/ 904 w 2023"/>
                <a:gd name="T19" fmla="*/ 43 h 1695"/>
                <a:gd name="T20" fmla="*/ 982 w 2023"/>
                <a:gd name="T21" fmla="*/ 33 h 1695"/>
                <a:gd name="T22" fmla="*/ 1071 w 2023"/>
                <a:gd name="T23" fmla="*/ 22 h 1695"/>
                <a:gd name="T24" fmla="*/ 1166 w 2023"/>
                <a:gd name="T25" fmla="*/ 13 h 1695"/>
                <a:gd name="T26" fmla="*/ 1271 w 2023"/>
                <a:gd name="T27" fmla="*/ 7 h 1695"/>
                <a:gd name="T28" fmla="*/ 1384 w 2023"/>
                <a:gd name="T29" fmla="*/ 1 h 1695"/>
                <a:gd name="T30" fmla="*/ 1506 w 2023"/>
                <a:gd name="T31" fmla="*/ 0 h 1695"/>
                <a:gd name="T32" fmla="*/ 1636 w 2023"/>
                <a:gd name="T33" fmla="*/ 1 h 1695"/>
                <a:gd name="T34" fmla="*/ 1692 w 2023"/>
                <a:gd name="T35" fmla="*/ 233 h 1695"/>
                <a:gd name="T36" fmla="*/ 1713 w 2023"/>
                <a:gd name="T37" fmla="*/ 243 h 1695"/>
                <a:gd name="T38" fmla="*/ 1758 w 2023"/>
                <a:gd name="T39" fmla="*/ 274 h 1695"/>
                <a:gd name="T40" fmla="*/ 1806 w 2023"/>
                <a:gd name="T41" fmla="*/ 329 h 1695"/>
                <a:gd name="T42" fmla="*/ 1836 w 2023"/>
                <a:gd name="T43" fmla="*/ 409 h 1695"/>
                <a:gd name="T44" fmla="*/ 1955 w 2023"/>
                <a:gd name="T45" fmla="*/ 948 h 1695"/>
                <a:gd name="T46" fmla="*/ 2003 w 2023"/>
                <a:gd name="T47" fmla="*/ 1171 h 1695"/>
                <a:gd name="T48" fmla="*/ 2011 w 2023"/>
                <a:gd name="T49" fmla="*/ 1188 h 1695"/>
                <a:gd name="T50" fmla="*/ 2022 w 2023"/>
                <a:gd name="T51" fmla="*/ 1231 h 1695"/>
                <a:gd name="T52" fmla="*/ 2021 w 2023"/>
                <a:gd name="T53" fmla="*/ 1297 h 1695"/>
                <a:gd name="T54" fmla="*/ 1992 w 2023"/>
                <a:gd name="T55" fmla="*/ 1380 h 1695"/>
                <a:gd name="T56" fmla="*/ 0 w 2023"/>
                <a:gd name="T57" fmla="*/ 1328 h 1695"/>
                <a:gd name="T58" fmla="*/ 199 w 2023"/>
                <a:gd name="T59" fmla="*/ 1223 h 1695"/>
                <a:gd name="T60" fmla="*/ 200 w 2023"/>
                <a:gd name="T61" fmla="*/ 232 h 1695"/>
                <a:gd name="T62" fmla="*/ 210 w 2023"/>
                <a:gd name="T63" fmla="*/ 226 h 1695"/>
                <a:gd name="T64" fmla="*/ 230 w 2023"/>
                <a:gd name="T65" fmla="*/ 214 h 1695"/>
                <a:gd name="T66" fmla="*/ 259 w 2023"/>
                <a:gd name="T67" fmla="*/ 201 h 1695"/>
                <a:gd name="T68" fmla="*/ 297 w 2023"/>
                <a:gd name="T69" fmla="*/ 189 h 1695"/>
                <a:gd name="T70" fmla="*/ 344 w 2023"/>
                <a:gd name="T71" fmla="*/ 183 h 1695"/>
                <a:gd name="T72" fmla="*/ 399 w 2023"/>
                <a:gd name="T73" fmla="*/ 181 h 1695"/>
                <a:gd name="T74" fmla="*/ 464 w 2023"/>
                <a:gd name="T75" fmla="*/ 191 h 1695"/>
                <a:gd name="T76" fmla="*/ 548 w 2023"/>
                <a:gd name="T77" fmla="*/ 225 h 169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023"/>
                <a:gd name="T118" fmla="*/ 0 h 1695"/>
                <a:gd name="T119" fmla="*/ 2023 w 2023"/>
                <a:gd name="T120" fmla="*/ 1695 h 169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023" h="1695">
                  <a:moveTo>
                    <a:pt x="548" y="225"/>
                  </a:moveTo>
                  <a:lnTo>
                    <a:pt x="570" y="121"/>
                  </a:lnTo>
                  <a:lnTo>
                    <a:pt x="571" y="121"/>
                  </a:lnTo>
                  <a:lnTo>
                    <a:pt x="575" y="120"/>
                  </a:lnTo>
                  <a:lnTo>
                    <a:pt x="580" y="118"/>
                  </a:lnTo>
                  <a:lnTo>
                    <a:pt x="586" y="116"/>
                  </a:lnTo>
                  <a:lnTo>
                    <a:pt x="596" y="112"/>
                  </a:lnTo>
                  <a:lnTo>
                    <a:pt x="607" y="108"/>
                  </a:lnTo>
                  <a:lnTo>
                    <a:pt x="620" y="105"/>
                  </a:lnTo>
                  <a:lnTo>
                    <a:pt x="636" y="101"/>
                  </a:lnTo>
                  <a:lnTo>
                    <a:pt x="653" y="95"/>
                  </a:lnTo>
                  <a:lnTo>
                    <a:pt x="672" y="90"/>
                  </a:lnTo>
                  <a:lnTo>
                    <a:pt x="694" y="84"/>
                  </a:lnTo>
                  <a:lnTo>
                    <a:pt x="718" y="79"/>
                  </a:lnTo>
                  <a:lnTo>
                    <a:pt x="743" y="74"/>
                  </a:lnTo>
                  <a:lnTo>
                    <a:pt x="771" y="67"/>
                  </a:lnTo>
                  <a:lnTo>
                    <a:pt x="802" y="61"/>
                  </a:lnTo>
                  <a:lnTo>
                    <a:pt x="834" y="55"/>
                  </a:lnTo>
                  <a:lnTo>
                    <a:pt x="867" y="49"/>
                  </a:lnTo>
                  <a:lnTo>
                    <a:pt x="904" y="43"/>
                  </a:lnTo>
                  <a:lnTo>
                    <a:pt x="943" y="38"/>
                  </a:lnTo>
                  <a:lnTo>
                    <a:pt x="982" y="33"/>
                  </a:lnTo>
                  <a:lnTo>
                    <a:pt x="1025" y="27"/>
                  </a:lnTo>
                  <a:lnTo>
                    <a:pt x="1071" y="22"/>
                  </a:lnTo>
                  <a:lnTo>
                    <a:pt x="1117" y="17"/>
                  </a:lnTo>
                  <a:lnTo>
                    <a:pt x="1166" y="13"/>
                  </a:lnTo>
                  <a:lnTo>
                    <a:pt x="1218" y="10"/>
                  </a:lnTo>
                  <a:lnTo>
                    <a:pt x="1271" y="7"/>
                  </a:lnTo>
                  <a:lnTo>
                    <a:pt x="1327" y="3"/>
                  </a:lnTo>
                  <a:lnTo>
                    <a:pt x="1384" y="1"/>
                  </a:lnTo>
                  <a:lnTo>
                    <a:pt x="1444" y="0"/>
                  </a:lnTo>
                  <a:lnTo>
                    <a:pt x="1506" y="0"/>
                  </a:lnTo>
                  <a:lnTo>
                    <a:pt x="1570" y="0"/>
                  </a:lnTo>
                  <a:lnTo>
                    <a:pt x="1636" y="1"/>
                  </a:lnTo>
                  <a:lnTo>
                    <a:pt x="1709" y="41"/>
                  </a:lnTo>
                  <a:lnTo>
                    <a:pt x="1692" y="233"/>
                  </a:lnTo>
                  <a:lnTo>
                    <a:pt x="1698" y="235"/>
                  </a:lnTo>
                  <a:lnTo>
                    <a:pt x="1713" y="243"/>
                  </a:lnTo>
                  <a:lnTo>
                    <a:pt x="1733" y="256"/>
                  </a:lnTo>
                  <a:lnTo>
                    <a:pt x="1758" y="274"/>
                  </a:lnTo>
                  <a:lnTo>
                    <a:pt x="1784" y="299"/>
                  </a:lnTo>
                  <a:lnTo>
                    <a:pt x="1806" y="329"/>
                  </a:lnTo>
                  <a:lnTo>
                    <a:pt x="1825" y="366"/>
                  </a:lnTo>
                  <a:lnTo>
                    <a:pt x="1836" y="409"/>
                  </a:lnTo>
                  <a:lnTo>
                    <a:pt x="1999" y="557"/>
                  </a:lnTo>
                  <a:lnTo>
                    <a:pt x="1955" y="948"/>
                  </a:lnTo>
                  <a:lnTo>
                    <a:pt x="1692" y="1080"/>
                  </a:lnTo>
                  <a:lnTo>
                    <a:pt x="2003" y="1171"/>
                  </a:lnTo>
                  <a:lnTo>
                    <a:pt x="2006" y="1176"/>
                  </a:lnTo>
                  <a:lnTo>
                    <a:pt x="2011" y="1188"/>
                  </a:lnTo>
                  <a:lnTo>
                    <a:pt x="2016" y="1206"/>
                  </a:lnTo>
                  <a:lnTo>
                    <a:pt x="2022" y="1231"/>
                  </a:lnTo>
                  <a:lnTo>
                    <a:pt x="2023" y="1261"/>
                  </a:lnTo>
                  <a:lnTo>
                    <a:pt x="2021" y="1297"/>
                  </a:lnTo>
                  <a:lnTo>
                    <a:pt x="2010" y="1337"/>
                  </a:lnTo>
                  <a:lnTo>
                    <a:pt x="1992" y="1380"/>
                  </a:lnTo>
                  <a:lnTo>
                    <a:pt x="1171" y="1695"/>
                  </a:lnTo>
                  <a:lnTo>
                    <a:pt x="0" y="1328"/>
                  </a:lnTo>
                  <a:lnTo>
                    <a:pt x="20" y="1285"/>
                  </a:lnTo>
                  <a:lnTo>
                    <a:pt x="199" y="1223"/>
                  </a:lnTo>
                  <a:lnTo>
                    <a:pt x="199" y="233"/>
                  </a:lnTo>
                  <a:lnTo>
                    <a:pt x="200" y="232"/>
                  </a:lnTo>
                  <a:lnTo>
                    <a:pt x="204" y="229"/>
                  </a:lnTo>
                  <a:lnTo>
                    <a:pt x="210" y="226"/>
                  </a:lnTo>
                  <a:lnTo>
                    <a:pt x="218" y="220"/>
                  </a:lnTo>
                  <a:lnTo>
                    <a:pt x="230" y="214"/>
                  </a:lnTo>
                  <a:lnTo>
                    <a:pt x="243" y="207"/>
                  </a:lnTo>
                  <a:lnTo>
                    <a:pt x="259" y="201"/>
                  </a:lnTo>
                  <a:lnTo>
                    <a:pt x="277" y="194"/>
                  </a:lnTo>
                  <a:lnTo>
                    <a:pt x="297" y="189"/>
                  </a:lnTo>
                  <a:lnTo>
                    <a:pt x="320" y="185"/>
                  </a:lnTo>
                  <a:lnTo>
                    <a:pt x="344" y="183"/>
                  </a:lnTo>
                  <a:lnTo>
                    <a:pt x="370" y="180"/>
                  </a:lnTo>
                  <a:lnTo>
                    <a:pt x="399" y="181"/>
                  </a:lnTo>
                  <a:lnTo>
                    <a:pt x="430" y="185"/>
                  </a:lnTo>
                  <a:lnTo>
                    <a:pt x="464" y="191"/>
                  </a:lnTo>
                  <a:lnTo>
                    <a:pt x="498" y="201"/>
                  </a:lnTo>
                  <a:lnTo>
                    <a:pt x="548" y="2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6" name="Freeform 169"/>
            <p:cNvSpPr>
              <a:spLocks/>
            </p:cNvSpPr>
            <p:nvPr/>
          </p:nvSpPr>
          <p:spPr bwMode="auto">
            <a:xfrm>
              <a:off x="6551" y="13597"/>
              <a:ext cx="650" cy="735"/>
            </a:xfrm>
            <a:custGeom>
              <a:avLst/>
              <a:gdLst>
                <a:gd name="T0" fmla="*/ 645 w 650"/>
                <a:gd name="T1" fmla="*/ 27 h 735"/>
                <a:gd name="T2" fmla="*/ 642 w 650"/>
                <a:gd name="T3" fmla="*/ 26 h 735"/>
                <a:gd name="T4" fmla="*/ 631 w 650"/>
                <a:gd name="T5" fmla="*/ 23 h 735"/>
                <a:gd name="T6" fmla="*/ 615 w 650"/>
                <a:gd name="T7" fmla="*/ 19 h 735"/>
                <a:gd name="T8" fmla="*/ 592 w 650"/>
                <a:gd name="T9" fmla="*/ 15 h 735"/>
                <a:gd name="T10" fmla="*/ 565 w 650"/>
                <a:gd name="T11" fmla="*/ 10 h 735"/>
                <a:gd name="T12" fmla="*/ 533 w 650"/>
                <a:gd name="T13" fmla="*/ 6 h 735"/>
                <a:gd name="T14" fmla="*/ 496 w 650"/>
                <a:gd name="T15" fmla="*/ 3 h 735"/>
                <a:gd name="T16" fmla="*/ 456 w 650"/>
                <a:gd name="T17" fmla="*/ 1 h 735"/>
                <a:gd name="T18" fmla="*/ 411 w 650"/>
                <a:gd name="T19" fmla="*/ 0 h 735"/>
                <a:gd name="T20" fmla="*/ 364 w 650"/>
                <a:gd name="T21" fmla="*/ 2 h 735"/>
                <a:gd name="T22" fmla="*/ 315 w 650"/>
                <a:gd name="T23" fmla="*/ 6 h 735"/>
                <a:gd name="T24" fmla="*/ 262 w 650"/>
                <a:gd name="T25" fmla="*/ 15 h 735"/>
                <a:gd name="T26" fmla="*/ 209 w 650"/>
                <a:gd name="T27" fmla="*/ 26 h 735"/>
                <a:gd name="T28" fmla="*/ 154 w 650"/>
                <a:gd name="T29" fmla="*/ 42 h 735"/>
                <a:gd name="T30" fmla="*/ 98 w 650"/>
                <a:gd name="T31" fmla="*/ 61 h 735"/>
                <a:gd name="T32" fmla="*/ 42 w 650"/>
                <a:gd name="T33" fmla="*/ 87 h 735"/>
                <a:gd name="T34" fmla="*/ 38 w 650"/>
                <a:gd name="T35" fmla="*/ 101 h 735"/>
                <a:gd name="T36" fmla="*/ 28 w 650"/>
                <a:gd name="T37" fmla="*/ 141 h 735"/>
                <a:gd name="T38" fmla="*/ 17 w 650"/>
                <a:gd name="T39" fmla="*/ 203 h 735"/>
                <a:gd name="T40" fmla="*/ 6 w 650"/>
                <a:gd name="T41" fmla="*/ 283 h 735"/>
                <a:gd name="T42" fmla="*/ 0 w 650"/>
                <a:gd name="T43" fmla="*/ 378 h 735"/>
                <a:gd name="T44" fmla="*/ 5 w 650"/>
                <a:gd name="T45" fmla="*/ 484 h 735"/>
                <a:gd name="T46" fmla="*/ 21 w 650"/>
                <a:gd name="T47" fmla="*/ 599 h 735"/>
                <a:gd name="T48" fmla="*/ 54 w 650"/>
                <a:gd name="T49" fmla="*/ 716 h 735"/>
                <a:gd name="T50" fmla="*/ 58 w 650"/>
                <a:gd name="T51" fmla="*/ 716 h 735"/>
                <a:gd name="T52" fmla="*/ 66 w 650"/>
                <a:gd name="T53" fmla="*/ 715 h 735"/>
                <a:gd name="T54" fmla="*/ 80 w 650"/>
                <a:gd name="T55" fmla="*/ 713 h 735"/>
                <a:gd name="T56" fmla="*/ 99 w 650"/>
                <a:gd name="T57" fmla="*/ 712 h 735"/>
                <a:gd name="T58" fmla="*/ 124 w 650"/>
                <a:gd name="T59" fmla="*/ 710 h 735"/>
                <a:gd name="T60" fmla="*/ 153 w 650"/>
                <a:gd name="T61" fmla="*/ 708 h 735"/>
                <a:gd name="T62" fmla="*/ 188 w 650"/>
                <a:gd name="T63" fmla="*/ 707 h 735"/>
                <a:gd name="T64" fmla="*/ 225 w 650"/>
                <a:gd name="T65" fmla="*/ 706 h 735"/>
                <a:gd name="T66" fmla="*/ 267 w 650"/>
                <a:gd name="T67" fmla="*/ 705 h 735"/>
                <a:gd name="T68" fmla="*/ 313 w 650"/>
                <a:gd name="T69" fmla="*/ 706 h 735"/>
                <a:gd name="T70" fmla="*/ 362 w 650"/>
                <a:gd name="T71" fmla="*/ 707 h 735"/>
                <a:gd name="T72" fmla="*/ 415 w 650"/>
                <a:gd name="T73" fmla="*/ 709 h 735"/>
                <a:gd name="T74" fmla="*/ 470 w 650"/>
                <a:gd name="T75" fmla="*/ 713 h 735"/>
                <a:gd name="T76" fmla="*/ 528 w 650"/>
                <a:gd name="T77" fmla="*/ 719 h 735"/>
                <a:gd name="T78" fmla="*/ 588 w 650"/>
                <a:gd name="T79" fmla="*/ 726 h 735"/>
                <a:gd name="T80" fmla="*/ 650 w 650"/>
                <a:gd name="T81" fmla="*/ 735 h 735"/>
                <a:gd name="T82" fmla="*/ 647 w 650"/>
                <a:gd name="T83" fmla="*/ 713 h 735"/>
                <a:gd name="T84" fmla="*/ 641 w 650"/>
                <a:gd name="T85" fmla="*/ 655 h 735"/>
                <a:gd name="T86" fmla="*/ 631 w 650"/>
                <a:gd name="T87" fmla="*/ 568 h 735"/>
                <a:gd name="T88" fmla="*/ 623 w 650"/>
                <a:gd name="T89" fmla="*/ 462 h 735"/>
                <a:gd name="T90" fmla="*/ 618 w 650"/>
                <a:gd name="T91" fmla="*/ 345 h 735"/>
                <a:gd name="T92" fmla="*/ 618 w 650"/>
                <a:gd name="T93" fmla="*/ 229 h 735"/>
                <a:gd name="T94" fmla="*/ 627 w 650"/>
                <a:gd name="T95" fmla="*/ 119 h 735"/>
                <a:gd name="T96" fmla="*/ 645 w 650"/>
                <a:gd name="T97" fmla="*/ 27 h 7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50"/>
                <a:gd name="T148" fmla="*/ 0 h 735"/>
                <a:gd name="T149" fmla="*/ 650 w 650"/>
                <a:gd name="T150" fmla="*/ 735 h 7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50" h="735">
                  <a:moveTo>
                    <a:pt x="645" y="27"/>
                  </a:moveTo>
                  <a:lnTo>
                    <a:pt x="642" y="26"/>
                  </a:lnTo>
                  <a:lnTo>
                    <a:pt x="631" y="23"/>
                  </a:lnTo>
                  <a:lnTo>
                    <a:pt x="615" y="19"/>
                  </a:lnTo>
                  <a:lnTo>
                    <a:pt x="592" y="15"/>
                  </a:lnTo>
                  <a:lnTo>
                    <a:pt x="565" y="10"/>
                  </a:lnTo>
                  <a:lnTo>
                    <a:pt x="533" y="6"/>
                  </a:lnTo>
                  <a:lnTo>
                    <a:pt x="496" y="3"/>
                  </a:lnTo>
                  <a:lnTo>
                    <a:pt x="456" y="1"/>
                  </a:lnTo>
                  <a:lnTo>
                    <a:pt x="411" y="0"/>
                  </a:lnTo>
                  <a:lnTo>
                    <a:pt x="364" y="2"/>
                  </a:lnTo>
                  <a:lnTo>
                    <a:pt x="315" y="6"/>
                  </a:lnTo>
                  <a:lnTo>
                    <a:pt x="262" y="15"/>
                  </a:lnTo>
                  <a:lnTo>
                    <a:pt x="209" y="26"/>
                  </a:lnTo>
                  <a:lnTo>
                    <a:pt x="154" y="42"/>
                  </a:lnTo>
                  <a:lnTo>
                    <a:pt x="98" y="61"/>
                  </a:lnTo>
                  <a:lnTo>
                    <a:pt x="42" y="87"/>
                  </a:lnTo>
                  <a:lnTo>
                    <a:pt x="38" y="101"/>
                  </a:lnTo>
                  <a:lnTo>
                    <a:pt x="28" y="141"/>
                  </a:lnTo>
                  <a:lnTo>
                    <a:pt x="17" y="203"/>
                  </a:lnTo>
                  <a:lnTo>
                    <a:pt x="6" y="283"/>
                  </a:lnTo>
                  <a:lnTo>
                    <a:pt x="0" y="378"/>
                  </a:lnTo>
                  <a:lnTo>
                    <a:pt x="5" y="484"/>
                  </a:lnTo>
                  <a:lnTo>
                    <a:pt x="21" y="599"/>
                  </a:lnTo>
                  <a:lnTo>
                    <a:pt x="54" y="716"/>
                  </a:lnTo>
                  <a:lnTo>
                    <a:pt x="58" y="716"/>
                  </a:lnTo>
                  <a:lnTo>
                    <a:pt x="66" y="715"/>
                  </a:lnTo>
                  <a:lnTo>
                    <a:pt x="80" y="713"/>
                  </a:lnTo>
                  <a:lnTo>
                    <a:pt x="99" y="712"/>
                  </a:lnTo>
                  <a:lnTo>
                    <a:pt x="124" y="710"/>
                  </a:lnTo>
                  <a:lnTo>
                    <a:pt x="153" y="708"/>
                  </a:lnTo>
                  <a:lnTo>
                    <a:pt x="188" y="707"/>
                  </a:lnTo>
                  <a:lnTo>
                    <a:pt x="225" y="706"/>
                  </a:lnTo>
                  <a:lnTo>
                    <a:pt x="267" y="705"/>
                  </a:lnTo>
                  <a:lnTo>
                    <a:pt x="313" y="706"/>
                  </a:lnTo>
                  <a:lnTo>
                    <a:pt x="362" y="707"/>
                  </a:lnTo>
                  <a:lnTo>
                    <a:pt x="415" y="709"/>
                  </a:lnTo>
                  <a:lnTo>
                    <a:pt x="470" y="713"/>
                  </a:lnTo>
                  <a:lnTo>
                    <a:pt x="528" y="719"/>
                  </a:lnTo>
                  <a:lnTo>
                    <a:pt x="588" y="726"/>
                  </a:lnTo>
                  <a:lnTo>
                    <a:pt x="650" y="735"/>
                  </a:lnTo>
                  <a:lnTo>
                    <a:pt x="647" y="713"/>
                  </a:lnTo>
                  <a:lnTo>
                    <a:pt x="641" y="655"/>
                  </a:lnTo>
                  <a:lnTo>
                    <a:pt x="631" y="568"/>
                  </a:lnTo>
                  <a:lnTo>
                    <a:pt x="623" y="462"/>
                  </a:lnTo>
                  <a:lnTo>
                    <a:pt x="618" y="345"/>
                  </a:lnTo>
                  <a:lnTo>
                    <a:pt x="618" y="229"/>
                  </a:lnTo>
                  <a:lnTo>
                    <a:pt x="627" y="119"/>
                  </a:lnTo>
                  <a:lnTo>
                    <a:pt x="645" y="27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7" name="Freeform 170"/>
            <p:cNvSpPr>
              <a:spLocks/>
            </p:cNvSpPr>
            <p:nvPr/>
          </p:nvSpPr>
          <p:spPr bwMode="auto">
            <a:xfrm>
              <a:off x="6623" y="13797"/>
              <a:ext cx="1071" cy="731"/>
            </a:xfrm>
            <a:custGeom>
              <a:avLst/>
              <a:gdLst>
                <a:gd name="T0" fmla="*/ 6 w 1071"/>
                <a:gd name="T1" fmla="*/ 552 h 731"/>
                <a:gd name="T2" fmla="*/ 0 w 1071"/>
                <a:gd name="T3" fmla="*/ 642 h 731"/>
                <a:gd name="T4" fmla="*/ 698 w 1071"/>
                <a:gd name="T5" fmla="*/ 731 h 731"/>
                <a:gd name="T6" fmla="*/ 703 w 1071"/>
                <a:gd name="T7" fmla="*/ 729 h 731"/>
                <a:gd name="T8" fmla="*/ 717 w 1071"/>
                <a:gd name="T9" fmla="*/ 722 h 731"/>
                <a:gd name="T10" fmla="*/ 740 w 1071"/>
                <a:gd name="T11" fmla="*/ 710 h 731"/>
                <a:gd name="T12" fmla="*/ 768 w 1071"/>
                <a:gd name="T13" fmla="*/ 694 h 731"/>
                <a:gd name="T14" fmla="*/ 801 w 1071"/>
                <a:gd name="T15" fmla="*/ 672 h 731"/>
                <a:gd name="T16" fmla="*/ 838 w 1071"/>
                <a:gd name="T17" fmla="*/ 645 h 731"/>
                <a:gd name="T18" fmla="*/ 876 w 1071"/>
                <a:gd name="T19" fmla="*/ 614 h 731"/>
                <a:gd name="T20" fmla="*/ 915 w 1071"/>
                <a:gd name="T21" fmla="*/ 577 h 731"/>
                <a:gd name="T22" fmla="*/ 953 w 1071"/>
                <a:gd name="T23" fmla="*/ 536 h 731"/>
                <a:gd name="T24" fmla="*/ 988 w 1071"/>
                <a:gd name="T25" fmla="*/ 491 h 731"/>
                <a:gd name="T26" fmla="*/ 1018 w 1071"/>
                <a:gd name="T27" fmla="*/ 439 h 731"/>
                <a:gd name="T28" fmla="*/ 1043 w 1071"/>
                <a:gd name="T29" fmla="*/ 383 h 731"/>
                <a:gd name="T30" fmla="*/ 1061 w 1071"/>
                <a:gd name="T31" fmla="*/ 322 h 731"/>
                <a:gd name="T32" fmla="*/ 1071 w 1071"/>
                <a:gd name="T33" fmla="*/ 255 h 731"/>
                <a:gd name="T34" fmla="*/ 1070 w 1071"/>
                <a:gd name="T35" fmla="*/ 185 h 731"/>
                <a:gd name="T36" fmla="*/ 1057 w 1071"/>
                <a:gd name="T37" fmla="*/ 108 h 731"/>
                <a:gd name="T38" fmla="*/ 1055 w 1071"/>
                <a:gd name="T39" fmla="*/ 104 h 731"/>
                <a:gd name="T40" fmla="*/ 1049 w 1071"/>
                <a:gd name="T41" fmla="*/ 92 h 731"/>
                <a:gd name="T42" fmla="*/ 1037 w 1071"/>
                <a:gd name="T43" fmla="*/ 76 h 731"/>
                <a:gd name="T44" fmla="*/ 1022 w 1071"/>
                <a:gd name="T45" fmla="*/ 57 h 731"/>
                <a:gd name="T46" fmla="*/ 1002 w 1071"/>
                <a:gd name="T47" fmla="*/ 37 h 731"/>
                <a:gd name="T48" fmla="*/ 979 w 1071"/>
                <a:gd name="T49" fmla="*/ 20 h 731"/>
                <a:gd name="T50" fmla="*/ 951 w 1071"/>
                <a:gd name="T51" fmla="*/ 7 h 731"/>
                <a:gd name="T52" fmla="*/ 919 w 1071"/>
                <a:gd name="T53" fmla="*/ 0 h 731"/>
                <a:gd name="T54" fmla="*/ 924 w 1071"/>
                <a:gd name="T55" fmla="*/ 12 h 731"/>
                <a:gd name="T56" fmla="*/ 934 w 1071"/>
                <a:gd name="T57" fmla="*/ 44 h 731"/>
                <a:gd name="T58" fmla="*/ 947 w 1071"/>
                <a:gd name="T59" fmla="*/ 94 h 731"/>
                <a:gd name="T60" fmla="*/ 958 w 1071"/>
                <a:gd name="T61" fmla="*/ 159 h 731"/>
                <a:gd name="T62" fmla="*/ 961 w 1071"/>
                <a:gd name="T63" fmla="*/ 238 h 731"/>
                <a:gd name="T64" fmla="*/ 953 w 1071"/>
                <a:gd name="T65" fmla="*/ 324 h 731"/>
                <a:gd name="T66" fmla="*/ 928 w 1071"/>
                <a:gd name="T67" fmla="*/ 418 h 731"/>
                <a:gd name="T68" fmla="*/ 884 w 1071"/>
                <a:gd name="T69" fmla="*/ 516 h 731"/>
                <a:gd name="T70" fmla="*/ 883 w 1071"/>
                <a:gd name="T71" fmla="*/ 518 h 731"/>
                <a:gd name="T72" fmla="*/ 879 w 1071"/>
                <a:gd name="T73" fmla="*/ 521 h 731"/>
                <a:gd name="T74" fmla="*/ 872 w 1071"/>
                <a:gd name="T75" fmla="*/ 526 h 731"/>
                <a:gd name="T76" fmla="*/ 862 w 1071"/>
                <a:gd name="T77" fmla="*/ 534 h 731"/>
                <a:gd name="T78" fmla="*/ 851 w 1071"/>
                <a:gd name="T79" fmla="*/ 541 h 731"/>
                <a:gd name="T80" fmla="*/ 837 w 1071"/>
                <a:gd name="T81" fmla="*/ 550 h 731"/>
                <a:gd name="T82" fmla="*/ 819 w 1071"/>
                <a:gd name="T83" fmla="*/ 559 h 731"/>
                <a:gd name="T84" fmla="*/ 800 w 1071"/>
                <a:gd name="T85" fmla="*/ 567 h 731"/>
                <a:gd name="T86" fmla="*/ 778 w 1071"/>
                <a:gd name="T87" fmla="*/ 575 h 731"/>
                <a:gd name="T88" fmla="*/ 754 w 1071"/>
                <a:gd name="T89" fmla="*/ 582 h 731"/>
                <a:gd name="T90" fmla="*/ 727 w 1071"/>
                <a:gd name="T91" fmla="*/ 588 h 731"/>
                <a:gd name="T92" fmla="*/ 697 w 1071"/>
                <a:gd name="T93" fmla="*/ 592 h 731"/>
                <a:gd name="T94" fmla="*/ 666 w 1071"/>
                <a:gd name="T95" fmla="*/ 593 h 731"/>
                <a:gd name="T96" fmla="*/ 631 w 1071"/>
                <a:gd name="T97" fmla="*/ 592 h 731"/>
                <a:gd name="T98" fmla="*/ 593 w 1071"/>
                <a:gd name="T99" fmla="*/ 589 h 731"/>
                <a:gd name="T100" fmla="*/ 555 w 1071"/>
                <a:gd name="T101" fmla="*/ 581 h 731"/>
                <a:gd name="T102" fmla="*/ 555 w 1071"/>
                <a:gd name="T103" fmla="*/ 677 h 731"/>
                <a:gd name="T104" fmla="*/ 24 w 1071"/>
                <a:gd name="T105" fmla="*/ 623 h 731"/>
                <a:gd name="T106" fmla="*/ 6 w 1071"/>
                <a:gd name="T107" fmla="*/ 552 h 73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71"/>
                <a:gd name="T163" fmla="*/ 0 h 731"/>
                <a:gd name="T164" fmla="*/ 1071 w 1071"/>
                <a:gd name="T165" fmla="*/ 731 h 73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71" h="731">
                  <a:moveTo>
                    <a:pt x="6" y="552"/>
                  </a:moveTo>
                  <a:lnTo>
                    <a:pt x="0" y="642"/>
                  </a:lnTo>
                  <a:lnTo>
                    <a:pt x="698" y="731"/>
                  </a:lnTo>
                  <a:lnTo>
                    <a:pt x="703" y="729"/>
                  </a:lnTo>
                  <a:lnTo>
                    <a:pt x="717" y="722"/>
                  </a:lnTo>
                  <a:lnTo>
                    <a:pt x="740" y="710"/>
                  </a:lnTo>
                  <a:lnTo>
                    <a:pt x="768" y="694"/>
                  </a:lnTo>
                  <a:lnTo>
                    <a:pt x="801" y="672"/>
                  </a:lnTo>
                  <a:lnTo>
                    <a:pt x="838" y="645"/>
                  </a:lnTo>
                  <a:lnTo>
                    <a:pt x="876" y="614"/>
                  </a:lnTo>
                  <a:lnTo>
                    <a:pt x="915" y="577"/>
                  </a:lnTo>
                  <a:lnTo>
                    <a:pt x="953" y="536"/>
                  </a:lnTo>
                  <a:lnTo>
                    <a:pt x="988" y="491"/>
                  </a:lnTo>
                  <a:lnTo>
                    <a:pt x="1018" y="439"/>
                  </a:lnTo>
                  <a:lnTo>
                    <a:pt x="1043" y="383"/>
                  </a:lnTo>
                  <a:lnTo>
                    <a:pt x="1061" y="322"/>
                  </a:lnTo>
                  <a:lnTo>
                    <a:pt x="1071" y="255"/>
                  </a:lnTo>
                  <a:lnTo>
                    <a:pt x="1070" y="185"/>
                  </a:lnTo>
                  <a:lnTo>
                    <a:pt x="1057" y="108"/>
                  </a:lnTo>
                  <a:lnTo>
                    <a:pt x="1055" y="104"/>
                  </a:lnTo>
                  <a:lnTo>
                    <a:pt x="1049" y="92"/>
                  </a:lnTo>
                  <a:lnTo>
                    <a:pt x="1037" y="76"/>
                  </a:lnTo>
                  <a:lnTo>
                    <a:pt x="1022" y="57"/>
                  </a:lnTo>
                  <a:lnTo>
                    <a:pt x="1002" y="37"/>
                  </a:lnTo>
                  <a:lnTo>
                    <a:pt x="979" y="20"/>
                  </a:lnTo>
                  <a:lnTo>
                    <a:pt x="951" y="7"/>
                  </a:lnTo>
                  <a:lnTo>
                    <a:pt x="919" y="0"/>
                  </a:lnTo>
                  <a:lnTo>
                    <a:pt x="924" y="12"/>
                  </a:lnTo>
                  <a:lnTo>
                    <a:pt x="934" y="44"/>
                  </a:lnTo>
                  <a:lnTo>
                    <a:pt x="947" y="94"/>
                  </a:lnTo>
                  <a:lnTo>
                    <a:pt x="958" y="159"/>
                  </a:lnTo>
                  <a:lnTo>
                    <a:pt x="961" y="238"/>
                  </a:lnTo>
                  <a:lnTo>
                    <a:pt x="953" y="324"/>
                  </a:lnTo>
                  <a:lnTo>
                    <a:pt x="928" y="418"/>
                  </a:lnTo>
                  <a:lnTo>
                    <a:pt x="884" y="516"/>
                  </a:lnTo>
                  <a:lnTo>
                    <a:pt x="883" y="518"/>
                  </a:lnTo>
                  <a:lnTo>
                    <a:pt x="879" y="521"/>
                  </a:lnTo>
                  <a:lnTo>
                    <a:pt x="872" y="526"/>
                  </a:lnTo>
                  <a:lnTo>
                    <a:pt x="862" y="534"/>
                  </a:lnTo>
                  <a:lnTo>
                    <a:pt x="851" y="541"/>
                  </a:lnTo>
                  <a:lnTo>
                    <a:pt x="837" y="550"/>
                  </a:lnTo>
                  <a:lnTo>
                    <a:pt x="819" y="559"/>
                  </a:lnTo>
                  <a:lnTo>
                    <a:pt x="800" y="567"/>
                  </a:lnTo>
                  <a:lnTo>
                    <a:pt x="778" y="575"/>
                  </a:lnTo>
                  <a:lnTo>
                    <a:pt x="754" y="582"/>
                  </a:lnTo>
                  <a:lnTo>
                    <a:pt x="727" y="588"/>
                  </a:lnTo>
                  <a:lnTo>
                    <a:pt x="697" y="592"/>
                  </a:lnTo>
                  <a:lnTo>
                    <a:pt x="666" y="593"/>
                  </a:lnTo>
                  <a:lnTo>
                    <a:pt x="631" y="592"/>
                  </a:lnTo>
                  <a:lnTo>
                    <a:pt x="593" y="589"/>
                  </a:lnTo>
                  <a:lnTo>
                    <a:pt x="555" y="581"/>
                  </a:lnTo>
                  <a:lnTo>
                    <a:pt x="555" y="677"/>
                  </a:lnTo>
                  <a:lnTo>
                    <a:pt x="24" y="623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8" name="Freeform 171"/>
            <p:cNvSpPr>
              <a:spLocks/>
            </p:cNvSpPr>
            <p:nvPr/>
          </p:nvSpPr>
          <p:spPr bwMode="auto">
            <a:xfrm>
              <a:off x="6486" y="14516"/>
              <a:ext cx="787" cy="253"/>
            </a:xfrm>
            <a:custGeom>
              <a:avLst/>
              <a:gdLst>
                <a:gd name="T0" fmla="*/ 787 w 787"/>
                <a:gd name="T1" fmla="*/ 91 h 253"/>
                <a:gd name="T2" fmla="*/ 12 w 787"/>
                <a:gd name="T3" fmla="*/ 0 h 253"/>
                <a:gd name="T4" fmla="*/ 0 w 787"/>
                <a:gd name="T5" fmla="*/ 91 h 253"/>
                <a:gd name="T6" fmla="*/ 764 w 787"/>
                <a:gd name="T7" fmla="*/ 253 h 253"/>
                <a:gd name="T8" fmla="*/ 787 w 787"/>
                <a:gd name="T9" fmla="*/ 9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7"/>
                <a:gd name="T16" fmla="*/ 0 h 253"/>
                <a:gd name="T17" fmla="*/ 787 w 787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7" h="253">
                  <a:moveTo>
                    <a:pt x="787" y="91"/>
                  </a:moveTo>
                  <a:lnTo>
                    <a:pt x="12" y="0"/>
                  </a:lnTo>
                  <a:lnTo>
                    <a:pt x="0" y="91"/>
                  </a:lnTo>
                  <a:lnTo>
                    <a:pt x="764" y="253"/>
                  </a:lnTo>
                  <a:lnTo>
                    <a:pt x="787" y="9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9" name="Freeform 172"/>
            <p:cNvSpPr>
              <a:spLocks/>
            </p:cNvSpPr>
            <p:nvPr/>
          </p:nvSpPr>
          <p:spPr bwMode="auto">
            <a:xfrm>
              <a:off x="6879" y="14597"/>
              <a:ext cx="336" cy="115"/>
            </a:xfrm>
            <a:custGeom>
              <a:avLst/>
              <a:gdLst>
                <a:gd name="T0" fmla="*/ 336 w 336"/>
                <a:gd name="T1" fmla="*/ 50 h 115"/>
                <a:gd name="T2" fmla="*/ 4 w 336"/>
                <a:gd name="T3" fmla="*/ 0 h 115"/>
                <a:gd name="T4" fmla="*/ 0 w 336"/>
                <a:gd name="T5" fmla="*/ 48 h 115"/>
                <a:gd name="T6" fmla="*/ 327 w 336"/>
                <a:gd name="T7" fmla="*/ 115 h 115"/>
                <a:gd name="T8" fmla="*/ 336 w 336"/>
                <a:gd name="T9" fmla="*/ 50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115"/>
                <a:gd name="T17" fmla="*/ 336 w 336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115">
                  <a:moveTo>
                    <a:pt x="336" y="50"/>
                  </a:moveTo>
                  <a:lnTo>
                    <a:pt x="4" y="0"/>
                  </a:lnTo>
                  <a:lnTo>
                    <a:pt x="0" y="48"/>
                  </a:lnTo>
                  <a:lnTo>
                    <a:pt x="327" y="115"/>
                  </a:lnTo>
                  <a:lnTo>
                    <a:pt x="336" y="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0" name="Freeform 173"/>
            <p:cNvSpPr>
              <a:spLocks/>
            </p:cNvSpPr>
            <p:nvPr/>
          </p:nvSpPr>
          <p:spPr bwMode="auto">
            <a:xfrm>
              <a:off x="6536" y="14540"/>
              <a:ext cx="225" cy="85"/>
            </a:xfrm>
            <a:custGeom>
              <a:avLst/>
              <a:gdLst>
                <a:gd name="T0" fmla="*/ 225 w 225"/>
                <a:gd name="T1" fmla="*/ 39 h 85"/>
                <a:gd name="T2" fmla="*/ 0 w 225"/>
                <a:gd name="T3" fmla="*/ 0 h 85"/>
                <a:gd name="T4" fmla="*/ 3 w 225"/>
                <a:gd name="T5" fmla="*/ 41 h 85"/>
                <a:gd name="T6" fmla="*/ 218 w 225"/>
                <a:gd name="T7" fmla="*/ 85 h 85"/>
                <a:gd name="T8" fmla="*/ 225 w 225"/>
                <a:gd name="T9" fmla="*/ 39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5"/>
                <a:gd name="T16" fmla="*/ 0 h 85"/>
                <a:gd name="T17" fmla="*/ 225 w 22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5" h="85">
                  <a:moveTo>
                    <a:pt x="225" y="39"/>
                  </a:moveTo>
                  <a:lnTo>
                    <a:pt x="0" y="0"/>
                  </a:lnTo>
                  <a:lnTo>
                    <a:pt x="3" y="41"/>
                  </a:lnTo>
                  <a:lnTo>
                    <a:pt x="218" y="85"/>
                  </a:lnTo>
                  <a:lnTo>
                    <a:pt x="225" y="3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1" name="Freeform 174"/>
            <p:cNvSpPr>
              <a:spLocks/>
            </p:cNvSpPr>
            <p:nvPr/>
          </p:nvSpPr>
          <p:spPr bwMode="auto">
            <a:xfrm>
              <a:off x="5972" y="14624"/>
              <a:ext cx="1325" cy="439"/>
            </a:xfrm>
            <a:custGeom>
              <a:avLst/>
              <a:gdLst>
                <a:gd name="T0" fmla="*/ 0 w 1325"/>
                <a:gd name="T1" fmla="*/ 132 h 439"/>
                <a:gd name="T2" fmla="*/ 3 w 1325"/>
                <a:gd name="T3" fmla="*/ 132 h 439"/>
                <a:gd name="T4" fmla="*/ 10 w 1325"/>
                <a:gd name="T5" fmla="*/ 130 h 439"/>
                <a:gd name="T6" fmla="*/ 24 w 1325"/>
                <a:gd name="T7" fmla="*/ 128 h 439"/>
                <a:gd name="T8" fmla="*/ 42 w 1325"/>
                <a:gd name="T9" fmla="*/ 125 h 439"/>
                <a:gd name="T10" fmla="*/ 62 w 1325"/>
                <a:gd name="T11" fmla="*/ 121 h 439"/>
                <a:gd name="T12" fmla="*/ 86 w 1325"/>
                <a:gd name="T13" fmla="*/ 116 h 439"/>
                <a:gd name="T14" fmla="*/ 113 w 1325"/>
                <a:gd name="T15" fmla="*/ 109 h 439"/>
                <a:gd name="T16" fmla="*/ 141 w 1325"/>
                <a:gd name="T17" fmla="*/ 102 h 439"/>
                <a:gd name="T18" fmla="*/ 170 w 1325"/>
                <a:gd name="T19" fmla="*/ 94 h 439"/>
                <a:gd name="T20" fmla="*/ 199 w 1325"/>
                <a:gd name="T21" fmla="*/ 85 h 439"/>
                <a:gd name="T22" fmla="*/ 228 w 1325"/>
                <a:gd name="T23" fmla="*/ 74 h 439"/>
                <a:gd name="T24" fmla="*/ 257 w 1325"/>
                <a:gd name="T25" fmla="*/ 62 h 439"/>
                <a:gd name="T26" fmla="*/ 285 w 1325"/>
                <a:gd name="T27" fmla="*/ 48 h 439"/>
                <a:gd name="T28" fmla="*/ 309 w 1325"/>
                <a:gd name="T29" fmla="*/ 34 h 439"/>
                <a:gd name="T30" fmla="*/ 333 w 1325"/>
                <a:gd name="T31" fmla="*/ 18 h 439"/>
                <a:gd name="T32" fmla="*/ 352 w 1325"/>
                <a:gd name="T33" fmla="*/ 0 h 439"/>
                <a:gd name="T34" fmla="*/ 1325 w 1325"/>
                <a:gd name="T35" fmla="*/ 223 h 439"/>
                <a:gd name="T36" fmla="*/ 1323 w 1325"/>
                <a:gd name="T37" fmla="*/ 225 h 439"/>
                <a:gd name="T38" fmla="*/ 1318 w 1325"/>
                <a:gd name="T39" fmla="*/ 230 h 439"/>
                <a:gd name="T40" fmla="*/ 1309 w 1325"/>
                <a:gd name="T41" fmla="*/ 239 h 439"/>
                <a:gd name="T42" fmla="*/ 1297 w 1325"/>
                <a:gd name="T43" fmla="*/ 250 h 439"/>
                <a:gd name="T44" fmla="*/ 1282 w 1325"/>
                <a:gd name="T45" fmla="*/ 263 h 439"/>
                <a:gd name="T46" fmla="*/ 1265 w 1325"/>
                <a:gd name="T47" fmla="*/ 278 h 439"/>
                <a:gd name="T48" fmla="*/ 1247 w 1325"/>
                <a:gd name="T49" fmla="*/ 295 h 439"/>
                <a:gd name="T50" fmla="*/ 1225 w 1325"/>
                <a:gd name="T51" fmla="*/ 312 h 439"/>
                <a:gd name="T52" fmla="*/ 1202 w 1325"/>
                <a:gd name="T53" fmla="*/ 331 h 439"/>
                <a:gd name="T54" fmla="*/ 1179 w 1325"/>
                <a:gd name="T55" fmla="*/ 349 h 439"/>
                <a:gd name="T56" fmla="*/ 1154 w 1325"/>
                <a:gd name="T57" fmla="*/ 367 h 439"/>
                <a:gd name="T58" fmla="*/ 1128 w 1325"/>
                <a:gd name="T59" fmla="*/ 385 h 439"/>
                <a:gd name="T60" fmla="*/ 1102 w 1325"/>
                <a:gd name="T61" fmla="*/ 401 h 439"/>
                <a:gd name="T62" fmla="*/ 1077 w 1325"/>
                <a:gd name="T63" fmla="*/ 415 h 439"/>
                <a:gd name="T64" fmla="*/ 1051 w 1325"/>
                <a:gd name="T65" fmla="*/ 428 h 439"/>
                <a:gd name="T66" fmla="*/ 1026 w 1325"/>
                <a:gd name="T67" fmla="*/ 439 h 439"/>
                <a:gd name="T68" fmla="*/ 0 w 1325"/>
                <a:gd name="T69" fmla="*/ 132 h 4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25"/>
                <a:gd name="T106" fmla="*/ 0 h 439"/>
                <a:gd name="T107" fmla="*/ 1325 w 1325"/>
                <a:gd name="T108" fmla="*/ 439 h 4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25" h="439">
                  <a:moveTo>
                    <a:pt x="0" y="132"/>
                  </a:moveTo>
                  <a:lnTo>
                    <a:pt x="3" y="132"/>
                  </a:lnTo>
                  <a:lnTo>
                    <a:pt x="10" y="130"/>
                  </a:lnTo>
                  <a:lnTo>
                    <a:pt x="24" y="128"/>
                  </a:lnTo>
                  <a:lnTo>
                    <a:pt x="42" y="125"/>
                  </a:lnTo>
                  <a:lnTo>
                    <a:pt x="62" y="121"/>
                  </a:lnTo>
                  <a:lnTo>
                    <a:pt x="86" y="116"/>
                  </a:lnTo>
                  <a:lnTo>
                    <a:pt x="113" y="109"/>
                  </a:lnTo>
                  <a:lnTo>
                    <a:pt x="141" y="102"/>
                  </a:lnTo>
                  <a:lnTo>
                    <a:pt x="170" y="94"/>
                  </a:lnTo>
                  <a:lnTo>
                    <a:pt x="199" y="85"/>
                  </a:lnTo>
                  <a:lnTo>
                    <a:pt x="228" y="74"/>
                  </a:lnTo>
                  <a:lnTo>
                    <a:pt x="257" y="62"/>
                  </a:lnTo>
                  <a:lnTo>
                    <a:pt x="285" y="48"/>
                  </a:lnTo>
                  <a:lnTo>
                    <a:pt x="309" y="34"/>
                  </a:lnTo>
                  <a:lnTo>
                    <a:pt x="333" y="18"/>
                  </a:lnTo>
                  <a:lnTo>
                    <a:pt x="352" y="0"/>
                  </a:lnTo>
                  <a:lnTo>
                    <a:pt x="1325" y="223"/>
                  </a:lnTo>
                  <a:lnTo>
                    <a:pt x="1323" y="225"/>
                  </a:lnTo>
                  <a:lnTo>
                    <a:pt x="1318" y="230"/>
                  </a:lnTo>
                  <a:lnTo>
                    <a:pt x="1309" y="239"/>
                  </a:lnTo>
                  <a:lnTo>
                    <a:pt x="1297" y="250"/>
                  </a:lnTo>
                  <a:lnTo>
                    <a:pt x="1282" y="263"/>
                  </a:lnTo>
                  <a:lnTo>
                    <a:pt x="1265" y="278"/>
                  </a:lnTo>
                  <a:lnTo>
                    <a:pt x="1247" y="295"/>
                  </a:lnTo>
                  <a:lnTo>
                    <a:pt x="1225" y="312"/>
                  </a:lnTo>
                  <a:lnTo>
                    <a:pt x="1202" y="331"/>
                  </a:lnTo>
                  <a:lnTo>
                    <a:pt x="1179" y="349"/>
                  </a:lnTo>
                  <a:lnTo>
                    <a:pt x="1154" y="367"/>
                  </a:lnTo>
                  <a:lnTo>
                    <a:pt x="1128" y="385"/>
                  </a:lnTo>
                  <a:lnTo>
                    <a:pt x="1102" y="401"/>
                  </a:lnTo>
                  <a:lnTo>
                    <a:pt x="1077" y="415"/>
                  </a:lnTo>
                  <a:lnTo>
                    <a:pt x="1051" y="428"/>
                  </a:lnTo>
                  <a:lnTo>
                    <a:pt x="1026" y="439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2" name="Freeform 175"/>
            <p:cNvSpPr>
              <a:spLocks/>
            </p:cNvSpPr>
            <p:nvPr/>
          </p:nvSpPr>
          <p:spPr bwMode="auto">
            <a:xfrm>
              <a:off x="7292" y="14577"/>
              <a:ext cx="472" cy="209"/>
            </a:xfrm>
            <a:custGeom>
              <a:avLst/>
              <a:gdLst>
                <a:gd name="T0" fmla="*/ 47 w 472"/>
                <a:gd name="T1" fmla="*/ 209 h 209"/>
                <a:gd name="T2" fmla="*/ 472 w 472"/>
                <a:gd name="T3" fmla="*/ 84 h 209"/>
                <a:gd name="T4" fmla="*/ 215 w 472"/>
                <a:gd name="T5" fmla="*/ 0 h 209"/>
                <a:gd name="T6" fmla="*/ 5 w 472"/>
                <a:gd name="T7" fmla="*/ 24 h 209"/>
                <a:gd name="T8" fmla="*/ 0 w 472"/>
                <a:gd name="T9" fmla="*/ 197 h 209"/>
                <a:gd name="T10" fmla="*/ 47 w 472"/>
                <a:gd name="T11" fmla="*/ 20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09"/>
                <a:gd name="T20" fmla="*/ 472 w 472"/>
                <a:gd name="T21" fmla="*/ 209 h 2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09">
                  <a:moveTo>
                    <a:pt x="47" y="209"/>
                  </a:moveTo>
                  <a:lnTo>
                    <a:pt x="472" y="84"/>
                  </a:lnTo>
                  <a:lnTo>
                    <a:pt x="215" y="0"/>
                  </a:lnTo>
                  <a:lnTo>
                    <a:pt x="5" y="24"/>
                  </a:lnTo>
                  <a:lnTo>
                    <a:pt x="0" y="197"/>
                  </a:lnTo>
                  <a:lnTo>
                    <a:pt x="47" y="20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3" name="Freeform 176"/>
            <p:cNvSpPr>
              <a:spLocks/>
            </p:cNvSpPr>
            <p:nvPr/>
          </p:nvSpPr>
          <p:spPr bwMode="auto">
            <a:xfrm>
              <a:off x="6073" y="13679"/>
              <a:ext cx="251" cy="999"/>
            </a:xfrm>
            <a:custGeom>
              <a:avLst/>
              <a:gdLst>
                <a:gd name="T0" fmla="*/ 251 w 251"/>
                <a:gd name="T1" fmla="*/ 23 h 999"/>
                <a:gd name="T2" fmla="*/ 250 w 251"/>
                <a:gd name="T3" fmla="*/ 22 h 999"/>
                <a:gd name="T4" fmla="*/ 246 w 251"/>
                <a:gd name="T5" fmla="*/ 20 h 999"/>
                <a:gd name="T6" fmla="*/ 239 w 251"/>
                <a:gd name="T7" fmla="*/ 18 h 999"/>
                <a:gd name="T8" fmla="*/ 230 w 251"/>
                <a:gd name="T9" fmla="*/ 15 h 999"/>
                <a:gd name="T10" fmla="*/ 218 w 251"/>
                <a:gd name="T11" fmla="*/ 11 h 999"/>
                <a:gd name="T12" fmla="*/ 205 w 251"/>
                <a:gd name="T13" fmla="*/ 7 h 999"/>
                <a:gd name="T14" fmla="*/ 190 w 251"/>
                <a:gd name="T15" fmla="*/ 4 h 999"/>
                <a:gd name="T16" fmla="*/ 173 w 251"/>
                <a:gd name="T17" fmla="*/ 1 h 999"/>
                <a:gd name="T18" fmla="*/ 155 w 251"/>
                <a:gd name="T19" fmla="*/ 0 h 999"/>
                <a:gd name="T20" fmla="*/ 134 w 251"/>
                <a:gd name="T21" fmla="*/ 0 h 999"/>
                <a:gd name="T22" fmla="*/ 114 w 251"/>
                <a:gd name="T23" fmla="*/ 2 h 999"/>
                <a:gd name="T24" fmla="*/ 92 w 251"/>
                <a:gd name="T25" fmla="*/ 5 h 999"/>
                <a:gd name="T26" fmla="*/ 70 w 251"/>
                <a:gd name="T27" fmla="*/ 12 h 999"/>
                <a:gd name="T28" fmla="*/ 47 w 251"/>
                <a:gd name="T29" fmla="*/ 20 h 999"/>
                <a:gd name="T30" fmla="*/ 23 w 251"/>
                <a:gd name="T31" fmla="*/ 32 h 999"/>
                <a:gd name="T32" fmla="*/ 0 w 251"/>
                <a:gd name="T33" fmla="*/ 47 h 999"/>
                <a:gd name="T34" fmla="*/ 0 w 251"/>
                <a:gd name="T35" fmla="*/ 999 h 999"/>
                <a:gd name="T36" fmla="*/ 1 w 251"/>
                <a:gd name="T37" fmla="*/ 999 h 999"/>
                <a:gd name="T38" fmla="*/ 6 w 251"/>
                <a:gd name="T39" fmla="*/ 999 h 999"/>
                <a:gd name="T40" fmla="*/ 14 w 251"/>
                <a:gd name="T41" fmla="*/ 998 h 999"/>
                <a:gd name="T42" fmla="*/ 23 w 251"/>
                <a:gd name="T43" fmla="*/ 997 h 999"/>
                <a:gd name="T44" fmla="*/ 35 w 251"/>
                <a:gd name="T45" fmla="*/ 995 h 999"/>
                <a:gd name="T46" fmla="*/ 49 w 251"/>
                <a:gd name="T47" fmla="*/ 993 h 999"/>
                <a:gd name="T48" fmla="*/ 65 w 251"/>
                <a:gd name="T49" fmla="*/ 990 h 999"/>
                <a:gd name="T50" fmla="*/ 83 w 251"/>
                <a:gd name="T51" fmla="*/ 985 h 999"/>
                <a:gd name="T52" fmla="*/ 102 w 251"/>
                <a:gd name="T53" fmla="*/ 980 h 999"/>
                <a:gd name="T54" fmla="*/ 121 w 251"/>
                <a:gd name="T55" fmla="*/ 973 h 999"/>
                <a:gd name="T56" fmla="*/ 143 w 251"/>
                <a:gd name="T57" fmla="*/ 966 h 999"/>
                <a:gd name="T58" fmla="*/ 164 w 251"/>
                <a:gd name="T59" fmla="*/ 956 h 999"/>
                <a:gd name="T60" fmla="*/ 186 w 251"/>
                <a:gd name="T61" fmla="*/ 945 h 999"/>
                <a:gd name="T62" fmla="*/ 208 w 251"/>
                <a:gd name="T63" fmla="*/ 934 h 999"/>
                <a:gd name="T64" fmla="*/ 230 w 251"/>
                <a:gd name="T65" fmla="*/ 919 h 999"/>
                <a:gd name="T66" fmla="*/ 251 w 251"/>
                <a:gd name="T67" fmla="*/ 903 h 999"/>
                <a:gd name="T68" fmla="*/ 251 w 251"/>
                <a:gd name="T69" fmla="*/ 23 h 99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1"/>
                <a:gd name="T106" fmla="*/ 0 h 999"/>
                <a:gd name="T107" fmla="*/ 251 w 251"/>
                <a:gd name="T108" fmla="*/ 999 h 99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1" h="999">
                  <a:moveTo>
                    <a:pt x="251" y="23"/>
                  </a:moveTo>
                  <a:lnTo>
                    <a:pt x="250" y="22"/>
                  </a:lnTo>
                  <a:lnTo>
                    <a:pt x="246" y="20"/>
                  </a:lnTo>
                  <a:lnTo>
                    <a:pt x="239" y="18"/>
                  </a:lnTo>
                  <a:lnTo>
                    <a:pt x="230" y="15"/>
                  </a:lnTo>
                  <a:lnTo>
                    <a:pt x="218" y="11"/>
                  </a:lnTo>
                  <a:lnTo>
                    <a:pt x="205" y="7"/>
                  </a:lnTo>
                  <a:lnTo>
                    <a:pt x="190" y="4"/>
                  </a:lnTo>
                  <a:lnTo>
                    <a:pt x="173" y="1"/>
                  </a:lnTo>
                  <a:lnTo>
                    <a:pt x="155" y="0"/>
                  </a:lnTo>
                  <a:lnTo>
                    <a:pt x="134" y="0"/>
                  </a:lnTo>
                  <a:lnTo>
                    <a:pt x="114" y="2"/>
                  </a:lnTo>
                  <a:lnTo>
                    <a:pt x="92" y="5"/>
                  </a:lnTo>
                  <a:lnTo>
                    <a:pt x="70" y="12"/>
                  </a:lnTo>
                  <a:lnTo>
                    <a:pt x="47" y="20"/>
                  </a:lnTo>
                  <a:lnTo>
                    <a:pt x="23" y="32"/>
                  </a:lnTo>
                  <a:lnTo>
                    <a:pt x="0" y="47"/>
                  </a:lnTo>
                  <a:lnTo>
                    <a:pt x="0" y="999"/>
                  </a:lnTo>
                  <a:lnTo>
                    <a:pt x="1" y="999"/>
                  </a:lnTo>
                  <a:lnTo>
                    <a:pt x="6" y="999"/>
                  </a:lnTo>
                  <a:lnTo>
                    <a:pt x="14" y="998"/>
                  </a:lnTo>
                  <a:lnTo>
                    <a:pt x="23" y="997"/>
                  </a:lnTo>
                  <a:lnTo>
                    <a:pt x="35" y="995"/>
                  </a:lnTo>
                  <a:lnTo>
                    <a:pt x="49" y="993"/>
                  </a:lnTo>
                  <a:lnTo>
                    <a:pt x="65" y="990"/>
                  </a:lnTo>
                  <a:lnTo>
                    <a:pt x="83" y="985"/>
                  </a:lnTo>
                  <a:lnTo>
                    <a:pt x="102" y="980"/>
                  </a:lnTo>
                  <a:lnTo>
                    <a:pt x="121" y="973"/>
                  </a:lnTo>
                  <a:lnTo>
                    <a:pt x="143" y="966"/>
                  </a:lnTo>
                  <a:lnTo>
                    <a:pt x="164" y="956"/>
                  </a:lnTo>
                  <a:lnTo>
                    <a:pt x="186" y="945"/>
                  </a:lnTo>
                  <a:lnTo>
                    <a:pt x="208" y="934"/>
                  </a:lnTo>
                  <a:lnTo>
                    <a:pt x="230" y="919"/>
                  </a:lnTo>
                  <a:lnTo>
                    <a:pt x="251" y="903"/>
                  </a:lnTo>
                  <a:lnTo>
                    <a:pt x="251" y="2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4" name="Freeform 177"/>
            <p:cNvSpPr>
              <a:spLocks/>
            </p:cNvSpPr>
            <p:nvPr/>
          </p:nvSpPr>
          <p:spPr bwMode="auto">
            <a:xfrm>
              <a:off x="6080" y="13687"/>
              <a:ext cx="215" cy="843"/>
            </a:xfrm>
            <a:custGeom>
              <a:avLst/>
              <a:gdLst>
                <a:gd name="T0" fmla="*/ 215 w 215"/>
                <a:gd name="T1" fmla="*/ 20 h 843"/>
                <a:gd name="T2" fmla="*/ 214 w 215"/>
                <a:gd name="T3" fmla="*/ 19 h 843"/>
                <a:gd name="T4" fmla="*/ 211 w 215"/>
                <a:gd name="T5" fmla="*/ 18 h 843"/>
                <a:gd name="T6" fmla="*/ 205 w 215"/>
                <a:gd name="T7" fmla="*/ 15 h 843"/>
                <a:gd name="T8" fmla="*/ 197 w 215"/>
                <a:gd name="T9" fmla="*/ 12 h 843"/>
                <a:gd name="T10" fmla="*/ 187 w 215"/>
                <a:gd name="T11" fmla="*/ 9 h 843"/>
                <a:gd name="T12" fmla="*/ 176 w 215"/>
                <a:gd name="T13" fmla="*/ 6 h 843"/>
                <a:gd name="T14" fmla="*/ 163 w 215"/>
                <a:gd name="T15" fmla="*/ 4 h 843"/>
                <a:gd name="T16" fmla="*/ 149 w 215"/>
                <a:gd name="T17" fmla="*/ 1 h 843"/>
                <a:gd name="T18" fmla="*/ 133 w 215"/>
                <a:gd name="T19" fmla="*/ 0 h 843"/>
                <a:gd name="T20" fmla="*/ 115 w 215"/>
                <a:gd name="T21" fmla="*/ 0 h 843"/>
                <a:gd name="T22" fmla="*/ 98 w 215"/>
                <a:gd name="T23" fmla="*/ 1 h 843"/>
                <a:gd name="T24" fmla="*/ 79 w 215"/>
                <a:gd name="T25" fmla="*/ 5 h 843"/>
                <a:gd name="T26" fmla="*/ 60 w 215"/>
                <a:gd name="T27" fmla="*/ 10 h 843"/>
                <a:gd name="T28" fmla="*/ 40 w 215"/>
                <a:gd name="T29" fmla="*/ 18 h 843"/>
                <a:gd name="T30" fmla="*/ 21 w 215"/>
                <a:gd name="T31" fmla="*/ 27 h 843"/>
                <a:gd name="T32" fmla="*/ 0 w 215"/>
                <a:gd name="T33" fmla="*/ 40 h 843"/>
                <a:gd name="T34" fmla="*/ 0 w 215"/>
                <a:gd name="T35" fmla="*/ 843 h 843"/>
                <a:gd name="T36" fmla="*/ 1 w 215"/>
                <a:gd name="T37" fmla="*/ 843 h 843"/>
                <a:gd name="T38" fmla="*/ 6 w 215"/>
                <a:gd name="T39" fmla="*/ 843 h 843"/>
                <a:gd name="T40" fmla="*/ 12 w 215"/>
                <a:gd name="T41" fmla="*/ 842 h 843"/>
                <a:gd name="T42" fmla="*/ 21 w 215"/>
                <a:gd name="T43" fmla="*/ 841 h 843"/>
                <a:gd name="T44" fmla="*/ 30 w 215"/>
                <a:gd name="T45" fmla="*/ 840 h 843"/>
                <a:gd name="T46" fmla="*/ 43 w 215"/>
                <a:gd name="T47" fmla="*/ 838 h 843"/>
                <a:gd name="T48" fmla="*/ 56 w 215"/>
                <a:gd name="T49" fmla="*/ 835 h 843"/>
                <a:gd name="T50" fmla="*/ 71 w 215"/>
                <a:gd name="T51" fmla="*/ 831 h 843"/>
                <a:gd name="T52" fmla="*/ 87 w 215"/>
                <a:gd name="T53" fmla="*/ 826 h 843"/>
                <a:gd name="T54" fmla="*/ 105 w 215"/>
                <a:gd name="T55" fmla="*/ 821 h 843"/>
                <a:gd name="T56" fmla="*/ 123 w 215"/>
                <a:gd name="T57" fmla="*/ 814 h 843"/>
                <a:gd name="T58" fmla="*/ 141 w 215"/>
                <a:gd name="T59" fmla="*/ 806 h 843"/>
                <a:gd name="T60" fmla="*/ 159 w 215"/>
                <a:gd name="T61" fmla="*/ 797 h 843"/>
                <a:gd name="T62" fmla="*/ 179 w 215"/>
                <a:gd name="T63" fmla="*/ 786 h 843"/>
                <a:gd name="T64" fmla="*/ 197 w 215"/>
                <a:gd name="T65" fmla="*/ 774 h 843"/>
                <a:gd name="T66" fmla="*/ 215 w 215"/>
                <a:gd name="T67" fmla="*/ 760 h 843"/>
                <a:gd name="T68" fmla="*/ 215 w 215"/>
                <a:gd name="T69" fmla="*/ 20 h 8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5"/>
                <a:gd name="T106" fmla="*/ 0 h 843"/>
                <a:gd name="T107" fmla="*/ 215 w 215"/>
                <a:gd name="T108" fmla="*/ 843 h 84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5" h="843">
                  <a:moveTo>
                    <a:pt x="215" y="20"/>
                  </a:moveTo>
                  <a:lnTo>
                    <a:pt x="214" y="19"/>
                  </a:lnTo>
                  <a:lnTo>
                    <a:pt x="211" y="18"/>
                  </a:lnTo>
                  <a:lnTo>
                    <a:pt x="205" y="15"/>
                  </a:lnTo>
                  <a:lnTo>
                    <a:pt x="197" y="12"/>
                  </a:lnTo>
                  <a:lnTo>
                    <a:pt x="187" y="9"/>
                  </a:lnTo>
                  <a:lnTo>
                    <a:pt x="176" y="6"/>
                  </a:lnTo>
                  <a:lnTo>
                    <a:pt x="163" y="4"/>
                  </a:lnTo>
                  <a:lnTo>
                    <a:pt x="149" y="1"/>
                  </a:lnTo>
                  <a:lnTo>
                    <a:pt x="133" y="0"/>
                  </a:lnTo>
                  <a:lnTo>
                    <a:pt x="115" y="0"/>
                  </a:lnTo>
                  <a:lnTo>
                    <a:pt x="98" y="1"/>
                  </a:lnTo>
                  <a:lnTo>
                    <a:pt x="79" y="5"/>
                  </a:lnTo>
                  <a:lnTo>
                    <a:pt x="60" y="10"/>
                  </a:lnTo>
                  <a:lnTo>
                    <a:pt x="40" y="18"/>
                  </a:lnTo>
                  <a:lnTo>
                    <a:pt x="21" y="27"/>
                  </a:lnTo>
                  <a:lnTo>
                    <a:pt x="0" y="40"/>
                  </a:lnTo>
                  <a:lnTo>
                    <a:pt x="0" y="843"/>
                  </a:lnTo>
                  <a:lnTo>
                    <a:pt x="1" y="843"/>
                  </a:lnTo>
                  <a:lnTo>
                    <a:pt x="6" y="843"/>
                  </a:lnTo>
                  <a:lnTo>
                    <a:pt x="12" y="842"/>
                  </a:lnTo>
                  <a:lnTo>
                    <a:pt x="21" y="841"/>
                  </a:lnTo>
                  <a:lnTo>
                    <a:pt x="30" y="840"/>
                  </a:lnTo>
                  <a:lnTo>
                    <a:pt x="43" y="838"/>
                  </a:lnTo>
                  <a:lnTo>
                    <a:pt x="56" y="835"/>
                  </a:lnTo>
                  <a:lnTo>
                    <a:pt x="71" y="831"/>
                  </a:lnTo>
                  <a:lnTo>
                    <a:pt x="87" y="826"/>
                  </a:lnTo>
                  <a:lnTo>
                    <a:pt x="105" y="821"/>
                  </a:lnTo>
                  <a:lnTo>
                    <a:pt x="123" y="814"/>
                  </a:lnTo>
                  <a:lnTo>
                    <a:pt x="141" y="806"/>
                  </a:lnTo>
                  <a:lnTo>
                    <a:pt x="159" y="797"/>
                  </a:lnTo>
                  <a:lnTo>
                    <a:pt x="179" y="786"/>
                  </a:lnTo>
                  <a:lnTo>
                    <a:pt x="197" y="774"/>
                  </a:lnTo>
                  <a:lnTo>
                    <a:pt x="215" y="760"/>
                  </a:lnTo>
                  <a:lnTo>
                    <a:pt x="215" y="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5" name="Freeform 178"/>
            <p:cNvSpPr>
              <a:spLocks/>
            </p:cNvSpPr>
            <p:nvPr/>
          </p:nvSpPr>
          <p:spPr bwMode="auto">
            <a:xfrm>
              <a:off x="6087" y="13696"/>
              <a:ext cx="180" cy="685"/>
            </a:xfrm>
            <a:custGeom>
              <a:avLst/>
              <a:gdLst>
                <a:gd name="T0" fmla="*/ 180 w 180"/>
                <a:gd name="T1" fmla="*/ 16 h 685"/>
                <a:gd name="T2" fmla="*/ 179 w 180"/>
                <a:gd name="T3" fmla="*/ 16 h 685"/>
                <a:gd name="T4" fmla="*/ 176 w 180"/>
                <a:gd name="T5" fmla="*/ 14 h 685"/>
                <a:gd name="T6" fmla="*/ 172 w 180"/>
                <a:gd name="T7" fmla="*/ 12 h 685"/>
                <a:gd name="T8" fmla="*/ 165 w 180"/>
                <a:gd name="T9" fmla="*/ 10 h 685"/>
                <a:gd name="T10" fmla="*/ 157 w 180"/>
                <a:gd name="T11" fmla="*/ 8 h 685"/>
                <a:gd name="T12" fmla="*/ 147 w 180"/>
                <a:gd name="T13" fmla="*/ 4 h 685"/>
                <a:gd name="T14" fmla="*/ 136 w 180"/>
                <a:gd name="T15" fmla="*/ 2 h 685"/>
                <a:gd name="T16" fmla="*/ 125 w 180"/>
                <a:gd name="T17" fmla="*/ 0 h 685"/>
                <a:gd name="T18" fmla="*/ 111 w 180"/>
                <a:gd name="T19" fmla="*/ 0 h 685"/>
                <a:gd name="T20" fmla="*/ 97 w 180"/>
                <a:gd name="T21" fmla="*/ 0 h 685"/>
                <a:gd name="T22" fmla="*/ 81 w 180"/>
                <a:gd name="T23" fmla="*/ 1 h 685"/>
                <a:gd name="T24" fmla="*/ 66 w 180"/>
                <a:gd name="T25" fmla="*/ 3 h 685"/>
                <a:gd name="T26" fmla="*/ 50 w 180"/>
                <a:gd name="T27" fmla="*/ 8 h 685"/>
                <a:gd name="T28" fmla="*/ 33 w 180"/>
                <a:gd name="T29" fmla="*/ 14 h 685"/>
                <a:gd name="T30" fmla="*/ 17 w 180"/>
                <a:gd name="T31" fmla="*/ 23 h 685"/>
                <a:gd name="T32" fmla="*/ 0 w 180"/>
                <a:gd name="T33" fmla="*/ 33 h 685"/>
                <a:gd name="T34" fmla="*/ 0 w 180"/>
                <a:gd name="T35" fmla="*/ 685 h 685"/>
                <a:gd name="T36" fmla="*/ 1 w 180"/>
                <a:gd name="T37" fmla="*/ 685 h 685"/>
                <a:gd name="T38" fmla="*/ 4 w 180"/>
                <a:gd name="T39" fmla="*/ 685 h 685"/>
                <a:gd name="T40" fmla="*/ 9 w 180"/>
                <a:gd name="T41" fmla="*/ 684 h 685"/>
                <a:gd name="T42" fmla="*/ 17 w 180"/>
                <a:gd name="T43" fmla="*/ 683 h 685"/>
                <a:gd name="T44" fmla="*/ 26 w 180"/>
                <a:gd name="T45" fmla="*/ 682 h 685"/>
                <a:gd name="T46" fmla="*/ 35 w 180"/>
                <a:gd name="T47" fmla="*/ 681 h 685"/>
                <a:gd name="T48" fmla="*/ 47 w 180"/>
                <a:gd name="T49" fmla="*/ 678 h 685"/>
                <a:gd name="T50" fmla="*/ 60 w 180"/>
                <a:gd name="T51" fmla="*/ 676 h 685"/>
                <a:gd name="T52" fmla="*/ 73 w 180"/>
                <a:gd name="T53" fmla="*/ 671 h 685"/>
                <a:gd name="T54" fmla="*/ 87 w 180"/>
                <a:gd name="T55" fmla="*/ 667 h 685"/>
                <a:gd name="T56" fmla="*/ 102 w 180"/>
                <a:gd name="T57" fmla="*/ 662 h 685"/>
                <a:gd name="T58" fmla="*/ 118 w 180"/>
                <a:gd name="T59" fmla="*/ 655 h 685"/>
                <a:gd name="T60" fmla="*/ 133 w 180"/>
                <a:gd name="T61" fmla="*/ 648 h 685"/>
                <a:gd name="T62" fmla="*/ 149 w 180"/>
                <a:gd name="T63" fmla="*/ 639 h 685"/>
                <a:gd name="T64" fmla="*/ 165 w 180"/>
                <a:gd name="T65" fmla="*/ 628 h 685"/>
                <a:gd name="T66" fmla="*/ 180 w 180"/>
                <a:gd name="T67" fmla="*/ 617 h 685"/>
                <a:gd name="T68" fmla="*/ 180 w 180"/>
                <a:gd name="T69" fmla="*/ 16 h 6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0"/>
                <a:gd name="T106" fmla="*/ 0 h 685"/>
                <a:gd name="T107" fmla="*/ 180 w 180"/>
                <a:gd name="T108" fmla="*/ 685 h 6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0" h="685">
                  <a:moveTo>
                    <a:pt x="180" y="16"/>
                  </a:moveTo>
                  <a:lnTo>
                    <a:pt x="179" y="16"/>
                  </a:lnTo>
                  <a:lnTo>
                    <a:pt x="176" y="14"/>
                  </a:lnTo>
                  <a:lnTo>
                    <a:pt x="172" y="12"/>
                  </a:lnTo>
                  <a:lnTo>
                    <a:pt x="165" y="10"/>
                  </a:lnTo>
                  <a:lnTo>
                    <a:pt x="157" y="8"/>
                  </a:lnTo>
                  <a:lnTo>
                    <a:pt x="147" y="4"/>
                  </a:lnTo>
                  <a:lnTo>
                    <a:pt x="136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1" y="1"/>
                  </a:lnTo>
                  <a:lnTo>
                    <a:pt x="66" y="3"/>
                  </a:lnTo>
                  <a:lnTo>
                    <a:pt x="50" y="8"/>
                  </a:lnTo>
                  <a:lnTo>
                    <a:pt x="33" y="14"/>
                  </a:lnTo>
                  <a:lnTo>
                    <a:pt x="17" y="23"/>
                  </a:lnTo>
                  <a:lnTo>
                    <a:pt x="0" y="33"/>
                  </a:lnTo>
                  <a:lnTo>
                    <a:pt x="0" y="685"/>
                  </a:lnTo>
                  <a:lnTo>
                    <a:pt x="1" y="685"/>
                  </a:lnTo>
                  <a:lnTo>
                    <a:pt x="4" y="685"/>
                  </a:lnTo>
                  <a:lnTo>
                    <a:pt x="9" y="684"/>
                  </a:lnTo>
                  <a:lnTo>
                    <a:pt x="17" y="683"/>
                  </a:lnTo>
                  <a:lnTo>
                    <a:pt x="26" y="682"/>
                  </a:lnTo>
                  <a:lnTo>
                    <a:pt x="35" y="681"/>
                  </a:lnTo>
                  <a:lnTo>
                    <a:pt x="47" y="678"/>
                  </a:lnTo>
                  <a:lnTo>
                    <a:pt x="60" y="676"/>
                  </a:lnTo>
                  <a:lnTo>
                    <a:pt x="73" y="671"/>
                  </a:lnTo>
                  <a:lnTo>
                    <a:pt x="87" y="667"/>
                  </a:lnTo>
                  <a:lnTo>
                    <a:pt x="102" y="662"/>
                  </a:lnTo>
                  <a:lnTo>
                    <a:pt x="118" y="655"/>
                  </a:lnTo>
                  <a:lnTo>
                    <a:pt x="133" y="648"/>
                  </a:lnTo>
                  <a:lnTo>
                    <a:pt x="149" y="639"/>
                  </a:lnTo>
                  <a:lnTo>
                    <a:pt x="165" y="628"/>
                  </a:lnTo>
                  <a:lnTo>
                    <a:pt x="180" y="617"/>
                  </a:lnTo>
                  <a:lnTo>
                    <a:pt x="180" y="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6" name="Freeform 179"/>
            <p:cNvSpPr>
              <a:spLocks/>
            </p:cNvSpPr>
            <p:nvPr/>
          </p:nvSpPr>
          <p:spPr bwMode="auto">
            <a:xfrm>
              <a:off x="6093" y="13704"/>
              <a:ext cx="146" cy="530"/>
            </a:xfrm>
            <a:custGeom>
              <a:avLst/>
              <a:gdLst>
                <a:gd name="T0" fmla="*/ 146 w 146"/>
                <a:gd name="T1" fmla="*/ 14 h 530"/>
                <a:gd name="T2" fmla="*/ 143 w 146"/>
                <a:gd name="T3" fmla="*/ 12 h 530"/>
                <a:gd name="T4" fmla="*/ 134 w 146"/>
                <a:gd name="T5" fmla="*/ 8 h 530"/>
                <a:gd name="T6" fmla="*/ 120 w 146"/>
                <a:gd name="T7" fmla="*/ 4 h 530"/>
                <a:gd name="T8" fmla="*/ 101 w 146"/>
                <a:gd name="T9" fmla="*/ 1 h 530"/>
                <a:gd name="T10" fmla="*/ 79 w 146"/>
                <a:gd name="T11" fmla="*/ 0 h 530"/>
                <a:gd name="T12" fmla="*/ 54 w 146"/>
                <a:gd name="T13" fmla="*/ 3 h 530"/>
                <a:gd name="T14" fmla="*/ 27 w 146"/>
                <a:gd name="T15" fmla="*/ 11 h 530"/>
                <a:gd name="T16" fmla="*/ 0 w 146"/>
                <a:gd name="T17" fmla="*/ 27 h 530"/>
                <a:gd name="T18" fmla="*/ 0 w 146"/>
                <a:gd name="T19" fmla="*/ 530 h 530"/>
                <a:gd name="T20" fmla="*/ 3 w 146"/>
                <a:gd name="T21" fmla="*/ 530 h 530"/>
                <a:gd name="T22" fmla="*/ 14 w 146"/>
                <a:gd name="T23" fmla="*/ 529 h 530"/>
                <a:gd name="T24" fmla="*/ 29 w 146"/>
                <a:gd name="T25" fmla="*/ 526 h 530"/>
                <a:gd name="T26" fmla="*/ 49 w 146"/>
                <a:gd name="T27" fmla="*/ 521 h 530"/>
                <a:gd name="T28" fmla="*/ 71 w 146"/>
                <a:gd name="T29" fmla="*/ 514 h 530"/>
                <a:gd name="T30" fmla="*/ 96 w 146"/>
                <a:gd name="T31" fmla="*/ 505 h 530"/>
                <a:gd name="T32" fmla="*/ 121 w 146"/>
                <a:gd name="T33" fmla="*/ 492 h 530"/>
                <a:gd name="T34" fmla="*/ 146 w 146"/>
                <a:gd name="T35" fmla="*/ 475 h 530"/>
                <a:gd name="T36" fmla="*/ 146 w 146"/>
                <a:gd name="T37" fmla="*/ 14 h 5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530"/>
                <a:gd name="T59" fmla="*/ 146 w 146"/>
                <a:gd name="T60" fmla="*/ 530 h 5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530">
                  <a:moveTo>
                    <a:pt x="146" y="14"/>
                  </a:moveTo>
                  <a:lnTo>
                    <a:pt x="143" y="12"/>
                  </a:lnTo>
                  <a:lnTo>
                    <a:pt x="134" y="8"/>
                  </a:lnTo>
                  <a:lnTo>
                    <a:pt x="120" y="4"/>
                  </a:lnTo>
                  <a:lnTo>
                    <a:pt x="101" y="1"/>
                  </a:lnTo>
                  <a:lnTo>
                    <a:pt x="79" y="0"/>
                  </a:lnTo>
                  <a:lnTo>
                    <a:pt x="54" y="3"/>
                  </a:lnTo>
                  <a:lnTo>
                    <a:pt x="27" y="11"/>
                  </a:lnTo>
                  <a:lnTo>
                    <a:pt x="0" y="27"/>
                  </a:lnTo>
                  <a:lnTo>
                    <a:pt x="0" y="530"/>
                  </a:lnTo>
                  <a:lnTo>
                    <a:pt x="3" y="530"/>
                  </a:lnTo>
                  <a:lnTo>
                    <a:pt x="14" y="529"/>
                  </a:lnTo>
                  <a:lnTo>
                    <a:pt x="29" y="526"/>
                  </a:lnTo>
                  <a:lnTo>
                    <a:pt x="49" y="521"/>
                  </a:lnTo>
                  <a:lnTo>
                    <a:pt x="71" y="514"/>
                  </a:lnTo>
                  <a:lnTo>
                    <a:pt x="96" y="505"/>
                  </a:lnTo>
                  <a:lnTo>
                    <a:pt x="121" y="492"/>
                  </a:lnTo>
                  <a:lnTo>
                    <a:pt x="146" y="475"/>
                  </a:lnTo>
                  <a:lnTo>
                    <a:pt x="146" y="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7" name="Freeform 180"/>
            <p:cNvSpPr>
              <a:spLocks/>
            </p:cNvSpPr>
            <p:nvPr/>
          </p:nvSpPr>
          <p:spPr bwMode="auto">
            <a:xfrm>
              <a:off x="6101" y="13712"/>
              <a:ext cx="109" cy="373"/>
            </a:xfrm>
            <a:custGeom>
              <a:avLst/>
              <a:gdLst>
                <a:gd name="T0" fmla="*/ 109 w 109"/>
                <a:gd name="T1" fmla="*/ 10 h 373"/>
                <a:gd name="T2" fmla="*/ 107 w 109"/>
                <a:gd name="T3" fmla="*/ 9 h 373"/>
                <a:gd name="T4" fmla="*/ 100 w 109"/>
                <a:gd name="T5" fmla="*/ 6 h 373"/>
                <a:gd name="T6" fmla="*/ 89 w 109"/>
                <a:gd name="T7" fmla="*/ 2 h 373"/>
                <a:gd name="T8" fmla="*/ 75 w 109"/>
                <a:gd name="T9" fmla="*/ 0 h 373"/>
                <a:gd name="T10" fmla="*/ 59 w 109"/>
                <a:gd name="T11" fmla="*/ 0 h 373"/>
                <a:gd name="T12" fmla="*/ 39 w 109"/>
                <a:gd name="T13" fmla="*/ 2 h 373"/>
                <a:gd name="T14" fmla="*/ 20 w 109"/>
                <a:gd name="T15" fmla="*/ 9 h 373"/>
                <a:gd name="T16" fmla="*/ 0 w 109"/>
                <a:gd name="T17" fmla="*/ 21 h 373"/>
                <a:gd name="T18" fmla="*/ 0 w 109"/>
                <a:gd name="T19" fmla="*/ 373 h 373"/>
                <a:gd name="T20" fmla="*/ 2 w 109"/>
                <a:gd name="T21" fmla="*/ 373 h 373"/>
                <a:gd name="T22" fmla="*/ 9 w 109"/>
                <a:gd name="T23" fmla="*/ 372 h 373"/>
                <a:gd name="T24" fmla="*/ 21 w 109"/>
                <a:gd name="T25" fmla="*/ 369 h 373"/>
                <a:gd name="T26" fmla="*/ 36 w 109"/>
                <a:gd name="T27" fmla="*/ 366 h 373"/>
                <a:gd name="T28" fmla="*/ 53 w 109"/>
                <a:gd name="T29" fmla="*/ 362 h 373"/>
                <a:gd name="T30" fmla="*/ 72 w 109"/>
                <a:gd name="T31" fmla="*/ 354 h 373"/>
                <a:gd name="T32" fmla="*/ 90 w 109"/>
                <a:gd name="T33" fmla="*/ 343 h 373"/>
                <a:gd name="T34" fmla="*/ 109 w 109"/>
                <a:gd name="T35" fmla="*/ 331 h 373"/>
                <a:gd name="T36" fmla="*/ 109 w 109"/>
                <a:gd name="T37" fmla="*/ 1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9"/>
                <a:gd name="T58" fmla="*/ 0 h 373"/>
                <a:gd name="T59" fmla="*/ 109 w 109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9" h="373">
                  <a:moveTo>
                    <a:pt x="109" y="10"/>
                  </a:moveTo>
                  <a:lnTo>
                    <a:pt x="107" y="9"/>
                  </a:lnTo>
                  <a:lnTo>
                    <a:pt x="100" y="6"/>
                  </a:lnTo>
                  <a:lnTo>
                    <a:pt x="89" y="2"/>
                  </a:lnTo>
                  <a:lnTo>
                    <a:pt x="75" y="0"/>
                  </a:lnTo>
                  <a:lnTo>
                    <a:pt x="59" y="0"/>
                  </a:lnTo>
                  <a:lnTo>
                    <a:pt x="39" y="2"/>
                  </a:lnTo>
                  <a:lnTo>
                    <a:pt x="20" y="9"/>
                  </a:lnTo>
                  <a:lnTo>
                    <a:pt x="0" y="21"/>
                  </a:lnTo>
                  <a:lnTo>
                    <a:pt x="0" y="373"/>
                  </a:lnTo>
                  <a:lnTo>
                    <a:pt x="2" y="373"/>
                  </a:lnTo>
                  <a:lnTo>
                    <a:pt x="9" y="372"/>
                  </a:lnTo>
                  <a:lnTo>
                    <a:pt x="21" y="369"/>
                  </a:lnTo>
                  <a:lnTo>
                    <a:pt x="36" y="366"/>
                  </a:lnTo>
                  <a:lnTo>
                    <a:pt x="53" y="362"/>
                  </a:lnTo>
                  <a:lnTo>
                    <a:pt x="72" y="354"/>
                  </a:lnTo>
                  <a:lnTo>
                    <a:pt x="90" y="343"/>
                  </a:lnTo>
                  <a:lnTo>
                    <a:pt x="109" y="331"/>
                  </a:lnTo>
                  <a:lnTo>
                    <a:pt x="109" y="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8" name="Freeform 181"/>
            <p:cNvSpPr>
              <a:spLocks/>
            </p:cNvSpPr>
            <p:nvPr/>
          </p:nvSpPr>
          <p:spPr bwMode="auto">
            <a:xfrm>
              <a:off x="6107" y="13721"/>
              <a:ext cx="75" cy="216"/>
            </a:xfrm>
            <a:custGeom>
              <a:avLst/>
              <a:gdLst>
                <a:gd name="T0" fmla="*/ 75 w 75"/>
                <a:gd name="T1" fmla="*/ 6 h 216"/>
                <a:gd name="T2" fmla="*/ 73 w 75"/>
                <a:gd name="T3" fmla="*/ 5 h 216"/>
                <a:gd name="T4" fmla="*/ 69 w 75"/>
                <a:gd name="T5" fmla="*/ 4 h 216"/>
                <a:gd name="T6" fmla="*/ 61 w 75"/>
                <a:gd name="T7" fmla="*/ 2 h 216"/>
                <a:gd name="T8" fmla="*/ 52 w 75"/>
                <a:gd name="T9" fmla="*/ 0 h 216"/>
                <a:gd name="T10" fmla="*/ 41 w 75"/>
                <a:gd name="T11" fmla="*/ 0 h 216"/>
                <a:gd name="T12" fmla="*/ 28 w 75"/>
                <a:gd name="T13" fmla="*/ 1 h 216"/>
                <a:gd name="T14" fmla="*/ 14 w 75"/>
                <a:gd name="T15" fmla="*/ 6 h 216"/>
                <a:gd name="T16" fmla="*/ 0 w 75"/>
                <a:gd name="T17" fmla="*/ 14 h 216"/>
                <a:gd name="T18" fmla="*/ 0 w 75"/>
                <a:gd name="T19" fmla="*/ 216 h 216"/>
                <a:gd name="T20" fmla="*/ 2 w 75"/>
                <a:gd name="T21" fmla="*/ 216 h 216"/>
                <a:gd name="T22" fmla="*/ 7 w 75"/>
                <a:gd name="T23" fmla="*/ 215 h 216"/>
                <a:gd name="T24" fmla="*/ 15 w 75"/>
                <a:gd name="T25" fmla="*/ 214 h 216"/>
                <a:gd name="T26" fmla="*/ 25 w 75"/>
                <a:gd name="T27" fmla="*/ 211 h 216"/>
                <a:gd name="T28" fmla="*/ 37 w 75"/>
                <a:gd name="T29" fmla="*/ 208 h 216"/>
                <a:gd name="T30" fmla="*/ 50 w 75"/>
                <a:gd name="T31" fmla="*/ 203 h 216"/>
                <a:gd name="T32" fmla="*/ 63 w 75"/>
                <a:gd name="T33" fmla="*/ 195 h 216"/>
                <a:gd name="T34" fmla="*/ 75 w 75"/>
                <a:gd name="T35" fmla="*/ 187 h 216"/>
                <a:gd name="T36" fmla="*/ 75 w 75"/>
                <a:gd name="T37" fmla="*/ 6 h 2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"/>
                <a:gd name="T58" fmla="*/ 0 h 216"/>
                <a:gd name="T59" fmla="*/ 75 w 75"/>
                <a:gd name="T60" fmla="*/ 216 h 2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" h="216">
                  <a:moveTo>
                    <a:pt x="75" y="6"/>
                  </a:moveTo>
                  <a:lnTo>
                    <a:pt x="73" y="5"/>
                  </a:lnTo>
                  <a:lnTo>
                    <a:pt x="69" y="4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1"/>
                  </a:lnTo>
                  <a:lnTo>
                    <a:pt x="14" y="6"/>
                  </a:lnTo>
                  <a:lnTo>
                    <a:pt x="0" y="14"/>
                  </a:lnTo>
                  <a:lnTo>
                    <a:pt x="0" y="216"/>
                  </a:lnTo>
                  <a:lnTo>
                    <a:pt x="2" y="216"/>
                  </a:lnTo>
                  <a:lnTo>
                    <a:pt x="7" y="215"/>
                  </a:lnTo>
                  <a:lnTo>
                    <a:pt x="15" y="214"/>
                  </a:lnTo>
                  <a:lnTo>
                    <a:pt x="25" y="211"/>
                  </a:lnTo>
                  <a:lnTo>
                    <a:pt x="37" y="208"/>
                  </a:lnTo>
                  <a:lnTo>
                    <a:pt x="50" y="203"/>
                  </a:lnTo>
                  <a:lnTo>
                    <a:pt x="63" y="195"/>
                  </a:lnTo>
                  <a:lnTo>
                    <a:pt x="75" y="187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9" name="Freeform 182"/>
            <p:cNvSpPr>
              <a:spLocks/>
            </p:cNvSpPr>
            <p:nvPr/>
          </p:nvSpPr>
          <p:spPr bwMode="auto">
            <a:xfrm>
              <a:off x="7013" y="14340"/>
              <a:ext cx="110" cy="111"/>
            </a:xfrm>
            <a:custGeom>
              <a:avLst/>
              <a:gdLst>
                <a:gd name="T0" fmla="*/ 55 w 110"/>
                <a:gd name="T1" fmla="*/ 111 h 111"/>
                <a:gd name="T2" fmla="*/ 66 w 110"/>
                <a:gd name="T3" fmla="*/ 110 h 111"/>
                <a:gd name="T4" fmla="*/ 76 w 110"/>
                <a:gd name="T5" fmla="*/ 106 h 111"/>
                <a:gd name="T6" fmla="*/ 85 w 110"/>
                <a:gd name="T7" fmla="*/ 101 h 111"/>
                <a:gd name="T8" fmla="*/ 94 w 110"/>
                <a:gd name="T9" fmla="*/ 94 h 111"/>
                <a:gd name="T10" fmla="*/ 100 w 110"/>
                <a:gd name="T11" fmla="*/ 86 h 111"/>
                <a:gd name="T12" fmla="*/ 106 w 110"/>
                <a:gd name="T13" fmla="*/ 77 h 111"/>
                <a:gd name="T14" fmla="*/ 109 w 110"/>
                <a:gd name="T15" fmla="*/ 66 h 111"/>
                <a:gd name="T16" fmla="*/ 110 w 110"/>
                <a:gd name="T17" fmla="*/ 56 h 111"/>
                <a:gd name="T18" fmla="*/ 109 w 110"/>
                <a:gd name="T19" fmla="*/ 44 h 111"/>
                <a:gd name="T20" fmla="*/ 106 w 110"/>
                <a:gd name="T21" fmla="*/ 34 h 111"/>
                <a:gd name="T22" fmla="*/ 100 w 110"/>
                <a:gd name="T23" fmla="*/ 24 h 111"/>
                <a:gd name="T24" fmla="*/ 94 w 110"/>
                <a:gd name="T25" fmla="*/ 17 h 111"/>
                <a:gd name="T26" fmla="*/ 85 w 110"/>
                <a:gd name="T27" fmla="*/ 9 h 111"/>
                <a:gd name="T28" fmla="*/ 76 w 110"/>
                <a:gd name="T29" fmla="*/ 5 h 111"/>
                <a:gd name="T30" fmla="*/ 66 w 110"/>
                <a:gd name="T31" fmla="*/ 2 h 111"/>
                <a:gd name="T32" fmla="*/ 55 w 110"/>
                <a:gd name="T33" fmla="*/ 0 h 111"/>
                <a:gd name="T34" fmla="*/ 44 w 110"/>
                <a:gd name="T35" fmla="*/ 2 h 111"/>
                <a:gd name="T36" fmla="*/ 33 w 110"/>
                <a:gd name="T37" fmla="*/ 5 h 111"/>
                <a:gd name="T38" fmla="*/ 25 w 110"/>
                <a:gd name="T39" fmla="*/ 9 h 111"/>
                <a:gd name="T40" fmla="*/ 16 w 110"/>
                <a:gd name="T41" fmla="*/ 17 h 111"/>
                <a:gd name="T42" fmla="*/ 10 w 110"/>
                <a:gd name="T43" fmla="*/ 24 h 111"/>
                <a:gd name="T44" fmla="*/ 4 w 110"/>
                <a:gd name="T45" fmla="*/ 34 h 111"/>
                <a:gd name="T46" fmla="*/ 1 w 110"/>
                <a:gd name="T47" fmla="*/ 44 h 111"/>
                <a:gd name="T48" fmla="*/ 0 w 110"/>
                <a:gd name="T49" fmla="*/ 56 h 111"/>
                <a:gd name="T50" fmla="*/ 1 w 110"/>
                <a:gd name="T51" fmla="*/ 66 h 111"/>
                <a:gd name="T52" fmla="*/ 4 w 110"/>
                <a:gd name="T53" fmla="*/ 77 h 111"/>
                <a:gd name="T54" fmla="*/ 10 w 110"/>
                <a:gd name="T55" fmla="*/ 86 h 111"/>
                <a:gd name="T56" fmla="*/ 16 w 110"/>
                <a:gd name="T57" fmla="*/ 94 h 111"/>
                <a:gd name="T58" fmla="*/ 25 w 110"/>
                <a:gd name="T59" fmla="*/ 101 h 111"/>
                <a:gd name="T60" fmla="*/ 33 w 110"/>
                <a:gd name="T61" fmla="*/ 106 h 111"/>
                <a:gd name="T62" fmla="*/ 44 w 110"/>
                <a:gd name="T63" fmla="*/ 110 h 111"/>
                <a:gd name="T64" fmla="*/ 55 w 110"/>
                <a:gd name="T65" fmla="*/ 111 h 1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0"/>
                <a:gd name="T100" fmla="*/ 0 h 111"/>
                <a:gd name="T101" fmla="*/ 110 w 110"/>
                <a:gd name="T102" fmla="*/ 111 h 11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0" h="111">
                  <a:moveTo>
                    <a:pt x="55" y="111"/>
                  </a:moveTo>
                  <a:lnTo>
                    <a:pt x="66" y="110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6" y="77"/>
                  </a:lnTo>
                  <a:lnTo>
                    <a:pt x="109" y="66"/>
                  </a:lnTo>
                  <a:lnTo>
                    <a:pt x="110" y="56"/>
                  </a:lnTo>
                  <a:lnTo>
                    <a:pt x="109" y="44"/>
                  </a:lnTo>
                  <a:lnTo>
                    <a:pt x="106" y="34"/>
                  </a:lnTo>
                  <a:lnTo>
                    <a:pt x="100" y="24"/>
                  </a:lnTo>
                  <a:lnTo>
                    <a:pt x="94" y="17"/>
                  </a:lnTo>
                  <a:lnTo>
                    <a:pt x="85" y="9"/>
                  </a:lnTo>
                  <a:lnTo>
                    <a:pt x="76" y="5"/>
                  </a:lnTo>
                  <a:lnTo>
                    <a:pt x="66" y="2"/>
                  </a:lnTo>
                  <a:lnTo>
                    <a:pt x="55" y="0"/>
                  </a:lnTo>
                  <a:lnTo>
                    <a:pt x="44" y="2"/>
                  </a:lnTo>
                  <a:lnTo>
                    <a:pt x="33" y="5"/>
                  </a:lnTo>
                  <a:lnTo>
                    <a:pt x="25" y="9"/>
                  </a:lnTo>
                  <a:lnTo>
                    <a:pt x="16" y="17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1" y="44"/>
                  </a:lnTo>
                  <a:lnTo>
                    <a:pt x="0" y="56"/>
                  </a:lnTo>
                  <a:lnTo>
                    <a:pt x="1" y="66"/>
                  </a:lnTo>
                  <a:lnTo>
                    <a:pt x="4" y="77"/>
                  </a:lnTo>
                  <a:lnTo>
                    <a:pt x="10" y="86"/>
                  </a:lnTo>
                  <a:lnTo>
                    <a:pt x="16" y="94"/>
                  </a:lnTo>
                  <a:lnTo>
                    <a:pt x="25" y="101"/>
                  </a:lnTo>
                  <a:lnTo>
                    <a:pt x="33" y="106"/>
                  </a:lnTo>
                  <a:lnTo>
                    <a:pt x="44" y="110"/>
                  </a:lnTo>
                  <a:lnTo>
                    <a:pt x="55" y="1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0" name="Freeform 183"/>
            <p:cNvSpPr>
              <a:spLocks/>
            </p:cNvSpPr>
            <p:nvPr/>
          </p:nvSpPr>
          <p:spPr bwMode="auto">
            <a:xfrm>
              <a:off x="6676" y="14343"/>
              <a:ext cx="55" cy="55"/>
            </a:xfrm>
            <a:custGeom>
              <a:avLst/>
              <a:gdLst>
                <a:gd name="T0" fmla="*/ 27 w 55"/>
                <a:gd name="T1" fmla="*/ 55 h 55"/>
                <a:gd name="T2" fmla="*/ 38 w 55"/>
                <a:gd name="T3" fmla="*/ 53 h 55"/>
                <a:gd name="T4" fmla="*/ 48 w 55"/>
                <a:gd name="T5" fmla="*/ 46 h 55"/>
                <a:gd name="T6" fmla="*/ 53 w 55"/>
                <a:gd name="T7" fmla="*/ 37 h 55"/>
                <a:gd name="T8" fmla="*/ 55 w 55"/>
                <a:gd name="T9" fmla="*/ 27 h 55"/>
                <a:gd name="T10" fmla="*/ 53 w 55"/>
                <a:gd name="T11" fmla="*/ 16 h 55"/>
                <a:gd name="T12" fmla="*/ 48 w 55"/>
                <a:gd name="T13" fmla="*/ 7 h 55"/>
                <a:gd name="T14" fmla="*/ 38 w 55"/>
                <a:gd name="T15" fmla="*/ 2 h 55"/>
                <a:gd name="T16" fmla="*/ 27 w 55"/>
                <a:gd name="T17" fmla="*/ 0 h 55"/>
                <a:gd name="T18" fmla="*/ 16 w 55"/>
                <a:gd name="T19" fmla="*/ 2 h 55"/>
                <a:gd name="T20" fmla="*/ 8 w 55"/>
                <a:gd name="T21" fmla="*/ 7 h 55"/>
                <a:gd name="T22" fmla="*/ 2 w 55"/>
                <a:gd name="T23" fmla="*/ 16 h 55"/>
                <a:gd name="T24" fmla="*/ 0 w 55"/>
                <a:gd name="T25" fmla="*/ 27 h 55"/>
                <a:gd name="T26" fmla="*/ 2 w 55"/>
                <a:gd name="T27" fmla="*/ 37 h 55"/>
                <a:gd name="T28" fmla="*/ 8 w 55"/>
                <a:gd name="T29" fmla="*/ 46 h 55"/>
                <a:gd name="T30" fmla="*/ 16 w 55"/>
                <a:gd name="T31" fmla="*/ 53 h 55"/>
                <a:gd name="T32" fmla="*/ 27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7" y="55"/>
                  </a:moveTo>
                  <a:lnTo>
                    <a:pt x="38" y="53"/>
                  </a:lnTo>
                  <a:lnTo>
                    <a:pt x="48" y="46"/>
                  </a:lnTo>
                  <a:lnTo>
                    <a:pt x="53" y="37"/>
                  </a:lnTo>
                  <a:lnTo>
                    <a:pt x="55" y="27"/>
                  </a:lnTo>
                  <a:lnTo>
                    <a:pt x="53" y="16"/>
                  </a:lnTo>
                  <a:lnTo>
                    <a:pt x="48" y="7"/>
                  </a:lnTo>
                  <a:lnTo>
                    <a:pt x="38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6"/>
                  </a:lnTo>
                  <a:lnTo>
                    <a:pt x="0" y="27"/>
                  </a:lnTo>
                  <a:lnTo>
                    <a:pt x="2" y="37"/>
                  </a:lnTo>
                  <a:lnTo>
                    <a:pt x="8" y="46"/>
                  </a:lnTo>
                  <a:lnTo>
                    <a:pt x="16" y="53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1" name="Freeform 184"/>
            <p:cNvSpPr>
              <a:spLocks/>
            </p:cNvSpPr>
            <p:nvPr/>
          </p:nvSpPr>
          <p:spPr bwMode="auto">
            <a:xfrm>
              <a:off x="6770" y="14345"/>
              <a:ext cx="55" cy="55"/>
            </a:xfrm>
            <a:custGeom>
              <a:avLst/>
              <a:gdLst>
                <a:gd name="T0" fmla="*/ 28 w 55"/>
                <a:gd name="T1" fmla="*/ 55 h 55"/>
                <a:gd name="T2" fmla="*/ 39 w 55"/>
                <a:gd name="T3" fmla="*/ 53 h 55"/>
                <a:gd name="T4" fmla="*/ 47 w 55"/>
                <a:gd name="T5" fmla="*/ 47 h 55"/>
                <a:gd name="T6" fmla="*/ 53 w 55"/>
                <a:gd name="T7" fmla="*/ 39 h 55"/>
                <a:gd name="T8" fmla="*/ 55 w 55"/>
                <a:gd name="T9" fmla="*/ 28 h 55"/>
                <a:gd name="T10" fmla="*/ 53 w 55"/>
                <a:gd name="T11" fmla="*/ 17 h 55"/>
                <a:gd name="T12" fmla="*/ 47 w 55"/>
                <a:gd name="T13" fmla="*/ 8 h 55"/>
                <a:gd name="T14" fmla="*/ 39 w 55"/>
                <a:gd name="T15" fmla="*/ 2 h 55"/>
                <a:gd name="T16" fmla="*/ 28 w 55"/>
                <a:gd name="T17" fmla="*/ 0 h 55"/>
                <a:gd name="T18" fmla="*/ 17 w 55"/>
                <a:gd name="T19" fmla="*/ 2 h 55"/>
                <a:gd name="T20" fmla="*/ 9 w 55"/>
                <a:gd name="T21" fmla="*/ 8 h 55"/>
                <a:gd name="T22" fmla="*/ 2 w 55"/>
                <a:gd name="T23" fmla="*/ 17 h 55"/>
                <a:gd name="T24" fmla="*/ 0 w 55"/>
                <a:gd name="T25" fmla="*/ 28 h 55"/>
                <a:gd name="T26" fmla="*/ 2 w 55"/>
                <a:gd name="T27" fmla="*/ 39 h 55"/>
                <a:gd name="T28" fmla="*/ 9 w 55"/>
                <a:gd name="T29" fmla="*/ 47 h 55"/>
                <a:gd name="T30" fmla="*/ 17 w 55"/>
                <a:gd name="T31" fmla="*/ 53 h 55"/>
                <a:gd name="T32" fmla="*/ 28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8" y="55"/>
                  </a:moveTo>
                  <a:lnTo>
                    <a:pt x="39" y="53"/>
                  </a:lnTo>
                  <a:lnTo>
                    <a:pt x="47" y="47"/>
                  </a:lnTo>
                  <a:lnTo>
                    <a:pt x="53" y="39"/>
                  </a:lnTo>
                  <a:lnTo>
                    <a:pt x="55" y="28"/>
                  </a:lnTo>
                  <a:lnTo>
                    <a:pt x="53" y="17"/>
                  </a:lnTo>
                  <a:lnTo>
                    <a:pt x="47" y="8"/>
                  </a:lnTo>
                  <a:lnTo>
                    <a:pt x="39" y="2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39"/>
                  </a:lnTo>
                  <a:lnTo>
                    <a:pt x="9" y="47"/>
                  </a:lnTo>
                  <a:lnTo>
                    <a:pt x="17" y="53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2" name="Freeform 185"/>
            <p:cNvSpPr>
              <a:spLocks/>
            </p:cNvSpPr>
            <p:nvPr/>
          </p:nvSpPr>
          <p:spPr bwMode="auto">
            <a:xfrm>
              <a:off x="6401" y="13591"/>
              <a:ext cx="156" cy="752"/>
            </a:xfrm>
            <a:custGeom>
              <a:avLst/>
              <a:gdLst>
                <a:gd name="T0" fmla="*/ 48 w 156"/>
                <a:gd name="T1" fmla="*/ 15 h 752"/>
                <a:gd name="T2" fmla="*/ 44 w 156"/>
                <a:gd name="T3" fmla="*/ 30 h 752"/>
                <a:gd name="T4" fmla="*/ 33 w 156"/>
                <a:gd name="T5" fmla="*/ 73 h 752"/>
                <a:gd name="T6" fmla="*/ 19 w 156"/>
                <a:gd name="T7" fmla="*/ 140 h 752"/>
                <a:gd name="T8" fmla="*/ 7 w 156"/>
                <a:gd name="T9" fmla="*/ 229 h 752"/>
                <a:gd name="T10" fmla="*/ 0 w 156"/>
                <a:gd name="T11" fmla="*/ 337 h 752"/>
                <a:gd name="T12" fmla="*/ 1 w 156"/>
                <a:gd name="T13" fmla="*/ 462 h 752"/>
                <a:gd name="T14" fmla="*/ 14 w 156"/>
                <a:gd name="T15" fmla="*/ 602 h 752"/>
                <a:gd name="T16" fmla="*/ 43 w 156"/>
                <a:gd name="T17" fmla="*/ 752 h 752"/>
                <a:gd name="T18" fmla="*/ 150 w 156"/>
                <a:gd name="T19" fmla="*/ 746 h 752"/>
                <a:gd name="T20" fmla="*/ 146 w 156"/>
                <a:gd name="T21" fmla="*/ 724 h 752"/>
                <a:gd name="T22" fmla="*/ 135 w 156"/>
                <a:gd name="T23" fmla="*/ 663 h 752"/>
                <a:gd name="T24" fmla="*/ 123 w 156"/>
                <a:gd name="T25" fmla="*/ 574 h 752"/>
                <a:gd name="T26" fmla="*/ 111 w 156"/>
                <a:gd name="T27" fmla="*/ 463 h 752"/>
                <a:gd name="T28" fmla="*/ 104 w 156"/>
                <a:gd name="T29" fmla="*/ 342 h 752"/>
                <a:gd name="T30" fmla="*/ 107 w 156"/>
                <a:gd name="T31" fmla="*/ 220 h 752"/>
                <a:gd name="T32" fmla="*/ 124 w 156"/>
                <a:gd name="T33" fmla="*/ 106 h 752"/>
                <a:gd name="T34" fmla="*/ 156 w 156"/>
                <a:gd name="T35" fmla="*/ 9 h 752"/>
                <a:gd name="T36" fmla="*/ 156 w 156"/>
                <a:gd name="T37" fmla="*/ 8 h 752"/>
                <a:gd name="T38" fmla="*/ 156 w 156"/>
                <a:gd name="T39" fmla="*/ 6 h 752"/>
                <a:gd name="T40" fmla="*/ 154 w 156"/>
                <a:gd name="T41" fmla="*/ 4 h 752"/>
                <a:gd name="T42" fmla="*/ 147 w 156"/>
                <a:gd name="T43" fmla="*/ 0 h 752"/>
                <a:gd name="T44" fmla="*/ 134 w 156"/>
                <a:gd name="T45" fmla="*/ 0 h 752"/>
                <a:gd name="T46" fmla="*/ 115 w 156"/>
                <a:gd name="T47" fmla="*/ 1 h 752"/>
                <a:gd name="T48" fmla="*/ 87 w 156"/>
                <a:gd name="T49" fmla="*/ 7 h 752"/>
                <a:gd name="T50" fmla="*/ 48 w 156"/>
                <a:gd name="T51" fmla="*/ 15 h 7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6"/>
                <a:gd name="T79" fmla="*/ 0 h 752"/>
                <a:gd name="T80" fmla="*/ 156 w 156"/>
                <a:gd name="T81" fmla="*/ 752 h 7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6" h="752">
                  <a:moveTo>
                    <a:pt x="48" y="15"/>
                  </a:moveTo>
                  <a:lnTo>
                    <a:pt x="44" y="30"/>
                  </a:lnTo>
                  <a:lnTo>
                    <a:pt x="33" y="73"/>
                  </a:lnTo>
                  <a:lnTo>
                    <a:pt x="19" y="140"/>
                  </a:lnTo>
                  <a:lnTo>
                    <a:pt x="7" y="229"/>
                  </a:lnTo>
                  <a:lnTo>
                    <a:pt x="0" y="337"/>
                  </a:lnTo>
                  <a:lnTo>
                    <a:pt x="1" y="462"/>
                  </a:lnTo>
                  <a:lnTo>
                    <a:pt x="14" y="602"/>
                  </a:lnTo>
                  <a:lnTo>
                    <a:pt x="43" y="752"/>
                  </a:lnTo>
                  <a:lnTo>
                    <a:pt x="150" y="746"/>
                  </a:lnTo>
                  <a:lnTo>
                    <a:pt x="146" y="724"/>
                  </a:lnTo>
                  <a:lnTo>
                    <a:pt x="135" y="663"/>
                  </a:lnTo>
                  <a:lnTo>
                    <a:pt x="123" y="574"/>
                  </a:lnTo>
                  <a:lnTo>
                    <a:pt x="111" y="463"/>
                  </a:lnTo>
                  <a:lnTo>
                    <a:pt x="104" y="342"/>
                  </a:lnTo>
                  <a:lnTo>
                    <a:pt x="107" y="220"/>
                  </a:lnTo>
                  <a:lnTo>
                    <a:pt x="124" y="106"/>
                  </a:lnTo>
                  <a:lnTo>
                    <a:pt x="156" y="9"/>
                  </a:lnTo>
                  <a:lnTo>
                    <a:pt x="156" y="8"/>
                  </a:lnTo>
                  <a:lnTo>
                    <a:pt x="156" y="6"/>
                  </a:lnTo>
                  <a:lnTo>
                    <a:pt x="154" y="4"/>
                  </a:lnTo>
                  <a:lnTo>
                    <a:pt x="147" y="0"/>
                  </a:lnTo>
                  <a:lnTo>
                    <a:pt x="134" y="0"/>
                  </a:lnTo>
                  <a:lnTo>
                    <a:pt x="115" y="1"/>
                  </a:lnTo>
                  <a:lnTo>
                    <a:pt x="87" y="7"/>
                  </a:lnTo>
                  <a:lnTo>
                    <a:pt x="48" y="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3" name="Freeform 186"/>
            <p:cNvSpPr>
              <a:spLocks/>
            </p:cNvSpPr>
            <p:nvPr/>
          </p:nvSpPr>
          <p:spPr bwMode="auto">
            <a:xfrm>
              <a:off x="7205" y="13498"/>
              <a:ext cx="212" cy="839"/>
            </a:xfrm>
            <a:custGeom>
              <a:avLst/>
              <a:gdLst>
                <a:gd name="T0" fmla="*/ 212 w 212"/>
                <a:gd name="T1" fmla="*/ 6 h 839"/>
                <a:gd name="T2" fmla="*/ 206 w 212"/>
                <a:gd name="T3" fmla="*/ 11 h 839"/>
                <a:gd name="T4" fmla="*/ 192 w 212"/>
                <a:gd name="T5" fmla="*/ 33 h 839"/>
                <a:gd name="T6" fmla="*/ 174 w 212"/>
                <a:gd name="T7" fmla="*/ 77 h 839"/>
                <a:gd name="T8" fmla="*/ 156 w 212"/>
                <a:gd name="T9" fmla="*/ 148 h 839"/>
                <a:gd name="T10" fmla="*/ 141 w 212"/>
                <a:gd name="T11" fmla="*/ 254 h 839"/>
                <a:gd name="T12" fmla="*/ 133 w 212"/>
                <a:gd name="T13" fmla="*/ 401 h 839"/>
                <a:gd name="T14" fmla="*/ 137 w 212"/>
                <a:gd name="T15" fmla="*/ 593 h 839"/>
                <a:gd name="T16" fmla="*/ 158 w 212"/>
                <a:gd name="T17" fmla="*/ 839 h 839"/>
                <a:gd name="T18" fmla="*/ 38 w 212"/>
                <a:gd name="T19" fmla="*/ 839 h 839"/>
                <a:gd name="T20" fmla="*/ 34 w 212"/>
                <a:gd name="T21" fmla="*/ 814 h 839"/>
                <a:gd name="T22" fmla="*/ 24 w 212"/>
                <a:gd name="T23" fmla="*/ 746 h 839"/>
                <a:gd name="T24" fmla="*/ 12 w 212"/>
                <a:gd name="T25" fmla="*/ 645 h 839"/>
                <a:gd name="T26" fmla="*/ 3 w 212"/>
                <a:gd name="T27" fmla="*/ 521 h 839"/>
                <a:gd name="T28" fmla="*/ 0 w 212"/>
                <a:gd name="T29" fmla="*/ 384 h 839"/>
                <a:gd name="T30" fmla="*/ 6 w 212"/>
                <a:gd name="T31" fmla="*/ 244 h 839"/>
                <a:gd name="T32" fmla="*/ 29 w 212"/>
                <a:gd name="T33" fmla="*/ 114 h 839"/>
                <a:gd name="T34" fmla="*/ 68 w 212"/>
                <a:gd name="T35" fmla="*/ 0 h 839"/>
                <a:gd name="T36" fmla="*/ 212 w 212"/>
                <a:gd name="T37" fmla="*/ 6 h 8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2"/>
                <a:gd name="T58" fmla="*/ 0 h 839"/>
                <a:gd name="T59" fmla="*/ 212 w 212"/>
                <a:gd name="T60" fmla="*/ 839 h 8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2" h="839">
                  <a:moveTo>
                    <a:pt x="212" y="6"/>
                  </a:moveTo>
                  <a:lnTo>
                    <a:pt x="206" y="11"/>
                  </a:lnTo>
                  <a:lnTo>
                    <a:pt x="192" y="33"/>
                  </a:lnTo>
                  <a:lnTo>
                    <a:pt x="174" y="77"/>
                  </a:lnTo>
                  <a:lnTo>
                    <a:pt x="156" y="148"/>
                  </a:lnTo>
                  <a:lnTo>
                    <a:pt x="141" y="254"/>
                  </a:lnTo>
                  <a:lnTo>
                    <a:pt x="133" y="401"/>
                  </a:lnTo>
                  <a:lnTo>
                    <a:pt x="137" y="593"/>
                  </a:lnTo>
                  <a:lnTo>
                    <a:pt x="158" y="839"/>
                  </a:lnTo>
                  <a:lnTo>
                    <a:pt x="38" y="839"/>
                  </a:lnTo>
                  <a:lnTo>
                    <a:pt x="34" y="814"/>
                  </a:lnTo>
                  <a:lnTo>
                    <a:pt x="24" y="746"/>
                  </a:lnTo>
                  <a:lnTo>
                    <a:pt x="12" y="645"/>
                  </a:lnTo>
                  <a:lnTo>
                    <a:pt x="3" y="521"/>
                  </a:lnTo>
                  <a:lnTo>
                    <a:pt x="0" y="384"/>
                  </a:lnTo>
                  <a:lnTo>
                    <a:pt x="6" y="244"/>
                  </a:lnTo>
                  <a:lnTo>
                    <a:pt x="29" y="114"/>
                  </a:lnTo>
                  <a:lnTo>
                    <a:pt x="68" y="0"/>
                  </a:lnTo>
                  <a:lnTo>
                    <a:pt x="212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4" name="Freeform 187"/>
            <p:cNvSpPr>
              <a:spLocks/>
            </p:cNvSpPr>
            <p:nvPr/>
          </p:nvSpPr>
          <p:spPr bwMode="auto">
            <a:xfrm>
              <a:off x="6406" y="13636"/>
              <a:ext cx="137" cy="656"/>
            </a:xfrm>
            <a:custGeom>
              <a:avLst/>
              <a:gdLst>
                <a:gd name="T0" fmla="*/ 43 w 137"/>
                <a:gd name="T1" fmla="*/ 12 h 656"/>
                <a:gd name="T2" fmla="*/ 39 w 137"/>
                <a:gd name="T3" fmla="*/ 25 h 656"/>
                <a:gd name="T4" fmla="*/ 30 w 137"/>
                <a:gd name="T5" fmla="*/ 62 h 656"/>
                <a:gd name="T6" fmla="*/ 19 w 137"/>
                <a:gd name="T7" fmla="*/ 122 h 656"/>
                <a:gd name="T8" fmla="*/ 7 w 137"/>
                <a:gd name="T9" fmla="*/ 199 h 656"/>
                <a:gd name="T10" fmla="*/ 0 w 137"/>
                <a:gd name="T11" fmla="*/ 294 h 656"/>
                <a:gd name="T12" fmla="*/ 1 w 137"/>
                <a:gd name="T13" fmla="*/ 403 h 656"/>
                <a:gd name="T14" fmla="*/ 12 w 137"/>
                <a:gd name="T15" fmla="*/ 524 h 656"/>
                <a:gd name="T16" fmla="*/ 38 w 137"/>
                <a:gd name="T17" fmla="*/ 656 h 656"/>
                <a:gd name="T18" fmla="*/ 132 w 137"/>
                <a:gd name="T19" fmla="*/ 650 h 656"/>
                <a:gd name="T20" fmla="*/ 127 w 137"/>
                <a:gd name="T21" fmla="*/ 631 h 656"/>
                <a:gd name="T22" fmla="*/ 119 w 137"/>
                <a:gd name="T23" fmla="*/ 578 h 656"/>
                <a:gd name="T24" fmla="*/ 107 w 137"/>
                <a:gd name="T25" fmla="*/ 499 h 656"/>
                <a:gd name="T26" fmla="*/ 97 w 137"/>
                <a:gd name="T27" fmla="*/ 403 h 656"/>
                <a:gd name="T28" fmla="*/ 92 w 137"/>
                <a:gd name="T29" fmla="*/ 297 h 656"/>
                <a:gd name="T30" fmla="*/ 94 w 137"/>
                <a:gd name="T31" fmla="*/ 192 h 656"/>
                <a:gd name="T32" fmla="*/ 108 w 137"/>
                <a:gd name="T33" fmla="*/ 91 h 656"/>
                <a:gd name="T34" fmla="*/ 137 w 137"/>
                <a:gd name="T35" fmla="*/ 7 h 656"/>
                <a:gd name="T36" fmla="*/ 137 w 137"/>
                <a:gd name="T37" fmla="*/ 6 h 656"/>
                <a:gd name="T38" fmla="*/ 137 w 137"/>
                <a:gd name="T39" fmla="*/ 4 h 656"/>
                <a:gd name="T40" fmla="*/ 135 w 137"/>
                <a:gd name="T41" fmla="*/ 2 h 656"/>
                <a:gd name="T42" fmla="*/ 129 w 137"/>
                <a:gd name="T43" fmla="*/ 0 h 656"/>
                <a:gd name="T44" fmla="*/ 119 w 137"/>
                <a:gd name="T45" fmla="*/ 0 h 656"/>
                <a:gd name="T46" fmla="*/ 101 w 137"/>
                <a:gd name="T47" fmla="*/ 1 h 656"/>
                <a:gd name="T48" fmla="*/ 77 w 137"/>
                <a:gd name="T49" fmla="*/ 5 h 656"/>
                <a:gd name="T50" fmla="*/ 43 w 137"/>
                <a:gd name="T51" fmla="*/ 12 h 6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"/>
                <a:gd name="T79" fmla="*/ 0 h 656"/>
                <a:gd name="T80" fmla="*/ 137 w 137"/>
                <a:gd name="T81" fmla="*/ 656 h 6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" h="656">
                  <a:moveTo>
                    <a:pt x="43" y="12"/>
                  </a:moveTo>
                  <a:lnTo>
                    <a:pt x="39" y="25"/>
                  </a:lnTo>
                  <a:lnTo>
                    <a:pt x="30" y="62"/>
                  </a:lnTo>
                  <a:lnTo>
                    <a:pt x="19" y="122"/>
                  </a:lnTo>
                  <a:lnTo>
                    <a:pt x="7" y="199"/>
                  </a:lnTo>
                  <a:lnTo>
                    <a:pt x="0" y="294"/>
                  </a:lnTo>
                  <a:lnTo>
                    <a:pt x="1" y="403"/>
                  </a:lnTo>
                  <a:lnTo>
                    <a:pt x="12" y="524"/>
                  </a:lnTo>
                  <a:lnTo>
                    <a:pt x="38" y="656"/>
                  </a:lnTo>
                  <a:lnTo>
                    <a:pt x="132" y="650"/>
                  </a:lnTo>
                  <a:lnTo>
                    <a:pt x="127" y="631"/>
                  </a:lnTo>
                  <a:lnTo>
                    <a:pt x="119" y="578"/>
                  </a:lnTo>
                  <a:lnTo>
                    <a:pt x="107" y="499"/>
                  </a:lnTo>
                  <a:lnTo>
                    <a:pt x="97" y="403"/>
                  </a:lnTo>
                  <a:lnTo>
                    <a:pt x="92" y="297"/>
                  </a:lnTo>
                  <a:lnTo>
                    <a:pt x="94" y="192"/>
                  </a:lnTo>
                  <a:lnTo>
                    <a:pt x="108" y="91"/>
                  </a:lnTo>
                  <a:lnTo>
                    <a:pt x="137" y="7"/>
                  </a:lnTo>
                  <a:lnTo>
                    <a:pt x="137" y="6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29" y="0"/>
                  </a:lnTo>
                  <a:lnTo>
                    <a:pt x="119" y="0"/>
                  </a:lnTo>
                  <a:lnTo>
                    <a:pt x="101" y="1"/>
                  </a:lnTo>
                  <a:lnTo>
                    <a:pt x="77" y="5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5" name="Freeform 188"/>
            <p:cNvSpPr>
              <a:spLocks/>
            </p:cNvSpPr>
            <p:nvPr/>
          </p:nvSpPr>
          <p:spPr bwMode="auto">
            <a:xfrm>
              <a:off x="6412" y="13680"/>
              <a:ext cx="116" cy="560"/>
            </a:xfrm>
            <a:custGeom>
              <a:avLst/>
              <a:gdLst>
                <a:gd name="T0" fmla="*/ 36 w 116"/>
                <a:gd name="T1" fmla="*/ 11 h 560"/>
                <a:gd name="T2" fmla="*/ 33 w 116"/>
                <a:gd name="T3" fmla="*/ 21 h 560"/>
                <a:gd name="T4" fmla="*/ 24 w 116"/>
                <a:gd name="T5" fmla="*/ 53 h 560"/>
                <a:gd name="T6" fmla="*/ 15 w 116"/>
                <a:gd name="T7" fmla="*/ 103 h 560"/>
                <a:gd name="T8" fmla="*/ 5 w 116"/>
                <a:gd name="T9" fmla="*/ 169 h 560"/>
                <a:gd name="T10" fmla="*/ 0 w 116"/>
                <a:gd name="T11" fmla="*/ 250 h 560"/>
                <a:gd name="T12" fmla="*/ 1 w 116"/>
                <a:gd name="T13" fmla="*/ 344 h 560"/>
                <a:gd name="T14" fmla="*/ 10 w 116"/>
                <a:gd name="T15" fmla="*/ 448 h 560"/>
                <a:gd name="T16" fmla="*/ 32 w 116"/>
                <a:gd name="T17" fmla="*/ 560 h 560"/>
                <a:gd name="T18" fmla="*/ 112 w 116"/>
                <a:gd name="T19" fmla="*/ 555 h 560"/>
                <a:gd name="T20" fmla="*/ 108 w 116"/>
                <a:gd name="T21" fmla="*/ 538 h 560"/>
                <a:gd name="T22" fmla="*/ 101 w 116"/>
                <a:gd name="T23" fmla="*/ 493 h 560"/>
                <a:gd name="T24" fmla="*/ 91 w 116"/>
                <a:gd name="T25" fmla="*/ 426 h 560"/>
                <a:gd name="T26" fmla="*/ 82 w 116"/>
                <a:gd name="T27" fmla="*/ 344 h 560"/>
                <a:gd name="T28" fmla="*/ 77 w 116"/>
                <a:gd name="T29" fmla="*/ 255 h 560"/>
                <a:gd name="T30" fmla="*/ 79 w 116"/>
                <a:gd name="T31" fmla="*/ 164 h 560"/>
                <a:gd name="T32" fmla="*/ 91 w 116"/>
                <a:gd name="T33" fmla="*/ 79 h 560"/>
                <a:gd name="T34" fmla="*/ 116 w 116"/>
                <a:gd name="T35" fmla="*/ 6 h 560"/>
                <a:gd name="T36" fmla="*/ 116 w 116"/>
                <a:gd name="T37" fmla="*/ 5 h 560"/>
                <a:gd name="T38" fmla="*/ 116 w 116"/>
                <a:gd name="T39" fmla="*/ 4 h 560"/>
                <a:gd name="T40" fmla="*/ 114 w 116"/>
                <a:gd name="T41" fmla="*/ 2 h 560"/>
                <a:gd name="T42" fmla="*/ 109 w 116"/>
                <a:gd name="T43" fmla="*/ 0 h 560"/>
                <a:gd name="T44" fmla="*/ 100 w 116"/>
                <a:gd name="T45" fmla="*/ 0 h 560"/>
                <a:gd name="T46" fmla="*/ 86 w 116"/>
                <a:gd name="T47" fmla="*/ 1 h 560"/>
                <a:gd name="T48" fmla="*/ 65 w 116"/>
                <a:gd name="T49" fmla="*/ 4 h 560"/>
                <a:gd name="T50" fmla="*/ 36 w 116"/>
                <a:gd name="T51" fmla="*/ 11 h 5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6"/>
                <a:gd name="T79" fmla="*/ 0 h 560"/>
                <a:gd name="T80" fmla="*/ 116 w 116"/>
                <a:gd name="T81" fmla="*/ 560 h 5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6" h="560">
                  <a:moveTo>
                    <a:pt x="36" y="11"/>
                  </a:moveTo>
                  <a:lnTo>
                    <a:pt x="33" y="21"/>
                  </a:lnTo>
                  <a:lnTo>
                    <a:pt x="24" y="53"/>
                  </a:lnTo>
                  <a:lnTo>
                    <a:pt x="15" y="103"/>
                  </a:lnTo>
                  <a:lnTo>
                    <a:pt x="5" y="169"/>
                  </a:lnTo>
                  <a:lnTo>
                    <a:pt x="0" y="250"/>
                  </a:lnTo>
                  <a:lnTo>
                    <a:pt x="1" y="344"/>
                  </a:lnTo>
                  <a:lnTo>
                    <a:pt x="10" y="448"/>
                  </a:lnTo>
                  <a:lnTo>
                    <a:pt x="32" y="560"/>
                  </a:lnTo>
                  <a:lnTo>
                    <a:pt x="112" y="555"/>
                  </a:lnTo>
                  <a:lnTo>
                    <a:pt x="108" y="538"/>
                  </a:lnTo>
                  <a:lnTo>
                    <a:pt x="101" y="493"/>
                  </a:lnTo>
                  <a:lnTo>
                    <a:pt x="91" y="426"/>
                  </a:lnTo>
                  <a:lnTo>
                    <a:pt x="82" y="344"/>
                  </a:lnTo>
                  <a:lnTo>
                    <a:pt x="77" y="255"/>
                  </a:lnTo>
                  <a:lnTo>
                    <a:pt x="79" y="164"/>
                  </a:lnTo>
                  <a:lnTo>
                    <a:pt x="91" y="79"/>
                  </a:lnTo>
                  <a:lnTo>
                    <a:pt x="116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65" y="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6" name="Freeform 189"/>
            <p:cNvSpPr>
              <a:spLocks/>
            </p:cNvSpPr>
            <p:nvPr/>
          </p:nvSpPr>
          <p:spPr bwMode="auto">
            <a:xfrm>
              <a:off x="6417" y="13724"/>
              <a:ext cx="97" cy="463"/>
            </a:xfrm>
            <a:custGeom>
              <a:avLst/>
              <a:gdLst>
                <a:gd name="T0" fmla="*/ 30 w 97"/>
                <a:gd name="T1" fmla="*/ 9 h 463"/>
                <a:gd name="T2" fmla="*/ 27 w 97"/>
                <a:gd name="T3" fmla="*/ 17 h 463"/>
                <a:gd name="T4" fmla="*/ 20 w 97"/>
                <a:gd name="T5" fmla="*/ 44 h 463"/>
                <a:gd name="T6" fmla="*/ 12 w 97"/>
                <a:gd name="T7" fmla="*/ 85 h 463"/>
                <a:gd name="T8" fmla="*/ 4 w 97"/>
                <a:gd name="T9" fmla="*/ 140 h 463"/>
                <a:gd name="T10" fmla="*/ 0 w 97"/>
                <a:gd name="T11" fmla="*/ 207 h 463"/>
                <a:gd name="T12" fmla="*/ 0 w 97"/>
                <a:gd name="T13" fmla="*/ 285 h 463"/>
                <a:gd name="T14" fmla="*/ 9 w 97"/>
                <a:gd name="T15" fmla="*/ 370 h 463"/>
                <a:gd name="T16" fmla="*/ 26 w 97"/>
                <a:gd name="T17" fmla="*/ 463 h 463"/>
                <a:gd name="T18" fmla="*/ 93 w 97"/>
                <a:gd name="T19" fmla="*/ 460 h 463"/>
                <a:gd name="T20" fmla="*/ 89 w 97"/>
                <a:gd name="T21" fmla="*/ 446 h 463"/>
                <a:gd name="T22" fmla="*/ 83 w 97"/>
                <a:gd name="T23" fmla="*/ 408 h 463"/>
                <a:gd name="T24" fmla="*/ 75 w 97"/>
                <a:gd name="T25" fmla="*/ 353 h 463"/>
                <a:gd name="T26" fmla="*/ 68 w 97"/>
                <a:gd name="T27" fmla="*/ 285 h 463"/>
                <a:gd name="T28" fmla="*/ 65 w 97"/>
                <a:gd name="T29" fmla="*/ 211 h 463"/>
                <a:gd name="T30" fmla="*/ 67 w 97"/>
                <a:gd name="T31" fmla="*/ 136 h 463"/>
                <a:gd name="T32" fmla="*/ 76 w 97"/>
                <a:gd name="T33" fmla="*/ 65 h 463"/>
                <a:gd name="T34" fmla="*/ 97 w 97"/>
                <a:gd name="T35" fmla="*/ 5 h 463"/>
                <a:gd name="T36" fmla="*/ 97 w 97"/>
                <a:gd name="T37" fmla="*/ 4 h 463"/>
                <a:gd name="T38" fmla="*/ 97 w 97"/>
                <a:gd name="T39" fmla="*/ 3 h 463"/>
                <a:gd name="T40" fmla="*/ 95 w 97"/>
                <a:gd name="T41" fmla="*/ 1 h 463"/>
                <a:gd name="T42" fmla="*/ 91 w 97"/>
                <a:gd name="T43" fmla="*/ 0 h 463"/>
                <a:gd name="T44" fmla="*/ 84 w 97"/>
                <a:gd name="T45" fmla="*/ 0 h 463"/>
                <a:gd name="T46" fmla="*/ 71 w 97"/>
                <a:gd name="T47" fmla="*/ 0 h 463"/>
                <a:gd name="T48" fmla="*/ 54 w 97"/>
                <a:gd name="T49" fmla="*/ 3 h 463"/>
                <a:gd name="T50" fmla="*/ 30 w 97"/>
                <a:gd name="T51" fmla="*/ 9 h 4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463"/>
                <a:gd name="T80" fmla="*/ 97 w 97"/>
                <a:gd name="T81" fmla="*/ 463 h 46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463">
                  <a:moveTo>
                    <a:pt x="30" y="9"/>
                  </a:moveTo>
                  <a:lnTo>
                    <a:pt x="27" y="17"/>
                  </a:lnTo>
                  <a:lnTo>
                    <a:pt x="20" y="44"/>
                  </a:lnTo>
                  <a:lnTo>
                    <a:pt x="12" y="85"/>
                  </a:lnTo>
                  <a:lnTo>
                    <a:pt x="4" y="140"/>
                  </a:lnTo>
                  <a:lnTo>
                    <a:pt x="0" y="207"/>
                  </a:lnTo>
                  <a:lnTo>
                    <a:pt x="0" y="285"/>
                  </a:lnTo>
                  <a:lnTo>
                    <a:pt x="9" y="370"/>
                  </a:lnTo>
                  <a:lnTo>
                    <a:pt x="26" y="463"/>
                  </a:lnTo>
                  <a:lnTo>
                    <a:pt x="93" y="460"/>
                  </a:lnTo>
                  <a:lnTo>
                    <a:pt x="89" y="446"/>
                  </a:lnTo>
                  <a:lnTo>
                    <a:pt x="83" y="408"/>
                  </a:lnTo>
                  <a:lnTo>
                    <a:pt x="75" y="353"/>
                  </a:lnTo>
                  <a:lnTo>
                    <a:pt x="68" y="285"/>
                  </a:lnTo>
                  <a:lnTo>
                    <a:pt x="65" y="211"/>
                  </a:lnTo>
                  <a:lnTo>
                    <a:pt x="67" y="136"/>
                  </a:lnTo>
                  <a:lnTo>
                    <a:pt x="76" y="65"/>
                  </a:lnTo>
                  <a:lnTo>
                    <a:pt x="97" y="5"/>
                  </a:lnTo>
                  <a:lnTo>
                    <a:pt x="97" y="4"/>
                  </a:lnTo>
                  <a:lnTo>
                    <a:pt x="97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4" y="0"/>
                  </a:lnTo>
                  <a:lnTo>
                    <a:pt x="71" y="0"/>
                  </a:lnTo>
                  <a:lnTo>
                    <a:pt x="54" y="3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7" name="Freeform 190"/>
            <p:cNvSpPr>
              <a:spLocks/>
            </p:cNvSpPr>
            <p:nvPr/>
          </p:nvSpPr>
          <p:spPr bwMode="auto">
            <a:xfrm>
              <a:off x="6422" y="13768"/>
              <a:ext cx="77" cy="367"/>
            </a:xfrm>
            <a:custGeom>
              <a:avLst/>
              <a:gdLst>
                <a:gd name="T0" fmla="*/ 24 w 77"/>
                <a:gd name="T1" fmla="*/ 8 h 367"/>
                <a:gd name="T2" fmla="*/ 22 w 77"/>
                <a:gd name="T3" fmla="*/ 15 h 367"/>
                <a:gd name="T4" fmla="*/ 17 w 77"/>
                <a:gd name="T5" fmla="*/ 36 h 367"/>
                <a:gd name="T6" fmla="*/ 10 w 77"/>
                <a:gd name="T7" fmla="*/ 68 h 367"/>
                <a:gd name="T8" fmla="*/ 4 w 77"/>
                <a:gd name="T9" fmla="*/ 112 h 367"/>
                <a:gd name="T10" fmla="*/ 0 w 77"/>
                <a:gd name="T11" fmla="*/ 164 h 367"/>
                <a:gd name="T12" fmla="*/ 0 w 77"/>
                <a:gd name="T13" fmla="*/ 226 h 367"/>
                <a:gd name="T14" fmla="*/ 7 w 77"/>
                <a:gd name="T15" fmla="*/ 294 h 367"/>
                <a:gd name="T16" fmla="*/ 21 w 77"/>
                <a:gd name="T17" fmla="*/ 367 h 367"/>
                <a:gd name="T18" fmla="*/ 74 w 77"/>
                <a:gd name="T19" fmla="*/ 364 h 367"/>
                <a:gd name="T20" fmla="*/ 71 w 77"/>
                <a:gd name="T21" fmla="*/ 353 h 367"/>
                <a:gd name="T22" fmla="*/ 66 w 77"/>
                <a:gd name="T23" fmla="*/ 323 h 367"/>
                <a:gd name="T24" fmla="*/ 60 w 77"/>
                <a:gd name="T25" fmla="*/ 280 h 367"/>
                <a:gd name="T26" fmla="*/ 54 w 77"/>
                <a:gd name="T27" fmla="*/ 226 h 367"/>
                <a:gd name="T28" fmla="*/ 51 w 77"/>
                <a:gd name="T29" fmla="*/ 168 h 367"/>
                <a:gd name="T30" fmla="*/ 53 w 77"/>
                <a:gd name="T31" fmla="*/ 107 h 367"/>
                <a:gd name="T32" fmla="*/ 61 w 77"/>
                <a:gd name="T33" fmla="*/ 52 h 367"/>
                <a:gd name="T34" fmla="*/ 77 w 77"/>
                <a:gd name="T35" fmla="*/ 5 h 367"/>
                <a:gd name="T36" fmla="*/ 77 w 77"/>
                <a:gd name="T37" fmla="*/ 5 h 367"/>
                <a:gd name="T38" fmla="*/ 77 w 77"/>
                <a:gd name="T39" fmla="*/ 2 h 367"/>
                <a:gd name="T40" fmla="*/ 76 w 77"/>
                <a:gd name="T41" fmla="*/ 1 h 367"/>
                <a:gd name="T42" fmla="*/ 72 w 77"/>
                <a:gd name="T43" fmla="*/ 0 h 367"/>
                <a:gd name="T44" fmla="*/ 66 w 77"/>
                <a:gd name="T45" fmla="*/ 0 h 367"/>
                <a:gd name="T46" fmla="*/ 56 w 77"/>
                <a:gd name="T47" fmla="*/ 1 h 367"/>
                <a:gd name="T48" fmla="*/ 43 w 77"/>
                <a:gd name="T49" fmla="*/ 4 h 367"/>
                <a:gd name="T50" fmla="*/ 24 w 77"/>
                <a:gd name="T51" fmla="*/ 8 h 3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7"/>
                <a:gd name="T79" fmla="*/ 0 h 367"/>
                <a:gd name="T80" fmla="*/ 77 w 77"/>
                <a:gd name="T81" fmla="*/ 367 h 3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7" h="367">
                  <a:moveTo>
                    <a:pt x="24" y="8"/>
                  </a:moveTo>
                  <a:lnTo>
                    <a:pt x="22" y="15"/>
                  </a:lnTo>
                  <a:lnTo>
                    <a:pt x="17" y="36"/>
                  </a:lnTo>
                  <a:lnTo>
                    <a:pt x="10" y="68"/>
                  </a:lnTo>
                  <a:lnTo>
                    <a:pt x="4" y="112"/>
                  </a:lnTo>
                  <a:lnTo>
                    <a:pt x="0" y="164"/>
                  </a:lnTo>
                  <a:lnTo>
                    <a:pt x="0" y="226"/>
                  </a:lnTo>
                  <a:lnTo>
                    <a:pt x="7" y="294"/>
                  </a:lnTo>
                  <a:lnTo>
                    <a:pt x="21" y="367"/>
                  </a:lnTo>
                  <a:lnTo>
                    <a:pt x="74" y="364"/>
                  </a:lnTo>
                  <a:lnTo>
                    <a:pt x="71" y="353"/>
                  </a:lnTo>
                  <a:lnTo>
                    <a:pt x="66" y="323"/>
                  </a:lnTo>
                  <a:lnTo>
                    <a:pt x="60" y="280"/>
                  </a:lnTo>
                  <a:lnTo>
                    <a:pt x="54" y="226"/>
                  </a:lnTo>
                  <a:lnTo>
                    <a:pt x="51" y="168"/>
                  </a:lnTo>
                  <a:lnTo>
                    <a:pt x="53" y="107"/>
                  </a:lnTo>
                  <a:lnTo>
                    <a:pt x="61" y="52"/>
                  </a:lnTo>
                  <a:lnTo>
                    <a:pt x="77" y="5"/>
                  </a:lnTo>
                  <a:lnTo>
                    <a:pt x="77" y="2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8" name="Freeform 191"/>
            <p:cNvSpPr>
              <a:spLocks/>
            </p:cNvSpPr>
            <p:nvPr/>
          </p:nvSpPr>
          <p:spPr bwMode="auto">
            <a:xfrm>
              <a:off x="6428" y="13813"/>
              <a:ext cx="56" cy="271"/>
            </a:xfrm>
            <a:custGeom>
              <a:avLst/>
              <a:gdLst>
                <a:gd name="T0" fmla="*/ 17 w 56"/>
                <a:gd name="T1" fmla="*/ 5 h 271"/>
                <a:gd name="T2" fmla="*/ 16 w 56"/>
                <a:gd name="T3" fmla="*/ 10 h 271"/>
                <a:gd name="T4" fmla="*/ 12 w 56"/>
                <a:gd name="T5" fmla="*/ 25 h 271"/>
                <a:gd name="T6" fmla="*/ 6 w 56"/>
                <a:gd name="T7" fmla="*/ 49 h 271"/>
                <a:gd name="T8" fmla="*/ 2 w 56"/>
                <a:gd name="T9" fmla="*/ 82 h 271"/>
                <a:gd name="T10" fmla="*/ 0 w 56"/>
                <a:gd name="T11" fmla="*/ 122 h 271"/>
                <a:gd name="T12" fmla="*/ 0 w 56"/>
                <a:gd name="T13" fmla="*/ 166 h 271"/>
                <a:gd name="T14" fmla="*/ 4 w 56"/>
                <a:gd name="T15" fmla="*/ 217 h 271"/>
                <a:gd name="T16" fmla="*/ 15 w 56"/>
                <a:gd name="T17" fmla="*/ 271 h 271"/>
                <a:gd name="T18" fmla="*/ 54 w 56"/>
                <a:gd name="T19" fmla="*/ 268 h 271"/>
                <a:gd name="T20" fmla="*/ 52 w 56"/>
                <a:gd name="T21" fmla="*/ 261 h 271"/>
                <a:gd name="T22" fmla="*/ 48 w 56"/>
                <a:gd name="T23" fmla="*/ 238 h 271"/>
                <a:gd name="T24" fmla="*/ 44 w 56"/>
                <a:gd name="T25" fmla="*/ 206 h 271"/>
                <a:gd name="T26" fmla="*/ 40 w 56"/>
                <a:gd name="T27" fmla="*/ 166 h 271"/>
                <a:gd name="T28" fmla="*/ 37 w 56"/>
                <a:gd name="T29" fmla="*/ 123 h 271"/>
                <a:gd name="T30" fmla="*/ 39 w 56"/>
                <a:gd name="T31" fmla="*/ 78 h 271"/>
                <a:gd name="T32" fmla="*/ 44 w 56"/>
                <a:gd name="T33" fmla="*/ 37 h 271"/>
                <a:gd name="T34" fmla="*/ 56 w 56"/>
                <a:gd name="T35" fmla="*/ 3 h 271"/>
                <a:gd name="T36" fmla="*/ 56 w 56"/>
                <a:gd name="T37" fmla="*/ 3 h 271"/>
                <a:gd name="T38" fmla="*/ 56 w 56"/>
                <a:gd name="T39" fmla="*/ 2 h 271"/>
                <a:gd name="T40" fmla="*/ 55 w 56"/>
                <a:gd name="T41" fmla="*/ 1 h 271"/>
                <a:gd name="T42" fmla="*/ 52 w 56"/>
                <a:gd name="T43" fmla="*/ 0 h 271"/>
                <a:gd name="T44" fmla="*/ 48 w 56"/>
                <a:gd name="T45" fmla="*/ 0 h 271"/>
                <a:gd name="T46" fmla="*/ 42 w 56"/>
                <a:gd name="T47" fmla="*/ 0 h 271"/>
                <a:gd name="T48" fmla="*/ 31 w 56"/>
                <a:gd name="T49" fmla="*/ 2 h 271"/>
                <a:gd name="T50" fmla="*/ 17 w 56"/>
                <a:gd name="T51" fmla="*/ 5 h 2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271"/>
                <a:gd name="T80" fmla="*/ 56 w 56"/>
                <a:gd name="T81" fmla="*/ 271 h 27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271">
                  <a:moveTo>
                    <a:pt x="17" y="5"/>
                  </a:moveTo>
                  <a:lnTo>
                    <a:pt x="16" y="10"/>
                  </a:lnTo>
                  <a:lnTo>
                    <a:pt x="12" y="25"/>
                  </a:lnTo>
                  <a:lnTo>
                    <a:pt x="6" y="49"/>
                  </a:lnTo>
                  <a:lnTo>
                    <a:pt x="2" y="82"/>
                  </a:lnTo>
                  <a:lnTo>
                    <a:pt x="0" y="122"/>
                  </a:lnTo>
                  <a:lnTo>
                    <a:pt x="0" y="166"/>
                  </a:lnTo>
                  <a:lnTo>
                    <a:pt x="4" y="217"/>
                  </a:lnTo>
                  <a:lnTo>
                    <a:pt x="15" y="271"/>
                  </a:lnTo>
                  <a:lnTo>
                    <a:pt x="54" y="268"/>
                  </a:lnTo>
                  <a:lnTo>
                    <a:pt x="52" y="261"/>
                  </a:lnTo>
                  <a:lnTo>
                    <a:pt x="48" y="238"/>
                  </a:lnTo>
                  <a:lnTo>
                    <a:pt x="44" y="206"/>
                  </a:lnTo>
                  <a:lnTo>
                    <a:pt x="40" y="166"/>
                  </a:lnTo>
                  <a:lnTo>
                    <a:pt x="37" y="123"/>
                  </a:lnTo>
                  <a:lnTo>
                    <a:pt x="39" y="78"/>
                  </a:lnTo>
                  <a:lnTo>
                    <a:pt x="44" y="37"/>
                  </a:lnTo>
                  <a:lnTo>
                    <a:pt x="56" y="3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1" y="2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29" name="Freeform 192"/>
            <p:cNvSpPr>
              <a:spLocks/>
            </p:cNvSpPr>
            <p:nvPr/>
          </p:nvSpPr>
          <p:spPr bwMode="auto">
            <a:xfrm>
              <a:off x="7211" y="13549"/>
              <a:ext cx="186" cy="732"/>
            </a:xfrm>
            <a:custGeom>
              <a:avLst/>
              <a:gdLst>
                <a:gd name="T0" fmla="*/ 186 w 186"/>
                <a:gd name="T1" fmla="*/ 6 h 732"/>
                <a:gd name="T2" fmla="*/ 182 w 186"/>
                <a:gd name="T3" fmla="*/ 11 h 732"/>
                <a:gd name="T4" fmla="*/ 169 w 186"/>
                <a:gd name="T5" fmla="*/ 29 h 732"/>
                <a:gd name="T6" fmla="*/ 153 w 186"/>
                <a:gd name="T7" fmla="*/ 67 h 732"/>
                <a:gd name="T8" fmla="*/ 137 w 186"/>
                <a:gd name="T9" fmla="*/ 130 h 732"/>
                <a:gd name="T10" fmla="*/ 124 w 186"/>
                <a:gd name="T11" fmla="*/ 221 h 732"/>
                <a:gd name="T12" fmla="*/ 117 w 186"/>
                <a:gd name="T13" fmla="*/ 350 h 732"/>
                <a:gd name="T14" fmla="*/ 122 w 186"/>
                <a:gd name="T15" fmla="*/ 517 h 732"/>
                <a:gd name="T16" fmla="*/ 139 w 186"/>
                <a:gd name="T17" fmla="*/ 732 h 732"/>
                <a:gd name="T18" fmla="*/ 34 w 186"/>
                <a:gd name="T19" fmla="*/ 732 h 732"/>
                <a:gd name="T20" fmla="*/ 31 w 186"/>
                <a:gd name="T21" fmla="*/ 711 h 732"/>
                <a:gd name="T22" fmla="*/ 22 w 186"/>
                <a:gd name="T23" fmla="*/ 651 h 732"/>
                <a:gd name="T24" fmla="*/ 12 w 186"/>
                <a:gd name="T25" fmla="*/ 563 h 732"/>
                <a:gd name="T26" fmla="*/ 3 w 186"/>
                <a:gd name="T27" fmla="*/ 454 h 732"/>
                <a:gd name="T28" fmla="*/ 0 w 186"/>
                <a:gd name="T29" fmla="*/ 335 h 732"/>
                <a:gd name="T30" fmla="*/ 6 w 186"/>
                <a:gd name="T31" fmla="*/ 213 h 732"/>
                <a:gd name="T32" fmla="*/ 25 w 186"/>
                <a:gd name="T33" fmla="*/ 98 h 732"/>
                <a:gd name="T34" fmla="*/ 60 w 186"/>
                <a:gd name="T35" fmla="*/ 0 h 732"/>
                <a:gd name="T36" fmla="*/ 186 w 186"/>
                <a:gd name="T37" fmla="*/ 6 h 7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6"/>
                <a:gd name="T58" fmla="*/ 0 h 732"/>
                <a:gd name="T59" fmla="*/ 186 w 186"/>
                <a:gd name="T60" fmla="*/ 732 h 7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6" h="732">
                  <a:moveTo>
                    <a:pt x="186" y="6"/>
                  </a:moveTo>
                  <a:lnTo>
                    <a:pt x="182" y="11"/>
                  </a:lnTo>
                  <a:lnTo>
                    <a:pt x="169" y="29"/>
                  </a:lnTo>
                  <a:lnTo>
                    <a:pt x="153" y="67"/>
                  </a:lnTo>
                  <a:lnTo>
                    <a:pt x="137" y="130"/>
                  </a:lnTo>
                  <a:lnTo>
                    <a:pt x="124" y="221"/>
                  </a:lnTo>
                  <a:lnTo>
                    <a:pt x="117" y="350"/>
                  </a:lnTo>
                  <a:lnTo>
                    <a:pt x="122" y="517"/>
                  </a:lnTo>
                  <a:lnTo>
                    <a:pt x="139" y="732"/>
                  </a:lnTo>
                  <a:lnTo>
                    <a:pt x="34" y="732"/>
                  </a:lnTo>
                  <a:lnTo>
                    <a:pt x="31" y="711"/>
                  </a:lnTo>
                  <a:lnTo>
                    <a:pt x="22" y="651"/>
                  </a:lnTo>
                  <a:lnTo>
                    <a:pt x="12" y="563"/>
                  </a:lnTo>
                  <a:lnTo>
                    <a:pt x="3" y="454"/>
                  </a:lnTo>
                  <a:lnTo>
                    <a:pt x="0" y="335"/>
                  </a:lnTo>
                  <a:lnTo>
                    <a:pt x="6" y="213"/>
                  </a:lnTo>
                  <a:lnTo>
                    <a:pt x="25" y="98"/>
                  </a:lnTo>
                  <a:lnTo>
                    <a:pt x="60" y="0"/>
                  </a:lnTo>
                  <a:lnTo>
                    <a:pt x="186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0" name="Freeform 193"/>
            <p:cNvSpPr>
              <a:spLocks/>
            </p:cNvSpPr>
            <p:nvPr/>
          </p:nvSpPr>
          <p:spPr bwMode="auto">
            <a:xfrm>
              <a:off x="7219" y="13600"/>
              <a:ext cx="158" cy="625"/>
            </a:xfrm>
            <a:custGeom>
              <a:avLst/>
              <a:gdLst>
                <a:gd name="T0" fmla="*/ 158 w 158"/>
                <a:gd name="T1" fmla="*/ 4 h 625"/>
                <a:gd name="T2" fmla="*/ 153 w 158"/>
                <a:gd name="T3" fmla="*/ 9 h 625"/>
                <a:gd name="T4" fmla="*/ 144 w 158"/>
                <a:gd name="T5" fmla="*/ 25 h 625"/>
                <a:gd name="T6" fmla="*/ 130 w 158"/>
                <a:gd name="T7" fmla="*/ 57 h 625"/>
                <a:gd name="T8" fmla="*/ 116 w 158"/>
                <a:gd name="T9" fmla="*/ 110 h 625"/>
                <a:gd name="T10" fmla="*/ 105 w 158"/>
                <a:gd name="T11" fmla="*/ 189 h 625"/>
                <a:gd name="T12" fmla="*/ 100 w 158"/>
                <a:gd name="T13" fmla="*/ 298 h 625"/>
                <a:gd name="T14" fmla="*/ 103 w 158"/>
                <a:gd name="T15" fmla="*/ 441 h 625"/>
                <a:gd name="T16" fmla="*/ 118 w 158"/>
                <a:gd name="T17" fmla="*/ 625 h 625"/>
                <a:gd name="T18" fmla="*/ 29 w 158"/>
                <a:gd name="T19" fmla="*/ 625 h 625"/>
                <a:gd name="T20" fmla="*/ 25 w 158"/>
                <a:gd name="T21" fmla="*/ 607 h 625"/>
                <a:gd name="T22" fmla="*/ 18 w 158"/>
                <a:gd name="T23" fmla="*/ 556 h 625"/>
                <a:gd name="T24" fmla="*/ 9 w 158"/>
                <a:gd name="T25" fmla="*/ 480 h 625"/>
                <a:gd name="T26" fmla="*/ 2 w 158"/>
                <a:gd name="T27" fmla="*/ 387 h 625"/>
                <a:gd name="T28" fmla="*/ 0 w 158"/>
                <a:gd name="T29" fmla="*/ 286 h 625"/>
                <a:gd name="T30" fmla="*/ 5 w 158"/>
                <a:gd name="T31" fmla="*/ 182 h 625"/>
                <a:gd name="T32" fmla="*/ 21 w 158"/>
                <a:gd name="T33" fmla="*/ 84 h 625"/>
                <a:gd name="T34" fmla="*/ 51 w 158"/>
                <a:gd name="T35" fmla="*/ 0 h 625"/>
                <a:gd name="T36" fmla="*/ 158 w 158"/>
                <a:gd name="T37" fmla="*/ 4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8"/>
                <a:gd name="T58" fmla="*/ 0 h 625"/>
                <a:gd name="T59" fmla="*/ 158 w 158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8" h="625">
                  <a:moveTo>
                    <a:pt x="158" y="4"/>
                  </a:moveTo>
                  <a:lnTo>
                    <a:pt x="153" y="9"/>
                  </a:lnTo>
                  <a:lnTo>
                    <a:pt x="144" y="25"/>
                  </a:lnTo>
                  <a:lnTo>
                    <a:pt x="130" y="57"/>
                  </a:lnTo>
                  <a:lnTo>
                    <a:pt x="116" y="110"/>
                  </a:lnTo>
                  <a:lnTo>
                    <a:pt x="105" y="189"/>
                  </a:lnTo>
                  <a:lnTo>
                    <a:pt x="100" y="298"/>
                  </a:lnTo>
                  <a:lnTo>
                    <a:pt x="103" y="441"/>
                  </a:lnTo>
                  <a:lnTo>
                    <a:pt x="118" y="625"/>
                  </a:lnTo>
                  <a:lnTo>
                    <a:pt x="29" y="625"/>
                  </a:lnTo>
                  <a:lnTo>
                    <a:pt x="25" y="607"/>
                  </a:lnTo>
                  <a:lnTo>
                    <a:pt x="18" y="556"/>
                  </a:lnTo>
                  <a:lnTo>
                    <a:pt x="9" y="480"/>
                  </a:lnTo>
                  <a:lnTo>
                    <a:pt x="2" y="387"/>
                  </a:lnTo>
                  <a:lnTo>
                    <a:pt x="0" y="286"/>
                  </a:lnTo>
                  <a:lnTo>
                    <a:pt x="5" y="182"/>
                  </a:lnTo>
                  <a:lnTo>
                    <a:pt x="21" y="84"/>
                  </a:lnTo>
                  <a:lnTo>
                    <a:pt x="51" y="0"/>
                  </a:lnTo>
                  <a:lnTo>
                    <a:pt x="158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1" name="Freeform 194"/>
            <p:cNvSpPr>
              <a:spLocks/>
            </p:cNvSpPr>
            <p:nvPr/>
          </p:nvSpPr>
          <p:spPr bwMode="auto">
            <a:xfrm>
              <a:off x="7225" y="13651"/>
              <a:ext cx="131" cy="517"/>
            </a:xfrm>
            <a:custGeom>
              <a:avLst/>
              <a:gdLst>
                <a:gd name="T0" fmla="*/ 131 w 131"/>
                <a:gd name="T1" fmla="*/ 4 h 517"/>
                <a:gd name="T2" fmla="*/ 128 w 131"/>
                <a:gd name="T3" fmla="*/ 7 h 517"/>
                <a:gd name="T4" fmla="*/ 119 w 131"/>
                <a:gd name="T5" fmla="*/ 21 h 517"/>
                <a:gd name="T6" fmla="*/ 109 w 131"/>
                <a:gd name="T7" fmla="*/ 47 h 517"/>
                <a:gd name="T8" fmla="*/ 97 w 131"/>
                <a:gd name="T9" fmla="*/ 91 h 517"/>
                <a:gd name="T10" fmla="*/ 88 w 131"/>
                <a:gd name="T11" fmla="*/ 156 h 517"/>
                <a:gd name="T12" fmla="*/ 84 w 131"/>
                <a:gd name="T13" fmla="*/ 247 h 517"/>
                <a:gd name="T14" fmla="*/ 86 w 131"/>
                <a:gd name="T15" fmla="*/ 366 h 517"/>
                <a:gd name="T16" fmla="*/ 99 w 131"/>
                <a:gd name="T17" fmla="*/ 517 h 517"/>
                <a:gd name="T18" fmla="*/ 25 w 131"/>
                <a:gd name="T19" fmla="*/ 517 h 517"/>
                <a:gd name="T20" fmla="*/ 23 w 131"/>
                <a:gd name="T21" fmla="*/ 502 h 517"/>
                <a:gd name="T22" fmla="*/ 16 w 131"/>
                <a:gd name="T23" fmla="*/ 460 h 517"/>
                <a:gd name="T24" fmla="*/ 9 w 131"/>
                <a:gd name="T25" fmla="*/ 397 h 517"/>
                <a:gd name="T26" fmla="*/ 2 w 131"/>
                <a:gd name="T27" fmla="*/ 320 h 517"/>
                <a:gd name="T28" fmla="*/ 0 w 131"/>
                <a:gd name="T29" fmla="*/ 236 h 517"/>
                <a:gd name="T30" fmla="*/ 4 w 131"/>
                <a:gd name="T31" fmla="*/ 151 h 517"/>
                <a:gd name="T32" fmla="*/ 18 w 131"/>
                <a:gd name="T33" fmla="*/ 70 h 517"/>
                <a:gd name="T34" fmla="*/ 43 w 131"/>
                <a:gd name="T35" fmla="*/ 0 h 517"/>
                <a:gd name="T36" fmla="*/ 131 w 131"/>
                <a:gd name="T37" fmla="*/ 4 h 5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1"/>
                <a:gd name="T58" fmla="*/ 0 h 517"/>
                <a:gd name="T59" fmla="*/ 131 w 131"/>
                <a:gd name="T60" fmla="*/ 517 h 5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1" h="517">
                  <a:moveTo>
                    <a:pt x="131" y="4"/>
                  </a:moveTo>
                  <a:lnTo>
                    <a:pt x="128" y="7"/>
                  </a:lnTo>
                  <a:lnTo>
                    <a:pt x="119" y="21"/>
                  </a:lnTo>
                  <a:lnTo>
                    <a:pt x="109" y="47"/>
                  </a:lnTo>
                  <a:lnTo>
                    <a:pt x="97" y="91"/>
                  </a:lnTo>
                  <a:lnTo>
                    <a:pt x="88" y="156"/>
                  </a:lnTo>
                  <a:lnTo>
                    <a:pt x="84" y="247"/>
                  </a:lnTo>
                  <a:lnTo>
                    <a:pt x="86" y="366"/>
                  </a:lnTo>
                  <a:lnTo>
                    <a:pt x="99" y="517"/>
                  </a:lnTo>
                  <a:lnTo>
                    <a:pt x="25" y="517"/>
                  </a:lnTo>
                  <a:lnTo>
                    <a:pt x="23" y="502"/>
                  </a:lnTo>
                  <a:lnTo>
                    <a:pt x="16" y="460"/>
                  </a:lnTo>
                  <a:lnTo>
                    <a:pt x="9" y="397"/>
                  </a:lnTo>
                  <a:lnTo>
                    <a:pt x="2" y="320"/>
                  </a:lnTo>
                  <a:lnTo>
                    <a:pt x="0" y="236"/>
                  </a:lnTo>
                  <a:lnTo>
                    <a:pt x="4" y="151"/>
                  </a:lnTo>
                  <a:lnTo>
                    <a:pt x="18" y="70"/>
                  </a:lnTo>
                  <a:lnTo>
                    <a:pt x="43" y="0"/>
                  </a:lnTo>
                  <a:lnTo>
                    <a:pt x="131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2" name="Freeform 195"/>
            <p:cNvSpPr>
              <a:spLocks/>
            </p:cNvSpPr>
            <p:nvPr/>
          </p:nvSpPr>
          <p:spPr bwMode="auto">
            <a:xfrm>
              <a:off x="7233" y="13701"/>
              <a:ext cx="104" cy="411"/>
            </a:xfrm>
            <a:custGeom>
              <a:avLst/>
              <a:gdLst>
                <a:gd name="T0" fmla="*/ 104 w 104"/>
                <a:gd name="T1" fmla="*/ 4 h 411"/>
                <a:gd name="T2" fmla="*/ 101 w 104"/>
                <a:gd name="T3" fmla="*/ 7 h 411"/>
                <a:gd name="T4" fmla="*/ 94 w 104"/>
                <a:gd name="T5" fmla="*/ 17 h 411"/>
                <a:gd name="T6" fmla="*/ 86 w 104"/>
                <a:gd name="T7" fmla="*/ 38 h 411"/>
                <a:gd name="T8" fmla="*/ 76 w 104"/>
                <a:gd name="T9" fmla="*/ 73 h 411"/>
                <a:gd name="T10" fmla="*/ 69 w 104"/>
                <a:gd name="T11" fmla="*/ 125 h 411"/>
                <a:gd name="T12" fmla="*/ 65 w 104"/>
                <a:gd name="T13" fmla="*/ 196 h 411"/>
                <a:gd name="T14" fmla="*/ 67 w 104"/>
                <a:gd name="T15" fmla="*/ 291 h 411"/>
                <a:gd name="T16" fmla="*/ 77 w 104"/>
                <a:gd name="T17" fmla="*/ 411 h 411"/>
                <a:gd name="T18" fmla="*/ 19 w 104"/>
                <a:gd name="T19" fmla="*/ 411 h 411"/>
                <a:gd name="T20" fmla="*/ 17 w 104"/>
                <a:gd name="T21" fmla="*/ 399 h 411"/>
                <a:gd name="T22" fmla="*/ 11 w 104"/>
                <a:gd name="T23" fmla="*/ 365 h 411"/>
                <a:gd name="T24" fmla="*/ 6 w 104"/>
                <a:gd name="T25" fmla="*/ 316 h 411"/>
                <a:gd name="T26" fmla="*/ 2 w 104"/>
                <a:gd name="T27" fmla="*/ 255 h 411"/>
                <a:gd name="T28" fmla="*/ 0 w 104"/>
                <a:gd name="T29" fmla="*/ 188 h 411"/>
                <a:gd name="T30" fmla="*/ 4 w 104"/>
                <a:gd name="T31" fmla="*/ 120 h 411"/>
                <a:gd name="T32" fmla="*/ 15 w 104"/>
                <a:gd name="T33" fmla="*/ 55 h 411"/>
                <a:gd name="T34" fmla="*/ 34 w 104"/>
                <a:gd name="T35" fmla="*/ 0 h 411"/>
                <a:gd name="T36" fmla="*/ 104 w 104"/>
                <a:gd name="T37" fmla="*/ 4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4"/>
                <a:gd name="T58" fmla="*/ 0 h 411"/>
                <a:gd name="T59" fmla="*/ 104 w 104"/>
                <a:gd name="T60" fmla="*/ 411 h 41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4" h="411">
                  <a:moveTo>
                    <a:pt x="104" y="4"/>
                  </a:moveTo>
                  <a:lnTo>
                    <a:pt x="101" y="7"/>
                  </a:lnTo>
                  <a:lnTo>
                    <a:pt x="94" y="17"/>
                  </a:lnTo>
                  <a:lnTo>
                    <a:pt x="86" y="38"/>
                  </a:lnTo>
                  <a:lnTo>
                    <a:pt x="76" y="73"/>
                  </a:lnTo>
                  <a:lnTo>
                    <a:pt x="69" y="125"/>
                  </a:lnTo>
                  <a:lnTo>
                    <a:pt x="65" y="196"/>
                  </a:lnTo>
                  <a:lnTo>
                    <a:pt x="67" y="291"/>
                  </a:lnTo>
                  <a:lnTo>
                    <a:pt x="77" y="411"/>
                  </a:lnTo>
                  <a:lnTo>
                    <a:pt x="19" y="411"/>
                  </a:lnTo>
                  <a:lnTo>
                    <a:pt x="17" y="399"/>
                  </a:lnTo>
                  <a:lnTo>
                    <a:pt x="11" y="365"/>
                  </a:lnTo>
                  <a:lnTo>
                    <a:pt x="6" y="316"/>
                  </a:lnTo>
                  <a:lnTo>
                    <a:pt x="2" y="255"/>
                  </a:lnTo>
                  <a:lnTo>
                    <a:pt x="0" y="188"/>
                  </a:lnTo>
                  <a:lnTo>
                    <a:pt x="4" y="120"/>
                  </a:lnTo>
                  <a:lnTo>
                    <a:pt x="15" y="55"/>
                  </a:lnTo>
                  <a:lnTo>
                    <a:pt x="34" y="0"/>
                  </a:lnTo>
                  <a:lnTo>
                    <a:pt x="104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3" name="Freeform 196"/>
            <p:cNvSpPr>
              <a:spLocks/>
            </p:cNvSpPr>
            <p:nvPr/>
          </p:nvSpPr>
          <p:spPr bwMode="auto">
            <a:xfrm>
              <a:off x="7240" y="13752"/>
              <a:ext cx="76" cy="302"/>
            </a:xfrm>
            <a:custGeom>
              <a:avLst/>
              <a:gdLst>
                <a:gd name="T0" fmla="*/ 76 w 76"/>
                <a:gd name="T1" fmla="*/ 2 h 302"/>
                <a:gd name="T2" fmla="*/ 74 w 76"/>
                <a:gd name="T3" fmla="*/ 4 h 302"/>
                <a:gd name="T4" fmla="*/ 70 w 76"/>
                <a:gd name="T5" fmla="*/ 12 h 302"/>
                <a:gd name="T6" fmla="*/ 62 w 76"/>
                <a:gd name="T7" fmla="*/ 28 h 302"/>
                <a:gd name="T8" fmla="*/ 56 w 76"/>
                <a:gd name="T9" fmla="*/ 53 h 302"/>
                <a:gd name="T10" fmla="*/ 51 w 76"/>
                <a:gd name="T11" fmla="*/ 92 h 302"/>
                <a:gd name="T12" fmla="*/ 49 w 76"/>
                <a:gd name="T13" fmla="*/ 145 h 302"/>
                <a:gd name="T14" fmla="*/ 50 w 76"/>
                <a:gd name="T15" fmla="*/ 214 h 302"/>
                <a:gd name="T16" fmla="*/ 57 w 76"/>
                <a:gd name="T17" fmla="*/ 302 h 302"/>
                <a:gd name="T18" fmla="*/ 14 w 76"/>
                <a:gd name="T19" fmla="*/ 302 h 302"/>
                <a:gd name="T20" fmla="*/ 13 w 76"/>
                <a:gd name="T21" fmla="*/ 294 h 302"/>
                <a:gd name="T22" fmla="*/ 9 w 76"/>
                <a:gd name="T23" fmla="*/ 269 h 302"/>
                <a:gd name="T24" fmla="*/ 4 w 76"/>
                <a:gd name="T25" fmla="*/ 232 h 302"/>
                <a:gd name="T26" fmla="*/ 1 w 76"/>
                <a:gd name="T27" fmla="*/ 188 h 302"/>
                <a:gd name="T28" fmla="*/ 0 w 76"/>
                <a:gd name="T29" fmla="*/ 138 h 302"/>
                <a:gd name="T30" fmla="*/ 2 w 76"/>
                <a:gd name="T31" fmla="*/ 89 h 302"/>
                <a:gd name="T32" fmla="*/ 10 w 76"/>
                <a:gd name="T33" fmla="*/ 41 h 302"/>
                <a:gd name="T34" fmla="*/ 25 w 76"/>
                <a:gd name="T35" fmla="*/ 0 h 302"/>
                <a:gd name="T36" fmla="*/ 76 w 76"/>
                <a:gd name="T37" fmla="*/ 2 h 3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302"/>
                <a:gd name="T59" fmla="*/ 76 w 76"/>
                <a:gd name="T60" fmla="*/ 302 h 30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302">
                  <a:moveTo>
                    <a:pt x="76" y="2"/>
                  </a:moveTo>
                  <a:lnTo>
                    <a:pt x="74" y="4"/>
                  </a:lnTo>
                  <a:lnTo>
                    <a:pt x="70" y="12"/>
                  </a:lnTo>
                  <a:lnTo>
                    <a:pt x="62" y="28"/>
                  </a:lnTo>
                  <a:lnTo>
                    <a:pt x="56" y="53"/>
                  </a:lnTo>
                  <a:lnTo>
                    <a:pt x="51" y="92"/>
                  </a:lnTo>
                  <a:lnTo>
                    <a:pt x="49" y="145"/>
                  </a:lnTo>
                  <a:lnTo>
                    <a:pt x="50" y="214"/>
                  </a:lnTo>
                  <a:lnTo>
                    <a:pt x="57" y="302"/>
                  </a:lnTo>
                  <a:lnTo>
                    <a:pt x="14" y="302"/>
                  </a:lnTo>
                  <a:lnTo>
                    <a:pt x="13" y="294"/>
                  </a:lnTo>
                  <a:lnTo>
                    <a:pt x="9" y="269"/>
                  </a:lnTo>
                  <a:lnTo>
                    <a:pt x="4" y="232"/>
                  </a:lnTo>
                  <a:lnTo>
                    <a:pt x="1" y="188"/>
                  </a:lnTo>
                  <a:lnTo>
                    <a:pt x="0" y="138"/>
                  </a:lnTo>
                  <a:lnTo>
                    <a:pt x="2" y="89"/>
                  </a:lnTo>
                  <a:lnTo>
                    <a:pt x="10" y="41"/>
                  </a:lnTo>
                  <a:lnTo>
                    <a:pt x="25" y="0"/>
                  </a:lnTo>
                  <a:lnTo>
                    <a:pt x="76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4" name="Rectangle 197"/>
            <p:cNvSpPr>
              <a:spLocks noChangeArrowheads="1"/>
            </p:cNvSpPr>
            <p:nvPr/>
          </p:nvSpPr>
          <p:spPr bwMode="auto">
            <a:xfrm>
              <a:off x="6241" y="13678"/>
              <a:ext cx="23" cy="9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5" name="Freeform 198"/>
            <p:cNvSpPr>
              <a:spLocks/>
            </p:cNvSpPr>
            <p:nvPr/>
          </p:nvSpPr>
          <p:spPr bwMode="auto">
            <a:xfrm>
              <a:off x="6579" y="13664"/>
              <a:ext cx="375" cy="440"/>
            </a:xfrm>
            <a:custGeom>
              <a:avLst/>
              <a:gdLst>
                <a:gd name="T0" fmla="*/ 35 w 375"/>
                <a:gd name="T1" fmla="*/ 41 h 440"/>
                <a:gd name="T2" fmla="*/ 32 w 375"/>
                <a:gd name="T3" fmla="*/ 49 h 440"/>
                <a:gd name="T4" fmla="*/ 25 w 375"/>
                <a:gd name="T5" fmla="*/ 74 h 440"/>
                <a:gd name="T6" fmla="*/ 17 w 375"/>
                <a:gd name="T7" fmla="*/ 112 h 440"/>
                <a:gd name="T8" fmla="*/ 8 w 375"/>
                <a:gd name="T9" fmla="*/ 163 h 440"/>
                <a:gd name="T10" fmla="*/ 2 w 375"/>
                <a:gd name="T11" fmla="*/ 223 h 440"/>
                <a:gd name="T12" fmla="*/ 0 w 375"/>
                <a:gd name="T13" fmla="*/ 290 h 440"/>
                <a:gd name="T14" fmla="*/ 7 w 375"/>
                <a:gd name="T15" fmla="*/ 363 h 440"/>
                <a:gd name="T16" fmla="*/ 23 w 375"/>
                <a:gd name="T17" fmla="*/ 440 h 440"/>
                <a:gd name="T18" fmla="*/ 23 w 375"/>
                <a:gd name="T19" fmla="*/ 437 h 440"/>
                <a:gd name="T20" fmla="*/ 23 w 375"/>
                <a:gd name="T21" fmla="*/ 427 h 440"/>
                <a:gd name="T22" fmla="*/ 23 w 375"/>
                <a:gd name="T23" fmla="*/ 411 h 440"/>
                <a:gd name="T24" fmla="*/ 23 w 375"/>
                <a:gd name="T25" fmla="*/ 391 h 440"/>
                <a:gd name="T26" fmla="*/ 25 w 375"/>
                <a:gd name="T27" fmla="*/ 367 h 440"/>
                <a:gd name="T28" fmla="*/ 28 w 375"/>
                <a:gd name="T29" fmla="*/ 341 h 440"/>
                <a:gd name="T30" fmla="*/ 33 w 375"/>
                <a:gd name="T31" fmla="*/ 312 h 440"/>
                <a:gd name="T32" fmla="*/ 39 w 375"/>
                <a:gd name="T33" fmla="*/ 281 h 440"/>
                <a:gd name="T34" fmla="*/ 49 w 375"/>
                <a:gd name="T35" fmla="*/ 251 h 440"/>
                <a:gd name="T36" fmla="*/ 61 w 375"/>
                <a:gd name="T37" fmla="*/ 222 h 440"/>
                <a:gd name="T38" fmla="*/ 75 w 375"/>
                <a:gd name="T39" fmla="*/ 194 h 440"/>
                <a:gd name="T40" fmla="*/ 93 w 375"/>
                <a:gd name="T41" fmla="*/ 168 h 440"/>
                <a:gd name="T42" fmla="*/ 116 w 375"/>
                <a:gd name="T43" fmla="*/ 145 h 440"/>
                <a:gd name="T44" fmla="*/ 141 w 375"/>
                <a:gd name="T45" fmla="*/ 127 h 440"/>
                <a:gd name="T46" fmla="*/ 173 w 375"/>
                <a:gd name="T47" fmla="*/ 114 h 440"/>
                <a:gd name="T48" fmla="*/ 208 w 375"/>
                <a:gd name="T49" fmla="*/ 106 h 440"/>
                <a:gd name="T50" fmla="*/ 210 w 375"/>
                <a:gd name="T51" fmla="*/ 104 h 440"/>
                <a:gd name="T52" fmla="*/ 217 w 375"/>
                <a:gd name="T53" fmla="*/ 100 h 440"/>
                <a:gd name="T54" fmla="*/ 227 w 375"/>
                <a:gd name="T55" fmla="*/ 92 h 440"/>
                <a:gd name="T56" fmla="*/ 245 w 375"/>
                <a:gd name="T57" fmla="*/ 82 h 440"/>
                <a:gd name="T58" fmla="*/ 267 w 375"/>
                <a:gd name="T59" fmla="*/ 69 h 440"/>
                <a:gd name="T60" fmla="*/ 296 w 375"/>
                <a:gd name="T61" fmla="*/ 54 h 440"/>
                <a:gd name="T62" fmla="*/ 332 w 375"/>
                <a:gd name="T63" fmla="*/ 36 h 440"/>
                <a:gd name="T64" fmla="*/ 375 w 375"/>
                <a:gd name="T65" fmla="*/ 17 h 440"/>
                <a:gd name="T66" fmla="*/ 373 w 375"/>
                <a:gd name="T67" fmla="*/ 16 h 440"/>
                <a:gd name="T68" fmla="*/ 366 w 375"/>
                <a:gd name="T69" fmla="*/ 15 h 440"/>
                <a:gd name="T70" fmla="*/ 357 w 375"/>
                <a:gd name="T71" fmla="*/ 13 h 440"/>
                <a:gd name="T72" fmla="*/ 343 w 375"/>
                <a:gd name="T73" fmla="*/ 10 h 440"/>
                <a:gd name="T74" fmla="*/ 326 w 375"/>
                <a:gd name="T75" fmla="*/ 7 h 440"/>
                <a:gd name="T76" fmla="*/ 307 w 375"/>
                <a:gd name="T77" fmla="*/ 5 h 440"/>
                <a:gd name="T78" fmla="*/ 285 w 375"/>
                <a:gd name="T79" fmla="*/ 3 h 440"/>
                <a:gd name="T80" fmla="*/ 261 w 375"/>
                <a:gd name="T81" fmla="*/ 1 h 440"/>
                <a:gd name="T82" fmla="*/ 235 w 375"/>
                <a:gd name="T83" fmla="*/ 0 h 440"/>
                <a:gd name="T84" fmla="*/ 208 w 375"/>
                <a:gd name="T85" fmla="*/ 1 h 440"/>
                <a:gd name="T86" fmla="*/ 180 w 375"/>
                <a:gd name="T87" fmla="*/ 2 h 440"/>
                <a:gd name="T88" fmla="*/ 151 w 375"/>
                <a:gd name="T89" fmla="*/ 5 h 440"/>
                <a:gd name="T90" fmla="*/ 122 w 375"/>
                <a:gd name="T91" fmla="*/ 10 h 440"/>
                <a:gd name="T92" fmla="*/ 92 w 375"/>
                <a:gd name="T93" fmla="*/ 18 h 440"/>
                <a:gd name="T94" fmla="*/ 63 w 375"/>
                <a:gd name="T95" fmla="*/ 28 h 440"/>
                <a:gd name="T96" fmla="*/ 35 w 375"/>
                <a:gd name="T97" fmla="*/ 41 h 4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5"/>
                <a:gd name="T148" fmla="*/ 0 h 440"/>
                <a:gd name="T149" fmla="*/ 375 w 375"/>
                <a:gd name="T150" fmla="*/ 440 h 44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5" h="440">
                  <a:moveTo>
                    <a:pt x="35" y="41"/>
                  </a:moveTo>
                  <a:lnTo>
                    <a:pt x="32" y="49"/>
                  </a:lnTo>
                  <a:lnTo>
                    <a:pt x="25" y="74"/>
                  </a:lnTo>
                  <a:lnTo>
                    <a:pt x="17" y="112"/>
                  </a:lnTo>
                  <a:lnTo>
                    <a:pt x="8" y="163"/>
                  </a:lnTo>
                  <a:lnTo>
                    <a:pt x="2" y="223"/>
                  </a:lnTo>
                  <a:lnTo>
                    <a:pt x="0" y="290"/>
                  </a:lnTo>
                  <a:lnTo>
                    <a:pt x="7" y="363"/>
                  </a:lnTo>
                  <a:lnTo>
                    <a:pt x="23" y="440"/>
                  </a:lnTo>
                  <a:lnTo>
                    <a:pt x="23" y="437"/>
                  </a:lnTo>
                  <a:lnTo>
                    <a:pt x="23" y="427"/>
                  </a:lnTo>
                  <a:lnTo>
                    <a:pt x="23" y="411"/>
                  </a:lnTo>
                  <a:lnTo>
                    <a:pt x="23" y="391"/>
                  </a:lnTo>
                  <a:lnTo>
                    <a:pt x="25" y="367"/>
                  </a:lnTo>
                  <a:lnTo>
                    <a:pt x="28" y="341"/>
                  </a:lnTo>
                  <a:lnTo>
                    <a:pt x="33" y="312"/>
                  </a:lnTo>
                  <a:lnTo>
                    <a:pt x="39" y="281"/>
                  </a:lnTo>
                  <a:lnTo>
                    <a:pt x="49" y="251"/>
                  </a:lnTo>
                  <a:lnTo>
                    <a:pt x="61" y="222"/>
                  </a:lnTo>
                  <a:lnTo>
                    <a:pt x="75" y="194"/>
                  </a:lnTo>
                  <a:lnTo>
                    <a:pt x="93" y="168"/>
                  </a:lnTo>
                  <a:lnTo>
                    <a:pt x="116" y="145"/>
                  </a:lnTo>
                  <a:lnTo>
                    <a:pt x="141" y="127"/>
                  </a:lnTo>
                  <a:lnTo>
                    <a:pt x="173" y="114"/>
                  </a:lnTo>
                  <a:lnTo>
                    <a:pt x="208" y="106"/>
                  </a:lnTo>
                  <a:lnTo>
                    <a:pt x="210" y="104"/>
                  </a:lnTo>
                  <a:lnTo>
                    <a:pt x="217" y="100"/>
                  </a:lnTo>
                  <a:lnTo>
                    <a:pt x="227" y="92"/>
                  </a:lnTo>
                  <a:lnTo>
                    <a:pt x="245" y="82"/>
                  </a:lnTo>
                  <a:lnTo>
                    <a:pt x="267" y="69"/>
                  </a:lnTo>
                  <a:lnTo>
                    <a:pt x="296" y="54"/>
                  </a:lnTo>
                  <a:lnTo>
                    <a:pt x="332" y="36"/>
                  </a:lnTo>
                  <a:lnTo>
                    <a:pt x="375" y="17"/>
                  </a:lnTo>
                  <a:lnTo>
                    <a:pt x="373" y="16"/>
                  </a:lnTo>
                  <a:lnTo>
                    <a:pt x="366" y="15"/>
                  </a:lnTo>
                  <a:lnTo>
                    <a:pt x="357" y="13"/>
                  </a:lnTo>
                  <a:lnTo>
                    <a:pt x="343" y="10"/>
                  </a:lnTo>
                  <a:lnTo>
                    <a:pt x="326" y="7"/>
                  </a:lnTo>
                  <a:lnTo>
                    <a:pt x="307" y="5"/>
                  </a:lnTo>
                  <a:lnTo>
                    <a:pt x="285" y="3"/>
                  </a:lnTo>
                  <a:lnTo>
                    <a:pt x="261" y="1"/>
                  </a:lnTo>
                  <a:lnTo>
                    <a:pt x="235" y="0"/>
                  </a:lnTo>
                  <a:lnTo>
                    <a:pt x="208" y="1"/>
                  </a:lnTo>
                  <a:lnTo>
                    <a:pt x="180" y="2"/>
                  </a:lnTo>
                  <a:lnTo>
                    <a:pt x="151" y="5"/>
                  </a:lnTo>
                  <a:lnTo>
                    <a:pt x="122" y="10"/>
                  </a:lnTo>
                  <a:lnTo>
                    <a:pt x="92" y="18"/>
                  </a:lnTo>
                  <a:lnTo>
                    <a:pt x="63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6" name="Freeform 199"/>
            <p:cNvSpPr>
              <a:spLocks/>
            </p:cNvSpPr>
            <p:nvPr/>
          </p:nvSpPr>
          <p:spPr bwMode="auto">
            <a:xfrm>
              <a:off x="6061" y="13991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8 h 83"/>
                <a:gd name="T6" fmla="*/ 5 w 305"/>
                <a:gd name="T7" fmla="*/ 44 h 83"/>
                <a:gd name="T8" fmla="*/ 11 w 305"/>
                <a:gd name="T9" fmla="*/ 37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8 h 83"/>
                <a:gd name="T16" fmla="*/ 54 w 305"/>
                <a:gd name="T17" fmla="*/ 12 h 83"/>
                <a:gd name="T18" fmla="*/ 72 w 305"/>
                <a:gd name="T19" fmla="*/ 6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7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6 h 83"/>
                <a:gd name="T38" fmla="*/ 289 w 305"/>
                <a:gd name="T39" fmla="*/ 44 h 83"/>
                <a:gd name="T40" fmla="*/ 277 w 305"/>
                <a:gd name="T41" fmla="*/ 41 h 83"/>
                <a:gd name="T42" fmla="*/ 262 w 305"/>
                <a:gd name="T43" fmla="*/ 36 h 83"/>
                <a:gd name="T44" fmla="*/ 244 w 305"/>
                <a:gd name="T45" fmla="*/ 32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1 h 83"/>
                <a:gd name="T56" fmla="*/ 101 w 305"/>
                <a:gd name="T57" fmla="*/ 23 h 83"/>
                <a:gd name="T58" fmla="*/ 77 w 305"/>
                <a:gd name="T59" fmla="*/ 29 h 83"/>
                <a:gd name="T60" fmla="*/ 55 w 305"/>
                <a:gd name="T61" fmla="*/ 37 h 83"/>
                <a:gd name="T62" fmla="*/ 33 w 305"/>
                <a:gd name="T63" fmla="*/ 48 h 83"/>
                <a:gd name="T64" fmla="*/ 15 w 305"/>
                <a:gd name="T65" fmla="*/ 63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8"/>
                  </a:lnTo>
                  <a:lnTo>
                    <a:pt x="5" y="44"/>
                  </a:lnTo>
                  <a:lnTo>
                    <a:pt x="11" y="37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8"/>
                  </a:lnTo>
                  <a:lnTo>
                    <a:pt x="54" y="12"/>
                  </a:lnTo>
                  <a:lnTo>
                    <a:pt x="72" y="6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7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6"/>
                  </a:lnTo>
                  <a:lnTo>
                    <a:pt x="289" y="44"/>
                  </a:lnTo>
                  <a:lnTo>
                    <a:pt x="277" y="41"/>
                  </a:lnTo>
                  <a:lnTo>
                    <a:pt x="262" y="36"/>
                  </a:lnTo>
                  <a:lnTo>
                    <a:pt x="244" y="32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1"/>
                  </a:lnTo>
                  <a:lnTo>
                    <a:pt x="101" y="23"/>
                  </a:lnTo>
                  <a:lnTo>
                    <a:pt x="77" y="29"/>
                  </a:lnTo>
                  <a:lnTo>
                    <a:pt x="55" y="37"/>
                  </a:lnTo>
                  <a:lnTo>
                    <a:pt x="33" y="48"/>
                  </a:lnTo>
                  <a:lnTo>
                    <a:pt x="15" y="63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7" name="Freeform 200"/>
            <p:cNvSpPr>
              <a:spLocks/>
            </p:cNvSpPr>
            <p:nvPr/>
          </p:nvSpPr>
          <p:spPr bwMode="auto">
            <a:xfrm>
              <a:off x="6061" y="13793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9 h 83"/>
                <a:gd name="T6" fmla="*/ 5 w 305"/>
                <a:gd name="T7" fmla="*/ 44 h 83"/>
                <a:gd name="T8" fmla="*/ 11 w 305"/>
                <a:gd name="T9" fmla="*/ 38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7 h 83"/>
                <a:gd name="T16" fmla="*/ 54 w 305"/>
                <a:gd name="T17" fmla="*/ 12 h 83"/>
                <a:gd name="T18" fmla="*/ 72 w 305"/>
                <a:gd name="T19" fmla="*/ 7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8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5 h 83"/>
                <a:gd name="T38" fmla="*/ 289 w 305"/>
                <a:gd name="T39" fmla="*/ 43 h 83"/>
                <a:gd name="T40" fmla="*/ 277 w 305"/>
                <a:gd name="T41" fmla="*/ 40 h 83"/>
                <a:gd name="T42" fmla="*/ 262 w 305"/>
                <a:gd name="T43" fmla="*/ 36 h 83"/>
                <a:gd name="T44" fmla="*/ 244 w 305"/>
                <a:gd name="T45" fmla="*/ 33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2 h 83"/>
                <a:gd name="T56" fmla="*/ 101 w 305"/>
                <a:gd name="T57" fmla="*/ 24 h 83"/>
                <a:gd name="T58" fmla="*/ 77 w 305"/>
                <a:gd name="T59" fmla="*/ 29 h 83"/>
                <a:gd name="T60" fmla="*/ 55 w 305"/>
                <a:gd name="T61" fmla="*/ 38 h 83"/>
                <a:gd name="T62" fmla="*/ 33 w 305"/>
                <a:gd name="T63" fmla="*/ 49 h 83"/>
                <a:gd name="T64" fmla="*/ 15 w 305"/>
                <a:gd name="T65" fmla="*/ 64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11" y="38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7"/>
                  </a:lnTo>
                  <a:lnTo>
                    <a:pt x="54" y="12"/>
                  </a:lnTo>
                  <a:lnTo>
                    <a:pt x="72" y="7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8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5"/>
                  </a:lnTo>
                  <a:lnTo>
                    <a:pt x="289" y="43"/>
                  </a:lnTo>
                  <a:lnTo>
                    <a:pt x="277" y="40"/>
                  </a:lnTo>
                  <a:lnTo>
                    <a:pt x="262" y="36"/>
                  </a:lnTo>
                  <a:lnTo>
                    <a:pt x="244" y="33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2"/>
                  </a:lnTo>
                  <a:lnTo>
                    <a:pt x="101" y="24"/>
                  </a:lnTo>
                  <a:lnTo>
                    <a:pt x="77" y="29"/>
                  </a:lnTo>
                  <a:lnTo>
                    <a:pt x="55" y="38"/>
                  </a:lnTo>
                  <a:lnTo>
                    <a:pt x="33" y="49"/>
                  </a:lnTo>
                  <a:lnTo>
                    <a:pt x="15" y="64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8" name="Freeform 201"/>
            <p:cNvSpPr>
              <a:spLocks/>
            </p:cNvSpPr>
            <p:nvPr/>
          </p:nvSpPr>
          <p:spPr bwMode="auto">
            <a:xfrm>
              <a:off x="6348" y="13696"/>
              <a:ext cx="496" cy="917"/>
            </a:xfrm>
            <a:custGeom>
              <a:avLst/>
              <a:gdLst>
                <a:gd name="T0" fmla="*/ 0 w 496"/>
                <a:gd name="T1" fmla="*/ 0 h 917"/>
                <a:gd name="T2" fmla="*/ 0 w 496"/>
                <a:gd name="T3" fmla="*/ 886 h 917"/>
                <a:gd name="T4" fmla="*/ 150 w 496"/>
                <a:gd name="T5" fmla="*/ 917 h 917"/>
                <a:gd name="T6" fmla="*/ 143 w 496"/>
                <a:gd name="T7" fmla="*/ 797 h 917"/>
                <a:gd name="T8" fmla="*/ 496 w 496"/>
                <a:gd name="T9" fmla="*/ 851 h 917"/>
                <a:gd name="T10" fmla="*/ 490 w 496"/>
                <a:gd name="T11" fmla="*/ 803 h 917"/>
                <a:gd name="T12" fmla="*/ 245 w 496"/>
                <a:gd name="T13" fmla="*/ 773 h 917"/>
                <a:gd name="T14" fmla="*/ 239 w 496"/>
                <a:gd name="T15" fmla="*/ 670 h 917"/>
                <a:gd name="T16" fmla="*/ 72 w 496"/>
                <a:gd name="T17" fmla="*/ 670 h 917"/>
                <a:gd name="T18" fmla="*/ 68 w 496"/>
                <a:gd name="T19" fmla="*/ 657 h 917"/>
                <a:gd name="T20" fmla="*/ 56 w 496"/>
                <a:gd name="T21" fmla="*/ 620 h 917"/>
                <a:gd name="T22" fmla="*/ 41 w 496"/>
                <a:gd name="T23" fmla="*/ 559 h 917"/>
                <a:gd name="T24" fmla="*/ 26 w 496"/>
                <a:gd name="T25" fmla="*/ 480 h 917"/>
                <a:gd name="T26" fmla="*/ 15 w 496"/>
                <a:gd name="T27" fmla="*/ 385 h 917"/>
                <a:gd name="T28" fmla="*/ 11 w 496"/>
                <a:gd name="T29" fmla="*/ 276 h 917"/>
                <a:gd name="T30" fmla="*/ 20 w 496"/>
                <a:gd name="T31" fmla="*/ 158 h 917"/>
                <a:gd name="T32" fmla="*/ 42 w 496"/>
                <a:gd name="T33" fmla="*/ 30 h 917"/>
                <a:gd name="T34" fmla="*/ 0 w 496"/>
                <a:gd name="T35" fmla="*/ 0 h 9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96"/>
                <a:gd name="T55" fmla="*/ 0 h 917"/>
                <a:gd name="T56" fmla="*/ 496 w 496"/>
                <a:gd name="T57" fmla="*/ 917 h 9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96" h="917">
                  <a:moveTo>
                    <a:pt x="0" y="0"/>
                  </a:moveTo>
                  <a:lnTo>
                    <a:pt x="0" y="886"/>
                  </a:lnTo>
                  <a:lnTo>
                    <a:pt x="150" y="917"/>
                  </a:lnTo>
                  <a:lnTo>
                    <a:pt x="143" y="797"/>
                  </a:lnTo>
                  <a:lnTo>
                    <a:pt x="496" y="851"/>
                  </a:lnTo>
                  <a:lnTo>
                    <a:pt x="490" y="803"/>
                  </a:lnTo>
                  <a:lnTo>
                    <a:pt x="245" y="773"/>
                  </a:lnTo>
                  <a:lnTo>
                    <a:pt x="239" y="670"/>
                  </a:lnTo>
                  <a:lnTo>
                    <a:pt x="72" y="670"/>
                  </a:lnTo>
                  <a:lnTo>
                    <a:pt x="68" y="657"/>
                  </a:lnTo>
                  <a:lnTo>
                    <a:pt x="56" y="620"/>
                  </a:lnTo>
                  <a:lnTo>
                    <a:pt x="41" y="559"/>
                  </a:lnTo>
                  <a:lnTo>
                    <a:pt x="26" y="480"/>
                  </a:lnTo>
                  <a:lnTo>
                    <a:pt x="15" y="385"/>
                  </a:lnTo>
                  <a:lnTo>
                    <a:pt x="11" y="276"/>
                  </a:lnTo>
                  <a:lnTo>
                    <a:pt x="20" y="158"/>
                  </a:lnTo>
                  <a:lnTo>
                    <a:pt x="4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39" name="Freeform 202"/>
            <p:cNvSpPr>
              <a:spLocks/>
            </p:cNvSpPr>
            <p:nvPr/>
          </p:nvSpPr>
          <p:spPr bwMode="auto">
            <a:xfrm>
              <a:off x="6593" y="13487"/>
              <a:ext cx="638" cy="125"/>
            </a:xfrm>
            <a:custGeom>
              <a:avLst/>
              <a:gdLst>
                <a:gd name="T0" fmla="*/ 0 w 638"/>
                <a:gd name="T1" fmla="*/ 125 h 125"/>
                <a:gd name="T2" fmla="*/ 4 w 638"/>
                <a:gd name="T3" fmla="*/ 124 h 125"/>
                <a:gd name="T4" fmla="*/ 14 w 638"/>
                <a:gd name="T5" fmla="*/ 119 h 125"/>
                <a:gd name="T6" fmla="*/ 31 w 638"/>
                <a:gd name="T7" fmla="*/ 114 h 125"/>
                <a:gd name="T8" fmla="*/ 53 w 638"/>
                <a:gd name="T9" fmla="*/ 106 h 125"/>
                <a:gd name="T10" fmla="*/ 81 w 638"/>
                <a:gd name="T11" fmla="*/ 98 h 125"/>
                <a:gd name="T12" fmla="*/ 113 w 638"/>
                <a:gd name="T13" fmla="*/ 89 h 125"/>
                <a:gd name="T14" fmla="*/ 151 w 638"/>
                <a:gd name="T15" fmla="*/ 81 h 125"/>
                <a:gd name="T16" fmla="*/ 192 w 638"/>
                <a:gd name="T17" fmla="*/ 73 h 125"/>
                <a:gd name="T18" fmla="*/ 237 w 638"/>
                <a:gd name="T19" fmla="*/ 65 h 125"/>
                <a:gd name="T20" fmla="*/ 286 w 638"/>
                <a:gd name="T21" fmla="*/ 60 h 125"/>
                <a:gd name="T22" fmla="*/ 337 w 638"/>
                <a:gd name="T23" fmla="*/ 56 h 125"/>
                <a:gd name="T24" fmla="*/ 390 w 638"/>
                <a:gd name="T25" fmla="*/ 55 h 125"/>
                <a:gd name="T26" fmla="*/ 446 w 638"/>
                <a:gd name="T27" fmla="*/ 56 h 125"/>
                <a:gd name="T28" fmla="*/ 503 w 638"/>
                <a:gd name="T29" fmla="*/ 61 h 125"/>
                <a:gd name="T30" fmla="*/ 561 w 638"/>
                <a:gd name="T31" fmla="*/ 70 h 125"/>
                <a:gd name="T32" fmla="*/ 620 w 638"/>
                <a:gd name="T33" fmla="*/ 83 h 125"/>
                <a:gd name="T34" fmla="*/ 638 w 638"/>
                <a:gd name="T35" fmla="*/ 0 h 125"/>
                <a:gd name="T36" fmla="*/ 634 w 638"/>
                <a:gd name="T37" fmla="*/ 0 h 125"/>
                <a:gd name="T38" fmla="*/ 620 w 638"/>
                <a:gd name="T39" fmla="*/ 0 h 125"/>
                <a:gd name="T40" fmla="*/ 599 w 638"/>
                <a:gd name="T41" fmla="*/ 0 h 125"/>
                <a:gd name="T42" fmla="*/ 571 w 638"/>
                <a:gd name="T43" fmla="*/ 1 h 125"/>
                <a:gd name="T44" fmla="*/ 536 w 638"/>
                <a:gd name="T45" fmla="*/ 2 h 125"/>
                <a:gd name="T46" fmla="*/ 496 w 638"/>
                <a:gd name="T47" fmla="*/ 3 h 125"/>
                <a:gd name="T48" fmla="*/ 452 w 638"/>
                <a:gd name="T49" fmla="*/ 6 h 125"/>
                <a:gd name="T50" fmla="*/ 405 w 638"/>
                <a:gd name="T51" fmla="*/ 8 h 125"/>
                <a:gd name="T52" fmla="*/ 354 w 638"/>
                <a:gd name="T53" fmla="*/ 13 h 125"/>
                <a:gd name="T54" fmla="*/ 302 w 638"/>
                <a:gd name="T55" fmla="*/ 17 h 125"/>
                <a:gd name="T56" fmla="*/ 249 w 638"/>
                <a:gd name="T57" fmla="*/ 22 h 125"/>
                <a:gd name="T58" fmla="*/ 196 w 638"/>
                <a:gd name="T59" fmla="*/ 30 h 125"/>
                <a:gd name="T60" fmla="*/ 144 w 638"/>
                <a:gd name="T61" fmla="*/ 37 h 125"/>
                <a:gd name="T62" fmla="*/ 93 w 638"/>
                <a:gd name="T63" fmla="*/ 47 h 125"/>
                <a:gd name="T64" fmla="*/ 45 w 638"/>
                <a:gd name="T65" fmla="*/ 58 h 125"/>
                <a:gd name="T66" fmla="*/ 0 w 638"/>
                <a:gd name="T67" fmla="*/ 71 h 125"/>
                <a:gd name="T68" fmla="*/ 0 w 638"/>
                <a:gd name="T69" fmla="*/ 125 h 1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38"/>
                <a:gd name="T106" fmla="*/ 0 h 125"/>
                <a:gd name="T107" fmla="*/ 638 w 638"/>
                <a:gd name="T108" fmla="*/ 125 h 12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38" h="125">
                  <a:moveTo>
                    <a:pt x="0" y="125"/>
                  </a:moveTo>
                  <a:lnTo>
                    <a:pt x="4" y="124"/>
                  </a:lnTo>
                  <a:lnTo>
                    <a:pt x="14" y="119"/>
                  </a:lnTo>
                  <a:lnTo>
                    <a:pt x="31" y="114"/>
                  </a:lnTo>
                  <a:lnTo>
                    <a:pt x="53" y="106"/>
                  </a:lnTo>
                  <a:lnTo>
                    <a:pt x="81" y="98"/>
                  </a:lnTo>
                  <a:lnTo>
                    <a:pt x="113" y="89"/>
                  </a:lnTo>
                  <a:lnTo>
                    <a:pt x="151" y="81"/>
                  </a:lnTo>
                  <a:lnTo>
                    <a:pt x="192" y="73"/>
                  </a:lnTo>
                  <a:lnTo>
                    <a:pt x="237" y="65"/>
                  </a:lnTo>
                  <a:lnTo>
                    <a:pt x="286" y="60"/>
                  </a:lnTo>
                  <a:lnTo>
                    <a:pt x="337" y="56"/>
                  </a:lnTo>
                  <a:lnTo>
                    <a:pt x="390" y="55"/>
                  </a:lnTo>
                  <a:lnTo>
                    <a:pt x="446" y="56"/>
                  </a:lnTo>
                  <a:lnTo>
                    <a:pt x="503" y="61"/>
                  </a:lnTo>
                  <a:lnTo>
                    <a:pt x="561" y="70"/>
                  </a:lnTo>
                  <a:lnTo>
                    <a:pt x="620" y="83"/>
                  </a:lnTo>
                  <a:lnTo>
                    <a:pt x="638" y="0"/>
                  </a:lnTo>
                  <a:lnTo>
                    <a:pt x="634" y="0"/>
                  </a:lnTo>
                  <a:lnTo>
                    <a:pt x="620" y="0"/>
                  </a:lnTo>
                  <a:lnTo>
                    <a:pt x="599" y="0"/>
                  </a:lnTo>
                  <a:lnTo>
                    <a:pt x="571" y="1"/>
                  </a:lnTo>
                  <a:lnTo>
                    <a:pt x="536" y="2"/>
                  </a:lnTo>
                  <a:lnTo>
                    <a:pt x="496" y="3"/>
                  </a:lnTo>
                  <a:lnTo>
                    <a:pt x="452" y="6"/>
                  </a:lnTo>
                  <a:lnTo>
                    <a:pt x="405" y="8"/>
                  </a:lnTo>
                  <a:lnTo>
                    <a:pt x="354" y="13"/>
                  </a:lnTo>
                  <a:lnTo>
                    <a:pt x="302" y="17"/>
                  </a:lnTo>
                  <a:lnTo>
                    <a:pt x="249" y="22"/>
                  </a:lnTo>
                  <a:lnTo>
                    <a:pt x="196" y="30"/>
                  </a:lnTo>
                  <a:lnTo>
                    <a:pt x="144" y="37"/>
                  </a:lnTo>
                  <a:lnTo>
                    <a:pt x="93" y="47"/>
                  </a:lnTo>
                  <a:lnTo>
                    <a:pt x="45" y="58"/>
                  </a:lnTo>
                  <a:lnTo>
                    <a:pt x="0" y="71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40" name="Freeform 203"/>
            <p:cNvSpPr>
              <a:spLocks/>
            </p:cNvSpPr>
            <p:nvPr/>
          </p:nvSpPr>
          <p:spPr bwMode="auto">
            <a:xfrm>
              <a:off x="6217" y="14634"/>
              <a:ext cx="1075" cy="356"/>
            </a:xfrm>
            <a:custGeom>
              <a:avLst/>
              <a:gdLst>
                <a:gd name="T0" fmla="*/ 454 w 1075"/>
                <a:gd name="T1" fmla="*/ 344 h 356"/>
                <a:gd name="T2" fmla="*/ 456 w 1075"/>
                <a:gd name="T3" fmla="*/ 343 h 356"/>
                <a:gd name="T4" fmla="*/ 463 w 1075"/>
                <a:gd name="T5" fmla="*/ 341 h 356"/>
                <a:gd name="T6" fmla="*/ 472 w 1075"/>
                <a:gd name="T7" fmla="*/ 337 h 356"/>
                <a:gd name="T8" fmla="*/ 485 w 1075"/>
                <a:gd name="T9" fmla="*/ 332 h 356"/>
                <a:gd name="T10" fmla="*/ 501 w 1075"/>
                <a:gd name="T11" fmla="*/ 325 h 356"/>
                <a:gd name="T12" fmla="*/ 518 w 1075"/>
                <a:gd name="T13" fmla="*/ 317 h 356"/>
                <a:gd name="T14" fmla="*/ 538 w 1075"/>
                <a:gd name="T15" fmla="*/ 308 h 356"/>
                <a:gd name="T16" fmla="*/ 558 w 1075"/>
                <a:gd name="T17" fmla="*/ 298 h 356"/>
                <a:gd name="T18" fmla="*/ 580 w 1075"/>
                <a:gd name="T19" fmla="*/ 287 h 356"/>
                <a:gd name="T20" fmla="*/ 600 w 1075"/>
                <a:gd name="T21" fmla="*/ 274 h 356"/>
                <a:gd name="T22" fmla="*/ 621 w 1075"/>
                <a:gd name="T23" fmla="*/ 262 h 356"/>
                <a:gd name="T24" fmla="*/ 640 w 1075"/>
                <a:gd name="T25" fmla="*/ 248 h 356"/>
                <a:gd name="T26" fmla="*/ 658 w 1075"/>
                <a:gd name="T27" fmla="*/ 234 h 356"/>
                <a:gd name="T28" fmla="*/ 674 w 1075"/>
                <a:gd name="T29" fmla="*/ 219 h 356"/>
                <a:gd name="T30" fmla="*/ 688 w 1075"/>
                <a:gd name="T31" fmla="*/ 204 h 356"/>
                <a:gd name="T32" fmla="*/ 699 w 1075"/>
                <a:gd name="T33" fmla="*/ 189 h 356"/>
                <a:gd name="T34" fmla="*/ 0 w 1075"/>
                <a:gd name="T35" fmla="*/ 18 h 356"/>
                <a:gd name="T36" fmla="*/ 54 w 1075"/>
                <a:gd name="T37" fmla="*/ 0 h 356"/>
                <a:gd name="T38" fmla="*/ 1075 w 1075"/>
                <a:gd name="T39" fmla="*/ 251 h 356"/>
                <a:gd name="T40" fmla="*/ 1033 w 1075"/>
                <a:gd name="T41" fmla="*/ 274 h 356"/>
                <a:gd name="T42" fmla="*/ 738 w 1075"/>
                <a:gd name="T43" fmla="*/ 199 h 356"/>
                <a:gd name="T44" fmla="*/ 737 w 1075"/>
                <a:gd name="T45" fmla="*/ 200 h 356"/>
                <a:gd name="T46" fmla="*/ 735 w 1075"/>
                <a:gd name="T47" fmla="*/ 203 h 356"/>
                <a:gd name="T48" fmla="*/ 730 w 1075"/>
                <a:gd name="T49" fmla="*/ 207 h 356"/>
                <a:gd name="T50" fmla="*/ 724 w 1075"/>
                <a:gd name="T51" fmla="*/ 214 h 356"/>
                <a:gd name="T52" fmla="*/ 716 w 1075"/>
                <a:gd name="T53" fmla="*/ 222 h 356"/>
                <a:gd name="T54" fmla="*/ 706 w 1075"/>
                <a:gd name="T55" fmla="*/ 231 h 356"/>
                <a:gd name="T56" fmla="*/ 694 w 1075"/>
                <a:gd name="T57" fmla="*/ 242 h 356"/>
                <a:gd name="T58" fmla="*/ 679 w 1075"/>
                <a:gd name="T59" fmla="*/ 253 h 356"/>
                <a:gd name="T60" fmla="*/ 662 w 1075"/>
                <a:gd name="T61" fmla="*/ 265 h 356"/>
                <a:gd name="T62" fmla="*/ 643 w 1075"/>
                <a:gd name="T63" fmla="*/ 278 h 356"/>
                <a:gd name="T64" fmla="*/ 621 w 1075"/>
                <a:gd name="T65" fmla="*/ 291 h 356"/>
                <a:gd name="T66" fmla="*/ 597 w 1075"/>
                <a:gd name="T67" fmla="*/ 303 h 356"/>
                <a:gd name="T68" fmla="*/ 570 w 1075"/>
                <a:gd name="T69" fmla="*/ 317 h 356"/>
                <a:gd name="T70" fmla="*/ 540 w 1075"/>
                <a:gd name="T71" fmla="*/ 330 h 356"/>
                <a:gd name="T72" fmla="*/ 508 w 1075"/>
                <a:gd name="T73" fmla="*/ 343 h 356"/>
                <a:gd name="T74" fmla="*/ 472 w 1075"/>
                <a:gd name="T75" fmla="*/ 356 h 356"/>
                <a:gd name="T76" fmla="*/ 454 w 1075"/>
                <a:gd name="T77" fmla="*/ 344 h 3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75"/>
                <a:gd name="T118" fmla="*/ 0 h 356"/>
                <a:gd name="T119" fmla="*/ 1075 w 1075"/>
                <a:gd name="T120" fmla="*/ 356 h 3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75" h="356">
                  <a:moveTo>
                    <a:pt x="454" y="344"/>
                  </a:moveTo>
                  <a:lnTo>
                    <a:pt x="456" y="343"/>
                  </a:lnTo>
                  <a:lnTo>
                    <a:pt x="463" y="341"/>
                  </a:lnTo>
                  <a:lnTo>
                    <a:pt x="472" y="337"/>
                  </a:lnTo>
                  <a:lnTo>
                    <a:pt x="485" y="332"/>
                  </a:lnTo>
                  <a:lnTo>
                    <a:pt x="501" y="325"/>
                  </a:lnTo>
                  <a:lnTo>
                    <a:pt x="518" y="317"/>
                  </a:lnTo>
                  <a:lnTo>
                    <a:pt x="538" y="308"/>
                  </a:lnTo>
                  <a:lnTo>
                    <a:pt x="558" y="298"/>
                  </a:lnTo>
                  <a:lnTo>
                    <a:pt x="580" y="287"/>
                  </a:lnTo>
                  <a:lnTo>
                    <a:pt x="600" y="274"/>
                  </a:lnTo>
                  <a:lnTo>
                    <a:pt x="621" y="262"/>
                  </a:lnTo>
                  <a:lnTo>
                    <a:pt x="640" y="248"/>
                  </a:lnTo>
                  <a:lnTo>
                    <a:pt x="658" y="234"/>
                  </a:lnTo>
                  <a:lnTo>
                    <a:pt x="674" y="219"/>
                  </a:lnTo>
                  <a:lnTo>
                    <a:pt x="688" y="204"/>
                  </a:lnTo>
                  <a:lnTo>
                    <a:pt x="699" y="189"/>
                  </a:lnTo>
                  <a:lnTo>
                    <a:pt x="0" y="18"/>
                  </a:lnTo>
                  <a:lnTo>
                    <a:pt x="54" y="0"/>
                  </a:lnTo>
                  <a:lnTo>
                    <a:pt x="1075" y="251"/>
                  </a:lnTo>
                  <a:lnTo>
                    <a:pt x="1033" y="274"/>
                  </a:lnTo>
                  <a:lnTo>
                    <a:pt x="738" y="199"/>
                  </a:lnTo>
                  <a:lnTo>
                    <a:pt x="737" y="200"/>
                  </a:lnTo>
                  <a:lnTo>
                    <a:pt x="735" y="203"/>
                  </a:lnTo>
                  <a:lnTo>
                    <a:pt x="730" y="207"/>
                  </a:lnTo>
                  <a:lnTo>
                    <a:pt x="724" y="214"/>
                  </a:lnTo>
                  <a:lnTo>
                    <a:pt x="716" y="222"/>
                  </a:lnTo>
                  <a:lnTo>
                    <a:pt x="706" y="231"/>
                  </a:lnTo>
                  <a:lnTo>
                    <a:pt x="694" y="242"/>
                  </a:lnTo>
                  <a:lnTo>
                    <a:pt x="679" y="253"/>
                  </a:lnTo>
                  <a:lnTo>
                    <a:pt x="662" y="265"/>
                  </a:lnTo>
                  <a:lnTo>
                    <a:pt x="643" y="278"/>
                  </a:lnTo>
                  <a:lnTo>
                    <a:pt x="621" y="291"/>
                  </a:lnTo>
                  <a:lnTo>
                    <a:pt x="597" y="303"/>
                  </a:lnTo>
                  <a:lnTo>
                    <a:pt x="570" y="317"/>
                  </a:lnTo>
                  <a:lnTo>
                    <a:pt x="540" y="330"/>
                  </a:lnTo>
                  <a:lnTo>
                    <a:pt x="508" y="343"/>
                  </a:lnTo>
                  <a:lnTo>
                    <a:pt x="472" y="356"/>
                  </a:lnTo>
                  <a:lnTo>
                    <a:pt x="454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41" name="Freeform 204"/>
            <p:cNvSpPr>
              <a:spLocks/>
            </p:cNvSpPr>
            <p:nvPr/>
          </p:nvSpPr>
          <p:spPr bwMode="auto">
            <a:xfrm>
              <a:off x="5997" y="14727"/>
              <a:ext cx="1095" cy="319"/>
            </a:xfrm>
            <a:custGeom>
              <a:avLst/>
              <a:gdLst>
                <a:gd name="T0" fmla="*/ 0 w 1095"/>
                <a:gd name="T1" fmla="*/ 0 h 319"/>
                <a:gd name="T2" fmla="*/ 1071 w 1095"/>
                <a:gd name="T3" fmla="*/ 319 h 319"/>
                <a:gd name="T4" fmla="*/ 1095 w 1095"/>
                <a:gd name="T5" fmla="*/ 319 h 319"/>
                <a:gd name="T6" fmla="*/ 33 w 1095"/>
                <a:gd name="T7" fmla="*/ 0 h 319"/>
                <a:gd name="T8" fmla="*/ 0 w 1095"/>
                <a:gd name="T9" fmla="*/ 0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5"/>
                <a:gd name="T16" fmla="*/ 0 h 319"/>
                <a:gd name="T17" fmla="*/ 1095 w 1095"/>
                <a:gd name="T18" fmla="*/ 319 h 3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5" h="319">
                  <a:moveTo>
                    <a:pt x="0" y="0"/>
                  </a:moveTo>
                  <a:lnTo>
                    <a:pt x="1071" y="319"/>
                  </a:lnTo>
                  <a:lnTo>
                    <a:pt x="1095" y="319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42" name="Freeform 205"/>
            <p:cNvSpPr>
              <a:spLocks/>
            </p:cNvSpPr>
            <p:nvPr/>
          </p:nvSpPr>
          <p:spPr bwMode="auto">
            <a:xfrm>
              <a:off x="6181" y="14684"/>
              <a:ext cx="1082" cy="285"/>
            </a:xfrm>
            <a:custGeom>
              <a:avLst/>
              <a:gdLst>
                <a:gd name="T0" fmla="*/ 0 w 1082"/>
                <a:gd name="T1" fmla="*/ 1 h 285"/>
                <a:gd name="T2" fmla="*/ 1058 w 1082"/>
                <a:gd name="T3" fmla="*/ 285 h 285"/>
                <a:gd name="T4" fmla="*/ 1082 w 1082"/>
                <a:gd name="T5" fmla="*/ 284 h 285"/>
                <a:gd name="T6" fmla="*/ 33 w 1082"/>
                <a:gd name="T7" fmla="*/ 0 h 285"/>
                <a:gd name="T8" fmla="*/ 0 w 1082"/>
                <a:gd name="T9" fmla="*/ 1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2"/>
                <a:gd name="T16" fmla="*/ 0 h 285"/>
                <a:gd name="T17" fmla="*/ 1082 w 108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2" h="285">
                  <a:moveTo>
                    <a:pt x="0" y="1"/>
                  </a:moveTo>
                  <a:lnTo>
                    <a:pt x="1058" y="285"/>
                  </a:lnTo>
                  <a:lnTo>
                    <a:pt x="1082" y="284"/>
                  </a:lnTo>
                  <a:lnTo>
                    <a:pt x="3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43" name="Freeform 206"/>
            <p:cNvSpPr>
              <a:spLocks/>
            </p:cNvSpPr>
            <p:nvPr/>
          </p:nvSpPr>
          <p:spPr bwMode="auto">
            <a:xfrm>
              <a:off x="6093" y="14699"/>
              <a:ext cx="1087" cy="315"/>
            </a:xfrm>
            <a:custGeom>
              <a:avLst/>
              <a:gdLst>
                <a:gd name="T0" fmla="*/ 0 w 1087"/>
                <a:gd name="T1" fmla="*/ 0 h 315"/>
                <a:gd name="T2" fmla="*/ 1066 w 1087"/>
                <a:gd name="T3" fmla="*/ 315 h 315"/>
                <a:gd name="T4" fmla="*/ 1087 w 1087"/>
                <a:gd name="T5" fmla="*/ 308 h 315"/>
                <a:gd name="T6" fmla="*/ 31 w 1087"/>
                <a:gd name="T7" fmla="*/ 0 h 315"/>
                <a:gd name="T8" fmla="*/ 0 w 1087"/>
                <a:gd name="T9" fmla="*/ 0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7"/>
                <a:gd name="T16" fmla="*/ 0 h 315"/>
                <a:gd name="T17" fmla="*/ 1087 w 1087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7" h="315">
                  <a:moveTo>
                    <a:pt x="0" y="0"/>
                  </a:moveTo>
                  <a:lnTo>
                    <a:pt x="1066" y="315"/>
                  </a:lnTo>
                  <a:lnTo>
                    <a:pt x="1087" y="308"/>
                  </a:lnTo>
                  <a:lnTo>
                    <a:pt x="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0983" name="Group 207"/>
          <p:cNvGrpSpPr>
            <a:grpSpLocks/>
          </p:cNvGrpSpPr>
          <p:nvPr/>
        </p:nvGrpSpPr>
        <p:grpSpPr bwMode="auto">
          <a:xfrm>
            <a:off x="6653213" y="5081588"/>
            <a:ext cx="647700" cy="906462"/>
            <a:chOff x="12762" y="10336"/>
            <a:chExt cx="1027" cy="1700"/>
          </a:xfrm>
        </p:grpSpPr>
        <p:sp>
          <p:nvSpPr>
            <p:cNvPr id="41099" name="Rectangle 208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0" name="Rectangle 209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1" name="Line 210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2" name="Line 211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3" name="Line 212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4" name="Line 213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0984" name="Line 214"/>
          <p:cNvSpPr>
            <a:spLocks noChangeShapeType="1"/>
          </p:cNvSpPr>
          <p:nvPr/>
        </p:nvSpPr>
        <p:spPr bwMode="auto">
          <a:xfrm flipH="1">
            <a:off x="3749675" y="2835275"/>
            <a:ext cx="295275" cy="104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0985" name="Text Box 215"/>
          <p:cNvSpPr txBox="1">
            <a:spLocks noChangeArrowheads="1"/>
          </p:cNvSpPr>
          <p:nvPr/>
        </p:nvSpPr>
        <p:spPr bwMode="auto">
          <a:xfrm>
            <a:off x="6781800" y="2535238"/>
            <a:ext cx="481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4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1400" baseline="-25000">
                <a:solidFill>
                  <a:srgbClr val="FF0000"/>
                </a:solidFill>
                <a:latin typeface="Arial" pitchFamily="34" charset="0"/>
              </a:rPr>
              <a:t>out</a:t>
            </a:r>
            <a:endParaRPr lang="en-US" sz="14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0986" name="Line 216"/>
          <p:cNvSpPr>
            <a:spLocks noChangeShapeType="1"/>
          </p:cNvSpPr>
          <p:nvPr/>
        </p:nvSpPr>
        <p:spPr bwMode="auto">
          <a:xfrm>
            <a:off x="7150100" y="2882900"/>
            <a:ext cx="200025" cy="219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0987" name="Line 217"/>
          <p:cNvSpPr>
            <a:spLocks noChangeShapeType="1"/>
          </p:cNvSpPr>
          <p:nvPr/>
        </p:nvSpPr>
        <p:spPr bwMode="auto">
          <a:xfrm flipH="1">
            <a:off x="5457825" y="3946525"/>
            <a:ext cx="24765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grpSp>
        <p:nvGrpSpPr>
          <p:cNvPr id="40988" name="Group 218"/>
          <p:cNvGrpSpPr>
            <a:grpSpLocks/>
          </p:cNvGrpSpPr>
          <p:nvPr/>
        </p:nvGrpSpPr>
        <p:grpSpPr bwMode="auto">
          <a:xfrm>
            <a:off x="4541838" y="4089400"/>
            <a:ext cx="1073150" cy="422275"/>
            <a:chOff x="9542" y="11900"/>
            <a:chExt cx="1624" cy="640"/>
          </a:xfrm>
        </p:grpSpPr>
        <p:sp>
          <p:nvSpPr>
            <p:cNvPr id="41077" name="Oval 219"/>
            <p:cNvSpPr>
              <a:spLocks noChangeArrowheads="1"/>
            </p:cNvSpPr>
            <p:nvPr/>
          </p:nvSpPr>
          <p:spPr bwMode="auto">
            <a:xfrm>
              <a:off x="9557" y="12185"/>
              <a:ext cx="1608" cy="355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78" name="Line 220"/>
            <p:cNvSpPr>
              <a:spLocks noChangeShapeType="1"/>
            </p:cNvSpPr>
            <p:nvPr/>
          </p:nvSpPr>
          <p:spPr bwMode="auto">
            <a:xfrm>
              <a:off x="9557" y="12156"/>
              <a:ext cx="1" cy="2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79" name="Line 221"/>
            <p:cNvSpPr>
              <a:spLocks noChangeShapeType="1"/>
            </p:cNvSpPr>
            <p:nvPr/>
          </p:nvSpPr>
          <p:spPr bwMode="auto">
            <a:xfrm>
              <a:off x="11165" y="12156"/>
              <a:ext cx="1" cy="21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80" name="Rectangle 222"/>
            <p:cNvSpPr>
              <a:spLocks noChangeArrowheads="1"/>
            </p:cNvSpPr>
            <p:nvPr/>
          </p:nvSpPr>
          <p:spPr bwMode="auto">
            <a:xfrm>
              <a:off x="9557" y="12156"/>
              <a:ext cx="381" cy="215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sv-SE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41081" name="Rectangle 223"/>
            <p:cNvSpPr>
              <a:spLocks noChangeArrowheads="1"/>
            </p:cNvSpPr>
            <p:nvPr/>
          </p:nvSpPr>
          <p:spPr bwMode="auto">
            <a:xfrm>
              <a:off x="10679" y="12141"/>
              <a:ext cx="486" cy="215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sv-SE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41082" name="Oval 224"/>
            <p:cNvSpPr>
              <a:spLocks noChangeArrowheads="1"/>
            </p:cNvSpPr>
            <p:nvPr/>
          </p:nvSpPr>
          <p:spPr bwMode="auto">
            <a:xfrm>
              <a:off x="9542" y="11900"/>
              <a:ext cx="1608" cy="41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1083" name="Group 225"/>
            <p:cNvGrpSpPr>
              <a:grpSpLocks/>
            </p:cNvGrpSpPr>
            <p:nvPr/>
          </p:nvGrpSpPr>
          <p:grpSpPr bwMode="auto">
            <a:xfrm>
              <a:off x="9930" y="11991"/>
              <a:ext cx="796" cy="242"/>
              <a:chOff x="2848" y="848"/>
              <a:chExt cx="140" cy="98"/>
            </a:xfrm>
          </p:grpSpPr>
          <p:sp>
            <p:nvSpPr>
              <p:cNvPr id="41096" name="Line 2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097" name="Line 2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098" name="Line 2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1084" name="Group 229"/>
            <p:cNvGrpSpPr>
              <a:grpSpLocks/>
            </p:cNvGrpSpPr>
            <p:nvPr/>
          </p:nvGrpSpPr>
          <p:grpSpPr bwMode="auto">
            <a:xfrm flipV="1">
              <a:off x="9930" y="11987"/>
              <a:ext cx="796" cy="242"/>
              <a:chOff x="2848" y="848"/>
              <a:chExt cx="140" cy="98"/>
            </a:xfrm>
          </p:grpSpPr>
          <p:sp>
            <p:nvSpPr>
              <p:cNvPr id="41093" name="Line 2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094" name="Line 2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095" name="Line 2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1085" name="Group 233"/>
            <p:cNvGrpSpPr>
              <a:grpSpLocks/>
            </p:cNvGrpSpPr>
            <p:nvPr/>
          </p:nvGrpSpPr>
          <p:grpSpPr bwMode="auto">
            <a:xfrm>
              <a:off x="10534" y="12050"/>
              <a:ext cx="476" cy="374"/>
              <a:chOff x="11283" y="10423"/>
              <a:chExt cx="475" cy="374"/>
            </a:xfrm>
          </p:grpSpPr>
          <p:sp>
            <p:nvSpPr>
              <p:cNvPr id="41086" name="Rectangle 234"/>
              <p:cNvSpPr>
                <a:spLocks noChangeArrowheads="1"/>
              </p:cNvSpPr>
              <p:nvPr/>
            </p:nvSpPr>
            <p:spPr bwMode="auto">
              <a:xfrm>
                <a:off x="11283" y="10423"/>
                <a:ext cx="475" cy="3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087" name="Line 235"/>
              <p:cNvSpPr>
                <a:spLocks noChangeShapeType="1"/>
              </p:cNvSpPr>
              <p:nvPr/>
            </p:nvSpPr>
            <p:spPr bwMode="auto">
              <a:xfrm>
                <a:off x="1168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088" name="Line 236"/>
              <p:cNvSpPr>
                <a:spLocks noChangeShapeType="1"/>
              </p:cNvSpPr>
              <p:nvPr/>
            </p:nvSpPr>
            <p:spPr bwMode="auto">
              <a:xfrm>
                <a:off x="11621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089" name="Line 237"/>
              <p:cNvSpPr>
                <a:spLocks noChangeShapeType="1"/>
              </p:cNvSpPr>
              <p:nvPr/>
            </p:nvSpPr>
            <p:spPr bwMode="auto">
              <a:xfrm>
                <a:off x="1155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090" name="Line 238"/>
              <p:cNvSpPr>
                <a:spLocks noChangeShapeType="1"/>
              </p:cNvSpPr>
              <p:nvPr/>
            </p:nvSpPr>
            <p:spPr bwMode="auto">
              <a:xfrm>
                <a:off x="11491" y="10495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091" name="Line 239"/>
              <p:cNvSpPr>
                <a:spLocks noChangeShapeType="1"/>
              </p:cNvSpPr>
              <p:nvPr/>
            </p:nvSpPr>
            <p:spPr bwMode="auto">
              <a:xfrm>
                <a:off x="11426" y="10495"/>
                <a:ext cx="2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092" name="Line 240"/>
              <p:cNvSpPr>
                <a:spLocks noChangeShapeType="1"/>
              </p:cNvSpPr>
              <p:nvPr/>
            </p:nvSpPr>
            <p:spPr bwMode="auto">
              <a:xfrm>
                <a:off x="11360" y="10495"/>
                <a:ext cx="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40989" name="Line 241"/>
          <p:cNvSpPr>
            <a:spLocks noChangeShapeType="1"/>
          </p:cNvSpPr>
          <p:nvPr/>
        </p:nvSpPr>
        <p:spPr bwMode="auto">
          <a:xfrm>
            <a:off x="5673725" y="3254375"/>
            <a:ext cx="276225" cy="1588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0990" name="Group 242"/>
          <p:cNvGrpSpPr>
            <a:grpSpLocks/>
          </p:cNvGrpSpPr>
          <p:nvPr/>
        </p:nvGrpSpPr>
        <p:grpSpPr bwMode="auto">
          <a:xfrm>
            <a:off x="3625850" y="2930525"/>
            <a:ext cx="90488" cy="271463"/>
            <a:chOff x="10104" y="10005"/>
            <a:chExt cx="137" cy="411"/>
          </a:xfrm>
        </p:grpSpPr>
        <p:sp>
          <p:nvSpPr>
            <p:cNvPr id="41075" name="Oval 243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76" name="Oval 244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0991" name="Text Box 245"/>
          <p:cNvSpPr txBox="1">
            <a:spLocks noChangeArrowheads="1"/>
          </p:cNvSpPr>
          <p:nvPr/>
        </p:nvSpPr>
        <p:spPr bwMode="auto">
          <a:xfrm>
            <a:off x="3884613" y="2949575"/>
            <a:ext cx="20574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z="14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'</a:t>
            </a:r>
            <a:r>
              <a:rPr lang="en-US" sz="1400" baseline="-25000">
                <a:solidFill>
                  <a:srgbClr val="FF0000"/>
                </a:solidFill>
                <a:latin typeface="Arial" pitchFamily="34" charset="0"/>
              </a:rPr>
              <a:t>in </a:t>
            </a:r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: original data, plus retransmitted data</a:t>
            </a:r>
            <a:endParaRPr lang="en-US" sz="14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0992" name="Line 246"/>
          <p:cNvSpPr>
            <a:spLocks noChangeShapeType="1"/>
          </p:cNvSpPr>
          <p:nvPr/>
        </p:nvSpPr>
        <p:spPr bwMode="auto">
          <a:xfrm flipH="1">
            <a:off x="3759200" y="3101975"/>
            <a:ext cx="304800" cy="38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0993" name="Oval 247"/>
          <p:cNvSpPr>
            <a:spLocks noChangeArrowheads="1"/>
          </p:cNvSpPr>
          <p:nvPr/>
        </p:nvSpPr>
        <p:spPr bwMode="auto">
          <a:xfrm>
            <a:off x="5235575" y="5000625"/>
            <a:ext cx="1065213" cy="2349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94" name="Line 248"/>
          <p:cNvSpPr>
            <a:spLocks noChangeShapeType="1"/>
          </p:cNvSpPr>
          <p:nvPr/>
        </p:nvSpPr>
        <p:spPr bwMode="auto">
          <a:xfrm>
            <a:off x="5235575" y="4981575"/>
            <a:ext cx="1588" cy="146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95" name="Line 249"/>
          <p:cNvSpPr>
            <a:spLocks noChangeShapeType="1"/>
          </p:cNvSpPr>
          <p:nvPr/>
        </p:nvSpPr>
        <p:spPr bwMode="auto">
          <a:xfrm>
            <a:off x="6300788" y="4981575"/>
            <a:ext cx="0" cy="14605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96" name="Rectangle 250"/>
          <p:cNvSpPr>
            <a:spLocks noChangeArrowheads="1"/>
          </p:cNvSpPr>
          <p:nvPr/>
        </p:nvSpPr>
        <p:spPr bwMode="auto">
          <a:xfrm>
            <a:off x="5235575" y="4981575"/>
            <a:ext cx="252413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0997" name="Rectangle 251"/>
          <p:cNvSpPr>
            <a:spLocks noChangeArrowheads="1"/>
          </p:cNvSpPr>
          <p:nvPr/>
        </p:nvSpPr>
        <p:spPr bwMode="auto">
          <a:xfrm>
            <a:off x="5978525" y="4972050"/>
            <a:ext cx="322263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0998" name="Oval 252"/>
          <p:cNvSpPr>
            <a:spLocks noChangeArrowheads="1"/>
          </p:cNvSpPr>
          <p:nvPr/>
        </p:nvSpPr>
        <p:spPr bwMode="auto">
          <a:xfrm>
            <a:off x="5216525" y="4813300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0999" name="Group 253"/>
          <p:cNvGrpSpPr>
            <a:grpSpLocks/>
          </p:cNvGrpSpPr>
          <p:nvPr/>
        </p:nvGrpSpPr>
        <p:grpSpPr bwMode="auto">
          <a:xfrm>
            <a:off x="5483225" y="4873625"/>
            <a:ext cx="527050" cy="158750"/>
            <a:chOff x="2848" y="848"/>
            <a:chExt cx="140" cy="98"/>
          </a:xfrm>
        </p:grpSpPr>
        <p:sp>
          <p:nvSpPr>
            <p:cNvPr id="41072" name="Line 25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73" name="Line 25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74" name="Line 25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000" name="Group 257"/>
          <p:cNvGrpSpPr>
            <a:grpSpLocks/>
          </p:cNvGrpSpPr>
          <p:nvPr/>
        </p:nvGrpSpPr>
        <p:grpSpPr bwMode="auto">
          <a:xfrm flipV="1">
            <a:off x="5483225" y="4870450"/>
            <a:ext cx="527050" cy="160338"/>
            <a:chOff x="2848" y="848"/>
            <a:chExt cx="140" cy="98"/>
          </a:xfrm>
        </p:grpSpPr>
        <p:sp>
          <p:nvSpPr>
            <p:cNvPr id="41069" name="Line 25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70" name="Line 25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71" name="Line 26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001" name="Group 261"/>
          <p:cNvGrpSpPr>
            <a:grpSpLocks/>
          </p:cNvGrpSpPr>
          <p:nvPr/>
        </p:nvGrpSpPr>
        <p:grpSpPr bwMode="auto">
          <a:xfrm rot="7844936">
            <a:off x="5483226" y="5002212"/>
            <a:ext cx="322262" cy="239713"/>
            <a:chOff x="11283" y="10423"/>
            <a:chExt cx="475" cy="374"/>
          </a:xfrm>
        </p:grpSpPr>
        <p:sp>
          <p:nvSpPr>
            <p:cNvPr id="41062" name="Rectangle 262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63" name="Line 263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64" name="Line 264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65" name="Line 265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66" name="Line 266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67" name="Line 267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68" name="Line 268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1002" name="Line 269"/>
          <p:cNvSpPr>
            <a:spLocks noChangeShapeType="1"/>
          </p:cNvSpPr>
          <p:nvPr/>
        </p:nvSpPr>
        <p:spPr bwMode="auto">
          <a:xfrm flipH="1" flipV="1">
            <a:off x="4300538" y="5864225"/>
            <a:ext cx="1981200" cy="190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003" name="Line 270"/>
          <p:cNvSpPr>
            <a:spLocks noChangeShapeType="1"/>
          </p:cNvSpPr>
          <p:nvPr/>
        </p:nvSpPr>
        <p:spPr bwMode="auto">
          <a:xfrm flipH="1">
            <a:off x="4919663" y="5216525"/>
            <a:ext cx="620712" cy="657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004" name="Freeform 271"/>
          <p:cNvSpPr>
            <a:spLocks/>
          </p:cNvSpPr>
          <p:nvPr/>
        </p:nvSpPr>
        <p:spPr bwMode="auto">
          <a:xfrm>
            <a:off x="3671888" y="2968625"/>
            <a:ext cx="3305175" cy="2857500"/>
          </a:xfrm>
          <a:custGeom>
            <a:avLst/>
            <a:gdLst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205"/>
              <a:gd name="T25" fmla="*/ 0 h 4500"/>
              <a:gd name="T26" fmla="*/ 5205 w 5205"/>
              <a:gd name="T27" fmla="*/ 4500 h 45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1005" name="Oval 272"/>
          <p:cNvSpPr>
            <a:spLocks noChangeArrowheads="1"/>
          </p:cNvSpPr>
          <p:nvPr/>
        </p:nvSpPr>
        <p:spPr bwMode="auto">
          <a:xfrm>
            <a:off x="3475038" y="5800725"/>
            <a:ext cx="1062037" cy="2349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06" name="Line 273"/>
          <p:cNvSpPr>
            <a:spLocks noChangeShapeType="1"/>
          </p:cNvSpPr>
          <p:nvPr/>
        </p:nvSpPr>
        <p:spPr bwMode="auto">
          <a:xfrm>
            <a:off x="3475038" y="5781675"/>
            <a:ext cx="0" cy="144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07" name="Line 274"/>
          <p:cNvSpPr>
            <a:spLocks noChangeShapeType="1"/>
          </p:cNvSpPr>
          <p:nvPr/>
        </p:nvSpPr>
        <p:spPr bwMode="auto">
          <a:xfrm>
            <a:off x="4537075" y="5781675"/>
            <a:ext cx="1588" cy="14446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08" name="Rectangle 275"/>
          <p:cNvSpPr>
            <a:spLocks noChangeArrowheads="1"/>
          </p:cNvSpPr>
          <p:nvPr/>
        </p:nvSpPr>
        <p:spPr bwMode="auto">
          <a:xfrm>
            <a:off x="3475038" y="5781675"/>
            <a:ext cx="250825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1009" name="Rectangle 276"/>
          <p:cNvSpPr>
            <a:spLocks noChangeArrowheads="1"/>
          </p:cNvSpPr>
          <p:nvPr/>
        </p:nvSpPr>
        <p:spPr bwMode="auto">
          <a:xfrm>
            <a:off x="4214813" y="5772150"/>
            <a:ext cx="322262" cy="14287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1010" name="Oval 277"/>
          <p:cNvSpPr>
            <a:spLocks noChangeArrowheads="1"/>
          </p:cNvSpPr>
          <p:nvPr/>
        </p:nvSpPr>
        <p:spPr bwMode="auto">
          <a:xfrm>
            <a:off x="3463925" y="5613400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1011" name="Group 278"/>
          <p:cNvGrpSpPr>
            <a:grpSpLocks/>
          </p:cNvGrpSpPr>
          <p:nvPr/>
        </p:nvGrpSpPr>
        <p:grpSpPr bwMode="auto">
          <a:xfrm>
            <a:off x="3721100" y="5673725"/>
            <a:ext cx="525463" cy="158750"/>
            <a:chOff x="2848" y="848"/>
            <a:chExt cx="140" cy="98"/>
          </a:xfrm>
        </p:grpSpPr>
        <p:sp>
          <p:nvSpPr>
            <p:cNvPr id="41059" name="Line 27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60" name="Line 28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61" name="Line 28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012" name="Group 282"/>
          <p:cNvGrpSpPr>
            <a:grpSpLocks/>
          </p:cNvGrpSpPr>
          <p:nvPr/>
        </p:nvGrpSpPr>
        <p:grpSpPr bwMode="auto">
          <a:xfrm flipV="1">
            <a:off x="3721100" y="5670550"/>
            <a:ext cx="525463" cy="158750"/>
            <a:chOff x="2848" y="848"/>
            <a:chExt cx="140" cy="98"/>
          </a:xfrm>
        </p:grpSpPr>
        <p:sp>
          <p:nvSpPr>
            <p:cNvPr id="41056" name="Line 28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57" name="Line 28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58" name="Line 28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013" name="Group 286"/>
          <p:cNvGrpSpPr>
            <a:grpSpLocks/>
          </p:cNvGrpSpPr>
          <p:nvPr/>
        </p:nvGrpSpPr>
        <p:grpSpPr bwMode="auto">
          <a:xfrm>
            <a:off x="3538538" y="5740400"/>
            <a:ext cx="315912" cy="247650"/>
            <a:chOff x="11283" y="10423"/>
            <a:chExt cx="475" cy="374"/>
          </a:xfrm>
        </p:grpSpPr>
        <p:sp>
          <p:nvSpPr>
            <p:cNvPr id="41049" name="Rectangle 287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50" name="Line 288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51" name="Line 289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52" name="Line 290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53" name="Line 291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54" name="Line 292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55" name="Line 293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1014" name="Oval 294"/>
          <p:cNvSpPr>
            <a:spLocks noChangeArrowheads="1"/>
          </p:cNvSpPr>
          <p:nvPr/>
        </p:nvSpPr>
        <p:spPr bwMode="auto">
          <a:xfrm>
            <a:off x="2835275" y="4867275"/>
            <a:ext cx="1063625" cy="233363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15" name="Line 295"/>
          <p:cNvSpPr>
            <a:spLocks noChangeShapeType="1"/>
          </p:cNvSpPr>
          <p:nvPr/>
        </p:nvSpPr>
        <p:spPr bwMode="auto">
          <a:xfrm>
            <a:off x="2835275" y="4848225"/>
            <a:ext cx="1588" cy="144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16" name="Line 296"/>
          <p:cNvSpPr>
            <a:spLocks noChangeShapeType="1"/>
          </p:cNvSpPr>
          <p:nvPr/>
        </p:nvSpPr>
        <p:spPr bwMode="auto">
          <a:xfrm>
            <a:off x="3898900" y="4848225"/>
            <a:ext cx="0" cy="14446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17" name="Rectangle 297"/>
          <p:cNvSpPr>
            <a:spLocks noChangeArrowheads="1"/>
          </p:cNvSpPr>
          <p:nvPr/>
        </p:nvSpPr>
        <p:spPr bwMode="auto">
          <a:xfrm>
            <a:off x="2835275" y="4848225"/>
            <a:ext cx="252413" cy="141288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1018" name="Rectangle 298"/>
          <p:cNvSpPr>
            <a:spLocks noChangeArrowheads="1"/>
          </p:cNvSpPr>
          <p:nvPr/>
        </p:nvSpPr>
        <p:spPr bwMode="auto">
          <a:xfrm>
            <a:off x="3576638" y="4838700"/>
            <a:ext cx="322262" cy="141288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1019" name="Oval 299"/>
          <p:cNvSpPr>
            <a:spLocks noChangeArrowheads="1"/>
          </p:cNvSpPr>
          <p:nvPr/>
        </p:nvSpPr>
        <p:spPr bwMode="auto">
          <a:xfrm>
            <a:off x="2825750" y="4679950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1020" name="Group 300"/>
          <p:cNvGrpSpPr>
            <a:grpSpLocks/>
          </p:cNvGrpSpPr>
          <p:nvPr/>
        </p:nvGrpSpPr>
        <p:grpSpPr bwMode="auto">
          <a:xfrm>
            <a:off x="3082925" y="4740275"/>
            <a:ext cx="525463" cy="158750"/>
            <a:chOff x="2848" y="848"/>
            <a:chExt cx="140" cy="98"/>
          </a:xfrm>
        </p:grpSpPr>
        <p:sp>
          <p:nvSpPr>
            <p:cNvPr id="41046" name="Line 30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47" name="Line 30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48" name="Line 30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021" name="Group 304"/>
          <p:cNvGrpSpPr>
            <a:grpSpLocks/>
          </p:cNvGrpSpPr>
          <p:nvPr/>
        </p:nvGrpSpPr>
        <p:grpSpPr bwMode="auto">
          <a:xfrm flipV="1">
            <a:off x="3082925" y="4737100"/>
            <a:ext cx="525463" cy="158750"/>
            <a:chOff x="2848" y="848"/>
            <a:chExt cx="140" cy="98"/>
          </a:xfrm>
        </p:grpSpPr>
        <p:sp>
          <p:nvSpPr>
            <p:cNvPr id="41043" name="Line 30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44" name="Line 30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45" name="Line 30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1022" name="Line 308"/>
          <p:cNvSpPr>
            <a:spLocks noChangeShapeType="1"/>
          </p:cNvSpPr>
          <p:nvPr/>
        </p:nvSpPr>
        <p:spPr bwMode="auto">
          <a:xfrm flipH="1">
            <a:off x="2195513" y="5064125"/>
            <a:ext cx="868362" cy="811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1023" name="Group 309"/>
          <p:cNvGrpSpPr>
            <a:grpSpLocks/>
          </p:cNvGrpSpPr>
          <p:nvPr/>
        </p:nvGrpSpPr>
        <p:grpSpPr bwMode="auto">
          <a:xfrm rot="8027572">
            <a:off x="3178176" y="4668837"/>
            <a:ext cx="322262" cy="239713"/>
            <a:chOff x="11283" y="10423"/>
            <a:chExt cx="475" cy="374"/>
          </a:xfrm>
        </p:grpSpPr>
        <p:sp>
          <p:nvSpPr>
            <p:cNvPr id="41036" name="Rectangle 310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37" name="Line 311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38" name="Line 312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39" name="Line 313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40" name="Line 314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41" name="Line 315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42" name="Line 316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1024" name="Freeform 317"/>
          <p:cNvSpPr>
            <a:spLocks/>
          </p:cNvSpPr>
          <p:nvPr/>
        </p:nvSpPr>
        <p:spPr bwMode="auto">
          <a:xfrm>
            <a:off x="2033588" y="3006725"/>
            <a:ext cx="5067300" cy="2933700"/>
          </a:xfrm>
          <a:custGeom>
            <a:avLst/>
            <a:gdLst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980"/>
              <a:gd name="T19" fmla="*/ 0 h 4620"/>
              <a:gd name="T20" fmla="*/ 7980 w 7980"/>
              <a:gd name="T21" fmla="*/ 4620 h 46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1025" name="Freeform 318"/>
          <p:cNvSpPr>
            <a:spLocks/>
          </p:cNvSpPr>
          <p:nvPr/>
        </p:nvSpPr>
        <p:spPr bwMode="auto">
          <a:xfrm>
            <a:off x="1633538" y="3101975"/>
            <a:ext cx="5743575" cy="2886075"/>
          </a:xfrm>
          <a:custGeom>
            <a:avLst/>
            <a:gdLst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045"/>
              <a:gd name="T25" fmla="*/ 0 h 4545"/>
              <a:gd name="T26" fmla="*/ 9045 w 9045"/>
              <a:gd name="T27" fmla="*/ 4545 h 454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1026" name="Freeform 319"/>
          <p:cNvSpPr>
            <a:spLocks/>
          </p:cNvSpPr>
          <p:nvPr/>
        </p:nvSpPr>
        <p:spPr bwMode="auto">
          <a:xfrm>
            <a:off x="1757363" y="3149600"/>
            <a:ext cx="5791200" cy="2667000"/>
          </a:xfrm>
          <a:custGeom>
            <a:avLst/>
            <a:gdLst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120"/>
              <a:gd name="T19" fmla="*/ 0 h 4201"/>
              <a:gd name="T20" fmla="*/ 9120 w 9120"/>
              <a:gd name="T21" fmla="*/ 4201 h 420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00">
            <a:solidFill>
              <a:srgbClr val="00FF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1027" name="Group 320"/>
          <p:cNvGrpSpPr>
            <a:grpSpLocks/>
          </p:cNvGrpSpPr>
          <p:nvPr/>
        </p:nvGrpSpPr>
        <p:grpSpPr bwMode="auto">
          <a:xfrm>
            <a:off x="1587500" y="4902200"/>
            <a:ext cx="90488" cy="271463"/>
            <a:chOff x="10104" y="10005"/>
            <a:chExt cx="137" cy="411"/>
          </a:xfrm>
        </p:grpSpPr>
        <p:sp>
          <p:nvSpPr>
            <p:cNvPr id="41034" name="Oval 321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35" name="Oval 322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1028" name="Group 323"/>
          <p:cNvGrpSpPr>
            <a:grpSpLocks/>
          </p:cNvGrpSpPr>
          <p:nvPr/>
        </p:nvGrpSpPr>
        <p:grpSpPr bwMode="auto">
          <a:xfrm>
            <a:off x="7043738" y="5138738"/>
            <a:ext cx="92075" cy="271462"/>
            <a:chOff x="10104" y="10005"/>
            <a:chExt cx="137" cy="411"/>
          </a:xfrm>
        </p:grpSpPr>
        <p:sp>
          <p:nvSpPr>
            <p:cNvPr id="41032" name="Oval 324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33" name="Oval 325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1029" name="Group 326"/>
          <p:cNvGrpSpPr>
            <a:grpSpLocks/>
          </p:cNvGrpSpPr>
          <p:nvPr/>
        </p:nvGrpSpPr>
        <p:grpSpPr bwMode="auto">
          <a:xfrm>
            <a:off x="7491413" y="3081338"/>
            <a:ext cx="90487" cy="271462"/>
            <a:chOff x="10104" y="10005"/>
            <a:chExt cx="137" cy="411"/>
          </a:xfrm>
        </p:grpSpPr>
        <p:sp>
          <p:nvSpPr>
            <p:cNvPr id="41030" name="Oval 327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31" name="Oval 328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9AA5330A-3621-4FC7-9E31-BB3C05E4C02E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Causes/costs of congestion: scenario 3</a:t>
            </a:r>
            <a:r>
              <a:rPr lang="en-US" smtClean="0"/>
              <a:t> </a:t>
            </a: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333375" y="5153025"/>
            <a:ext cx="8267700" cy="409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90" name="Rectangle 4"/>
          <p:cNvSpPr>
            <a:spLocks noChangeArrowheads="1"/>
          </p:cNvSpPr>
          <p:nvPr/>
        </p:nvSpPr>
        <p:spPr bwMode="auto">
          <a:xfrm>
            <a:off x="654050" y="4581525"/>
            <a:ext cx="77819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  <a:latin typeface="Comic Sans MS" pitchFamily="66" charset="0"/>
              </a:rPr>
              <a:t>Another “cost” of congestion:</a:t>
            </a:r>
            <a:r>
              <a:rPr lang="en-US" sz="2400">
                <a:latin typeface="Comic Sans MS" pitchFamily="66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>
                <a:latin typeface="Comic Sans MS" pitchFamily="66" charset="0"/>
              </a:rPr>
              <a:t>when packet dropped, any “upstream transmission capacity used for that packet was wasted!</a:t>
            </a:r>
          </a:p>
        </p:txBody>
      </p:sp>
      <p:pic>
        <p:nvPicPr>
          <p:cNvPr id="41991" name="Picture 5" descr="congestion_perf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925" y="1562100"/>
            <a:ext cx="442118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2" name="Line 6"/>
          <p:cNvSpPr>
            <a:spLocks noChangeShapeType="1"/>
          </p:cNvSpPr>
          <p:nvPr/>
        </p:nvSpPr>
        <p:spPr bwMode="auto">
          <a:xfrm flipH="1">
            <a:off x="6011863" y="2141538"/>
            <a:ext cx="403225" cy="452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993" name="Line 7"/>
          <p:cNvSpPr>
            <a:spLocks noChangeShapeType="1"/>
          </p:cNvSpPr>
          <p:nvPr/>
        </p:nvSpPr>
        <p:spPr bwMode="auto">
          <a:xfrm flipH="1">
            <a:off x="6223000" y="2141538"/>
            <a:ext cx="1920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1994" name="Group 8"/>
          <p:cNvGrpSpPr>
            <a:grpSpLocks/>
          </p:cNvGrpSpPr>
          <p:nvPr/>
        </p:nvGrpSpPr>
        <p:grpSpPr bwMode="auto">
          <a:xfrm>
            <a:off x="5886450" y="1446213"/>
            <a:ext cx="428625" cy="784225"/>
            <a:chOff x="12464" y="10193"/>
            <a:chExt cx="1481" cy="2272"/>
          </a:xfrm>
        </p:grpSpPr>
        <p:grpSp>
          <p:nvGrpSpPr>
            <p:cNvPr id="42254" name="Group 9"/>
            <p:cNvGrpSpPr>
              <a:grpSpLocks/>
            </p:cNvGrpSpPr>
            <p:nvPr/>
          </p:nvGrpSpPr>
          <p:grpSpPr bwMode="auto">
            <a:xfrm>
              <a:off x="12464" y="11102"/>
              <a:ext cx="1481" cy="1363"/>
              <a:chOff x="5850" y="13487"/>
              <a:chExt cx="2023" cy="1840"/>
            </a:xfrm>
          </p:grpSpPr>
          <p:sp>
            <p:nvSpPr>
              <p:cNvPr id="42263" name="Freeform 10"/>
              <p:cNvSpPr>
                <a:spLocks/>
              </p:cNvSpPr>
              <p:nvPr/>
            </p:nvSpPr>
            <p:spPr bwMode="auto">
              <a:xfrm>
                <a:off x="5850" y="13632"/>
                <a:ext cx="2023" cy="1695"/>
              </a:xfrm>
              <a:custGeom>
                <a:avLst/>
                <a:gdLst>
                  <a:gd name="T0" fmla="*/ 570 w 2023"/>
                  <a:gd name="T1" fmla="*/ 121 h 1695"/>
                  <a:gd name="T2" fmla="*/ 575 w 2023"/>
                  <a:gd name="T3" fmla="*/ 120 h 1695"/>
                  <a:gd name="T4" fmla="*/ 586 w 2023"/>
                  <a:gd name="T5" fmla="*/ 116 h 1695"/>
                  <a:gd name="T6" fmla="*/ 607 w 2023"/>
                  <a:gd name="T7" fmla="*/ 108 h 1695"/>
                  <a:gd name="T8" fmla="*/ 636 w 2023"/>
                  <a:gd name="T9" fmla="*/ 101 h 1695"/>
                  <a:gd name="T10" fmla="*/ 672 w 2023"/>
                  <a:gd name="T11" fmla="*/ 90 h 1695"/>
                  <a:gd name="T12" fmla="*/ 718 w 2023"/>
                  <a:gd name="T13" fmla="*/ 79 h 1695"/>
                  <a:gd name="T14" fmla="*/ 771 w 2023"/>
                  <a:gd name="T15" fmla="*/ 67 h 1695"/>
                  <a:gd name="T16" fmla="*/ 834 w 2023"/>
                  <a:gd name="T17" fmla="*/ 55 h 1695"/>
                  <a:gd name="T18" fmla="*/ 904 w 2023"/>
                  <a:gd name="T19" fmla="*/ 43 h 1695"/>
                  <a:gd name="T20" fmla="*/ 982 w 2023"/>
                  <a:gd name="T21" fmla="*/ 33 h 1695"/>
                  <a:gd name="T22" fmla="*/ 1071 w 2023"/>
                  <a:gd name="T23" fmla="*/ 22 h 1695"/>
                  <a:gd name="T24" fmla="*/ 1166 w 2023"/>
                  <a:gd name="T25" fmla="*/ 13 h 1695"/>
                  <a:gd name="T26" fmla="*/ 1271 w 2023"/>
                  <a:gd name="T27" fmla="*/ 7 h 1695"/>
                  <a:gd name="T28" fmla="*/ 1384 w 2023"/>
                  <a:gd name="T29" fmla="*/ 1 h 1695"/>
                  <a:gd name="T30" fmla="*/ 1506 w 2023"/>
                  <a:gd name="T31" fmla="*/ 0 h 1695"/>
                  <a:gd name="T32" fmla="*/ 1636 w 2023"/>
                  <a:gd name="T33" fmla="*/ 1 h 1695"/>
                  <a:gd name="T34" fmla="*/ 1692 w 2023"/>
                  <a:gd name="T35" fmla="*/ 233 h 1695"/>
                  <a:gd name="T36" fmla="*/ 1713 w 2023"/>
                  <a:gd name="T37" fmla="*/ 243 h 1695"/>
                  <a:gd name="T38" fmla="*/ 1758 w 2023"/>
                  <a:gd name="T39" fmla="*/ 274 h 1695"/>
                  <a:gd name="T40" fmla="*/ 1806 w 2023"/>
                  <a:gd name="T41" fmla="*/ 329 h 1695"/>
                  <a:gd name="T42" fmla="*/ 1836 w 2023"/>
                  <a:gd name="T43" fmla="*/ 409 h 1695"/>
                  <a:gd name="T44" fmla="*/ 1955 w 2023"/>
                  <a:gd name="T45" fmla="*/ 948 h 1695"/>
                  <a:gd name="T46" fmla="*/ 2003 w 2023"/>
                  <a:gd name="T47" fmla="*/ 1171 h 1695"/>
                  <a:gd name="T48" fmla="*/ 2011 w 2023"/>
                  <a:gd name="T49" fmla="*/ 1188 h 1695"/>
                  <a:gd name="T50" fmla="*/ 2022 w 2023"/>
                  <a:gd name="T51" fmla="*/ 1231 h 1695"/>
                  <a:gd name="T52" fmla="*/ 2021 w 2023"/>
                  <a:gd name="T53" fmla="*/ 1297 h 1695"/>
                  <a:gd name="T54" fmla="*/ 1992 w 2023"/>
                  <a:gd name="T55" fmla="*/ 1380 h 1695"/>
                  <a:gd name="T56" fmla="*/ 0 w 2023"/>
                  <a:gd name="T57" fmla="*/ 1328 h 1695"/>
                  <a:gd name="T58" fmla="*/ 199 w 2023"/>
                  <a:gd name="T59" fmla="*/ 1223 h 1695"/>
                  <a:gd name="T60" fmla="*/ 200 w 2023"/>
                  <a:gd name="T61" fmla="*/ 232 h 1695"/>
                  <a:gd name="T62" fmla="*/ 210 w 2023"/>
                  <a:gd name="T63" fmla="*/ 226 h 1695"/>
                  <a:gd name="T64" fmla="*/ 230 w 2023"/>
                  <a:gd name="T65" fmla="*/ 214 h 1695"/>
                  <a:gd name="T66" fmla="*/ 259 w 2023"/>
                  <a:gd name="T67" fmla="*/ 201 h 1695"/>
                  <a:gd name="T68" fmla="*/ 297 w 2023"/>
                  <a:gd name="T69" fmla="*/ 189 h 1695"/>
                  <a:gd name="T70" fmla="*/ 344 w 2023"/>
                  <a:gd name="T71" fmla="*/ 183 h 1695"/>
                  <a:gd name="T72" fmla="*/ 399 w 2023"/>
                  <a:gd name="T73" fmla="*/ 181 h 1695"/>
                  <a:gd name="T74" fmla="*/ 464 w 2023"/>
                  <a:gd name="T75" fmla="*/ 191 h 1695"/>
                  <a:gd name="T76" fmla="*/ 548 w 2023"/>
                  <a:gd name="T77" fmla="*/ 225 h 169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023"/>
                  <a:gd name="T118" fmla="*/ 0 h 1695"/>
                  <a:gd name="T119" fmla="*/ 2023 w 2023"/>
                  <a:gd name="T120" fmla="*/ 1695 h 169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023" h="1695">
                    <a:moveTo>
                      <a:pt x="548" y="225"/>
                    </a:moveTo>
                    <a:lnTo>
                      <a:pt x="570" y="121"/>
                    </a:lnTo>
                    <a:lnTo>
                      <a:pt x="571" y="121"/>
                    </a:lnTo>
                    <a:lnTo>
                      <a:pt x="575" y="120"/>
                    </a:lnTo>
                    <a:lnTo>
                      <a:pt x="580" y="118"/>
                    </a:lnTo>
                    <a:lnTo>
                      <a:pt x="586" y="116"/>
                    </a:lnTo>
                    <a:lnTo>
                      <a:pt x="596" y="112"/>
                    </a:lnTo>
                    <a:lnTo>
                      <a:pt x="607" y="108"/>
                    </a:lnTo>
                    <a:lnTo>
                      <a:pt x="620" y="105"/>
                    </a:lnTo>
                    <a:lnTo>
                      <a:pt x="636" y="101"/>
                    </a:lnTo>
                    <a:lnTo>
                      <a:pt x="653" y="95"/>
                    </a:lnTo>
                    <a:lnTo>
                      <a:pt x="672" y="90"/>
                    </a:lnTo>
                    <a:lnTo>
                      <a:pt x="694" y="84"/>
                    </a:lnTo>
                    <a:lnTo>
                      <a:pt x="718" y="79"/>
                    </a:lnTo>
                    <a:lnTo>
                      <a:pt x="743" y="74"/>
                    </a:lnTo>
                    <a:lnTo>
                      <a:pt x="771" y="67"/>
                    </a:lnTo>
                    <a:lnTo>
                      <a:pt x="802" y="61"/>
                    </a:lnTo>
                    <a:lnTo>
                      <a:pt x="834" y="55"/>
                    </a:lnTo>
                    <a:lnTo>
                      <a:pt x="867" y="49"/>
                    </a:lnTo>
                    <a:lnTo>
                      <a:pt x="904" y="43"/>
                    </a:lnTo>
                    <a:lnTo>
                      <a:pt x="943" y="38"/>
                    </a:lnTo>
                    <a:lnTo>
                      <a:pt x="982" y="33"/>
                    </a:lnTo>
                    <a:lnTo>
                      <a:pt x="1025" y="27"/>
                    </a:lnTo>
                    <a:lnTo>
                      <a:pt x="1071" y="22"/>
                    </a:lnTo>
                    <a:lnTo>
                      <a:pt x="1117" y="17"/>
                    </a:lnTo>
                    <a:lnTo>
                      <a:pt x="1166" y="13"/>
                    </a:lnTo>
                    <a:lnTo>
                      <a:pt x="1218" y="10"/>
                    </a:lnTo>
                    <a:lnTo>
                      <a:pt x="1271" y="7"/>
                    </a:lnTo>
                    <a:lnTo>
                      <a:pt x="1327" y="3"/>
                    </a:lnTo>
                    <a:lnTo>
                      <a:pt x="1384" y="1"/>
                    </a:lnTo>
                    <a:lnTo>
                      <a:pt x="1444" y="0"/>
                    </a:lnTo>
                    <a:lnTo>
                      <a:pt x="1506" y="0"/>
                    </a:lnTo>
                    <a:lnTo>
                      <a:pt x="1570" y="0"/>
                    </a:lnTo>
                    <a:lnTo>
                      <a:pt x="1636" y="1"/>
                    </a:lnTo>
                    <a:lnTo>
                      <a:pt x="1709" y="41"/>
                    </a:lnTo>
                    <a:lnTo>
                      <a:pt x="1692" y="233"/>
                    </a:lnTo>
                    <a:lnTo>
                      <a:pt x="1698" y="235"/>
                    </a:lnTo>
                    <a:lnTo>
                      <a:pt x="1713" y="243"/>
                    </a:lnTo>
                    <a:lnTo>
                      <a:pt x="1733" y="256"/>
                    </a:lnTo>
                    <a:lnTo>
                      <a:pt x="1758" y="274"/>
                    </a:lnTo>
                    <a:lnTo>
                      <a:pt x="1784" y="299"/>
                    </a:lnTo>
                    <a:lnTo>
                      <a:pt x="1806" y="329"/>
                    </a:lnTo>
                    <a:lnTo>
                      <a:pt x="1825" y="366"/>
                    </a:lnTo>
                    <a:lnTo>
                      <a:pt x="1836" y="409"/>
                    </a:lnTo>
                    <a:lnTo>
                      <a:pt x="1999" y="557"/>
                    </a:lnTo>
                    <a:lnTo>
                      <a:pt x="1955" y="948"/>
                    </a:lnTo>
                    <a:lnTo>
                      <a:pt x="1692" y="1080"/>
                    </a:lnTo>
                    <a:lnTo>
                      <a:pt x="2003" y="1171"/>
                    </a:lnTo>
                    <a:lnTo>
                      <a:pt x="2006" y="1176"/>
                    </a:lnTo>
                    <a:lnTo>
                      <a:pt x="2011" y="1188"/>
                    </a:lnTo>
                    <a:lnTo>
                      <a:pt x="2016" y="1206"/>
                    </a:lnTo>
                    <a:lnTo>
                      <a:pt x="2022" y="1231"/>
                    </a:lnTo>
                    <a:lnTo>
                      <a:pt x="2023" y="1261"/>
                    </a:lnTo>
                    <a:lnTo>
                      <a:pt x="2021" y="1297"/>
                    </a:lnTo>
                    <a:lnTo>
                      <a:pt x="2010" y="1337"/>
                    </a:lnTo>
                    <a:lnTo>
                      <a:pt x="1992" y="1380"/>
                    </a:lnTo>
                    <a:lnTo>
                      <a:pt x="1171" y="1695"/>
                    </a:lnTo>
                    <a:lnTo>
                      <a:pt x="0" y="1328"/>
                    </a:lnTo>
                    <a:lnTo>
                      <a:pt x="20" y="1285"/>
                    </a:lnTo>
                    <a:lnTo>
                      <a:pt x="199" y="1223"/>
                    </a:lnTo>
                    <a:lnTo>
                      <a:pt x="199" y="233"/>
                    </a:lnTo>
                    <a:lnTo>
                      <a:pt x="200" y="232"/>
                    </a:lnTo>
                    <a:lnTo>
                      <a:pt x="204" y="229"/>
                    </a:lnTo>
                    <a:lnTo>
                      <a:pt x="210" y="226"/>
                    </a:lnTo>
                    <a:lnTo>
                      <a:pt x="218" y="220"/>
                    </a:lnTo>
                    <a:lnTo>
                      <a:pt x="230" y="214"/>
                    </a:lnTo>
                    <a:lnTo>
                      <a:pt x="243" y="207"/>
                    </a:lnTo>
                    <a:lnTo>
                      <a:pt x="259" y="201"/>
                    </a:lnTo>
                    <a:lnTo>
                      <a:pt x="277" y="194"/>
                    </a:lnTo>
                    <a:lnTo>
                      <a:pt x="297" y="189"/>
                    </a:lnTo>
                    <a:lnTo>
                      <a:pt x="320" y="185"/>
                    </a:lnTo>
                    <a:lnTo>
                      <a:pt x="344" y="183"/>
                    </a:lnTo>
                    <a:lnTo>
                      <a:pt x="370" y="180"/>
                    </a:lnTo>
                    <a:lnTo>
                      <a:pt x="399" y="181"/>
                    </a:lnTo>
                    <a:lnTo>
                      <a:pt x="430" y="185"/>
                    </a:lnTo>
                    <a:lnTo>
                      <a:pt x="464" y="191"/>
                    </a:lnTo>
                    <a:lnTo>
                      <a:pt x="498" y="201"/>
                    </a:lnTo>
                    <a:lnTo>
                      <a:pt x="548" y="225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64" name="Freeform 11"/>
              <p:cNvSpPr>
                <a:spLocks/>
              </p:cNvSpPr>
              <p:nvPr/>
            </p:nvSpPr>
            <p:spPr bwMode="auto">
              <a:xfrm>
                <a:off x="6551" y="13597"/>
                <a:ext cx="650" cy="735"/>
              </a:xfrm>
              <a:custGeom>
                <a:avLst/>
                <a:gdLst>
                  <a:gd name="T0" fmla="*/ 645 w 650"/>
                  <a:gd name="T1" fmla="*/ 27 h 735"/>
                  <a:gd name="T2" fmla="*/ 642 w 650"/>
                  <a:gd name="T3" fmla="*/ 26 h 735"/>
                  <a:gd name="T4" fmla="*/ 631 w 650"/>
                  <a:gd name="T5" fmla="*/ 23 h 735"/>
                  <a:gd name="T6" fmla="*/ 615 w 650"/>
                  <a:gd name="T7" fmla="*/ 19 h 735"/>
                  <a:gd name="T8" fmla="*/ 592 w 650"/>
                  <a:gd name="T9" fmla="*/ 15 h 735"/>
                  <a:gd name="T10" fmla="*/ 565 w 650"/>
                  <a:gd name="T11" fmla="*/ 10 h 735"/>
                  <a:gd name="T12" fmla="*/ 533 w 650"/>
                  <a:gd name="T13" fmla="*/ 6 h 735"/>
                  <a:gd name="T14" fmla="*/ 496 w 650"/>
                  <a:gd name="T15" fmla="*/ 3 h 735"/>
                  <a:gd name="T16" fmla="*/ 456 w 650"/>
                  <a:gd name="T17" fmla="*/ 1 h 735"/>
                  <a:gd name="T18" fmla="*/ 411 w 650"/>
                  <a:gd name="T19" fmla="*/ 0 h 735"/>
                  <a:gd name="T20" fmla="*/ 364 w 650"/>
                  <a:gd name="T21" fmla="*/ 2 h 735"/>
                  <a:gd name="T22" fmla="*/ 315 w 650"/>
                  <a:gd name="T23" fmla="*/ 6 h 735"/>
                  <a:gd name="T24" fmla="*/ 262 w 650"/>
                  <a:gd name="T25" fmla="*/ 15 h 735"/>
                  <a:gd name="T26" fmla="*/ 209 w 650"/>
                  <a:gd name="T27" fmla="*/ 26 h 735"/>
                  <a:gd name="T28" fmla="*/ 154 w 650"/>
                  <a:gd name="T29" fmla="*/ 42 h 735"/>
                  <a:gd name="T30" fmla="*/ 98 w 650"/>
                  <a:gd name="T31" fmla="*/ 61 h 735"/>
                  <a:gd name="T32" fmla="*/ 42 w 650"/>
                  <a:gd name="T33" fmla="*/ 87 h 735"/>
                  <a:gd name="T34" fmla="*/ 38 w 650"/>
                  <a:gd name="T35" fmla="*/ 101 h 735"/>
                  <a:gd name="T36" fmla="*/ 28 w 650"/>
                  <a:gd name="T37" fmla="*/ 141 h 735"/>
                  <a:gd name="T38" fmla="*/ 17 w 650"/>
                  <a:gd name="T39" fmla="*/ 203 h 735"/>
                  <a:gd name="T40" fmla="*/ 6 w 650"/>
                  <a:gd name="T41" fmla="*/ 283 h 735"/>
                  <a:gd name="T42" fmla="*/ 0 w 650"/>
                  <a:gd name="T43" fmla="*/ 378 h 735"/>
                  <a:gd name="T44" fmla="*/ 5 w 650"/>
                  <a:gd name="T45" fmla="*/ 484 h 735"/>
                  <a:gd name="T46" fmla="*/ 21 w 650"/>
                  <a:gd name="T47" fmla="*/ 599 h 735"/>
                  <a:gd name="T48" fmla="*/ 54 w 650"/>
                  <a:gd name="T49" fmla="*/ 716 h 735"/>
                  <a:gd name="T50" fmla="*/ 58 w 650"/>
                  <a:gd name="T51" fmla="*/ 716 h 735"/>
                  <a:gd name="T52" fmla="*/ 66 w 650"/>
                  <a:gd name="T53" fmla="*/ 715 h 735"/>
                  <a:gd name="T54" fmla="*/ 80 w 650"/>
                  <a:gd name="T55" fmla="*/ 713 h 735"/>
                  <a:gd name="T56" fmla="*/ 99 w 650"/>
                  <a:gd name="T57" fmla="*/ 712 h 735"/>
                  <a:gd name="T58" fmla="*/ 124 w 650"/>
                  <a:gd name="T59" fmla="*/ 710 h 735"/>
                  <a:gd name="T60" fmla="*/ 153 w 650"/>
                  <a:gd name="T61" fmla="*/ 708 h 735"/>
                  <a:gd name="T62" fmla="*/ 188 w 650"/>
                  <a:gd name="T63" fmla="*/ 707 h 735"/>
                  <a:gd name="T64" fmla="*/ 225 w 650"/>
                  <a:gd name="T65" fmla="*/ 706 h 735"/>
                  <a:gd name="T66" fmla="*/ 267 w 650"/>
                  <a:gd name="T67" fmla="*/ 705 h 735"/>
                  <a:gd name="T68" fmla="*/ 313 w 650"/>
                  <a:gd name="T69" fmla="*/ 706 h 735"/>
                  <a:gd name="T70" fmla="*/ 362 w 650"/>
                  <a:gd name="T71" fmla="*/ 707 h 735"/>
                  <a:gd name="T72" fmla="*/ 415 w 650"/>
                  <a:gd name="T73" fmla="*/ 709 h 735"/>
                  <a:gd name="T74" fmla="*/ 470 w 650"/>
                  <a:gd name="T75" fmla="*/ 713 h 735"/>
                  <a:gd name="T76" fmla="*/ 528 w 650"/>
                  <a:gd name="T77" fmla="*/ 719 h 735"/>
                  <a:gd name="T78" fmla="*/ 588 w 650"/>
                  <a:gd name="T79" fmla="*/ 726 h 735"/>
                  <a:gd name="T80" fmla="*/ 650 w 650"/>
                  <a:gd name="T81" fmla="*/ 735 h 735"/>
                  <a:gd name="T82" fmla="*/ 647 w 650"/>
                  <a:gd name="T83" fmla="*/ 713 h 735"/>
                  <a:gd name="T84" fmla="*/ 641 w 650"/>
                  <a:gd name="T85" fmla="*/ 655 h 735"/>
                  <a:gd name="T86" fmla="*/ 631 w 650"/>
                  <a:gd name="T87" fmla="*/ 568 h 735"/>
                  <a:gd name="T88" fmla="*/ 623 w 650"/>
                  <a:gd name="T89" fmla="*/ 462 h 735"/>
                  <a:gd name="T90" fmla="*/ 618 w 650"/>
                  <a:gd name="T91" fmla="*/ 345 h 735"/>
                  <a:gd name="T92" fmla="*/ 618 w 650"/>
                  <a:gd name="T93" fmla="*/ 229 h 735"/>
                  <a:gd name="T94" fmla="*/ 627 w 650"/>
                  <a:gd name="T95" fmla="*/ 119 h 735"/>
                  <a:gd name="T96" fmla="*/ 645 w 650"/>
                  <a:gd name="T97" fmla="*/ 27 h 73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50"/>
                  <a:gd name="T148" fmla="*/ 0 h 735"/>
                  <a:gd name="T149" fmla="*/ 650 w 650"/>
                  <a:gd name="T150" fmla="*/ 735 h 73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50" h="735">
                    <a:moveTo>
                      <a:pt x="645" y="27"/>
                    </a:moveTo>
                    <a:lnTo>
                      <a:pt x="642" y="26"/>
                    </a:lnTo>
                    <a:lnTo>
                      <a:pt x="631" y="23"/>
                    </a:lnTo>
                    <a:lnTo>
                      <a:pt x="615" y="19"/>
                    </a:lnTo>
                    <a:lnTo>
                      <a:pt x="592" y="15"/>
                    </a:lnTo>
                    <a:lnTo>
                      <a:pt x="565" y="10"/>
                    </a:lnTo>
                    <a:lnTo>
                      <a:pt x="533" y="6"/>
                    </a:lnTo>
                    <a:lnTo>
                      <a:pt x="496" y="3"/>
                    </a:lnTo>
                    <a:lnTo>
                      <a:pt x="456" y="1"/>
                    </a:lnTo>
                    <a:lnTo>
                      <a:pt x="411" y="0"/>
                    </a:lnTo>
                    <a:lnTo>
                      <a:pt x="364" y="2"/>
                    </a:lnTo>
                    <a:lnTo>
                      <a:pt x="315" y="6"/>
                    </a:lnTo>
                    <a:lnTo>
                      <a:pt x="262" y="15"/>
                    </a:lnTo>
                    <a:lnTo>
                      <a:pt x="209" y="26"/>
                    </a:lnTo>
                    <a:lnTo>
                      <a:pt x="154" y="42"/>
                    </a:lnTo>
                    <a:lnTo>
                      <a:pt x="98" y="61"/>
                    </a:lnTo>
                    <a:lnTo>
                      <a:pt x="42" y="87"/>
                    </a:lnTo>
                    <a:lnTo>
                      <a:pt x="38" y="101"/>
                    </a:lnTo>
                    <a:lnTo>
                      <a:pt x="28" y="141"/>
                    </a:lnTo>
                    <a:lnTo>
                      <a:pt x="17" y="203"/>
                    </a:lnTo>
                    <a:lnTo>
                      <a:pt x="6" y="283"/>
                    </a:lnTo>
                    <a:lnTo>
                      <a:pt x="0" y="378"/>
                    </a:lnTo>
                    <a:lnTo>
                      <a:pt x="5" y="484"/>
                    </a:lnTo>
                    <a:lnTo>
                      <a:pt x="21" y="599"/>
                    </a:lnTo>
                    <a:lnTo>
                      <a:pt x="54" y="716"/>
                    </a:lnTo>
                    <a:lnTo>
                      <a:pt x="58" y="716"/>
                    </a:lnTo>
                    <a:lnTo>
                      <a:pt x="66" y="715"/>
                    </a:lnTo>
                    <a:lnTo>
                      <a:pt x="80" y="713"/>
                    </a:lnTo>
                    <a:lnTo>
                      <a:pt x="99" y="712"/>
                    </a:lnTo>
                    <a:lnTo>
                      <a:pt x="124" y="710"/>
                    </a:lnTo>
                    <a:lnTo>
                      <a:pt x="153" y="708"/>
                    </a:lnTo>
                    <a:lnTo>
                      <a:pt x="188" y="707"/>
                    </a:lnTo>
                    <a:lnTo>
                      <a:pt x="225" y="706"/>
                    </a:lnTo>
                    <a:lnTo>
                      <a:pt x="267" y="705"/>
                    </a:lnTo>
                    <a:lnTo>
                      <a:pt x="313" y="706"/>
                    </a:lnTo>
                    <a:lnTo>
                      <a:pt x="362" y="707"/>
                    </a:lnTo>
                    <a:lnTo>
                      <a:pt x="415" y="709"/>
                    </a:lnTo>
                    <a:lnTo>
                      <a:pt x="470" y="713"/>
                    </a:lnTo>
                    <a:lnTo>
                      <a:pt x="528" y="719"/>
                    </a:lnTo>
                    <a:lnTo>
                      <a:pt x="588" y="726"/>
                    </a:lnTo>
                    <a:lnTo>
                      <a:pt x="650" y="735"/>
                    </a:lnTo>
                    <a:lnTo>
                      <a:pt x="647" y="713"/>
                    </a:lnTo>
                    <a:lnTo>
                      <a:pt x="641" y="655"/>
                    </a:lnTo>
                    <a:lnTo>
                      <a:pt x="631" y="568"/>
                    </a:lnTo>
                    <a:lnTo>
                      <a:pt x="623" y="462"/>
                    </a:lnTo>
                    <a:lnTo>
                      <a:pt x="618" y="345"/>
                    </a:lnTo>
                    <a:lnTo>
                      <a:pt x="618" y="229"/>
                    </a:lnTo>
                    <a:lnTo>
                      <a:pt x="627" y="119"/>
                    </a:lnTo>
                    <a:lnTo>
                      <a:pt x="645" y="2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65" name="Freeform 12"/>
              <p:cNvSpPr>
                <a:spLocks/>
              </p:cNvSpPr>
              <p:nvPr/>
            </p:nvSpPr>
            <p:spPr bwMode="auto">
              <a:xfrm>
                <a:off x="6623" y="13797"/>
                <a:ext cx="1071" cy="731"/>
              </a:xfrm>
              <a:custGeom>
                <a:avLst/>
                <a:gdLst>
                  <a:gd name="T0" fmla="*/ 6 w 1071"/>
                  <a:gd name="T1" fmla="*/ 552 h 731"/>
                  <a:gd name="T2" fmla="*/ 0 w 1071"/>
                  <a:gd name="T3" fmla="*/ 642 h 731"/>
                  <a:gd name="T4" fmla="*/ 698 w 1071"/>
                  <a:gd name="T5" fmla="*/ 731 h 731"/>
                  <a:gd name="T6" fmla="*/ 703 w 1071"/>
                  <a:gd name="T7" fmla="*/ 729 h 731"/>
                  <a:gd name="T8" fmla="*/ 717 w 1071"/>
                  <a:gd name="T9" fmla="*/ 722 h 731"/>
                  <a:gd name="T10" fmla="*/ 740 w 1071"/>
                  <a:gd name="T11" fmla="*/ 710 h 731"/>
                  <a:gd name="T12" fmla="*/ 768 w 1071"/>
                  <a:gd name="T13" fmla="*/ 694 h 731"/>
                  <a:gd name="T14" fmla="*/ 801 w 1071"/>
                  <a:gd name="T15" fmla="*/ 672 h 731"/>
                  <a:gd name="T16" fmla="*/ 838 w 1071"/>
                  <a:gd name="T17" fmla="*/ 645 h 731"/>
                  <a:gd name="T18" fmla="*/ 876 w 1071"/>
                  <a:gd name="T19" fmla="*/ 614 h 731"/>
                  <a:gd name="T20" fmla="*/ 915 w 1071"/>
                  <a:gd name="T21" fmla="*/ 577 h 731"/>
                  <a:gd name="T22" fmla="*/ 953 w 1071"/>
                  <a:gd name="T23" fmla="*/ 536 h 731"/>
                  <a:gd name="T24" fmla="*/ 988 w 1071"/>
                  <a:gd name="T25" fmla="*/ 491 h 731"/>
                  <a:gd name="T26" fmla="*/ 1018 w 1071"/>
                  <a:gd name="T27" fmla="*/ 439 h 731"/>
                  <a:gd name="T28" fmla="*/ 1043 w 1071"/>
                  <a:gd name="T29" fmla="*/ 383 h 731"/>
                  <a:gd name="T30" fmla="*/ 1061 w 1071"/>
                  <a:gd name="T31" fmla="*/ 322 h 731"/>
                  <a:gd name="T32" fmla="*/ 1071 w 1071"/>
                  <a:gd name="T33" fmla="*/ 255 h 731"/>
                  <a:gd name="T34" fmla="*/ 1070 w 1071"/>
                  <a:gd name="T35" fmla="*/ 185 h 731"/>
                  <a:gd name="T36" fmla="*/ 1057 w 1071"/>
                  <a:gd name="T37" fmla="*/ 108 h 731"/>
                  <a:gd name="T38" fmla="*/ 1055 w 1071"/>
                  <a:gd name="T39" fmla="*/ 104 h 731"/>
                  <a:gd name="T40" fmla="*/ 1049 w 1071"/>
                  <a:gd name="T41" fmla="*/ 92 h 731"/>
                  <a:gd name="T42" fmla="*/ 1037 w 1071"/>
                  <a:gd name="T43" fmla="*/ 76 h 731"/>
                  <a:gd name="T44" fmla="*/ 1022 w 1071"/>
                  <a:gd name="T45" fmla="*/ 57 h 731"/>
                  <a:gd name="T46" fmla="*/ 1002 w 1071"/>
                  <a:gd name="T47" fmla="*/ 37 h 731"/>
                  <a:gd name="T48" fmla="*/ 979 w 1071"/>
                  <a:gd name="T49" fmla="*/ 20 h 731"/>
                  <a:gd name="T50" fmla="*/ 951 w 1071"/>
                  <a:gd name="T51" fmla="*/ 7 h 731"/>
                  <a:gd name="T52" fmla="*/ 919 w 1071"/>
                  <a:gd name="T53" fmla="*/ 0 h 731"/>
                  <a:gd name="T54" fmla="*/ 924 w 1071"/>
                  <a:gd name="T55" fmla="*/ 12 h 731"/>
                  <a:gd name="T56" fmla="*/ 934 w 1071"/>
                  <a:gd name="T57" fmla="*/ 44 h 731"/>
                  <a:gd name="T58" fmla="*/ 947 w 1071"/>
                  <a:gd name="T59" fmla="*/ 94 h 731"/>
                  <a:gd name="T60" fmla="*/ 958 w 1071"/>
                  <a:gd name="T61" fmla="*/ 159 h 731"/>
                  <a:gd name="T62" fmla="*/ 961 w 1071"/>
                  <a:gd name="T63" fmla="*/ 238 h 731"/>
                  <a:gd name="T64" fmla="*/ 953 w 1071"/>
                  <a:gd name="T65" fmla="*/ 324 h 731"/>
                  <a:gd name="T66" fmla="*/ 928 w 1071"/>
                  <a:gd name="T67" fmla="*/ 418 h 731"/>
                  <a:gd name="T68" fmla="*/ 884 w 1071"/>
                  <a:gd name="T69" fmla="*/ 516 h 731"/>
                  <a:gd name="T70" fmla="*/ 883 w 1071"/>
                  <a:gd name="T71" fmla="*/ 518 h 731"/>
                  <a:gd name="T72" fmla="*/ 879 w 1071"/>
                  <a:gd name="T73" fmla="*/ 521 h 731"/>
                  <a:gd name="T74" fmla="*/ 872 w 1071"/>
                  <a:gd name="T75" fmla="*/ 526 h 731"/>
                  <a:gd name="T76" fmla="*/ 862 w 1071"/>
                  <a:gd name="T77" fmla="*/ 534 h 731"/>
                  <a:gd name="T78" fmla="*/ 851 w 1071"/>
                  <a:gd name="T79" fmla="*/ 541 h 731"/>
                  <a:gd name="T80" fmla="*/ 837 w 1071"/>
                  <a:gd name="T81" fmla="*/ 550 h 731"/>
                  <a:gd name="T82" fmla="*/ 819 w 1071"/>
                  <a:gd name="T83" fmla="*/ 559 h 731"/>
                  <a:gd name="T84" fmla="*/ 800 w 1071"/>
                  <a:gd name="T85" fmla="*/ 567 h 731"/>
                  <a:gd name="T86" fmla="*/ 778 w 1071"/>
                  <a:gd name="T87" fmla="*/ 575 h 731"/>
                  <a:gd name="T88" fmla="*/ 754 w 1071"/>
                  <a:gd name="T89" fmla="*/ 582 h 731"/>
                  <a:gd name="T90" fmla="*/ 727 w 1071"/>
                  <a:gd name="T91" fmla="*/ 588 h 731"/>
                  <a:gd name="T92" fmla="*/ 697 w 1071"/>
                  <a:gd name="T93" fmla="*/ 592 h 731"/>
                  <a:gd name="T94" fmla="*/ 666 w 1071"/>
                  <a:gd name="T95" fmla="*/ 593 h 731"/>
                  <a:gd name="T96" fmla="*/ 631 w 1071"/>
                  <a:gd name="T97" fmla="*/ 592 h 731"/>
                  <a:gd name="T98" fmla="*/ 593 w 1071"/>
                  <a:gd name="T99" fmla="*/ 589 h 731"/>
                  <a:gd name="T100" fmla="*/ 555 w 1071"/>
                  <a:gd name="T101" fmla="*/ 581 h 731"/>
                  <a:gd name="T102" fmla="*/ 555 w 1071"/>
                  <a:gd name="T103" fmla="*/ 677 h 731"/>
                  <a:gd name="T104" fmla="*/ 24 w 1071"/>
                  <a:gd name="T105" fmla="*/ 623 h 731"/>
                  <a:gd name="T106" fmla="*/ 6 w 1071"/>
                  <a:gd name="T107" fmla="*/ 552 h 73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071"/>
                  <a:gd name="T163" fmla="*/ 0 h 731"/>
                  <a:gd name="T164" fmla="*/ 1071 w 1071"/>
                  <a:gd name="T165" fmla="*/ 731 h 73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071" h="731">
                    <a:moveTo>
                      <a:pt x="6" y="552"/>
                    </a:moveTo>
                    <a:lnTo>
                      <a:pt x="0" y="642"/>
                    </a:lnTo>
                    <a:lnTo>
                      <a:pt x="698" y="731"/>
                    </a:lnTo>
                    <a:lnTo>
                      <a:pt x="703" y="729"/>
                    </a:lnTo>
                    <a:lnTo>
                      <a:pt x="717" y="722"/>
                    </a:lnTo>
                    <a:lnTo>
                      <a:pt x="740" y="710"/>
                    </a:lnTo>
                    <a:lnTo>
                      <a:pt x="768" y="694"/>
                    </a:lnTo>
                    <a:lnTo>
                      <a:pt x="801" y="672"/>
                    </a:lnTo>
                    <a:lnTo>
                      <a:pt x="838" y="645"/>
                    </a:lnTo>
                    <a:lnTo>
                      <a:pt x="876" y="614"/>
                    </a:lnTo>
                    <a:lnTo>
                      <a:pt x="915" y="577"/>
                    </a:lnTo>
                    <a:lnTo>
                      <a:pt x="953" y="536"/>
                    </a:lnTo>
                    <a:lnTo>
                      <a:pt x="988" y="491"/>
                    </a:lnTo>
                    <a:lnTo>
                      <a:pt x="1018" y="439"/>
                    </a:lnTo>
                    <a:lnTo>
                      <a:pt x="1043" y="383"/>
                    </a:lnTo>
                    <a:lnTo>
                      <a:pt x="1061" y="322"/>
                    </a:lnTo>
                    <a:lnTo>
                      <a:pt x="1071" y="255"/>
                    </a:lnTo>
                    <a:lnTo>
                      <a:pt x="1070" y="185"/>
                    </a:lnTo>
                    <a:lnTo>
                      <a:pt x="1057" y="108"/>
                    </a:lnTo>
                    <a:lnTo>
                      <a:pt x="1055" y="104"/>
                    </a:lnTo>
                    <a:lnTo>
                      <a:pt x="1049" y="92"/>
                    </a:lnTo>
                    <a:lnTo>
                      <a:pt x="1037" y="76"/>
                    </a:lnTo>
                    <a:lnTo>
                      <a:pt x="1022" y="57"/>
                    </a:lnTo>
                    <a:lnTo>
                      <a:pt x="1002" y="37"/>
                    </a:lnTo>
                    <a:lnTo>
                      <a:pt x="979" y="20"/>
                    </a:lnTo>
                    <a:lnTo>
                      <a:pt x="951" y="7"/>
                    </a:lnTo>
                    <a:lnTo>
                      <a:pt x="919" y="0"/>
                    </a:lnTo>
                    <a:lnTo>
                      <a:pt x="924" y="12"/>
                    </a:lnTo>
                    <a:lnTo>
                      <a:pt x="934" y="44"/>
                    </a:lnTo>
                    <a:lnTo>
                      <a:pt x="947" y="94"/>
                    </a:lnTo>
                    <a:lnTo>
                      <a:pt x="958" y="159"/>
                    </a:lnTo>
                    <a:lnTo>
                      <a:pt x="961" y="238"/>
                    </a:lnTo>
                    <a:lnTo>
                      <a:pt x="953" y="324"/>
                    </a:lnTo>
                    <a:lnTo>
                      <a:pt x="928" y="418"/>
                    </a:lnTo>
                    <a:lnTo>
                      <a:pt x="884" y="516"/>
                    </a:lnTo>
                    <a:lnTo>
                      <a:pt x="883" y="518"/>
                    </a:lnTo>
                    <a:lnTo>
                      <a:pt x="879" y="521"/>
                    </a:lnTo>
                    <a:lnTo>
                      <a:pt x="872" y="526"/>
                    </a:lnTo>
                    <a:lnTo>
                      <a:pt x="862" y="534"/>
                    </a:lnTo>
                    <a:lnTo>
                      <a:pt x="851" y="541"/>
                    </a:lnTo>
                    <a:lnTo>
                      <a:pt x="837" y="550"/>
                    </a:lnTo>
                    <a:lnTo>
                      <a:pt x="819" y="559"/>
                    </a:lnTo>
                    <a:lnTo>
                      <a:pt x="800" y="567"/>
                    </a:lnTo>
                    <a:lnTo>
                      <a:pt x="778" y="575"/>
                    </a:lnTo>
                    <a:lnTo>
                      <a:pt x="754" y="582"/>
                    </a:lnTo>
                    <a:lnTo>
                      <a:pt x="727" y="588"/>
                    </a:lnTo>
                    <a:lnTo>
                      <a:pt x="697" y="592"/>
                    </a:lnTo>
                    <a:lnTo>
                      <a:pt x="666" y="593"/>
                    </a:lnTo>
                    <a:lnTo>
                      <a:pt x="631" y="592"/>
                    </a:lnTo>
                    <a:lnTo>
                      <a:pt x="593" y="589"/>
                    </a:lnTo>
                    <a:lnTo>
                      <a:pt x="555" y="581"/>
                    </a:lnTo>
                    <a:lnTo>
                      <a:pt x="555" y="677"/>
                    </a:lnTo>
                    <a:lnTo>
                      <a:pt x="24" y="623"/>
                    </a:lnTo>
                    <a:lnTo>
                      <a:pt x="6" y="5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66" name="Freeform 13"/>
              <p:cNvSpPr>
                <a:spLocks/>
              </p:cNvSpPr>
              <p:nvPr/>
            </p:nvSpPr>
            <p:spPr bwMode="auto">
              <a:xfrm>
                <a:off x="6486" y="14516"/>
                <a:ext cx="787" cy="253"/>
              </a:xfrm>
              <a:custGeom>
                <a:avLst/>
                <a:gdLst>
                  <a:gd name="T0" fmla="*/ 787 w 787"/>
                  <a:gd name="T1" fmla="*/ 91 h 253"/>
                  <a:gd name="T2" fmla="*/ 12 w 787"/>
                  <a:gd name="T3" fmla="*/ 0 h 253"/>
                  <a:gd name="T4" fmla="*/ 0 w 787"/>
                  <a:gd name="T5" fmla="*/ 91 h 253"/>
                  <a:gd name="T6" fmla="*/ 764 w 787"/>
                  <a:gd name="T7" fmla="*/ 253 h 253"/>
                  <a:gd name="T8" fmla="*/ 787 w 787"/>
                  <a:gd name="T9" fmla="*/ 91 h 2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253"/>
                  <a:gd name="T17" fmla="*/ 787 w 787"/>
                  <a:gd name="T18" fmla="*/ 253 h 2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253">
                    <a:moveTo>
                      <a:pt x="787" y="91"/>
                    </a:moveTo>
                    <a:lnTo>
                      <a:pt x="12" y="0"/>
                    </a:lnTo>
                    <a:lnTo>
                      <a:pt x="0" y="91"/>
                    </a:lnTo>
                    <a:lnTo>
                      <a:pt x="764" y="253"/>
                    </a:lnTo>
                    <a:lnTo>
                      <a:pt x="787" y="9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67" name="Freeform 14"/>
              <p:cNvSpPr>
                <a:spLocks/>
              </p:cNvSpPr>
              <p:nvPr/>
            </p:nvSpPr>
            <p:spPr bwMode="auto">
              <a:xfrm>
                <a:off x="6879" y="14597"/>
                <a:ext cx="336" cy="115"/>
              </a:xfrm>
              <a:custGeom>
                <a:avLst/>
                <a:gdLst>
                  <a:gd name="T0" fmla="*/ 336 w 336"/>
                  <a:gd name="T1" fmla="*/ 50 h 115"/>
                  <a:gd name="T2" fmla="*/ 4 w 336"/>
                  <a:gd name="T3" fmla="*/ 0 h 115"/>
                  <a:gd name="T4" fmla="*/ 0 w 336"/>
                  <a:gd name="T5" fmla="*/ 48 h 115"/>
                  <a:gd name="T6" fmla="*/ 327 w 336"/>
                  <a:gd name="T7" fmla="*/ 115 h 115"/>
                  <a:gd name="T8" fmla="*/ 336 w 336"/>
                  <a:gd name="T9" fmla="*/ 50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6"/>
                  <a:gd name="T16" fmla="*/ 0 h 115"/>
                  <a:gd name="T17" fmla="*/ 336 w 336"/>
                  <a:gd name="T18" fmla="*/ 115 h 1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6" h="115">
                    <a:moveTo>
                      <a:pt x="336" y="50"/>
                    </a:moveTo>
                    <a:lnTo>
                      <a:pt x="4" y="0"/>
                    </a:lnTo>
                    <a:lnTo>
                      <a:pt x="0" y="48"/>
                    </a:lnTo>
                    <a:lnTo>
                      <a:pt x="327" y="115"/>
                    </a:lnTo>
                    <a:lnTo>
                      <a:pt x="336" y="5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68" name="Freeform 15"/>
              <p:cNvSpPr>
                <a:spLocks/>
              </p:cNvSpPr>
              <p:nvPr/>
            </p:nvSpPr>
            <p:spPr bwMode="auto">
              <a:xfrm>
                <a:off x="6536" y="14540"/>
                <a:ext cx="225" cy="85"/>
              </a:xfrm>
              <a:custGeom>
                <a:avLst/>
                <a:gdLst>
                  <a:gd name="T0" fmla="*/ 225 w 225"/>
                  <a:gd name="T1" fmla="*/ 39 h 85"/>
                  <a:gd name="T2" fmla="*/ 0 w 225"/>
                  <a:gd name="T3" fmla="*/ 0 h 85"/>
                  <a:gd name="T4" fmla="*/ 3 w 225"/>
                  <a:gd name="T5" fmla="*/ 41 h 85"/>
                  <a:gd name="T6" fmla="*/ 218 w 225"/>
                  <a:gd name="T7" fmla="*/ 85 h 85"/>
                  <a:gd name="T8" fmla="*/ 225 w 225"/>
                  <a:gd name="T9" fmla="*/ 39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5"/>
                  <a:gd name="T16" fmla="*/ 0 h 85"/>
                  <a:gd name="T17" fmla="*/ 225 w 225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5" h="85">
                    <a:moveTo>
                      <a:pt x="225" y="39"/>
                    </a:moveTo>
                    <a:lnTo>
                      <a:pt x="0" y="0"/>
                    </a:lnTo>
                    <a:lnTo>
                      <a:pt x="3" y="41"/>
                    </a:lnTo>
                    <a:lnTo>
                      <a:pt x="218" y="85"/>
                    </a:lnTo>
                    <a:lnTo>
                      <a:pt x="225" y="3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69" name="Freeform 16"/>
              <p:cNvSpPr>
                <a:spLocks/>
              </p:cNvSpPr>
              <p:nvPr/>
            </p:nvSpPr>
            <p:spPr bwMode="auto">
              <a:xfrm>
                <a:off x="5972" y="14624"/>
                <a:ext cx="1325" cy="439"/>
              </a:xfrm>
              <a:custGeom>
                <a:avLst/>
                <a:gdLst>
                  <a:gd name="T0" fmla="*/ 0 w 1325"/>
                  <a:gd name="T1" fmla="*/ 132 h 439"/>
                  <a:gd name="T2" fmla="*/ 3 w 1325"/>
                  <a:gd name="T3" fmla="*/ 132 h 439"/>
                  <a:gd name="T4" fmla="*/ 10 w 1325"/>
                  <a:gd name="T5" fmla="*/ 130 h 439"/>
                  <a:gd name="T6" fmla="*/ 24 w 1325"/>
                  <a:gd name="T7" fmla="*/ 128 h 439"/>
                  <a:gd name="T8" fmla="*/ 42 w 1325"/>
                  <a:gd name="T9" fmla="*/ 125 h 439"/>
                  <a:gd name="T10" fmla="*/ 62 w 1325"/>
                  <a:gd name="T11" fmla="*/ 121 h 439"/>
                  <a:gd name="T12" fmla="*/ 86 w 1325"/>
                  <a:gd name="T13" fmla="*/ 116 h 439"/>
                  <a:gd name="T14" fmla="*/ 113 w 1325"/>
                  <a:gd name="T15" fmla="*/ 109 h 439"/>
                  <a:gd name="T16" fmla="*/ 141 w 1325"/>
                  <a:gd name="T17" fmla="*/ 102 h 439"/>
                  <a:gd name="T18" fmla="*/ 170 w 1325"/>
                  <a:gd name="T19" fmla="*/ 94 h 439"/>
                  <a:gd name="T20" fmla="*/ 199 w 1325"/>
                  <a:gd name="T21" fmla="*/ 85 h 439"/>
                  <a:gd name="T22" fmla="*/ 228 w 1325"/>
                  <a:gd name="T23" fmla="*/ 74 h 439"/>
                  <a:gd name="T24" fmla="*/ 257 w 1325"/>
                  <a:gd name="T25" fmla="*/ 62 h 439"/>
                  <a:gd name="T26" fmla="*/ 285 w 1325"/>
                  <a:gd name="T27" fmla="*/ 48 h 439"/>
                  <a:gd name="T28" fmla="*/ 309 w 1325"/>
                  <a:gd name="T29" fmla="*/ 34 h 439"/>
                  <a:gd name="T30" fmla="*/ 333 w 1325"/>
                  <a:gd name="T31" fmla="*/ 18 h 439"/>
                  <a:gd name="T32" fmla="*/ 352 w 1325"/>
                  <a:gd name="T33" fmla="*/ 0 h 439"/>
                  <a:gd name="T34" fmla="*/ 1325 w 1325"/>
                  <a:gd name="T35" fmla="*/ 223 h 439"/>
                  <a:gd name="T36" fmla="*/ 1323 w 1325"/>
                  <a:gd name="T37" fmla="*/ 225 h 439"/>
                  <a:gd name="T38" fmla="*/ 1318 w 1325"/>
                  <a:gd name="T39" fmla="*/ 230 h 439"/>
                  <a:gd name="T40" fmla="*/ 1309 w 1325"/>
                  <a:gd name="T41" fmla="*/ 239 h 439"/>
                  <a:gd name="T42" fmla="*/ 1297 w 1325"/>
                  <a:gd name="T43" fmla="*/ 250 h 439"/>
                  <a:gd name="T44" fmla="*/ 1282 w 1325"/>
                  <a:gd name="T45" fmla="*/ 263 h 439"/>
                  <a:gd name="T46" fmla="*/ 1265 w 1325"/>
                  <a:gd name="T47" fmla="*/ 278 h 439"/>
                  <a:gd name="T48" fmla="*/ 1247 w 1325"/>
                  <a:gd name="T49" fmla="*/ 295 h 439"/>
                  <a:gd name="T50" fmla="*/ 1225 w 1325"/>
                  <a:gd name="T51" fmla="*/ 312 h 439"/>
                  <a:gd name="T52" fmla="*/ 1202 w 1325"/>
                  <a:gd name="T53" fmla="*/ 331 h 439"/>
                  <a:gd name="T54" fmla="*/ 1179 w 1325"/>
                  <a:gd name="T55" fmla="*/ 349 h 439"/>
                  <a:gd name="T56" fmla="*/ 1154 w 1325"/>
                  <a:gd name="T57" fmla="*/ 367 h 439"/>
                  <a:gd name="T58" fmla="*/ 1128 w 1325"/>
                  <a:gd name="T59" fmla="*/ 385 h 439"/>
                  <a:gd name="T60" fmla="*/ 1102 w 1325"/>
                  <a:gd name="T61" fmla="*/ 401 h 439"/>
                  <a:gd name="T62" fmla="*/ 1077 w 1325"/>
                  <a:gd name="T63" fmla="*/ 415 h 439"/>
                  <a:gd name="T64" fmla="*/ 1051 w 1325"/>
                  <a:gd name="T65" fmla="*/ 428 h 439"/>
                  <a:gd name="T66" fmla="*/ 1026 w 1325"/>
                  <a:gd name="T67" fmla="*/ 439 h 439"/>
                  <a:gd name="T68" fmla="*/ 0 w 1325"/>
                  <a:gd name="T69" fmla="*/ 132 h 4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25"/>
                  <a:gd name="T106" fmla="*/ 0 h 439"/>
                  <a:gd name="T107" fmla="*/ 1325 w 1325"/>
                  <a:gd name="T108" fmla="*/ 439 h 43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25" h="439">
                    <a:moveTo>
                      <a:pt x="0" y="132"/>
                    </a:moveTo>
                    <a:lnTo>
                      <a:pt x="3" y="132"/>
                    </a:lnTo>
                    <a:lnTo>
                      <a:pt x="10" y="130"/>
                    </a:lnTo>
                    <a:lnTo>
                      <a:pt x="24" y="128"/>
                    </a:lnTo>
                    <a:lnTo>
                      <a:pt x="42" y="125"/>
                    </a:lnTo>
                    <a:lnTo>
                      <a:pt x="62" y="121"/>
                    </a:lnTo>
                    <a:lnTo>
                      <a:pt x="86" y="116"/>
                    </a:lnTo>
                    <a:lnTo>
                      <a:pt x="113" y="109"/>
                    </a:lnTo>
                    <a:lnTo>
                      <a:pt x="141" y="102"/>
                    </a:lnTo>
                    <a:lnTo>
                      <a:pt x="170" y="94"/>
                    </a:lnTo>
                    <a:lnTo>
                      <a:pt x="199" y="85"/>
                    </a:lnTo>
                    <a:lnTo>
                      <a:pt x="228" y="74"/>
                    </a:lnTo>
                    <a:lnTo>
                      <a:pt x="257" y="62"/>
                    </a:lnTo>
                    <a:lnTo>
                      <a:pt x="285" y="48"/>
                    </a:lnTo>
                    <a:lnTo>
                      <a:pt x="309" y="34"/>
                    </a:lnTo>
                    <a:lnTo>
                      <a:pt x="333" y="18"/>
                    </a:lnTo>
                    <a:lnTo>
                      <a:pt x="352" y="0"/>
                    </a:lnTo>
                    <a:lnTo>
                      <a:pt x="1325" y="223"/>
                    </a:lnTo>
                    <a:lnTo>
                      <a:pt x="1323" y="225"/>
                    </a:lnTo>
                    <a:lnTo>
                      <a:pt x="1318" y="230"/>
                    </a:lnTo>
                    <a:lnTo>
                      <a:pt x="1309" y="239"/>
                    </a:lnTo>
                    <a:lnTo>
                      <a:pt x="1297" y="250"/>
                    </a:lnTo>
                    <a:lnTo>
                      <a:pt x="1282" y="263"/>
                    </a:lnTo>
                    <a:lnTo>
                      <a:pt x="1265" y="278"/>
                    </a:lnTo>
                    <a:lnTo>
                      <a:pt x="1247" y="295"/>
                    </a:lnTo>
                    <a:lnTo>
                      <a:pt x="1225" y="312"/>
                    </a:lnTo>
                    <a:lnTo>
                      <a:pt x="1202" y="331"/>
                    </a:lnTo>
                    <a:lnTo>
                      <a:pt x="1179" y="349"/>
                    </a:lnTo>
                    <a:lnTo>
                      <a:pt x="1154" y="367"/>
                    </a:lnTo>
                    <a:lnTo>
                      <a:pt x="1128" y="385"/>
                    </a:lnTo>
                    <a:lnTo>
                      <a:pt x="1102" y="401"/>
                    </a:lnTo>
                    <a:lnTo>
                      <a:pt x="1077" y="415"/>
                    </a:lnTo>
                    <a:lnTo>
                      <a:pt x="1051" y="428"/>
                    </a:lnTo>
                    <a:lnTo>
                      <a:pt x="1026" y="439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0" name="Freeform 17"/>
              <p:cNvSpPr>
                <a:spLocks/>
              </p:cNvSpPr>
              <p:nvPr/>
            </p:nvSpPr>
            <p:spPr bwMode="auto">
              <a:xfrm>
                <a:off x="7292" y="14577"/>
                <a:ext cx="472" cy="209"/>
              </a:xfrm>
              <a:custGeom>
                <a:avLst/>
                <a:gdLst>
                  <a:gd name="T0" fmla="*/ 47 w 472"/>
                  <a:gd name="T1" fmla="*/ 209 h 209"/>
                  <a:gd name="T2" fmla="*/ 472 w 472"/>
                  <a:gd name="T3" fmla="*/ 84 h 209"/>
                  <a:gd name="T4" fmla="*/ 215 w 472"/>
                  <a:gd name="T5" fmla="*/ 0 h 209"/>
                  <a:gd name="T6" fmla="*/ 5 w 472"/>
                  <a:gd name="T7" fmla="*/ 24 h 209"/>
                  <a:gd name="T8" fmla="*/ 0 w 472"/>
                  <a:gd name="T9" fmla="*/ 197 h 209"/>
                  <a:gd name="T10" fmla="*/ 47 w 472"/>
                  <a:gd name="T11" fmla="*/ 209 h 2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2"/>
                  <a:gd name="T19" fmla="*/ 0 h 209"/>
                  <a:gd name="T20" fmla="*/ 472 w 472"/>
                  <a:gd name="T21" fmla="*/ 209 h 20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2" h="209">
                    <a:moveTo>
                      <a:pt x="47" y="209"/>
                    </a:moveTo>
                    <a:lnTo>
                      <a:pt x="472" y="84"/>
                    </a:lnTo>
                    <a:lnTo>
                      <a:pt x="215" y="0"/>
                    </a:lnTo>
                    <a:lnTo>
                      <a:pt x="5" y="24"/>
                    </a:lnTo>
                    <a:lnTo>
                      <a:pt x="0" y="197"/>
                    </a:lnTo>
                    <a:lnTo>
                      <a:pt x="47" y="20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1" name="Freeform 18"/>
              <p:cNvSpPr>
                <a:spLocks/>
              </p:cNvSpPr>
              <p:nvPr/>
            </p:nvSpPr>
            <p:spPr bwMode="auto">
              <a:xfrm>
                <a:off x="6073" y="13679"/>
                <a:ext cx="251" cy="999"/>
              </a:xfrm>
              <a:custGeom>
                <a:avLst/>
                <a:gdLst>
                  <a:gd name="T0" fmla="*/ 251 w 251"/>
                  <a:gd name="T1" fmla="*/ 23 h 999"/>
                  <a:gd name="T2" fmla="*/ 250 w 251"/>
                  <a:gd name="T3" fmla="*/ 22 h 999"/>
                  <a:gd name="T4" fmla="*/ 246 w 251"/>
                  <a:gd name="T5" fmla="*/ 20 h 999"/>
                  <a:gd name="T6" fmla="*/ 239 w 251"/>
                  <a:gd name="T7" fmla="*/ 18 h 999"/>
                  <a:gd name="T8" fmla="*/ 230 w 251"/>
                  <a:gd name="T9" fmla="*/ 15 h 999"/>
                  <a:gd name="T10" fmla="*/ 218 w 251"/>
                  <a:gd name="T11" fmla="*/ 11 h 999"/>
                  <a:gd name="T12" fmla="*/ 205 w 251"/>
                  <a:gd name="T13" fmla="*/ 7 h 999"/>
                  <a:gd name="T14" fmla="*/ 190 w 251"/>
                  <a:gd name="T15" fmla="*/ 4 h 999"/>
                  <a:gd name="T16" fmla="*/ 173 w 251"/>
                  <a:gd name="T17" fmla="*/ 1 h 999"/>
                  <a:gd name="T18" fmla="*/ 155 w 251"/>
                  <a:gd name="T19" fmla="*/ 0 h 999"/>
                  <a:gd name="T20" fmla="*/ 134 w 251"/>
                  <a:gd name="T21" fmla="*/ 0 h 999"/>
                  <a:gd name="T22" fmla="*/ 114 w 251"/>
                  <a:gd name="T23" fmla="*/ 2 h 999"/>
                  <a:gd name="T24" fmla="*/ 92 w 251"/>
                  <a:gd name="T25" fmla="*/ 5 h 999"/>
                  <a:gd name="T26" fmla="*/ 70 w 251"/>
                  <a:gd name="T27" fmla="*/ 12 h 999"/>
                  <a:gd name="T28" fmla="*/ 47 w 251"/>
                  <a:gd name="T29" fmla="*/ 20 h 999"/>
                  <a:gd name="T30" fmla="*/ 23 w 251"/>
                  <a:gd name="T31" fmla="*/ 32 h 999"/>
                  <a:gd name="T32" fmla="*/ 0 w 251"/>
                  <a:gd name="T33" fmla="*/ 47 h 999"/>
                  <a:gd name="T34" fmla="*/ 0 w 251"/>
                  <a:gd name="T35" fmla="*/ 999 h 999"/>
                  <a:gd name="T36" fmla="*/ 1 w 251"/>
                  <a:gd name="T37" fmla="*/ 999 h 999"/>
                  <a:gd name="T38" fmla="*/ 6 w 251"/>
                  <a:gd name="T39" fmla="*/ 999 h 999"/>
                  <a:gd name="T40" fmla="*/ 14 w 251"/>
                  <a:gd name="T41" fmla="*/ 998 h 999"/>
                  <a:gd name="T42" fmla="*/ 23 w 251"/>
                  <a:gd name="T43" fmla="*/ 997 h 999"/>
                  <a:gd name="T44" fmla="*/ 35 w 251"/>
                  <a:gd name="T45" fmla="*/ 995 h 999"/>
                  <a:gd name="T46" fmla="*/ 49 w 251"/>
                  <a:gd name="T47" fmla="*/ 993 h 999"/>
                  <a:gd name="T48" fmla="*/ 65 w 251"/>
                  <a:gd name="T49" fmla="*/ 990 h 999"/>
                  <a:gd name="T50" fmla="*/ 83 w 251"/>
                  <a:gd name="T51" fmla="*/ 985 h 999"/>
                  <a:gd name="T52" fmla="*/ 102 w 251"/>
                  <a:gd name="T53" fmla="*/ 980 h 999"/>
                  <a:gd name="T54" fmla="*/ 121 w 251"/>
                  <a:gd name="T55" fmla="*/ 973 h 999"/>
                  <a:gd name="T56" fmla="*/ 143 w 251"/>
                  <a:gd name="T57" fmla="*/ 966 h 999"/>
                  <a:gd name="T58" fmla="*/ 164 w 251"/>
                  <a:gd name="T59" fmla="*/ 956 h 999"/>
                  <a:gd name="T60" fmla="*/ 186 w 251"/>
                  <a:gd name="T61" fmla="*/ 945 h 999"/>
                  <a:gd name="T62" fmla="*/ 208 w 251"/>
                  <a:gd name="T63" fmla="*/ 934 h 999"/>
                  <a:gd name="T64" fmla="*/ 230 w 251"/>
                  <a:gd name="T65" fmla="*/ 919 h 999"/>
                  <a:gd name="T66" fmla="*/ 251 w 251"/>
                  <a:gd name="T67" fmla="*/ 903 h 999"/>
                  <a:gd name="T68" fmla="*/ 251 w 251"/>
                  <a:gd name="T69" fmla="*/ 23 h 99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51"/>
                  <a:gd name="T106" fmla="*/ 0 h 999"/>
                  <a:gd name="T107" fmla="*/ 251 w 251"/>
                  <a:gd name="T108" fmla="*/ 999 h 99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51" h="999">
                    <a:moveTo>
                      <a:pt x="251" y="23"/>
                    </a:moveTo>
                    <a:lnTo>
                      <a:pt x="250" y="22"/>
                    </a:lnTo>
                    <a:lnTo>
                      <a:pt x="246" y="20"/>
                    </a:lnTo>
                    <a:lnTo>
                      <a:pt x="239" y="18"/>
                    </a:lnTo>
                    <a:lnTo>
                      <a:pt x="230" y="15"/>
                    </a:lnTo>
                    <a:lnTo>
                      <a:pt x="218" y="11"/>
                    </a:lnTo>
                    <a:lnTo>
                      <a:pt x="205" y="7"/>
                    </a:lnTo>
                    <a:lnTo>
                      <a:pt x="190" y="4"/>
                    </a:lnTo>
                    <a:lnTo>
                      <a:pt x="173" y="1"/>
                    </a:lnTo>
                    <a:lnTo>
                      <a:pt x="155" y="0"/>
                    </a:lnTo>
                    <a:lnTo>
                      <a:pt x="134" y="0"/>
                    </a:lnTo>
                    <a:lnTo>
                      <a:pt x="114" y="2"/>
                    </a:lnTo>
                    <a:lnTo>
                      <a:pt x="92" y="5"/>
                    </a:lnTo>
                    <a:lnTo>
                      <a:pt x="70" y="12"/>
                    </a:lnTo>
                    <a:lnTo>
                      <a:pt x="47" y="20"/>
                    </a:lnTo>
                    <a:lnTo>
                      <a:pt x="23" y="32"/>
                    </a:lnTo>
                    <a:lnTo>
                      <a:pt x="0" y="47"/>
                    </a:lnTo>
                    <a:lnTo>
                      <a:pt x="0" y="999"/>
                    </a:lnTo>
                    <a:lnTo>
                      <a:pt x="1" y="999"/>
                    </a:lnTo>
                    <a:lnTo>
                      <a:pt x="6" y="999"/>
                    </a:lnTo>
                    <a:lnTo>
                      <a:pt x="14" y="998"/>
                    </a:lnTo>
                    <a:lnTo>
                      <a:pt x="23" y="997"/>
                    </a:lnTo>
                    <a:lnTo>
                      <a:pt x="35" y="995"/>
                    </a:lnTo>
                    <a:lnTo>
                      <a:pt x="49" y="993"/>
                    </a:lnTo>
                    <a:lnTo>
                      <a:pt x="65" y="990"/>
                    </a:lnTo>
                    <a:lnTo>
                      <a:pt x="83" y="985"/>
                    </a:lnTo>
                    <a:lnTo>
                      <a:pt x="102" y="980"/>
                    </a:lnTo>
                    <a:lnTo>
                      <a:pt x="121" y="973"/>
                    </a:lnTo>
                    <a:lnTo>
                      <a:pt x="143" y="966"/>
                    </a:lnTo>
                    <a:lnTo>
                      <a:pt x="164" y="956"/>
                    </a:lnTo>
                    <a:lnTo>
                      <a:pt x="186" y="945"/>
                    </a:lnTo>
                    <a:lnTo>
                      <a:pt x="208" y="934"/>
                    </a:lnTo>
                    <a:lnTo>
                      <a:pt x="230" y="919"/>
                    </a:lnTo>
                    <a:lnTo>
                      <a:pt x="251" y="903"/>
                    </a:lnTo>
                    <a:lnTo>
                      <a:pt x="251" y="2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2" name="Freeform 19"/>
              <p:cNvSpPr>
                <a:spLocks/>
              </p:cNvSpPr>
              <p:nvPr/>
            </p:nvSpPr>
            <p:spPr bwMode="auto">
              <a:xfrm>
                <a:off x="6080" y="13687"/>
                <a:ext cx="215" cy="843"/>
              </a:xfrm>
              <a:custGeom>
                <a:avLst/>
                <a:gdLst>
                  <a:gd name="T0" fmla="*/ 215 w 215"/>
                  <a:gd name="T1" fmla="*/ 20 h 843"/>
                  <a:gd name="T2" fmla="*/ 214 w 215"/>
                  <a:gd name="T3" fmla="*/ 19 h 843"/>
                  <a:gd name="T4" fmla="*/ 211 w 215"/>
                  <a:gd name="T5" fmla="*/ 18 h 843"/>
                  <a:gd name="T6" fmla="*/ 205 w 215"/>
                  <a:gd name="T7" fmla="*/ 15 h 843"/>
                  <a:gd name="T8" fmla="*/ 197 w 215"/>
                  <a:gd name="T9" fmla="*/ 12 h 843"/>
                  <a:gd name="T10" fmla="*/ 187 w 215"/>
                  <a:gd name="T11" fmla="*/ 9 h 843"/>
                  <a:gd name="T12" fmla="*/ 176 w 215"/>
                  <a:gd name="T13" fmla="*/ 6 h 843"/>
                  <a:gd name="T14" fmla="*/ 163 w 215"/>
                  <a:gd name="T15" fmla="*/ 4 h 843"/>
                  <a:gd name="T16" fmla="*/ 149 w 215"/>
                  <a:gd name="T17" fmla="*/ 1 h 843"/>
                  <a:gd name="T18" fmla="*/ 133 w 215"/>
                  <a:gd name="T19" fmla="*/ 0 h 843"/>
                  <a:gd name="T20" fmla="*/ 115 w 215"/>
                  <a:gd name="T21" fmla="*/ 0 h 843"/>
                  <a:gd name="T22" fmla="*/ 98 w 215"/>
                  <a:gd name="T23" fmla="*/ 1 h 843"/>
                  <a:gd name="T24" fmla="*/ 79 w 215"/>
                  <a:gd name="T25" fmla="*/ 5 h 843"/>
                  <a:gd name="T26" fmla="*/ 60 w 215"/>
                  <a:gd name="T27" fmla="*/ 10 h 843"/>
                  <a:gd name="T28" fmla="*/ 40 w 215"/>
                  <a:gd name="T29" fmla="*/ 18 h 843"/>
                  <a:gd name="T30" fmla="*/ 21 w 215"/>
                  <a:gd name="T31" fmla="*/ 27 h 843"/>
                  <a:gd name="T32" fmla="*/ 0 w 215"/>
                  <a:gd name="T33" fmla="*/ 40 h 843"/>
                  <a:gd name="T34" fmla="*/ 0 w 215"/>
                  <a:gd name="T35" fmla="*/ 843 h 843"/>
                  <a:gd name="T36" fmla="*/ 1 w 215"/>
                  <a:gd name="T37" fmla="*/ 843 h 843"/>
                  <a:gd name="T38" fmla="*/ 6 w 215"/>
                  <a:gd name="T39" fmla="*/ 843 h 843"/>
                  <a:gd name="T40" fmla="*/ 12 w 215"/>
                  <a:gd name="T41" fmla="*/ 842 h 843"/>
                  <a:gd name="T42" fmla="*/ 21 w 215"/>
                  <a:gd name="T43" fmla="*/ 841 h 843"/>
                  <a:gd name="T44" fmla="*/ 30 w 215"/>
                  <a:gd name="T45" fmla="*/ 840 h 843"/>
                  <a:gd name="T46" fmla="*/ 43 w 215"/>
                  <a:gd name="T47" fmla="*/ 838 h 843"/>
                  <a:gd name="T48" fmla="*/ 56 w 215"/>
                  <a:gd name="T49" fmla="*/ 835 h 843"/>
                  <a:gd name="T50" fmla="*/ 71 w 215"/>
                  <a:gd name="T51" fmla="*/ 831 h 843"/>
                  <a:gd name="T52" fmla="*/ 87 w 215"/>
                  <a:gd name="T53" fmla="*/ 826 h 843"/>
                  <a:gd name="T54" fmla="*/ 105 w 215"/>
                  <a:gd name="T55" fmla="*/ 821 h 843"/>
                  <a:gd name="T56" fmla="*/ 123 w 215"/>
                  <a:gd name="T57" fmla="*/ 814 h 843"/>
                  <a:gd name="T58" fmla="*/ 141 w 215"/>
                  <a:gd name="T59" fmla="*/ 806 h 843"/>
                  <a:gd name="T60" fmla="*/ 159 w 215"/>
                  <a:gd name="T61" fmla="*/ 797 h 843"/>
                  <a:gd name="T62" fmla="*/ 179 w 215"/>
                  <a:gd name="T63" fmla="*/ 786 h 843"/>
                  <a:gd name="T64" fmla="*/ 197 w 215"/>
                  <a:gd name="T65" fmla="*/ 774 h 843"/>
                  <a:gd name="T66" fmla="*/ 215 w 215"/>
                  <a:gd name="T67" fmla="*/ 760 h 843"/>
                  <a:gd name="T68" fmla="*/ 215 w 215"/>
                  <a:gd name="T69" fmla="*/ 20 h 84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5"/>
                  <a:gd name="T106" fmla="*/ 0 h 843"/>
                  <a:gd name="T107" fmla="*/ 215 w 215"/>
                  <a:gd name="T108" fmla="*/ 843 h 84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5" h="843">
                    <a:moveTo>
                      <a:pt x="215" y="20"/>
                    </a:moveTo>
                    <a:lnTo>
                      <a:pt x="214" y="19"/>
                    </a:lnTo>
                    <a:lnTo>
                      <a:pt x="211" y="18"/>
                    </a:lnTo>
                    <a:lnTo>
                      <a:pt x="205" y="15"/>
                    </a:lnTo>
                    <a:lnTo>
                      <a:pt x="197" y="12"/>
                    </a:lnTo>
                    <a:lnTo>
                      <a:pt x="187" y="9"/>
                    </a:lnTo>
                    <a:lnTo>
                      <a:pt x="176" y="6"/>
                    </a:lnTo>
                    <a:lnTo>
                      <a:pt x="163" y="4"/>
                    </a:lnTo>
                    <a:lnTo>
                      <a:pt x="149" y="1"/>
                    </a:lnTo>
                    <a:lnTo>
                      <a:pt x="133" y="0"/>
                    </a:lnTo>
                    <a:lnTo>
                      <a:pt x="115" y="0"/>
                    </a:lnTo>
                    <a:lnTo>
                      <a:pt x="98" y="1"/>
                    </a:lnTo>
                    <a:lnTo>
                      <a:pt x="79" y="5"/>
                    </a:lnTo>
                    <a:lnTo>
                      <a:pt x="60" y="10"/>
                    </a:lnTo>
                    <a:lnTo>
                      <a:pt x="40" y="18"/>
                    </a:lnTo>
                    <a:lnTo>
                      <a:pt x="21" y="27"/>
                    </a:lnTo>
                    <a:lnTo>
                      <a:pt x="0" y="40"/>
                    </a:lnTo>
                    <a:lnTo>
                      <a:pt x="0" y="843"/>
                    </a:lnTo>
                    <a:lnTo>
                      <a:pt x="1" y="843"/>
                    </a:lnTo>
                    <a:lnTo>
                      <a:pt x="6" y="843"/>
                    </a:lnTo>
                    <a:lnTo>
                      <a:pt x="12" y="842"/>
                    </a:lnTo>
                    <a:lnTo>
                      <a:pt x="21" y="841"/>
                    </a:lnTo>
                    <a:lnTo>
                      <a:pt x="30" y="840"/>
                    </a:lnTo>
                    <a:lnTo>
                      <a:pt x="43" y="838"/>
                    </a:lnTo>
                    <a:lnTo>
                      <a:pt x="56" y="835"/>
                    </a:lnTo>
                    <a:lnTo>
                      <a:pt x="71" y="831"/>
                    </a:lnTo>
                    <a:lnTo>
                      <a:pt x="87" y="826"/>
                    </a:lnTo>
                    <a:lnTo>
                      <a:pt x="105" y="821"/>
                    </a:lnTo>
                    <a:lnTo>
                      <a:pt x="123" y="814"/>
                    </a:lnTo>
                    <a:lnTo>
                      <a:pt x="141" y="806"/>
                    </a:lnTo>
                    <a:lnTo>
                      <a:pt x="159" y="797"/>
                    </a:lnTo>
                    <a:lnTo>
                      <a:pt x="179" y="786"/>
                    </a:lnTo>
                    <a:lnTo>
                      <a:pt x="197" y="774"/>
                    </a:lnTo>
                    <a:lnTo>
                      <a:pt x="215" y="760"/>
                    </a:lnTo>
                    <a:lnTo>
                      <a:pt x="215" y="2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3" name="Freeform 20"/>
              <p:cNvSpPr>
                <a:spLocks/>
              </p:cNvSpPr>
              <p:nvPr/>
            </p:nvSpPr>
            <p:spPr bwMode="auto">
              <a:xfrm>
                <a:off x="6087" y="13696"/>
                <a:ext cx="180" cy="685"/>
              </a:xfrm>
              <a:custGeom>
                <a:avLst/>
                <a:gdLst>
                  <a:gd name="T0" fmla="*/ 180 w 180"/>
                  <a:gd name="T1" fmla="*/ 16 h 685"/>
                  <a:gd name="T2" fmla="*/ 179 w 180"/>
                  <a:gd name="T3" fmla="*/ 16 h 685"/>
                  <a:gd name="T4" fmla="*/ 176 w 180"/>
                  <a:gd name="T5" fmla="*/ 14 h 685"/>
                  <a:gd name="T6" fmla="*/ 172 w 180"/>
                  <a:gd name="T7" fmla="*/ 12 h 685"/>
                  <a:gd name="T8" fmla="*/ 165 w 180"/>
                  <a:gd name="T9" fmla="*/ 10 h 685"/>
                  <a:gd name="T10" fmla="*/ 157 w 180"/>
                  <a:gd name="T11" fmla="*/ 8 h 685"/>
                  <a:gd name="T12" fmla="*/ 147 w 180"/>
                  <a:gd name="T13" fmla="*/ 4 h 685"/>
                  <a:gd name="T14" fmla="*/ 136 w 180"/>
                  <a:gd name="T15" fmla="*/ 2 h 685"/>
                  <a:gd name="T16" fmla="*/ 125 w 180"/>
                  <a:gd name="T17" fmla="*/ 0 h 685"/>
                  <a:gd name="T18" fmla="*/ 111 w 180"/>
                  <a:gd name="T19" fmla="*/ 0 h 685"/>
                  <a:gd name="T20" fmla="*/ 97 w 180"/>
                  <a:gd name="T21" fmla="*/ 0 h 685"/>
                  <a:gd name="T22" fmla="*/ 81 w 180"/>
                  <a:gd name="T23" fmla="*/ 1 h 685"/>
                  <a:gd name="T24" fmla="*/ 66 w 180"/>
                  <a:gd name="T25" fmla="*/ 3 h 685"/>
                  <a:gd name="T26" fmla="*/ 50 w 180"/>
                  <a:gd name="T27" fmla="*/ 8 h 685"/>
                  <a:gd name="T28" fmla="*/ 33 w 180"/>
                  <a:gd name="T29" fmla="*/ 14 h 685"/>
                  <a:gd name="T30" fmla="*/ 17 w 180"/>
                  <a:gd name="T31" fmla="*/ 23 h 685"/>
                  <a:gd name="T32" fmla="*/ 0 w 180"/>
                  <a:gd name="T33" fmla="*/ 33 h 685"/>
                  <a:gd name="T34" fmla="*/ 0 w 180"/>
                  <a:gd name="T35" fmla="*/ 685 h 685"/>
                  <a:gd name="T36" fmla="*/ 1 w 180"/>
                  <a:gd name="T37" fmla="*/ 685 h 685"/>
                  <a:gd name="T38" fmla="*/ 4 w 180"/>
                  <a:gd name="T39" fmla="*/ 685 h 685"/>
                  <a:gd name="T40" fmla="*/ 9 w 180"/>
                  <a:gd name="T41" fmla="*/ 684 h 685"/>
                  <a:gd name="T42" fmla="*/ 17 w 180"/>
                  <a:gd name="T43" fmla="*/ 683 h 685"/>
                  <a:gd name="T44" fmla="*/ 26 w 180"/>
                  <a:gd name="T45" fmla="*/ 682 h 685"/>
                  <a:gd name="T46" fmla="*/ 35 w 180"/>
                  <a:gd name="T47" fmla="*/ 681 h 685"/>
                  <a:gd name="T48" fmla="*/ 47 w 180"/>
                  <a:gd name="T49" fmla="*/ 678 h 685"/>
                  <a:gd name="T50" fmla="*/ 60 w 180"/>
                  <a:gd name="T51" fmla="*/ 676 h 685"/>
                  <a:gd name="T52" fmla="*/ 73 w 180"/>
                  <a:gd name="T53" fmla="*/ 671 h 685"/>
                  <a:gd name="T54" fmla="*/ 87 w 180"/>
                  <a:gd name="T55" fmla="*/ 667 h 685"/>
                  <a:gd name="T56" fmla="*/ 102 w 180"/>
                  <a:gd name="T57" fmla="*/ 662 h 685"/>
                  <a:gd name="T58" fmla="*/ 118 w 180"/>
                  <a:gd name="T59" fmla="*/ 655 h 685"/>
                  <a:gd name="T60" fmla="*/ 133 w 180"/>
                  <a:gd name="T61" fmla="*/ 648 h 685"/>
                  <a:gd name="T62" fmla="*/ 149 w 180"/>
                  <a:gd name="T63" fmla="*/ 639 h 685"/>
                  <a:gd name="T64" fmla="*/ 165 w 180"/>
                  <a:gd name="T65" fmla="*/ 628 h 685"/>
                  <a:gd name="T66" fmla="*/ 180 w 180"/>
                  <a:gd name="T67" fmla="*/ 617 h 685"/>
                  <a:gd name="T68" fmla="*/ 180 w 180"/>
                  <a:gd name="T69" fmla="*/ 16 h 68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80"/>
                  <a:gd name="T106" fmla="*/ 0 h 685"/>
                  <a:gd name="T107" fmla="*/ 180 w 180"/>
                  <a:gd name="T108" fmla="*/ 685 h 68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80" h="685">
                    <a:moveTo>
                      <a:pt x="180" y="16"/>
                    </a:moveTo>
                    <a:lnTo>
                      <a:pt x="179" y="16"/>
                    </a:lnTo>
                    <a:lnTo>
                      <a:pt x="176" y="14"/>
                    </a:lnTo>
                    <a:lnTo>
                      <a:pt x="172" y="12"/>
                    </a:lnTo>
                    <a:lnTo>
                      <a:pt x="165" y="10"/>
                    </a:lnTo>
                    <a:lnTo>
                      <a:pt x="157" y="8"/>
                    </a:lnTo>
                    <a:lnTo>
                      <a:pt x="147" y="4"/>
                    </a:lnTo>
                    <a:lnTo>
                      <a:pt x="136" y="2"/>
                    </a:lnTo>
                    <a:lnTo>
                      <a:pt x="125" y="0"/>
                    </a:lnTo>
                    <a:lnTo>
                      <a:pt x="111" y="0"/>
                    </a:lnTo>
                    <a:lnTo>
                      <a:pt x="97" y="0"/>
                    </a:lnTo>
                    <a:lnTo>
                      <a:pt x="81" y="1"/>
                    </a:lnTo>
                    <a:lnTo>
                      <a:pt x="66" y="3"/>
                    </a:lnTo>
                    <a:lnTo>
                      <a:pt x="50" y="8"/>
                    </a:lnTo>
                    <a:lnTo>
                      <a:pt x="33" y="14"/>
                    </a:lnTo>
                    <a:lnTo>
                      <a:pt x="17" y="23"/>
                    </a:lnTo>
                    <a:lnTo>
                      <a:pt x="0" y="33"/>
                    </a:lnTo>
                    <a:lnTo>
                      <a:pt x="0" y="685"/>
                    </a:lnTo>
                    <a:lnTo>
                      <a:pt x="1" y="685"/>
                    </a:lnTo>
                    <a:lnTo>
                      <a:pt x="4" y="685"/>
                    </a:lnTo>
                    <a:lnTo>
                      <a:pt x="9" y="684"/>
                    </a:lnTo>
                    <a:lnTo>
                      <a:pt x="17" y="683"/>
                    </a:lnTo>
                    <a:lnTo>
                      <a:pt x="26" y="682"/>
                    </a:lnTo>
                    <a:lnTo>
                      <a:pt x="35" y="681"/>
                    </a:lnTo>
                    <a:lnTo>
                      <a:pt x="47" y="678"/>
                    </a:lnTo>
                    <a:lnTo>
                      <a:pt x="60" y="676"/>
                    </a:lnTo>
                    <a:lnTo>
                      <a:pt x="73" y="671"/>
                    </a:lnTo>
                    <a:lnTo>
                      <a:pt x="87" y="667"/>
                    </a:lnTo>
                    <a:lnTo>
                      <a:pt x="102" y="662"/>
                    </a:lnTo>
                    <a:lnTo>
                      <a:pt x="118" y="655"/>
                    </a:lnTo>
                    <a:lnTo>
                      <a:pt x="133" y="648"/>
                    </a:lnTo>
                    <a:lnTo>
                      <a:pt x="149" y="639"/>
                    </a:lnTo>
                    <a:lnTo>
                      <a:pt x="165" y="628"/>
                    </a:lnTo>
                    <a:lnTo>
                      <a:pt x="180" y="617"/>
                    </a:lnTo>
                    <a:lnTo>
                      <a:pt x="18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4" name="Freeform 21"/>
              <p:cNvSpPr>
                <a:spLocks/>
              </p:cNvSpPr>
              <p:nvPr/>
            </p:nvSpPr>
            <p:spPr bwMode="auto">
              <a:xfrm>
                <a:off x="6093" y="13704"/>
                <a:ext cx="146" cy="530"/>
              </a:xfrm>
              <a:custGeom>
                <a:avLst/>
                <a:gdLst>
                  <a:gd name="T0" fmla="*/ 146 w 146"/>
                  <a:gd name="T1" fmla="*/ 14 h 530"/>
                  <a:gd name="T2" fmla="*/ 143 w 146"/>
                  <a:gd name="T3" fmla="*/ 12 h 530"/>
                  <a:gd name="T4" fmla="*/ 134 w 146"/>
                  <a:gd name="T5" fmla="*/ 8 h 530"/>
                  <a:gd name="T6" fmla="*/ 120 w 146"/>
                  <a:gd name="T7" fmla="*/ 4 h 530"/>
                  <a:gd name="T8" fmla="*/ 101 w 146"/>
                  <a:gd name="T9" fmla="*/ 1 h 530"/>
                  <a:gd name="T10" fmla="*/ 79 w 146"/>
                  <a:gd name="T11" fmla="*/ 0 h 530"/>
                  <a:gd name="T12" fmla="*/ 54 w 146"/>
                  <a:gd name="T13" fmla="*/ 3 h 530"/>
                  <a:gd name="T14" fmla="*/ 27 w 146"/>
                  <a:gd name="T15" fmla="*/ 11 h 530"/>
                  <a:gd name="T16" fmla="*/ 0 w 146"/>
                  <a:gd name="T17" fmla="*/ 27 h 530"/>
                  <a:gd name="T18" fmla="*/ 0 w 146"/>
                  <a:gd name="T19" fmla="*/ 530 h 530"/>
                  <a:gd name="T20" fmla="*/ 3 w 146"/>
                  <a:gd name="T21" fmla="*/ 530 h 530"/>
                  <a:gd name="T22" fmla="*/ 14 w 146"/>
                  <a:gd name="T23" fmla="*/ 529 h 530"/>
                  <a:gd name="T24" fmla="*/ 29 w 146"/>
                  <a:gd name="T25" fmla="*/ 526 h 530"/>
                  <a:gd name="T26" fmla="*/ 49 w 146"/>
                  <a:gd name="T27" fmla="*/ 521 h 530"/>
                  <a:gd name="T28" fmla="*/ 71 w 146"/>
                  <a:gd name="T29" fmla="*/ 514 h 530"/>
                  <a:gd name="T30" fmla="*/ 96 w 146"/>
                  <a:gd name="T31" fmla="*/ 505 h 530"/>
                  <a:gd name="T32" fmla="*/ 121 w 146"/>
                  <a:gd name="T33" fmla="*/ 492 h 530"/>
                  <a:gd name="T34" fmla="*/ 146 w 146"/>
                  <a:gd name="T35" fmla="*/ 475 h 530"/>
                  <a:gd name="T36" fmla="*/ 146 w 146"/>
                  <a:gd name="T37" fmla="*/ 14 h 5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6"/>
                  <a:gd name="T58" fmla="*/ 0 h 530"/>
                  <a:gd name="T59" fmla="*/ 146 w 146"/>
                  <a:gd name="T60" fmla="*/ 530 h 5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6" h="530">
                    <a:moveTo>
                      <a:pt x="146" y="14"/>
                    </a:moveTo>
                    <a:lnTo>
                      <a:pt x="143" y="12"/>
                    </a:lnTo>
                    <a:lnTo>
                      <a:pt x="134" y="8"/>
                    </a:lnTo>
                    <a:lnTo>
                      <a:pt x="120" y="4"/>
                    </a:lnTo>
                    <a:lnTo>
                      <a:pt x="101" y="1"/>
                    </a:lnTo>
                    <a:lnTo>
                      <a:pt x="79" y="0"/>
                    </a:lnTo>
                    <a:lnTo>
                      <a:pt x="54" y="3"/>
                    </a:lnTo>
                    <a:lnTo>
                      <a:pt x="27" y="11"/>
                    </a:lnTo>
                    <a:lnTo>
                      <a:pt x="0" y="27"/>
                    </a:lnTo>
                    <a:lnTo>
                      <a:pt x="0" y="530"/>
                    </a:lnTo>
                    <a:lnTo>
                      <a:pt x="3" y="530"/>
                    </a:lnTo>
                    <a:lnTo>
                      <a:pt x="14" y="529"/>
                    </a:lnTo>
                    <a:lnTo>
                      <a:pt x="29" y="526"/>
                    </a:lnTo>
                    <a:lnTo>
                      <a:pt x="49" y="521"/>
                    </a:lnTo>
                    <a:lnTo>
                      <a:pt x="71" y="514"/>
                    </a:lnTo>
                    <a:lnTo>
                      <a:pt x="96" y="505"/>
                    </a:lnTo>
                    <a:lnTo>
                      <a:pt x="121" y="492"/>
                    </a:lnTo>
                    <a:lnTo>
                      <a:pt x="146" y="475"/>
                    </a:lnTo>
                    <a:lnTo>
                      <a:pt x="146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5" name="Freeform 22"/>
              <p:cNvSpPr>
                <a:spLocks/>
              </p:cNvSpPr>
              <p:nvPr/>
            </p:nvSpPr>
            <p:spPr bwMode="auto">
              <a:xfrm>
                <a:off x="6101" y="13712"/>
                <a:ext cx="109" cy="373"/>
              </a:xfrm>
              <a:custGeom>
                <a:avLst/>
                <a:gdLst>
                  <a:gd name="T0" fmla="*/ 109 w 109"/>
                  <a:gd name="T1" fmla="*/ 10 h 373"/>
                  <a:gd name="T2" fmla="*/ 107 w 109"/>
                  <a:gd name="T3" fmla="*/ 9 h 373"/>
                  <a:gd name="T4" fmla="*/ 100 w 109"/>
                  <a:gd name="T5" fmla="*/ 6 h 373"/>
                  <a:gd name="T6" fmla="*/ 89 w 109"/>
                  <a:gd name="T7" fmla="*/ 2 h 373"/>
                  <a:gd name="T8" fmla="*/ 75 w 109"/>
                  <a:gd name="T9" fmla="*/ 0 h 373"/>
                  <a:gd name="T10" fmla="*/ 59 w 109"/>
                  <a:gd name="T11" fmla="*/ 0 h 373"/>
                  <a:gd name="T12" fmla="*/ 39 w 109"/>
                  <a:gd name="T13" fmla="*/ 2 h 373"/>
                  <a:gd name="T14" fmla="*/ 20 w 109"/>
                  <a:gd name="T15" fmla="*/ 9 h 373"/>
                  <a:gd name="T16" fmla="*/ 0 w 109"/>
                  <a:gd name="T17" fmla="*/ 21 h 373"/>
                  <a:gd name="T18" fmla="*/ 0 w 109"/>
                  <a:gd name="T19" fmla="*/ 373 h 373"/>
                  <a:gd name="T20" fmla="*/ 2 w 109"/>
                  <a:gd name="T21" fmla="*/ 373 h 373"/>
                  <a:gd name="T22" fmla="*/ 9 w 109"/>
                  <a:gd name="T23" fmla="*/ 372 h 373"/>
                  <a:gd name="T24" fmla="*/ 21 w 109"/>
                  <a:gd name="T25" fmla="*/ 369 h 373"/>
                  <a:gd name="T26" fmla="*/ 36 w 109"/>
                  <a:gd name="T27" fmla="*/ 366 h 373"/>
                  <a:gd name="T28" fmla="*/ 53 w 109"/>
                  <a:gd name="T29" fmla="*/ 362 h 373"/>
                  <a:gd name="T30" fmla="*/ 72 w 109"/>
                  <a:gd name="T31" fmla="*/ 354 h 373"/>
                  <a:gd name="T32" fmla="*/ 90 w 109"/>
                  <a:gd name="T33" fmla="*/ 343 h 373"/>
                  <a:gd name="T34" fmla="*/ 109 w 109"/>
                  <a:gd name="T35" fmla="*/ 331 h 373"/>
                  <a:gd name="T36" fmla="*/ 109 w 109"/>
                  <a:gd name="T37" fmla="*/ 10 h 37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9"/>
                  <a:gd name="T58" fmla="*/ 0 h 373"/>
                  <a:gd name="T59" fmla="*/ 109 w 109"/>
                  <a:gd name="T60" fmla="*/ 373 h 37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9" h="373">
                    <a:moveTo>
                      <a:pt x="109" y="10"/>
                    </a:moveTo>
                    <a:lnTo>
                      <a:pt x="107" y="9"/>
                    </a:lnTo>
                    <a:lnTo>
                      <a:pt x="100" y="6"/>
                    </a:lnTo>
                    <a:lnTo>
                      <a:pt x="89" y="2"/>
                    </a:lnTo>
                    <a:lnTo>
                      <a:pt x="75" y="0"/>
                    </a:lnTo>
                    <a:lnTo>
                      <a:pt x="59" y="0"/>
                    </a:lnTo>
                    <a:lnTo>
                      <a:pt x="39" y="2"/>
                    </a:lnTo>
                    <a:lnTo>
                      <a:pt x="20" y="9"/>
                    </a:lnTo>
                    <a:lnTo>
                      <a:pt x="0" y="21"/>
                    </a:lnTo>
                    <a:lnTo>
                      <a:pt x="0" y="373"/>
                    </a:lnTo>
                    <a:lnTo>
                      <a:pt x="2" y="373"/>
                    </a:lnTo>
                    <a:lnTo>
                      <a:pt x="9" y="372"/>
                    </a:lnTo>
                    <a:lnTo>
                      <a:pt x="21" y="369"/>
                    </a:lnTo>
                    <a:lnTo>
                      <a:pt x="36" y="366"/>
                    </a:lnTo>
                    <a:lnTo>
                      <a:pt x="53" y="362"/>
                    </a:lnTo>
                    <a:lnTo>
                      <a:pt x="72" y="354"/>
                    </a:lnTo>
                    <a:lnTo>
                      <a:pt x="90" y="343"/>
                    </a:lnTo>
                    <a:lnTo>
                      <a:pt x="109" y="331"/>
                    </a:lnTo>
                    <a:lnTo>
                      <a:pt x="109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6" name="Freeform 23"/>
              <p:cNvSpPr>
                <a:spLocks/>
              </p:cNvSpPr>
              <p:nvPr/>
            </p:nvSpPr>
            <p:spPr bwMode="auto">
              <a:xfrm>
                <a:off x="6107" y="13721"/>
                <a:ext cx="75" cy="216"/>
              </a:xfrm>
              <a:custGeom>
                <a:avLst/>
                <a:gdLst>
                  <a:gd name="T0" fmla="*/ 75 w 75"/>
                  <a:gd name="T1" fmla="*/ 6 h 216"/>
                  <a:gd name="T2" fmla="*/ 73 w 75"/>
                  <a:gd name="T3" fmla="*/ 5 h 216"/>
                  <a:gd name="T4" fmla="*/ 69 w 75"/>
                  <a:gd name="T5" fmla="*/ 4 h 216"/>
                  <a:gd name="T6" fmla="*/ 61 w 75"/>
                  <a:gd name="T7" fmla="*/ 2 h 216"/>
                  <a:gd name="T8" fmla="*/ 52 w 75"/>
                  <a:gd name="T9" fmla="*/ 0 h 216"/>
                  <a:gd name="T10" fmla="*/ 41 w 75"/>
                  <a:gd name="T11" fmla="*/ 0 h 216"/>
                  <a:gd name="T12" fmla="*/ 28 w 75"/>
                  <a:gd name="T13" fmla="*/ 1 h 216"/>
                  <a:gd name="T14" fmla="*/ 14 w 75"/>
                  <a:gd name="T15" fmla="*/ 6 h 216"/>
                  <a:gd name="T16" fmla="*/ 0 w 75"/>
                  <a:gd name="T17" fmla="*/ 14 h 216"/>
                  <a:gd name="T18" fmla="*/ 0 w 75"/>
                  <a:gd name="T19" fmla="*/ 216 h 216"/>
                  <a:gd name="T20" fmla="*/ 2 w 75"/>
                  <a:gd name="T21" fmla="*/ 216 h 216"/>
                  <a:gd name="T22" fmla="*/ 7 w 75"/>
                  <a:gd name="T23" fmla="*/ 215 h 216"/>
                  <a:gd name="T24" fmla="*/ 15 w 75"/>
                  <a:gd name="T25" fmla="*/ 214 h 216"/>
                  <a:gd name="T26" fmla="*/ 25 w 75"/>
                  <a:gd name="T27" fmla="*/ 211 h 216"/>
                  <a:gd name="T28" fmla="*/ 37 w 75"/>
                  <a:gd name="T29" fmla="*/ 208 h 216"/>
                  <a:gd name="T30" fmla="*/ 50 w 75"/>
                  <a:gd name="T31" fmla="*/ 203 h 216"/>
                  <a:gd name="T32" fmla="*/ 63 w 75"/>
                  <a:gd name="T33" fmla="*/ 195 h 216"/>
                  <a:gd name="T34" fmla="*/ 75 w 75"/>
                  <a:gd name="T35" fmla="*/ 187 h 216"/>
                  <a:gd name="T36" fmla="*/ 75 w 75"/>
                  <a:gd name="T37" fmla="*/ 6 h 2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5"/>
                  <a:gd name="T58" fmla="*/ 0 h 216"/>
                  <a:gd name="T59" fmla="*/ 75 w 75"/>
                  <a:gd name="T60" fmla="*/ 216 h 2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5" h="216">
                    <a:moveTo>
                      <a:pt x="75" y="6"/>
                    </a:moveTo>
                    <a:lnTo>
                      <a:pt x="73" y="5"/>
                    </a:lnTo>
                    <a:lnTo>
                      <a:pt x="69" y="4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1" y="0"/>
                    </a:lnTo>
                    <a:lnTo>
                      <a:pt x="28" y="1"/>
                    </a:lnTo>
                    <a:lnTo>
                      <a:pt x="14" y="6"/>
                    </a:lnTo>
                    <a:lnTo>
                      <a:pt x="0" y="14"/>
                    </a:lnTo>
                    <a:lnTo>
                      <a:pt x="0" y="216"/>
                    </a:lnTo>
                    <a:lnTo>
                      <a:pt x="2" y="216"/>
                    </a:lnTo>
                    <a:lnTo>
                      <a:pt x="7" y="215"/>
                    </a:lnTo>
                    <a:lnTo>
                      <a:pt x="15" y="214"/>
                    </a:lnTo>
                    <a:lnTo>
                      <a:pt x="25" y="211"/>
                    </a:lnTo>
                    <a:lnTo>
                      <a:pt x="37" y="208"/>
                    </a:lnTo>
                    <a:lnTo>
                      <a:pt x="50" y="203"/>
                    </a:lnTo>
                    <a:lnTo>
                      <a:pt x="63" y="195"/>
                    </a:lnTo>
                    <a:lnTo>
                      <a:pt x="75" y="187"/>
                    </a:lnTo>
                    <a:lnTo>
                      <a:pt x="75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7" name="Freeform 24"/>
              <p:cNvSpPr>
                <a:spLocks/>
              </p:cNvSpPr>
              <p:nvPr/>
            </p:nvSpPr>
            <p:spPr bwMode="auto">
              <a:xfrm>
                <a:off x="7013" y="14340"/>
                <a:ext cx="110" cy="111"/>
              </a:xfrm>
              <a:custGeom>
                <a:avLst/>
                <a:gdLst>
                  <a:gd name="T0" fmla="*/ 55 w 110"/>
                  <a:gd name="T1" fmla="*/ 111 h 111"/>
                  <a:gd name="T2" fmla="*/ 66 w 110"/>
                  <a:gd name="T3" fmla="*/ 110 h 111"/>
                  <a:gd name="T4" fmla="*/ 76 w 110"/>
                  <a:gd name="T5" fmla="*/ 106 h 111"/>
                  <a:gd name="T6" fmla="*/ 85 w 110"/>
                  <a:gd name="T7" fmla="*/ 101 h 111"/>
                  <a:gd name="T8" fmla="*/ 94 w 110"/>
                  <a:gd name="T9" fmla="*/ 94 h 111"/>
                  <a:gd name="T10" fmla="*/ 100 w 110"/>
                  <a:gd name="T11" fmla="*/ 86 h 111"/>
                  <a:gd name="T12" fmla="*/ 106 w 110"/>
                  <a:gd name="T13" fmla="*/ 77 h 111"/>
                  <a:gd name="T14" fmla="*/ 109 w 110"/>
                  <a:gd name="T15" fmla="*/ 66 h 111"/>
                  <a:gd name="T16" fmla="*/ 110 w 110"/>
                  <a:gd name="T17" fmla="*/ 56 h 111"/>
                  <a:gd name="T18" fmla="*/ 109 w 110"/>
                  <a:gd name="T19" fmla="*/ 44 h 111"/>
                  <a:gd name="T20" fmla="*/ 106 w 110"/>
                  <a:gd name="T21" fmla="*/ 34 h 111"/>
                  <a:gd name="T22" fmla="*/ 100 w 110"/>
                  <a:gd name="T23" fmla="*/ 24 h 111"/>
                  <a:gd name="T24" fmla="*/ 94 w 110"/>
                  <a:gd name="T25" fmla="*/ 17 h 111"/>
                  <a:gd name="T26" fmla="*/ 85 w 110"/>
                  <a:gd name="T27" fmla="*/ 9 h 111"/>
                  <a:gd name="T28" fmla="*/ 76 w 110"/>
                  <a:gd name="T29" fmla="*/ 5 h 111"/>
                  <a:gd name="T30" fmla="*/ 66 w 110"/>
                  <a:gd name="T31" fmla="*/ 2 h 111"/>
                  <a:gd name="T32" fmla="*/ 55 w 110"/>
                  <a:gd name="T33" fmla="*/ 0 h 111"/>
                  <a:gd name="T34" fmla="*/ 44 w 110"/>
                  <a:gd name="T35" fmla="*/ 2 h 111"/>
                  <a:gd name="T36" fmla="*/ 33 w 110"/>
                  <a:gd name="T37" fmla="*/ 5 h 111"/>
                  <a:gd name="T38" fmla="*/ 25 w 110"/>
                  <a:gd name="T39" fmla="*/ 9 h 111"/>
                  <a:gd name="T40" fmla="*/ 16 w 110"/>
                  <a:gd name="T41" fmla="*/ 17 h 111"/>
                  <a:gd name="T42" fmla="*/ 10 w 110"/>
                  <a:gd name="T43" fmla="*/ 24 h 111"/>
                  <a:gd name="T44" fmla="*/ 4 w 110"/>
                  <a:gd name="T45" fmla="*/ 34 h 111"/>
                  <a:gd name="T46" fmla="*/ 1 w 110"/>
                  <a:gd name="T47" fmla="*/ 44 h 111"/>
                  <a:gd name="T48" fmla="*/ 0 w 110"/>
                  <a:gd name="T49" fmla="*/ 56 h 111"/>
                  <a:gd name="T50" fmla="*/ 1 w 110"/>
                  <a:gd name="T51" fmla="*/ 66 h 111"/>
                  <a:gd name="T52" fmla="*/ 4 w 110"/>
                  <a:gd name="T53" fmla="*/ 77 h 111"/>
                  <a:gd name="T54" fmla="*/ 10 w 110"/>
                  <a:gd name="T55" fmla="*/ 86 h 111"/>
                  <a:gd name="T56" fmla="*/ 16 w 110"/>
                  <a:gd name="T57" fmla="*/ 94 h 111"/>
                  <a:gd name="T58" fmla="*/ 25 w 110"/>
                  <a:gd name="T59" fmla="*/ 101 h 111"/>
                  <a:gd name="T60" fmla="*/ 33 w 110"/>
                  <a:gd name="T61" fmla="*/ 106 h 111"/>
                  <a:gd name="T62" fmla="*/ 44 w 110"/>
                  <a:gd name="T63" fmla="*/ 110 h 111"/>
                  <a:gd name="T64" fmla="*/ 55 w 110"/>
                  <a:gd name="T65" fmla="*/ 111 h 1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10"/>
                  <a:gd name="T100" fmla="*/ 0 h 111"/>
                  <a:gd name="T101" fmla="*/ 110 w 110"/>
                  <a:gd name="T102" fmla="*/ 111 h 1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10" h="111">
                    <a:moveTo>
                      <a:pt x="55" y="111"/>
                    </a:moveTo>
                    <a:lnTo>
                      <a:pt x="66" y="110"/>
                    </a:lnTo>
                    <a:lnTo>
                      <a:pt x="76" y="106"/>
                    </a:lnTo>
                    <a:lnTo>
                      <a:pt x="85" y="101"/>
                    </a:lnTo>
                    <a:lnTo>
                      <a:pt x="94" y="94"/>
                    </a:lnTo>
                    <a:lnTo>
                      <a:pt x="100" y="86"/>
                    </a:lnTo>
                    <a:lnTo>
                      <a:pt x="106" y="77"/>
                    </a:lnTo>
                    <a:lnTo>
                      <a:pt x="109" y="66"/>
                    </a:lnTo>
                    <a:lnTo>
                      <a:pt x="110" y="56"/>
                    </a:lnTo>
                    <a:lnTo>
                      <a:pt x="109" y="44"/>
                    </a:lnTo>
                    <a:lnTo>
                      <a:pt x="106" y="34"/>
                    </a:lnTo>
                    <a:lnTo>
                      <a:pt x="100" y="24"/>
                    </a:lnTo>
                    <a:lnTo>
                      <a:pt x="94" y="17"/>
                    </a:lnTo>
                    <a:lnTo>
                      <a:pt x="85" y="9"/>
                    </a:lnTo>
                    <a:lnTo>
                      <a:pt x="76" y="5"/>
                    </a:lnTo>
                    <a:lnTo>
                      <a:pt x="66" y="2"/>
                    </a:lnTo>
                    <a:lnTo>
                      <a:pt x="55" y="0"/>
                    </a:lnTo>
                    <a:lnTo>
                      <a:pt x="44" y="2"/>
                    </a:lnTo>
                    <a:lnTo>
                      <a:pt x="33" y="5"/>
                    </a:lnTo>
                    <a:lnTo>
                      <a:pt x="25" y="9"/>
                    </a:lnTo>
                    <a:lnTo>
                      <a:pt x="16" y="17"/>
                    </a:lnTo>
                    <a:lnTo>
                      <a:pt x="10" y="24"/>
                    </a:lnTo>
                    <a:lnTo>
                      <a:pt x="4" y="34"/>
                    </a:lnTo>
                    <a:lnTo>
                      <a:pt x="1" y="44"/>
                    </a:lnTo>
                    <a:lnTo>
                      <a:pt x="0" y="56"/>
                    </a:lnTo>
                    <a:lnTo>
                      <a:pt x="1" y="66"/>
                    </a:lnTo>
                    <a:lnTo>
                      <a:pt x="4" y="77"/>
                    </a:lnTo>
                    <a:lnTo>
                      <a:pt x="10" y="86"/>
                    </a:lnTo>
                    <a:lnTo>
                      <a:pt x="16" y="94"/>
                    </a:lnTo>
                    <a:lnTo>
                      <a:pt x="25" y="101"/>
                    </a:lnTo>
                    <a:lnTo>
                      <a:pt x="33" y="106"/>
                    </a:lnTo>
                    <a:lnTo>
                      <a:pt x="44" y="110"/>
                    </a:lnTo>
                    <a:lnTo>
                      <a:pt x="55" y="1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8" name="Freeform 25"/>
              <p:cNvSpPr>
                <a:spLocks/>
              </p:cNvSpPr>
              <p:nvPr/>
            </p:nvSpPr>
            <p:spPr bwMode="auto">
              <a:xfrm>
                <a:off x="6676" y="14343"/>
                <a:ext cx="55" cy="55"/>
              </a:xfrm>
              <a:custGeom>
                <a:avLst/>
                <a:gdLst>
                  <a:gd name="T0" fmla="*/ 27 w 55"/>
                  <a:gd name="T1" fmla="*/ 55 h 55"/>
                  <a:gd name="T2" fmla="*/ 38 w 55"/>
                  <a:gd name="T3" fmla="*/ 53 h 55"/>
                  <a:gd name="T4" fmla="*/ 48 w 55"/>
                  <a:gd name="T5" fmla="*/ 46 h 55"/>
                  <a:gd name="T6" fmla="*/ 53 w 55"/>
                  <a:gd name="T7" fmla="*/ 37 h 55"/>
                  <a:gd name="T8" fmla="*/ 55 w 55"/>
                  <a:gd name="T9" fmla="*/ 27 h 55"/>
                  <a:gd name="T10" fmla="*/ 53 w 55"/>
                  <a:gd name="T11" fmla="*/ 16 h 55"/>
                  <a:gd name="T12" fmla="*/ 48 w 55"/>
                  <a:gd name="T13" fmla="*/ 7 h 55"/>
                  <a:gd name="T14" fmla="*/ 38 w 55"/>
                  <a:gd name="T15" fmla="*/ 2 h 55"/>
                  <a:gd name="T16" fmla="*/ 27 w 55"/>
                  <a:gd name="T17" fmla="*/ 0 h 55"/>
                  <a:gd name="T18" fmla="*/ 16 w 55"/>
                  <a:gd name="T19" fmla="*/ 2 h 55"/>
                  <a:gd name="T20" fmla="*/ 8 w 55"/>
                  <a:gd name="T21" fmla="*/ 7 h 55"/>
                  <a:gd name="T22" fmla="*/ 2 w 55"/>
                  <a:gd name="T23" fmla="*/ 16 h 55"/>
                  <a:gd name="T24" fmla="*/ 0 w 55"/>
                  <a:gd name="T25" fmla="*/ 27 h 55"/>
                  <a:gd name="T26" fmla="*/ 2 w 55"/>
                  <a:gd name="T27" fmla="*/ 37 h 55"/>
                  <a:gd name="T28" fmla="*/ 8 w 55"/>
                  <a:gd name="T29" fmla="*/ 46 h 55"/>
                  <a:gd name="T30" fmla="*/ 16 w 55"/>
                  <a:gd name="T31" fmla="*/ 53 h 55"/>
                  <a:gd name="T32" fmla="*/ 27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7" y="55"/>
                    </a:moveTo>
                    <a:lnTo>
                      <a:pt x="38" y="53"/>
                    </a:lnTo>
                    <a:lnTo>
                      <a:pt x="48" y="46"/>
                    </a:lnTo>
                    <a:lnTo>
                      <a:pt x="53" y="37"/>
                    </a:lnTo>
                    <a:lnTo>
                      <a:pt x="55" y="27"/>
                    </a:lnTo>
                    <a:lnTo>
                      <a:pt x="53" y="16"/>
                    </a:lnTo>
                    <a:lnTo>
                      <a:pt x="48" y="7"/>
                    </a:lnTo>
                    <a:lnTo>
                      <a:pt x="38" y="2"/>
                    </a:lnTo>
                    <a:lnTo>
                      <a:pt x="27" y="0"/>
                    </a:lnTo>
                    <a:lnTo>
                      <a:pt x="16" y="2"/>
                    </a:lnTo>
                    <a:lnTo>
                      <a:pt x="8" y="7"/>
                    </a:lnTo>
                    <a:lnTo>
                      <a:pt x="2" y="16"/>
                    </a:lnTo>
                    <a:lnTo>
                      <a:pt x="0" y="27"/>
                    </a:lnTo>
                    <a:lnTo>
                      <a:pt x="2" y="37"/>
                    </a:lnTo>
                    <a:lnTo>
                      <a:pt x="8" y="46"/>
                    </a:lnTo>
                    <a:lnTo>
                      <a:pt x="16" y="53"/>
                    </a:lnTo>
                    <a:lnTo>
                      <a:pt x="27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79" name="Freeform 26"/>
              <p:cNvSpPr>
                <a:spLocks/>
              </p:cNvSpPr>
              <p:nvPr/>
            </p:nvSpPr>
            <p:spPr bwMode="auto">
              <a:xfrm>
                <a:off x="6770" y="14345"/>
                <a:ext cx="55" cy="55"/>
              </a:xfrm>
              <a:custGeom>
                <a:avLst/>
                <a:gdLst>
                  <a:gd name="T0" fmla="*/ 28 w 55"/>
                  <a:gd name="T1" fmla="*/ 55 h 55"/>
                  <a:gd name="T2" fmla="*/ 39 w 55"/>
                  <a:gd name="T3" fmla="*/ 53 h 55"/>
                  <a:gd name="T4" fmla="*/ 47 w 55"/>
                  <a:gd name="T5" fmla="*/ 47 h 55"/>
                  <a:gd name="T6" fmla="*/ 53 w 55"/>
                  <a:gd name="T7" fmla="*/ 39 h 55"/>
                  <a:gd name="T8" fmla="*/ 55 w 55"/>
                  <a:gd name="T9" fmla="*/ 28 h 55"/>
                  <a:gd name="T10" fmla="*/ 53 w 55"/>
                  <a:gd name="T11" fmla="*/ 17 h 55"/>
                  <a:gd name="T12" fmla="*/ 47 w 55"/>
                  <a:gd name="T13" fmla="*/ 8 h 55"/>
                  <a:gd name="T14" fmla="*/ 39 w 55"/>
                  <a:gd name="T15" fmla="*/ 2 h 55"/>
                  <a:gd name="T16" fmla="*/ 28 w 55"/>
                  <a:gd name="T17" fmla="*/ 0 h 55"/>
                  <a:gd name="T18" fmla="*/ 17 w 55"/>
                  <a:gd name="T19" fmla="*/ 2 h 55"/>
                  <a:gd name="T20" fmla="*/ 9 w 55"/>
                  <a:gd name="T21" fmla="*/ 8 h 55"/>
                  <a:gd name="T22" fmla="*/ 2 w 55"/>
                  <a:gd name="T23" fmla="*/ 17 h 55"/>
                  <a:gd name="T24" fmla="*/ 0 w 55"/>
                  <a:gd name="T25" fmla="*/ 28 h 55"/>
                  <a:gd name="T26" fmla="*/ 2 w 55"/>
                  <a:gd name="T27" fmla="*/ 39 h 55"/>
                  <a:gd name="T28" fmla="*/ 9 w 55"/>
                  <a:gd name="T29" fmla="*/ 47 h 55"/>
                  <a:gd name="T30" fmla="*/ 17 w 55"/>
                  <a:gd name="T31" fmla="*/ 53 h 55"/>
                  <a:gd name="T32" fmla="*/ 28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8" y="55"/>
                    </a:moveTo>
                    <a:lnTo>
                      <a:pt x="39" y="53"/>
                    </a:lnTo>
                    <a:lnTo>
                      <a:pt x="47" y="47"/>
                    </a:lnTo>
                    <a:lnTo>
                      <a:pt x="53" y="39"/>
                    </a:lnTo>
                    <a:lnTo>
                      <a:pt x="55" y="28"/>
                    </a:lnTo>
                    <a:lnTo>
                      <a:pt x="53" y="17"/>
                    </a:lnTo>
                    <a:lnTo>
                      <a:pt x="47" y="8"/>
                    </a:lnTo>
                    <a:lnTo>
                      <a:pt x="39" y="2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2" y="39"/>
                    </a:lnTo>
                    <a:lnTo>
                      <a:pt x="9" y="47"/>
                    </a:lnTo>
                    <a:lnTo>
                      <a:pt x="17" y="53"/>
                    </a:lnTo>
                    <a:lnTo>
                      <a:pt x="28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0" name="Freeform 27"/>
              <p:cNvSpPr>
                <a:spLocks/>
              </p:cNvSpPr>
              <p:nvPr/>
            </p:nvSpPr>
            <p:spPr bwMode="auto">
              <a:xfrm>
                <a:off x="6401" y="13591"/>
                <a:ext cx="156" cy="752"/>
              </a:xfrm>
              <a:custGeom>
                <a:avLst/>
                <a:gdLst>
                  <a:gd name="T0" fmla="*/ 48 w 156"/>
                  <a:gd name="T1" fmla="*/ 15 h 752"/>
                  <a:gd name="T2" fmla="*/ 44 w 156"/>
                  <a:gd name="T3" fmla="*/ 30 h 752"/>
                  <a:gd name="T4" fmla="*/ 33 w 156"/>
                  <a:gd name="T5" fmla="*/ 73 h 752"/>
                  <a:gd name="T6" fmla="*/ 19 w 156"/>
                  <a:gd name="T7" fmla="*/ 140 h 752"/>
                  <a:gd name="T8" fmla="*/ 7 w 156"/>
                  <a:gd name="T9" fmla="*/ 229 h 752"/>
                  <a:gd name="T10" fmla="*/ 0 w 156"/>
                  <a:gd name="T11" fmla="*/ 337 h 752"/>
                  <a:gd name="T12" fmla="*/ 1 w 156"/>
                  <a:gd name="T13" fmla="*/ 462 h 752"/>
                  <a:gd name="T14" fmla="*/ 14 w 156"/>
                  <a:gd name="T15" fmla="*/ 602 h 752"/>
                  <a:gd name="T16" fmla="*/ 43 w 156"/>
                  <a:gd name="T17" fmla="*/ 752 h 752"/>
                  <a:gd name="T18" fmla="*/ 150 w 156"/>
                  <a:gd name="T19" fmla="*/ 746 h 752"/>
                  <a:gd name="T20" fmla="*/ 146 w 156"/>
                  <a:gd name="T21" fmla="*/ 724 h 752"/>
                  <a:gd name="T22" fmla="*/ 135 w 156"/>
                  <a:gd name="T23" fmla="*/ 663 h 752"/>
                  <a:gd name="T24" fmla="*/ 123 w 156"/>
                  <a:gd name="T25" fmla="*/ 574 h 752"/>
                  <a:gd name="T26" fmla="*/ 111 w 156"/>
                  <a:gd name="T27" fmla="*/ 463 h 752"/>
                  <a:gd name="T28" fmla="*/ 104 w 156"/>
                  <a:gd name="T29" fmla="*/ 342 h 752"/>
                  <a:gd name="T30" fmla="*/ 107 w 156"/>
                  <a:gd name="T31" fmla="*/ 220 h 752"/>
                  <a:gd name="T32" fmla="*/ 124 w 156"/>
                  <a:gd name="T33" fmla="*/ 106 h 752"/>
                  <a:gd name="T34" fmla="*/ 156 w 156"/>
                  <a:gd name="T35" fmla="*/ 9 h 752"/>
                  <a:gd name="T36" fmla="*/ 156 w 156"/>
                  <a:gd name="T37" fmla="*/ 8 h 752"/>
                  <a:gd name="T38" fmla="*/ 156 w 156"/>
                  <a:gd name="T39" fmla="*/ 6 h 752"/>
                  <a:gd name="T40" fmla="*/ 154 w 156"/>
                  <a:gd name="T41" fmla="*/ 4 h 752"/>
                  <a:gd name="T42" fmla="*/ 147 w 156"/>
                  <a:gd name="T43" fmla="*/ 0 h 752"/>
                  <a:gd name="T44" fmla="*/ 134 w 156"/>
                  <a:gd name="T45" fmla="*/ 0 h 752"/>
                  <a:gd name="T46" fmla="*/ 115 w 156"/>
                  <a:gd name="T47" fmla="*/ 1 h 752"/>
                  <a:gd name="T48" fmla="*/ 87 w 156"/>
                  <a:gd name="T49" fmla="*/ 7 h 752"/>
                  <a:gd name="T50" fmla="*/ 48 w 156"/>
                  <a:gd name="T51" fmla="*/ 15 h 75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6"/>
                  <a:gd name="T79" fmla="*/ 0 h 752"/>
                  <a:gd name="T80" fmla="*/ 156 w 156"/>
                  <a:gd name="T81" fmla="*/ 752 h 75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6" h="752">
                    <a:moveTo>
                      <a:pt x="48" y="15"/>
                    </a:moveTo>
                    <a:lnTo>
                      <a:pt x="44" y="30"/>
                    </a:lnTo>
                    <a:lnTo>
                      <a:pt x="33" y="73"/>
                    </a:lnTo>
                    <a:lnTo>
                      <a:pt x="19" y="140"/>
                    </a:lnTo>
                    <a:lnTo>
                      <a:pt x="7" y="229"/>
                    </a:lnTo>
                    <a:lnTo>
                      <a:pt x="0" y="337"/>
                    </a:lnTo>
                    <a:lnTo>
                      <a:pt x="1" y="462"/>
                    </a:lnTo>
                    <a:lnTo>
                      <a:pt x="14" y="602"/>
                    </a:lnTo>
                    <a:lnTo>
                      <a:pt x="43" y="752"/>
                    </a:lnTo>
                    <a:lnTo>
                      <a:pt x="150" y="746"/>
                    </a:lnTo>
                    <a:lnTo>
                      <a:pt x="146" y="724"/>
                    </a:lnTo>
                    <a:lnTo>
                      <a:pt x="135" y="663"/>
                    </a:lnTo>
                    <a:lnTo>
                      <a:pt x="123" y="574"/>
                    </a:lnTo>
                    <a:lnTo>
                      <a:pt x="111" y="463"/>
                    </a:lnTo>
                    <a:lnTo>
                      <a:pt x="104" y="342"/>
                    </a:lnTo>
                    <a:lnTo>
                      <a:pt x="107" y="220"/>
                    </a:lnTo>
                    <a:lnTo>
                      <a:pt x="124" y="106"/>
                    </a:lnTo>
                    <a:lnTo>
                      <a:pt x="156" y="9"/>
                    </a:lnTo>
                    <a:lnTo>
                      <a:pt x="156" y="8"/>
                    </a:lnTo>
                    <a:lnTo>
                      <a:pt x="156" y="6"/>
                    </a:lnTo>
                    <a:lnTo>
                      <a:pt x="154" y="4"/>
                    </a:lnTo>
                    <a:lnTo>
                      <a:pt x="147" y="0"/>
                    </a:lnTo>
                    <a:lnTo>
                      <a:pt x="134" y="0"/>
                    </a:lnTo>
                    <a:lnTo>
                      <a:pt x="115" y="1"/>
                    </a:lnTo>
                    <a:lnTo>
                      <a:pt x="87" y="7"/>
                    </a:lnTo>
                    <a:lnTo>
                      <a:pt x="48" y="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1" name="Freeform 28"/>
              <p:cNvSpPr>
                <a:spLocks/>
              </p:cNvSpPr>
              <p:nvPr/>
            </p:nvSpPr>
            <p:spPr bwMode="auto">
              <a:xfrm>
                <a:off x="7205" y="13498"/>
                <a:ext cx="212" cy="839"/>
              </a:xfrm>
              <a:custGeom>
                <a:avLst/>
                <a:gdLst>
                  <a:gd name="T0" fmla="*/ 212 w 212"/>
                  <a:gd name="T1" fmla="*/ 6 h 839"/>
                  <a:gd name="T2" fmla="*/ 206 w 212"/>
                  <a:gd name="T3" fmla="*/ 11 h 839"/>
                  <a:gd name="T4" fmla="*/ 192 w 212"/>
                  <a:gd name="T5" fmla="*/ 33 h 839"/>
                  <a:gd name="T6" fmla="*/ 174 w 212"/>
                  <a:gd name="T7" fmla="*/ 77 h 839"/>
                  <a:gd name="T8" fmla="*/ 156 w 212"/>
                  <a:gd name="T9" fmla="*/ 148 h 839"/>
                  <a:gd name="T10" fmla="*/ 141 w 212"/>
                  <a:gd name="T11" fmla="*/ 254 h 839"/>
                  <a:gd name="T12" fmla="*/ 133 w 212"/>
                  <a:gd name="T13" fmla="*/ 401 h 839"/>
                  <a:gd name="T14" fmla="*/ 137 w 212"/>
                  <a:gd name="T15" fmla="*/ 593 h 839"/>
                  <a:gd name="T16" fmla="*/ 158 w 212"/>
                  <a:gd name="T17" fmla="*/ 839 h 839"/>
                  <a:gd name="T18" fmla="*/ 38 w 212"/>
                  <a:gd name="T19" fmla="*/ 839 h 839"/>
                  <a:gd name="T20" fmla="*/ 34 w 212"/>
                  <a:gd name="T21" fmla="*/ 814 h 839"/>
                  <a:gd name="T22" fmla="*/ 24 w 212"/>
                  <a:gd name="T23" fmla="*/ 746 h 839"/>
                  <a:gd name="T24" fmla="*/ 12 w 212"/>
                  <a:gd name="T25" fmla="*/ 645 h 839"/>
                  <a:gd name="T26" fmla="*/ 3 w 212"/>
                  <a:gd name="T27" fmla="*/ 521 h 839"/>
                  <a:gd name="T28" fmla="*/ 0 w 212"/>
                  <a:gd name="T29" fmla="*/ 384 h 839"/>
                  <a:gd name="T30" fmla="*/ 6 w 212"/>
                  <a:gd name="T31" fmla="*/ 244 h 839"/>
                  <a:gd name="T32" fmla="*/ 29 w 212"/>
                  <a:gd name="T33" fmla="*/ 114 h 839"/>
                  <a:gd name="T34" fmla="*/ 68 w 212"/>
                  <a:gd name="T35" fmla="*/ 0 h 839"/>
                  <a:gd name="T36" fmla="*/ 212 w 212"/>
                  <a:gd name="T37" fmla="*/ 6 h 83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12"/>
                  <a:gd name="T58" fmla="*/ 0 h 839"/>
                  <a:gd name="T59" fmla="*/ 212 w 212"/>
                  <a:gd name="T60" fmla="*/ 839 h 83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12" h="839">
                    <a:moveTo>
                      <a:pt x="212" y="6"/>
                    </a:moveTo>
                    <a:lnTo>
                      <a:pt x="206" y="11"/>
                    </a:lnTo>
                    <a:lnTo>
                      <a:pt x="192" y="33"/>
                    </a:lnTo>
                    <a:lnTo>
                      <a:pt x="174" y="77"/>
                    </a:lnTo>
                    <a:lnTo>
                      <a:pt x="156" y="148"/>
                    </a:lnTo>
                    <a:lnTo>
                      <a:pt x="141" y="254"/>
                    </a:lnTo>
                    <a:lnTo>
                      <a:pt x="133" y="401"/>
                    </a:lnTo>
                    <a:lnTo>
                      <a:pt x="137" y="593"/>
                    </a:lnTo>
                    <a:lnTo>
                      <a:pt x="158" y="839"/>
                    </a:lnTo>
                    <a:lnTo>
                      <a:pt x="38" y="839"/>
                    </a:lnTo>
                    <a:lnTo>
                      <a:pt x="34" y="814"/>
                    </a:lnTo>
                    <a:lnTo>
                      <a:pt x="24" y="746"/>
                    </a:lnTo>
                    <a:lnTo>
                      <a:pt x="12" y="645"/>
                    </a:lnTo>
                    <a:lnTo>
                      <a:pt x="3" y="521"/>
                    </a:lnTo>
                    <a:lnTo>
                      <a:pt x="0" y="384"/>
                    </a:lnTo>
                    <a:lnTo>
                      <a:pt x="6" y="244"/>
                    </a:lnTo>
                    <a:lnTo>
                      <a:pt x="29" y="114"/>
                    </a:lnTo>
                    <a:lnTo>
                      <a:pt x="68" y="0"/>
                    </a:lnTo>
                    <a:lnTo>
                      <a:pt x="212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2" name="Freeform 29"/>
              <p:cNvSpPr>
                <a:spLocks/>
              </p:cNvSpPr>
              <p:nvPr/>
            </p:nvSpPr>
            <p:spPr bwMode="auto">
              <a:xfrm>
                <a:off x="6406" y="13636"/>
                <a:ext cx="137" cy="656"/>
              </a:xfrm>
              <a:custGeom>
                <a:avLst/>
                <a:gdLst>
                  <a:gd name="T0" fmla="*/ 43 w 137"/>
                  <a:gd name="T1" fmla="*/ 12 h 656"/>
                  <a:gd name="T2" fmla="*/ 39 w 137"/>
                  <a:gd name="T3" fmla="*/ 25 h 656"/>
                  <a:gd name="T4" fmla="*/ 30 w 137"/>
                  <a:gd name="T5" fmla="*/ 62 h 656"/>
                  <a:gd name="T6" fmla="*/ 19 w 137"/>
                  <a:gd name="T7" fmla="*/ 122 h 656"/>
                  <a:gd name="T8" fmla="*/ 7 w 137"/>
                  <a:gd name="T9" fmla="*/ 199 h 656"/>
                  <a:gd name="T10" fmla="*/ 0 w 137"/>
                  <a:gd name="T11" fmla="*/ 294 h 656"/>
                  <a:gd name="T12" fmla="*/ 1 w 137"/>
                  <a:gd name="T13" fmla="*/ 403 h 656"/>
                  <a:gd name="T14" fmla="*/ 12 w 137"/>
                  <a:gd name="T15" fmla="*/ 524 h 656"/>
                  <a:gd name="T16" fmla="*/ 38 w 137"/>
                  <a:gd name="T17" fmla="*/ 656 h 656"/>
                  <a:gd name="T18" fmla="*/ 132 w 137"/>
                  <a:gd name="T19" fmla="*/ 650 h 656"/>
                  <a:gd name="T20" fmla="*/ 127 w 137"/>
                  <a:gd name="T21" fmla="*/ 631 h 656"/>
                  <a:gd name="T22" fmla="*/ 119 w 137"/>
                  <a:gd name="T23" fmla="*/ 578 h 656"/>
                  <a:gd name="T24" fmla="*/ 107 w 137"/>
                  <a:gd name="T25" fmla="*/ 499 h 656"/>
                  <a:gd name="T26" fmla="*/ 97 w 137"/>
                  <a:gd name="T27" fmla="*/ 403 h 656"/>
                  <a:gd name="T28" fmla="*/ 92 w 137"/>
                  <a:gd name="T29" fmla="*/ 297 h 656"/>
                  <a:gd name="T30" fmla="*/ 94 w 137"/>
                  <a:gd name="T31" fmla="*/ 192 h 656"/>
                  <a:gd name="T32" fmla="*/ 108 w 137"/>
                  <a:gd name="T33" fmla="*/ 91 h 656"/>
                  <a:gd name="T34" fmla="*/ 137 w 137"/>
                  <a:gd name="T35" fmla="*/ 7 h 656"/>
                  <a:gd name="T36" fmla="*/ 137 w 137"/>
                  <a:gd name="T37" fmla="*/ 6 h 656"/>
                  <a:gd name="T38" fmla="*/ 137 w 137"/>
                  <a:gd name="T39" fmla="*/ 4 h 656"/>
                  <a:gd name="T40" fmla="*/ 135 w 137"/>
                  <a:gd name="T41" fmla="*/ 2 h 656"/>
                  <a:gd name="T42" fmla="*/ 129 w 137"/>
                  <a:gd name="T43" fmla="*/ 0 h 656"/>
                  <a:gd name="T44" fmla="*/ 119 w 137"/>
                  <a:gd name="T45" fmla="*/ 0 h 656"/>
                  <a:gd name="T46" fmla="*/ 101 w 137"/>
                  <a:gd name="T47" fmla="*/ 1 h 656"/>
                  <a:gd name="T48" fmla="*/ 77 w 137"/>
                  <a:gd name="T49" fmla="*/ 5 h 656"/>
                  <a:gd name="T50" fmla="*/ 43 w 137"/>
                  <a:gd name="T51" fmla="*/ 12 h 65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37"/>
                  <a:gd name="T79" fmla="*/ 0 h 656"/>
                  <a:gd name="T80" fmla="*/ 137 w 137"/>
                  <a:gd name="T81" fmla="*/ 656 h 65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37" h="656">
                    <a:moveTo>
                      <a:pt x="43" y="12"/>
                    </a:moveTo>
                    <a:lnTo>
                      <a:pt x="39" y="25"/>
                    </a:lnTo>
                    <a:lnTo>
                      <a:pt x="30" y="62"/>
                    </a:lnTo>
                    <a:lnTo>
                      <a:pt x="19" y="122"/>
                    </a:lnTo>
                    <a:lnTo>
                      <a:pt x="7" y="199"/>
                    </a:lnTo>
                    <a:lnTo>
                      <a:pt x="0" y="294"/>
                    </a:lnTo>
                    <a:lnTo>
                      <a:pt x="1" y="403"/>
                    </a:lnTo>
                    <a:lnTo>
                      <a:pt x="12" y="524"/>
                    </a:lnTo>
                    <a:lnTo>
                      <a:pt x="38" y="656"/>
                    </a:lnTo>
                    <a:lnTo>
                      <a:pt x="132" y="650"/>
                    </a:lnTo>
                    <a:lnTo>
                      <a:pt x="127" y="631"/>
                    </a:lnTo>
                    <a:lnTo>
                      <a:pt x="119" y="578"/>
                    </a:lnTo>
                    <a:lnTo>
                      <a:pt x="107" y="499"/>
                    </a:lnTo>
                    <a:lnTo>
                      <a:pt x="97" y="403"/>
                    </a:lnTo>
                    <a:lnTo>
                      <a:pt x="92" y="297"/>
                    </a:lnTo>
                    <a:lnTo>
                      <a:pt x="94" y="192"/>
                    </a:lnTo>
                    <a:lnTo>
                      <a:pt x="108" y="91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4"/>
                    </a:lnTo>
                    <a:lnTo>
                      <a:pt x="135" y="2"/>
                    </a:lnTo>
                    <a:lnTo>
                      <a:pt x="129" y="0"/>
                    </a:lnTo>
                    <a:lnTo>
                      <a:pt x="119" y="0"/>
                    </a:lnTo>
                    <a:lnTo>
                      <a:pt x="101" y="1"/>
                    </a:lnTo>
                    <a:lnTo>
                      <a:pt x="77" y="5"/>
                    </a:lnTo>
                    <a:lnTo>
                      <a:pt x="43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3" name="Freeform 30"/>
              <p:cNvSpPr>
                <a:spLocks/>
              </p:cNvSpPr>
              <p:nvPr/>
            </p:nvSpPr>
            <p:spPr bwMode="auto">
              <a:xfrm>
                <a:off x="6412" y="13680"/>
                <a:ext cx="116" cy="560"/>
              </a:xfrm>
              <a:custGeom>
                <a:avLst/>
                <a:gdLst>
                  <a:gd name="T0" fmla="*/ 36 w 116"/>
                  <a:gd name="T1" fmla="*/ 11 h 560"/>
                  <a:gd name="T2" fmla="*/ 33 w 116"/>
                  <a:gd name="T3" fmla="*/ 21 h 560"/>
                  <a:gd name="T4" fmla="*/ 24 w 116"/>
                  <a:gd name="T5" fmla="*/ 53 h 560"/>
                  <a:gd name="T6" fmla="*/ 15 w 116"/>
                  <a:gd name="T7" fmla="*/ 103 h 560"/>
                  <a:gd name="T8" fmla="*/ 5 w 116"/>
                  <a:gd name="T9" fmla="*/ 169 h 560"/>
                  <a:gd name="T10" fmla="*/ 0 w 116"/>
                  <a:gd name="T11" fmla="*/ 250 h 560"/>
                  <a:gd name="T12" fmla="*/ 1 w 116"/>
                  <a:gd name="T13" fmla="*/ 344 h 560"/>
                  <a:gd name="T14" fmla="*/ 10 w 116"/>
                  <a:gd name="T15" fmla="*/ 448 h 560"/>
                  <a:gd name="T16" fmla="*/ 32 w 116"/>
                  <a:gd name="T17" fmla="*/ 560 h 560"/>
                  <a:gd name="T18" fmla="*/ 112 w 116"/>
                  <a:gd name="T19" fmla="*/ 555 h 560"/>
                  <a:gd name="T20" fmla="*/ 108 w 116"/>
                  <a:gd name="T21" fmla="*/ 538 h 560"/>
                  <a:gd name="T22" fmla="*/ 101 w 116"/>
                  <a:gd name="T23" fmla="*/ 493 h 560"/>
                  <a:gd name="T24" fmla="*/ 91 w 116"/>
                  <a:gd name="T25" fmla="*/ 426 h 560"/>
                  <a:gd name="T26" fmla="*/ 82 w 116"/>
                  <a:gd name="T27" fmla="*/ 344 h 560"/>
                  <a:gd name="T28" fmla="*/ 77 w 116"/>
                  <a:gd name="T29" fmla="*/ 255 h 560"/>
                  <a:gd name="T30" fmla="*/ 79 w 116"/>
                  <a:gd name="T31" fmla="*/ 164 h 560"/>
                  <a:gd name="T32" fmla="*/ 91 w 116"/>
                  <a:gd name="T33" fmla="*/ 79 h 560"/>
                  <a:gd name="T34" fmla="*/ 116 w 116"/>
                  <a:gd name="T35" fmla="*/ 6 h 560"/>
                  <a:gd name="T36" fmla="*/ 116 w 116"/>
                  <a:gd name="T37" fmla="*/ 5 h 560"/>
                  <a:gd name="T38" fmla="*/ 116 w 116"/>
                  <a:gd name="T39" fmla="*/ 4 h 560"/>
                  <a:gd name="T40" fmla="*/ 114 w 116"/>
                  <a:gd name="T41" fmla="*/ 2 h 560"/>
                  <a:gd name="T42" fmla="*/ 109 w 116"/>
                  <a:gd name="T43" fmla="*/ 0 h 560"/>
                  <a:gd name="T44" fmla="*/ 100 w 116"/>
                  <a:gd name="T45" fmla="*/ 0 h 560"/>
                  <a:gd name="T46" fmla="*/ 86 w 116"/>
                  <a:gd name="T47" fmla="*/ 1 h 560"/>
                  <a:gd name="T48" fmla="*/ 65 w 116"/>
                  <a:gd name="T49" fmla="*/ 4 h 560"/>
                  <a:gd name="T50" fmla="*/ 36 w 116"/>
                  <a:gd name="T51" fmla="*/ 11 h 56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6"/>
                  <a:gd name="T79" fmla="*/ 0 h 560"/>
                  <a:gd name="T80" fmla="*/ 116 w 116"/>
                  <a:gd name="T81" fmla="*/ 560 h 56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6" h="560">
                    <a:moveTo>
                      <a:pt x="36" y="11"/>
                    </a:moveTo>
                    <a:lnTo>
                      <a:pt x="33" y="21"/>
                    </a:lnTo>
                    <a:lnTo>
                      <a:pt x="24" y="53"/>
                    </a:lnTo>
                    <a:lnTo>
                      <a:pt x="15" y="103"/>
                    </a:lnTo>
                    <a:lnTo>
                      <a:pt x="5" y="169"/>
                    </a:lnTo>
                    <a:lnTo>
                      <a:pt x="0" y="250"/>
                    </a:lnTo>
                    <a:lnTo>
                      <a:pt x="1" y="344"/>
                    </a:lnTo>
                    <a:lnTo>
                      <a:pt x="10" y="448"/>
                    </a:lnTo>
                    <a:lnTo>
                      <a:pt x="32" y="560"/>
                    </a:lnTo>
                    <a:lnTo>
                      <a:pt x="112" y="555"/>
                    </a:lnTo>
                    <a:lnTo>
                      <a:pt x="108" y="538"/>
                    </a:lnTo>
                    <a:lnTo>
                      <a:pt x="101" y="493"/>
                    </a:lnTo>
                    <a:lnTo>
                      <a:pt x="91" y="426"/>
                    </a:lnTo>
                    <a:lnTo>
                      <a:pt x="82" y="344"/>
                    </a:lnTo>
                    <a:lnTo>
                      <a:pt x="77" y="255"/>
                    </a:lnTo>
                    <a:lnTo>
                      <a:pt x="79" y="164"/>
                    </a:lnTo>
                    <a:lnTo>
                      <a:pt x="91" y="79"/>
                    </a:lnTo>
                    <a:lnTo>
                      <a:pt x="116" y="6"/>
                    </a:lnTo>
                    <a:lnTo>
                      <a:pt x="116" y="5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09" y="0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65" y="4"/>
                    </a:lnTo>
                    <a:lnTo>
                      <a:pt x="36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4" name="Freeform 31"/>
              <p:cNvSpPr>
                <a:spLocks/>
              </p:cNvSpPr>
              <p:nvPr/>
            </p:nvSpPr>
            <p:spPr bwMode="auto">
              <a:xfrm>
                <a:off x="6417" y="13724"/>
                <a:ext cx="97" cy="463"/>
              </a:xfrm>
              <a:custGeom>
                <a:avLst/>
                <a:gdLst>
                  <a:gd name="T0" fmla="*/ 30 w 97"/>
                  <a:gd name="T1" fmla="*/ 9 h 463"/>
                  <a:gd name="T2" fmla="*/ 27 w 97"/>
                  <a:gd name="T3" fmla="*/ 17 h 463"/>
                  <a:gd name="T4" fmla="*/ 20 w 97"/>
                  <a:gd name="T5" fmla="*/ 44 h 463"/>
                  <a:gd name="T6" fmla="*/ 12 w 97"/>
                  <a:gd name="T7" fmla="*/ 85 h 463"/>
                  <a:gd name="T8" fmla="*/ 4 w 97"/>
                  <a:gd name="T9" fmla="*/ 140 h 463"/>
                  <a:gd name="T10" fmla="*/ 0 w 97"/>
                  <a:gd name="T11" fmla="*/ 207 h 463"/>
                  <a:gd name="T12" fmla="*/ 0 w 97"/>
                  <a:gd name="T13" fmla="*/ 285 h 463"/>
                  <a:gd name="T14" fmla="*/ 9 w 97"/>
                  <a:gd name="T15" fmla="*/ 370 h 463"/>
                  <a:gd name="T16" fmla="*/ 26 w 97"/>
                  <a:gd name="T17" fmla="*/ 463 h 463"/>
                  <a:gd name="T18" fmla="*/ 93 w 97"/>
                  <a:gd name="T19" fmla="*/ 460 h 463"/>
                  <a:gd name="T20" fmla="*/ 89 w 97"/>
                  <a:gd name="T21" fmla="*/ 446 h 463"/>
                  <a:gd name="T22" fmla="*/ 83 w 97"/>
                  <a:gd name="T23" fmla="*/ 408 h 463"/>
                  <a:gd name="T24" fmla="*/ 75 w 97"/>
                  <a:gd name="T25" fmla="*/ 353 h 463"/>
                  <a:gd name="T26" fmla="*/ 68 w 97"/>
                  <a:gd name="T27" fmla="*/ 285 h 463"/>
                  <a:gd name="T28" fmla="*/ 65 w 97"/>
                  <a:gd name="T29" fmla="*/ 211 h 463"/>
                  <a:gd name="T30" fmla="*/ 67 w 97"/>
                  <a:gd name="T31" fmla="*/ 136 h 463"/>
                  <a:gd name="T32" fmla="*/ 76 w 97"/>
                  <a:gd name="T33" fmla="*/ 65 h 463"/>
                  <a:gd name="T34" fmla="*/ 97 w 97"/>
                  <a:gd name="T35" fmla="*/ 5 h 463"/>
                  <a:gd name="T36" fmla="*/ 97 w 97"/>
                  <a:gd name="T37" fmla="*/ 4 h 463"/>
                  <a:gd name="T38" fmla="*/ 97 w 97"/>
                  <a:gd name="T39" fmla="*/ 3 h 463"/>
                  <a:gd name="T40" fmla="*/ 95 w 97"/>
                  <a:gd name="T41" fmla="*/ 1 h 463"/>
                  <a:gd name="T42" fmla="*/ 91 w 97"/>
                  <a:gd name="T43" fmla="*/ 0 h 463"/>
                  <a:gd name="T44" fmla="*/ 84 w 97"/>
                  <a:gd name="T45" fmla="*/ 0 h 463"/>
                  <a:gd name="T46" fmla="*/ 71 w 97"/>
                  <a:gd name="T47" fmla="*/ 0 h 463"/>
                  <a:gd name="T48" fmla="*/ 54 w 97"/>
                  <a:gd name="T49" fmla="*/ 3 h 463"/>
                  <a:gd name="T50" fmla="*/ 30 w 97"/>
                  <a:gd name="T51" fmla="*/ 9 h 46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97"/>
                  <a:gd name="T79" fmla="*/ 0 h 463"/>
                  <a:gd name="T80" fmla="*/ 97 w 97"/>
                  <a:gd name="T81" fmla="*/ 463 h 46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97" h="463">
                    <a:moveTo>
                      <a:pt x="30" y="9"/>
                    </a:moveTo>
                    <a:lnTo>
                      <a:pt x="27" y="17"/>
                    </a:lnTo>
                    <a:lnTo>
                      <a:pt x="20" y="44"/>
                    </a:lnTo>
                    <a:lnTo>
                      <a:pt x="12" y="85"/>
                    </a:lnTo>
                    <a:lnTo>
                      <a:pt x="4" y="140"/>
                    </a:lnTo>
                    <a:lnTo>
                      <a:pt x="0" y="207"/>
                    </a:lnTo>
                    <a:lnTo>
                      <a:pt x="0" y="285"/>
                    </a:lnTo>
                    <a:lnTo>
                      <a:pt x="9" y="370"/>
                    </a:lnTo>
                    <a:lnTo>
                      <a:pt x="26" y="463"/>
                    </a:lnTo>
                    <a:lnTo>
                      <a:pt x="93" y="460"/>
                    </a:lnTo>
                    <a:lnTo>
                      <a:pt x="89" y="446"/>
                    </a:lnTo>
                    <a:lnTo>
                      <a:pt x="83" y="408"/>
                    </a:lnTo>
                    <a:lnTo>
                      <a:pt x="75" y="353"/>
                    </a:lnTo>
                    <a:lnTo>
                      <a:pt x="68" y="285"/>
                    </a:lnTo>
                    <a:lnTo>
                      <a:pt x="65" y="211"/>
                    </a:lnTo>
                    <a:lnTo>
                      <a:pt x="67" y="136"/>
                    </a:lnTo>
                    <a:lnTo>
                      <a:pt x="76" y="65"/>
                    </a:lnTo>
                    <a:lnTo>
                      <a:pt x="97" y="5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5" y="1"/>
                    </a:lnTo>
                    <a:lnTo>
                      <a:pt x="91" y="0"/>
                    </a:lnTo>
                    <a:lnTo>
                      <a:pt x="84" y="0"/>
                    </a:lnTo>
                    <a:lnTo>
                      <a:pt x="71" y="0"/>
                    </a:lnTo>
                    <a:lnTo>
                      <a:pt x="54" y="3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5" name="Freeform 32"/>
              <p:cNvSpPr>
                <a:spLocks/>
              </p:cNvSpPr>
              <p:nvPr/>
            </p:nvSpPr>
            <p:spPr bwMode="auto">
              <a:xfrm>
                <a:off x="6422" y="13768"/>
                <a:ext cx="77" cy="367"/>
              </a:xfrm>
              <a:custGeom>
                <a:avLst/>
                <a:gdLst>
                  <a:gd name="T0" fmla="*/ 24 w 77"/>
                  <a:gd name="T1" fmla="*/ 8 h 367"/>
                  <a:gd name="T2" fmla="*/ 22 w 77"/>
                  <a:gd name="T3" fmla="*/ 15 h 367"/>
                  <a:gd name="T4" fmla="*/ 17 w 77"/>
                  <a:gd name="T5" fmla="*/ 36 h 367"/>
                  <a:gd name="T6" fmla="*/ 10 w 77"/>
                  <a:gd name="T7" fmla="*/ 68 h 367"/>
                  <a:gd name="T8" fmla="*/ 4 w 77"/>
                  <a:gd name="T9" fmla="*/ 112 h 367"/>
                  <a:gd name="T10" fmla="*/ 0 w 77"/>
                  <a:gd name="T11" fmla="*/ 164 h 367"/>
                  <a:gd name="T12" fmla="*/ 0 w 77"/>
                  <a:gd name="T13" fmla="*/ 226 h 367"/>
                  <a:gd name="T14" fmla="*/ 7 w 77"/>
                  <a:gd name="T15" fmla="*/ 294 h 367"/>
                  <a:gd name="T16" fmla="*/ 21 w 77"/>
                  <a:gd name="T17" fmla="*/ 367 h 367"/>
                  <a:gd name="T18" fmla="*/ 74 w 77"/>
                  <a:gd name="T19" fmla="*/ 364 h 367"/>
                  <a:gd name="T20" fmla="*/ 71 w 77"/>
                  <a:gd name="T21" fmla="*/ 353 h 367"/>
                  <a:gd name="T22" fmla="*/ 66 w 77"/>
                  <a:gd name="T23" fmla="*/ 323 h 367"/>
                  <a:gd name="T24" fmla="*/ 60 w 77"/>
                  <a:gd name="T25" fmla="*/ 280 h 367"/>
                  <a:gd name="T26" fmla="*/ 54 w 77"/>
                  <a:gd name="T27" fmla="*/ 226 h 367"/>
                  <a:gd name="T28" fmla="*/ 51 w 77"/>
                  <a:gd name="T29" fmla="*/ 168 h 367"/>
                  <a:gd name="T30" fmla="*/ 53 w 77"/>
                  <a:gd name="T31" fmla="*/ 107 h 367"/>
                  <a:gd name="T32" fmla="*/ 61 w 77"/>
                  <a:gd name="T33" fmla="*/ 52 h 367"/>
                  <a:gd name="T34" fmla="*/ 77 w 77"/>
                  <a:gd name="T35" fmla="*/ 5 h 367"/>
                  <a:gd name="T36" fmla="*/ 77 w 77"/>
                  <a:gd name="T37" fmla="*/ 5 h 367"/>
                  <a:gd name="T38" fmla="*/ 77 w 77"/>
                  <a:gd name="T39" fmla="*/ 2 h 367"/>
                  <a:gd name="T40" fmla="*/ 76 w 77"/>
                  <a:gd name="T41" fmla="*/ 1 h 367"/>
                  <a:gd name="T42" fmla="*/ 72 w 77"/>
                  <a:gd name="T43" fmla="*/ 0 h 367"/>
                  <a:gd name="T44" fmla="*/ 66 w 77"/>
                  <a:gd name="T45" fmla="*/ 0 h 367"/>
                  <a:gd name="T46" fmla="*/ 56 w 77"/>
                  <a:gd name="T47" fmla="*/ 1 h 367"/>
                  <a:gd name="T48" fmla="*/ 43 w 77"/>
                  <a:gd name="T49" fmla="*/ 4 h 367"/>
                  <a:gd name="T50" fmla="*/ 24 w 77"/>
                  <a:gd name="T51" fmla="*/ 8 h 36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7"/>
                  <a:gd name="T79" fmla="*/ 0 h 367"/>
                  <a:gd name="T80" fmla="*/ 77 w 77"/>
                  <a:gd name="T81" fmla="*/ 367 h 36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7" h="367">
                    <a:moveTo>
                      <a:pt x="24" y="8"/>
                    </a:moveTo>
                    <a:lnTo>
                      <a:pt x="22" y="15"/>
                    </a:lnTo>
                    <a:lnTo>
                      <a:pt x="17" y="36"/>
                    </a:lnTo>
                    <a:lnTo>
                      <a:pt x="10" y="68"/>
                    </a:lnTo>
                    <a:lnTo>
                      <a:pt x="4" y="112"/>
                    </a:lnTo>
                    <a:lnTo>
                      <a:pt x="0" y="164"/>
                    </a:lnTo>
                    <a:lnTo>
                      <a:pt x="0" y="226"/>
                    </a:lnTo>
                    <a:lnTo>
                      <a:pt x="7" y="294"/>
                    </a:lnTo>
                    <a:lnTo>
                      <a:pt x="21" y="367"/>
                    </a:lnTo>
                    <a:lnTo>
                      <a:pt x="74" y="364"/>
                    </a:lnTo>
                    <a:lnTo>
                      <a:pt x="71" y="353"/>
                    </a:lnTo>
                    <a:lnTo>
                      <a:pt x="66" y="323"/>
                    </a:lnTo>
                    <a:lnTo>
                      <a:pt x="60" y="280"/>
                    </a:lnTo>
                    <a:lnTo>
                      <a:pt x="54" y="226"/>
                    </a:lnTo>
                    <a:lnTo>
                      <a:pt x="51" y="168"/>
                    </a:lnTo>
                    <a:lnTo>
                      <a:pt x="53" y="107"/>
                    </a:lnTo>
                    <a:lnTo>
                      <a:pt x="61" y="52"/>
                    </a:lnTo>
                    <a:lnTo>
                      <a:pt x="77" y="5"/>
                    </a:lnTo>
                    <a:lnTo>
                      <a:pt x="77" y="2"/>
                    </a:lnTo>
                    <a:lnTo>
                      <a:pt x="76" y="1"/>
                    </a:lnTo>
                    <a:lnTo>
                      <a:pt x="72" y="0"/>
                    </a:lnTo>
                    <a:lnTo>
                      <a:pt x="66" y="0"/>
                    </a:lnTo>
                    <a:lnTo>
                      <a:pt x="56" y="1"/>
                    </a:lnTo>
                    <a:lnTo>
                      <a:pt x="43" y="4"/>
                    </a:lnTo>
                    <a:lnTo>
                      <a:pt x="24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6" name="Freeform 33"/>
              <p:cNvSpPr>
                <a:spLocks/>
              </p:cNvSpPr>
              <p:nvPr/>
            </p:nvSpPr>
            <p:spPr bwMode="auto">
              <a:xfrm>
                <a:off x="6428" y="13813"/>
                <a:ext cx="56" cy="271"/>
              </a:xfrm>
              <a:custGeom>
                <a:avLst/>
                <a:gdLst>
                  <a:gd name="T0" fmla="*/ 17 w 56"/>
                  <a:gd name="T1" fmla="*/ 5 h 271"/>
                  <a:gd name="T2" fmla="*/ 16 w 56"/>
                  <a:gd name="T3" fmla="*/ 10 h 271"/>
                  <a:gd name="T4" fmla="*/ 12 w 56"/>
                  <a:gd name="T5" fmla="*/ 25 h 271"/>
                  <a:gd name="T6" fmla="*/ 6 w 56"/>
                  <a:gd name="T7" fmla="*/ 49 h 271"/>
                  <a:gd name="T8" fmla="*/ 2 w 56"/>
                  <a:gd name="T9" fmla="*/ 82 h 271"/>
                  <a:gd name="T10" fmla="*/ 0 w 56"/>
                  <a:gd name="T11" fmla="*/ 122 h 271"/>
                  <a:gd name="T12" fmla="*/ 0 w 56"/>
                  <a:gd name="T13" fmla="*/ 166 h 271"/>
                  <a:gd name="T14" fmla="*/ 4 w 56"/>
                  <a:gd name="T15" fmla="*/ 217 h 271"/>
                  <a:gd name="T16" fmla="*/ 15 w 56"/>
                  <a:gd name="T17" fmla="*/ 271 h 271"/>
                  <a:gd name="T18" fmla="*/ 54 w 56"/>
                  <a:gd name="T19" fmla="*/ 268 h 271"/>
                  <a:gd name="T20" fmla="*/ 52 w 56"/>
                  <a:gd name="T21" fmla="*/ 261 h 271"/>
                  <a:gd name="T22" fmla="*/ 48 w 56"/>
                  <a:gd name="T23" fmla="*/ 238 h 271"/>
                  <a:gd name="T24" fmla="*/ 44 w 56"/>
                  <a:gd name="T25" fmla="*/ 206 h 271"/>
                  <a:gd name="T26" fmla="*/ 40 w 56"/>
                  <a:gd name="T27" fmla="*/ 166 h 271"/>
                  <a:gd name="T28" fmla="*/ 37 w 56"/>
                  <a:gd name="T29" fmla="*/ 123 h 271"/>
                  <a:gd name="T30" fmla="*/ 39 w 56"/>
                  <a:gd name="T31" fmla="*/ 78 h 271"/>
                  <a:gd name="T32" fmla="*/ 44 w 56"/>
                  <a:gd name="T33" fmla="*/ 37 h 271"/>
                  <a:gd name="T34" fmla="*/ 56 w 56"/>
                  <a:gd name="T35" fmla="*/ 3 h 271"/>
                  <a:gd name="T36" fmla="*/ 56 w 56"/>
                  <a:gd name="T37" fmla="*/ 3 h 271"/>
                  <a:gd name="T38" fmla="*/ 56 w 56"/>
                  <a:gd name="T39" fmla="*/ 2 h 271"/>
                  <a:gd name="T40" fmla="*/ 55 w 56"/>
                  <a:gd name="T41" fmla="*/ 1 h 271"/>
                  <a:gd name="T42" fmla="*/ 52 w 56"/>
                  <a:gd name="T43" fmla="*/ 0 h 271"/>
                  <a:gd name="T44" fmla="*/ 48 w 56"/>
                  <a:gd name="T45" fmla="*/ 0 h 271"/>
                  <a:gd name="T46" fmla="*/ 42 w 56"/>
                  <a:gd name="T47" fmla="*/ 0 h 271"/>
                  <a:gd name="T48" fmla="*/ 31 w 56"/>
                  <a:gd name="T49" fmla="*/ 2 h 271"/>
                  <a:gd name="T50" fmla="*/ 17 w 56"/>
                  <a:gd name="T51" fmla="*/ 5 h 27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6"/>
                  <a:gd name="T79" fmla="*/ 0 h 271"/>
                  <a:gd name="T80" fmla="*/ 56 w 56"/>
                  <a:gd name="T81" fmla="*/ 271 h 27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6" h="271">
                    <a:moveTo>
                      <a:pt x="17" y="5"/>
                    </a:moveTo>
                    <a:lnTo>
                      <a:pt x="16" y="10"/>
                    </a:lnTo>
                    <a:lnTo>
                      <a:pt x="12" y="25"/>
                    </a:lnTo>
                    <a:lnTo>
                      <a:pt x="6" y="49"/>
                    </a:lnTo>
                    <a:lnTo>
                      <a:pt x="2" y="82"/>
                    </a:lnTo>
                    <a:lnTo>
                      <a:pt x="0" y="122"/>
                    </a:lnTo>
                    <a:lnTo>
                      <a:pt x="0" y="166"/>
                    </a:lnTo>
                    <a:lnTo>
                      <a:pt x="4" y="217"/>
                    </a:lnTo>
                    <a:lnTo>
                      <a:pt x="15" y="271"/>
                    </a:lnTo>
                    <a:lnTo>
                      <a:pt x="54" y="268"/>
                    </a:lnTo>
                    <a:lnTo>
                      <a:pt x="52" y="261"/>
                    </a:lnTo>
                    <a:lnTo>
                      <a:pt x="48" y="238"/>
                    </a:lnTo>
                    <a:lnTo>
                      <a:pt x="44" y="206"/>
                    </a:lnTo>
                    <a:lnTo>
                      <a:pt x="40" y="166"/>
                    </a:lnTo>
                    <a:lnTo>
                      <a:pt x="37" y="123"/>
                    </a:lnTo>
                    <a:lnTo>
                      <a:pt x="39" y="78"/>
                    </a:lnTo>
                    <a:lnTo>
                      <a:pt x="44" y="37"/>
                    </a:lnTo>
                    <a:lnTo>
                      <a:pt x="56" y="3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2" y="0"/>
                    </a:lnTo>
                    <a:lnTo>
                      <a:pt x="31" y="2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7" name="Freeform 34"/>
              <p:cNvSpPr>
                <a:spLocks/>
              </p:cNvSpPr>
              <p:nvPr/>
            </p:nvSpPr>
            <p:spPr bwMode="auto">
              <a:xfrm>
                <a:off x="7211" y="13549"/>
                <a:ext cx="186" cy="732"/>
              </a:xfrm>
              <a:custGeom>
                <a:avLst/>
                <a:gdLst>
                  <a:gd name="T0" fmla="*/ 186 w 186"/>
                  <a:gd name="T1" fmla="*/ 6 h 732"/>
                  <a:gd name="T2" fmla="*/ 182 w 186"/>
                  <a:gd name="T3" fmla="*/ 11 h 732"/>
                  <a:gd name="T4" fmla="*/ 169 w 186"/>
                  <a:gd name="T5" fmla="*/ 29 h 732"/>
                  <a:gd name="T6" fmla="*/ 153 w 186"/>
                  <a:gd name="T7" fmla="*/ 67 h 732"/>
                  <a:gd name="T8" fmla="*/ 137 w 186"/>
                  <a:gd name="T9" fmla="*/ 130 h 732"/>
                  <a:gd name="T10" fmla="*/ 124 w 186"/>
                  <a:gd name="T11" fmla="*/ 221 h 732"/>
                  <a:gd name="T12" fmla="*/ 117 w 186"/>
                  <a:gd name="T13" fmla="*/ 350 h 732"/>
                  <a:gd name="T14" fmla="*/ 122 w 186"/>
                  <a:gd name="T15" fmla="*/ 517 h 732"/>
                  <a:gd name="T16" fmla="*/ 139 w 186"/>
                  <a:gd name="T17" fmla="*/ 732 h 732"/>
                  <a:gd name="T18" fmla="*/ 34 w 186"/>
                  <a:gd name="T19" fmla="*/ 732 h 732"/>
                  <a:gd name="T20" fmla="*/ 31 w 186"/>
                  <a:gd name="T21" fmla="*/ 711 h 732"/>
                  <a:gd name="T22" fmla="*/ 22 w 186"/>
                  <a:gd name="T23" fmla="*/ 651 h 732"/>
                  <a:gd name="T24" fmla="*/ 12 w 186"/>
                  <a:gd name="T25" fmla="*/ 563 h 732"/>
                  <a:gd name="T26" fmla="*/ 3 w 186"/>
                  <a:gd name="T27" fmla="*/ 454 h 732"/>
                  <a:gd name="T28" fmla="*/ 0 w 186"/>
                  <a:gd name="T29" fmla="*/ 335 h 732"/>
                  <a:gd name="T30" fmla="*/ 6 w 186"/>
                  <a:gd name="T31" fmla="*/ 213 h 732"/>
                  <a:gd name="T32" fmla="*/ 25 w 186"/>
                  <a:gd name="T33" fmla="*/ 98 h 732"/>
                  <a:gd name="T34" fmla="*/ 60 w 186"/>
                  <a:gd name="T35" fmla="*/ 0 h 732"/>
                  <a:gd name="T36" fmla="*/ 186 w 186"/>
                  <a:gd name="T37" fmla="*/ 6 h 73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86"/>
                  <a:gd name="T58" fmla="*/ 0 h 732"/>
                  <a:gd name="T59" fmla="*/ 186 w 186"/>
                  <a:gd name="T60" fmla="*/ 732 h 73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86" h="732">
                    <a:moveTo>
                      <a:pt x="186" y="6"/>
                    </a:moveTo>
                    <a:lnTo>
                      <a:pt x="182" y="11"/>
                    </a:lnTo>
                    <a:lnTo>
                      <a:pt x="169" y="29"/>
                    </a:lnTo>
                    <a:lnTo>
                      <a:pt x="153" y="67"/>
                    </a:lnTo>
                    <a:lnTo>
                      <a:pt x="137" y="130"/>
                    </a:lnTo>
                    <a:lnTo>
                      <a:pt x="124" y="221"/>
                    </a:lnTo>
                    <a:lnTo>
                      <a:pt x="117" y="350"/>
                    </a:lnTo>
                    <a:lnTo>
                      <a:pt x="122" y="517"/>
                    </a:lnTo>
                    <a:lnTo>
                      <a:pt x="139" y="732"/>
                    </a:lnTo>
                    <a:lnTo>
                      <a:pt x="34" y="732"/>
                    </a:lnTo>
                    <a:lnTo>
                      <a:pt x="31" y="711"/>
                    </a:lnTo>
                    <a:lnTo>
                      <a:pt x="22" y="651"/>
                    </a:lnTo>
                    <a:lnTo>
                      <a:pt x="12" y="563"/>
                    </a:lnTo>
                    <a:lnTo>
                      <a:pt x="3" y="454"/>
                    </a:lnTo>
                    <a:lnTo>
                      <a:pt x="0" y="335"/>
                    </a:lnTo>
                    <a:lnTo>
                      <a:pt x="6" y="213"/>
                    </a:lnTo>
                    <a:lnTo>
                      <a:pt x="25" y="98"/>
                    </a:lnTo>
                    <a:lnTo>
                      <a:pt x="60" y="0"/>
                    </a:lnTo>
                    <a:lnTo>
                      <a:pt x="186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8" name="Freeform 35"/>
              <p:cNvSpPr>
                <a:spLocks/>
              </p:cNvSpPr>
              <p:nvPr/>
            </p:nvSpPr>
            <p:spPr bwMode="auto">
              <a:xfrm>
                <a:off x="7219" y="13600"/>
                <a:ext cx="158" cy="625"/>
              </a:xfrm>
              <a:custGeom>
                <a:avLst/>
                <a:gdLst>
                  <a:gd name="T0" fmla="*/ 158 w 158"/>
                  <a:gd name="T1" fmla="*/ 4 h 625"/>
                  <a:gd name="T2" fmla="*/ 153 w 158"/>
                  <a:gd name="T3" fmla="*/ 9 h 625"/>
                  <a:gd name="T4" fmla="*/ 144 w 158"/>
                  <a:gd name="T5" fmla="*/ 25 h 625"/>
                  <a:gd name="T6" fmla="*/ 130 w 158"/>
                  <a:gd name="T7" fmla="*/ 57 h 625"/>
                  <a:gd name="T8" fmla="*/ 116 w 158"/>
                  <a:gd name="T9" fmla="*/ 110 h 625"/>
                  <a:gd name="T10" fmla="*/ 105 w 158"/>
                  <a:gd name="T11" fmla="*/ 189 h 625"/>
                  <a:gd name="T12" fmla="*/ 100 w 158"/>
                  <a:gd name="T13" fmla="*/ 298 h 625"/>
                  <a:gd name="T14" fmla="*/ 103 w 158"/>
                  <a:gd name="T15" fmla="*/ 441 h 625"/>
                  <a:gd name="T16" fmla="*/ 118 w 158"/>
                  <a:gd name="T17" fmla="*/ 625 h 625"/>
                  <a:gd name="T18" fmla="*/ 29 w 158"/>
                  <a:gd name="T19" fmla="*/ 625 h 625"/>
                  <a:gd name="T20" fmla="*/ 25 w 158"/>
                  <a:gd name="T21" fmla="*/ 607 h 625"/>
                  <a:gd name="T22" fmla="*/ 18 w 158"/>
                  <a:gd name="T23" fmla="*/ 556 h 625"/>
                  <a:gd name="T24" fmla="*/ 9 w 158"/>
                  <a:gd name="T25" fmla="*/ 480 h 625"/>
                  <a:gd name="T26" fmla="*/ 2 w 158"/>
                  <a:gd name="T27" fmla="*/ 387 h 625"/>
                  <a:gd name="T28" fmla="*/ 0 w 158"/>
                  <a:gd name="T29" fmla="*/ 286 h 625"/>
                  <a:gd name="T30" fmla="*/ 5 w 158"/>
                  <a:gd name="T31" fmla="*/ 182 h 625"/>
                  <a:gd name="T32" fmla="*/ 21 w 158"/>
                  <a:gd name="T33" fmla="*/ 84 h 625"/>
                  <a:gd name="T34" fmla="*/ 51 w 158"/>
                  <a:gd name="T35" fmla="*/ 0 h 625"/>
                  <a:gd name="T36" fmla="*/ 158 w 158"/>
                  <a:gd name="T37" fmla="*/ 4 h 6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8"/>
                  <a:gd name="T58" fmla="*/ 0 h 625"/>
                  <a:gd name="T59" fmla="*/ 158 w 158"/>
                  <a:gd name="T60" fmla="*/ 625 h 6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8" h="625">
                    <a:moveTo>
                      <a:pt x="158" y="4"/>
                    </a:moveTo>
                    <a:lnTo>
                      <a:pt x="153" y="9"/>
                    </a:lnTo>
                    <a:lnTo>
                      <a:pt x="144" y="25"/>
                    </a:lnTo>
                    <a:lnTo>
                      <a:pt x="130" y="57"/>
                    </a:lnTo>
                    <a:lnTo>
                      <a:pt x="116" y="110"/>
                    </a:lnTo>
                    <a:lnTo>
                      <a:pt x="105" y="189"/>
                    </a:lnTo>
                    <a:lnTo>
                      <a:pt x="100" y="298"/>
                    </a:lnTo>
                    <a:lnTo>
                      <a:pt x="103" y="441"/>
                    </a:lnTo>
                    <a:lnTo>
                      <a:pt x="118" y="625"/>
                    </a:lnTo>
                    <a:lnTo>
                      <a:pt x="29" y="625"/>
                    </a:lnTo>
                    <a:lnTo>
                      <a:pt x="25" y="607"/>
                    </a:lnTo>
                    <a:lnTo>
                      <a:pt x="18" y="556"/>
                    </a:lnTo>
                    <a:lnTo>
                      <a:pt x="9" y="480"/>
                    </a:lnTo>
                    <a:lnTo>
                      <a:pt x="2" y="387"/>
                    </a:lnTo>
                    <a:lnTo>
                      <a:pt x="0" y="286"/>
                    </a:lnTo>
                    <a:lnTo>
                      <a:pt x="5" y="182"/>
                    </a:lnTo>
                    <a:lnTo>
                      <a:pt x="21" y="84"/>
                    </a:lnTo>
                    <a:lnTo>
                      <a:pt x="51" y="0"/>
                    </a:lnTo>
                    <a:lnTo>
                      <a:pt x="158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89" name="Freeform 36"/>
              <p:cNvSpPr>
                <a:spLocks/>
              </p:cNvSpPr>
              <p:nvPr/>
            </p:nvSpPr>
            <p:spPr bwMode="auto">
              <a:xfrm>
                <a:off x="7225" y="13651"/>
                <a:ext cx="131" cy="517"/>
              </a:xfrm>
              <a:custGeom>
                <a:avLst/>
                <a:gdLst>
                  <a:gd name="T0" fmla="*/ 131 w 131"/>
                  <a:gd name="T1" fmla="*/ 4 h 517"/>
                  <a:gd name="T2" fmla="*/ 128 w 131"/>
                  <a:gd name="T3" fmla="*/ 7 h 517"/>
                  <a:gd name="T4" fmla="*/ 119 w 131"/>
                  <a:gd name="T5" fmla="*/ 21 h 517"/>
                  <a:gd name="T6" fmla="*/ 109 w 131"/>
                  <a:gd name="T7" fmla="*/ 47 h 517"/>
                  <a:gd name="T8" fmla="*/ 97 w 131"/>
                  <a:gd name="T9" fmla="*/ 91 h 517"/>
                  <a:gd name="T10" fmla="*/ 88 w 131"/>
                  <a:gd name="T11" fmla="*/ 156 h 517"/>
                  <a:gd name="T12" fmla="*/ 84 w 131"/>
                  <a:gd name="T13" fmla="*/ 247 h 517"/>
                  <a:gd name="T14" fmla="*/ 86 w 131"/>
                  <a:gd name="T15" fmla="*/ 366 h 517"/>
                  <a:gd name="T16" fmla="*/ 99 w 131"/>
                  <a:gd name="T17" fmla="*/ 517 h 517"/>
                  <a:gd name="T18" fmla="*/ 25 w 131"/>
                  <a:gd name="T19" fmla="*/ 517 h 517"/>
                  <a:gd name="T20" fmla="*/ 23 w 131"/>
                  <a:gd name="T21" fmla="*/ 502 h 517"/>
                  <a:gd name="T22" fmla="*/ 16 w 131"/>
                  <a:gd name="T23" fmla="*/ 460 h 517"/>
                  <a:gd name="T24" fmla="*/ 9 w 131"/>
                  <a:gd name="T25" fmla="*/ 397 h 517"/>
                  <a:gd name="T26" fmla="*/ 2 w 131"/>
                  <a:gd name="T27" fmla="*/ 320 h 517"/>
                  <a:gd name="T28" fmla="*/ 0 w 131"/>
                  <a:gd name="T29" fmla="*/ 236 h 517"/>
                  <a:gd name="T30" fmla="*/ 4 w 131"/>
                  <a:gd name="T31" fmla="*/ 151 h 517"/>
                  <a:gd name="T32" fmla="*/ 18 w 131"/>
                  <a:gd name="T33" fmla="*/ 70 h 517"/>
                  <a:gd name="T34" fmla="*/ 43 w 131"/>
                  <a:gd name="T35" fmla="*/ 0 h 517"/>
                  <a:gd name="T36" fmla="*/ 131 w 131"/>
                  <a:gd name="T37" fmla="*/ 4 h 51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1"/>
                  <a:gd name="T58" fmla="*/ 0 h 517"/>
                  <a:gd name="T59" fmla="*/ 131 w 131"/>
                  <a:gd name="T60" fmla="*/ 517 h 51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1" h="517">
                    <a:moveTo>
                      <a:pt x="131" y="4"/>
                    </a:moveTo>
                    <a:lnTo>
                      <a:pt x="128" y="7"/>
                    </a:lnTo>
                    <a:lnTo>
                      <a:pt x="119" y="21"/>
                    </a:lnTo>
                    <a:lnTo>
                      <a:pt x="109" y="47"/>
                    </a:lnTo>
                    <a:lnTo>
                      <a:pt x="97" y="91"/>
                    </a:lnTo>
                    <a:lnTo>
                      <a:pt x="88" y="156"/>
                    </a:lnTo>
                    <a:lnTo>
                      <a:pt x="84" y="247"/>
                    </a:lnTo>
                    <a:lnTo>
                      <a:pt x="86" y="366"/>
                    </a:lnTo>
                    <a:lnTo>
                      <a:pt x="99" y="517"/>
                    </a:lnTo>
                    <a:lnTo>
                      <a:pt x="25" y="517"/>
                    </a:lnTo>
                    <a:lnTo>
                      <a:pt x="23" y="502"/>
                    </a:lnTo>
                    <a:lnTo>
                      <a:pt x="16" y="460"/>
                    </a:lnTo>
                    <a:lnTo>
                      <a:pt x="9" y="397"/>
                    </a:lnTo>
                    <a:lnTo>
                      <a:pt x="2" y="320"/>
                    </a:lnTo>
                    <a:lnTo>
                      <a:pt x="0" y="236"/>
                    </a:lnTo>
                    <a:lnTo>
                      <a:pt x="4" y="151"/>
                    </a:lnTo>
                    <a:lnTo>
                      <a:pt x="18" y="70"/>
                    </a:lnTo>
                    <a:lnTo>
                      <a:pt x="43" y="0"/>
                    </a:lnTo>
                    <a:lnTo>
                      <a:pt x="131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0" name="Freeform 37"/>
              <p:cNvSpPr>
                <a:spLocks/>
              </p:cNvSpPr>
              <p:nvPr/>
            </p:nvSpPr>
            <p:spPr bwMode="auto">
              <a:xfrm>
                <a:off x="7233" y="13701"/>
                <a:ext cx="104" cy="411"/>
              </a:xfrm>
              <a:custGeom>
                <a:avLst/>
                <a:gdLst>
                  <a:gd name="T0" fmla="*/ 104 w 104"/>
                  <a:gd name="T1" fmla="*/ 4 h 411"/>
                  <a:gd name="T2" fmla="*/ 101 w 104"/>
                  <a:gd name="T3" fmla="*/ 7 h 411"/>
                  <a:gd name="T4" fmla="*/ 94 w 104"/>
                  <a:gd name="T5" fmla="*/ 17 h 411"/>
                  <a:gd name="T6" fmla="*/ 86 w 104"/>
                  <a:gd name="T7" fmla="*/ 38 h 411"/>
                  <a:gd name="T8" fmla="*/ 76 w 104"/>
                  <a:gd name="T9" fmla="*/ 73 h 411"/>
                  <a:gd name="T10" fmla="*/ 69 w 104"/>
                  <a:gd name="T11" fmla="*/ 125 h 411"/>
                  <a:gd name="T12" fmla="*/ 65 w 104"/>
                  <a:gd name="T13" fmla="*/ 196 h 411"/>
                  <a:gd name="T14" fmla="*/ 67 w 104"/>
                  <a:gd name="T15" fmla="*/ 291 h 411"/>
                  <a:gd name="T16" fmla="*/ 77 w 104"/>
                  <a:gd name="T17" fmla="*/ 411 h 411"/>
                  <a:gd name="T18" fmla="*/ 19 w 104"/>
                  <a:gd name="T19" fmla="*/ 411 h 411"/>
                  <a:gd name="T20" fmla="*/ 17 w 104"/>
                  <a:gd name="T21" fmla="*/ 399 h 411"/>
                  <a:gd name="T22" fmla="*/ 11 w 104"/>
                  <a:gd name="T23" fmla="*/ 365 h 411"/>
                  <a:gd name="T24" fmla="*/ 6 w 104"/>
                  <a:gd name="T25" fmla="*/ 316 h 411"/>
                  <a:gd name="T26" fmla="*/ 2 w 104"/>
                  <a:gd name="T27" fmla="*/ 255 h 411"/>
                  <a:gd name="T28" fmla="*/ 0 w 104"/>
                  <a:gd name="T29" fmla="*/ 188 h 411"/>
                  <a:gd name="T30" fmla="*/ 4 w 104"/>
                  <a:gd name="T31" fmla="*/ 120 h 411"/>
                  <a:gd name="T32" fmla="*/ 15 w 104"/>
                  <a:gd name="T33" fmla="*/ 55 h 411"/>
                  <a:gd name="T34" fmla="*/ 34 w 104"/>
                  <a:gd name="T35" fmla="*/ 0 h 411"/>
                  <a:gd name="T36" fmla="*/ 104 w 104"/>
                  <a:gd name="T37" fmla="*/ 4 h 4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4"/>
                  <a:gd name="T58" fmla="*/ 0 h 411"/>
                  <a:gd name="T59" fmla="*/ 104 w 104"/>
                  <a:gd name="T60" fmla="*/ 411 h 41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4" h="411">
                    <a:moveTo>
                      <a:pt x="104" y="4"/>
                    </a:moveTo>
                    <a:lnTo>
                      <a:pt x="101" y="7"/>
                    </a:lnTo>
                    <a:lnTo>
                      <a:pt x="94" y="17"/>
                    </a:lnTo>
                    <a:lnTo>
                      <a:pt x="86" y="38"/>
                    </a:lnTo>
                    <a:lnTo>
                      <a:pt x="76" y="73"/>
                    </a:lnTo>
                    <a:lnTo>
                      <a:pt x="69" y="125"/>
                    </a:lnTo>
                    <a:lnTo>
                      <a:pt x="65" y="196"/>
                    </a:lnTo>
                    <a:lnTo>
                      <a:pt x="67" y="291"/>
                    </a:lnTo>
                    <a:lnTo>
                      <a:pt x="77" y="411"/>
                    </a:lnTo>
                    <a:lnTo>
                      <a:pt x="19" y="411"/>
                    </a:lnTo>
                    <a:lnTo>
                      <a:pt x="17" y="399"/>
                    </a:lnTo>
                    <a:lnTo>
                      <a:pt x="11" y="365"/>
                    </a:lnTo>
                    <a:lnTo>
                      <a:pt x="6" y="316"/>
                    </a:lnTo>
                    <a:lnTo>
                      <a:pt x="2" y="255"/>
                    </a:lnTo>
                    <a:lnTo>
                      <a:pt x="0" y="188"/>
                    </a:lnTo>
                    <a:lnTo>
                      <a:pt x="4" y="120"/>
                    </a:lnTo>
                    <a:lnTo>
                      <a:pt x="15" y="55"/>
                    </a:lnTo>
                    <a:lnTo>
                      <a:pt x="34" y="0"/>
                    </a:lnTo>
                    <a:lnTo>
                      <a:pt x="10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1" name="Freeform 38"/>
              <p:cNvSpPr>
                <a:spLocks/>
              </p:cNvSpPr>
              <p:nvPr/>
            </p:nvSpPr>
            <p:spPr bwMode="auto">
              <a:xfrm>
                <a:off x="7240" y="13752"/>
                <a:ext cx="76" cy="302"/>
              </a:xfrm>
              <a:custGeom>
                <a:avLst/>
                <a:gdLst>
                  <a:gd name="T0" fmla="*/ 76 w 76"/>
                  <a:gd name="T1" fmla="*/ 2 h 302"/>
                  <a:gd name="T2" fmla="*/ 74 w 76"/>
                  <a:gd name="T3" fmla="*/ 4 h 302"/>
                  <a:gd name="T4" fmla="*/ 70 w 76"/>
                  <a:gd name="T5" fmla="*/ 12 h 302"/>
                  <a:gd name="T6" fmla="*/ 62 w 76"/>
                  <a:gd name="T7" fmla="*/ 28 h 302"/>
                  <a:gd name="T8" fmla="*/ 56 w 76"/>
                  <a:gd name="T9" fmla="*/ 53 h 302"/>
                  <a:gd name="T10" fmla="*/ 51 w 76"/>
                  <a:gd name="T11" fmla="*/ 92 h 302"/>
                  <a:gd name="T12" fmla="*/ 49 w 76"/>
                  <a:gd name="T13" fmla="*/ 145 h 302"/>
                  <a:gd name="T14" fmla="*/ 50 w 76"/>
                  <a:gd name="T15" fmla="*/ 214 h 302"/>
                  <a:gd name="T16" fmla="*/ 57 w 76"/>
                  <a:gd name="T17" fmla="*/ 302 h 302"/>
                  <a:gd name="T18" fmla="*/ 14 w 76"/>
                  <a:gd name="T19" fmla="*/ 302 h 302"/>
                  <a:gd name="T20" fmla="*/ 13 w 76"/>
                  <a:gd name="T21" fmla="*/ 294 h 302"/>
                  <a:gd name="T22" fmla="*/ 9 w 76"/>
                  <a:gd name="T23" fmla="*/ 269 h 302"/>
                  <a:gd name="T24" fmla="*/ 4 w 76"/>
                  <a:gd name="T25" fmla="*/ 232 h 302"/>
                  <a:gd name="T26" fmla="*/ 1 w 76"/>
                  <a:gd name="T27" fmla="*/ 188 h 302"/>
                  <a:gd name="T28" fmla="*/ 0 w 76"/>
                  <a:gd name="T29" fmla="*/ 138 h 302"/>
                  <a:gd name="T30" fmla="*/ 2 w 76"/>
                  <a:gd name="T31" fmla="*/ 89 h 302"/>
                  <a:gd name="T32" fmla="*/ 10 w 76"/>
                  <a:gd name="T33" fmla="*/ 41 h 302"/>
                  <a:gd name="T34" fmla="*/ 25 w 76"/>
                  <a:gd name="T35" fmla="*/ 0 h 302"/>
                  <a:gd name="T36" fmla="*/ 76 w 76"/>
                  <a:gd name="T37" fmla="*/ 2 h 30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6"/>
                  <a:gd name="T58" fmla="*/ 0 h 302"/>
                  <a:gd name="T59" fmla="*/ 76 w 76"/>
                  <a:gd name="T60" fmla="*/ 302 h 30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6" h="302">
                    <a:moveTo>
                      <a:pt x="76" y="2"/>
                    </a:moveTo>
                    <a:lnTo>
                      <a:pt x="74" y="4"/>
                    </a:lnTo>
                    <a:lnTo>
                      <a:pt x="70" y="12"/>
                    </a:lnTo>
                    <a:lnTo>
                      <a:pt x="62" y="28"/>
                    </a:lnTo>
                    <a:lnTo>
                      <a:pt x="56" y="53"/>
                    </a:lnTo>
                    <a:lnTo>
                      <a:pt x="51" y="92"/>
                    </a:lnTo>
                    <a:lnTo>
                      <a:pt x="49" y="145"/>
                    </a:lnTo>
                    <a:lnTo>
                      <a:pt x="50" y="214"/>
                    </a:lnTo>
                    <a:lnTo>
                      <a:pt x="57" y="302"/>
                    </a:lnTo>
                    <a:lnTo>
                      <a:pt x="14" y="302"/>
                    </a:lnTo>
                    <a:lnTo>
                      <a:pt x="13" y="294"/>
                    </a:lnTo>
                    <a:lnTo>
                      <a:pt x="9" y="269"/>
                    </a:lnTo>
                    <a:lnTo>
                      <a:pt x="4" y="232"/>
                    </a:lnTo>
                    <a:lnTo>
                      <a:pt x="1" y="188"/>
                    </a:lnTo>
                    <a:lnTo>
                      <a:pt x="0" y="138"/>
                    </a:lnTo>
                    <a:lnTo>
                      <a:pt x="2" y="89"/>
                    </a:lnTo>
                    <a:lnTo>
                      <a:pt x="10" y="41"/>
                    </a:lnTo>
                    <a:lnTo>
                      <a:pt x="25" y="0"/>
                    </a:lnTo>
                    <a:lnTo>
                      <a:pt x="76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2" name="Rectangle 39"/>
              <p:cNvSpPr>
                <a:spLocks noChangeArrowheads="1"/>
              </p:cNvSpPr>
              <p:nvPr/>
            </p:nvSpPr>
            <p:spPr bwMode="auto">
              <a:xfrm>
                <a:off x="6241" y="13678"/>
                <a:ext cx="23" cy="95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3" name="Freeform 40"/>
              <p:cNvSpPr>
                <a:spLocks/>
              </p:cNvSpPr>
              <p:nvPr/>
            </p:nvSpPr>
            <p:spPr bwMode="auto">
              <a:xfrm>
                <a:off x="6579" y="13664"/>
                <a:ext cx="375" cy="440"/>
              </a:xfrm>
              <a:custGeom>
                <a:avLst/>
                <a:gdLst>
                  <a:gd name="T0" fmla="*/ 35 w 375"/>
                  <a:gd name="T1" fmla="*/ 41 h 440"/>
                  <a:gd name="T2" fmla="*/ 32 w 375"/>
                  <a:gd name="T3" fmla="*/ 49 h 440"/>
                  <a:gd name="T4" fmla="*/ 25 w 375"/>
                  <a:gd name="T5" fmla="*/ 74 h 440"/>
                  <a:gd name="T6" fmla="*/ 17 w 375"/>
                  <a:gd name="T7" fmla="*/ 112 h 440"/>
                  <a:gd name="T8" fmla="*/ 8 w 375"/>
                  <a:gd name="T9" fmla="*/ 163 h 440"/>
                  <a:gd name="T10" fmla="*/ 2 w 375"/>
                  <a:gd name="T11" fmla="*/ 223 h 440"/>
                  <a:gd name="T12" fmla="*/ 0 w 375"/>
                  <a:gd name="T13" fmla="*/ 290 h 440"/>
                  <a:gd name="T14" fmla="*/ 7 w 375"/>
                  <a:gd name="T15" fmla="*/ 363 h 440"/>
                  <a:gd name="T16" fmla="*/ 23 w 375"/>
                  <a:gd name="T17" fmla="*/ 440 h 440"/>
                  <a:gd name="T18" fmla="*/ 23 w 375"/>
                  <a:gd name="T19" fmla="*/ 437 h 440"/>
                  <a:gd name="T20" fmla="*/ 23 w 375"/>
                  <a:gd name="T21" fmla="*/ 427 h 440"/>
                  <a:gd name="T22" fmla="*/ 23 w 375"/>
                  <a:gd name="T23" fmla="*/ 411 h 440"/>
                  <a:gd name="T24" fmla="*/ 23 w 375"/>
                  <a:gd name="T25" fmla="*/ 391 h 440"/>
                  <a:gd name="T26" fmla="*/ 25 w 375"/>
                  <a:gd name="T27" fmla="*/ 367 h 440"/>
                  <a:gd name="T28" fmla="*/ 28 w 375"/>
                  <a:gd name="T29" fmla="*/ 341 h 440"/>
                  <a:gd name="T30" fmla="*/ 33 w 375"/>
                  <a:gd name="T31" fmla="*/ 312 h 440"/>
                  <a:gd name="T32" fmla="*/ 39 w 375"/>
                  <a:gd name="T33" fmla="*/ 281 h 440"/>
                  <a:gd name="T34" fmla="*/ 49 w 375"/>
                  <a:gd name="T35" fmla="*/ 251 h 440"/>
                  <a:gd name="T36" fmla="*/ 61 w 375"/>
                  <a:gd name="T37" fmla="*/ 222 h 440"/>
                  <a:gd name="T38" fmla="*/ 75 w 375"/>
                  <a:gd name="T39" fmla="*/ 194 h 440"/>
                  <a:gd name="T40" fmla="*/ 93 w 375"/>
                  <a:gd name="T41" fmla="*/ 168 h 440"/>
                  <a:gd name="T42" fmla="*/ 116 w 375"/>
                  <a:gd name="T43" fmla="*/ 145 h 440"/>
                  <a:gd name="T44" fmla="*/ 141 w 375"/>
                  <a:gd name="T45" fmla="*/ 127 h 440"/>
                  <a:gd name="T46" fmla="*/ 173 w 375"/>
                  <a:gd name="T47" fmla="*/ 114 h 440"/>
                  <a:gd name="T48" fmla="*/ 208 w 375"/>
                  <a:gd name="T49" fmla="*/ 106 h 440"/>
                  <a:gd name="T50" fmla="*/ 210 w 375"/>
                  <a:gd name="T51" fmla="*/ 104 h 440"/>
                  <a:gd name="T52" fmla="*/ 217 w 375"/>
                  <a:gd name="T53" fmla="*/ 100 h 440"/>
                  <a:gd name="T54" fmla="*/ 227 w 375"/>
                  <a:gd name="T55" fmla="*/ 92 h 440"/>
                  <a:gd name="T56" fmla="*/ 245 w 375"/>
                  <a:gd name="T57" fmla="*/ 82 h 440"/>
                  <a:gd name="T58" fmla="*/ 267 w 375"/>
                  <a:gd name="T59" fmla="*/ 69 h 440"/>
                  <a:gd name="T60" fmla="*/ 296 w 375"/>
                  <a:gd name="T61" fmla="*/ 54 h 440"/>
                  <a:gd name="T62" fmla="*/ 332 w 375"/>
                  <a:gd name="T63" fmla="*/ 36 h 440"/>
                  <a:gd name="T64" fmla="*/ 375 w 375"/>
                  <a:gd name="T65" fmla="*/ 17 h 440"/>
                  <a:gd name="T66" fmla="*/ 373 w 375"/>
                  <a:gd name="T67" fmla="*/ 16 h 440"/>
                  <a:gd name="T68" fmla="*/ 366 w 375"/>
                  <a:gd name="T69" fmla="*/ 15 h 440"/>
                  <a:gd name="T70" fmla="*/ 357 w 375"/>
                  <a:gd name="T71" fmla="*/ 13 h 440"/>
                  <a:gd name="T72" fmla="*/ 343 w 375"/>
                  <a:gd name="T73" fmla="*/ 10 h 440"/>
                  <a:gd name="T74" fmla="*/ 326 w 375"/>
                  <a:gd name="T75" fmla="*/ 7 h 440"/>
                  <a:gd name="T76" fmla="*/ 307 w 375"/>
                  <a:gd name="T77" fmla="*/ 5 h 440"/>
                  <a:gd name="T78" fmla="*/ 285 w 375"/>
                  <a:gd name="T79" fmla="*/ 3 h 440"/>
                  <a:gd name="T80" fmla="*/ 261 w 375"/>
                  <a:gd name="T81" fmla="*/ 1 h 440"/>
                  <a:gd name="T82" fmla="*/ 235 w 375"/>
                  <a:gd name="T83" fmla="*/ 0 h 440"/>
                  <a:gd name="T84" fmla="*/ 208 w 375"/>
                  <a:gd name="T85" fmla="*/ 1 h 440"/>
                  <a:gd name="T86" fmla="*/ 180 w 375"/>
                  <a:gd name="T87" fmla="*/ 2 h 440"/>
                  <a:gd name="T88" fmla="*/ 151 w 375"/>
                  <a:gd name="T89" fmla="*/ 5 h 440"/>
                  <a:gd name="T90" fmla="*/ 122 w 375"/>
                  <a:gd name="T91" fmla="*/ 10 h 440"/>
                  <a:gd name="T92" fmla="*/ 92 w 375"/>
                  <a:gd name="T93" fmla="*/ 18 h 440"/>
                  <a:gd name="T94" fmla="*/ 63 w 375"/>
                  <a:gd name="T95" fmla="*/ 28 h 440"/>
                  <a:gd name="T96" fmla="*/ 35 w 375"/>
                  <a:gd name="T97" fmla="*/ 41 h 4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75"/>
                  <a:gd name="T148" fmla="*/ 0 h 440"/>
                  <a:gd name="T149" fmla="*/ 375 w 375"/>
                  <a:gd name="T150" fmla="*/ 440 h 4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75" h="440">
                    <a:moveTo>
                      <a:pt x="35" y="41"/>
                    </a:moveTo>
                    <a:lnTo>
                      <a:pt x="32" y="49"/>
                    </a:lnTo>
                    <a:lnTo>
                      <a:pt x="25" y="74"/>
                    </a:lnTo>
                    <a:lnTo>
                      <a:pt x="17" y="112"/>
                    </a:lnTo>
                    <a:lnTo>
                      <a:pt x="8" y="163"/>
                    </a:lnTo>
                    <a:lnTo>
                      <a:pt x="2" y="223"/>
                    </a:lnTo>
                    <a:lnTo>
                      <a:pt x="0" y="290"/>
                    </a:lnTo>
                    <a:lnTo>
                      <a:pt x="7" y="363"/>
                    </a:lnTo>
                    <a:lnTo>
                      <a:pt x="23" y="440"/>
                    </a:lnTo>
                    <a:lnTo>
                      <a:pt x="23" y="437"/>
                    </a:lnTo>
                    <a:lnTo>
                      <a:pt x="23" y="427"/>
                    </a:lnTo>
                    <a:lnTo>
                      <a:pt x="23" y="411"/>
                    </a:lnTo>
                    <a:lnTo>
                      <a:pt x="23" y="391"/>
                    </a:lnTo>
                    <a:lnTo>
                      <a:pt x="25" y="367"/>
                    </a:lnTo>
                    <a:lnTo>
                      <a:pt x="28" y="341"/>
                    </a:lnTo>
                    <a:lnTo>
                      <a:pt x="33" y="312"/>
                    </a:lnTo>
                    <a:lnTo>
                      <a:pt x="39" y="281"/>
                    </a:lnTo>
                    <a:lnTo>
                      <a:pt x="49" y="251"/>
                    </a:lnTo>
                    <a:lnTo>
                      <a:pt x="61" y="222"/>
                    </a:lnTo>
                    <a:lnTo>
                      <a:pt x="75" y="194"/>
                    </a:lnTo>
                    <a:lnTo>
                      <a:pt x="93" y="168"/>
                    </a:lnTo>
                    <a:lnTo>
                      <a:pt x="116" y="145"/>
                    </a:lnTo>
                    <a:lnTo>
                      <a:pt x="141" y="127"/>
                    </a:lnTo>
                    <a:lnTo>
                      <a:pt x="173" y="114"/>
                    </a:lnTo>
                    <a:lnTo>
                      <a:pt x="208" y="106"/>
                    </a:lnTo>
                    <a:lnTo>
                      <a:pt x="210" y="104"/>
                    </a:lnTo>
                    <a:lnTo>
                      <a:pt x="217" y="100"/>
                    </a:lnTo>
                    <a:lnTo>
                      <a:pt x="227" y="92"/>
                    </a:lnTo>
                    <a:lnTo>
                      <a:pt x="245" y="82"/>
                    </a:lnTo>
                    <a:lnTo>
                      <a:pt x="267" y="69"/>
                    </a:lnTo>
                    <a:lnTo>
                      <a:pt x="296" y="54"/>
                    </a:lnTo>
                    <a:lnTo>
                      <a:pt x="332" y="36"/>
                    </a:lnTo>
                    <a:lnTo>
                      <a:pt x="375" y="17"/>
                    </a:lnTo>
                    <a:lnTo>
                      <a:pt x="373" y="16"/>
                    </a:lnTo>
                    <a:lnTo>
                      <a:pt x="366" y="15"/>
                    </a:lnTo>
                    <a:lnTo>
                      <a:pt x="357" y="13"/>
                    </a:lnTo>
                    <a:lnTo>
                      <a:pt x="343" y="10"/>
                    </a:lnTo>
                    <a:lnTo>
                      <a:pt x="326" y="7"/>
                    </a:lnTo>
                    <a:lnTo>
                      <a:pt x="307" y="5"/>
                    </a:lnTo>
                    <a:lnTo>
                      <a:pt x="285" y="3"/>
                    </a:lnTo>
                    <a:lnTo>
                      <a:pt x="261" y="1"/>
                    </a:lnTo>
                    <a:lnTo>
                      <a:pt x="235" y="0"/>
                    </a:lnTo>
                    <a:lnTo>
                      <a:pt x="208" y="1"/>
                    </a:lnTo>
                    <a:lnTo>
                      <a:pt x="180" y="2"/>
                    </a:lnTo>
                    <a:lnTo>
                      <a:pt x="151" y="5"/>
                    </a:lnTo>
                    <a:lnTo>
                      <a:pt x="122" y="10"/>
                    </a:lnTo>
                    <a:lnTo>
                      <a:pt x="92" y="18"/>
                    </a:lnTo>
                    <a:lnTo>
                      <a:pt x="63" y="28"/>
                    </a:lnTo>
                    <a:lnTo>
                      <a:pt x="35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4" name="Freeform 41"/>
              <p:cNvSpPr>
                <a:spLocks/>
              </p:cNvSpPr>
              <p:nvPr/>
            </p:nvSpPr>
            <p:spPr bwMode="auto">
              <a:xfrm>
                <a:off x="6061" y="13991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8 h 83"/>
                  <a:gd name="T6" fmla="*/ 5 w 305"/>
                  <a:gd name="T7" fmla="*/ 44 h 83"/>
                  <a:gd name="T8" fmla="*/ 11 w 305"/>
                  <a:gd name="T9" fmla="*/ 37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8 h 83"/>
                  <a:gd name="T16" fmla="*/ 54 w 305"/>
                  <a:gd name="T17" fmla="*/ 12 h 83"/>
                  <a:gd name="T18" fmla="*/ 72 w 305"/>
                  <a:gd name="T19" fmla="*/ 6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7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6 h 83"/>
                  <a:gd name="T38" fmla="*/ 289 w 305"/>
                  <a:gd name="T39" fmla="*/ 44 h 83"/>
                  <a:gd name="T40" fmla="*/ 277 w 305"/>
                  <a:gd name="T41" fmla="*/ 41 h 83"/>
                  <a:gd name="T42" fmla="*/ 262 w 305"/>
                  <a:gd name="T43" fmla="*/ 36 h 83"/>
                  <a:gd name="T44" fmla="*/ 244 w 305"/>
                  <a:gd name="T45" fmla="*/ 32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1 h 83"/>
                  <a:gd name="T56" fmla="*/ 101 w 305"/>
                  <a:gd name="T57" fmla="*/ 23 h 83"/>
                  <a:gd name="T58" fmla="*/ 77 w 305"/>
                  <a:gd name="T59" fmla="*/ 29 h 83"/>
                  <a:gd name="T60" fmla="*/ 55 w 305"/>
                  <a:gd name="T61" fmla="*/ 37 h 83"/>
                  <a:gd name="T62" fmla="*/ 33 w 305"/>
                  <a:gd name="T63" fmla="*/ 48 h 83"/>
                  <a:gd name="T64" fmla="*/ 15 w 305"/>
                  <a:gd name="T65" fmla="*/ 63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8"/>
                    </a:lnTo>
                    <a:lnTo>
                      <a:pt x="5" y="44"/>
                    </a:lnTo>
                    <a:lnTo>
                      <a:pt x="11" y="37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8"/>
                    </a:lnTo>
                    <a:lnTo>
                      <a:pt x="54" y="12"/>
                    </a:lnTo>
                    <a:lnTo>
                      <a:pt x="72" y="6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7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6"/>
                    </a:lnTo>
                    <a:lnTo>
                      <a:pt x="289" y="44"/>
                    </a:lnTo>
                    <a:lnTo>
                      <a:pt x="277" y="41"/>
                    </a:lnTo>
                    <a:lnTo>
                      <a:pt x="262" y="36"/>
                    </a:lnTo>
                    <a:lnTo>
                      <a:pt x="244" y="32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1"/>
                    </a:lnTo>
                    <a:lnTo>
                      <a:pt x="101" y="23"/>
                    </a:lnTo>
                    <a:lnTo>
                      <a:pt x="77" y="29"/>
                    </a:lnTo>
                    <a:lnTo>
                      <a:pt x="55" y="37"/>
                    </a:lnTo>
                    <a:lnTo>
                      <a:pt x="33" y="48"/>
                    </a:lnTo>
                    <a:lnTo>
                      <a:pt x="15" y="63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5" name="Freeform 42"/>
              <p:cNvSpPr>
                <a:spLocks/>
              </p:cNvSpPr>
              <p:nvPr/>
            </p:nvSpPr>
            <p:spPr bwMode="auto">
              <a:xfrm>
                <a:off x="6061" y="13793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9 h 83"/>
                  <a:gd name="T6" fmla="*/ 5 w 305"/>
                  <a:gd name="T7" fmla="*/ 44 h 83"/>
                  <a:gd name="T8" fmla="*/ 11 w 305"/>
                  <a:gd name="T9" fmla="*/ 38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7 h 83"/>
                  <a:gd name="T16" fmla="*/ 54 w 305"/>
                  <a:gd name="T17" fmla="*/ 12 h 83"/>
                  <a:gd name="T18" fmla="*/ 72 w 305"/>
                  <a:gd name="T19" fmla="*/ 7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8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5 h 83"/>
                  <a:gd name="T38" fmla="*/ 289 w 305"/>
                  <a:gd name="T39" fmla="*/ 43 h 83"/>
                  <a:gd name="T40" fmla="*/ 277 w 305"/>
                  <a:gd name="T41" fmla="*/ 40 h 83"/>
                  <a:gd name="T42" fmla="*/ 262 w 305"/>
                  <a:gd name="T43" fmla="*/ 36 h 83"/>
                  <a:gd name="T44" fmla="*/ 244 w 305"/>
                  <a:gd name="T45" fmla="*/ 33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2 h 83"/>
                  <a:gd name="T56" fmla="*/ 101 w 305"/>
                  <a:gd name="T57" fmla="*/ 24 h 83"/>
                  <a:gd name="T58" fmla="*/ 77 w 305"/>
                  <a:gd name="T59" fmla="*/ 29 h 83"/>
                  <a:gd name="T60" fmla="*/ 55 w 305"/>
                  <a:gd name="T61" fmla="*/ 38 h 83"/>
                  <a:gd name="T62" fmla="*/ 33 w 305"/>
                  <a:gd name="T63" fmla="*/ 49 h 83"/>
                  <a:gd name="T64" fmla="*/ 15 w 305"/>
                  <a:gd name="T65" fmla="*/ 64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9"/>
                    </a:lnTo>
                    <a:lnTo>
                      <a:pt x="5" y="44"/>
                    </a:lnTo>
                    <a:lnTo>
                      <a:pt x="11" y="38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7"/>
                    </a:lnTo>
                    <a:lnTo>
                      <a:pt x="54" y="12"/>
                    </a:lnTo>
                    <a:lnTo>
                      <a:pt x="72" y="7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8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5"/>
                    </a:lnTo>
                    <a:lnTo>
                      <a:pt x="289" y="43"/>
                    </a:lnTo>
                    <a:lnTo>
                      <a:pt x="277" y="40"/>
                    </a:lnTo>
                    <a:lnTo>
                      <a:pt x="262" y="36"/>
                    </a:lnTo>
                    <a:lnTo>
                      <a:pt x="244" y="33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2"/>
                    </a:lnTo>
                    <a:lnTo>
                      <a:pt x="101" y="24"/>
                    </a:lnTo>
                    <a:lnTo>
                      <a:pt x="77" y="29"/>
                    </a:lnTo>
                    <a:lnTo>
                      <a:pt x="55" y="38"/>
                    </a:lnTo>
                    <a:lnTo>
                      <a:pt x="33" y="49"/>
                    </a:lnTo>
                    <a:lnTo>
                      <a:pt x="15" y="64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6" name="Freeform 43"/>
              <p:cNvSpPr>
                <a:spLocks/>
              </p:cNvSpPr>
              <p:nvPr/>
            </p:nvSpPr>
            <p:spPr bwMode="auto">
              <a:xfrm>
                <a:off x="6348" y="13696"/>
                <a:ext cx="496" cy="917"/>
              </a:xfrm>
              <a:custGeom>
                <a:avLst/>
                <a:gdLst>
                  <a:gd name="T0" fmla="*/ 0 w 496"/>
                  <a:gd name="T1" fmla="*/ 0 h 917"/>
                  <a:gd name="T2" fmla="*/ 0 w 496"/>
                  <a:gd name="T3" fmla="*/ 886 h 917"/>
                  <a:gd name="T4" fmla="*/ 150 w 496"/>
                  <a:gd name="T5" fmla="*/ 917 h 917"/>
                  <a:gd name="T6" fmla="*/ 143 w 496"/>
                  <a:gd name="T7" fmla="*/ 797 h 917"/>
                  <a:gd name="T8" fmla="*/ 496 w 496"/>
                  <a:gd name="T9" fmla="*/ 851 h 917"/>
                  <a:gd name="T10" fmla="*/ 490 w 496"/>
                  <a:gd name="T11" fmla="*/ 803 h 917"/>
                  <a:gd name="T12" fmla="*/ 245 w 496"/>
                  <a:gd name="T13" fmla="*/ 773 h 917"/>
                  <a:gd name="T14" fmla="*/ 239 w 496"/>
                  <a:gd name="T15" fmla="*/ 670 h 917"/>
                  <a:gd name="T16" fmla="*/ 72 w 496"/>
                  <a:gd name="T17" fmla="*/ 670 h 917"/>
                  <a:gd name="T18" fmla="*/ 68 w 496"/>
                  <a:gd name="T19" fmla="*/ 657 h 917"/>
                  <a:gd name="T20" fmla="*/ 56 w 496"/>
                  <a:gd name="T21" fmla="*/ 620 h 917"/>
                  <a:gd name="T22" fmla="*/ 41 w 496"/>
                  <a:gd name="T23" fmla="*/ 559 h 917"/>
                  <a:gd name="T24" fmla="*/ 26 w 496"/>
                  <a:gd name="T25" fmla="*/ 480 h 917"/>
                  <a:gd name="T26" fmla="*/ 15 w 496"/>
                  <a:gd name="T27" fmla="*/ 385 h 917"/>
                  <a:gd name="T28" fmla="*/ 11 w 496"/>
                  <a:gd name="T29" fmla="*/ 276 h 917"/>
                  <a:gd name="T30" fmla="*/ 20 w 496"/>
                  <a:gd name="T31" fmla="*/ 158 h 917"/>
                  <a:gd name="T32" fmla="*/ 42 w 496"/>
                  <a:gd name="T33" fmla="*/ 30 h 917"/>
                  <a:gd name="T34" fmla="*/ 0 w 496"/>
                  <a:gd name="T35" fmla="*/ 0 h 9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6"/>
                  <a:gd name="T55" fmla="*/ 0 h 917"/>
                  <a:gd name="T56" fmla="*/ 496 w 496"/>
                  <a:gd name="T57" fmla="*/ 917 h 91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6" h="917">
                    <a:moveTo>
                      <a:pt x="0" y="0"/>
                    </a:moveTo>
                    <a:lnTo>
                      <a:pt x="0" y="886"/>
                    </a:lnTo>
                    <a:lnTo>
                      <a:pt x="150" y="917"/>
                    </a:lnTo>
                    <a:lnTo>
                      <a:pt x="143" y="797"/>
                    </a:lnTo>
                    <a:lnTo>
                      <a:pt x="496" y="851"/>
                    </a:lnTo>
                    <a:lnTo>
                      <a:pt x="490" y="803"/>
                    </a:lnTo>
                    <a:lnTo>
                      <a:pt x="245" y="773"/>
                    </a:lnTo>
                    <a:lnTo>
                      <a:pt x="239" y="670"/>
                    </a:lnTo>
                    <a:lnTo>
                      <a:pt x="72" y="670"/>
                    </a:lnTo>
                    <a:lnTo>
                      <a:pt x="68" y="657"/>
                    </a:lnTo>
                    <a:lnTo>
                      <a:pt x="56" y="620"/>
                    </a:lnTo>
                    <a:lnTo>
                      <a:pt x="41" y="559"/>
                    </a:lnTo>
                    <a:lnTo>
                      <a:pt x="26" y="480"/>
                    </a:lnTo>
                    <a:lnTo>
                      <a:pt x="15" y="385"/>
                    </a:lnTo>
                    <a:lnTo>
                      <a:pt x="11" y="276"/>
                    </a:lnTo>
                    <a:lnTo>
                      <a:pt x="20" y="158"/>
                    </a:lnTo>
                    <a:lnTo>
                      <a:pt x="42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7" name="Freeform 44"/>
              <p:cNvSpPr>
                <a:spLocks/>
              </p:cNvSpPr>
              <p:nvPr/>
            </p:nvSpPr>
            <p:spPr bwMode="auto">
              <a:xfrm>
                <a:off x="6593" y="13487"/>
                <a:ext cx="638" cy="125"/>
              </a:xfrm>
              <a:custGeom>
                <a:avLst/>
                <a:gdLst>
                  <a:gd name="T0" fmla="*/ 0 w 638"/>
                  <a:gd name="T1" fmla="*/ 125 h 125"/>
                  <a:gd name="T2" fmla="*/ 4 w 638"/>
                  <a:gd name="T3" fmla="*/ 124 h 125"/>
                  <a:gd name="T4" fmla="*/ 14 w 638"/>
                  <a:gd name="T5" fmla="*/ 119 h 125"/>
                  <a:gd name="T6" fmla="*/ 31 w 638"/>
                  <a:gd name="T7" fmla="*/ 114 h 125"/>
                  <a:gd name="T8" fmla="*/ 53 w 638"/>
                  <a:gd name="T9" fmla="*/ 106 h 125"/>
                  <a:gd name="T10" fmla="*/ 81 w 638"/>
                  <a:gd name="T11" fmla="*/ 98 h 125"/>
                  <a:gd name="T12" fmla="*/ 113 w 638"/>
                  <a:gd name="T13" fmla="*/ 89 h 125"/>
                  <a:gd name="T14" fmla="*/ 151 w 638"/>
                  <a:gd name="T15" fmla="*/ 81 h 125"/>
                  <a:gd name="T16" fmla="*/ 192 w 638"/>
                  <a:gd name="T17" fmla="*/ 73 h 125"/>
                  <a:gd name="T18" fmla="*/ 237 w 638"/>
                  <a:gd name="T19" fmla="*/ 65 h 125"/>
                  <a:gd name="T20" fmla="*/ 286 w 638"/>
                  <a:gd name="T21" fmla="*/ 60 h 125"/>
                  <a:gd name="T22" fmla="*/ 337 w 638"/>
                  <a:gd name="T23" fmla="*/ 56 h 125"/>
                  <a:gd name="T24" fmla="*/ 390 w 638"/>
                  <a:gd name="T25" fmla="*/ 55 h 125"/>
                  <a:gd name="T26" fmla="*/ 446 w 638"/>
                  <a:gd name="T27" fmla="*/ 56 h 125"/>
                  <a:gd name="T28" fmla="*/ 503 w 638"/>
                  <a:gd name="T29" fmla="*/ 61 h 125"/>
                  <a:gd name="T30" fmla="*/ 561 w 638"/>
                  <a:gd name="T31" fmla="*/ 70 h 125"/>
                  <a:gd name="T32" fmla="*/ 620 w 638"/>
                  <a:gd name="T33" fmla="*/ 83 h 125"/>
                  <a:gd name="T34" fmla="*/ 638 w 638"/>
                  <a:gd name="T35" fmla="*/ 0 h 125"/>
                  <a:gd name="T36" fmla="*/ 634 w 638"/>
                  <a:gd name="T37" fmla="*/ 0 h 125"/>
                  <a:gd name="T38" fmla="*/ 620 w 638"/>
                  <a:gd name="T39" fmla="*/ 0 h 125"/>
                  <a:gd name="T40" fmla="*/ 599 w 638"/>
                  <a:gd name="T41" fmla="*/ 0 h 125"/>
                  <a:gd name="T42" fmla="*/ 571 w 638"/>
                  <a:gd name="T43" fmla="*/ 1 h 125"/>
                  <a:gd name="T44" fmla="*/ 536 w 638"/>
                  <a:gd name="T45" fmla="*/ 2 h 125"/>
                  <a:gd name="T46" fmla="*/ 496 w 638"/>
                  <a:gd name="T47" fmla="*/ 3 h 125"/>
                  <a:gd name="T48" fmla="*/ 452 w 638"/>
                  <a:gd name="T49" fmla="*/ 6 h 125"/>
                  <a:gd name="T50" fmla="*/ 405 w 638"/>
                  <a:gd name="T51" fmla="*/ 8 h 125"/>
                  <a:gd name="T52" fmla="*/ 354 w 638"/>
                  <a:gd name="T53" fmla="*/ 13 h 125"/>
                  <a:gd name="T54" fmla="*/ 302 w 638"/>
                  <a:gd name="T55" fmla="*/ 17 h 125"/>
                  <a:gd name="T56" fmla="*/ 249 w 638"/>
                  <a:gd name="T57" fmla="*/ 22 h 125"/>
                  <a:gd name="T58" fmla="*/ 196 w 638"/>
                  <a:gd name="T59" fmla="*/ 30 h 125"/>
                  <a:gd name="T60" fmla="*/ 144 w 638"/>
                  <a:gd name="T61" fmla="*/ 37 h 125"/>
                  <a:gd name="T62" fmla="*/ 93 w 638"/>
                  <a:gd name="T63" fmla="*/ 47 h 125"/>
                  <a:gd name="T64" fmla="*/ 45 w 638"/>
                  <a:gd name="T65" fmla="*/ 58 h 125"/>
                  <a:gd name="T66" fmla="*/ 0 w 638"/>
                  <a:gd name="T67" fmla="*/ 71 h 125"/>
                  <a:gd name="T68" fmla="*/ 0 w 638"/>
                  <a:gd name="T69" fmla="*/ 125 h 12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38"/>
                  <a:gd name="T106" fmla="*/ 0 h 125"/>
                  <a:gd name="T107" fmla="*/ 638 w 638"/>
                  <a:gd name="T108" fmla="*/ 125 h 12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38" h="125">
                    <a:moveTo>
                      <a:pt x="0" y="125"/>
                    </a:moveTo>
                    <a:lnTo>
                      <a:pt x="4" y="124"/>
                    </a:lnTo>
                    <a:lnTo>
                      <a:pt x="14" y="119"/>
                    </a:lnTo>
                    <a:lnTo>
                      <a:pt x="31" y="114"/>
                    </a:lnTo>
                    <a:lnTo>
                      <a:pt x="53" y="106"/>
                    </a:lnTo>
                    <a:lnTo>
                      <a:pt x="81" y="98"/>
                    </a:lnTo>
                    <a:lnTo>
                      <a:pt x="113" y="89"/>
                    </a:lnTo>
                    <a:lnTo>
                      <a:pt x="151" y="81"/>
                    </a:lnTo>
                    <a:lnTo>
                      <a:pt x="192" y="73"/>
                    </a:lnTo>
                    <a:lnTo>
                      <a:pt x="237" y="65"/>
                    </a:lnTo>
                    <a:lnTo>
                      <a:pt x="286" y="60"/>
                    </a:lnTo>
                    <a:lnTo>
                      <a:pt x="337" y="56"/>
                    </a:lnTo>
                    <a:lnTo>
                      <a:pt x="390" y="55"/>
                    </a:lnTo>
                    <a:lnTo>
                      <a:pt x="446" y="56"/>
                    </a:lnTo>
                    <a:lnTo>
                      <a:pt x="503" y="61"/>
                    </a:lnTo>
                    <a:lnTo>
                      <a:pt x="561" y="70"/>
                    </a:lnTo>
                    <a:lnTo>
                      <a:pt x="620" y="83"/>
                    </a:lnTo>
                    <a:lnTo>
                      <a:pt x="638" y="0"/>
                    </a:lnTo>
                    <a:lnTo>
                      <a:pt x="634" y="0"/>
                    </a:lnTo>
                    <a:lnTo>
                      <a:pt x="620" y="0"/>
                    </a:lnTo>
                    <a:lnTo>
                      <a:pt x="599" y="0"/>
                    </a:lnTo>
                    <a:lnTo>
                      <a:pt x="571" y="1"/>
                    </a:lnTo>
                    <a:lnTo>
                      <a:pt x="536" y="2"/>
                    </a:lnTo>
                    <a:lnTo>
                      <a:pt x="496" y="3"/>
                    </a:lnTo>
                    <a:lnTo>
                      <a:pt x="452" y="6"/>
                    </a:lnTo>
                    <a:lnTo>
                      <a:pt x="405" y="8"/>
                    </a:lnTo>
                    <a:lnTo>
                      <a:pt x="354" y="13"/>
                    </a:lnTo>
                    <a:lnTo>
                      <a:pt x="302" y="17"/>
                    </a:lnTo>
                    <a:lnTo>
                      <a:pt x="249" y="22"/>
                    </a:lnTo>
                    <a:lnTo>
                      <a:pt x="196" y="30"/>
                    </a:lnTo>
                    <a:lnTo>
                      <a:pt x="144" y="37"/>
                    </a:lnTo>
                    <a:lnTo>
                      <a:pt x="93" y="47"/>
                    </a:lnTo>
                    <a:lnTo>
                      <a:pt x="45" y="58"/>
                    </a:lnTo>
                    <a:lnTo>
                      <a:pt x="0" y="71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8" name="Freeform 45"/>
              <p:cNvSpPr>
                <a:spLocks/>
              </p:cNvSpPr>
              <p:nvPr/>
            </p:nvSpPr>
            <p:spPr bwMode="auto">
              <a:xfrm>
                <a:off x="6217" y="14634"/>
                <a:ext cx="1075" cy="356"/>
              </a:xfrm>
              <a:custGeom>
                <a:avLst/>
                <a:gdLst>
                  <a:gd name="T0" fmla="*/ 454 w 1075"/>
                  <a:gd name="T1" fmla="*/ 344 h 356"/>
                  <a:gd name="T2" fmla="*/ 456 w 1075"/>
                  <a:gd name="T3" fmla="*/ 343 h 356"/>
                  <a:gd name="T4" fmla="*/ 463 w 1075"/>
                  <a:gd name="T5" fmla="*/ 341 h 356"/>
                  <a:gd name="T6" fmla="*/ 472 w 1075"/>
                  <a:gd name="T7" fmla="*/ 337 h 356"/>
                  <a:gd name="T8" fmla="*/ 485 w 1075"/>
                  <a:gd name="T9" fmla="*/ 332 h 356"/>
                  <a:gd name="T10" fmla="*/ 501 w 1075"/>
                  <a:gd name="T11" fmla="*/ 325 h 356"/>
                  <a:gd name="T12" fmla="*/ 518 w 1075"/>
                  <a:gd name="T13" fmla="*/ 317 h 356"/>
                  <a:gd name="T14" fmla="*/ 538 w 1075"/>
                  <a:gd name="T15" fmla="*/ 308 h 356"/>
                  <a:gd name="T16" fmla="*/ 558 w 1075"/>
                  <a:gd name="T17" fmla="*/ 298 h 356"/>
                  <a:gd name="T18" fmla="*/ 580 w 1075"/>
                  <a:gd name="T19" fmla="*/ 287 h 356"/>
                  <a:gd name="T20" fmla="*/ 600 w 1075"/>
                  <a:gd name="T21" fmla="*/ 274 h 356"/>
                  <a:gd name="T22" fmla="*/ 621 w 1075"/>
                  <a:gd name="T23" fmla="*/ 262 h 356"/>
                  <a:gd name="T24" fmla="*/ 640 w 1075"/>
                  <a:gd name="T25" fmla="*/ 248 h 356"/>
                  <a:gd name="T26" fmla="*/ 658 w 1075"/>
                  <a:gd name="T27" fmla="*/ 234 h 356"/>
                  <a:gd name="T28" fmla="*/ 674 w 1075"/>
                  <a:gd name="T29" fmla="*/ 219 h 356"/>
                  <a:gd name="T30" fmla="*/ 688 w 1075"/>
                  <a:gd name="T31" fmla="*/ 204 h 356"/>
                  <a:gd name="T32" fmla="*/ 699 w 1075"/>
                  <a:gd name="T33" fmla="*/ 189 h 356"/>
                  <a:gd name="T34" fmla="*/ 0 w 1075"/>
                  <a:gd name="T35" fmla="*/ 18 h 356"/>
                  <a:gd name="T36" fmla="*/ 54 w 1075"/>
                  <a:gd name="T37" fmla="*/ 0 h 356"/>
                  <a:gd name="T38" fmla="*/ 1075 w 1075"/>
                  <a:gd name="T39" fmla="*/ 251 h 356"/>
                  <a:gd name="T40" fmla="*/ 1033 w 1075"/>
                  <a:gd name="T41" fmla="*/ 274 h 356"/>
                  <a:gd name="T42" fmla="*/ 738 w 1075"/>
                  <a:gd name="T43" fmla="*/ 199 h 356"/>
                  <a:gd name="T44" fmla="*/ 737 w 1075"/>
                  <a:gd name="T45" fmla="*/ 200 h 356"/>
                  <a:gd name="T46" fmla="*/ 735 w 1075"/>
                  <a:gd name="T47" fmla="*/ 203 h 356"/>
                  <a:gd name="T48" fmla="*/ 730 w 1075"/>
                  <a:gd name="T49" fmla="*/ 207 h 356"/>
                  <a:gd name="T50" fmla="*/ 724 w 1075"/>
                  <a:gd name="T51" fmla="*/ 214 h 356"/>
                  <a:gd name="T52" fmla="*/ 716 w 1075"/>
                  <a:gd name="T53" fmla="*/ 222 h 356"/>
                  <a:gd name="T54" fmla="*/ 706 w 1075"/>
                  <a:gd name="T55" fmla="*/ 231 h 356"/>
                  <a:gd name="T56" fmla="*/ 694 w 1075"/>
                  <a:gd name="T57" fmla="*/ 242 h 356"/>
                  <a:gd name="T58" fmla="*/ 679 w 1075"/>
                  <a:gd name="T59" fmla="*/ 253 h 356"/>
                  <a:gd name="T60" fmla="*/ 662 w 1075"/>
                  <a:gd name="T61" fmla="*/ 265 h 356"/>
                  <a:gd name="T62" fmla="*/ 643 w 1075"/>
                  <a:gd name="T63" fmla="*/ 278 h 356"/>
                  <a:gd name="T64" fmla="*/ 621 w 1075"/>
                  <a:gd name="T65" fmla="*/ 291 h 356"/>
                  <a:gd name="T66" fmla="*/ 597 w 1075"/>
                  <a:gd name="T67" fmla="*/ 303 h 356"/>
                  <a:gd name="T68" fmla="*/ 570 w 1075"/>
                  <a:gd name="T69" fmla="*/ 317 h 356"/>
                  <a:gd name="T70" fmla="*/ 540 w 1075"/>
                  <a:gd name="T71" fmla="*/ 330 h 356"/>
                  <a:gd name="T72" fmla="*/ 508 w 1075"/>
                  <a:gd name="T73" fmla="*/ 343 h 356"/>
                  <a:gd name="T74" fmla="*/ 472 w 1075"/>
                  <a:gd name="T75" fmla="*/ 356 h 356"/>
                  <a:gd name="T76" fmla="*/ 454 w 1075"/>
                  <a:gd name="T77" fmla="*/ 344 h 35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75"/>
                  <a:gd name="T118" fmla="*/ 0 h 356"/>
                  <a:gd name="T119" fmla="*/ 1075 w 1075"/>
                  <a:gd name="T120" fmla="*/ 356 h 35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75" h="356">
                    <a:moveTo>
                      <a:pt x="454" y="344"/>
                    </a:moveTo>
                    <a:lnTo>
                      <a:pt x="456" y="343"/>
                    </a:lnTo>
                    <a:lnTo>
                      <a:pt x="463" y="341"/>
                    </a:lnTo>
                    <a:lnTo>
                      <a:pt x="472" y="337"/>
                    </a:lnTo>
                    <a:lnTo>
                      <a:pt x="485" y="332"/>
                    </a:lnTo>
                    <a:lnTo>
                      <a:pt x="501" y="325"/>
                    </a:lnTo>
                    <a:lnTo>
                      <a:pt x="518" y="317"/>
                    </a:lnTo>
                    <a:lnTo>
                      <a:pt x="538" y="308"/>
                    </a:lnTo>
                    <a:lnTo>
                      <a:pt x="558" y="298"/>
                    </a:lnTo>
                    <a:lnTo>
                      <a:pt x="580" y="287"/>
                    </a:lnTo>
                    <a:lnTo>
                      <a:pt x="600" y="274"/>
                    </a:lnTo>
                    <a:lnTo>
                      <a:pt x="621" y="262"/>
                    </a:lnTo>
                    <a:lnTo>
                      <a:pt x="640" y="248"/>
                    </a:lnTo>
                    <a:lnTo>
                      <a:pt x="658" y="234"/>
                    </a:lnTo>
                    <a:lnTo>
                      <a:pt x="674" y="219"/>
                    </a:lnTo>
                    <a:lnTo>
                      <a:pt x="688" y="204"/>
                    </a:lnTo>
                    <a:lnTo>
                      <a:pt x="699" y="189"/>
                    </a:lnTo>
                    <a:lnTo>
                      <a:pt x="0" y="18"/>
                    </a:lnTo>
                    <a:lnTo>
                      <a:pt x="54" y="0"/>
                    </a:lnTo>
                    <a:lnTo>
                      <a:pt x="1075" y="251"/>
                    </a:lnTo>
                    <a:lnTo>
                      <a:pt x="1033" y="274"/>
                    </a:lnTo>
                    <a:lnTo>
                      <a:pt x="738" y="199"/>
                    </a:lnTo>
                    <a:lnTo>
                      <a:pt x="737" y="200"/>
                    </a:lnTo>
                    <a:lnTo>
                      <a:pt x="735" y="203"/>
                    </a:lnTo>
                    <a:lnTo>
                      <a:pt x="730" y="207"/>
                    </a:lnTo>
                    <a:lnTo>
                      <a:pt x="724" y="214"/>
                    </a:lnTo>
                    <a:lnTo>
                      <a:pt x="716" y="222"/>
                    </a:lnTo>
                    <a:lnTo>
                      <a:pt x="706" y="231"/>
                    </a:lnTo>
                    <a:lnTo>
                      <a:pt x="694" y="242"/>
                    </a:lnTo>
                    <a:lnTo>
                      <a:pt x="679" y="253"/>
                    </a:lnTo>
                    <a:lnTo>
                      <a:pt x="662" y="265"/>
                    </a:lnTo>
                    <a:lnTo>
                      <a:pt x="643" y="278"/>
                    </a:lnTo>
                    <a:lnTo>
                      <a:pt x="621" y="291"/>
                    </a:lnTo>
                    <a:lnTo>
                      <a:pt x="597" y="303"/>
                    </a:lnTo>
                    <a:lnTo>
                      <a:pt x="570" y="317"/>
                    </a:lnTo>
                    <a:lnTo>
                      <a:pt x="540" y="330"/>
                    </a:lnTo>
                    <a:lnTo>
                      <a:pt x="508" y="343"/>
                    </a:lnTo>
                    <a:lnTo>
                      <a:pt x="472" y="356"/>
                    </a:lnTo>
                    <a:lnTo>
                      <a:pt x="454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99" name="Freeform 46"/>
              <p:cNvSpPr>
                <a:spLocks/>
              </p:cNvSpPr>
              <p:nvPr/>
            </p:nvSpPr>
            <p:spPr bwMode="auto">
              <a:xfrm>
                <a:off x="5997" y="14727"/>
                <a:ext cx="1095" cy="319"/>
              </a:xfrm>
              <a:custGeom>
                <a:avLst/>
                <a:gdLst>
                  <a:gd name="T0" fmla="*/ 0 w 1095"/>
                  <a:gd name="T1" fmla="*/ 0 h 319"/>
                  <a:gd name="T2" fmla="*/ 1071 w 1095"/>
                  <a:gd name="T3" fmla="*/ 319 h 319"/>
                  <a:gd name="T4" fmla="*/ 1095 w 1095"/>
                  <a:gd name="T5" fmla="*/ 319 h 319"/>
                  <a:gd name="T6" fmla="*/ 33 w 1095"/>
                  <a:gd name="T7" fmla="*/ 0 h 319"/>
                  <a:gd name="T8" fmla="*/ 0 w 1095"/>
                  <a:gd name="T9" fmla="*/ 0 h 3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95"/>
                  <a:gd name="T16" fmla="*/ 0 h 319"/>
                  <a:gd name="T17" fmla="*/ 1095 w 1095"/>
                  <a:gd name="T18" fmla="*/ 319 h 3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95" h="319">
                    <a:moveTo>
                      <a:pt x="0" y="0"/>
                    </a:moveTo>
                    <a:lnTo>
                      <a:pt x="1071" y="319"/>
                    </a:lnTo>
                    <a:lnTo>
                      <a:pt x="1095" y="319"/>
                    </a:lnTo>
                    <a:lnTo>
                      <a:pt x="3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300" name="Freeform 47"/>
              <p:cNvSpPr>
                <a:spLocks/>
              </p:cNvSpPr>
              <p:nvPr/>
            </p:nvSpPr>
            <p:spPr bwMode="auto">
              <a:xfrm>
                <a:off x="6181" y="14684"/>
                <a:ext cx="1082" cy="285"/>
              </a:xfrm>
              <a:custGeom>
                <a:avLst/>
                <a:gdLst>
                  <a:gd name="T0" fmla="*/ 0 w 1082"/>
                  <a:gd name="T1" fmla="*/ 1 h 285"/>
                  <a:gd name="T2" fmla="*/ 1058 w 1082"/>
                  <a:gd name="T3" fmla="*/ 285 h 285"/>
                  <a:gd name="T4" fmla="*/ 1082 w 1082"/>
                  <a:gd name="T5" fmla="*/ 284 h 285"/>
                  <a:gd name="T6" fmla="*/ 33 w 1082"/>
                  <a:gd name="T7" fmla="*/ 0 h 285"/>
                  <a:gd name="T8" fmla="*/ 0 w 1082"/>
                  <a:gd name="T9" fmla="*/ 1 h 2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2"/>
                  <a:gd name="T16" fmla="*/ 0 h 285"/>
                  <a:gd name="T17" fmla="*/ 1082 w 1082"/>
                  <a:gd name="T18" fmla="*/ 285 h 2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2" h="285">
                    <a:moveTo>
                      <a:pt x="0" y="1"/>
                    </a:moveTo>
                    <a:lnTo>
                      <a:pt x="1058" y="285"/>
                    </a:lnTo>
                    <a:lnTo>
                      <a:pt x="1082" y="284"/>
                    </a:lnTo>
                    <a:lnTo>
                      <a:pt x="33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301" name="Freeform 48"/>
              <p:cNvSpPr>
                <a:spLocks/>
              </p:cNvSpPr>
              <p:nvPr/>
            </p:nvSpPr>
            <p:spPr bwMode="auto">
              <a:xfrm>
                <a:off x="6093" y="14699"/>
                <a:ext cx="1087" cy="315"/>
              </a:xfrm>
              <a:custGeom>
                <a:avLst/>
                <a:gdLst>
                  <a:gd name="T0" fmla="*/ 0 w 1087"/>
                  <a:gd name="T1" fmla="*/ 0 h 315"/>
                  <a:gd name="T2" fmla="*/ 1066 w 1087"/>
                  <a:gd name="T3" fmla="*/ 315 h 315"/>
                  <a:gd name="T4" fmla="*/ 1087 w 1087"/>
                  <a:gd name="T5" fmla="*/ 308 h 315"/>
                  <a:gd name="T6" fmla="*/ 31 w 1087"/>
                  <a:gd name="T7" fmla="*/ 0 h 315"/>
                  <a:gd name="T8" fmla="*/ 0 w 1087"/>
                  <a:gd name="T9" fmla="*/ 0 h 3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7"/>
                  <a:gd name="T16" fmla="*/ 0 h 315"/>
                  <a:gd name="T17" fmla="*/ 1087 w 1087"/>
                  <a:gd name="T18" fmla="*/ 315 h 3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7" h="315">
                    <a:moveTo>
                      <a:pt x="0" y="0"/>
                    </a:moveTo>
                    <a:lnTo>
                      <a:pt x="1066" y="315"/>
                    </a:lnTo>
                    <a:lnTo>
                      <a:pt x="1087" y="308"/>
                    </a:lnTo>
                    <a:lnTo>
                      <a:pt x="3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2255" name="Group 49"/>
            <p:cNvGrpSpPr>
              <a:grpSpLocks/>
            </p:cNvGrpSpPr>
            <p:nvPr/>
          </p:nvGrpSpPr>
          <p:grpSpPr bwMode="auto">
            <a:xfrm>
              <a:off x="12806" y="10667"/>
              <a:ext cx="983" cy="1369"/>
              <a:chOff x="12762" y="10336"/>
              <a:chExt cx="1027" cy="1700"/>
            </a:xfrm>
          </p:grpSpPr>
          <p:sp>
            <p:nvSpPr>
              <p:cNvPr id="42257" name="Rectangle 50"/>
              <p:cNvSpPr>
                <a:spLocks noChangeArrowheads="1"/>
              </p:cNvSpPr>
              <p:nvPr/>
            </p:nvSpPr>
            <p:spPr bwMode="auto">
              <a:xfrm>
                <a:off x="12824" y="10394"/>
                <a:ext cx="965" cy="164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58" name="Rectangle 51"/>
              <p:cNvSpPr>
                <a:spLocks noChangeArrowheads="1"/>
              </p:cNvSpPr>
              <p:nvPr/>
            </p:nvSpPr>
            <p:spPr bwMode="auto">
              <a:xfrm>
                <a:off x="12766" y="10336"/>
                <a:ext cx="965" cy="16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59" name="Line 52"/>
              <p:cNvSpPr>
                <a:spLocks noChangeShapeType="1"/>
              </p:cNvSpPr>
              <p:nvPr/>
            </p:nvSpPr>
            <p:spPr bwMode="auto">
              <a:xfrm>
                <a:off x="12766" y="10682"/>
                <a:ext cx="965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60" name="Line 53"/>
              <p:cNvSpPr>
                <a:spLocks noChangeShapeType="1"/>
              </p:cNvSpPr>
              <p:nvPr/>
            </p:nvSpPr>
            <p:spPr bwMode="auto">
              <a:xfrm>
                <a:off x="12780" y="11042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61" name="Line 54"/>
              <p:cNvSpPr>
                <a:spLocks noChangeShapeType="1"/>
              </p:cNvSpPr>
              <p:nvPr/>
            </p:nvSpPr>
            <p:spPr bwMode="auto">
              <a:xfrm>
                <a:off x="12764" y="11374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62" name="Line 55"/>
              <p:cNvSpPr>
                <a:spLocks noChangeShapeType="1"/>
              </p:cNvSpPr>
              <p:nvPr/>
            </p:nvSpPr>
            <p:spPr bwMode="auto">
              <a:xfrm>
                <a:off x="12762" y="11675"/>
                <a:ext cx="96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2256" name="Text Box 56"/>
            <p:cNvSpPr txBox="1">
              <a:spLocks noChangeArrowheads="1"/>
            </p:cNvSpPr>
            <p:nvPr/>
          </p:nvSpPr>
          <p:spPr bwMode="auto">
            <a:xfrm>
              <a:off x="12809" y="10193"/>
              <a:ext cx="95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r>
                <a:rPr lang="en-US">
                  <a:solidFill>
                    <a:schemeClr val="tx2"/>
                  </a:solidFill>
                  <a:latin typeface="Arial" pitchFamily="34" charset="0"/>
                </a:rPr>
                <a:t>Host A</a:t>
              </a:r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</p:grpSp>
      <p:sp>
        <p:nvSpPr>
          <p:cNvPr id="41995" name="Line 57"/>
          <p:cNvSpPr>
            <a:spLocks noChangeShapeType="1"/>
          </p:cNvSpPr>
          <p:nvPr/>
        </p:nvSpPr>
        <p:spPr bwMode="auto">
          <a:xfrm flipH="1">
            <a:off x="5419725" y="3175000"/>
            <a:ext cx="63817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1996" name="Group 58"/>
          <p:cNvGrpSpPr>
            <a:grpSpLocks/>
          </p:cNvGrpSpPr>
          <p:nvPr/>
        </p:nvGrpSpPr>
        <p:grpSpPr bwMode="auto">
          <a:xfrm>
            <a:off x="5008563" y="2474913"/>
            <a:ext cx="428625" cy="784225"/>
            <a:chOff x="12464" y="10193"/>
            <a:chExt cx="1481" cy="2272"/>
          </a:xfrm>
        </p:grpSpPr>
        <p:grpSp>
          <p:nvGrpSpPr>
            <p:cNvPr id="42206" name="Group 59"/>
            <p:cNvGrpSpPr>
              <a:grpSpLocks/>
            </p:cNvGrpSpPr>
            <p:nvPr/>
          </p:nvGrpSpPr>
          <p:grpSpPr bwMode="auto">
            <a:xfrm>
              <a:off x="12464" y="11102"/>
              <a:ext cx="1481" cy="1363"/>
              <a:chOff x="5850" y="13487"/>
              <a:chExt cx="2023" cy="1840"/>
            </a:xfrm>
          </p:grpSpPr>
          <p:sp>
            <p:nvSpPr>
              <p:cNvPr id="42215" name="Freeform 60"/>
              <p:cNvSpPr>
                <a:spLocks/>
              </p:cNvSpPr>
              <p:nvPr/>
            </p:nvSpPr>
            <p:spPr bwMode="auto">
              <a:xfrm>
                <a:off x="5850" y="13632"/>
                <a:ext cx="2023" cy="1695"/>
              </a:xfrm>
              <a:custGeom>
                <a:avLst/>
                <a:gdLst>
                  <a:gd name="T0" fmla="*/ 570 w 2023"/>
                  <a:gd name="T1" fmla="*/ 121 h 1695"/>
                  <a:gd name="T2" fmla="*/ 575 w 2023"/>
                  <a:gd name="T3" fmla="*/ 120 h 1695"/>
                  <a:gd name="T4" fmla="*/ 586 w 2023"/>
                  <a:gd name="T5" fmla="*/ 116 h 1695"/>
                  <a:gd name="T6" fmla="*/ 607 w 2023"/>
                  <a:gd name="T7" fmla="*/ 108 h 1695"/>
                  <a:gd name="T8" fmla="*/ 636 w 2023"/>
                  <a:gd name="T9" fmla="*/ 101 h 1695"/>
                  <a:gd name="T10" fmla="*/ 672 w 2023"/>
                  <a:gd name="T11" fmla="*/ 90 h 1695"/>
                  <a:gd name="T12" fmla="*/ 718 w 2023"/>
                  <a:gd name="T13" fmla="*/ 79 h 1695"/>
                  <a:gd name="T14" fmla="*/ 771 w 2023"/>
                  <a:gd name="T15" fmla="*/ 67 h 1695"/>
                  <a:gd name="T16" fmla="*/ 834 w 2023"/>
                  <a:gd name="T17" fmla="*/ 55 h 1695"/>
                  <a:gd name="T18" fmla="*/ 904 w 2023"/>
                  <a:gd name="T19" fmla="*/ 43 h 1695"/>
                  <a:gd name="T20" fmla="*/ 982 w 2023"/>
                  <a:gd name="T21" fmla="*/ 33 h 1695"/>
                  <a:gd name="T22" fmla="*/ 1071 w 2023"/>
                  <a:gd name="T23" fmla="*/ 22 h 1695"/>
                  <a:gd name="T24" fmla="*/ 1166 w 2023"/>
                  <a:gd name="T25" fmla="*/ 13 h 1695"/>
                  <a:gd name="T26" fmla="*/ 1271 w 2023"/>
                  <a:gd name="T27" fmla="*/ 7 h 1695"/>
                  <a:gd name="T28" fmla="*/ 1384 w 2023"/>
                  <a:gd name="T29" fmla="*/ 1 h 1695"/>
                  <a:gd name="T30" fmla="*/ 1506 w 2023"/>
                  <a:gd name="T31" fmla="*/ 0 h 1695"/>
                  <a:gd name="T32" fmla="*/ 1636 w 2023"/>
                  <a:gd name="T33" fmla="*/ 1 h 1695"/>
                  <a:gd name="T34" fmla="*/ 1692 w 2023"/>
                  <a:gd name="T35" fmla="*/ 233 h 1695"/>
                  <a:gd name="T36" fmla="*/ 1713 w 2023"/>
                  <a:gd name="T37" fmla="*/ 243 h 1695"/>
                  <a:gd name="T38" fmla="*/ 1758 w 2023"/>
                  <a:gd name="T39" fmla="*/ 274 h 1695"/>
                  <a:gd name="T40" fmla="*/ 1806 w 2023"/>
                  <a:gd name="T41" fmla="*/ 329 h 1695"/>
                  <a:gd name="T42" fmla="*/ 1836 w 2023"/>
                  <a:gd name="T43" fmla="*/ 409 h 1695"/>
                  <a:gd name="T44" fmla="*/ 1955 w 2023"/>
                  <a:gd name="T45" fmla="*/ 948 h 1695"/>
                  <a:gd name="T46" fmla="*/ 2003 w 2023"/>
                  <a:gd name="T47" fmla="*/ 1171 h 1695"/>
                  <a:gd name="T48" fmla="*/ 2011 w 2023"/>
                  <a:gd name="T49" fmla="*/ 1188 h 1695"/>
                  <a:gd name="T50" fmla="*/ 2022 w 2023"/>
                  <a:gd name="T51" fmla="*/ 1231 h 1695"/>
                  <a:gd name="T52" fmla="*/ 2021 w 2023"/>
                  <a:gd name="T53" fmla="*/ 1297 h 1695"/>
                  <a:gd name="T54" fmla="*/ 1992 w 2023"/>
                  <a:gd name="T55" fmla="*/ 1380 h 1695"/>
                  <a:gd name="T56" fmla="*/ 0 w 2023"/>
                  <a:gd name="T57" fmla="*/ 1328 h 1695"/>
                  <a:gd name="T58" fmla="*/ 199 w 2023"/>
                  <a:gd name="T59" fmla="*/ 1223 h 1695"/>
                  <a:gd name="T60" fmla="*/ 200 w 2023"/>
                  <a:gd name="T61" fmla="*/ 232 h 1695"/>
                  <a:gd name="T62" fmla="*/ 210 w 2023"/>
                  <a:gd name="T63" fmla="*/ 226 h 1695"/>
                  <a:gd name="T64" fmla="*/ 230 w 2023"/>
                  <a:gd name="T65" fmla="*/ 214 h 1695"/>
                  <a:gd name="T66" fmla="*/ 259 w 2023"/>
                  <a:gd name="T67" fmla="*/ 201 h 1695"/>
                  <a:gd name="T68" fmla="*/ 297 w 2023"/>
                  <a:gd name="T69" fmla="*/ 189 h 1695"/>
                  <a:gd name="T70" fmla="*/ 344 w 2023"/>
                  <a:gd name="T71" fmla="*/ 183 h 1695"/>
                  <a:gd name="T72" fmla="*/ 399 w 2023"/>
                  <a:gd name="T73" fmla="*/ 181 h 1695"/>
                  <a:gd name="T74" fmla="*/ 464 w 2023"/>
                  <a:gd name="T75" fmla="*/ 191 h 1695"/>
                  <a:gd name="T76" fmla="*/ 548 w 2023"/>
                  <a:gd name="T77" fmla="*/ 225 h 169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023"/>
                  <a:gd name="T118" fmla="*/ 0 h 1695"/>
                  <a:gd name="T119" fmla="*/ 2023 w 2023"/>
                  <a:gd name="T120" fmla="*/ 1695 h 169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023" h="1695">
                    <a:moveTo>
                      <a:pt x="548" y="225"/>
                    </a:moveTo>
                    <a:lnTo>
                      <a:pt x="570" y="121"/>
                    </a:lnTo>
                    <a:lnTo>
                      <a:pt x="571" y="121"/>
                    </a:lnTo>
                    <a:lnTo>
                      <a:pt x="575" y="120"/>
                    </a:lnTo>
                    <a:lnTo>
                      <a:pt x="580" y="118"/>
                    </a:lnTo>
                    <a:lnTo>
                      <a:pt x="586" y="116"/>
                    </a:lnTo>
                    <a:lnTo>
                      <a:pt x="596" y="112"/>
                    </a:lnTo>
                    <a:lnTo>
                      <a:pt x="607" y="108"/>
                    </a:lnTo>
                    <a:lnTo>
                      <a:pt x="620" y="105"/>
                    </a:lnTo>
                    <a:lnTo>
                      <a:pt x="636" y="101"/>
                    </a:lnTo>
                    <a:lnTo>
                      <a:pt x="653" y="95"/>
                    </a:lnTo>
                    <a:lnTo>
                      <a:pt x="672" y="90"/>
                    </a:lnTo>
                    <a:lnTo>
                      <a:pt x="694" y="84"/>
                    </a:lnTo>
                    <a:lnTo>
                      <a:pt x="718" y="79"/>
                    </a:lnTo>
                    <a:lnTo>
                      <a:pt x="743" y="74"/>
                    </a:lnTo>
                    <a:lnTo>
                      <a:pt x="771" y="67"/>
                    </a:lnTo>
                    <a:lnTo>
                      <a:pt x="802" y="61"/>
                    </a:lnTo>
                    <a:lnTo>
                      <a:pt x="834" y="55"/>
                    </a:lnTo>
                    <a:lnTo>
                      <a:pt x="867" y="49"/>
                    </a:lnTo>
                    <a:lnTo>
                      <a:pt x="904" y="43"/>
                    </a:lnTo>
                    <a:lnTo>
                      <a:pt x="943" y="38"/>
                    </a:lnTo>
                    <a:lnTo>
                      <a:pt x="982" y="33"/>
                    </a:lnTo>
                    <a:lnTo>
                      <a:pt x="1025" y="27"/>
                    </a:lnTo>
                    <a:lnTo>
                      <a:pt x="1071" y="22"/>
                    </a:lnTo>
                    <a:lnTo>
                      <a:pt x="1117" y="17"/>
                    </a:lnTo>
                    <a:lnTo>
                      <a:pt x="1166" y="13"/>
                    </a:lnTo>
                    <a:lnTo>
                      <a:pt x="1218" y="10"/>
                    </a:lnTo>
                    <a:lnTo>
                      <a:pt x="1271" y="7"/>
                    </a:lnTo>
                    <a:lnTo>
                      <a:pt x="1327" y="3"/>
                    </a:lnTo>
                    <a:lnTo>
                      <a:pt x="1384" y="1"/>
                    </a:lnTo>
                    <a:lnTo>
                      <a:pt x="1444" y="0"/>
                    </a:lnTo>
                    <a:lnTo>
                      <a:pt x="1506" y="0"/>
                    </a:lnTo>
                    <a:lnTo>
                      <a:pt x="1570" y="0"/>
                    </a:lnTo>
                    <a:lnTo>
                      <a:pt x="1636" y="1"/>
                    </a:lnTo>
                    <a:lnTo>
                      <a:pt x="1709" y="41"/>
                    </a:lnTo>
                    <a:lnTo>
                      <a:pt x="1692" y="233"/>
                    </a:lnTo>
                    <a:lnTo>
                      <a:pt x="1698" y="235"/>
                    </a:lnTo>
                    <a:lnTo>
                      <a:pt x="1713" y="243"/>
                    </a:lnTo>
                    <a:lnTo>
                      <a:pt x="1733" y="256"/>
                    </a:lnTo>
                    <a:lnTo>
                      <a:pt x="1758" y="274"/>
                    </a:lnTo>
                    <a:lnTo>
                      <a:pt x="1784" y="299"/>
                    </a:lnTo>
                    <a:lnTo>
                      <a:pt x="1806" y="329"/>
                    </a:lnTo>
                    <a:lnTo>
                      <a:pt x="1825" y="366"/>
                    </a:lnTo>
                    <a:lnTo>
                      <a:pt x="1836" y="409"/>
                    </a:lnTo>
                    <a:lnTo>
                      <a:pt x="1999" y="557"/>
                    </a:lnTo>
                    <a:lnTo>
                      <a:pt x="1955" y="948"/>
                    </a:lnTo>
                    <a:lnTo>
                      <a:pt x="1692" y="1080"/>
                    </a:lnTo>
                    <a:lnTo>
                      <a:pt x="2003" y="1171"/>
                    </a:lnTo>
                    <a:lnTo>
                      <a:pt x="2006" y="1176"/>
                    </a:lnTo>
                    <a:lnTo>
                      <a:pt x="2011" y="1188"/>
                    </a:lnTo>
                    <a:lnTo>
                      <a:pt x="2016" y="1206"/>
                    </a:lnTo>
                    <a:lnTo>
                      <a:pt x="2022" y="1231"/>
                    </a:lnTo>
                    <a:lnTo>
                      <a:pt x="2023" y="1261"/>
                    </a:lnTo>
                    <a:lnTo>
                      <a:pt x="2021" y="1297"/>
                    </a:lnTo>
                    <a:lnTo>
                      <a:pt x="2010" y="1337"/>
                    </a:lnTo>
                    <a:lnTo>
                      <a:pt x="1992" y="1380"/>
                    </a:lnTo>
                    <a:lnTo>
                      <a:pt x="1171" y="1695"/>
                    </a:lnTo>
                    <a:lnTo>
                      <a:pt x="0" y="1328"/>
                    </a:lnTo>
                    <a:lnTo>
                      <a:pt x="20" y="1285"/>
                    </a:lnTo>
                    <a:lnTo>
                      <a:pt x="199" y="1223"/>
                    </a:lnTo>
                    <a:lnTo>
                      <a:pt x="199" y="233"/>
                    </a:lnTo>
                    <a:lnTo>
                      <a:pt x="200" y="232"/>
                    </a:lnTo>
                    <a:lnTo>
                      <a:pt x="204" y="229"/>
                    </a:lnTo>
                    <a:lnTo>
                      <a:pt x="210" y="226"/>
                    </a:lnTo>
                    <a:lnTo>
                      <a:pt x="218" y="220"/>
                    </a:lnTo>
                    <a:lnTo>
                      <a:pt x="230" y="214"/>
                    </a:lnTo>
                    <a:lnTo>
                      <a:pt x="243" y="207"/>
                    </a:lnTo>
                    <a:lnTo>
                      <a:pt x="259" y="201"/>
                    </a:lnTo>
                    <a:lnTo>
                      <a:pt x="277" y="194"/>
                    </a:lnTo>
                    <a:lnTo>
                      <a:pt x="297" y="189"/>
                    </a:lnTo>
                    <a:lnTo>
                      <a:pt x="320" y="185"/>
                    </a:lnTo>
                    <a:lnTo>
                      <a:pt x="344" y="183"/>
                    </a:lnTo>
                    <a:lnTo>
                      <a:pt x="370" y="180"/>
                    </a:lnTo>
                    <a:lnTo>
                      <a:pt x="399" y="181"/>
                    </a:lnTo>
                    <a:lnTo>
                      <a:pt x="430" y="185"/>
                    </a:lnTo>
                    <a:lnTo>
                      <a:pt x="464" y="191"/>
                    </a:lnTo>
                    <a:lnTo>
                      <a:pt x="498" y="201"/>
                    </a:lnTo>
                    <a:lnTo>
                      <a:pt x="548" y="225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16" name="Freeform 61"/>
              <p:cNvSpPr>
                <a:spLocks/>
              </p:cNvSpPr>
              <p:nvPr/>
            </p:nvSpPr>
            <p:spPr bwMode="auto">
              <a:xfrm>
                <a:off x="6551" y="13597"/>
                <a:ext cx="650" cy="735"/>
              </a:xfrm>
              <a:custGeom>
                <a:avLst/>
                <a:gdLst>
                  <a:gd name="T0" fmla="*/ 645 w 650"/>
                  <a:gd name="T1" fmla="*/ 27 h 735"/>
                  <a:gd name="T2" fmla="*/ 642 w 650"/>
                  <a:gd name="T3" fmla="*/ 26 h 735"/>
                  <a:gd name="T4" fmla="*/ 631 w 650"/>
                  <a:gd name="T5" fmla="*/ 23 h 735"/>
                  <a:gd name="T6" fmla="*/ 615 w 650"/>
                  <a:gd name="T7" fmla="*/ 19 h 735"/>
                  <a:gd name="T8" fmla="*/ 592 w 650"/>
                  <a:gd name="T9" fmla="*/ 15 h 735"/>
                  <a:gd name="T10" fmla="*/ 565 w 650"/>
                  <a:gd name="T11" fmla="*/ 10 h 735"/>
                  <a:gd name="T12" fmla="*/ 533 w 650"/>
                  <a:gd name="T13" fmla="*/ 6 h 735"/>
                  <a:gd name="T14" fmla="*/ 496 w 650"/>
                  <a:gd name="T15" fmla="*/ 3 h 735"/>
                  <a:gd name="T16" fmla="*/ 456 w 650"/>
                  <a:gd name="T17" fmla="*/ 1 h 735"/>
                  <a:gd name="T18" fmla="*/ 411 w 650"/>
                  <a:gd name="T19" fmla="*/ 0 h 735"/>
                  <a:gd name="T20" fmla="*/ 364 w 650"/>
                  <a:gd name="T21" fmla="*/ 2 h 735"/>
                  <a:gd name="T22" fmla="*/ 315 w 650"/>
                  <a:gd name="T23" fmla="*/ 6 h 735"/>
                  <a:gd name="T24" fmla="*/ 262 w 650"/>
                  <a:gd name="T25" fmla="*/ 15 h 735"/>
                  <a:gd name="T26" fmla="*/ 209 w 650"/>
                  <a:gd name="T27" fmla="*/ 26 h 735"/>
                  <a:gd name="T28" fmla="*/ 154 w 650"/>
                  <a:gd name="T29" fmla="*/ 42 h 735"/>
                  <a:gd name="T30" fmla="*/ 98 w 650"/>
                  <a:gd name="T31" fmla="*/ 61 h 735"/>
                  <a:gd name="T32" fmla="*/ 42 w 650"/>
                  <a:gd name="T33" fmla="*/ 87 h 735"/>
                  <a:gd name="T34" fmla="*/ 38 w 650"/>
                  <a:gd name="T35" fmla="*/ 101 h 735"/>
                  <a:gd name="T36" fmla="*/ 28 w 650"/>
                  <a:gd name="T37" fmla="*/ 141 h 735"/>
                  <a:gd name="T38" fmla="*/ 17 w 650"/>
                  <a:gd name="T39" fmla="*/ 203 h 735"/>
                  <a:gd name="T40" fmla="*/ 6 w 650"/>
                  <a:gd name="T41" fmla="*/ 283 h 735"/>
                  <a:gd name="T42" fmla="*/ 0 w 650"/>
                  <a:gd name="T43" fmla="*/ 378 h 735"/>
                  <a:gd name="T44" fmla="*/ 5 w 650"/>
                  <a:gd name="T45" fmla="*/ 484 h 735"/>
                  <a:gd name="T46" fmla="*/ 21 w 650"/>
                  <a:gd name="T47" fmla="*/ 599 h 735"/>
                  <a:gd name="T48" fmla="*/ 54 w 650"/>
                  <a:gd name="T49" fmla="*/ 716 h 735"/>
                  <a:gd name="T50" fmla="*/ 58 w 650"/>
                  <a:gd name="T51" fmla="*/ 716 h 735"/>
                  <a:gd name="T52" fmla="*/ 66 w 650"/>
                  <a:gd name="T53" fmla="*/ 715 h 735"/>
                  <a:gd name="T54" fmla="*/ 80 w 650"/>
                  <a:gd name="T55" fmla="*/ 713 h 735"/>
                  <a:gd name="T56" fmla="*/ 99 w 650"/>
                  <a:gd name="T57" fmla="*/ 712 h 735"/>
                  <a:gd name="T58" fmla="*/ 124 w 650"/>
                  <a:gd name="T59" fmla="*/ 710 h 735"/>
                  <a:gd name="T60" fmla="*/ 153 w 650"/>
                  <a:gd name="T61" fmla="*/ 708 h 735"/>
                  <a:gd name="T62" fmla="*/ 188 w 650"/>
                  <a:gd name="T63" fmla="*/ 707 h 735"/>
                  <a:gd name="T64" fmla="*/ 225 w 650"/>
                  <a:gd name="T65" fmla="*/ 706 h 735"/>
                  <a:gd name="T66" fmla="*/ 267 w 650"/>
                  <a:gd name="T67" fmla="*/ 705 h 735"/>
                  <a:gd name="T68" fmla="*/ 313 w 650"/>
                  <a:gd name="T69" fmla="*/ 706 h 735"/>
                  <a:gd name="T70" fmla="*/ 362 w 650"/>
                  <a:gd name="T71" fmla="*/ 707 h 735"/>
                  <a:gd name="T72" fmla="*/ 415 w 650"/>
                  <a:gd name="T73" fmla="*/ 709 h 735"/>
                  <a:gd name="T74" fmla="*/ 470 w 650"/>
                  <a:gd name="T75" fmla="*/ 713 h 735"/>
                  <a:gd name="T76" fmla="*/ 528 w 650"/>
                  <a:gd name="T77" fmla="*/ 719 h 735"/>
                  <a:gd name="T78" fmla="*/ 588 w 650"/>
                  <a:gd name="T79" fmla="*/ 726 h 735"/>
                  <a:gd name="T80" fmla="*/ 650 w 650"/>
                  <a:gd name="T81" fmla="*/ 735 h 735"/>
                  <a:gd name="T82" fmla="*/ 647 w 650"/>
                  <a:gd name="T83" fmla="*/ 713 h 735"/>
                  <a:gd name="T84" fmla="*/ 641 w 650"/>
                  <a:gd name="T85" fmla="*/ 655 h 735"/>
                  <a:gd name="T86" fmla="*/ 631 w 650"/>
                  <a:gd name="T87" fmla="*/ 568 h 735"/>
                  <a:gd name="T88" fmla="*/ 623 w 650"/>
                  <a:gd name="T89" fmla="*/ 462 h 735"/>
                  <a:gd name="T90" fmla="*/ 618 w 650"/>
                  <a:gd name="T91" fmla="*/ 345 h 735"/>
                  <a:gd name="T92" fmla="*/ 618 w 650"/>
                  <a:gd name="T93" fmla="*/ 229 h 735"/>
                  <a:gd name="T94" fmla="*/ 627 w 650"/>
                  <a:gd name="T95" fmla="*/ 119 h 735"/>
                  <a:gd name="T96" fmla="*/ 645 w 650"/>
                  <a:gd name="T97" fmla="*/ 27 h 73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50"/>
                  <a:gd name="T148" fmla="*/ 0 h 735"/>
                  <a:gd name="T149" fmla="*/ 650 w 650"/>
                  <a:gd name="T150" fmla="*/ 735 h 73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50" h="735">
                    <a:moveTo>
                      <a:pt x="645" y="27"/>
                    </a:moveTo>
                    <a:lnTo>
                      <a:pt x="642" y="26"/>
                    </a:lnTo>
                    <a:lnTo>
                      <a:pt x="631" y="23"/>
                    </a:lnTo>
                    <a:lnTo>
                      <a:pt x="615" y="19"/>
                    </a:lnTo>
                    <a:lnTo>
                      <a:pt x="592" y="15"/>
                    </a:lnTo>
                    <a:lnTo>
                      <a:pt x="565" y="10"/>
                    </a:lnTo>
                    <a:lnTo>
                      <a:pt x="533" y="6"/>
                    </a:lnTo>
                    <a:lnTo>
                      <a:pt x="496" y="3"/>
                    </a:lnTo>
                    <a:lnTo>
                      <a:pt x="456" y="1"/>
                    </a:lnTo>
                    <a:lnTo>
                      <a:pt x="411" y="0"/>
                    </a:lnTo>
                    <a:lnTo>
                      <a:pt x="364" y="2"/>
                    </a:lnTo>
                    <a:lnTo>
                      <a:pt x="315" y="6"/>
                    </a:lnTo>
                    <a:lnTo>
                      <a:pt x="262" y="15"/>
                    </a:lnTo>
                    <a:lnTo>
                      <a:pt x="209" y="26"/>
                    </a:lnTo>
                    <a:lnTo>
                      <a:pt x="154" y="42"/>
                    </a:lnTo>
                    <a:lnTo>
                      <a:pt x="98" y="61"/>
                    </a:lnTo>
                    <a:lnTo>
                      <a:pt x="42" y="87"/>
                    </a:lnTo>
                    <a:lnTo>
                      <a:pt x="38" y="101"/>
                    </a:lnTo>
                    <a:lnTo>
                      <a:pt x="28" y="141"/>
                    </a:lnTo>
                    <a:lnTo>
                      <a:pt x="17" y="203"/>
                    </a:lnTo>
                    <a:lnTo>
                      <a:pt x="6" y="283"/>
                    </a:lnTo>
                    <a:lnTo>
                      <a:pt x="0" y="378"/>
                    </a:lnTo>
                    <a:lnTo>
                      <a:pt x="5" y="484"/>
                    </a:lnTo>
                    <a:lnTo>
                      <a:pt x="21" y="599"/>
                    </a:lnTo>
                    <a:lnTo>
                      <a:pt x="54" y="716"/>
                    </a:lnTo>
                    <a:lnTo>
                      <a:pt x="58" y="716"/>
                    </a:lnTo>
                    <a:lnTo>
                      <a:pt x="66" y="715"/>
                    </a:lnTo>
                    <a:lnTo>
                      <a:pt x="80" y="713"/>
                    </a:lnTo>
                    <a:lnTo>
                      <a:pt x="99" y="712"/>
                    </a:lnTo>
                    <a:lnTo>
                      <a:pt x="124" y="710"/>
                    </a:lnTo>
                    <a:lnTo>
                      <a:pt x="153" y="708"/>
                    </a:lnTo>
                    <a:lnTo>
                      <a:pt x="188" y="707"/>
                    </a:lnTo>
                    <a:lnTo>
                      <a:pt x="225" y="706"/>
                    </a:lnTo>
                    <a:lnTo>
                      <a:pt x="267" y="705"/>
                    </a:lnTo>
                    <a:lnTo>
                      <a:pt x="313" y="706"/>
                    </a:lnTo>
                    <a:lnTo>
                      <a:pt x="362" y="707"/>
                    </a:lnTo>
                    <a:lnTo>
                      <a:pt x="415" y="709"/>
                    </a:lnTo>
                    <a:lnTo>
                      <a:pt x="470" y="713"/>
                    </a:lnTo>
                    <a:lnTo>
                      <a:pt x="528" y="719"/>
                    </a:lnTo>
                    <a:lnTo>
                      <a:pt x="588" y="726"/>
                    </a:lnTo>
                    <a:lnTo>
                      <a:pt x="650" y="735"/>
                    </a:lnTo>
                    <a:lnTo>
                      <a:pt x="647" y="713"/>
                    </a:lnTo>
                    <a:lnTo>
                      <a:pt x="641" y="655"/>
                    </a:lnTo>
                    <a:lnTo>
                      <a:pt x="631" y="568"/>
                    </a:lnTo>
                    <a:lnTo>
                      <a:pt x="623" y="462"/>
                    </a:lnTo>
                    <a:lnTo>
                      <a:pt x="618" y="345"/>
                    </a:lnTo>
                    <a:lnTo>
                      <a:pt x="618" y="229"/>
                    </a:lnTo>
                    <a:lnTo>
                      <a:pt x="627" y="119"/>
                    </a:lnTo>
                    <a:lnTo>
                      <a:pt x="645" y="2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17" name="Freeform 62"/>
              <p:cNvSpPr>
                <a:spLocks/>
              </p:cNvSpPr>
              <p:nvPr/>
            </p:nvSpPr>
            <p:spPr bwMode="auto">
              <a:xfrm>
                <a:off x="6623" y="13797"/>
                <a:ext cx="1071" cy="731"/>
              </a:xfrm>
              <a:custGeom>
                <a:avLst/>
                <a:gdLst>
                  <a:gd name="T0" fmla="*/ 6 w 1071"/>
                  <a:gd name="T1" fmla="*/ 552 h 731"/>
                  <a:gd name="T2" fmla="*/ 0 w 1071"/>
                  <a:gd name="T3" fmla="*/ 642 h 731"/>
                  <a:gd name="T4" fmla="*/ 698 w 1071"/>
                  <a:gd name="T5" fmla="*/ 731 h 731"/>
                  <a:gd name="T6" fmla="*/ 703 w 1071"/>
                  <a:gd name="T7" fmla="*/ 729 h 731"/>
                  <a:gd name="T8" fmla="*/ 717 w 1071"/>
                  <a:gd name="T9" fmla="*/ 722 h 731"/>
                  <a:gd name="T10" fmla="*/ 740 w 1071"/>
                  <a:gd name="T11" fmla="*/ 710 h 731"/>
                  <a:gd name="T12" fmla="*/ 768 w 1071"/>
                  <a:gd name="T13" fmla="*/ 694 h 731"/>
                  <a:gd name="T14" fmla="*/ 801 w 1071"/>
                  <a:gd name="T15" fmla="*/ 672 h 731"/>
                  <a:gd name="T16" fmla="*/ 838 w 1071"/>
                  <a:gd name="T17" fmla="*/ 645 h 731"/>
                  <a:gd name="T18" fmla="*/ 876 w 1071"/>
                  <a:gd name="T19" fmla="*/ 614 h 731"/>
                  <a:gd name="T20" fmla="*/ 915 w 1071"/>
                  <a:gd name="T21" fmla="*/ 577 h 731"/>
                  <a:gd name="T22" fmla="*/ 953 w 1071"/>
                  <a:gd name="T23" fmla="*/ 536 h 731"/>
                  <a:gd name="T24" fmla="*/ 988 w 1071"/>
                  <a:gd name="T25" fmla="*/ 491 h 731"/>
                  <a:gd name="T26" fmla="*/ 1018 w 1071"/>
                  <a:gd name="T27" fmla="*/ 439 h 731"/>
                  <a:gd name="T28" fmla="*/ 1043 w 1071"/>
                  <a:gd name="T29" fmla="*/ 383 h 731"/>
                  <a:gd name="T30" fmla="*/ 1061 w 1071"/>
                  <a:gd name="T31" fmla="*/ 322 h 731"/>
                  <a:gd name="T32" fmla="*/ 1071 w 1071"/>
                  <a:gd name="T33" fmla="*/ 255 h 731"/>
                  <a:gd name="T34" fmla="*/ 1070 w 1071"/>
                  <a:gd name="T35" fmla="*/ 185 h 731"/>
                  <a:gd name="T36" fmla="*/ 1057 w 1071"/>
                  <a:gd name="T37" fmla="*/ 108 h 731"/>
                  <a:gd name="T38" fmla="*/ 1055 w 1071"/>
                  <a:gd name="T39" fmla="*/ 104 h 731"/>
                  <a:gd name="T40" fmla="*/ 1049 w 1071"/>
                  <a:gd name="T41" fmla="*/ 92 h 731"/>
                  <a:gd name="T42" fmla="*/ 1037 w 1071"/>
                  <a:gd name="T43" fmla="*/ 76 h 731"/>
                  <a:gd name="T44" fmla="*/ 1022 w 1071"/>
                  <a:gd name="T45" fmla="*/ 57 h 731"/>
                  <a:gd name="T46" fmla="*/ 1002 w 1071"/>
                  <a:gd name="T47" fmla="*/ 37 h 731"/>
                  <a:gd name="T48" fmla="*/ 979 w 1071"/>
                  <a:gd name="T49" fmla="*/ 20 h 731"/>
                  <a:gd name="T50" fmla="*/ 951 w 1071"/>
                  <a:gd name="T51" fmla="*/ 7 h 731"/>
                  <a:gd name="T52" fmla="*/ 919 w 1071"/>
                  <a:gd name="T53" fmla="*/ 0 h 731"/>
                  <a:gd name="T54" fmla="*/ 924 w 1071"/>
                  <a:gd name="T55" fmla="*/ 12 h 731"/>
                  <a:gd name="T56" fmla="*/ 934 w 1071"/>
                  <a:gd name="T57" fmla="*/ 44 h 731"/>
                  <a:gd name="T58" fmla="*/ 947 w 1071"/>
                  <a:gd name="T59" fmla="*/ 94 h 731"/>
                  <a:gd name="T60" fmla="*/ 958 w 1071"/>
                  <a:gd name="T61" fmla="*/ 159 h 731"/>
                  <a:gd name="T62" fmla="*/ 961 w 1071"/>
                  <a:gd name="T63" fmla="*/ 238 h 731"/>
                  <a:gd name="T64" fmla="*/ 953 w 1071"/>
                  <a:gd name="T65" fmla="*/ 324 h 731"/>
                  <a:gd name="T66" fmla="*/ 928 w 1071"/>
                  <a:gd name="T67" fmla="*/ 418 h 731"/>
                  <a:gd name="T68" fmla="*/ 884 w 1071"/>
                  <a:gd name="T69" fmla="*/ 516 h 731"/>
                  <a:gd name="T70" fmla="*/ 883 w 1071"/>
                  <a:gd name="T71" fmla="*/ 518 h 731"/>
                  <a:gd name="T72" fmla="*/ 879 w 1071"/>
                  <a:gd name="T73" fmla="*/ 521 h 731"/>
                  <a:gd name="T74" fmla="*/ 872 w 1071"/>
                  <a:gd name="T75" fmla="*/ 526 h 731"/>
                  <a:gd name="T76" fmla="*/ 862 w 1071"/>
                  <a:gd name="T77" fmla="*/ 534 h 731"/>
                  <a:gd name="T78" fmla="*/ 851 w 1071"/>
                  <a:gd name="T79" fmla="*/ 541 h 731"/>
                  <a:gd name="T80" fmla="*/ 837 w 1071"/>
                  <a:gd name="T81" fmla="*/ 550 h 731"/>
                  <a:gd name="T82" fmla="*/ 819 w 1071"/>
                  <a:gd name="T83" fmla="*/ 559 h 731"/>
                  <a:gd name="T84" fmla="*/ 800 w 1071"/>
                  <a:gd name="T85" fmla="*/ 567 h 731"/>
                  <a:gd name="T86" fmla="*/ 778 w 1071"/>
                  <a:gd name="T87" fmla="*/ 575 h 731"/>
                  <a:gd name="T88" fmla="*/ 754 w 1071"/>
                  <a:gd name="T89" fmla="*/ 582 h 731"/>
                  <a:gd name="T90" fmla="*/ 727 w 1071"/>
                  <a:gd name="T91" fmla="*/ 588 h 731"/>
                  <a:gd name="T92" fmla="*/ 697 w 1071"/>
                  <a:gd name="T93" fmla="*/ 592 h 731"/>
                  <a:gd name="T94" fmla="*/ 666 w 1071"/>
                  <a:gd name="T95" fmla="*/ 593 h 731"/>
                  <a:gd name="T96" fmla="*/ 631 w 1071"/>
                  <a:gd name="T97" fmla="*/ 592 h 731"/>
                  <a:gd name="T98" fmla="*/ 593 w 1071"/>
                  <a:gd name="T99" fmla="*/ 589 h 731"/>
                  <a:gd name="T100" fmla="*/ 555 w 1071"/>
                  <a:gd name="T101" fmla="*/ 581 h 731"/>
                  <a:gd name="T102" fmla="*/ 555 w 1071"/>
                  <a:gd name="T103" fmla="*/ 677 h 731"/>
                  <a:gd name="T104" fmla="*/ 24 w 1071"/>
                  <a:gd name="T105" fmla="*/ 623 h 731"/>
                  <a:gd name="T106" fmla="*/ 6 w 1071"/>
                  <a:gd name="T107" fmla="*/ 552 h 73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071"/>
                  <a:gd name="T163" fmla="*/ 0 h 731"/>
                  <a:gd name="T164" fmla="*/ 1071 w 1071"/>
                  <a:gd name="T165" fmla="*/ 731 h 73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071" h="731">
                    <a:moveTo>
                      <a:pt x="6" y="552"/>
                    </a:moveTo>
                    <a:lnTo>
                      <a:pt x="0" y="642"/>
                    </a:lnTo>
                    <a:lnTo>
                      <a:pt x="698" y="731"/>
                    </a:lnTo>
                    <a:lnTo>
                      <a:pt x="703" y="729"/>
                    </a:lnTo>
                    <a:lnTo>
                      <a:pt x="717" y="722"/>
                    </a:lnTo>
                    <a:lnTo>
                      <a:pt x="740" y="710"/>
                    </a:lnTo>
                    <a:lnTo>
                      <a:pt x="768" y="694"/>
                    </a:lnTo>
                    <a:lnTo>
                      <a:pt x="801" y="672"/>
                    </a:lnTo>
                    <a:lnTo>
                      <a:pt x="838" y="645"/>
                    </a:lnTo>
                    <a:lnTo>
                      <a:pt x="876" y="614"/>
                    </a:lnTo>
                    <a:lnTo>
                      <a:pt x="915" y="577"/>
                    </a:lnTo>
                    <a:lnTo>
                      <a:pt x="953" y="536"/>
                    </a:lnTo>
                    <a:lnTo>
                      <a:pt x="988" y="491"/>
                    </a:lnTo>
                    <a:lnTo>
                      <a:pt x="1018" y="439"/>
                    </a:lnTo>
                    <a:lnTo>
                      <a:pt x="1043" y="383"/>
                    </a:lnTo>
                    <a:lnTo>
                      <a:pt x="1061" y="322"/>
                    </a:lnTo>
                    <a:lnTo>
                      <a:pt x="1071" y="255"/>
                    </a:lnTo>
                    <a:lnTo>
                      <a:pt x="1070" y="185"/>
                    </a:lnTo>
                    <a:lnTo>
                      <a:pt x="1057" y="108"/>
                    </a:lnTo>
                    <a:lnTo>
                      <a:pt x="1055" y="104"/>
                    </a:lnTo>
                    <a:lnTo>
                      <a:pt x="1049" y="92"/>
                    </a:lnTo>
                    <a:lnTo>
                      <a:pt x="1037" y="76"/>
                    </a:lnTo>
                    <a:lnTo>
                      <a:pt x="1022" y="57"/>
                    </a:lnTo>
                    <a:lnTo>
                      <a:pt x="1002" y="37"/>
                    </a:lnTo>
                    <a:lnTo>
                      <a:pt x="979" y="20"/>
                    </a:lnTo>
                    <a:lnTo>
                      <a:pt x="951" y="7"/>
                    </a:lnTo>
                    <a:lnTo>
                      <a:pt x="919" y="0"/>
                    </a:lnTo>
                    <a:lnTo>
                      <a:pt x="924" y="12"/>
                    </a:lnTo>
                    <a:lnTo>
                      <a:pt x="934" y="44"/>
                    </a:lnTo>
                    <a:lnTo>
                      <a:pt x="947" y="94"/>
                    </a:lnTo>
                    <a:lnTo>
                      <a:pt x="958" y="159"/>
                    </a:lnTo>
                    <a:lnTo>
                      <a:pt x="961" y="238"/>
                    </a:lnTo>
                    <a:lnTo>
                      <a:pt x="953" y="324"/>
                    </a:lnTo>
                    <a:lnTo>
                      <a:pt x="928" y="418"/>
                    </a:lnTo>
                    <a:lnTo>
                      <a:pt x="884" y="516"/>
                    </a:lnTo>
                    <a:lnTo>
                      <a:pt x="883" y="518"/>
                    </a:lnTo>
                    <a:lnTo>
                      <a:pt x="879" y="521"/>
                    </a:lnTo>
                    <a:lnTo>
                      <a:pt x="872" y="526"/>
                    </a:lnTo>
                    <a:lnTo>
                      <a:pt x="862" y="534"/>
                    </a:lnTo>
                    <a:lnTo>
                      <a:pt x="851" y="541"/>
                    </a:lnTo>
                    <a:lnTo>
                      <a:pt x="837" y="550"/>
                    </a:lnTo>
                    <a:lnTo>
                      <a:pt x="819" y="559"/>
                    </a:lnTo>
                    <a:lnTo>
                      <a:pt x="800" y="567"/>
                    </a:lnTo>
                    <a:lnTo>
                      <a:pt x="778" y="575"/>
                    </a:lnTo>
                    <a:lnTo>
                      <a:pt x="754" y="582"/>
                    </a:lnTo>
                    <a:lnTo>
                      <a:pt x="727" y="588"/>
                    </a:lnTo>
                    <a:lnTo>
                      <a:pt x="697" y="592"/>
                    </a:lnTo>
                    <a:lnTo>
                      <a:pt x="666" y="593"/>
                    </a:lnTo>
                    <a:lnTo>
                      <a:pt x="631" y="592"/>
                    </a:lnTo>
                    <a:lnTo>
                      <a:pt x="593" y="589"/>
                    </a:lnTo>
                    <a:lnTo>
                      <a:pt x="555" y="581"/>
                    </a:lnTo>
                    <a:lnTo>
                      <a:pt x="555" y="677"/>
                    </a:lnTo>
                    <a:lnTo>
                      <a:pt x="24" y="623"/>
                    </a:lnTo>
                    <a:lnTo>
                      <a:pt x="6" y="5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18" name="Freeform 63"/>
              <p:cNvSpPr>
                <a:spLocks/>
              </p:cNvSpPr>
              <p:nvPr/>
            </p:nvSpPr>
            <p:spPr bwMode="auto">
              <a:xfrm>
                <a:off x="6486" y="14516"/>
                <a:ext cx="787" cy="253"/>
              </a:xfrm>
              <a:custGeom>
                <a:avLst/>
                <a:gdLst>
                  <a:gd name="T0" fmla="*/ 787 w 787"/>
                  <a:gd name="T1" fmla="*/ 91 h 253"/>
                  <a:gd name="T2" fmla="*/ 12 w 787"/>
                  <a:gd name="T3" fmla="*/ 0 h 253"/>
                  <a:gd name="T4" fmla="*/ 0 w 787"/>
                  <a:gd name="T5" fmla="*/ 91 h 253"/>
                  <a:gd name="T6" fmla="*/ 764 w 787"/>
                  <a:gd name="T7" fmla="*/ 253 h 253"/>
                  <a:gd name="T8" fmla="*/ 787 w 787"/>
                  <a:gd name="T9" fmla="*/ 91 h 2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253"/>
                  <a:gd name="T17" fmla="*/ 787 w 787"/>
                  <a:gd name="T18" fmla="*/ 253 h 2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253">
                    <a:moveTo>
                      <a:pt x="787" y="91"/>
                    </a:moveTo>
                    <a:lnTo>
                      <a:pt x="12" y="0"/>
                    </a:lnTo>
                    <a:lnTo>
                      <a:pt x="0" y="91"/>
                    </a:lnTo>
                    <a:lnTo>
                      <a:pt x="764" y="253"/>
                    </a:lnTo>
                    <a:lnTo>
                      <a:pt x="787" y="9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19" name="Freeform 64"/>
              <p:cNvSpPr>
                <a:spLocks/>
              </p:cNvSpPr>
              <p:nvPr/>
            </p:nvSpPr>
            <p:spPr bwMode="auto">
              <a:xfrm>
                <a:off x="6879" y="14597"/>
                <a:ext cx="336" cy="115"/>
              </a:xfrm>
              <a:custGeom>
                <a:avLst/>
                <a:gdLst>
                  <a:gd name="T0" fmla="*/ 336 w 336"/>
                  <a:gd name="T1" fmla="*/ 50 h 115"/>
                  <a:gd name="T2" fmla="*/ 4 w 336"/>
                  <a:gd name="T3" fmla="*/ 0 h 115"/>
                  <a:gd name="T4" fmla="*/ 0 w 336"/>
                  <a:gd name="T5" fmla="*/ 48 h 115"/>
                  <a:gd name="T6" fmla="*/ 327 w 336"/>
                  <a:gd name="T7" fmla="*/ 115 h 115"/>
                  <a:gd name="T8" fmla="*/ 336 w 336"/>
                  <a:gd name="T9" fmla="*/ 50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6"/>
                  <a:gd name="T16" fmla="*/ 0 h 115"/>
                  <a:gd name="T17" fmla="*/ 336 w 336"/>
                  <a:gd name="T18" fmla="*/ 115 h 1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6" h="115">
                    <a:moveTo>
                      <a:pt x="336" y="50"/>
                    </a:moveTo>
                    <a:lnTo>
                      <a:pt x="4" y="0"/>
                    </a:lnTo>
                    <a:lnTo>
                      <a:pt x="0" y="48"/>
                    </a:lnTo>
                    <a:lnTo>
                      <a:pt x="327" y="115"/>
                    </a:lnTo>
                    <a:lnTo>
                      <a:pt x="336" y="5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0" name="Freeform 65"/>
              <p:cNvSpPr>
                <a:spLocks/>
              </p:cNvSpPr>
              <p:nvPr/>
            </p:nvSpPr>
            <p:spPr bwMode="auto">
              <a:xfrm>
                <a:off x="6536" y="14540"/>
                <a:ext cx="225" cy="85"/>
              </a:xfrm>
              <a:custGeom>
                <a:avLst/>
                <a:gdLst>
                  <a:gd name="T0" fmla="*/ 225 w 225"/>
                  <a:gd name="T1" fmla="*/ 39 h 85"/>
                  <a:gd name="T2" fmla="*/ 0 w 225"/>
                  <a:gd name="T3" fmla="*/ 0 h 85"/>
                  <a:gd name="T4" fmla="*/ 3 w 225"/>
                  <a:gd name="T5" fmla="*/ 41 h 85"/>
                  <a:gd name="T6" fmla="*/ 218 w 225"/>
                  <a:gd name="T7" fmla="*/ 85 h 85"/>
                  <a:gd name="T8" fmla="*/ 225 w 225"/>
                  <a:gd name="T9" fmla="*/ 39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5"/>
                  <a:gd name="T16" fmla="*/ 0 h 85"/>
                  <a:gd name="T17" fmla="*/ 225 w 225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5" h="85">
                    <a:moveTo>
                      <a:pt x="225" y="39"/>
                    </a:moveTo>
                    <a:lnTo>
                      <a:pt x="0" y="0"/>
                    </a:lnTo>
                    <a:lnTo>
                      <a:pt x="3" y="41"/>
                    </a:lnTo>
                    <a:lnTo>
                      <a:pt x="218" y="85"/>
                    </a:lnTo>
                    <a:lnTo>
                      <a:pt x="225" y="3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1" name="Freeform 66"/>
              <p:cNvSpPr>
                <a:spLocks/>
              </p:cNvSpPr>
              <p:nvPr/>
            </p:nvSpPr>
            <p:spPr bwMode="auto">
              <a:xfrm>
                <a:off x="5972" y="14624"/>
                <a:ext cx="1325" cy="439"/>
              </a:xfrm>
              <a:custGeom>
                <a:avLst/>
                <a:gdLst>
                  <a:gd name="T0" fmla="*/ 0 w 1325"/>
                  <a:gd name="T1" fmla="*/ 132 h 439"/>
                  <a:gd name="T2" fmla="*/ 3 w 1325"/>
                  <a:gd name="T3" fmla="*/ 132 h 439"/>
                  <a:gd name="T4" fmla="*/ 10 w 1325"/>
                  <a:gd name="T5" fmla="*/ 130 h 439"/>
                  <a:gd name="T6" fmla="*/ 24 w 1325"/>
                  <a:gd name="T7" fmla="*/ 128 h 439"/>
                  <a:gd name="T8" fmla="*/ 42 w 1325"/>
                  <a:gd name="T9" fmla="*/ 125 h 439"/>
                  <a:gd name="T10" fmla="*/ 62 w 1325"/>
                  <a:gd name="T11" fmla="*/ 121 h 439"/>
                  <a:gd name="T12" fmla="*/ 86 w 1325"/>
                  <a:gd name="T13" fmla="*/ 116 h 439"/>
                  <a:gd name="T14" fmla="*/ 113 w 1325"/>
                  <a:gd name="T15" fmla="*/ 109 h 439"/>
                  <a:gd name="T16" fmla="*/ 141 w 1325"/>
                  <a:gd name="T17" fmla="*/ 102 h 439"/>
                  <a:gd name="T18" fmla="*/ 170 w 1325"/>
                  <a:gd name="T19" fmla="*/ 94 h 439"/>
                  <a:gd name="T20" fmla="*/ 199 w 1325"/>
                  <a:gd name="T21" fmla="*/ 85 h 439"/>
                  <a:gd name="T22" fmla="*/ 228 w 1325"/>
                  <a:gd name="T23" fmla="*/ 74 h 439"/>
                  <a:gd name="T24" fmla="*/ 257 w 1325"/>
                  <a:gd name="T25" fmla="*/ 62 h 439"/>
                  <a:gd name="T26" fmla="*/ 285 w 1325"/>
                  <a:gd name="T27" fmla="*/ 48 h 439"/>
                  <a:gd name="T28" fmla="*/ 309 w 1325"/>
                  <a:gd name="T29" fmla="*/ 34 h 439"/>
                  <a:gd name="T30" fmla="*/ 333 w 1325"/>
                  <a:gd name="T31" fmla="*/ 18 h 439"/>
                  <a:gd name="T32" fmla="*/ 352 w 1325"/>
                  <a:gd name="T33" fmla="*/ 0 h 439"/>
                  <a:gd name="T34" fmla="*/ 1325 w 1325"/>
                  <a:gd name="T35" fmla="*/ 223 h 439"/>
                  <a:gd name="T36" fmla="*/ 1323 w 1325"/>
                  <a:gd name="T37" fmla="*/ 225 h 439"/>
                  <a:gd name="T38" fmla="*/ 1318 w 1325"/>
                  <a:gd name="T39" fmla="*/ 230 h 439"/>
                  <a:gd name="T40" fmla="*/ 1309 w 1325"/>
                  <a:gd name="T41" fmla="*/ 239 h 439"/>
                  <a:gd name="T42" fmla="*/ 1297 w 1325"/>
                  <a:gd name="T43" fmla="*/ 250 h 439"/>
                  <a:gd name="T44" fmla="*/ 1282 w 1325"/>
                  <a:gd name="T45" fmla="*/ 263 h 439"/>
                  <a:gd name="T46" fmla="*/ 1265 w 1325"/>
                  <a:gd name="T47" fmla="*/ 278 h 439"/>
                  <a:gd name="T48" fmla="*/ 1247 w 1325"/>
                  <a:gd name="T49" fmla="*/ 295 h 439"/>
                  <a:gd name="T50" fmla="*/ 1225 w 1325"/>
                  <a:gd name="T51" fmla="*/ 312 h 439"/>
                  <a:gd name="T52" fmla="*/ 1202 w 1325"/>
                  <a:gd name="T53" fmla="*/ 331 h 439"/>
                  <a:gd name="T54" fmla="*/ 1179 w 1325"/>
                  <a:gd name="T55" fmla="*/ 349 h 439"/>
                  <a:gd name="T56" fmla="*/ 1154 w 1325"/>
                  <a:gd name="T57" fmla="*/ 367 h 439"/>
                  <a:gd name="T58" fmla="*/ 1128 w 1325"/>
                  <a:gd name="T59" fmla="*/ 385 h 439"/>
                  <a:gd name="T60" fmla="*/ 1102 w 1325"/>
                  <a:gd name="T61" fmla="*/ 401 h 439"/>
                  <a:gd name="T62" fmla="*/ 1077 w 1325"/>
                  <a:gd name="T63" fmla="*/ 415 h 439"/>
                  <a:gd name="T64" fmla="*/ 1051 w 1325"/>
                  <a:gd name="T65" fmla="*/ 428 h 439"/>
                  <a:gd name="T66" fmla="*/ 1026 w 1325"/>
                  <a:gd name="T67" fmla="*/ 439 h 439"/>
                  <a:gd name="T68" fmla="*/ 0 w 1325"/>
                  <a:gd name="T69" fmla="*/ 132 h 4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25"/>
                  <a:gd name="T106" fmla="*/ 0 h 439"/>
                  <a:gd name="T107" fmla="*/ 1325 w 1325"/>
                  <a:gd name="T108" fmla="*/ 439 h 43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25" h="439">
                    <a:moveTo>
                      <a:pt x="0" y="132"/>
                    </a:moveTo>
                    <a:lnTo>
                      <a:pt x="3" y="132"/>
                    </a:lnTo>
                    <a:lnTo>
                      <a:pt x="10" y="130"/>
                    </a:lnTo>
                    <a:lnTo>
                      <a:pt x="24" y="128"/>
                    </a:lnTo>
                    <a:lnTo>
                      <a:pt x="42" y="125"/>
                    </a:lnTo>
                    <a:lnTo>
                      <a:pt x="62" y="121"/>
                    </a:lnTo>
                    <a:lnTo>
                      <a:pt x="86" y="116"/>
                    </a:lnTo>
                    <a:lnTo>
                      <a:pt x="113" y="109"/>
                    </a:lnTo>
                    <a:lnTo>
                      <a:pt x="141" y="102"/>
                    </a:lnTo>
                    <a:lnTo>
                      <a:pt x="170" y="94"/>
                    </a:lnTo>
                    <a:lnTo>
                      <a:pt x="199" y="85"/>
                    </a:lnTo>
                    <a:lnTo>
                      <a:pt x="228" y="74"/>
                    </a:lnTo>
                    <a:lnTo>
                      <a:pt x="257" y="62"/>
                    </a:lnTo>
                    <a:lnTo>
                      <a:pt x="285" y="48"/>
                    </a:lnTo>
                    <a:lnTo>
                      <a:pt x="309" y="34"/>
                    </a:lnTo>
                    <a:lnTo>
                      <a:pt x="333" y="18"/>
                    </a:lnTo>
                    <a:lnTo>
                      <a:pt x="352" y="0"/>
                    </a:lnTo>
                    <a:lnTo>
                      <a:pt x="1325" y="223"/>
                    </a:lnTo>
                    <a:lnTo>
                      <a:pt x="1323" y="225"/>
                    </a:lnTo>
                    <a:lnTo>
                      <a:pt x="1318" y="230"/>
                    </a:lnTo>
                    <a:lnTo>
                      <a:pt x="1309" y="239"/>
                    </a:lnTo>
                    <a:lnTo>
                      <a:pt x="1297" y="250"/>
                    </a:lnTo>
                    <a:lnTo>
                      <a:pt x="1282" y="263"/>
                    </a:lnTo>
                    <a:lnTo>
                      <a:pt x="1265" y="278"/>
                    </a:lnTo>
                    <a:lnTo>
                      <a:pt x="1247" y="295"/>
                    </a:lnTo>
                    <a:lnTo>
                      <a:pt x="1225" y="312"/>
                    </a:lnTo>
                    <a:lnTo>
                      <a:pt x="1202" y="331"/>
                    </a:lnTo>
                    <a:lnTo>
                      <a:pt x="1179" y="349"/>
                    </a:lnTo>
                    <a:lnTo>
                      <a:pt x="1154" y="367"/>
                    </a:lnTo>
                    <a:lnTo>
                      <a:pt x="1128" y="385"/>
                    </a:lnTo>
                    <a:lnTo>
                      <a:pt x="1102" y="401"/>
                    </a:lnTo>
                    <a:lnTo>
                      <a:pt x="1077" y="415"/>
                    </a:lnTo>
                    <a:lnTo>
                      <a:pt x="1051" y="428"/>
                    </a:lnTo>
                    <a:lnTo>
                      <a:pt x="1026" y="439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2" name="Freeform 67"/>
              <p:cNvSpPr>
                <a:spLocks/>
              </p:cNvSpPr>
              <p:nvPr/>
            </p:nvSpPr>
            <p:spPr bwMode="auto">
              <a:xfrm>
                <a:off x="7292" y="14577"/>
                <a:ext cx="472" cy="209"/>
              </a:xfrm>
              <a:custGeom>
                <a:avLst/>
                <a:gdLst>
                  <a:gd name="T0" fmla="*/ 47 w 472"/>
                  <a:gd name="T1" fmla="*/ 209 h 209"/>
                  <a:gd name="T2" fmla="*/ 472 w 472"/>
                  <a:gd name="T3" fmla="*/ 84 h 209"/>
                  <a:gd name="T4" fmla="*/ 215 w 472"/>
                  <a:gd name="T5" fmla="*/ 0 h 209"/>
                  <a:gd name="T6" fmla="*/ 5 w 472"/>
                  <a:gd name="T7" fmla="*/ 24 h 209"/>
                  <a:gd name="T8" fmla="*/ 0 w 472"/>
                  <a:gd name="T9" fmla="*/ 197 h 209"/>
                  <a:gd name="T10" fmla="*/ 47 w 472"/>
                  <a:gd name="T11" fmla="*/ 209 h 2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2"/>
                  <a:gd name="T19" fmla="*/ 0 h 209"/>
                  <a:gd name="T20" fmla="*/ 472 w 472"/>
                  <a:gd name="T21" fmla="*/ 209 h 20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2" h="209">
                    <a:moveTo>
                      <a:pt x="47" y="209"/>
                    </a:moveTo>
                    <a:lnTo>
                      <a:pt x="472" y="84"/>
                    </a:lnTo>
                    <a:lnTo>
                      <a:pt x="215" y="0"/>
                    </a:lnTo>
                    <a:lnTo>
                      <a:pt x="5" y="24"/>
                    </a:lnTo>
                    <a:lnTo>
                      <a:pt x="0" y="197"/>
                    </a:lnTo>
                    <a:lnTo>
                      <a:pt x="47" y="20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3" name="Freeform 68"/>
              <p:cNvSpPr>
                <a:spLocks/>
              </p:cNvSpPr>
              <p:nvPr/>
            </p:nvSpPr>
            <p:spPr bwMode="auto">
              <a:xfrm>
                <a:off x="6073" y="13679"/>
                <a:ext cx="251" cy="999"/>
              </a:xfrm>
              <a:custGeom>
                <a:avLst/>
                <a:gdLst>
                  <a:gd name="T0" fmla="*/ 251 w 251"/>
                  <a:gd name="T1" fmla="*/ 23 h 999"/>
                  <a:gd name="T2" fmla="*/ 250 w 251"/>
                  <a:gd name="T3" fmla="*/ 22 h 999"/>
                  <a:gd name="T4" fmla="*/ 246 w 251"/>
                  <a:gd name="T5" fmla="*/ 20 h 999"/>
                  <a:gd name="T6" fmla="*/ 239 w 251"/>
                  <a:gd name="T7" fmla="*/ 18 h 999"/>
                  <a:gd name="T8" fmla="*/ 230 w 251"/>
                  <a:gd name="T9" fmla="*/ 15 h 999"/>
                  <a:gd name="T10" fmla="*/ 218 w 251"/>
                  <a:gd name="T11" fmla="*/ 11 h 999"/>
                  <a:gd name="T12" fmla="*/ 205 w 251"/>
                  <a:gd name="T13" fmla="*/ 7 h 999"/>
                  <a:gd name="T14" fmla="*/ 190 w 251"/>
                  <a:gd name="T15" fmla="*/ 4 h 999"/>
                  <a:gd name="T16" fmla="*/ 173 w 251"/>
                  <a:gd name="T17" fmla="*/ 1 h 999"/>
                  <a:gd name="T18" fmla="*/ 155 w 251"/>
                  <a:gd name="T19" fmla="*/ 0 h 999"/>
                  <a:gd name="T20" fmla="*/ 134 w 251"/>
                  <a:gd name="T21" fmla="*/ 0 h 999"/>
                  <a:gd name="T22" fmla="*/ 114 w 251"/>
                  <a:gd name="T23" fmla="*/ 2 h 999"/>
                  <a:gd name="T24" fmla="*/ 92 w 251"/>
                  <a:gd name="T25" fmla="*/ 5 h 999"/>
                  <a:gd name="T26" fmla="*/ 70 w 251"/>
                  <a:gd name="T27" fmla="*/ 12 h 999"/>
                  <a:gd name="T28" fmla="*/ 47 w 251"/>
                  <a:gd name="T29" fmla="*/ 20 h 999"/>
                  <a:gd name="T30" fmla="*/ 23 w 251"/>
                  <a:gd name="T31" fmla="*/ 32 h 999"/>
                  <a:gd name="T32" fmla="*/ 0 w 251"/>
                  <a:gd name="T33" fmla="*/ 47 h 999"/>
                  <a:gd name="T34" fmla="*/ 0 w 251"/>
                  <a:gd name="T35" fmla="*/ 999 h 999"/>
                  <a:gd name="T36" fmla="*/ 1 w 251"/>
                  <a:gd name="T37" fmla="*/ 999 h 999"/>
                  <a:gd name="T38" fmla="*/ 6 w 251"/>
                  <a:gd name="T39" fmla="*/ 999 h 999"/>
                  <a:gd name="T40" fmla="*/ 14 w 251"/>
                  <a:gd name="T41" fmla="*/ 998 h 999"/>
                  <a:gd name="T42" fmla="*/ 23 w 251"/>
                  <a:gd name="T43" fmla="*/ 997 h 999"/>
                  <a:gd name="T44" fmla="*/ 35 w 251"/>
                  <a:gd name="T45" fmla="*/ 995 h 999"/>
                  <a:gd name="T46" fmla="*/ 49 w 251"/>
                  <a:gd name="T47" fmla="*/ 993 h 999"/>
                  <a:gd name="T48" fmla="*/ 65 w 251"/>
                  <a:gd name="T49" fmla="*/ 990 h 999"/>
                  <a:gd name="T50" fmla="*/ 83 w 251"/>
                  <a:gd name="T51" fmla="*/ 985 h 999"/>
                  <a:gd name="T52" fmla="*/ 102 w 251"/>
                  <a:gd name="T53" fmla="*/ 980 h 999"/>
                  <a:gd name="T54" fmla="*/ 121 w 251"/>
                  <a:gd name="T55" fmla="*/ 973 h 999"/>
                  <a:gd name="T56" fmla="*/ 143 w 251"/>
                  <a:gd name="T57" fmla="*/ 966 h 999"/>
                  <a:gd name="T58" fmla="*/ 164 w 251"/>
                  <a:gd name="T59" fmla="*/ 956 h 999"/>
                  <a:gd name="T60" fmla="*/ 186 w 251"/>
                  <a:gd name="T61" fmla="*/ 945 h 999"/>
                  <a:gd name="T62" fmla="*/ 208 w 251"/>
                  <a:gd name="T63" fmla="*/ 934 h 999"/>
                  <a:gd name="T64" fmla="*/ 230 w 251"/>
                  <a:gd name="T65" fmla="*/ 919 h 999"/>
                  <a:gd name="T66" fmla="*/ 251 w 251"/>
                  <a:gd name="T67" fmla="*/ 903 h 999"/>
                  <a:gd name="T68" fmla="*/ 251 w 251"/>
                  <a:gd name="T69" fmla="*/ 23 h 99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51"/>
                  <a:gd name="T106" fmla="*/ 0 h 999"/>
                  <a:gd name="T107" fmla="*/ 251 w 251"/>
                  <a:gd name="T108" fmla="*/ 999 h 99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51" h="999">
                    <a:moveTo>
                      <a:pt x="251" y="23"/>
                    </a:moveTo>
                    <a:lnTo>
                      <a:pt x="250" y="22"/>
                    </a:lnTo>
                    <a:lnTo>
                      <a:pt x="246" y="20"/>
                    </a:lnTo>
                    <a:lnTo>
                      <a:pt x="239" y="18"/>
                    </a:lnTo>
                    <a:lnTo>
                      <a:pt x="230" y="15"/>
                    </a:lnTo>
                    <a:lnTo>
                      <a:pt x="218" y="11"/>
                    </a:lnTo>
                    <a:lnTo>
                      <a:pt x="205" y="7"/>
                    </a:lnTo>
                    <a:lnTo>
                      <a:pt x="190" y="4"/>
                    </a:lnTo>
                    <a:lnTo>
                      <a:pt x="173" y="1"/>
                    </a:lnTo>
                    <a:lnTo>
                      <a:pt x="155" y="0"/>
                    </a:lnTo>
                    <a:lnTo>
                      <a:pt x="134" y="0"/>
                    </a:lnTo>
                    <a:lnTo>
                      <a:pt x="114" y="2"/>
                    </a:lnTo>
                    <a:lnTo>
                      <a:pt x="92" y="5"/>
                    </a:lnTo>
                    <a:lnTo>
                      <a:pt x="70" y="12"/>
                    </a:lnTo>
                    <a:lnTo>
                      <a:pt x="47" y="20"/>
                    </a:lnTo>
                    <a:lnTo>
                      <a:pt x="23" y="32"/>
                    </a:lnTo>
                    <a:lnTo>
                      <a:pt x="0" y="47"/>
                    </a:lnTo>
                    <a:lnTo>
                      <a:pt x="0" y="999"/>
                    </a:lnTo>
                    <a:lnTo>
                      <a:pt x="1" y="999"/>
                    </a:lnTo>
                    <a:lnTo>
                      <a:pt x="6" y="999"/>
                    </a:lnTo>
                    <a:lnTo>
                      <a:pt x="14" y="998"/>
                    </a:lnTo>
                    <a:lnTo>
                      <a:pt x="23" y="997"/>
                    </a:lnTo>
                    <a:lnTo>
                      <a:pt x="35" y="995"/>
                    </a:lnTo>
                    <a:lnTo>
                      <a:pt x="49" y="993"/>
                    </a:lnTo>
                    <a:lnTo>
                      <a:pt x="65" y="990"/>
                    </a:lnTo>
                    <a:lnTo>
                      <a:pt x="83" y="985"/>
                    </a:lnTo>
                    <a:lnTo>
                      <a:pt x="102" y="980"/>
                    </a:lnTo>
                    <a:lnTo>
                      <a:pt x="121" y="973"/>
                    </a:lnTo>
                    <a:lnTo>
                      <a:pt x="143" y="966"/>
                    </a:lnTo>
                    <a:lnTo>
                      <a:pt x="164" y="956"/>
                    </a:lnTo>
                    <a:lnTo>
                      <a:pt x="186" y="945"/>
                    </a:lnTo>
                    <a:lnTo>
                      <a:pt x="208" y="934"/>
                    </a:lnTo>
                    <a:lnTo>
                      <a:pt x="230" y="919"/>
                    </a:lnTo>
                    <a:lnTo>
                      <a:pt x="251" y="903"/>
                    </a:lnTo>
                    <a:lnTo>
                      <a:pt x="251" y="2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4" name="Freeform 69"/>
              <p:cNvSpPr>
                <a:spLocks/>
              </p:cNvSpPr>
              <p:nvPr/>
            </p:nvSpPr>
            <p:spPr bwMode="auto">
              <a:xfrm>
                <a:off x="6080" y="13687"/>
                <a:ext cx="215" cy="843"/>
              </a:xfrm>
              <a:custGeom>
                <a:avLst/>
                <a:gdLst>
                  <a:gd name="T0" fmla="*/ 215 w 215"/>
                  <a:gd name="T1" fmla="*/ 20 h 843"/>
                  <a:gd name="T2" fmla="*/ 214 w 215"/>
                  <a:gd name="T3" fmla="*/ 19 h 843"/>
                  <a:gd name="T4" fmla="*/ 211 w 215"/>
                  <a:gd name="T5" fmla="*/ 18 h 843"/>
                  <a:gd name="T6" fmla="*/ 205 w 215"/>
                  <a:gd name="T7" fmla="*/ 15 h 843"/>
                  <a:gd name="T8" fmla="*/ 197 w 215"/>
                  <a:gd name="T9" fmla="*/ 12 h 843"/>
                  <a:gd name="T10" fmla="*/ 187 w 215"/>
                  <a:gd name="T11" fmla="*/ 9 h 843"/>
                  <a:gd name="T12" fmla="*/ 176 w 215"/>
                  <a:gd name="T13" fmla="*/ 6 h 843"/>
                  <a:gd name="T14" fmla="*/ 163 w 215"/>
                  <a:gd name="T15" fmla="*/ 4 h 843"/>
                  <a:gd name="T16" fmla="*/ 149 w 215"/>
                  <a:gd name="T17" fmla="*/ 1 h 843"/>
                  <a:gd name="T18" fmla="*/ 133 w 215"/>
                  <a:gd name="T19" fmla="*/ 0 h 843"/>
                  <a:gd name="T20" fmla="*/ 115 w 215"/>
                  <a:gd name="T21" fmla="*/ 0 h 843"/>
                  <a:gd name="T22" fmla="*/ 98 w 215"/>
                  <a:gd name="T23" fmla="*/ 1 h 843"/>
                  <a:gd name="T24" fmla="*/ 79 w 215"/>
                  <a:gd name="T25" fmla="*/ 5 h 843"/>
                  <a:gd name="T26" fmla="*/ 60 w 215"/>
                  <a:gd name="T27" fmla="*/ 10 h 843"/>
                  <a:gd name="T28" fmla="*/ 40 w 215"/>
                  <a:gd name="T29" fmla="*/ 18 h 843"/>
                  <a:gd name="T30" fmla="*/ 21 w 215"/>
                  <a:gd name="T31" fmla="*/ 27 h 843"/>
                  <a:gd name="T32" fmla="*/ 0 w 215"/>
                  <a:gd name="T33" fmla="*/ 40 h 843"/>
                  <a:gd name="T34" fmla="*/ 0 w 215"/>
                  <a:gd name="T35" fmla="*/ 843 h 843"/>
                  <a:gd name="T36" fmla="*/ 1 w 215"/>
                  <a:gd name="T37" fmla="*/ 843 h 843"/>
                  <a:gd name="T38" fmla="*/ 6 w 215"/>
                  <a:gd name="T39" fmla="*/ 843 h 843"/>
                  <a:gd name="T40" fmla="*/ 12 w 215"/>
                  <a:gd name="T41" fmla="*/ 842 h 843"/>
                  <a:gd name="T42" fmla="*/ 21 w 215"/>
                  <a:gd name="T43" fmla="*/ 841 h 843"/>
                  <a:gd name="T44" fmla="*/ 30 w 215"/>
                  <a:gd name="T45" fmla="*/ 840 h 843"/>
                  <a:gd name="T46" fmla="*/ 43 w 215"/>
                  <a:gd name="T47" fmla="*/ 838 h 843"/>
                  <a:gd name="T48" fmla="*/ 56 w 215"/>
                  <a:gd name="T49" fmla="*/ 835 h 843"/>
                  <a:gd name="T50" fmla="*/ 71 w 215"/>
                  <a:gd name="T51" fmla="*/ 831 h 843"/>
                  <a:gd name="T52" fmla="*/ 87 w 215"/>
                  <a:gd name="T53" fmla="*/ 826 h 843"/>
                  <a:gd name="T54" fmla="*/ 105 w 215"/>
                  <a:gd name="T55" fmla="*/ 821 h 843"/>
                  <a:gd name="T56" fmla="*/ 123 w 215"/>
                  <a:gd name="T57" fmla="*/ 814 h 843"/>
                  <a:gd name="T58" fmla="*/ 141 w 215"/>
                  <a:gd name="T59" fmla="*/ 806 h 843"/>
                  <a:gd name="T60" fmla="*/ 159 w 215"/>
                  <a:gd name="T61" fmla="*/ 797 h 843"/>
                  <a:gd name="T62" fmla="*/ 179 w 215"/>
                  <a:gd name="T63" fmla="*/ 786 h 843"/>
                  <a:gd name="T64" fmla="*/ 197 w 215"/>
                  <a:gd name="T65" fmla="*/ 774 h 843"/>
                  <a:gd name="T66" fmla="*/ 215 w 215"/>
                  <a:gd name="T67" fmla="*/ 760 h 843"/>
                  <a:gd name="T68" fmla="*/ 215 w 215"/>
                  <a:gd name="T69" fmla="*/ 20 h 84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5"/>
                  <a:gd name="T106" fmla="*/ 0 h 843"/>
                  <a:gd name="T107" fmla="*/ 215 w 215"/>
                  <a:gd name="T108" fmla="*/ 843 h 84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5" h="843">
                    <a:moveTo>
                      <a:pt x="215" y="20"/>
                    </a:moveTo>
                    <a:lnTo>
                      <a:pt x="214" y="19"/>
                    </a:lnTo>
                    <a:lnTo>
                      <a:pt x="211" y="18"/>
                    </a:lnTo>
                    <a:lnTo>
                      <a:pt x="205" y="15"/>
                    </a:lnTo>
                    <a:lnTo>
                      <a:pt x="197" y="12"/>
                    </a:lnTo>
                    <a:lnTo>
                      <a:pt x="187" y="9"/>
                    </a:lnTo>
                    <a:lnTo>
                      <a:pt x="176" y="6"/>
                    </a:lnTo>
                    <a:lnTo>
                      <a:pt x="163" y="4"/>
                    </a:lnTo>
                    <a:lnTo>
                      <a:pt x="149" y="1"/>
                    </a:lnTo>
                    <a:lnTo>
                      <a:pt x="133" y="0"/>
                    </a:lnTo>
                    <a:lnTo>
                      <a:pt x="115" y="0"/>
                    </a:lnTo>
                    <a:lnTo>
                      <a:pt x="98" y="1"/>
                    </a:lnTo>
                    <a:lnTo>
                      <a:pt x="79" y="5"/>
                    </a:lnTo>
                    <a:lnTo>
                      <a:pt x="60" y="10"/>
                    </a:lnTo>
                    <a:lnTo>
                      <a:pt x="40" y="18"/>
                    </a:lnTo>
                    <a:lnTo>
                      <a:pt x="21" y="27"/>
                    </a:lnTo>
                    <a:lnTo>
                      <a:pt x="0" y="40"/>
                    </a:lnTo>
                    <a:lnTo>
                      <a:pt x="0" y="843"/>
                    </a:lnTo>
                    <a:lnTo>
                      <a:pt x="1" y="843"/>
                    </a:lnTo>
                    <a:lnTo>
                      <a:pt x="6" y="843"/>
                    </a:lnTo>
                    <a:lnTo>
                      <a:pt x="12" y="842"/>
                    </a:lnTo>
                    <a:lnTo>
                      <a:pt x="21" y="841"/>
                    </a:lnTo>
                    <a:lnTo>
                      <a:pt x="30" y="840"/>
                    </a:lnTo>
                    <a:lnTo>
                      <a:pt x="43" y="838"/>
                    </a:lnTo>
                    <a:lnTo>
                      <a:pt x="56" y="835"/>
                    </a:lnTo>
                    <a:lnTo>
                      <a:pt x="71" y="831"/>
                    </a:lnTo>
                    <a:lnTo>
                      <a:pt x="87" y="826"/>
                    </a:lnTo>
                    <a:lnTo>
                      <a:pt x="105" y="821"/>
                    </a:lnTo>
                    <a:lnTo>
                      <a:pt x="123" y="814"/>
                    </a:lnTo>
                    <a:lnTo>
                      <a:pt x="141" y="806"/>
                    </a:lnTo>
                    <a:lnTo>
                      <a:pt x="159" y="797"/>
                    </a:lnTo>
                    <a:lnTo>
                      <a:pt x="179" y="786"/>
                    </a:lnTo>
                    <a:lnTo>
                      <a:pt x="197" y="774"/>
                    </a:lnTo>
                    <a:lnTo>
                      <a:pt x="215" y="760"/>
                    </a:lnTo>
                    <a:lnTo>
                      <a:pt x="215" y="2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5" name="Freeform 70"/>
              <p:cNvSpPr>
                <a:spLocks/>
              </p:cNvSpPr>
              <p:nvPr/>
            </p:nvSpPr>
            <p:spPr bwMode="auto">
              <a:xfrm>
                <a:off x="6087" y="13696"/>
                <a:ext cx="180" cy="685"/>
              </a:xfrm>
              <a:custGeom>
                <a:avLst/>
                <a:gdLst>
                  <a:gd name="T0" fmla="*/ 180 w 180"/>
                  <a:gd name="T1" fmla="*/ 16 h 685"/>
                  <a:gd name="T2" fmla="*/ 179 w 180"/>
                  <a:gd name="T3" fmla="*/ 16 h 685"/>
                  <a:gd name="T4" fmla="*/ 176 w 180"/>
                  <a:gd name="T5" fmla="*/ 14 h 685"/>
                  <a:gd name="T6" fmla="*/ 172 w 180"/>
                  <a:gd name="T7" fmla="*/ 12 h 685"/>
                  <a:gd name="T8" fmla="*/ 165 w 180"/>
                  <a:gd name="T9" fmla="*/ 10 h 685"/>
                  <a:gd name="T10" fmla="*/ 157 w 180"/>
                  <a:gd name="T11" fmla="*/ 8 h 685"/>
                  <a:gd name="T12" fmla="*/ 147 w 180"/>
                  <a:gd name="T13" fmla="*/ 4 h 685"/>
                  <a:gd name="T14" fmla="*/ 136 w 180"/>
                  <a:gd name="T15" fmla="*/ 2 h 685"/>
                  <a:gd name="T16" fmla="*/ 125 w 180"/>
                  <a:gd name="T17" fmla="*/ 0 h 685"/>
                  <a:gd name="T18" fmla="*/ 111 w 180"/>
                  <a:gd name="T19" fmla="*/ 0 h 685"/>
                  <a:gd name="T20" fmla="*/ 97 w 180"/>
                  <a:gd name="T21" fmla="*/ 0 h 685"/>
                  <a:gd name="T22" fmla="*/ 81 w 180"/>
                  <a:gd name="T23" fmla="*/ 1 h 685"/>
                  <a:gd name="T24" fmla="*/ 66 w 180"/>
                  <a:gd name="T25" fmla="*/ 3 h 685"/>
                  <a:gd name="T26" fmla="*/ 50 w 180"/>
                  <a:gd name="T27" fmla="*/ 8 h 685"/>
                  <a:gd name="T28" fmla="*/ 33 w 180"/>
                  <a:gd name="T29" fmla="*/ 14 h 685"/>
                  <a:gd name="T30" fmla="*/ 17 w 180"/>
                  <a:gd name="T31" fmla="*/ 23 h 685"/>
                  <a:gd name="T32" fmla="*/ 0 w 180"/>
                  <a:gd name="T33" fmla="*/ 33 h 685"/>
                  <a:gd name="T34" fmla="*/ 0 w 180"/>
                  <a:gd name="T35" fmla="*/ 685 h 685"/>
                  <a:gd name="T36" fmla="*/ 1 w 180"/>
                  <a:gd name="T37" fmla="*/ 685 h 685"/>
                  <a:gd name="T38" fmla="*/ 4 w 180"/>
                  <a:gd name="T39" fmla="*/ 685 h 685"/>
                  <a:gd name="T40" fmla="*/ 9 w 180"/>
                  <a:gd name="T41" fmla="*/ 684 h 685"/>
                  <a:gd name="T42" fmla="*/ 17 w 180"/>
                  <a:gd name="T43" fmla="*/ 683 h 685"/>
                  <a:gd name="T44" fmla="*/ 26 w 180"/>
                  <a:gd name="T45" fmla="*/ 682 h 685"/>
                  <a:gd name="T46" fmla="*/ 35 w 180"/>
                  <a:gd name="T47" fmla="*/ 681 h 685"/>
                  <a:gd name="T48" fmla="*/ 47 w 180"/>
                  <a:gd name="T49" fmla="*/ 678 h 685"/>
                  <a:gd name="T50" fmla="*/ 60 w 180"/>
                  <a:gd name="T51" fmla="*/ 676 h 685"/>
                  <a:gd name="T52" fmla="*/ 73 w 180"/>
                  <a:gd name="T53" fmla="*/ 671 h 685"/>
                  <a:gd name="T54" fmla="*/ 87 w 180"/>
                  <a:gd name="T55" fmla="*/ 667 h 685"/>
                  <a:gd name="T56" fmla="*/ 102 w 180"/>
                  <a:gd name="T57" fmla="*/ 662 h 685"/>
                  <a:gd name="T58" fmla="*/ 118 w 180"/>
                  <a:gd name="T59" fmla="*/ 655 h 685"/>
                  <a:gd name="T60" fmla="*/ 133 w 180"/>
                  <a:gd name="T61" fmla="*/ 648 h 685"/>
                  <a:gd name="T62" fmla="*/ 149 w 180"/>
                  <a:gd name="T63" fmla="*/ 639 h 685"/>
                  <a:gd name="T64" fmla="*/ 165 w 180"/>
                  <a:gd name="T65" fmla="*/ 628 h 685"/>
                  <a:gd name="T66" fmla="*/ 180 w 180"/>
                  <a:gd name="T67" fmla="*/ 617 h 685"/>
                  <a:gd name="T68" fmla="*/ 180 w 180"/>
                  <a:gd name="T69" fmla="*/ 16 h 68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80"/>
                  <a:gd name="T106" fmla="*/ 0 h 685"/>
                  <a:gd name="T107" fmla="*/ 180 w 180"/>
                  <a:gd name="T108" fmla="*/ 685 h 68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80" h="685">
                    <a:moveTo>
                      <a:pt x="180" y="16"/>
                    </a:moveTo>
                    <a:lnTo>
                      <a:pt x="179" y="16"/>
                    </a:lnTo>
                    <a:lnTo>
                      <a:pt x="176" y="14"/>
                    </a:lnTo>
                    <a:lnTo>
                      <a:pt x="172" y="12"/>
                    </a:lnTo>
                    <a:lnTo>
                      <a:pt x="165" y="10"/>
                    </a:lnTo>
                    <a:lnTo>
                      <a:pt x="157" y="8"/>
                    </a:lnTo>
                    <a:lnTo>
                      <a:pt x="147" y="4"/>
                    </a:lnTo>
                    <a:lnTo>
                      <a:pt x="136" y="2"/>
                    </a:lnTo>
                    <a:lnTo>
                      <a:pt x="125" y="0"/>
                    </a:lnTo>
                    <a:lnTo>
                      <a:pt x="111" y="0"/>
                    </a:lnTo>
                    <a:lnTo>
                      <a:pt x="97" y="0"/>
                    </a:lnTo>
                    <a:lnTo>
                      <a:pt x="81" y="1"/>
                    </a:lnTo>
                    <a:lnTo>
                      <a:pt x="66" y="3"/>
                    </a:lnTo>
                    <a:lnTo>
                      <a:pt x="50" y="8"/>
                    </a:lnTo>
                    <a:lnTo>
                      <a:pt x="33" y="14"/>
                    </a:lnTo>
                    <a:lnTo>
                      <a:pt x="17" y="23"/>
                    </a:lnTo>
                    <a:lnTo>
                      <a:pt x="0" y="33"/>
                    </a:lnTo>
                    <a:lnTo>
                      <a:pt x="0" y="685"/>
                    </a:lnTo>
                    <a:lnTo>
                      <a:pt x="1" y="685"/>
                    </a:lnTo>
                    <a:lnTo>
                      <a:pt x="4" y="685"/>
                    </a:lnTo>
                    <a:lnTo>
                      <a:pt x="9" y="684"/>
                    </a:lnTo>
                    <a:lnTo>
                      <a:pt x="17" y="683"/>
                    </a:lnTo>
                    <a:lnTo>
                      <a:pt x="26" y="682"/>
                    </a:lnTo>
                    <a:lnTo>
                      <a:pt x="35" y="681"/>
                    </a:lnTo>
                    <a:lnTo>
                      <a:pt x="47" y="678"/>
                    </a:lnTo>
                    <a:lnTo>
                      <a:pt x="60" y="676"/>
                    </a:lnTo>
                    <a:lnTo>
                      <a:pt x="73" y="671"/>
                    </a:lnTo>
                    <a:lnTo>
                      <a:pt x="87" y="667"/>
                    </a:lnTo>
                    <a:lnTo>
                      <a:pt x="102" y="662"/>
                    </a:lnTo>
                    <a:lnTo>
                      <a:pt x="118" y="655"/>
                    </a:lnTo>
                    <a:lnTo>
                      <a:pt x="133" y="648"/>
                    </a:lnTo>
                    <a:lnTo>
                      <a:pt x="149" y="639"/>
                    </a:lnTo>
                    <a:lnTo>
                      <a:pt x="165" y="628"/>
                    </a:lnTo>
                    <a:lnTo>
                      <a:pt x="180" y="617"/>
                    </a:lnTo>
                    <a:lnTo>
                      <a:pt x="18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6" name="Freeform 71"/>
              <p:cNvSpPr>
                <a:spLocks/>
              </p:cNvSpPr>
              <p:nvPr/>
            </p:nvSpPr>
            <p:spPr bwMode="auto">
              <a:xfrm>
                <a:off x="6093" y="13704"/>
                <a:ext cx="146" cy="530"/>
              </a:xfrm>
              <a:custGeom>
                <a:avLst/>
                <a:gdLst>
                  <a:gd name="T0" fmla="*/ 146 w 146"/>
                  <a:gd name="T1" fmla="*/ 14 h 530"/>
                  <a:gd name="T2" fmla="*/ 143 w 146"/>
                  <a:gd name="T3" fmla="*/ 12 h 530"/>
                  <a:gd name="T4" fmla="*/ 134 w 146"/>
                  <a:gd name="T5" fmla="*/ 8 h 530"/>
                  <a:gd name="T6" fmla="*/ 120 w 146"/>
                  <a:gd name="T7" fmla="*/ 4 h 530"/>
                  <a:gd name="T8" fmla="*/ 101 w 146"/>
                  <a:gd name="T9" fmla="*/ 1 h 530"/>
                  <a:gd name="T10" fmla="*/ 79 w 146"/>
                  <a:gd name="T11" fmla="*/ 0 h 530"/>
                  <a:gd name="T12" fmla="*/ 54 w 146"/>
                  <a:gd name="T13" fmla="*/ 3 h 530"/>
                  <a:gd name="T14" fmla="*/ 27 w 146"/>
                  <a:gd name="T15" fmla="*/ 11 h 530"/>
                  <a:gd name="T16" fmla="*/ 0 w 146"/>
                  <a:gd name="T17" fmla="*/ 27 h 530"/>
                  <a:gd name="T18" fmla="*/ 0 w 146"/>
                  <a:gd name="T19" fmla="*/ 530 h 530"/>
                  <a:gd name="T20" fmla="*/ 3 w 146"/>
                  <a:gd name="T21" fmla="*/ 530 h 530"/>
                  <a:gd name="T22" fmla="*/ 14 w 146"/>
                  <a:gd name="T23" fmla="*/ 529 h 530"/>
                  <a:gd name="T24" fmla="*/ 29 w 146"/>
                  <a:gd name="T25" fmla="*/ 526 h 530"/>
                  <a:gd name="T26" fmla="*/ 49 w 146"/>
                  <a:gd name="T27" fmla="*/ 521 h 530"/>
                  <a:gd name="T28" fmla="*/ 71 w 146"/>
                  <a:gd name="T29" fmla="*/ 514 h 530"/>
                  <a:gd name="T30" fmla="*/ 96 w 146"/>
                  <a:gd name="T31" fmla="*/ 505 h 530"/>
                  <a:gd name="T32" fmla="*/ 121 w 146"/>
                  <a:gd name="T33" fmla="*/ 492 h 530"/>
                  <a:gd name="T34" fmla="*/ 146 w 146"/>
                  <a:gd name="T35" fmla="*/ 475 h 530"/>
                  <a:gd name="T36" fmla="*/ 146 w 146"/>
                  <a:gd name="T37" fmla="*/ 14 h 5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6"/>
                  <a:gd name="T58" fmla="*/ 0 h 530"/>
                  <a:gd name="T59" fmla="*/ 146 w 146"/>
                  <a:gd name="T60" fmla="*/ 530 h 5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6" h="530">
                    <a:moveTo>
                      <a:pt x="146" y="14"/>
                    </a:moveTo>
                    <a:lnTo>
                      <a:pt x="143" y="12"/>
                    </a:lnTo>
                    <a:lnTo>
                      <a:pt x="134" y="8"/>
                    </a:lnTo>
                    <a:lnTo>
                      <a:pt x="120" y="4"/>
                    </a:lnTo>
                    <a:lnTo>
                      <a:pt x="101" y="1"/>
                    </a:lnTo>
                    <a:lnTo>
                      <a:pt x="79" y="0"/>
                    </a:lnTo>
                    <a:lnTo>
                      <a:pt x="54" y="3"/>
                    </a:lnTo>
                    <a:lnTo>
                      <a:pt x="27" y="11"/>
                    </a:lnTo>
                    <a:lnTo>
                      <a:pt x="0" y="27"/>
                    </a:lnTo>
                    <a:lnTo>
                      <a:pt x="0" y="530"/>
                    </a:lnTo>
                    <a:lnTo>
                      <a:pt x="3" y="530"/>
                    </a:lnTo>
                    <a:lnTo>
                      <a:pt x="14" y="529"/>
                    </a:lnTo>
                    <a:lnTo>
                      <a:pt x="29" y="526"/>
                    </a:lnTo>
                    <a:lnTo>
                      <a:pt x="49" y="521"/>
                    </a:lnTo>
                    <a:lnTo>
                      <a:pt x="71" y="514"/>
                    </a:lnTo>
                    <a:lnTo>
                      <a:pt x="96" y="505"/>
                    </a:lnTo>
                    <a:lnTo>
                      <a:pt x="121" y="492"/>
                    </a:lnTo>
                    <a:lnTo>
                      <a:pt x="146" y="475"/>
                    </a:lnTo>
                    <a:lnTo>
                      <a:pt x="146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7" name="Freeform 72"/>
              <p:cNvSpPr>
                <a:spLocks/>
              </p:cNvSpPr>
              <p:nvPr/>
            </p:nvSpPr>
            <p:spPr bwMode="auto">
              <a:xfrm>
                <a:off x="6101" y="13712"/>
                <a:ext cx="109" cy="373"/>
              </a:xfrm>
              <a:custGeom>
                <a:avLst/>
                <a:gdLst>
                  <a:gd name="T0" fmla="*/ 109 w 109"/>
                  <a:gd name="T1" fmla="*/ 10 h 373"/>
                  <a:gd name="T2" fmla="*/ 107 w 109"/>
                  <a:gd name="T3" fmla="*/ 9 h 373"/>
                  <a:gd name="T4" fmla="*/ 100 w 109"/>
                  <a:gd name="T5" fmla="*/ 6 h 373"/>
                  <a:gd name="T6" fmla="*/ 89 w 109"/>
                  <a:gd name="T7" fmla="*/ 2 h 373"/>
                  <a:gd name="T8" fmla="*/ 75 w 109"/>
                  <a:gd name="T9" fmla="*/ 0 h 373"/>
                  <a:gd name="T10" fmla="*/ 59 w 109"/>
                  <a:gd name="T11" fmla="*/ 0 h 373"/>
                  <a:gd name="T12" fmla="*/ 39 w 109"/>
                  <a:gd name="T13" fmla="*/ 2 h 373"/>
                  <a:gd name="T14" fmla="*/ 20 w 109"/>
                  <a:gd name="T15" fmla="*/ 9 h 373"/>
                  <a:gd name="T16" fmla="*/ 0 w 109"/>
                  <a:gd name="T17" fmla="*/ 21 h 373"/>
                  <a:gd name="T18" fmla="*/ 0 w 109"/>
                  <a:gd name="T19" fmla="*/ 373 h 373"/>
                  <a:gd name="T20" fmla="*/ 2 w 109"/>
                  <a:gd name="T21" fmla="*/ 373 h 373"/>
                  <a:gd name="T22" fmla="*/ 9 w 109"/>
                  <a:gd name="T23" fmla="*/ 372 h 373"/>
                  <a:gd name="T24" fmla="*/ 21 w 109"/>
                  <a:gd name="T25" fmla="*/ 369 h 373"/>
                  <a:gd name="T26" fmla="*/ 36 w 109"/>
                  <a:gd name="T27" fmla="*/ 366 h 373"/>
                  <a:gd name="T28" fmla="*/ 53 w 109"/>
                  <a:gd name="T29" fmla="*/ 362 h 373"/>
                  <a:gd name="T30" fmla="*/ 72 w 109"/>
                  <a:gd name="T31" fmla="*/ 354 h 373"/>
                  <a:gd name="T32" fmla="*/ 90 w 109"/>
                  <a:gd name="T33" fmla="*/ 343 h 373"/>
                  <a:gd name="T34" fmla="*/ 109 w 109"/>
                  <a:gd name="T35" fmla="*/ 331 h 373"/>
                  <a:gd name="T36" fmla="*/ 109 w 109"/>
                  <a:gd name="T37" fmla="*/ 10 h 37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9"/>
                  <a:gd name="T58" fmla="*/ 0 h 373"/>
                  <a:gd name="T59" fmla="*/ 109 w 109"/>
                  <a:gd name="T60" fmla="*/ 373 h 37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9" h="373">
                    <a:moveTo>
                      <a:pt x="109" y="10"/>
                    </a:moveTo>
                    <a:lnTo>
                      <a:pt x="107" y="9"/>
                    </a:lnTo>
                    <a:lnTo>
                      <a:pt x="100" y="6"/>
                    </a:lnTo>
                    <a:lnTo>
                      <a:pt x="89" y="2"/>
                    </a:lnTo>
                    <a:lnTo>
                      <a:pt x="75" y="0"/>
                    </a:lnTo>
                    <a:lnTo>
                      <a:pt x="59" y="0"/>
                    </a:lnTo>
                    <a:lnTo>
                      <a:pt x="39" y="2"/>
                    </a:lnTo>
                    <a:lnTo>
                      <a:pt x="20" y="9"/>
                    </a:lnTo>
                    <a:lnTo>
                      <a:pt x="0" y="21"/>
                    </a:lnTo>
                    <a:lnTo>
                      <a:pt x="0" y="373"/>
                    </a:lnTo>
                    <a:lnTo>
                      <a:pt x="2" y="373"/>
                    </a:lnTo>
                    <a:lnTo>
                      <a:pt x="9" y="372"/>
                    </a:lnTo>
                    <a:lnTo>
                      <a:pt x="21" y="369"/>
                    </a:lnTo>
                    <a:lnTo>
                      <a:pt x="36" y="366"/>
                    </a:lnTo>
                    <a:lnTo>
                      <a:pt x="53" y="362"/>
                    </a:lnTo>
                    <a:lnTo>
                      <a:pt x="72" y="354"/>
                    </a:lnTo>
                    <a:lnTo>
                      <a:pt x="90" y="343"/>
                    </a:lnTo>
                    <a:lnTo>
                      <a:pt x="109" y="331"/>
                    </a:lnTo>
                    <a:lnTo>
                      <a:pt x="109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8" name="Freeform 73"/>
              <p:cNvSpPr>
                <a:spLocks/>
              </p:cNvSpPr>
              <p:nvPr/>
            </p:nvSpPr>
            <p:spPr bwMode="auto">
              <a:xfrm>
                <a:off x="6107" y="13721"/>
                <a:ext cx="75" cy="216"/>
              </a:xfrm>
              <a:custGeom>
                <a:avLst/>
                <a:gdLst>
                  <a:gd name="T0" fmla="*/ 75 w 75"/>
                  <a:gd name="T1" fmla="*/ 6 h 216"/>
                  <a:gd name="T2" fmla="*/ 73 w 75"/>
                  <a:gd name="T3" fmla="*/ 5 h 216"/>
                  <a:gd name="T4" fmla="*/ 69 w 75"/>
                  <a:gd name="T5" fmla="*/ 4 h 216"/>
                  <a:gd name="T6" fmla="*/ 61 w 75"/>
                  <a:gd name="T7" fmla="*/ 2 h 216"/>
                  <a:gd name="T8" fmla="*/ 52 w 75"/>
                  <a:gd name="T9" fmla="*/ 0 h 216"/>
                  <a:gd name="T10" fmla="*/ 41 w 75"/>
                  <a:gd name="T11" fmla="*/ 0 h 216"/>
                  <a:gd name="T12" fmla="*/ 28 w 75"/>
                  <a:gd name="T13" fmla="*/ 1 h 216"/>
                  <a:gd name="T14" fmla="*/ 14 w 75"/>
                  <a:gd name="T15" fmla="*/ 6 h 216"/>
                  <a:gd name="T16" fmla="*/ 0 w 75"/>
                  <a:gd name="T17" fmla="*/ 14 h 216"/>
                  <a:gd name="T18" fmla="*/ 0 w 75"/>
                  <a:gd name="T19" fmla="*/ 216 h 216"/>
                  <a:gd name="T20" fmla="*/ 2 w 75"/>
                  <a:gd name="T21" fmla="*/ 216 h 216"/>
                  <a:gd name="T22" fmla="*/ 7 w 75"/>
                  <a:gd name="T23" fmla="*/ 215 h 216"/>
                  <a:gd name="T24" fmla="*/ 15 w 75"/>
                  <a:gd name="T25" fmla="*/ 214 h 216"/>
                  <a:gd name="T26" fmla="*/ 25 w 75"/>
                  <a:gd name="T27" fmla="*/ 211 h 216"/>
                  <a:gd name="T28" fmla="*/ 37 w 75"/>
                  <a:gd name="T29" fmla="*/ 208 h 216"/>
                  <a:gd name="T30" fmla="*/ 50 w 75"/>
                  <a:gd name="T31" fmla="*/ 203 h 216"/>
                  <a:gd name="T32" fmla="*/ 63 w 75"/>
                  <a:gd name="T33" fmla="*/ 195 h 216"/>
                  <a:gd name="T34" fmla="*/ 75 w 75"/>
                  <a:gd name="T35" fmla="*/ 187 h 216"/>
                  <a:gd name="T36" fmla="*/ 75 w 75"/>
                  <a:gd name="T37" fmla="*/ 6 h 2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5"/>
                  <a:gd name="T58" fmla="*/ 0 h 216"/>
                  <a:gd name="T59" fmla="*/ 75 w 75"/>
                  <a:gd name="T60" fmla="*/ 216 h 2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5" h="216">
                    <a:moveTo>
                      <a:pt x="75" y="6"/>
                    </a:moveTo>
                    <a:lnTo>
                      <a:pt x="73" y="5"/>
                    </a:lnTo>
                    <a:lnTo>
                      <a:pt x="69" y="4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1" y="0"/>
                    </a:lnTo>
                    <a:lnTo>
                      <a:pt x="28" y="1"/>
                    </a:lnTo>
                    <a:lnTo>
                      <a:pt x="14" y="6"/>
                    </a:lnTo>
                    <a:lnTo>
                      <a:pt x="0" y="14"/>
                    </a:lnTo>
                    <a:lnTo>
                      <a:pt x="0" y="216"/>
                    </a:lnTo>
                    <a:lnTo>
                      <a:pt x="2" y="216"/>
                    </a:lnTo>
                    <a:lnTo>
                      <a:pt x="7" y="215"/>
                    </a:lnTo>
                    <a:lnTo>
                      <a:pt x="15" y="214"/>
                    </a:lnTo>
                    <a:lnTo>
                      <a:pt x="25" y="211"/>
                    </a:lnTo>
                    <a:lnTo>
                      <a:pt x="37" y="208"/>
                    </a:lnTo>
                    <a:lnTo>
                      <a:pt x="50" y="203"/>
                    </a:lnTo>
                    <a:lnTo>
                      <a:pt x="63" y="195"/>
                    </a:lnTo>
                    <a:lnTo>
                      <a:pt x="75" y="187"/>
                    </a:lnTo>
                    <a:lnTo>
                      <a:pt x="75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29" name="Freeform 74"/>
              <p:cNvSpPr>
                <a:spLocks/>
              </p:cNvSpPr>
              <p:nvPr/>
            </p:nvSpPr>
            <p:spPr bwMode="auto">
              <a:xfrm>
                <a:off x="7013" y="14340"/>
                <a:ext cx="110" cy="111"/>
              </a:xfrm>
              <a:custGeom>
                <a:avLst/>
                <a:gdLst>
                  <a:gd name="T0" fmla="*/ 55 w 110"/>
                  <a:gd name="T1" fmla="*/ 111 h 111"/>
                  <a:gd name="T2" fmla="*/ 66 w 110"/>
                  <a:gd name="T3" fmla="*/ 110 h 111"/>
                  <a:gd name="T4" fmla="*/ 76 w 110"/>
                  <a:gd name="T5" fmla="*/ 106 h 111"/>
                  <a:gd name="T6" fmla="*/ 85 w 110"/>
                  <a:gd name="T7" fmla="*/ 101 h 111"/>
                  <a:gd name="T8" fmla="*/ 94 w 110"/>
                  <a:gd name="T9" fmla="*/ 94 h 111"/>
                  <a:gd name="T10" fmla="*/ 100 w 110"/>
                  <a:gd name="T11" fmla="*/ 86 h 111"/>
                  <a:gd name="T12" fmla="*/ 106 w 110"/>
                  <a:gd name="T13" fmla="*/ 77 h 111"/>
                  <a:gd name="T14" fmla="*/ 109 w 110"/>
                  <a:gd name="T15" fmla="*/ 66 h 111"/>
                  <a:gd name="T16" fmla="*/ 110 w 110"/>
                  <a:gd name="T17" fmla="*/ 56 h 111"/>
                  <a:gd name="T18" fmla="*/ 109 w 110"/>
                  <a:gd name="T19" fmla="*/ 44 h 111"/>
                  <a:gd name="T20" fmla="*/ 106 w 110"/>
                  <a:gd name="T21" fmla="*/ 34 h 111"/>
                  <a:gd name="T22" fmla="*/ 100 w 110"/>
                  <a:gd name="T23" fmla="*/ 24 h 111"/>
                  <a:gd name="T24" fmla="*/ 94 w 110"/>
                  <a:gd name="T25" fmla="*/ 17 h 111"/>
                  <a:gd name="T26" fmla="*/ 85 w 110"/>
                  <a:gd name="T27" fmla="*/ 9 h 111"/>
                  <a:gd name="T28" fmla="*/ 76 w 110"/>
                  <a:gd name="T29" fmla="*/ 5 h 111"/>
                  <a:gd name="T30" fmla="*/ 66 w 110"/>
                  <a:gd name="T31" fmla="*/ 2 h 111"/>
                  <a:gd name="T32" fmla="*/ 55 w 110"/>
                  <a:gd name="T33" fmla="*/ 0 h 111"/>
                  <a:gd name="T34" fmla="*/ 44 w 110"/>
                  <a:gd name="T35" fmla="*/ 2 h 111"/>
                  <a:gd name="T36" fmla="*/ 33 w 110"/>
                  <a:gd name="T37" fmla="*/ 5 h 111"/>
                  <a:gd name="T38" fmla="*/ 25 w 110"/>
                  <a:gd name="T39" fmla="*/ 9 h 111"/>
                  <a:gd name="T40" fmla="*/ 16 w 110"/>
                  <a:gd name="T41" fmla="*/ 17 h 111"/>
                  <a:gd name="T42" fmla="*/ 10 w 110"/>
                  <a:gd name="T43" fmla="*/ 24 h 111"/>
                  <a:gd name="T44" fmla="*/ 4 w 110"/>
                  <a:gd name="T45" fmla="*/ 34 h 111"/>
                  <a:gd name="T46" fmla="*/ 1 w 110"/>
                  <a:gd name="T47" fmla="*/ 44 h 111"/>
                  <a:gd name="T48" fmla="*/ 0 w 110"/>
                  <a:gd name="T49" fmla="*/ 56 h 111"/>
                  <a:gd name="T50" fmla="*/ 1 w 110"/>
                  <a:gd name="T51" fmla="*/ 66 h 111"/>
                  <a:gd name="T52" fmla="*/ 4 w 110"/>
                  <a:gd name="T53" fmla="*/ 77 h 111"/>
                  <a:gd name="T54" fmla="*/ 10 w 110"/>
                  <a:gd name="T55" fmla="*/ 86 h 111"/>
                  <a:gd name="T56" fmla="*/ 16 w 110"/>
                  <a:gd name="T57" fmla="*/ 94 h 111"/>
                  <a:gd name="T58" fmla="*/ 25 w 110"/>
                  <a:gd name="T59" fmla="*/ 101 h 111"/>
                  <a:gd name="T60" fmla="*/ 33 w 110"/>
                  <a:gd name="T61" fmla="*/ 106 h 111"/>
                  <a:gd name="T62" fmla="*/ 44 w 110"/>
                  <a:gd name="T63" fmla="*/ 110 h 111"/>
                  <a:gd name="T64" fmla="*/ 55 w 110"/>
                  <a:gd name="T65" fmla="*/ 111 h 1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10"/>
                  <a:gd name="T100" fmla="*/ 0 h 111"/>
                  <a:gd name="T101" fmla="*/ 110 w 110"/>
                  <a:gd name="T102" fmla="*/ 111 h 1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10" h="111">
                    <a:moveTo>
                      <a:pt x="55" y="111"/>
                    </a:moveTo>
                    <a:lnTo>
                      <a:pt x="66" y="110"/>
                    </a:lnTo>
                    <a:lnTo>
                      <a:pt x="76" y="106"/>
                    </a:lnTo>
                    <a:lnTo>
                      <a:pt x="85" y="101"/>
                    </a:lnTo>
                    <a:lnTo>
                      <a:pt x="94" y="94"/>
                    </a:lnTo>
                    <a:lnTo>
                      <a:pt x="100" y="86"/>
                    </a:lnTo>
                    <a:lnTo>
                      <a:pt x="106" y="77"/>
                    </a:lnTo>
                    <a:lnTo>
                      <a:pt x="109" y="66"/>
                    </a:lnTo>
                    <a:lnTo>
                      <a:pt x="110" y="56"/>
                    </a:lnTo>
                    <a:lnTo>
                      <a:pt x="109" y="44"/>
                    </a:lnTo>
                    <a:lnTo>
                      <a:pt x="106" y="34"/>
                    </a:lnTo>
                    <a:lnTo>
                      <a:pt x="100" y="24"/>
                    </a:lnTo>
                    <a:lnTo>
                      <a:pt x="94" y="17"/>
                    </a:lnTo>
                    <a:lnTo>
                      <a:pt x="85" y="9"/>
                    </a:lnTo>
                    <a:lnTo>
                      <a:pt x="76" y="5"/>
                    </a:lnTo>
                    <a:lnTo>
                      <a:pt x="66" y="2"/>
                    </a:lnTo>
                    <a:lnTo>
                      <a:pt x="55" y="0"/>
                    </a:lnTo>
                    <a:lnTo>
                      <a:pt x="44" y="2"/>
                    </a:lnTo>
                    <a:lnTo>
                      <a:pt x="33" y="5"/>
                    </a:lnTo>
                    <a:lnTo>
                      <a:pt x="25" y="9"/>
                    </a:lnTo>
                    <a:lnTo>
                      <a:pt x="16" y="17"/>
                    </a:lnTo>
                    <a:lnTo>
                      <a:pt x="10" y="24"/>
                    </a:lnTo>
                    <a:lnTo>
                      <a:pt x="4" y="34"/>
                    </a:lnTo>
                    <a:lnTo>
                      <a:pt x="1" y="44"/>
                    </a:lnTo>
                    <a:lnTo>
                      <a:pt x="0" y="56"/>
                    </a:lnTo>
                    <a:lnTo>
                      <a:pt x="1" y="66"/>
                    </a:lnTo>
                    <a:lnTo>
                      <a:pt x="4" y="77"/>
                    </a:lnTo>
                    <a:lnTo>
                      <a:pt x="10" y="86"/>
                    </a:lnTo>
                    <a:lnTo>
                      <a:pt x="16" y="94"/>
                    </a:lnTo>
                    <a:lnTo>
                      <a:pt x="25" y="101"/>
                    </a:lnTo>
                    <a:lnTo>
                      <a:pt x="33" y="106"/>
                    </a:lnTo>
                    <a:lnTo>
                      <a:pt x="44" y="110"/>
                    </a:lnTo>
                    <a:lnTo>
                      <a:pt x="55" y="1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0" name="Freeform 75"/>
              <p:cNvSpPr>
                <a:spLocks/>
              </p:cNvSpPr>
              <p:nvPr/>
            </p:nvSpPr>
            <p:spPr bwMode="auto">
              <a:xfrm>
                <a:off x="6676" y="14343"/>
                <a:ext cx="55" cy="55"/>
              </a:xfrm>
              <a:custGeom>
                <a:avLst/>
                <a:gdLst>
                  <a:gd name="T0" fmla="*/ 27 w 55"/>
                  <a:gd name="T1" fmla="*/ 55 h 55"/>
                  <a:gd name="T2" fmla="*/ 38 w 55"/>
                  <a:gd name="T3" fmla="*/ 53 h 55"/>
                  <a:gd name="T4" fmla="*/ 48 w 55"/>
                  <a:gd name="T5" fmla="*/ 46 h 55"/>
                  <a:gd name="T6" fmla="*/ 53 w 55"/>
                  <a:gd name="T7" fmla="*/ 37 h 55"/>
                  <a:gd name="T8" fmla="*/ 55 w 55"/>
                  <a:gd name="T9" fmla="*/ 27 h 55"/>
                  <a:gd name="T10" fmla="*/ 53 w 55"/>
                  <a:gd name="T11" fmla="*/ 16 h 55"/>
                  <a:gd name="T12" fmla="*/ 48 w 55"/>
                  <a:gd name="T13" fmla="*/ 7 h 55"/>
                  <a:gd name="T14" fmla="*/ 38 w 55"/>
                  <a:gd name="T15" fmla="*/ 2 h 55"/>
                  <a:gd name="T16" fmla="*/ 27 w 55"/>
                  <a:gd name="T17" fmla="*/ 0 h 55"/>
                  <a:gd name="T18" fmla="*/ 16 w 55"/>
                  <a:gd name="T19" fmla="*/ 2 h 55"/>
                  <a:gd name="T20" fmla="*/ 8 w 55"/>
                  <a:gd name="T21" fmla="*/ 7 h 55"/>
                  <a:gd name="T22" fmla="*/ 2 w 55"/>
                  <a:gd name="T23" fmla="*/ 16 h 55"/>
                  <a:gd name="T24" fmla="*/ 0 w 55"/>
                  <a:gd name="T25" fmla="*/ 27 h 55"/>
                  <a:gd name="T26" fmla="*/ 2 w 55"/>
                  <a:gd name="T27" fmla="*/ 37 h 55"/>
                  <a:gd name="T28" fmla="*/ 8 w 55"/>
                  <a:gd name="T29" fmla="*/ 46 h 55"/>
                  <a:gd name="T30" fmla="*/ 16 w 55"/>
                  <a:gd name="T31" fmla="*/ 53 h 55"/>
                  <a:gd name="T32" fmla="*/ 27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7" y="55"/>
                    </a:moveTo>
                    <a:lnTo>
                      <a:pt x="38" y="53"/>
                    </a:lnTo>
                    <a:lnTo>
                      <a:pt x="48" y="46"/>
                    </a:lnTo>
                    <a:lnTo>
                      <a:pt x="53" y="37"/>
                    </a:lnTo>
                    <a:lnTo>
                      <a:pt x="55" y="27"/>
                    </a:lnTo>
                    <a:lnTo>
                      <a:pt x="53" y="16"/>
                    </a:lnTo>
                    <a:lnTo>
                      <a:pt x="48" y="7"/>
                    </a:lnTo>
                    <a:lnTo>
                      <a:pt x="38" y="2"/>
                    </a:lnTo>
                    <a:lnTo>
                      <a:pt x="27" y="0"/>
                    </a:lnTo>
                    <a:lnTo>
                      <a:pt x="16" y="2"/>
                    </a:lnTo>
                    <a:lnTo>
                      <a:pt x="8" y="7"/>
                    </a:lnTo>
                    <a:lnTo>
                      <a:pt x="2" y="16"/>
                    </a:lnTo>
                    <a:lnTo>
                      <a:pt x="0" y="27"/>
                    </a:lnTo>
                    <a:lnTo>
                      <a:pt x="2" y="37"/>
                    </a:lnTo>
                    <a:lnTo>
                      <a:pt x="8" y="46"/>
                    </a:lnTo>
                    <a:lnTo>
                      <a:pt x="16" y="53"/>
                    </a:lnTo>
                    <a:lnTo>
                      <a:pt x="27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1" name="Freeform 76"/>
              <p:cNvSpPr>
                <a:spLocks/>
              </p:cNvSpPr>
              <p:nvPr/>
            </p:nvSpPr>
            <p:spPr bwMode="auto">
              <a:xfrm>
                <a:off x="6770" y="14345"/>
                <a:ext cx="55" cy="55"/>
              </a:xfrm>
              <a:custGeom>
                <a:avLst/>
                <a:gdLst>
                  <a:gd name="T0" fmla="*/ 28 w 55"/>
                  <a:gd name="T1" fmla="*/ 55 h 55"/>
                  <a:gd name="T2" fmla="*/ 39 w 55"/>
                  <a:gd name="T3" fmla="*/ 53 h 55"/>
                  <a:gd name="T4" fmla="*/ 47 w 55"/>
                  <a:gd name="T5" fmla="*/ 47 h 55"/>
                  <a:gd name="T6" fmla="*/ 53 w 55"/>
                  <a:gd name="T7" fmla="*/ 39 h 55"/>
                  <a:gd name="T8" fmla="*/ 55 w 55"/>
                  <a:gd name="T9" fmla="*/ 28 h 55"/>
                  <a:gd name="T10" fmla="*/ 53 w 55"/>
                  <a:gd name="T11" fmla="*/ 17 h 55"/>
                  <a:gd name="T12" fmla="*/ 47 w 55"/>
                  <a:gd name="T13" fmla="*/ 8 h 55"/>
                  <a:gd name="T14" fmla="*/ 39 w 55"/>
                  <a:gd name="T15" fmla="*/ 2 h 55"/>
                  <a:gd name="T16" fmla="*/ 28 w 55"/>
                  <a:gd name="T17" fmla="*/ 0 h 55"/>
                  <a:gd name="T18" fmla="*/ 17 w 55"/>
                  <a:gd name="T19" fmla="*/ 2 h 55"/>
                  <a:gd name="T20" fmla="*/ 9 w 55"/>
                  <a:gd name="T21" fmla="*/ 8 h 55"/>
                  <a:gd name="T22" fmla="*/ 2 w 55"/>
                  <a:gd name="T23" fmla="*/ 17 h 55"/>
                  <a:gd name="T24" fmla="*/ 0 w 55"/>
                  <a:gd name="T25" fmla="*/ 28 h 55"/>
                  <a:gd name="T26" fmla="*/ 2 w 55"/>
                  <a:gd name="T27" fmla="*/ 39 h 55"/>
                  <a:gd name="T28" fmla="*/ 9 w 55"/>
                  <a:gd name="T29" fmla="*/ 47 h 55"/>
                  <a:gd name="T30" fmla="*/ 17 w 55"/>
                  <a:gd name="T31" fmla="*/ 53 h 55"/>
                  <a:gd name="T32" fmla="*/ 28 w 55"/>
                  <a:gd name="T33" fmla="*/ 55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55"/>
                  <a:gd name="T53" fmla="*/ 55 w 55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55">
                    <a:moveTo>
                      <a:pt x="28" y="55"/>
                    </a:moveTo>
                    <a:lnTo>
                      <a:pt x="39" y="53"/>
                    </a:lnTo>
                    <a:lnTo>
                      <a:pt x="47" y="47"/>
                    </a:lnTo>
                    <a:lnTo>
                      <a:pt x="53" y="39"/>
                    </a:lnTo>
                    <a:lnTo>
                      <a:pt x="55" y="28"/>
                    </a:lnTo>
                    <a:lnTo>
                      <a:pt x="53" y="17"/>
                    </a:lnTo>
                    <a:lnTo>
                      <a:pt x="47" y="8"/>
                    </a:lnTo>
                    <a:lnTo>
                      <a:pt x="39" y="2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2" y="39"/>
                    </a:lnTo>
                    <a:lnTo>
                      <a:pt x="9" y="47"/>
                    </a:lnTo>
                    <a:lnTo>
                      <a:pt x="17" y="53"/>
                    </a:lnTo>
                    <a:lnTo>
                      <a:pt x="28" y="5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2" name="Freeform 77"/>
              <p:cNvSpPr>
                <a:spLocks/>
              </p:cNvSpPr>
              <p:nvPr/>
            </p:nvSpPr>
            <p:spPr bwMode="auto">
              <a:xfrm>
                <a:off x="6401" y="13591"/>
                <a:ext cx="156" cy="752"/>
              </a:xfrm>
              <a:custGeom>
                <a:avLst/>
                <a:gdLst>
                  <a:gd name="T0" fmla="*/ 48 w 156"/>
                  <a:gd name="T1" fmla="*/ 15 h 752"/>
                  <a:gd name="T2" fmla="*/ 44 w 156"/>
                  <a:gd name="T3" fmla="*/ 30 h 752"/>
                  <a:gd name="T4" fmla="*/ 33 w 156"/>
                  <a:gd name="T5" fmla="*/ 73 h 752"/>
                  <a:gd name="T6" fmla="*/ 19 w 156"/>
                  <a:gd name="T7" fmla="*/ 140 h 752"/>
                  <a:gd name="T8" fmla="*/ 7 w 156"/>
                  <a:gd name="T9" fmla="*/ 229 h 752"/>
                  <a:gd name="T10" fmla="*/ 0 w 156"/>
                  <a:gd name="T11" fmla="*/ 337 h 752"/>
                  <a:gd name="T12" fmla="*/ 1 w 156"/>
                  <a:gd name="T13" fmla="*/ 462 h 752"/>
                  <a:gd name="T14" fmla="*/ 14 w 156"/>
                  <a:gd name="T15" fmla="*/ 602 h 752"/>
                  <a:gd name="T16" fmla="*/ 43 w 156"/>
                  <a:gd name="T17" fmla="*/ 752 h 752"/>
                  <a:gd name="T18" fmla="*/ 150 w 156"/>
                  <a:gd name="T19" fmla="*/ 746 h 752"/>
                  <a:gd name="T20" fmla="*/ 146 w 156"/>
                  <a:gd name="T21" fmla="*/ 724 h 752"/>
                  <a:gd name="T22" fmla="*/ 135 w 156"/>
                  <a:gd name="T23" fmla="*/ 663 h 752"/>
                  <a:gd name="T24" fmla="*/ 123 w 156"/>
                  <a:gd name="T25" fmla="*/ 574 h 752"/>
                  <a:gd name="T26" fmla="*/ 111 w 156"/>
                  <a:gd name="T27" fmla="*/ 463 h 752"/>
                  <a:gd name="T28" fmla="*/ 104 w 156"/>
                  <a:gd name="T29" fmla="*/ 342 h 752"/>
                  <a:gd name="T30" fmla="*/ 107 w 156"/>
                  <a:gd name="T31" fmla="*/ 220 h 752"/>
                  <a:gd name="T32" fmla="*/ 124 w 156"/>
                  <a:gd name="T33" fmla="*/ 106 h 752"/>
                  <a:gd name="T34" fmla="*/ 156 w 156"/>
                  <a:gd name="T35" fmla="*/ 9 h 752"/>
                  <a:gd name="T36" fmla="*/ 156 w 156"/>
                  <a:gd name="T37" fmla="*/ 8 h 752"/>
                  <a:gd name="T38" fmla="*/ 156 w 156"/>
                  <a:gd name="T39" fmla="*/ 6 h 752"/>
                  <a:gd name="T40" fmla="*/ 154 w 156"/>
                  <a:gd name="T41" fmla="*/ 4 h 752"/>
                  <a:gd name="T42" fmla="*/ 147 w 156"/>
                  <a:gd name="T43" fmla="*/ 0 h 752"/>
                  <a:gd name="T44" fmla="*/ 134 w 156"/>
                  <a:gd name="T45" fmla="*/ 0 h 752"/>
                  <a:gd name="T46" fmla="*/ 115 w 156"/>
                  <a:gd name="T47" fmla="*/ 1 h 752"/>
                  <a:gd name="T48" fmla="*/ 87 w 156"/>
                  <a:gd name="T49" fmla="*/ 7 h 752"/>
                  <a:gd name="T50" fmla="*/ 48 w 156"/>
                  <a:gd name="T51" fmla="*/ 15 h 75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6"/>
                  <a:gd name="T79" fmla="*/ 0 h 752"/>
                  <a:gd name="T80" fmla="*/ 156 w 156"/>
                  <a:gd name="T81" fmla="*/ 752 h 75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6" h="752">
                    <a:moveTo>
                      <a:pt x="48" y="15"/>
                    </a:moveTo>
                    <a:lnTo>
                      <a:pt x="44" y="30"/>
                    </a:lnTo>
                    <a:lnTo>
                      <a:pt x="33" y="73"/>
                    </a:lnTo>
                    <a:lnTo>
                      <a:pt x="19" y="140"/>
                    </a:lnTo>
                    <a:lnTo>
                      <a:pt x="7" y="229"/>
                    </a:lnTo>
                    <a:lnTo>
                      <a:pt x="0" y="337"/>
                    </a:lnTo>
                    <a:lnTo>
                      <a:pt x="1" y="462"/>
                    </a:lnTo>
                    <a:lnTo>
                      <a:pt x="14" y="602"/>
                    </a:lnTo>
                    <a:lnTo>
                      <a:pt x="43" y="752"/>
                    </a:lnTo>
                    <a:lnTo>
                      <a:pt x="150" y="746"/>
                    </a:lnTo>
                    <a:lnTo>
                      <a:pt x="146" y="724"/>
                    </a:lnTo>
                    <a:lnTo>
                      <a:pt x="135" y="663"/>
                    </a:lnTo>
                    <a:lnTo>
                      <a:pt x="123" y="574"/>
                    </a:lnTo>
                    <a:lnTo>
                      <a:pt x="111" y="463"/>
                    </a:lnTo>
                    <a:lnTo>
                      <a:pt x="104" y="342"/>
                    </a:lnTo>
                    <a:lnTo>
                      <a:pt x="107" y="220"/>
                    </a:lnTo>
                    <a:lnTo>
                      <a:pt x="124" y="106"/>
                    </a:lnTo>
                    <a:lnTo>
                      <a:pt x="156" y="9"/>
                    </a:lnTo>
                    <a:lnTo>
                      <a:pt x="156" y="8"/>
                    </a:lnTo>
                    <a:lnTo>
                      <a:pt x="156" y="6"/>
                    </a:lnTo>
                    <a:lnTo>
                      <a:pt x="154" y="4"/>
                    </a:lnTo>
                    <a:lnTo>
                      <a:pt x="147" y="0"/>
                    </a:lnTo>
                    <a:lnTo>
                      <a:pt x="134" y="0"/>
                    </a:lnTo>
                    <a:lnTo>
                      <a:pt x="115" y="1"/>
                    </a:lnTo>
                    <a:lnTo>
                      <a:pt x="87" y="7"/>
                    </a:lnTo>
                    <a:lnTo>
                      <a:pt x="48" y="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3" name="Freeform 78"/>
              <p:cNvSpPr>
                <a:spLocks/>
              </p:cNvSpPr>
              <p:nvPr/>
            </p:nvSpPr>
            <p:spPr bwMode="auto">
              <a:xfrm>
                <a:off x="7205" y="13498"/>
                <a:ext cx="212" cy="839"/>
              </a:xfrm>
              <a:custGeom>
                <a:avLst/>
                <a:gdLst>
                  <a:gd name="T0" fmla="*/ 212 w 212"/>
                  <a:gd name="T1" fmla="*/ 6 h 839"/>
                  <a:gd name="T2" fmla="*/ 206 w 212"/>
                  <a:gd name="T3" fmla="*/ 11 h 839"/>
                  <a:gd name="T4" fmla="*/ 192 w 212"/>
                  <a:gd name="T5" fmla="*/ 33 h 839"/>
                  <a:gd name="T6" fmla="*/ 174 w 212"/>
                  <a:gd name="T7" fmla="*/ 77 h 839"/>
                  <a:gd name="T8" fmla="*/ 156 w 212"/>
                  <a:gd name="T9" fmla="*/ 148 h 839"/>
                  <a:gd name="T10" fmla="*/ 141 w 212"/>
                  <a:gd name="T11" fmla="*/ 254 h 839"/>
                  <a:gd name="T12" fmla="*/ 133 w 212"/>
                  <a:gd name="T13" fmla="*/ 401 h 839"/>
                  <a:gd name="T14" fmla="*/ 137 w 212"/>
                  <a:gd name="T15" fmla="*/ 593 h 839"/>
                  <a:gd name="T16" fmla="*/ 158 w 212"/>
                  <a:gd name="T17" fmla="*/ 839 h 839"/>
                  <a:gd name="T18" fmla="*/ 38 w 212"/>
                  <a:gd name="T19" fmla="*/ 839 h 839"/>
                  <a:gd name="T20" fmla="*/ 34 w 212"/>
                  <a:gd name="T21" fmla="*/ 814 h 839"/>
                  <a:gd name="T22" fmla="*/ 24 w 212"/>
                  <a:gd name="T23" fmla="*/ 746 h 839"/>
                  <a:gd name="T24" fmla="*/ 12 w 212"/>
                  <a:gd name="T25" fmla="*/ 645 h 839"/>
                  <a:gd name="T26" fmla="*/ 3 w 212"/>
                  <a:gd name="T27" fmla="*/ 521 h 839"/>
                  <a:gd name="T28" fmla="*/ 0 w 212"/>
                  <a:gd name="T29" fmla="*/ 384 h 839"/>
                  <a:gd name="T30" fmla="*/ 6 w 212"/>
                  <a:gd name="T31" fmla="*/ 244 h 839"/>
                  <a:gd name="T32" fmla="*/ 29 w 212"/>
                  <a:gd name="T33" fmla="*/ 114 h 839"/>
                  <a:gd name="T34" fmla="*/ 68 w 212"/>
                  <a:gd name="T35" fmla="*/ 0 h 839"/>
                  <a:gd name="T36" fmla="*/ 212 w 212"/>
                  <a:gd name="T37" fmla="*/ 6 h 83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12"/>
                  <a:gd name="T58" fmla="*/ 0 h 839"/>
                  <a:gd name="T59" fmla="*/ 212 w 212"/>
                  <a:gd name="T60" fmla="*/ 839 h 83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12" h="839">
                    <a:moveTo>
                      <a:pt x="212" y="6"/>
                    </a:moveTo>
                    <a:lnTo>
                      <a:pt x="206" y="11"/>
                    </a:lnTo>
                    <a:lnTo>
                      <a:pt x="192" y="33"/>
                    </a:lnTo>
                    <a:lnTo>
                      <a:pt x="174" y="77"/>
                    </a:lnTo>
                    <a:lnTo>
                      <a:pt x="156" y="148"/>
                    </a:lnTo>
                    <a:lnTo>
                      <a:pt x="141" y="254"/>
                    </a:lnTo>
                    <a:lnTo>
                      <a:pt x="133" y="401"/>
                    </a:lnTo>
                    <a:lnTo>
                      <a:pt x="137" y="593"/>
                    </a:lnTo>
                    <a:lnTo>
                      <a:pt x="158" y="839"/>
                    </a:lnTo>
                    <a:lnTo>
                      <a:pt x="38" y="839"/>
                    </a:lnTo>
                    <a:lnTo>
                      <a:pt x="34" y="814"/>
                    </a:lnTo>
                    <a:lnTo>
                      <a:pt x="24" y="746"/>
                    </a:lnTo>
                    <a:lnTo>
                      <a:pt x="12" y="645"/>
                    </a:lnTo>
                    <a:lnTo>
                      <a:pt x="3" y="521"/>
                    </a:lnTo>
                    <a:lnTo>
                      <a:pt x="0" y="384"/>
                    </a:lnTo>
                    <a:lnTo>
                      <a:pt x="6" y="244"/>
                    </a:lnTo>
                    <a:lnTo>
                      <a:pt x="29" y="114"/>
                    </a:lnTo>
                    <a:lnTo>
                      <a:pt x="68" y="0"/>
                    </a:lnTo>
                    <a:lnTo>
                      <a:pt x="212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4" name="Freeform 79"/>
              <p:cNvSpPr>
                <a:spLocks/>
              </p:cNvSpPr>
              <p:nvPr/>
            </p:nvSpPr>
            <p:spPr bwMode="auto">
              <a:xfrm>
                <a:off x="6406" y="13636"/>
                <a:ext cx="137" cy="656"/>
              </a:xfrm>
              <a:custGeom>
                <a:avLst/>
                <a:gdLst>
                  <a:gd name="T0" fmla="*/ 43 w 137"/>
                  <a:gd name="T1" fmla="*/ 12 h 656"/>
                  <a:gd name="T2" fmla="*/ 39 w 137"/>
                  <a:gd name="T3" fmla="*/ 25 h 656"/>
                  <a:gd name="T4" fmla="*/ 30 w 137"/>
                  <a:gd name="T5" fmla="*/ 62 h 656"/>
                  <a:gd name="T6" fmla="*/ 19 w 137"/>
                  <a:gd name="T7" fmla="*/ 122 h 656"/>
                  <a:gd name="T8" fmla="*/ 7 w 137"/>
                  <a:gd name="T9" fmla="*/ 199 h 656"/>
                  <a:gd name="T10" fmla="*/ 0 w 137"/>
                  <a:gd name="T11" fmla="*/ 294 h 656"/>
                  <a:gd name="T12" fmla="*/ 1 w 137"/>
                  <a:gd name="T13" fmla="*/ 403 h 656"/>
                  <a:gd name="T14" fmla="*/ 12 w 137"/>
                  <a:gd name="T15" fmla="*/ 524 h 656"/>
                  <a:gd name="T16" fmla="*/ 38 w 137"/>
                  <a:gd name="T17" fmla="*/ 656 h 656"/>
                  <a:gd name="T18" fmla="*/ 132 w 137"/>
                  <a:gd name="T19" fmla="*/ 650 h 656"/>
                  <a:gd name="T20" fmla="*/ 127 w 137"/>
                  <a:gd name="T21" fmla="*/ 631 h 656"/>
                  <a:gd name="T22" fmla="*/ 119 w 137"/>
                  <a:gd name="T23" fmla="*/ 578 h 656"/>
                  <a:gd name="T24" fmla="*/ 107 w 137"/>
                  <a:gd name="T25" fmla="*/ 499 h 656"/>
                  <a:gd name="T26" fmla="*/ 97 w 137"/>
                  <a:gd name="T27" fmla="*/ 403 h 656"/>
                  <a:gd name="T28" fmla="*/ 92 w 137"/>
                  <a:gd name="T29" fmla="*/ 297 h 656"/>
                  <a:gd name="T30" fmla="*/ 94 w 137"/>
                  <a:gd name="T31" fmla="*/ 192 h 656"/>
                  <a:gd name="T32" fmla="*/ 108 w 137"/>
                  <a:gd name="T33" fmla="*/ 91 h 656"/>
                  <a:gd name="T34" fmla="*/ 137 w 137"/>
                  <a:gd name="T35" fmla="*/ 7 h 656"/>
                  <a:gd name="T36" fmla="*/ 137 w 137"/>
                  <a:gd name="T37" fmla="*/ 6 h 656"/>
                  <a:gd name="T38" fmla="*/ 137 w 137"/>
                  <a:gd name="T39" fmla="*/ 4 h 656"/>
                  <a:gd name="T40" fmla="*/ 135 w 137"/>
                  <a:gd name="T41" fmla="*/ 2 h 656"/>
                  <a:gd name="T42" fmla="*/ 129 w 137"/>
                  <a:gd name="T43" fmla="*/ 0 h 656"/>
                  <a:gd name="T44" fmla="*/ 119 w 137"/>
                  <a:gd name="T45" fmla="*/ 0 h 656"/>
                  <a:gd name="T46" fmla="*/ 101 w 137"/>
                  <a:gd name="T47" fmla="*/ 1 h 656"/>
                  <a:gd name="T48" fmla="*/ 77 w 137"/>
                  <a:gd name="T49" fmla="*/ 5 h 656"/>
                  <a:gd name="T50" fmla="*/ 43 w 137"/>
                  <a:gd name="T51" fmla="*/ 12 h 65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37"/>
                  <a:gd name="T79" fmla="*/ 0 h 656"/>
                  <a:gd name="T80" fmla="*/ 137 w 137"/>
                  <a:gd name="T81" fmla="*/ 656 h 65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37" h="656">
                    <a:moveTo>
                      <a:pt x="43" y="12"/>
                    </a:moveTo>
                    <a:lnTo>
                      <a:pt x="39" y="25"/>
                    </a:lnTo>
                    <a:lnTo>
                      <a:pt x="30" y="62"/>
                    </a:lnTo>
                    <a:lnTo>
                      <a:pt x="19" y="122"/>
                    </a:lnTo>
                    <a:lnTo>
                      <a:pt x="7" y="199"/>
                    </a:lnTo>
                    <a:lnTo>
                      <a:pt x="0" y="294"/>
                    </a:lnTo>
                    <a:lnTo>
                      <a:pt x="1" y="403"/>
                    </a:lnTo>
                    <a:lnTo>
                      <a:pt x="12" y="524"/>
                    </a:lnTo>
                    <a:lnTo>
                      <a:pt x="38" y="656"/>
                    </a:lnTo>
                    <a:lnTo>
                      <a:pt x="132" y="650"/>
                    </a:lnTo>
                    <a:lnTo>
                      <a:pt x="127" y="631"/>
                    </a:lnTo>
                    <a:lnTo>
                      <a:pt x="119" y="578"/>
                    </a:lnTo>
                    <a:lnTo>
                      <a:pt x="107" y="499"/>
                    </a:lnTo>
                    <a:lnTo>
                      <a:pt x="97" y="403"/>
                    </a:lnTo>
                    <a:lnTo>
                      <a:pt x="92" y="297"/>
                    </a:lnTo>
                    <a:lnTo>
                      <a:pt x="94" y="192"/>
                    </a:lnTo>
                    <a:lnTo>
                      <a:pt x="108" y="91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4"/>
                    </a:lnTo>
                    <a:lnTo>
                      <a:pt x="135" y="2"/>
                    </a:lnTo>
                    <a:lnTo>
                      <a:pt x="129" y="0"/>
                    </a:lnTo>
                    <a:lnTo>
                      <a:pt x="119" y="0"/>
                    </a:lnTo>
                    <a:lnTo>
                      <a:pt x="101" y="1"/>
                    </a:lnTo>
                    <a:lnTo>
                      <a:pt x="77" y="5"/>
                    </a:lnTo>
                    <a:lnTo>
                      <a:pt x="43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5" name="Freeform 80"/>
              <p:cNvSpPr>
                <a:spLocks/>
              </p:cNvSpPr>
              <p:nvPr/>
            </p:nvSpPr>
            <p:spPr bwMode="auto">
              <a:xfrm>
                <a:off x="6412" y="13680"/>
                <a:ext cx="116" cy="560"/>
              </a:xfrm>
              <a:custGeom>
                <a:avLst/>
                <a:gdLst>
                  <a:gd name="T0" fmla="*/ 36 w 116"/>
                  <a:gd name="T1" fmla="*/ 11 h 560"/>
                  <a:gd name="T2" fmla="*/ 33 w 116"/>
                  <a:gd name="T3" fmla="*/ 21 h 560"/>
                  <a:gd name="T4" fmla="*/ 24 w 116"/>
                  <a:gd name="T5" fmla="*/ 53 h 560"/>
                  <a:gd name="T6" fmla="*/ 15 w 116"/>
                  <a:gd name="T7" fmla="*/ 103 h 560"/>
                  <a:gd name="T8" fmla="*/ 5 w 116"/>
                  <a:gd name="T9" fmla="*/ 169 h 560"/>
                  <a:gd name="T10" fmla="*/ 0 w 116"/>
                  <a:gd name="T11" fmla="*/ 250 h 560"/>
                  <a:gd name="T12" fmla="*/ 1 w 116"/>
                  <a:gd name="T13" fmla="*/ 344 h 560"/>
                  <a:gd name="T14" fmla="*/ 10 w 116"/>
                  <a:gd name="T15" fmla="*/ 448 h 560"/>
                  <a:gd name="T16" fmla="*/ 32 w 116"/>
                  <a:gd name="T17" fmla="*/ 560 h 560"/>
                  <a:gd name="T18" fmla="*/ 112 w 116"/>
                  <a:gd name="T19" fmla="*/ 555 h 560"/>
                  <a:gd name="T20" fmla="*/ 108 w 116"/>
                  <a:gd name="T21" fmla="*/ 538 h 560"/>
                  <a:gd name="T22" fmla="*/ 101 w 116"/>
                  <a:gd name="T23" fmla="*/ 493 h 560"/>
                  <a:gd name="T24" fmla="*/ 91 w 116"/>
                  <a:gd name="T25" fmla="*/ 426 h 560"/>
                  <a:gd name="T26" fmla="*/ 82 w 116"/>
                  <a:gd name="T27" fmla="*/ 344 h 560"/>
                  <a:gd name="T28" fmla="*/ 77 w 116"/>
                  <a:gd name="T29" fmla="*/ 255 h 560"/>
                  <a:gd name="T30" fmla="*/ 79 w 116"/>
                  <a:gd name="T31" fmla="*/ 164 h 560"/>
                  <a:gd name="T32" fmla="*/ 91 w 116"/>
                  <a:gd name="T33" fmla="*/ 79 h 560"/>
                  <a:gd name="T34" fmla="*/ 116 w 116"/>
                  <a:gd name="T35" fmla="*/ 6 h 560"/>
                  <a:gd name="T36" fmla="*/ 116 w 116"/>
                  <a:gd name="T37" fmla="*/ 5 h 560"/>
                  <a:gd name="T38" fmla="*/ 116 w 116"/>
                  <a:gd name="T39" fmla="*/ 4 h 560"/>
                  <a:gd name="T40" fmla="*/ 114 w 116"/>
                  <a:gd name="T41" fmla="*/ 2 h 560"/>
                  <a:gd name="T42" fmla="*/ 109 w 116"/>
                  <a:gd name="T43" fmla="*/ 0 h 560"/>
                  <a:gd name="T44" fmla="*/ 100 w 116"/>
                  <a:gd name="T45" fmla="*/ 0 h 560"/>
                  <a:gd name="T46" fmla="*/ 86 w 116"/>
                  <a:gd name="T47" fmla="*/ 1 h 560"/>
                  <a:gd name="T48" fmla="*/ 65 w 116"/>
                  <a:gd name="T49" fmla="*/ 4 h 560"/>
                  <a:gd name="T50" fmla="*/ 36 w 116"/>
                  <a:gd name="T51" fmla="*/ 11 h 56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6"/>
                  <a:gd name="T79" fmla="*/ 0 h 560"/>
                  <a:gd name="T80" fmla="*/ 116 w 116"/>
                  <a:gd name="T81" fmla="*/ 560 h 56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6" h="560">
                    <a:moveTo>
                      <a:pt x="36" y="11"/>
                    </a:moveTo>
                    <a:lnTo>
                      <a:pt x="33" y="21"/>
                    </a:lnTo>
                    <a:lnTo>
                      <a:pt x="24" y="53"/>
                    </a:lnTo>
                    <a:lnTo>
                      <a:pt x="15" y="103"/>
                    </a:lnTo>
                    <a:lnTo>
                      <a:pt x="5" y="169"/>
                    </a:lnTo>
                    <a:lnTo>
                      <a:pt x="0" y="250"/>
                    </a:lnTo>
                    <a:lnTo>
                      <a:pt x="1" y="344"/>
                    </a:lnTo>
                    <a:lnTo>
                      <a:pt x="10" y="448"/>
                    </a:lnTo>
                    <a:lnTo>
                      <a:pt x="32" y="560"/>
                    </a:lnTo>
                    <a:lnTo>
                      <a:pt x="112" y="555"/>
                    </a:lnTo>
                    <a:lnTo>
                      <a:pt x="108" y="538"/>
                    </a:lnTo>
                    <a:lnTo>
                      <a:pt x="101" y="493"/>
                    </a:lnTo>
                    <a:lnTo>
                      <a:pt x="91" y="426"/>
                    </a:lnTo>
                    <a:lnTo>
                      <a:pt x="82" y="344"/>
                    </a:lnTo>
                    <a:lnTo>
                      <a:pt x="77" y="255"/>
                    </a:lnTo>
                    <a:lnTo>
                      <a:pt x="79" y="164"/>
                    </a:lnTo>
                    <a:lnTo>
                      <a:pt x="91" y="79"/>
                    </a:lnTo>
                    <a:lnTo>
                      <a:pt x="116" y="6"/>
                    </a:lnTo>
                    <a:lnTo>
                      <a:pt x="116" y="5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09" y="0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65" y="4"/>
                    </a:lnTo>
                    <a:lnTo>
                      <a:pt x="36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6" name="Freeform 81"/>
              <p:cNvSpPr>
                <a:spLocks/>
              </p:cNvSpPr>
              <p:nvPr/>
            </p:nvSpPr>
            <p:spPr bwMode="auto">
              <a:xfrm>
                <a:off x="6417" y="13724"/>
                <a:ext cx="97" cy="463"/>
              </a:xfrm>
              <a:custGeom>
                <a:avLst/>
                <a:gdLst>
                  <a:gd name="T0" fmla="*/ 30 w 97"/>
                  <a:gd name="T1" fmla="*/ 9 h 463"/>
                  <a:gd name="T2" fmla="*/ 27 w 97"/>
                  <a:gd name="T3" fmla="*/ 17 h 463"/>
                  <a:gd name="T4" fmla="*/ 20 w 97"/>
                  <a:gd name="T5" fmla="*/ 44 h 463"/>
                  <a:gd name="T6" fmla="*/ 12 w 97"/>
                  <a:gd name="T7" fmla="*/ 85 h 463"/>
                  <a:gd name="T8" fmla="*/ 4 w 97"/>
                  <a:gd name="T9" fmla="*/ 140 h 463"/>
                  <a:gd name="T10" fmla="*/ 0 w 97"/>
                  <a:gd name="T11" fmla="*/ 207 h 463"/>
                  <a:gd name="T12" fmla="*/ 0 w 97"/>
                  <a:gd name="T13" fmla="*/ 285 h 463"/>
                  <a:gd name="T14" fmla="*/ 9 w 97"/>
                  <a:gd name="T15" fmla="*/ 370 h 463"/>
                  <a:gd name="T16" fmla="*/ 26 w 97"/>
                  <a:gd name="T17" fmla="*/ 463 h 463"/>
                  <a:gd name="T18" fmla="*/ 93 w 97"/>
                  <a:gd name="T19" fmla="*/ 460 h 463"/>
                  <a:gd name="T20" fmla="*/ 89 w 97"/>
                  <a:gd name="T21" fmla="*/ 446 h 463"/>
                  <a:gd name="T22" fmla="*/ 83 w 97"/>
                  <a:gd name="T23" fmla="*/ 408 h 463"/>
                  <a:gd name="T24" fmla="*/ 75 w 97"/>
                  <a:gd name="T25" fmla="*/ 353 h 463"/>
                  <a:gd name="T26" fmla="*/ 68 w 97"/>
                  <a:gd name="T27" fmla="*/ 285 h 463"/>
                  <a:gd name="T28" fmla="*/ 65 w 97"/>
                  <a:gd name="T29" fmla="*/ 211 h 463"/>
                  <a:gd name="T30" fmla="*/ 67 w 97"/>
                  <a:gd name="T31" fmla="*/ 136 h 463"/>
                  <a:gd name="T32" fmla="*/ 76 w 97"/>
                  <a:gd name="T33" fmla="*/ 65 h 463"/>
                  <a:gd name="T34" fmla="*/ 97 w 97"/>
                  <a:gd name="T35" fmla="*/ 5 h 463"/>
                  <a:gd name="T36" fmla="*/ 97 w 97"/>
                  <a:gd name="T37" fmla="*/ 4 h 463"/>
                  <a:gd name="T38" fmla="*/ 97 w 97"/>
                  <a:gd name="T39" fmla="*/ 3 h 463"/>
                  <a:gd name="T40" fmla="*/ 95 w 97"/>
                  <a:gd name="T41" fmla="*/ 1 h 463"/>
                  <a:gd name="T42" fmla="*/ 91 w 97"/>
                  <a:gd name="T43" fmla="*/ 0 h 463"/>
                  <a:gd name="T44" fmla="*/ 84 w 97"/>
                  <a:gd name="T45" fmla="*/ 0 h 463"/>
                  <a:gd name="T46" fmla="*/ 71 w 97"/>
                  <a:gd name="T47" fmla="*/ 0 h 463"/>
                  <a:gd name="T48" fmla="*/ 54 w 97"/>
                  <a:gd name="T49" fmla="*/ 3 h 463"/>
                  <a:gd name="T50" fmla="*/ 30 w 97"/>
                  <a:gd name="T51" fmla="*/ 9 h 46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97"/>
                  <a:gd name="T79" fmla="*/ 0 h 463"/>
                  <a:gd name="T80" fmla="*/ 97 w 97"/>
                  <a:gd name="T81" fmla="*/ 463 h 46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97" h="463">
                    <a:moveTo>
                      <a:pt x="30" y="9"/>
                    </a:moveTo>
                    <a:lnTo>
                      <a:pt x="27" y="17"/>
                    </a:lnTo>
                    <a:lnTo>
                      <a:pt x="20" y="44"/>
                    </a:lnTo>
                    <a:lnTo>
                      <a:pt x="12" y="85"/>
                    </a:lnTo>
                    <a:lnTo>
                      <a:pt x="4" y="140"/>
                    </a:lnTo>
                    <a:lnTo>
                      <a:pt x="0" y="207"/>
                    </a:lnTo>
                    <a:lnTo>
                      <a:pt x="0" y="285"/>
                    </a:lnTo>
                    <a:lnTo>
                      <a:pt x="9" y="370"/>
                    </a:lnTo>
                    <a:lnTo>
                      <a:pt x="26" y="463"/>
                    </a:lnTo>
                    <a:lnTo>
                      <a:pt x="93" y="460"/>
                    </a:lnTo>
                    <a:lnTo>
                      <a:pt x="89" y="446"/>
                    </a:lnTo>
                    <a:lnTo>
                      <a:pt x="83" y="408"/>
                    </a:lnTo>
                    <a:lnTo>
                      <a:pt x="75" y="353"/>
                    </a:lnTo>
                    <a:lnTo>
                      <a:pt x="68" y="285"/>
                    </a:lnTo>
                    <a:lnTo>
                      <a:pt x="65" y="211"/>
                    </a:lnTo>
                    <a:lnTo>
                      <a:pt x="67" y="136"/>
                    </a:lnTo>
                    <a:lnTo>
                      <a:pt x="76" y="65"/>
                    </a:lnTo>
                    <a:lnTo>
                      <a:pt x="97" y="5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5" y="1"/>
                    </a:lnTo>
                    <a:lnTo>
                      <a:pt x="91" y="0"/>
                    </a:lnTo>
                    <a:lnTo>
                      <a:pt x="84" y="0"/>
                    </a:lnTo>
                    <a:lnTo>
                      <a:pt x="71" y="0"/>
                    </a:lnTo>
                    <a:lnTo>
                      <a:pt x="54" y="3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7" name="Freeform 82"/>
              <p:cNvSpPr>
                <a:spLocks/>
              </p:cNvSpPr>
              <p:nvPr/>
            </p:nvSpPr>
            <p:spPr bwMode="auto">
              <a:xfrm>
                <a:off x="6422" y="13768"/>
                <a:ext cx="77" cy="367"/>
              </a:xfrm>
              <a:custGeom>
                <a:avLst/>
                <a:gdLst>
                  <a:gd name="T0" fmla="*/ 24 w 77"/>
                  <a:gd name="T1" fmla="*/ 8 h 367"/>
                  <a:gd name="T2" fmla="*/ 22 w 77"/>
                  <a:gd name="T3" fmla="*/ 15 h 367"/>
                  <a:gd name="T4" fmla="*/ 17 w 77"/>
                  <a:gd name="T5" fmla="*/ 36 h 367"/>
                  <a:gd name="T6" fmla="*/ 10 w 77"/>
                  <a:gd name="T7" fmla="*/ 68 h 367"/>
                  <a:gd name="T8" fmla="*/ 4 w 77"/>
                  <a:gd name="T9" fmla="*/ 112 h 367"/>
                  <a:gd name="T10" fmla="*/ 0 w 77"/>
                  <a:gd name="T11" fmla="*/ 164 h 367"/>
                  <a:gd name="T12" fmla="*/ 0 w 77"/>
                  <a:gd name="T13" fmla="*/ 226 h 367"/>
                  <a:gd name="T14" fmla="*/ 7 w 77"/>
                  <a:gd name="T15" fmla="*/ 294 h 367"/>
                  <a:gd name="T16" fmla="*/ 21 w 77"/>
                  <a:gd name="T17" fmla="*/ 367 h 367"/>
                  <a:gd name="T18" fmla="*/ 74 w 77"/>
                  <a:gd name="T19" fmla="*/ 364 h 367"/>
                  <a:gd name="T20" fmla="*/ 71 w 77"/>
                  <a:gd name="T21" fmla="*/ 353 h 367"/>
                  <a:gd name="T22" fmla="*/ 66 w 77"/>
                  <a:gd name="T23" fmla="*/ 323 h 367"/>
                  <a:gd name="T24" fmla="*/ 60 w 77"/>
                  <a:gd name="T25" fmla="*/ 280 h 367"/>
                  <a:gd name="T26" fmla="*/ 54 w 77"/>
                  <a:gd name="T27" fmla="*/ 226 h 367"/>
                  <a:gd name="T28" fmla="*/ 51 w 77"/>
                  <a:gd name="T29" fmla="*/ 168 h 367"/>
                  <a:gd name="T30" fmla="*/ 53 w 77"/>
                  <a:gd name="T31" fmla="*/ 107 h 367"/>
                  <a:gd name="T32" fmla="*/ 61 w 77"/>
                  <a:gd name="T33" fmla="*/ 52 h 367"/>
                  <a:gd name="T34" fmla="*/ 77 w 77"/>
                  <a:gd name="T35" fmla="*/ 5 h 367"/>
                  <a:gd name="T36" fmla="*/ 77 w 77"/>
                  <a:gd name="T37" fmla="*/ 5 h 367"/>
                  <a:gd name="T38" fmla="*/ 77 w 77"/>
                  <a:gd name="T39" fmla="*/ 2 h 367"/>
                  <a:gd name="T40" fmla="*/ 76 w 77"/>
                  <a:gd name="T41" fmla="*/ 1 h 367"/>
                  <a:gd name="T42" fmla="*/ 72 w 77"/>
                  <a:gd name="T43" fmla="*/ 0 h 367"/>
                  <a:gd name="T44" fmla="*/ 66 w 77"/>
                  <a:gd name="T45" fmla="*/ 0 h 367"/>
                  <a:gd name="T46" fmla="*/ 56 w 77"/>
                  <a:gd name="T47" fmla="*/ 1 h 367"/>
                  <a:gd name="T48" fmla="*/ 43 w 77"/>
                  <a:gd name="T49" fmla="*/ 4 h 367"/>
                  <a:gd name="T50" fmla="*/ 24 w 77"/>
                  <a:gd name="T51" fmla="*/ 8 h 36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7"/>
                  <a:gd name="T79" fmla="*/ 0 h 367"/>
                  <a:gd name="T80" fmla="*/ 77 w 77"/>
                  <a:gd name="T81" fmla="*/ 367 h 36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7" h="367">
                    <a:moveTo>
                      <a:pt x="24" y="8"/>
                    </a:moveTo>
                    <a:lnTo>
                      <a:pt x="22" y="15"/>
                    </a:lnTo>
                    <a:lnTo>
                      <a:pt x="17" y="36"/>
                    </a:lnTo>
                    <a:lnTo>
                      <a:pt x="10" y="68"/>
                    </a:lnTo>
                    <a:lnTo>
                      <a:pt x="4" y="112"/>
                    </a:lnTo>
                    <a:lnTo>
                      <a:pt x="0" y="164"/>
                    </a:lnTo>
                    <a:lnTo>
                      <a:pt x="0" y="226"/>
                    </a:lnTo>
                    <a:lnTo>
                      <a:pt x="7" y="294"/>
                    </a:lnTo>
                    <a:lnTo>
                      <a:pt x="21" y="367"/>
                    </a:lnTo>
                    <a:lnTo>
                      <a:pt x="74" y="364"/>
                    </a:lnTo>
                    <a:lnTo>
                      <a:pt x="71" y="353"/>
                    </a:lnTo>
                    <a:lnTo>
                      <a:pt x="66" y="323"/>
                    </a:lnTo>
                    <a:lnTo>
                      <a:pt x="60" y="280"/>
                    </a:lnTo>
                    <a:lnTo>
                      <a:pt x="54" y="226"/>
                    </a:lnTo>
                    <a:lnTo>
                      <a:pt x="51" y="168"/>
                    </a:lnTo>
                    <a:lnTo>
                      <a:pt x="53" y="107"/>
                    </a:lnTo>
                    <a:lnTo>
                      <a:pt x="61" y="52"/>
                    </a:lnTo>
                    <a:lnTo>
                      <a:pt x="77" y="5"/>
                    </a:lnTo>
                    <a:lnTo>
                      <a:pt x="77" y="2"/>
                    </a:lnTo>
                    <a:lnTo>
                      <a:pt x="76" y="1"/>
                    </a:lnTo>
                    <a:lnTo>
                      <a:pt x="72" y="0"/>
                    </a:lnTo>
                    <a:lnTo>
                      <a:pt x="66" y="0"/>
                    </a:lnTo>
                    <a:lnTo>
                      <a:pt x="56" y="1"/>
                    </a:lnTo>
                    <a:lnTo>
                      <a:pt x="43" y="4"/>
                    </a:lnTo>
                    <a:lnTo>
                      <a:pt x="24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8" name="Freeform 83"/>
              <p:cNvSpPr>
                <a:spLocks/>
              </p:cNvSpPr>
              <p:nvPr/>
            </p:nvSpPr>
            <p:spPr bwMode="auto">
              <a:xfrm>
                <a:off x="6428" y="13813"/>
                <a:ext cx="56" cy="271"/>
              </a:xfrm>
              <a:custGeom>
                <a:avLst/>
                <a:gdLst>
                  <a:gd name="T0" fmla="*/ 17 w 56"/>
                  <a:gd name="T1" fmla="*/ 5 h 271"/>
                  <a:gd name="T2" fmla="*/ 16 w 56"/>
                  <a:gd name="T3" fmla="*/ 10 h 271"/>
                  <a:gd name="T4" fmla="*/ 12 w 56"/>
                  <a:gd name="T5" fmla="*/ 25 h 271"/>
                  <a:gd name="T6" fmla="*/ 6 w 56"/>
                  <a:gd name="T7" fmla="*/ 49 h 271"/>
                  <a:gd name="T8" fmla="*/ 2 w 56"/>
                  <a:gd name="T9" fmla="*/ 82 h 271"/>
                  <a:gd name="T10" fmla="*/ 0 w 56"/>
                  <a:gd name="T11" fmla="*/ 122 h 271"/>
                  <a:gd name="T12" fmla="*/ 0 w 56"/>
                  <a:gd name="T13" fmla="*/ 166 h 271"/>
                  <a:gd name="T14" fmla="*/ 4 w 56"/>
                  <a:gd name="T15" fmla="*/ 217 h 271"/>
                  <a:gd name="T16" fmla="*/ 15 w 56"/>
                  <a:gd name="T17" fmla="*/ 271 h 271"/>
                  <a:gd name="T18" fmla="*/ 54 w 56"/>
                  <a:gd name="T19" fmla="*/ 268 h 271"/>
                  <a:gd name="T20" fmla="*/ 52 w 56"/>
                  <a:gd name="T21" fmla="*/ 261 h 271"/>
                  <a:gd name="T22" fmla="*/ 48 w 56"/>
                  <a:gd name="T23" fmla="*/ 238 h 271"/>
                  <a:gd name="T24" fmla="*/ 44 w 56"/>
                  <a:gd name="T25" fmla="*/ 206 h 271"/>
                  <a:gd name="T26" fmla="*/ 40 w 56"/>
                  <a:gd name="T27" fmla="*/ 166 h 271"/>
                  <a:gd name="T28" fmla="*/ 37 w 56"/>
                  <a:gd name="T29" fmla="*/ 123 h 271"/>
                  <a:gd name="T30" fmla="*/ 39 w 56"/>
                  <a:gd name="T31" fmla="*/ 78 h 271"/>
                  <a:gd name="T32" fmla="*/ 44 w 56"/>
                  <a:gd name="T33" fmla="*/ 37 h 271"/>
                  <a:gd name="T34" fmla="*/ 56 w 56"/>
                  <a:gd name="T35" fmla="*/ 3 h 271"/>
                  <a:gd name="T36" fmla="*/ 56 w 56"/>
                  <a:gd name="T37" fmla="*/ 3 h 271"/>
                  <a:gd name="T38" fmla="*/ 56 w 56"/>
                  <a:gd name="T39" fmla="*/ 2 h 271"/>
                  <a:gd name="T40" fmla="*/ 55 w 56"/>
                  <a:gd name="T41" fmla="*/ 1 h 271"/>
                  <a:gd name="T42" fmla="*/ 52 w 56"/>
                  <a:gd name="T43" fmla="*/ 0 h 271"/>
                  <a:gd name="T44" fmla="*/ 48 w 56"/>
                  <a:gd name="T45" fmla="*/ 0 h 271"/>
                  <a:gd name="T46" fmla="*/ 42 w 56"/>
                  <a:gd name="T47" fmla="*/ 0 h 271"/>
                  <a:gd name="T48" fmla="*/ 31 w 56"/>
                  <a:gd name="T49" fmla="*/ 2 h 271"/>
                  <a:gd name="T50" fmla="*/ 17 w 56"/>
                  <a:gd name="T51" fmla="*/ 5 h 27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6"/>
                  <a:gd name="T79" fmla="*/ 0 h 271"/>
                  <a:gd name="T80" fmla="*/ 56 w 56"/>
                  <a:gd name="T81" fmla="*/ 271 h 27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6" h="271">
                    <a:moveTo>
                      <a:pt x="17" y="5"/>
                    </a:moveTo>
                    <a:lnTo>
                      <a:pt x="16" y="10"/>
                    </a:lnTo>
                    <a:lnTo>
                      <a:pt x="12" y="25"/>
                    </a:lnTo>
                    <a:lnTo>
                      <a:pt x="6" y="49"/>
                    </a:lnTo>
                    <a:lnTo>
                      <a:pt x="2" y="82"/>
                    </a:lnTo>
                    <a:lnTo>
                      <a:pt x="0" y="122"/>
                    </a:lnTo>
                    <a:lnTo>
                      <a:pt x="0" y="166"/>
                    </a:lnTo>
                    <a:lnTo>
                      <a:pt x="4" y="217"/>
                    </a:lnTo>
                    <a:lnTo>
                      <a:pt x="15" y="271"/>
                    </a:lnTo>
                    <a:lnTo>
                      <a:pt x="54" y="268"/>
                    </a:lnTo>
                    <a:lnTo>
                      <a:pt x="52" y="261"/>
                    </a:lnTo>
                    <a:lnTo>
                      <a:pt x="48" y="238"/>
                    </a:lnTo>
                    <a:lnTo>
                      <a:pt x="44" y="206"/>
                    </a:lnTo>
                    <a:lnTo>
                      <a:pt x="40" y="166"/>
                    </a:lnTo>
                    <a:lnTo>
                      <a:pt x="37" y="123"/>
                    </a:lnTo>
                    <a:lnTo>
                      <a:pt x="39" y="78"/>
                    </a:lnTo>
                    <a:lnTo>
                      <a:pt x="44" y="37"/>
                    </a:lnTo>
                    <a:lnTo>
                      <a:pt x="56" y="3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2" y="0"/>
                    </a:lnTo>
                    <a:lnTo>
                      <a:pt x="31" y="2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39" name="Freeform 84"/>
              <p:cNvSpPr>
                <a:spLocks/>
              </p:cNvSpPr>
              <p:nvPr/>
            </p:nvSpPr>
            <p:spPr bwMode="auto">
              <a:xfrm>
                <a:off x="7211" y="13549"/>
                <a:ext cx="186" cy="732"/>
              </a:xfrm>
              <a:custGeom>
                <a:avLst/>
                <a:gdLst>
                  <a:gd name="T0" fmla="*/ 186 w 186"/>
                  <a:gd name="T1" fmla="*/ 6 h 732"/>
                  <a:gd name="T2" fmla="*/ 182 w 186"/>
                  <a:gd name="T3" fmla="*/ 11 h 732"/>
                  <a:gd name="T4" fmla="*/ 169 w 186"/>
                  <a:gd name="T5" fmla="*/ 29 h 732"/>
                  <a:gd name="T6" fmla="*/ 153 w 186"/>
                  <a:gd name="T7" fmla="*/ 67 h 732"/>
                  <a:gd name="T8" fmla="*/ 137 w 186"/>
                  <a:gd name="T9" fmla="*/ 130 h 732"/>
                  <a:gd name="T10" fmla="*/ 124 w 186"/>
                  <a:gd name="T11" fmla="*/ 221 h 732"/>
                  <a:gd name="T12" fmla="*/ 117 w 186"/>
                  <a:gd name="T13" fmla="*/ 350 h 732"/>
                  <a:gd name="T14" fmla="*/ 122 w 186"/>
                  <a:gd name="T15" fmla="*/ 517 h 732"/>
                  <a:gd name="T16" fmla="*/ 139 w 186"/>
                  <a:gd name="T17" fmla="*/ 732 h 732"/>
                  <a:gd name="T18" fmla="*/ 34 w 186"/>
                  <a:gd name="T19" fmla="*/ 732 h 732"/>
                  <a:gd name="T20" fmla="*/ 31 w 186"/>
                  <a:gd name="T21" fmla="*/ 711 h 732"/>
                  <a:gd name="T22" fmla="*/ 22 w 186"/>
                  <a:gd name="T23" fmla="*/ 651 h 732"/>
                  <a:gd name="T24" fmla="*/ 12 w 186"/>
                  <a:gd name="T25" fmla="*/ 563 h 732"/>
                  <a:gd name="T26" fmla="*/ 3 w 186"/>
                  <a:gd name="T27" fmla="*/ 454 h 732"/>
                  <a:gd name="T28" fmla="*/ 0 w 186"/>
                  <a:gd name="T29" fmla="*/ 335 h 732"/>
                  <a:gd name="T30" fmla="*/ 6 w 186"/>
                  <a:gd name="T31" fmla="*/ 213 h 732"/>
                  <a:gd name="T32" fmla="*/ 25 w 186"/>
                  <a:gd name="T33" fmla="*/ 98 h 732"/>
                  <a:gd name="T34" fmla="*/ 60 w 186"/>
                  <a:gd name="T35" fmla="*/ 0 h 732"/>
                  <a:gd name="T36" fmla="*/ 186 w 186"/>
                  <a:gd name="T37" fmla="*/ 6 h 73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86"/>
                  <a:gd name="T58" fmla="*/ 0 h 732"/>
                  <a:gd name="T59" fmla="*/ 186 w 186"/>
                  <a:gd name="T60" fmla="*/ 732 h 73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86" h="732">
                    <a:moveTo>
                      <a:pt x="186" y="6"/>
                    </a:moveTo>
                    <a:lnTo>
                      <a:pt x="182" y="11"/>
                    </a:lnTo>
                    <a:lnTo>
                      <a:pt x="169" y="29"/>
                    </a:lnTo>
                    <a:lnTo>
                      <a:pt x="153" y="67"/>
                    </a:lnTo>
                    <a:lnTo>
                      <a:pt x="137" y="130"/>
                    </a:lnTo>
                    <a:lnTo>
                      <a:pt x="124" y="221"/>
                    </a:lnTo>
                    <a:lnTo>
                      <a:pt x="117" y="350"/>
                    </a:lnTo>
                    <a:lnTo>
                      <a:pt x="122" y="517"/>
                    </a:lnTo>
                    <a:lnTo>
                      <a:pt x="139" y="732"/>
                    </a:lnTo>
                    <a:lnTo>
                      <a:pt x="34" y="732"/>
                    </a:lnTo>
                    <a:lnTo>
                      <a:pt x="31" y="711"/>
                    </a:lnTo>
                    <a:lnTo>
                      <a:pt x="22" y="651"/>
                    </a:lnTo>
                    <a:lnTo>
                      <a:pt x="12" y="563"/>
                    </a:lnTo>
                    <a:lnTo>
                      <a:pt x="3" y="454"/>
                    </a:lnTo>
                    <a:lnTo>
                      <a:pt x="0" y="335"/>
                    </a:lnTo>
                    <a:lnTo>
                      <a:pt x="6" y="213"/>
                    </a:lnTo>
                    <a:lnTo>
                      <a:pt x="25" y="98"/>
                    </a:lnTo>
                    <a:lnTo>
                      <a:pt x="60" y="0"/>
                    </a:lnTo>
                    <a:lnTo>
                      <a:pt x="186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0" name="Freeform 85"/>
              <p:cNvSpPr>
                <a:spLocks/>
              </p:cNvSpPr>
              <p:nvPr/>
            </p:nvSpPr>
            <p:spPr bwMode="auto">
              <a:xfrm>
                <a:off x="7219" y="13600"/>
                <a:ext cx="158" cy="625"/>
              </a:xfrm>
              <a:custGeom>
                <a:avLst/>
                <a:gdLst>
                  <a:gd name="T0" fmla="*/ 158 w 158"/>
                  <a:gd name="T1" fmla="*/ 4 h 625"/>
                  <a:gd name="T2" fmla="*/ 153 w 158"/>
                  <a:gd name="T3" fmla="*/ 9 h 625"/>
                  <a:gd name="T4" fmla="*/ 144 w 158"/>
                  <a:gd name="T5" fmla="*/ 25 h 625"/>
                  <a:gd name="T6" fmla="*/ 130 w 158"/>
                  <a:gd name="T7" fmla="*/ 57 h 625"/>
                  <a:gd name="T8" fmla="*/ 116 w 158"/>
                  <a:gd name="T9" fmla="*/ 110 h 625"/>
                  <a:gd name="T10" fmla="*/ 105 w 158"/>
                  <a:gd name="T11" fmla="*/ 189 h 625"/>
                  <a:gd name="T12" fmla="*/ 100 w 158"/>
                  <a:gd name="T13" fmla="*/ 298 h 625"/>
                  <a:gd name="T14" fmla="*/ 103 w 158"/>
                  <a:gd name="T15" fmla="*/ 441 h 625"/>
                  <a:gd name="T16" fmla="*/ 118 w 158"/>
                  <a:gd name="T17" fmla="*/ 625 h 625"/>
                  <a:gd name="T18" fmla="*/ 29 w 158"/>
                  <a:gd name="T19" fmla="*/ 625 h 625"/>
                  <a:gd name="T20" fmla="*/ 25 w 158"/>
                  <a:gd name="T21" fmla="*/ 607 h 625"/>
                  <a:gd name="T22" fmla="*/ 18 w 158"/>
                  <a:gd name="T23" fmla="*/ 556 h 625"/>
                  <a:gd name="T24" fmla="*/ 9 w 158"/>
                  <a:gd name="T25" fmla="*/ 480 h 625"/>
                  <a:gd name="T26" fmla="*/ 2 w 158"/>
                  <a:gd name="T27" fmla="*/ 387 h 625"/>
                  <a:gd name="T28" fmla="*/ 0 w 158"/>
                  <a:gd name="T29" fmla="*/ 286 h 625"/>
                  <a:gd name="T30" fmla="*/ 5 w 158"/>
                  <a:gd name="T31" fmla="*/ 182 h 625"/>
                  <a:gd name="T32" fmla="*/ 21 w 158"/>
                  <a:gd name="T33" fmla="*/ 84 h 625"/>
                  <a:gd name="T34" fmla="*/ 51 w 158"/>
                  <a:gd name="T35" fmla="*/ 0 h 625"/>
                  <a:gd name="T36" fmla="*/ 158 w 158"/>
                  <a:gd name="T37" fmla="*/ 4 h 62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8"/>
                  <a:gd name="T58" fmla="*/ 0 h 625"/>
                  <a:gd name="T59" fmla="*/ 158 w 158"/>
                  <a:gd name="T60" fmla="*/ 625 h 62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8" h="625">
                    <a:moveTo>
                      <a:pt x="158" y="4"/>
                    </a:moveTo>
                    <a:lnTo>
                      <a:pt x="153" y="9"/>
                    </a:lnTo>
                    <a:lnTo>
                      <a:pt x="144" y="25"/>
                    </a:lnTo>
                    <a:lnTo>
                      <a:pt x="130" y="57"/>
                    </a:lnTo>
                    <a:lnTo>
                      <a:pt x="116" y="110"/>
                    </a:lnTo>
                    <a:lnTo>
                      <a:pt x="105" y="189"/>
                    </a:lnTo>
                    <a:lnTo>
                      <a:pt x="100" y="298"/>
                    </a:lnTo>
                    <a:lnTo>
                      <a:pt x="103" y="441"/>
                    </a:lnTo>
                    <a:lnTo>
                      <a:pt x="118" y="625"/>
                    </a:lnTo>
                    <a:lnTo>
                      <a:pt x="29" y="625"/>
                    </a:lnTo>
                    <a:lnTo>
                      <a:pt x="25" y="607"/>
                    </a:lnTo>
                    <a:lnTo>
                      <a:pt x="18" y="556"/>
                    </a:lnTo>
                    <a:lnTo>
                      <a:pt x="9" y="480"/>
                    </a:lnTo>
                    <a:lnTo>
                      <a:pt x="2" y="387"/>
                    </a:lnTo>
                    <a:lnTo>
                      <a:pt x="0" y="286"/>
                    </a:lnTo>
                    <a:lnTo>
                      <a:pt x="5" y="182"/>
                    </a:lnTo>
                    <a:lnTo>
                      <a:pt x="21" y="84"/>
                    </a:lnTo>
                    <a:lnTo>
                      <a:pt x="51" y="0"/>
                    </a:lnTo>
                    <a:lnTo>
                      <a:pt x="158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1" name="Freeform 86"/>
              <p:cNvSpPr>
                <a:spLocks/>
              </p:cNvSpPr>
              <p:nvPr/>
            </p:nvSpPr>
            <p:spPr bwMode="auto">
              <a:xfrm>
                <a:off x="7225" y="13651"/>
                <a:ext cx="131" cy="517"/>
              </a:xfrm>
              <a:custGeom>
                <a:avLst/>
                <a:gdLst>
                  <a:gd name="T0" fmla="*/ 131 w 131"/>
                  <a:gd name="T1" fmla="*/ 4 h 517"/>
                  <a:gd name="T2" fmla="*/ 128 w 131"/>
                  <a:gd name="T3" fmla="*/ 7 h 517"/>
                  <a:gd name="T4" fmla="*/ 119 w 131"/>
                  <a:gd name="T5" fmla="*/ 21 h 517"/>
                  <a:gd name="T6" fmla="*/ 109 w 131"/>
                  <a:gd name="T7" fmla="*/ 47 h 517"/>
                  <a:gd name="T8" fmla="*/ 97 w 131"/>
                  <a:gd name="T9" fmla="*/ 91 h 517"/>
                  <a:gd name="T10" fmla="*/ 88 w 131"/>
                  <a:gd name="T11" fmla="*/ 156 h 517"/>
                  <a:gd name="T12" fmla="*/ 84 w 131"/>
                  <a:gd name="T13" fmla="*/ 247 h 517"/>
                  <a:gd name="T14" fmla="*/ 86 w 131"/>
                  <a:gd name="T15" fmla="*/ 366 h 517"/>
                  <a:gd name="T16" fmla="*/ 99 w 131"/>
                  <a:gd name="T17" fmla="*/ 517 h 517"/>
                  <a:gd name="T18" fmla="*/ 25 w 131"/>
                  <a:gd name="T19" fmla="*/ 517 h 517"/>
                  <a:gd name="T20" fmla="*/ 23 w 131"/>
                  <a:gd name="T21" fmla="*/ 502 h 517"/>
                  <a:gd name="T22" fmla="*/ 16 w 131"/>
                  <a:gd name="T23" fmla="*/ 460 h 517"/>
                  <a:gd name="T24" fmla="*/ 9 w 131"/>
                  <a:gd name="T25" fmla="*/ 397 h 517"/>
                  <a:gd name="T26" fmla="*/ 2 w 131"/>
                  <a:gd name="T27" fmla="*/ 320 h 517"/>
                  <a:gd name="T28" fmla="*/ 0 w 131"/>
                  <a:gd name="T29" fmla="*/ 236 h 517"/>
                  <a:gd name="T30" fmla="*/ 4 w 131"/>
                  <a:gd name="T31" fmla="*/ 151 h 517"/>
                  <a:gd name="T32" fmla="*/ 18 w 131"/>
                  <a:gd name="T33" fmla="*/ 70 h 517"/>
                  <a:gd name="T34" fmla="*/ 43 w 131"/>
                  <a:gd name="T35" fmla="*/ 0 h 517"/>
                  <a:gd name="T36" fmla="*/ 131 w 131"/>
                  <a:gd name="T37" fmla="*/ 4 h 51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1"/>
                  <a:gd name="T58" fmla="*/ 0 h 517"/>
                  <a:gd name="T59" fmla="*/ 131 w 131"/>
                  <a:gd name="T60" fmla="*/ 517 h 51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1" h="517">
                    <a:moveTo>
                      <a:pt x="131" y="4"/>
                    </a:moveTo>
                    <a:lnTo>
                      <a:pt x="128" y="7"/>
                    </a:lnTo>
                    <a:lnTo>
                      <a:pt x="119" y="21"/>
                    </a:lnTo>
                    <a:lnTo>
                      <a:pt x="109" y="47"/>
                    </a:lnTo>
                    <a:lnTo>
                      <a:pt x="97" y="91"/>
                    </a:lnTo>
                    <a:lnTo>
                      <a:pt x="88" y="156"/>
                    </a:lnTo>
                    <a:lnTo>
                      <a:pt x="84" y="247"/>
                    </a:lnTo>
                    <a:lnTo>
                      <a:pt x="86" y="366"/>
                    </a:lnTo>
                    <a:lnTo>
                      <a:pt x="99" y="517"/>
                    </a:lnTo>
                    <a:lnTo>
                      <a:pt x="25" y="517"/>
                    </a:lnTo>
                    <a:lnTo>
                      <a:pt x="23" y="502"/>
                    </a:lnTo>
                    <a:lnTo>
                      <a:pt x="16" y="460"/>
                    </a:lnTo>
                    <a:lnTo>
                      <a:pt x="9" y="397"/>
                    </a:lnTo>
                    <a:lnTo>
                      <a:pt x="2" y="320"/>
                    </a:lnTo>
                    <a:lnTo>
                      <a:pt x="0" y="236"/>
                    </a:lnTo>
                    <a:lnTo>
                      <a:pt x="4" y="151"/>
                    </a:lnTo>
                    <a:lnTo>
                      <a:pt x="18" y="70"/>
                    </a:lnTo>
                    <a:lnTo>
                      <a:pt x="43" y="0"/>
                    </a:lnTo>
                    <a:lnTo>
                      <a:pt x="131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2" name="Freeform 87"/>
              <p:cNvSpPr>
                <a:spLocks/>
              </p:cNvSpPr>
              <p:nvPr/>
            </p:nvSpPr>
            <p:spPr bwMode="auto">
              <a:xfrm>
                <a:off x="7233" y="13701"/>
                <a:ext cx="104" cy="411"/>
              </a:xfrm>
              <a:custGeom>
                <a:avLst/>
                <a:gdLst>
                  <a:gd name="T0" fmla="*/ 104 w 104"/>
                  <a:gd name="T1" fmla="*/ 4 h 411"/>
                  <a:gd name="T2" fmla="*/ 101 w 104"/>
                  <a:gd name="T3" fmla="*/ 7 h 411"/>
                  <a:gd name="T4" fmla="*/ 94 w 104"/>
                  <a:gd name="T5" fmla="*/ 17 h 411"/>
                  <a:gd name="T6" fmla="*/ 86 w 104"/>
                  <a:gd name="T7" fmla="*/ 38 h 411"/>
                  <a:gd name="T8" fmla="*/ 76 w 104"/>
                  <a:gd name="T9" fmla="*/ 73 h 411"/>
                  <a:gd name="T10" fmla="*/ 69 w 104"/>
                  <a:gd name="T11" fmla="*/ 125 h 411"/>
                  <a:gd name="T12" fmla="*/ 65 w 104"/>
                  <a:gd name="T13" fmla="*/ 196 h 411"/>
                  <a:gd name="T14" fmla="*/ 67 w 104"/>
                  <a:gd name="T15" fmla="*/ 291 h 411"/>
                  <a:gd name="T16" fmla="*/ 77 w 104"/>
                  <a:gd name="T17" fmla="*/ 411 h 411"/>
                  <a:gd name="T18" fmla="*/ 19 w 104"/>
                  <a:gd name="T19" fmla="*/ 411 h 411"/>
                  <a:gd name="T20" fmla="*/ 17 w 104"/>
                  <a:gd name="T21" fmla="*/ 399 h 411"/>
                  <a:gd name="T22" fmla="*/ 11 w 104"/>
                  <a:gd name="T23" fmla="*/ 365 h 411"/>
                  <a:gd name="T24" fmla="*/ 6 w 104"/>
                  <a:gd name="T25" fmla="*/ 316 h 411"/>
                  <a:gd name="T26" fmla="*/ 2 w 104"/>
                  <a:gd name="T27" fmla="*/ 255 h 411"/>
                  <a:gd name="T28" fmla="*/ 0 w 104"/>
                  <a:gd name="T29" fmla="*/ 188 h 411"/>
                  <a:gd name="T30" fmla="*/ 4 w 104"/>
                  <a:gd name="T31" fmla="*/ 120 h 411"/>
                  <a:gd name="T32" fmla="*/ 15 w 104"/>
                  <a:gd name="T33" fmla="*/ 55 h 411"/>
                  <a:gd name="T34" fmla="*/ 34 w 104"/>
                  <a:gd name="T35" fmla="*/ 0 h 411"/>
                  <a:gd name="T36" fmla="*/ 104 w 104"/>
                  <a:gd name="T37" fmla="*/ 4 h 4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4"/>
                  <a:gd name="T58" fmla="*/ 0 h 411"/>
                  <a:gd name="T59" fmla="*/ 104 w 104"/>
                  <a:gd name="T60" fmla="*/ 411 h 41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4" h="411">
                    <a:moveTo>
                      <a:pt x="104" y="4"/>
                    </a:moveTo>
                    <a:lnTo>
                      <a:pt x="101" y="7"/>
                    </a:lnTo>
                    <a:lnTo>
                      <a:pt x="94" y="17"/>
                    </a:lnTo>
                    <a:lnTo>
                      <a:pt x="86" y="38"/>
                    </a:lnTo>
                    <a:lnTo>
                      <a:pt x="76" y="73"/>
                    </a:lnTo>
                    <a:lnTo>
                      <a:pt x="69" y="125"/>
                    </a:lnTo>
                    <a:lnTo>
                      <a:pt x="65" y="196"/>
                    </a:lnTo>
                    <a:lnTo>
                      <a:pt x="67" y="291"/>
                    </a:lnTo>
                    <a:lnTo>
                      <a:pt x="77" y="411"/>
                    </a:lnTo>
                    <a:lnTo>
                      <a:pt x="19" y="411"/>
                    </a:lnTo>
                    <a:lnTo>
                      <a:pt x="17" y="399"/>
                    </a:lnTo>
                    <a:lnTo>
                      <a:pt x="11" y="365"/>
                    </a:lnTo>
                    <a:lnTo>
                      <a:pt x="6" y="316"/>
                    </a:lnTo>
                    <a:lnTo>
                      <a:pt x="2" y="255"/>
                    </a:lnTo>
                    <a:lnTo>
                      <a:pt x="0" y="188"/>
                    </a:lnTo>
                    <a:lnTo>
                      <a:pt x="4" y="120"/>
                    </a:lnTo>
                    <a:lnTo>
                      <a:pt x="15" y="55"/>
                    </a:lnTo>
                    <a:lnTo>
                      <a:pt x="34" y="0"/>
                    </a:lnTo>
                    <a:lnTo>
                      <a:pt x="10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3" name="Freeform 88"/>
              <p:cNvSpPr>
                <a:spLocks/>
              </p:cNvSpPr>
              <p:nvPr/>
            </p:nvSpPr>
            <p:spPr bwMode="auto">
              <a:xfrm>
                <a:off x="7240" y="13752"/>
                <a:ext cx="76" cy="302"/>
              </a:xfrm>
              <a:custGeom>
                <a:avLst/>
                <a:gdLst>
                  <a:gd name="T0" fmla="*/ 76 w 76"/>
                  <a:gd name="T1" fmla="*/ 2 h 302"/>
                  <a:gd name="T2" fmla="*/ 74 w 76"/>
                  <a:gd name="T3" fmla="*/ 4 h 302"/>
                  <a:gd name="T4" fmla="*/ 70 w 76"/>
                  <a:gd name="T5" fmla="*/ 12 h 302"/>
                  <a:gd name="T6" fmla="*/ 62 w 76"/>
                  <a:gd name="T7" fmla="*/ 28 h 302"/>
                  <a:gd name="T8" fmla="*/ 56 w 76"/>
                  <a:gd name="T9" fmla="*/ 53 h 302"/>
                  <a:gd name="T10" fmla="*/ 51 w 76"/>
                  <a:gd name="T11" fmla="*/ 92 h 302"/>
                  <a:gd name="T12" fmla="*/ 49 w 76"/>
                  <a:gd name="T13" fmla="*/ 145 h 302"/>
                  <a:gd name="T14" fmla="*/ 50 w 76"/>
                  <a:gd name="T15" fmla="*/ 214 h 302"/>
                  <a:gd name="T16" fmla="*/ 57 w 76"/>
                  <a:gd name="T17" fmla="*/ 302 h 302"/>
                  <a:gd name="T18" fmla="*/ 14 w 76"/>
                  <a:gd name="T19" fmla="*/ 302 h 302"/>
                  <a:gd name="T20" fmla="*/ 13 w 76"/>
                  <a:gd name="T21" fmla="*/ 294 h 302"/>
                  <a:gd name="T22" fmla="*/ 9 w 76"/>
                  <a:gd name="T23" fmla="*/ 269 h 302"/>
                  <a:gd name="T24" fmla="*/ 4 w 76"/>
                  <a:gd name="T25" fmla="*/ 232 h 302"/>
                  <a:gd name="T26" fmla="*/ 1 w 76"/>
                  <a:gd name="T27" fmla="*/ 188 h 302"/>
                  <a:gd name="T28" fmla="*/ 0 w 76"/>
                  <a:gd name="T29" fmla="*/ 138 h 302"/>
                  <a:gd name="T30" fmla="*/ 2 w 76"/>
                  <a:gd name="T31" fmla="*/ 89 h 302"/>
                  <a:gd name="T32" fmla="*/ 10 w 76"/>
                  <a:gd name="T33" fmla="*/ 41 h 302"/>
                  <a:gd name="T34" fmla="*/ 25 w 76"/>
                  <a:gd name="T35" fmla="*/ 0 h 302"/>
                  <a:gd name="T36" fmla="*/ 76 w 76"/>
                  <a:gd name="T37" fmla="*/ 2 h 30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6"/>
                  <a:gd name="T58" fmla="*/ 0 h 302"/>
                  <a:gd name="T59" fmla="*/ 76 w 76"/>
                  <a:gd name="T60" fmla="*/ 302 h 30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6" h="302">
                    <a:moveTo>
                      <a:pt x="76" y="2"/>
                    </a:moveTo>
                    <a:lnTo>
                      <a:pt x="74" y="4"/>
                    </a:lnTo>
                    <a:lnTo>
                      <a:pt x="70" y="12"/>
                    </a:lnTo>
                    <a:lnTo>
                      <a:pt x="62" y="28"/>
                    </a:lnTo>
                    <a:lnTo>
                      <a:pt x="56" y="53"/>
                    </a:lnTo>
                    <a:lnTo>
                      <a:pt x="51" y="92"/>
                    </a:lnTo>
                    <a:lnTo>
                      <a:pt x="49" y="145"/>
                    </a:lnTo>
                    <a:lnTo>
                      <a:pt x="50" y="214"/>
                    </a:lnTo>
                    <a:lnTo>
                      <a:pt x="57" y="302"/>
                    </a:lnTo>
                    <a:lnTo>
                      <a:pt x="14" y="302"/>
                    </a:lnTo>
                    <a:lnTo>
                      <a:pt x="13" y="294"/>
                    </a:lnTo>
                    <a:lnTo>
                      <a:pt x="9" y="269"/>
                    </a:lnTo>
                    <a:lnTo>
                      <a:pt x="4" y="232"/>
                    </a:lnTo>
                    <a:lnTo>
                      <a:pt x="1" y="188"/>
                    </a:lnTo>
                    <a:lnTo>
                      <a:pt x="0" y="138"/>
                    </a:lnTo>
                    <a:lnTo>
                      <a:pt x="2" y="89"/>
                    </a:lnTo>
                    <a:lnTo>
                      <a:pt x="10" y="41"/>
                    </a:lnTo>
                    <a:lnTo>
                      <a:pt x="25" y="0"/>
                    </a:lnTo>
                    <a:lnTo>
                      <a:pt x="76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4" name="Rectangle 89"/>
              <p:cNvSpPr>
                <a:spLocks noChangeArrowheads="1"/>
              </p:cNvSpPr>
              <p:nvPr/>
            </p:nvSpPr>
            <p:spPr bwMode="auto">
              <a:xfrm>
                <a:off x="6241" y="13678"/>
                <a:ext cx="23" cy="95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5" name="Freeform 90"/>
              <p:cNvSpPr>
                <a:spLocks/>
              </p:cNvSpPr>
              <p:nvPr/>
            </p:nvSpPr>
            <p:spPr bwMode="auto">
              <a:xfrm>
                <a:off x="6579" y="13664"/>
                <a:ext cx="375" cy="440"/>
              </a:xfrm>
              <a:custGeom>
                <a:avLst/>
                <a:gdLst>
                  <a:gd name="T0" fmla="*/ 35 w 375"/>
                  <a:gd name="T1" fmla="*/ 41 h 440"/>
                  <a:gd name="T2" fmla="*/ 32 w 375"/>
                  <a:gd name="T3" fmla="*/ 49 h 440"/>
                  <a:gd name="T4" fmla="*/ 25 w 375"/>
                  <a:gd name="T5" fmla="*/ 74 h 440"/>
                  <a:gd name="T6" fmla="*/ 17 w 375"/>
                  <a:gd name="T7" fmla="*/ 112 h 440"/>
                  <a:gd name="T8" fmla="*/ 8 w 375"/>
                  <a:gd name="T9" fmla="*/ 163 h 440"/>
                  <a:gd name="T10" fmla="*/ 2 w 375"/>
                  <a:gd name="T11" fmla="*/ 223 h 440"/>
                  <a:gd name="T12" fmla="*/ 0 w 375"/>
                  <a:gd name="T13" fmla="*/ 290 h 440"/>
                  <a:gd name="T14" fmla="*/ 7 w 375"/>
                  <a:gd name="T15" fmla="*/ 363 h 440"/>
                  <a:gd name="T16" fmla="*/ 23 w 375"/>
                  <a:gd name="T17" fmla="*/ 440 h 440"/>
                  <a:gd name="T18" fmla="*/ 23 w 375"/>
                  <a:gd name="T19" fmla="*/ 437 h 440"/>
                  <a:gd name="T20" fmla="*/ 23 w 375"/>
                  <a:gd name="T21" fmla="*/ 427 h 440"/>
                  <a:gd name="T22" fmla="*/ 23 w 375"/>
                  <a:gd name="T23" fmla="*/ 411 h 440"/>
                  <a:gd name="T24" fmla="*/ 23 w 375"/>
                  <a:gd name="T25" fmla="*/ 391 h 440"/>
                  <a:gd name="T26" fmla="*/ 25 w 375"/>
                  <a:gd name="T27" fmla="*/ 367 h 440"/>
                  <a:gd name="T28" fmla="*/ 28 w 375"/>
                  <a:gd name="T29" fmla="*/ 341 h 440"/>
                  <a:gd name="T30" fmla="*/ 33 w 375"/>
                  <a:gd name="T31" fmla="*/ 312 h 440"/>
                  <a:gd name="T32" fmla="*/ 39 w 375"/>
                  <a:gd name="T33" fmla="*/ 281 h 440"/>
                  <a:gd name="T34" fmla="*/ 49 w 375"/>
                  <a:gd name="T35" fmla="*/ 251 h 440"/>
                  <a:gd name="T36" fmla="*/ 61 w 375"/>
                  <a:gd name="T37" fmla="*/ 222 h 440"/>
                  <a:gd name="T38" fmla="*/ 75 w 375"/>
                  <a:gd name="T39" fmla="*/ 194 h 440"/>
                  <a:gd name="T40" fmla="*/ 93 w 375"/>
                  <a:gd name="T41" fmla="*/ 168 h 440"/>
                  <a:gd name="T42" fmla="*/ 116 w 375"/>
                  <a:gd name="T43" fmla="*/ 145 h 440"/>
                  <a:gd name="T44" fmla="*/ 141 w 375"/>
                  <a:gd name="T45" fmla="*/ 127 h 440"/>
                  <a:gd name="T46" fmla="*/ 173 w 375"/>
                  <a:gd name="T47" fmla="*/ 114 h 440"/>
                  <a:gd name="T48" fmla="*/ 208 w 375"/>
                  <a:gd name="T49" fmla="*/ 106 h 440"/>
                  <a:gd name="T50" fmla="*/ 210 w 375"/>
                  <a:gd name="T51" fmla="*/ 104 h 440"/>
                  <a:gd name="T52" fmla="*/ 217 w 375"/>
                  <a:gd name="T53" fmla="*/ 100 h 440"/>
                  <a:gd name="T54" fmla="*/ 227 w 375"/>
                  <a:gd name="T55" fmla="*/ 92 h 440"/>
                  <a:gd name="T56" fmla="*/ 245 w 375"/>
                  <a:gd name="T57" fmla="*/ 82 h 440"/>
                  <a:gd name="T58" fmla="*/ 267 w 375"/>
                  <a:gd name="T59" fmla="*/ 69 h 440"/>
                  <a:gd name="T60" fmla="*/ 296 w 375"/>
                  <a:gd name="T61" fmla="*/ 54 h 440"/>
                  <a:gd name="T62" fmla="*/ 332 w 375"/>
                  <a:gd name="T63" fmla="*/ 36 h 440"/>
                  <a:gd name="T64" fmla="*/ 375 w 375"/>
                  <a:gd name="T65" fmla="*/ 17 h 440"/>
                  <a:gd name="T66" fmla="*/ 373 w 375"/>
                  <a:gd name="T67" fmla="*/ 16 h 440"/>
                  <a:gd name="T68" fmla="*/ 366 w 375"/>
                  <a:gd name="T69" fmla="*/ 15 h 440"/>
                  <a:gd name="T70" fmla="*/ 357 w 375"/>
                  <a:gd name="T71" fmla="*/ 13 h 440"/>
                  <a:gd name="T72" fmla="*/ 343 w 375"/>
                  <a:gd name="T73" fmla="*/ 10 h 440"/>
                  <a:gd name="T74" fmla="*/ 326 w 375"/>
                  <a:gd name="T75" fmla="*/ 7 h 440"/>
                  <a:gd name="T76" fmla="*/ 307 w 375"/>
                  <a:gd name="T77" fmla="*/ 5 h 440"/>
                  <a:gd name="T78" fmla="*/ 285 w 375"/>
                  <a:gd name="T79" fmla="*/ 3 h 440"/>
                  <a:gd name="T80" fmla="*/ 261 w 375"/>
                  <a:gd name="T81" fmla="*/ 1 h 440"/>
                  <a:gd name="T82" fmla="*/ 235 w 375"/>
                  <a:gd name="T83" fmla="*/ 0 h 440"/>
                  <a:gd name="T84" fmla="*/ 208 w 375"/>
                  <a:gd name="T85" fmla="*/ 1 h 440"/>
                  <a:gd name="T86" fmla="*/ 180 w 375"/>
                  <a:gd name="T87" fmla="*/ 2 h 440"/>
                  <a:gd name="T88" fmla="*/ 151 w 375"/>
                  <a:gd name="T89" fmla="*/ 5 h 440"/>
                  <a:gd name="T90" fmla="*/ 122 w 375"/>
                  <a:gd name="T91" fmla="*/ 10 h 440"/>
                  <a:gd name="T92" fmla="*/ 92 w 375"/>
                  <a:gd name="T93" fmla="*/ 18 h 440"/>
                  <a:gd name="T94" fmla="*/ 63 w 375"/>
                  <a:gd name="T95" fmla="*/ 28 h 440"/>
                  <a:gd name="T96" fmla="*/ 35 w 375"/>
                  <a:gd name="T97" fmla="*/ 41 h 4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75"/>
                  <a:gd name="T148" fmla="*/ 0 h 440"/>
                  <a:gd name="T149" fmla="*/ 375 w 375"/>
                  <a:gd name="T150" fmla="*/ 440 h 4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75" h="440">
                    <a:moveTo>
                      <a:pt x="35" y="41"/>
                    </a:moveTo>
                    <a:lnTo>
                      <a:pt x="32" y="49"/>
                    </a:lnTo>
                    <a:lnTo>
                      <a:pt x="25" y="74"/>
                    </a:lnTo>
                    <a:lnTo>
                      <a:pt x="17" y="112"/>
                    </a:lnTo>
                    <a:lnTo>
                      <a:pt x="8" y="163"/>
                    </a:lnTo>
                    <a:lnTo>
                      <a:pt x="2" y="223"/>
                    </a:lnTo>
                    <a:lnTo>
                      <a:pt x="0" y="290"/>
                    </a:lnTo>
                    <a:lnTo>
                      <a:pt x="7" y="363"/>
                    </a:lnTo>
                    <a:lnTo>
                      <a:pt x="23" y="440"/>
                    </a:lnTo>
                    <a:lnTo>
                      <a:pt x="23" y="437"/>
                    </a:lnTo>
                    <a:lnTo>
                      <a:pt x="23" y="427"/>
                    </a:lnTo>
                    <a:lnTo>
                      <a:pt x="23" y="411"/>
                    </a:lnTo>
                    <a:lnTo>
                      <a:pt x="23" y="391"/>
                    </a:lnTo>
                    <a:lnTo>
                      <a:pt x="25" y="367"/>
                    </a:lnTo>
                    <a:lnTo>
                      <a:pt x="28" y="341"/>
                    </a:lnTo>
                    <a:lnTo>
                      <a:pt x="33" y="312"/>
                    </a:lnTo>
                    <a:lnTo>
                      <a:pt x="39" y="281"/>
                    </a:lnTo>
                    <a:lnTo>
                      <a:pt x="49" y="251"/>
                    </a:lnTo>
                    <a:lnTo>
                      <a:pt x="61" y="222"/>
                    </a:lnTo>
                    <a:lnTo>
                      <a:pt x="75" y="194"/>
                    </a:lnTo>
                    <a:lnTo>
                      <a:pt x="93" y="168"/>
                    </a:lnTo>
                    <a:lnTo>
                      <a:pt x="116" y="145"/>
                    </a:lnTo>
                    <a:lnTo>
                      <a:pt x="141" y="127"/>
                    </a:lnTo>
                    <a:lnTo>
                      <a:pt x="173" y="114"/>
                    </a:lnTo>
                    <a:lnTo>
                      <a:pt x="208" y="106"/>
                    </a:lnTo>
                    <a:lnTo>
                      <a:pt x="210" y="104"/>
                    </a:lnTo>
                    <a:lnTo>
                      <a:pt x="217" y="100"/>
                    </a:lnTo>
                    <a:lnTo>
                      <a:pt x="227" y="92"/>
                    </a:lnTo>
                    <a:lnTo>
                      <a:pt x="245" y="82"/>
                    </a:lnTo>
                    <a:lnTo>
                      <a:pt x="267" y="69"/>
                    </a:lnTo>
                    <a:lnTo>
                      <a:pt x="296" y="54"/>
                    </a:lnTo>
                    <a:lnTo>
                      <a:pt x="332" y="36"/>
                    </a:lnTo>
                    <a:lnTo>
                      <a:pt x="375" y="17"/>
                    </a:lnTo>
                    <a:lnTo>
                      <a:pt x="373" y="16"/>
                    </a:lnTo>
                    <a:lnTo>
                      <a:pt x="366" y="15"/>
                    </a:lnTo>
                    <a:lnTo>
                      <a:pt x="357" y="13"/>
                    </a:lnTo>
                    <a:lnTo>
                      <a:pt x="343" y="10"/>
                    </a:lnTo>
                    <a:lnTo>
                      <a:pt x="326" y="7"/>
                    </a:lnTo>
                    <a:lnTo>
                      <a:pt x="307" y="5"/>
                    </a:lnTo>
                    <a:lnTo>
                      <a:pt x="285" y="3"/>
                    </a:lnTo>
                    <a:lnTo>
                      <a:pt x="261" y="1"/>
                    </a:lnTo>
                    <a:lnTo>
                      <a:pt x="235" y="0"/>
                    </a:lnTo>
                    <a:lnTo>
                      <a:pt x="208" y="1"/>
                    </a:lnTo>
                    <a:lnTo>
                      <a:pt x="180" y="2"/>
                    </a:lnTo>
                    <a:lnTo>
                      <a:pt x="151" y="5"/>
                    </a:lnTo>
                    <a:lnTo>
                      <a:pt x="122" y="10"/>
                    </a:lnTo>
                    <a:lnTo>
                      <a:pt x="92" y="18"/>
                    </a:lnTo>
                    <a:lnTo>
                      <a:pt x="63" y="28"/>
                    </a:lnTo>
                    <a:lnTo>
                      <a:pt x="35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6" name="Freeform 91"/>
              <p:cNvSpPr>
                <a:spLocks/>
              </p:cNvSpPr>
              <p:nvPr/>
            </p:nvSpPr>
            <p:spPr bwMode="auto">
              <a:xfrm>
                <a:off x="6061" y="13991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8 h 83"/>
                  <a:gd name="T6" fmla="*/ 5 w 305"/>
                  <a:gd name="T7" fmla="*/ 44 h 83"/>
                  <a:gd name="T8" fmla="*/ 11 w 305"/>
                  <a:gd name="T9" fmla="*/ 37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8 h 83"/>
                  <a:gd name="T16" fmla="*/ 54 w 305"/>
                  <a:gd name="T17" fmla="*/ 12 h 83"/>
                  <a:gd name="T18" fmla="*/ 72 w 305"/>
                  <a:gd name="T19" fmla="*/ 6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7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6 h 83"/>
                  <a:gd name="T38" fmla="*/ 289 w 305"/>
                  <a:gd name="T39" fmla="*/ 44 h 83"/>
                  <a:gd name="T40" fmla="*/ 277 w 305"/>
                  <a:gd name="T41" fmla="*/ 41 h 83"/>
                  <a:gd name="T42" fmla="*/ 262 w 305"/>
                  <a:gd name="T43" fmla="*/ 36 h 83"/>
                  <a:gd name="T44" fmla="*/ 244 w 305"/>
                  <a:gd name="T45" fmla="*/ 32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1 h 83"/>
                  <a:gd name="T56" fmla="*/ 101 w 305"/>
                  <a:gd name="T57" fmla="*/ 23 h 83"/>
                  <a:gd name="T58" fmla="*/ 77 w 305"/>
                  <a:gd name="T59" fmla="*/ 29 h 83"/>
                  <a:gd name="T60" fmla="*/ 55 w 305"/>
                  <a:gd name="T61" fmla="*/ 37 h 83"/>
                  <a:gd name="T62" fmla="*/ 33 w 305"/>
                  <a:gd name="T63" fmla="*/ 48 h 83"/>
                  <a:gd name="T64" fmla="*/ 15 w 305"/>
                  <a:gd name="T65" fmla="*/ 63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8"/>
                    </a:lnTo>
                    <a:lnTo>
                      <a:pt x="5" y="44"/>
                    </a:lnTo>
                    <a:lnTo>
                      <a:pt x="11" y="37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8"/>
                    </a:lnTo>
                    <a:lnTo>
                      <a:pt x="54" y="12"/>
                    </a:lnTo>
                    <a:lnTo>
                      <a:pt x="72" y="6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7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6"/>
                    </a:lnTo>
                    <a:lnTo>
                      <a:pt x="289" y="44"/>
                    </a:lnTo>
                    <a:lnTo>
                      <a:pt x="277" y="41"/>
                    </a:lnTo>
                    <a:lnTo>
                      <a:pt x="262" y="36"/>
                    </a:lnTo>
                    <a:lnTo>
                      <a:pt x="244" y="32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1"/>
                    </a:lnTo>
                    <a:lnTo>
                      <a:pt x="101" y="23"/>
                    </a:lnTo>
                    <a:lnTo>
                      <a:pt x="77" y="29"/>
                    </a:lnTo>
                    <a:lnTo>
                      <a:pt x="55" y="37"/>
                    </a:lnTo>
                    <a:lnTo>
                      <a:pt x="33" y="48"/>
                    </a:lnTo>
                    <a:lnTo>
                      <a:pt x="15" y="63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7" name="Freeform 92"/>
              <p:cNvSpPr>
                <a:spLocks/>
              </p:cNvSpPr>
              <p:nvPr/>
            </p:nvSpPr>
            <p:spPr bwMode="auto">
              <a:xfrm>
                <a:off x="6061" y="13793"/>
                <a:ext cx="305" cy="83"/>
              </a:xfrm>
              <a:custGeom>
                <a:avLst/>
                <a:gdLst>
                  <a:gd name="T0" fmla="*/ 0 w 305"/>
                  <a:gd name="T1" fmla="*/ 53 h 83"/>
                  <a:gd name="T2" fmla="*/ 0 w 305"/>
                  <a:gd name="T3" fmla="*/ 52 h 83"/>
                  <a:gd name="T4" fmla="*/ 2 w 305"/>
                  <a:gd name="T5" fmla="*/ 49 h 83"/>
                  <a:gd name="T6" fmla="*/ 5 w 305"/>
                  <a:gd name="T7" fmla="*/ 44 h 83"/>
                  <a:gd name="T8" fmla="*/ 11 w 305"/>
                  <a:gd name="T9" fmla="*/ 38 h 83"/>
                  <a:gd name="T10" fmla="*/ 18 w 305"/>
                  <a:gd name="T11" fmla="*/ 31 h 83"/>
                  <a:gd name="T12" fmla="*/ 27 w 305"/>
                  <a:gd name="T13" fmla="*/ 25 h 83"/>
                  <a:gd name="T14" fmla="*/ 39 w 305"/>
                  <a:gd name="T15" fmla="*/ 17 h 83"/>
                  <a:gd name="T16" fmla="*/ 54 w 305"/>
                  <a:gd name="T17" fmla="*/ 12 h 83"/>
                  <a:gd name="T18" fmla="*/ 72 w 305"/>
                  <a:gd name="T19" fmla="*/ 7 h 83"/>
                  <a:gd name="T20" fmla="*/ 92 w 305"/>
                  <a:gd name="T21" fmla="*/ 2 h 83"/>
                  <a:gd name="T22" fmla="*/ 118 w 305"/>
                  <a:gd name="T23" fmla="*/ 0 h 83"/>
                  <a:gd name="T24" fmla="*/ 146 w 305"/>
                  <a:gd name="T25" fmla="*/ 0 h 83"/>
                  <a:gd name="T26" fmla="*/ 180 w 305"/>
                  <a:gd name="T27" fmla="*/ 2 h 83"/>
                  <a:gd name="T28" fmla="*/ 216 w 305"/>
                  <a:gd name="T29" fmla="*/ 8 h 83"/>
                  <a:gd name="T30" fmla="*/ 258 w 305"/>
                  <a:gd name="T31" fmla="*/ 16 h 83"/>
                  <a:gd name="T32" fmla="*/ 305 w 305"/>
                  <a:gd name="T33" fmla="*/ 29 h 83"/>
                  <a:gd name="T34" fmla="*/ 299 w 305"/>
                  <a:gd name="T35" fmla="*/ 47 h 83"/>
                  <a:gd name="T36" fmla="*/ 297 w 305"/>
                  <a:gd name="T37" fmla="*/ 45 h 83"/>
                  <a:gd name="T38" fmla="*/ 289 w 305"/>
                  <a:gd name="T39" fmla="*/ 43 h 83"/>
                  <a:gd name="T40" fmla="*/ 277 w 305"/>
                  <a:gd name="T41" fmla="*/ 40 h 83"/>
                  <a:gd name="T42" fmla="*/ 262 w 305"/>
                  <a:gd name="T43" fmla="*/ 36 h 83"/>
                  <a:gd name="T44" fmla="*/ 244 w 305"/>
                  <a:gd name="T45" fmla="*/ 33 h 83"/>
                  <a:gd name="T46" fmla="*/ 224 w 305"/>
                  <a:gd name="T47" fmla="*/ 28 h 83"/>
                  <a:gd name="T48" fmla="*/ 201 w 305"/>
                  <a:gd name="T49" fmla="*/ 25 h 83"/>
                  <a:gd name="T50" fmla="*/ 176 w 305"/>
                  <a:gd name="T51" fmla="*/ 22 h 83"/>
                  <a:gd name="T52" fmla="*/ 152 w 305"/>
                  <a:gd name="T53" fmla="*/ 21 h 83"/>
                  <a:gd name="T54" fmla="*/ 126 w 305"/>
                  <a:gd name="T55" fmla="*/ 22 h 83"/>
                  <a:gd name="T56" fmla="*/ 101 w 305"/>
                  <a:gd name="T57" fmla="*/ 24 h 83"/>
                  <a:gd name="T58" fmla="*/ 77 w 305"/>
                  <a:gd name="T59" fmla="*/ 29 h 83"/>
                  <a:gd name="T60" fmla="*/ 55 w 305"/>
                  <a:gd name="T61" fmla="*/ 38 h 83"/>
                  <a:gd name="T62" fmla="*/ 33 w 305"/>
                  <a:gd name="T63" fmla="*/ 49 h 83"/>
                  <a:gd name="T64" fmla="*/ 15 w 305"/>
                  <a:gd name="T65" fmla="*/ 64 h 83"/>
                  <a:gd name="T66" fmla="*/ 0 w 305"/>
                  <a:gd name="T67" fmla="*/ 83 h 83"/>
                  <a:gd name="T68" fmla="*/ 0 w 305"/>
                  <a:gd name="T69" fmla="*/ 53 h 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5"/>
                  <a:gd name="T106" fmla="*/ 0 h 83"/>
                  <a:gd name="T107" fmla="*/ 305 w 305"/>
                  <a:gd name="T108" fmla="*/ 83 h 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5" h="83">
                    <a:moveTo>
                      <a:pt x="0" y="53"/>
                    </a:moveTo>
                    <a:lnTo>
                      <a:pt x="0" y="52"/>
                    </a:lnTo>
                    <a:lnTo>
                      <a:pt x="2" y="49"/>
                    </a:lnTo>
                    <a:lnTo>
                      <a:pt x="5" y="44"/>
                    </a:lnTo>
                    <a:lnTo>
                      <a:pt x="11" y="38"/>
                    </a:lnTo>
                    <a:lnTo>
                      <a:pt x="18" y="31"/>
                    </a:lnTo>
                    <a:lnTo>
                      <a:pt x="27" y="25"/>
                    </a:lnTo>
                    <a:lnTo>
                      <a:pt x="39" y="17"/>
                    </a:lnTo>
                    <a:lnTo>
                      <a:pt x="54" y="12"/>
                    </a:lnTo>
                    <a:lnTo>
                      <a:pt x="72" y="7"/>
                    </a:lnTo>
                    <a:lnTo>
                      <a:pt x="92" y="2"/>
                    </a:lnTo>
                    <a:lnTo>
                      <a:pt x="118" y="0"/>
                    </a:lnTo>
                    <a:lnTo>
                      <a:pt x="146" y="0"/>
                    </a:lnTo>
                    <a:lnTo>
                      <a:pt x="180" y="2"/>
                    </a:lnTo>
                    <a:lnTo>
                      <a:pt x="216" y="8"/>
                    </a:lnTo>
                    <a:lnTo>
                      <a:pt x="258" y="16"/>
                    </a:lnTo>
                    <a:lnTo>
                      <a:pt x="305" y="29"/>
                    </a:lnTo>
                    <a:lnTo>
                      <a:pt x="299" y="47"/>
                    </a:lnTo>
                    <a:lnTo>
                      <a:pt x="297" y="45"/>
                    </a:lnTo>
                    <a:lnTo>
                      <a:pt x="289" y="43"/>
                    </a:lnTo>
                    <a:lnTo>
                      <a:pt x="277" y="40"/>
                    </a:lnTo>
                    <a:lnTo>
                      <a:pt x="262" y="36"/>
                    </a:lnTo>
                    <a:lnTo>
                      <a:pt x="244" y="33"/>
                    </a:lnTo>
                    <a:lnTo>
                      <a:pt x="224" y="28"/>
                    </a:lnTo>
                    <a:lnTo>
                      <a:pt x="201" y="25"/>
                    </a:lnTo>
                    <a:lnTo>
                      <a:pt x="176" y="22"/>
                    </a:lnTo>
                    <a:lnTo>
                      <a:pt x="152" y="21"/>
                    </a:lnTo>
                    <a:lnTo>
                      <a:pt x="126" y="22"/>
                    </a:lnTo>
                    <a:lnTo>
                      <a:pt x="101" y="24"/>
                    </a:lnTo>
                    <a:lnTo>
                      <a:pt x="77" y="29"/>
                    </a:lnTo>
                    <a:lnTo>
                      <a:pt x="55" y="38"/>
                    </a:lnTo>
                    <a:lnTo>
                      <a:pt x="33" y="49"/>
                    </a:lnTo>
                    <a:lnTo>
                      <a:pt x="15" y="64"/>
                    </a:lnTo>
                    <a:lnTo>
                      <a:pt x="0" y="8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8" name="Freeform 93"/>
              <p:cNvSpPr>
                <a:spLocks/>
              </p:cNvSpPr>
              <p:nvPr/>
            </p:nvSpPr>
            <p:spPr bwMode="auto">
              <a:xfrm>
                <a:off x="6348" y="13696"/>
                <a:ext cx="496" cy="917"/>
              </a:xfrm>
              <a:custGeom>
                <a:avLst/>
                <a:gdLst>
                  <a:gd name="T0" fmla="*/ 0 w 496"/>
                  <a:gd name="T1" fmla="*/ 0 h 917"/>
                  <a:gd name="T2" fmla="*/ 0 w 496"/>
                  <a:gd name="T3" fmla="*/ 886 h 917"/>
                  <a:gd name="T4" fmla="*/ 150 w 496"/>
                  <a:gd name="T5" fmla="*/ 917 h 917"/>
                  <a:gd name="T6" fmla="*/ 143 w 496"/>
                  <a:gd name="T7" fmla="*/ 797 h 917"/>
                  <a:gd name="T8" fmla="*/ 496 w 496"/>
                  <a:gd name="T9" fmla="*/ 851 h 917"/>
                  <a:gd name="T10" fmla="*/ 490 w 496"/>
                  <a:gd name="T11" fmla="*/ 803 h 917"/>
                  <a:gd name="T12" fmla="*/ 245 w 496"/>
                  <a:gd name="T13" fmla="*/ 773 h 917"/>
                  <a:gd name="T14" fmla="*/ 239 w 496"/>
                  <a:gd name="T15" fmla="*/ 670 h 917"/>
                  <a:gd name="T16" fmla="*/ 72 w 496"/>
                  <a:gd name="T17" fmla="*/ 670 h 917"/>
                  <a:gd name="T18" fmla="*/ 68 w 496"/>
                  <a:gd name="T19" fmla="*/ 657 h 917"/>
                  <a:gd name="T20" fmla="*/ 56 w 496"/>
                  <a:gd name="T21" fmla="*/ 620 h 917"/>
                  <a:gd name="T22" fmla="*/ 41 w 496"/>
                  <a:gd name="T23" fmla="*/ 559 h 917"/>
                  <a:gd name="T24" fmla="*/ 26 w 496"/>
                  <a:gd name="T25" fmla="*/ 480 h 917"/>
                  <a:gd name="T26" fmla="*/ 15 w 496"/>
                  <a:gd name="T27" fmla="*/ 385 h 917"/>
                  <a:gd name="T28" fmla="*/ 11 w 496"/>
                  <a:gd name="T29" fmla="*/ 276 h 917"/>
                  <a:gd name="T30" fmla="*/ 20 w 496"/>
                  <a:gd name="T31" fmla="*/ 158 h 917"/>
                  <a:gd name="T32" fmla="*/ 42 w 496"/>
                  <a:gd name="T33" fmla="*/ 30 h 917"/>
                  <a:gd name="T34" fmla="*/ 0 w 496"/>
                  <a:gd name="T35" fmla="*/ 0 h 9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6"/>
                  <a:gd name="T55" fmla="*/ 0 h 917"/>
                  <a:gd name="T56" fmla="*/ 496 w 496"/>
                  <a:gd name="T57" fmla="*/ 917 h 91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6" h="917">
                    <a:moveTo>
                      <a:pt x="0" y="0"/>
                    </a:moveTo>
                    <a:lnTo>
                      <a:pt x="0" y="886"/>
                    </a:lnTo>
                    <a:lnTo>
                      <a:pt x="150" y="917"/>
                    </a:lnTo>
                    <a:lnTo>
                      <a:pt x="143" y="797"/>
                    </a:lnTo>
                    <a:lnTo>
                      <a:pt x="496" y="851"/>
                    </a:lnTo>
                    <a:lnTo>
                      <a:pt x="490" y="803"/>
                    </a:lnTo>
                    <a:lnTo>
                      <a:pt x="245" y="773"/>
                    </a:lnTo>
                    <a:lnTo>
                      <a:pt x="239" y="670"/>
                    </a:lnTo>
                    <a:lnTo>
                      <a:pt x="72" y="670"/>
                    </a:lnTo>
                    <a:lnTo>
                      <a:pt x="68" y="657"/>
                    </a:lnTo>
                    <a:lnTo>
                      <a:pt x="56" y="620"/>
                    </a:lnTo>
                    <a:lnTo>
                      <a:pt x="41" y="559"/>
                    </a:lnTo>
                    <a:lnTo>
                      <a:pt x="26" y="480"/>
                    </a:lnTo>
                    <a:lnTo>
                      <a:pt x="15" y="385"/>
                    </a:lnTo>
                    <a:lnTo>
                      <a:pt x="11" y="276"/>
                    </a:lnTo>
                    <a:lnTo>
                      <a:pt x="20" y="158"/>
                    </a:lnTo>
                    <a:lnTo>
                      <a:pt x="42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49" name="Freeform 94"/>
              <p:cNvSpPr>
                <a:spLocks/>
              </p:cNvSpPr>
              <p:nvPr/>
            </p:nvSpPr>
            <p:spPr bwMode="auto">
              <a:xfrm>
                <a:off x="6593" y="13487"/>
                <a:ext cx="638" cy="125"/>
              </a:xfrm>
              <a:custGeom>
                <a:avLst/>
                <a:gdLst>
                  <a:gd name="T0" fmla="*/ 0 w 638"/>
                  <a:gd name="T1" fmla="*/ 125 h 125"/>
                  <a:gd name="T2" fmla="*/ 4 w 638"/>
                  <a:gd name="T3" fmla="*/ 124 h 125"/>
                  <a:gd name="T4" fmla="*/ 14 w 638"/>
                  <a:gd name="T5" fmla="*/ 119 h 125"/>
                  <a:gd name="T6" fmla="*/ 31 w 638"/>
                  <a:gd name="T7" fmla="*/ 114 h 125"/>
                  <a:gd name="T8" fmla="*/ 53 w 638"/>
                  <a:gd name="T9" fmla="*/ 106 h 125"/>
                  <a:gd name="T10" fmla="*/ 81 w 638"/>
                  <a:gd name="T11" fmla="*/ 98 h 125"/>
                  <a:gd name="T12" fmla="*/ 113 w 638"/>
                  <a:gd name="T13" fmla="*/ 89 h 125"/>
                  <a:gd name="T14" fmla="*/ 151 w 638"/>
                  <a:gd name="T15" fmla="*/ 81 h 125"/>
                  <a:gd name="T16" fmla="*/ 192 w 638"/>
                  <a:gd name="T17" fmla="*/ 73 h 125"/>
                  <a:gd name="T18" fmla="*/ 237 w 638"/>
                  <a:gd name="T19" fmla="*/ 65 h 125"/>
                  <a:gd name="T20" fmla="*/ 286 w 638"/>
                  <a:gd name="T21" fmla="*/ 60 h 125"/>
                  <a:gd name="T22" fmla="*/ 337 w 638"/>
                  <a:gd name="T23" fmla="*/ 56 h 125"/>
                  <a:gd name="T24" fmla="*/ 390 w 638"/>
                  <a:gd name="T25" fmla="*/ 55 h 125"/>
                  <a:gd name="T26" fmla="*/ 446 w 638"/>
                  <a:gd name="T27" fmla="*/ 56 h 125"/>
                  <a:gd name="T28" fmla="*/ 503 w 638"/>
                  <a:gd name="T29" fmla="*/ 61 h 125"/>
                  <a:gd name="T30" fmla="*/ 561 w 638"/>
                  <a:gd name="T31" fmla="*/ 70 h 125"/>
                  <a:gd name="T32" fmla="*/ 620 w 638"/>
                  <a:gd name="T33" fmla="*/ 83 h 125"/>
                  <a:gd name="T34" fmla="*/ 638 w 638"/>
                  <a:gd name="T35" fmla="*/ 0 h 125"/>
                  <a:gd name="T36" fmla="*/ 634 w 638"/>
                  <a:gd name="T37" fmla="*/ 0 h 125"/>
                  <a:gd name="T38" fmla="*/ 620 w 638"/>
                  <a:gd name="T39" fmla="*/ 0 h 125"/>
                  <a:gd name="T40" fmla="*/ 599 w 638"/>
                  <a:gd name="T41" fmla="*/ 0 h 125"/>
                  <a:gd name="T42" fmla="*/ 571 w 638"/>
                  <a:gd name="T43" fmla="*/ 1 h 125"/>
                  <a:gd name="T44" fmla="*/ 536 w 638"/>
                  <a:gd name="T45" fmla="*/ 2 h 125"/>
                  <a:gd name="T46" fmla="*/ 496 w 638"/>
                  <a:gd name="T47" fmla="*/ 3 h 125"/>
                  <a:gd name="T48" fmla="*/ 452 w 638"/>
                  <a:gd name="T49" fmla="*/ 6 h 125"/>
                  <a:gd name="T50" fmla="*/ 405 w 638"/>
                  <a:gd name="T51" fmla="*/ 8 h 125"/>
                  <a:gd name="T52" fmla="*/ 354 w 638"/>
                  <a:gd name="T53" fmla="*/ 13 h 125"/>
                  <a:gd name="T54" fmla="*/ 302 w 638"/>
                  <a:gd name="T55" fmla="*/ 17 h 125"/>
                  <a:gd name="T56" fmla="*/ 249 w 638"/>
                  <a:gd name="T57" fmla="*/ 22 h 125"/>
                  <a:gd name="T58" fmla="*/ 196 w 638"/>
                  <a:gd name="T59" fmla="*/ 30 h 125"/>
                  <a:gd name="T60" fmla="*/ 144 w 638"/>
                  <a:gd name="T61" fmla="*/ 37 h 125"/>
                  <a:gd name="T62" fmla="*/ 93 w 638"/>
                  <a:gd name="T63" fmla="*/ 47 h 125"/>
                  <a:gd name="T64" fmla="*/ 45 w 638"/>
                  <a:gd name="T65" fmla="*/ 58 h 125"/>
                  <a:gd name="T66" fmla="*/ 0 w 638"/>
                  <a:gd name="T67" fmla="*/ 71 h 125"/>
                  <a:gd name="T68" fmla="*/ 0 w 638"/>
                  <a:gd name="T69" fmla="*/ 125 h 12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38"/>
                  <a:gd name="T106" fmla="*/ 0 h 125"/>
                  <a:gd name="T107" fmla="*/ 638 w 638"/>
                  <a:gd name="T108" fmla="*/ 125 h 12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38" h="125">
                    <a:moveTo>
                      <a:pt x="0" y="125"/>
                    </a:moveTo>
                    <a:lnTo>
                      <a:pt x="4" y="124"/>
                    </a:lnTo>
                    <a:lnTo>
                      <a:pt x="14" y="119"/>
                    </a:lnTo>
                    <a:lnTo>
                      <a:pt x="31" y="114"/>
                    </a:lnTo>
                    <a:lnTo>
                      <a:pt x="53" y="106"/>
                    </a:lnTo>
                    <a:lnTo>
                      <a:pt x="81" y="98"/>
                    </a:lnTo>
                    <a:lnTo>
                      <a:pt x="113" y="89"/>
                    </a:lnTo>
                    <a:lnTo>
                      <a:pt x="151" y="81"/>
                    </a:lnTo>
                    <a:lnTo>
                      <a:pt x="192" y="73"/>
                    </a:lnTo>
                    <a:lnTo>
                      <a:pt x="237" y="65"/>
                    </a:lnTo>
                    <a:lnTo>
                      <a:pt x="286" y="60"/>
                    </a:lnTo>
                    <a:lnTo>
                      <a:pt x="337" y="56"/>
                    </a:lnTo>
                    <a:lnTo>
                      <a:pt x="390" y="55"/>
                    </a:lnTo>
                    <a:lnTo>
                      <a:pt x="446" y="56"/>
                    </a:lnTo>
                    <a:lnTo>
                      <a:pt x="503" y="61"/>
                    </a:lnTo>
                    <a:lnTo>
                      <a:pt x="561" y="70"/>
                    </a:lnTo>
                    <a:lnTo>
                      <a:pt x="620" y="83"/>
                    </a:lnTo>
                    <a:lnTo>
                      <a:pt x="638" y="0"/>
                    </a:lnTo>
                    <a:lnTo>
                      <a:pt x="634" y="0"/>
                    </a:lnTo>
                    <a:lnTo>
                      <a:pt x="620" y="0"/>
                    </a:lnTo>
                    <a:lnTo>
                      <a:pt x="599" y="0"/>
                    </a:lnTo>
                    <a:lnTo>
                      <a:pt x="571" y="1"/>
                    </a:lnTo>
                    <a:lnTo>
                      <a:pt x="536" y="2"/>
                    </a:lnTo>
                    <a:lnTo>
                      <a:pt x="496" y="3"/>
                    </a:lnTo>
                    <a:lnTo>
                      <a:pt x="452" y="6"/>
                    </a:lnTo>
                    <a:lnTo>
                      <a:pt x="405" y="8"/>
                    </a:lnTo>
                    <a:lnTo>
                      <a:pt x="354" y="13"/>
                    </a:lnTo>
                    <a:lnTo>
                      <a:pt x="302" y="17"/>
                    </a:lnTo>
                    <a:lnTo>
                      <a:pt x="249" y="22"/>
                    </a:lnTo>
                    <a:lnTo>
                      <a:pt x="196" y="30"/>
                    </a:lnTo>
                    <a:lnTo>
                      <a:pt x="144" y="37"/>
                    </a:lnTo>
                    <a:lnTo>
                      <a:pt x="93" y="47"/>
                    </a:lnTo>
                    <a:lnTo>
                      <a:pt x="45" y="58"/>
                    </a:lnTo>
                    <a:lnTo>
                      <a:pt x="0" y="71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50" name="Freeform 95"/>
              <p:cNvSpPr>
                <a:spLocks/>
              </p:cNvSpPr>
              <p:nvPr/>
            </p:nvSpPr>
            <p:spPr bwMode="auto">
              <a:xfrm>
                <a:off x="6217" y="14634"/>
                <a:ext cx="1075" cy="356"/>
              </a:xfrm>
              <a:custGeom>
                <a:avLst/>
                <a:gdLst>
                  <a:gd name="T0" fmla="*/ 454 w 1075"/>
                  <a:gd name="T1" fmla="*/ 344 h 356"/>
                  <a:gd name="T2" fmla="*/ 456 w 1075"/>
                  <a:gd name="T3" fmla="*/ 343 h 356"/>
                  <a:gd name="T4" fmla="*/ 463 w 1075"/>
                  <a:gd name="T5" fmla="*/ 341 h 356"/>
                  <a:gd name="T6" fmla="*/ 472 w 1075"/>
                  <a:gd name="T7" fmla="*/ 337 h 356"/>
                  <a:gd name="T8" fmla="*/ 485 w 1075"/>
                  <a:gd name="T9" fmla="*/ 332 h 356"/>
                  <a:gd name="T10" fmla="*/ 501 w 1075"/>
                  <a:gd name="T11" fmla="*/ 325 h 356"/>
                  <a:gd name="T12" fmla="*/ 518 w 1075"/>
                  <a:gd name="T13" fmla="*/ 317 h 356"/>
                  <a:gd name="T14" fmla="*/ 538 w 1075"/>
                  <a:gd name="T15" fmla="*/ 308 h 356"/>
                  <a:gd name="T16" fmla="*/ 558 w 1075"/>
                  <a:gd name="T17" fmla="*/ 298 h 356"/>
                  <a:gd name="T18" fmla="*/ 580 w 1075"/>
                  <a:gd name="T19" fmla="*/ 287 h 356"/>
                  <a:gd name="T20" fmla="*/ 600 w 1075"/>
                  <a:gd name="T21" fmla="*/ 274 h 356"/>
                  <a:gd name="T22" fmla="*/ 621 w 1075"/>
                  <a:gd name="T23" fmla="*/ 262 h 356"/>
                  <a:gd name="T24" fmla="*/ 640 w 1075"/>
                  <a:gd name="T25" fmla="*/ 248 h 356"/>
                  <a:gd name="T26" fmla="*/ 658 w 1075"/>
                  <a:gd name="T27" fmla="*/ 234 h 356"/>
                  <a:gd name="T28" fmla="*/ 674 w 1075"/>
                  <a:gd name="T29" fmla="*/ 219 h 356"/>
                  <a:gd name="T30" fmla="*/ 688 w 1075"/>
                  <a:gd name="T31" fmla="*/ 204 h 356"/>
                  <a:gd name="T32" fmla="*/ 699 w 1075"/>
                  <a:gd name="T33" fmla="*/ 189 h 356"/>
                  <a:gd name="T34" fmla="*/ 0 w 1075"/>
                  <a:gd name="T35" fmla="*/ 18 h 356"/>
                  <a:gd name="T36" fmla="*/ 54 w 1075"/>
                  <a:gd name="T37" fmla="*/ 0 h 356"/>
                  <a:gd name="T38" fmla="*/ 1075 w 1075"/>
                  <a:gd name="T39" fmla="*/ 251 h 356"/>
                  <a:gd name="T40" fmla="*/ 1033 w 1075"/>
                  <a:gd name="T41" fmla="*/ 274 h 356"/>
                  <a:gd name="T42" fmla="*/ 738 w 1075"/>
                  <a:gd name="T43" fmla="*/ 199 h 356"/>
                  <a:gd name="T44" fmla="*/ 737 w 1075"/>
                  <a:gd name="T45" fmla="*/ 200 h 356"/>
                  <a:gd name="T46" fmla="*/ 735 w 1075"/>
                  <a:gd name="T47" fmla="*/ 203 h 356"/>
                  <a:gd name="T48" fmla="*/ 730 w 1075"/>
                  <a:gd name="T49" fmla="*/ 207 h 356"/>
                  <a:gd name="T50" fmla="*/ 724 w 1075"/>
                  <a:gd name="T51" fmla="*/ 214 h 356"/>
                  <a:gd name="T52" fmla="*/ 716 w 1075"/>
                  <a:gd name="T53" fmla="*/ 222 h 356"/>
                  <a:gd name="T54" fmla="*/ 706 w 1075"/>
                  <a:gd name="T55" fmla="*/ 231 h 356"/>
                  <a:gd name="T56" fmla="*/ 694 w 1075"/>
                  <a:gd name="T57" fmla="*/ 242 h 356"/>
                  <a:gd name="T58" fmla="*/ 679 w 1075"/>
                  <a:gd name="T59" fmla="*/ 253 h 356"/>
                  <a:gd name="T60" fmla="*/ 662 w 1075"/>
                  <a:gd name="T61" fmla="*/ 265 h 356"/>
                  <a:gd name="T62" fmla="*/ 643 w 1075"/>
                  <a:gd name="T63" fmla="*/ 278 h 356"/>
                  <a:gd name="T64" fmla="*/ 621 w 1075"/>
                  <a:gd name="T65" fmla="*/ 291 h 356"/>
                  <a:gd name="T66" fmla="*/ 597 w 1075"/>
                  <a:gd name="T67" fmla="*/ 303 h 356"/>
                  <a:gd name="T68" fmla="*/ 570 w 1075"/>
                  <a:gd name="T69" fmla="*/ 317 h 356"/>
                  <a:gd name="T70" fmla="*/ 540 w 1075"/>
                  <a:gd name="T71" fmla="*/ 330 h 356"/>
                  <a:gd name="T72" fmla="*/ 508 w 1075"/>
                  <a:gd name="T73" fmla="*/ 343 h 356"/>
                  <a:gd name="T74" fmla="*/ 472 w 1075"/>
                  <a:gd name="T75" fmla="*/ 356 h 356"/>
                  <a:gd name="T76" fmla="*/ 454 w 1075"/>
                  <a:gd name="T77" fmla="*/ 344 h 35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75"/>
                  <a:gd name="T118" fmla="*/ 0 h 356"/>
                  <a:gd name="T119" fmla="*/ 1075 w 1075"/>
                  <a:gd name="T120" fmla="*/ 356 h 35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75" h="356">
                    <a:moveTo>
                      <a:pt x="454" y="344"/>
                    </a:moveTo>
                    <a:lnTo>
                      <a:pt x="456" y="343"/>
                    </a:lnTo>
                    <a:lnTo>
                      <a:pt x="463" y="341"/>
                    </a:lnTo>
                    <a:lnTo>
                      <a:pt x="472" y="337"/>
                    </a:lnTo>
                    <a:lnTo>
                      <a:pt x="485" y="332"/>
                    </a:lnTo>
                    <a:lnTo>
                      <a:pt x="501" y="325"/>
                    </a:lnTo>
                    <a:lnTo>
                      <a:pt x="518" y="317"/>
                    </a:lnTo>
                    <a:lnTo>
                      <a:pt x="538" y="308"/>
                    </a:lnTo>
                    <a:lnTo>
                      <a:pt x="558" y="298"/>
                    </a:lnTo>
                    <a:lnTo>
                      <a:pt x="580" y="287"/>
                    </a:lnTo>
                    <a:lnTo>
                      <a:pt x="600" y="274"/>
                    </a:lnTo>
                    <a:lnTo>
                      <a:pt x="621" y="262"/>
                    </a:lnTo>
                    <a:lnTo>
                      <a:pt x="640" y="248"/>
                    </a:lnTo>
                    <a:lnTo>
                      <a:pt x="658" y="234"/>
                    </a:lnTo>
                    <a:lnTo>
                      <a:pt x="674" y="219"/>
                    </a:lnTo>
                    <a:lnTo>
                      <a:pt x="688" y="204"/>
                    </a:lnTo>
                    <a:lnTo>
                      <a:pt x="699" y="189"/>
                    </a:lnTo>
                    <a:lnTo>
                      <a:pt x="0" y="18"/>
                    </a:lnTo>
                    <a:lnTo>
                      <a:pt x="54" y="0"/>
                    </a:lnTo>
                    <a:lnTo>
                      <a:pt x="1075" y="251"/>
                    </a:lnTo>
                    <a:lnTo>
                      <a:pt x="1033" y="274"/>
                    </a:lnTo>
                    <a:lnTo>
                      <a:pt x="738" y="199"/>
                    </a:lnTo>
                    <a:lnTo>
                      <a:pt x="737" y="200"/>
                    </a:lnTo>
                    <a:lnTo>
                      <a:pt x="735" y="203"/>
                    </a:lnTo>
                    <a:lnTo>
                      <a:pt x="730" y="207"/>
                    </a:lnTo>
                    <a:lnTo>
                      <a:pt x="724" y="214"/>
                    </a:lnTo>
                    <a:lnTo>
                      <a:pt x="716" y="222"/>
                    </a:lnTo>
                    <a:lnTo>
                      <a:pt x="706" y="231"/>
                    </a:lnTo>
                    <a:lnTo>
                      <a:pt x="694" y="242"/>
                    </a:lnTo>
                    <a:lnTo>
                      <a:pt x="679" y="253"/>
                    </a:lnTo>
                    <a:lnTo>
                      <a:pt x="662" y="265"/>
                    </a:lnTo>
                    <a:lnTo>
                      <a:pt x="643" y="278"/>
                    </a:lnTo>
                    <a:lnTo>
                      <a:pt x="621" y="291"/>
                    </a:lnTo>
                    <a:lnTo>
                      <a:pt x="597" y="303"/>
                    </a:lnTo>
                    <a:lnTo>
                      <a:pt x="570" y="317"/>
                    </a:lnTo>
                    <a:lnTo>
                      <a:pt x="540" y="330"/>
                    </a:lnTo>
                    <a:lnTo>
                      <a:pt x="508" y="343"/>
                    </a:lnTo>
                    <a:lnTo>
                      <a:pt x="472" y="356"/>
                    </a:lnTo>
                    <a:lnTo>
                      <a:pt x="454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51" name="Freeform 96"/>
              <p:cNvSpPr>
                <a:spLocks/>
              </p:cNvSpPr>
              <p:nvPr/>
            </p:nvSpPr>
            <p:spPr bwMode="auto">
              <a:xfrm>
                <a:off x="5997" y="14727"/>
                <a:ext cx="1095" cy="319"/>
              </a:xfrm>
              <a:custGeom>
                <a:avLst/>
                <a:gdLst>
                  <a:gd name="T0" fmla="*/ 0 w 1095"/>
                  <a:gd name="T1" fmla="*/ 0 h 319"/>
                  <a:gd name="T2" fmla="*/ 1071 w 1095"/>
                  <a:gd name="T3" fmla="*/ 319 h 319"/>
                  <a:gd name="T4" fmla="*/ 1095 w 1095"/>
                  <a:gd name="T5" fmla="*/ 319 h 319"/>
                  <a:gd name="T6" fmla="*/ 33 w 1095"/>
                  <a:gd name="T7" fmla="*/ 0 h 319"/>
                  <a:gd name="T8" fmla="*/ 0 w 1095"/>
                  <a:gd name="T9" fmla="*/ 0 h 3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95"/>
                  <a:gd name="T16" fmla="*/ 0 h 319"/>
                  <a:gd name="T17" fmla="*/ 1095 w 1095"/>
                  <a:gd name="T18" fmla="*/ 319 h 3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95" h="319">
                    <a:moveTo>
                      <a:pt x="0" y="0"/>
                    </a:moveTo>
                    <a:lnTo>
                      <a:pt x="1071" y="319"/>
                    </a:lnTo>
                    <a:lnTo>
                      <a:pt x="1095" y="319"/>
                    </a:lnTo>
                    <a:lnTo>
                      <a:pt x="3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52" name="Freeform 97"/>
              <p:cNvSpPr>
                <a:spLocks/>
              </p:cNvSpPr>
              <p:nvPr/>
            </p:nvSpPr>
            <p:spPr bwMode="auto">
              <a:xfrm>
                <a:off x="6181" y="14684"/>
                <a:ext cx="1082" cy="285"/>
              </a:xfrm>
              <a:custGeom>
                <a:avLst/>
                <a:gdLst>
                  <a:gd name="T0" fmla="*/ 0 w 1082"/>
                  <a:gd name="T1" fmla="*/ 1 h 285"/>
                  <a:gd name="T2" fmla="*/ 1058 w 1082"/>
                  <a:gd name="T3" fmla="*/ 285 h 285"/>
                  <a:gd name="T4" fmla="*/ 1082 w 1082"/>
                  <a:gd name="T5" fmla="*/ 284 h 285"/>
                  <a:gd name="T6" fmla="*/ 33 w 1082"/>
                  <a:gd name="T7" fmla="*/ 0 h 285"/>
                  <a:gd name="T8" fmla="*/ 0 w 1082"/>
                  <a:gd name="T9" fmla="*/ 1 h 2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2"/>
                  <a:gd name="T16" fmla="*/ 0 h 285"/>
                  <a:gd name="T17" fmla="*/ 1082 w 1082"/>
                  <a:gd name="T18" fmla="*/ 285 h 2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2" h="285">
                    <a:moveTo>
                      <a:pt x="0" y="1"/>
                    </a:moveTo>
                    <a:lnTo>
                      <a:pt x="1058" y="285"/>
                    </a:lnTo>
                    <a:lnTo>
                      <a:pt x="1082" y="284"/>
                    </a:lnTo>
                    <a:lnTo>
                      <a:pt x="33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53" name="Freeform 98"/>
              <p:cNvSpPr>
                <a:spLocks/>
              </p:cNvSpPr>
              <p:nvPr/>
            </p:nvSpPr>
            <p:spPr bwMode="auto">
              <a:xfrm>
                <a:off x="6093" y="14699"/>
                <a:ext cx="1087" cy="315"/>
              </a:xfrm>
              <a:custGeom>
                <a:avLst/>
                <a:gdLst>
                  <a:gd name="T0" fmla="*/ 0 w 1087"/>
                  <a:gd name="T1" fmla="*/ 0 h 315"/>
                  <a:gd name="T2" fmla="*/ 1066 w 1087"/>
                  <a:gd name="T3" fmla="*/ 315 h 315"/>
                  <a:gd name="T4" fmla="*/ 1087 w 1087"/>
                  <a:gd name="T5" fmla="*/ 308 h 315"/>
                  <a:gd name="T6" fmla="*/ 31 w 1087"/>
                  <a:gd name="T7" fmla="*/ 0 h 315"/>
                  <a:gd name="T8" fmla="*/ 0 w 1087"/>
                  <a:gd name="T9" fmla="*/ 0 h 3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7"/>
                  <a:gd name="T16" fmla="*/ 0 h 315"/>
                  <a:gd name="T17" fmla="*/ 1087 w 1087"/>
                  <a:gd name="T18" fmla="*/ 315 h 3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7" h="315">
                    <a:moveTo>
                      <a:pt x="0" y="0"/>
                    </a:moveTo>
                    <a:lnTo>
                      <a:pt x="1066" y="315"/>
                    </a:lnTo>
                    <a:lnTo>
                      <a:pt x="1087" y="308"/>
                    </a:lnTo>
                    <a:lnTo>
                      <a:pt x="3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2207" name="Group 99"/>
            <p:cNvGrpSpPr>
              <a:grpSpLocks/>
            </p:cNvGrpSpPr>
            <p:nvPr/>
          </p:nvGrpSpPr>
          <p:grpSpPr bwMode="auto">
            <a:xfrm>
              <a:off x="12806" y="10667"/>
              <a:ext cx="983" cy="1369"/>
              <a:chOff x="12762" y="10336"/>
              <a:chExt cx="1027" cy="1700"/>
            </a:xfrm>
          </p:grpSpPr>
          <p:sp>
            <p:nvSpPr>
              <p:cNvPr id="42209" name="Rectangle 100"/>
              <p:cNvSpPr>
                <a:spLocks noChangeArrowheads="1"/>
              </p:cNvSpPr>
              <p:nvPr/>
            </p:nvSpPr>
            <p:spPr bwMode="auto">
              <a:xfrm>
                <a:off x="12824" y="10394"/>
                <a:ext cx="965" cy="164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10" name="Rectangle 101"/>
              <p:cNvSpPr>
                <a:spLocks noChangeArrowheads="1"/>
              </p:cNvSpPr>
              <p:nvPr/>
            </p:nvSpPr>
            <p:spPr bwMode="auto">
              <a:xfrm>
                <a:off x="12766" y="10336"/>
                <a:ext cx="965" cy="16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11" name="Line 102"/>
              <p:cNvSpPr>
                <a:spLocks noChangeShapeType="1"/>
              </p:cNvSpPr>
              <p:nvPr/>
            </p:nvSpPr>
            <p:spPr bwMode="auto">
              <a:xfrm>
                <a:off x="12766" y="10682"/>
                <a:ext cx="965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12" name="Line 103"/>
              <p:cNvSpPr>
                <a:spLocks noChangeShapeType="1"/>
              </p:cNvSpPr>
              <p:nvPr/>
            </p:nvSpPr>
            <p:spPr bwMode="auto">
              <a:xfrm>
                <a:off x="12780" y="11042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13" name="Line 104"/>
              <p:cNvSpPr>
                <a:spLocks noChangeShapeType="1"/>
              </p:cNvSpPr>
              <p:nvPr/>
            </p:nvSpPr>
            <p:spPr bwMode="auto">
              <a:xfrm>
                <a:off x="12764" y="11374"/>
                <a:ext cx="98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214" name="Line 105"/>
              <p:cNvSpPr>
                <a:spLocks noChangeShapeType="1"/>
              </p:cNvSpPr>
              <p:nvPr/>
            </p:nvSpPr>
            <p:spPr bwMode="auto">
              <a:xfrm>
                <a:off x="12762" y="11675"/>
                <a:ext cx="96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2208" name="Text Box 106"/>
            <p:cNvSpPr txBox="1">
              <a:spLocks noChangeArrowheads="1"/>
            </p:cNvSpPr>
            <p:nvPr/>
          </p:nvSpPr>
          <p:spPr bwMode="auto">
            <a:xfrm>
              <a:off x="12809" y="10193"/>
              <a:ext cx="95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r>
                <a:rPr lang="en-US">
                  <a:solidFill>
                    <a:schemeClr val="tx2"/>
                  </a:solidFill>
                  <a:latin typeface="Arial" pitchFamily="34" charset="0"/>
                </a:rPr>
                <a:t>Host B</a:t>
              </a:r>
              <a:endParaRPr 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</p:grpSp>
      <p:sp>
        <p:nvSpPr>
          <p:cNvPr id="41997" name="Line 107"/>
          <p:cNvSpPr>
            <a:spLocks noChangeShapeType="1"/>
          </p:cNvSpPr>
          <p:nvPr/>
        </p:nvSpPr>
        <p:spPr bwMode="auto">
          <a:xfrm flipH="1">
            <a:off x="6223000" y="2365375"/>
            <a:ext cx="317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998" name="Line 108"/>
          <p:cNvSpPr>
            <a:spLocks noChangeShapeType="1"/>
          </p:cNvSpPr>
          <p:nvPr/>
        </p:nvSpPr>
        <p:spPr bwMode="auto">
          <a:xfrm flipH="1" flipV="1">
            <a:off x="7002463" y="2374900"/>
            <a:ext cx="339725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999" name="Line 109"/>
          <p:cNvSpPr>
            <a:spLocks noChangeShapeType="1"/>
          </p:cNvSpPr>
          <p:nvPr/>
        </p:nvSpPr>
        <p:spPr bwMode="auto">
          <a:xfrm flipH="1">
            <a:off x="6977063" y="2151063"/>
            <a:ext cx="566737" cy="676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2000" name="Line 110"/>
          <p:cNvSpPr>
            <a:spLocks noChangeShapeType="1"/>
          </p:cNvSpPr>
          <p:nvPr/>
        </p:nvSpPr>
        <p:spPr bwMode="auto">
          <a:xfrm flipH="1">
            <a:off x="7524750" y="2160588"/>
            <a:ext cx="1920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2001" name="Group 111"/>
          <p:cNvGrpSpPr>
            <a:grpSpLocks/>
          </p:cNvGrpSpPr>
          <p:nvPr/>
        </p:nvGrpSpPr>
        <p:grpSpPr bwMode="auto">
          <a:xfrm>
            <a:off x="7562850" y="1828800"/>
            <a:ext cx="428625" cy="471488"/>
            <a:chOff x="5850" y="13487"/>
            <a:chExt cx="2023" cy="1840"/>
          </a:xfrm>
        </p:grpSpPr>
        <p:sp>
          <p:nvSpPr>
            <p:cNvPr id="42167" name="Freeform 112"/>
            <p:cNvSpPr>
              <a:spLocks/>
            </p:cNvSpPr>
            <p:nvPr/>
          </p:nvSpPr>
          <p:spPr bwMode="auto">
            <a:xfrm>
              <a:off x="5850" y="13632"/>
              <a:ext cx="2023" cy="1695"/>
            </a:xfrm>
            <a:custGeom>
              <a:avLst/>
              <a:gdLst>
                <a:gd name="T0" fmla="*/ 570 w 2023"/>
                <a:gd name="T1" fmla="*/ 121 h 1695"/>
                <a:gd name="T2" fmla="*/ 575 w 2023"/>
                <a:gd name="T3" fmla="*/ 120 h 1695"/>
                <a:gd name="T4" fmla="*/ 586 w 2023"/>
                <a:gd name="T5" fmla="*/ 116 h 1695"/>
                <a:gd name="T6" fmla="*/ 607 w 2023"/>
                <a:gd name="T7" fmla="*/ 108 h 1695"/>
                <a:gd name="T8" fmla="*/ 636 w 2023"/>
                <a:gd name="T9" fmla="*/ 101 h 1695"/>
                <a:gd name="T10" fmla="*/ 672 w 2023"/>
                <a:gd name="T11" fmla="*/ 90 h 1695"/>
                <a:gd name="T12" fmla="*/ 718 w 2023"/>
                <a:gd name="T13" fmla="*/ 79 h 1695"/>
                <a:gd name="T14" fmla="*/ 771 w 2023"/>
                <a:gd name="T15" fmla="*/ 67 h 1695"/>
                <a:gd name="T16" fmla="*/ 834 w 2023"/>
                <a:gd name="T17" fmla="*/ 55 h 1695"/>
                <a:gd name="T18" fmla="*/ 904 w 2023"/>
                <a:gd name="T19" fmla="*/ 43 h 1695"/>
                <a:gd name="T20" fmla="*/ 982 w 2023"/>
                <a:gd name="T21" fmla="*/ 33 h 1695"/>
                <a:gd name="T22" fmla="*/ 1071 w 2023"/>
                <a:gd name="T23" fmla="*/ 22 h 1695"/>
                <a:gd name="T24" fmla="*/ 1166 w 2023"/>
                <a:gd name="T25" fmla="*/ 13 h 1695"/>
                <a:gd name="T26" fmla="*/ 1271 w 2023"/>
                <a:gd name="T27" fmla="*/ 7 h 1695"/>
                <a:gd name="T28" fmla="*/ 1384 w 2023"/>
                <a:gd name="T29" fmla="*/ 1 h 1695"/>
                <a:gd name="T30" fmla="*/ 1506 w 2023"/>
                <a:gd name="T31" fmla="*/ 0 h 1695"/>
                <a:gd name="T32" fmla="*/ 1636 w 2023"/>
                <a:gd name="T33" fmla="*/ 1 h 1695"/>
                <a:gd name="T34" fmla="*/ 1692 w 2023"/>
                <a:gd name="T35" fmla="*/ 233 h 1695"/>
                <a:gd name="T36" fmla="*/ 1713 w 2023"/>
                <a:gd name="T37" fmla="*/ 243 h 1695"/>
                <a:gd name="T38" fmla="*/ 1758 w 2023"/>
                <a:gd name="T39" fmla="*/ 274 h 1695"/>
                <a:gd name="T40" fmla="*/ 1806 w 2023"/>
                <a:gd name="T41" fmla="*/ 329 h 1695"/>
                <a:gd name="T42" fmla="*/ 1836 w 2023"/>
                <a:gd name="T43" fmla="*/ 409 h 1695"/>
                <a:gd name="T44" fmla="*/ 1955 w 2023"/>
                <a:gd name="T45" fmla="*/ 948 h 1695"/>
                <a:gd name="T46" fmla="*/ 2003 w 2023"/>
                <a:gd name="T47" fmla="*/ 1171 h 1695"/>
                <a:gd name="T48" fmla="*/ 2011 w 2023"/>
                <a:gd name="T49" fmla="*/ 1188 h 1695"/>
                <a:gd name="T50" fmla="*/ 2022 w 2023"/>
                <a:gd name="T51" fmla="*/ 1231 h 1695"/>
                <a:gd name="T52" fmla="*/ 2021 w 2023"/>
                <a:gd name="T53" fmla="*/ 1297 h 1695"/>
                <a:gd name="T54" fmla="*/ 1992 w 2023"/>
                <a:gd name="T55" fmla="*/ 1380 h 1695"/>
                <a:gd name="T56" fmla="*/ 0 w 2023"/>
                <a:gd name="T57" fmla="*/ 1328 h 1695"/>
                <a:gd name="T58" fmla="*/ 199 w 2023"/>
                <a:gd name="T59" fmla="*/ 1223 h 1695"/>
                <a:gd name="T60" fmla="*/ 200 w 2023"/>
                <a:gd name="T61" fmla="*/ 232 h 1695"/>
                <a:gd name="T62" fmla="*/ 210 w 2023"/>
                <a:gd name="T63" fmla="*/ 226 h 1695"/>
                <a:gd name="T64" fmla="*/ 230 w 2023"/>
                <a:gd name="T65" fmla="*/ 214 h 1695"/>
                <a:gd name="T66" fmla="*/ 259 w 2023"/>
                <a:gd name="T67" fmla="*/ 201 h 1695"/>
                <a:gd name="T68" fmla="*/ 297 w 2023"/>
                <a:gd name="T69" fmla="*/ 189 h 1695"/>
                <a:gd name="T70" fmla="*/ 344 w 2023"/>
                <a:gd name="T71" fmla="*/ 183 h 1695"/>
                <a:gd name="T72" fmla="*/ 399 w 2023"/>
                <a:gd name="T73" fmla="*/ 181 h 1695"/>
                <a:gd name="T74" fmla="*/ 464 w 2023"/>
                <a:gd name="T75" fmla="*/ 191 h 1695"/>
                <a:gd name="T76" fmla="*/ 548 w 2023"/>
                <a:gd name="T77" fmla="*/ 225 h 169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023"/>
                <a:gd name="T118" fmla="*/ 0 h 1695"/>
                <a:gd name="T119" fmla="*/ 2023 w 2023"/>
                <a:gd name="T120" fmla="*/ 1695 h 169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023" h="1695">
                  <a:moveTo>
                    <a:pt x="548" y="225"/>
                  </a:moveTo>
                  <a:lnTo>
                    <a:pt x="570" y="121"/>
                  </a:lnTo>
                  <a:lnTo>
                    <a:pt x="571" y="121"/>
                  </a:lnTo>
                  <a:lnTo>
                    <a:pt x="575" y="120"/>
                  </a:lnTo>
                  <a:lnTo>
                    <a:pt x="580" y="118"/>
                  </a:lnTo>
                  <a:lnTo>
                    <a:pt x="586" y="116"/>
                  </a:lnTo>
                  <a:lnTo>
                    <a:pt x="596" y="112"/>
                  </a:lnTo>
                  <a:lnTo>
                    <a:pt x="607" y="108"/>
                  </a:lnTo>
                  <a:lnTo>
                    <a:pt x="620" y="105"/>
                  </a:lnTo>
                  <a:lnTo>
                    <a:pt x="636" y="101"/>
                  </a:lnTo>
                  <a:lnTo>
                    <a:pt x="653" y="95"/>
                  </a:lnTo>
                  <a:lnTo>
                    <a:pt x="672" y="90"/>
                  </a:lnTo>
                  <a:lnTo>
                    <a:pt x="694" y="84"/>
                  </a:lnTo>
                  <a:lnTo>
                    <a:pt x="718" y="79"/>
                  </a:lnTo>
                  <a:lnTo>
                    <a:pt x="743" y="74"/>
                  </a:lnTo>
                  <a:lnTo>
                    <a:pt x="771" y="67"/>
                  </a:lnTo>
                  <a:lnTo>
                    <a:pt x="802" y="61"/>
                  </a:lnTo>
                  <a:lnTo>
                    <a:pt x="834" y="55"/>
                  </a:lnTo>
                  <a:lnTo>
                    <a:pt x="867" y="49"/>
                  </a:lnTo>
                  <a:lnTo>
                    <a:pt x="904" y="43"/>
                  </a:lnTo>
                  <a:lnTo>
                    <a:pt x="943" y="38"/>
                  </a:lnTo>
                  <a:lnTo>
                    <a:pt x="982" y="33"/>
                  </a:lnTo>
                  <a:lnTo>
                    <a:pt x="1025" y="27"/>
                  </a:lnTo>
                  <a:lnTo>
                    <a:pt x="1071" y="22"/>
                  </a:lnTo>
                  <a:lnTo>
                    <a:pt x="1117" y="17"/>
                  </a:lnTo>
                  <a:lnTo>
                    <a:pt x="1166" y="13"/>
                  </a:lnTo>
                  <a:lnTo>
                    <a:pt x="1218" y="10"/>
                  </a:lnTo>
                  <a:lnTo>
                    <a:pt x="1271" y="7"/>
                  </a:lnTo>
                  <a:lnTo>
                    <a:pt x="1327" y="3"/>
                  </a:lnTo>
                  <a:lnTo>
                    <a:pt x="1384" y="1"/>
                  </a:lnTo>
                  <a:lnTo>
                    <a:pt x="1444" y="0"/>
                  </a:lnTo>
                  <a:lnTo>
                    <a:pt x="1506" y="0"/>
                  </a:lnTo>
                  <a:lnTo>
                    <a:pt x="1570" y="0"/>
                  </a:lnTo>
                  <a:lnTo>
                    <a:pt x="1636" y="1"/>
                  </a:lnTo>
                  <a:lnTo>
                    <a:pt x="1709" y="41"/>
                  </a:lnTo>
                  <a:lnTo>
                    <a:pt x="1692" y="233"/>
                  </a:lnTo>
                  <a:lnTo>
                    <a:pt x="1698" y="235"/>
                  </a:lnTo>
                  <a:lnTo>
                    <a:pt x="1713" y="243"/>
                  </a:lnTo>
                  <a:lnTo>
                    <a:pt x="1733" y="256"/>
                  </a:lnTo>
                  <a:lnTo>
                    <a:pt x="1758" y="274"/>
                  </a:lnTo>
                  <a:lnTo>
                    <a:pt x="1784" y="299"/>
                  </a:lnTo>
                  <a:lnTo>
                    <a:pt x="1806" y="329"/>
                  </a:lnTo>
                  <a:lnTo>
                    <a:pt x="1825" y="366"/>
                  </a:lnTo>
                  <a:lnTo>
                    <a:pt x="1836" y="409"/>
                  </a:lnTo>
                  <a:lnTo>
                    <a:pt x="1999" y="557"/>
                  </a:lnTo>
                  <a:lnTo>
                    <a:pt x="1955" y="948"/>
                  </a:lnTo>
                  <a:lnTo>
                    <a:pt x="1692" y="1080"/>
                  </a:lnTo>
                  <a:lnTo>
                    <a:pt x="2003" y="1171"/>
                  </a:lnTo>
                  <a:lnTo>
                    <a:pt x="2006" y="1176"/>
                  </a:lnTo>
                  <a:lnTo>
                    <a:pt x="2011" y="1188"/>
                  </a:lnTo>
                  <a:lnTo>
                    <a:pt x="2016" y="1206"/>
                  </a:lnTo>
                  <a:lnTo>
                    <a:pt x="2022" y="1231"/>
                  </a:lnTo>
                  <a:lnTo>
                    <a:pt x="2023" y="1261"/>
                  </a:lnTo>
                  <a:lnTo>
                    <a:pt x="2021" y="1297"/>
                  </a:lnTo>
                  <a:lnTo>
                    <a:pt x="2010" y="1337"/>
                  </a:lnTo>
                  <a:lnTo>
                    <a:pt x="1992" y="1380"/>
                  </a:lnTo>
                  <a:lnTo>
                    <a:pt x="1171" y="1695"/>
                  </a:lnTo>
                  <a:lnTo>
                    <a:pt x="0" y="1328"/>
                  </a:lnTo>
                  <a:lnTo>
                    <a:pt x="20" y="1285"/>
                  </a:lnTo>
                  <a:lnTo>
                    <a:pt x="199" y="1223"/>
                  </a:lnTo>
                  <a:lnTo>
                    <a:pt x="199" y="233"/>
                  </a:lnTo>
                  <a:lnTo>
                    <a:pt x="200" y="232"/>
                  </a:lnTo>
                  <a:lnTo>
                    <a:pt x="204" y="229"/>
                  </a:lnTo>
                  <a:lnTo>
                    <a:pt x="210" y="226"/>
                  </a:lnTo>
                  <a:lnTo>
                    <a:pt x="218" y="220"/>
                  </a:lnTo>
                  <a:lnTo>
                    <a:pt x="230" y="214"/>
                  </a:lnTo>
                  <a:lnTo>
                    <a:pt x="243" y="207"/>
                  </a:lnTo>
                  <a:lnTo>
                    <a:pt x="259" y="201"/>
                  </a:lnTo>
                  <a:lnTo>
                    <a:pt x="277" y="194"/>
                  </a:lnTo>
                  <a:lnTo>
                    <a:pt x="297" y="189"/>
                  </a:lnTo>
                  <a:lnTo>
                    <a:pt x="320" y="185"/>
                  </a:lnTo>
                  <a:lnTo>
                    <a:pt x="344" y="183"/>
                  </a:lnTo>
                  <a:lnTo>
                    <a:pt x="370" y="180"/>
                  </a:lnTo>
                  <a:lnTo>
                    <a:pt x="399" y="181"/>
                  </a:lnTo>
                  <a:lnTo>
                    <a:pt x="430" y="185"/>
                  </a:lnTo>
                  <a:lnTo>
                    <a:pt x="464" y="191"/>
                  </a:lnTo>
                  <a:lnTo>
                    <a:pt x="498" y="201"/>
                  </a:lnTo>
                  <a:lnTo>
                    <a:pt x="548" y="2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68" name="Freeform 113"/>
            <p:cNvSpPr>
              <a:spLocks/>
            </p:cNvSpPr>
            <p:nvPr/>
          </p:nvSpPr>
          <p:spPr bwMode="auto">
            <a:xfrm>
              <a:off x="6551" y="13597"/>
              <a:ext cx="650" cy="735"/>
            </a:xfrm>
            <a:custGeom>
              <a:avLst/>
              <a:gdLst>
                <a:gd name="T0" fmla="*/ 645 w 650"/>
                <a:gd name="T1" fmla="*/ 27 h 735"/>
                <a:gd name="T2" fmla="*/ 642 w 650"/>
                <a:gd name="T3" fmla="*/ 26 h 735"/>
                <a:gd name="T4" fmla="*/ 631 w 650"/>
                <a:gd name="T5" fmla="*/ 23 h 735"/>
                <a:gd name="T6" fmla="*/ 615 w 650"/>
                <a:gd name="T7" fmla="*/ 19 h 735"/>
                <a:gd name="T8" fmla="*/ 592 w 650"/>
                <a:gd name="T9" fmla="*/ 15 h 735"/>
                <a:gd name="T10" fmla="*/ 565 w 650"/>
                <a:gd name="T11" fmla="*/ 10 h 735"/>
                <a:gd name="T12" fmla="*/ 533 w 650"/>
                <a:gd name="T13" fmla="*/ 6 h 735"/>
                <a:gd name="T14" fmla="*/ 496 w 650"/>
                <a:gd name="T15" fmla="*/ 3 h 735"/>
                <a:gd name="T16" fmla="*/ 456 w 650"/>
                <a:gd name="T17" fmla="*/ 1 h 735"/>
                <a:gd name="T18" fmla="*/ 411 w 650"/>
                <a:gd name="T19" fmla="*/ 0 h 735"/>
                <a:gd name="T20" fmla="*/ 364 w 650"/>
                <a:gd name="T21" fmla="*/ 2 h 735"/>
                <a:gd name="T22" fmla="*/ 315 w 650"/>
                <a:gd name="T23" fmla="*/ 6 h 735"/>
                <a:gd name="T24" fmla="*/ 262 w 650"/>
                <a:gd name="T25" fmla="*/ 15 h 735"/>
                <a:gd name="T26" fmla="*/ 209 w 650"/>
                <a:gd name="T27" fmla="*/ 26 h 735"/>
                <a:gd name="T28" fmla="*/ 154 w 650"/>
                <a:gd name="T29" fmla="*/ 42 h 735"/>
                <a:gd name="T30" fmla="*/ 98 w 650"/>
                <a:gd name="T31" fmla="*/ 61 h 735"/>
                <a:gd name="T32" fmla="*/ 42 w 650"/>
                <a:gd name="T33" fmla="*/ 87 h 735"/>
                <a:gd name="T34" fmla="*/ 38 w 650"/>
                <a:gd name="T35" fmla="*/ 101 h 735"/>
                <a:gd name="T36" fmla="*/ 28 w 650"/>
                <a:gd name="T37" fmla="*/ 141 h 735"/>
                <a:gd name="T38" fmla="*/ 17 w 650"/>
                <a:gd name="T39" fmla="*/ 203 h 735"/>
                <a:gd name="T40" fmla="*/ 6 w 650"/>
                <a:gd name="T41" fmla="*/ 283 h 735"/>
                <a:gd name="T42" fmla="*/ 0 w 650"/>
                <a:gd name="T43" fmla="*/ 378 h 735"/>
                <a:gd name="T44" fmla="*/ 5 w 650"/>
                <a:gd name="T45" fmla="*/ 484 h 735"/>
                <a:gd name="T46" fmla="*/ 21 w 650"/>
                <a:gd name="T47" fmla="*/ 599 h 735"/>
                <a:gd name="T48" fmla="*/ 54 w 650"/>
                <a:gd name="T49" fmla="*/ 716 h 735"/>
                <a:gd name="T50" fmla="*/ 58 w 650"/>
                <a:gd name="T51" fmla="*/ 716 h 735"/>
                <a:gd name="T52" fmla="*/ 66 w 650"/>
                <a:gd name="T53" fmla="*/ 715 h 735"/>
                <a:gd name="T54" fmla="*/ 80 w 650"/>
                <a:gd name="T55" fmla="*/ 713 h 735"/>
                <a:gd name="T56" fmla="*/ 99 w 650"/>
                <a:gd name="T57" fmla="*/ 712 h 735"/>
                <a:gd name="T58" fmla="*/ 124 w 650"/>
                <a:gd name="T59" fmla="*/ 710 h 735"/>
                <a:gd name="T60" fmla="*/ 153 w 650"/>
                <a:gd name="T61" fmla="*/ 708 h 735"/>
                <a:gd name="T62" fmla="*/ 188 w 650"/>
                <a:gd name="T63" fmla="*/ 707 h 735"/>
                <a:gd name="T64" fmla="*/ 225 w 650"/>
                <a:gd name="T65" fmla="*/ 706 h 735"/>
                <a:gd name="T66" fmla="*/ 267 w 650"/>
                <a:gd name="T67" fmla="*/ 705 h 735"/>
                <a:gd name="T68" fmla="*/ 313 w 650"/>
                <a:gd name="T69" fmla="*/ 706 h 735"/>
                <a:gd name="T70" fmla="*/ 362 w 650"/>
                <a:gd name="T71" fmla="*/ 707 h 735"/>
                <a:gd name="T72" fmla="*/ 415 w 650"/>
                <a:gd name="T73" fmla="*/ 709 h 735"/>
                <a:gd name="T74" fmla="*/ 470 w 650"/>
                <a:gd name="T75" fmla="*/ 713 h 735"/>
                <a:gd name="T76" fmla="*/ 528 w 650"/>
                <a:gd name="T77" fmla="*/ 719 h 735"/>
                <a:gd name="T78" fmla="*/ 588 w 650"/>
                <a:gd name="T79" fmla="*/ 726 h 735"/>
                <a:gd name="T80" fmla="*/ 650 w 650"/>
                <a:gd name="T81" fmla="*/ 735 h 735"/>
                <a:gd name="T82" fmla="*/ 647 w 650"/>
                <a:gd name="T83" fmla="*/ 713 h 735"/>
                <a:gd name="T84" fmla="*/ 641 w 650"/>
                <a:gd name="T85" fmla="*/ 655 h 735"/>
                <a:gd name="T86" fmla="*/ 631 w 650"/>
                <a:gd name="T87" fmla="*/ 568 h 735"/>
                <a:gd name="T88" fmla="*/ 623 w 650"/>
                <a:gd name="T89" fmla="*/ 462 h 735"/>
                <a:gd name="T90" fmla="*/ 618 w 650"/>
                <a:gd name="T91" fmla="*/ 345 h 735"/>
                <a:gd name="T92" fmla="*/ 618 w 650"/>
                <a:gd name="T93" fmla="*/ 229 h 735"/>
                <a:gd name="T94" fmla="*/ 627 w 650"/>
                <a:gd name="T95" fmla="*/ 119 h 735"/>
                <a:gd name="T96" fmla="*/ 645 w 650"/>
                <a:gd name="T97" fmla="*/ 27 h 7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50"/>
                <a:gd name="T148" fmla="*/ 0 h 735"/>
                <a:gd name="T149" fmla="*/ 650 w 650"/>
                <a:gd name="T150" fmla="*/ 735 h 7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50" h="735">
                  <a:moveTo>
                    <a:pt x="645" y="27"/>
                  </a:moveTo>
                  <a:lnTo>
                    <a:pt x="642" y="26"/>
                  </a:lnTo>
                  <a:lnTo>
                    <a:pt x="631" y="23"/>
                  </a:lnTo>
                  <a:lnTo>
                    <a:pt x="615" y="19"/>
                  </a:lnTo>
                  <a:lnTo>
                    <a:pt x="592" y="15"/>
                  </a:lnTo>
                  <a:lnTo>
                    <a:pt x="565" y="10"/>
                  </a:lnTo>
                  <a:lnTo>
                    <a:pt x="533" y="6"/>
                  </a:lnTo>
                  <a:lnTo>
                    <a:pt x="496" y="3"/>
                  </a:lnTo>
                  <a:lnTo>
                    <a:pt x="456" y="1"/>
                  </a:lnTo>
                  <a:lnTo>
                    <a:pt x="411" y="0"/>
                  </a:lnTo>
                  <a:lnTo>
                    <a:pt x="364" y="2"/>
                  </a:lnTo>
                  <a:lnTo>
                    <a:pt x="315" y="6"/>
                  </a:lnTo>
                  <a:lnTo>
                    <a:pt x="262" y="15"/>
                  </a:lnTo>
                  <a:lnTo>
                    <a:pt x="209" y="26"/>
                  </a:lnTo>
                  <a:lnTo>
                    <a:pt x="154" y="42"/>
                  </a:lnTo>
                  <a:lnTo>
                    <a:pt x="98" y="61"/>
                  </a:lnTo>
                  <a:lnTo>
                    <a:pt x="42" y="87"/>
                  </a:lnTo>
                  <a:lnTo>
                    <a:pt x="38" y="101"/>
                  </a:lnTo>
                  <a:lnTo>
                    <a:pt x="28" y="141"/>
                  </a:lnTo>
                  <a:lnTo>
                    <a:pt x="17" y="203"/>
                  </a:lnTo>
                  <a:lnTo>
                    <a:pt x="6" y="283"/>
                  </a:lnTo>
                  <a:lnTo>
                    <a:pt x="0" y="378"/>
                  </a:lnTo>
                  <a:lnTo>
                    <a:pt x="5" y="484"/>
                  </a:lnTo>
                  <a:lnTo>
                    <a:pt x="21" y="599"/>
                  </a:lnTo>
                  <a:lnTo>
                    <a:pt x="54" y="716"/>
                  </a:lnTo>
                  <a:lnTo>
                    <a:pt x="58" y="716"/>
                  </a:lnTo>
                  <a:lnTo>
                    <a:pt x="66" y="715"/>
                  </a:lnTo>
                  <a:lnTo>
                    <a:pt x="80" y="713"/>
                  </a:lnTo>
                  <a:lnTo>
                    <a:pt x="99" y="712"/>
                  </a:lnTo>
                  <a:lnTo>
                    <a:pt x="124" y="710"/>
                  </a:lnTo>
                  <a:lnTo>
                    <a:pt x="153" y="708"/>
                  </a:lnTo>
                  <a:lnTo>
                    <a:pt x="188" y="707"/>
                  </a:lnTo>
                  <a:lnTo>
                    <a:pt x="225" y="706"/>
                  </a:lnTo>
                  <a:lnTo>
                    <a:pt x="267" y="705"/>
                  </a:lnTo>
                  <a:lnTo>
                    <a:pt x="313" y="706"/>
                  </a:lnTo>
                  <a:lnTo>
                    <a:pt x="362" y="707"/>
                  </a:lnTo>
                  <a:lnTo>
                    <a:pt x="415" y="709"/>
                  </a:lnTo>
                  <a:lnTo>
                    <a:pt x="470" y="713"/>
                  </a:lnTo>
                  <a:lnTo>
                    <a:pt x="528" y="719"/>
                  </a:lnTo>
                  <a:lnTo>
                    <a:pt x="588" y="726"/>
                  </a:lnTo>
                  <a:lnTo>
                    <a:pt x="650" y="735"/>
                  </a:lnTo>
                  <a:lnTo>
                    <a:pt x="647" y="713"/>
                  </a:lnTo>
                  <a:lnTo>
                    <a:pt x="641" y="655"/>
                  </a:lnTo>
                  <a:lnTo>
                    <a:pt x="631" y="568"/>
                  </a:lnTo>
                  <a:lnTo>
                    <a:pt x="623" y="462"/>
                  </a:lnTo>
                  <a:lnTo>
                    <a:pt x="618" y="345"/>
                  </a:lnTo>
                  <a:lnTo>
                    <a:pt x="618" y="229"/>
                  </a:lnTo>
                  <a:lnTo>
                    <a:pt x="627" y="119"/>
                  </a:lnTo>
                  <a:lnTo>
                    <a:pt x="645" y="27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69" name="Freeform 114"/>
            <p:cNvSpPr>
              <a:spLocks/>
            </p:cNvSpPr>
            <p:nvPr/>
          </p:nvSpPr>
          <p:spPr bwMode="auto">
            <a:xfrm>
              <a:off x="6623" y="13797"/>
              <a:ext cx="1071" cy="731"/>
            </a:xfrm>
            <a:custGeom>
              <a:avLst/>
              <a:gdLst>
                <a:gd name="T0" fmla="*/ 6 w 1071"/>
                <a:gd name="T1" fmla="*/ 552 h 731"/>
                <a:gd name="T2" fmla="*/ 0 w 1071"/>
                <a:gd name="T3" fmla="*/ 642 h 731"/>
                <a:gd name="T4" fmla="*/ 698 w 1071"/>
                <a:gd name="T5" fmla="*/ 731 h 731"/>
                <a:gd name="T6" fmla="*/ 703 w 1071"/>
                <a:gd name="T7" fmla="*/ 729 h 731"/>
                <a:gd name="T8" fmla="*/ 717 w 1071"/>
                <a:gd name="T9" fmla="*/ 722 h 731"/>
                <a:gd name="T10" fmla="*/ 740 w 1071"/>
                <a:gd name="T11" fmla="*/ 710 h 731"/>
                <a:gd name="T12" fmla="*/ 768 w 1071"/>
                <a:gd name="T13" fmla="*/ 694 h 731"/>
                <a:gd name="T14" fmla="*/ 801 w 1071"/>
                <a:gd name="T15" fmla="*/ 672 h 731"/>
                <a:gd name="T16" fmla="*/ 838 w 1071"/>
                <a:gd name="T17" fmla="*/ 645 h 731"/>
                <a:gd name="T18" fmla="*/ 876 w 1071"/>
                <a:gd name="T19" fmla="*/ 614 h 731"/>
                <a:gd name="T20" fmla="*/ 915 w 1071"/>
                <a:gd name="T21" fmla="*/ 577 h 731"/>
                <a:gd name="T22" fmla="*/ 953 w 1071"/>
                <a:gd name="T23" fmla="*/ 536 h 731"/>
                <a:gd name="T24" fmla="*/ 988 w 1071"/>
                <a:gd name="T25" fmla="*/ 491 h 731"/>
                <a:gd name="T26" fmla="*/ 1018 w 1071"/>
                <a:gd name="T27" fmla="*/ 439 h 731"/>
                <a:gd name="T28" fmla="*/ 1043 w 1071"/>
                <a:gd name="T29" fmla="*/ 383 h 731"/>
                <a:gd name="T30" fmla="*/ 1061 w 1071"/>
                <a:gd name="T31" fmla="*/ 322 h 731"/>
                <a:gd name="T32" fmla="*/ 1071 w 1071"/>
                <a:gd name="T33" fmla="*/ 255 h 731"/>
                <a:gd name="T34" fmla="*/ 1070 w 1071"/>
                <a:gd name="T35" fmla="*/ 185 h 731"/>
                <a:gd name="T36" fmla="*/ 1057 w 1071"/>
                <a:gd name="T37" fmla="*/ 108 h 731"/>
                <a:gd name="T38" fmla="*/ 1055 w 1071"/>
                <a:gd name="T39" fmla="*/ 104 h 731"/>
                <a:gd name="T40" fmla="*/ 1049 w 1071"/>
                <a:gd name="T41" fmla="*/ 92 h 731"/>
                <a:gd name="T42" fmla="*/ 1037 w 1071"/>
                <a:gd name="T43" fmla="*/ 76 h 731"/>
                <a:gd name="T44" fmla="*/ 1022 w 1071"/>
                <a:gd name="T45" fmla="*/ 57 h 731"/>
                <a:gd name="T46" fmla="*/ 1002 w 1071"/>
                <a:gd name="T47" fmla="*/ 37 h 731"/>
                <a:gd name="T48" fmla="*/ 979 w 1071"/>
                <a:gd name="T49" fmla="*/ 20 h 731"/>
                <a:gd name="T50" fmla="*/ 951 w 1071"/>
                <a:gd name="T51" fmla="*/ 7 h 731"/>
                <a:gd name="T52" fmla="*/ 919 w 1071"/>
                <a:gd name="T53" fmla="*/ 0 h 731"/>
                <a:gd name="T54" fmla="*/ 924 w 1071"/>
                <a:gd name="T55" fmla="*/ 12 h 731"/>
                <a:gd name="T56" fmla="*/ 934 w 1071"/>
                <a:gd name="T57" fmla="*/ 44 h 731"/>
                <a:gd name="T58" fmla="*/ 947 w 1071"/>
                <a:gd name="T59" fmla="*/ 94 h 731"/>
                <a:gd name="T60" fmla="*/ 958 w 1071"/>
                <a:gd name="T61" fmla="*/ 159 h 731"/>
                <a:gd name="T62" fmla="*/ 961 w 1071"/>
                <a:gd name="T63" fmla="*/ 238 h 731"/>
                <a:gd name="T64" fmla="*/ 953 w 1071"/>
                <a:gd name="T65" fmla="*/ 324 h 731"/>
                <a:gd name="T66" fmla="*/ 928 w 1071"/>
                <a:gd name="T67" fmla="*/ 418 h 731"/>
                <a:gd name="T68" fmla="*/ 884 w 1071"/>
                <a:gd name="T69" fmla="*/ 516 h 731"/>
                <a:gd name="T70" fmla="*/ 883 w 1071"/>
                <a:gd name="T71" fmla="*/ 518 h 731"/>
                <a:gd name="T72" fmla="*/ 879 w 1071"/>
                <a:gd name="T73" fmla="*/ 521 h 731"/>
                <a:gd name="T74" fmla="*/ 872 w 1071"/>
                <a:gd name="T75" fmla="*/ 526 h 731"/>
                <a:gd name="T76" fmla="*/ 862 w 1071"/>
                <a:gd name="T77" fmla="*/ 534 h 731"/>
                <a:gd name="T78" fmla="*/ 851 w 1071"/>
                <a:gd name="T79" fmla="*/ 541 h 731"/>
                <a:gd name="T80" fmla="*/ 837 w 1071"/>
                <a:gd name="T81" fmla="*/ 550 h 731"/>
                <a:gd name="T82" fmla="*/ 819 w 1071"/>
                <a:gd name="T83" fmla="*/ 559 h 731"/>
                <a:gd name="T84" fmla="*/ 800 w 1071"/>
                <a:gd name="T85" fmla="*/ 567 h 731"/>
                <a:gd name="T86" fmla="*/ 778 w 1071"/>
                <a:gd name="T87" fmla="*/ 575 h 731"/>
                <a:gd name="T88" fmla="*/ 754 w 1071"/>
                <a:gd name="T89" fmla="*/ 582 h 731"/>
                <a:gd name="T90" fmla="*/ 727 w 1071"/>
                <a:gd name="T91" fmla="*/ 588 h 731"/>
                <a:gd name="T92" fmla="*/ 697 w 1071"/>
                <a:gd name="T93" fmla="*/ 592 h 731"/>
                <a:gd name="T94" fmla="*/ 666 w 1071"/>
                <a:gd name="T95" fmla="*/ 593 h 731"/>
                <a:gd name="T96" fmla="*/ 631 w 1071"/>
                <a:gd name="T97" fmla="*/ 592 h 731"/>
                <a:gd name="T98" fmla="*/ 593 w 1071"/>
                <a:gd name="T99" fmla="*/ 589 h 731"/>
                <a:gd name="T100" fmla="*/ 555 w 1071"/>
                <a:gd name="T101" fmla="*/ 581 h 731"/>
                <a:gd name="T102" fmla="*/ 555 w 1071"/>
                <a:gd name="T103" fmla="*/ 677 h 731"/>
                <a:gd name="T104" fmla="*/ 24 w 1071"/>
                <a:gd name="T105" fmla="*/ 623 h 731"/>
                <a:gd name="T106" fmla="*/ 6 w 1071"/>
                <a:gd name="T107" fmla="*/ 552 h 73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71"/>
                <a:gd name="T163" fmla="*/ 0 h 731"/>
                <a:gd name="T164" fmla="*/ 1071 w 1071"/>
                <a:gd name="T165" fmla="*/ 731 h 73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71" h="731">
                  <a:moveTo>
                    <a:pt x="6" y="552"/>
                  </a:moveTo>
                  <a:lnTo>
                    <a:pt x="0" y="642"/>
                  </a:lnTo>
                  <a:lnTo>
                    <a:pt x="698" y="731"/>
                  </a:lnTo>
                  <a:lnTo>
                    <a:pt x="703" y="729"/>
                  </a:lnTo>
                  <a:lnTo>
                    <a:pt x="717" y="722"/>
                  </a:lnTo>
                  <a:lnTo>
                    <a:pt x="740" y="710"/>
                  </a:lnTo>
                  <a:lnTo>
                    <a:pt x="768" y="694"/>
                  </a:lnTo>
                  <a:lnTo>
                    <a:pt x="801" y="672"/>
                  </a:lnTo>
                  <a:lnTo>
                    <a:pt x="838" y="645"/>
                  </a:lnTo>
                  <a:lnTo>
                    <a:pt x="876" y="614"/>
                  </a:lnTo>
                  <a:lnTo>
                    <a:pt x="915" y="577"/>
                  </a:lnTo>
                  <a:lnTo>
                    <a:pt x="953" y="536"/>
                  </a:lnTo>
                  <a:lnTo>
                    <a:pt x="988" y="491"/>
                  </a:lnTo>
                  <a:lnTo>
                    <a:pt x="1018" y="439"/>
                  </a:lnTo>
                  <a:lnTo>
                    <a:pt x="1043" y="383"/>
                  </a:lnTo>
                  <a:lnTo>
                    <a:pt x="1061" y="322"/>
                  </a:lnTo>
                  <a:lnTo>
                    <a:pt x="1071" y="255"/>
                  </a:lnTo>
                  <a:lnTo>
                    <a:pt x="1070" y="185"/>
                  </a:lnTo>
                  <a:lnTo>
                    <a:pt x="1057" y="108"/>
                  </a:lnTo>
                  <a:lnTo>
                    <a:pt x="1055" y="104"/>
                  </a:lnTo>
                  <a:lnTo>
                    <a:pt x="1049" y="92"/>
                  </a:lnTo>
                  <a:lnTo>
                    <a:pt x="1037" y="76"/>
                  </a:lnTo>
                  <a:lnTo>
                    <a:pt x="1022" y="57"/>
                  </a:lnTo>
                  <a:lnTo>
                    <a:pt x="1002" y="37"/>
                  </a:lnTo>
                  <a:lnTo>
                    <a:pt x="979" y="20"/>
                  </a:lnTo>
                  <a:lnTo>
                    <a:pt x="951" y="7"/>
                  </a:lnTo>
                  <a:lnTo>
                    <a:pt x="919" y="0"/>
                  </a:lnTo>
                  <a:lnTo>
                    <a:pt x="924" y="12"/>
                  </a:lnTo>
                  <a:lnTo>
                    <a:pt x="934" y="44"/>
                  </a:lnTo>
                  <a:lnTo>
                    <a:pt x="947" y="94"/>
                  </a:lnTo>
                  <a:lnTo>
                    <a:pt x="958" y="159"/>
                  </a:lnTo>
                  <a:lnTo>
                    <a:pt x="961" y="238"/>
                  </a:lnTo>
                  <a:lnTo>
                    <a:pt x="953" y="324"/>
                  </a:lnTo>
                  <a:lnTo>
                    <a:pt x="928" y="418"/>
                  </a:lnTo>
                  <a:lnTo>
                    <a:pt x="884" y="516"/>
                  </a:lnTo>
                  <a:lnTo>
                    <a:pt x="883" y="518"/>
                  </a:lnTo>
                  <a:lnTo>
                    <a:pt x="879" y="521"/>
                  </a:lnTo>
                  <a:lnTo>
                    <a:pt x="872" y="526"/>
                  </a:lnTo>
                  <a:lnTo>
                    <a:pt x="862" y="534"/>
                  </a:lnTo>
                  <a:lnTo>
                    <a:pt x="851" y="541"/>
                  </a:lnTo>
                  <a:lnTo>
                    <a:pt x="837" y="550"/>
                  </a:lnTo>
                  <a:lnTo>
                    <a:pt x="819" y="559"/>
                  </a:lnTo>
                  <a:lnTo>
                    <a:pt x="800" y="567"/>
                  </a:lnTo>
                  <a:lnTo>
                    <a:pt x="778" y="575"/>
                  </a:lnTo>
                  <a:lnTo>
                    <a:pt x="754" y="582"/>
                  </a:lnTo>
                  <a:lnTo>
                    <a:pt x="727" y="588"/>
                  </a:lnTo>
                  <a:lnTo>
                    <a:pt x="697" y="592"/>
                  </a:lnTo>
                  <a:lnTo>
                    <a:pt x="666" y="593"/>
                  </a:lnTo>
                  <a:lnTo>
                    <a:pt x="631" y="592"/>
                  </a:lnTo>
                  <a:lnTo>
                    <a:pt x="593" y="589"/>
                  </a:lnTo>
                  <a:lnTo>
                    <a:pt x="555" y="581"/>
                  </a:lnTo>
                  <a:lnTo>
                    <a:pt x="555" y="677"/>
                  </a:lnTo>
                  <a:lnTo>
                    <a:pt x="24" y="623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0" name="Freeform 115"/>
            <p:cNvSpPr>
              <a:spLocks/>
            </p:cNvSpPr>
            <p:nvPr/>
          </p:nvSpPr>
          <p:spPr bwMode="auto">
            <a:xfrm>
              <a:off x="6486" y="14516"/>
              <a:ext cx="787" cy="253"/>
            </a:xfrm>
            <a:custGeom>
              <a:avLst/>
              <a:gdLst>
                <a:gd name="T0" fmla="*/ 787 w 787"/>
                <a:gd name="T1" fmla="*/ 91 h 253"/>
                <a:gd name="T2" fmla="*/ 12 w 787"/>
                <a:gd name="T3" fmla="*/ 0 h 253"/>
                <a:gd name="T4" fmla="*/ 0 w 787"/>
                <a:gd name="T5" fmla="*/ 91 h 253"/>
                <a:gd name="T6" fmla="*/ 764 w 787"/>
                <a:gd name="T7" fmla="*/ 253 h 253"/>
                <a:gd name="T8" fmla="*/ 787 w 787"/>
                <a:gd name="T9" fmla="*/ 9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7"/>
                <a:gd name="T16" fmla="*/ 0 h 253"/>
                <a:gd name="T17" fmla="*/ 787 w 787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7" h="253">
                  <a:moveTo>
                    <a:pt x="787" y="91"/>
                  </a:moveTo>
                  <a:lnTo>
                    <a:pt x="12" y="0"/>
                  </a:lnTo>
                  <a:lnTo>
                    <a:pt x="0" y="91"/>
                  </a:lnTo>
                  <a:lnTo>
                    <a:pt x="764" y="253"/>
                  </a:lnTo>
                  <a:lnTo>
                    <a:pt x="787" y="9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1" name="Freeform 116"/>
            <p:cNvSpPr>
              <a:spLocks/>
            </p:cNvSpPr>
            <p:nvPr/>
          </p:nvSpPr>
          <p:spPr bwMode="auto">
            <a:xfrm>
              <a:off x="6879" y="14597"/>
              <a:ext cx="336" cy="115"/>
            </a:xfrm>
            <a:custGeom>
              <a:avLst/>
              <a:gdLst>
                <a:gd name="T0" fmla="*/ 336 w 336"/>
                <a:gd name="T1" fmla="*/ 50 h 115"/>
                <a:gd name="T2" fmla="*/ 4 w 336"/>
                <a:gd name="T3" fmla="*/ 0 h 115"/>
                <a:gd name="T4" fmla="*/ 0 w 336"/>
                <a:gd name="T5" fmla="*/ 48 h 115"/>
                <a:gd name="T6" fmla="*/ 327 w 336"/>
                <a:gd name="T7" fmla="*/ 115 h 115"/>
                <a:gd name="T8" fmla="*/ 336 w 336"/>
                <a:gd name="T9" fmla="*/ 50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115"/>
                <a:gd name="T17" fmla="*/ 336 w 336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115">
                  <a:moveTo>
                    <a:pt x="336" y="50"/>
                  </a:moveTo>
                  <a:lnTo>
                    <a:pt x="4" y="0"/>
                  </a:lnTo>
                  <a:lnTo>
                    <a:pt x="0" y="48"/>
                  </a:lnTo>
                  <a:lnTo>
                    <a:pt x="327" y="115"/>
                  </a:lnTo>
                  <a:lnTo>
                    <a:pt x="336" y="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2" name="Freeform 117"/>
            <p:cNvSpPr>
              <a:spLocks/>
            </p:cNvSpPr>
            <p:nvPr/>
          </p:nvSpPr>
          <p:spPr bwMode="auto">
            <a:xfrm>
              <a:off x="6536" y="14540"/>
              <a:ext cx="225" cy="85"/>
            </a:xfrm>
            <a:custGeom>
              <a:avLst/>
              <a:gdLst>
                <a:gd name="T0" fmla="*/ 225 w 225"/>
                <a:gd name="T1" fmla="*/ 39 h 85"/>
                <a:gd name="T2" fmla="*/ 0 w 225"/>
                <a:gd name="T3" fmla="*/ 0 h 85"/>
                <a:gd name="T4" fmla="*/ 3 w 225"/>
                <a:gd name="T5" fmla="*/ 41 h 85"/>
                <a:gd name="T6" fmla="*/ 218 w 225"/>
                <a:gd name="T7" fmla="*/ 85 h 85"/>
                <a:gd name="T8" fmla="*/ 225 w 225"/>
                <a:gd name="T9" fmla="*/ 39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5"/>
                <a:gd name="T16" fmla="*/ 0 h 85"/>
                <a:gd name="T17" fmla="*/ 225 w 22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5" h="85">
                  <a:moveTo>
                    <a:pt x="225" y="39"/>
                  </a:moveTo>
                  <a:lnTo>
                    <a:pt x="0" y="0"/>
                  </a:lnTo>
                  <a:lnTo>
                    <a:pt x="3" y="41"/>
                  </a:lnTo>
                  <a:lnTo>
                    <a:pt x="218" y="85"/>
                  </a:lnTo>
                  <a:lnTo>
                    <a:pt x="225" y="3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3" name="Freeform 118"/>
            <p:cNvSpPr>
              <a:spLocks/>
            </p:cNvSpPr>
            <p:nvPr/>
          </p:nvSpPr>
          <p:spPr bwMode="auto">
            <a:xfrm>
              <a:off x="5972" y="14624"/>
              <a:ext cx="1325" cy="439"/>
            </a:xfrm>
            <a:custGeom>
              <a:avLst/>
              <a:gdLst>
                <a:gd name="T0" fmla="*/ 0 w 1325"/>
                <a:gd name="T1" fmla="*/ 132 h 439"/>
                <a:gd name="T2" fmla="*/ 3 w 1325"/>
                <a:gd name="T3" fmla="*/ 132 h 439"/>
                <a:gd name="T4" fmla="*/ 10 w 1325"/>
                <a:gd name="T5" fmla="*/ 130 h 439"/>
                <a:gd name="T6" fmla="*/ 24 w 1325"/>
                <a:gd name="T7" fmla="*/ 128 h 439"/>
                <a:gd name="T8" fmla="*/ 42 w 1325"/>
                <a:gd name="T9" fmla="*/ 125 h 439"/>
                <a:gd name="T10" fmla="*/ 62 w 1325"/>
                <a:gd name="T11" fmla="*/ 121 h 439"/>
                <a:gd name="T12" fmla="*/ 86 w 1325"/>
                <a:gd name="T13" fmla="*/ 116 h 439"/>
                <a:gd name="T14" fmla="*/ 113 w 1325"/>
                <a:gd name="T15" fmla="*/ 109 h 439"/>
                <a:gd name="T16" fmla="*/ 141 w 1325"/>
                <a:gd name="T17" fmla="*/ 102 h 439"/>
                <a:gd name="T18" fmla="*/ 170 w 1325"/>
                <a:gd name="T19" fmla="*/ 94 h 439"/>
                <a:gd name="T20" fmla="*/ 199 w 1325"/>
                <a:gd name="T21" fmla="*/ 85 h 439"/>
                <a:gd name="T22" fmla="*/ 228 w 1325"/>
                <a:gd name="T23" fmla="*/ 74 h 439"/>
                <a:gd name="T24" fmla="*/ 257 w 1325"/>
                <a:gd name="T25" fmla="*/ 62 h 439"/>
                <a:gd name="T26" fmla="*/ 285 w 1325"/>
                <a:gd name="T27" fmla="*/ 48 h 439"/>
                <a:gd name="T28" fmla="*/ 309 w 1325"/>
                <a:gd name="T29" fmla="*/ 34 h 439"/>
                <a:gd name="T30" fmla="*/ 333 w 1325"/>
                <a:gd name="T31" fmla="*/ 18 h 439"/>
                <a:gd name="T32" fmla="*/ 352 w 1325"/>
                <a:gd name="T33" fmla="*/ 0 h 439"/>
                <a:gd name="T34" fmla="*/ 1325 w 1325"/>
                <a:gd name="T35" fmla="*/ 223 h 439"/>
                <a:gd name="T36" fmla="*/ 1323 w 1325"/>
                <a:gd name="T37" fmla="*/ 225 h 439"/>
                <a:gd name="T38" fmla="*/ 1318 w 1325"/>
                <a:gd name="T39" fmla="*/ 230 h 439"/>
                <a:gd name="T40" fmla="*/ 1309 w 1325"/>
                <a:gd name="T41" fmla="*/ 239 h 439"/>
                <a:gd name="T42" fmla="*/ 1297 w 1325"/>
                <a:gd name="T43" fmla="*/ 250 h 439"/>
                <a:gd name="T44" fmla="*/ 1282 w 1325"/>
                <a:gd name="T45" fmla="*/ 263 h 439"/>
                <a:gd name="T46" fmla="*/ 1265 w 1325"/>
                <a:gd name="T47" fmla="*/ 278 h 439"/>
                <a:gd name="T48" fmla="*/ 1247 w 1325"/>
                <a:gd name="T49" fmla="*/ 295 h 439"/>
                <a:gd name="T50" fmla="*/ 1225 w 1325"/>
                <a:gd name="T51" fmla="*/ 312 h 439"/>
                <a:gd name="T52" fmla="*/ 1202 w 1325"/>
                <a:gd name="T53" fmla="*/ 331 h 439"/>
                <a:gd name="T54" fmla="*/ 1179 w 1325"/>
                <a:gd name="T55" fmla="*/ 349 h 439"/>
                <a:gd name="T56" fmla="*/ 1154 w 1325"/>
                <a:gd name="T57" fmla="*/ 367 h 439"/>
                <a:gd name="T58" fmla="*/ 1128 w 1325"/>
                <a:gd name="T59" fmla="*/ 385 h 439"/>
                <a:gd name="T60" fmla="*/ 1102 w 1325"/>
                <a:gd name="T61" fmla="*/ 401 h 439"/>
                <a:gd name="T62" fmla="*/ 1077 w 1325"/>
                <a:gd name="T63" fmla="*/ 415 h 439"/>
                <a:gd name="T64" fmla="*/ 1051 w 1325"/>
                <a:gd name="T65" fmla="*/ 428 h 439"/>
                <a:gd name="T66" fmla="*/ 1026 w 1325"/>
                <a:gd name="T67" fmla="*/ 439 h 439"/>
                <a:gd name="T68" fmla="*/ 0 w 1325"/>
                <a:gd name="T69" fmla="*/ 132 h 4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25"/>
                <a:gd name="T106" fmla="*/ 0 h 439"/>
                <a:gd name="T107" fmla="*/ 1325 w 1325"/>
                <a:gd name="T108" fmla="*/ 439 h 4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25" h="439">
                  <a:moveTo>
                    <a:pt x="0" y="132"/>
                  </a:moveTo>
                  <a:lnTo>
                    <a:pt x="3" y="132"/>
                  </a:lnTo>
                  <a:lnTo>
                    <a:pt x="10" y="130"/>
                  </a:lnTo>
                  <a:lnTo>
                    <a:pt x="24" y="128"/>
                  </a:lnTo>
                  <a:lnTo>
                    <a:pt x="42" y="125"/>
                  </a:lnTo>
                  <a:lnTo>
                    <a:pt x="62" y="121"/>
                  </a:lnTo>
                  <a:lnTo>
                    <a:pt x="86" y="116"/>
                  </a:lnTo>
                  <a:lnTo>
                    <a:pt x="113" y="109"/>
                  </a:lnTo>
                  <a:lnTo>
                    <a:pt x="141" y="102"/>
                  </a:lnTo>
                  <a:lnTo>
                    <a:pt x="170" y="94"/>
                  </a:lnTo>
                  <a:lnTo>
                    <a:pt x="199" y="85"/>
                  </a:lnTo>
                  <a:lnTo>
                    <a:pt x="228" y="74"/>
                  </a:lnTo>
                  <a:lnTo>
                    <a:pt x="257" y="62"/>
                  </a:lnTo>
                  <a:lnTo>
                    <a:pt x="285" y="48"/>
                  </a:lnTo>
                  <a:lnTo>
                    <a:pt x="309" y="34"/>
                  </a:lnTo>
                  <a:lnTo>
                    <a:pt x="333" y="18"/>
                  </a:lnTo>
                  <a:lnTo>
                    <a:pt x="352" y="0"/>
                  </a:lnTo>
                  <a:lnTo>
                    <a:pt x="1325" y="223"/>
                  </a:lnTo>
                  <a:lnTo>
                    <a:pt x="1323" y="225"/>
                  </a:lnTo>
                  <a:lnTo>
                    <a:pt x="1318" y="230"/>
                  </a:lnTo>
                  <a:lnTo>
                    <a:pt x="1309" y="239"/>
                  </a:lnTo>
                  <a:lnTo>
                    <a:pt x="1297" y="250"/>
                  </a:lnTo>
                  <a:lnTo>
                    <a:pt x="1282" y="263"/>
                  </a:lnTo>
                  <a:lnTo>
                    <a:pt x="1265" y="278"/>
                  </a:lnTo>
                  <a:lnTo>
                    <a:pt x="1247" y="295"/>
                  </a:lnTo>
                  <a:lnTo>
                    <a:pt x="1225" y="312"/>
                  </a:lnTo>
                  <a:lnTo>
                    <a:pt x="1202" y="331"/>
                  </a:lnTo>
                  <a:lnTo>
                    <a:pt x="1179" y="349"/>
                  </a:lnTo>
                  <a:lnTo>
                    <a:pt x="1154" y="367"/>
                  </a:lnTo>
                  <a:lnTo>
                    <a:pt x="1128" y="385"/>
                  </a:lnTo>
                  <a:lnTo>
                    <a:pt x="1102" y="401"/>
                  </a:lnTo>
                  <a:lnTo>
                    <a:pt x="1077" y="415"/>
                  </a:lnTo>
                  <a:lnTo>
                    <a:pt x="1051" y="428"/>
                  </a:lnTo>
                  <a:lnTo>
                    <a:pt x="1026" y="439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4" name="Freeform 119"/>
            <p:cNvSpPr>
              <a:spLocks/>
            </p:cNvSpPr>
            <p:nvPr/>
          </p:nvSpPr>
          <p:spPr bwMode="auto">
            <a:xfrm>
              <a:off x="7292" y="14577"/>
              <a:ext cx="472" cy="209"/>
            </a:xfrm>
            <a:custGeom>
              <a:avLst/>
              <a:gdLst>
                <a:gd name="T0" fmla="*/ 47 w 472"/>
                <a:gd name="T1" fmla="*/ 209 h 209"/>
                <a:gd name="T2" fmla="*/ 472 w 472"/>
                <a:gd name="T3" fmla="*/ 84 h 209"/>
                <a:gd name="T4" fmla="*/ 215 w 472"/>
                <a:gd name="T5" fmla="*/ 0 h 209"/>
                <a:gd name="T6" fmla="*/ 5 w 472"/>
                <a:gd name="T7" fmla="*/ 24 h 209"/>
                <a:gd name="T8" fmla="*/ 0 w 472"/>
                <a:gd name="T9" fmla="*/ 197 h 209"/>
                <a:gd name="T10" fmla="*/ 47 w 472"/>
                <a:gd name="T11" fmla="*/ 20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09"/>
                <a:gd name="T20" fmla="*/ 472 w 472"/>
                <a:gd name="T21" fmla="*/ 209 h 2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09">
                  <a:moveTo>
                    <a:pt x="47" y="209"/>
                  </a:moveTo>
                  <a:lnTo>
                    <a:pt x="472" y="84"/>
                  </a:lnTo>
                  <a:lnTo>
                    <a:pt x="215" y="0"/>
                  </a:lnTo>
                  <a:lnTo>
                    <a:pt x="5" y="24"/>
                  </a:lnTo>
                  <a:lnTo>
                    <a:pt x="0" y="197"/>
                  </a:lnTo>
                  <a:lnTo>
                    <a:pt x="47" y="20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5" name="Freeform 120"/>
            <p:cNvSpPr>
              <a:spLocks/>
            </p:cNvSpPr>
            <p:nvPr/>
          </p:nvSpPr>
          <p:spPr bwMode="auto">
            <a:xfrm>
              <a:off x="6073" y="13679"/>
              <a:ext cx="251" cy="999"/>
            </a:xfrm>
            <a:custGeom>
              <a:avLst/>
              <a:gdLst>
                <a:gd name="T0" fmla="*/ 251 w 251"/>
                <a:gd name="T1" fmla="*/ 23 h 999"/>
                <a:gd name="T2" fmla="*/ 250 w 251"/>
                <a:gd name="T3" fmla="*/ 22 h 999"/>
                <a:gd name="T4" fmla="*/ 246 w 251"/>
                <a:gd name="T5" fmla="*/ 20 h 999"/>
                <a:gd name="T6" fmla="*/ 239 w 251"/>
                <a:gd name="T7" fmla="*/ 18 h 999"/>
                <a:gd name="T8" fmla="*/ 230 w 251"/>
                <a:gd name="T9" fmla="*/ 15 h 999"/>
                <a:gd name="T10" fmla="*/ 218 w 251"/>
                <a:gd name="T11" fmla="*/ 11 h 999"/>
                <a:gd name="T12" fmla="*/ 205 w 251"/>
                <a:gd name="T13" fmla="*/ 7 h 999"/>
                <a:gd name="T14" fmla="*/ 190 w 251"/>
                <a:gd name="T15" fmla="*/ 4 h 999"/>
                <a:gd name="T16" fmla="*/ 173 w 251"/>
                <a:gd name="T17" fmla="*/ 1 h 999"/>
                <a:gd name="T18" fmla="*/ 155 w 251"/>
                <a:gd name="T19" fmla="*/ 0 h 999"/>
                <a:gd name="T20" fmla="*/ 134 w 251"/>
                <a:gd name="T21" fmla="*/ 0 h 999"/>
                <a:gd name="T22" fmla="*/ 114 w 251"/>
                <a:gd name="T23" fmla="*/ 2 h 999"/>
                <a:gd name="T24" fmla="*/ 92 w 251"/>
                <a:gd name="T25" fmla="*/ 5 h 999"/>
                <a:gd name="T26" fmla="*/ 70 w 251"/>
                <a:gd name="T27" fmla="*/ 12 h 999"/>
                <a:gd name="T28" fmla="*/ 47 w 251"/>
                <a:gd name="T29" fmla="*/ 20 h 999"/>
                <a:gd name="T30" fmla="*/ 23 w 251"/>
                <a:gd name="T31" fmla="*/ 32 h 999"/>
                <a:gd name="T32" fmla="*/ 0 w 251"/>
                <a:gd name="T33" fmla="*/ 47 h 999"/>
                <a:gd name="T34" fmla="*/ 0 w 251"/>
                <a:gd name="T35" fmla="*/ 999 h 999"/>
                <a:gd name="T36" fmla="*/ 1 w 251"/>
                <a:gd name="T37" fmla="*/ 999 h 999"/>
                <a:gd name="T38" fmla="*/ 6 w 251"/>
                <a:gd name="T39" fmla="*/ 999 h 999"/>
                <a:gd name="T40" fmla="*/ 14 w 251"/>
                <a:gd name="T41" fmla="*/ 998 h 999"/>
                <a:gd name="T42" fmla="*/ 23 w 251"/>
                <a:gd name="T43" fmla="*/ 997 h 999"/>
                <a:gd name="T44" fmla="*/ 35 w 251"/>
                <a:gd name="T45" fmla="*/ 995 h 999"/>
                <a:gd name="T46" fmla="*/ 49 w 251"/>
                <a:gd name="T47" fmla="*/ 993 h 999"/>
                <a:gd name="T48" fmla="*/ 65 w 251"/>
                <a:gd name="T49" fmla="*/ 990 h 999"/>
                <a:gd name="T50" fmla="*/ 83 w 251"/>
                <a:gd name="T51" fmla="*/ 985 h 999"/>
                <a:gd name="T52" fmla="*/ 102 w 251"/>
                <a:gd name="T53" fmla="*/ 980 h 999"/>
                <a:gd name="T54" fmla="*/ 121 w 251"/>
                <a:gd name="T55" fmla="*/ 973 h 999"/>
                <a:gd name="T56" fmla="*/ 143 w 251"/>
                <a:gd name="T57" fmla="*/ 966 h 999"/>
                <a:gd name="T58" fmla="*/ 164 w 251"/>
                <a:gd name="T59" fmla="*/ 956 h 999"/>
                <a:gd name="T60" fmla="*/ 186 w 251"/>
                <a:gd name="T61" fmla="*/ 945 h 999"/>
                <a:gd name="T62" fmla="*/ 208 w 251"/>
                <a:gd name="T63" fmla="*/ 934 h 999"/>
                <a:gd name="T64" fmla="*/ 230 w 251"/>
                <a:gd name="T65" fmla="*/ 919 h 999"/>
                <a:gd name="T66" fmla="*/ 251 w 251"/>
                <a:gd name="T67" fmla="*/ 903 h 999"/>
                <a:gd name="T68" fmla="*/ 251 w 251"/>
                <a:gd name="T69" fmla="*/ 23 h 99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1"/>
                <a:gd name="T106" fmla="*/ 0 h 999"/>
                <a:gd name="T107" fmla="*/ 251 w 251"/>
                <a:gd name="T108" fmla="*/ 999 h 99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1" h="999">
                  <a:moveTo>
                    <a:pt x="251" y="23"/>
                  </a:moveTo>
                  <a:lnTo>
                    <a:pt x="250" y="22"/>
                  </a:lnTo>
                  <a:lnTo>
                    <a:pt x="246" y="20"/>
                  </a:lnTo>
                  <a:lnTo>
                    <a:pt x="239" y="18"/>
                  </a:lnTo>
                  <a:lnTo>
                    <a:pt x="230" y="15"/>
                  </a:lnTo>
                  <a:lnTo>
                    <a:pt x="218" y="11"/>
                  </a:lnTo>
                  <a:lnTo>
                    <a:pt x="205" y="7"/>
                  </a:lnTo>
                  <a:lnTo>
                    <a:pt x="190" y="4"/>
                  </a:lnTo>
                  <a:lnTo>
                    <a:pt x="173" y="1"/>
                  </a:lnTo>
                  <a:lnTo>
                    <a:pt x="155" y="0"/>
                  </a:lnTo>
                  <a:lnTo>
                    <a:pt x="134" y="0"/>
                  </a:lnTo>
                  <a:lnTo>
                    <a:pt x="114" y="2"/>
                  </a:lnTo>
                  <a:lnTo>
                    <a:pt x="92" y="5"/>
                  </a:lnTo>
                  <a:lnTo>
                    <a:pt x="70" y="12"/>
                  </a:lnTo>
                  <a:lnTo>
                    <a:pt x="47" y="20"/>
                  </a:lnTo>
                  <a:lnTo>
                    <a:pt x="23" y="32"/>
                  </a:lnTo>
                  <a:lnTo>
                    <a:pt x="0" y="47"/>
                  </a:lnTo>
                  <a:lnTo>
                    <a:pt x="0" y="999"/>
                  </a:lnTo>
                  <a:lnTo>
                    <a:pt x="1" y="999"/>
                  </a:lnTo>
                  <a:lnTo>
                    <a:pt x="6" y="999"/>
                  </a:lnTo>
                  <a:lnTo>
                    <a:pt x="14" y="998"/>
                  </a:lnTo>
                  <a:lnTo>
                    <a:pt x="23" y="997"/>
                  </a:lnTo>
                  <a:lnTo>
                    <a:pt x="35" y="995"/>
                  </a:lnTo>
                  <a:lnTo>
                    <a:pt x="49" y="993"/>
                  </a:lnTo>
                  <a:lnTo>
                    <a:pt x="65" y="990"/>
                  </a:lnTo>
                  <a:lnTo>
                    <a:pt x="83" y="985"/>
                  </a:lnTo>
                  <a:lnTo>
                    <a:pt x="102" y="980"/>
                  </a:lnTo>
                  <a:lnTo>
                    <a:pt x="121" y="973"/>
                  </a:lnTo>
                  <a:lnTo>
                    <a:pt x="143" y="966"/>
                  </a:lnTo>
                  <a:lnTo>
                    <a:pt x="164" y="956"/>
                  </a:lnTo>
                  <a:lnTo>
                    <a:pt x="186" y="945"/>
                  </a:lnTo>
                  <a:lnTo>
                    <a:pt x="208" y="934"/>
                  </a:lnTo>
                  <a:lnTo>
                    <a:pt x="230" y="919"/>
                  </a:lnTo>
                  <a:lnTo>
                    <a:pt x="251" y="903"/>
                  </a:lnTo>
                  <a:lnTo>
                    <a:pt x="251" y="2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6" name="Freeform 121"/>
            <p:cNvSpPr>
              <a:spLocks/>
            </p:cNvSpPr>
            <p:nvPr/>
          </p:nvSpPr>
          <p:spPr bwMode="auto">
            <a:xfrm>
              <a:off x="6080" y="13687"/>
              <a:ext cx="215" cy="843"/>
            </a:xfrm>
            <a:custGeom>
              <a:avLst/>
              <a:gdLst>
                <a:gd name="T0" fmla="*/ 215 w 215"/>
                <a:gd name="T1" fmla="*/ 20 h 843"/>
                <a:gd name="T2" fmla="*/ 214 w 215"/>
                <a:gd name="T3" fmla="*/ 19 h 843"/>
                <a:gd name="T4" fmla="*/ 211 w 215"/>
                <a:gd name="T5" fmla="*/ 18 h 843"/>
                <a:gd name="T6" fmla="*/ 205 w 215"/>
                <a:gd name="T7" fmla="*/ 15 h 843"/>
                <a:gd name="T8" fmla="*/ 197 w 215"/>
                <a:gd name="T9" fmla="*/ 12 h 843"/>
                <a:gd name="T10" fmla="*/ 187 w 215"/>
                <a:gd name="T11" fmla="*/ 9 h 843"/>
                <a:gd name="T12" fmla="*/ 176 w 215"/>
                <a:gd name="T13" fmla="*/ 6 h 843"/>
                <a:gd name="T14" fmla="*/ 163 w 215"/>
                <a:gd name="T15" fmla="*/ 4 h 843"/>
                <a:gd name="T16" fmla="*/ 149 w 215"/>
                <a:gd name="T17" fmla="*/ 1 h 843"/>
                <a:gd name="T18" fmla="*/ 133 w 215"/>
                <a:gd name="T19" fmla="*/ 0 h 843"/>
                <a:gd name="T20" fmla="*/ 115 w 215"/>
                <a:gd name="T21" fmla="*/ 0 h 843"/>
                <a:gd name="T22" fmla="*/ 98 w 215"/>
                <a:gd name="T23" fmla="*/ 1 h 843"/>
                <a:gd name="T24" fmla="*/ 79 w 215"/>
                <a:gd name="T25" fmla="*/ 5 h 843"/>
                <a:gd name="T26" fmla="*/ 60 w 215"/>
                <a:gd name="T27" fmla="*/ 10 h 843"/>
                <a:gd name="T28" fmla="*/ 40 w 215"/>
                <a:gd name="T29" fmla="*/ 18 h 843"/>
                <a:gd name="T30" fmla="*/ 21 w 215"/>
                <a:gd name="T31" fmla="*/ 27 h 843"/>
                <a:gd name="T32" fmla="*/ 0 w 215"/>
                <a:gd name="T33" fmla="*/ 40 h 843"/>
                <a:gd name="T34" fmla="*/ 0 w 215"/>
                <a:gd name="T35" fmla="*/ 843 h 843"/>
                <a:gd name="T36" fmla="*/ 1 w 215"/>
                <a:gd name="T37" fmla="*/ 843 h 843"/>
                <a:gd name="T38" fmla="*/ 6 w 215"/>
                <a:gd name="T39" fmla="*/ 843 h 843"/>
                <a:gd name="T40" fmla="*/ 12 w 215"/>
                <a:gd name="T41" fmla="*/ 842 h 843"/>
                <a:gd name="T42" fmla="*/ 21 w 215"/>
                <a:gd name="T43" fmla="*/ 841 h 843"/>
                <a:gd name="T44" fmla="*/ 30 w 215"/>
                <a:gd name="T45" fmla="*/ 840 h 843"/>
                <a:gd name="T46" fmla="*/ 43 w 215"/>
                <a:gd name="T47" fmla="*/ 838 h 843"/>
                <a:gd name="T48" fmla="*/ 56 w 215"/>
                <a:gd name="T49" fmla="*/ 835 h 843"/>
                <a:gd name="T50" fmla="*/ 71 w 215"/>
                <a:gd name="T51" fmla="*/ 831 h 843"/>
                <a:gd name="T52" fmla="*/ 87 w 215"/>
                <a:gd name="T53" fmla="*/ 826 h 843"/>
                <a:gd name="T54" fmla="*/ 105 w 215"/>
                <a:gd name="T55" fmla="*/ 821 h 843"/>
                <a:gd name="T56" fmla="*/ 123 w 215"/>
                <a:gd name="T57" fmla="*/ 814 h 843"/>
                <a:gd name="T58" fmla="*/ 141 w 215"/>
                <a:gd name="T59" fmla="*/ 806 h 843"/>
                <a:gd name="T60" fmla="*/ 159 w 215"/>
                <a:gd name="T61" fmla="*/ 797 h 843"/>
                <a:gd name="T62" fmla="*/ 179 w 215"/>
                <a:gd name="T63" fmla="*/ 786 h 843"/>
                <a:gd name="T64" fmla="*/ 197 w 215"/>
                <a:gd name="T65" fmla="*/ 774 h 843"/>
                <a:gd name="T66" fmla="*/ 215 w 215"/>
                <a:gd name="T67" fmla="*/ 760 h 843"/>
                <a:gd name="T68" fmla="*/ 215 w 215"/>
                <a:gd name="T69" fmla="*/ 20 h 8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5"/>
                <a:gd name="T106" fmla="*/ 0 h 843"/>
                <a:gd name="T107" fmla="*/ 215 w 215"/>
                <a:gd name="T108" fmla="*/ 843 h 84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5" h="843">
                  <a:moveTo>
                    <a:pt x="215" y="20"/>
                  </a:moveTo>
                  <a:lnTo>
                    <a:pt x="214" y="19"/>
                  </a:lnTo>
                  <a:lnTo>
                    <a:pt x="211" y="18"/>
                  </a:lnTo>
                  <a:lnTo>
                    <a:pt x="205" y="15"/>
                  </a:lnTo>
                  <a:lnTo>
                    <a:pt x="197" y="12"/>
                  </a:lnTo>
                  <a:lnTo>
                    <a:pt x="187" y="9"/>
                  </a:lnTo>
                  <a:lnTo>
                    <a:pt x="176" y="6"/>
                  </a:lnTo>
                  <a:lnTo>
                    <a:pt x="163" y="4"/>
                  </a:lnTo>
                  <a:lnTo>
                    <a:pt x="149" y="1"/>
                  </a:lnTo>
                  <a:lnTo>
                    <a:pt x="133" y="0"/>
                  </a:lnTo>
                  <a:lnTo>
                    <a:pt x="115" y="0"/>
                  </a:lnTo>
                  <a:lnTo>
                    <a:pt x="98" y="1"/>
                  </a:lnTo>
                  <a:lnTo>
                    <a:pt x="79" y="5"/>
                  </a:lnTo>
                  <a:lnTo>
                    <a:pt x="60" y="10"/>
                  </a:lnTo>
                  <a:lnTo>
                    <a:pt x="40" y="18"/>
                  </a:lnTo>
                  <a:lnTo>
                    <a:pt x="21" y="27"/>
                  </a:lnTo>
                  <a:lnTo>
                    <a:pt x="0" y="40"/>
                  </a:lnTo>
                  <a:lnTo>
                    <a:pt x="0" y="843"/>
                  </a:lnTo>
                  <a:lnTo>
                    <a:pt x="1" y="843"/>
                  </a:lnTo>
                  <a:lnTo>
                    <a:pt x="6" y="843"/>
                  </a:lnTo>
                  <a:lnTo>
                    <a:pt x="12" y="842"/>
                  </a:lnTo>
                  <a:lnTo>
                    <a:pt x="21" y="841"/>
                  </a:lnTo>
                  <a:lnTo>
                    <a:pt x="30" y="840"/>
                  </a:lnTo>
                  <a:lnTo>
                    <a:pt x="43" y="838"/>
                  </a:lnTo>
                  <a:lnTo>
                    <a:pt x="56" y="835"/>
                  </a:lnTo>
                  <a:lnTo>
                    <a:pt x="71" y="831"/>
                  </a:lnTo>
                  <a:lnTo>
                    <a:pt x="87" y="826"/>
                  </a:lnTo>
                  <a:lnTo>
                    <a:pt x="105" y="821"/>
                  </a:lnTo>
                  <a:lnTo>
                    <a:pt x="123" y="814"/>
                  </a:lnTo>
                  <a:lnTo>
                    <a:pt x="141" y="806"/>
                  </a:lnTo>
                  <a:lnTo>
                    <a:pt x="159" y="797"/>
                  </a:lnTo>
                  <a:lnTo>
                    <a:pt x="179" y="786"/>
                  </a:lnTo>
                  <a:lnTo>
                    <a:pt x="197" y="774"/>
                  </a:lnTo>
                  <a:lnTo>
                    <a:pt x="215" y="760"/>
                  </a:lnTo>
                  <a:lnTo>
                    <a:pt x="215" y="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7" name="Freeform 122"/>
            <p:cNvSpPr>
              <a:spLocks/>
            </p:cNvSpPr>
            <p:nvPr/>
          </p:nvSpPr>
          <p:spPr bwMode="auto">
            <a:xfrm>
              <a:off x="6087" y="13696"/>
              <a:ext cx="180" cy="685"/>
            </a:xfrm>
            <a:custGeom>
              <a:avLst/>
              <a:gdLst>
                <a:gd name="T0" fmla="*/ 180 w 180"/>
                <a:gd name="T1" fmla="*/ 16 h 685"/>
                <a:gd name="T2" fmla="*/ 179 w 180"/>
                <a:gd name="T3" fmla="*/ 16 h 685"/>
                <a:gd name="T4" fmla="*/ 176 w 180"/>
                <a:gd name="T5" fmla="*/ 14 h 685"/>
                <a:gd name="T6" fmla="*/ 172 w 180"/>
                <a:gd name="T7" fmla="*/ 12 h 685"/>
                <a:gd name="T8" fmla="*/ 165 w 180"/>
                <a:gd name="T9" fmla="*/ 10 h 685"/>
                <a:gd name="T10" fmla="*/ 157 w 180"/>
                <a:gd name="T11" fmla="*/ 8 h 685"/>
                <a:gd name="T12" fmla="*/ 147 w 180"/>
                <a:gd name="T13" fmla="*/ 4 h 685"/>
                <a:gd name="T14" fmla="*/ 136 w 180"/>
                <a:gd name="T15" fmla="*/ 2 h 685"/>
                <a:gd name="T16" fmla="*/ 125 w 180"/>
                <a:gd name="T17" fmla="*/ 0 h 685"/>
                <a:gd name="T18" fmla="*/ 111 w 180"/>
                <a:gd name="T19" fmla="*/ 0 h 685"/>
                <a:gd name="T20" fmla="*/ 97 w 180"/>
                <a:gd name="T21" fmla="*/ 0 h 685"/>
                <a:gd name="T22" fmla="*/ 81 w 180"/>
                <a:gd name="T23" fmla="*/ 1 h 685"/>
                <a:gd name="T24" fmla="*/ 66 w 180"/>
                <a:gd name="T25" fmla="*/ 3 h 685"/>
                <a:gd name="T26" fmla="*/ 50 w 180"/>
                <a:gd name="T27" fmla="*/ 8 h 685"/>
                <a:gd name="T28" fmla="*/ 33 w 180"/>
                <a:gd name="T29" fmla="*/ 14 h 685"/>
                <a:gd name="T30" fmla="*/ 17 w 180"/>
                <a:gd name="T31" fmla="*/ 23 h 685"/>
                <a:gd name="T32" fmla="*/ 0 w 180"/>
                <a:gd name="T33" fmla="*/ 33 h 685"/>
                <a:gd name="T34" fmla="*/ 0 w 180"/>
                <a:gd name="T35" fmla="*/ 685 h 685"/>
                <a:gd name="T36" fmla="*/ 1 w 180"/>
                <a:gd name="T37" fmla="*/ 685 h 685"/>
                <a:gd name="T38" fmla="*/ 4 w 180"/>
                <a:gd name="T39" fmla="*/ 685 h 685"/>
                <a:gd name="T40" fmla="*/ 9 w 180"/>
                <a:gd name="T41" fmla="*/ 684 h 685"/>
                <a:gd name="T42" fmla="*/ 17 w 180"/>
                <a:gd name="T43" fmla="*/ 683 h 685"/>
                <a:gd name="T44" fmla="*/ 26 w 180"/>
                <a:gd name="T45" fmla="*/ 682 h 685"/>
                <a:gd name="T46" fmla="*/ 35 w 180"/>
                <a:gd name="T47" fmla="*/ 681 h 685"/>
                <a:gd name="T48" fmla="*/ 47 w 180"/>
                <a:gd name="T49" fmla="*/ 678 h 685"/>
                <a:gd name="T50" fmla="*/ 60 w 180"/>
                <a:gd name="T51" fmla="*/ 676 h 685"/>
                <a:gd name="T52" fmla="*/ 73 w 180"/>
                <a:gd name="T53" fmla="*/ 671 h 685"/>
                <a:gd name="T54" fmla="*/ 87 w 180"/>
                <a:gd name="T55" fmla="*/ 667 h 685"/>
                <a:gd name="T56" fmla="*/ 102 w 180"/>
                <a:gd name="T57" fmla="*/ 662 h 685"/>
                <a:gd name="T58" fmla="*/ 118 w 180"/>
                <a:gd name="T59" fmla="*/ 655 h 685"/>
                <a:gd name="T60" fmla="*/ 133 w 180"/>
                <a:gd name="T61" fmla="*/ 648 h 685"/>
                <a:gd name="T62" fmla="*/ 149 w 180"/>
                <a:gd name="T63" fmla="*/ 639 h 685"/>
                <a:gd name="T64" fmla="*/ 165 w 180"/>
                <a:gd name="T65" fmla="*/ 628 h 685"/>
                <a:gd name="T66" fmla="*/ 180 w 180"/>
                <a:gd name="T67" fmla="*/ 617 h 685"/>
                <a:gd name="T68" fmla="*/ 180 w 180"/>
                <a:gd name="T69" fmla="*/ 16 h 6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0"/>
                <a:gd name="T106" fmla="*/ 0 h 685"/>
                <a:gd name="T107" fmla="*/ 180 w 180"/>
                <a:gd name="T108" fmla="*/ 685 h 6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0" h="685">
                  <a:moveTo>
                    <a:pt x="180" y="16"/>
                  </a:moveTo>
                  <a:lnTo>
                    <a:pt x="179" y="16"/>
                  </a:lnTo>
                  <a:lnTo>
                    <a:pt x="176" y="14"/>
                  </a:lnTo>
                  <a:lnTo>
                    <a:pt x="172" y="12"/>
                  </a:lnTo>
                  <a:lnTo>
                    <a:pt x="165" y="10"/>
                  </a:lnTo>
                  <a:lnTo>
                    <a:pt x="157" y="8"/>
                  </a:lnTo>
                  <a:lnTo>
                    <a:pt x="147" y="4"/>
                  </a:lnTo>
                  <a:lnTo>
                    <a:pt x="136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1" y="1"/>
                  </a:lnTo>
                  <a:lnTo>
                    <a:pt x="66" y="3"/>
                  </a:lnTo>
                  <a:lnTo>
                    <a:pt x="50" y="8"/>
                  </a:lnTo>
                  <a:lnTo>
                    <a:pt x="33" y="14"/>
                  </a:lnTo>
                  <a:lnTo>
                    <a:pt x="17" y="23"/>
                  </a:lnTo>
                  <a:lnTo>
                    <a:pt x="0" y="33"/>
                  </a:lnTo>
                  <a:lnTo>
                    <a:pt x="0" y="685"/>
                  </a:lnTo>
                  <a:lnTo>
                    <a:pt x="1" y="685"/>
                  </a:lnTo>
                  <a:lnTo>
                    <a:pt x="4" y="685"/>
                  </a:lnTo>
                  <a:lnTo>
                    <a:pt x="9" y="684"/>
                  </a:lnTo>
                  <a:lnTo>
                    <a:pt x="17" y="683"/>
                  </a:lnTo>
                  <a:lnTo>
                    <a:pt x="26" y="682"/>
                  </a:lnTo>
                  <a:lnTo>
                    <a:pt x="35" y="681"/>
                  </a:lnTo>
                  <a:lnTo>
                    <a:pt x="47" y="678"/>
                  </a:lnTo>
                  <a:lnTo>
                    <a:pt x="60" y="676"/>
                  </a:lnTo>
                  <a:lnTo>
                    <a:pt x="73" y="671"/>
                  </a:lnTo>
                  <a:lnTo>
                    <a:pt x="87" y="667"/>
                  </a:lnTo>
                  <a:lnTo>
                    <a:pt x="102" y="662"/>
                  </a:lnTo>
                  <a:lnTo>
                    <a:pt x="118" y="655"/>
                  </a:lnTo>
                  <a:lnTo>
                    <a:pt x="133" y="648"/>
                  </a:lnTo>
                  <a:lnTo>
                    <a:pt x="149" y="639"/>
                  </a:lnTo>
                  <a:lnTo>
                    <a:pt x="165" y="628"/>
                  </a:lnTo>
                  <a:lnTo>
                    <a:pt x="180" y="617"/>
                  </a:lnTo>
                  <a:lnTo>
                    <a:pt x="180" y="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8" name="Freeform 123"/>
            <p:cNvSpPr>
              <a:spLocks/>
            </p:cNvSpPr>
            <p:nvPr/>
          </p:nvSpPr>
          <p:spPr bwMode="auto">
            <a:xfrm>
              <a:off x="6093" y="13704"/>
              <a:ext cx="146" cy="530"/>
            </a:xfrm>
            <a:custGeom>
              <a:avLst/>
              <a:gdLst>
                <a:gd name="T0" fmla="*/ 146 w 146"/>
                <a:gd name="T1" fmla="*/ 14 h 530"/>
                <a:gd name="T2" fmla="*/ 143 w 146"/>
                <a:gd name="T3" fmla="*/ 12 h 530"/>
                <a:gd name="T4" fmla="*/ 134 w 146"/>
                <a:gd name="T5" fmla="*/ 8 h 530"/>
                <a:gd name="T6" fmla="*/ 120 w 146"/>
                <a:gd name="T7" fmla="*/ 4 h 530"/>
                <a:gd name="T8" fmla="*/ 101 w 146"/>
                <a:gd name="T9" fmla="*/ 1 h 530"/>
                <a:gd name="T10" fmla="*/ 79 w 146"/>
                <a:gd name="T11" fmla="*/ 0 h 530"/>
                <a:gd name="T12" fmla="*/ 54 w 146"/>
                <a:gd name="T13" fmla="*/ 3 h 530"/>
                <a:gd name="T14" fmla="*/ 27 w 146"/>
                <a:gd name="T15" fmla="*/ 11 h 530"/>
                <a:gd name="T16" fmla="*/ 0 w 146"/>
                <a:gd name="T17" fmla="*/ 27 h 530"/>
                <a:gd name="T18" fmla="*/ 0 w 146"/>
                <a:gd name="T19" fmla="*/ 530 h 530"/>
                <a:gd name="T20" fmla="*/ 3 w 146"/>
                <a:gd name="T21" fmla="*/ 530 h 530"/>
                <a:gd name="T22" fmla="*/ 14 w 146"/>
                <a:gd name="T23" fmla="*/ 529 h 530"/>
                <a:gd name="T24" fmla="*/ 29 w 146"/>
                <a:gd name="T25" fmla="*/ 526 h 530"/>
                <a:gd name="T26" fmla="*/ 49 w 146"/>
                <a:gd name="T27" fmla="*/ 521 h 530"/>
                <a:gd name="T28" fmla="*/ 71 w 146"/>
                <a:gd name="T29" fmla="*/ 514 h 530"/>
                <a:gd name="T30" fmla="*/ 96 w 146"/>
                <a:gd name="T31" fmla="*/ 505 h 530"/>
                <a:gd name="T32" fmla="*/ 121 w 146"/>
                <a:gd name="T33" fmla="*/ 492 h 530"/>
                <a:gd name="T34" fmla="*/ 146 w 146"/>
                <a:gd name="T35" fmla="*/ 475 h 530"/>
                <a:gd name="T36" fmla="*/ 146 w 146"/>
                <a:gd name="T37" fmla="*/ 14 h 5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530"/>
                <a:gd name="T59" fmla="*/ 146 w 146"/>
                <a:gd name="T60" fmla="*/ 530 h 5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530">
                  <a:moveTo>
                    <a:pt x="146" y="14"/>
                  </a:moveTo>
                  <a:lnTo>
                    <a:pt x="143" y="12"/>
                  </a:lnTo>
                  <a:lnTo>
                    <a:pt x="134" y="8"/>
                  </a:lnTo>
                  <a:lnTo>
                    <a:pt x="120" y="4"/>
                  </a:lnTo>
                  <a:lnTo>
                    <a:pt x="101" y="1"/>
                  </a:lnTo>
                  <a:lnTo>
                    <a:pt x="79" y="0"/>
                  </a:lnTo>
                  <a:lnTo>
                    <a:pt x="54" y="3"/>
                  </a:lnTo>
                  <a:lnTo>
                    <a:pt x="27" y="11"/>
                  </a:lnTo>
                  <a:lnTo>
                    <a:pt x="0" y="27"/>
                  </a:lnTo>
                  <a:lnTo>
                    <a:pt x="0" y="530"/>
                  </a:lnTo>
                  <a:lnTo>
                    <a:pt x="3" y="530"/>
                  </a:lnTo>
                  <a:lnTo>
                    <a:pt x="14" y="529"/>
                  </a:lnTo>
                  <a:lnTo>
                    <a:pt x="29" y="526"/>
                  </a:lnTo>
                  <a:lnTo>
                    <a:pt x="49" y="521"/>
                  </a:lnTo>
                  <a:lnTo>
                    <a:pt x="71" y="514"/>
                  </a:lnTo>
                  <a:lnTo>
                    <a:pt x="96" y="505"/>
                  </a:lnTo>
                  <a:lnTo>
                    <a:pt x="121" y="492"/>
                  </a:lnTo>
                  <a:lnTo>
                    <a:pt x="146" y="475"/>
                  </a:lnTo>
                  <a:lnTo>
                    <a:pt x="146" y="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79" name="Freeform 124"/>
            <p:cNvSpPr>
              <a:spLocks/>
            </p:cNvSpPr>
            <p:nvPr/>
          </p:nvSpPr>
          <p:spPr bwMode="auto">
            <a:xfrm>
              <a:off x="6101" y="13712"/>
              <a:ext cx="109" cy="373"/>
            </a:xfrm>
            <a:custGeom>
              <a:avLst/>
              <a:gdLst>
                <a:gd name="T0" fmla="*/ 109 w 109"/>
                <a:gd name="T1" fmla="*/ 10 h 373"/>
                <a:gd name="T2" fmla="*/ 107 w 109"/>
                <a:gd name="T3" fmla="*/ 9 h 373"/>
                <a:gd name="T4" fmla="*/ 100 w 109"/>
                <a:gd name="T5" fmla="*/ 6 h 373"/>
                <a:gd name="T6" fmla="*/ 89 w 109"/>
                <a:gd name="T7" fmla="*/ 2 h 373"/>
                <a:gd name="T8" fmla="*/ 75 w 109"/>
                <a:gd name="T9" fmla="*/ 0 h 373"/>
                <a:gd name="T10" fmla="*/ 59 w 109"/>
                <a:gd name="T11" fmla="*/ 0 h 373"/>
                <a:gd name="T12" fmla="*/ 39 w 109"/>
                <a:gd name="T13" fmla="*/ 2 h 373"/>
                <a:gd name="T14" fmla="*/ 20 w 109"/>
                <a:gd name="T15" fmla="*/ 9 h 373"/>
                <a:gd name="T16" fmla="*/ 0 w 109"/>
                <a:gd name="T17" fmla="*/ 21 h 373"/>
                <a:gd name="T18" fmla="*/ 0 w 109"/>
                <a:gd name="T19" fmla="*/ 373 h 373"/>
                <a:gd name="T20" fmla="*/ 2 w 109"/>
                <a:gd name="T21" fmla="*/ 373 h 373"/>
                <a:gd name="T22" fmla="*/ 9 w 109"/>
                <a:gd name="T23" fmla="*/ 372 h 373"/>
                <a:gd name="T24" fmla="*/ 21 w 109"/>
                <a:gd name="T25" fmla="*/ 369 h 373"/>
                <a:gd name="T26" fmla="*/ 36 w 109"/>
                <a:gd name="T27" fmla="*/ 366 h 373"/>
                <a:gd name="T28" fmla="*/ 53 w 109"/>
                <a:gd name="T29" fmla="*/ 362 h 373"/>
                <a:gd name="T30" fmla="*/ 72 w 109"/>
                <a:gd name="T31" fmla="*/ 354 h 373"/>
                <a:gd name="T32" fmla="*/ 90 w 109"/>
                <a:gd name="T33" fmla="*/ 343 h 373"/>
                <a:gd name="T34" fmla="*/ 109 w 109"/>
                <a:gd name="T35" fmla="*/ 331 h 373"/>
                <a:gd name="T36" fmla="*/ 109 w 109"/>
                <a:gd name="T37" fmla="*/ 1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9"/>
                <a:gd name="T58" fmla="*/ 0 h 373"/>
                <a:gd name="T59" fmla="*/ 109 w 109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9" h="373">
                  <a:moveTo>
                    <a:pt x="109" y="10"/>
                  </a:moveTo>
                  <a:lnTo>
                    <a:pt x="107" y="9"/>
                  </a:lnTo>
                  <a:lnTo>
                    <a:pt x="100" y="6"/>
                  </a:lnTo>
                  <a:lnTo>
                    <a:pt x="89" y="2"/>
                  </a:lnTo>
                  <a:lnTo>
                    <a:pt x="75" y="0"/>
                  </a:lnTo>
                  <a:lnTo>
                    <a:pt x="59" y="0"/>
                  </a:lnTo>
                  <a:lnTo>
                    <a:pt x="39" y="2"/>
                  </a:lnTo>
                  <a:lnTo>
                    <a:pt x="20" y="9"/>
                  </a:lnTo>
                  <a:lnTo>
                    <a:pt x="0" y="21"/>
                  </a:lnTo>
                  <a:lnTo>
                    <a:pt x="0" y="373"/>
                  </a:lnTo>
                  <a:lnTo>
                    <a:pt x="2" y="373"/>
                  </a:lnTo>
                  <a:lnTo>
                    <a:pt x="9" y="372"/>
                  </a:lnTo>
                  <a:lnTo>
                    <a:pt x="21" y="369"/>
                  </a:lnTo>
                  <a:lnTo>
                    <a:pt x="36" y="366"/>
                  </a:lnTo>
                  <a:lnTo>
                    <a:pt x="53" y="362"/>
                  </a:lnTo>
                  <a:lnTo>
                    <a:pt x="72" y="354"/>
                  </a:lnTo>
                  <a:lnTo>
                    <a:pt x="90" y="343"/>
                  </a:lnTo>
                  <a:lnTo>
                    <a:pt x="109" y="331"/>
                  </a:lnTo>
                  <a:lnTo>
                    <a:pt x="109" y="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0" name="Freeform 125"/>
            <p:cNvSpPr>
              <a:spLocks/>
            </p:cNvSpPr>
            <p:nvPr/>
          </p:nvSpPr>
          <p:spPr bwMode="auto">
            <a:xfrm>
              <a:off x="6107" y="13721"/>
              <a:ext cx="75" cy="216"/>
            </a:xfrm>
            <a:custGeom>
              <a:avLst/>
              <a:gdLst>
                <a:gd name="T0" fmla="*/ 75 w 75"/>
                <a:gd name="T1" fmla="*/ 6 h 216"/>
                <a:gd name="T2" fmla="*/ 73 w 75"/>
                <a:gd name="T3" fmla="*/ 5 h 216"/>
                <a:gd name="T4" fmla="*/ 69 w 75"/>
                <a:gd name="T5" fmla="*/ 4 h 216"/>
                <a:gd name="T6" fmla="*/ 61 w 75"/>
                <a:gd name="T7" fmla="*/ 2 h 216"/>
                <a:gd name="T8" fmla="*/ 52 w 75"/>
                <a:gd name="T9" fmla="*/ 0 h 216"/>
                <a:gd name="T10" fmla="*/ 41 w 75"/>
                <a:gd name="T11" fmla="*/ 0 h 216"/>
                <a:gd name="T12" fmla="*/ 28 w 75"/>
                <a:gd name="T13" fmla="*/ 1 h 216"/>
                <a:gd name="T14" fmla="*/ 14 w 75"/>
                <a:gd name="T15" fmla="*/ 6 h 216"/>
                <a:gd name="T16" fmla="*/ 0 w 75"/>
                <a:gd name="T17" fmla="*/ 14 h 216"/>
                <a:gd name="T18" fmla="*/ 0 w 75"/>
                <a:gd name="T19" fmla="*/ 216 h 216"/>
                <a:gd name="T20" fmla="*/ 2 w 75"/>
                <a:gd name="T21" fmla="*/ 216 h 216"/>
                <a:gd name="T22" fmla="*/ 7 w 75"/>
                <a:gd name="T23" fmla="*/ 215 h 216"/>
                <a:gd name="T24" fmla="*/ 15 w 75"/>
                <a:gd name="T25" fmla="*/ 214 h 216"/>
                <a:gd name="T26" fmla="*/ 25 w 75"/>
                <a:gd name="T27" fmla="*/ 211 h 216"/>
                <a:gd name="T28" fmla="*/ 37 w 75"/>
                <a:gd name="T29" fmla="*/ 208 h 216"/>
                <a:gd name="T30" fmla="*/ 50 w 75"/>
                <a:gd name="T31" fmla="*/ 203 h 216"/>
                <a:gd name="T32" fmla="*/ 63 w 75"/>
                <a:gd name="T33" fmla="*/ 195 h 216"/>
                <a:gd name="T34" fmla="*/ 75 w 75"/>
                <a:gd name="T35" fmla="*/ 187 h 216"/>
                <a:gd name="T36" fmla="*/ 75 w 75"/>
                <a:gd name="T37" fmla="*/ 6 h 2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"/>
                <a:gd name="T58" fmla="*/ 0 h 216"/>
                <a:gd name="T59" fmla="*/ 75 w 75"/>
                <a:gd name="T60" fmla="*/ 216 h 2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" h="216">
                  <a:moveTo>
                    <a:pt x="75" y="6"/>
                  </a:moveTo>
                  <a:lnTo>
                    <a:pt x="73" y="5"/>
                  </a:lnTo>
                  <a:lnTo>
                    <a:pt x="69" y="4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1"/>
                  </a:lnTo>
                  <a:lnTo>
                    <a:pt x="14" y="6"/>
                  </a:lnTo>
                  <a:lnTo>
                    <a:pt x="0" y="14"/>
                  </a:lnTo>
                  <a:lnTo>
                    <a:pt x="0" y="216"/>
                  </a:lnTo>
                  <a:lnTo>
                    <a:pt x="2" y="216"/>
                  </a:lnTo>
                  <a:lnTo>
                    <a:pt x="7" y="215"/>
                  </a:lnTo>
                  <a:lnTo>
                    <a:pt x="15" y="214"/>
                  </a:lnTo>
                  <a:lnTo>
                    <a:pt x="25" y="211"/>
                  </a:lnTo>
                  <a:lnTo>
                    <a:pt x="37" y="208"/>
                  </a:lnTo>
                  <a:lnTo>
                    <a:pt x="50" y="203"/>
                  </a:lnTo>
                  <a:lnTo>
                    <a:pt x="63" y="195"/>
                  </a:lnTo>
                  <a:lnTo>
                    <a:pt x="75" y="187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1" name="Freeform 126"/>
            <p:cNvSpPr>
              <a:spLocks/>
            </p:cNvSpPr>
            <p:nvPr/>
          </p:nvSpPr>
          <p:spPr bwMode="auto">
            <a:xfrm>
              <a:off x="7013" y="14340"/>
              <a:ext cx="110" cy="111"/>
            </a:xfrm>
            <a:custGeom>
              <a:avLst/>
              <a:gdLst>
                <a:gd name="T0" fmla="*/ 55 w 110"/>
                <a:gd name="T1" fmla="*/ 111 h 111"/>
                <a:gd name="T2" fmla="*/ 66 w 110"/>
                <a:gd name="T3" fmla="*/ 110 h 111"/>
                <a:gd name="T4" fmla="*/ 76 w 110"/>
                <a:gd name="T5" fmla="*/ 106 h 111"/>
                <a:gd name="T6" fmla="*/ 85 w 110"/>
                <a:gd name="T7" fmla="*/ 101 h 111"/>
                <a:gd name="T8" fmla="*/ 94 w 110"/>
                <a:gd name="T9" fmla="*/ 94 h 111"/>
                <a:gd name="T10" fmla="*/ 100 w 110"/>
                <a:gd name="T11" fmla="*/ 86 h 111"/>
                <a:gd name="T12" fmla="*/ 106 w 110"/>
                <a:gd name="T13" fmla="*/ 77 h 111"/>
                <a:gd name="T14" fmla="*/ 109 w 110"/>
                <a:gd name="T15" fmla="*/ 66 h 111"/>
                <a:gd name="T16" fmla="*/ 110 w 110"/>
                <a:gd name="T17" fmla="*/ 56 h 111"/>
                <a:gd name="T18" fmla="*/ 109 w 110"/>
                <a:gd name="T19" fmla="*/ 44 h 111"/>
                <a:gd name="T20" fmla="*/ 106 w 110"/>
                <a:gd name="T21" fmla="*/ 34 h 111"/>
                <a:gd name="T22" fmla="*/ 100 w 110"/>
                <a:gd name="T23" fmla="*/ 24 h 111"/>
                <a:gd name="T24" fmla="*/ 94 w 110"/>
                <a:gd name="T25" fmla="*/ 17 h 111"/>
                <a:gd name="T26" fmla="*/ 85 w 110"/>
                <a:gd name="T27" fmla="*/ 9 h 111"/>
                <a:gd name="T28" fmla="*/ 76 w 110"/>
                <a:gd name="T29" fmla="*/ 5 h 111"/>
                <a:gd name="T30" fmla="*/ 66 w 110"/>
                <a:gd name="T31" fmla="*/ 2 h 111"/>
                <a:gd name="T32" fmla="*/ 55 w 110"/>
                <a:gd name="T33" fmla="*/ 0 h 111"/>
                <a:gd name="T34" fmla="*/ 44 w 110"/>
                <a:gd name="T35" fmla="*/ 2 h 111"/>
                <a:gd name="T36" fmla="*/ 33 w 110"/>
                <a:gd name="T37" fmla="*/ 5 h 111"/>
                <a:gd name="T38" fmla="*/ 25 w 110"/>
                <a:gd name="T39" fmla="*/ 9 h 111"/>
                <a:gd name="T40" fmla="*/ 16 w 110"/>
                <a:gd name="T41" fmla="*/ 17 h 111"/>
                <a:gd name="T42" fmla="*/ 10 w 110"/>
                <a:gd name="T43" fmla="*/ 24 h 111"/>
                <a:gd name="T44" fmla="*/ 4 w 110"/>
                <a:gd name="T45" fmla="*/ 34 h 111"/>
                <a:gd name="T46" fmla="*/ 1 w 110"/>
                <a:gd name="T47" fmla="*/ 44 h 111"/>
                <a:gd name="T48" fmla="*/ 0 w 110"/>
                <a:gd name="T49" fmla="*/ 56 h 111"/>
                <a:gd name="T50" fmla="*/ 1 w 110"/>
                <a:gd name="T51" fmla="*/ 66 h 111"/>
                <a:gd name="T52" fmla="*/ 4 w 110"/>
                <a:gd name="T53" fmla="*/ 77 h 111"/>
                <a:gd name="T54" fmla="*/ 10 w 110"/>
                <a:gd name="T55" fmla="*/ 86 h 111"/>
                <a:gd name="T56" fmla="*/ 16 w 110"/>
                <a:gd name="T57" fmla="*/ 94 h 111"/>
                <a:gd name="T58" fmla="*/ 25 w 110"/>
                <a:gd name="T59" fmla="*/ 101 h 111"/>
                <a:gd name="T60" fmla="*/ 33 w 110"/>
                <a:gd name="T61" fmla="*/ 106 h 111"/>
                <a:gd name="T62" fmla="*/ 44 w 110"/>
                <a:gd name="T63" fmla="*/ 110 h 111"/>
                <a:gd name="T64" fmla="*/ 55 w 110"/>
                <a:gd name="T65" fmla="*/ 111 h 1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0"/>
                <a:gd name="T100" fmla="*/ 0 h 111"/>
                <a:gd name="T101" fmla="*/ 110 w 110"/>
                <a:gd name="T102" fmla="*/ 111 h 11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0" h="111">
                  <a:moveTo>
                    <a:pt x="55" y="111"/>
                  </a:moveTo>
                  <a:lnTo>
                    <a:pt x="66" y="110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6" y="77"/>
                  </a:lnTo>
                  <a:lnTo>
                    <a:pt x="109" y="66"/>
                  </a:lnTo>
                  <a:lnTo>
                    <a:pt x="110" y="56"/>
                  </a:lnTo>
                  <a:lnTo>
                    <a:pt x="109" y="44"/>
                  </a:lnTo>
                  <a:lnTo>
                    <a:pt x="106" y="34"/>
                  </a:lnTo>
                  <a:lnTo>
                    <a:pt x="100" y="24"/>
                  </a:lnTo>
                  <a:lnTo>
                    <a:pt x="94" y="17"/>
                  </a:lnTo>
                  <a:lnTo>
                    <a:pt x="85" y="9"/>
                  </a:lnTo>
                  <a:lnTo>
                    <a:pt x="76" y="5"/>
                  </a:lnTo>
                  <a:lnTo>
                    <a:pt x="66" y="2"/>
                  </a:lnTo>
                  <a:lnTo>
                    <a:pt x="55" y="0"/>
                  </a:lnTo>
                  <a:lnTo>
                    <a:pt x="44" y="2"/>
                  </a:lnTo>
                  <a:lnTo>
                    <a:pt x="33" y="5"/>
                  </a:lnTo>
                  <a:lnTo>
                    <a:pt x="25" y="9"/>
                  </a:lnTo>
                  <a:lnTo>
                    <a:pt x="16" y="17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1" y="44"/>
                  </a:lnTo>
                  <a:lnTo>
                    <a:pt x="0" y="56"/>
                  </a:lnTo>
                  <a:lnTo>
                    <a:pt x="1" y="66"/>
                  </a:lnTo>
                  <a:lnTo>
                    <a:pt x="4" y="77"/>
                  </a:lnTo>
                  <a:lnTo>
                    <a:pt x="10" y="86"/>
                  </a:lnTo>
                  <a:lnTo>
                    <a:pt x="16" y="94"/>
                  </a:lnTo>
                  <a:lnTo>
                    <a:pt x="25" y="101"/>
                  </a:lnTo>
                  <a:lnTo>
                    <a:pt x="33" y="106"/>
                  </a:lnTo>
                  <a:lnTo>
                    <a:pt x="44" y="110"/>
                  </a:lnTo>
                  <a:lnTo>
                    <a:pt x="55" y="1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2" name="Freeform 127"/>
            <p:cNvSpPr>
              <a:spLocks/>
            </p:cNvSpPr>
            <p:nvPr/>
          </p:nvSpPr>
          <p:spPr bwMode="auto">
            <a:xfrm>
              <a:off x="6676" y="14343"/>
              <a:ext cx="55" cy="55"/>
            </a:xfrm>
            <a:custGeom>
              <a:avLst/>
              <a:gdLst>
                <a:gd name="T0" fmla="*/ 27 w 55"/>
                <a:gd name="T1" fmla="*/ 55 h 55"/>
                <a:gd name="T2" fmla="*/ 38 w 55"/>
                <a:gd name="T3" fmla="*/ 53 h 55"/>
                <a:gd name="T4" fmla="*/ 48 w 55"/>
                <a:gd name="T5" fmla="*/ 46 h 55"/>
                <a:gd name="T6" fmla="*/ 53 w 55"/>
                <a:gd name="T7" fmla="*/ 37 h 55"/>
                <a:gd name="T8" fmla="*/ 55 w 55"/>
                <a:gd name="T9" fmla="*/ 27 h 55"/>
                <a:gd name="T10" fmla="*/ 53 w 55"/>
                <a:gd name="T11" fmla="*/ 16 h 55"/>
                <a:gd name="T12" fmla="*/ 48 w 55"/>
                <a:gd name="T13" fmla="*/ 7 h 55"/>
                <a:gd name="T14" fmla="*/ 38 w 55"/>
                <a:gd name="T15" fmla="*/ 2 h 55"/>
                <a:gd name="T16" fmla="*/ 27 w 55"/>
                <a:gd name="T17" fmla="*/ 0 h 55"/>
                <a:gd name="T18" fmla="*/ 16 w 55"/>
                <a:gd name="T19" fmla="*/ 2 h 55"/>
                <a:gd name="T20" fmla="*/ 8 w 55"/>
                <a:gd name="T21" fmla="*/ 7 h 55"/>
                <a:gd name="T22" fmla="*/ 2 w 55"/>
                <a:gd name="T23" fmla="*/ 16 h 55"/>
                <a:gd name="T24" fmla="*/ 0 w 55"/>
                <a:gd name="T25" fmla="*/ 27 h 55"/>
                <a:gd name="T26" fmla="*/ 2 w 55"/>
                <a:gd name="T27" fmla="*/ 37 h 55"/>
                <a:gd name="T28" fmla="*/ 8 w 55"/>
                <a:gd name="T29" fmla="*/ 46 h 55"/>
                <a:gd name="T30" fmla="*/ 16 w 55"/>
                <a:gd name="T31" fmla="*/ 53 h 55"/>
                <a:gd name="T32" fmla="*/ 27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7" y="55"/>
                  </a:moveTo>
                  <a:lnTo>
                    <a:pt x="38" y="53"/>
                  </a:lnTo>
                  <a:lnTo>
                    <a:pt x="48" y="46"/>
                  </a:lnTo>
                  <a:lnTo>
                    <a:pt x="53" y="37"/>
                  </a:lnTo>
                  <a:lnTo>
                    <a:pt x="55" y="27"/>
                  </a:lnTo>
                  <a:lnTo>
                    <a:pt x="53" y="16"/>
                  </a:lnTo>
                  <a:lnTo>
                    <a:pt x="48" y="7"/>
                  </a:lnTo>
                  <a:lnTo>
                    <a:pt x="38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6"/>
                  </a:lnTo>
                  <a:lnTo>
                    <a:pt x="0" y="27"/>
                  </a:lnTo>
                  <a:lnTo>
                    <a:pt x="2" y="37"/>
                  </a:lnTo>
                  <a:lnTo>
                    <a:pt x="8" y="46"/>
                  </a:lnTo>
                  <a:lnTo>
                    <a:pt x="16" y="53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3" name="Freeform 128"/>
            <p:cNvSpPr>
              <a:spLocks/>
            </p:cNvSpPr>
            <p:nvPr/>
          </p:nvSpPr>
          <p:spPr bwMode="auto">
            <a:xfrm>
              <a:off x="6770" y="14345"/>
              <a:ext cx="55" cy="55"/>
            </a:xfrm>
            <a:custGeom>
              <a:avLst/>
              <a:gdLst>
                <a:gd name="T0" fmla="*/ 28 w 55"/>
                <a:gd name="T1" fmla="*/ 55 h 55"/>
                <a:gd name="T2" fmla="*/ 39 w 55"/>
                <a:gd name="T3" fmla="*/ 53 h 55"/>
                <a:gd name="T4" fmla="*/ 47 w 55"/>
                <a:gd name="T5" fmla="*/ 47 h 55"/>
                <a:gd name="T6" fmla="*/ 53 w 55"/>
                <a:gd name="T7" fmla="*/ 39 h 55"/>
                <a:gd name="T8" fmla="*/ 55 w 55"/>
                <a:gd name="T9" fmla="*/ 28 h 55"/>
                <a:gd name="T10" fmla="*/ 53 w 55"/>
                <a:gd name="T11" fmla="*/ 17 h 55"/>
                <a:gd name="T12" fmla="*/ 47 w 55"/>
                <a:gd name="T13" fmla="*/ 8 h 55"/>
                <a:gd name="T14" fmla="*/ 39 w 55"/>
                <a:gd name="T15" fmla="*/ 2 h 55"/>
                <a:gd name="T16" fmla="*/ 28 w 55"/>
                <a:gd name="T17" fmla="*/ 0 h 55"/>
                <a:gd name="T18" fmla="*/ 17 w 55"/>
                <a:gd name="T19" fmla="*/ 2 h 55"/>
                <a:gd name="T20" fmla="*/ 9 w 55"/>
                <a:gd name="T21" fmla="*/ 8 h 55"/>
                <a:gd name="T22" fmla="*/ 2 w 55"/>
                <a:gd name="T23" fmla="*/ 17 h 55"/>
                <a:gd name="T24" fmla="*/ 0 w 55"/>
                <a:gd name="T25" fmla="*/ 28 h 55"/>
                <a:gd name="T26" fmla="*/ 2 w 55"/>
                <a:gd name="T27" fmla="*/ 39 h 55"/>
                <a:gd name="T28" fmla="*/ 9 w 55"/>
                <a:gd name="T29" fmla="*/ 47 h 55"/>
                <a:gd name="T30" fmla="*/ 17 w 55"/>
                <a:gd name="T31" fmla="*/ 53 h 55"/>
                <a:gd name="T32" fmla="*/ 28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8" y="55"/>
                  </a:moveTo>
                  <a:lnTo>
                    <a:pt x="39" y="53"/>
                  </a:lnTo>
                  <a:lnTo>
                    <a:pt x="47" y="47"/>
                  </a:lnTo>
                  <a:lnTo>
                    <a:pt x="53" y="39"/>
                  </a:lnTo>
                  <a:lnTo>
                    <a:pt x="55" y="28"/>
                  </a:lnTo>
                  <a:lnTo>
                    <a:pt x="53" y="17"/>
                  </a:lnTo>
                  <a:lnTo>
                    <a:pt x="47" y="8"/>
                  </a:lnTo>
                  <a:lnTo>
                    <a:pt x="39" y="2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39"/>
                  </a:lnTo>
                  <a:lnTo>
                    <a:pt x="9" y="47"/>
                  </a:lnTo>
                  <a:lnTo>
                    <a:pt x="17" y="53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4" name="Freeform 129"/>
            <p:cNvSpPr>
              <a:spLocks/>
            </p:cNvSpPr>
            <p:nvPr/>
          </p:nvSpPr>
          <p:spPr bwMode="auto">
            <a:xfrm>
              <a:off x="6401" y="13591"/>
              <a:ext cx="156" cy="752"/>
            </a:xfrm>
            <a:custGeom>
              <a:avLst/>
              <a:gdLst>
                <a:gd name="T0" fmla="*/ 48 w 156"/>
                <a:gd name="T1" fmla="*/ 15 h 752"/>
                <a:gd name="T2" fmla="*/ 44 w 156"/>
                <a:gd name="T3" fmla="*/ 30 h 752"/>
                <a:gd name="T4" fmla="*/ 33 w 156"/>
                <a:gd name="T5" fmla="*/ 73 h 752"/>
                <a:gd name="T6" fmla="*/ 19 w 156"/>
                <a:gd name="T7" fmla="*/ 140 h 752"/>
                <a:gd name="T8" fmla="*/ 7 w 156"/>
                <a:gd name="T9" fmla="*/ 229 h 752"/>
                <a:gd name="T10" fmla="*/ 0 w 156"/>
                <a:gd name="T11" fmla="*/ 337 h 752"/>
                <a:gd name="T12" fmla="*/ 1 w 156"/>
                <a:gd name="T13" fmla="*/ 462 h 752"/>
                <a:gd name="T14" fmla="*/ 14 w 156"/>
                <a:gd name="T15" fmla="*/ 602 h 752"/>
                <a:gd name="T16" fmla="*/ 43 w 156"/>
                <a:gd name="T17" fmla="*/ 752 h 752"/>
                <a:gd name="T18" fmla="*/ 150 w 156"/>
                <a:gd name="T19" fmla="*/ 746 h 752"/>
                <a:gd name="T20" fmla="*/ 146 w 156"/>
                <a:gd name="T21" fmla="*/ 724 h 752"/>
                <a:gd name="T22" fmla="*/ 135 w 156"/>
                <a:gd name="T23" fmla="*/ 663 h 752"/>
                <a:gd name="T24" fmla="*/ 123 w 156"/>
                <a:gd name="T25" fmla="*/ 574 h 752"/>
                <a:gd name="T26" fmla="*/ 111 w 156"/>
                <a:gd name="T27" fmla="*/ 463 h 752"/>
                <a:gd name="T28" fmla="*/ 104 w 156"/>
                <a:gd name="T29" fmla="*/ 342 h 752"/>
                <a:gd name="T30" fmla="*/ 107 w 156"/>
                <a:gd name="T31" fmla="*/ 220 h 752"/>
                <a:gd name="T32" fmla="*/ 124 w 156"/>
                <a:gd name="T33" fmla="*/ 106 h 752"/>
                <a:gd name="T34" fmla="*/ 156 w 156"/>
                <a:gd name="T35" fmla="*/ 9 h 752"/>
                <a:gd name="T36" fmla="*/ 156 w 156"/>
                <a:gd name="T37" fmla="*/ 8 h 752"/>
                <a:gd name="T38" fmla="*/ 156 w 156"/>
                <a:gd name="T39" fmla="*/ 6 h 752"/>
                <a:gd name="T40" fmla="*/ 154 w 156"/>
                <a:gd name="T41" fmla="*/ 4 h 752"/>
                <a:gd name="T42" fmla="*/ 147 w 156"/>
                <a:gd name="T43" fmla="*/ 0 h 752"/>
                <a:gd name="T44" fmla="*/ 134 w 156"/>
                <a:gd name="T45" fmla="*/ 0 h 752"/>
                <a:gd name="T46" fmla="*/ 115 w 156"/>
                <a:gd name="T47" fmla="*/ 1 h 752"/>
                <a:gd name="T48" fmla="*/ 87 w 156"/>
                <a:gd name="T49" fmla="*/ 7 h 752"/>
                <a:gd name="T50" fmla="*/ 48 w 156"/>
                <a:gd name="T51" fmla="*/ 15 h 7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6"/>
                <a:gd name="T79" fmla="*/ 0 h 752"/>
                <a:gd name="T80" fmla="*/ 156 w 156"/>
                <a:gd name="T81" fmla="*/ 752 h 7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6" h="752">
                  <a:moveTo>
                    <a:pt x="48" y="15"/>
                  </a:moveTo>
                  <a:lnTo>
                    <a:pt x="44" y="30"/>
                  </a:lnTo>
                  <a:lnTo>
                    <a:pt x="33" y="73"/>
                  </a:lnTo>
                  <a:lnTo>
                    <a:pt x="19" y="140"/>
                  </a:lnTo>
                  <a:lnTo>
                    <a:pt x="7" y="229"/>
                  </a:lnTo>
                  <a:lnTo>
                    <a:pt x="0" y="337"/>
                  </a:lnTo>
                  <a:lnTo>
                    <a:pt x="1" y="462"/>
                  </a:lnTo>
                  <a:lnTo>
                    <a:pt x="14" y="602"/>
                  </a:lnTo>
                  <a:lnTo>
                    <a:pt x="43" y="752"/>
                  </a:lnTo>
                  <a:lnTo>
                    <a:pt x="150" y="746"/>
                  </a:lnTo>
                  <a:lnTo>
                    <a:pt x="146" y="724"/>
                  </a:lnTo>
                  <a:lnTo>
                    <a:pt x="135" y="663"/>
                  </a:lnTo>
                  <a:lnTo>
                    <a:pt x="123" y="574"/>
                  </a:lnTo>
                  <a:lnTo>
                    <a:pt x="111" y="463"/>
                  </a:lnTo>
                  <a:lnTo>
                    <a:pt x="104" y="342"/>
                  </a:lnTo>
                  <a:lnTo>
                    <a:pt x="107" y="220"/>
                  </a:lnTo>
                  <a:lnTo>
                    <a:pt x="124" y="106"/>
                  </a:lnTo>
                  <a:lnTo>
                    <a:pt x="156" y="9"/>
                  </a:lnTo>
                  <a:lnTo>
                    <a:pt x="156" y="8"/>
                  </a:lnTo>
                  <a:lnTo>
                    <a:pt x="156" y="6"/>
                  </a:lnTo>
                  <a:lnTo>
                    <a:pt x="154" y="4"/>
                  </a:lnTo>
                  <a:lnTo>
                    <a:pt x="147" y="0"/>
                  </a:lnTo>
                  <a:lnTo>
                    <a:pt x="134" y="0"/>
                  </a:lnTo>
                  <a:lnTo>
                    <a:pt x="115" y="1"/>
                  </a:lnTo>
                  <a:lnTo>
                    <a:pt x="87" y="7"/>
                  </a:lnTo>
                  <a:lnTo>
                    <a:pt x="48" y="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5" name="Freeform 130"/>
            <p:cNvSpPr>
              <a:spLocks/>
            </p:cNvSpPr>
            <p:nvPr/>
          </p:nvSpPr>
          <p:spPr bwMode="auto">
            <a:xfrm>
              <a:off x="7205" y="13498"/>
              <a:ext cx="212" cy="839"/>
            </a:xfrm>
            <a:custGeom>
              <a:avLst/>
              <a:gdLst>
                <a:gd name="T0" fmla="*/ 212 w 212"/>
                <a:gd name="T1" fmla="*/ 6 h 839"/>
                <a:gd name="T2" fmla="*/ 206 w 212"/>
                <a:gd name="T3" fmla="*/ 11 h 839"/>
                <a:gd name="T4" fmla="*/ 192 w 212"/>
                <a:gd name="T5" fmla="*/ 33 h 839"/>
                <a:gd name="T6" fmla="*/ 174 w 212"/>
                <a:gd name="T7" fmla="*/ 77 h 839"/>
                <a:gd name="T8" fmla="*/ 156 w 212"/>
                <a:gd name="T9" fmla="*/ 148 h 839"/>
                <a:gd name="T10" fmla="*/ 141 w 212"/>
                <a:gd name="T11" fmla="*/ 254 h 839"/>
                <a:gd name="T12" fmla="*/ 133 w 212"/>
                <a:gd name="T13" fmla="*/ 401 h 839"/>
                <a:gd name="T14" fmla="*/ 137 w 212"/>
                <a:gd name="T15" fmla="*/ 593 h 839"/>
                <a:gd name="T16" fmla="*/ 158 w 212"/>
                <a:gd name="T17" fmla="*/ 839 h 839"/>
                <a:gd name="T18" fmla="*/ 38 w 212"/>
                <a:gd name="T19" fmla="*/ 839 h 839"/>
                <a:gd name="T20" fmla="*/ 34 w 212"/>
                <a:gd name="T21" fmla="*/ 814 h 839"/>
                <a:gd name="T22" fmla="*/ 24 w 212"/>
                <a:gd name="T23" fmla="*/ 746 h 839"/>
                <a:gd name="T24" fmla="*/ 12 w 212"/>
                <a:gd name="T25" fmla="*/ 645 h 839"/>
                <a:gd name="T26" fmla="*/ 3 w 212"/>
                <a:gd name="T27" fmla="*/ 521 h 839"/>
                <a:gd name="T28" fmla="*/ 0 w 212"/>
                <a:gd name="T29" fmla="*/ 384 h 839"/>
                <a:gd name="T30" fmla="*/ 6 w 212"/>
                <a:gd name="T31" fmla="*/ 244 h 839"/>
                <a:gd name="T32" fmla="*/ 29 w 212"/>
                <a:gd name="T33" fmla="*/ 114 h 839"/>
                <a:gd name="T34" fmla="*/ 68 w 212"/>
                <a:gd name="T35" fmla="*/ 0 h 839"/>
                <a:gd name="T36" fmla="*/ 212 w 212"/>
                <a:gd name="T37" fmla="*/ 6 h 8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2"/>
                <a:gd name="T58" fmla="*/ 0 h 839"/>
                <a:gd name="T59" fmla="*/ 212 w 212"/>
                <a:gd name="T60" fmla="*/ 839 h 8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2" h="839">
                  <a:moveTo>
                    <a:pt x="212" y="6"/>
                  </a:moveTo>
                  <a:lnTo>
                    <a:pt x="206" y="11"/>
                  </a:lnTo>
                  <a:lnTo>
                    <a:pt x="192" y="33"/>
                  </a:lnTo>
                  <a:lnTo>
                    <a:pt x="174" y="77"/>
                  </a:lnTo>
                  <a:lnTo>
                    <a:pt x="156" y="148"/>
                  </a:lnTo>
                  <a:lnTo>
                    <a:pt x="141" y="254"/>
                  </a:lnTo>
                  <a:lnTo>
                    <a:pt x="133" y="401"/>
                  </a:lnTo>
                  <a:lnTo>
                    <a:pt x="137" y="593"/>
                  </a:lnTo>
                  <a:lnTo>
                    <a:pt x="158" y="839"/>
                  </a:lnTo>
                  <a:lnTo>
                    <a:pt x="38" y="839"/>
                  </a:lnTo>
                  <a:lnTo>
                    <a:pt x="34" y="814"/>
                  </a:lnTo>
                  <a:lnTo>
                    <a:pt x="24" y="746"/>
                  </a:lnTo>
                  <a:lnTo>
                    <a:pt x="12" y="645"/>
                  </a:lnTo>
                  <a:lnTo>
                    <a:pt x="3" y="521"/>
                  </a:lnTo>
                  <a:lnTo>
                    <a:pt x="0" y="384"/>
                  </a:lnTo>
                  <a:lnTo>
                    <a:pt x="6" y="244"/>
                  </a:lnTo>
                  <a:lnTo>
                    <a:pt x="29" y="114"/>
                  </a:lnTo>
                  <a:lnTo>
                    <a:pt x="68" y="0"/>
                  </a:lnTo>
                  <a:lnTo>
                    <a:pt x="212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6" name="Freeform 131"/>
            <p:cNvSpPr>
              <a:spLocks/>
            </p:cNvSpPr>
            <p:nvPr/>
          </p:nvSpPr>
          <p:spPr bwMode="auto">
            <a:xfrm>
              <a:off x="6406" y="13636"/>
              <a:ext cx="137" cy="656"/>
            </a:xfrm>
            <a:custGeom>
              <a:avLst/>
              <a:gdLst>
                <a:gd name="T0" fmla="*/ 43 w 137"/>
                <a:gd name="T1" fmla="*/ 12 h 656"/>
                <a:gd name="T2" fmla="*/ 39 w 137"/>
                <a:gd name="T3" fmla="*/ 25 h 656"/>
                <a:gd name="T4" fmla="*/ 30 w 137"/>
                <a:gd name="T5" fmla="*/ 62 h 656"/>
                <a:gd name="T6" fmla="*/ 19 w 137"/>
                <a:gd name="T7" fmla="*/ 122 h 656"/>
                <a:gd name="T8" fmla="*/ 7 w 137"/>
                <a:gd name="T9" fmla="*/ 199 h 656"/>
                <a:gd name="T10" fmla="*/ 0 w 137"/>
                <a:gd name="T11" fmla="*/ 294 h 656"/>
                <a:gd name="T12" fmla="*/ 1 w 137"/>
                <a:gd name="T13" fmla="*/ 403 h 656"/>
                <a:gd name="T14" fmla="*/ 12 w 137"/>
                <a:gd name="T15" fmla="*/ 524 h 656"/>
                <a:gd name="T16" fmla="*/ 38 w 137"/>
                <a:gd name="T17" fmla="*/ 656 h 656"/>
                <a:gd name="T18" fmla="*/ 132 w 137"/>
                <a:gd name="T19" fmla="*/ 650 h 656"/>
                <a:gd name="T20" fmla="*/ 127 w 137"/>
                <a:gd name="T21" fmla="*/ 631 h 656"/>
                <a:gd name="T22" fmla="*/ 119 w 137"/>
                <a:gd name="T23" fmla="*/ 578 h 656"/>
                <a:gd name="T24" fmla="*/ 107 w 137"/>
                <a:gd name="T25" fmla="*/ 499 h 656"/>
                <a:gd name="T26" fmla="*/ 97 w 137"/>
                <a:gd name="T27" fmla="*/ 403 h 656"/>
                <a:gd name="T28" fmla="*/ 92 w 137"/>
                <a:gd name="T29" fmla="*/ 297 h 656"/>
                <a:gd name="T30" fmla="*/ 94 w 137"/>
                <a:gd name="T31" fmla="*/ 192 h 656"/>
                <a:gd name="T32" fmla="*/ 108 w 137"/>
                <a:gd name="T33" fmla="*/ 91 h 656"/>
                <a:gd name="T34" fmla="*/ 137 w 137"/>
                <a:gd name="T35" fmla="*/ 7 h 656"/>
                <a:gd name="T36" fmla="*/ 137 w 137"/>
                <a:gd name="T37" fmla="*/ 6 h 656"/>
                <a:gd name="T38" fmla="*/ 137 w 137"/>
                <a:gd name="T39" fmla="*/ 4 h 656"/>
                <a:gd name="T40" fmla="*/ 135 w 137"/>
                <a:gd name="T41" fmla="*/ 2 h 656"/>
                <a:gd name="T42" fmla="*/ 129 w 137"/>
                <a:gd name="T43" fmla="*/ 0 h 656"/>
                <a:gd name="T44" fmla="*/ 119 w 137"/>
                <a:gd name="T45" fmla="*/ 0 h 656"/>
                <a:gd name="T46" fmla="*/ 101 w 137"/>
                <a:gd name="T47" fmla="*/ 1 h 656"/>
                <a:gd name="T48" fmla="*/ 77 w 137"/>
                <a:gd name="T49" fmla="*/ 5 h 656"/>
                <a:gd name="T50" fmla="*/ 43 w 137"/>
                <a:gd name="T51" fmla="*/ 12 h 6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"/>
                <a:gd name="T79" fmla="*/ 0 h 656"/>
                <a:gd name="T80" fmla="*/ 137 w 137"/>
                <a:gd name="T81" fmla="*/ 656 h 6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" h="656">
                  <a:moveTo>
                    <a:pt x="43" y="12"/>
                  </a:moveTo>
                  <a:lnTo>
                    <a:pt x="39" y="25"/>
                  </a:lnTo>
                  <a:lnTo>
                    <a:pt x="30" y="62"/>
                  </a:lnTo>
                  <a:lnTo>
                    <a:pt x="19" y="122"/>
                  </a:lnTo>
                  <a:lnTo>
                    <a:pt x="7" y="199"/>
                  </a:lnTo>
                  <a:lnTo>
                    <a:pt x="0" y="294"/>
                  </a:lnTo>
                  <a:lnTo>
                    <a:pt x="1" y="403"/>
                  </a:lnTo>
                  <a:lnTo>
                    <a:pt x="12" y="524"/>
                  </a:lnTo>
                  <a:lnTo>
                    <a:pt x="38" y="656"/>
                  </a:lnTo>
                  <a:lnTo>
                    <a:pt x="132" y="650"/>
                  </a:lnTo>
                  <a:lnTo>
                    <a:pt x="127" y="631"/>
                  </a:lnTo>
                  <a:lnTo>
                    <a:pt x="119" y="578"/>
                  </a:lnTo>
                  <a:lnTo>
                    <a:pt x="107" y="499"/>
                  </a:lnTo>
                  <a:lnTo>
                    <a:pt x="97" y="403"/>
                  </a:lnTo>
                  <a:lnTo>
                    <a:pt x="92" y="297"/>
                  </a:lnTo>
                  <a:lnTo>
                    <a:pt x="94" y="192"/>
                  </a:lnTo>
                  <a:lnTo>
                    <a:pt x="108" y="91"/>
                  </a:lnTo>
                  <a:lnTo>
                    <a:pt x="137" y="7"/>
                  </a:lnTo>
                  <a:lnTo>
                    <a:pt x="137" y="6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29" y="0"/>
                  </a:lnTo>
                  <a:lnTo>
                    <a:pt x="119" y="0"/>
                  </a:lnTo>
                  <a:lnTo>
                    <a:pt x="101" y="1"/>
                  </a:lnTo>
                  <a:lnTo>
                    <a:pt x="77" y="5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7" name="Freeform 132"/>
            <p:cNvSpPr>
              <a:spLocks/>
            </p:cNvSpPr>
            <p:nvPr/>
          </p:nvSpPr>
          <p:spPr bwMode="auto">
            <a:xfrm>
              <a:off x="6412" y="13680"/>
              <a:ext cx="116" cy="560"/>
            </a:xfrm>
            <a:custGeom>
              <a:avLst/>
              <a:gdLst>
                <a:gd name="T0" fmla="*/ 36 w 116"/>
                <a:gd name="T1" fmla="*/ 11 h 560"/>
                <a:gd name="T2" fmla="*/ 33 w 116"/>
                <a:gd name="T3" fmla="*/ 21 h 560"/>
                <a:gd name="T4" fmla="*/ 24 w 116"/>
                <a:gd name="T5" fmla="*/ 53 h 560"/>
                <a:gd name="T6" fmla="*/ 15 w 116"/>
                <a:gd name="T7" fmla="*/ 103 h 560"/>
                <a:gd name="T8" fmla="*/ 5 w 116"/>
                <a:gd name="T9" fmla="*/ 169 h 560"/>
                <a:gd name="T10" fmla="*/ 0 w 116"/>
                <a:gd name="T11" fmla="*/ 250 h 560"/>
                <a:gd name="T12" fmla="*/ 1 w 116"/>
                <a:gd name="T13" fmla="*/ 344 h 560"/>
                <a:gd name="T14" fmla="*/ 10 w 116"/>
                <a:gd name="T15" fmla="*/ 448 h 560"/>
                <a:gd name="T16" fmla="*/ 32 w 116"/>
                <a:gd name="T17" fmla="*/ 560 h 560"/>
                <a:gd name="T18" fmla="*/ 112 w 116"/>
                <a:gd name="T19" fmla="*/ 555 h 560"/>
                <a:gd name="T20" fmla="*/ 108 w 116"/>
                <a:gd name="T21" fmla="*/ 538 h 560"/>
                <a:gd name="T22" fmla="*/ 101 w 116"/>
                <a:gd name="T23" fmla="*/ 493 h 560"/>
                <a:gd name="T24" fmla="*/ 91 w 116"/>
                <a:gd name="T25" fmla="*/ 426 h 560"/>
                <a:gd name="T26" fmla="*/ 82 w 116"/>
                <a:gd name="T27" fmla="*/ 344 h 560"/>
                <a:gd name="T28" fmla="*/ 77 w 116"/>
                <a:gd name="T29" fmla="*/ 255 h 560"/>
                <a:gd name="T30" fmla="*/ 79 w 116"/>
                <a:gd name="T31" fmla="*/ 164 h 560"/>
                <a:gd name="T32" fmla="*/ 91 w 116"/>
                <a:gd name="T33" fmla="*/ 79 h 560"/>
                <a:gd name="T34" fmla="*/ 116 w 116"/>
                <a:gd name="T35" fmla="*/ 6 h 560"/>
                <a:gd name="T36" fmla="*/ 116 w 116"/>
                <a:gd name="T37" fmla="*/ 5 h 560"/>
                <a:gd name="T38" fmla="*/ 116 w 116"/>
                <a:gd name="T39" fmla="*/ 4 h 560"/>
                <a:gd name="T40" fmla="*/ 114 w 116"/>
                <a:gd name="T41" fmla="*/ 2 h 560"/>
                <a:gd name="T42" fmla="*/ 109 w 116"/>
                <a:gd name="T43" fmla="*/ 0 h 560"/>
                <a:gd name="T44" fmla="*/ 100 w 116"/>
                <a:gd name="T45" fmla="*/ 0 h 560"/>
                <a:gd name="T46" fmla="*/ 86 w 116"/>
                <a:gd name="T47" fmla="*/ 1 h 560"/>
                <a:gd name="T48" fmla="*/ 65 w 116"/>
                <a:gd name="T49" fmla="*/ 4 h 560"/>
                <a:gd name="T50" fmla="*/ 36 w 116"/>
                <a:gd name="T51" fmla="*/ 11 h 5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6"/>
                <a:gd name="T79" fmla="*/ 0 h 560"/>
                <a:gd name="T80" fmla="*/ 116 w 116"/>
                <a:gd name="T81" fmla="*/ 560 h 5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6" h="560">
                  <a:moveTo>
                    <a:pt x="36" y="11"/>
                  </a:moveTo>
                  <a:lnTo>
                    <a:pt x="33" y="21"/>
                  </a:lnTo>
                  <a:lnTo>
                    <a:pt x="24" y="53"/>
                  </a:lnTo>
                  <a:lnTo>
                    <a:pt x="15" y="103"/>
                  </a:lnTo>
                  <a:lnTo>
                    <a:pt x="5" y="169"/>
                  </a:lnTo>
                  <a:lnTo>
                    <a:pt x="0" y="250"/>
                  </a:lnTo>
                  <a:lnTo>
                    <a:pt x="1" y="344"/>
                  </a:lnTo>
                  <a:lnTo>
                    <a:pt x="10" y="448"/>
                  </a:lnTo>
                  <a:lnTo>
                    <a:pt x="32" y="560"/>
                  </a:lnTo>
                  <a:lnTo>
                    <a:pt x="112" y="555"/>
                  </a:lnTo>
                  <a:lnTo>
                    <a:pt x="108" y="538"/>
                  </a:lnTo>
                  <a:lnTo>
                    <a:pt x="101" y="493"/>
                  </a:lnTo>
                  <a:lnTo>
                    <a:pt x="91" y="426"/>
                  </a:lnTo>
                  <a:lnTo>
                    <a:pt x="82" y="344"/>
                  </a:lnTo>
                  <a:lnTo>
                    <a:pt x="77" y="255"/>
                  </a:lnTo>
                  <a:lnTo>
                    <a:pt x="79" y="164"/>
                  </a:lnTo>
                  <a:lnTo>
                    <a:pt x="91" y="79"/>
                  </a:lnTo>
                  <a:lnTo>
                    <a:pt x="116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65" y="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8" name="Freeform 133"/>
            <p:cNvSpPr>
              <a:spLocks/>
            </p:cNvSpPr>
            <p:nvPr/>
          </p:nvSpPr>
          <p:spPr bwMode="auto">
            <a:xfrm>
              <a:off x="6417" y="13724"/>
              <a:ext cx="97" cy="463"/>
            </a:xfrm>
            <a:custGeom>
              <a:avLst/>
              <a:gdLst>
                <a:gd name="T0" fmla="*/ 30 w 97"/>
                <a:gd name="T1" fmla="*/ 9 h 463"/>
                <a:gd name="T2" fmla="*/ 27 w 97"/>
                <a:gd name="T3" fmla="*/ 17 h 463"/>
                <a:gd name="T4" fmla="*/ 20 w 97"/>
                <a:gd name="T5" fmla="*/ 44 h 463"/>
                <a:gd name="T6" fmla="*/ 12 w 97"/>
                <a:gd name="T7" fmla="*/ 85 h 463"/>
                <a:gd name="T8" fmla="*/ 4 w 97"/>
                <a:gd name="T9" fmla="*/ 140 h 463"/>
                <a:gd name="T10" fmla="*/ 0 w 97"/>
                <a:gd name="T11" fmla="*/ 207 h 463"/>
                <a:gd name="T12" fmla="*/ 0 w 97"/>
                <a:gd name="T13" fmla="*/ 285 h 463"/>
                <a:gd name="T14" fmla="*/ 9 w 97"/>
                <a:gd name="T15" fmla="*/ 370 h 463"/>
                <a:gd name="T16" fmla="*/ 26 w 97"/>
                <a:gd name="T17" fmla="*/ 463 h 463"/>
                <a:gd name="T18" fmla="*/ 93 w 97"/>
                <a:gd name="T19" fmla="*/ 460 h 463"/>
                <a:gd name="T20" fmla="*/ 89 w 97"/>
                <a:gd name="T21" fmla="*/ 446 h 463"/>
                <a:gd name="T22" fmla="*/ 83 w 97"/>
                <a:gd name="T23" fmla="*/ 408 h 463"/>
                <a:gd name="T24" fmla="*/ 75 w 97"/>
                <a:gd name="T25" fmla="*/ 353 h 463"/>
                <a:gd name="T26" fmla="*/ 68 w 97"/>
                <a:gd name="T27" fmla="*/ 285 h 463"/>
                <a:gd name="T28" fmla="*/ 65 w 97"/>
                <a:gd name="T29" fmla="*/ 211 h 463"/>
                <a:gd name="T30" fmla="*/ 67 w 97"/>
                <a:gd name="T31" fmla="*/ 136 h 463"/>
                <a:gd name="T32" fmla="*/ 76 w 97"/>
                <a:gd name="T33" fmla="*/ 65 h 463"/>
                <a:gd name="T34" fmla="*/ 97 w 97"/>
                <a:gd name="T35" fmla="*/ 5 h 463"/>
                <a:gd name="T36" fmla="*/ 97 w 97"/>
                <a:gd name="T37" fmla="*/ 4 h 463"/>
                <a:gd name="T38" fmla="*/ 97 w 97"/>
                <a:gd name="T39" fmla="*/ 3 h 463"/>
                <a:gd name="T40" fmla="*/ 95 w 97"/>
                <a:gd name="T41" fmla="*/ 1 h 463"/>
                <a:gd name="T42" fmla="*/ 91 w 97"/>
                <a:gd name="T43" fmla="*/ 0 h 463"/>
                <a:gd name="T44" fmla="*/ 84 w 97"/>
                <a:gd name="T45" fmla="*/ 0 h 463"/>
                <a:gd name="T46" fmla="*/ 71 w 97"/>
                <a:gd name="T47" fmla="*/ 0 h 463"/>
                <a:gd name="T48" fmla="*/ 54 w 97"/>
                <a:gd name="T49" fmla="*/ 3 h 463"/>
                <a:gd name="T50" fmla="*/ 30 w 97"/>
                <a:gd name="T51" fmla="*/ 9 h 4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463"/>
                <a:gd name="T80" fmla="*/ 97 w 97"/>
                <a:gd name="T81" fmla="*/ 463 h 46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463">
                  <a:moveTo>
                    <a:pt x="30" y="9"/>
                  </a:moveTo>
                  <a:lnTo>
                    <a:pt x="27" y="17"/>
                  </a:lnTo>
                  <a:lnTo>
                    <a:pt x="20" y="44"/>
                  </a:lnTo>
                  <a:lnTo>
                    <a:pt x="12" y="85"/>
                  </a:lnTo>
                  <a:lnTo>
                    <a:pt x="4" y="140"/>
                  </a:lnTo>
                  <a:lnTo>
                    <a:pt x="0" y="207"/>
                  </a:lnTo>
                  <a:lnTo>
                    <a:pt x="0" y="285"/>
                  </a:lnTo>
                  <a:lnTo>
                    <a:pt x="9" y="370"/>
                  </a:lnTo>
                  <a:lnTo>
                    <a:pt x="26" y="463"/>
                  </a:lnTo>
                  <a:lnTo>
                    <a:pt x="93" y="460"/>
                  </a:lnTo>
                  <a:lnTo>
                    <a:pt x="89" y="446"/>
                  </a:lnTo>
                  <a:lnTo>
                    <a:pt x="83" y="408"/>
                  </a:lnTo>
                  <a:lnTo>
                    <a:pt x="75" y="353"/>
                  </a:lnTo>
                  <a:lnTo>
                    <a:pt x="68" y="285"/>
                  </a:lnTo>
                  <a:lnTo>
                    <a:pt x="65" y="211"/>
                  </a:lnTo>
                  <a:lnTo>
                    <a:pt x="67" y="136"/>
                  </a:lnTo>
                  <a:lnTo>
                    <a:pt x="76" y="65"/>
                  </a:lnTo>
                  <a:lnTo>
                    <a:pt x="97" y="5"/>
                  </a:lnTo>
                  <a:lnTo>
                    <a:pt x="97" y="4"/>
                  </a:lnTo>
                  <a:lnTo>
                    <a:pt x="97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4" y="0"/>
                  </a:lnTo>
                  <a:lnTo>
                    <a:pt x="71" y="0"/>
                  </a:lnTo>
                  <a:lnTo>
                    <a:pt x="54" y="3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89" name="Freeform 134"/>
            <p:cNvSpPr>
              <a:spLocks/>
            </p:cNvSpPr>
            <p:nvPr/>
          </p:nvSpPr>
          <p:spPr bwMode="auto">
            <a:xfrm>
              <a:off x="6422" y="13768"/>
              <a:ext cx="77" cy="367"/>
            </a:xfrm>
            <a:custGeom>
              <a:avLst/>
              <a:gdLst>
                <a:gd name="T0" fmla="*/ 24 w 77"/>
                <a:gd name="T1" fmla="*/ 8 h 367"/>
                <a:gd name="T2" fmla="*/ 22 w 77"/>
                <a:gd name="T3" fmla="*/ 15 h 367"/>
                <a:gd name="T4" fmla="*/ 17 w 77"/>
                <a:gd name="T5" fmla="*/ 36 h 367"/>
                <a:gd name="T6" fmla="*/ 10 w 77"/>
                <a:gd name="T7" fmla="*/ 68 h 367"/>
                <a:gd name="T8" fmla="*/ 4 w 77"/>
                <a:gd name="T9" fmla="*/ 112 h 367"/>
                <a:gd name="T10" fmla="*/ 0 w 77"/>
                <a:gd name="T11" fmla="*/ 164 h 367"/>
                <a:gd name="T12" fmla="*/ 0 w 77"/>
                <a:gd name="T13" fmla="*/ 226 h 367"/>
                <a:gd name="T14" fmla="*/ 7 w 77"/>
                <a:gd name="T15" fmla="*/ 294 h 367"/>
                <a:gd name="T16" fmla="*/ 21 w 77"/>
                <a:gd name="T17" fmla="*/ 367 h 367"/>
                <a:gd name="T18" fmla="*/ 74 w 77"/>
                <a:gd name="T19" fmla="*/ 364 h 367"/>
                <a:gd name="T20" fmla="*/ 71 w 77"/>
                <a:gd name="T21" fmla="*/ 353 h 367"/>
                <a:gd name="T22" fmla="*/ 66 w 77"/>
                <a:gd name="T23" fmla="*/ 323 h 367"/>
                <a:gd name="T24" fmla="*/ 60 w 77"/>
                <a:gd name="T25" fmla="*/ 280 h 367"/>
                <a:gd name="T26" fmla="*/ 54 w 77"/>
                <a:gd name="T27" fmla="*/ 226 h 367"/>
                <a:gd name="T28" fmla="*/ 51 w 77"/>
                <a:gd name="T29" fmla="*/ 168 h 367"/>
                <a:gd name="T30" fmla="*/ 53 w 77"/>
                <a:gd name="T31" fmla="*/ 107 h 367"/>
                <a:gd name="T32" fmla="*/ 61 w 77"/>
                <a:gd name="T33" fmla="*/ 52 h 367"/>
                <a:gd name="T34" fmla="*/ 77 w 77"/>
                <a:gd name="T35" fmla="*/ 5 h 367"/>
                <a:gd name="T36" fmla="*/ 77 w 77"/>
                <a:gd name="T37" fmla="*/ 5 h 367"/>
                <a:gd name="T38" fmla="*/ 77 w 77"/>
                <a:gd name="T39" fmla="*/ 2 h 367"/>
                <a:gd name="T40" fmla="*/ 76 w 77"/>
                <a:gd name="T41" fmla="*/ 1 h 367"/>
                <a:gd name="T42" fmla="*/ 72 w 77"/>
                <a:gd name="T43" fmla="*/ 0 h 367"/>
                <a:gd name="T44" fmla="*/ 66 w 77"/>
                <a:gd name="T45" fmla="*/ 0 h 367"/>
                <a:gd name="T46" fmla="*/ 56 w 77"/>
                <a:gd name="T47" fmla="*/ 1 h 367"/>
                <a:gd name="T48" fmla="*/ 43 w 77"/>
                <a:gd name="T49" fmla="*/ 4 h 367"/>
                <a:gd name="T50" fmla="*/ 24 w 77"/>
                <a:gd name="T51" fmla="*/ 8 h 3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7"/>
                <a:gd name="T79" fmla="*/ 0 h 367"/>
                <a:gd name="T80" fmla="*/ 77 w 77"/>
                <a:gd name="T81" fmla="*/ 367 h 3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7" h="367">
                  <a:moveTo>
                    <a:pt x="24" y="8"/>
                  </a:moveTo>
                  <a:lnTo>
                    <a:pt x="22" y="15"/>
                  </a:lnTo>
                  <a:lnTo>
                    <a:pt x="17" y="36"/>
                  </a:lnTo>
                  <a:lnTo>
                    <a:pt x="10" y="68"/>
                  </a:lnTo>
                  <a:lnTo>
                    <a:pt x="4" y="112"/>
                  </a:lnTo>
                  <a:lnTo>
                    <a:pt x="0" y="164"/>
                  </a:lnTo>
                  <a:lnTo>
                    <a:pt x="0" y="226"/>
                  </a:lnTo>
                  <a:lnTo>
                    <a:pt x="7" y="294"/>
                  </a:lnTo>
                  <a:lnTo>
                    <a:pt x="21" y="367"/>
                  </a:lnTo>
                  <a:lnTo>
                    <a:pt x="74" y="364"/>
                  </a:lnTo>
                  <a:lnTo>
                    <a:pt x="71" y="353"/>
                  </a:lnTo>
                  <a:lnTo>
                    <a:pt x="66" y="323"/>
                  </a:lnTo>
                  <a:lnTo>
                    <a:pt x="60" y="280"/>
                  </a:lnTo>
                  <a:lnTo>
                    <a:pt x="54" y="226"/>
                  </a:lnTo>
                  <a:lnTo>
                    <a:pt x="51" y="168"/>
                  </a:lnTo>
                  <a:lnTo>
                    <a:pt x="53" y="107"/>
                  </a:lnTo>
                  <a:lnTo>
                    <a:pt x="61" y="52"/>
                  </a:lnTo>
                  <a:lnTo>
                    <a:pt x="77" y="5"/>
                  </a:lnTo>
                  <a:lnTo>
                    <a:pt x="77" y="2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0" name="Freeform 135"/>
            <p:cNvSpPr>
              <a:spLocks/>
            </p:cNvSpPr>
            <p:nvPr/>
          </p:nvSpPr>
          <p:spPr bwMode="auto">
            <a:xfrm>
              <a:off x="6428" y="13813"/>
              <a:ext cx="56" cy="271"/>
            </a:xfrm>
            <a:custGeom>
              <a:avLst/>
              <a:gdLst>
                <a:gd name="T0" fmla="*/ 17 w 56"/>
                <a:gd name="T1" fmla="*/ 5 h 271"/>
                <a:gd name="T2" fmla="*/ 16 w 56"/>
                <a:gd name="T3" fmla="*/ 10 h 271"/>
                <a:gd name="T4" fmla="*/ 12 w 56"/>
                <a:gd name="T5" fmla="*/ 25 h 271"/>
                <a:gd name="T6" fmla="*/ 6 w 56"/>
                <a:gd name="T7" fmla="*/ 49 h 271"/>
                <a:gd name="T8" fmla="*/ 2 w 56"/>
                <a:gd name="T9" fmla="*/ 82 h 271"/>
                <a:gd name="T10" fmla="*/ 0 w 56"/>
                <a:gd name="T11" fmla="*/ 122 h 271"/>
                <a:gd name="T12" fmla="*/ 0 w 56"/>
                <a:gd name="T13" fmla="*/ 166 h 271"/>
                <a:gd name="T14" fmla="*/ 4 w 56"/>
                <a:gd name="T15" fmla="*/ 217 h 271"/>
                <a:gd name="T16" fmla="*/ 15 w 56"/>
                <a:gd name="T17" fmla="*/ 271 h 271"/>
                <a:gd name="T18" fmla="*/ 54 w 56"/>
                <a:gd name="T19" fmla="*/ 268 h 271"/>
                <a:gd name="T20" fmla="*/ 52 w 56"/>
                <a:gd name="T21" fmla="*/ 261 h 271"/>
                <a:gd name="T22" fmla="*/ 48 w 56"/>
                <a:gd name="T23" fmla="*/ 238 h 271"/>
                <a:gd name="T24" fmla="*/ 44 w 56"/>
                <a:gd name="T25" fmla="*/ 206 h 271"/>
                <a:gd name="T26" fmla="*/ 40 w 56"/>
                <a:gd name="T27" fmla="*/ 166 h 271"/>
                <a:gd name="T28" fmla="*/ 37 w 56"/>
                <a:gd name="T29" fmla="*/ 123 h 271"/>
                <a:gd name="T30" fmla="*/ 39 w 56"/>
                <a:gd name="T31" fmla="*/ 78 h 271"/>
                <a:gd name="T32" fmla="*/ 44 w 56"/>
                <a:gd name="T33" fmla="*/ 37 h 271"/>
                <a:gd name="T34" fmla="*/ 56 w 56"/>
                <a:gd name="T35" fmla="*/ 3 h 271"/>
                <a:gd name="T36" fmla="*/ 56 w 56"/>
                <a:gd name="T37" fmla="*/ 3 h 271"/>
                <a:gd name="T38" fmla="*/ 56 w 56"/>
                <a:gd name="T39" fmla="*/ 2 h 271"/>
                <a:gd name="T40" fmla="*/ 55 w 56"/>
                <a:gd name="T41" fmla="*/ 1 h 271"/>
                <a:gd name="T42" fmla="*/ 52 w 56"/>
                <a:gd name="T43" fmla="*/ 0 h 271"/>
                <a:gd name="T44" fmla="*/ 48 w 56"/>
                <a:gd name="T45" fmla="*/ 0 h 271"/>
                <a:gd name="T46" fmla="*/ 42 w 56"/>
                <a:gd name="T47" fmla="*/ 0 h 271"/>
                <a:gd name="T48" fmla="*/ 31 w 56"/>
                <a:gd name="T49" fmla="*/ 2 h 271"/>
                <a:gd name="T50" fmla="*/ 17 w 56"/>
                <a:gd name="T51" fmla="*/ 5 h 2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271"/>
                <a:gd name="T80" fmla="*/ 56 w 56"/>
                <a:gd name="T81" fmla="*/ 271 h 27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271">
                  <a:moveTo>
                    <a:pt x="17" y="5"/>
                  </a:moveTo>
                  <a:lnTo>
                    <a:pt x="16" y="10"/>
                  </a:lnTo>
                  <a:lnTo>
                    <a:pt x="12" y="25"/>
                  </a:lnTo>
                  <a:lnTo>
                    <a:pt x="6" y="49"/>
                  </a:lnTo>
                  <a:lnTo>
                    <a:pt x="2" y="82"/>
                  </a:lnTo>
                  <a:lnTo>
                    <a:pt x="0" y="122"/>
                  </a:lnTo>
                  <a:lnTo>
                    <a:pt x="0" y="166"/>
                  </a:lnTo>
                  <a:lnTo>
                    <a:pt x="4" y="217"/>
                  </a:lnTo>
                  <a:lnTo>
                    <a:pt x="15" y="271"/>
                  </a:lnTo>
                  <a:lnTo>
                    <a:pt x="54" y="268"/>
                  </a:lnTo>
                  <a:lnTo>
                    <a:pt x="52" y="261"/>
                  </a:lnTo>
                  <a:lnTo>
                    <a:pt x="48" y="238"/>
                  </a:lnTo>
                  <a:lnTo>
                    <a:pt x="44" y="206"/>
                  </a:lnTo>
                  <a:lnTo>
                    <a:pt x="40" y="166"/>
                  </a:lnTo>
                  <a:lnTo>
                    <a:pt x="37" y="123"/>
                  </a:lnTo>
                  <a:lnTo>
                    <a:pt x="39" y="78"/>
                  </a:lnTo>
                  <a:lnTo>
                    <a:pt x="44" y="37"/>
                  </a:lnTo>
                  <a:lnTo>
                    <a:pt x="56" y="3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1" y="2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1" name="Freeform 136"/>
            <p:cNvSpPr>
              <a:spLocks/>
            </p:cNvSpPr>
            <p:nvPr/>
          </p:nvSpPr>
          <p:spPr bwMode="auto">
            <a:xfrm>
              <a:off x="7211" y="13549"/>
              <a:ext cx="186" cy="732"/>
            </a:xfrm>
            <a:custGeom>
              <a:avLst/>
              <a:gdLst>
                <a:gd name="T0" fmla="*/ 186 w 186"/>
                <a:gd name="T1" fmla="*/ 6 h 732"/>
                <a:gd name="T2" fmla="*/ 182 w 186"/>
                <a:gd name="T3" fmla="*/ 11 h 732"/>
                <a:gd name="T4" fmla="*/ 169 w 186"/>
                <a:gd name="T5" fmla="*/ 29 h 732"/>
                <a:gd name="T6" fmla="*/ 153 w 186"/>
                <a:gd name="T7" fmla="*/ 67 h 732"/>
                <a:gd name="T8" fmla="*/ 137 w 186"/>
                <a:gd name="T9" fmla="*/ 130 h 732"/>
                <a:gd name="T10" fmla="*/ 124 w 186"/>
                <a:gd name="T11" fmla="*/ 221 h 732"/>
                <a:gd name="T12" fmla="*/ 117 w 186"/>
                <a:gd name="T13" fmla="*/ 350 h 732"/>
                <a:gd name="T14" fmla="*/ 122 w 186"/>
                <a:gd name="T15" fmla="*/ 517 h 732"/>
                <a:gd name="T16" fmla="*/ 139 w 186"/>
                <a:gd name="T17" fmla="*/ 732 h 732"/>
                <a:gd name="T18" fmla="*/ 34 w 186"/>
                <a:gd name="T19" fmla="*/ 732 h 732"/>
                <a:gd name="T20" fmla="*/ 31 w 186"/>
                <a:gd name="T21" fmla="*/ 711 h 732"/>
                <a:gd name="T22" fmla="*/ 22 w 186"/>
                <a:gd name="T23" fmla="*/ 651 h 732"/>
                <a:gd name="T24" fmla="*/ 12 w 186"/>
                <a:gd name="T25" fmla="*/ 563 h 732"/>
                <a:gd name="T26" fmla="*/ 3 w 186"/>
                <a:gd name="T27" fmla="*/ 454 h 732"/>
                <a:gd name="T28" fmla="*/ 0 w 186"/>
                <a:gd name="T29" fmla="*/ 335 h 732"/>
                <a:gd name="T30" fmla="*/ 6 w 186"/>
                <a:gd name="T31" fmla="*/ 213 h 732"/>
                <a:gd name="T32" fmla="*/ 25 w 186"/>
                <a:gd name="T33" fmla="*/ 98 h 732"/>
                <a:gd name="T34" fmla="*/ 60 w 186"/>
                <a:gd name="T35" fmla="*/ 0 h 732"/>
                <a:gd name="T36" fmla="*/ 186 w 186"/>
                <a:gd name="T37" fmla="*/ 6 h 7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6"/>
                <a:gd name="T58" fmla="*/ 0 h 732"/>
                <a:gd name="T59" fmla="*/ 186 w 186"/>
                <a:gd name="T60" fmla="*/ 732 h 7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6" h="732">
                  <a:moveTo>
                    <a:pt x="186" y="6"/>
                  </a:moveTo>
                  <a:lnTo>
                    <a:pt x="182" y="11"/>
                  </a:lnTo>
                  <a:lnTo>
                    <a:pt x="169" y="29"/>
                  </a:lnTo>
                  <a:lnTo>
                    <a:pt x="153" y="67"/>
                  </a:lnTo>
                  <a:lnTo>
                    <a:pt x="137" y="130"/>
                  </a:lnTo>
                  <a:lnTo>
                    <a:pt x="124" y="221"/>
                  </a:lnTo>
                  <a:lnTo>
                    <a:pt x="117" y="350"/>
                  </a:lnTo>
                  <a:lnTo>
                    <a:pt x="122" y="517"/>
                  </a:lnTo>
                  <a:lnTo>
                    <a:pt x="139" y="732"/>
                  </a:lnTo>
                  <a:lnTo>
                    <a:pt x="34" y="732"/>
                  </a:lnTo>
                  <a:lnTo>
                    <a:pt x="31" y="711"/>
                  </a:lnTo>
                  <a:lnTo>
                    <a:pt x="22" y="651"/>
                  </a:lnTo>
                  <a:lnTo>
                    <a:pt x="12" y="563"/>
                  </a:lnTo>
                  <a:lnTo>
                    <a:pt x="3" y="454"/>
                  </a:lnTo>
                  <a:lnTo>
                    <a:pt x="0" y="335"/>
                  </a:lnTo>
                  <a:lnTo>
                    <a:pt x="6" y="213"/>
                  </a:lnTo>
                  <a:lnTo>
                    <a:pt x="25" y="98"/>
                  </a:lnTo>
                  <a:lnTo>
                    <a:pt x="60" y="0"/>
                  </a:lnTo>
                  <a:lnTo>
                    <a:pt x="186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2" name="Freeform 137"/>
            <p:cNvSpPr>
              <a:spLocks/>
            </p:cNvSpPr>
            <p:nvPr/>
          </p:nvSpPr>
          <p:spPr bwMode="auto">
            <a:xfrm>
              <a:off x="7219" y="13600"/>
              <a:ext cx="158" cy="625"/>
            </a:xfrm>
            <a:custGeom>
              <a:avLst/>
              <a:gdLst>
                <a:gd name="T0" fmla="*/ 158 w 158"/>
                <a:gd name="T1" fmla="*/ 4 h 625"/>
                <a:gd name="T2" fmla="*/ 153 w 158"/>
                <a:gd name="T3" fmla="*/ 9 h 625"/>
                <a:gd name="T4" fmla="*/ 144 w 158"/>
                <a:gd name="T5" fmla="*/ 25 h 625"/>
                <a:gd name="T6" fmla="*/ 130 w 158"/>
                <a:gd name="T7" fmla="*/ 57 h 625"/>
                <a:gd name="T8" fmla="*/ 116 w 158"/>
                <a:gd name="T9" fmla="*/ 110 h 625"/>
                <a:gd name="T10" fmla="*/ 105 w 158"/>
                <a:gd name="T11" fmla="*/ 189 h 625"/>
                <a:gd name="T12" fmla="*/ 100 w 158"/>
                <a:gd name="T13" fmla="*/ 298 h 625"/>
                <a:gd name="T14" fmla="*/ 103 w 158"/>
                <a:gd name="T15" fmla="*/ 441 h 625"/>
                <a:gd name="T16" fmla="*/ 118 w 158"/>
                <a:gd name="T17" fmla="*/ 625 h 625"/>
                <a:gd name="T18" fmla="*/ 29 w 158"/>
                <a:gd name="T19" fmla="*/ 625 h 625"/>
                <a:gd name="T20" fmla="*/ 25 w 158"/>
                <a:gd name="T21" fmla="*/ 607 h 625"/>
                <a:gd name="T22" fmla="*/ 18 w 158"/>
                <a:gd name="T23" fmla="*/ 556 h 625"/>
                <a:gd name="T24" fmla="*/ 9 w 158"/>
                <a:gd name="T25" fmla="*/ 480 h 625"/>
                <a:gd name="T26" fmla="*/ 2 w 158"/>
                <a:gd name="T27" fmla="*/ 387 h 625"/>
                <a:gd name="T28" fmla="*/ 0 w 158"/>
                <a:gd name="T29" fmla="*/ 286 h 625"/>
                <a:gd name="T30" fmla="*/ 5 w 158"/>
                <a:gd name="T31" fmla="*/ 182 h 625"/>
                <a:gd name="T32" fmla="*/ 21 w 158"/>
                <a:gd name="T33" fmla="*/ 84 h 625"/>
                <a:gd name="T34" fmla="*/ 51 w 158"/>
                <a:gd name="T35" fmla="*/ 0 h 625"/>
                <a:gd name="T36" fmla="*/ 158 w 158"/>
                <a:gd name="T37" fmla="*/ 4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8"/>
                <a:gd name="T58" fmla="*/ 0 h 625"/>
                <a:gd name="T59" fmla="*/ 158 w 158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8" h="625">
                  <a:moveTo>
                    <a:pt x="158" y="4"/>
                  </a:moveTo>
                  <a:lnTo>
                    <a:pt x="153" y="9"/>
                  </a:lnTo>
                  <a:lnTo>
                    <a:pt x="144" y="25"/>
                  </a:lnTo>
                  <a:lnTo>
                    <a:pt x="130" y="57"/>
                  </a:lnTo>
                  <a:lnTo>
                    <a:pt x="116" y="110"/>
                  </a:lnTo>
                  <a:lnTo>
                    <a:pt x="105" y="189"/>
                  </a:lnTo>
                  <a:lnTo>
                    <a:pt x="100" y="298"/>
                  </a:lnTo>
                  <a:lnTo>
                    <a:pt x="103" y="441"/>
                  </a:lnTo>
                  <a:lnTo>
                    <a:pt x="118" y="625"/>
                  </a:lnTo>
                  <a:lnTo>
                    <a:pt x="29" y="625"/>
                  </a:lnTo>
                  <a:lnTo>
                    <a:pt x="25" y="607"/>
                  </a:lnTo>
                  <a:lnTo>
                    <a:pt x="18" y="556"/>
                  </a:lnTo>
                  <a:lnTo>
                    <a:pt x="9" y="480"/>
                  </a:lnTo>
                  <a:lnTo>
                    <a:pt x="2" y="387"/>
                  </a:lnTo>
                  <a:lnTo>
                    <a:pt x="0" y="286"/>
                  </a:lnTo>
                  <a:lnTo>
                    <a:pt x="5" y="182"/>
                  </a:lnTo>
                  <a:lnTo>
                    <a:pt x="21" y="84"/>
                  </a:lnTo>
                  <a:lnTo>
                    <a:pt x="51" y="0"/>
                  </a:lnTo>
                  <a:lnTo>
                    <a:pt x="158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3" name="Freeform 138"/>
            <p:cNvSpPr>
              <a:spLocks/>
            </p:cNvSpPr>
            <p:nvPr/>
          </p:nvSpPr>
          <p:spPr bwMode="auto">
            <a:xfrm>
              <a:off x="7225" y="13651"/>
              <a:ext cx="131" cy="517"/>
            </a:xfrm>
            <a:custGeom>
              <a:avLst/>
              <a:gdLst>
                <a:gd name="T0" fmla="*/ 131 w 131"/>
                <a:gd name="T1" fmla="*/ 4 h 517"/>
                <a:gd name="T2" fmla="*/ 128 w 131"/>
                <a:gd name="T3" fmla="*/ 7 h 517"/>
                <a:gd name="T4" fmla="*/ 119 w 131"/>
                <a:gd name="T5" fmla="*/ 21 h 517"/>
                <a:gd name="T6" fmla="*/ 109 w 131"/>
                <a:gd name="T7" fmla="*/ 47 h 517"/>
                <a:gd name="T8" fmla="*/ 97 w 131"/>
                <a:gd name="T9" fmla="*/ 91 h 517"/>
                <a:gd name="T10" fmla="*/ 88 w 131"/>
                <a:gd name="T11" fmla="*/ 156 h 517"/>
                <a:gd name="T12" fmla="*/ 84 w 131"/>
                <a:gd name="T13" fmla="*/ 247 h 517"/>
                <a:gd name="T14" fmla="*/ 86 w 131"/>
                <a:gd name="T15" fmla="*/ 366 h 517"/>
                <a:gd name="T16" fmla="*/ 99 w 131"/>
                <a:gd name="T17" fmla="*/ 517 h 517"/>
                <a:gd name="T18" fmla="*/ 25 w 131"/>
                <a:gd name="T19" fmla="*/ 517 h 517"/>
                <a:gd name="T20" fmla="*/ 23 w 131"/>
                <a:gd name="T21" fmla="*/ 502 h 517"/>
                <a:gd name="T22" fmla="*/ 16 w 131"/>
                <a:gd name="T23" fmla="*/ 460 h 517"/>
                <a:gd name="T24" fmla="*/ 9 w 131"/>
                <a:gd name="T25" fmla="*/ 397 h 517"/>
                <a:gd name="T26" fmla="*/ 2 w 131"/>
                <a:gd name="T27" fmla="*/ 320 h 517"/>
                <a:gd name="T28" fmla="*/ 0 w 131"/>
                <a:gd name="T29" fmla="*/ 236 h 517"/>
                <a:gd name="T30" fmla="*/ 4 w 131"/>
                <a:gd name="T31" fmla="*/ 151 h 517"/>
                <a:gd name="T32" fmla="*/ 18 w 131"/>
                <a:gd name="T33" fmla="*/ 70 h 517"/>
                <a:gd name="T34" fmla="*/ 43 w 131"/>
                <a:gd name="T35" fmla="*/ 0 h 517"/>
                <a:gd name="T36" fmla="*/ 131 w 131"/>
                <a:gd name="T37" fmla="*/ 4 h 5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1"/>
                <a:gd name="T58" fmla="*/ 0 h 517"/>
                <a:gd name="T59" fmla="*/ 131 w 131"/>
                <a:gd name="T60" fmla="*/ 517 h 5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1" h="517">
                  <a:moveTo>
                    <a:pt x="131" y="4"/>
                  </a:moveTo>
                  <a:lnTo>
                    <a:pt x="128" y="7"/>
                  </a:lnTo>
                  <a:lnTo>
                    <a:pt x="119" y="21"/>
                  </a:lnTo>
                  <a:lnTo>
                    <a:pt x="109" y="47"/>
                  </a:lnTo>
                  <a:lnTo>
                    <a:pt x="97" y="91"/>
                  </a:lnTo>
                  <a:lnTo>
                    <a:pt x="88" y="156"/>
                  </a:lnTo>
                  <a:lnTo>
                    <a:pt x="84" y="247"/>
                  </a:lnTo>
                  <a:lnTo>
                    <a:pt x="86" y="366"/>
                  </a:lnTo>
                  <a:lnTo>
                    <a:pt x="99" y="517"/>
                  </a:lnTo>
                  <a:lnTo>
                    <a:pt x="25" y="517"/>
                  </a:lnTo>
                  <a:lnTo>
                    <a:pt x="23" y="502"/>
                  </a:lnTo>
                  <a:lnTo>
                    <a:pt x="16" y="460"/>
                  </a:lnTo>
                  <a:lnTo>
                    <a:pt x="9" y="397"/>
                  </a:lnTo>
                  <a:lnTo>
                    <a:pt x="2" y="320"/>
                  </a:lnTo>
                  <a:lnTo>
                    <a:pt x="0" y="236"/>
                  </a:lnTo>
                  <a:lnTo>
                    <a:pt x="4" y="151"/>
                  </a:lnTo>
                  <a:lnTo>
                    <a:pt x="18" y="70"/>
                  </a:lnTo>
                  <a:lnTo>
                    <a:pt x="43" y="0"/>
                  </a:lnTo>
                  <a:lnTo>
                    <a:pt x="131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4" name="Freeform 139"/>
            <p:cNvSpPr>
              <a:spLocks/>
            </p:cNvSpPr>
            <p:nvPr/>
          </p:nvSpPr>
          <p:spPr bwMode="auto">
            <a:xfrm>
              <a:off x="7233" y="13701"/>
              <a:ext cx="104" cy="411"/>
            </a:xfrm>
            <a:custGeom>
              <a:avLst/>
              <a:gdLst>
                <a:gd name="T0" fmla="*/ 104 w 104"/>
                <a:gd name="T1" fmla="*/ 4 h 411"/>
                <a:gd name="T2" fmla="*/ 101 w 104"/>
                <a:gd name="T3" fmla="*/ 7 h 411"/>
                <a:gd name="T4" fmla="*/ 94 w 104"/>
                <a:gd name="T5" fmla="*/ 17 h 411"/>
                <a:gd name="T6" fmla="*/ 86 w 104"/>
                <a:gd name="T7" fmla="*/ 38 h 411"/>
                <a:gd name="T8" fmla="*/ 76 w 104"/>
                <a:gd name="T9" fmla="*/ 73 h 411"/>
                <a:gd name="T10" fmla="*/ 69 w 104"/>
                <a:gd name="T11" fmla="*/ 125 h 411"/>
                <a:gd name="T12" fmla="*/ 65 w 104"/>
                <a:gd name="T13" fmla="*/ 196 h 411"/>
                <a:gd name="T14" fmla="*/ 67 w 104"/>
                <a:gd name="T15" fmla="*/ 291 h 411"/>
                <a:gd name="T16" fmla="*/ 77 w 104"/>
                <a:gd name="T17" fmla="*/ 411 h 411"/>
                <a:gd name="T18" fmla="*/ 19 w 104"/>
                <a:gd name="T19" fmla="*/ 411 h 411"/>
                <a:gd name="T20" fmla="*/ 17 w 104"/>
                <a:gd name="T21" fmla="*/ 399 h 411"/>
                <a:gd name="T22" fmla="*/ 11 w 104"/>
                <a:gd name="T23" fmla="*/ 365 h 411"/>
                <a:gd name="T24" fmla="*/ 6 w 104"/>
                <a:gd name="T25" fmla="*/ 316 h 411"/>
                <a:gd name="T26" fmla="*/ 2 w 104"/>
                <a:gd name="T27" fmla="*/ 255 h 411"/>
                <a:gd name="T28" fmla="*/ 0 w 104"/>
                <a:gd name="T29" fmla="*/ 188 h 411"/>
                <a:gd name="T30" fmla="*/ 4 w 104"/>
                <a:gd name="T31" fmla="*/ 120 h 411"/>
                <a:gd name="T32" fmla="*/ 15 w 104"/>
                <a:gd name="T33" fmla="*/ 55 h 411"/>
                <a:gd name="T34" fmla="*/ 34 w 104"/>
                <a:gd name="T35" fmla="*/ 0 h 411"/>
                <a:gd name="T36" fmla="*/ 104 w 104"/>
                <a:gd name="T37" fmla="*/ 4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4"/>
                <a:gd name="T58" fmla="*/ 0 h 411"/>
                <a:gd name="T59" fmla="*/ 104 w 104"/>
                <a:gd name="T60" fmla="*/ 411 h 41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4" h="411">
                  <a:moveTo>
                    <a:pt x="104" y="4"/>
                  </a:moveTo>
                  <a:lnTo>
                    <a:pt x="101" y="7"/>
                  </a:lnTo>
                  <a:lnTo>
                    <a:pt x="94" y="17"/>
                  </a:lnTo>
                  <a:lnTo>
                    <a:pt x="86" y="38"/>
                  </a:lnTo>
                  <a:lnTo>
                    <a:pt x="76" y="73"/>
                  </a:lnTo>
                  <a:lnTo>
                    <a:pt x="69" y="125"/>
                  </a:lnTo>
                  <a:lnTo>
                    <a:pt x="65" y="196"/>
                  </a:lnTo>
                  <a:lnTo>
                    <a:pt x="67" y="291"/>
                  </a:lnTo>
                  <a:lnTo>
                    <a:pt x="77" y="411"/>
                  </a:lnTo>
                  <a:lnTo>
                    <a:pt x="19" y="411"/>
                  </a:lnTo>
                  <a:lnTo>
                    <a:pt x="17" y="399"/>
                  </a:lnTo>
                  <a:lnTo>
                    <a:pt x="11" y="365"/>
                  </a:lnTo>
                  <a:lnTo>
                    <a:pt x="6" y="316"/>
                  </a:lnTo>
                  <a:lnTo>
                    <a:pt x="2" y="255"/>
                  </a:lnTo>
                  <a:lnTo>
                    <a:pt x="0" y="188"/>
                  </a:lnTo>
                  <a:lnTo>
                    <a:pt x="4" y="120"/>
                  </a:lnTo>
                  <a:lnTo>
                    <a:pt x="15" y="55"/>
                  </a:lnTo>
                  <a:lnTo>
                    <a:pt x="34" y="0"/>
                  </a:lnTo>
                  <a:lnTo>
                    <a:pt x="104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5" name="Freeform 140"/>
            <p:cNvSpPr>
              <a:spLocks/>
            </p:cNvSpPr>
            <p:nvPr/>
          </p:nvSpPr>
          <p:spPr bwMode="auto">
            <a:xfrm>
              <a:off x="7240" y="13752"/>
              <a:ext cx="76" cy="302"/>
            </a:xfrm>
            <a:custGeom>
              <a:avLst/>
              <a:gdLst>
                <a:gd name="T0" fmla="*/ 76 w 76"/>
                <a:gd name="T1" fmla="*/ 2 h 302"/>
                <a:gd name="T2" fmla="*/ 74 w 76"/>
                <a:gd name="T3" fmla="*/ 4 h 302"/>
                <a:gd name="T4" fmla="*/ 70 w 76"/>
                <a:gd name="T5" fmla="*/ 12 h 302"/>
                <a:gd name="T6" fmla="*/ 62 w 76"/>
                <a:gd name="T7" fmla="*/ 28 h 302"/>
                <a:gd name="T8" fmla="*/ 56 w 76"/>
                <a:gd name="T9" fmla="*/ 53 h 302"/>
                <a:gd name="T10" fmla="*/ 51 w 76"/>
                <a:gd name="T11" fmla="*/ 92 h 302"/>
                <a:gd name="T12" fmla="*/ 49 w 76"/>
                <a:gd name="T13" fmla="*/ 145 h 302"/>
                <a:gd name="T14" fmla="*/ 50 w 76"/>
                <a:gd name="T15" fmla="*/ 214 h 302"/>
                <a:gd name="T16" fmla="*/ 57 w 76"/>
                <a:gd name="T17" fmla="*/ 302 h 302"/>
                <a:gd name="T18" fmla="*/ 14 w 76"/>
                <a:gd name="T19" fmla="*/ 302 h 302"/>
                <a:gd name="T20" fmla="*/ 13 w 76"/>
                <a:gd name="T21" fmla="*/ 294 h 302"/>
                <a:gd name="T22" fmla="*/ 9 w 76"/>
                <a:gd name="T23" fmla="*/ 269 h 302"/>
                <a:gd name="T24" fmla="*/ 4 w 76"/>
                <a:gd name="T25" fmla="*/ 232 h 302"/>
                <a:gd name="T26" fmla="*/ 1 w 76"/>
                <a:gd name="T27" fmla="*/ 188 h 302"/>
                <a:gd name="T28" fmla="*/ 0 w 76"/>
                <a:gd name="T29" fmla="*/ 138 h 302"/>
                <a:gd name="T30" fmla="*/ 2 w 76"/>
                <a:gd name="T31" fmla="*/ 89 h 302"/>
                <a:gd name="T32" fmla="*/ 10 w 76"/>
                <a:gd name="T33" fmla="*/ 41 h 302"/>
                <a:gd name="T34" fmla="*/ 25 w 76"/>
                <a:gd name="T35" fmla="*/ 0 h 302"/>
                <a:gd name="T36" fmla="*/ 76 w 76"/>
                <a:gd name="T37" fmla="*/ 2 h 3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302"/>
                <a:gd name="T59" fmla="*/ 76 w 76"/>
                <a:gd name="T60" fmla="*/ 302 h 30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302">
                  <a:moveTo>
                    <a:pt x="76" y="2"/>
                  </a:moveTo>
                  <a:lnTo>
                    <a:pt x="74" y="4"/>
                  </a:lnTo>
                  <a:lnTo>
                    <a:pt x="70" y="12"/>
                  </a:lnTo>
                  <a:lnTo>
                    <a:pt x="62" y="28"/>
                  </a:lnTo>
                  <a:lnTo>
                    <a:pt x="56" y="53"/>
                  </a:lnTo>
                  <a:lnTo>
                    <a:pt x="51" y="92"/>
                  </a:lnTo>
                  <a:lnTo>
                    <a:pt x="49" y="145"/>
                  </a:lnTo>
                  <a:lnTo>
                    <a:pt x="50" y="214"/>
                  </a:lnTo>
                  <a:lnTo>
                    <a:pt x="57" y="302"/>
                  </a:lnTo>
                  <a:lnTo>
                    <a:pt x="14" y="302"/>
                  </a:lnTo>
                  <a:lnTo>
                    <a:pt x="13" y="294"/>
                  </a:lnTo>
                  <a:lnTo>
                    <a:pt x="9" y="269"/>
                  </a:lnTo>
                  <a:lnTo>
                    <a:pt x="4" y="232"/>
                  </a:lnTo>
                  <a:lnTo>
                    <a:pt x="1" y="188"/>
                  </a:lnTo>
                  <a:lnTo>
                    <a:pt x="0" y="138"/>
                  </a:lnTo>
                  <a:lnTo>
                    <a:pt x="2" y="89"/>
                  </a:lnTo>
                  <a:lnTo>
                    <a:pt x="10" y="41"/>
                  </a:lnTo>
                  <a:lnTo>
                    <a:pt x="25" y="0"/>
                  </a:lnTo>
                  <a:lnTo>
                    <a:pt x="76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6" name="Rectangle 141"/>
            <p:cNvSpPr>
              <a:spLocks noChangeArrowheads="1"/>
            </p:cNvSpPr>
            <p:nvPr/>
          </p:nvSpPr>
          <p:spPr bwMode="auto">
            <a:xfrm>
              <a:off x="6241" y="13678"/>
              <a:ext cx="23" cy="9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7" name="Freeform 142"/>
            <p:cNvSpPr>
              <a:spLocks/>
            </p:cNvSpPr>
            <p:nvPr/>
          </p:nvSpPr>
          <p:spPr bwMode="auto">
            <a:xfrm>
              <a:off x="6579" y="13664"/>
              <a:ext cx="375" cy="440"/>
            </a:xfrm>
            <a:custGeom>
              <a:avLst/>
              <a:gdLst>
                <a:gd name="T0" fmla="*/ 35 w 375"/>
                <a:gd name="T1" fmla="*/ 41 h 440"/>
                <a:gd name="T2" fmla="*/ 32 w 375"/>
                <a:gd name="T3" fmla="*/ 49 h 440"/>
                <a:gd name="T4" fmla="*/ 25 w 375"/>
                <a:gd name="T5" fmla="*/ 74 h 440"/>
                <a:gd name="T6" fmla="*/ 17 w 375"/>
                <a:gd name="T7" fmla="*/ 112 h 440"/>
                <a:gd name="T8" fmla="*/ 8 w 375"/>
                <a:gd name="T9" fmla="*/ 163 h 440"/>
                <a:gd name="T10" fmla="*/ 2 w 375"/>
                <a:gd name="T11" fmla="*/ 223 h 440"/>
                <a:gd name="T12" fmla="*/ 0 w 375"/>
                <a:gd name="T13" fmla="*/ 290 h 440"/>
                <a:gd name="T14" fmla="*/ 7 w 375"/>
                <a:gd name="T15" fmla="*/ 363 h 440"/>
                <a:gd name="T16" fmla="*/ 23 w 375"/>
                <a:gd name="T17" fmla="*/ 440 h 440"/>
                <a:gd name="T18" fmla="*/ 23 w 375"/>
                <a:gd name="T19" fmla="*/ 437 h 440"/>
                <a:gd name="T20" fmla="*/ 23 w 375"/>
                <a:gd name="T21" fmla="*/ 427 h 440"/>
                <a:gd name="T22" fmla="*/ 23 w 375"/>
                <a:gd name="T23" fmla="*/ 411 h 440"/>
                <a:gd name="T24" fmla="*/ 23 w 375"/>
                <a:gd name="T25" fmla="*/ 391 h 440"/>
                <a:gd name="T26" fmla="*/ 25 w 375"/>
                <a:gd name="T27" fmla="*/ 367 h 440"/>
                <a:gd name="T28" fmla="*/ 28 w 375"/>
                <a:gd name="T29" fmla="*/ 341 h 440"/>
                <a:gd name="T30" fmla="*/ 33 w 375"/>
                <a:gd name="T31" fmla="*/ 312 h 440"/>
                <a:gd name="T32" fmla="*/ 39 w 375"/>
                <a:gd name="T33" fmla="*/ 281 h 440"/>
                <a:gd name="T34" fmla="*/ 49 w 375"/>
                <a:gd name="T35" fmla="*/ 251 h 440"/>
                <a:gd name="T36" fmla="*/ 61 w 375"/>
                <a:gd name="T37" fmla="*/ 222 h 440"/>
                <a:gd name="T38" fmla="*/ 75 w 375"/>
                <a:gd name="T39" fmla="*/ 194 h 440"/>
                <a:gd name="T40" fmla="*/ 93 w 375"/>
                <a:gd name="T41" fmla="*/ 168 h 440"/>
                <a:gd name="T42" fmla="*/ 116 w 375"/>
                <a:gd name="T43" fmla="*/ 145 h 440"/>
                <a:gd name="T44" fmla="*/ 141 w 375"/>
                <a:gd name="T45" fmla="*/ 127 h 440"/>
                <a:gd name="T46" fmla="*/ 173 w 375"/>
                <a:gd name="T47" fmla="*/ 114 h 440"/>
                <a:gd name="T48" fmla="*/ 208 w 375"/>
                <a:gd name="T49" fmla="*/ 106 h 440"/>
                <a:gd name="T50" fmla="*/ 210 w 375"/>
                <a:gd name="T51" fmla="*/ 104 h 440"/>
                <a:gd name="T52" fmla="*/ 217 w 375"/>
                <a:gd name="T53" fmla="*/ 100 h 440"/>
                <a:gd name="T54" fmla="*/ 227 w 375"/>
                <a:gd name="T55" fmla="*/ 92 h 440"/>
                <a:gd name="T56" fmla="*/ 245 w 375"/>
                <a:gd name="T57" fmla="*/ 82 h 440"/>
                <a:gd name="T58" fmla="*/ 267 w 375"/>
                <a:gd name="T59" fmla="*/ 69 h 440"/>
                <a:gd name="T60" fmla="*/ 296 w 375"/>
                <a:gd name="T61" fmla="*/ 54 h 440"/>
                <a:gd name="T62" fmla="*/ 332 w 375"/>
                <a:gd name="T63" fmla="*/ 36 h 440"/>
                <a:gd name="T64" fmla="*/ 375 w 375"/>
                <a:gd name="T65" fmla="*/ 17 h 440"/>
                <a:gd name="T66" fmla="*/ 373 w 375"/>
                <a:gd name="T67" fmla="*/ 16 h 440"/>
                <a:gd name="T68" fmla="*/ 366 w 375"/>
                <a:gd name="T69" fmla="*/ 15 h 440"/>
                <a:gd name="T70" fmla="*/ 357 w 375"/>
                <a:gd name="T71" fmla="*/ 13 h 440"/>
                <a:gd name="T72" fmla="*/ 343 w 375"/>
                <a:gd name="T73" fmla="*/ 10 h 440"/>
                <a:gd name="T74" fmla="*/ 326 w 375"/>
                <a:gd name="T75" fmla="*/ 7 h 440"/>
                <a:gd name="T76" fmla="*/ 307 w 375"/>
                <a:gd name="T77" fmla="*/ 5 h 440"/>
                <a:gd name="T78" fmla="*/ 285 w 375"/>
                <a:gd name="T79" fmla="*/ 3 h 440"/>
                <a:gd name="T80" fmla="*/ 261 w 375"/>
                <a:gd name="T81" fmla="*/ 1 h 440"/>
                <a:gd name="T82" fmla="*/ 235 w 375"/>
                <a:gd name="T83" fmla="*/ 0 h 440"/>
                <a:gd name="T84" fmla="*/ 208 w 375"/>
                <a:gd name="T85" fmla="*/ 1 h 440"/>
                <a:gd name="T86" fmla="*/ 180 w 375"/>
                <a:gd name="T87" fmla="*/ 2 h 440"/>
                <a:gd name="T88" fmla="*/ 151 w 375"/>
                <a:gd name="T89" fmla="*/ 5 h 440"/>
                <a:gd name="T90" fmla="*/ 122 w 375"/>
                <a:gd name="T91" fmla="*/ 10 h 440"/>
                <a:gd name="T92" fmla="*/ 92 w 375"/>
                <a:gd name="T93" fmla="*/ 18 h 440"/>
                <a:gd name="T94" fmla="*/ 63 w 375"/>
                <a:gd name="T95" fmla="*/ 28 h 440"/>
                <a:gd name="T96" fmla="*/ 35 w 375"/>
                <a:gd name="T97" fmla="*/ 41 h 4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5"/>
                <a:gd name="T148" fmla="*/ 0 h 440"/>
                <a:gd name="T149" fmla="*/ 375 w 375"/>
                <a:gd name="T150" fmla="*/ 440 h 44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5" h="440">
                  <a:moveTo>
                    <a:pt x="35" y="41"/>
                  </a:moveTo>
                  <a:lnTo>
                    <a:pt x="32" y="49"/>
                  </a:lnTo>
                  <a:lnTo>
                    <a:pt x="25" y="74"/>
                  </a:lnTo>
                  <a:lnTo>
                    <a:pt x="17" y="112"/>
                  </a:lnTo>
                  <a:lnTo>
                    <a:pt x="8" y="163"/>
                  </a:lnTo>
                  <a:lnTo>
                    <a:pt x="2" y="223"/>
                  </a:lnTo>
                  <a:lnTo>
                    <a:pt x="0" y="290"/>
                  </a:lnTo>
                  <a:lnTo>
                    <a:pt x="7" y="363"/>
                  </a:lnTo>
                  <a:lnTo>
                    <a:pt x="23" y="440"/>
                  </a:lnTo>
                  <a:lnTo>
                    <a:pt x="23" y="437"/>
                  </a:lnTo>
                  <a:lnTo>
                    <a:pt x="23" y="427"/>
                  </a:lnTo>
                  <a:lnTo>
                    <a:pt x="23" y="411"/>
                  </a:lnTo>
                  <a:lnTo>
                    <a:pt x="23" y="391"/>
                  </a:lnTo>
                  <a:lnTo>
                    <a:pt x="25" y="367"/>
                  </a:lnTo>
                  <a:lnTo>
                    <a:pt x="28" y="341"/>
                  </a:lnTo>
                  <a:lnTo>
                    <a:pt x="33" y="312"/>
                  </a:lnTo>
                  <a:lnTo>
                    <a:pt x="39" y="281"/>
                  </a:lnTo>
                  <a:lnTo>
                    <a:pt x="49" y="251"/>
                  </a:lnTo>
                  <a:lnTo>
                    <a:pt x="61" y="222"/>
                  </a:lnTo>
                  <a:lnTo>
                    <a:pt x="75" y="194"/>
                  </a:lnTo>
                  <a:lnTo>
                    <a:pt x="93" y="168"/>
                  </a:lnTo>
                  <a:lnTo>
                    <a:pt x="116" y="145"/>
                  </a:lnTo>
                  <a:lnTo>
                    <a:pt x="141" y="127"/>
                  </a:lnTo>
                  <a:lnTo>
                    <a:pt x="173" y="114"/>
                  </a:lnTo>
                  <a:lnTo>
                    <a:pt x="208" y="106"/>
                  </a:lnTo>
                  <a:lnTo>
                    <a:pt x="210" y="104"/>
                  </a:lnTo>
                  <a:lnTo>
                    <a:pt x="217" y="100"/>
                  </a:lnTo>
                  <a:lnTo>
                    <a:pt x="227" y="92"/>
                  </a:lnTo>
                  <a:lnTo>
                    <a:pt x="245" y="82"/>
                  </a:lnTo>
                  <a:lnTo>
                    <a:pt x="267" y="69"/>
                  </a:lnTo>
                  <a:lnTo>
                    <a:pt x="296" y="54"/>
                  </a:lnTo>
                  <a:lnTo>
                    <a:pt x="332" y="36"/>
                  </a:lnTo>
                  <a:lnTo>
                    <a:pt x="375" y="17"/>
                  </a:lnTo>
                  <a:lnTo>
                    <a:pt x="373" y="16"/>
                  </a:lnTo>
                  <a:lnTo>
                    <a:pt x="366" y="15"/>
                  </a:lnTo>
                  <a:lnTo>
                    <a:pt x="357" y="13"/>
                  </a:lnTo>
                  <a:lnTo>
                    <a:pt x="343" y="10"/>
                  </a:lnTo>
                  <a:lnTo>
                    <a:pt x="326" y="7"/>
                  </a:lnTo>
                  <a:lnTo>
                    <a:pt x="307" y="5"/>
                  </a:lnTo>
                  <a:lnTo>
                    <a:pt x="285" y="3"/>
                  </a:lnTo>
                  <a:lnTo>
                    <a:pt x="261" y="1"/>
                  </a:lnTo>
                  <a:lnTo>
                    <a:pt x="235" y="0"/>
                  </a:lnTo>
                  <a:lnTo>
                    <a:pt x="208" y="1"/>
                  </a:lnTo>
                  <a:lnTo>
                    <a:pt x="180" y="2"/>
                  </a:lnTo>
                  <a:lnTo>
                    <a:pt x="151" y="5"/>
                  </a:lnTo>
                  <a:lnTo>
                    <a:pt x="122" y="10"/>
                  </a:lnTo>
                  <a:lnTo>
                    <a:pt x="92" y="18"/>
                  </a:lnTo>
                  <a:lnTo>
                    <a:pt x="63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8" name="Freeform 143"/>
            <p:cNvSpPr>
              <a:spLocks/>
            </p:cNvSpPr>
            <p:nvPr/>
          </p:nvSpPr>
          <p:spPr bwMode="auto">
            <a:xfrm>
              <a:off x="6061" y="13991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8 h 83"/>
                <a:gd name="T6" fmla="*/ 5 w 305"/>
                <a:gd name="T7" fmla="*/ 44 h 83"/>
                <a:gd name="T8" fmla="*/ 11 w 305"/>
                <a:gd name="T9" fmla="*/ 37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8 h 83"/>
                <a:gd name="T16" fmla="*/ 54 w 305"/>
                <a:gd name="T17" fmla="*/ 12 h 83"/>
                <a:gd name="T18" fmla="*/ 72 w 305"/>
                <a:gd name="T19" fmla="*/ 6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7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6 h 83"/>
                <a:gd name="T38" fmla="*/ 289 w 305"/>
                <a:gd name="T39" fmla="*/ 44 h 83"/>
                <a:gd name="T40" fmla="*/ 277 w 305"/>
                <a:gd name="T41" fmla="*/ 41 h 83"/>
                <a:gd name="T42" fmla="*/ 262 w 305"/>
                <a:gd name="T43" fmla="*/ 36 h 83"/>
                <a:gd name="T44" fmla="*/ 244 w 305"/>
                <a:gd name="T45" fmla="*/ 32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1 h 83"/>
                <a:gd name="T56" fmla="*/ 101 w 305"/>
                <a:gd name="T57" fmla="*/ 23 h 83"/>
                <a:gd name="T58" fmla="*/ 77 w 305"/>
                <a:gd name="T59" fmla="*/ 29 h 83"/>
                <a:gd name="T60" fmla="*/ 55 w 305"/>
                <a:gd name="T61" fmla="*/ 37 h 83"/>
                <a:gd name="T62" fmla="*/ 33 w 305"/>
                <a:gd name="T63" fmla="*/ 48 h 83"/>
                <a:gd name="T64" fmla="*/ 15 w 305"/>
                <a:gd name="T65" fmla="*/ 63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8"/>
                  </a:lnTo>
                  <a:lnTo>
                    <a:pt x="5" y="44"/>
                  </a:lnTo>
                  <a:lnTo>
                    <a:pt x="11" y="37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8"/>
                  </a:lnTo>
                  <a:lnTo>
                    <a:pt x="54" y="12"/>
                  </a:lnTo>
                  <a:lnTo>
                    <a:pt x="72" y="6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7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6"/>
                  </a:lnTo>
                  <a:lnTo>
                    <a:pt x="289" y="44"/>
                  </a:lnTo>
                  <a:lnTo>
                    <a:pt x="277" y="41"/>
                  </a:lnTo>
                  <a:lnTo>
                    <a:pt x="262" y="36"/>
                  </a:lnTo>
                  <a:lnTo>
                    <a:pt x="244" y="32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1"/>
                  </a:lnTo>
                  <a:lnTo>
                    <a:pt x="101" y="23"/>
                  </a:lnTo>
                  <a:lnTo>
                    <a:pt x="77" y="29"/>
                  </a:lnTo>
                  <a:lnTo>
                    <a:pt x="55" y="37"/>
                  </a:lnTo>
                  <a:lnTo>
                    <a:pt x="33" y="48"/>
                  </a:lnTo>
                  <a:lnTo>
                    <a:pt x="15" y="63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99" name="Freeform 144"/>
            <p:cNvSpPr>
              <a:spLocks/>
            </p:cNvSpPr>
            <p:nvPr/>
          </p:nvSpPr>
          <p:spPr bwMode="auto">
            <a:xfrm>
              <a:off x="6061" y="13793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9 h 83"/>
                <a:gd name="T6" fmla="*/ 5 w 305"/>
                <a:gd name="T7" fmla="*/ 44 h 83"/>
                <a:gd name="T8" fmla="*/ 11 w 305"/>
                <a:gd name="T9" fmla="*/ 38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7 h 83"/>
                <a:gd name="T16" fmla="*/ 54 w 305"/>
                <a:gd name="T17" fmla="*/ 12 h 83"/>
                <a:gd name="T18" fmla="*/ 72 w 305"/>
                <a:gd name="T19" fmla="*/ 7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8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5 h 83"/>
                <a:gd name="T38" fmla="*/ 289 w 305"/>
                <a:gd name="T39" fmla="*/ 43 h 83"/>
                <a:gd name="T40" fmla="*/ 277 w 305"/>
                <a:gd name="T41" fmla="*/ 40 h 83"/>
                <a:gd name="T42" fmla="*/ 262 w 305"/>
                <a:gd name="T43" fmla="*/ 36 h 83"/>
                <a:gd name="T44" fmla="*/ 244 w 305"/>
                <a:gd name="T45" fmla="*/ 33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2 h 83"/>
                <a:gd name="T56" fmla="*/ 101 w 305"/>
                <a:gd name="T57" fmla="*/ 24 h 83"/>
                <a:gd name="T58" fmla="*/ 77 w 305"/>
                <a:gd name="T59" fmla="*/ 29 h 83"/>
                <a:gd name="T60" fmla="*/ 55 w 305"/>
                <a:gd name="T61" fmla="*/ 38 h 83"/>
                <a:gd name="T62" fmla="*/ 33 w 305"/>
                <a:gd name="T63" fmla="*/ 49 h 83"/>
                <a:gd name="T64" fmla="*/ 15 w 305"/>
                <a:gd name="T65" fmla="*/ 64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11" y="38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7"/>
                  </a:lnTo>
                  <a:lnTo>
                    <a:pt x="54" y="12"/>
                  </a:lnTo>
                  <a:lnTo>
                    <a:pt x="72" y="7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8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5"/>
                  </a:lnTo>
                  <a:lnTo>
                    <a:pt x="289" y="43"/>
                  </a:lnTo>
                  <a:lnTo>
                    <a:pt x="277" y="40"/>
                  </a:lnTo>
                  <a:lnTo>
                    <a:pt x="262" y="36"/>
                  </a:lnTo>
                  <a:lnTo>
                    <a:pt x="244" y="33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2"/>
                  </a:lnTo>
                  <a:lnTo>
                    <a:pt x="101" y="24"/>
                  </a:lnTo>
                  <a:lnTo>
                    <a:pt x="77" y="29"/>
                  </a:lnTo>
                  <a:lnTo>
                    <a:pt x="55" y="38"/>
                  </a:lnTo>
                  <a:lnTo>
                    <a:pt x="33" y="49"/>
                  </a:lnTo>
                  <a:lnTo>
                    <a:pt x="15" y="64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200" name="Freeform 145"/>
            <p:cNvSpPr>
              <a:spLocks/>
            </p:cNvSpPr>
            <p:nvPr/>
          </p:nvSpPr>
          <p:spPr bwMode="auto">
            <a:xfrm>
              <a:off x="6348" y="13696"/>
              <a:ext cx="496" cy="917"/>
            </a:xfrm>
            <a:custGeom>
              <a:avLst/>
              <a:gdLst>
                <a:gd name="T0" fmla="*/ 0 w 496"/>
                <a:gd name="T1" fmla="*/ 0 h 917"/>
                <a:gd name="T2" fmla="*/ 0 w 496"/>
                <a:gd name="T3" fmla="*/ 886 h 917"/>
                <a:gd name="T4" fmla="*/ 150 w 496"/>
                <a:gd name="T5" fmla="*/ 917 h 917"/>
                <a:gd name="T6" fmla="*/ 143 w 496"/>
                <a:gd name="T7" fmla="*/ 797 h 917"/>
                <a:gd name="T8" fmla="*/ 496 w 496"/>
                <a:gd name="T9" fmla="*/ 851 h 917"/>
                <a:gd name="T10" fmla="*/ 490 w 496"/>
                <a:gd name="T11" fmla="*/ 803 h 917"/>
                <a:gd name="T12" fmla="*/ 245 w 496"/>
                <a:gd name="T13" fmla="*/ 773 h 917"/>
                <a:gd name="T14" fmla="*/ 239 w 496"/>
                <a:gd name="T15" fmla="*/ 670 h 917"/>
                <a:gd name="T16" fmla="*/ 72 w 496"/>
                <a:gd name="T17" fmla="*/ 670 h 917"/>
                <a:gd name="T18" fmla="*/ 68 w 496"/>
                <a:gd name="T19" fmla="*/ 657 h 917"/>
                <a:gd name="T20" fmla="*/ 56 w 496"/>
                <a:gd name="T21" fmla="*/ 620 h 917"/>
                <a:gd name="T22" fmla="*/ 41 w 496"/>
                <a:gd name="T23" fmla="*/ 559 h 917"/>
                <a:gd name="T24" fmla="*/ 26 w 496"/>
                <a:gd name="T25" fmla="*/ 480 h 917"/>
                <a:gd name="T26" fmla="*/ 15 w 496"/>
                <a:gd name="T27" fmla="*/ 385 h 917"/>
                <a:gd name="T28" fmla="*/ 11 w 496"/>
                <a:gd name="T29" fmla="*/ 276 h 917"/>
                <a:gd name="T30" fmla="*/ 20 w 496"/>
                <a:gd name="T31" fmla="*/ 158 h 917"/>
                <a:gd name="T32" fmla="*/ 42 w 496"/>
                <a:gd name="T33" fmla="*/ 30 h 917"/>
                <a:gd name="T34" fmla="*/ 0 w 496"/>
                <a:gd name="T35" fmla="*/ 0 h 9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96"/>
                <a:gd name="T55" fmla="*/ 0 h 917"/>
                <a:gd name="T56" fmla="*/ 496 w 496"/>
                <a:gd name="T57" fmla="*/ 917 h 9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96" h="917">
                  <a:moveTo>
                    <a:pt x="0" y="0"/>
                  </a:moveTo>
                  <a:lnTo>
                    <a:pt x="0" y="886"/>
                  </a:lnTo>
                  <a:lnTo>
                    <a:pt x="150" y="917"/>
                  </a:lnTo>
                  <a:lnTo>
                    <a:pt x="143" y="797"/>
                  </a:lnTo>
                  <a:lnTo>
                    <a:pt x="496" y="851"/>
                  </a:lnTo>
                  <a:lnTo>
                    <a:pt x="490" y="803"/>
                  </a:lnTo>
                  <a:lnTo>
                    <a:pt x="245" y="773"/>
                  </a:lnTo>
                  <a:lnTo>
                    <a:pt x="239" y="670"/>
                  </a:lnTo>
                  <a:lnTo>
                    <a:pt x="72" y="670"/>
                  </a:lnTo>
                  <a:lnTo>
                    <a:pt x="68" y="657"/>
                  </a:lnTo>
                  <a:lnTo>
                    <a:pt x="56" y="620"/>
                  </a:lnTo>
                  <a:lnTo>
                    <a:pt x="41" y="559"/>
                  </a:lnTo>
                  <a:lnTo>
                    <a:pt x="26" y="480"/>
                  </a:lnTo>
                  <a:lnTo>
                    <a:pt x="15" y="385"/>
                  </a:lnTo>
                  <a:lnTo>
                    <a:pt x="11" y="276"/>
                  </a:lnTo>
                  <a:lnTo>
                    <a:pt x="20" y="158"/>
                  </a:lnTo>
                  <a:lnTo>
                    <a:pt x="4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201" name="Freeform 146"/>
            <p:cNvSpPr>
              <a:spLocks/>
            </p:cNvSpPr>
            <p:nvPr/>
          </p:nvSpPr>
          <p:spPr bwMode="auto">
            <a:xfrm>
              <a:off x="6593" y="13487"/>
              <a:ext cx="638" cy="125"/>
            </a:xfrm>
            <a:custGeom>
              <a:avLst/>
              <a:gdLst>
                <a:gd name="T0" fmla="*/ 0 w 638"/>
                <a:gd name="T1" fmla="*/ 125 h 125"/>
                <a:gd name="T2" fmla="*/ 4 w 638"/>
                <a:gd name="T3" fmla="*/ 124 h 125"/>
                <a:gd name="T4" fmla="*/ 14 w 638"/>
                <a:gd name="T5" fmla="*/ 119 h 125"/>
                <a:gd name="T6" fmla="*/ 31 w 638"/>
                <a:gd name="T7" fmla="*/ 114 h 125"/>
                <a:gd name="T8" fmla="*/ 53 w 638"/>
                <a:gd name="T9" fmla="*/ 106 h 125"/>
                <a:gd name="T10" fmla="*/ 81 w 638"/>
                <a:gd name="T11" fmla="*/ 98 h 125"/>
                <a:gd name="T12" fmla="*/ 113 w 638"/>
                <a:gd name="T13" fmla="*/ 89 h 125"/>
                <a:gd name="T14" fmla="*/ 151 w 638"/>
                <a:gd name="T15" fmla="*/ 81 h 125"/>
                <a:gd name="T16" fmla="*/ 192 w 638"/>
                <a:gd name="T17" fmla="*/ 73 h 125"/>
                <a:gd name="T18" fmla="*/ 237 w 638"/>
                <a:gd name="T19" fmla="*/ 65 h 125"/>
                <a:gd name="T20" fmla="*/ 286 w 638"/>
                <a:gd name="T21" fmla="*/ 60 h 125"/>
                <a:gd name="T22" fmla="*/ 337 w 638"/>
                <a:gd name="T23" fmla="*/ 56 h 125"/>
                <a:gd name="T24" fmla="*/ 390 w 638"/>
                <a:gd name="T25" fmla="*/ 55 h 125"/>
                <a:gd name="T26" fmla="*/ 446 w 638"/>
                <a:gd name="T27" fmla="*/ 56 h 125"/>
                <a:gd name="T28" fmla="*/ 503 w 638"/>
                <a:gd name="T29" fmla="*/ 61 h 125"/>
                <a:gd name="T30" fmla="*/ 561 w 638"/>
                <a:gd name="T31" fmla="*/ 70 h 125"/>
                <a:gd name="T32" fmla="*/ 620 w 638"/>
                <a:gd name="T33" fmla="*/ 83 h 125"/>
                <a:gd name="T34" fmla="*/ 638 w 638"/>
                <a:gd name="T35" fmla="*/ 0 h 125"/>
                <a:gd name="T36" fmla="*/ 634 w 638"/>
                <a:gd name="T37" fmla="*/ 0 h 125"/>
                <a:gd name="T38" fmla="*/ 620 w 638"/>
                <a:gd name="T39" fmla="*/ 0 h 125"/>
                <a:gd name="T40" fmla="*/ 599 w 638"/>
                <a:gd name="T41" fmla="*/ 0 h 125"/>
                <a:gd name="T42" fmla="*/ 571 w 638"/>
                <a:gd name="T43" fmla="*/ 1 h 125"/>
                <a:gd name="T44" fmla="*/ 536 w 638"/>
                <a:gd name="T45" fmla="*/ 2 h 125"/>
                <a:gd name="T46" fmla="*/ 496 w 638"/>
                <a:gd name="T47" fmla="*/ 3 h 125"/>
                <a:gd name="T48" fmla="*/ 452 w 638"/>
                <a:gd name="T49" fmla="*/ 6 h 125"/>
                <a:gd name="T50" fmla="*/ 405 w 638"/>
                <a:gd name="T51" fmla="*/ 8 h 125"/>
                <a:gd name="T52" fmla="*/ 354 w 638"/>
                <a:gd name="T53" fmla="*/ 13 h 125"/>
                <a:gd name="T54" fmla="*/ 302 w 638"/>
                <a:gd name="T55" fmla="*/ 17 h 125"/>
                <a:gd name="T56" fmla="*/ 249 w 638"/>
                <a:gd name="T57" fmla="*/ 22 h 125"/>
                <a:gd name="T58" fmla="*/ 196 w 638"/>
                <a:gd name="T59" fmla="*/ 30 h 125"/>
                <a:gd name="T60" fmla="*/ 144 w 638"/>
                <a:gd name="T61" fmla="*/ 37 h 125"/>
                <a:gd name="T62" fmla="*/ 93 w 638"/>
                <a:gd name="T63" fmla="*/ 47 h 125"/>
                <a:gd name="T64" fmla="*/ 45 w 638"/>
                <a:gd name="T65" fmla="*/ 58 h 125"/>
                <a:gd name="T66" fmla="*/ 0 w 638"/>
                <a:gd name="T67" fmla="*/ 71 h 125"/>
                <a:gd name="T68" fmla="*/ 0 w 638"/>
                <a:gd name="T69" fmla="*/ 125 h 1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38"/>
                <a:gd name="T106" fmla="*/ 0 h 125"/>
                <a:gd name="T107" fmla="*/ 638 w 638"/>
                <a:gd name="T108" fmla="*/ 125 h 12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38" h="125">
                  <a:moveTo>
                    <a:pt x="0" y="125"/>
                  </a:moveTo>
                  <a:lnTo>
                    <a:pt x="4" y="124"/>
                  </a:lnTo>
                  <a:lnTo>
                    <a:pt x="14" y="119"/>
                  </a:lnTo>
                  <a:lnTo>
                    <a:pt x="31" y="114"/>
                  </a:lnTo>
                  <a:lnTo>
                    <a:pt x="53" y="106"/>
                  </a:lnTo>
                  <a:lnTo>
                    <a:pt x="81" y="98"/>
                  </a:lnTo>
                  <a:lnTo>
                    <a:pt x="113" y="89"/>
                  </a:lnTo>
                  <a:lnTo>
                    <a:pt x="151" y="81"/>
                  </a:lnTo>
                  <a:lnTo>
                    <a:pt x="192" y="73"/>
                  </a:lnTo>
                  <a:lnTo>
                    <a:pt x="237" y="65"/>
                  </a:lnTo>
                  <a:lnTo>
                    <a:pt x="286" y="60"/>
                  </a:lnTo>
                  <a:lnTo>
                    <a:pt x="337" y="56"/>
                  </a:lnTo>
                  <a:lnTo>
                    <a:pt x="390" y="55"/>
                  </a:lnTo>
                  <a:lnTo>
                    <a:pt x="446" y="56"/>
                  </a:lnTo>
                  <a:lnTo>
                    <a:pt x="503" y="61"/>
                  </a:lnTo>
                  <a:lnTo>
                    <a:pt x="561" y="70"/>
                  </a:lnTo>
                  <a:lnTo>
                    <a:pt x="620" y="83"/>
                  </a:lnTo>
                  <a:lnTo>
                    <a:pt x="638" y="0"/>
                  </a:lnTo>
                  <a:lnTo>
                    <a:pt x="634" y="0"/>
                  </a:lnTo>
                  <a:lnTo>
                    <a:pt x="620" y="0"/>
                  </a:lnTo>
                  <a:lnTo>
                    <a:pt x="599" y="0"/>
                  </a:lnTo>
                  <a:lnTo>
                    <a:pt x="571" y="1"/>
                  </a:lnTo>
                  <a:lnTo>
                    <a:pt x="536" y="2"/>
                  </a:lnTo>
                  <a:lnTo>
                    <a:pt x="496" y="3"/>
                  </a:lnTo>
                  <a:lnTo>
                    <a:pt x="452" y="6"/>
                  </a:lnTo>
                  <a:lnTo>
                    <a:pt x="405" y="8"/>
                  </a:lnTo>
                  <a:lnTo>
                    <a:pt x="354" y="13"/>
                  </a:lnTo>
                  <a:lnTo>
                    <a:pt x="302" y="17"/>
                  </a:lnTo>
                  <a:lnTo>
                    <a:pt x="249" y="22"/>
                  </a:lnTo>
                  <a:lnTo>
                    <a:pt x="196" y="30"/>
                  </a:lnTo>
                  <a:lnTo>
                    <a:pt x="144" y="37"/>
                  </a:lnTo>
                  <a:lnTo>
                    <a:pt x="93" y="47"/>
                  </a:lnTo>
                  <a:lnTo>
                    <a:pt x="45" y="58"/>
                  </a:lnTo>
                  <a:lnTo>
                    <a:pt x="0" y="71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202" name="Freeform 147"/>
            <p:cNvSpPr>
              <a:spLocks/>
            </p:cNvSpPr>
            <p:nvPr/>
          </p:nvSpPr>
          <p:spPr bwMode="auto">
            <a:xfrm>
              <a:off x="6217" y="14634"/>
              <a:ext cx="1075" cy="356"/>
            </a:xfrm>
            <a:custGeom>
              <a:avLst/>
              <a:gdLst>
                <a:gd name="T0" fmla="*/ 454 w 1075"/>
                <a:gd name="T1" fmla="*/ 344 h 356"/>
                <a:gd name="T2" fmla="*/ 456 w 1075"/>
                <a:gd name="T3" fmla="*/ 343 h 356"/>
                <a:gd name="T4" fmla="*/ 463 w 1075"/>
                <a:gd name="T5" fmla="*/ 341 h 356"/>
                <a:gd name="T6" fmla="*/ 472 w 1075"/>
                <a:gd name="T7" fmla="*/ 337 h 356"/>
                <a:gd name="T8" fmla="*/ 485 w 1075"/>
                <a:gd name="T9" fmla="*/ 332 h 356"/>
                <a:gd name="T10" fmla="*/ 501 w 1075"/>
                <a:gd name="T11" fmla="*/ 325 h 356"/>
                <a:gd name="T12" fmla="*/ 518 w 1075"/>
                <a:gd name="T13" fmla="*/ 317 h 356"/>
                <a:gd name="T14" fmla="*/ 538 w 1075"/>
                <a:gd name="T15" fmla="*/ 308 h 356"/>
                <a:gd name="T16" fmla="*/ 558 w 1075"/>
                <a:gd name="T17" fmla="*/ 298 h 356"/>
                <a:gd name="T18" fmla="*/ 580 w 1075"/>
                <a:gd name="T19" fmla="*/ 287 h 356"/>
                <a:gd name="T20" fmla="*/ 600 w 1075"/>
                <a:gd name="T21" fmla="*/ 274 h 356"/>
                <a:gd name="T22" fmla="*/ 621 w 1075"/>
                <a:gd name="T23" fmla="*/ 262 h 356"/>
                <a:gd name="T24" fmla="*/ 640 w 1075"/>
                <a:gd name="T25" fmla="*/ 248 h 356"/>
                <a:gd name="T26" fmla="*/ 658 w 1075"/>
                <a:gd name="T27" fmla="*/ 234 h 356"/>
                <a:gd name="T28" fmla="*/ 674 w 1075"/>
                <a:gd name="T29" fmla="*/ 219 h 356"/>
                <a:gd name="T30" fmla="*/ 688 w 1075"/>
                <a:gd name="T31" fmla="*/ 204 h 356"/>
                <a:gd name="T32" fmla="*/ 699 w 1075"/>
                <a:gd name="T33" fmla="*/ 189 h 356"/>
                <a:gd name="T34" fmla="*/ 0 w 1075"/>
                <a:gd name="T35" fmla="*/ 18 h 356"/>
                <a:gd name="T36" fmla="*/ 54 w 1075"/>
                <a:gd name="T37" fmla="*/ 0 h 356"/>
                <a:gd name="T38" fmla="*/ 1075 w 1075"/>
                <a:gd name="T39" fmla="*/ 251 h 356"/>
                <a:gd name="T40" fmla="*/ 1033 w 1075"/>
                <a:gd name="T41" fmla="*/ 274 h 356"/>
                <a:gd name="T42" fmla="*/ 738 w 1075"/>
                <a:gd name="T43" fmla="*/ 199 h 356"/>
                <a:gd name="T44" fmla="*/ 737 w 1075"/>
                <a:gd name="T45" fmla="*/ 200 h 356"/>
                <a:gd name="T46" fmla="*/ 735 w 1075"/>
                <a:gd name="T47" fmla="*/ 203 h 356"/>
                <a:gd name="T48" fmla="*/ 730 w 1075"/>
                <a:gd name="T49" fmla="*/ 207 h 356"/>
                <a:gd name="T50" fmla="*/ 724 w 1075"/>
                <a:gd name="T51" fmla="*/ 214 h 356"/>
                <a:gd name="T52" fmla="*/ 716 w 1075"/>
                <a:gd name="T53" fmla="*/ 222 h 356"/>
                <a:gd name="T54" fmla="*/ 706 w 1075"/>
                <a:gd name="T55" fmla="*/ 231 h 356"/>
                <a:gd name="T56" fmla="*/ 694 w 1075"/>
                <a:gd name="T57" fmla="*/ 242 h 356"/>
                <a:gd name="T58" fmla="*/ 679 w 1075"/>
                <a:gd name="T59" fmla="*/ 253 h 356"/>
                <a:gd name="T60" fmla="*/ 662 w 1075"/>
                <a:gd name="T61" fmla="*/ 265 h 356"/>
                <a:gd name="T62" fmla="*/ 643 w 1075"/>
                <a:gd name="T63" fmla="*/ 278 h 356"/>
                <a:gd name="T64" fmla="*/ 621 w 1075"/>
                <a:gd name="T65" fmla="*/ 291 h 356"/>
                <a:gd name="T66" fmla="*/ 597 w 1075"/>
                <a:gd name="T67" fmla="*/ 303 h 356"/>
                <a:gd name="T68" fmla="*/ 570 w 1075"/>
                <a:gd name="T69" fmla="*/ 317 h 356"/>
                <a:gd name="T70" fmla="*/ 540 w 1075"/>
                <a:gd name="T71" fmla="*/ 330 h 356"/>
                <a:gd name="T72" fmla="*/ 508 w 1075"/>
                <a:gd name="T73" fmla="*/ 343 h 356"/>
                <a:gd name="T74" fmla="*/ 472 w 1075"/>
                <a:gd name="T75" fmla="*/ 356 h 356"/>
                <a:gd name="T76" fmla="*/ 454 w 1075"/>
                <a:gd name="T77" fmla="*/ 344 h 3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75"/>
                <a:gd name="T118" fmla="*/ 0 h 356"/>
                <a:gd name="T119" fmla="*/ 1075 w 1075"/>
                <a:gd name="T120" fmla="*/ 356 h 3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75" h="356">
                  <a:moveTo>
                    <a:pt x="454" y="344"/>
                  </a:moveTo>
                  <a:lnTo>
                    <a:pt x="456" y="343"/>
                  </a:lnTo>
                  <a:lnTo>
                    <a:pt x="463" y="341"/>
                  </a:lnTo>
                  <a:lnTo>
                    <a:pt x="472" y="337"/>
                  </a:lnTo>
                  <a:lnTo>
                    <a:pt x="485" y="332"/>
                  </a:lnTo>
                  <a:lnTo>
                    <a:pt x="501" y="325"/>
                  </a:lnTo>
                  <a:lnTo>
                    <a:pt x="518" y="317"/>
                  </a:lnTo>
                  <a:lnTo>
                    <a:pt x="538" y="308"/>
                  </a:lnTo>
                  <a:lnTo>
                    <a:pt x="558" y="298"/>
                  </a:lnTo>
                  <a:lnTo>
                    <a:pt x="580" y="287"/>
                  </a:lnTo>
                  <a:lnTo>
                    <a:pt x="600" y="274"/>
                  </a:lnTo>
                  <a:lnTo>
                    <a:pt x="621" y="262"/>
                  </a:lnTo>
                  <a:lnTo>
                    <a:pt x="640" y="248"/>
                  </a:lnTo>
                  <a:lnTo>
                    <a:pt x="658" y="234"/>
                  </a:lnTo>
                  <a:lnTo>
                    <a:pt x="674" y="219"/>
                  </a:lnTo>
                  <a:lnTo>
                    <a:pt x="688" y="204"/>
                  </a:lnTo>
                  <a:lnTo>
                    <a:pt x="699" y="189"/>
                  </a:lnTo>
                  <a:lnTo>
                    <a:pt x="0" y="18"/>
                  </a:lnTo>
                  <a:lnTo>
                    <a:pt x="54" y="0"/>
                  </a:lnTo>
                  <a:lnTo>
                    <a:pt x="1075" y="251"/>
                  </a:lnTo>
                  <a:lnTo>
                    <a:pt x="1033" y="274"/>
                  </a:lnTo>
                  <a:lnTo>
                    <a:pt x="738" y="199"/>
                  </a:lnTo>
                  <a:lnTo>
                    <a:pt x="737" y="200"/>
                  </a:lnTo>
                  <a:lnTo>
                    <a:pt x="735" y="203"/>
                  </a:lnTo>
                  <a:lnTo>
                    <a:pt x="730" y="207"/>
                  </a:lnTo>
                  <a:lnTo>
                    <a:pt x="724" y="214"/>
                  </a:lnTo>
                  <a:lnTo>
                    <a:pt x="716" y="222"/>
                  </a:lnTo>
                  <a:lnTo>
                    <a:pt x="706" y="231"/>
                  </a:lnTo>
                  <a:lnTo>
                    <a:pt x="694" y="242"/>
                  </a:lnTo>
                  <a:lnTo>
                    <a:pt x="679" y="253"/>
                  </a:lnTo>
                  <a:lnTo>
                    <a:pt x="662" y="265"/>
                  </a:lnTo>
                  <a:lnTo>
                    <a:pt x="643" y="278"/>
                  </a:lnTo>
                  <a:lnTo>
                    <a:pt x="621" y="291"/>
                  </a:lnTo>
                  <a:lnTo>
                    <a:pt x="597" y="303"/>
                  </a:lnTo>
                  <a:lnTo>
                    <a:pt x="570" y="317"/>
                  </a:lnTo>
                  <a:lnTo>
                    <a:pt x="540" y="330"/>
                  </a:lnTo>
                  <a:lnTo>
                    <a:pt x="508" y="343"/>
                  </a:lnTo>
                  <a:lnTo>
                    <a:pt x="472" y="356"/>
                  </a:lnTo>
                  <a:lnTo>
                    <a:pt x="454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203" name="Freeform 148"/>
            <p:cNvSpPr>
              <a:spLocks/>
            </p:cNvSpPr>
            <p:nvPr/>
          </p:nvSpPr>
          <p:spPr bwMode="auto">
            <a:xfrm>
              <a:off x="5997" y="14727"/>
              <a:ext cx="1095" cy="319"/>
            </a:xfrm>
            <a:custGeom>
              <a:avLst/>
              <a:gdLst>
                <a:gd name="T0" fmla="*/ 0 w 1095"/>
                <a:gd name="T1" fmla="*/ 0 h 319"/>
                <a:gd name="T2" fmla="*/ 1071 w 1095"/>
                <a:gd name="T3" fmla="*/ 319 h 319"/>
                <a:gd name="T4" fmla="*/ 1095 w 1095"/>
                <a:gd name="T5" fmla="*/ 319 h 319"/>
                <a:gd name="T6" fmla="*/ 33 w 1095"/>
                <a:gd name="T7" fmla="*/ 0 h 319"/>
                <a:gd name="T8" fmla="*/ 0 w 1095"/>
                <a:gd name="T9" fmla="*/ 0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5"/>
                <a:gd name="T16" fmla="*/ 0 h 319"/>
                <a:gd name="T17" fmla="*/ 1095 w 1095"/>
                <a:gd name="T18" fmla="*/ 319 h 3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5" h="319">
                  <a:moveTo>
                    <a:pt x="0" y="0"/>
                  </a:moveTo>
                  <a:lnTo>
                    <a:pt x="1071" y="319"/>
                  </a:lnTo>
                  <a:lnTo>
                    <a:pt x="1095" y="319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204" name="Freeform 149"/>
            <p:cNvSpPr>
              <a:spLocks/>
            </p:cNvSpPr>
            <p:nvPr/>
          </p:nvSpPr>
          <p:spPr bwMode="auto">
            <a:xfrm>
              <a:off x="6181" y="14684"/>
              <a:ext cx="1082" cy="285"/>
            </a:xfrm>
            <a:custGeom>
              <a:avLst/>
              <a:gdLst>
                <a:gd name="T0" fmla="*/ 0 w 1082"/>
                <a:gd name="T1" fmla="*/ 1 h 285"/>
                <a:gd name="T2" fmla="*/ 1058 w 1082"/>
                <a:gd name="T3" fmla="*/ 285 h 285"/>
                <a:gd name="T4" fmla="*/ 1082 w 1082"/>
                <a:gd name="T5" fmla="*/ 284 h 285"/>
                <a:gd name="T6" fmla="*/ 33 w 1082"/>
                <a:gd name="T7" fmla="*/ 0 h 285"/>
                <a:gd name="T8" fmla="*/ 0 w 1082"/>
                <a:gd name="T9" fmla="*/ 1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2"/>
                <a:gd name="T16" fmla="*/ 0 h 285"/>
                <a:gd name="T17" fmla="*/ 1082 w 108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2" h="285">
                  <a:moveTo>
                    <a:pt x="0" y="1"/>
                  </a:moveTo>
                  <a:lnTo>
                    <a:pt x="1058" y="285"/>
                  </a:lnTo>
                  <a:lnTo>
                    <a:pt x="1082" y="284"/>
                  </a:lnTo>
                  <a:lnTo>
                    <a:pt x="3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205" name="Freeform 150"/>
            <p:cNvSpPr>
              <a:spLocks/>
            </p:cNvSpPr>
            <p:nvPr/>
          </p:nvSpPr>
          <p:spPr bwMode="auto">
            <a:xfrm>
              <a:off x="6093" y="14699"/>
              <a:ext cx="1087" cy="315"/>
            </a:xfrm>
            <a:custGeom>
              <a:avLst/>
              <a:gdLst>
                <a:gd name="T0" fmla="*/ 0 w 1087"/>
                <a:gd name="T1" fmla="*/ 0 h 315"/>
                <a:gd name="T2" fmla="*/ 1066 w 1087"/>
                <a:gd name="T3" fmla="*/ 315 h 315"/>
                <a:gd name="T4" fmla="*/ 1087 w 1087"/>
                <a:gd name="T5" fmla="*/ 308 h 315"/>
                <a:gd name="T6" fmla="*/ 31 w 1087"/>
                <a:gd name="T7" fmla="*/ 0 h 315"/>
                <a:gd name="T8" fmla="*/ 0 w 1087"/>
                <a:gd name="T9" fmla="*/ 0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7"/>
                <a:gd name="T16" fmla="*/ 0 h 315"/>
                <a:gd name="T17" fmla="*/ 1087 w 1087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7" h="315">
                  <a:moveTo>
                    <a:pt x="0" y="0"/>
                  </a:moveTo>
                  <a:lnTo>
                    <a:pt x="1066" y="315"/>
                  </a:lnTo>
                  <a:lnTo>
                    <a:pt x="1087" y="308"/>
                  </a:lnTo>
                  <a:lnTo>
                    <a:pt x="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2002" name="Group 151"/>
          <p:cNvGrpSpPr>
            <a:grpSpLocks/>
          </p:cNvGrpSpPr>
          <p:nvPr/>
        </p:nvGrpSpPr>
        <p:grpSpPr bwMode="auto">
          <a:xfrm>
            <a:off x="7662863" y="1679575"/>
            <a:ext cx="284162" cy="471488"/>
            <a:chOff x="12762" y="10336"/>
            <a:chExt cx="1027" cy="1700"/>
          </a:xfrm>
        </p:grpSpPr>
        <p:sp>
          <p:nvSpPr>
            <p:cNvPr id="42161" name="Rectangle 15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62" name="Rectangle 15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63" name="Line 15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64" name="Line 15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65" name="Line 15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66" name="Line 15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2003" name="Group 158"/>
          <p:cNvGrpSpPr>
            <a:grpSpLocks/>
          </p:cNvGrpSpPr>
          <p:nvPr/>
        </p:nvGrpSpPr>
        <p:grpSpPr bwMode="auto">
          <a:xfrm>
            <a:off x="7250113" y="2862263"/>
            <a:ext cx="428625" cy="469900"/>
            <a:chOff x="5850" y="13487"/>
            <a:chExt cx="2023" cy="1840"/>
          </a:xfrm>
        </p:grpSpPr>
        <p:sp>
          <p:nvSpPr>
            <p:cNvPr id="42122" name="Freeform 159"/>
            <p:cNvSpPr>
              <a:spLocks/>
            </p:cNvSpPr>
            <p:nvPr/>
          </p:nvSpPr>
          <p:spPr bwMode="auto">
            <a:xfrm>
              <a:off x="5850" y="13632"/>
              <a:ext cx="2023" cy="1695"/>
            </a:xfrm>
            <a:custGeom>
              <a:avLst/>
              <a:gdLst>
                <a:gd name="T0" fmla="*/ 570 w 2023"/>
                <a:gd name="T1" fmla="*/ 121 h 1695"/>
                <a:gd name="T2" fmla="*/ 575 w 2023"/>
                <a:gd name="T3" fmla="*/ 120 h 1695"/>
                <a:gd name="T4" fmla="*/ 586 w 2023"/>
                <a:gd name="T5" fmla="*/ 116 h 1695"/>
                <a:gd name="T6" fmla="*/ 607 w 2023"/>
                <a:gd name="T7" fmla="*/ 108 h 1695"/>
                <a:gd name="T8" fmla="*/ 636 w 2023"/>
                <a:gd name="T9" fmla="*/ 101 h 1695"/>
                <a:gd name="T10" fmla="*/ 672 w 2023"/>
                <a:gd name="T11" fmla="*/ 90 h 1695"/>
                <a:gd name="T12" fmla="*/ 718 w 2023"/>
                <a:gd name="T13" fmla="*/ 79 h 1695"/>
                <a:gd name="T14" fmla="*/ 771 w 2023"/>
                <a:gd name="T15" fmla="*/ 67 h 1695"/>
                <a:gd name="T16" fmla="*/ 834 w 2023"/>
                <a:gd name="T17" fmla="*/ 55 h 1695"/>
                <a:gd name="T18" fmla="*/ 904 w 2023"/>
                <a:gd name="T19" fmla="*/ 43 h 1695"/>
                <a:gd name="T20" fmla="*/ 982 w 2023"/>
                <a:gd name="T21" fmla="*/ 33 h 1695"/>
                <a:gd name="T22" fmla="*/ 1071 w 2023"/>
                <a:gd name="T23" fmla="*/ 22 h 1695"/>
                <a:gd name="T24" fmla="*/ 1166 w 2023"/>
                <a:gd name="T25" fmla="*/ 13 h 1695"/>
                <a:gd name="T26" fmla="*/ 1271 w 2023"/>
                <a:gd name="T27" fmla="*/ 7 h 1695"/>
                <a:gd name="T28" fmla="*/ 1384 w 2023"/>
                <a:gd name="T29" fmla="*/ 1 h 1695"/>
                <a:gd name="T30" fmla="*/ 1506 w 2023"/>
                <a:gd name="T31" fmla="*/ 0 h 1695"/>
                <a:gd name="T32" fmla="*/ 1636 w 2023"/>
                <a:gd name="T33" fmla="*/ 1 h 1695"/>
                <a:gd name="T34" fmla="*/ 1692 w 2023"/>
                <a:gd name="T35" fmla="*/ 233 h 1695"/>
                <a:gd name="T36" fmla="*/ 1713 w 2023"/>
                <a:gd name="T37" fmla="*/ 243 h 1695"/>
                <a:gd name="T38" fmla="*/ 1758 w 2023"/>
                <a:gd name="T39" fmla="*/ 274 h 1695"/>
                <a:gd name="T40" fmla="*/ 1806 w 2023"/>
                <a:gd name="T41" fmla="*/ 329 h 1695"/>
                <a:gd name="T42" fmla="*/ 1836 w 2023"/>
                <a:gd name="T43" fmla="*/ 409 h 1695"/>
                <a:gd name="T44" fmla="*/ 1955 w 2023"/>
                <a:gd name="T45" fmla="*/ 948 h 1695"/>
                <a:gd name="T46" fmla="*/ 2003 w 2023"/>
                <a:gd name="T47" fmla="*/ 1171 h 1695"/>
                <a:gd name="T48" fmla="*/ 2011 w 2023"/>
                <a:gd name="T49" fmla="*/ 1188 h 1695"/>
                <a:gd name="T50" fmla="*/ 2022 w 2023"/>
                <a:gd name="T51" fmla="*/ 1231 h 1695"/>
                <a:gd name="T52" fmla="*/ 2021 w 2023"/>
                <a:gd name="T53" fmla="*/ 1297 h 1695"/>
                <a:gd name="T54" fmla="*/ 1992 w 2023"/>
                <a:gd name="T55" fmla="*/ 1380 h 1695"/>
                <a:gd name="T56" fmla="*/ 0 w 2023"/>
                <a:gd name="T57" fmla="*/ 1328 h 1695"/>
                <a:gd name="T58" fmla="*/ 199 w 2023"/>
                <a:gd name="T59" fmla="*/ 1223 h 1695"/>
                <a:gd name="T60" fmla="*/ 200 w 2023"/>
                <a:gd name="T61" fmla="*/ 232 h 1695"/>
                <a:gd name="T62" fmla="*/ 210 w 2023"/>
                <a:gd name="T63" fmla="*/ 226 h 1695"/>
                <a:gd name="T64" fmla="*/ 230 w 2023"/>
                <a:gd name="T65" fmla="*/ 214 h 1695"/>
                <a:gd name="T66" fmla="*/ 259 w 2023"/>
                <a:gd name="T67" fmla="*/ 201 h 1695"/>
                <a:gd name="T68" fmla="*/ 297 w 2023"/>
                <a:gd name="T69" fmla="*/ 189 h 1695"/>
                <a:gd name="T70" fmla="*/ 344 w 2023"/>
                <a:gd name="T71" fmla="*/ 183 h 1695"/>
                <a:gd name="T72" fmla="*/ 399 w 2023"/>
                <a:gd name="T73" fmla="*/ 181 h 1695"/>
                <a:gd name="T74" fmla="*/ 464 w 2023"/>
                <a:gd name="T75" fmla="*/ 191 h 1695"/>
                <a:gd name="T76" fmla="*/ 548 w 2023"/>
                <a:gd name="T77" fmla="*/ 225 h 169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023"/>
                <a:gd name="T118" fmla="*/ 0 h 1695"/>
                <a:gd name="T119" fmla="*/ 2023 w 2023"/>
                <a:gd name="T120" fmla="*/ 1695 h 169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023" h="1695">
                  <a:moveTo>
                    <a:pt x="548" y="225"/>
                  </a:moveTo>
                  <a:lnTo>
                    <a:pt x="570" y="121"/>
                  </a:lnTo>
                  <a:lnTo>
                    <a:pt x="571" y="121"/>
                  </a:lnTo>
                  <a:lnTo>
                    <a:pt x="575" y="120"/>
                  </a:lnTo>
                  <a:lnTo>
                    <a:pt x="580" y="118"/>
                  </a:lnTo>
                  <a:lnTo>
                    <a:pt x="586" y="116"/>
                  </a:lnTo>
                  <a:lnTo>
                    <a:pt x="596" y="112"/>
                  </a:lnTo>
                  <a:lnTo>
                    <a:pt x="607" y="108"/>
                  </a:lnTo>
                  <a:lnTo>
                    <a:pt x="620" y="105"/>
                  </a:lnTo>
                  <a:lnTo>
                    <a:pt x="636" y="101"/>
                  </a:lnTo>
                  <a:lnTo>
                    <a:pt x="653" y="95"/>
                  </a:lnTo>
                  <a:lnTo>
                    <a:pt x="672" y="90"/>
                  </a:lnTo>
                  <a:lnTo>
                    <a:pt x="694" y="84"/>
                  </a:lnTo>
                  <a:lnTo>
                    <a:pt x="718" y="79"/>
                  </a:lnTo>
                  <a:lnTo>
                    <a:pt x="743" y="74"/>
                  </a:lnTo>
                  <a:lnTo>
                    <a:pt x="771" y="67"/>
                  </a:lnTo>
                  <a:lnTo>
                    <a:pt x="802" y="61"/>
                  </a:lnTo>
                  <a:lnTo>
                    <a:pt x="834" y="55"/>
                  </a:lnTo>
                  <a:lnTo>
                    <a:pt x="867" y="49"/>
                  </a:lnTo>
                  <a:lnTo>
                    <a:pt x="904" y="43"/>
                  </a:lnTo>
                  <a:lnTo>
                    <a:pt x="943" y="38"/>
                  </a:lnTo>
                  <a:lnTo>
                    <a:pt x="982" y="33"/>
                  </a:lnTo>
                  <a:lnTo>
                    <a:pt x="1025" y="27"/>
                  </a:lnTo>
                  <a:lnTo>
                    <a:pt x="1071" y="22"/>
                  </a:lnTo>
                  <a:lnTo>
                    <a:pt x="1117" y="17"/>
                  </a:lnTo>
                  <a:lnTo>
                    <a:pt x="1166" y="13"/>
                  </a:lnTo>
                  <a:lnTo>
                    <a:pt x="1218" y="10"/>
                  </a:lnTo>
                  <a:lnTo>
                    <a:pt x="1271" y="7"/>
                  </a:lnTo>
                  <a:lnTo>
                    <a:pt x="1327" y="3"/>
                  </a:lnTo>
                  <a:lnTo>
                    <a:pt x="1384" y="1"/>
                  </a:lnTo>
                  <a:lnTo>
                    <a:pt x="1444" y="0"/>
                  </a:lnTo>
                  <a:lnTo>
                    <a:pt x="1506" y="0"/>
                  </a:lnTo>
                  <a:lnTo>
                    <a:pt x="1570" y="0"/>
                  </a:lnTo>
                  <a:lnTo>
                    <a:pt x="1636" y="1"/>
                  </a:lnTo>
                  <a:lnTo>
                    <a:pt x="1709" y="41"/>
                  </a:lnTo>
                  <a:lnTo>
                    <a:pt x="1692" y="233"/>
                  </a:lnTo>
                  <a:lnTo>
                    <a:pt x="1698" y="235"/>
                  </a:lnTo>
                  <a:lnTo>
                    <a:pt x="1713" y="243"/>
                  </a:lnTo>
                  <a:lnTo>
                    <a:pt x="1733" y="256"/>
                  </a:lnTo>
                  <a:lnTo>
                    <a:pt x="1758" y="274"/>
                  </a:lnTo>
                  <a:lnTo>
                    <a:pt x="1784" y="299"/>
                  </a:lnTo>
                  <a:lnTo>
                    <a:pt x="1806" y="329"/>
                  </a:lnTo>
                  <a:lnTo>
                    <a:pt x="1825" y="366"/>
                  </a:lnTo>
                  <a:lnTo>
                    <a:pt x="1836" y="409"/>
                  </a:lnTo>
                  <a:lnTo>
                    <a:pt x="1999" y="557"/>
                  </a:lnTo>
                  <a:lnTo>
                    <a:pt x="1955" y="948"/>
                  </a:lnTo>
                  <a:lnTo>
                    <a:pt x="1692" y="1080"/>
                  </a:lnTo>
                  <a:lnTo>
                    <a:pt x="2003" y="1171"/>
                  </a:lnTo>
                  <a:lnTo>
                    <a:pt x="2006" y="1176"/>
                  </a:lnTo>
                  <a:lnTo>
                    <a:pt x="2011" y="1188"/>
                  </a:lnTo>
                  <a:lnTo>
                    <a:pt x="2016" y="1206"/>
                  </a:lnTo>
                  <a:lnTo>
                    <a:pt x="2022" y="1231"/>
                  </a:lnTo>
                  <a:lnTo>
                    <a:pt x="2023" y="1261"/>
                  </a:lnTo>
                  <a:lnTo>
                    <a:pt x="2021" y="1297"/>
                  </a:lnTo>
                  <a:lnTo>
                    <a:pt x="2010" y="1337"/>
                  </a:lnTo>
                  <a:lnTo>
                    <a:pt x="1992" y="1380"/>
                  </a:lnTo>
                  <a:lnTo>
                    <a:pt x="1171" y="1695"/>
                  </a:lnTo>
                  <a:lnTo>
                    <a:pt x="0" y="1328"/>
                  </a:lnTo>
                  <a:lnTo>
                    <a:pt x="20" y="1285"/>
                  </a:lnTo>
                  <a:lnTo>
                    <a:pt x="199" y="1223"/>
                  </a:lnTo>
                  <a:lnTo>
                    <a:pt x="199" y="233"/>
                  </a:lnTo>
                  <a:lnTo>
                    <a:pt x="200" y="232"/>
                  </a:lnTo>
                  <a:lnTo>
                    <a:pt x="204" y="229"/>
                  </a:lnTo>
                  <a:lnTo>
                    <a:pt x="210" y="226"/>
                  </a:lnTo>
                  <a:lnTo>
                    <a:pt x="218" y="220"/>
                  </a:lnTo>
                  <a:lnTo>
                    <a:pt x="230" y="214"/>
                  </a:lnTo>
                  <a:lnTo>
                    <a:pt x="243" y="207"/>
                  </a:lnTo>
                  <a:lnTo>
                    <a:pt x="259" y="201"/>
                  </a:lnTo>
                  <a:lnTo>
                    <a:pt x="277" y="194"/>
                  </a:lnTo>
                  <a:lnTo>
                    <a:pt x="297" y="189"/>
                  </a:lnTo>
                  <a:lnTo>
                    <a:pt x="320" y="185"/>
                  </a:lnTo>
                  <a:lnTo>
                    <a:pt x="344" y="183"/>
                  </a:lnTo>
                  <a:lnTo>
                    <a:pt x="370" y="180"/>
                  </a:lnTo>
                  <a:lnTo>
                    <a:pt x="399" y="181"/>
                  </a:lnTo>
                  <a:lnTo>
                    <a:pt x="430" y="185"/>
                  </a:lnTo>
                  <a:lnTo>
                    <a:pt x="464" y="191"/>
                  </a:lnTo>
                  <a:lnTo>
                    <a:pt x="498" y="201"/>
                  </a:lnTo>
                  <a:lnTo>
                    <a:pt x="548" y="2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23" name="Freeform 160"/>
            <p:cNvSpPr>
              <a:spLocks/>
            </p:cNvSpPr>
            <p:nvPr/>
          </p:nvSpPr>
          <p:spPr bwMode="auto">
            <a:xfrm>
              <a:off x="6551" y="13597"/>
              <a:ext cx="650" cy="735"/>
            </a:xfrm>
            <a:custGeom>
              <a:avLst/>
              <a:gdLst>
                <a:gd name="T0" fmla="*/ 645 w 650"/>
                <a:gd name="T1" fmla="*/ 27 h 735"/>
                <a:gd name="T2" fmla="*/ 642 w 650"/>
                <a:gd name="T3" fmla="*/ 26 h 735"/>
                <a:gd name="T4" fmla="*/ 631 w 650"/>
                <a:gd name="T5" fmla="*/ 23 h 735"/>
                <a:gd name="T6" fmla="*/ 615 w 650"/>
                <a:gd name="T7" fmla="*/ 19 h 735"/>
                <a:gd name="T8" fmla="*/ 592 w 650"/>
                <a:gd name="T9" fmla="*/ 15 h 735"/>
                <a:gd name="T10" fmla="*/ 565 w 650"/>
                <a:gd name="T11" fmla="*/ 10 h 735"/>
                <a:gd name="T12" fmla="*/ 533 w 650"/>
                <a:gd name="T13" fmla="*/ 6 h 735"/>
                <a:gd name="T14" fmla="*/ 496 w 650"/>
                <a:gd name="T15" fmla="*/ 3 h 735"/>
                <a:gd name="T16" fmla="*/ 456 w 650"/>
                <a:gd name="T17" fmla="*/ 1 h 735"/>
                <a:gd name="T18" fmla="*/ 411 w 650"/>
                <a:gd name="T19" fmla="*/ 0 h 735"/>
                <a:gd name="T20" fmla="*/ 364 w 650"/>
                <a:gd name="T21" fmla="*/ 2 h 735"/>
                <a:gd name="T22" fmla="*/ 315 w 650"/>
                <a:gd name="T23" fmla="*/ 6 h 735"/>
                <a:gd name="T24" fmla="*/ 262 w 650"/>
                <a:gd name="T25" fmla="*/ 15 h 735"/>
                <a:gd name="T26" fmla="*/ 209 w 650"/>
                <a:gd name="T27" fmla="*/ 26 h 735"/>
                <a:gd name="T28" fmla="*/ 154 w 650"/>
                <a:gd name="T29" fmla="*/ 42 h 735"/>
                <a:gd name="T30" fmla="*/ 98 w 650"/>
                <a:gd name="T31" fmla="*/ 61 h 735"/>
                <a:gd name="T32" fmla="*/ 42 w 650"/>
                <a:gd name="T33" fmla="*/ 87 h 735"/>
                <a:gd name="T34" fmla="*/ 38 w 650"/>
                <a:gd name="T35" fmla="*/ 101 h 735"/>
                <a:gd name="T36" fmla="*/ 28 w 650"/>
                <a:gd name="T37" fmla="*/ 141 h 735"/>
                <a:gd name="T38" fmla="*/ 17 w 650"/>
                <a:gd name="T39" fmla="*/ 203 h 735"/>
                <a:gd name="T40" fmla="*/ 6 w 650"/>
                <a:gd name="T41" fmla="*/ 283 h 735"/>
                <a:gd name="T42" fmla="*/ 0 w 650"/>
                <a:gd name="T43" fmla="*/ 378 h 735"/>
                <a:gd name="T44" fmla="*/ 5 w 650"/>
                <a:gd name="T45" fmla="*/ 484 h 735"/>
                <a:gd name="T46" fmla="*/ 21 w 650"/>
                <a:gd name="T47" fmla="*/ 599 h 735"/>
                <a:gd name="T48" fmla="*/ 54 w 650"/>
                <a:gd name="T49" fmla="*/ 716 h 735"/>
                <a:gd name="T50" fmla="*/ 58 w 650"/>
                <a:gd name="T51" fmla="*/ 716 h 735"/>
                <a:gd name="T52" fmla="*/ 66 w 650"/>
                <a:gd name="T53" fmla="*/ 715 h 735"/>
                <a:gd name="T54" fmla="*/ 80 w 650"/>
                <a:gd name="T55" fmla="*/ 713 h 735"/>
                <a:gd name="T56" fmla="*/ 99 w 650"/>
                <a:gd name="T57" fmla="*/ 712 h 735"/>
                <a:gd name="T58" fmla="*/ 124 w 650"/>
                <a:gd name="T59" fmla="*/ 710 h 735"/>
                <a:gd name="T60" fmla="*/ 153 w 650"/>
                <a:gd name="T61" fmla="*/ 708 h 735"/>
                <a:gd name="T62" fmla="*/ 188 w 650"/>
                <a:gd name="T63" fmla="*/ 707 h 735"/>
                <a:gd name="T64" fmla="*/ 225 w 650"/>
                <a:gd name="T65" fmla="*/ 706 h 735"/>
                <a:gd name="T66" fmla="*/ 267 w 650"/>
                <a:gd name="T67" fmla="*/ 705 h 735"/>
                <a:gd name="T68" fmla="*/ 313 w 650"/>
                <a:gd name="T69" fmla="*/ 706 h 735"/>
                <a:gd name="T70" fmla="*/ 362 w 650"/>
                <a:gd name="T71" fmla="*/ 707 h 735"/>
                <a:gd name="T72" fmla="*/ 415 w 650"/>
                <a:gd name="T73" fmla="*/ 709 h 735"/>
                <a:gd name="T74" fmla="*/ 470 w 650"/>
                <a:gd name="T75" fmla="*/ 713 h 735"/>
                <a:gd name="T76" fmla="*/ 528 w 650"/>
                <a:gd name="T77" fmla="*/ 719 h 735"/>
                <a:gd name="T78" fmla="*/ 588 w 650"/>
                <a:gd name="T79" fmla="*/ 726 h 735"/>
                <a:gd name="T80" fmla="*/ 650 w 650"/>
                <a:gd name="T81" fmla="*/ 735 h 735"/>
                <a:gd name="T82" fmla="*/ 647 w 650"/>
                <a:gd name="T83" fmla="*/ 713 h 735"/>
                <a:gd name="T84" fmla="*/ 641 w 650"/>
                <a:gd name="T85" fmla="*/ 655 h 735"/>
                <a:gd name="T86" fmla="*/ 631 w 650"/>
                <a:gd name="T87" fmla="*/ 568 h 735"/>
                <a:gd name="T88" fmla="*/ 623 w 650"/>
                <a:gd name="T89" fmla="*/ 462 h 735"/>
                <a:gd name="T90" fmla="*/ 618 w 650"/>
                <a:gd name="T91" fmla="*/ 345 h 735"/>
                <a:gd name="T92" fmla="*/ 618 w 650"/>
                <a:gd name="T93" fmla="*/ 229 h 735"/>
                <a:gd name="T94" fmla="*/ 627 w 650"/>
                <a:gd name="T95" fmla="*/ 119 h 735"/>
                <a:gd name="T96" fmla="*/ 645 w 650"/>
                <a:gd name="T97" fmla="*/ 27 h 7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50"/>
                <a:gd name="T148" fmla="*/ 0 h 735"/>
                <a:gd name="T149" fmla="*/ 650 w 650"/>
                <a:gd name="T150" fmla="*/ 735 h 7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50" h="735">
                  <a:moveTo>
                    <a:pt x="645" y="27"/>
                  </a:moveTo>
                  <a:lnTo>
                    <a:pt x="642" y="26"/>
                  </a:lnTo>
                  <a:lnTo>
                    <a:pt x="631" y="23"/>
                  </a:lnTo>
                  <a:lnTo>
                    <a:pt x="615" y="19"/>
                  </a:lnTo>
                  <a:lnTo>
                    <a:pt x="592" y="15"/>
                  </a:lnTo>
                  <a:lnTo>
                    <a:pt x="565" y="10"/>
                  </a:lnTo>
                  <a:lnTo>
                    <a:pt x="533" y="6"/>
                  </a:lnTo>
                  <a:lnTo>
                    <a:pt x="496" y="3"/>
                  </a:lnTo>
                  <a:lnTo>
                    <a:pt x="456" y="1"/>
                  </a:lnTo>
                  <a:lnTo>
                    <a:pt x="411" y="0"/>
                  </a:lnTo>
                  <a:lnTo>
                    <a:pt x="364" y="2"/>
                  </a:lnTo>
                  <a:lnTo>
                    <a:pt x="315" y="6"/>
                  </a:lnTo>
                  <a:lnTo>
                    <a:pt x="262" y="15"/>
                  </a:lnTo>
                  <a:lnTo>
                    <a:pt x="209" y="26"/>
                  </a:lnTo>
                  <a:lnTo>
                    <a:pt x="154" y="42"/>
                  </a:lnTo>
                  <a:lnTo>
                    <a:pt x="98" y="61"/>
                  </a:lnTo>
                  <a:lnTo>
                    <a:pt x="42" y="87"/>
                  </a:lnTo>
                  <a:lnTo>
                    <a:pt x="38" y="101"/>
                  </a:lnTo>
                  <a:lnTo>
                    <a:pt x="28" y="141"/>
                  </a:lnTo>
                  <a:lnTo>
                    <a:pt x="17" y="203"/>
                  </a:lnTo>
                  <a:lnTo>
                    <a:pt x="6" y="283"/>
                  </a:lnTo>
                  <a:lnTo>
                    <a:pt x="0" y="378"/>
                  </a:lnTo>
                  <a:lnTo>
                    <a:pt x="5" y="484"/>
                  </a:lnTo>
                  <a:lnTo>
                    <a:pt x="21" y="599"/>
                  </a:lnTo>
                  <a:lnTo>
                    <a:pt x="54" y="716"/>
                  </a:lnTo>
                  <a:lnTo>
                    <a:pt x="58" y="716"/>
                  </a:lnTo>
                  <a:lnTo>
                    <a:pt x="66" y="715"/>
                  </a:lnTo>
                  <a:lnTo>
                    <a:pt x="80" y="713"/>
                  </a:lnTo>
                  <a:lnTo>
                    <a:pt x="99" y="712"/>
                  </a:lnTo>
                  <a:lnTo>
                    <a:pt x="124" y="710"/>
                  </a:lnTo>
                  <a:lnTo>
                    <a:pt x="153" y="708"/>
                  </a:lnTo>
                  <a:lnTo>
                    <a:pt x="188" y="707"/>
                  </a:lnTo>
                  <a:lnTo>
                    <a:pt x="225" y="706"/>
                  </a:lnTo>
                  <a:lnTo>
                    <a:pt x="267" y="705"/>
                  </a:lnTo>
                  <a:lnTo>
                    <a:pt x="313" y="706"/>
                  </a:lnTo>
                  <a:lnTo>
                    <a:pt x="362" y="707"/>
                  </a:lnTo>
                  <a:lnTo>
                    <a:pt x="415" y="709"/>
                  </a:lnTo>
                  <a:lnTo>
                    <a:pt x="470" y="713"/>
                  </a:lnTo>
                  <a:lnTo>
                    <a:pt x="528" y="719"/>
                  </a:lnTo>
                  <a:lnTo>
                    <a:pt x="588" y="726"/>
                  </a:lnTo>
                  <a:lnTo>
                    <a:pt x="650" y="735"/>
                  </a:lnTo>
                  <a:lnTo>
                    <a:pt x="647" y="713"/>
                  </a:lnTo>
                  <a:lnTo>
                    <a:pt x="641" y="655"/>
                  </a:lnTo>
                  <a:lnTo>
                    <a:pt x="631" y="568"/>
                  </a:lnTo>
                  <a:lnTo>
                    <a:pt x="623" y="462"/>
                  </a:lnTo>
                  <a:lnTo>
                    <a:pt x="618" y="345"/>
                  </a:lnTo>
                  <a:lnTo>
                    <a:pt x="618" y="229"/>
                  </a:lnTo>
                  <a:lnTo>
                    <a:pt x="627" y="119"/>
                  </a:lnTo>
                  <a:lnTo>
                    <a:pt x="645" y="27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24" name="Freeform 161"/>
            <p:cNvSpPr>
              <a:spLocks/>
            </p:cNvSpPr>
            <p:nvPr/>
          </p:nvSpPr>
          <p:spPr bwMode="auto">
            <a:xfrm>
              <a:off x="6623" y="13797"/>
              <a:ext cx="1071" cy="731"/>
            </a:xfrm>
            <a:custGeom>
              <a:avLst/>
              <a:gdLst>
                <a:gd name="T0" fmla="*/ 6 w 1071"/>
                <a:gd name="T1" fmla="*/ 552 h 731"/>
                <a:gd name="T2" fmla="*/ 0 w 1071"/>
                <a:gd name="T3" fmla="*/ 642 h 731"/>
                <a:gd name="T4" fmla="*/ 698 w 1071"/>
                <a:gd name="T5" fmla="*/ 731 h 731"/>
                <a:gd name="T6" fmla="*/ 703 w 1071"/>
                <a:gd name="T7" fmla="*/ 729 h 731"/>
                <a:gd name="T8" fmla="*/ 717 w 1071"/>
                <a:gd name="T9" fmla="*/ 722 h 731"/>
                <a:gd name="T10" fmla="*/ 740 w 1071"/>
                <a:gd name="T11" fmla="*/ 710 h 731"/>
                <a:gd name="T12" fmla="*/ 768 w 1071"/>
                <a:gd name="T13" fmla="*/ 694 h 731"/>
                <a:gd name="T14" fmla="*/ 801 w 1071"/>
                <a:gd name="T15" fmla="*/ 672 h 731"/>
                <a:gd name="T16" fmla="*/ 838 w 1071"/>
                <a:gd name="T17" fmla="*/ 645 h 731"/>
                <a:gd name="T18" fmla="*/ 876 w 1071"/>
                <a:gd name="T19" fmla="*/ 614 h 731"/>
                <a:gd name="T20" fmla="*/ 915 w 1071"/>
                <a:gd name="T21" fmla="*/ 577 h 731"/>
                <a:gd name="T22" fmla="*/ 953 w 1071"/>
                <a:gd name="T23" fmla="*/ 536 h 731"/>
                <a:gd name="T24" fmla="*/ 988 w 1071"/>
                <a:gd name="T25" fmla="*/ 491 h 731"/>
                <a:gd name="T26" fmla="*/ 1018 w 1071"/>
                <a:gd name="T27" fmla="*/ 439 h 731"/>
                <a:gd name="T28" fmla="*/ 1043 w 1071"/>
                <a:gd name="T29" fmla="*/ 383 h 731"/>
                <a:gd name="T30" fmla="*/ 1061 w 1071"/>
                <a:gd name="T31" fmla="*/ 322 h 731"/>
                <a:gd name="T32" fmla="*/ 1071 w 1071"/>
                <a:gd name="T33" fmla="*/ 255 h 731"/>
                <a:gd name="T34" fmla="*/ 1070 w 1071"/>
                <a:gd name="T35" fmla="*/ 185 h 731"/>
                <a:gd name="T36" fmla="*/ 1057 w 1071"/>
                <a:gd name="T37" fmla="*/ 108 h 731"/>
                <a:gd name="T38" fmla="*/ 1055 w 1071"/>
                <a:gd name="T39" fmla="*/ 104 h 731"/>
                <a:gd name="T40" fmla="*/ 1049 w 1071"/>
                <a:gd name="T41" fmla="*/ 92 h 731"/>
                <a:gd name="T42" fmla="*/ 1037 w 1071"/>
                <a:gd name="T43" fmla="*/ 76 h 731"/>
                <a:gd name="T44" fmla="*/ 1022 w 1071"/>
                <a:gd name="T45" fmla="*/ 57 h 731"/>
                <a:gd name="T46" fmla="*/ 1002 w 1071"/>
                <a:gd name="T47" fmla="*/ 37 h 731"/>
                <a:gd name="T48" fmla="*/ 979 w 1071"/>
                <a:gd name="T49" fmla="*/ 20 h 731"/>
                <a:gd name="T50" fmla="*/ 951 w 1071"/>
                <a:gd name="T51" fmla="*/ 7 h 731"/>
                <a:gd name="T52" fmla="*/ 919 w 1071"/>
                <a:gd name="T53" fmla="*/ 0 h 731"/>
                <a:gd name="T54" fmla="*/ 924 w 1071"/>
                <a:gd name="T55" fmla="*/ 12 h 731"/>
                <a:gd name="T56" fmla="*/ 934 w 1071"/>
                <a:gd name="T57" fmla="*/ 44 h 731"/>
                <a:gd name="T58" fmla="*/ 947 w 1071"/>
                <a:gd name="T59" fmla="*/ 94 h 731"/>
                <a:gd name="T60" fmla="*/ 958 w 1071"/>
                <a:gd name="T61" fmla="*/ 159 h 731"/>
                <a:gd name="T62" fmla="*/ 961 w 1071"/>
                <a:gd name="T63" fmla="*/ 238 h 731"/>
                <a:gd name="T64" fmla="*/ 953 w 1071"/>
                <a:gd name="T65" fmla="*/ 324 h 731"/>
                <a:gd name="T66" fmla="*/ 928 w 1071"/>
                <a:gd name="T67" fmla="*/ 418 h 731"/>
                <a:gd name="T68" fmla="*/ 884 w 1071"/>
                <a:gd name="T69" fmla="*/ 516 h 731"/>
                <a:gd name="T70" fmla="*/ 883 w 1071"/>
                <a:gd name="T71" fmla="*/ 518 h 731"/>
                <a:gd name="T72" fmla="*/ 879 w 1071"/>
                <a:gd name="T73" fmla="*/ 521 h 731"/>
                <a:gd name="T74" fmla="*/ 872 w 1071"/>
                <a:gd name="T75" fmla="*/ 526 h 731"/>
                <a:gd name="T76" fmla="*/ 862 w 1071"/>
                <a:gd name="T77" fmla="*/ 534 h 731"/>
                <a:gd name="T78" fmla="*/ 851 w 1071"/>
                <a:gd name="T79" fmla="*/ 541 h 731"/>
                <a:gd name="T80" fmla="*/ 837 w 1071"/>
                <a:gd name="T81" fmla="*/ 550 h 731"/>
                <a:gd name="T82" fmla="*/ 819 w 1071"/>
                <a:gd name="T83" fmla="*/ 559 h 731"/>
                <a:gd name="T84" fmla="*/ 800 w 1071"/>
                <a:gd name="T85" fmla="*/ 567 h 731"/>
                <a:gd name="T86" fmla="*/ 778 w 1071"/>
                <a:gd name="T87" fmla="*/ 575 h 731"/>
                <a:gd name="T88" fmla="*/ 754 w 1071"/>
                <a:gd name="T89" fmla="*/ 582 h 731"/>
                <a:gd name="T90" fmla="*/ 727 w 1071"/>
                <a:gd name="T91" fmla="*/ 588 h 731"/>
                <a:gd name="T92" fmla="*/ 697 w 1071"/>
                <a:gd name="T93" fmla="*/ 592 h 731"/>
                <a:gd name="T94" fmla="*/ 666 w 1071"/>
                <a:gd name="T95" fmla="*/ 593 h 731"/>
                <a:gd name="T96" fmla="*/ 631 w 1071"/>
                <a:gd name="T97" fmla="*/ 592 h 731"/>
                <a:gd name="T98" fmla="*/ 593 w 1071"/>
                <a:gd name="T99" fmla="*/ 589 h 731"/>
                <a:gd name="T100" fmla="*/ 555 w 1071"/>
                <a:gd name="T101" fmla="*/ 581 h 731"/>
                <a:gd name="T102" fmla="*/ 555 w 1071"/>
                <a:gd name="T103" fmla="*/ 677 h 731"/>
                <a:gd name="T104" fmla="*/ 24 w 1071"/>
                <a:gd name="T105" fmla="*/ 623 h 731"/>
                <a:gd name="T106" fmla="*/ 6 w 1071"/>
                <a:gd name="T107" fmla="*/ 552 h 73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71"/>
                <a:gd name="T163" fmla="*/ 0 h 731"/>
                <a:gd name="T164" fmla="*/ 1071 w 1071"/>
                <a:gd name="T165" fmla="*/ 731 h 73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71" h="731">
                  <a:moveTo>
                    <a:pt x="6" y="552"/>
                  </a:moveTo>
                  <a:lnTo>
                    <a:pt x="0" y="642"/>
                  </a:lnTo>
                  <a:lnTo>
                    <a:pt x="698" y="731"/>
                  </a:lnTo>
                  <a:lnTo>
                    <a:pt x="703" y="729"/>
                  </a:lnTo>
                  <a:lnTo>
                    <a:pt x="717" y="722"/>
                  </a:lnTo>
                  <a:lnTo>
                    <a:pt x="740" y="710"/>
                  </a:lnTo>
                  <a:lnTo>
                    <a:pt x="768" y="694"/>
                  </a:lnTo>
                  <a:lnTo>
                    <a:pt x="801" y="672"/>
                  </a:lnTo>
                  <a:lnTo>
                    <a:pt x="838" y="645"/>
                  </a:lnTo>
                  <a:lnTo>
                    <a:pt x="876" y="614"/>
                  </a:lnTo>
                  <a:lnTo>
                    <a:pt x="915" y="577"/>
                  </a:lnTo>
                  <a:lnTo>
                    <a:pt x="953" y="536"/>
                  </a:lnTo>
                  <a:lnTo>
                    <a:pt x="988" y="491"/>
                  </a:lnTo>
                  <a:lnTo>
                    <a:pt x="1018" y="439"/>
                  </a:lnTo>
                  <a:lnTo>
                    <a:pt x="1043" y="383"/>
                  </a:lnTo>
                  <a:lnTo>
                    <a:pt x="1061" y="322"/>
                  </a:lnTo>
                  <a:lnTo>
                    <a:pt x="1071" y="255"/>
                  </a:lnTo>
                  <a:lnTo>
                    <a:pt x="1070" y="185"/>
                  </a:lnTo>
                  <a:lnTo>
                    <a:pt x="1057" y="108"/>
                  </a:lnTo>
                  <a:lnTo>
                    <a:pt x="1055" y="104"/>
                  </a:lnTo>
                  <a:lnTo>
                    <a:pt x="1049" y="92"/>
                  </a:lnTo>
                  <a:lnTo>
                    <a:pt x="1037" y="76"/>
                  </a:lnTo>
                  <a:lnTo>
                    <a:pt x="1022" y="57"/>
                  </a:lnTo>
                  <a:lnTo>
                    <a:pt x="1002" y="37"/>
                  </a:lnTo>
                  <a:lnTo>
                    <a:pt x="979" y="20"/>
                  </a:lnTo>
                  <a:lnTo>
                    <a:pt x="951" y="7"/>
                  </a:lnTo>
                  <a:lnTo>
                    <a:pt x="919" y="0"/>
                  </a:lnTo>
                  <a:lnTo>
                    <a:pt x="924" y="12"/>
                  </a:lnTo>
                  <a:lnTo>
                    <a:pt x="934" y="44"/>
                  </a:lnTo>
                  <a:lnTo>
                    <a:pt x="947" y="94"/>
                  </a:lnTo>
                  <a:lnTo>
                    <a:pt x="958" y="159"/>
                  </a:lnTo>
                  <a:lnTo>
                    <a:pt x="961" y="238"/>
                  </a:lnTo>
                  <a:lnTo>
                    <a:pt x="953" y="324"/>
                  </a:lnTo>
                  <a:lnTo>
                    <a:pt x="928" y="418"/>
                  </a:lnTo>
                  <a:lnTo>
                    <a:pt x="884" y="516"/>
                  </a:lnTo>
                  <a:lnTo>
                    <a:pt x="883" y="518"/>
                  </a:lnTo>
                  <a:lnTo>
                    <a:pt x="879" y="521"/>
                  </a:lnTo>
                  <a:lnTo>
                    <a:pt x="872" y="526"/>
                  </a:lnTo>
                  <a:lnTo>
                    <a:pt x="862" y="534"/>
                  </a:lnTo>
                  <a:lnTo>
                    <a:pt x="851" y="541"/>
                  </a:lnTo>
                  <a:lnTo>
                    <a:pt x="837" y="550"/>
                  </a:lnTo>
                  <a:lnTo>
                    <a:pt x="819" y="559"/>
                  </a:lnTo>
                  <a:lnTo>
                    <a:pt x="800" y="567"/>
                  </a:lnTo>
                  <a:lnTo>
                    <a:pt x="778" y="575"/>
                  </a:lnTo>
                  <a:lnTo>
                    <a:pt x="754" y="582"/>
                  </a:lnTo>
                  <a:lnTo>
                    <a:pt x="727" y="588"/>
                  </a:lnTo>
                  <a:lnTo>
                    <a:pt x="697" y="592"/>
                  </a:lnTo>
                  <a:lnTo>
                    <a:pt x="666" y="593"/>
                  </a:lnTo>
                  <a:lnTo>
                    <a:pt x="631" y="592"/>
                  </a:lnTo>
                  <a:lnTo>
                    <a:pt x="593" y="589"/>
                  </a:lnTo>
                  <a:lnTo>
                    <a:pt x="555" y="581"/>
                  </a:lnTo>
                  <a:lnTo>
                    <a:pt x="555" y="677"/>
                  </a:lnTo>
                  <a:lnTo>
                    <a:pt x="24" y="623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25" name="Freeform 162"/>
            <p:cNvSpPr>
              <a:spLocks/>
            </p:cNvSpPr>
            <p:nvPr/>
          </p:nvSpPr>
          <p:spPr bwMode="auto">
            <a:xfrm>
              <a:off x="6486" y="14516"/>
              <a:ext cx="787" cy="253"/>
            </a:xfrm>
            <a:custGeom>
              <a:avLst/>
              <a:gdLst>
                <a:gd name="T0" fmla="*/ 787 w 787"/>
                <a:gd name="T1" fmla="*/ 91 h 253"/>
                <a:gd name="T2" fmla="*/ 12 w 787"/>
                <a:gd name="T3" fmla="*/ 0 h 253"/>
                <a:gd name="T4" fmla="*/ 0 w 787"/>
                <a:gd name="T5" fmla="*/ 91 h 253"/>
                <a:gd name="T6" fmla="*/ 764 w 787"/>
                <a:gd name="T7" fmla="*/ 253 h 253"/>
                <a:gd name="T8" fmla="*/ 787 w 787"/>
                <a:gd name="T9" fmla="*/ 9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7"/>
                <a:gd name="T16" fmla="*/ 0 h 253"/>
                <a:gd name="T17" fmla="*/ 787 w 787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7" h="253">
                  <a:moveTo>
                    <a:pt x="787" y="91"/>
                  </a:moveTo>
                  <a:lnTo>
                    <a:pt x="12" y="0"/>
                  </a:lnTo>
                  <a:lnTo>
                    <a:pt x="0" y="91"/>
                  </a:lnTo>
                  <a:lnTo>
                    <a:pt x="764" y="253"/>
                  </a:lnTo>
                  <a:lnTo>
                    <a:pt x="787" y="9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26" name="Freeform 163"/>
            <p:cNvSpPr>
              <a:spLocks/>
            </p:cNvSpPr>
            <p:nvPr/>
          </p:nvSpPr>
          <p:spPr bwMode="auto">
            <a:xfrm>
              <a:off x="6879" y="14597"/>
              <a:ext cx="336" cy="115"/>
            </a:xfrm>
            <a:custGeom>
              <a:avLst/>
              <a:gdLst>
                <a:gd name="T0" fmla="*/ 336 w 336"/>
                <a:gd name="T1" fmla="*/ 50 h 115"/>
                <a:gd name="T2" fmla="*/ 4 w 336"/>
                <a:gd name="T3" fmla="*/ 0 h 115"/>
                <a:gd name="T4" fmla="*/ 0 w 336"/>
                <a:gd name="T5" fmla="*/ 48 h 115"/>
                <a:gd name="T6" fmla="*/ 327 w 336"/>
                <a:gd name="T7" fmla="*/ 115 h 115"/>
                <a:gd name="T8" fmla="*/ 336 w 336"/>
                <a:gd name="T9" fmla="*/ 50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115"/>
                <a:gd name="T17" fmla="*/ 336 w 336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115">
                  <a:moveTo>
                    <a:pt x="336" y="50"/>
                  </a:moveTo>
                  <a:lnTo>
                    <a:pt x="4" y="0"/>
                  </a:lnTo>
                  <a:lnTo>
                    <a:pt x="0" y="48"/>
                  </a:lnTo>
                  <a:lnTo>
                    <a:pt x="327" y="115"/>
                  </a:lnTo>
                  <a:lnTo>
                    <a:pt x="336" y="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27" name="Freeform 164"/>
            <p:cNvSpPr>
              <a:spLocks/>
            </p:cNvSpPr>
            <p:nvPr/>
          </p:nvSpPr>
          <p:spPr bwMode="auto">
            <a:xfrm>
              <a:off x="6536" y="14540"/>
              <a:ext cx="225" cy="85"/>
            </a:xfrm>
            <a:custGeom>
              <a:avLst/>
              <a:gdLst>
                <a:gd name="T0" fmla="*/ 225 w 225"/>
                <a:gd name="T1" fmla="*/ 39 h 85"/>
                <a:gd name="T2" fmla="*/ 0 w 225"/>
                <a:gd name="T3" fmla="*/ 0 h 85"/>
                <a:gd name="T4" fmla="*/ 3 w 225"/>
                <a:gd name="T5" fmla="*/ 41 h 85"/>
                <a:gd name="T6" fmla="*/ 218 w 225"/>
                <a:gd name="T7" fmla="*/ 85 h 85"/>
                <a:gd name="T8" fmla="*/ 225 w 225"/>
                <a:gd name="T9" fmla="*/ 39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5"/>
                <a:gd name="T16" fmla="*/ 0 h 85"/>
                <a:gd name="T17" fmla="*/ 225 w 22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5" h="85">
                  <a:moveTo>
                    <a:pt x="225" y="39"/>
                  </a:moveTo>
                  <a:lnTo>
                    <a:pt x="0" y="0"/>
                  </a:lnTo>
                  <a:lnTo>
                    <a:pt x="3" y="41"/>
                  </a:lnTo>
                  <a:lnTo>
                    <a:pt x="218" y="85"/>
                  </a:lnTo>
                  <a:lnTo>
                    <a:pt x="225" y="3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28" name="Freeform 165"/>
            <p:cNvSpPr>
              <a:spLocks/>
            </p:cNvSpPr>
            <p:nvPr/>
          </p:nvSpPr>
          <p:spPr bwMode="auto">
            <a:xfrm>
              <a:off x="5972" y="14624"/>
              <a:ext cx="1325" cy="439"/>
            </a:xfrm>
            <a:custGeom>
              <a:avLst/>
              <a:gdLst>
                <a:gd name="T0" fmla="*/ 0 w 1325"/>
                <a:gd name="T1" fmla="*/ 132 h 439"/>
                <a:gd name="T2" fmla="*/ 3 w 1325"/>
                <a:gd name="T3" fmla="*/ 132 h 439"/>
                <a:gd name="T4" fmla="*/ 10 w 1325"/>
                <a:gd name="T5" fmla="*/ 130 h 439"/>
                <a:gd name="T6" fmla="*/ 24 w 1325"/>
                <a:gd name="T7" fmla="*/ 128 h 439"/>
                <a:gd name="T8" fmla="*/ 42 w 1325"/>
                <a:gd name="T9" fmla="*/ 125 h 439"/>
                <a:gd name="T10" fmla="*/ 62 w 1325"/>
                <a:gd name="T11" fmla="*/ 121 h 439"/>
                <a:gd name="T12" fmla="*/ 86 w 1325"/>
                <a:gd name="T13" fmla="*/ 116 h 439"/>
                <a:gd name="T14" fmla="*/ 113 w 1325"/>
                <a:gd name="T15" fmla="*/ 109 h 439"/>
                <a:gd name="T16" fmla="*/ 141 w 1325"/>
                <a:gd name="T17" fmla="*/ 102 h 439"/>
                <a:gd name="T18" fmla="*/ 170 w 1325"/>
                <a:gd name="T19" fmla="*/ 94 h 439"/>
                <a:gd name="T20" fmla="*/ 199 w 1325"/>
                <a:gd name="T21" fmla="*/ 85 h 439"/>
                <a:gd name="T22" fmla="*/ 228 w 1325"/>
                <a:gd name="T23" fmla="*/ 74 h 439"/>
                <a:gd name="T24" fmla="*/ 257 w 1325"/>
                <a:gd name="T25" fmla="*/ 62 h 439"/>
                <a:gd name="T26" fmla="*/ 285 w 1325"/>
                <a:gd name="T27" fmla="*/ 48 h 439"/>
                <a:gd name="T28" fmla="*/ 309 w 1325"/>
                <a:gd name="T29" fmla="*/ 34 h 439"/>
                <a:gd name="T30" fmla="*/ 333 w 1325"/>
                <a:gd name="T31" fmla="*/ 18 h 439"/>
                <a:gd name="T32" fmla="*/ 352 w 1325"/>
                <a:gd name="T33" fmla="*/ 0 h 439"/>
                <a:gd name="T34" fmla="*/ 1325 w 1325"/>
                <a:gd name="T35" fmla="*/ 223 h 439"/>
                <a:gd name="T36" fmla="*/ 1323 w 1325"/>
                <a:gd name="T37" fmla="*/ 225 h 439"/>
                <a:gd name="T38" fmla="*/ 1318 w 1325"/>
                <a:gd name="T39" fmla="*/ 230 h 439"/>
                <a:gd name="T40" fmla="*/ 1309 w 1325"/>
                <a:gd name="T41" fmla="*/ 239 h 439"/>
                <a:gd name="T42" fmla="*/ 1297 w 1325"/>
                <a:gd name="T43" fmla="*/ 250 h 439"/>
                <a:gd name="T44" fmla="*/ 1282 w 1325"/>
                <a:gd name="T45" fmla="*/ 263 h 439"/>
                <a:gd name="T46" fmla="*/ 1265 w 1325"/>
                <a:gd name="T47" fmla="*/ 278 h 439"/>
                <a:gd name="T48" fmla="*/ 1247 w 1325"/>
                <a:gd name="T49" fmla="*/ 295 h 439"/>
                <a:gd name="T50" fmla="*/ 1225 w 1325"/>
                <a:gd name="T51" fmla="*/ 312 h 439"/>
                <a:gd name="T52" fmla="*/ 1202 w 1325"/>
                <a:gd name="T53" fmla="*/ 331 h 439"/>
                <a:gd name="T54" fmla="*/ 1179 w 1325"/>
                <a:gd name="T55" fmla="*/ 349 h 439"/>
                <a:gd name="T56" fmla="*/ 1154 w 1325"/>
                <a:gd name="T57" fmla="*/ 367 h 439"/>
                <a:gd name="T58" fmla="*/ 1128 w 1325"/>
                <a:gd name="T59" fmla="*/ 385 h 439"/>
                <a:gd name="T60" fmla="*/ 1102 w 1325"/>
                <a:gd name="T61" fmla="*/ 401 h 439"/>
                <a:gd name="T62" fmla="*/ 1077 w 1325"/>
                <a:gd name="T63" fmla="*/ 415 h 439"/>
                <a:gd name="T64" fmla="*/ 1051 w 1325"/>
                <a:gd name="T65" fmla="*/ 428 h 439"/>
                <a:gd name="T66" fmla="*/ 1026 w 1325"/>
                <a:gd name="T67" fmla="*/ 439 h 439"/>
                <a:gd name="T68" fmla="*/ 0 w 1325"/>
                <a:gd name="T69" fmla="*/ 132 h 4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25"/>
                <a:gd name="T106" fmla="*/ 0 h 439"/>
                <a:gd name="T107" fmla="*/ 1325 w 1325"/>
                <a:gd name="T108" fmla="*/ 439 h 4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25" h="439">
                  <a:moveTo>
                    <a:pt x="0" y="132"/>
                  </a:moveTo>
                  <a:lnTo>
                    <a:pt x="3" y="132"/>
                  </a:lnTo>
                  <a:lnTo>
                    <a:pt x="10" y="130"/>
                  </a:lnTo>
                  <a:lnTo>
                    <a:pt x="24" y="128"/>
                  </a:lnTo>
                  <a:lnTo>
                    <a:pt x="42" y="125"/>
                  </a:lnTo>
                  <a:lnTo>
                    <a:pt x="62" y="121"/>
                  </a:lnTo>
                  <a:lnTo>
                    <a:pt x="86" y="116"/>
                  </a:lnTo>
                  <a:lnTo>
                    <a:pt x="113" y="109"/>
                  </a:lnTo>
                  <a:lnTo>
                    <a:pt x="141" y="102"/>
                  </a:lnTo>
                  <a:lnTo>
                    <a:pt x="170" y="94"/>
                  </a:lnTo>
                  <a:lnTo>
                    <a:pt x="199" y="85"/>
                  </a:lnTo>
                  <a:lnTo>
                    <a:pt x="228" y="74"/>
                  </a:lnTo>
                  <a:lnTo>
                    <a:pt x="257" y="62"/>
                  </a:lnTo>
                  <a:lnTo>
                    <a:pt x="285" y="48"/>
                  </a:lnTo>
                  <a:lnTo>
                    <a:pt x="309" y="34"/>
                  </a:lnTo>
                  <a:lnTo>
                    <a:pt x="333" y="18"/>
                  </a:lnTo>
                  <a:lnTo>
                    <a:pt x="352" y="0"/>
                  </a:lnTo>
                  <a:lnTo>
                    <a:pt x="1325" y="223"/>
                  </a:lnTo>
                  <a:lnTo>
                    <a:pt x="1323" y="225"/>
                  </a:lnTo>
                  <a:lnTo>
                    <a:pt x="1318" y="230"/>
                  </a:lnTo>
                  <a:lnTo>
                    <a:pt x="1309" y="239"/>
                  </a:lnTo>
                  <a:lnTo>
                    <a:pt x="1297" y="250"/>
                  </a:lnTo>
                  <a:lnTo>
                    <a:pt x="1282" y="263"/>
                  </a:lnTo>
                  <a:lnTo>
                    <a:pt x="1265" y="278"/>
                  </a:lnTo>
                  <a:lnTo>
                    <a:pt x="1247" y="295"/>
                  </a:lnTo>
                  <a:lnTo>
                    <a:pt x="1225" y="312"/>
                  </a:lnTo>
                  <a:lnTo>
                    <a:pt x="1202" y="331"/>
                  </a:lnTo>
                  <a:lnTo>
                    <a:pt x="1179" y="349"/>
                  </a:lnTo>
                  <a:lnTo>
                    <a:pt x="1154" y="367"/>
                  </a:lnTo>
                  <a:lnTo>
                    <a:pt x="1128" y="385"/>
                  </a:lnTo>
                  <a:lnTo>
                    <a:pt x="1102" y="401"/>
                  </a:lnTo>
                  <a:lnTo>
                    <a:pt x="1077" y="415"/>
                  </a:lnTo>
                  <a:lnTo>
                    <a:pt x="1051" y="428"/>
                  </a:lnTo>
                  <a:lnTo>
                    <a:pt x="1026" y="439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29" name="Freeform 166"/>
            <p:cNvSpPr>
              <a:spLocks/>
            </p:cNvSpPr>
            <p:nvPr/>
          </p:nvSpPr>
          <p:spPr bwMode="auto">
            <a:xfrm>
              <a:off x="7292" y="14577"/>
              <a:ext cx="472" cy="209"/>
            </a:xfrm>
            <a:custGeom>
              <a:avLst/>
              <a:gdLst>
                <a:gd name="T0" fmla="*/ 47 w 472"/>
                <a:gd name="T1" fmla="*/ 209 h 209"/>
                <a:gd name="T2" fmla="*/ 472 w 472"/>
                <a:gd name="T3" fmla="*/ 84 h 209"/>
                <a:gd name="T4" fmla="*/ 215 w 472"/>
                <a:gd name="T5" fmla="*/ 0 h 209"/>
                <a:gd name="T6" fmla="*/ 5 w 472"/>
                <a:gd name="T7" fmla="*/ 24 h 209"/>
                <a:gd name="T8" fmla="*/ 0 w 472"/>
                <a:gd name="T9" fmla="*/ 197 h 209"/>
                <a:gd name="T10" fmla="*/ 47 w 472"/>
                <a:gd name="T11" fmla="*/ 20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09"/>
                <a:gd name="T20" fmla="*/ 472 w 472"/>
                <a:gd name="T21" fmla="*/ 209 h 2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09">
                  <a:moveTo>
                    <a:pt x="47" y="209"/>
                  </a:moveTo>
                  <a:lnTo>
                    <a:pt x="472" y="84"/>
                  </a:lnTo>
                  <a:lnTo>
                    <a:pt x="215" y="0"/>
                  </a:lnTo>
                  <a:lnTo>
                    <a:pt x="5" y="24"/>
                  </a:lnTo>
                  <a:lnTo>
                    <a:pt x="0" y="197"/>
                  </a:lnTo>
                  <a:lnTo>
                    <a:pt x="47" y="20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0" name="Freeform 167"/>
            <p:cNvSpPr>
              <a:spLocks/>
            </p:cNvSpPr>
            <p:nvPr/>
          </p:nvSpPr>
          <p:spPr bwMode="auto">
            <a:xfrm>
              <a:off x="6073" y="13679"/>
              <a:ext cx="251" cy="999"/>
            </a:xfrm>
            <a:custGeom>
              <a:avLst/>
              <a:gdLst>
                <a:gd name="T0" fmla="*/ 251 w 251"/>
                <a:gd name="T1" fmla="*/ 23 h 999"/>
                <a:gd name="T2" fmla="*/ 250 w 251"/>
                <a:gd name="T3" fmla="*/ 22 h 999"/>
                <a:gd name="T4" fmla="*/ 246 w 251"/>
                <a:gd name="T5" fmla="*/ 20 h 999"/>
                <a:gd name="T6" fmla="*/ 239 w 251"/>
                <a:gd name="T7" fmla="*/ 18 h 999"/>
                <a:gd name="T8" fmla="*/ 230 w 251"/>
                <a:gd name="T9" fmla="*/ 15 h 999"/>
                <a:gd name="T10" fmla="*/ 218 w 251"/>
                <a:gd name="T11" fmla="*/ 11 h 999"/>
                <a:gd name="T12" fmla="*/ 205 w 251"/>
                <a:gd name="T13" fmla="*/ 7 h 999"/>
                <a:gd name="T14" fmla="*/ 190 w 251"/>
                <a:gd name="T15" fmla="*/ 4 h 999"/>
                <a:gd name="T16" fmla="*/ 173 w 251"/>
                <a:gd name="T17" fmla="*/ 1 h 999"/>
                <a:gd name="T18" fmla="*/ 155 w 251"/>
                <a:gd name="T19" fmla="*/ 0 h 999"/>
                <a:gd name="T20" fmla="*/ 134 w 251"/>
                <a:gd name="T21" fmla="*/ 0 h 999"/>
                <a:gd name="T22" fmla="*/ 114 w 251"/>
                <a:gd name="T23" fmla="*/ 2 h 999"/>
                <a:gd name="T24" fmla="*/ 92 w 251"/>
                <a:gd name="T25" fmla="*/ 5 h 999"/>
                <a:gd name="T26" fmla="*/ 70 w 251"/>
                <a:gd name="T27" fmla="*/ 12 h 999"/>
                <a:gd name="T28" fmla="*/ 47 w 251"/>
                <a:gd name="T29" fmla="*/ 20 h 999"/>
                <a:gd name="T30" fmla="*/ 23 w 251"/>
                <a:gd name="T31" fmla="*/ 32 h 999"/>
                <a:gd name="T32" fmla="*/ 0 w 251"/>
                <a:gd name="T33" fmla="*/ 47 h 999"/>
                <a:gd name="T34" fmla="*/ 0 w 251"/>
                <a:gd name="T35" fmla="*/ 999 h 999"/>
                <a:gd name="T36" fmla="*/ 1 w 251"/>
                <a:gd name="T37" fmla="*/ 999 h 999"/>
                <a:gd name="T38" fmla="*/ 6 w 251"/>
                <a:gd name="T39" fmla="*/ 999 h 999"/>
                <a:gd name="T40" fmla="*/ 14 w 251"/>
                <a:gd name="T41" fmla="*/ 998 h 999"/>
                <a:gd name="T42" fmla="*/ 23 w 251"/>
                <a:gd name="T43" fmla="*/ 997 h 999"/>
                <a:gd name="T44" fmla="*/ 35 w 251"/>
                <a:gd name="T45" fmla="*/ 995 h 999"/>
                <a:gd name="T46" fmla="*/ 49 w 251"/>
                <a:gd name="T47" fmla="*/ 993 h 999"/>
                <a:gd name="T48" fmla="*/ 65 w 251"/>
                <a:gd name="T49" fmla="*/ 990 h 999"/>
                <a:gd name="T50" fmla="*/ 83 w 251"/>
                <a:gd name="T51" fmla="*/ 985 h 999"/>
                <a:gd name="T52" fmla="*/ 102 w 251"/>
                <a:gd name="T53" fmla="*/ 980 h 999"/>
                <a:gd name="T54" fmla="*/ 121 w 251"/>
                <a:gd name="T55" fmla="*/ 973 h 999"/>
                <a:gd name="T56" fmla="*/ 143 w 251"/>
                <a:gd name="T57" fmla="*/ 966 h 999"/>
                <a:gd name="T58" fmla="*/ 164 w 251"/>
                <a:gd name="T59" fmla="*/ 956 h 999"/>
                <a:gd name="T60" fmla="*/ 186 w 251"/>
                <a:gd name="T61" fmla="*/ 945 h 999"/>
                <a:gd name="T62" fmla="*/ 208 w 251"/>
                <a:gd name="T63" fmla="*/ 934 h 999"/>
                <a:gd name="T64" fmla="*/ 230 w 251"/>
                <a:gd name="T65" fmla="*/ 919 h 999"/>
                <a:gd name="T66" fmla="*/ 251 w 251"/>
                <a:gd name="T67" fmla="*/ 903 h 999"/>
                <a:gd name="T68" fmla="*/ 251 w 251"/>
                <a:gd name="T69" fmla="*/ 23 h 99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1"/>
                <a:gd name="T106" fmla="*/ 0 h 999"/>
                <a:gd name="T107" fmla="*/ 251 w 251"/>
                <a:gd name="T108" fmla="*/ 999 h 99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1" h="999">
                  <a:moveTo>
                    <a:pt x="251" y="23"/>
                  </a:moveTo>
                  <a:lnTo>
                    <a:pt x="250" y="22"/>
                  </a:lnTo>
                  <a:lnTo>
                    <a:pt x="246" y="20"/>
                  </a:lnTo>
                  <a:lnTo>
                    <a:pt x="239" y="18"/>
                  </a:lnTo>
                  <a:lnTo>
                    <a:pt x="230" y="15"/>
                  </a:lnTo>
                  <a:lnTo>
                    <a:pt x="218" y="11"/>
                  </a:lnTo>
                  <a:lnTo>
                    <a:pt x="205" y="7"/>
                  </a:lnTo>
                  <a:lnTo>
                    <a:pt x="190" y="4"/>
                  </a:lnTo>
                  <a:lnTo>
                    <a:pt x="173" y="1"/>
                  </a:lnTo>
                  <a:lnTo>
                    <a:pt x="155" y="0"/>
                  </a:lnTo>
                  <a:lnTo>
                    <a:pt x="134" y="0"/>
                  </a:lnTo>
                  <a:lnTo>
                    <a:pt x="114" y="2"/>
                  </a:lnTo>
                  <a:lnTo>
                    <a:pt x="92" y="5"/>
                  </a:lnTo>
                  <a:lnTo>
                    <a:pt x="70" y="12"/>
                  </a:lnTo>
                  <a:lnTo>
                    <a:pt x="47" y="20"/>
                  </a:lnTo>
                  <a:lnTo>
                    <a:pt x="23" y="32"/>
                  </a:lnTo>
                  <a:lnTo>
                    <a:pt x="0" y="47"/>
                  </a:lnTo>
                  <a:lnTo>
                    <a:pt x="0" y="999"/>
                  </a:lnTo>
                  <a:lnTo>
                    <a:pt x="1" y="999"/>
                  </a:lnTo>
                  <a:lnTo>
                    <a:pt x="6" y="999"/>
                  </a:lnTo>
                  <a:lnTo>
                    <a:pt x="14" y="998"/>
                  </a:lnTo>
                  <a:lnTo>
                    <a:pt x="23" y="997"/>
                  </a:lnTo>
                  <a:lnTo>
                    <a:pt x="35" y="995"/>
                  </a:lnTo>
                  <a:lnTo>
                    <a:pt x="49" y="993"/>
                  </a:lnTo>
                  <a:lnTo>
                    <a:pt x="65" y="990"/>
                  </a:lnTo>
                  <a:lnTo>
                    <a:pt x="83" y="985"/>
                  </a:lnTo>
                  <a:lnTo>
                    <a:pt x="102" y="980"/>
                  </a:lnTo>
                  <a:lnTo>
                    <a:pt x="121" y="973"/>
                  </a:lnTo>
                  <a:lnTo>
                    <a:pt x="143" y="966"/>
                  </a:lnTo>
                  <a:lnTo>
                    <a:pt x="164" y="956"/>
                  </a:lnTo>
                  <a:lnTo>
                    <a:pt x="186" y="945"/>
                  </a:lnTo>
                  <a:lnTo>
                    <a:pt x="208" y="934"/>
                  </a:lnTo>
                  <a:lnTo>
                    <a:pt x="230" y="919"/>
                  </a:lnTo>
                  <a:lnTo>
                    <a:pt x="251" y="903"/>
                  </a:lnTo>
                  <a:lnTo>
                    <a:pt x="251" y="2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1" name="Freeform 168"/>
            <p:cNvSpPr>
              <a:spLocks/>
            </p:cNvSpPr>
            <p:nvPr/>
          </p:nvSpPr>
          <p:spPr bwMode="auto">
            <a:xfrm>
              <a:off x="6080" y="13687"/>
              <a:ext cx="215" cy="843"/>
            </a:xfrm>
            <a:custGeom>
              <a:avLst/>
              <a:gdLst>
                <a:gd name="T0" fmla="*/ 215 w 215"/>
                <a:gd name="T1" fmla="*/ 20 h 843"/>
                <a:gd name="T2" fmla="*/ 214 w 215"/>
                <a:gd name="T3" fmla="*/ 19 h 843"/>
                <a:gd name="T4" fmla="*/ 211 w 215"/>
                <a:gd name="T5" fmla="*/ 18 h 843"/>
                <a:gd name="T6" fmla="*/ 205 w 215"/>
                <a:gd name="T7" fmla="*/ 15 h 843"/>
                <a:gd name="T8" fmla="*/ 197 w 215"/>
                <a:gd name="T9" fmla="*/ 12 h 843"/>
                <a:gd name="T10" fmla="*/ 187 w 215"/>
                <a:gd name="T11" fmla="*/ 9 h 843"/>
                <a:gd name="T12" fmla="*/ 176 w 215"/>
                <a:gd name="T13" fmla="*/ 6 h 843"/>
                <a:gd name="T14" fmla="*/ 163 w 215"/>
                <a:gd name="T15" fmla="*/ 4 h 843"/>
                <a:gd name="T16" fmla="*/ 149 w 215"/>
                <a:gd name="T17" fmla="*/ 1 h 843"/>
                <a:gd name="T18" fmla="*/ 133 w 215"/>
                <a:gd name="T19" fmla="*/ 0 h 843"/>
                <a:gd name="T20" fmla="*/ 115 w 215"/>
                <a:gd name="T21" fmla="*/ 0 h 843"/>
                <a:gd name="T22" fmla="*/ 98 w 215"/>
                <a:gd name="T23" fmla="*/ 1 h 843"/>
                <a:gd name="T24" fmla="*/ 79 w 215"/>
                <a:gd name="T25" fmla="*/ 5 h 843"/>
                <a:gd name="T26" fmla="*/ 60 w 215"/>
                <a:gd name="T27" fmla="*/ 10 h 843"/>
                <a:gd name="T28" fmla="*/ 40 w 215"/>
                <a:gd name="T29" fmla="*/ 18 h 843"/>
                <a:gd name="T30" fmla="*/ 21 w 215"/>
                <a:gd name="T31" fmla="*/ 27 h 843"/>
                <a:gd name="T32" fmla="*/ 0 w 215"/>
                <a:gd name="T33" fmla="*/ 40 h 843"/>
                <a:gd name="T34" fmla="*/ 0 w 215"/>
                <a:gd name="T35" fmla="*/ 843 h 843"/>
                <a:gd name="T36" fmla="*/ 1 w 215"/>
                <a:gd name="T37" fmla="*/ 843 h 843"/>
                <a:gd name="T38" fmla="*/ 6 w 215"/>
                <a:gd name="T39" fmla="*/ 843 h 843"/>
                <a:gd name="T40" fmla="*/ 12 w 215"/>
                <a:gd name="T41" fmla="*/ 842 h 843"/>
                <a:gd name="T42" fmla="*/ 21 w 215"/>
                <a:gd name="T43" fmla="*/ 841 h 843"/>
                <a:gd name="T44" fmla="*/ 30 w 215"/>
                <a:gd name="T45" fmla="*/ 840 h 843"/>
                <a:gd name="T46" fmla="*/ 43 w 215"/>
                <a:gd name="T47" fmla="*/ 838 h 843"/>
                <a:gd name="T48" fmla="*/ 56 w 215"/>
                <a:gd name="T49" fmla="*/ 835 h 843"/>
                <a:gd name="T50" fmla="*/ 71 w 215"/>
                <a:gd name="T51" fmla="*/ 831 h 843"/>
                <a:gd name="T52" fmla="*/ 87 w 215"/>
                <a:gd name="T53" fmla="*/ 826 h 843"/>
                <a:gd name="T54" fmla="*/ 105 w 215"/>
                <a:gd name="T55" fmla="*/ 821 h 843"/>
                <a:gd name="T56" fmla="*/ 123 w 215"/>
                <a:gd name="T57" fmla="*/ 814 h 843"/>
                <a:gd name="T58" fmla="*/ 141 w 215"/>
                <a:gd name="T59" fmla="*/ 806 h 843"/>
                <a:gd name="T60" fmla="*/ 159 w 215"/>
                <a:gd name="T61" fmla="*/ 797 h 843"/>
                <a:gd name="T62" fmla="*/ 179 w 215"/>
                <a:gd name="T63" fmla="*/ 786 h 843"/>
                <a:gd name="T64" fmla="*/ 197 w 215"/>
                <a:gd name="T65" fmla="*/ 774 h 843"/>
                <a:gd name="T66" fmla="*/ 215 w 215"/>
                <a:gd name="T67" fmla="*/ 760 h 843"/>
                <a:gd name="T68" fmla="*/ 215 w 215"/>
                <a:gd name="T69" fmla="*/ 20 h 8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5"/>
                <a:gd name="T106" fmla="*/ 0 h 843"/>
                <a:gd name="T107" fmla="*/ 215 w 215"/>
                <a:gd name="T108" fmla="*/ 843 h 84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5" h="843">
                  <a:moveTo>
                    <a:pt x="215" y="20"/>
                  </a:moveTo>
                  <a:lnTo>
                    <a:pt x="214" y="19"/>
                  </a:lnTo>
                  <a:lnTo>
                    <a:pt x="211" y="18"/>
                  </a:lnTo>
                  <a:lnTo>
                    <a:pt x="205" y="15"/>
                  </a:lnTo>
                  <a:lnTo>
                    <a:pt x="197" y="12"/>
                  </a:lnTo>
                  <a:lnTo>
                    <a:pt x="187" y="9"/>
                  </a:lnTo>
                  <a:lnTo>
                    <a:pt x="176" y="6"/>
                  </a:lnTo>
                  <a:lnTo>
                    <a:pt x="163" y="4"/>
                  </a:lnTo>
                  <a:lnTo>
                    <a:pt x="149" y="1"/>
                  </a:lnTo>
                  <a:lnTo>
                    <a:pt x="133" y="0"/>
                  </a:lnTo>
                  <a:lnTo>
                    <a:pt x="115" y="0"/>
                  </a:lnTo>
                  <a:lnTo>
                    <a:pt x="98" y="1"/>
                  </a:lnTo>
                  <a:lnTo>
                    <a:pt x="79" y="5"/>
                  </a:lnTo>
                  <a:lnTo>
                    <a:pt x="60" y="10"/>
                  </a:lnTo>
                  <a:lnTo>
                    <a:pt x="40" y="18"/>
                  </a:lnTo>
                  <a:lnTo>
                    <a:pt x="21" y="27"/>
                  </a:lnTo>
                  <a:lnTo>
                    <a:pt x="0" y="40"/>
                  </a:lnTo>
                  <a:lnTo>
                    <a:pt x="0" y="843"/>
                  </a:lnTo>
                  <a:lnTo>
                    <a:pt x="1" y="843"/>
                  </a:lnTo>
                  <a:lnTo>
                    <a:pt x="6" y="843"/>
                  </a:lnTo>
                  <a:lnTo>
                    <a:pt x="12" y="842"/>
                  </a:lnTo>
                  <a:lnTo>
                    <a:pt x="21" y="841"/>
                  </a:lnTo>
                  <a:lnTo>
                    <a:pt x="30" y="840"/>
                  </a:lnTo>
                  <a:lnTo>
                    <a:pt x="43" y="838"/>
                  </a:lnTo>
                  <a:lnTo>
                    <a:pt x="56" y="835"/>
                  </a:lnTo>
                  <a:lnTo>
                    <a:pt x="71" y="831"/>
                  </a:lnTo>
                  <a:lnTo>
                    <a:pt x="87" y="826"/>
                  </a:lnTo>
                  <a:lnTo>
                    <a:pt x="105" y="821"/>
                  </a:lnTo>
                  <a:lnTo>
                    <a:pt x="123" y="814"/>
                  </a:lnTo>
                  <a:lnTo>
                    <a:pt x="141" y="806"/>
                  </a:lnTo>
                  <a:lnTo>
                    <a:pt x="159" y="797"/>
                  </a:lnTo>
                  <a:lnTo>
                    <a:pt x="179" y="786"/>
                  </a:lnTo>
                  <a:lnTo>
                    <a:pt x="197" y="774"/>
                  </a:lnTo>
                  <a:lnTo>
                    <a:pt x="215" y="760"/>
                  </a:lnTo>
                  <a:lnTo>
                    <a:pt x="215" y="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2" name="Freeform 169"/>
            <p:cNvSpPr>
              <a:spLocks/>
            </p:cNvSpPr>
            <p:nvPr/>
          </p:nvSpPr>
          <p:spPr bwMode="auto">
            <a:xfrm>
              <a:off x="6087" y="13696"/>
              <a:ext cx="180" cy="685"/>
            </a:xfrm>
            <a:custGeom>
              <a:avLst/>
              <a:gdLst>
                <a:gd name="T0" fmla="*/ 180 w 180"/>
                <a:gd name="T1" fmla="*/ 16 h 685"/>
                <a:gd name="T2" fmla="*/ 179 w 180"/>
                <a:gd name="T3" fmla="*/ 16 h 685"/>
                <a:gd name="T4" fmla="*/ 176 w 180"/>
                <a:gd name="T5" fmla="*/ 14 h 685"/>
                <a:gd name="T6" fmla="*/ 172 w 180"/>
                <a:gd name="T7" fmla="*/ 12 h 685"/>
                <a:gd name="T8" fmla="*/ 165 w 180"/>
                <a:gd name="T9" fmla="*/ 10 h 685"/>
                <a:gd name="T10" fmla="*/ 157 w 180"/>
                <a:gd name="T11" fmla="*/ 8 h 685"/>
                <a:gd name="T12" fmla="*/ 147 w 180"/>
                <a:gd name="T13" fmla="*/ 4 h 685"/>
                <a:gd name="T14" fmla="*/ 136 w 180"/>
                <a:gd name="T15" fmla="*/ 2 h 685"/>
                <a:gd name="T16" fmla="*/ 125 w 180"/>
                <a:gd name="T17" fmla="*/ 0 h 685"/>
                <a:gd name="T18" fmla="*/ 111 w 180"/>
                <a:gd name="T19" fmla="*/ 0 h 685"/>
                <a:gd name="T20" fmla="*/ 97 w 180"/>
                <a:gd name="T21" fmla="*/ 0 h 685"/>
                <a:gd name="T22" fmla="*/ 81 w 180"/>
                <a:gd name="T23" fmla="*/ 1 h 685"/>
                <a:gd name="T24" fmla="*/ 66 w 180"/>
                <a:gd name="T25" fmla="*/ 3 h 685"/>
                <a:gd name="T26" fmla="*/ 50 w 180"/>
                <a:gd name="T27" fmla="*/ 8 h 685"/>
                <a:gd name="T28" fmla="*/ 33 w 180"/>
                <a:gd name="T29" fmla="*/ 14 h 685"/>
                <a:gd name="T30" fmla="*/ 17 w 180"/>
                <a:gd name="T31" fmla="*/ 23 h 685"/>
                <a:gd name="T32" fmla="*/ 0 w 180"/>
                <a:gd name="T33" fmla="*/ 33 h 685"/>
                <a:gd name="T34" fmla="*/ 0 w 180"/>
                <a:gd name="T35" fmla="*/ 685 h 685"/>
                <a:gd name="T36" fmla="*/ 1 w 180"/>
                <a:gd name="T37" fmla="*/ 685 h 685"/>
                <a:gd name="T38" fmla="*/ 4 w 180"/>
                <a:gd name="T39" fmla="*/ 685 h 685"/>
                <a:gd name="T40" fmla="*/ 9 w 180"/>
                <a:gd name="T41" fmla="*/ 684 h 685"/>
                <a:gd name="T42" fmla="*/ 17 w 180"/>
                <a:gd name="T43" fmla="*/ 683 h 685"/>
                <a:gd name="T44" fmla="*/ 26 w 180"/>
                <a:gd name="T45" fmla="*/ 682 h 685"/>
                <a:gd name="T46" fmla="*/ 35 w 180"/>
                <a:gd name="T47" fmla="*/ 681 h 685"/>
                <a:gd name="T48" fmla="*/ 47 w 180"/>
                <a:gd name="T49" fmla="*/ 678 h 685"/>
                <a:gd name="T50" fmla="*/ 60 w 180"/>
                <a:gd name="T51" fmla="*/ 676 h 685"/>
                <a:gd name="T52" fmla="*/ 73 w 180"/>
                <a:gd name="T53" fmla="*/ 671 h 685"/>
                <a:gd name="T54" fmla="*/ 87 w 180"/>
                <a:gd name="T55" fmla="*/ 667 h 685"/>
                <a:gd name="T56" fmla="*/ 102 w 180"/>
                <a:gd name="T57" fmla="*/ 662 h 685"/>
                <a:gd name="T58" fmla="*/ 118 w 180"/>
                <a:gd name="T59" fmla="*/ 655 h 685"/>
                <a:gd name="T60" fmla="*/ 133 w 180"/>
                <a:gd name="T61" fmla="*/ 648 h 685"/>
                <a:gd name="T62" fmla="*/ 149 w 180"/>
                <a:gd name="T63" fmla="*/ 639 h 685"/>
                <a:gd name="T64" fmla="*/ 165 w 180"/>
                <a:gd name="T65" fmla="*/ 628 h 685"/>
                <a:gd name="T66" fmla="*/ 180 w 180"/>
                <a:gd name="T67" fmla="*/ 617 h 685"/>
                <a:gd name="T68" fmla="*/ 180 w 180"/>
                <a:gd name="T69" fmla="*/ 16 h 6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0"/>
                <a:gd name="T106" fmla="*/ 0 h 685"/>
                <a:gd name="T107" fmla="*/ 180 w 180"/>
                <a:gd name="T108" fmla="*/ 685 h 6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0" h="685">
                  <a:moveTo>
                    <a:pt x="180" y="16"/>
                  </a:moveTo>
                  <a:lnTo>
                    <a:pt x="179" y="16"/>
                  </a:lnTo>
                  <a:lnTo>
                    <a:pt x="176" y="14"/>
                  </a:lnTo>
                  <a:lnTo>
                    <a:pt x="172" y="12"/>
                  </a:lnTo>
                  <a:lnTo>
                    <a:pt x="165" y="10"/>
                  </a:lnTo>
                  <a:lnTo>
                    <a:pt x="157" y="8"/>
                  </a:lnTo>
                  <a:lnTo>
                    <a:pt x="147" y="4"/>
                  </a:lnTo>
                  <a:lnTo>
                    <a:pt x="136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1" y="1"/>
                  </a:lnTo>
                  <a:lnTo>
                    <a:pt x="66" y="3"/>
                  </a:lnTo>
                  <a:lnTo>
                    <a:pt x="50" y="8"/>
                  </a:lnTo>
                  <a:lnTo>
                    <a:pt x="33" y="14"/>
                  </a:lnTo>
                  <a:lnTo>
                    <a:pt x="17" y="23"/>
                  </a:lnTo>
                  <a:lnTo>
                    <a:pt x="0" y="33"/>
                  </a:lnTo>
                  <a:lnTo>
                    <a:pt x="0" y="685"/>
                  </a:lnTo>
                  <a:lnTo>
                    <a:pt x="1" y="685"/>
                  </a:lnTo>
                  <a:lnTo>
                    <a:pt x="4" y="685"/>
                  </a:lnTo>
                  <a:lnTo>
                    <a:pt x="9" y="684"/>
                  </a:lnTo>
                  <a:lnTo>
                    <a:pt x="17" y="683"/>
                  </a:lnTo>
                  <a:lnTo>
                    <a:pt x="26" y="682"/>
                  </a:lnTo>
                  <a:lnTo>
                    <a:pt x="35" y="681"/>
                  </a:lnTo>
                  <a:lnTo>
                    <a:pt x="47" y="678"/>
                  </a:lnTo>
                  <a:lnTo>
                    <a:pt x="60" y="676"/>
                  </a:lnTo>
                  <a:lnTo>
                    <a:pt x="73" y="671"/>
                  </a:lnTo>
                  <a:lnTo>
                    <a:pt x="87" y="667"/>
                  </a:lnTo>
                  <a:lnTo>
                    <a:pt x="102" y="662"/>
                  </a:lnTo>
                  <a:lnTo>
                    <a:pt x="118" y="655"/>
                  </a:lnTo>
                  <a:lnTo>
                    <a:pt x="133" y="648"/>
                  </a:lnTo>
                  <a:lnTo>
                    <a:pt x="149" y="639"/>
                  </a:lnTo>
                  <a:lnTo>
                    <a:pt x="165" y="628"/>
                  </a:lnTo>
                  <a:lnTo>
                    <a:pt x="180" y="617"/>
                  </a:lnTo>
                  <a:lnTo>
                    <a:pt x="180" y="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3" name="Freeform 170"/>
            <p:cNvSpPr>
              <a:spLocks/>
            </p:cNvSpPr>
            <p:nvPr/>
          </p:nvSpPr>
          <p:spPr bwMode="auto">
            <a:xfrm>
              <a:off x="6093" y="13704"/>
              <a:ext cx="146" cy="530"/>
            </a:xfrm>
            <a:custGeom>
              <a:avLst/>
              <a:gdLst>
                <a:gd name="T0" fmla="*/ 146 w 146"/>
                <a:gd name="T1" fmla="*/ 14 h 530"/>
                <a:gd name="T2" fmla="*/ 143 w 146"/>
                <a:gd name="T3" fmla="*/ 12 h 530"/>
                <a:gd name="T4" fmla="*/ 134 w 146"/>
                <a:gd name="T5" fmla="*/ 8 h 530"/>
                <a:gd name="T6" fmla="*/ 120 w 146"/>
                <a:gd name="T7" fmla="*/ 4 h 530"/>
                <a:gd name="T8" fmla="*/ 101 w 146"/>
                <a:gd name="T9" fmla="*/ 1 h 530"/>
                <a:gd name="T10" fmla="*/ 79 w 146"/>
                <a:gd name="T11" fmla="*/ 0 h 530"/>
                <a:gd name="T12" fmla="*/ 54 w 146"/>
                <a:gd name="T13" fmla="*/ 3 h 530"/>
                <a:gd name="T14" fmla="*/ 27 w 146"/>
                <a:gd name="T15" fmla="*/ 11 h 530"/>
                <a:gd name="T16" fmla="*/ 0 w 146"/>
                <a:gd name="T17" fmla="*/ 27 h 530"/>
                <a:gd name="T18" fmla="*/ 0 w 146"/>
                <a:gd name="T19" fmla="*/ 530 h 530"/>
                <a:gd name="T20" fmla="*/ 3 w 146"/>
                <a:gd name="T21" fmla="*/ 530 h 530"/>
                <a:gd name="T22" fmla="*/ 14 w 146"/>
                <a:gd name="T23" fmla="*/ 529 h 530"/>
                <a:gd name="T24" fmla="*/ 29 w 146"/>
                <a:gd name="T25" fmla="*/ 526 h 530"/>
                <a:gd name="T26" fmla="*/ 49 w 146"/>
                <a:gd name="T27" fmla="*/ 521 h 530"/>
                <a:gd name="T28" fmla="*/ 71 w 146"/>
                <a:gd name="T29" fmla="*/ 514 h 530"/>
                <a:gd name="T30" fmla="*/ 96 w 146"/>
                <a:gd name="T31" fmla="*/ 505 h 530"/>
                <a:gd name="T32" fmla="*/ 121 w 146"/>
                <a:gd name="T33" fmla="*/ 492 h 530"/>
                <a:gd name="T34" fmla="*/ 146 w 146"/>
                <a:gd name="T35" fmla="*/ 475 h 530"/>
                <a:gd name="T36" fmla="*/ 146 w 146"/>
                <a:gd name="T37" fmla="*/ 14 h 5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530"/>
                <a:gd name="T59" fmla="*/ 146 w 146"/>
                <a:gd name="T60" fmla="*/ 530 h 5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530">
                  <a:moveTo>
                    <a:pt x="146" y="14"/>
                  </a:moveTo>
                  <a:lnTo>
                    <a:pt x="143" y="12"/>
                  </a:lnTo>
                  <a:lnTo>
                    <a:pt x="134" y="8"/>
                  </a:lnTo>
                  <a:lnTo>
                    <a:pt x="120" y="4"/>
                  </a:lnTo>
                  <a:lnTo>
                    <a:pt x="101" y="1"/>
                  </a:lnTo>
                  <a:lnTo>
                    <a:pt x="79" y="0"/>
                  </a:lnTo>
                  <a:lnTo>
                    <a:pt x="54" y="3"/>
                  </a:lnTo>
                  <a:lnTo>
                    <a:pt x="27" y="11"/>
                  </a:lnTo>
                  <a:lnTo>
                    <a:pt x="0" y="27"/>
                  </a:lnTo>
                  <a:lnTo>
                    <a:pt x="0" y="530"/>
                  </a:lnTo>
                  <a:lnTo>
                    <a:pt x="3" y="530"/>
                  </a:lnTo>
                  <a:lnTo>
                    <a:pt x="14" y="529"/>
                  </a:lnTo>
                  <a:lnTo>
                    <a:pt x="29" y="526"/>
                  </a:lnTo>
                  <a:lnTo>
                    <a:pt x="49" y="521"/>
                  </a:lnTo>
                  <a:lnTo>
                    <a:pt x="71" y="514"/>
                  </a:lnTo>
                  <a:lnTo>
                    <a:pt x="96" y="505"/>
                  </a:lnTo>
                  <a:lnTo>
                    <a:pt x="121" y="492"/>
                  </a:lnTo>
                  <a:lnTo>
                    <a:pt x="146" y="475"/>
                  </a:lnTo>
                  <a:lnTo>
                    <a:pt x="146" y="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4" name="Freeform 171"/>
            <p:cNvSpPr>
              <a:spLocks/>
            </p:cNvSpPr>
            <p:nvPr/>
          </p:nvSpPr>
          <p:spPr bwMode="auto">
            <a:xfrm>
              <a:off x="6101" y="13712"/>
              <a:ext cx="109" cy="373"/>
            </a:xfrm>
            <a:custGeom>
              <a:avLst/>
              <a:gdLst>
                <a:gd name="T0" fmla="*/ 109 w 109"/>
                <a:gd name="T1" fmla="*/ 10 h 373"/>
                <a:gd name="T2" fmla="*/ 107 w 109"/>
                <a:gd name="T3" fmla="*/ 9 h 373"/>
                <a:gd name="T4" fmla="*/ 100 w 109"/>
                <a:gd name="T5" fmla="*/ 6 h 373"/>
                <a:gd name="T6" fmla="*/ 89 w 109"/>
                <a:gd name="T7" fmla="*/ 2 h 373"/>
                <a:gd name="T8" fmla="*/ 75 w 109"/>
                <a:gd name="T9" fmla="*/ 0 h 373"/>
                <a:gd name="T10" fmla="*/ 59 w 109"/>
                <a:gd name="T11" fmla="*/ 0 h 373"/>
                <a:gd name="T12" fmla="*/ 39 w 109"/>
                <a:gd name="T13" fmla="*/ 2 h 373"/>
                <a:gd name="T14" fmla="*/ 20 w 109"/>
                <a:gd name="T15" fmla="*/ 9 h 373"/>
                <a:gd name="T16" fmla="*/ 0 w 109"/>
                <a:gd name="T17" fmla="*/ 21 h 373"/>
                <a:gd name="T18" fmla="*/ 0 w 109"/>
                <a:gd name="T19" fmla="*/ 373 h 373"/>
                <a:gd name="T20" fmla="*/ 2 w 109"/>
                <a:gd name="T21" fmla="*/ 373 h 373"/>
                <a:gd name="T22" fmla="*/ 9 w 109"/>
                <a:gd name="T23" fmla="*/ 372 h 373"/>
                <a:gd name="T24" fmla="*/ 21 w 109"/>
                <a:gd name="T25" fmla="*/ 369 h 373"/>
                <a:gd name="T26" fmla="*/ 36 w 109"/>
                <a:gd name="T27" fmla="*/ 366 h 373"/>
                <a:gd name="T28" fmla="*/ 53 w 109"/>
                <a:gd name="T29" fmla="*/ 362 h 373"/>
                <a:gd name="T30" fmla="*/ 72 w 109"/>
                <a:gd name="T31" fmla="*/ 354 h 373"/>
                <a:gd name="T32" fmla="*/ 90 w 109"/>
                <a:gd name="T33" fmla="*/ 343 h 373"/>
                <a:gd name="T34" fmla="*/ 109 w 109"/>
                <a:gd name="T35" fmla="*/ 331 h 373"/>
                <a:gd name="T36" fmla="*/ 109 w 109"/>
                <a:gd name="T37" fmla="*/ 1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9"/>
                <a:gd name="T58" fmla="*/ 0 h 373"/>
                <a:gd name="T59" fmla="*/ 109 w 109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9" h="373">
                  <a:moveTo>
                    <a:pt x="109" y="10"/>
                  </a:moveTo>
                  <a:lnTo>
                    <a:pt x="107" y="9"/>
                  </a:lnTo>
                  <a:lnTo>
                    <a:pt x="100" y="6"/>
                  </a:lnTo>
                  <a:lnTo>
                    <a:pt x="89" y="2"/>
                  </a:lnTo>
                  <a:lnTo>
                    <a:pt x="75" y="0"/>
                  </a:lnTo>
                  <a:lnTo>
                    <a:pt x="59" y="0"/>
                  </a:lnTo>
                  <a:lnTo>
                    <a:pt x="39" y="2"/>
                  </a:lnTo>
                  <a:lnTo>
                    <a:pt x="20" y="9"/>
                  </a:lnTo>
                  <a:lnTo>
                    <a:pt x="0" y="21"/>
                  </a:lnTo>
                  <a:lnTo>
                    <a:pt x="0" y="373"/>
                  </a:lnTo>
                  <a:lnTo>
                    <a:pt x="2" y="373"/>
                  </a:lnTo>
                  <a:lnTo>
                    <a:pt x="9" y="372"/>
                  </a:lnTo>
                  <a:lnTo>
                    <a:pt x="21" y="369"/>
                  </a:lnTo>
                  <a:lnTo>
                    <a:pt x="36" y="366"/>
                  </a:lnTo>
                  <a:lnTo>
                    <a:pt x="53" y="362"/>
                  </a:lnTo>
                  <a:lnTo>
                    <a:pt x="72" y="354"/>
                  </a:lnTo>
                  <a:lnTo>
                    <a:pt x="90" y="343"/>
                  </a:lnTo>
                  <a:lnTo>
                    <a:pt x="109" y="331"/>
                  </a:lnTo>
                  <a:lnTo>
                    <a:pt x="109" y="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5" name="Freeform 172"/>
            <p:cNvSpPr>
              <a:spLocks/>
            </p:cNvSpPr>
            <p:nvPr/>
          </p:nvSpPr>
          <p:spPr bwMode="auto">
            <a:xfrm>
              <a:off x="6107" y="13721"/>
              <a:ext cx="75" cy="216"/>
            </a:xfrm>
            <a:custGeom>
              <a:avLst/>
              <a:gdLst>
                <a:gd name="T0" fmla="*/ 75 w 75"/>
                <a:gd name="T1" fmla="*/ 6 h 216"/>
                <a:gd name="T2" fmla="*/ 73 w 75"/>
                <a:gd name="T3" fmla="*/ 5 h 216"/>
                <a:gd name="T4" fmla="*/ 69 w 75"/>
                <a:gd name="T5" fmla="*/ 4 h 216"/>
                <a:gd name="T6" fmla="*/ 61 w 75"/>
                <a:gd name="T7" fmla="*/ 2 h 216"/>
                <a:gd name="T8" fmla="*/ 52 w 75"/>
                <a:gd name="T9" fmla="*/ 0 h 216"/>
                <a:gd name="T10" fmla="*/ 41 w 75"/>
                <a:gd name="T11" fmla="*/ 0 h 216"/>
                <a:gd name="T12" fmla="*/ 28 w 75"/>
                <a:gd name="T13" fmla="*/ 1 h 216"/>
                <a:gd name="T14" fmla="*/ 14 w 75"/>
                <a:gd name="T15" fmla="*/ 6 h 216"/>
                <a:gd name="T16" fmla="*/ 0 w 75"/>
                <a:gd name="T17" fmla="*/ 14 h 216"/>
                <a:gd name="T18" fmla="*/ 0 w 75"/>
                <a:gd name="T19" fmla="*/ 216 h 216"/>
                <a:gd name="T20" fmla="*/ 2 w 75"/>
                <a:gd name="T21" fmla="*/ 216 h 216"/>
                <a:gd name="T22" fmla="*/ 7 w 75"/>
                <a:gd name="T23" fmla="*/ 215 h 216"/>
                <a:gd name="T24" fmla="*/ 15 w 75"/>
                <a:gd name="T25" fmla="*/ 214 h 216"/>
                <a:gd name="T26" fmla="*/ 25 w 75"/>
                <a:gd name="T27" fmla="*/ 211 h 216"/>
                <a:gd name="T28" fmla="*/ 37 w 75"/>
                <a:gd name="T29" fmla="*/ 208 h 216"/>
                <a:gd name="T30" fmla="*/ 50 w 75"/>
                <a:gd name="T31" fmla="*/ 203 h 216"/>
                <a:gd name="T32" fmla="*/ 63 w 75"/>
                <a:gd name="T33" fmla="*/ 195 h 216"/>
                <a:gd name="T34" fmla="*/ 75 w 75"/>
                <a:gd name="T35" fmla="*/ 187 h 216"/>
                <a:gd name="T36" fmla="*/ 75 w 75"/>
                <a:gd name="T37" fmla="*/ 6 h 2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"/>
                <a:gd name="T58" fmla="*/ 0 h 216"/>
                <a:gd name="T59" fmla="*/ 75 w 75"/>
                <a:gd name="T60" fmla="*/ 216 h 2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" h="216">
                  <a:moveTo>
                    <a:pt x="75" y="6"/>
                  </a:moveTo>
                  <a:lnTo>
                    <a:pt x="73" y="5"/>
                  </a:lnTo>
                  <a:lnTo>
                    <a:pt x="69" y="4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1"/>
                  </a:lnTo>
                  <a:lnTo>
                    <a:pt x="14" y="6"/>
                  </a:lnTo>
                  <a:lnTo>
                    <a:pt x="0" y="14"/>
                  </a:lnTo>
                  <a:lnTo>
                    <a:pt x="0" y="216"/>
                  </a:lnTo>
                  <a:lnTo>
                    <a:pt x="2" y="216"/>
                  </a:lnTo>
                  <a:lnTo>
                    <a:pt x="7" y="215"/>
                  </a:lnTo>
                  <a:lnTo>
                    <a:pt x="15" y="214"/>
                  </a:lnTo>
                  <a:lnTo>
                    <a:pt x="25" y="211"/>
                  </a:lnTo>
                  <a:lnTo>
                    <a:pt x="37" y="208"/>
                  </a:lnTo>
                  <a:lnTo>
                    <a:pt x="50" y="203"/>
                  </a:lnTo>
                  <a:lnTo>
                    <a:pt x="63" y="195"/>
                  </a:lnTo>
                  <a:lnTo>
                    <a:pt x="75" y="187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6" name="Freeform 173"/>
            <p:cNvSpPr>
              <a:spLocks/>
            </p:cNvSpPr>
            <p:nvPr/>
          </p:nvSpPr>
          <p:spPr bwMode="auto">
            <a:xfrm>
              <a:off x="7013" y="14340"/>
              <a:ext cx="110" cy="111"/>
            </a:xfrm>
            <a:custGeom>
              <a:avLst/>
              <a:gdLst>
                <a:gd name="T0" fmla="*/ 55 w 110"/>
                <a:gd name="T1" fmla="*/ 111 h 111"/>
                <a:gd name="T2" fmla="*/ 66 w 110"/>
                <a:gd name="T3" fmla="*/ 110 h 111"/>
                <a:gd name="T4" fmla="*/ 76 w 110"/>
                <a:gd name="T5" fmla="*/ 106 h 111"/>
                <a:gd name="T6" fmla="*/ 85 w 110"/>
                <a:gd name="T7" fmla="*/ 101 h 111"/>
                <a:gd name="T8" fmla="*/ 94 w 110"/>
                <a:gd name="T9" fmla="*/ 94 h 111"/>
                <a:gd name="T10" fmla="*/ 100 w 110"/>
                <a:gd name="T11" fmla="*/ 86 h 111"/>
                <a:gd name="T12" fmla="*/ 106 w 110"/>
                <a:gd name="T13" fmla="*/ 77 h 111"/>
                <a:gd name="T14" fmla="*/ 109 w 110"/>
                <a:gd name="T15" fmla="*/ 66 h 111"/>
                <a:gd name="T16" fmla="*/ 110 w 110"/>
                <a:gd name="T17" fmla="*/ 56 h 111"/>
                <a:gd name="T18" fmla="*/ 109 w 110"/>
                <a:gd name="T19" fmla="*/ 44 h 111"/>
                <a:gd name="T20" fmla="*/ 106 w 110"/>
                <a:gd name="T21" fmla="*/ 34 h 111"/>
                <a:gd name="T22" fmla="*/ 100 w 110"/>
                <a:gd name="T23" fmla="*/ 24 h 111"/>
                <a:gd name="T24" fmla="*/ 94 w 110"/>
                <a:gd name="T25" fmla="*/ 17 h 111"/>
                <a:gd name="T26" fmla="*/ 85 w 110"/>
                <a:gd name="T27" fmla="*/ 9 h 111"/>
                <a:gd name="T28" fmla="*/ 76 w 110"/>
                <a:gd name="T29" fmla="*/ 5 h 111"/>
                <a:gd name="T30" fmla="*/ 66 w 110"/>
                <a:gd name="T31" fmla="*/ 2 h 111"/>
                <a:gd name="T32" fmla="*/ 55 w 110"/>
                <a:gd name="T33" fmla="*/ 0 h 111"/>
                <a:gd name="T34" fmla="*/ 44 w 110"/>
                <a:gd name="T35" fmla="*/ 2 h 111"/>
                <a:gd name="T36" fmla="*/ 33 w 110"/>
                <a:gd name="T37" fmla="*/ 5 h 111"/>
                <a:gd name="T38" fmla="*/ 25 w 110"/>
                <a:gd name="T39" fmla="*/ 9 h 111"/>
                <a:gd name="T40" fmla="*/ 16 w 110"/>
                <a:gd name="T41" fmla="*/ 17 h 111"/>
                <a:gd name="T42" fmla="*/ 10 w 110"/>
                <a:gd name="T43" fmla="*/ 24 h 111"/>
                <a:gd name="T44" fmla="*/ 4 w 110"/>
                <a:gd name="T45" fmla="*/ 34 h 111"/>
                <a:gd name="T46" fmla="*/ 1 w 110"/>
                <a:gd name="T47" fmla="*/ 44 h 111"/>
                <a:gd name="T48" fmla="*/ 0 w 110"/>
                <a:gd name="T49" fmla="*/ 56 h 111"/>
                <a:gd name="T50" fmla="*/ 1 w 110"/>
                <a:gd name="T51" fmla="*/ 66 h 111"/>
                <a:gd name="T52" fmla="*/ 4 w 110"/>
                <a:gd name="T53" fmla="*/ 77 h 111"/>
                <a:gd name="T54" fmla="*/ 10 w 110"/>
                <a:gd name="T55" fmla="*/ 86 h 111"/>
                <a:gd name="T56" fmla="*/ 16 w 110"/>
                <a:gd name="T57" fmla="*/ 94 h 111"/>
                <a:gd name="T58" fmla="*/ 25 w 110"/>
                <a:gd name="T59" fmla="*/ 101 h 111"/>
                <a:gd name="T60" fmla="*/ 33 w 110"/>
                <a:gd name="T61" fmla="*/ 106 h 111"/>
                <a:gd name="T62" fmla="*/ 44 w 110"/>
                <a:gd name="T63" fmla="*/ 110 h 111"/>
                <a:gd name="T64" fmla="*/ 55 w 110"/>
                <a:gd name="T65" fmla="*/ 111 h 1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0"/>
                <a:gd name="T100" fmla="*/ 0 h 111"/>
                <a:gd name="T101" fmla="*/ 110 w 110"/>
                <a:gd name="T102" fmla="*/ 111 h 11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0" h="111">
                  <a:moveTo>
                    <a:pt x="55" y="111"/>
                  </a:moveTo>
                  <a:lnTo>
                    <a:pt x="66" y="110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6" y="77"/>
                  </a:lnTo>
                  <a:lnTo>
                    <a:pt x="109" y="66"/>
                  </a:lnTo>
                  <a:lnTo>
                    <a:pt x="110" y="56"/>
                  </a:lnTo>
                  <a:lnTo>
                    <a:pt x="109" y="44"/>
                  </a:lnTo>
                  <a:lnTo>
                    <a:pt x="106" y="34"/>
                  </a:lnTo>
                  <a:lnTo>
                    <a:pt x="100" y="24"/>
                  </a:lnTo>
                  <a:lnTo>
                    <a:pt x="94" y="17"/>
                  </a:lnTo>
                  <a:lnTo>
                    <a:pt x="85" y="9"/>
                  </a:lnTo>
                  <a:lnTo>
                    <a:pt x="76" y="5"/>
                  </a:lnTo>
                  <a:lnTo>
                    <a:pt x="66" y="2"/>
                  </a:lnTo>
                  <a:lnTo>
                    <a:pt x="55" y="0"/>
                  </a:lnTo>
                  <a:lnTo>
                    <a:pt x="44" y="2"/>
                  </a:lnTo>
                  <a:lnTo>
                    <a:pt x="33" y="5"/>
                  </a:lnTo>
                  <a:lnTo>
                    <a:pt x="25" y="9"/>
                  </a:lnTo>
                  <a:lnTo>
                    <a:pt x="16" y="17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1" y="44"/>
                  </a:lnTo>
                  <a:lnTo>
                    <a:pt x="0" y="56"/>
                  </a:lnTo>
                  <a:lnTo>
                    <a:pt x="1" y="66"/>
                  </a:lnTo>
                  <a:lnTo>
                    <a:pt x="4" y="77"/>
                  </a:lnTo>
                  <a:lnTo>
                    <a:pt x="10" y="86"/>
                  </a:lnTo>
                  <a:lnTo>
                    <a:pt x="16" y="94"/>
                  </a:lnTo>
                  <a:lnTo>
                    <a:pt x="25" y="101"/>
                  </a:lnTo>
                  <a:lnTo>
                    <a:pt x="33" y="106"/>
                  </a:lnTo>
                  <a:lnTo>
                    <a:pt x="44" y="110"/>
                  </a:lnTo>
                  <a:lnTo>
                    <a:pt x="55" y="1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7" name="Freeform 174"/>
            <p:cNvSpPr>
              <a:spLocks/>
            </p:cNvSpPr>
            <p:nvPr/>
          </p:nvSpPr>
          <p:spPr bwMode="auto">
            <a:xfrm>
              <a:off x="6676" y="14343"/>
              <a:ext cx="55" cy="55"/>
            </a:xfrm>
            <a:custGeom>
              <a:avLst/>
              <a:gdLst>
                <a:gd name="T0" fmla="*/ 27 w 55"/>
                <a:gd name="T1" fmla="*/ 55 h 55"/>
                <a:gd name="T2" fmla="*/ 38 w 55"/>
                <a:gd name="T3" fmla="*/ 53 h 55"/>
                <a:gd name="T4" fmla="*/ 48 w 55"/>
                <a:gd name="T5" fmla="*/ 46 h 55"/>
                <a:gd name="T6" fmla="*/ 53 w 55"/>
                <a:gd name="T7" fmla="*/ 37 h 55"/>
                <a:gd name="T8" fmla="*/ 55 w 55"/>
                <a:gd name="T9" fmla="*/ 27 h 55"/>
                <a:gd name="T10" fmla="*/ 53 w 55"/>
                <a:gd name="T11" fmla="*/ 16 h 55"/>
                <a:gd name="T12" fmla="*/ 48 w 55"/>
                <a:gd name="T13" fmla="*/ 7 h 55"/>
                <a:gd name="T14" fmla="*/ 38 w 55"/>
                <a:gd name="T15" fmla="*/ 2 h 55"/>
                <a:gd name="T16" fmla="*/ 27 w 55"/>
                <a:gd name="T17" fmla="*/ 0 h 55"/>
                <a:gd name="T18" fmla="*/ 16 w 55"/>
                <a:gd name="T19" fmla="*/ 2 h 55"/>
                <a:gd name="T20" fmla="*/ 8 w 55"/>
                <a:gd name="T21" fmla="*/ 7 h 55"/>
                <a:gd name="T22" fmla="*/ 2 w 55"/>
                <a:gd name="T23" fmla="*/ 16 h 55"/>
                <a:gd name="T24" fmla="*/ 0 w 55"/>
                <a:gd name="T25" fmla="*/ 27 h 55"/>
                <a:gd name="T26" fmla="*/ 2 w 55"/>
                <a:gd name="T27" fmla="*/ 37 h 55"/>
                <a:gd name="T28" fmla="*/ 8 w 55"/>
                <a:gd name="T29" fmla="*/ 46 h 55"/>
                <a:gd name="T30" fmla="*/ 16 w 55"/>
                <a:gd name="T31" fmla="*/ 53 h 55"/>
                <a:gd name="T32" fmla="*/ 27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7" y="55"/>
                  </a:moveTo>
                  <a:lnTo>
                    <a:pt x="38" y="53"/>
                  </a:lnTo>
                  <a:lnTo>
                    <a:pt x="48" y="46"/>
                  </a:lnTo>
                  <a:lnTo>
                    <a:pt x="53" y="37"/>
                  </a:lnTo>
                  <a:lnTo>
                    <a:pt x="55" y="27"/>
                  </a:lnTo>
                  <a:lnTo>
                    <a:pt x="53" y="16"/>
                  </a:lnTo>
                  <a:lnTo>
                    <a:pt x="48" y="7"/>
                  </a:lnTo>
                  <a:lnTo>
                    <a:pt x="38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6"/>
                  </a:lnTo>
                  <a:lnTo>
                    <a:pt x="0" y="27"/>
                  </a:lnTo>
                  <a:lnTo>
                    <a:pt x="2" y="37"/>
                  </a:lnTo>
                  <a:lnTo>
                    <a:pt x="8" y="46"/>
                  </a:lnTo>
                  <a:lnTo>
                    <a:pt x="16" y="53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8" name="Freeform 175"/>
            <p:cNvSpPr>
              <a:spLocks/>
            </p:cNvSpPr>
            <p:nvPr/>
          </p:nvSpPr>
          <p:spPr bwMode="auto">
            <a:xfrm>
              <a:off x="6770" y="14345"/>
              <a:ext cx="55" cy="55"/>
            </a:xfrm>
            <a:custGeom>
              <a:avLst/>
              <a:gdLst>
                <a:gd name="T0" fmla="*/ 28 w 55"/>
                <a:gd name="T1" fmla="*/ 55 h 55"/>
                <a:gd name="T2" fmla="*/ 39 w 55"/>
                <a:gd name="T3" fmla="*/ 53 h 55"/>
                <a:gd name="T4" fmla="*/ 47 w 55"/>
                <a:gd name="T5" fmla="*/ 47 h 55"/>
                <a:gd name="T6" fmla="*/ 53 w 55"/>
                <a:gd name="T7" fmla="*/ 39 h 55"/>
                <a:gd name="T8" fmla="*/ 55 w 55"/>
                <a:gd name="T9" fmla="*/ 28 h 55"/>
                <a:gd name="T10" fmla="*/ 53 w 55"/>
                <a:gd name="T11" fmla="*/ 17 h 55"/>
                <a:gd name="T12" fmla="*/ 47 w 55"/>
                <a:gd name="T13" fmla="*/ 8 h 55"/>
                <a:gd name="T14" fmla="*/ 39 w 55"/>
                <a:gd name="T15" fmla="*/ 2 h 55"/>
                <a:gd name="T16" fmla="*/ 28 w 55"/>
                <a:gd name="T17" fmla="*/ 0 h 55"/>
                <a:gd name="T18" fmla="*/ 17 w 55"/>
                <a:gd name="T19" fmla="*/ 2 h 55"/>
                <a:gd name="T20" fmla="*/ 9 w 55"/>
                <a:gd name="T21" fmla="*/ 8 h 55"/>
                <a:gd name="T22" fmla="*/ 2 w 55"/>
                <a:gd name="T23" fmla="*/ 17 h 55"/>
                <a:gd name="T24" fmla="*/ 0 w 55"/>
                <a:gd name="T25" fmla="*/ 28 h 55"/>
                <a:gd name="T26" fmla="*/ 2 w 55"/>
                <a:gd name="T27" fmla="*/ 39 h 55"/>
                <a:gd name="T28" fmla="*/ 9 w 55"/>
                <a:gd name="T29" fmla="*/ 47 h 55"/>
                <a:gd name="T30" fmla="*/ 17 w 55"/>
                <a:gd name="T31" fmla="*/ 53 h 55"/>
                <a:gd name="T32" fmla="*/ 28 w 55"/>
                <a:gd name="T33" fmla="*/ 55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5"/>
                <a:gd name="T53" fmla="*/ 55 w 55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5">
                  <a:moveTo>
                    <a:pt x="28" y="55"/>
                  </a:moveTo>
                  <a:lnTo>
                    <a:pt x="39" y="53"/>
                  </a:lnTo>
                  <a:lnTo>
                    <a:pt x="47" y="47"/>
                  </a:lnTo>
                  <a:lnTo>
                    <a:pt x="53" y="39"/>
                  </a:lnTo>
                  <a:lnTo>
                    <a:pt x="55" y="28"/>
                  </a:lnTo>
                  <a:lnTo>
                    <a:pt x="53" y="17"/>
                  </a:lnTo>
                  <a:lnTo>
                    <a:pt x="47" y="8"/>
                  </a:lnTo>
                  <a:lnTo>
                    <a:pt x="39" y="2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39"/>
                  </a:lnTo>
                  <a:lnTo>
                    <a:pt x="9" y="47"/>
                  </a:lnTo>
                  <a:lnTo>
                    <a:pt x="17" y="53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39" name="Freeform 176"/>
            <p:cNvSpPr>
              <a:spLocks/>
            </p:cNvSpPr>
            <p:nvPr/>
          </p:nvSpPr>
          <p:spPr bwMode="auto">
            <a:xfrm>
              <a:off x="6401" y="13591"/>
              <a:ext cx="156" cy="752"/>
            </a:xfrm>
            <a:custGeom>
              <a:avLst/>
              <a:gdLst>
                <a:gd name="T0" fmla="*/ 48 w 156"/>
                <a:gd name="T1" fmla="*/ 15 h 752"/>
                <a:gd name="T2" fmla="*/ 44 w 156"/>
                <a:gd name="T3" fmla="*/ 30 h 752"/>
                <a:gd name="T4" fmla="*/ 33 w 156"/>
                <a:gd name="T5" fmla="*/ 73 h 752"/>
                <a:gd name="T6" fmla="*/ 19 w 156"/>
                <a:gd name="T7" fmla="*/ 140 h 752"/>
                <a:gd name="T8" fmla="*/ 7 w 156"/>
                <a:gd name="T9" fmla="*/ 229 h 752"/>
                <a:gd name="T10" fmla="*/ 0 w 156"/>
                <a:gd name="T11" fmla="*/ 337 h 752"/>
                <a:gd name="T12" fmla="*/ 1 w 156"/>
                <a:gd name="T13" fmla="*/ 462 h 752"/>
                <a:gd name="T14" fmla="*/ 14 w 156"/>
                <a:gd name="T15" fmla="*/ 602 h 752"/>
                <a:gd name="T16" fmla="*/ 43 w 156"/>
                <a:gd name="T17" fmla="*/ 752 h 752"/>
                <a:gd name="T18" fmla="*/ 150 w 156"/>
                <a:gd name="T19" fmla="*/ 746 h 752"/>
                <a:gd name="T20" fmla="*/ 146 w 156"/>
                <a:gd name="T21" fmla="*/ 724 h 752"/>
                <a:gd name="T22" fmla="*/ 135 w 156"/>
                <a:gd name="T23" fmla="*/ 663 h 752"/>
                <a:gd name="T24" fmla="*/ 123 w 156"/>
                <a:gd name="T25" fmla="*/ 574 h 752"/>
                <a:gd name="T26" fmla="*/ 111 w 156"/>
                <a:gd name="T27" fmla="*/ 463 h 752"/>
                <a:gd name="T28" fmla="*/ 104 w 156"/>
                <a:gd name="T29" fmla="*/ 342 h 752"/>
                <a:gd name="T30" fmla="*/ 107 w 156"/>
                <a:gd name="T31" fmla="*/ 220 h 752"/>
                <a:gd name="T32" fmla="*/ 124 w 156"/>
                <a:gd name="T33" fmla="*/ 106 h 752"/>
                <a:gd name="T34" fmla="*/ 156 w 156"/>
                <a:gd name="T35" fmla="*/ 9 h 752"/>
                <a:gd name="T36" fmla="*/ 156 w 156"/>
                <a:gd name="T37" fmla="*/ 8 h 752"/>
                <a:gd name="T38" fmla="*/ 156 w 156"/>
                <a:gd name="T39" fmla="*/ 6 h 752"/>
                <a:gd name="T40" fmla="*/ 154 w 156"/>
                <a:gd name="T41" fmla="*/ 4 h 752"/>
                <a:gd name="T42" fmla="*/ 147 w 156"/>
                <a:gd name="T43" fmla="*/ 0 h 752"/>
                <a:gd name="T44" fmla="*/ 134 w 156"/>
                <a:gd name="T45" fmla="*/ 0 h 752"/>
                <a:gd name="T46" fmla="*/ 115 w 156"/>
                <a:gd name="T47" fmla="*/ 1 h 752"/>
                <a:gd name="T48" fmla="*/ 87 w 156"/>
                <a:gd name="T49" fmla="*/ 7 h 752"/>
                <a:gd name="T50" fmla="*/ 48 w 156"/>
                <a:gd name="T51" fmla="*/ 15 h 7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6"/>
                <a:gd name="T79" fmla="*/ 0 h 752"/>
                <a:gd name="T80" fmla="*/ 156 w 156"/>
                <a:gd name="T81" fmla="*/ 752 h 7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6" h="752">
                  <a:moveTo>
                    <a:pt x="48" y="15"/>
                  </a:moveTo>
                  <a:lnTo>
                    <a:pt x="44" y="30"/>
                  </a:lnTo>
                  <a:lnTo>
                    <a:pt x="33" y="73"/>
                  </a:lnTo>
                  <a:lnTo>
                    <a:pt x="19" y="140"/>
                  </a:lnTo>
                  <a:lnTo>
                    <a:pt x="7" y="229"/>
                  </a:lnTo>
                  <a:lnTo>
                    <a:pt x="0" y="337"/>
                  </a:lnTo>
                  <a:lnTo>
                    <a:pt x="1" y="462"/>
                  </a:lnTo>
                  <a:lnTo>
                    <a:pt x="14" y="602"/>
                  </a:lnTo>
                  <a:lnTo>
                    <a:pt x="43" y="752"/>
                  </a:lnTo>
                  <a:lnTo>
                    <a:pt x="150" y="746"/>
                  </a:lnTo>
                  <a:lnTo>
                    <a:pt x="146" y="724"/>
                  </a:lnTo>
                  <a:lnTo>
                    <a:pt x="135" y="663"/>
                  </a:lnTo>
                  <a:lnTo>
                    <a:pt x="123" y="574"/>
                  </a:lnTo>
                  <a:lnTo>
                    <a:pt x="111" y="463"/>
                  </a:lnTo>
                  <a:lnTo>
                    <a:pt x="104" y="342"/>
                  </a:lnTo>
                  <a:lnTo>
                    <a:pt x="107" y="220"/>
                  </a:lnTo>
                  <a:lnTo>
                    <a:pt x="124" y="106"/>
                  </a:lnTo>
                  <a:lnTo>
                    <a:pt x="156" y="9"/>
                  </a:lnTo>
                  <a:lnTo>
                    <a:pt x="156" y="8"/>
                  </a:lnTo>
                  <a:lnTo>
                    <a:pt x="156" y="6"/>
                  </a:lnTo>
                  <a:lnTo>
                    <a:pt x="154" y="4"/>
                  </a:lnTo>
                  <a:lnTo>
                    <a:pt x="147" y="0"/>
                  </a:lnTo>
                  <a:lnTo>
                    <a:pt x="134" y="0"/>
                  </a:lnTo>
                  <a:lnTo>
                    <a:pt x="115" y="1"/>
                  </a:lnTo>
                  <a:lnTo>
                    <a:pt x="87" y="7"/>
                  </a:lnTo>
                  <a:lnTo>
                    <a:pt x="48" y="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0" name="Freeform 177"/>
            <p:cNvSpPr>
              <a:spLocks/>
            </p:cNvSpPr>
            <p:nvPr/>
          </p:nvSpPr>
          <p:spPr bwMode="auto">
            <a:xfrm>
              <a:off x="7205" y="13498"/>
              <a:ext cx="212" cy="839"/>
            </a:xfrm>
            <a:custGeom>
              <a:avLst/>
              <a:gdLst>
                <a:gd name="T0" fmla="*/ 212 w 212"/>
                <a:gd name="T1" fmla="*/ 6 h 839"/>
                <a:gd name="T2" fmla="*/ 206 w 212"/>
                <a:gd name="T3" fmla="*/ 11 h 839"/>
                <a:gd name="T4" fmla="*/ 192 w 212"/>
                <a:gd name="T5" fmla="*/ 33 h 839"/>
                <a:gd name="T6" fmla="*/ 174 w 212"/>
                <a:gd name="T7" fmla="*/ 77 h 839"/>
                <a:gd name="T8" fmla="*/ 156 w 212"/>
                <a:gd name="T9" fmla="*/ 148 h 839"/>
                <a:gd name="T10" fmla="*/ 141 w 212"/>
                <a:gd name="T11" fmla="*/ 254 h 839"/>
                <a:gd name="T12" fmla="*/ 133 w 212"/>
                <a:gd name="T13" fmla="*/ 401 h 839"/>
                <a:gd name="T14" fmla="*/ 137 w 212"/>
                <a:gd name="T15" fmla="*/ 593 h 839"/>
                <a:gd name="T16" fmla="*/ 158 w 212"/>
                <a:gd name="T17" fmla="*/ 839 h 839"/>
                <a:gd name="T18" fmla="*/ 38 w 212"/>
                <a:gd name="T19" fmla="*/ 839 h 839"/>
                <a:gd name="T20" fmla="*/ 34 w 212"/>
                <a:gd name="T21" fmla="*/ 814 h 839"/>
                <a:gd name="T22" fmla="*/ 24 w 212"/>
                <a:gd name="T23" fmla="*/ 746 h 839"/>
                <a:gd name="T24" fmla="*/ 12 w 212"/>
                <a:gd name="T25" fmla="*/ 645 h 839"/>
                <a:gd name="T26" fmla="*/ 3 w 212"/>
                <a:gd name="T27" fmla="*/ 521 h 839"/>
                <a:gd name="T28" fmla="*/ 0 w 212"/>
                <a:gd name="T29" fmla="*/ 384 h 839"/>
                <a:gd name="T30" fmla="*/ 6 w 212"/>
                <a:gd name="T31" fmla="*/ 244 h 839"/>
                <a:gd name="T32" fmla="*/ 29 w 212"/>
                <a:gd name="T33" fmla="*/ 114 h 839"/>
                <a:gd name="T34" fmla="*/ 68 w 212"/>
                <a:gd name="T35" fmla="*/ 0 h 839"/>
                <a:gd name="T36" fmla="*/ 212 w 212"/>
                <a:gd name="T37" fmla="*/ 6 h 8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2"/>
                <a:gd name="T58" fmla="*/ 0 h 839"/>
                <a:gd name="T59" fmla="*/ 212 w 212"/>
                <a:gd name="T60" fmla="*/ 839 h 8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2" h="839">
                  <a:moveTo>
                    <a:pt x="212" y="6"/>
                  </a:moveTo>
                  <a:lnTo>
                    <a:pt x="206" y="11"/>
                  </a:lnTo>
                  <a:lnTo>
                    <a:pt x="192" y="33"/>
                  </a:lnTo>
                  <a:lnTo>
                    <a:pt x="174" y="77"/>
                  </a:lnTo>
                  <a:lnTo>
                    <a:pt x="156" y="148"/>
                  </a:lnTo>
                  <a:lnTo>
                    <a:pt x="141" y="254"/>
                  </a:lnTo>
                  <a:lnTo>
                    <a:pt x="133" y="401"/>
                  </a:lnTo>
                  <a:lnTo>
                    <a:pt x="137" y="593"/>
                  </a:lnTo>
                  <a:lnTo>
                    <a:pt x="158" y="839"/>
                  </a:lnTo>
                  <a:lnTo>
                    <a:pt x="38" y="839"/>
                  </a:lnTo>
                  <a:lnTo>
                    <a:pt x="34" y="814"/>
                  </a:lnTo>
                  <a:lnTo>
                    <a:pt x="24" y="746"/>
                  </a:lnTo>
                  <a:lnTo>
                    <a:pt x="12" y="645"/>
                  </a:lnTo>
                  <a:lnTo>
                    <a:pt x="3" y="521"/>
                  </a:lnTo>
                  <a:lnTo>
                    <a:pt x="0" y="384"/>
                  </a:lnTo>
                  <a:lnTo>
                    <a:pt x="6" y="244"/>
                  </a:lnTo>
                  <a:lnTo>
                    <a:pt x="29" y="114"/>
                  </a:lnTo>
                  <a:lnTo>
                    <a:pt x="68" y="0"/>
                  </a:lnTo>
                  <a:lnTo>
                    <a:pt x="212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1" name="Freeform 178"/>
            <p:cNvSpPr>
              <a:spLocks/>
            </p:cNvSpPr>
            <p:nvPr/>
          </p:nvSpPr>
          <p:spPr bwMode="auto">
            <a:xfrm>
              <a:off x="6406" y="13636"/>
              <a:ext cx="137" cy="656"/>
            </a:xfrm>
            <a:custGeom>
              <a:avLst/>
              <a:gdLst>
                <a:gd name="T0" fmla="*/ 43 w 137"/>
                <a:gd name="T1" fmla="*/ 12 h 656"/>
                <a:gd name="T2" fmla="*/ 39 w 137"/>
                <a:gd name="T3" fmla="*/ 25 h 656"/>
                <a:gd name="T4" fmla="*/ 30 w 137"/>
                <a:gd name="T5" fmla="*/ 62 h 656"/>
                <a:gd name="T6" fmla="*/ 19 w 137"/>
                <a:gd name="T7" fmla="*/ 122 h 656"/>
                <a:gd name="T8" fmla="*/ 7 w 137"/>
                <a:gd name="T9" fmla="*/ 199 h 656"/>
                <a:gd name="T10" fmla="*/ 0 w 137"/>
                <a:gd name="T11" fmla="*/ 294 h 656"/>
                <a:gd name="T12" fmla="*/ 1 w 137"/>
                <a:gd name="T13" fmla="*/ 403 h 656"/>
                <a:gd name="T14" fmla="*/ 12 w 137"/>
                <a:gd name="T15" fmla="*/ 524 h 656"/>
                <a:gd name="T16" fmla="*/ 38 w 137"/>
                <a:gd name="T17" fmla="*/ 656 h 656"/>
                <a:gd name="T18" fmla="*/ 132 w 137"/>
                <a:gd name="T19" fmla="*/ 650 h 656"/>
                <a:gd name="T20" fmla="*/ 127 w 137"/>
                <a:gd name="T21" fmla="*/ 631 h 656"/>
                <a:gd name="T22" fmla="*/ 119 w 137"/>
                <a:gd name="T23" fmla="*/ 578 h 656"/>
                <a:gd name="T24" fmla="*/ 107 w 137"/>
                <a:gd name="T25" fmla="*/ 499 h 656"/>
                <a:gd name="T26" fmla="*/ 97 w 137"/>
                <a:gd name="T27" fmla="*/ 403 h 656"/>
                <a:gd name="T28" fmla="*/ 92 w 137"/>
                <a:gd name="T29" fmla="*/ 297 h 656"/>
                <a:gd name="T30" fmla="*/ 94 w 137"/>
                <a:gd name="T31" fmla="*/ 192 h 656"/>
                <a:gd name="T32" fmla="*/ 108 w 137"/>
                <a:gd name="T33" fmla="*/ 91 h 656"/>
                <a:gd name="T34" fmla="*/ 137 w 137"/>
                <a:gd name="T35" fmla="*/ 7 h 656"/>
                <a:gd name="T36" fmla="*/ 137 w 137"/>
                <a:gd name="T37" fmla="*/ 6 h 656"/>
                <a:gd name="T38" fmla="*/ 137 w 137"/>
                <a:gd name="T39" fmla="*/ 4 h 656"/>
                <a:gd name="T40" fmla="*/ 135 w 137"/>
                <a:gd name="T41" fmla="*/ 2 h 656"/>
                <a:gd name="T42" fmla="*/ 129 w 137"/>
                <a:gd name="T43" fmla="*/ 0 h 656"/>
                <a:gd name="T44" fmla="*/ 119 w 137"/>
                <a:gd name="T45" fmla="*/ 0 h 656"/>
                <a:gd name="T46" fmla="*/ 101 w 137"/>
                <a:gd name="T47" fmla="*/ 1 h 656"/>
                <a:gd name="T48" fmla="*/ 77 w 137"/>
                <a:gd name="T49" fmla="*/ 5 h 656"/>
                <a:gd name="T50" fmla="*/ 43 w 137"/>
                <a:gd name="T51" fmla="*/ 12 h 6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"/>
                <a:gd name="T79" fmla="*/ 0 h 656"/>
                <a:gd name="T80" fmla="*/ 137 w 137"/>
                <a:gd name="T81" fmla="*/ 656 h 6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" h="656">
                  <a:moveTo>
                    <a:pt x="43" y="12"/>
                  </a:moveTo>
                  <a:lnTo>
                    <a:pt x="39" y="25"/>
                  </a:lnTo>
                  <a:lnTo>
                    <a:pt x="30" y="62"/>
                  </a:lnTo>
                  <a:lnTo>
                    <a:pt x="19" y="122"/>
                  </a:lnTo>
                  <a:lnTo>
                    <a:pt x="7" y="199"/>
                  </a:lnTo>
                  <a:lnTo>
                    <a:pt x="0" y="294"/>
                  </a:lnTo>
                  <a:lnTo>
                    <a:pt x="1" y="403"/>
                  </a:lnTo>
                  <a:lnTo>
                    <a:pt x="12" y="524"/>
                  </a:lnTo>
                  <a:lnTo>
                    <a:pt x="38" y="656"/>
                  </a:lnTo>
                  <a:lnTo>
                    <a:pt x="132" y="650"/>
                  </a:lnTo>
                  <a:lnTo>
                    <a:pt x="127" y="631"/>
                  </a:lnTo>
                  <a:lnTo>
                    <a:pt x="119" y="578"/>
                  </a:lnTo>
                  <a:lnTo>
                    <a:pt x="107" y="499"/>
                  </a:lnTo>
                  <a:lnTo>
                    <a:pt x="97" y="403"/>
                  </a:lnTo>
                  <a:lnTo>
                    <a:pt x="92" y="297"/>
                  </a:lnTo>
                  <a:lnTo>
                    <a:pt x="94" y="192"/>
                  </a:lnTo>
                  <a:lnTo>
                    <a:pt x="108" y="91"/>
                  </a:lnTo>
                  <a:lnTo>
                    <a:pt x="137" y="7"/>
                  </a:lnTo>
                  <a:lnTo>
                    <a:pt x="137" y="6"/>
                  </a:lnTo>
                  <a:lnTo>
                    <a:pt x="137" y="4"/>
                  </a:lnTo>
                  <a:lnTo>
                    <a:pt x="135" y="2"/>
                  </a:lnTo>
                  <a:lnTo>
                    <a:pt x="129" y="0"/>
                  </a:lnTo>
                  <a:lnTo>
                    <a:pt x="119" y="0"/>
                  </a:lnTo>
                  <a:lnTo>
                    <a:pt x="101" y="1"/>
                  </a:lnTo>
                  <a:lnTo>
                    <a:pt x="77" y="5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2" name="Freeform 179"/>
            <p:cNvSpPr>
              <a:spLocks/>
            </p:cNvSpPr>
            <p:nvPr/>
          </p:nvSpPr>
          <p:spPr bwMode="auto">
            <a:xfrm>
              <a:off x="6412" y="13680"/>
              <a:ext cx="116" cy="560"/>
            </a:xfrm>
            <a:custGeom>
              <a:avLst/>
              <a:gdLst>
                <a:gd name="T0" fmla="*/ 36 w 116"/>
                <a:gd name="T1" fmla="*/ 11 h 560"/>
                <a:gd name="T2" fmla="*/ 33 w 116"/>
                <a:gd name="T3" fmla="*/ 21 h 560"/>
                <a:gd name="T4" fmla="*/ 24 w 116"/>
                <a:gd name="T5" fmla="*/ 53 h 560"/>
                <a:gd name="T6" fmla="*/ 15 w 116"/>
                <a:gd name="T7" fmla="*/ 103 h 560"/>
                <a:gd name="T8" fmla="*/ 5 w 116"/>
                <a:gd name="T9" fmla="*/ 169 h 560"/>
                <a:gd name="T10" fmla="*/ 0 w 116"/>
                <a:gd name="T11" fmla="*/ 250 h 560"/>
                <a:gd name="T12" fmla="*/ 1 w 116"/>
                <a:gd name="T13" fmla="*/ 344 h 560"/>
                <a:gd name="T14" fmla="*/ 10 w 116"/>
                <a:gd name="T15" fmla="*/ 448 h 560"/>
                <a:gd name="T16" fmla="*/ 32 w 116"/>
                <a:gd name="T17" fmla="*/ 560 h 560"/>
                <a:gd name="T18" fmla="*/ 112 w 116"/>
                <a:gd name="T19" fmla="*/ 555 h 560"/>
                <a:gd name="T20" fmla="*/ 108 w 116"/>
                <a:gd name="T21" fmla="*/ 538 h 560"/>
                <a:gd name="T22" fmla="*/ 101 w 116"/>
                <a:gd name="T23" fmla="*/ 493 h 560"/>
                <a:gd name="T24" fmla="*/ 91 w 116"/>
                <a:gd name="T25" fmla="*/ 426 h 560"/>
                <a:gd name="T26" fmla="*/ 82 w 116"/>
                <a:gd name="T27" fmla="*/ 344 h 560"/>
                <a:gd name="T28" fmla="*/ 77 w 116"/>
                <a:gd name="T29" fmla="*/ 255 h 560"/>
                <a:gd name="T30" fmla="*/ 79 w 116"/>
                <a:gd name="T31" fmla="*/ 164 h 560"/>
                <a:gd name="T32" fmla="*/ 91 w 116"/>
                <a:gd name="T33" fmla="*/ 79 h 560"/>
                <a:gd name="T34" fmla="*/ 116 w 116"/>
                <a:gd name="T35" fmla="*/ 6 h 560"/>
                <a:gd name="T36" fmla="*/ 116 w 116"/>
                <a:gd name="T37" fmla="*/ 5 h 560"/>
                <a:gd name="T38" fmla="*/ 116 w 116"/>
                <a:gd name="T39" fmla="*/ 4 h 560"/>
                <a:gd name="T40" fmla="*/ 114 w 116"/>
                <a:gd name="T41" fmla="*/ 2 h 560"/>
                <a:gd name="T42" fmla="*/ 109 w 116"/>
                <a:gd name="T43" fmla="*/ 0 h 560"/>
                <a:gd name="T44" fmla="*/ 100 w 116"/>
                <a:gd name="T45" fmla="*/ 0 h 560"/>
                <a:gd name="T46" fmla="*/ 86 w 116"/>
                <a:gd name="T47" fmla="*/ 1 h 560"/>
                <a:gd name="T48" fmla="*/ 65 w 116"/>
                <a:gd name="T49" fmla="*/ 4 h 560"/>
                <a:gd name="T50" fmla="*/ 36 w 116"/>
                <a:gd name="T51" fmla="*/ 11 h 5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6"/>
                <a:gd name="T79" fmla="*/ 0 h 560"/>
                <a:gd name="T80" fmla="*/ 116 w 116"/>
                <a:gd name="T81" fmla="*/ 560 h 5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6" h="560">
                  <a:moveTo>
                    <a:pt x="36" y="11"/>
                  </a:moveTo>
                  <a:lnTo>
                    <a:pt x="33" y="21"/>
                  </a:lnTo>
                  <a:lnTo>
                    <a:pt x="24" y="53"/>
                  </a:lnTo>
                  <a:lnTo>
                    <a:pt x="15" y="103"/>
                  </a:lnTo>
                  <a:lnTo>
                    <a:pt x="5" y="169"/>
                  </a:lnTo>
                  <a:lnTo>
                    <a:pt x="0" y="250"/>
                  </a:lnTo>
                  <a:lnTo>
                    <a:pt x="1" y="344"/>
                  </a:lnTo>
                  <a:lnTo>
                    <a:pt x="10" y="448"/>
                  </a:lnTo>
                  <a:lnTo>
                    <a:pt x="32" y="560"/>
                  </a:lnTo>
                  <a:lnTo>
                    <a:pt x="112" y="555"/>
                  </a:lnTo>
                  <a:lnTo>
                    <a:pt x="108" y="538"/>
                  </a:lnTo>
                  <a:lnTo>
                    <a:pt x="101" y="493"/>
                  </a:lnTo>
                  <a:lnTo>
                    <a:pt x="91" y="426"/>
                  </a:lnTo>
                  <a:lnTo>
                    <a:pt x="82" y="344"/>
                  </a:lnTo>
                  <a:lnTo>
                    <a:pt x="77" y="255"/>
                  </a:lnTo>
                  <a:lnTo>
                    <a:pt x="79" y="164"/>
                  </a:lnTo>
                  <a:lnTo>
                    <a:pt x="91" y="79"/>
                  </a:lnTo>
                  <a:lnTo>
                    <a:pt x="116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65" y="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3" name="Freeform 180"/>
            <p:cNvSpPr>
              <a:spLocks/>
            </p:cNvSpPr>
            <p:nvPr/>
          </p:nvSpPr>
          <p:spPr bwMode="auto">
            <a:xfrm>
              <a:off x="6417" y="13724"/>
              <a:ext cx="97" cy="463"/>
            </a:xfrm>
            <a:custGeom>
              <a:avLst/>
              <a:gdLst>
                <a:gd name="T0" fmla="*/ 30 w 97"/>
                <a:gd name="T1" fmla="*/ 9 h 463"/>
                <a:gd name="T2" fmla="*/ 27 w 97"/>
                <a:gd name="T3" fmla="*/ 17 h 463"/>
                <a:gd name="T4" fmla="*/ 20 w 97"/>
                <a:gd name="T5" fmla="*/ 44 h 463"/>
                <a:gd name="T6" fmla="*/ 12 w 97"/>
                <a:gd name="T7" fmla="*/ 85 h 463"/>
                <a:gd name="T8" fmla="*/ 4 w 97"/>
                <a:gd name="T9" fmla="*/ 140 h 463"/>
                <a:gd name="T10" fmla="*/ 0 w 97"/>
                <a:gd name="T11" fmla="*/ 207 h 463"/>
                <a:gd name="T12" fmla="*/ 0 w 97"/>
                <a:gd name="T13" fmla="*/ 285 h 463"/>
                <a:gd name="T14" fmla="*/ 9 w 97"/>
                <a:gd name="T15" fmla="*/ 370 h 463"/>
                <a:gd name="T16" fmla="*/ 26 w 97"/>
                <a:gd name="T17" fmla="*/ 463 h 463"/>
                <a:gd name="T18" fmla="*/ 93 w 97"/>
                <a:gd name="T19" fmla="*/ 460 h 463"/>
                <a:gd name="T20" fmla="*/ 89 w 97"/>
                <a:gd name="T21" fmla="*/ 446 h 463"/>
                <a:gd name="T22" fmla="*/ 83 w 97"/>
                <a:gd name="T23" fmla="*/ 408 h 463"/>
                <a:gd name="T24" fmla="*/ 75 w 97"/>
                <a:gd name="T25" fmla="*/ 353 h 463"/>
                <a:gd name="T26" fmla="*/ 68 w 97"/>
                <a:gd name="T27" fmla="*/ 285 h 463"/>
                <a:gd name="T28" fmla="*/ 65 w 97"/>
                <a:gd name="T29" fmla="*/ 211 h 463"/>
                <a:gd name="T30" fmla="*/ 67 w 97"/>
                <a:gd name="T31" fmla="*/ 136 h 463"/>
                <a:gd name="T32" fmla="*/ 76 w 97"/>
                <a:gd name="T33" fmla="*/ 65 h 463"/>
                <a:gd name="T34" fmla="*/ 97 w 97"/>
                <a:gd name="T35" fmla="*/ 5 h 463"/>
                <a:gd name="T36" fmla="*/ 97 w 97"/>
                <a:gd name="T37" fmla="*/ 4 h 463"/>
                <a:gd name="T38" fmla="*/ 97 w 97"/>
                <a:gd name="T39" fmla="*/ 3 h 463"/>
                <a:gd name="T40" fmla="*/ 95 w 97"/>
                <a:gd name="T41" fmla="*/ 1 h 463"/>
                <a:gd name="T42" fmla="*/ 91 w 97"/>
                <a:gd name="T43" fmla="*/ 0 h 463"/>
                <a:gd name="T44" fmla="*/ 84 w 97"/>
                <a:gd name="T45" fmla="*/ 0 h 463"/>
                <a:gd name="T46" fmla="*/ 71 w 97"/>
                <a:gd name="T47" fmla="*/ 0 h 463"/>
                <a:gd name="T48" fmla="*/ 54 w 97"/>
                <a:gd name="T49" fmla="*/ 3 h 463"/>
                <a:gd name="T50" fmla="*/ 30 w 97"/>
                <a:gd name="T51" fmla="*/ 9 h 4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463"/>
                <a:gd name="T80" fmla="*/ 97 w 97"/>
                <a:gd name="T81" fmla="*/ 463 h 46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463">
                  <a:moveTo>
                    <a:pt x="30" y="9"/>
                  </a:moveTo>
                  <a:lnTo>
                    <a:pt x="27" y="17"/>
                  </a:lnTo>
                  <a:lnTo>
                    <a:pt x="20" y="44"/>
                  </a:lnTo>
                  <a:lnTo>
                    <a:pt x="12" y="85"/>
                  </a:lnTo>
                  <a:lnTo>
                    <a:pt x="4" y="140"/>
                  </a:lnTo>
                  <a:lnTo>
                    <a:pt x="0" y="207"/>
                  </a:lnTo>
                  <a:lnTo>
                    <a:pt x="0" y="285"/>
                  </a:lnTo>
                  <a:lnTo>
                    <a:pt x="9" y="370"/>
                  </a:lnTo>
                  <a:lnTo>
                    <a:pt x="26" y="463"/>
                  </a:lnTo>
                  <a:lnTo>
                    <a:pt x="93" y="460"/>
                  </a:lnTo>
                  <a:lnTo>
                    <a:pt x="89" y="446"/>
                  </a:lnTo>
                  <a:lnTo>
                    <a:pt x="83" y="408"/>
                  </a:lnTo>
                  <a:lnTo>
                    <a:pt x="75" y="353"/>
                  </a:lnTo>
                  <a:lnTo>
                    <a:pt x="68" y="285"/>
                  </a:lnTo>
                  <a:lnTo>
                    <a:pt x="65" y="211"/>
                  </a:lnTo>
                  <a:lnTo>
                    <a:pt x="67" y="136"/>
                  </a:lnTo>
                  <a:lnTo>
                    <a:pt x="76" y="65"/>
                  </a:lnTo>
                  <a:lnTo>
                    <a:pt x="97" y="5"/>
                  </a:lnTo>
                  <a:lnTo>
                    <a:pt x="97" y="4"/>
                  </a:lnTo>
                  <a:lnTo>
                    <a:pt x="97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4" y="0"/>
                  </a:lnTo>
                  <a:lnTo>
                    <a:pt x="71" y="0"/>
                  </a:lnTo>
                  <a:lnTo>
                    <a:pt x="54" y="3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4" name="Freeform 181"/>
            <p:cNvSpPr>
              <a:spLocks/>
            </p:cNvSpPr>
            <p:nvPr/>
          </p:nvSpPr>
          <p:spPr bwMode="auto">
            <a:xfrm>
              <a:off x="6422" y="13768"/>
              <a:ext cx="77" cy="367"/>
            </a:xfrm>
            <a:custGeom>
              <a:avLst/>
              <a:gdLst>
                <a:gd name="T0" fmla="*/ 24 w 77"/>
                <a:gd name="T1" fmla="*/ 8 h 367"/>
                <a:gd name="T2" fmla="*/ 22 w 77"/>
                <a:gd name="T3" fmla="*/ 15 h 367"/>
                <a:gd name="T4" fmla="*/ 17 w 77"/>
                <a:gd name="T5" fmla="*/ 36 h 367"/>
                <a:gd name="T6" fmla="*/ 10 w 77"/>
                <a:gd name="T7" fmla="*/ 68 h 367"/>
                <a:gd name="T8" fmla="*/ 4 w 77"/>
                <a:gd name="T9" fmla="*/ 112 h 367"/>
                <a:gd name="T10" fmla="*/ 0 w 77"/>
                <a:gd name="T11" fmla="*/ 164 h 367"/>
                <a:gd name="T12" fmla="*/ 0 w 77"/>
                <a:gd name="T13" fmla="*/ 226 h 367"/>
                <a:gd name="T14" fmla="*/ 7 w 77"/>
                <a:gd name="T15" fmla="*/ 294 h 367"/>
                <a:gd name="T16" fmla="*/ 21 w 77"/>
                <a:gd name="T17" fmla="*/ 367 h 367"/>
                <a:gd name="T18" fmla="*/ 74 w 77"/>
                <a:gd name="T19" fmla="*/ 364 h 367"/>
                <a:gd name="T20" fmla="*/ 71 w 77"/>
                <a:gd name="T21" fmla="*/ 353 h 367"/>
                <a:gd name="T22" fmla="*/ 66 w 77"/>
                <a:gd name="T23" fmla="*/ 323 h 367"/>
                <a:gd name="T24" fmla="*/ 60 w 77"/>
                <a:gd name="T25" fmla="*/ 280 h 367"/>
                <a:gd name="T26" fmla="*/ 54 w 77"/>
                <a:gd name="T27" fmla="*/ 226 h 367"/>
                <a:gd name="T28" fmla="*/ 51 w 77"/>
                <a:gd name="T29" fmla="*/ 168 h 367"/>
                <a:gd name="T30" fmla="*/ 53 w 77"/>
                <a:gd name="T31" fmla="*/ 107 h 367"/>
                <a:gd name="T32" fmla="*/ 61 w 77"/>
                <a:gd name="T33" fmla="*/ 52 h 367"/>
                <a:gd name="T34" fmla="*/ 77 w 77"/>
                <a:gd name="T35" fmla="*/ 5 h 367"/>
                <a:gd name="T36" fmla="*/ 77 w 77"/>
                <a:gd name="T37" fmla="*/ 5 h 367"/>
                <a:gd name="T38" fmla="*/ 77 w 77"/>
                <a:gd name="T39" fmla="*/ 2 h 367"/>
                <a:gd name="T40" fmla="*/ 76 w 77"/>
                <a:gd name="T41" fmla="*/ 1 h 367"/>
                <a:gd name="T42" fmla="*/ 72 w 77"/>
                <a:gd name="T43" fmla="*/ 0 h 367"/>
                <a:gd name="T44" fmla="*/ 66 w 77"/>
                <a:gd name="T45" fmla="*/ 0 h 367"/>
                <a:gd name="T46" fmla="*/ 56 w 77"/>
                <a:gd name="T47" fmla="*/ 1 h 367"/>
                <a:gd name="T48" fmla="*/ 43 w 77"/>
                <a:gd name="T49" fmla="*/ 4 h 367"/>
                <a:gd name="T50" fmla="*/ 24 w 77"/>
                <a:gd name="T51" fmla="*/ 8 h 3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7"/>
                <a:gd name="T79" fmla="*/ 0 h 367"/>
                <a:gd name="T80" fmla="*/ 77 w 77"/>
                <a:gd name="T81" fmla="*/ 367 h 3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7" h="367">
                  <a:moveTo>
                    <a:pt x="24" y="8"/>
                  </a:moveTo>
                  <a:lnTo>
                    <a:pt x="22" y="15"/>
                  </a:lnTo>
                  <a:lnTo>
                    <a:pt x="17" y="36"/>
                  </a:lnTo>
                  <a:lnTo>
                    <a:pt x="10" y="68"/>
                  </a:lnTo>
                  <a:lnTo>
                    <a:pt x="4" y="112"/>
                  </a:lnTo>
                  <a:lnTo>
                    <a:pt x="0" y="164"/>
                  </a:lnTo>
                  <a:lnTo>
                    <a:pt x="0" y="226"/>
                  </a:lnTo>
                  <a:lnTo>
                    <a:pt x="7" y="294"/>
                  </a:lnTo>
                  <a:lnTo>
                    <a:pt x="21" y="367"/>
                  </a:lnTo>
                  <a:lnTo>
                    <a:pt x="74" y="364"/>
                  </a:lnTo>
                  <a:lnTo>
                    <a:pt x="71" y="353"/>
                  </a:lnTo>
                  <a:lnTo>
                    <a:pt x="66" y="323"/>
                  </a:lnTo>
                  <a:lnTo>
                    <a:pt x="60" y="280"/>
                  </a:lnTo>
                  <a:lnTo>
                    <a:pt x="54" y="226"/>
                  </a:lnTo>
                  <a:lnTo>
                    <a:pt x="51" y="168"/>
                  </a:lnTo>
                  <a:lnTo>
                    <a:pt x="53" y="107"/>
                  </a:lnTo>
                  <a:lnTo>
                    <a:pt x="61" y="52"/>
                  </a:lnTo>
                  <a:lnTo>
                    <a:pt x="77" y="5"/>
                  </a:lnTo>
                  <a:lnTo>
                    <a:pt x="77" y="2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5" name="Freeform 182"/>
            <p:cNvSpPr>
              <a:spLocks/>
            </p:cNvSpPr>
            <p:nvPr/>
          </p:nvSpPr>
          <p:spPr bwMode="auto">
            <a:xfrm>
              <a:off x="6428" y="13813"/>
              <a:ext cx="56" cy="271"/>
            </a:xfrm>
            <a:custGeom>
              <a:avLst/>
              <a:gdLst>
                <a:gd name="T0" fmla="*/ 17 w 56"/>
                <a:gd name="T1" fmla="*/ 5 h 271"/>
                <a:gd name="T2" fmla="*/ 16 w 56"/>
                <a:gd name="T3" fmla="*/ 10 h 271"/>
                <a:gd name="T4" fmla="*/ 12 w 56"/>
                <a:gd name="T5" fmla="*/ 25 h 271"/>
                <a:gd name="T6" fmla="*/ 6 w 56"/>
                <a:gd name="T7" fmla="*/ 49 h 271"/>
                <a:gd name="T8" fmla="*/ 2 w 56"/>
                <a:gd name="T9" fmla="*/ 82 h 271"/>
                <a:gd name="T10" fmla="*/ 0 w 56"/>
                <a:gd name="T11" fmla="*/ 122 h 271"/>
                <a:gd name="T12" fmla="*/ 0 w 56"/>
                <a:gd name="T13" fmla="*/ 166 h 271"/>
                <a:gd name="T14" fmla="*/ 4 w 56"/>
                <a:gd name="T15" fmla="*/ 217 h 271"/>
                <a:gd name="T16" fmla="*/ 15 w 56"/>
                <a:gd name="T17" fmla="*/ 271 h 271"/>
                <a:gd name="T18" fmla="*/ 54 w 56"/>
                <a:gd name="T19" fmla="*/ 268 h 271"/>
                <a:gd name="T20" fmla="*/ 52 w 56"/>
                <a:gd name="T21" fmla="*/ 261 h 271"/>
                <a:gd name="T22" fmla="*/ 48 w 56"/>
                <a:gd name="T23" fmla="*/ 238 h 271"/>
                <a:gd name="T24" fmla="*/ 44 w 56"/>
                <a:gd name="T25" fmla="*/ 206 h 271"/>
                <a:gd name="T26" fmla="*/ 40 w 56"/>
                <a:gd name="T27" fmla="*/ 166 h 271"/>
                <a:gd name="T28" fmla="*/ 37 w 56"/>
                <a:gd name="T29" fmla="*/ 123 h 271"/>
                <a:gd name="T30" fmla="*/ 39 w 56"/>
                <a:gd name="T31" fmla="*/ 78 h 271"/>
                <a:gd name="T32" fmla="*/ 44 w 56"/>
                <a:gd name="T33" fmla="*/ 37 h 271"/>
                <a:gd name="T34" fmla="*/ 56 w 56"/>
                <a:gd name="T35" fmla="*/ 3 h 271"/>
                <a:gd name="T36" fmla="*/ 56 w 56"/>
                <a:gd name="T37" fmla="*/ 3 h 271"/>
                <a:gd name="T38" fmla="*/ 56 w 56"/>
                <a:gd name="T39" fmla="*/ 2 h 271"/>
                <a:gd name="T40" fmla="*/ 55 w 56"/>
                <a:gd name="T41" fmla="*/ 1 h 271"/>
                <a:gd name="T42" fmla="*/ 52 w 56"/>
                <a:gd name="T43" fmla="*/ 0 h 271"/>
                <a:gd name="T44" fmla="*/ 48 w 56"/>
                <a:gd name="T45" fmla="*/ 0 h 271"/>
                <a:gd name="T46" fmla="*/ 42 w 56"/>
                <a:gd name="T47" fmla="*/ 0 h 271"/>
                <a:gd name="T48" fmla="*/ 31 w 56"/>
                <a:gd name="T49" fmla="*/ 2 h 271"/>
                <a:gd name="T50" fmla="*/ 17 w 56"/>
                <a:gd name="T51" fmla="*/ 5 h 2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271"/>
                <a:gd name="T80" fmla="*/ 56 w 56"/>
                <a:gd name="T81" fmla="*/ 271 h 27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271">
                  <a:moveTo>
                    <a:pt x="17" y="5"/>
                  </a:moveTo>
                  <a:lnTo>
                    <a:pt x="16" y="10"/>
                  </a:lnTo>
                  <a:lnTo>
                    <a:pt x="12" y="25"/>
                  </a:lnTo>
                  <a:lnTo>
                    <a:pt x="6" y="49"/>
                  </a:lnTo>
                  <a:lnTo>
                    <a:pt x="2" y="82"/>
                  </a:lnTo>
                  <a:lnTo>
                    <a:pt x="0" y="122"/>
                  </a:lnTo>
                  <a:lnTo>
                    <a:pt x="0" y="166"/>
                  </a:lnTo>
                  <a:lnTo>
                    <a:pt x="4" y="217"/>
                  </a:lnTo>
                  <a:lnTo>
                    <a:pt x="15" y="271"/>
                  </a:lnTo>
                  <a:lnTo>
                    <a:pt x="54" y="268"/>
                  </a:lnTo>
                  <a:lnTo>
                    <a:pt x="52" y="261"/>
                  </a:lnTo>
                  <a:lnTo>
                    <a:pt x="48" y="238"/>
                  </a:lnTo>
                  <a:lnTo>
                    <a:pt x="44" y="206"/>
                  </a:lnTo>
                  <a:lnTo>
                    <a:pt x="40" y="166"/>
                  </a:lnTo>
                  <a:lnTo>
                    <a:pt x="37" y="123"/>
                  </a:lnTo>
                  <a:lnTo>
                    <a:pt x="39" y="78"/>
                  </a:lnTo>
                  <a:lnTo>
                    <a:pt x="44" y="37"/>
                  </a:lnTo>
                  <a:lnTo>
                    <a:pt x="56" y="3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1" y="2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6" name="Freeform 183"/>
            <p:cNvSpPr>
              <a:spLocks/>
            </p:cNvSpPr>
            <p:nvPr/>
          </p:nvSpPr>
          <p:spPr bwMode="auto">
            <a:xfrm>
              <a:off x="7211" y="13549"/>
              <a:ext cx="186" cy="732"/>
            </a:xfrm>
            <a:custGeom>
              <a:avLst/>
              <a:gdLst>
                <a:gd name="T0" fmla="*/ 186 w 186"/>
                <a:gd name="T1" fmla="*/ 6 h 732"/>
                <a:gd name="T2" fmla="*/ 182 w 186"/>
                <a:gd name="T3" fmla="*/ 11 h 732"/>
                <a:gd name="T4" fmla="*/ 169 w 186"/>
                <a:gd name="T5" fmla="*/ 29 h 732"/>
                <a:gd name="T6" fmla="*/ 153 w 186"/>
                <a:gd name="T7" fmla="*/ 67 h 732"/>
                <a:gd name="T8" fmla="*/ 137 w 186"/>
                <a:gd name="T9" fmla="*/ 130 h 732"/>
                <a:gd name="T10" fmla="*/ 124 w 186"/>
                <a:gd name="T11" fmla="*/ 221 h 732"/>
                <a:gd name="T12" fmla="*/ 117 w 186"/>
                <a:gd name="T13" fmla="*/ 350 h 732"/>
                <a:gd name="T14" fmla="*/ 122 w 186"/>
                <a:gd name="T15" fmla="*/ 517 h 732"/>
                <a:gd name="T16" fmla="*/ 139 w 186"/>
                <a:gd name="T17" fmla="*/ 732 h 732"/>
                <a:gd name="T18" fmla="*/ 34 w 186"/>
                <a:gd name="T19" fmla="*/ 732 h 732"/>
                <a:gd name="T20" fmla="*/ 31 w 186"/>
                <a:gd name="T21" fmla="*/ 711 h 732"/>
                <a:gd name="T22" fmla="*/ 22 w 186"/>
                <a:gd name="T23" fmla="*/ 651 h 732"/>
                <a:gd name="T24" fmla="*/ 12 w 186"/>
                <a:gd name="T25" fmla="*/ 563 h 732"/>
                <a:gd name="T26" fmla="*/ 3 w 186"/>
                <a:gd name="T27" fmla="*/ 454 h 732"/>
                <a:gd name="T28" fmla="*/ 0 w 186"/>
                <a:gd name="T29" fmla="*/ 335 h 732"/>
                <a:gd name="T30" fmla="*/ 6 w 186"/>
                <a:gd name="T31" fmla="*/ 213 h 732"/>
                <a:gd name="T32" fmla="*/ 25 w 186"/>
                <a:gd name="T33" fmla="*/ 98 h 732"/>
                <a:gd name="T34" fmla="*/ 60 w 186"/>
                <a:gd name="T35" fmla="*/ 0 h 732"/>
                <a:gd name="T36" fmla="*/ 186 w 186"/>
                <a:gd name="T37" fmla="*/ 6 h 7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6"/>
                <a:gd name="T58" fmla="*/ 0 h 732"/>
                <a:gd name="T59" fmla="*/ 186 w 186"/>
                <a:gd name="T60" fmla="*/ 732 h 7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6" h="732">
                  <a:moveTo>
                    <a:pt x="186" y="6"/>
                  </a:moveTo>
                  <a:lnTo>
                    <a:pt x="182" y="11"/>
                  </a:lnTo>
                  <a:lnTo>
                    <a:pt x="169" y="29"/>
                  </a:lnTo>
                  <a:lnTo>
                    <a:pt x="153" y="67"/>
                  </a:lnTo>
                  <a:lnTo>
                    <a:pt x="137" y="130"/>
                  </a:lnTo>
                  <a:lnTo>
                    <a:pt x="124" y="221"/>
                  </a:lnTo>
                  <a:lnTo>
                    <a:pt x="117" y="350"/>
                  </a:lnTo>
                  <a:lnTo>
                    <a:pt x="122" y="517"/>
                  </a:lnTo>
                  <a:lnTo>
                    <a:pt x="139" y="732"/>
                  </a:lnTo>
                  <a:lnTo>
                    <a:pt x="34" y="732"/>
                  </a:lnTo>
                  <a:lnTo>
                    <a:pt x="31" y="711"/>
                  </a:lnTo>
                  <a:lnTo>
                    <a:pt x="22" y="651"/>
                  </a:lnTo>
                  <a:lnTo>
                    <a:pt x="12" y="563"/>
                  </a:lnTo>
                  <a:lnTo>
                    <a:pt x="3" y="454"/>
                  </a:lnTo>
                  <a:lnTo>
                    <a:pt x="0" y="335"/>
                  </a:lnTo>
                  <a:lnTo>
                    <a:pt x="6" y="213"/>
                  </a:lnTo>
                  <a:lnTo>
                    <a:pt x="25" y="98"/>
                  </a:lnTo>
                  <a:lnTo>
                    <a:pt x="60" y="0"/>
                  </a:lnTo>
                  <a:lnTo>
                    <a:pt x="186" y="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7" name="Freeform 184"/>
            <p:cNvSpPr>
              <a:spLocks/>
            </p:cNvSpPr>
            <p:nvPr/>
          </p:nvSpPr>
          <p:spPr bwMode="auto">
            <a:xfrm>
              <a:off x="7219" y="13600"/>
              <a:ext cx="158" cy="625"/>
            </a:xfrm>
            <a:custGeom>
              <a:avLst/>
              <a:gdLst>
                <a:gd name="T0" fmla="*/ 158 w 158"/>
                <a:gd name="T1" fmla="*/ 4 h 625"/>
                <a:gd name="T2" fmla="*/ 153 w 158"/>
                <a:gd name="T3" fmla="*/ 9 h 625"/>
                <a:gd name="T4" fmla="*/ 144 w 158"/>
                <a:gd name="T5" fmla="*/ 25 h 625"/>
                <a:gd name="T6" fmla="*/ 130 w 158"/>
                <a:gd name="T7" fmla="*/ 57 h 625"/>
                <a:gd name="T8" fmla="*/ 116 w 158"/>
                <a:gd name="T9" fmla="*/ 110 h 625"/>
                <a:gd name="T10" fmla="*/ 105 w 158"/>
                <a:gd name="T11" fmla="*/ 189 h 625"/>
                <a:gd name="T12" fmla="*/ 100 w 158"/>
                <a:gd name="T13" fmla="*/ 298 h 625"/>
                <a:gd name="T14" fmla="*/ 103 w 158"/>
                <a:gd name="T15" fmla="*/ 441 h 625"/>
                <a:gd name="T16" fmla="*/ 118 w 158"/>
                <a:gd name="T17" fmla="*/ 625 h 625"/>
                <a:gd name="T18" fmla="*/ 29 w 158"/>
                <a:gd name="T19" fmla="*/ 625 h 625"/>
                <a:gd name="T20" fmla="*/ 25 w 158"/>
                <a:gd name="T21" fmla="*/ 607 h 625"/>
                <a:gd name="T22" fmla="*/ 18 w 158"/>
                <a:gd name="T23" fmla="*/ 556 h 625"/>
                <a:gd name="T24" fmla="*/ 9 w 158"/>
                <a:gd name="T25" fmla="*/ 480 h 625"/>
                <a:gd name="T26" fmla="*/ 2 w 158"/>
                <a:gd name="T27" fmla="*/ 387 h 625"/>
                <a:gd name="T28" fmla="*/ 0 w 158"/>
                <a:gd name="T29" fmla="*/ 286 h 625"/>
                <a:gd name="T30" fmla="*/ 5 w 158"/>
                <a:gd name="T31" fmla="*/ 182 h 625"/>
                <a:gd name="T32" fmla="*/ 21 w 158"/>
                <a:gd name="T33" fmla="*/ 84 h 625"/>
                <a:gd name="T34" fmla="*/ 51 w 158"/>
                <a:gd name="T35" fmla="*/ 0 h 625"/>
                <a:gd name="T36" fmla="*/ 158 w 158"/>
                <a:gd name="T37" fmla="*/ 4 h 6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8"/>
                <a:gd name="T58" fmla="*/ 0 h 625"/>
                <a:gd name="T59" fmla="*/ 158 w 158"/>
                <a:gd name="T60" fmla="*/ 625 h 6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8" h="625">
                  <a:moveTo>
                    <a:pt x="158" y="4"/>
                  </a:moveTo>
                  <a:lnTo>
                    <a:pt x="153" y="9"/>
                  </a:lnTo>
                  <a:lnTo>
                    <a:pt x="144" y="25"/>
                  </a:lnTo>
                  <a:lnTo>
                    <a:pt x="130" y="57"/>
                  </a:lnTo>
                  <a:lnTo>
                    <a:pt x="116" y="110"/>
                  </a:lnTo>
                  <a:lnTo>
                    <a:pt x="105" y="189"/>
                  </a:lnTo>
                  <a:lnTo>
                    <a:pt x="100" y="298"/>
                  </a:lnTo>
                  <a:lnTo>
                    <a:pt x="103" y="441"/>
                  </a:lnTo>
                  <a:lnTo>
                    <a:pt x="118" y="625"/>
                  </a:lnTo>
                  <a:lnTo>
                    <a:pt x="29" y="625"/>
                  </a:lnTo>
                  <a:lnTo>
                    <a:pt x="25" y="607"/>
                  </a:lnTo>
                  <a:lnTo>
                    <a:pt x="18" y="556"/>
                  </a:lnTo>
                  <a:lnTo>
                    <a:pt x="9" y="480"/>
                  </a:lnTo>
                  <a:lnTo>
                    <a:pt x="2" y="387"/>
                  </a:lnTo>
                  <a:lnTo>
                    <a:pt x="0" y="286"/>
                  </a:lnTo>
                  <a:lnTo>
                    <a:pt x="5" y="182"/>
                  </a:lnTo>
                  <a:lnTo>
                    <a:pt x="21" y="84"/>
                  </a:lnTo>
                  <a:lnTo>
                    <a:pt x="51" y="0"/>
                  </a:lnTo>
                  <a:lnTo>
                    <a:pt x="158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8" name="Freeform 185"/>
            <p:cNvSpPr>
              <a:spLocks/>
            </p:cNvSpPr>
            <p:nvPr/>
          </p:nvSpPr>
          <p:spPr bwMode="auto">
            <a:xfrm>
              <a:off x="7225" y="13651"/>
              <a:ext cx="131" cy="517"/>
            </a:xfrm>
            <a:custGeom>
              <a:avLst/>
              <a:gdLst>
                <a:gd name="T0" fmla="*/ 131 w 131"/>
                <a:gd name="T1" fmla="*/ 4 h 517"/>
                <a:gd name="T2" fmla="*/ 128 w 131"/>
                <a:gd name="T3" fmla="*/ 7 h 517"/>
                <a:gd name="T4" fmla="*/ 119 w 131"/>
                <a:gd name="T5" fmla="*/ 21 h 517"/>
                <a:gd name="T6" fmla="*/ 109 w 131"/>
                <a:gd name="T7" fmla="*/ 47 h 517"/>
                <a:gd name="T8" fmla="*/ 97 w 131"/>
                <a:gd name="T9" fmla="*/ 91 h 517"/>
                <a:gd name="T10" fmla="*/ 88 w 131"/>
                <a:gd name="T11" fmla="*/ 156 h 517"/>
                <a:gd name="T12" fmla="*/ 84 w 131"/>
                <a:gd name="T13" fmla="*/ 247 h 517"/>
                <a:gd name="T14" fmla="*/ 86 w 131"/>
                <a:gd name="T15" fmla="*/ 366 h 517"/>
                <a:gd name="T16" fmla="*/ 99 w 131"/>
                <a:gd name="T17" fmla="*/ 517 h 517"/>
                <a:gd name="T18" fmla="*/ 25 w 131"/>
                <a:gd name="T19" fmla="*/ 517 h 517"/>
                <a:gd name="T20" fmla="*/ 23 w 131"/>
                <a:gd name="T21" fmla="*/ 502 h 517"/>
                <a:gd name="T22" fmla="*/ 16 w 131"/>
                <a:gd name="T23" fmla="*/ 460 h 517"/>
                <a:gd name="T24" fmla="*/ 9 w 131"/>
                <a:gd name="T25" fmla="*/ 397 h 517"/>
                <a:gd name="T26" fmla="*/ 2 w 131"/>
                <a:gd name="T27" fmla="*/ 320 h 517"/>
                <a:gd name="T28" fmla="*/ 0 w 131"/>
                <a:gd name="T29" fmla="*/ 236 h 517"/>
                <a:gd name="T30" fmla="*/ 4 w 131"/>
                <a:gd name="T31" fmla="*/ 151 h 517"/>
                <a:gd name="T32" fmla="*/ 18 w 131"/>
                <a:gd name="T33" fmla="*/ 70 h 517"/>
                <a:gd name="T34" fmla="*/ 43 w 131"/>
                <a:gd name="T35" fmla="*/ 0 h 517"/>
                <a:gd name="T36" fmla="*/ 131 w 131"/>
                <a:gd name="T37" fmla="*/ 4 h 5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1"/>
                <a:gd name="T58" fmla="*/ 0 h 517"/>
                <a:gd name="T59" fmla="*/ 131 w 131"/>
                <a:gd name="T60" fmla="*/ 517 h 5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1" h="517">
                  <a:moveTo>
                    <a:pt x="131" y="4"/>
                  </a:moveTo>
                  <a:lnTo>
                    <a:pt x="128" y="7"/>
                  </a:lnTo>
                  <a:lnTo>
                    <a:pt x="119" y="21"/>
                  </a:lnTo>
                  <a:lnTo>
                    <a:pt x="109" y="47"/>
                  </a:lnTo>
                  <a:lnTo>
                    <a:pt x="97" y="91"/>
                  </a:lnTo>
                  <a:lnTo>
                    <a:pt x="88" y="156"/>
                  </a:lnTo>
                  <a:lnTo>
                    <a:pt x="84" y="247"/>
                  </a:lnTo>
                  <a:lnTo>
                    <a:pt x="86" y="366"/>
                  </a:lnTo>
                  <a:lnTo>
                    <a:pt x="99" y="517"/>
                  </a:lnTo>
                  <a:lnTo>
                    <a:pt x="25" y="517"/>
                  </a:lnTo>
                  <a:lnTo>
                    <a:pt x="23" y="502"/>
                  </a:lnTo>
                  <a:lnTo>
                    <a:pt x="16" y="460"/>
                  </a:lnTo>
                  <a:lnTo>
                    <a:pt x="9" y="397"/>
                  </a:lnTo>
                  <a:lnTo>
                    <a:pt x="2" y="320"/>
                  </a:lnTo>
                  <a:lnTo>
                    <a:pt x="0" y="236"/>
                  </a:lnTo>
                  <a:lnTo>
                    <a:pt x="4" y="151"/>
                  </a:lnTo>
                  <a:lnTo>
                    <a:pt x="18" y="70"/>
                  </a:lnTo>
                  <a:lnTo>
                    <a:pt x="43" y="0"/>
                  </a:lnTo>
                  <a:lnTo>
                    <a:pt x="131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49" name="Freeform 186"/>
            <p:cNvSpPr>
              <a:spLocks/>
            </p:cNvSpPr>
            <p:nvPr/>
          </p:nvSpPr>
          <p:spPr bwMode="auto">
            <a:xfrm>
              <a:off x="7233" y="13701"/>
              <a:ext cx="104" cy="411"/>
            </a:xfrm>
            <a:custGeom>
              <a:avLst/>
              <a:gdLst>
                <a:gd name="T0" fmla="*/ 104 w 104"/>
                <a:gd name="T1" fmla="*/ 4 h 411"/>
                <a:gd name="T2" fmla="*/ 101 w 104"/>
                <a:gd name="T3" fmla="*/ 7 h 411"/>
                <a:gd name="T4" fmla="*/ 94 w 104"/>
                <a:gd name="T5" fmla="*/ 17 h 411"/>
                <a:gd name="T6" fmla="*/ 86 w 104"/>
                <a:gd name="T7" fmla="*/ 38 h 411"/>
                <a:gd name="T8" fmla="*/ 76 w 104"/>
                <a:gd name="T9" fmla="*/ 73 h 411"/>
                <a:gd name="T10" fmla="*/ 69 w 104"/>
                <a:gd name="T11" fmla="*/ 125 h 411"/>
                <a:gd name="T12" fmla="*/ 65 w 104"/>
                <a:gd name="T13" fmla="*/ 196 h 411"/>
                <a:gd name="T14" fmla="*/ 67 w 104"/>
                <a:gd name="T15" fmla="*/ 291 h 411"/>
                <a:gd name="T16" fmla="*/ 77 w 104"/>
                <a:gd name="T17" fmla="*/ 411 h 411"/>
                <a:gd name="T18" fmla="*/ 19 w 104"/>
                <a:gd name="T19" fmla="*/ 411 h 411"/>
                <a:gd name="T20" fmla="*/ 17 w 104"/>
                <a:gd name="T21" fmla="*/ 399 h 411"/>
                <a:gd name="T22" fmla="*/ 11 w 104"/>
                <a:gd name="T23" fmla="*/ 365 h 411"/>
                <a:gd name="T24" fmla="*/ 6 w 104"/>
                <a:gd name="T25" fmla="*/ 316 h 411"/>
                <a:gd name="T26" fmla="*/ 2 w 104"/>
                <a:gd name="T27" fmla="*/ 255 h 411"/>
                <a:gd name="T28" fmla="*/ 0 w 104"/>
                <a:gd name="T29" fmla="*/ 188 h 411"/>
                <a:gd name="T30" fmla="*/ 4 w 104"/>
                <a:gd name="T31" fmla="*/ 120 h 411"/>
                <a:gd name="T32" fmla="*/ 15 w 104"/>
                <a:gd name="T33" fmla="*/ 55 h 411"/>
                <a:gd name="T34" fmla="*/ 34 w 104"/>
                <a:gd name="T35" fmla="*/ 0 h 411"/>
                <a:gd name="T36" fmla="*/ 104 w 104"/>
                <a:gd name="T37" fmla="*/ 4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4"/>
                <a:gd name="T58" fmla="*/ 0 h 411"/>
                <a:gd name="T59" fmla="*/ 104 w 104"/>
                <a:gd name="T60" fmla="*/ 411 h 41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4" h="411">
                  <a:moveTo>
                    <a:pt x="104" y="4"/>
                  </a:moveTo>
                  <a:lnTo>
                    <a:pt x="101" y="7"/>
                  </a:lnTo>
                  <a:lnTo>
                    <a:pt x="94" y="17"/>
                  </a:lnTo>
                  <a:lnTo>
                    <a:pt x="86" y="38"/>
                  </a:lnTo>
                  <a:lnTo>
                    <a:pt x="76" y="73"/>
                  </a:lnTo>
                  <a:lnTo>
                    <a:pt x="69" y="125"/>
                  </a:lnTo>
                  <a:lnTo>
                    <a:pt x="65" y="196"/>
                  </a:lnTo>
                  <a:lnTo>
                    <a:pt x="67" y="291"/>
                  </a:lnTo>
                  <a:lnTo>
                    <a:pt x="77" y="411"/>
                  </a:lnTo>
                  <a:lnTo>
                    <a:pt x="19" y="411"/>
                  </a:lnTo>
                  <a:lnTo>
                    <a:pt x="17" y="399"/>
                  </a:lnTo>
                  <a:lnTo>
                    <a:pt x="11" y="365"/>
                  </a:lnTo>
                  <a:lnTo>
                    <a:pt x="6" y="316"/>
                  </a:lnTo>
                  <a:lnTo>
                    <a:pt x="2" y="255"/>
                  </a:lnTo>
                  <a:lnTo>
                    <a:pt x="0" y="188"/>
                  </a:lnTo>
                  <a:lnTo>
                    <a:pt x="4" y="120"/>
                  </a:lnTo>
                  <a:lnTo>
                    <a:pt x="15" y="55"/>
                  </a:lnTo>
                  <a:lnTo>
                    <a:pt x="34" y="0"/>
                  </a:lnTo>
                  <a:lnTo>
                    <a:pt x="104" y="4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0" name="Freeform 187"/>
            <p:cNvSpPr>
              <a:spLocks/>
            </p:cNvSpPr>
            <p:nvPr/>
          </p:nvSpPr>
          <p:spPr bwMode="auto">
            <a:xfrm>
              <a:off x="7240" y="13752"/>
              <a:ext cx="76" cy="302"/>
            </a:xfrm>
            <a:custGeom>
              <a:avLst/>
              <a:gdLst>
                <a:gd name="T0" fmla="*/ 76 w 76"/>
                <a:gd name="T1" fmla="*/ 2 h 302"/>
                <a:gd name="T2" fmla="*/ 74 w 76"/>
                <a:gd name="T3" fmla="*/ 4 h 302"/>
                <a:gd name="T4" fmla="*/ 70 w 76"/>
                <a:gd name="T5" fmla="*/ 12 h 302"/>
                <a:gd name="T6" fmla="*/ 62 w 76"/>
                <a:gd name="T7" fmla="*/ 28 h 302"/>
                <a:gd name="T8" fmla="*/ 56 w 76"/>
                <a:gd name="T9" fmla="*/ 53 h 302"/>
                <a:gd name="T10" fmla="*/ 51 w 76"/>
                <a:gd name="T11" fmla="*/ 92 h 302"/>
                <a:gd name="T12" fmla="*/ 49 w 76"/>
                <a:gd name="T13" fmla="*/ 145 h 302"/>
                <a:gd name="T14" fmla="*/ 50 w 76"/>
                <a:gd name="T15" fmla="*/ 214 h 302"/>
                <a:gd name="T16" fmla="*/ 57 w 76"/>
                <a:gd name="T17" fmla="*/ 302 h 302"/>
                <a:gd name="T18" fmla="*/ 14 w 76"/>
                <a:gd name="T19" fmla="*/ 302 h 302"/>
                <a:gd name="T20" fmla="*/ 13 w 76"/>
                <a:gd name="T21" fmla="*/ 294 h 302"/>
                <a:gd name="T22" fmla="*/ 9 w 76"/>
                <a:gd name="T23" fmla="*/ 269 h 302"/>
                <a:gd name="T24" fmla="*/ 4 w 76"/>
                <a:gd name="T25" fmla="*/ 232 h 302"/>
                <a:gd name="T26" fmla="*/ 1 w 76"/>
                <a:gd name="T27" fmla="*/ 188 h 302"/>
                <a:gd name="T28" fmla="*/ 0 w 76"/>
                <a:gd name="T29" fmla="*/ 138 h 302"/>
                <a:gd name="T30" fmla="*/ 2 w 76"/>
                <a:gd name="T31" fmla="*/ 89 h 302"/>
                <a:gd name="T32" fmla="*/ 10 w 76"/>
                <a:gd name="T33" fmla="*/ 41 h 302"/>
                <a:gd name="T34" fmla="*/ 25 w 76"/>
                <a:gd name="T35" fmla="*/ 0 h 302"/>
                <a:gd name="T36" fmla="*/ 76 w 76"/>
                <a:gd name="T37" fmla="*/ 2 h 3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302"/>
                <a:gd name="T59" fmla="*/ 76 w 76"/>
                <a:gd name="T60" fmla="*/ 302 h 30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302">
                  <a:moveTo>
                    <a:pt x="76" y="2"/>
                  </a:moveTo>
                  <a:lnTo>
                    <a:pt x="74" y="4"/>
                  </a:lnTo>
                  <a:lnTo>
                    <a:pt x="70" y="12"/>
                  </a:lnTo>
                  <a:lnTo>
                    <a:pt x="62" y="28"/>
                  </a:lnTo>
                  <a:lnTo>
                    <a:pt x="56" y="53"/>
                  </a:lnTo>
                  <a:lnTo>
                    <a:pt x="51" y="92"/>
                  </a:lnTo>
                  <a:lnTo>
                    <a:pt x="49" y="145"/>
                  </a:lnTo>
                  <a:lnTo>
                    <a:pt x="50" y="214"/>
                  </a:lnTo>
                  <a:lnTo>
                    <a:pt x="57" y="302"/>
                  </a:lnTo>
                  <a:lnTo>
                    <a:pt x="14" y="302"/>
                  </a:lnTo>
                  <a:lnTo>
                    <a:pt x="13" y="294"/>
                  </a:lnTo>
                  <a:lnTo>
                    <a:pt x="9" y="269"/>
                  </a:lnTo>
                  <a:lnTo>
                    <a:pt x="4" y="232"/>
                  </a:lnTo>
                  <a:lnTo>
                    <a:pt x="1" y="188"/>
                  </a:lnTo>
                  <a:lnTo>
                    <a:pt x="0" y="138"/>
                  </a:lnTo>
                  <a:lnTo>
                    <a:pt x="2" y="89"/>
                  </a:lnTo>
                  <a:lnTo>
                    <a:pt x="10" y="41"/>
                  </a:lnTo>
                  <a:lnTo>
                    <a:pt x="25" y="0"/>
                  </a:lnTo>
                  <a:lnTo>
                    <a:pt x="76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1" name="Rectangle 188"/>
            <p:cNvSpPr>
              <a:spLocks noChangeArrowheads="1"/>
            </p:cNvSpPr>
            <p:nvPr/>
          </p:nvSpPr>
          <p:spPr bwMode="auto">
            <a:xfrm>
              <a:off x="6241" y="13678"/>
              <a:ext cx="23" cy="9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2" name="Freeform 189"/>
            <p:cNvSpPr>
              <a:spLocks/>
            </p:cNvSpPr>
            <p:nvPr/>
          </p:nvSpPr>
          <p:spPr bwMode="auto">
            <a:xfrm>
              <a:off x="6579" y="13664"/>
              <a:ext cx="375" cy="440"/>
            </a:xfrm>
            <a:custGeom>
              <a:avLst/>
              <a:gdLst>
                <a:gd name="T0" fmla="*/ 35 w 375"/>
                <a:gd name="T1" fmla="*/ 41 h 440"/>
                <a:gd name="T2" fmla="*/ 32 w 375"/>
                <a:gd name="T3" fmla="*/ 49 h 440"/>
                <a:gd name="T4" fmla="*/ 25 w 375"/>
                <a:gd name="T5" fmla="*/ 74 h 440"/>
                <a:gd name="T6" fmla="*/ 17 w 375"/>
                <a:gd name="T7" fmla="*/ 112 h 440"/>
                <a:gd name="T8" fmla="*/ 8 w 375"/>
                <a:gd name="T9" fmla="*/ 163 h 440"/>
                <a:gd name="T10" fmla="*/ 2 w 375"/>
                <a:gd name="T11" fmla="*/ 223 h 440"/>
                <a:gd name="T12" fmla="*/ 0 w 375"/>
                <a:gd name="T13" fmla="*/ 290 h 440"/>
                <a:gd name="T14" fmla="*/ 7 w 375"/>
                <a:gd name="T15" fmla="*/ 363 h 440"/>
                <a:gd name="T16" fmla="*/ 23 w 375"/>
                <a:gd name="T17" fmla="*/ 440 h 440"/>
                <a:gd name="T18" fmla="*/ 23 w 375"/>
                <a:gd name="T19" fmla="*/ 437 h 440"/>
                <a:gd name="T20" fmla="*/ 23 w 375"/>
                <a:gd name="T21" fmla="*/ 427 h 440"/>
                <a:gd name="T22" fmla="*/ 23 w 375"/>
                <a:gd name="T23" fmla="*/ 411 h 440"/>
                <a:gd name="T24" fmla="*/ 23 w 375"/>
                <a:gd name="T25" fmla="*/ 391 h 440"/>
                <a:gd name="T26" fmla="*/ 25 w 375"/>
                <a:gd name="T27" fmla="*/ 367 h 440"/>
                <a:gd name="T28" fmla="*/ 28 w 375"/>
                <a:gd name="T29" fmla="*/ 341 h 440"/>
                <a:gd name="T30" fmla="*/ 33 w 375"/>
                <a:gd name="T31" fmla="*/ 312 h 440"/>
                <a:gd name="T32" fmla="*/ 39 w 375"/>
                <a:gd name="T33" fmla="*/ 281 h 440"/>
                <a:gd name="T34" fmla="*/ 49 w 375"/>
                <a:gd name="T35" fmla="*/ 251 h 440"/>
                <a:gd name="T36" fmla="*/ 61 w 375"/>
                <a:gd name="T37" fmla="*/ 222 h 440"/>
                <a:gd name="T38" fmla="*/ 75 w 375"/>
                <a:gd name="T39" fmla="*/ 194 h 440"/>
                <a:gd name="T40" fmla="*/ 93 w 375"/>
                <a:gd name="T41" fmla="*/ 168 h 440"/>
                <a:gd name="T42" fmla="*/ 116 w 375"/>
                <a:gd name="T43" fmla="*/ 145 h 440"/>
                <a:gd name="T44" fmla="*/ 141 w 375"/>
                <a:gd name="T45" fmla="*/ 127 h 440"/>
                <a:gd name="T46" fmla="*/ 173 w 375"/>
                <a:gd name="T47" fmla="*/ 114 h 440"/>
                <a:gd name="T48" fmla="*/ 208 w 375"/>
                <a:gd name="T49" fmla="*/ 106 h 440"/>
                <a:gd name="T50" fmla="*/ 210 w 375"/>
                <a:gd name="T51" fmla="*/ 104 h 440"/>
                <a:gd name="T52" fmla="*/ 217 w 375"/>
                <a:gd name="T53" fmla="*/ 100 h 440"/>
                <a:gd name="T54" fmla="*/ 227 w 375"/>
                <a:gd name="T55" fmla="*/ 92 h 440"/>
                <a:gd name="T56" fmla="*/ 245 w 375"/>
                <a:gd name="T57" fmla="*/ 82 h 440"/>
                <a:gd name="T58" fmla="*/ 267 w 375"/>
                <a:gd name="T59" fmla="*/ 69 h 440"/>
                <a:gd name="T60" fmla="*/ 296 w 375"/>
                <a:gd name="T61" fmla="*/ 54 h 440"/>
                <a:gd name="T62" fmla="*/ 332 w 375"/>
                <a:gd name="T63" fmla="*/ 36 h 440"/>
                <a:gd name="T64" fmla="*/ 375 w 375"/>
                <a:gd name="T65" fmla="*/ 17 h 440"/>
                <a:gd name="T66" fmla="*/ 373 w 375"/>
                <a:gd name="T67" fmla="*/ 16 h 440"/>
                <a:gd name="T68" fmla="*/ 366 w 375"/>
                <a:gd name="T69" fmla="*/ 15 h 440"/>
                <a:gd name="T70" fmla="*/ 357 w 375"/>
                <a:gd name="T71" fmla="*/ 13 h 440"/>
                <a:gd name="T72" fmla="*/ 343 w 375"/>
                <a:gd name="T73" fmla="*/ 10 h 440"/>
                <a:gd name="T74" fmla="*/ 326 w 375"/>
                <a:gd name="T75" fmla="*/ 7 h 440"/>
                <a:gd name="T76" fmla="*/ 307 w 375"/>
                <a:gd name="T77" fmla="*/ 5 h 440"/>
                <a:gd name="T78" fmla="*/ 285 w 375"/>
                <a:gd name="T79" fmla="*/ 3 h 440"/>
                <a:gd name="T80" fmla="*/ 261 w 375"/>
                <a:gd name="T81" fmla="*/ 1 h 440"/>
                <a:gd name="T82" fmla="*/ 235 w 375"/>
                <a:gd name="T83" fmla="*/ 0 h 440"/>
                <a:gd name="T84" fmla="*/ 208 w 375"/>
                <a:gd name="T85" fmla="*/ 1 h 440"/>
                <a:gd name="T86" fmla="*/ 180 w 375"/>
                <a:gd name="T87" fmla="*/ 2 h 440"/>
                <a:gd name="T88" fmla="*/ 151 w 375"/>
                <a:gd name="T89" fmla="*/ 5 h 440"/>
                <a:gd name="T90" fmla="*/ 122 w 375"/>
                <a:gd name="T91" fmla="*/ 10 h 440"/>
                <a:gd name="T92" fmla="*/ 92 w 375"/>
                <a:gd name="T93" fmla="*/ 18 h 440"/>
                <a:gd name="T94" fmla="*/ 63 w 375"/>
                <a:gd name="T95" fmla="*/ 28 h 440"/>
                <a:gd name="T96" fmla="*/ 35 w 375"/>
                <a:gd name="T97" fmla="*/ 41 h 4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5"/>
                <a:gd name="T148" fmla="*/ 0 h 440"/>
                <a:gd name="T149" fmla="*/ 375 w 375"/>
                <a:gd name="T150" fmla="*/ 440 h 44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5" h="440">
                  <a:moveTo>
                    <a:pt x="35" y="41"/>
                  </a:moveTo>
                  <a:lnTo>
                    <a:pt x="32" y="49"/>
                  </a:lnTo>
                  <a:lnTo>
                    <a:pt x="25" y="74"/>
                  </a:lnTo>
                  <a:lnTo>
                    <a:pt x="17" y="112"/>
                  </a:lnTo>
                  <a:lnTo>
                    <a:pt x="8" y="163"/>
                  </a:lnTo>
                  <a:lnTo>
                    <a:pt x="2" y="223"/>
                  </a:lnTo>
                  <a:lnTo>
                    <a:pt x="0" y="290"/>
                  </a:lnTo>
                  <a:lnTo>
                    <a:pt x="7" y="363"/>
                  </a:lnTo>
                  <a:lnTo>
                    <a:pt x="23" y="440"/>
                  </a:lnTo>
                  <a:lnTo>
                    <a:pt x="23" y="437"/>
                  </a:lnTo>
                  <a:lnTo>
                    <a:pt x="23" y="427"/>
                  </a:lnTo>
                  <a:lnTo>
                    <a:pt x="23" y="411"/>
                  </a:lnTo>
                  <a:lnTo>
                    <a:pt x="23" y="391"/>
                  </a:lnTo>
                  <a:lnTo>
                    <a:pt x="25" y="367"/>
                  </a:lnTo>
                  <a:lnTo>
                    <a:pt x="28" y="341"/>
                  </a:lnTo>
                  <a:lnTo>
                    <a:pt x="33" y="312"/>
                  </a:lnTo>
                  <a:lnTo>
                    <a:pt x="39" y="281"/>
                  </a:lnTo>
                  <a:lnTo>
                    <a:pt x="49" y="251"/>
                  </a:lnTo>
                  <a:lnTo>
                    <a:pt x="61" y="222"/>
                  </a:lnTo>
                  <a:lnTo>
                    <a:pt x="75" y="194"/>
                  </a:lnTo>
                  <a:lnTo>
                    <a:pt x="93" y="168"/>
                  </a:lnTo>
                  <a:lnTo>
                    <a:pt x="116" y="145"/>
                  </a:lnTo>
                  <a:lnTo>
                    <a:pt x="141" y="127"/>
                  </a:lnTo>
                  <a:lnTo>
                    <a:pt x="173" y="114"/>
                  </a:lnTo>
                  <a:lnTo>
                    <a:pt x="208" y="106"/>
                  </a:lnTo>
                  <a:lnTo>
                    <a:pt x="210" y="104"/>
                  </a:lnTo>
                  <a:lnTo>
                    <a:pt x="217" y="100"/>
                  </a:lnTo>
                  <a:lnTo>
                    <a:pt x="227" y="92"/>
                  </a:lnTo>
                  <a:lnTo>
                    <a:pt x="245" y="82"/>
                  </a:lnTo>
                  <a:lnTo>
                    <a:pt x="267" y="69"/>
                  </a:lnTo>
                  <a:lnTo>
                    <a:pt x="296" y="54"/>
                  </a:lnTo>
                  <a:lnTo>
                    <a:pt x="332" y="36"/>
                  </a:lnTo>
                  <a:lnTo>
                    <a:pt x="375" y="17"/>
                  </a:lnTo>
                  <a:lnTo>
                    <a:pt x="373" y="16"/>
                  </a:lnTo>
                  <a:lnTo>
                    <a:pt x="366" y="15"/>
                  </a:lnTo>
                  <a:lnTo>
                    <a:pt x="357" y="13"/>
                  </a:lnTo>
                  <a:lnTo>
                    <a:pt x="343" y="10"/>
                  </a:lnTo>
                  <a:lnTo>
                    <a:pt x="326" y="7"/>
                  </a:lnTo>
                  <a:lnTo>
                    <a:pt x="307" y="5"/>
                  </a:lnTo>
                  <a:lnTo>
                    <a:pt x="285" y="3"/>
                  </a:lnTo>
                  <a:lnTo>
                    <a:pt x="261" y="1"/>
                  </a:lnTo>
                  <a:lnTo>
                    <a:pt x="235" y="0"/>
                  </a:lnTo>
                  <a:lnTo>
                    <a:pt x="208" y="1"/>
                  </a:lnTo>
                  <a:lnTo>
                    <a:pt x="180" y="2"/>
                  </a:lnTo>
                  <a:lnTo>
                    <a:pt x="151" y="5"/>
                  </a:lnTo>
                  <a:lnTo>
                    <a:pt x="122" y="10"/>
                  </a:lnTo>
                  <a:lnTo>
                    <a:pt x="92" y="18"/>
                  </a:lnTo>
                  <a:lnTo>
                    <a:pt x="63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3" name="Freeform 190"/>
            <p:cNvSpPr>
              <a:spLocks/>
            </p:cNvSpPr>
            <p:nvPr/>
          </p:nvSpPr>
          <p:spPr bwMode="auto">
            <a:xfrm>
              <a:off x="6061" y="13991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8 h 83"/>
                <a:gd name="T6" fmla="*/ 5 w 305"/>
                <a:gd name="T7" fmla="*/ 44 h 83"/>
                <a:gd name="T8" fmla="*/ 11 w 305"/>
                <a:gd name="T9" fmla="*/ 37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8 h 83"/>
                <a:gd name="T16" fmla="*/ 54 w 305"/>
                <a:gd name="T17" fmla="*/ 12 h 83"/>
                <a:gd name="T18" fmla="*/ 72 w 305"/>
                <a:gd name="T19" fmla="*/ 6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7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6 h 83"/>
                <a:gd name="T38" fmla="*/ 289 w 305"/>
                <a:gd name="T39" fmla="*/ 44 h 83"/>
                <a:gd name="T40" fmla="*/ 277 w 305"/>
                <a:gd name="T41" fmla="*/ 41 h 83"/>
                <a:gd name="T42" fmla="*/ 262 w 305"/>
                <a:gd name="T43" fmla="*/ 36 h 83"/>
                <a:gd name="T44" fmla="*/ 244 w 305"/>
                <a:gd name="T45" fmla="*/ 32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1 h 83"/>
                <a:gd name="T56" fmla="*/ 101 w 305"/>
                <a:gd name="T57" fmla="*/ 23 h 83"/>
                <a:gd name="T58" fmla="*/ 77 w 305"/>
                <a:gd name="T59" fmla="*/ 29 h 83"/>
                <a:gd name="T60" fmla="*/ 55 w 305"/>
                <a:gd name="T61" fmla="*/ 37 h 83"/>
                <a:gd name="T62" fmla="*/ 33 w 305"/>
                <a:gd name="T63" fmla="*/ 48 h 83"/>
                <a:gd name="T64" fmla="*/ 15 w 305"/>
                <a:gd name="T65" fmla="*/ 63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8"/>
                  </a:lnTo>
                  <a:lnTo>
                    <a:pt x="5" y="44"/>
                  </a:lnTo>
                  <a:lnTo>
                    <a:pt x="11" y="37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8"/>
                  </a:lnTo>
                  <a:lnTo>
                    <a:pt x="54" y="12"/>
                  </a:lnTo>
                  <a:lnTo>
                    <a:pt x="72" y="6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7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6"/>
                  </a:lnTo>
                  <a:lnTo>
                    <a:pt x="289" y="44"/>
                  </a:lnTo>
                  <a:lnTo>
                    <a:pt x="277" y="41"/>
                  </a:lnTo>
                  <a:lnTo>
                    <a:pt x="262" y="36"/>
                  </a:lnTo>
                  <a:lnTo>
                    <a:pt x="244" y="32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1"/>
                  </a:lnTo>
                  <a:lnTo>
                    <a:pt x="101" y="23"/>
                  </a:lnTo>
                  <a:lnTo>
                    <a:pt x="77" y="29"/>
                  </a:lnTo>
                  <a:lnTo>
                    <a:pt x="55" y="37"/>
                  </a:lnTo>
                  <a:lnTo>
                    <a:pt x="33" y="48"/>
                  </a:lnTo>
                  <a:lnTo>
                    <a:pt x="15" y="63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4" name="Freeform 191"/>
            <p:cNvSpPr>
              <a:spLocks/>
            </p:cNvSpPr>
            <p:nvPr/>
          </p:nvSpPr>
          <p:spPr bwMode="auto">
            <a:xfrm>
              <a:off x="6061" y="13793"/>
              <a:ext cx="305" cy="83"/>
            </a:xfrm>
            <a:custGeom>
              <a:avLst/>
              <a:gdLst>
                <a:gd name="T0" fmla="*/ 0 w 305"/>
                <a:gd name="T1" fmla="*/ 53 h 83"/>
                <a:gd name="T2" fmla="*/ 0 w 305"/>
                <a:gd name="T3" fmla="*/ 52 h 83"/>
                <a:gd name="T4" fmla="*/ 2 w 305"/>
                <a:gd name="T5" fmla="*/ 49 h 83"/>
                <a:gd name="T6" fmla="*/ 5 w 305"/>
                <a:gd name="T7" fmla="*/ 44 h 83"/>
                <a:gd name="T8" fmla="*/ 11 w 305"/>
                <a:gd name="T9" fmla="*/ 38 h 83"/>
                <a:gd name="T10" fmla="*/ 18 w 305"/>
                <a:gd name="T11" fmla="*/ 31 h 83"/>
                <a:gd name="T12" fmla="*/ 27 w 305"/>
                <a:gd name="T13" fmla="*/ 25 h 83"/>
                <a:gd name="T14" fmla="*/ 39 w 305"/>
                <a:gd name="T15" fmla="*/ 17 h 83"/>
                <a:gd name="T16" fmla="*/ 54 w 305"/>
                <a:gd name="T17" fmla="*/ 12 h 83"/>
                <a:gd name="T18" fmla="*/ 72 w 305"/>
                <a:gd name="T19" fmla="*/ 7 h 83"/>
                <a:gd name="T20" fmla="*/ 92 w 305"/>
                <a:gd name="T21" fmla="*/ 2 h 83"/>
                <a:gd name="T22" fmla="*/ 118 w 305"/>
                <a:gd name="T23" fmla="*/ 0 h 83"/>
                <a:gd name="T24" fmla="*/ 146 w 305"/>
                <a:gd name="T25" fmla="*/ 0 h 83"/>
                <a:gd name="T26" fmla="*/ 180 w 305"/>
                <a:gd name="T27" fmla="*/ 2 h 83"/>
                <a:gd name="T28" fmla="*/ 216 w 305"/>
                <a:gd name="T29" fmla="*/ 8 h 83"/>
                <a:gd name="T30" fmla="*/ 258 w 305"/>
                <a:gd name="T31" fmla="*/ 16 h 83"/>
                <a:gd name="T32" fmla="*/ 305 w 305"/>
                <a:gd name="T33" fmla="*/ 29 h 83"/>
                <a:gd name="T34" fmla="*/ 299 w 305"/>
                <a:gd name="T35" fmla="*/ 47 h 83"/>
                <a:gd name="T36" fmla="*/ 297 w 305"/>
                <a:gd name="T37" fmla="*/ 45 h 83"/>
                <a:gd name="T38" fmla="*/ 289 w 305"/>
                <a:gd name="T39" fmla="*/ 43 h 83"/>
                <a:gd name="T40" fmla="*/ 277 w 305"/>
                <a:gd name="T41" fmla="*/ 40 h 83"/>
                <a:gd name="T42" fmla="*/ 262 w 305"/>
                <a:gd name="T43" fmla="*/ 36 h 83"/>
                <a:gd name="T44" fmla="*/ 244 w 305"/>
                <a:gd name="T45" fmla="*/ 33 h 83"/>
                <a:gd name="T46" fmla="*/ 224 w 305"/>
                <a:gd name="T47" fmla="*/ 28 h 83"/>
                <a:gd name="T48" fmla="*/ 201 w 305"/>
                <a:gd name="T49" fmla="*/ 25 h 83"/>
                <a:gd name="T50" fmla="*/ 176 w 305"/>
                <a:gd name="T51" fmla="*/ 22 h 83"/>
                <a:gd name="T52" fmla="*/ 152 w 305"/>
                <a:gd name="T53" fmla="*/ 21 h 83"/>
                <a:gd name="T54" fmla="*/ 126 w 305"/>
                <a:gd name="T55" fmla="*/ 22 h 83"/>
                <a:gd name="T56" fmla="*/ 101 w 305"/>
                <a:gd name="T57" fmla="*/ 24 h 83"/>
                <a:gd name="T58" fmla="*/ 77 w 305"/>
                <a:gd name="T59" fmla="*/ 29 h 83"/>
                <a:gd name="T60" fmla="*/ 55 w 305"/>
                <a:gd name="T61" fmla="*/ 38 h 83"/>
                <a:gd name="T62" fmla="*/ 33 w 305"/>
                <a:gd name="T63" fmla="*/ 49 h 83"/>
                <a:gd name="T64" fmla="*/ 15 w 305"/>
                <a:gd name="T65" fmla="*/ 64 h 83"/>
                <a:gd name="T66" fmla="*/ 0 w 305"/>
                <a:gd name="T67" fmla="*/ 83 h 83"/>
                <a:gd name="T68" fmla="*/ 0 w 305"/>
                <a:gd name="T69" fmla="*/ 53 h 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83"/>
                <a:gd name="T107" fmla="*/ 305 w 305"/>
                <a:gd name="T108" fmla="*/ 83 h 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83">
                  <a:moveTo>
                    <a:pt x="0" y="53"/>
                  </a:moveTo>
                  <a:lnTo>
                    <a:pt x="0" y="52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11" y="38"/>
                  </a:lnTo>
                  <a:lnTo>
                    <a:pt x="18" y="31"/>
                  </a:lnTo>
                  <a:lnTo>
                    <a:pt x="27" y="25"/>
                  </a:lnTo>
                  <a:lnTo>
                    <a:pt x="39" y="17"/>
                  </a:lnTo>
                  <a:lnTo>
                    <a:pt x="54" y="12"/>
                  </a:lnTo>
                  <a:lnTo>
                    <a:pt x="72" y="7"/>
                  </a:lnTo>
                  <a:lnTo>
                    <a:pt x="92" y="2"/>
                  </a:lnTo>
                  <a:lnTo>
                    <a:pt x="118" y="0"/>
                  </a:lnTo>
                  <a:lnTo>
                    <a:pt x="146" y="0"/>
                  </a:lnTo>
                  <a:lnTo>
                    <a:pt x="180" y="2"/>
                  </a:lnTo>
                  <a:lnTo>
                    <a:pt x="216" y="8"/>
                  </a:lnTo>
                  <a:lnTo>
                    <a:pt x="258" y="16"/>
                  </a:lnTo>
                  <a:lnTo>
                    <a:pt x="305" y="29"/>
                  </a:lnTo>
                  <a:lnTo>
                    <a:pt x="299" y="47"/>
                  </a:lnTo>
                  <a:lnTo>
                    <a:pt x="297" y="45"/>
                  </a:lnTo>
                  <a:lnTo>
                    <a:pt x="289" y="43"/>
                  </a:lnTo>
                  <a:lnTo>
                    <a:pt x="277" y="40"/>
                  </a:lnTo>
                  <a:lnTo>
                    <a:pt x="262" y="36"/>
                  </a:lnTo>
                  <a:lnTo>
                    <a:pt x="244" y="33"/>
                  </a:lnTo>
                  <a:lnTo>
                    <a:pt x="224" y="28"/>
                  </a:lnTo>
                  <a:lnTo>
                    <a:pt x="201" y="25"/>
                  </a:lnTo>
                  <a:lnTo>
                    <a:pt x="176" y="22"/>
                  </a:lnTo>
                  <a:lnTo>
                    <a:pt x="152" y="21"/>
                  </a:lnTo>
                  <a:lnTo>
                    <a:pt x="126" y="22"/>
                  </a:lnTo>
                  <a:lnTo>
                    <a:pt x="101" y="24"/>
                  </a:lnTo>
                  <a:lnTo>
                    <a:pt x="77" y="29"/>
                  </a:lnTo>
                  <a:lnTo>
                    <a:pt x="55" y="38"/>
                  </a:lnTo>
                  <a:lnTo>
                    <a:pt x="33" y="49"/>
                  </a:lnTo>
                  <a:lnTo>
                    <a:pt x="15" y="64"/>
                  </a:lnTo>
                  <a:lnTo>
                    <a:pt x="0" y="8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5" name="Freeform 192"/>
            <p:cNvSpPr>
              <a:spLocks/>
            </p:cNvSpPr>
            <p:nvPr/>
          </p:nvSpPr>
          <p:spPr bwMode="auto">
            <a:xfrm>
              <a:off x="6348" y="13696"/>
              <a:ext cx="496" cy="917"/>
            </a:xfrm>
            <a:custGeom>
              <a:avLst/>
              <a:gdLst>
                <a:gd name="T0" fmla="*/ 0 w 496"/>
                <a:gd name="T1" fmla="*/ 0 h 917"/>
                <a:gd name="T2" fmla="*/ 0 w 496"/>
                <a:gd name="T3" fmla="*/ 886 h 917"/>
                <a:gd name="T4" fmla="*/ 150 w 496"/>
                <a:gd name="T5" fmla="*/ 917 h 917"/>
                <a:gd name="T6" fmla="*/ 143 w 496"/>
                <a:gd name="T7" fmla="*/ 797 h 917"/>
                <a:gd name="T8" fmla="*/ 496 w 496"/>
                <a:gd name="T9" fmla="*/ 851 h 917"/>
                <a:gd name="T10" fmla="*/ 490 w 496"/>
                <a:gd name="T11" fmla="*/ 803 h 917"/>
                <a:gd name="T12" fmla="*/ 245 w 496"/>
                <a:gd name="T13" fmla="*/ 773 h 917"/>
                <a:gd name="T14" fmla="*/ 239 w 496"/>
                <a:gd name="T15" fmla="*/ 670 h 917"/>
                <a:gd name="T16" fmla="*/ 72 w 496"/>
                <a:gd name="T17" fmla="*/ 670 h 917"/>
                <a:gd name="T18" fmla="*/ 68 w 496"/>
                <a:gd name="T19" fmla="*/ 657 h 917"/>
                <a:gd name="T20" fmla="*/ 56 w 496"/>
                <a:gd name="T21" fmla="*/ 620 h 917"/>
                <a:gd name="T22" fmla="*/ 41 w 496"/>
                <a:gd name="T23" fmla="*/ 559 h 917"/>
                <a:gd name="T24" fmla="*/ 26 w 496"/>
                <a:gd name="T25" fmla="*/ 480 h 917"/>
                <a:gd name="T26" fmla="*/ 15 w 496"/>
                <a:gd name="T27" fmla="*/ 385 h 917"/>
                <a:gd name="T28" fmla="*/ 11 w 496"/>
                <a:gd name="T29" fmla="*/ 276 h 917"/>
                <a:gd name="T30" fmla="*/ 20 w 496"/>
                <a:gd name="T31" fmla="*/ 158 h 917"/>
                <a:gd name="T32" fmla="*/ 42 w 496"/>
                <a:gd name="T33" fmla="*/ 30 h 917"/>
                <a:gd name="T34" fmla="*/ 0 w 496"/>
                <a:gd name="T35" fmla="*/ 0 h 9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96"/>
                <a:gd name="T55" fmla="*/ 0 h 917"/>
                <a:gd name="T56" fmla="*/ 496 w 496"/>
                <a:gd name="T57" fmla="*/ 917 h 9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96" h="917">
                  <a:moveTo>
                    <a:pt x="0" y="0"/>
                  </a:moveTo>
                  <a:lnTo>
                    <a:pt x="0" y="886"/>
                  </a:lnTo>
                  <a:lnTo>
                    <a:pt x="150" y="917"/>
                  </a:lnTo>
                  <a:lnTo>
                    <a:pt x="143" y="797"/>
                  </a:lnTo>
                  <a:lnTo>
                    <a:pt x="496" y="851"/>
                  </a:lnTo>
                  <a:lnTo>
                    <a:pt x="490" y="803"/>
                  </a:lnTo>
                  <a:lnTo>
                    <a:pt x="245" y="773"/>
                  </a:lnTo>
                  <a:lnTo>
                    <a:pt x="239" y="670"/>
                  </a:lnTo>
                  <a:lnTo>
                    <a:pt x="72" y="670"/>
                  </a:lnTo>
                  <a:lnTo>
                    <a:pt x="68" y="657"/>
                  </a:lnTo>
                  <a:lnTo>
                    <a:pt x="56" y="620"/>
                  </a:lnTo>
                  <a:lnTo>
                    <a:pt x="41" y="559"/>
                  </a:lnTo>
                  <a:lnTo>
                    <a:pt x="26" y="480"/>
                  </a:lnTo>
                  <a:lnTo>
                    <a:pt x="15" y="385"/>
                  </a:lnTo>
                  <a:lnTo>
                    <a:pt x="11" y="276"/>
                  </a:lnTo>
                  <a:lnTo>
                    <a:pt x="20" y="158"/>
                  </a:lnTo>
                  <a:lnTo>
                    <a:pt x="4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6" name="Freeform 193"/>
            <p:cNvSpPr>
              <a:spLocks/>
            </p:cNvSpPr>
            <p:nvPr/>
          </p:nvSpPr>
          <p:spPr bwMode="auto">
            <a:xfrm>
              <a:off x="6593" y="13487"/>
              <a:ext cx="638" cy="125"/>
            </a:xfrm>
            <a:custGeom>
              <a:avLst/>
              <a:gdLst>
                <a:gd name="T0" fmla="*/ 0 w 638"/>
                <a:gd name="T1" fmla="*/ 125 h 125"/>
                <a:gd name="T2" fmla="*/ 4 w 638"/>
                <a:gd name="T3" fmla="*/ 124 h 125"/>
                <a:gd name="T4" fmla="*/ 14 w 638"/>
                <a:gd name="T5" fmla="*/ 119 h 125"/>
                <a:gd name="T6" fmla="*/ 31 w 638"/>
                <a:gd name="T7" fmla="*/ 114 h 125"/>
                <a:gd name="T8" fmla="*/ 53 w 638"/>
                <a:gd name="T9" fmla="*/ 106 h 125"/>
                <a:gd name="T10" fmla="*/ 81 w 638"/>
                <a:gd name="T11" fmla="*/ 98 h 125"/>
                <a:gd name="T12" fmla="*/ 113 w 638"/>
                <a:gd name="T13" fmla="*/ 89 h 125"/>
                <a:gd name="T14" fmla="*/ 151 w 638"/>
                <a:gd name="T15" fmla="*/ 81 h 125"/>
                <a:gd name="T16" fmla="*/ 192 w 638"/>
                <a:gd name="T17" fmla="*/ 73 h 125"/>
                <a:gd name="T18" fmla="*/ 237 w 638"/>
                <a:gd name="T19" fmla="*/ 65 h 125"/>
                <a:gd name="T20" fmla="*/ 286 w 638"/>
                <a:gd name="T21" fmla="*/ 60 h 125"/>
                <a:gd name="T22" fmla="*/ 337 w 638"/>
                <a:gd name="T23" fmla="*/ 56 h 125"/>
                <a:gd name="T24" fmla="*/ 390 w 638"/>
                <a:gd name="T25" fmla="*/ 55 h 125"/>
                <a:gd name="T26" fmla="*/ 446 w 638"/>
                <a:gd name="T27" fmla="*/ 56 h 125"/>
                <a:gd name="T28" fmla="*/ 503 w 638"/>
                <a:gd name="T29" fmla="*/ 61 h 125"/>
                <a:gd name="T30" fmla="*/ 561 w 638"/>
                <a:gd name="T31" fmla="*/ 70 h 125"/>
                <a:gd name="T32" fmla="*/ 620 w 638"/>
                <a:gd name="T33" fmla="*/ 83 h 125"/>
                <a:gd name="T34" fmla="*/ 638 w 638"/>
                <a:gd name="T35" fmla="*/ 0 h 125"/>
                <a:gd name="T36" fmla="*/ 634 w 638"/>
                <a:gd name="T37" fmla="*/ 0 h 125"/>
                <a:gd name="T38" fmla="*/ 620 w 638"/>
                <a:gd name="T39" fmla="*/ 0 h 125"/>
                <a:gd name="T40" fmla="*/ 599 w 638"/>
                <a:gd name="T41" fmla="*/ 0 h 125"/>
                <a:gd name="T42" fmla="*/ 571 w 638"/>
                <a:gd name="T43" fmla="*/ 1 h 125"/>
                <a:gd name="T44" fmla="*/ 536 w 638"/>
                <a:gd name="T45" fmla="*/ 2 h 125"/>
                <a:gd name="T46" fmla="*/ 496 w 638"/>
                <a:gd name="T47" fmla="*/ 3 h 125"/>
                <a:gd name="T48" fmla="*/ 452 w 638"/>
                <a:gd name="T49" fmla="*/ 6 h 125"/>
                <a:gd name="T50" fmla="*/ 405 w 638"/>
                <a:gd name="T51" fmla="*/ 8 h 125"/>
                <a:gd name="T52" fmla="*/ 354 w 638"/>
                <a:gd name="T53" fmla="*/ 13 h 125"/>
                <a:gd name="T54" fmla="*/ 302 w 638"/>
                <a:gd name="T55" fmla="*/ 17 h 125"/>
                <a:gd name="T56" fmla="*/ 249 w 638"/>
                <a:gd name="T57" fmla="*/ 22 h 125"/>
                <a:gd name="T58" fmla="*/ 196 w 638"/>
                <a:gd name="T59" fmla="*/ 30 h 125"/>
                <a:gd name="T60" fmla="*/ 144 w 638"/>
                <a:gd name="T61" fmla="*/ 37 h 125"/>
                <a:gd name="T62" fmla="*/ 93 w 638"/>
                <a:gd name="T63" fmla="*/ 47 h 125"/>
                <a:gd name="T64" fmla="*/ 45 w 638"/>
                <a:gd name="T65" fmla="*/ 58 h 125"/>
                <a:gd name="T66" fmla="*/ 0 w 638"/>
                <a:gd name="T67" fmla="*/ 71 h 125"/>
                <a:gd name="T68" fmla="*/ 0 w 638"/>
                <a:gd name="T69" fmla="*/ 125 h 1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38"/>
                <a:gd name="T106" fmla="*/ 0 h 125"/>
                <a:gd name="T107" fmla="*/ 638 w 638"/>
                <a:gd name="T108" fmla="*/ 125 h 12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38" h="125">
                  <a:moveTo>
                    <a:pt x="0" y="125"/>
                  </a:moveTo>
                  <a:lnTo>
                    <a:pt x="4" y="124"/>
                  </a:lnTo>
                  <a:lnTo>
                    <a:pt x="14" y="119"/>
                  </a:lnTo>
                  <a:lnTo>
                    <a:pt x="31" y="114"/>
                  </a:lnTo>
                  <a:lnTo>
                    <a:pt x="53" y="106"/>
                  </a:lnTo>
                  <a:lnTo>
                    <a:pt x="81" y="98"/>
                  </a:lnTo>
                  <a:lnTo>
                    <a:pt x="113" y="89"/>
                  </a:lnTo>
                  <a:lnTo>
                    <a:pt x="151" y="81"/>
                  </a:lnTo>
                  <a:lnTo>
                    <a:pt x="192" y="73"/>
                  </a:lnTo>
                  <a:lnTo>
                    <a:pt x="237" y="65"/>
                  </a:lnTo>
                  <a:lnTo>
                    <a:pt x="286" y="60"/>
                  </a:lnTo>
                  <a:lnTo>
                    <a:pt x="337" y="56"/>
                  </a:lnTo>
                  <a:lnTo>
                    <a:pt x="390" y="55"/>
                  </a:lnTo>
                  <a:lnTo>
                    <a:pt x="446" y="56"/>
                  </a:lnTo>
                  <a:lnTo>
                    <a:pt x="503" y="61"/>
                  </a:lnTo>
                  <a:lnTo>
                    <a:pt x="561" y="70"/>
                  </a:lnTo>
                  <a:lnTo>
                    <a:pt x="620" y="83"/>
                  </a:lnTo>
                  <a:lnTo>
                    <a:pt x="638" y="0"/>
                  </a:lnTo>
                  <a:lnTo>
                    <a:pt x="634" y="0"/>
                  </a:lnTo>
                  <a:lnTo>
                    <a:pt x="620" y="0"/>
                  </a:lnTo>
                  <a:lnTo>
                    <a:pt x="599" y="0"/>
                  </a:lnTo>
                  <a:lnTo>
                    <a:pt x="571" y="1"/>
                  </a:lnTo>
                  <a:lnTo>
                    <a:pt x="536" y="2"/>
                  </a:lnTo>
                  <a:lnTo>
                    <a:pt x="496" y="3"/>
                  </a:lnTo>
                  <a:lnTo>
                    <a:pt x="452" y="6"/>
                  </a:lnTo>
                  <a:lnTo>
                    <a:pt x="405" y="8"/>
                  </a:lnTo>
                  <a:lnTo>
                    <a:pt x="354" y="13"/>
                  </a:lnTo>
                  <a:lnTo>
                    <a:pt x="302" y="17"/>
                  </a:lnTo>
                  <a:lnTo>
                    <a:pt x="249" y="22"/>
                  </a:lnTo>
                  <a:lnTo>
                    <a:pt x="196" y="30"/>
                  </a:lnTo>
                  <a:lnTo>
                    <a:pt x="144" y="37"/>
                  </a:lnTo>
                  <a:lnTo>
                    <a:pt x="93" y="47"/>
                  </a:lnTo>
                  <a:lnTo>
                    <a:pt x="45" y="58"/>
                  </a:lnTo>
                  <a:lnTo>
                    <a:pt x="0" y="71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7" name="Freeform 194"/>
            <p:cNvSpPr>
              <a:spLocks/>
            </p:cNvSpPr>
            <p:nvPr/>
          </p:nvSpPr>
          <p:spPr bwMode="auto">
            <a:xfrm>
              <a:off x="6217" y="14634"/>
              <a:ext cx="1075" cy="356"/>
            </a:xfrm>
            <a:custGeom>
              <a:avLst/>
              <a:gdLst>
                <a:gd name="T0" fmla="*/ 454 w 1075"/>
                <a:gd name="T1" fmla="*/ 344 h 356"/>
                <a:gd name="T2" fmla="*/ 456 w 1075"/>
                <a:gd name="T3" fmla="*/ 343 h 356"/>
                <a:gd name="T4" fmla="*/ 463 w 1075"/>
                <a:gd name="T5" fmla="*/ 341 h 356"/>
                <a:gd name="T6" fmla="*/ 472 w 1075"/>
                <a:gd name="T7" fmla="*/ 337 h 356"/>
                <a:gd name="T8" fmla="*/ 485 w 1075"/>
                <a:gd name="T9" fmla="*/ 332 h 356"/>
                <a:gd name="T10" fmla="*/ 501 w 1075"/>
                <a:gd name="T11" fmla="*/ 325 h 356"/>
                <a:gd name="T12" fmla="*/ 518 w 1075"/>
                <a:gd name="T13" fmla="*/ 317 h 356"/>
                <a:gd name="T14" fmla="*/ 538 w 1075"/>
                <a:gd name="T15" fmla="*/ 308 h 356"/>
                <a:gd name="T16" fmla="*/ 558 w 1075"/>
                <a:gd name="T17" fmla="*/ 298 h 356"/>
                <a:gd name="T18" fmla="*/ 580 w 1075"/>
                <a:gd name="T19" fmla="*/ 287 h 356"/>
                <a:gd name="T20" fmla="*/ 600 w 1075"/>
                <a:gd name="T21" fmla="*/ 274 h 356"/>
                <a:gd name="T22" fmla="*/ 621 w 1075"/>
                <a:gd name="T23" fmla="*/ 262 h 356"/>
                <a:gd name="T24" fmla="*/ 640 w 1075"/>
                <a:gd name="T25" fmla="*/ 248 h 356"/>
                <a:gd name="T26" fmla="*/ 658 w 1075"/>
                <a:gd name="T27" fmla="*/ 234 h 356"/>
                <a:gd name="T28" fmla="*/ 674 w 1075"/>
                <a:gd name="T29" fmla="*/ 219 h 356"/>
                <a:gd name="T30" fmla="*/ 688 w 1075"/>
                <a:gd name="T31" fmla="*/ 204 h 356"/>
                <a:gd name="T32" fmla="*/ 699 w 1075"/>
                <a:gd name="T33" fmla="*/ 189 h 356"/>
                <a:gd name="T34" fmla="*/ 0 w 1075"/>
                <a:gd name="T35" fmla="*/ 18 h 356"/>
                <a:gd name="T36" fmla="*/ 54 w 1075"/>
                <a:gd name="T37" fmla="*/ 0 h 356"/>
                <a:gd name="T38" fmla="*/ 1075 w 1075"/>
                <a:gd name="T39" fmla="*/ 251 h 356"/>
                <a:gd name="T40" fmla="*/ 1033 w 1075"/>
                <a:gd name="T41" fmla="*/ 274 h 356"/>
                <a:gd name="T42" fmla="*/ 738 w 1075"/>
                <a:gd name="T43" fmla="*/ 199 h 356"/>
                <a:gd name="T44" fmla="*/ 737 w 1075"/>
                <a:gd name="T45" fmla="*/ 200 h 356"/>
                <a:gd name="T46" fmla="*/ 735 w 1075"/>
                <a:gd name="T47" fmla="*/ 203 h 356"/>
                <a:gd name="T48" fmla="*/ 730 w 1075"/>
                <a:gd name="T49" fmla="*/ 207 h 356"/>
                <a:gd name="T50" fmla="*/ 724 w 1075"/>
                <a:gd name="T51" fmla="*/ 214 h 356"/>
                <a:gd name="T52" fmla="*/ 716 w 1075"/>
                <a:gd name="T53" fmla="*/ 222 h 356"/>
                <a:gd name="T54" fmla="*/ 706 w 1075"/>
                <a:gd name="T55" fmla="*/ 231 h 356"/>
                <a:gd name="T56" fmla="*/ 694 w 1075"/>
                <a:gd name="T57" fmla="*/ 242 h 356"/>
                <a:gd name="T58" fmla="*/ 679 w 1075"/>
                <a:gd name="T59" fmla="*/ 253 h 356"/>
                <a:gd name="T60" fmla="*/ 662 w 1075"/>
                <a:gd name="T61" fmla="*/ 265 h 356"/>
                <a:gd name="T62" fmla="*/ 643 w 1075"/>
                <a:gd name="T63" fmla="*/ 278 h 356"/>
                <a:gd name="T64" fmla="*/ 621 w 1075"/>
                <a:gd name="T65" fmla="*/ 291 h 356"/>
                <a:gd name="T66" fmla="*/ 597 w 1075"/>
                <a:gd name="T67" fmla="*/ 303 h 356"/>
                <a:gd name="T68" fmla="*/ 570 w 1075"/>
                <a:gd name="T69" fmla="*/ 317 h 356"/>
                <a:gd name="T70" fmla="*/ 540 w 1075"/>
                <a:gd name="T71" fmla="*/ 330 h 356"/>
                <a:gd name="T72" fmla="*/ 508 w 1075"/>
                <a:gd name="T73" fmla="*/ 343 h 356"/>
                <a:gd name="T74" fmla="*/ 472 w 1075"/>
                <a:gd name="T75" fmla="*/ 356 h 356"/>
                <a:gd name="T76" fmla="*/ 454 w 1075"/>
                <a:gd name="T77" fmla="*/ 344 h 3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75"/>
                <a:gd name="T118" fmla="*/ 0 h 356"/>
                <a:gd name="T119" fmla="*/ 1075 w 1075"/>
                <a:gd name="T120" fmla="*/ 356 h 3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75" h="356">
                  <a:moveTo>
                    <a:pt x="454" y="344"/>
                  </a:moveTo>
                  <a:lnTo>
                    <a:pt x="456" y="343"/>
                  </a:lnTo>
                  <a:lnTo>
                    <a:pt x="463" y="341"/>
                  </a:lnTo>
                  <a:lnTo>
                    <a:pt x="472" y="337"/>
                  </a:lnTo>
                  <a:lnTo>
                    <a:pt x="485" y="332"/>
                  </a:lnTo>
                  <a:lnTo>
                    <a:pt x="501" y="325"/>
                  </a:lnTo>
                  <a:lnTo>
                    <a:pt x="518" y="317"/>
                  </a:lnTo>
                  <a:lnTo>
                    <a:pt x="538" y="308"/>
                  </a:lnTo>
                  <a:lnTo>
                    <a:pt x="558" y="298"/>
                  </a:lnTo>
                  <a:lnTo>
                    <a:pt x="580" y="287"/>
                  </a:lnTo>
                  <a:lnTo>
                    <a:pt x="600" y="274"/>
                  </a:lnTo>
                  <a:lnTo>
                    <a:pt x="621" y="262"/>
                  </a:lnTo>
                  <a:lnTo>
                    <a:pt x="640" y="248"/>
                  </a:lnTo>
                  <a:lnTo>
                    <a:pt x="658" y="234"/>
                  </a:lnTo>
                  <a:lnTo>
                    <a:pt x="674" y="219"/>
                  </a:lnTo>
                  <a:lnTo>
                    <a:pt x="688" y="204"/>
                  </a:lnTo>
                  <a:lnTo>
                    <a:pt x="699" y="189"/>
                  </a:lnTo>
                  <a:lnTo>
                    <a:pt x="0" y="18"/>
                  </a:lnTo>
                  <a:lnTo>
                    <a:pt x="54" y="0"/>
                  </a:lnTo>
                  <a:lnTo>
                    <a:pt x="1075" y="251"/>
                  </a:lnTo>
                  <a:lnTo>
                    <a:pt x="1033" y="274"/>
                  </a:lnTo>
                  <a:lnTo>
                    <a:pt x="738" y="199"/>
                  </a:lnTo>
                  <a:lnTo>
                    <a:pt x="737" y="200"/>
                  </a:lnTo>
                  <a:lnTo>
                    <a:pt x="735" y="203"/>
                  </a:lnTo>
                  <a:lnTo>
                    <a:pt x="730" y="207"/>
                  </a:lnTo>
                  <a:lnTo>
                    <a:pt x="724" y="214"/>
                  </a:lnTo>
                  <a:lnTo>
                    <a:pt x="716" y="222"/>
                  </a:lnTo>
                  <a:lnTo>
                    <a:pt x="706" y="231"/>
                  </a:lnTo>
                  <a:lnTo>
                    <a:pt x="694" y="242"/>
                  </a:lnTo>
                  <a:lnTo>
                    <a:pt x="679" y="253"/>
                  </a:lnTo>
                  <a:lnTo>
                    <a:pt x="662" y="265"/>
                  </a:lnTo>
                  <a:lnTo>
                    <a:pt x="643" y="278"/>
                  </a:lnTo>
                  <a:lnTo>
                    <a:pt x="621" y="291"/>
                  </a:lnTo>
                  <a:lnTo>
                    <a:pt x="597" y="303"/>
                  </a:lnTo>
                  <a:lnTo>
                    <a:pt x="570" y="317"/>
                  </a:lnTo>
                  <a:lnTo>
                    <a:pt x="540" y="330"/>
                  </a:lnTo>
                  <a:lnTo>
                    <a:pt x="508" y="343"/>
                  </a:lnTo>
                  <a:lnTo>
                    <a:pt x="472" y="356"/>
                  </a:lnTo>
                  <a:lnTo>
                    <a:pt x="454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8" name="Freeform 195"/>
            <p:cNvSpPr>
              <a:spLocks/>
            </p:cNvSpPr>
            <p:nvPr/>
          </p:nvSpPr>
          <p:spPr bwMode="auto">
            <a:xfrm>
              <a:off x="5997" y="14727"/>
              <a:ext cx="1095" cy="319"/>
            </a:xfrm>
            <a:custGeom>
              <a:avLst/>
              <a:gdLst>
                <a:gd name="T0" fmla="*/ 0 w 1095"/>
                <a:gd name="T1" fmla="*/ 0 h 319"/>
                <a:gd name="T2" fmla="*/ 1071 w 1095"/>
                <a:gd name="T3" fmla="*/ 319 h 319"/>
                <a:gd name="T4" fmla="*/ 1095 w 1095"/>
                <a:gd name="T5" fmla="*/ 319 h 319"/>
                <a:gd name="T6" fmla="*/ 33 w 1095"/>
                <a:gd name="T7" fmla="*/ 0 h 319"/>
                <a:gd name="T8" fmla="*/ 0 w 1095"/>
                <a:gd name="T9" fmla="*/ 0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5"/>
                <a:gd name="T16" fmla="*/ 0 h 319"/>
                <a:gd name="T17" fmla="*/ 1095 w 1095"/>
                <a:gd name="T18" fmla="*/ 319 h 3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5" h="319">
                  <a:moveTo>
                    <a:pt x="0" y="0"/>
                  </a:moveTo>
                  <a:lnTo>
                    <a:pt x="1071" y="319"/>
                  </a:lnTo>
                  <a:lnTo>
                    <a:pt x="1095" y="319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59" name="Freeform 196"/>
            <p:cNvSpPr>
              <a:spLocks/>
            </p:cNvSpPr>
            <p:nvPr/>
          </p:nvSpPr>
          <p:spPr bwMode="auto">
            <a:xfrm>
              <a:off x="6181" y="14684"/>
              <a:ext cx="1082" cy="285"/>
            </a:xfrm>
            <a:custGeom>
              <a:avLst/>
              <a:gdLst>
                <a:gd name="T0" fmla="*/ 0 w 1082"/>
                <a:gd name="T1" fmla="*/ 1 h 285"/>
                <a:gd name="T2" fmla="*/ 1058 w 1082"/>
                <a:gd name="T3" fmla="*/ 285 h 285"/>
                <a:gd name="T4" fmla="*/ 1082 w 1082"/>
                <a:gd name="T5" fmla="*/ 284 h 285"/>
                <a:gd name="T6" fmla="*/ 33 w 1082"/>
                <a:gd name="T7" fmla="*/ 0 h 285"/>
                <a:gd name="T8" fmla="*/ 0 w 1082"/>
                <a:gd name="T9" fmla="*/ 1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2"/>
                <a:gd name="T16" fmla="*/ 0 h 285"/>
                <a:gd name="T17" fmla="*/ 1082 w 108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2" h="285">
                  <a:moveTo>
                    <a:pt x="0" y="1"/>
                  </a:moveTo>
                  <a:lnTo>
                    <a:pt x="1058" y="285"/>
                  </a:lnTo>
                  <a:lnTo>
                    <a:pt x="1082" y="284"/>
                  </a:lnTo>
                  <a:lnTo>
                    <a:pt x="3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60" name="Freeform 197"/>
            <p:cNvSpPr>
              <a:spLocks/>
            </p:cNvSpPr>
            <p:nvPr/>
          </p:nvSpPr>
          <p:spPr bwMode="auto">
            <a:xfrm>
              <a:off x="6093" y="14699"/>
              <a:ext cx="1087" cy="315"/>
            </a:xfrm>
            <a:custGeom>
              <a:avLst/>
              <a:gdLst>
                <a:gd name="T0" fmla="*/ 0 w 1087"/>
                <a:gd name="T1" fmla="*/ 0 h 315"/>
                <a:gd name="T2" fmla="*/ 1066 w 1087"/>
                <a:gd name="T3" fmla="*/ 315 h 315"/>
                <a:gd name="T4" fmla="*/ 1087 w 1087"/>
                <a:gd name="T5" fmla="*/ 308 h 315"/>
                <a:gd name="T6" fmla="*/ 31 w 1087"/>
                <a:gd name="T7" fmla="*/ 0 h 315"/>
                <a:gd name="T8" fmla="*/ 0 w 1087"/>
                <a:gd name="T9" fmla="*/ 0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7"/>
                <a:gd name="T16" fmla="*/ 0 h 315"/>
                <a:gd name="T17" fmla="*/ 1087 w 1087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7" h="315">
                  <a:moveTo>
                    <a:pt x="0" y="0"/>
                  </a:moveTo>
                  <a:lnTo>
                    <a:pt x="1066" y="315"/>
                  </a:lnTo>
                  <a:lnTo>
                    <a:pt x="1087" y="308"/>
                  </a:lnTo>
                  <a:lnTo>
                    <a:pt x="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2004" name="Group 198"/>
          <p:cNvGrpSpPr>
            <a:grpSpLocks/>
          </p:cNvGrpSpPr>
          <p:nvPr/>
        </p:nvGrpSpPr>
        <p:grpSpPr bwMode="auto">
          <a:xfrm>
            <a:off x="7450138" y="2762250"/>
            <a:ext cx="282575" cy="471488"/>
            <a:chOff x="12762" y="10336"/>
            <a:chExt cx="1027" cy="1700"/>
          </a:xfrm>
        </p:grpSpPr>
        <p:sp>
          <p:nvSpPr>
            <p:cNvPr id="42116" name="Rectangle 19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17" name="Rectangle 20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18" name="Line 20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19" name="Line 20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20" name="Line 20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121" name="Line 20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2005" name="Text Box 205"/>
          <p:cNvSpPr txBox="1">
            <a:spLocks noChangeArrowheads="1"/>
          </p:cNvSpPr>
          <p:nvPr/>
        </p:nvSpPr>
        <p:spPr bwMode="auto">
          <a:xfrm>
            <a:off x="7507288" y="1433513"/>
            <a:ext cx="2095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140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sz="1400" baseline="-25000">
                <a:solidFill>
                  <a:srgbClr val="FF0000"/>
                </a:solidFill>
                <a:latin typeface="Arial" pitchFamily="34" charset="0"/>
              </a:rPr>
              <a:t>out</a:t>
            </a:r>
            <a:endParaRPr lang="en-US" sz="14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2006" name="Line 206"/>
          <p:cNvSpPr>
            <a:spLocks noChangeShapeType="1"/>
          </p:cNvSpPr>
          <p:nvPr/>
        </p:nvSpPr>
        <p:spPr bwMode="auto">
          <a:xfrm>
            <a:off x="7667625" y="1614488"/>
            <a:ext cx="87313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grpSp>
        <p:nvGrpSpPr>
          <p:cNvPr id="42007" name="Group 207"/>
          <p:cNvGrpSpPr>
            <a:grpSpLocks/>
          </p:cNvGrpSpPr>
          <p:nvPr/>
        </p:nvGrpSpPr>
        <p:grpSpPr bwMode="auto">
          <a:xfrm>
            <a:off x="6527800" y="2244725"/>
            <a:ext cx="469900" cy="219075"/>
            <a:chOff x="9542" y="11900"/>
            <a:chExt cx="1624" cy="640"/>
          </a:xfrm>
        </p:grpSpPr>
        <p:sp>
          <p:nvSpPr>
            <p:cNvPr id="42094" name="Oval 208"/>
            <p:cNvSpPr>
              <a:spLocks noChangeArrowheads="1"/>
            </p:cNvSpPr>
            <p:nvPr/>
          </p:nvSpPr>
          <p:spPr bwMode="auto">
            <a:xfrm>
              <a:off x="9557" y="12185"/>
              <a:ext cx="1608" cy="355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95" name="Line 209"/>
            <p:cNvSpPr>
              <a:spLocks noChangeShapeType="1"/>
            </p:cNvSpPr>
            <p:nvPr/>
          </p:nvSpPr>
          <p:spPr bwMode="auto">
            <a:xfrm>
              <a:off x="9557" y="12156"/>
              <a:ext cx="1" cy="2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96" name="Line 210"/>
            <p:cNvSpPr>
              <a:spLocks noChangeShapeType="1"/>
            </p:cNvSpPr>
            <p:nvPr/>
          </p:nvSpPr>
          <p:spPr bwMode="auto">
            <a:xfrm>
              <a:off x="11165" y="12156"/>
              <a:ext cx="1" cy="21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97" name="Rectangle 211"/>
            <p:cNvSpPr>
              <a:spLocks noChangeArrowheads="1"/>
            </p:cNvSpPr>
            <p:nvPr/>
          </p:nvSpPr>
          <p:spPr bwMode="auto">
            <a:xfrm>
              <a:off x="9557" y="12156"/>
              <a:ext cx="381" cy="215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sv-SE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42098" name="Rectangle 212"/>
            <p:cNvSpPr>
              <a:spLocks noChangeArrowheads="1"/>
            </p:cNvSpPr>
            <p:nvPr/>
          </p:nvSpPr>
          <p:spPr bwMode="auto">
            <a:xfrm>
              <a:off x="10679" y="12141"/>
              <a:ext cx="486" cy="215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endParaRPr lang="sv-SE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42099" name="Oval 213"/>
            <p:cNvSpPr>
              <a:spLocks noChangeArrowheads="1"/>
            </p:cNvSpPr>
            <p:nvPr/>
          </p:nvSpPr>
          <p:spPr bwMode="auto">
            <a:xfrm>
              <a:off x="9542" y="11900"/>
              <a:ext cx="1608" cy="41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2100" name="Group 214"/>
            <p:cNvGrpSpPr>
              <a:grpSpLocks/>
            </p:cNvGrpSpPr>
            <p:nvPr/>
          </p:nvGrpSpPr>
          <p:grpSpPr bwMode="auto">
            <a:xfrm>
              <a:off x="9930" y="11991"/>
              <a:ext cx="796" cy="242"/>
              <a:chOff x="2848" y="848"/>
              <a:chExt cx="140" cy="98"/>
            </a:xfrm>
          </p:grpSpPr>
          <p:sp>
            <p:nvSpPr>
              <p:cNvPr id="42113" name="Line 2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14" name="Line 2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15" name="Line 2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2101" name="Group 218"/>
            <p:cNvGrpSpPr>
              <a:grpSpLocks/>
            </p:cNvGrpSpPr>
            <p:nvPr/>
          </p:nvGrpSpPr>
          <p:grpSpPr bwMode="auto">
            <a:xfrm flipV="1">
              <a:off x="9930" y="11987"/>
              <a:ext cx="796" cy="242"/>
              <a:chOff x="2848" y="848"/>
              <a:chExt cx="140" cy="98"/>
            </a:xfrm>
          </p:grpSpPr>
          <p:sp>
            <p:nvSpPr>
              <p:cNvPr id="42110" name="Line 2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11" name="Line 2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12" name="Line 2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2102" name="Group 222"/>
            <p:cNvGrpSpPr>
              <a:grpSpLocks/>
            </p:cNvGrpSpPr>
            <p:nvPr/>
          </p:nvGrpSpPr>
          <p:grpSpPr bwMode="auto">
            <a:xfrm>
              <a:off x="10534" y="12050"/>
              <a:ext cx="476" cy="374"/>
              <a:chOff x="11283" y="10423"/>
              <a:chExt cx="475" cy="374"/>
            </a:xfrm>
          </p:grpSpPr>
          <p:sp>
            <p:nvSpPr>
              <p:cNvPr id="42103" name="Rectangle 223"/>
              <p:cNvSpPr>
                <a:spLocks noChangeArrowheads="1"/>
              </p:cNvSpPr>
              <p:nvPr/>
            </p:nvSpPr>
            <p:spPr bwMode="auto">
              <a:xfrm>
                <a:off x="11283" y="10423"/>
                <a:ext cx="475" cy="3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104" name="Line 224"/>
              <p:cNvSpPr>
                <a:spLocks noChangeShapeType="1"/>
              </p:cNvSpPr>
              <p:nvPr/>
            </p:nvSpPr>
            <p:spPr bwMode="auto">
              <a:xfrm>
                <a:off x="1168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105" name="Line 225"/>
              <p:cNvSpPr>
                <a:spLocks noChangeShapeType="1"/>
              </p:cNvSpPr>
              <p:nvPr/>
            </p:nvSpPr>
            <p:spPr bwMode="auto">
              <a:xfrm>
                <a:off x="11621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106" name="Line 226"/>
              <p:cNvSpPr>
                <a:spLocks noChangeShapeType="1"/>
              </p:cNvSpPr>
              <p:nvPr/>
            </p:nvSpPr>
            <p:spPr bwMode="auto">
              <a:xfrm>
                <a:off x="1155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107" name="Line 227"/>
              <p:cNvSpPr>
                <a:spLocks noChangeShapeType="1"/>
              </p:cNvSpPr>
              <p:nvPr/>
            </p:nvSpPr>
            <p:spPr bwMode="auto">
              <a:xfrm>
                <a:off x="11491" y="10495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108" name="Line 228"/>
              <p:cNvSpPr>
                <a:spLocks noChangeShapeType="1"/>
              </p:cNvSpPr>
              <p:nvPr/>
            </p:nvSpPr>
            <p:spPr bwMode="auto">
              <a:xfrm>
                <a:off x="11426" y="10495"/>
                <a:ext cx="2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2109" name="Line 229"/>
              <p:cNvSpPr>
                <a:spLocks noChangeShapeType="1"/>
              </p:cNvSpPr>
              <p:nvPr/>
            </p:nvSpPr>
            <p:spPr bwMode="auto">
              <a:xfrm>
                <a:off x="11360" y="10495"/>
                <a:ext cx="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42008" name="Line 230"/>
          <p:cNvSpPr>
            <a:spLocks noChangeShapeType="1"/>
          </p:cNvSpPr>
          <p:nvPr/>
        </p:nvSpPr>
        <p:spPr bwMode="auto">
          <a:xfrm>
            <a:off x="7023100" y="1808163"/>
            <a:ext cx="120650" cy="1587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2009" name="Group 231"/>
          <p:cNvGrpSpPr>
            <a:grpSpLocks/>
          </p:cNvGrpSpPr>
          <p:nvPr/>
        </p:nvGrpSpPr>
        <p:grpSpPr bwMode="auto">
          <a:xfrm>
            <a:off x="6127750" y="1639888"/>
            <a:ext cx="39688" cy="141287"/>
            <a:chOff x="10104" y="10005"/>
            <a:chExt cx="137" cy="411"/>
          </a:xfrm>
        </p:grpSpPr>
        <p:sp>
          <p:nvSpPr>
            <p:cNvPr id="42092" name="Oval 232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93" name="Oval 233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2010" name="Oval 234"/>
          <p:cNvSpPr>
            <a:spLocks noChangeArrowheads="1"/>
          </p:cNvSpPr>
          <p:nvPr/>
        </p:nvSpPr>
        <p:spPr bwMode="auto">
          <a:xfrm>
            <a:off x="6831013" y="2719388"/>
            <a:ext cx="465137" cy="122237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11" name="Line 235"/>
          <p:cNvSpPr>
            <a:spLocks noChangeShapeType="1"/>
          </p:cNvSpPr>
          <p:nvPr/>
        </p:nvSpPr>
        <p:spPr bwMode="auto">
          <a:xfrm>
            <a:off x="6831013" y="2709863"/>
            <a:ext cx="1587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12" name="Line 236"/>
          <p:cNvSpPr>
            <a:spLocks noChangeShapeType="1"/>
          </p:cNvSpPr>
          <p:nvPr/>
        </p:nvSpPr>
        <p:spPr bwMode="auto">
          <a:xfrm>
            <a:off x="7296150" y="2709863"/>
            <a:ext cx="0" cy="7620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13" name="Rectangle 237"/>
          <p:cNvSpPr>
            <a:spLocks noChangeArrowheads="1"/>
          </p:cNvSpPr>
          <p:nvPr/>
        </p:nvSpPr>
        <p:spPr bwMode="auto">
          <a:xfrm>
            <a:off x="6831013" y="2709863"/>
            <a:ext cx="111125" cy="74612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2014" name="Rectangle 238"/>
          <p:cNvSpPr>
            <a:spLocks noChangeArrowheads="1"/>
          </p:cNvSpPr>
          <p:nvPr/>
        </p:nvSpPr>
        <p:spPr bwMode="auto">
          <a:xfrm>
            <a:off x="7156450" y="2705100"/>
            <a:ext cx="139700" cy="74613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2015" name="Oval 239"/>
          <p:cNvSpPr>
            <a:spLocks noChangeArrowheads="1"/>
          </p:cNvSpPr>
          <p:nvPr/>
        </p:nvSpPr>
        <p:spPr bwMode="auto">
          <a:xfrm>
            <a:off x="6823075" y="2620963"/>
            <a:ext cx="465138" cy="142875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2016" name="Group 240"/>
          <p:cNvGrpSpPr>
            <a:grpSpLocks/>
          </p:cNvGrpSpPr>
          <p:nvPr/>
        </p:nvGrpSpPr>
        <p:grpSpPr bwMode="auto">
          <a:xfrm>
            <a:off x="6938963" y="2652713"/>
            <a:ext cx="230187" cy="82550"/>
            <a:chOff x="2848" y="848"/>
            <a:chExt cx="140" cy="98"/>
          </a:xfrm>
        </p:grpSpPr>
        <p:sp>
          <p:nvSpPr>
            <p:cNvPr id="42089" name="Line 24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90" name="Line 24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91" name="Line 24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2017" name="Group 244"/>
          <p:cNvGrpSpPr>
            <a:grpSpLocks/>
          </p:cNvGrpSpPr>
          <p:nvPr/>
        </p:nvGrpSpPr>
        <p:grpSpPr bwMode="auto">
          <a:xfrm flipV="1">
            <a:off x="6938963" y="2651125"/>
            <a:ext cx="230187" cy="84138"/>
            <a:chOff x="2848" y="848"/>
            <a:chExt cx="140" cy="98"/>
          </a:xfrm>
        </p:grpSpPr>
        <p:sp>
          <p:nvSpPr>
            <p:cNvPr id="42086" name="Line 24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87" name="Line 24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88" name="Line 24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2018" name="Group 248"/>
          <p:cNvGrpSpPr>
            <a:grpSpLocks/>
          </p:cNvGrpSpPr>
          <p:nvPr/>
        </p:nvGrpSpPr>
        <p:grpSpPr bwMode="auto">
          <a:xfrm rot="7844936">
            <a:off x="6926263" y="2730500"/>
            <a:ext cx="168275" cy="104775"/>
            <a:chOff x="11283" y="10423"/>
            <a:chExt cx="475" cy="374"/>
          </a:xfrm>
        </p:grpSpPr>
        <p:sp>
          <p:nvSpPr>
            <p:cNvPr id="42079" name="Rectangle 249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80" name="Line 250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81" name="Line 251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82" name="Line 252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83" name="Line 253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84" name="Line 254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85" name="Line 255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2019" name="Line 256"/>
          <p:cNvSpPr>
            <a:spLocks noChangeShapeType="1"/>
          </p:cNvSpPr>
          <p:nvPr/>
        </p:nvSpPr>
        <p:spPr bwMode="auto">
          <a:xfrm flipH="1" flipV="1">
            <a:off x="6423025" y="3170238"/>
            <a:ext cx="865188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2020" name="Line 257"/>
          <p:cNvSpPr>
            <a:spLocks noChangeShapeType="1"/>
          </p:cNvSpPr>
          <p:nvPr/>
        </p:nvSpPr>
        <p:spPr bwMode="auto">
          <a:xfrm flipH="1">
            <a:off x="6692900" y="2832100"/>
            <a:ext cx="271463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2021" name="Freeform 258"/>
          <p:cNvSpPr>
            <a:spLocks/>
          </p:cNvSpPr>
          <p:nvPr/>
        </p:nvSpPr>
        <p:spPr bwMode="auto">
          <a:xfrm>
            <a:off x="6148388" y="1658938"/>
            <a:ext cx="1443037" cy="1490662"/>
          </a:xfrm>
          <a:custGeom>
            <a:avLst/>
            <a:gdLst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205"/>
              <a:gd name="T25" fmla="*/ 0 h 4500"/>
              <a:gd name="T26" fmla="*/ 5205 w 5205"/>
              <a:gd name="T27" fmla="*/ 4500 h 45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2022" name="Oval 259"/>
          <p:cNvSpPr>
            <a:spLocks noChangeArrowheads="1"/>
          </p:cNvSpPr>
          <p:nvPr/>
        </p:nvSpPr>
        <p:spPr bwMode="auto">
          <a:xfrm>
            <a:off x="6062663" y="3136900"/>
            <a:ext cx="463550" cy="122238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23" name="Line 260"/>
          <p:cNvSpPr>
            <a:spLocks noChangeShapeType="1"/>
          </p:cNvSpPr>
          <p:nvPr/>
        </p:nvSpPr>
        <p:spPr bwMode="auto">
          <a:xfrm>
            <a:off x="6062663" y="3127375"/>
            <a:ext cx="0" cy="746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24" name="Line 261"/>
          <p:cNvSpPr>
            <a:spLocks noChangeShapeType="1"/>
          </p:cNvSpPr>
          <p:nvPr/>
        </p:nvSpPr>
        <p:spPr bwMode="auto">
          <a:xfrm>
            <a:off x="6526213" y="3127375"/>
            <a:ext cx="0" cy="7461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25" name="Rectangle 262"/>
          <p:cNvSpPr>
            <a:spLocks noChangeArrowheads="1"/>
          </p:cNvSpPr>
          <p:nvPr/>
        </p:nvSpPr>
        <p:spPr bwMode="auto">
          <a:xfrm>
            <a:off x="6062663" y="3127375"/>
            <a:ext cx="109537" cy="74613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2026" name="Rectangle 263"/>
          <p:cNvSpPr>
            <a:spLocks noChangeArrowheads="1"/>
          </p:cNvSpPr>
          <p:nvPr/>
        </p:nvSpPr>
        <p:spPr bwMode="auto">
          <a:xfrm>
            <a:off x="6384925" y="3122613"/>
            <a:ext cx="141288" cy="7302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2027" name="Oval 264"/>
          <p:cNvSpPr>
            <a:spLocks noChangeArrowheads="1"/>
          </p:cNvSpPr>
          <p:nvPr/>
        </p:nvSpPr>
        <p:spPr bwMode="auto">
          <a:xfrm>
            <a:off x="6057900" y="3038475"/>
            <a:ext cx="463550" cy="142875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2028" name="Group 265"/>
          <p:cNvGrpSpPr>
            <a:grpSpLocks/>
          </p:cNvGrpSpPr>
          <p:nvPr/>
        </p:nvGrpSpPr>
        <p:grpSpPr bwMode="auto">
          <a:xfrm>
            <a:off x="6169025" y="3070225"/>
            <a:ext cx="230188" cy="82550"/>
            <a:chOff x="2848" y="848"/>
            <a:chExt cx="140" cy="98"/>
          </a:xfrm>
        </p:grpSpPr>
        <p:sp>
          <p:nvSpPr>
            <p:cNvPr id="42076" name="Line 26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77" name="Line 26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78" name="Line 26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2029" name="Group 269"/>
          <p:cNvGrpSpPr>
            <a:grpSpLocks/>
          </p:cNvGrpSpPr>
          <p:nvPr/>
        </p:nvGrpSpPr>
        <p:grpSpPr bwMode="auto">
          <a:xfrm flipV="1">
            <a:off x="6169025" y="3068638"/>
            <a:ext cx="230188" cy="82550"/>
            <a:chOff x="2848" y="848"/>
            <a:chExt cx="140" cy="98"/>
          </a:xfrm>
        </p:grpSpPr>
        <p:sp>
          <p:nvSpPr>
            <p:cNvPr id="42073" name="Line 27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74" name="Line 27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75" name="Line 27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2030" name="Group 273"/>
          <p:cNvGrpSpPr>
            <a:grpSpLocks/>
          </p:cNvGrpSpPr>
          <p:nvPr/>
        </p:nvGrpSpPr>
        <p:grpSpPr bwMode="auto">
          <a:xfrm>
            <a:off x="6089650" y="3105150"/>
            <a:ext cx="138113" cy="128588"/>
            <a:chOff x="11283" y="10423"/>
            <a:chExt cx="475" cy="374"/>
          </a:xfrm>
        </p:grpSpPr>
        <p:sp>
          <p:nvSpPr>
            <p:cNvPr id="42066" name="Rectangle 274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67" name="Line 275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68" name="Line 276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69" name="Line 277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70" name="Line 278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71" name="Line 279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72" name="Line 280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2031" name="Oval 281"/>
          <p:cNvSpPr>
            <a:spLocks noChangeArrowheads="1"/>
          </p:cNvSpPr>
          <p:nvPr/>
        </p:nvSpPr>
        <p:spPr bwMode="auto">
          <a:xfrm>
            <a:off x="5783263" y="2649538"/>
            <a:ext cx="463550" cy="122237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32" name="Line 282"/>
          <p:cNvSpPr>
            <a:spLocks noChangeShapeType="1"/>
          </p:cNvSpPr>
          <p:nvPr/>
        </p:nvSpPr>
        <p:spPr bwMode="auto">
          <a:xfrm>
            <a:off x="5783263" y="2640013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33" name="Line 283"/>
          <p:cNvSpPr>
            <a:spLocks noChangeShapeType="1"/>
          </p:cNvSpPr>
          <p:nvPr/>
        </p:nvSpPr>
        <p:spPr bwMode="auto">
          <a:xfrm>
            <a:off x="6246813" y="2640013"/>
            <a:ext cx="0" cy="74612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34" name="Rectangle 284"/>
          <p:cNvSpPr>
            <a:spLocks noChangeArrowheads="1"/>
          </p:cNvSpPr>
          <p:nvPr/>
        </p:nvSpPr>
        <p:spPr bwMode="auto">
          <a:xfrm>
            <a:off x="5783263" y="2640013"/>
            <a:ext cx="109537" cy="7302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2035" name="Rectangle 285"/>
          <p:cNvSpPr>
            <a:spLocks noChangeArrowheads="1"/>
          </p:cNvSpPr>
          <p:nvPr/>
        </p:nvSpPr>
        <p:spPr bwMode="auto">
          <a:xfrm>
            <a:off x="6107113" y="2635250"/>
            <a:ext cx="139700" cy="7302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sv-SE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2036" name="Oval 286"/>
          <p:cNvSpPr>
            <a:spLocks noChangeArrowheads="1"/>
          </p:cNvSpPr>
          <p:nvPr/>
        </p:nvSpPr>
        <p:spPr bwMode="auto">
          <a:xfrm>
            <a:off x="5778500" y="2552700"/>
            <a:ext cx="465138" cy="141288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2037" name="Group 287"/>
          <p:cNvGrpSpPr>
            <a:grpSpLocks/>
          </p:cNvGrpSpPr>
          <p:nvPr/>
        </p:nvGrpSpPr>
        <p:grpSpPr bwMode="auto">
          <a:xfrm>
            <a:off x="5891213" y="2582863"/>
            <a:ext cx="228600" cy="84137"/>
            <a:chOff x="2848" y="848"/>
            <a:chExt cx="140" cy="98"/>
          </a:xfrm>
        </p:grpSpPr>
        <p:sp>
          <p:nvSpPr>
            <p:cNvPr id="42063" name="Line 28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64" name="Line 28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65" name="Line 29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2038" name="Group 291"/>
          <p:cNvGrpSpPr>
            <a:grpSpLocks/>
          </p:cNvGrpSpPr>
          <p:nvPr/>
        </p:nvGrpSpPr>
        <p:grpSpPr bwMode="auto">
          <a:xfrm flipV="1">
            <a:off x="5891213" y="2581275"/>
            <a:ext cx="228600" cy="84138"/>
            <a:chOff x="2848" y="848"/>
            <a:chExt cx="140" cy="98"/>
          </a:xfrm>
        </p:grpSpPr>
        <p:sp>
          <p:nvSpPr>
            <p:cNvPr id="42060" name="Line 29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61" name="Line 29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62" name="Line 29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2039" name="Line 295"/>
          <p:cNvSpPr>
            <a:spLocks noChangeShapeType="1"/>
          </p:cNvSpPr>
          <p:nvPr/>
        </p:nvSpPr>
        <p:spPr bwMode="auto">
          <a:xfrm flipH="1">
            <a:off x="5502275" y="2752725"/>
            <a:ext cx="379413" cy="422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2040" name="Group 296"/>
          <p:cNvGrpSpPr>
            <a:grpSpLocks/>
          </p:cNvGrpSpPr>
          <p:nvPr/>
        </p:nvGrpSpPr>
        <p:grpSpPr bwMode="auto">
          <a:xfrm rot="8027572">
            <a:off x="5918200" y="2555875"/>
            <a:ext cx="168275" cy="104775"/>
            <a:chOff x="11283" y="10423"/>
            <a:chExt cx="475" cy="374"/>
          </a:xfrm>
        </p:grpSpPr>
        <p:sp>
          <p:nvSpPr>
            <p:cNvPr id="42053" name="Rectangle 297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54" name="Line 298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55" name="Line 299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56" name="Line 300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57" name="Line 301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58" name="Line 302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59" name="Line 303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2041" name="Freeform 304"/>
          <p:cNvSpPr>
            <a:spLocks/>
          </p:cNvSpPr>
          <p:nvPr/>
        </p:nvSpPr>
        <p:spPr bwMode="auto">
          <a:xfrm>
            <a:off x="5432425" y="1679575"/>
            <a:ext cx="2212975" cy="1530350"/>
          </a:xfrm>
          <a:custGeom>
            <a:avLst/>
            <a:gdLst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980"/>
              <a:gd name="T19" fmla="*/ 0 h 4620"/>
              <a:gd name="T20" fmla="*/ 7980 w 7980"/>
              <a:gd name="T21" fmla="*/ 4620 h 46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2042" name="Freeform 305"/>
          <p:cNvSpPr>
            <a:spLocks/>
          </p:cNvSpPr>
          <p:nvPr/>
        </p:nvSpPr>
        <p:spPr bwMode="auto">
          <a:xfrm>
            <a:off x="5257800" y="1728788"/>
            <a:ext cx="2508250" cy="1504950"/>
          </a:xfrm>
          <a:custGeom>
            <a:avLst/>
            <a:gdLst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045"/>
              <a:gd name="T25" fmla="*/ 0 h 4545"/>
              <a:gd name="T26" fmla="*/ 9045 w 9045"/>
              <a:gd name="T27" fmla="*/ 4545 h 454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2043" name="Freeform 306"/>
          <p:cNvSpPr>
            <a:spLocks/>
          </p:cNvSpPr>
          <p:nvPr/>
        </p:nvSpPr>
        <p:spPr bwMode="auto">
          <a:xfrm>
            <a:off x="5311775" y="1754188"/>
            <a:ext cx="2530475" cy="1390650"/>
          </a:xfrm>
          <a:custGeom>
            <a:avLst/>
            <a:gdLst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120"/>
              <a:gd name="T19" fmla="*/ 0 h 4201"/>
              <a:gd name="T20" fmla="*/ 9120 w 9120"/>
              <a:gd name="T21" fmla="*/ 4201 h 420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00">
            <a:solidFill>
              <a:srgbClr val="00FF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2044" name="Group 307"/>
          <p:cNvGrpSpPr>
            <a:grpSpLocks/>
          </p:cNvGrpSpPr>
          <p:nvPr/>
        </p:nvGrpSpPr>
        <p:grpSpPr bwMode="auto">
          <a:xfrm>
            <a:off x="5237163" y="2668588"/>
            <a:ext cx="39687" cy="141287"/>
            <a:chOff x="10104" y="10005"/>
            <a:chExt cx="137" cy="411"/>
          </a:xfrm>
        </p:grpSpPr>
        <p:sp>
          <p:nvSpPr>
            <p:cNvPr id="42051" name="Oval 308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52" name="Oval 309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2045" name="Group 310"/>
          <p:cNvGrpSpPr>
            <a:grpSpLocks/>
          </p:cNvGrpSpPr>
          <p:nvPr/>
        </p:nvGrpSpPr>
        <p:grpSpPr bwMode="auto">
          <a:xfrm>
            <a:off x="7621588" y="2790825"/>
            <a:ext cx="39687" cy="142875"/>
            <a:chOff x="10104" y="10005"/>
            <a:chExt cx="137" cy="411"/>
          </a:xfrm>
        </p:grpSpPr>
        <p:sp>
          <p:nvSpPr>
            <p:cNvPr id="42049" name="Oval 311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50" name="Oval 312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2046" name="Group 313"/>
          <p:cNvGrpSpPr>
            <a:grpSpLocks/>
          </p:cNvGrpSpPr>
          <p:nvPr/>
        </p:nvGrpSpPr>
        <p:grpSpPr bwMode="auto">
          <a:xfrm>
            <a:off x="7816850" y="1717675"/>
            <a:ext cx="39688" cy="142875"/>
            <a:chOff x="10104" y="10005"/>
            <a:chExt cx="137" cy="411"/>
          </a:xfrm>
        </p:grpSpPr>
        <p:sp>
          <p:nvSpPr>
            <p:cNvPr id="42047" name="Oval 314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048" name="Oval 315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C57E155A-E50D-40FA-B310-DD74E800F959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Summary causes of Congestion:</a:t>
            </a:r>
            <a:endParaRPr lang="en-US" sz="3600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62875" cy="4648200"/>
          </a:xfrm>
        </p:spPr>
        <p:txBody>
          <a:bodyPr/>
          <a:lstStyle/>
          <a:p>
            <a:r>
              <a:rPr lang="en-US" sz="2400" smtClean="0"/>
              <a:t>Bad network design (bottlenecks)</a:t>
            </a:r>
          </a:p>
          <a:p>
            <a:r>
              <a:rPr lang="en-US" sz="2400" smtClean="0"/>
              <a:t>Bad use of network : feed with more than can go through</a:t>
            </a:r>
          </a:p>
          <a:p>
            <a:r>
              <a:rPr lang="en-US" sz="2400" smtClean="0"/>
              <a:t>… congestion </a:t>
            </a:r>
            <a:r>
              <a:rPr lang="en-US" sz="2400" smtClean="0">
                <a:sym typeface="Wingdings" pitchFamily="2" charset="2"/>
              </a:rPr>
              <a:t> (b</a:t>
            </a:r>
            <a:r>
              <a:rPr lang="en-US" sz="2400" smtClean="0"/>
              <a:t>ad congestion-control policies e.g. dropping the wrong packets, etc)</a:t>
            </a:r>
            <a:endParaRPr lang="en-US" sz="2400" smtClean="0">
              <a:solidFill>
                <a:srgbClr val="FF0000"/>
              </a:solidFill>
            </a:endParaRP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40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D1581672-B242-4451-90BF-53C11E536F7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801100" cy="1143000"/>
          </a:xfrm>
        </p:spPr>
        <p:txBody>
          <a:bodyPr/>
          <a:lstStyle/>
          <a:p>
            <a:r>
              <a:rPr lang="en-US" sz="2800" smtClean="0"/>
              <a:t>Two broad approaches towards congestion control</a:t>
            </a:r>
            <a:endParaRPr lang="en-US" sz="3600" smtClean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3900" y="1339850"/>
            <a:ext cx="3781425" cy="46228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End-end congestion control:</a:t>
            </a:r>
            <a:endParaRPr lang="en-US" sz="2400" smtClean="0"/>
          </a:p>
          <a:p>
            <a:r>
              <a:rPr lang="en-US" sz="2000" smtClean="0"/>
              <a:t>no explicit feedback from network</a:t>
            </a:r>
          </a:p>
          <a:p>
            <a:r>
              <a:rPr lang="en-US" sz="2000" smtClean="0"/>
              <a:t>congestion inferred from end-system observed loss, delay</a:t>
            </a:r>
          </a:p>
          <a:p>
            <a:r>
              <a:rPr lang="en-US" sz="2000" smtClean="0"/>
              <a:t>approach taken by TCP (focus here)</a:t>
            </a:r>
            <a:endParaRPr lang="en-US" sz="2400" smtClean="0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4850" y="1371600"/>
            <a:ext cx="3810000" cy="466725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Network-assisted congestion control: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1800" smtClean="0"/>
              <a:t>routers provide feedback to end systems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single bit indicating congestion (SNA, DECbit, TCP/IP ECN, ATM)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explicit rate sender should send at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routers may serve flows with parameters, may also apply </a:t>
            </a:r>
            <a:r>
              <a:rPr lang="en-US" sz="1800" smtClean="0">
                <a:solidFill>
                  <a:srgbClr val="FF0000"/>
                </a:solidFill>
              </a:rPr>
              <a:t>admission control on </a:t>
            </a:r>
            <a:r>
              <a:rPr lang="en-US" sz="1800" smtClean="0"/>
              <a:t>connection-request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(</a:t>
            </a:r>
            <a:r>
              <a:rPr lang="en-US" sz="1800" i="1" smtClean="0"/>
              <a:t>see later, in assoc. with N/W layer, ATM policies, multimedia apps &amp; QoS, match of traffic needs with use of the N/W</a:t>
            </a:r>
            <a:r>
              <a:rPr lang="en-US" sz="18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9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9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9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9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068DB00E-6C28-4020-A739-495E7D62B7F9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Congestion Control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009650"/>
            <a:ext cx="5657850" cy="3581400"/>
          </a:xfrm>
        </p:spPr>
        <p:txBody>
          <a:bodyPr/>
          <a:lstStyle/>
          <a:p>
            <a:r>
              <a:rPr lang="en-US" sz="2000" smtClean="0"/>
              <a:t>end-end control (no network assistance)</a:t>
            </a:r>
          </a:p>
          <a:p>
            <a:r>
              <a:rPr lang="en-US" sz="2000" smtClean="0"/>
              <a:t>sender limits transmission:</a:t>
            </a:r>
          </a:p>
          <a:p>
            <a:pPr>
              <a:buFont typeface="ZapfDingbats" pitchFamily="82" charset="2"/>
              <a:buNone/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  LastByteSent-LastByteAcked 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 CongWin</a:t>
            </a:r>
          </a:p>
          <a:p>
            <a:r>
              <a:rPr lang="en-US" sz="2000" smtClean="0"/>
              <a:t>Roughly,</a:t>
            </a:r>
          </a:p>
          <a:p>
            <a:endParaRPr lang="en-US" sz="2000" smtClean="0"/>
          </a:p>
          <a:p>
            <a:endParaRPr lang="en-US" sz="2000" smtClean="0"/>
          </a:p>
          <a:p>
            <a:r>
              <a:rPr lang="en-US" sz="2000" b="1" smtClean="0">
                <a:latin typeface="Courier New" pitchFamily="49" charset="0"/>
              </a:rPr>
              <a:t>CongWin</a:t>
            </a:r>
            <a:r>
              <a:rPr lang="en-US" sz="2000" smtClean="0"/>
              <a:t> is dynamic, function of perceived network congestion (NOTE: different than receiver’s window!)</a:t>
            </a:r>
          </a:p>
          <a:p>
            <a:endParaRPr lang="en-US" sz="2400" smtClean="0"/>
          </a:p>
        </p:txBody>
      </p:sp>
      <p:sp>
        <p:nvSpPr>
          <p:cNvPr id="4506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581650" y="1371600"/>
            <a:ext cx="356235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How does  sender perceive congestion?</a:t>
            </a:r>
            <a:endParaRPr lang="en-US" sz="2000" smtClean="0"/>
          </a:p>
          <a:p>
            <a:r>
              <a:rPr lang="en-US" sz="2000" smtClean="0"/>
              <a:t>loss event = timeout </a:t>
            </a:r>
            <a:r>
              <a:rPr lang="en-US" sz="2000" i="1" smtClean="0"/>
              <a:t>or</a:t>
            </a:r>
            <a:r>
              <a:rPr lang="en-US" sz="2000" smtClean="0"/>
              <a:t> 3 duplicate acks</a:t>
            </a:r>
          </a:p>
          <a:p>
            <a:r>
              <a:rPr lang="en-US" sz="2000" smtClean="0"/>
              <a:t>TCP sender reduces rate (</a:t>
            </a:r>
            <a:r>
              <a:rPr lang="en-US" sz="2000" b="1" smtClean="0">
                <a:latin typeface="Courier New" pitchFamily="49" charset="0"/>
              </a:rPr>
              <a:t>CongWin</a:t>
            </a:r>
            <a:r>
              <a:rPr lang="en-US" sz="2000" smtClean="0"/>
              <a:t>) after loss event</a:t>
            </a:r>
          </a:p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Q:</a:t>
            </a:r>
            <a:r>
              <a:rPr lang="en-US" sz="2000" smtClean="0"/>
              <a:t> any problem with this? </a:t>
            </a:r>
          </a:p>
          <a:p>
            <a:pPr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three mechanisms:</a:t>
            </a:r>
            <a:endParaRPr lang="en-US" sz="2000" smtClean="0"/>
          </a:p>
          <a:p>
            <a:pPr lvl="1"/>
            <a:r>
              <a:rPr lang="en-US" sz="1800" smtClean="0"/>
              <a:t>AIMD</a:t>
            </a:r>
          </a:p>
          <a:p>
            <a:pPr lvl="1"/>
            <a:r>
              <a:rPr lang="en-US" sz="1800" smtClean="0"/>
              <a:t>slow start</a:t>
            </a:r>
          </a:p>
          <a:p>
            <a:pPr lvl="1"/>
            <a:r>
              <a:rPr lang="en-US" sz="1800" smtClean="0"/>
              <a:t>conservative after timeout events</a:t>
            </a:r>
          </a:p>
        </p:txBody>
      </p:sp>
      <p:grpSp>
        <p:nvGrpSpPr>
          <p:cNvPr id="45063" name="Group 5"/>
          <p:cNvGrpSpPr>
            <a:grpSpLocks/>
          </p:cNvGrpSpPr>
          <p:nvPr/>
        </p:nvGrpSpPr>
        <p:grpSpPr bwMode="auto">
          <a:xfrm>
            <a:off x="1116013" y="2041525"/>
            <a:ext cx="4410075" cy="992188"/>
            <a:chOff x="1104" y="3398"/>
            <a:chExt cx="2778" cy="664"/>
          </a:xfrm>
        </p:grpSpPr>
        <p:sp>
          <p:nvSpPr>
            <p:cNvPr id="45074" name="Text Box 6"/>
            <p:cNvSpPr txBox="1">
              <a:spLocks noChangeArrowheads="1"/>
            </p:cNvSpPr>
            <p:nvPr/>
          </p:nvSpPr>
          <p:spPr bwMode="auto">
            <a:xfrm>
              <a:off x="1362" y="3671"/>
              <a:ext cx="58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rate =</a:t>
              </a:r>
              <a:r>
                <a:rPr lang="en-US"/>
                <a:t> </a:t>
              </a:r>
            </a:p>
          </p:txBody>
        </p:sp>
        <p:sp>
          <p:nvSpPr>
            <p:cNvPr id="45075" name="Text Box 7"/>
            <p:cNvSpPr txBox="1">
              <a:spLocks noChangeArrowheads="1"/>
            </p:cNvSpPr>
            <p:nvPr/>
          </p:nvSpPr>
          <p:spPr bwMode="auto">
            <a:xfrm>
              <a:off x="2216" y="3575"/>
              <a:ext cx="78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CongWin</a:t>
              </a:r>
              <a:r>
                <a:rPr lang="en-US"/>
                <a:t> </a:t>
              </a:r>
            </a:p>
          </p:txBody>
        </p:sp>
        <p:sp>
          <p:nvSpPr>
            <p:cNvPr id="45076" name="Text Box 8"/>
            <p:cNvSpPr txBox="1">
              <a:spLocks noChangeArrowheads="1"/>
            </p:cNvSpPr>
            <p:nvPr/>
          </p:nvSpPr>
          <p:spPr bwMode="auto">
            <a:xfrm>
              <a:off x="2333" y="3797"/>
              <a:ext cx="455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RTT</a:t>
              </a:r>
              <a:r>
                <a:rPr lang="en-US"/>
                <a:t> </a:t>
              </a:r>
            </a:p>
          </p:txBody>
        </p:sp>
        <p:sp>
          <p:nvSpPr>
            <p:cNvPr id="45077" name="Text Box 9"/>
            <p:cNvSpPr txBox="1">
              <a:spLocks noChangeArrowheads="1"/>
            </p:cNvSpPr>
            <p:nvPr/>
          </p:nvSpPr>
          <p:spPr bwMode="auto">
            <a:xfrm>
              <a:off x="2953" y="3695"/>
              <a:ext cx="87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Bytes/sec</a:t>
              </a:r>
              <a:endParaRPr lang="en-US"/>
            </a:p>
          </p:txBody>
        </p:sp>
        <p:sp>
          <p:nvSpPr>
            <p:cNvPr id="45078" name="Line 10"/>
            <p:cNvSpPr>
              <a:spLocks noChangeShapeType="1"/>
            </p:cNvSpPr>
            <p:nvPr/>
          </p:nvSpPr>
          <p:spPr bwMode="auto">
            <a:xfrm flipV="1">
              <a:off x="2262" y="3804"/>
              <a:ext cx="6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79" name="Rectangle 11"/>
            <p:cNvSpPr>
              <a:spLocks noChangeArrowheads="1"/>
            </p:cNvSpPr>
            <p:nvPr/>
          </p:nvSpPr>
          <p:spPr bwMode="auto">
            <a:xfrm>
              <a:off x="1104" y="3398"/>
              <a:ext cx="2778" cy="51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5064" name="Text Box 22"/>
          <p:cNvSpPr txBox="1">
            <a:spLocks noChangeArrowheads="1"/>
          </p:cNvSpPr>
          <p:nvPr/>
        </p:nvSpPr>
        <p:spPr bwMode="auto">
          <a:xfrm>
            <a:off x="4470400" y="4787900"/>
            <a:ext cx="5873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/>
              <a:t>RTT</a:t>
            </a:r>
          </a:p>
        </p:txBody>
      </p:sp>
      <p:sp>
        <p:nvSpPr>
          <p:cNvPr id="45065" name="Line 14"/>
          <p:cNvSpPr>
            <a:spLocks noChangeShapeType="1"/>
          </p:cNvSpPr>
          <p:nvPr/>
        </p:nvSpPr>
        <p:spPr bwMode="auto">
          <a:xfrm>
            <a:off x="3425825" y="4003675"/>
            <a:ext cx="9525" cy="2817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45066" name="Line 16"/>
          <p:cNvSpPr>
            <a:spLocks noChangeShapeType="1"/>
          </p:cNvSpPr>
          <p:nvPr/>
        </p:nvSpPr>
        <p:spPr bwMode="auto">
          <a:xfrm>
            <a:off x="4906963" y="4032250"/>
            <a:ext cx="9525" cy="265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45067" name="Text Box 20"/>
          <p:cNvSpPr txBox="1">
            <a:spLocks noChangeArrowheads="1"/>
          </p:cNvSpPr>
          <p:nvPr/>
        </p:nvSpPr>
        <p:spPr bwMode="auto">
          <a:xfrm>
            <a:off x="2646363" y="3941763"/>
            <a:ext cx="71596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>
                <a:latin typeface="Courier" pitchFamily="49" charset="0"/>
              </a:rPr>
              <a:t>cwnd</a:t>
            </a:r>
          </a:p>
          <a:p>
            <a:pPr>
              <a:lnSpc>
                <a:spcPct val="70000"/>
              </a:lnSpc>
            </a:pPr>
            <a:r>
              <a:rPr lang="en-US"/>
              <a:t>bytes</a:t>
            </a:r>
          </a:p>
        </p:txBody>
      </p:sp>
      <p:sp>
        <p:nvSpPr>
          <p:cNvPr id="45068" name="AutoShape 21"/>
          <p:cNvSpPr>
            <a:spLocks/>
          </p:cNvSpPr>
          <p:nvPr/>
        </p:nvSpPr>
        <p:spPr bwMode="auto">
          <a:xfrm>
            <a:off x="3275013" y="4297363"/>
            <a:ext cx="88900" cy="2338387"/>
          </a:xfrm>
          <a:prstGeom prst="leftBrace">
            <a:avLst>
              <a:gd name="adj1" fmla="val 2191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69" name="Text Box 22"/>
          <p:cNvSpPr txBox="1">
            <a:spLocks noChangeArrowheads="1"/>
          </p:cNvSpPr>
          <p:nvPr/>
        </p:nvSpPr>
        <p:spPr bwMode="auto">
          <a:xfrm>
            <a:off x="2660650" y="5340350"/>
            <a:ext cx="5873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/>
              <a:t>RTT</a:t>
            </a:r>
          </a:p>
        </p:txBody>
      </p:sp>
      <p:grpSp>
        <p:nvGrpSpPr>
          <p:cNvPr id="45070" name="Group 24"/>
          <p:cNvGrpSpPr>
            <a:grpSpLocks/>
          </p:cNvGrpSpPr>
          <p:nvPr/>
        </p:nvGrpSpPr>
        <p:grpSpPr bwMode="auto">
          <a:xfrm>
            <a:off x="3425825" y="4062413"/>
            <a:ext cx="1489075" cy="2573337"/>
            <a:chOff x="4354" y="2211"/>
            <a:chExt cx="938" cy="1621"/>
          </a:xfrm>
        </p:grpSpPr>
        <p:sp>
          <p:nvSpPr>
            <p:cNvPr id="45071" name="Freeform 18"/>
            <p:cNvSpPr>
              <a:spLocks/>
            </p:cNvSpPr>
            <p:nvPr/>
          </p:nvSpPr>
          <p:spPr bwMode="auto">
            <a:xfrm>
              <a:off x="4358" y="2211"/>
              <a:ext cx="927" cy="859"/>
            </a:xfrm>
            <a:custGeom>
              <a:avLst/>
              <a:gdLst>
                <a:gd name="T0" fmla="*/ 0 w 927"/>
                <a:gd name="T1" fmla="*/ 0 h 859"/>
                <a:gd name="T2" fmla="*/ 927 w 927"/>
                <a:gd name="T3" fmla="*/ 742 h 859"/>
                <a:gd name="T4" fmla="*/ 918 w 927"/>
                <a:gd name="T5" fmla="*/ 859 h 859"/>
                <a:gd name="T6" fmla="*/ 3 w 927"/>
                <a:gd name="T7" fmla="*/ 118 h 859"/>
                <a:gd name="T8" fmla="*/ 0 w 927"/>
                <a:gd name="T9" fmla="*/ 0 h 8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7"/>
                <a:gd name="T16" fmla="*/ 0 h 859"/>
                <a:gd name="T17" fmla="*/ 927 w 927"/>
                <a:gd name="T18" fmla="*/ 859 h 8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7" h="859">
                  <a:moveTo>
                    <a:pt x="0" y="0"/>
                  </a:moveTo>
                  <a:lnTo>
                    <a:pt x="927" y="742"/>
                  </a:lnTo>
                  <a:lnTo>
                    <a:pt x="918" y="859"/>
                  </a:lnTo>
                  <a:lnTo>
                    <a:pt x="3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45072" name="Line 19"/>
            <p:cNvSpPr>
              <a:spLocks noChangeShapeType="1"/>
            </p:cNvSpPr>
            <p:nvPr/>
          </p:nvSpPr>
          <p:spPr bwMode="auto">
            <a:xfrm flipV="1">
              <a:off x="4354" y="3068"/>
              <a:ext cx="938" cy="764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45073" name="Text Box 23"/>
            <p:cNvSpPr txBox="1">
              <a:spLocks noChangeArrowheads="1"/>
            </p:cNvSpPr>
            <p:nvPr/>
          </p:nvSpPr>
          <p:spPr bwMode="auto">
            <a:xfrm>
              <a:off x="4544" y="3347"/>
              <a:ext cx="5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ACK(s)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7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AD5B6D8E-1ED6-4FF7-BC28-4DB7FF343F8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Slowstart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3978275"/>
            <a:ext cx="4991100" cy="2193925"/>
          </a:xfrm>
        </p:spPr>
        <p:txBody>
          <a:bodyPr/>
          <a:lstStyle/>
          <a:p>
            <a:r>
              <a:rPr lang="en-US" sz="2400" smtClean="0"/>
              <a:t>exponential increase (per RTT) in window size (not so slow !?)</a:t>
            </a:r>
          </a:p>
          <a:p>
            <a:r>
              <a:rPr lang="en-US" sz="2400" smtClean="0"/>
              <a:t>loss event = timeout (Tahoe TCP) and/or three duplicate ACKs (Reno TCP)</a:t>
            </a:r>
          </a:p>
        </p:txBody>
      </p:sp>
      <p:sp>
        <p:nvSpPr>
          <p:cNvPr id="7176" name="Text Box 4"/>
          <p:cNvSpPr txBox="1">
            <a:spLocks noChangeArrowheads="1"/>
          </p:cNvSpPr>
          <p:nvPr/>
        </p:nvSpPr>
        <p:spPr bwMode="auto">
          <a:xfrm>
            <a:off x="642938" y="1936750"/>
            <a:ext cx="388778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>
                <a:latin typeface="Arial" pitchFamily="34" charset="0"/>
              </a:rPr>
              <a:t>initialize: Congwin = 1</a:t>
            </a:r>
          </a:p>
          <a:p>
            <a:pPr algn="l"/>
            <a:r>
              <a:rPr lang="en-US" sz="2400">
                <a:latin typeface="Arial" pitchFamily="34" charset="0"/>
              </a:rPr>
              <a:t>for (each segment ACKed)</a:t>
            </a:r>
          </a:p>
          <a:p>
            <a:pPr algn="l"/>
            <a:r>
              <a:rPr lang="en-US" sz="2400">
                <a:latin typeface="Arial" pitchFamily="34" charset="0"/>
              </a:rPr>
              <a:t>      Congwin = 2 * Congwin</a:t>
            </a:r>
          </a:p>
          <a:p>
            <a:pPr algn="l"/>
            <a:r>
              <a:rPr lang="en-US" sz="2400">
                <a:latin typeface="Arial" pitchFamily="34" charset="0"/>
              </a:rPr>
              <a:t>until (loss event OR</a:t>
            </a:r>
          </a:p>
          <a:p>
            <a:pPr algn="l"/>
            <a:r>
              <a:rPr lang="en-US" sz="2400">
                <a:latin typeface="Arial" pitchFamily="34" charset="0"/>
              </a:rPr>
              <a:t>        CongWin &gt; threshold)</a:t>
            </a:r>
          </a:p>
        </p:txBody>
      </p:sp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552450" y="1219200"/>
            <a:ext cx="3924300" cy="2692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7178" name="Group 6"/>
          <p:cNvGrpSpPr>
            <a:grpSpLocks/>
          </p:cNvGrpSpPr>
          <p:nvPr/>
        </p:nvGrpSpPr>
        <p:grpSpPr bwMode="auto">
          <a:xfrm>
            <a:off x="585788" y="1225550"/>
            <a:ext cx="3887787" cy="665163"/>
            <a:chOff x="501" y="2462"/>
            <a:chExt cx="2449" cy="232"/>
          </a:xfrm>
        </p:grpSpPr>
        <p:sp>
          <p:nvSpPr>
            <p:cNvPr id="7208" name="Rectangle 7"/>
            <p:cNvSpPr>
              <a:spLocks noChangeArrowheads="1"/>
            </p:cNvSpPr>
            <p:nvPr/>
          </p:nvSpPr>
          <p:spPr bwMode="auto">
            <a:xfrm>
              <a:off x="546" y="2502"/>
              <a:ext cx="1806" cy="192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09" name="Text Box 8"/>
            <p:cNvSpPr txBox="1">
              <a:spLocks noChangeArrowheads="1"/>
            </p:cNvSpPr>
            <p:nvPr/>
          </p:nvSpPr>
          <p:spPr bwMode="auto">
            <a:xfrm>
              <a:off x="501" y="2462"/>
              <a:ext cx="2449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2400">
                  <a:solidFill>
                    <a:srgbClr val="FF0000"/>
                  </a:solidFill>
                  <a:latin typeface="Comic Sans MS" pitchFamily="66" charset="0"/>
                </a:rPr>
                <a:t>Slowstart algorithm</a:t>
              </a:r>
              <a:endParaRPr lang="en-US" sz="2400">
                <a:latin typeface="Arial" pitchFamily="34" charset="0"/>
              </a:endParaRPr>
            </a:p>
          </p:txBody>
        </p:sp>
      </p:grpSp>
      <p:sp>
        <p:nvSpPr>
          <p:cNvPr id="7179" name="Line 9"/>
          <p:cNvSpPr>
            <a:spLocks noChangeShapeType="1"/>
          </p:cNvSpPr>
          <p:nvPr/>
        </p:nvSpPr>
        <p:spPr bwMode="auto">
          <a:xfrm>
            <a:off x="5700713" y="1947863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7170" name="Object 10"/>
          <p:cNvGraphicFramePr>
            <a:graphicFrameLocks noChangeAspect="1"/>
          </p:cNvGraphicFramePr>
          <p:nvPr/>
        </p:nvGraphicFramePr>
        <p:xfrm>
          <a:off x="5292725" y="1312863"/>
          <a:ext cx="485775" cy="385762"/>
        </p:xfrm>
        <a:graphic>
          <a:graphicData uri="http://schemas.openxmlformats.org/presentationml/2006/ole">
            <p:oleObj spid="_x0000_s7170" name="Clip" r:id="rId3" imgW="1305000" imgH="1085760" progId="MS_ClipArt_Gallery.2">
              <p:embed/>
            </p:oleObj>
          </a:graphicData>
        </a:graphic>
      </p:graphicFrame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5702300" y="1312863"/>
            <a:ext cx="849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Host A</a:t>
            </a:r>
            <a:endParaRPr lang="en-US"/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 rot="408567">
            <a:off x="6707188" y="1914525"/>
            <a:ext cx="1208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one segment</a:t>
            </a:r>
            <a:endParaRPr lang="en-US"/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 rot="-5400000">
            <a:off x="5257800" y="2152651"/>
            <a:ext cx="536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RTT</a:t>
            </a:r>
            <a:endParaRPr lang="en-US"/>
          </a:p>
        </p:txBody>
      </p:sp>
      <p:graphicFrame>
        <p:nvGraphicFramePr>
          <p:cNvPr id="7171" name="Object 14"/>
          <p:cNvGraphicFramePr>
            <a:graphicFrameLocks noChangeAspect="1"/>
          </p:cNvGraphicFramePr>
          <p:nvPr/>
        </p:nvGraphicFramePr>
        <p:xfrm>
          <a:off x="7950200" y="1322388"/>
          <a:ext cx="485775" cy="385762"/>
        </p:xfrm>
        <a:graphic>
          <a:graphicData uri="http://schemas.openxmlformats.org/presentationml/2006/ole">
            <p:oleObj spid="_x0000_s7171" name="Clip" r:id="rId4" imgW="1305000" imgH="1085760" progId="MS_ClipArt_Gallery.2">
              <p:embed/>
            </p:oleObj>
          </a:graphicData>
        </a:graphic>
      </p:graphicFrame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226300" y="1331913"/>
            <a:ext cx="828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Host B</a:t>
            </a:r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5695950" y="1762125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8210550" y="1800225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 flipV="1">
            <a:off x="5514975" y="1933575"/>
            <a:ext cx="4763" cy="219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5524500" y="2495550"/>
            <a:ext cx="4763" cy="22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V="1">
            <a:off x="5676900" y="2352675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7189" name="Group 21"/>
          <p:cNvGrpSpPr>
            <a:grpSpLocks/>
          </p:cNvGrpSpPr>
          <p:nvPr/>
        </p:nvGrpSpPr>
        <p:grpSpPr bwMode="auto">
          <a:xfrm>
            <a:off x="7904163" y="5099050"/>
            <a:ext cx="658812" cy="366713"/>
            <a:chOff x="3304" y="3530"/>
            <a:chExt cx="415" cy="231"/>
          </a:xfrm>
        </p:grpSpPr>
        <p:sp>
          <p:nvSpPr>
            <p:cNvPr id="7206" name="Rectangle 22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07" name="Text Box 23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time</a:t>
              </a:r>
              <a:endParaRPr lang="en-US"/>
            </a:p>
          </p:txBody>
        </p:sp>
      </p:grpSp>
      <p:sp>
        <p:nvSpPr>
          <p:cNvPr id="7190" name="Line 24"/>
          <p:cNvSpPr>
            <a:spLocks noChangeShapeType="1"/>
          </p:cNvSpPr>
          <p:nvPr/>
        </p:nvSpPr>
        <p:spPr bwMode="auto">
          <a:xfrm>
            <a:off x="5705475" y="2728913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91" name="Line 25"/>
          <p:cNvSpPr>
            <a:spLocks noChangeShapeType="1"/>
          </p:cNvSpPr>
          <p:nvPr/>
        </p:nvSpPr>
        <p:spPr bwMode="auto">
          <a:xfrm>
            <a:off x="5700713" y="2814638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92" name="Line 26"/>
          <p:cNvSpPr>
            <a:spLocks noChangeShapeType="1"/>
          </p:cNvSpPr>
          <p:nvPr/>
        </p:nvSpPr>
        <p:spPr bwMode="auto">
          <a:xfrm flipV="1">
            <a:off x="5700713" y="3338513"/>
            <a:ext cx="2528887" cy="3619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93" name="Line 27"/>
          <p:cNvSpPr>
            <a:spLocks noChangeShapeType="1"/>
          </p:cNvSpPr>
          <p:nvPr/>
        </p:nvSpPr>
        <p:spPr bwMode="auto">
          <a:xfrm flipV="1">
            <a:off x="5715000" y="3462338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94" name="Text Box 28"/>
          <p:cNvSpPr txBox="1">
            <a:spLocks noChangeArrowheads="1"/>
          </p:cNvSpPr>
          <p:nvPr/>
        </p:nvSpPr>
        <p:spPr bwMode="auto">
          <a:xfrm rot="408567">
            <a:off x="6705600" y="2700338"/>
            <a:ext cx="1277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two segments</a:t>
            </a:r>
            <a:endParaRPr lang="en-US"/>
          </a:p>
        </p:txBody>
      </p:sp>
      <p:sp>
        <p:nvSpPr>
          <p:cNvPr id="7195" name="Text Box 29"/>
          <p:cNvSpPr txBox="1">
            <a:spLocks noChangeArrowheads="1"/>
          </p:cNvSpPr>
          <p:nvPr/>
        </p:nvSpPr>
        <p:spPr bwMode="auto">
          <a:xfrm rot="408567">
            <a:off x="6797675" y="3714750"/>
            <a:ext cx="1306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four segments</a:t>
            </a:r>
            <a:endParaRPr lang="en-US"/>
          </a:p>
        </p:txBody>
      </p:sp>
      <p:grpSp>
        <p:nvGrpSpPr>
          <p:cNvPr id="7196" name="Group 30"/>
          <p:cNvGrpSpPr>
            <a:grpSpLocks/>
          </p:cNvGrpSpPr>
          <p:nvPr/>
        </p:nvGrpSpPr>
        <p:grpSpPr bwMode="auto">
          <a:xfrm>
            <a:off x="5695950" y="3733800"/>
            <a:ext cx="2519363" cy="652463"/>
            <a:chOff x="3954" y="2214"/>
            <a:chExt cx="1587" cy="411"/>
          </a:xfrm>
        </p:grpSpPr>
        <p:sp>
          <p:nvSpPr>
            <p:cNvPr id="7202" name="Line 31"/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03" name="Line 32"/>
            <p:cNvSpPr>
              <a:spLocks noChangeShapeType="1"/>
            </p:cNvSpPr>
            <p:nvPr/>
          </p:nvSpPr>
          <p:spPr bwMode="auto">
            <a:xfrm>
              <a:off x="3954" y="227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04" name="Line 33"/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05" name="Line 34"/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7197" name="Group 35"/>
          <p:cNvGrpSpPr>
            <a:grpSpLocks/>
          </p:cNvGrpSpPr>
          <p:nvPr/>
        </p:nvGrpSpPr>
        <p:grpSpPr bwMode="auto">
          <a:xfrm flipV="1">
            <a:off x="5981700" y="4114800"/>
            <a:ext cx="2228850" cy="604838"/>
            <a:chOff x="3954" y="2214"/>
            <a:chExt cx="1587" cy="411"/>
          </a:xfrm>
        </p:grpSpPr>
        <p:sp>
          <p:nvSpPr>
            <p:cNvPr id="7198" name="Line 36"/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199" name="Line 37"/>
            <p:cNvSpPr>
              <a:spLocks noChangeShapeType="1"/>
            </p:cNvSpPr>
            <p:nvPr/>
          </p:nvSpPr>
          <p:spPr bwMode="auto">
            <a:xfrm>
              <a:off x="3954" y="227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00" name="Line 38"/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201" name="Line 39"/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74B7F7E4-0A1D-4EA0-AA18-C458319018A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600075" y="476250"/>
            <a:ext cx="7772400" cy="1143000"/>
          </a:xfrm>
        </p:spPr>
        <p:txBody>
          <a:bodyPr/>
          <a:lstStyle/>
          <a:p>
            <a:r>
              <a:rPr lang="en-US" smtClean="0"/>
              <a:t>TCP Congestion Avoidance</a:t>
            </a:r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652463" y="2127250"/>
            <a:ext cx="397351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>
                <a:latin typeface="Arial" pitchFamily="34" charset="0"/>
              </a:rPr>
              <a:t>/* slowstart is over        */ </a:t>
            </a:r>
          </a:p>
          <a:p>
            <a:pPr algn="l"/>
            <a:r>
              <a:rPr lang="en-US" sz="2400">
                <a:latin typeface="Arial" pitchFamily="34" charset="0"/>
              </a:rPr>
              <a:t>/* Congwin &gt; threshold */</a:t>
            </a:r>
          </a:p>
          <a:p>
            <a:pPr algn="l"/>
            <a:r>
              <a:rPr lang="en-US" sz="2400">
                <a:latin typeface="Arial" pitchFamily="34" charset="0"/>
              </a:rPr>
              <a:t>Until (loss event) {</a:t>
            </a:r>
          </a:p>
          <a:p>
            <a:pPr algn="l"/>
            <a:r>
              <a:rPr lang="en-US" sz="2400">
                <a:latin typeface="Arial" pitchFamily="34" charset="0"/>
              </a:rPr>
              <a:t>  every w segments ACKed:</a:t>
            </a:r>
          </a:p>
          <a:p>
            <a:pPr algn="l"/>
            <a:r>
              <a:rPr lang="en-US" sz="2400">
                <a:latin typeface="Arial" pitchFamily="34" charset="0"/>
              </a:rPr>
              <a:t>      Congwin++</a:t>
            </a:r>
          </a:p>
          <a:p>
            <a:pPr algn="l"/>
            <a:r>
              <a:rPr lang="en-US" sz="2400">
                <a:latin typeface="Arial" pitchFamily="34" charset="0"/>
              </a:rPr>
              <a:t>  }</a:t>
            </a:r>
          </a:p>
          <a:p>
            <a:pPr algn="l"/>
            <a:r>
              <a:rPr lang="en-US" sz="2400">
                <a:latin typeface="Arial" pitchFamily="34" charset="0"/>
              </a:rPr>
              <a:t>threshold = Congwin/2</a:t>
            </a:r>
          </a:p>
          <a:p>
            <a:pPr algn="l"/>
            <a:r>
              <a:rPr lang="en-US" sz="2400">
                <a:latin typeface="Arial" pitchFamily="34" charset="0"/>
              </a:rPr>
              <a:t>Congwin = 1</a:t>
            </a:r>
          </a:p>
          <a:p>
            <a:pPr algn="l"/>
            <a:r>
              <a:rPr lang="en-US" sz="2400">
                <a:latin typeface="Arial" pitchFamily="34" charset="0"/>
              </a:rPr>
              <a:t>perform slowstart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561975" y="1847850"/>
            <a:ext cx="4067175" cy="37623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676275" y="1695450"/>
            <a:ext cx="3133725" cy="3048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633413" y="16129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  <a:latin typeface="Comic Sans MS" pitchFamily="66" charset="0"/>
              </a:rPr>
              <a:t>Congestion avoidance</a:t>
            </a:r>
            <a:endParaRPr lang="en-US" sz="2400">
              <a:latin typeface="Arial" pitchFamily="34" charset="0"/>
            </a:endParaRPr>
          </a:p>
        </p:txBody>
      </p:sp>
      <p:pic>
        <p:nvPicPr>
          <p:cNvPr id="46089" name="Picture 7" descr="congw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75" y="2324100"/>
            <a:ext cx="3971925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1AA1ED90-ECEF-4580-A002-B78CECD21F4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Refinement (Reno)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219200"/>
            <a:ext cx="2838450" cy="40767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Avoid slow starts!</a:t>
            </a:r>
          </a:p>
          <a:p>
            <a:pPr>
              <a:buFont typeface="ZapfDingbats" pitchFamily="82" charset="2"/>
              <a:buNone/>
            </a:pPr>
            <a:r>
              <a:rPr lang="en-US" sz="2000" smtClean="0"/>
              <a:t>Go to linear increase after 3</a:t>
            </a:r>
            <a:r>
              <a:rPr lang="en-US" sz="2000" baseline="30000" smtClean="0"/>
              <a:t>rd</a:t>
            </a:r>
            <a:r>
              <a:rPr lang="en-US" sz="2000" smtClean="0"/>
              <a:t> duplicate ack, starting from window of size (1/2 window before change)</a:t>
            </a:r>
          </a:p>
          <a:p>
            <a:pPr>
              <a:buFont typeface="ZapfDingbats" pitchFamily="82" charset="2"/>
              <a:buNone/>
            </a:pPr>
            <a:endParaRPr lang="en-US" sz="2000" smtClean="0"/>
          </a:p>
          <a:p>
            <a:pPr>
              <a:buFont typeface="ZapfDingbats" pitchFamily="82" charset="2"/>
              <a:buNone/>
            </a:pPr>
            <a:r>
              <a:rPr lang="en-US" sz="2400" smtClean="0"/>
              <a:t> </a:t>
            </a:r>
          </a:p>
        </p:txBody>
      </p:sp>
      <p:pic>
        <p:nvPicPr>
          <p:cNvPr id="471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8950" y="1733550"/>
            <a:ext cx="611505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1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060D4441-F31C-4D37-A03A-5A46BEB79205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TCP AIMD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ph type="body" sz="half" idx="2"/>
          </p:nvPr>
        </p:nvGraphicFramePr>
        <p:xfrm>
          <a:off x="1066800" y="2667000"/>
          <a:ext cx="6858000" cy="3113088"/>
        </p:xfrm>
        <a:graphic>
          <a:graphicData uri="http://schemas.openxmlformats.org/presentationml/2006/ole">
            <p:oleObj spid="_x0000_s8194" name="VISIO" r:id="rId3" imgW="7802640" imgH="3541320" progId="Visio.Drawing.5">
              <p:embed/>
            </p:oleObj>
          </a:graphicData>
        </a:graphic>
      </p:graphicFrame>
      <p:sp>
        <p:nvSpPr>
          <p:cNvPr id="819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28675" y="1085850"/>
            <a:ext cx="3810000" cy="14478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multiplicative decrease:</a:t>
            </a:r>
            <a:r>
              <a:rPr lang="en-US" sz="2400" smtClean="0"/>
              <a:t> cut </a:t>
            </a:r>
            <a:r>
              <a:rPr lang="en-US" sz="2400" b="1" smtClean="0">
                <a:latin typeface="Courier New" pitchFamily="49" charset="0"/>
              </a:rPr>
              <a:t>CongWin</a:t>
            </a:r>
            <a:r>
              <a:rPr lang="en-US" sz="2400" smtClean="0"/>
              <a:t> in half after loss event</a:t>
            </a: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4800600" y="1066800"/>
            <a:ext cx="3810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 u="sng" dirty="0">
                <a:solidFill>
                  <a:srgbClr val="FF0000"/>
                </a:solidFill>
                <a:latin typeface="Comic Sans MS" pitchFamily="66" charset="0"/>
              </a:rPr>
              <a:t>additive increase:</a:t>
            </a:r>
            <a:r>
              <a:rPr lang="en-US" sz="2400" dirty="0">
                <a:latin typeface="Comic Sans MS" pitchFamily="66" charset="0"/>
              </a:rPr>
              <a:t> increase  </a:t>
            </a:r>
            <a:r>
              <a:rPr lang="en-US" sz="2400" b="1" dirty="0" err="1">
                <a:latin typeface="Courier New" pitchFamily="49" charset="0"/>
              </a:rPr>
              <a:t>CongWin</a:t>
            </a:r>
            <a:r>
              <a:rPr lang="en-US" sz="2400" dirty="0">
                <a:latin typeface="Comic Sans MS" pitchFamily="66" charset="0"/>
              </a:rPr>
              <a:t> by 1 MSS every RTT in the absence of loss </a:t>
            </a:r>
            <a:r>
              <a:rPr lang="en-US" sz="2400" dirty="0" smtClean="0">
                <a:latin typeface="Comic Sans MS" pitchFamily="66" charset="0"/>
              </a:rPr>
              <a:t>events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819400" y="5867400"/>
            <a:ext cx="3252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Long-lived TCP connection</a:t>
            </a:r>
            <a:endParaRPr lang="en-US" sz="16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CBF2D9D3-E5AB-4AF1-B1BF-A470F3FDC52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43875" cy="1143000"/>
          </a:xfrm>
        </p:spPr>
        <p:txBody>
          <a:bodyPr/>
          <a:lstStyle/>
          <a:p>
            <a:r>
              <a:rPr lang="en-US" smtClean="0"/>
              <a:t>TCP: Overview</a:t>
            </a:r>
            <a:r>
              <a:rPr lang="en-US" u="none" smtClean="0"/>
              <a:t>   </a:t>
            </a:r>
            <a:r>
              <a:rPr lang="en-US" sz="2000" u="none" smtClean="0"/>
              <a:t>RFCs: 793, 1122, 1323, 2018, 2581</a:t>
            </a:r>
            <a:endParaRPr lang="en-US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47775"/>
            <a:ext cx="4552950" cy="4429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full duplex data:</a:t>
            </a:r>
            <a:endParaRPr lang="en-US" sz="2400" smtClean="0"/>
          </a:p>
          <a:p>
            <a:pPr lvl="1">
              <a:lnSpc>
                <a:spcPct val="90000"/>
              </a:lnSpc>
            </a:pPr>
            <a:r>
              <a:rPr lang="en-US" sz="2000" smtClean="0"/>
              <a:t>bi-directional data flow in same connection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point-to-point:</a:t>
            </a:r>
            <a:endParaRPr lang="en-US" sz="2400" smtClean="0"/>
          </a:p>
          <a:p>
            <a:pPr lvl="1"/>
            <a:r>
              <a:rPr lang="en-US" sz="2000" smtClean="0"/>
              <a:t>one sender, one receiver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</a:p>
          <a:p>
            <a:pPr lvl="1"/>
            <a:endParaRPr lang="en-US" sz="200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flow controlled: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sender will not overwhelm receiver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connection-oriented:</a:t>
            </a:r>
            <a:r>
              <a:rPr lang="en-US" sz="24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handshaking (exchange of control msgs) init’s sender, receiver state before data exchange, MSS (maximum segment size)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65675" y="1543050"/>
            <a:ext cx="4181475" cy="4648200"/>
          </a:xfrm>
        </p:spPr>
        <p:txBody>
          <a:bodyPr/>
          <a:lstStyle/>
          <a:p>
            <a:r>
              <a:rPr lang="en-US" sz="2400" smtClean="0">
                <a:solidFill>
                  <a:srgbClr val="FF0000"/>
                </a:solidFill>
              </a:rPr>
              <a:t>reliable, in-order </a:t>
            </a:r>
            <a:r>
              <a:rPr lang="en-US" sz="2400" i="1" smtClean="0">
                <a:solidFill>
                  <a:srgbClr val="FF0000"/>
                </a:solidFill>
              </a:rPr>
              <a:t>byte steam:</a:t>
            </a:r>
            <a:endParaRPr lang="en-US" sz="2400" i="1" smtClean="0"/>
          </a:p>
          <a:p>
            <a:pPr lvl="1"/>
            <a:r>
              <a:rPr lang="en-US" sz="2000" smtClean="0"/>
              <a:t>no “message boundaries”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pipelined:</a:t>
            </a:r>
            <a:endParaRPr lang="en-US" sz="2400" smtClean="0"/>
          </a:p>
          <a:p>
            <a:pPr lvl="1"/>
            <a:r>
              <a:rPr lang="en-US" sz="2000" smtClean="0"/>
              <a:t>TCP congestion and flow control set window size</a:t>
            </a:r>
          </a:p>
          <a:p>
            <a:r>
              <a:rPr lang="en-US" sz="2400" i="1" smtClean="0">
                <a:solidFill>
                  <a:srgbClr val="FF0000"/>
                </a:solidFill>
              </a:rPr>
              <a:t>send &amp; receive buffers</a:t>
            </a:r>
            <a:endParaRPr lang="en-US" sz="2400" i="1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429000" y="5275263"/>
          <a:ext cx="6026150" cy="1023937"/>
        </p:xfrm>
        <a:graphic>
          <a:graphicData uri="http://schemas.openxmlformats.org/presentationml/2006/ole">
            <p:oleObj spid="_x0000_s1026" name="VISIO" r:id="rId3" imgW="6602760" imgH="1123200" progId="Visio.Drawing.5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E0A501D3-F3D5-4161-9D9E-D3618DA59902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498475"/>
            <a:ext cx="7772400" cy="1143000"/>
          </a:xfrm>
        </p:spPr>
        <p:txBody>
          <a:bodyPr/>
          <a:lstStyle/>
          <a:p>
            <a:r>
              <a:rPr lang="en-US" sz="3200" smtClean="0"/>
              <a:t>Summary: TCP Congestion Control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751013"/>
            <a:ext cx="7772400" cy="4648200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sz="2400" smtClean="0"/>
              <a:t>When </a:t>
            </a:r>
            <a:r>
              <a:rPr lang="en-US" sz="2400" b="1" smtClean="0">
                <a:latin typeface="Courier New" pitchFamily="49" charset="0"/>
              </a:rPr>
              <a:t>CongWin</a:t>
            </a:r>
            <a:r>
              <a:rPr lang="en-US" sz="2400" smtClean="0"/>
              <a:t> is below </a:t>
            </a:r>
            <a:r>
              <a:rPr lang="en-US" sz="2400" b="1" smtClean="0">
                <a:latin typeface="Courier New" pitchFamily="49" charset="0"/>
              </a:rPr>
              <a:t>Threshold</a:t>
            </a:r>
            <a:r>
              <a:rPr lang="en-US" sz="2400" smtClean="0"/>
              <a:t>, sender in </a:t>
            </a:r>
            <a:r>
              <a:rPr lang="en-US" sz="2400" smtClean="0">
                <a:solidFill>
                  <a:srgbClr val="FF0000"/>
                </a:solidFill>
              </a:rPr>
              <a:t>slow-start</a:t>
            </a:r>
            <a:r>
              <a:rPr lang="en-US" sz="2400" smtClean="0"/>
              <a:t> phase, window grows exponentially.</a:t>
            </a:r>
          </a:p>
          <a:p>
            <a:pPr>
              <a:spcBef>
                <a:spcPct val="70000"/>
              </a:spcBef>
            </a:pPr>
            <a:r>
              <a:rPr lang="en-US" sz="2400" smtClean="0"/>
              <a:t>When </a:t>
            </a:r>
            <a:r>
              <a:rPr lang="en-US" sz="2400" b="1" smtClean="0">
                <a:latin typeface="Courier New" pitchFamily="49" charset="0"/>
              </a:rPr>
              <a:t>CongWin</a:t>
            </a:r>
            <a:r>
              <a:rPr lang="en-US" sz="2400" smtClean="0"/>
              <a:t> is above </a:t>
            </a:r>
            <a:r>
              <a:rPr lang="en-US" sz="2400" b="1" smtClean="0">
                <a:latin typeface="Courier New" pitchFamily="49" charset="0"/>
              </a:rPr>
              <a:t>Threshold</a:t>
            </a:r>
            <a:r>
              <a:rPr lang="en-US" sz="2400" smtClean="0"/>
              <a:t>, sender is in </a:t>
            </a:r>
            <a:r>
              <a:rPr lang="en-US" sz="2400" smtClean="0">
                <a:solidFill>
                  <a:srgbClr val="FF0000"/>
                </a:solidFill>
              </a:rPr>
              <a:t>congestion-avoidance</a:t>
            </a:r>
            <a:r>
              <a:rPr lang="en-US" sz="2400" smtClean="0"/>
              <a:t> phase, window grows linearly.</a:t>
            </a:r>
          </a:p>
          <a:p>
            <a:pPr>
              <a:spcBef>
                <a:spcPct val="70000"/>
              </a:spcBef>
            </a:pPr>
            <a:r>
              <a:rPr lang="en-US" sz="2400" smtClean="0"/>
              <a:t>When a </a:t>
            </a:r>
            <a:r>
              <a:rPr lang="en-US" sz="2400" smtClean="0">
                <a:solidFill>
                  <a:srgbClr val="FF0000"/>
                </a:solidFill>
              </a:rPr>
              <a:t>triple duplicate ACK</a:t>
            </a:r>
            <a:r>
              <a:rPr lang="en-US" sz="2400" smtClean="0"/>
              <a:t> occurs, </a:t>
            </a:r>
            <a:r>
              <a:rPr lang="en-US" sz="2400" b="1" smtClean="0">
                <a:latin typeface="Courier New" pitchFamily="49" charset="0"/>
              </a:rPr>
              <a:t>Threshold</a:t>
            </a:r>
            <a:r>
              <a:rPr lang="en-US" sz="2400" smtClean="0"/>
              <a:t> set to </a:t>
            </a:r>
            <a:r>
              <a:rPr lang="en-US" sz="2400" b="1" smtClean="0">
                <a:latin typeface="Courier New" pitchFamily="49" charset="0"/>
              </a:rPr>
              <a:t>CongWin/2</a:t>
            </a:r>
            <a:r>
              <a:rPr lang="en-US" sz="2400" smtClean="0"/>
              <a:t> and </a:t>
            </a:r>
            <a:r>
              <a:rPr lang="en-US" sz="2400" b="1" smtClean="0">
                <a:latin typeface="Courier New" pitchFamily="49" charset="0"/>
              </a:rPr>
              <a:t>CongWin</a:t>
            </a:r>
            <a:r>
              <a:rPr lang="en-US" sz="2400" smtClean="0"/>
              <a:t> set to </a:t>
            </a:r>
            <a:r>
              <a:rPr lang="en-US" sz="2400" b="1" smtClean="0">
                <a:latin typeface="Courier New" pitchFamily="49" charset="0"/>
              </a:rPr>
              <a:t>Threshold</a:t>
            </a:r>
            <a:r>
              <a:rPr lang="en-US" sz="2400" smtClean="0"/>
              <a:t>.</a:t>
            </a:r>
          </a:p>
          <a:p>
            <a:pPr>
              <a:spcBef>
                <a:spcPct val="70000"/>
              </a:spcBef>
            </a:pPr>
            <a:r>
              <a:rPr lang="en-US" sz="2400" smtClean="0"/>
              <a:t>When </a:t>
            </a:r>
            <a:r>
              <a:rPr lang="en-US" sz="2400" smtClean="0">
                <a:solidFill>
                  <a:srgbClr val="FF0000"/>
                </a:solidFill>
              </a:rPr>
              <a:t>timeout</a:t>
            </a:r>
            <a:r>
              <a:rPr lang="en-US" sz="2400" smtClean="0"/>
              <a:t> occurs, </a:t>
            </a:r>
            <a:r>
              <a:rPr lang="en-US" sz="2400" b="1" smtClean="0">
                <a:latin typeface="Courier New" pitchFamily="49" charset="0"/>
              </a:rPr>
              <a:t>Threshold</a:t>
            </a:r>
            <a:r>
              <a:rPr lang="en-US" sz="2400" smtClean="0"/>
              <a:t> set to </a:t>
            </a:r>
            <a:r>
              <a:rPr lang="en-US" sz="2400" b="1" smtClean="0">
                <a:latin typeface="Courier New" pitchFamily="49" charset="0"/>
              </a:rPr>
              <a:t>CongWin/2</a:t>
            </a:r>
            <a:r>
              <a:rPr lang="en-US" sz="2400" smtClean="0"/>
              <a:t> and </a:t>
            </a:r>
            <a:r>
              <a:rPr lang="en-US" sz="2400" b="1" smtClean="0">
                <a:latin typeface="Courier New" pitchFamily="49" charset="0"/>
              </a:rPr>
              <a:t>CongWin</a:t>
            </a:r>
            <a:r>
              <a:rPr lang="en-US" sz="2400" smtClean="0"/>
              <a:t> is set to 1 MSS.</a:t>
            </a:r>
            <a:r>
              <a:rPr lang="en-US" sz="2000" smtClean="0"/>
              <a:t> </a:t>
            </a:r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91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02B68725-FE9B-4C7E-8287-E7FA481EDE98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TCP sender congestion control</a:t>
            </a:r>
          </a:p>
        </p:txBody>
      </p:sp>
      <p:graphicFrame>
        <p:nvGraphicFramePr>
          <p:cNvPr id="180227" name="Group 3"/>
          <p:cNvGraphicFramePr>
            <a:graphicFrameLocks noGrp="1"/>
          </p:cNvGraphicFramePr>
          <p:nvPr/>
        </p:nvGraphicFramePr>
        <p:xfrm>
          <a:off x="609600" y="1295400"/>
          <a:ext cx="7472363" cy="4605020"/>
        </p:xfrm>
        <a:graphic>
          <a:graphicData uri="http://schemas.openxmlformats.org/drawingml/2006/table">
            <a:tbl>
              <a:tblPr/>
              <a:tblGrid>
                <a:gridCol w="1244600"/>
                <a:gridCol w="1117600"/>
                <a:gridCol w="2714625"/>
                <a:gridCol w="2395538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Event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State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TCP Sender Action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Commentary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ACK receipt for previously unacked data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Slow Start (SS)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CongWin = CongWin + MSS,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If (CongWin &gt; Threshold)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     set state to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L Futura CondensedLight"/>
                          <a:ea typeface="Times New Roman" pitchFamily="18" charset="0"/>
                          <a:cs typeface="Arial" pitchFamily="34" charset="0"/>
                        </a:rPr>
                        <a:t>“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Congestion             Avoidance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L Futura CondensedLight"/>
                          <a:ea typeface="Times New Roman" pitchFamily="18" charset="0"/>
                          <a:cs typeface="Arial" pitchFamily="34" charset="0"/>
                        </a:rPr>
                        <a:t>”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Resulting in a doubling of CongWin every RTT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ACK receipt for previously unacked data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Congestion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Avoidance (CA)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CongWin = CongWin+MSS * (MSS/CongWin)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   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Additive increase, resulting in increase of CongWin  by 1 MSS every RTT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Loss event detected by triple duplicate ACK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SS or CA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Threshold = CongWin/2,     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CongWin = Threshold,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Set state to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L Futura CondensedLight"/>
                          <a:ea typeface="Times New Roman" pitchFamily="18" charset="0"/>
                          <a:cs typeface="Arial" pitchFamily="34" charset="0"/>
                        </a:rPr>
                        <a:t>“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Congestion Avoidance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L Futura CondensedLight"/>
                          <a:ea typeface="Times New Roman" pitchFamily="18" charset="0"/>
                          <a:cs typeface="Arial" pitchFamily="34" charset="0"/>
                        </a:rPr>
                        <a:t>”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Fast recovery, implementing multiplicative decrease. CongWin will not drop below 1 MSS.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Timeout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SS or CA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Threshold = CongWin/2,     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CongWin = 1 MSS,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Set state to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L Futura CondensedLight"/>
                          <a:ea typeface="Times New Roman" pitchFamily="18" charset="0"/>
                          <a:cs typeface="Arial" pitchFamily="34" charset="0"/>
                        </a:rPr>
                        <a:t>“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Slow Start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L Futura CondensedLight"/>
                          <a:ea typeface="Times New Roman" pitchFamily="18" charset="0"/>
                          <a:cs typeface="Arial" pitchFamily="34" charset="0"/>
                        </a:rPr>
                        <a:t>”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Enter slow start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Duplicate ACK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SS or CA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Increment duplicate ACK count for segment being acked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CongWin and Threshold not changed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CC3C64D1-D35A-4E65-8080-1746025006CD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222" name="Line 27"/>
          <p:cNvSpPr>
            <a:spLocks noChangeShapeType="1"/>
          </p:cNvSpPr>
          <p:nvPr/>
        </p:nvSpPr>
        <p:spPr bwMode="auto">
          <a:xfrm>
            <a:off x="7019925" y="5048250"/>
            <a:ext cx="19335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>
          <a:xfrm>
            <a:off x="1720850" y="165100"/>
            <a:ext cx="5842000" cy="1016000"/>
          </a:xfrm>
        </p:spPr>
        <p:txBody>
          <a:bodyPr/>
          <a:lstStyle/>
          <a:p>
            <a:r>
              <a:rPr lang="en-US" sz="3600" smtClean="0"/>
              <a:t>TCP Fairness</a:t>
            </a:r>
            <a:endParaRPr lang="en-US" smtClean="0"/>
          </a:p>
        </p:txBody>
      </p:sp>
      <p:sp>
        <p:nvSpPr>
          <p:cNvPr id="92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19600" y="1847850"/>
            <a:ext cx="3810000" cy="21907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Fairness goal:</a:t>
            </a:r>
            <a:r>
              <a:rPr lang="en-US" sz="2400" smtClean="0"/>
              <a:t> if N TCP sessions share same bottleneck link, each should get 1/N of link capacity</a:t>
            </a:r>
          </a:p>
        </p:txBody>
      </p:sp>
      <p:sp>
        <p:nvSpPr>
          <p:cNvPr id="92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476375"/>
            <a:ext cx="395287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/>
              <a:t>    TCP’s congestion avoidance effect: </a:t>
            </a:r>
            <a:r>
              <a:rPr lang="en-US" sz="2400" smtClean="0">
                <a:solidFill>
                  <a:srgbClr val="FF0000"/>
                </a:solidFill>
              </a:rPr>
              <a:t>AIMD:</a:t>
            </a:r>
            <a:r>
              <a:rPr lang="en-US" sz="2400" smtClean="0"/>
              <a:t> </a:t>
            </a:r>
            <a:r>
              <a:rPr lang="en-US" sz="2400" i="1" smtClean="0"/>
              <a:t>additive increase, multiplicative decrease</a:t>
            </a:r>
          </a:p>
          <a:p>
            <a:pPr lvl="1"/>
            <a:r>
              <a:rPr lang="en-US" sz="2000" smtClean="0"/>
              <a:t>increase window by 1 per RTT</a:t>
            </a:r>
          </a:p>
          <a:p>
            <a:pPr lvl="1"/>
            <a:r>
              <a:rPr lang="en-US" sz="2000" smtClean="0"/>
              <a:t>decrease window by factor of 2 on loss event</a:t>
            </a:r>
          </a:p>
        </p:txBody>
      </p:sp>
      <p:graphicFrame>
        <p:nvGraphicFramePr>
          <p:cNvPr id="9218" name="Object 0"/>
          <p:cNvGraphicFramePr>
            <a:graphicFrameLocks noChangeAspect="1"/>
          </p:cNvGraphicFramePr>
          <p:nvPr/>
        </p:nvGraphicFramePr>
        <p:xfrm>
          <a:off x="4518025" y="5213350"/>
          <a:ext cx="646113" cy="533400"/>
        </p:xfrm>
        <a:graphic>
          <a:graphicData uri="http://schemas.openxmlformats.org/presentationml/2006/ole">
            <p:oleObj spid="_x0000_s9218" name="Clip" r:id="rId3" imgW="1305000" imgH="1085760" progId="MS_ClipArt_Gallery.2">
              <p:embed/>
            </p:oleObj>
          </a:graphicData>
        </a:graphic>
      </p:graphicFrame>
      <p:sp>
        <p:nvSpPr>
          <p:cNvPr id="9226" name="Oval 8"/>
          <p:cNvSpPr>
            <a:spLocks noChangeArrowheads="1"/>
          </p:cNvSpPr>
          <p:nvPr/>
        </p:nvSpPr>
        <p:spPr bwMode="auto">
          <a:xfrm>
            <a:off x="5826125" y="4991100"/>
            <a:ext cx="1198563" cy="369888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27" name="Rectangle 9"/>
          <p:cNvSpPr>
            <a:spLocks noChangeArrowheads="1"/>
          </p:cNvSpPr>
          <p:nvPr/>
        </p:nvSpPr>
        <p:spPr bwMode="auto">
          <a:xfrm>
            <a:off x="5826125" y="4922838"/>
            <a:ext cx="1198563" cy="2635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9228" name="Oval 10"/>
          <p:cNvSpPr>
            <a:spLocks noChangeArrowheads="1"/>
          </p:cNvSpPr>
          <p:nvPr/>
        </p:nvSpPr>
        <p:spPr bwMode="auto">
          <a:xfrm>
            <a:off x="5835650" y="4694238"/>
            <a:ext cx="1198563" cy="430212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9229" name="Group 11"/>
          <p:cNvGrpSpPr>
            <a:grpSpLocks/>
          </p:cNvGrpSpPr>
          <p:nvPr/>
        </p:nvGrpSpPr>
        <p:grpSpPr bwMode="auto">
          <a:xfrm>
            <a:off x="6181725" y="4724400"/>
            <a:ext cx="498475" cy="119063"/>
            <a:chOff x="2208" y="2184"/>
            <a:chExt cx="176" cy="69"/>
          </a:xfrm>
        </p:grpSpPr>
        <p:grpSp>
          <p:nvGrpSpPr>
            <p:cNvPr id="9252" name="Group 12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9257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58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59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9253" name="Group 16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9254" name="Line 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55" name="Line 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56" name="Line 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9230" name="Oval 20"/>
          <p:cNvSpPr>
            <a:spLocks noChangeArrowheads="1"/>
          </p:cNvSpPr>
          <p:nvPr/>
        </p:nvSpPr>
        <p:spPr bwMode="auto">
          <a:xfrm>
            <a:off x="7693025" y="5000625"/>
            <a:ext cx="1198563" cy="369888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31" name="Line 21"/>
          <p:cNvSpPr>
            <a:spLocks noChangeShapeType="1"/>
          </p:cNvSpPr>
          <p:nvPr/>
        </p:nvSpPr>
        <p:spPr bwMode="auto">
          <a:xfrm>
            <a:off x="7702550" y="49799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32" name="Rectangle 22"/>
          <p:cNvSpPr>
            <a:spLocks noChangeArrowheads="1"/>
          </p:cNvSpPr>
          <p:nvPr/>
        </p:nvSpPr>
        <p:spPr bwMode="auto">
          <a:xfrm>
            <a:off x="7702550" y="4941888"/>
            <a:ext cx="1198563" cy="2635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9233" name="Oval 23"/>
          <p:cNvSpPr>
            <a:spLocks noChangeArrowheads="1"/>
          </p:cNvSpPr>
          <p:nvPr/>
        </p:nvSpPr>
        <p:spPr bwMode="auto">
          <a:xfrm>
            <a:off x="7712075" y="4713288"/>
            <a:ext cx="1198563" cy="430212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9219" name="Object 1"/>
          <p:cNvGraphicFramePr>
            <a:graphicFrameLocks noChangeAspect="1"/>
          </p:cNvGraphicFramePr>
          <p:nvPr/>
        </p:nvGraphicFramePr>
        <p:xfrm>
          <a:off x="4470400" y="4222750"/>
          <a:ext cx="646113" cy="533400"/>
        </p:xfrm>
        <a:graphic>
          <a:graphicData uri="http://schemas.openxmlformats.org/presentationml/2006/ole">
            <p:oleObj spid="_x0000_s9219" name="Clip" r:id="rId4" imgW="1305000" imgH="1085760" progId="MS_ClipArt_Gallery.2">
              <p:embed/>
            </p:oleObj>
          </a:graphicData>
        </a:graphic>
      </p:graphicFrame>
      <p:sp>
        <p:nvSpPr>
          <p:cNvPr id="9234" name="Rectangle 30"/>
          <p:cNvSpPr>
            <a:spLocks noChangeArrowheads="1"/>
          </p:cNvSpPr>
          <p:nvPr/>
        </p:nvSpPr>
        <p:spPr bwMode="auto">
          <a:xfrm>
            <a:off x="7377113" y="485775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35" name="Rectangle 31"/>
          <p:cNvSpPr>
            <a:spLocks noChangeArrowheads="1"/>
          </p:cNvSpPr>
          <p:nvPr/>
        </p:nvSpPr>
        <p:spPr bwMode="auto">
          <a:xfrm>
            <a:off x="6686550" y="4919663"/>
            <a:ext cx="147638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36" name="Rectangle 39"/>
          <p:cNvSpPr>
            <a:spLocks noChangeArrowheads="1"/>
          </p:cNvSpPr>
          <p:nvPr/>
        </p:nvSpPr>
        <p:spPr bwMode="auto">
          <a:xfrm>
            <a:off x="6977063" y="485775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37" name="Text Box 42"/>
          <p:cNvSpPr txBox="1">
            <a:spLocks noChangeArrowheads="1"/>
          </p:cNvSpPr>
          <p:nvPr/>
        </p:nvSpPr>
        <p:spPr bwMode="auto">
          <a:xfrm>
            <a:off x="4441825" y="3879850"/>
            <a:ext cx="196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Comic Sans MS" pitchFamily="66" charset="0"/>
              </a:rPr>
              <a:t>TCP connection 1</a:t>
            </a:r>
            <a:endParaRPr lang="en-US" sz="1800"/>
          </a:p>
        </p:txBody>
      </p:sp>
      <p:sp>
        <p:nvSpPr>
          <p:cNvPr id="9238" name="Text Box 47"/>
          <p:cNvSpPr txBox="1">
            <a:spLocks noChangeArrowheads="1"/>
          </p:cNvSpPr>
          <p:nvPr/>
        </p:nvSpPr>
        <p:spPr bwMode="auto">
          <a:xfrm>
            <a:off x="5799138" y="5308600"/>
            <a:ext cx="13287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bottleneck</a:t>
            </a:r>
          </a:p>
          <a:p>
            <a:r>
              <a:rPr lang="en-US" sz="1800">
                <a:latin typeface="Comic Sans MS" pitchFamily="66" charset="0"/>
              </a:rPr>
              <a:t>router</a:t>
            </a:r>
          </a:p>
          <a:p>
            <a:r>
              <a:rPr lang="en-US" sz="1800">
                <a:latin typeface="Comic Sans MS" pitchFamily="66" charset="0"/>
              </a:rPr>
              <a:t>capacity R</a:t>
            </a:r>
            <a:endParaRPr lang="en-US" sz="1800"/>
          </a:p>
        </p:txBody>
      </p:sp>
      <p:grpSp>
        <p:nvGrpSpPr>
          <p:cNvPr id="9239" name="Group 49"/>
          <p:cNvGrpSpPr>
            <a:grpSpLocks/>
          </p:cNvGrpSpPr>
          <p:nvPr/>
        </p:nvGrpSpPr>
        <p:grpSpPr bwMode="auto">
          <a:xfrm>
            <a:off x="8039100" y="4772025"/>
            <a:ext cx="498475" cy="119063"/>
            <a:chOff x="2208" y="2184"/>
            <a:chExt cx="176" cy="69"/>
          </a:xfrm>
        </p:grpSpPr>
        <p:grpSp>
          <p:nvGrpSpPr>
            <p:cNvPr id="9244" name="Group 50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9249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50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51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9245" name="Group 54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9246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47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9248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9240" name="Text Box 58"/>
          <p:cNvSpPr txBox="1">
            <a:spLocks noChangeArrowheads="1"/>
          </p:cNvSpPr>
          <p:nvPr/>
        </p:nvSpPr>
        <p:spPr bwMode="auto">
          <a:xfrm>
            <a:off x="3984625" y="5432425"/>
            <a:ext cx="1522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Comic Sans MS" pitchFamily="66" charset="0"/>
              </a:rPr>
              <a:t>TCP </a:t>
            </a:r>
          </a:p>
          <a:p>
            <a:pPr algn="l"/>
            <a:r>
              <a:rPr lang="en-US" sz="1800">
                <a:latin typeface="Comic Sans MS" pitchFamily="66" charset="0"/>
              </a:rPr>
              <a:t>connection 2</a:t>
            </a:r>
            <a:endParaRPr lang="en-US" sz="1800"/>
          </a:p>
        </p:txBody>
      </p:sp>
      <p:sp>
        <p:nvSpPr>
          <p:cNvPr id="9241" name="Freeform 60"/>
          <p:cNvSpPr>
            <a:spLocks/>
          </p:cNvSpPr>
          <p:nvPr/>
        </p:nvSpPr>
        <p:spPr bwMode="auto">
          <a:xfrm>
            <a:off x="5172075" y="4333875"/>
            <a:ext cx="3829050" cy="719138"/>
          </a:xfrm>
          <a:custGeom>
            <a:avLst/>
            <a:gdLst>
              <a:gd name="T0" fmla="*/ 0 w 2412"/>
              <a:gd name="T1" fmla="*/ 0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  <a:gd name="T9" fmla="*/ 0 w 2412"/>
              <a:gd name="T10" fmla="*/ 0 h 453"/>
              <a:gd name="T11" fmla="*/ 2412 w 2412"/>
              <a:gd name="T12" fmla="*/ 453 h 4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453">
                <a:moveTo>
                  <a:pt x="0" y="0"/>
                </a:moveTo>
                <a:cubicBezTo>
                  <a:pt x="93" y="65"/>
                  <a:pt x="156" y="318"/>
                  <a:pt x="558" y="390"/>
                </a:cubicBezTo>
                <a:cubicBezTo>
                  <a:pt x="959" y="453"/>
                  <a:pt x="2026" y="423"/>
                  <a:pt x="2412" y="432"/>
                </a:cubicBezTo>
              </a:path>
            </a:pathLst>
          </a:cu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42" name="Rectangle 32"/>
          <p:cNvSpPr>
            <a:spLocks noChangeArrowheads="1"/>
          </p:cNvSpPr>
          <p:nvPr/>
        </p:nvSpPr>
        <p:spPr bwMode="auto">
          <a:xfrm>
            <a:off x="6848475" y="491966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43" name="Freeform 61"/>
          <p:cNvSpPr>
            <a:spLocks/>
          </p:cNvSpPr>
          <p:nvPr/>
        </p:nvSpPr>
        <p:spPr bwMode="auto">
          <a:xfrm>
            <a:off x="5114925" y="5068888"/>
            <a:ext cx="3829050" cy="719137"/>
          </a:xfrm>
          <a:custGeom>
            <a:avLst/>
            <a:gdLst>
              <a:gd name="T0" fmla="*/ 0 w 2412"/>
              <a:gd name="T1" fmla="*/ 2147483647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  <a:gd name="T9" fmla="*/ 0 w 2412"/>
              <a:gd name="T10" fmla="*/ 0 h 453"/>
              <a:gd name="T11" fmla="*/ 2412 w 2412"/>
              <a:gd name="T12" fmla="*/ 453 h 4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453">
                <a:moveTo>
                  <a:pt x="0" y="453"/>
                </a:moveTo>
                <a:cubicBezTo>
                  <a:pt x="93" y="388"/>
                  <a:pt x="156" y="134"/>
                  <a:pt x="558" y="63"/>
                </a:cubicBezTo>
                <a:cubicBezTo>
                  <a:pt x="959" y="0"/>
                  <a:pt x="2026" y="36"/>
                  <a:pt x="2412" y="29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01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E4332B8F-2C39-45C6-8E95-2AFDE550B88B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is TCP fair?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400175"/>
            <a:ext cx="83058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/>
              <a:t>Two competing sessions:</a:t>
            </a:r>
          </a:p>
          <a:p>
            <a:r>
              <a:rPr lang="en-US" sz="2000" smtClean="0"/>
              <a:t>Additive increase gives slope of 1, as throughout increases</a:t>
            </a:r>
          </a:p>
          <a:p>
            <a:r>
              <a:rPr lang="en-US" sz="2000" smtClean="0"/>
              <a:t>multiplicative decrease decreases throughput proportionally </a:t>
            </a:r>
          </a:p>
        </p:txBody>
      </p:sp>
      <p:sp>
        <p:nvSpPr>
          <p:cNvPr id="50182" name="Line 7"/>
          <p:cNvSpPr>
            <a:spLocks noChangeShapeType="1"/>
          </p:cNvSpPr>
          <p:nvPr/>
        </p:nvSpPr>
        <p:spPr bwMode="auto">
          <a:xfrm>
            <a:off x="2400300" y="5848350"/>
            <a:ext cx="3638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83" name="Line 8"/>
          <p:cNvSpPr>
            <a:spLocks noChangeShapeType="1"/>
          </p:cNvSpPr>
          <p:nvPr/>
        </p:nvSpPr>
        <p:spPr bwMode="auto">
          <a:xfrm flipV="1">
            <a:off x="2400300" y="2752725"/>
            <a:ext cx="0" cy="3086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84" name="Line 9"/>
          <p:cNvSpPr>
            <a:spLocks noChangeShapeType="1"/>
          </p:cNvSpPr>
          <p:nvPr/>
        </p:nvSpPr>
        <p:spPr bwMode="auto">
          <a:xfrm rot="-2938105" flipH="1" flipV="1">
            <a:off x="1793875" y="4487863"/>
            <a:ext cx="3560763" cy="142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85" name="Line 11"/>
          <p:cNvSpPr>
            <a:spLocks noChangeShapeType="1"/>
          </p:cNvSpPr>
          <p:nvPr/>
        </p:nvSpPr>
        <p:spPr bwMode="auto">
          <a:xfrm>
            <a:off x="2381250" y="3000375"/>
            <a:ext cx="2819400" cy="2809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86" name="Text Box 12"/>
          <p:cNvSpPr txBox="1">
            <a:spLocks noChangeArrowheads="1"/>
          </p:cNvSpPr>
          <p:nvPr/>
        </p:nvSpPr>
        <p:spPr bwMode="auto">
          <a:xfrm>
            <a:off x="2030413" y="2828925"/>
            <a:ext cx="403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R</a:t>
            </a:r>
            <a:endParaRPr lang="en-US"/>
          </a:p>
        </p:txBody>
      </p:sp>
      <p:sp>
        <p:nvSpPr>
          <p:cNvPr id="50187" name="Text Box 13"/>
          <p:cNvSpPr txBox="1">
            <a:spLocks noChangeArrowheads="1"/>
          </p:cNvSpPr>
          <p:nvPr/>
        </p:nvSpPr>
        <p:spPr bwMode="auto">
          <a:xfrm>
            <a:off x="4983163" y="5876925"/>
            <a:ext cx="403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R</a:t>
            </a:r>
            <a:endParaRPr lang="en-US"/>
          </a:p>
        </p:txBody>
      </p:sp>
      <p:sp>
        <p:nvSpPr>
          <p:cNvPr id="50188" name="Text Box 14"/>
          <p:cNvSpPr txBox="1">
            <a:spLocks noChangeArrowheads="1"/>
          </p:cNvSpPr>
          <p:nvPr/>
        </p:nvSpPr>
        <p:spPr bwMode="auto">
          <a:xfrm>
            <a:off x="3259138" y="2819400"/>
            <a:ext cx="3546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omic Sans MS" pitchFamily="66" charset="0"/>
              </a:rPr>
              <a:t>equal bandwidth share</a:t>
            </a:r>
            <a:endParaRPr lang="en-US"/>
          </a:p>
        </p:txBody>
      </p:sp>
      <p:sp>
        <p:nvSpPr>
          <p:cNvPr id="50189" name="Text Box 15"/>
          <p:cNvSpPr txBox="1">
            <a:spLocks noChangeArrowheads="1"/>
          </p:cNvSpPr>
          <p:nvPr/>
        </p:nvSpPr>
        <p:spPr bwMode="auto">
          <a:xfrm>
            <a:off x="1839913" y="5857875"/>
            <a:ext cx="3546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omic Sans MS" pitchFamily="66" charset="0"/>
              </a:rPr>
              <a:t>Connection 1 throughput</a:t>
            </a:r>
            <a:endParaRPr lang="en-US"/>
          </a:p>
        </p:txBody>
      </p:sp>
      <p:sp>
        <p:nvSpPr>
          <p:cNvPr id="50190" name="Text Box 16"/>
          <p:cNvSpPr txBox="1">
            <a:spLocks noChangeArrowheads="1"/>
          </p:cNvSpPr>
          <p:nvPr/>
        </p:nvSpPr>
        <p:spPr bwMode="auto">
          <a:xfrm rot="-5396642">
            <a:off x="424656" y="4396582"/>
            <a:ext cx="3546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omic Sans MS" pitchFamily="66" charset="0"/>
              </a:rPr>
              <a:t>Connection 2 throughput</a:t>
            </a:r>
            <a:endParaRPr lang="en-US"/>
          </a:p>
        </p:txBody>
      </p:sp>
      <p:sp>
        <p:nvSpPr>
          <p:cNvPr id="139281" name="Line 17"/>
          <p:cNvSpPr>
            <a:spLocks noChangeShapeType="1"/>
          </p:cNvSpPr>
          <p:nvPr/>
        </p:nvSpPr>
        <p:spPr bwMode="auto">
          <a:xfrm rot="-2938105" flipH="1" flipV="1">
            <a:off x="3503612" y="5105401"/>
            <a:ext cx="1293813" cy="47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9282" name="Text Box 18"/>
          <p:cNvSpPr txBox="1">
            <a:spLocks noChangeArrowheads="1"/>
          </p:cNvSpPr>
          <p:nvPr/>
        </p:nvSpPr>
        <p:spPr bwMode="auto">
          <a:xfrm>
            <a:off x="4173538" y="4676775"/>
            <a:ext cx="453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mic Sans MS" pitchFamily="66" charset="0"/>
              </a:rPr>
              <a:t>congestion avoidance: additive increase</a:t>
            </a:r>
            <a:endParaRPr lang="en-US"/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 flipH="1">
            <a:off x="3390900" y="4638675"/>
            <a:ext cx="1171575" cy="631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9285" name="Text Box 21"/>
          <p:cNvSpPr txBox="1">
            <a:spLocks noChangeArrowheads="1"/>
          </p:cNvSpPr>
          <p:nvPr/>
        </p:nvSpPr>
        <p:spPr bwMode="auto">
          <a:xfrm>
            <a:off x="4603750" y="4437063"/>
            <a:ext cx="3665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loss: decrease window by factor of 2</a:t>
            </a:r>
            <a:endParaRPr lang="en-US"/>
          </a:p>
        </p:txBody>
      </p:sp>
      <p:sp>
        <p:nvSpPr>
          <p:cNvPr id="139286" name="Line 22"/>
          <p:cNvSpPr>
            <a:spLocks noChangeShapeType="1"/>
          </p:cNvSpPr>
          <p:nvPr/>
        </p:nvSpPr>
        <p:spPr bwMode="auto">
          <a:xfrm rot="-2938105" flipH="1" flipV="1">
            <a:off x="3182938" y="4778375"/>
            <a:ext cx="1303337" cy="23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9287" name="Text Box 23"/>
          <p:cNvSpPr txBox="1">
            <a:spLocks noChangeArrowheads="1"/>
          </p:cNvSpPr>
          <p:nvPr/>
        </p:nvSpPr>
        <p:spPr bwMode="auto">
          <a:xfrm>
            <a:off x="3887788" y="4191000"/>
            <a:ext cx="453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mic Sans MS" pitchFamily="66" charset="0"/>
              </a:rPr>
              <a:t>congestion avoidance: additive increase</a:t>
            </a:r>
            <a:endParaRPr lang="en-US"/>
          </a:p>
        </p:txBody>
      </p:sp>
      <p:sp>
        <p:nvSpPr>
          <p:cNvPr id="139288" name="Line 24"/>
          <p:cNvSpPr>
            <a:spLocks noChangeShapeType="1"/>
          </p:cNvSpPr>
          <p:nvPr/>
        </p:nvSpPr>
        <p:spPr bwMode="auto">
          <a:xfrm flipH="1">
            <a:off x="3248025" y="4352925"/>
            <a:ext cx="981075" cy="7651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9289" name="Text Box 25"/>
          <p:cNvSpPr txBox="1">
            <a:spLocks noChangeArrowheads="1"/>
          </p:cNvSpPr>
          <p:nvPr/>
        </p:nvSpPr>
        <p:spPr bwMode="auto">
          <a:xfrm>
            <a:off x="4203700" y="3989388"/>
            <a:ext cx="3665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loss: decrease window by factor of 2</a:t>
            </a:r>
            <a:endParaRPr lang="en-US"/>
          </a:p>
        </p:txBody>
      </p:sp>
      <p:sp>
        <p:nvSpPr>
          <p:cNvPr id="139290" name="Line 26"/>
          <p:cNvSpPr>
            <a:spLocks noChangeShapeType="1"/>
          </p:cNvSpPr>
          <p:nvPr/>
        </p:nvSpPr>
        <p:spPr bwMode="auto">
          <a:xfrm rot="-2938105" flipH="1" flipV="1">
            <a:off x="3039269" y="4631532"/>
            <a:ext cx="1279525" cy="142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9291" name="Line 27"/>
          <p:cNvSpPr>
            <a:spLocks noChangeShapeType="1"/>
          </p:cNvSpPr>
          <p:nvPr/>
        </p:nvSpPr>
        <p:spPr bwMode="auto">
          <a:xfrm flipH="1">
            <a:off x="3181350" y="4171950"/>
            <a:ext cx="911225" cy="889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9292" name="Line 28"/>
          <p:cNvSpPr>
            <a:spLocks noChangeShapeType="1"/>
          </p:cNvSpPr>
          <p:nvPr/>
        </p:nvSpPr>
        <p:spPr bwMode="auto">
          <a:xfrm rot="-2938105" flipH="1" flipV="1">
            <a:off x="2959894" y="4568032"/>
            <a:ext cx="1279525" cy="142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9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92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9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3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92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9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3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81" grpId="0" animBg="1"/>
      <p:bldP spid="139282" grpId="0" autoUpdateAnimBg="0"/>
      <p:bldP spid="139283" grpId="0" animBg="1"/>
      <p:bldP spid="139285" grpId="0" autoUpdateAnimBg="0"/>
      <p:bldP spid="139286" grpId="0" animBg="1"/>
      <p:bldP spid="139287" grpId="0" autoUpdateAnimBg="0"/>
      <p:bldP spid="139288" grpId="0" animBg="1"/>
      <p:bldP spid="139289" grpId="0" autoUpdateAnimBg="0"/>
      <p:bldP spid="139290" grpId="0" animBg="1"/>
      <p:bldP spid="139291" grpId="0" animBg="1"/>
      <p:bldP spid="13929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968F9D7A-1FA3-47A6-9E6F-3766ABAF513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Fairness (more)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Fairness and UDP</a:t>
            </a:r>
            <a:endParaRPr lang="en-US" sz="2400" smtClean="0"/>
          </a:p>
          <a:p>
            <a:r>
              <a:rPr lang="en-US" sz="2400" smtClean="0"/>
              <a:t>Multimedia apps often do not use TCP</a:t>
            </a:r>
          </a:p>
          <a:p>
            <a:pPr lvl="1"/>
            <a:r>
              <a:rPr lang="en-US" sz="2000" smtClean="0"/>
              <a:t>do not want rate throttled by congestion control</a:t>
            </a:r>
          </a:p>
          <a:p>
            <a:r>
              <a:rPr lang="en-US" sz="2400" smtClean="0"/>
              <a:t>Instead use UDP:</a:t>
            </a:r>
          </a:p>
          <a:p>
            <a:pPr lvl="1"/>
            <a:r>
              <a:rPr lang="en-US" sz="2000" smtClean="0"/>
              <a:t>pump audio/video at constant rate, tolerate packet loss</a:t>
            </a:r>
          </a:p>
          <a:p>
            <a:r>
              <a:rPr lang="en-US" sz="2400" smtClean="0"/>
              <a:t>Research area: TCP friendly</a:t>
            </a:r>
          </a:p>
          <a:p>
            <a:endParaRPr lang="en-US" sz="2400" smtClean="0"/>
          </a:p>
        </p:txBody>
      </p:sp>
      <p:sp>
        <p:nvSpPr>
          <p:cNvPr id="5120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143000"/>
            <a:ext cx="43434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Fairness and parallel TCP connections</a:t>
            </a:r>
            <a:endParaRPr lang="en-US" sz="2400" smtClean="0"/>
          </a:p>
          <a:p>
            <a:r>
              <a:rPr lang="en-US" sz="2400" smtClean="0"/>
              <a:t>nothing prevents app from opening parallel cnctions between 2 hosts.</a:t>
            </a:r>
          </a:p>
          <a:p>
            <a:r>
              <a:rPr lang="en-US" sz="2400" smtClean="0"/>
              <a:t>Web browsers do this ….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781556F4-1FB7-4643-82BB-9241FA3404D1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TCP delay modeling</a:t>
            </a:r>
            <a:endParaRPr lang="en-US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4000" y="1481138"/>
            <a:ext cx="426085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Q: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How long does it take to receive an object from a Web server after sending a request? </a:t>
            </a:r>
          </a:p>
          <a:p>
            <a:r>
              <a:rPr lang="en-US" sz="2000" smtClean="0"/>
              <a:t>TCP connection establishment</a:t>
            </a:r>
          </a:p>
          <a:p>
            <a:r>
              <a:rPr lang="en-US" sz="2000" smtClean="0"/>
              <a:t>data transfer delay</a:t>
            </a:r>
            <a:endParaRPr lang="en-US" sz="2400" smtClean="0"/>
          </a:p>
        </p:txBody>
      </p:sp>
      <p:sp>
        <p:nvSpPr>
          <p:cNvPr id="522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67225" y="1524000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Notation, assumptions:</a:t>
            </a:r>
          </a:p>
          <a:p>
            <a:r>
              <a:rPr lang="en-US" sz="2000" smtClean="0"/>
              <a:t>Assume one link between client and server of rate R</a:t>
            </a:r>
          </a:p>
          <a:p>
            <a:r>
              <a:rPr lang="en-US" sz="2000" smtClean="0"/>
              <a:t>Assume: fixed congestion window, W segments</a:t>
            </a:r>
          </a:p>
          <a:p>
            <a:r>
              <a:rPr lang="en-US" sz="2000" smtClean="0"/>
              <a:t>S: MSS (bits)</a:t>
            </a:r>
          </a:p>
          <a:p>
            <a:r>
              <a:rPr lang="en-US" sz="2000" smtClean="0"/>
              <a:t>O: object size (bits)</a:t>
            </a:r>
          </a:p>
          <a:p>
            <a:r>
              <a:rPr lang="en-US" sz="2000" smtClean="0"/>
              <a:t>no retransmissions (no loss, no corruption)</a:t>
            </a:r>
          </a:p>
          <a:p>
            <a:endParaRPr lang="en-US" sz="20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32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1BD0A4C0-5686-4235-AABF-520B0EA64CD2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TCP delay Modeling: Fixed window</a:t>
            </a:r>
          </a:p>
        </p:txBody>
      </p:sp>
      <p:pic>
        <p:nvPicPr>
          <p:cNvPr id="53253" name="Picture 5" descr="fi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" y="1481138"/>
            <a:ext cx="41052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6" descr="figur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0575" y="1646238"/>
            <a:ext cx="4419600" cy="318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53988" y="4976813"/>
            <a:ext cx="4140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Case 1:</a:t>
            </a:r>
            <a:r>
              <a:rPr lang="en-US" sz="2000">
                <a:latin typeface="Comic Sans MS" pitchFamily="66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WS/R &gt; RTT + S/R:</a:t>
            </a:r>
            <a:r>
              <a:rPr lang="en-US" sz="2000">
                <a:latin typeface="Comic Sans MS" pitchFamily="66" charset="0"/>
              </a:rPr>
              <a:t> </a:t>
            </a:r>
          </a:p>
          <a:p>
            <a:pPr algn="l"/>
            <a:r>
              <a:rPr lang="en-US" sz="2000">
                <a:latin typeface="Comic Sans MS" pitchFamily="66" charset="0"/>
              </a:rPr>
              <a:t>ACK for first segment in window returns before window’s worth of data sent</a:t>
            </a:r>
          </a:p>
          <a:p>
            <a:pPr algn="l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latency = 2RTT + O/R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4484688" y="4887913"/>
            <a:ext cx="44561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Case 2:</a:t>
            </a:r>
            <a:r>
              <a:rPr lang="en-US" sz="2000">
                <a:latin typeface="Comic Sans MS" pitchFamily="66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WS/R &lt; RTT + S/R:</a:t>
            </a:r>
            <a:r>
              <a:rPr lang="en-US" sz="2000">
                <a:latin typeface="Comic Sans MS" pitchFamily="66" charset="0"/>
              </a:rPr>
              <a:t> </a:t>
            </a:r>
          </a:p>
          <a:p>
            <a:pPr algn="l"/>
            <a:r>
              <a:rPr lang="en-US" sz="2000">
                <a:latin typeface="Comic Sans MS" pitchFamily="66" charset="0"/>
              </a:rPr>
              <a:t>wait for ACK after sending window’s worth of data sent</a:t>
            </a:r>
          </a:p>
          <a:p>
            <a:pPr algn="l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latency = 2RTT + O/R</a:t>
            </a:r>
          </a:p>
          <a:p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+ (K-1)[S/R + RTT - WS/R]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6367463" y="1176338"/>
            <a:ext cx="139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K:= O/WS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3BBD8ADC-32C7-4355-821F-873B6DEAE1A2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0"/>
            <a:ext cx="7772400" cy="804863"/>
          </a:xfrm>
        </p:spPr>
        <p:txBody>
          <a:bodyPr/>
          <a:lstStyle/>
          <a:p>
            <a:r>
              <a:rPr lang="en-US" sz="2800" smtClean="0"/>
              <a:t>TCP Latency Modeling: Slow Start</a:t>
            </a:r>
            <a:endParaRPr lang="en-US" smtClean="0"/>
          </a:p>
        </p:txBody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138" y="881063"/>
            <a:ext cx="7772400" cy="5199062"/>
          </a:xfrm>
        </p:spPr>
        <p:txBody>
          <a:bodyPr/>
          <a:lstStyle/>
          <a:p>
            <a:r>
              <a:rPr lang="en-US" sz="2000" smtClean="0">
                <a:solidFill>
                  <a:srgbClr val="FF0000"/>
                </a:solidFill>
              </a:rPr>
              <a:t>Now suppose window grows according to slow start.</a:t>
            </a:r>
            <a:r>
              <a:rPr lang="en-US" sz="2000" smtClean="0"/>
              <a:t> </a:t>
            </a:r>
          </a:p>
          <a:p>
            <a:r>
              <a:rPr lang="en-US" sz="2000" smtClean="0"/>
              <a:t>Will show that the latency of one object of size O is:</a:t>
            </a:r>
            <a:r>
              <a:rPr lang="en-US" sz="1600" smtClean="0"/>
              <a:t> </a:t>
            </a:r>
            <a:endParaRPr lang="en-US" smtClean="0"/>
          </a:p>
        </p:txBody>
      </p:sp>
      <p:graphicFrame>
        <p:nvGraphicFramePr>
          <p:cNvPr id="10242" name="Object 0"/>
          <p:cNvGraphicFramePr>
            <a:graphicFrameLocks noChangeAspect="1"/>
          </p:cNvGraphicFramePr>
          <p:nvPr/>
        </p:nvGraphicFramePr>
        <p:xfrm>
          <a:off x="800100" y="1752600"/>
          <a:ext cx="5375275" cy="768350"/>
        </p:xfrm>
        <a:graphic>
          <a:graphicData uri="http://schemas.openxmlformats.org/presentationml/2006/ole">
            <p:oleObj spid="_x0000_s10242" name="Equation" r:id="rId3" imgW="3009600" imgH="431640" progId="Equation.3">
              <p:embed/>
            </p:oleObj>
          </a:graphicData>
        </a:graphic>
      </p:graphicFrame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185738" y="2787650"/>
            <a:ext cx="7240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where </a:t>
            </a:r>
            <a:r>
              <a:rPr lang="en-US" sz="2000" i="1">
                <a:latin typeface="Comic Sans MS" pitchFamily="66" charset="0"/>
              </a:rPr>
              <a:t>P</a:t>
            </a:r>
            <a:r>
              <a:rPr lang="en-US" sz="2000">
                <a:latin typeface="Comic Sans MS" pitchFamily="66" charset="0"/>
              </a:rPr>
              <a:t> is the number of times TCP stalls at server:</a:t>
            </a:r>
            <a:endParaRPr lang="en-US" sz="2400"/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771525" y="50022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GB" sz="2400"/>
          </a:p>
        </p:txBody>
      </p:sp>
      <p:graphicFrame>
        <p:nvGraphicFramePr>
          <p:cNvPr id="10243" name="Object 1"/>
          <p:cNvGraphicFramePr>
            <a:graphicFrameLocks noChangeAspect="1"/>
          </p:cNvGraphicFramePr>
          <p:nvPr/>
        </p:nvGraphicFramePr>
        <p:xfrm>
          <a:off x="2320925" y="3505200"/>
          <a:ext cx="1970088" cy="377825"/>
        </p:xfrm>
        <a:graphic>
          <a:graphicData uri="http://schemas.openxmlformats.org/presentationml/2006/ole">
            <p:oleObj spid="_x0000_s10243" name="Equation" r:id="rId4" imgW="1143000" imgH="203040" progId="Equation.3">
              <p:embed/>
            </p:oleObj>
          </a:graphicData>
        </a:graphic>
      </p:graphicFrame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179388" y="4284663"/>
            <a:ext cx="90265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mic Sans MS" pitchFamily="66" charset="0"/>
              </a:rPr>
              <a:t>where </a:t>
            </a:r>
          </a:p>
          <a:p>
            <a:pPr algn="l">
              <a:buFontTx/>
              <a:buChar char="-"/>
            </a:pPr>
            <a:r>
              <a:rPr lang="en-US" sz="1800">
                <a:latin typeface="Comic Sans MS" pitchFamily="66" charset="0"/>
              </a:rPr>
              <a:t> Q  = number of times the server would stall  until cong. window grows larger than a “full-utilization” window (if the object were of unbounded size).</a:t>
            </a:r>
          </a:p>
          <a:p>
            <a:pPr algn="l"/>
            <a:endParaRPr lang="en-US" sz="1800"/>
          </a:p>
          <a:p>
            <a:pPr algn="l"/>
            <a:r>
              <a:rPr lang="en-US" sz="1800"/>
              <a:t>- </a:t>
            </a:r>
            <a:r>
              <a:rPr lang="en-US" sz="1800">
                <a:latin typeface="Comic Sans MS" pitchFamily="66" charset="0"/>
              </a:rPr>
              <a:t>K = number of (incremental-sized) congestion-windows that “cover” the object.</a:t>
            </a:r>
            <a:endParaRPr lang="en-US" sz="1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E2DC744A-7B10-4D67-A744-3082F1E81C19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0"/>
            <a:ext cx="7770813" cy="990600"/>
          </a:xfrm>
        </p:spPr>
        <p:txBody>
          <a:bodyPr/>
          <a:lstStyle/>
          <a:p>
            <a:r>
              <a:rPr lang="en-US" sz="2800" smtClean="0"/>
              <a:t>TCP Delay Modeling: Slow Start (2)</a:t>
            </a:r>
            <a:endParaRPr lang="en-US" smtClean="0"/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2895600" y="990600"/>
          <a:ext cx="6248400" cy="5314950"/>
        </p:xfrm>
        <a:graphic>
          <a:graphicData uri="http://schemas.openxmlformats.org/presentationml/2006/ole">
            <p:oleObj spid="_x0000_s11266" name="VISIO" r:id="rId3" imgW="8266320" imgH="7030800" progId="Visio.Drawing.5">
              <p:embed/>
            </p:oleObj>
          </a:graphicData>
        </a:graphic>
      </p:graphicFrame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381000" y="4114800"/>
            <a:ext cx="26670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 u="sng">
                <a:solidFill>
                  <a:srgbClr val="FF0000"/>
                </a:solidFill>
                <a:latin typeface="Comic Sans MS" pitchFamily="66" charset="0"/>
              </a:rPr>
              <a:t>Example:</a:t>
            </a:r>
            <a:endParaRPr lang="en-US" sz="1800">
              <a:solidFill>
                <a:srgbClr val="FF0000"/>
              </a:solidFill>
              <a:latin typeface="Comic Sans MS" pitchFamily="66" charset="0"/>
            </a:endParaRPr>
          </a:p>
          <a:p>
            <a:pPr algn="l">
              <a:buFontTx/>
              <a:buChar char="•"/>
            </a:pPr>
            <a:r>
              <a:rPr lang="en-US" sz="1800">
                <a:latin typeface="Comic Sans MS" pitchFamily="66" charset="0"/>
              </a:rPr>
              <a:t> O/S  = 15 segments</a:t>
            </a:r>
          </a:p>
          <a:p>
            <a:pPr algn="l">
              <a:buFontTx/>
              <a:buChar char="•"/>
            </a:pPr>
            <a:r>
              <a:rPr lang="en-US" sz="1800">
                <a:latin typeface="Comic Sans MS" pitchFamily="66" charset="0"/>
              </a:rPr>
              <a:t> K = 4 windows</a:t>
            </a:r>
          </a:p>
          <a:p>
            <a:pPr algn="l">
              <a:buFontTx/>
              <a:buChar char="•"/>
            </a:pPr>
            <a:r>
              <a:rPr lang="en-US" sz="1800">
                <a:latin typeface="Comic Sans MS" pitchFamily="66" charset="0"/>
              </a:rPr>
              <a:t> Q = 2</a:t>
            </a:r>
          </a:p>
          <a:p>
            <a:pPr algn="l">
              <a:buFontTx/>
              <a:buChar char="•"/>
            </a:pPr>
            <a:r>
              <a:rPr lang="en-US" sz="1800">
                <a:latin typeface="Comic Sans MS" pitchFamily="66" charset="0"/>
              </a:rPr>
              <a:t> P = min{K-1,Q} = 2</a:t>
            </a:r>
          </a:p>
          <a:p>
            <a:pPr algn="l"/>
            <a:endParaRPr lang="en-US" sz="1800">
              <a:latin typeface="Comic Sans MS" pitchFamily="66" charset="0"/>
            </a:endParaRPr>
          </a:p>
          <a:p>
            <a:pPr algn="l"/>
            <a:r>
              <a:rPr lang="en-US" sz="1800">
                <a:solidFill>
                  <a:schemeClr val="accent2"/>
                </a:solidFill>
                <a:latin typeface="Comic Sans MS" pitchFamily="66" charset="0"/>
              </a:rPr>
              <a:t>Server idles P=2 times</a:t>
            </a:r>
            <a:endParaRPr lang="en-US" sz="1800"/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2743200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u="sng">
                <a:solidFill>
                  <a:srgbClr val="FF0000"/>
                </a:solidFill>
                <a:latin typeface="Comic Sans MS" pitchFamily="66" charset="0"/>
              </a:rPr>
              <a:t>Delay components:</a:t>
            </a:r>
            <a:endParaRPr lang="en-US" sz="2000">
              <a:latin typeface="Comic Sans MS" pitchFamily="66" charset="0"/>
            </a:endParaRPr>
          </a:p>
          <a:p>
            <a:pPr algn="l">
              <a:buFontTx/>
              <a:buChar char="•"/>
            </a:pPr>
            <a:r>
              <a:rPr lang="en-US" sz="2000">
                <a:latin typeface="Comic Sans MS" pitchFamily="66" charset="0"/>
              </a:rPr>
              <a:t> </a:t>
            </a:r>
            <a:r>
              <a:rPr lang="en-US" sz="1800">
                <a:latin typeface="Comic Sans MS" pitchFamily="66" charset="0"/>
              </a:rPr>
              <a:t>2 RTT for connection estab and request</a:t>
            </a:r>
          </a:p>
          <a:p>
            <a:pPr algn="l">
              <a:buFontTx/>
              <a:buChar char="•"/>
            </a:pPr>
            <a:r>
              <a:rPr lang="en-US" sz="1800">
                <a:latin typeface="Comic Sans MS" pitchFamily="66" charset="0"/>
              </a:rPr>
              <a:t> O/R to transmit object</a:t>
            </a:r>
          </a:p>
          <a:p>
            <a:pPr algn="l">
              <a:buFontTx/>
              <a:buChar char="•"/>
            </a:pPr>
            <a:r>
              <a:rPr lang="en-US" sz="1800">
                <a:latin typeface="Comic Sans MS" pitchFamily="66" charset="0"/>
              </a:rPr>
              <a:t> time server idles due to slow start</a:t>
            </a:r>
          </a:p>
          <a:p>
            <a:pPr algn="l">
              <a:buFontTx/>
              <a:buChar char="•"/>
            </a:pPr>
            <a:endParaRPr lang="en-US" sz="1800">
              <a:latin typeface="Comic Sans MS" pitchFamily="66" charset="0"/>
            </a:endParaRPr>
          </a:p>
          <a:p>
            <a:pPr algn="l"/>
            <a:r>
              <a:rPr lang="en-US" sz="1800">
                <a:solidFill>
                  <a:schemeClr val="accent2"/>
                </a:solidFill>
                <a:latin typeface="Comic Sans MS" pitchFamily="66" charset="0"/>
              </a:rPr>
              <a:t>Server idles: </a:t>
            </a:r>
            <a:br>
              <a:rPr lang="en-US" sz="180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sz="1800">
                <a:solidFill>
                  <a:schemeClr val="accent2"/>
                </a:solidFill>
                <a:latin typeface="Comic Sans MS" pitchFamily="66" charset="0"/>
              </a:rPr>
              <a:t> P =</a:t>
            </a:r>
            <a:r>
              <a:rPr lang="en-US" sz="1800">
                <a:latin typeface="Comic Sans MS" pitchFamily="66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Comic Sans MS" pitchFamily="66" charset="0"/>
              </a:rPr>
              <a:t>min{K-1,Q} times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2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908541D9-E6F5-4546-9D75-3B8438A97D29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0"/>
            <a:ext cx="7772400" cy="1143000"/>
          </a:xfrm>
        </p:spPr>
        <p:txBody>
          <a:bodyPr/>
          <a:lstStyle/>
          <a:p>
            <a:r>
              <a:rPr lang="en-US" sz="2800" smtClean="0"/>
              <a:t>TCP Delay Modeling (3)</a:t>
            </a:r>
            <a:endParaRPr lang="en-US" smtClean="0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219075" y="4419600"/>
          <a:ext cx="4116388" cy="1944688"/>
        </p:xfrm>
        <a:graphic>
          <a:graphicData uri="http://schemas.openxmlformats.org/presentationml/2006/ole">
            <p:oleObj spid="_x0000_s12290" name="Equation" r:id="rId3" imgW="2768400" imgH="1307880" progId="Equation.3">
              <p:embed/>
            </p:oleObj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134938" y="3048000"/>
          <a:ext cx="4638675" cy="665163"/>
        </p:xfrm>
        <a:graphic>
          <a:graphicData uri="http://schemas.openxmlformats.org/presentationml/2006/ole">
            <p:oleObj spid="_x0000_s12291" name="Equation" r:id="rId4" imgW="3276360" imgH="469800" progId="Equation.3">
              <p:embed/>
            </p:oleObj>
          </a:graphicData>
        </a:graphic>
      </p:graphicFrame>
      <p:graphicFrame>
        <p:nvGraphicFramePr>
          <p:cNvPr id="12292" name="Object 5"/>
          <p:cNvGraphicFramePr>
            <a:graphicFrameLocks noChangeAspect="1"/>
          </p:cNvGraphicFramePr>
          <p:nvPr/>
        </p:nvGraphicFramePr>
        <p:xfrm>
          <a:off x="204788" y="989013"/>
          <a:ext cx="5054600" cy="876300"/>
        </p:xfrm>
        <a:graphic>
          <a:graphicData uri="http://schemas.openxmlformats.org/presentationml/2006/ole">
            <p:oleObj spid="_x0000_s12292" name="Equation" r:id="rId5" imgW="3504960" imgH="609480" progId="Equation.3">
              <p:embed/>
            </p:oleObj>
          </a:graphicData>
        </a:graphic>
      </p:graphicFrame>
      <p:graphicFrame>
        <p:nvGraphicFramePr>
          <p:cNvPr id="12293" name="Object 6"/>
          <p:cNvGraphicFramePr>
            <a:graphicFrameLocks noChangeAspect="1"/>
          </p:cNvGraphicFramePr>
          <p:nvPr/>
        </p:nvGraphicFramePr>
        <p:xfrm>
          <a:off x="274638" y="2224088"/>
          <a:ext cx="3651250" cy="563562"/>
        </p:xfrm>
        <a:graphic>
          <a:graphicData uri="http://schemas.openxmlformats.org/presentationml/2006/ole">
            <p:oleObj spid="_x0000_s12293" name="Equation" r:id="rId6" imgW="2539800" imgH="393480" progId="Equation.3">
              <p:embed/>
            </p:oleObj>
          </a:graphicData>
        </a:graphic>
      </p:graphicFrame>
      <p:graphicFrame>
        <p:nvGraphicFramePr>
          <p:cNvPr id="12294" name="Object 7"/>
          <p:cNvGraphicFramePr>
            <a:graphicFrameLocks noChangeAspect="1"/>
          </p:cNvGraphicFramePr>
          <p:nvPr/>
        </p:nvGraphicFramePr>
        <p:xfrm>
          <a:off x="4114800" y="1981200"/>
          <a:ext cx="5214938" cy="4435475"/>
        </p:xfrm>
        <a:graphic>
          <a:graphicData uri="http://schemas.openxmlformats.org/presentationml/2006/ole">
            <p:oleObj spid="_x0000_s12294" name="VISIO" r:id="rId7" imgW="8266320" imgH="7030800" progId="Visio.Drawing.5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76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80D4CC61-182B-40E9-A642-A06209DE873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7652" name="Rectangle 1026"/>
          <p:cNvSpPr>
            <a:spLocks noChangeArrowheads="1"/>
          </p:cNvSpPr>
          <p:nvPr/>
        </p:nvSpPr>
        <p:spPr bwMode="auto">
          <a:xfrm>
            <a:off x="895350" y="1504950"/>
            <a:ext cx="3057525" cy="1428750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53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TCP Flow Control: </a:t>
            </a:r>
            <a:br>
              <a:rPr lang="en-US" sz="3200" smtClean="0"/>
            </a:br>
            <a:r>
              <a:rPr lang="en-US" sz="3200" smtClean="0"/>
              <a:t>Dynamic sliding windows</a:t>
            </a:r>
            <a:endParaRPr lang="en-US" sz="3600" smtClean="0"/>
          </a:p>
        </p:txBody>
      </p:sp>
      <p:sp>
        <p:nvSpPr>
          <p:cNvPr id="27654" name="Rectangle 1028"/>
          <p:cNvSpPr>
            <a:spLocks noGrp="1" noChangeArrowheads="1"/>
          </p:cNvSpPr>
          <p:nvPr>
            <p:ph type="body" sz="half" idx="1"/>
          </p:nvPr>
        </p:nvSpPr>
        <p:spPr>
          <a:xfrm>
            <a:off x="5219700" y="1314450"/>
            <a:ext cx="3333750" cy="452437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receiver:</a:t>
            </a:r>
            <a:r>
              <a:rPr lang="en-US" sz="2000" smtClean="0"/>
              <a:t> explicitly informs sender of (dynamically changing) amount of free buffer space </a:t>
            </a:r>
          </a:p>
          <a:p>
            <a:pPr lvl="1"/>
            <a:r>
              <a:rPr lang="en-US" sz="2000" b="1" smtClean="0">
                <a:latin typeface="Courier New" pitchFamily="49" charset="0"/>
              </a:rPr>
              <a:t>RcvWindow </a:t>
            </a:r>
            <a:r>
              <a:rPr lang="en-US" sz="2000" b="1" smtClean="0"/>
              <a:t>field</a:t>
            </a:r>
            <a:r>
              <a:rPr lang="en-US" sz="2000" smtClean="0"/>
              <a:t> in TCP segment</a:t>
            </a:r>
          </a:p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sender:</a:t>
            </a:r>
            <a:r>
              <a:rPr lang="en-US" sz="2000" smtClean="0"/>
              <a:t> keeps the amount of transmitted, unACKed data less than most recently received </a:t>
            </a:r>
            <a:r>
              <a:rPr lang="en-US" sz="2000" b="1" smtClean="0">
                <a:latin typeface="Courier New" pitchFamily="49" charset="0"/>
              </a:rPr>
              <a:t>RcvWindow</a:t>
            </a:r>
          </a:p>
        </p:txBody>
      </p:sp>
      <p:sp>
        <p:nvSpPr>
          <p:cNvPr id="27655" name="Text Box 1029"/>
          <p:cNvSpPr txBox="1">
            <a:spLocks noChangeArrowheads="1"/>
          </p:cNvSpPr>
          <p:nvPr/>
        </p:nvSpPr>
        <p:spPr bwMode="auto">
          <a:xfrm>
            <a:off x="981075" y="1655763"/>
            <a:ext cx="28717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omic Sans MS" pitchFamily="66" charset="0"/>
              </a:rPr>
              <a:t>sender won’t overrun</a:t>
            </a:r>
          </a:p>
          <a:p>
            <a:r>
              <a:rPr lang="en-US" sz="2000">
                <a:latin typeface="Comic Sans MS" pitchFamily="66" charset="0"/>
              </a:rPr>
              <a:t>receiver’s buffers by</a:t>
            </a:r>
          </a:p>
          <a:p>
            <a:r>
              <a:rPr lang="en-US" sz="2000">
                <a:latin typeface="Comic Sans MS" pitchFamily="66" charset="0"/>
              </a:rPr>
              <a:t>transmitting too much,</a:t>
            </a:r>
          </a:p>
          <a:p>
            <a:r>
              <a:rPr lang="en-US" sz="2000">
                <a:latin typeface="Comic Sans MS" pitchFamily="66" charset="0"/>
              </a:rPr>
              <a:t> too fast</a:t>
            </a:r>
            <a:endParaRPr lang="en-US"/>
          </a:p>
        </p:txBody>
      </p:sp>
      <p:grpSp>
        <p:nvGrpSpPr>
          <p:cNvPr id="27656" name="Group 1030"/>
          <p:cNvGrpSpPr>
            <a:grpSpLocks/>
          </p:cNvGrpSpPr>
          <p:nvPr/>
        </p:nvGrpSpPr>
        <p:grpSpPr bwMode="auto">
          <a:xfrm>
            <a:off x="958850" y="1274763"/>
            <a:ext cx="1893888" cy="457200"/>
            <a:chOff x="3448" y="305"/>
            <a:chExt cx="1193" cy="288"/>
          </a:xfrm>
        </p:grpSpPr>
        <p:sp>
          <p:nvSpPr>
            <p:cNvPr id="27660" name="Rectangle 1031"/>
            <p:cNvSpPr>
              <a:spLocks noChangeArrowheads="1"/>
            </p:cNvSpPr>
            <p:nvPr/>
          </p:nvSpPr>
          <p:spPr bwMode="auto">
            <a:xfrm>
              <a:off x="3486" y="330"/>
              <a:ext cx="1134" cy="22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7661" name="Text Box 1032"/>
            <p:cNvSpPr txBox="1">
              <a:spLocks noChangeArrowheads="1"/>
            </p:cNvSpPr>
            <p:nvPr/>
          </p:nvSpPr>
          <p:spPr bwMode="auto">
            <a:xfrm>
              <a:off x="3448" y="305"/>
              <a:ext cx="11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Comic Sans MS" pitchFamily="66" charset="0"/>
                </a:rPr>
                <a:t>flow control</a:t>
              </a:r>
              <a:endParaRPr lang="en-US"/>
            </a:p>
          </p:txBody>
        </p:sp>
      </p:grpSp>
      <p:pic>
        <p:nvPicPr>
          <p:cNvPr id="27657" name="Picture 1033" descr="rcvw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8" y="4176713"/>
            <a:ext cx="480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8" name="Text Box 1034"/>
          <p:cNvSpPr txBox="1">
            <a:spLocks noChangeArrowheads="1"/>
          </p:cNvSpPr>
          <p:nvPr/>
        </p:nvSpPr>
        <p:spPr bwMode="auto">
          <a:xfrm>
            <a:off x="1373188" y="6064250"/>
            <a:ext cx="2163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receiver buffering</a:t>
            </a:r>
            <a:endParaRPr lang="en-US"/>
          </a:p>
        </p:txBody>
      </p:sp>
      <p:sp>
        <p:nvSpPr>
          <p:cNvPr id="27659" name="Text Box 1035"/>
          <p:cNvSpPr txBox="1">
            <a:spLocks noChangeArrowheads="1"/>
          </p:cNvSpPr>
          <p:nvPr/>
        </p:nvSpPr>
        <p:spPr bwMode="auto">
          <a:xfrm>
            <a:off x="196850" y="3262313"/>
            <a:ext cx="39846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</a:rPr>
              <a:t>RcvBuffer</a:t>
            </a:r>
            <a:r>
              <a:rPr lang="en-US" sz="1400"/>
              <a:t> </a:t>
            </a:r>
            <a:r>
              <a:rPr lang="en-US" sz="1400">
                <a:latin typeface="Comic Sans MS" pitchFamily="66" charset="0"/>
              </a:rPr>
              <a:t>= size or TCP Receive Buffer</a:t>
            </a:r>
          </a:p>
          <a:p>
            <a:pPr algn="l"/>
            <a:endParaRPr lang="en-US" sz="1400">
              <a:latin typeface="Comic Sans MS" pitchFamily="66" charset="0"/>
            </a:endParaRPr>
          </a:p>
          <a:p>
            <a:pPr algn="l"/>
            <a:r>
              <a:rPr lang="en-US" sz="1400" b="1">
                <a:latin typeface="Courier New" pitchFamily="49" charset="0"/>
              </a:rPr>
              <a:t>RcvWindow</a:t>
            </a:r>
            <a:r>
              <a:rPr lang="en-US" sz="1400">
                <a:latin typeface="Comic Sans MS" pitchFamily="66" charset="0"/>
              </a:rPr>
              <a:t> = amount of spare room in Buffer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43C07F59-9B9F-4D04-B53B-0B19DD2EBCF2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669213" cy="838200"/>
          </a:xfrm>
        </p:spPr>
        <p:txBody>
          <a:bodyPr/>
          <a:lstStyle/>
          <a:p>
            <a:r>
              <a:rPr lang="en-US" sz="3600" smtClean="0"/>
              <a:t>TCP Delay Modeling (4)</a:t>
            </a:r>
            <a:endParaRPr lang="en-US" smtClean="0"/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2000250" y="2274888"/>
          <a:ext cx="4230688" cy="3055937"/>
        </p:xfrm>
        <a:graphic>
          <a:graphicData uri="http://schemas.openxmlformats.org/presentationml/2006/ole">
            <p:oleObj spid="_x0000_s13314" name="Equation" r:id="rId3" imgW="2425680" imgH="1752480" progId="Equation.3">
              <p:embed/>
            </p:oleObj>
          </a:graphicData>
        </a:graphic>
      </p:graphicFrame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7200" y="5486400"/>
            <a:ext cx="7062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Calculation of Q, number  of idles for infinite-size object,</a:t>
            </a:r>
          </a:p>
          <a:p>
            <a:pPr algn="l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is similar.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609600" y="1066800"/>
            <a:ext cx="58134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Recall K = number of windows that cover object</a:t>
            </a:r>
          </a:p>
          <a:p>
            <a:pPr algn="l"/>
            <a:endParaRPr lang="en-US" sz="2000">
              <a:solidFill>
                <a:schemeClr val="accent2"/>
              </a:solidFill>
              <a:latin typeface="Comic Sans MS" pitchFamily="66" charset="0"/>
            </a:endParaRPr>
          </a:p>
          <a:p>
            <a:pPr algn="l"/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How do we calculate K 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47B22B3F-BC55-4305-8D0A-8133F7D6BD71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smtClean="0"/>
              <a:t>Wireless TCP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17600"/>
            <a:ext cx="7772400" cy="51308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sv-SE" sz="2000" b="1" smtClean="0">
                <a:solidFill>
                  <a:srgbClr val="FF0000"/>
                </a:solidFill>
              </a:rPr>
              <a:t>Problem</a:t>
            </a:r>
            <a:r>
              <a:rPr lang="sv-SE" sz="2000" b="1" smtClean="0"/>
              <a:t>: </a:t>
            </a:r>
            <a:r>
              <a:rPr lang="sv-SE" sz="2000" smtClean="0"/>
              <a:t>higher data error-rate destroys congestion control principle (assumption)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sv-SE" sz="20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sv-SE" sz="2000" b="1" smtClean="0">
                <a:solidFill>
                  <a:srgbClr val="FF0000"/>
                </a:solidFill>
              </a:rPr>
              <a:t>Possible solutions</a:t>
            </a:r>
            <a:r>
              <a:rPr lang="sv-SE" sz="2000" b="1" smtClean="0"/>
              <a:t>:</a:t>
            </a:r>
          </a:p>
          <a:p>
            <a:pPr>
              <a:lnSpc>
                <a:spcPct val="90000"/>
              </a:lnSpc>
            </a:pPr>
            <a:r>
              <a:rPr lang="sv-SE" sz="2000" b="1" smtClean="0"/>
              <a:t>Non-transparent (indirect):</a:t>
            </a:r>
            <a:r>
              <a:rPr lang="sv-SE" sz="2000" smtClean="0"/>
              <a:t> manage congestion-control in 2 sub-connections (one wired, one wireless). </a:t>
            </a:r>
            <a:r>
              <a:rPr lang="sv-SE" sz="2000" i="1" smtClean="0"/>
              <a:t>But … </a:t>
            </a:r>
            <a:r>
              <a:rPr lang="sv-SE" sz="2000" smtClean="0"/>
              <a:t>the semantics of  a connection changes: ack at the sender means that base-station, (not the receiver) received the segment</a:t>
            </a:r>
          </a:p>
          <a:p>
            <a:pPr>
              <a:lnSpc>
                <a:spcPct val="90000"/>
              </a:lnSpc>
            </a:pPr>
            <a:endParaRPr lang="sv-SE" sz="2000" smtClean="0"/>
          </a:p>
          <a:p>
            <a:pPr>
              <a:lnSpc>
                <a:spcPct val="90000"/>
              </a:lnSpc>
            </a:pPr>
            <a:r>
              <a:rPr lang="sv-SE" sz="2000" b="1" smtClean="0"/>
              <a:t>Transpartent: </a:t>
            </a:r>
            <a:r>
              <a:rPr lang="sv-SE" sz="2000" smtClean="0"/>
              <a:t>use extra rules  at the base-station (network layer retransmissions...)  to ”hide” the errors of the wireless part from the sender. </a:t>
            </a:r>
            <a:r>
              <a:rPr lang="sv-SE" sz="2000" i="1" smtClean="0"/>
              <a:t>But …</a:t>
            </a:r>
            <a:r>
              <a:rPr lang="sv-SE" sz="2000" smtClean="0"/>
              <a:t> the sender may still timeout in the meanwhile and think that there is congestion ...</a:t>
            </a:r>
          </a:p>
          <a:p>
            <a:pPr>
              <a:lnSpc>
                <a:spcPct val="90000"/>
              </a:lnSpc>
            </a:pPr>
            <a:endParaRPr lang="sv-SE" sz="2000" smtClean="0"/>
          </a:p>
          <a:p>
            <a:pPr>
              <a:lnSpc>
                <a:spcPct val="90000"/>
              </a:lnSpc>
            </a:pPr>
            <a:r>
              <a:rPr lang="sv-SE" sz="2000" b="1" smtClean="0"/>
              <a:t>Vegas algorithm</a:t>
            </a:r>
            <a:r>
              <a:rPr lang="sv-SE" sz="2000" smtClean="0"/>
              <a:t>: observe RTT estimation and reduce transmission rate when in danger of loss</a:t>
            </a:r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52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1DFDBDFC-54EC-48B9-860D-C108DC5AE2F9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3: Summary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0550" y="1733550"/>
            <a:ext cx="4238625" cy="3952875"/>
          </a:xfrm>
        </p:spPr>
        <p:txBody>
          <a:bodyPr/>
          <a:lstStyle/>
          <a:p>
            <a:r>
              <a:rPr lang="en-US" sz="2400" smtClean="0"/>
              <a:t>principles behind transport layer services:</a:t>
            </a:r>
            <a:endParaRPr lang="en-US" sz="2000" smtClean="0"/>
          </a:p>
          <a:p>
            <a:pPr lvl="1"/>
            <a:r>
              <a:rPr lang="en-US" sz="2000" smtClean="0"/>
              <a:t>multiplexing/demultiplexing</a:t>
            </a:r>
          </a:p>
          <a:p>
            <a:pPr lvl="1"/>
            <a:r>
              <a:rPr lang="en-US" sz="2000" smtClean="0"/>
              <a:t>reliable data transfer</a:t>
            </a:r>
          </a:p>
          <a:p>
            <a:pPr lvl="1"/>
            <a:r>
              <a:rPr lang="en-US" sz="2000" smtClean="0"/>
              <a:t>flow control</a:t>
            </a:r>
          </a:p>
          <a:p>
            <a:pPr lvl="1"/>
            <a:r>
              <a:rPr lang="en-US" sz="2000" smtClean="0"/>
              <a:t>congestion control</a:t>
            </a:r>
          </a:p>
          <a:p>
            <a:r>
              <a:rPr lang="en-US" sz="2000" smtClean="0"/>
              <a:t>instantiation and implementation in the Internet</a:t>
            </a:r>
          </a:p>
          <a:p>
            <a:pPr lvl="1"/>
            <a:r>
              <a:rPr lang="en-US" sz="2000" smtClean="0"/>
              <a:t>UDP</a:t>
            </a:r>
          </a:p>
          <a:p>
            <a:pPr lvl="1"/>
            <a:r>
              <a:rPr lang="en-US" sz="2000" smtClean="0"/>
              <a:t>TCP</a:t>
            </a:r>
          </a:p>
        </p:txBody>
      </p:sp>
      <p:sp>
        <p:nvSpPr>
          <p:cNvPr id="553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53025" y="2409825"/>
            <a:ext cx="3333750" cy="20574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Next:</a:t>
            </a:r>
            <a:endParaRPr lang="en-US" sz="2400" smtClean="0"/>
          </a:p>
          <a:p>
            <a:r>
              <a:rPr lang="en-US" sz="2000" smtClean="0"/>
              <a:t>leaving the network “edge” (application transport layer)</a:t>
            </a:r>
          </a:p>
          <a:p>
            <a:r>
              <a:rPr lang="en-US" sz="2000" smtClean="0"/>
              <a:t>into the network “core”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585A6EB7-0D48-4C00-BEA7-F7C2043123A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133350"/>
            <a:ext cx="7772400" cy="1143000"/>
          </a:xfrm>
        </p:spPr>
        <p:txBody>
          <a:bodyPr/>
          <a:lstStyle/>
          <a:p>
            <a:r>
              <a:rPr lang="en-US" sz="3600" smtClean="0"/>
              <a:t>TCP Round Trip Time and Timeout</a:t>
            </a:r>
            <a:endParaRPr lang="en-US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1381125"/>
            <a:ext cx="338137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Q:</a:t>
            </a:r>
            <a:r>
              <a:rPr lang="en-US" sz="2400" smtClean="0"/>
              <a:t> how to set TCP timeout value?</a:t>
            </a:r>
          </a:p>
          <a:p>
            <a:r>
              <a:rPr lang="en-US" sz="2000" smtClean="0"/>
              <a:t>longer than RTT</a:t>
            </a:r>
          </a:p>
          <a:p>
            <a:pPr lvl="1"/>
            <a:r>
              <a:rPr lang="en-US" sz="2000" smtClean="0"/>
              <a:t>note: RTT will vary</a:t>
            </a:r>
            <a:endParaRPr lang="en-US" sz="1800" smtClean="0"/>
          </a:p>
          <a:p>
            <a:r>
              <a:rPr lang="en-US" sz="2000" smtClean="0"/>
              <a:t>too short: premature timeout</a:t>
            </a:r>
          </a:p>
          <a:p>
            <a:pPr lvl="1"/>
            <a:r>
              <a:rPr lang="en-US" sz="2000" smtClean="0"/>
              <a:t>unnecessary retransmissions</a:t>
            </a:r>
          </a:p>
          <a:p>
            <a:r>
              <a:rPr lang="en-US" sz="2000" smtClean="0"/>
              <a:t>too long: slow reaction to segment loss</a:t>
            </a:r>
          </a:p>
        </p:txBody>
      </p:sp>
      <p:sp>
        <p:nvSpPr>
          <p:cNvPr id="286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00525" y="1352550"/>
            <a:ext cx="45053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Q:</a:t>
            </a:r>
            <a:r>
              <a:rPr lang="en-US" sz="2400" smtClean="0"/>
              <a:t> how to estimate RTT?</a:t>
            </a:r>
          </a:p>
          <a:p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SampleRTT</a:t>
            </a:r>
            <a:r>
              <a:rPr lang="en-US" sz="2000" smtClean="0">
                <a:solidFill>
                  <a:schemeClr val="accent2"/>
                </a:solidFill>
              </a:rPr>
              <a:t>:</a:t>
            </a:r>
            <a:r>
              <a:rPr lang="en-US" sz="2000" smtClean="0"/>
              <a:t> measured time from segment transmission until ACK receipt</a:t>
            </a:r>
          </a:p>
          <a:p>
            <a:pPr lvl="1"/>
            <a:r>
              <a:rPr lang="en-US" sz="2000" smtClean="0"/>
              <a:t>ignore retransmissions, cumulatively ACKed segments</a:t>
            </a:r>
          </a:p>
          <a:p>
            <a:r>
              <a:rPr lang="en-US" sz="2000" b="1" smtClean="0">
                <a:latin typeface="Courier New" pitchFamily="49" charset="0"/>
              </a:rPr>
              <a:t>SampleRTT</a:t>
            </a:r>
            <a:r>
              <a:rPr lang="en-US" sz="2000" smtClean="0"/>
              <a:t> will vary, want estimated RTT “smoother”</a:t>
            </a:r>
            <a:endParaRPr lang="en-US" sz="2400" smtClean="0"/>
          </a:p>
          <a:p>
            <a:pPr lvl="1"/>
            <a:r>
              <a:rPr lang="en-US" sz="2000" smtClean="0"/>
              <a:t>use several recent measurements, not just current </a:t>
            </a:r>
            <a:r>
              <a:rPr lang="en-US" sz="2000" b="1" smtClean="0">
                <a:latin typeface="Courier New" pitchFamily="49" charset="0"/>
              </a:rPr>
              <a:t>SampleRTT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96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D56FFC6E-C5FC-4768-B059-3CC657EB619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133350"/>
            <a:ext cx="7772400" cy="1143000"/>
          </a:xfrm>
        </p:spPr>
        <p:txBody>
          <a:bodyPr/>
          <a:lstStyle/>
          <a:p>
            <a:r>
              <a:rPr lang="en-US" sz="3600" smtClean="0"/>
              <a:t>TCP Round Trip Time and Timeout</a:t>
            </a:r>
            <a:endParaRPr lang="en-US" smtClean="0"/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663575" y="146367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ourier New" pitchFamily="49" charset="0"/>
              </a:rPr>
              <a:t>EstimatedRTT = (1-x)*EstimatedRTT + x*SampleRTT</a:t>
            </a:r>
            <a:endParaRPr lang="en-US"/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1390650" y="1914525"/>
            <a:ext cx="70675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Exponential weighted average</a:t>
            </a:r>
            <a:r>
              <a:rPr lang="en-US" sz="2000">
                <a:latin typeface="Comic Sans MS" pitchFamily="66" charset="0"/>
              </a:rPr>
              <a:t>: influence of given sample decreases exponentially fast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typical value of x: 0.1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2970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04850" y="3238500"/>
            <a:ext cx="7639050" cy="14954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u="sng" smtClean="0">
                <a:solidFill>
                  <a:srgbClr val="FF0000"/>
                </a:solidFill>
              </a:rPr>
              <a:t>Setting the timeout</a:t>
            </a:r>
            <a:endParaRPr lang="en-US" sz="2400" smtClean="0"/>
          </a:p>
          <a:p>
            <a:pPr>
              <a:spcBef>
                <a:spcPct val="50000"/>
              </a:spcBef>
            </a:pPr>
            <a:r>
              <a:rPr lang="en-US" sz="2000" b="1" smtClean="0">
                <a:latin typeface="Courier New" pitchFamily="49" charset="0"/>
              </a:rPr>
              <a:t>EstimtedRTT</a:t>
            </a:r>
            <a:r>
              <a:rPr lang="en-US" sz="2000" smtClean="0"/>
              <a:t> plus “safety margin”</a:t>
            </a:r>
          </a:p>
          <a:p>
            <a:r>
              <a:rPr lang="en-US" sz="2000" smtClean="0"/>
              <a:t>large variation in </a:t>
            </a:r>
            <a:r>
              <a:rPr lang="en-US" sz="2000" b="1" smtClean="0">
                <a:latin typeface="Courier New" pitchFamily="49" charset="0"/>
              </a:rPr>
              <a:t>EstimatedRTT -&gt;</a:t>
            </a:r>
            <a:r>
              <a:rPr lang="en-US" sz="2000" smtClean="0"/>
              <a:t> larger safety margin</a:t>
            </a:r>
          </a:p>
          <a:p>
            <a:endParaRPr lang="en-US" sz="2000" smtClean="0"/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1616075" y="4778375"/>
            <a:ext cx="5670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ourier New" pitchFamily="49" charset="0"/>
              </a:rPr>
              <a:t>Timeout = EstimatedRTT + 4*Deviation</a:t>
            </a:r>
            <a:endParaRPr lang="en-US"/>
          </a:p>
        </p:txBody>
      </p:sp>
      <p:sp>
        <p:nvSpPr>
          <p:cNvPr id="29705" name="Text Box 7"/>
          <p:cNvSpPr txBox="1">
            <a:spLocks noChangeArrowheads="1"/>
          </p:cNvSpPr>
          <p:nvPr/>
        </p:nvSpPr>
        <p:spPr bwMode="auto">
          <a:xfrm>
            <a:off x="1330325" y="5254625"/>
            <a:ext cx="6975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Deviation = (1-x)*Deviation +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        x*|SampleRTT-EstimatedRTT|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7602457F-BA9E-406C-8C37-3B85070BAE9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Example RTT estimation:</a:t>
            </a:r>
          </a:p>
        </p:txBody>
      </p:sp>
      <p:pic>
        <p:nvPicPr>
          <p:cNvPr id="3072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1049338"/>
            <a:ext cx="7739062" cy="529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F7B6B682-933D-4E37-926D-9CDEECAA102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8" name="Line 23"/>
          <p:cNvSpPr>
            <a:spLocks noChangeShapeType="1"/>
          </p:cNvSpPr>
          <p:nvPr/>
        </p:nvSpPr>
        <p:spPr bwMode="auto">
          <a:xfrm>
            <a:off x="4972050" y="4686300"/>
            <a:ext cx="2790825" cy="5619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9" name="Line 22"/>
          <p:cNvSpPr>
            <a:spLocks noChangeShapeType="1"/>
          </p:cNvSpPr>
          <p:nvPr/>
        </p:nvSpPr>
        <p:spPr bwMode="auto">
          <a:xfrm>
            <a:off x="4895850" y="2238375"/>
            <a:ext cx="261937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seq. #’s and ACKs</a:t>
            </a:r>
          </a:p>
        </p:txBody>
      </p:sp>
      <p:sp>
        <p:nvSpPr>
          <p:cNvPr id="30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2425" y="1295400"/>
            <a:ext cx="370205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u="sng" dirty="0" smtClean="0">
                <a:solidFill>
                  <a:srgbClr val="FF0000"/>
                </a:solidFill>
              </a:rPr>
              <a:t>Seq. #’s: </a:t>
            </a:r>
            <a:r>
              <a:rPr lang="en-US" sz="2400" dirty="0" smtClean="0"/>
              <a:t>byte stream “number” of first byte in segment’s data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initially random (to min. probability of conflict, with “historical” segments, buffered in the network)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recycling sequence numbers</a:t>
            </a:r>
            <a:r>
              <a:rPr lang="en-US" sz="1800" dirty="0" smtClean="0"/>
              <a:t>?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u="sng" dirty="0" smtClean="0">
                <a:solidFill>
                  <a:srgbClr val="FF0000"/>
                </a:solidFill>
              </a:rPr>
              <a:t>ACKs: </a:t>
            </a:r>
            <a:r>
              <a:rPr lang="en-US" sz="2400" dirty="0" err="1" smtClean="0"/>
              <a:t>seq</a:t>
            </a:r>
            <a:r>
              <a:rPr lang="en-US" sz="2400" dirty="0" smtClean="0"/>
              <a:t> # of next byte expected from other side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cumulative ACK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1800" dirty="0" smtClean="0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4133850" y="1408113"/>
          <a:ext cx="606425" cy="481012"/>
        </p:xfrm>
        <a:graphic>
          <a:graphicData uri="http://schemas.openxmlformats.org/presentationml/2006/ole">
            <p:oleObj spid="_x0000_s3074" name="Clip" r:id="rId3" imgW="1305000" imgH="1085760" progId="MS_ClipArt_Gallery.2">
              <p:embed/>
            </p:oleObj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7658100" y="1322388"/>
          <a:ext cx="606425" cy="481012"/>
        </p:xfrm>
        <a:graphic>
          <a:graphicData uri="http://schemas.openxmlformats.org/presentationml/2006/ole">
            <p:oleObj spid="_x0000_s3075" name="Clip" r:id="rId4" imgW="1305000" imgH="1085760" progId="MS_ClipArt_Gallery.2">
              <p:embed/>
            </p:oleObj>
          </a:graphicData>
        </a:graphic>
      </p:graphicFrame>
      <p:sp>
        <p:nvSpPr>
          <p:cNvPr id="3082" name="Text Box 8"/>
          <p:cNvSpPr txBox="1">
            <a:spLocks noChangeArrowheads="1"/>
          </p:cNvSpPr>
          <p:nvPr/>
        </p:nvSpPr>
        <p:spPr bwMode="auto">
          <a:xfrm>
            <a:off x="4783138" y="1460500"/>
            <a:ext cx="935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Host A</a:t>
            </a:r>
            <a:endParaRPr lang="en-US"/>
          </a:p>
        </p:txBody>
      </p:sp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6775450" y="1450975"/>
            <a:ext cx="912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Host B</a:t>
            </a:r>
            <a:endParaRPr lang="en-US"/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 rot="706751">
            <a:off x="4981575" y="2220913"/>
            <a:ext cx="2417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Seq=42, ACK=79, data = ‘C’</a:t>
            </a:r>
            <a:endParaRPr lang="en-US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 rot="-844223">
            <a:off x="5037138" y="3278188"/>
            <a:ext cx="2417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Seq=79, ACK=43, data = ‘C’</a:t>
            </a:r>
            <a:endParaRPr lang="en-US"/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 rot="683987">
            <a:off x="5099050" y="4519613"/>
            <a:ext cx="156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>
                <a:latin typeface="Arial" pitchFamily="34" charset="0"/>
              </a:rPr>
              <a:t>Seq=43, ACK=80</a:t>
            </a:r>
            <a:endParaRPr lang="en-US"/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4022725" y="1931988"/>
            <a:ext cx="7032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User</a:t>
            </a:r>
          </a:p>
          <a:p>
            <a:r>
              <a:rPr lang="en-US" sz="1600">
                <a:latin typeface="Comic Sans MS" pitchFamily="66" charset="0"/>
              </a:rPr>
              <a:t>types</a:t>
            </a:r>
          </a:p>
          <a:p>
            <a:r>
              <a:rPr lang="en-US" sz="1600">
                <a:latin typeface="Comic Sans MS" pitchFamily="66" charset="0"/>
              </a:rPr>
              <a:t>‘C’</a:t>
            </a:r>
            <a:endParaRPr lang="en-US"/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4016375" y="3678238"/>
            <a:ext cx="12065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omic Sans MS" pitchFamily="66" charset="0"/>
              </a:rPr>
              <a:t>host ACKs</a:t>
            </a:r>
          </a:p>
          <a:p>
            <a:r>
              <a:rPr lang="en-US" sz="1600">
                <a:latin typeface="Comic Sans MS" pitchFamily="66" charset="0"/>
              </a:rPr>
              <a:t>receipt </a:t>
            </a:r>
          </a:p>
          <a:p>
            <a:r>
              <a:rPr lang="en-US" sz="1600">
                <a:latin typeface="Comic Sans MS" pitchFamily="66" charset="0"/>
              </a:rPr>
              <a:t>of echoed</a:t>
            </a:r>
          </a:p>
          <a:p>
            <a:r>
              <a:rPr lang="en-US" sz="1600">
                <a:latin typeface="Comic Sans MS" pitchFamily="66" charset="0"/>
              </a:rPr>
              <a:t>‘C’</a:t>
            </a:r>
            <a:endParaRPr lang="en-US"/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7496175" y="2589213"/>
            <a:ext cx="11557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host ACKs</a:t>
            </a:r>
          </a:p>
          <a:p>
            <a:r>
              <a:rPr lang="en-US" sz="1600">
                <a:latin typeface="Comic Sans MS" pitchFamily="66" charset="0"/>
              </a:rPr>
              <a:t>receipt of</a:t>
            </a:r>
          </a:p>
          <a:p>
            <a:r>
              <a:rPr lang="en-US" sz="1600">
                <a:latin typeface="Comic Sans MS" pitchFamily="66" charset="0"/>
              </a:rPr>
              <a:t>‘C’, echoes</a:t>
            </a:r>
          </a:p>
          <a:p>
            <a:r>
              <a:rPr lang="en-US" sz="1600">
                <a:latin typeface="Comic Sans MS" pitchFamily="66" charset="0"/>
              </a:rPr>
              <a:t>back ‘C’</a:t>
            </a:r>
            <a:endParaRPr lang="en-US"/>
          </a:p>
        </p:txBody>
      </p:sp>
      <p:sp>
        <p:nvSpPr>
          <p:cNvPr id="3090" name="Line 24"/>
          <p:cNvSpPr>
            <a:spLocks noChangeShapeType="1"/>
          </p:cNvSpPr>
          <p:nvPr/>
        </p:nvSpPr>
        <p:spPr bwMode="auto">
          <a:xfrm flipH="1">
            <a:off x="4886325" y="3200400"/>
            <a:ext cx="2609850" cy="800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91" name="Line 25"/>
          <p:cNvSpPr>
            <a:spLocks noChangeShapeType="1"/>
          </p:cNvSpPr>
          <p:nvPr/>
        </p:nvSpPr>
        <p:spPr bwMode="auto">
          <a:xfrm flipH="1">
            <a:off x="8620125" y="1714500"/>
            <a:ext cx="0" cy="4514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092" name="Group 28"/>
          <p:cNvGrpSpPr>
            <a:grpSpLocks/>
          </p:cNvGrpSpPr>
          <p:nvPr/>
        </p:nvGrpSpPr>
        <p:grpSpPr bwMode="auto">
          <a:xfrm>
            <a:off x="8293100" y="5527675"/>
            <a:ext cx="658813" cy="366713"/>
            <a:chOff x="3304" y="3530"/>
            <a:chExt cx="415" cy="231"/>
          </a:xfrm>
        </p:grpSpPr>
        <p:sp>
          <p:nvSpPr>
            <p:cNvPr id="3094" name="Rectangle 27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5" name="Text Box 26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time</a:t>
              </a:r>
              <a:endParaRPr lang="en-US"/>
            </a:p>
          </p:txBody>
        </p:sp>
      </p:grpSp>
      <p:sp>
        <p:nvSpPr>
          <p:cNvPr id="3093" name="Text Box 29"/>
          <p:cNvSpPr txBox="1">
            <a:spLocks noChangeArrowheads="1"/>
          </p:cNvSpPr>
          <p:nvPr/>
        </p:nvSpPr>
        <p:spPr bwMode="auto">
          <a:xfrm>
            <a:off x="5392738" y="5794375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simple telnet scenario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3b-</a:t>
            </a:r>
            <a:fld id="{404407CA-51CD-46D6-8277-F035B3AC21F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TCP ACK generation</a:t>
            </a:r>
            <a:r>
              <a:rPr lang="en-US" u="none" smtClean="0"/>
              <a:t> </a:t>
            </a:r>
            <a:r>
              <a:rPr lang="en-US" sz="2400" u="none" smtClean="0"/>
              <a:t>[RFC 1122, RFC 2581]</a:t>
            </a:r>
            <a:endParaRPr 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752475" y="1554163"/>
            <a:ext cx="332105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Event</a:t>
            </a:r>
            <a:endParaRPr lang="en-US" sz="1800">
              <a:latin typeface="Arial" pitchFamily="34" charset="0"/>
            </a:endParaRP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in-order segment arrival, </a:t>
            </a:r>
          </a:p>
          <a:p>
            <a:pPr algn="l"/>
            <a:r>
              <a:rPr lang="en-US" sz="1800">
                <a:latin typeface="Arial" pitchFamily="34" charset="0"/>
              </a:rPr>
              <a:t>no gaps,</a:t>
            </a:r>
          </a:p>
          <a:p>
            <a:pPr algn="l"/>
            <a:r>
              <a:rPr lang="en-US" sz="1800">
                <a:latin typeface="Arial" pitchFamily="34" charset="0"/>
              </a:rPr>
              <a:t>everything else already ACKed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in-order segment arrival, </a:t>
            </a:r>
          </a:p>
          <a:p>
            <a:pPr algn="l"/>
            <a:r>
              <a:rPr lang="en-US" sz="1800">
                <a:latin typeface="Arial" pitchFamily="34" charset="0"/>
              </a:rPr>
              <a:t>no gaps,</a:t>
            </a:r>
          </a:p>
          <a:p>
            <a:pPr algn="l"/>
            <a:r>
              <a:rPr lang="en-US" sz="1800">
                <a:latin typeface="Arial" pitchFamily="34" charset="0"/>
              </a:rPr>
              <a:t>one delayed ACK pending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out-of-order segment arrival</a:t>
            </a:r>
          </a:p>
          <a:p>
            <a:pPr algn="l"/>
            <a:r>
              <a:rPr lang="en-US" sz="1800">
                <a:latin typeface="Arial" pitchFamily="34" charset="0"/>
              </a:rPr>
              <a:t>higher-than-expect seq. #</a:t>
            </a:r>
          </a:p>
          <a:p>
            <a:pPr algn="l"/>
            <a:r>
              <a:rPr lang="en-US" sz="1800">
                <a:latin typeface="Arial" pitchFamily="34" charset="0"/>
              </a:rPr>
              <a:t>gap detected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arrival of segment that </a:t>
            </a:r>
          </a:p>
          <a:p>
            <a:pPr algn="l"/>
            <a:r>
              <a:rPr lang="en-US" sz="1800">
                <a:latin typeface="Arial" pitchFamily="34" charset="0"/>
              </a:rPr>
              <a:t>partially or completely fills gap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endParaRPr 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4514850" y="1544638"/>
            <a:ext cx="396875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TCP Receiver action</a:t>
            </a:r>
            <a:endParaRPr lang="en-US" sz="1800">
              <a:latin typeface="Arial" pitchFamily="34" charset="0"/>
            </a:endParaRP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delayed ACK. Wait up to 500ms</a:t>
            </a:r>
          </a:p>
          <a:p>
            <a:pPr algn="l"/>
            <a:r>
              <a:rPr lang="en-US" sz="1800">
                <a:latin typeface="Arial" pitchFamily="34" charset="0"/>
              </a:rPr>
              <a:t>for next segment. If no next segment,</a:t>
            </a:r>
          </a:p>
          <a:p>
            <a:pPr algn="l"/>
            <a:r>
              <a:rPr lang="en-US" sz="1800">
                <a:latin typeface="Arial" pitchFamily="34" charset="0"/>
              </a:rPr>
              <a:t>send ACK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immediately send single</a:t>
            </a:r>
          </a:p>
          <a:p>
            <a:pPr algn="l"/>
            <a:r>
              <a:rPr lang="en-US" sz="1800">
                <a:latin typeface="Arial" pitchFamily="34" charset="0"/>
              </a:rPr>
              <a:t>cumulative ACK 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send duplicate ACK, indicating seq. #</a:t>
            </a:r>
          </a:p>
          <a:p>
            <a:pPr algn="l"/>
            <a:r>
              <a:rPr lang="en-US" sz="1800">
                <a:latin typeface="Arial" pitchFamily="34" charset="0"/>
              </a:rPr>
              <a:t>of next expected byte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immediate ACK if segment starts</a:t>
            </a:r>
          </a:p>
          <a:p>
            <a:pPr algn="l"/>
            <a:r>
              <a:rPr lang="en-US" sz="1800">
                <a:latin typeface="Arial" pitchFamily="34" charset="0"/>
              </a:rPr>
              <a:t>at lower end of gap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endParaRPr lang="en-US"/>
          </a:p>
        </p:txBody>
      </p:sp>
      <p:sp>
        <p:nvSpPr>
          <p:cNvPr id="31751" name="Line 5"/>
          <p:cNvSpPr>
            <a:spLocks noChangeShapeType="1"/>
          </p:cNvSpPr>
          <p:nvPr/>
        </p:nvSpPr>
        <p:spPr bwMode="auto">
          <a:xfrm>
            <a:off x="876300" y="2009775"/>
            <a:ext cx="746760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2" name="Line 6"/>
          <p:cNvSpPr>
            <a:spLocks noChangeShapeType="1"/>
          </p:cNvSpPr>
          <p:nvPr/>
        </p:nvSpPr>
        <p:spPr bwMode="auto">
          <a:xfrm flipV="1">
            <a:off x="847725" y="3190875"/>
            <a:ext cx="74771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3" name="Line 7"/>
          <p:cNvSpPr>
            <a:spLocks noChangeShapeType="1"/>
          </p:cNvSpPr>
          <p:nvPr/>
        </p:nvSpPr>
        <p:spPr bwMode="auto">
          <a:xfrm>
            <a:off x="857250" y="4305300"/>
            <a:ext cx="75057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4" name="Line 8"/>
          <p:cNvSpPr>
            <a:spLocks noChangeShapeType="1"/>
          </p:cNvSpPr>
          <p:nvPr/>
        </p:nvSpPr>
        <p:spPr bwMode="auto">
          <a:xfrm>
            <a:off x="866775" y="5410200"/>
            <a:ext cx="74866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5" name="Line 9"/>
          <p:cNvSpPr>
            <a:spLocks noChangeShapeType="1"/>
          </p:cNvSpPr>
          <p:nvPr/>
        </p:nvSpPr>
        <p:spPr bwMode="auto">
          <a:xfrm>
            <a:off x="4324350" y="1704975"/>
            <a:ext cx="0" cy="4352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4467</TotalTime>
  <Words>2952</Words>
  <Application>Microsoft Office PowerPoint</Application>
  <PresentationFormat>On-screen Show (4:3)</PresentationFormat>
  <Paragraphs>624</Paragraphs>
  <Slides>42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42</vt:i4>
      </vt:variant>
    </vt:vector>
  </HeadingPairs>
  <TitlesOfParts>
    <vt:vector size="56" baseType="lpstr">
      <vt:lpstr>Times New Roman</vt:lpstr>
      <vt:lpstr>Arial</vt:lpstr>
      <vt:lpstr>Comic Sans MS</vt:lpstr>
      <vt:lpstr>ZapfDingbats</vt:lpstr>
      <vt:lpstr>Courier New</vt:lpstr>
      <vt:lpstr>Symbol</vt:lpstr>
      <vt:lpstr>Wingdings</vt:lpstr>
      <vt:lpstr>Courier</vt:lpstr>
      <vt:lpstr>CL Futura CondensedLight</vt:lpstr>
      <vt:lpstr>Default Design</vt:lpstr>
      <vt:lpstr>VISIO 5 Drawing</vt:lpstr>
      <vt:lpstr>Microsoft Word Picture</vt:lpstr>
      <vt:lpstr>Microsoft Clip Gallery</vt:lpstr>
      <vt:lpstr>Microsoft Equation 3.0</vt:lpstr>
      <vt:lpstr>Chapter 3: Transport Layer Part B</vt:lpstr>
      <vt:lpstr>Pipelining: increased utilization Ack-based =&gt; flowcontrol</vt:lpstr>
      <vt:lpstr>TCP: Overview   RFCs: 793, 1122, 1323, 2018, 2581</vt:lpstr>
      <vt:lpstr>TCP Flow Control:  Dynamic sliding windows</vt:lpstr>
      <vt:lpstr>TCP Round Trip Time and Timeout</vt:lpstr>
      <vt:lpstr>TCP Round Trip Time and Timeout</vt:lpstr>
      <vt:lpstr>Example RTT estimation:</vt:lpstr>
      <vt:lpstr>TCP seq. #’s and ACKs</vt:lpstr>
      <vt:lpstr>TCP ACK generation [RFC 1122, RFC 2581]</vt:lpstr>
      <vt:lpstr>TCP: retransmission scenaria</vt:lpstr>
      <vt:lpstr>Fast  Retransmit</vt:lpstr>
      <vt:lpstr>TCP Connection Management</vt:lpstr>
      <vt:lpstr>TCP Connection Management: Establishing a connection</vt:lpstr>
      <vt:lpstr>TCP Connection Management: Closing a connection</vt:lpstr>
      <vt:lpstr>TCP Connection Management (cont)</vt:lpstr>
      <vt:lpstr>TCP segment structure</vt:lpstr>
      <vt:lpstr>Principles of Congestion Control</vt:lpstr>
      <vt:lpstr>Causes/costs of congestion: scenario 1 </vt:lpstr>
      <vt:lpstr>Causes/costs of congestion: scenario 2 </vt:lpstr>
      <vt:lpstr>Causes/costs of congestion: scenario 2 </vt:lpstr>
      <vt:lpstr>Causes/costs of congestion: scenario 3 </vt:lpstr>
      <vt:lpstr>Causes/costs of congestion: scenario 3 </vt:lpstr>
      <vt:lpstr>Summary causes of Congestion:</vt:lpstr>
      <vt:lpstr>Two broad approaches towards congestion control</vt:lpstr>
      <vt:lpstr>TCP Congestion Control</vt:lpstr>
      <vt:lpstr>TCP Slowstart</vt:lpstr>
      <vt:lpstr>TCP Congestion Avoidance</vt:lpstr>
      <vt:lpstr>Refinement (Reno)</vt:lpstr>
      <vt:lpstr>TCP AIMD</vt:lpstr>
      <vt:lpstr>Summary: TCP Congestion Control</vt:lpstr>
      <vt:lpstr>TCP sender congestion control</vt:lpstr>
      <vt:lpstr>TCP Fairness</vt:lpstr>
      <vt:lpstr>Why is TCP fair?</vt:lpstr>
      <vt:lpstr>Fairness (more)</vt:lpstr>
      <vt:lpstr>TCP delay modeling</vt:lpstr>
      <vt:lpstr>TCP delay Modeling: Fixed window</vt:lpstr>
      <vt:lpstr>TCP Latency Modeling: Slow Start</vt:lpstr>
      <vt:lpstr>TCP Delay Modeling: Slow Start (2)</vt:lpstr>
      <vt:lpstr>TCP Delay Modeling (3)</vt:lpstr>
      <vt:lpstr>TCP Delay Modeling (4)</vt:lpstr>
      <vt:lpstr>Wireless TCP</vt:lpstr>
      <vt:lpstr>Chapter 3: Summary</vt:lpstr>
    </vt:vector>
  </TitlesOfParts>
  <Company>University of Massachusetts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chapter3b.</dc:title>
  <dc:creator>adaptation by ptrianta</dc:creator>
  <cp:lastModifiedBy>marina</cp:lastModifiedBy>
  <cp:revision>156</cp:revision>
  <dcterms:created xsi:type="dcterms:W3CDTF">1999-10-08T19:08:27Z</dcterms:created>
  <dcterms:modified xsi:type="dcterms:W3CDTF">2010-11-09T22:21:19Z</dcterms:modified>
</cp:coreProperties>
</file>