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308" r:id="rId2"/>
    <p:sldId id="256" r:id="rId3"/>
    <p:sldId id="258" r:id="rId4"/>
    <p:sldId id="259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63" r:id="rId13"/>
    <p:sldId id="264" r:id="rId14"/>
    <p:sldId id="309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310" r:id="rId33"/>
    <p:sldId id="307" r:id="rId34"/>
    <p:sldId id="283" r:id="rId35"/>
    <p:sldId id="284" r:id="rId36"/>
    <p:sldId id="306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</p:sldIdLst>
  <p:sldSz cx="9144000" cy="6858000" type="screen4x3"/>
  <p:notesSz cx="7099300" cy="1023461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DDDDD"/>
    <a:srgbClr val="FFCCFF"/>
    <a:srgbClr val="FF99CC"/>
    <a:srgbClr val="CCFFFF"/>
    <a:srgbClr val="FF0000"/>
    <a:srgbClr val="0099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 snapToGrid="0">
      <p:cViewPr>
        <p:scale>
          <a:sx n="60" d="100"/>
          <a:sy n="60" d="100"/>
        </p:scale>
        <p:origin x="-78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9AA3321-5212-4466-9A88-3B06333E7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2B34855-549F-424D-B9BE-3617F1C6A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F74A50-03D6-4F81-96E6-C0963F02150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Kurose and Ross forgot to say anything about wrapping the carry and adding it to low order bit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D7AC913D-48D8-4277-A0AC-9101715A5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544142FA-97BC-44E7-ACB9-8BE28F412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369428A2-D1B2-4860-825F-ED7392DB3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8138FA26-B771-44A6-8EA8-6D3FC3C3E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6333DEC1-EA18-439A-8A4C-E65F6A4FCB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EB2AC88E-12D1-4E0B-B9FD-67681EB23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DC504101-8649-4735-AF78-4A0530BF1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084E45CF-7A43-459A-94A5-EBEEE2D04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9EFF957E-C0AD-4D93-82A6-DA938CED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357364F7-9F1F-4652-AACF-EF59C461F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3a-</a:t>
            </a:r>
            <a:fld id="{0C405EEC-E3AB-497D-B463-107D9DC14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3: Transport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3a-</a:t>
            </a:r>
            <a:fld id="{C5080591-776B-443C-BBFA-4BD6EA264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74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2DDA3AE8-337E-42C2-BF65-9DF10EBB26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smtClean="0"/>
              <a:t>Chapter 3: Transport Layer</a:t>
            </a:r>
            <a:br>
              <a:rPr lang="en-US" sz="3600" smtClean="0"/>
            </a:br>
            <a:r>
              <a:rPr lang="en-US" sz="3600" smtClean="0"/>
              <a:t>Part A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04850" y="2019300"/>
            <a:ext cx="7181850" cy="4000500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v-SE" sz="3200" smtClean="0"/>
              <a:t>Course on Computer Communication and Networks, CTH/GU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v-SE" sz="3200" smtClean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v-SE" sz="2400" smtClean="0"/>
              <a:t>The slides are adaptation of the slides made available by the authors of the course’s main  textbook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B21FE6B3-7655-4196-A58C-FBB2101A145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Connection-oriented demux (cont)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7662863" y="4724400"/>
            <a:ext cx="86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Client</a:t>
            </a:r>
          </a:p>
          <a:p>
            <a:r>
              <a:rPr lang="en-US" sz="1600">
                <a:solidFill>
                  <a:schemeClr val="accent2"/>
                </a:solidFill>
                <a:latin typeface="Comic Sans MS" pitchFamily="66" charset="0"/>
              </a:rPr>
              <a:t>IP:B</a:t>
            </a:r>
          </a:p>
        </p:txBody>
      </p:sp>
      <p:grpSp>
        <p:nvGrpSpPr>
          <p:cNvPr id="24582" name="Group 4"/>
          <p:cNvGrpSpPr>
            <a:grpSpLocks/>
          </p:cNvGrpSpPr>
          <p:nvPr/>
        </p:nvGrpSpPr>
        <p:grpSpPr bwMode="auto">
          <a:xfrm>
            <a:off x="381000" y="2286000"/>
            <a:ext cx="1011238" cy="3136900"/>
            <a:chOff x="240" y="1440"/>
            <a:chExt cx="637" cy="1976"/>
          </a:xfrm>
        </p:grpSpPr>
        <p:grpSp>
          <p:nvGrpSpPr>
            <p:cNvPr id="24643" name="Group 5"/>
            <p:cNvGrpSpPr>
              <a:grpSpLocks/>
            </p:cNvGrpSpPr>
            <p:nvPr/>
          </p:nvGrpSpPr>
          <p:grpSpPr bwMode="auto">
            <a:xfrm>
              <a:off x="240" y="1440"/>
              <a:ext cx="637" cy="1500"/>
              <a:chOff x="608" y="2454"/>
              <a:chExt cx="1261" cy="1500"/>
            </a:xfrm>
          </p:grpSpPr>
          <p:sp>
            <p:nvSpPr>
              <p:cNvPr id="24649" name="Rectangle 6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4650" name="Rectangle 7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4651" name="Rectangle 8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4652" name="Rectangle 9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4653" name="Rectangle 10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</p:grpSp>
        <p:grpSp>
          <p:nvGrpSpPr>
            <p:cNvPr id="24644" name="Group 11"/>
            <p:cNvGrpSpPr>
              <a:grpSpLocks/>
            </p:cNvGrpSpPr>
            <p:nvPr/>
          </p:nvGrpSpPr>
          <p:grpSpPr bwMode="auto">
            <a:xfrm>
              <a:off x="409" y="1484"/>
              <a:ext cx="377" cy="315"/>
              <a:chOff x="2614" y="2862"/>
              <a:chExt cx="377" cy="315"/>
            </a:xfrm>
          </p:grpSpPr>
          <p:sp>
            <p:nvSpPr>
              <p:cNvPr id="24647" name="Rectangle 12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4648" name="Oval 13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P1</a:t>
                </a:r>
              </a:p>
            </p:txBody>
          </p:sp>
        </p:grpSp>
        <p:sp>
          <p:nvSpPr>
            <p:cNvPr id="24645" name="Text Box 14"/>
            <p:cNvSpPr txBox="1">
              <a:spLocks noChangeArrowheads="1"/>
            </p:cNvSpPr>
            <p:nvPr/>
          </p:nvSpPr>
          <p:spPr bwMode="auto">
            <a:xfrm>
              <a:off x="293" y="2974"/>
              <a:ext cx="54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client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 IP: A</a:t>
              </a:r>
            </a:p>
          </p:txBody>
        </p:sp>
        <p:sp>
          <p:nvSpPr>
            <p:cNvPr id="24646" name="Line 15"/>
            <p:cNvSpPr>
              <a:spLocks noChangeShapeType="1"/>
            </p:cNvSpPr>
            <p:nvPr/>
          </p:nvSpPr>
          <p:spPr bwMode="auto">
            <a:xfrm>
              <a:off x="528" y="1726"/>
              <a:ext cx="0" cy="11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4583" name="Group 16"/>
          <p:cNvGrpSpPr>
            <a:grpSpLocks/>
          </p:cNvGrpSpPr>
          <p:nvPr/>
        </p:nvGrpSpPr>
        <p:grpSpPr bwMode="auto">
          <a:xfrm>
            <a:off x="7575550" y="2325688"/>
            <a:ext cx="598488" cy="500062"/>
            <a:chOff x="2614" y="2862"/>
            <a:chExt cx="377" cy="315"/>
          </a:xfrm>
        </p:grpSpPr>
        <p:sp>
          <p:nvSpPr>
            <p:cNvPr id="24641" name="Rectangle 17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42" name="Oval 18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P1</a:t>
              </a:r>
            </a:p>
          </p:txBody>
        </p:sp>
      </p:grpSp>
      <p:grpSp>
        <p:nvGrpSpPr>
          <p:cNvPr id="24584" name="Group 19"/>
          <p:cNvGrpSpPr>
            <a:grpSpLocks/>
          </p:cNvGrpSpPr>
          <p:nvPr/>
        </p:nvGrpSpPr>
        <p:grpSpPr bwMode="auto">
          <a:xfrm>
            <a:off x="6934200" y="2286000"/>
            <a:ext cx="1503363" cy="2381250"/>
            <a:chOff x="608" y="2454"/>
            <a:chExt cx="1261" cy="1500"/>
          </a:xfrm>
        </p:grpSpPr>
        <p:sp>
          <p:nvSpPr>
            <p:cNvPr id="24636" name="Rectangle 20"/>
            <p:cNvSpPr>
              <a:spLocks noChangeArrowheads="1"/>
            </p:cNvSpPr>
            <p:nvPr/>
          </p:nvSpPr>
          <p:spPr bwMode="auto">
            <a:xfrm>
              <a:off x="608" y="24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4637" name="Rectangle 21"/>
            <p:cNvSpPr>
              <a:spLocks noChangeArrowheads="1"/>
            </p:cNvSpPr>
            <p:nvPr/>
          </p:nvSpPr>
          <p:spPr bwMode="auto">
            <a:xfrm>
              <a:off x="608" y="27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4638" name="Rectangle 22"/>
            <p:cNvSpPr>
              <a:spLocks noChangeArrowheads="1"/>
            </p:cNvSpPr>
            <p:nvPr/>
          </p:nvSpPr>
          <p:spPr bwMode="auto">
            <a:xfrm>
              <a:off x="608" y="30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4639" name="Rectangle 23"/>
            <p:cNvSpPr>
              <a:spLocks noChangeArrowheads="1"/>
            </p:cNvSpPr>
            <p:nvPr/>
          </p:nvSpPr>
          <p:spPr bwMode="auto">
            <a:xfrm>
              <a:off x="608" y="33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4640" name="Rectangle 24"/>
            <p:cNvSpPr>
              <a:spLocks noChangeArrowheads="1"/>
            </p:cNvSpPr>
            <p:nvPr/>
          </p:nvSpPr>
          <p:spPr bwMode="auto">
            <a:xfrm>
              <a:off x="608" y="36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</p:grpSp>
      <p:grpSp>
        <p:nvGrpSpPr>
          <p:cNvPr id="24585" name="Group 25"/>
          <p:cNvGrpSpPr>
            <a:grpSpLocks/>
          </p:cNvGrpSpPr>
          <p:nvPr/>
        </p:nvGrpSpPr>
        <p:grpSpPr bwMode="auto">
          <a:xfrm>
            <a:off x="7035800" y="2349500"/>
            <a:ext cx="598488" cy="500063"/>
            <a:chOff x="2614" y="2862"/>
            <a:chExt cx="377" cy="315"/>
          </a:xfrm>
        </p:grpSpPr>
        <p:sp>
          <p:nvSpPr>
            <p:cNvPr id="24634" name="Rectangle 26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5" name="Oval 27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P2</a:t>
              </a:r>
            </a:p>
          </p:txBody>
        </p:sp>
      </p:grpSp>
      <p:sp>
        <p:nvSpPr>
          <p:cNvPr id="24586" name="Line 28"/>
          <p:cNvSpPr>
            <a:spLocks noChangeShapeType="1"/>
          </p:cNvSpPr>
          <p:nvPr/>
        </p:nvSpPr>
        <p:spPr bwMode="auto">
          <a:xfrm>
            <a:off x="8077200" y="2743200"/>
            <a:ext cx="0" cy="1752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87" name="Rectangle 29"/>
          <p:cNvSpPr>
            <a:spLocks noChangeArrowheads="1"/>
          </p:cNvSpPr>
          <p:nvPr/>
        </p:nvSpPr>
        <p:spPr bwMode="auto">
          <a:xfrm>
            <a:off x="3733800" y="22860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4588" name="Rectangle 30"/>
          <p:cNvSpPr>
            <a:spLocks noChangeArrowheads="1"/>
          </p:cNvSpPr>
          <p:nvPr/>
        </p:nvSpPr>
        <p:spPr bwMode="auto">
          <a:xfrm>
            <a:off x="3733800" y="27432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4589" name="Rectangle 31"/>
          <p:cNvSpPr>
            <a:spLocks noChangeArrowheads="1"/>
          </p:cNvSpPr>
          <p:nvPr/>
        </p:nvSpPr>
        <p:spPr bwMode="auto">
          <a:xfrm>
            <a:off x="3733800" y="32385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4590" name="Rectangle 32"/>
          <p:cNvSpPr>
            <a:spLocks noChangeArrowheads="1"/>
          </p:cNvSpPr>
          <p:nvPr/>
        </p:nvSpPr>
        <p:spPr bwMode="auto">
          <a:xfrm>
            <a:off x="3733800" y="371475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4591" name="Rectangle 33"/>
          <p:cNvSpPr>
            <a:spLocks noChangeArrowheads="1"/>
          </p:cNvSpPr>
          <p:nvPr/>
        </p:nvSpPr>
        <p:spPr bwMode="auto">
          <a:xfrm>
            <a:off x="3733800" y="41910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grpSp>
        <p:nvGrpSpPr>
          <p:cNvPr id="24592" name="Group 34"/>
          <p:cNvGrpSpPr>
            <a:grpSpLocks/>
          </p:cNvGrpSpPr>
          <p:nvPr/>
        </p:nvGrpSpPr>
        <p:grpSpPr bwMode="auto">
          <a:xfrm>
            <a:off x="3810000" y="2362200"/>
            <a:ext cx="571500" cy="500063"/>
            <a:chOff x="2614" y="2862"/>
            <a:chExt cx="377" cy="315"/>
          </a:xfrm>
        </p:grpSpPr>
        <p:sp>
          <p:nvSpPr>
            <p:cNvPr id="24632" name="Rectangle 35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33" name="Oval 36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P4</a:t>
              </a:r>
            </a:p>
          </p:txBody>
        </p:sp>
      </p:grpSp>
      <p:sp>
        <p:nvSpPr>
          <p:cNvPr id="24593" name="Text Box 37"/>
          <p:cNvSpPr txBox="1">
            <a:spLocks noChangeArrowheads="1"/>
          </p:cNvSpPr>
          <p:nvPr/>
        </p:nvSpPr>
        <p:spPr bwMode="auto">
          <a:xfrm>
            <a:off x="3919538" y="4797425"/>
            <a:ext cx="955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server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IP: C</a:t>
            </a:r>
          </a:p>
        </p:txBody>
      </p:sp>
      <p:sp>
        <p:nvSpPr>
          <p:cNvPr id="24594" name="Line 38"/>
          <p:cNvSpPr>
            <a:spLocks noChangeShapeType="1"/>
          </p:cNvSpPr>
          <p:nvPr/>
        </p:nvSpPr>
        <p:spPr bwMode="auto">
          <a:xfrm flipV="1">
            <a:off x="4343400" y="2819400"/>
            <a:ext cx="0" cy="1676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95" name="Line 39"/>
          <p:cNvSpPr>
            <a:spLocks noChangeShapeType="1"/>
          </p:cNvSpPr>
          <p:nvPr/>
        </p:nvSpPr>
        <p:spPr bwMode="auto">
          <a:xfrm>
            <a:off x="838200" y="4495800"/>
            <a:ext cx="350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96" name="Line 40"/>
          <p:cNvSpPr>
            <a:spLocks noChangeShapeType="1"/>
          </p:cNvSpPr>
          <p:nvPr/>
        </p:nvSpPr>
        <p:spPr bwMode="auto">
          <a:xfrm flipV="1">
            <a:off x="4572000" y="2819400"/>
            <a:ext cx="0" cy="1676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97" name="Line 41"/>
          <p:cNvSpPr>
            <a:spLocks noChangeShapeType="1"/>
          </p:cNvSpPr>
          <p:nvPr/>
        </p:nvSpPr>
        <p:spPr bwMode="auto">
          <a:xfrm>
            <a:off x="4572000" y="4495800"/>
            <a:ext cx="350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98" name="Line 42"/>
          <p:cNvSpPr>
            <a:spLocks noChangeShapeType="1"/>
          </p:cNvSpPr>
          <p:nvPr/>
        </p:nvSpPr>
        <p:spPr bwMode="auto">
          <a:xfrm>
            <a:off x="4343400" y="2971800"/>
            <a:ext cx="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599" name="Line 43"/>
          <p:cNvSpPr>
            <a:spLocks noChangeShapeType="1"/>
          </p:cNvSpPr>
          <p:nvPr/>
        </p:nvSpPr>
        <p:spPr bwMode="auto">
          <a:xfrm>
            <a:off x="1219200" y="4495800"/>
            <a:ext cx="3124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00" name="Rectangle 44"/>
          <p:cNvSpPr>
            <a:spLocks noChangeArrowheads="1"/>
          </p:cNvSpPr>
          <p:nvPr/>
        </p:nvSpPr>
        <p:spPr bwMode="auto">
          <a:xfrm>
            <a:off x="1600200" y="44196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SP: 9157</a:t>
            </a:r>
          </a:p>
        </p:txBody>
      </p:sp>
      <p:sp>
        <p:nvSpPr>
          <p:cNvPr id="24601" name="Rectangle 45"/>
          <p:cNvSpPr>
            <a:spLocks noChangeArrowheads="1"/>
          </p:cNvSpPr>
          <p:nvPr/>
        </p:nvSpPr>
        <p:spPr bwMode="auto">
          <a:xfrm>
            <a:off x="1600200" y="47244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DP: 80</a:t>
            </a:r>
          </a:p>
        </p:txBody>
      </p:sp>
      <p:sp>
        <p:nvSpPr>
          <p:cNvPr id="24602" name="Rectangle 46"/>
          <p:cNvSpPr>
            <a:spLocks noChangeArrowheads="1"/>
          </p:cNvSpPr>
          <p:nvPr/>
        </p:nvSpPr>
        <p:spPr bwMode="auto">
          <a:xfrm>
            <a:off x="1600200" y="50292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600">
              <a:latin typeface="Comic Sans MS" pitchFamily="66" charset="0"/>
            </a:endParaRPr>
          </a:p>
        </p:txBody>
      </p:sp>
      <p:grpSp>
        <p:nvGrpSpPr>
          <p:cNvPr id="24603" name="Group 47"/>
          <p:cNvGrpSpPr>
            <a:grpSpLocks/>
          </p:cNvGrpSpPr>
          <p:nvPr/>
        </p:nvGrpSpPr>
        <p:grpSpPr bwMode="auto">
          <a:xfrm>
            <a:off x="6248400" y="4419600"/>
            <a:ext cx="990600" cy="914400"/>
            <a:chOff x="3936" y="2784"/>
            <a:chExt cx="624" cy="576"/>
          </a:xfrm>
        </p:grpSpPr>
        <p:sp>
          <p:nvSpPr>
            <p:cNvPr id="24629" name="Rectangle 48"/>
            <p:cNvSpPr>
              <a:spLocks noChangeArrowheads="1"/>
            </p:cNvSpPr>
            <p:nvPr/>
          </p:nvSpPr>
          <p:spPr bwMode="auto">
            <a:xfrm>
              <a:off x="3936" y="2784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SP: 9157</a:t>
              </a:r>
            </a:p>
          </p:txBody>
        </p:sp>
        <p:sp>
          <p:nvSpPr>
            <p:cNvPr id="24630" name="Rectangle 49"/>
            <p:cNvSpPr>
              <a:spLocks noChangeArrowheads="1"/>
            </p:cNvSpPr>
            <p:nvPr/>
          </p:nvSpPr>
          <p:spPr bwMode="auto">
            <a:xfrm>
              <a:off x="3936" y="2976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DP: 80</a:t>
              </a:r>
            </a:p>
          </p:txBody>
        </p:sp>
        <p:sp>
          <p:nvSpPr>
            <p:cNvPr id="24631" name="Rectangle 50"/>
            <p:cNvSpPr>
              <a:spLocks noChangeArrowheads="1"/>
            </p:cNvSpPr>
            <p:nvPr/>
          </p:nvSpPr>
          <p:spPr bwMode="auto">
            <a:xfrm>
              <a:off x="3936" y="3168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</p:grpSp>
      <p:grpSp>
        <p:nvGrpSpPr>
          <p:cNvPr id="24604" name="Group 51"/>
          <p:cNvGrpSpPr>
            <a:grpSpLocks/>
          </p:cNvGrpSpPr>
          <p:nvPr/>
        </p:nvGrpSpPr>
        <p:grpSpPr bwMode="auto">
          <a:xfrm>
            <a:off x="4419600" y="2362200"/>
            <a:ext cx="571500" cy="500063"/>
            <a:chOff x="2614" y="2862"/>
            <a:chExt cx="377" cy="315"/>
          </a:xfrm>
        </p:grpSpPr>
        <p:sp>
          <p:nvSpPr>
            <p:cNvPr id="24627" name="Rectangle 52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8" name="Oval 53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P5</a:t>
              </a:r>
            </a:p>
          </p:txBody>
        </p:sp>
      </p:grpSp>
      <p:grpSp>
        <p:nvGrpSpPr>
          <p:cNvPr id="24605" name="Group 54"/>
          <p:cNvGrpSpPr>
            <a:grpSpLocks/>
          </p:cNvGrpSpPr>
          <p:nvPr/>
        </p:nvGrpSpPr>
        <p:grpSpPr bwMode="auto">
          <a:xfrm>
            <a:off x="5022850" y="2351088"/>
            <a:ext cx="571500" cy="500062"/>
            <a:chOff x="2614" y="2862"/>
            <a:chExt cx="377" cy="315"/>
          </a:xfrm>
        </p:grpSpPr>
        <p:sp>
          <p:nvSpPr>
            <p:cNvPr id="24625" name="Rectangle 55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6" name="Oval 56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P6</a:t>
              </a:r>
            </a:p>
          </p:txBody>
        </p:sp>
      </p:grpSp>
      <p:grpSp>
        <p:nvGrpSpPr>
          <p:cNvPr id="24606" name="Group 57"/>
          <p:cNvGrpSpPr>
            <a:grpSpLocks/>
          </p:cNvGrpSpPr>
          <p:nvPr/>
        </p:nvGrpSpPr>
        <p:grpSpPr bwMode="auto">
          <a:xfrm>
            <a:off x="7740650" y="2363788"/>
            <a:ext cx="598488" cy="500062"/>
            <a:chOff x="2614" y="2862"/>
            <a:chExt cx="377" cy="315"/>
          </a:xfrm>
        </p:grpSpPr>
        <p:sp>
          <p:nvSpPr>
            <p:cNvPr id="24623" name="Rectangle 58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4624" name="Oval 59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P3</a:t>
              </a:r>
            </a:p>
          </p:txBody>
        </p:sp>
      </p:grpSp>
      <p:sp>
        <p:nvSpPr>
          <p:cNvPr id="24607" name="Line 60"/>
          <p:cNvSpPr>
            <a:spLocks noChangeShapeType="1"/>
          </p:cNvSpPr>
          <p:nvPr/>
        </p:nvSpPr>
        <p:spPr bwMode="auto">
          <a:xfrm>
            <a:off x="7391400" y="2819400"/>
            <a:ext cx="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08" name="Line 61"/>
          <p:cNvSpPr>
            <a:spLocks noChangeShapeType="1"/>
          </p:cNvSpPr>
          <p:nvPr/>
        </p:nvSpPr>
        <p:spPr bwMode="auto">
          <a:xfrm>
            <a:off x="5334000" y="4343400"/>
            <a:ext cx="2057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09" name="Line 62"/>
          <p:cNvSpPr>
            <a:spLocks noChangeShapeType="1"/>
          </p:cNvSpPr>
          <p:nvPr/>
        </p:nvSpPr>
        <p:spPr bwMode="auto">
          <a:xfrm flipV="1">
            <a:off x="5334000" y="2819400"/>
            <a:ext cx="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4610" name="Rectangle 63"/>
          <p:cNvSpPr>
            <a:spLocks noChangeArrowheads="1"/>
          </p:cNvSpPr>
          <p:nvPr/>
        </p:nvSpPr>
        <p:spPr bwMode="auto">
          <a:xfrm>
            <a:off x="1600200" y="53340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600">
              <a:latin typeface="Comic Sans MS" pitchFamily="66" charset="0"/>
            </a:endParaRPr>
          </a:p>
        </p:txBody>
      </p:sp>
      <p:sp>
        <p:nvSpPr>
          <p:cNvPr id="24611" name="Rectangle 64"/>
          <p:cNvSpPr>
            <a:spLocks noChangeArrowheads="1"/>
          </p:cNvSpPr>
          <p:nvPr/>
        </p:nvSpPr>
        <p:spPr bwMode="auto">
          <a:xfrm>
            <a:off x="6248400" y="53340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D-IP:C</a:t>
            </a:r>
          </a:p>
        </p:txBody>
      </p:sp>
      <p:sp>
        <p:nvSpPr>
          <p:cNvPr id="24612" name="Text Box 65"/>
          <p:cNvSpPr txBox="1">
            <a:spLocks noChangeArrowheads="1"/>
          </p:cNvSpPr>
          <p:nvPr/>
        </p:nvSpPr>
        <p:spPr bwMode="auto">
          <a:xfrm>
            <a:off x="1736725" y="494188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v-SE" sz="1600">
              <a:latin typeface="Comic Sans MS" pitchFamily="66" charset="0"/>
            </a:endParaRPr>
          </a:p>
        </p:txBody>
      </p:sp>
      <p:sp>
        <p:nvSpPr>
          <p:cNvPr id="24613" name="Text Box 66"/>
          <p:cNvSpPr txBox="1">
            <a:spLocks noChangeArrowheads="1"/>
          </p:cNvSpPr>
          <p:nvPr/>
        </p:nvSpPr>
        <p:spPr bwMode="auto">
          <a:xfrm>
            <a:off x="1676400" y="5029200"/>
            <a:ext cx="896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S-IP: A</a:t>
            </a:r>
          </a:p>
        </p:txBody>
      </p:sp>
      <p:sp>
        <p:nvSpPr>
          <p:cNvPr id="24614" name="Text Box 67"/>
          <p:cNvSpPr txBox="1">
            <a:spLocks noChangeArrowheads="1"/>
          </p:cNvSpPr>
          <p:nvPr/>
        </p:nvSpPr>
        <p:spPr bwMode="auto">
          <a:xfrm>
            <a:off x="1676400" y="5334000"/>
            <a:ext cx="814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D-IP:C</a:t>
            </a:r>
          </a:p>
        </p:txBody>
      </p:sp>
      <p:sp>
        <p:nvSpPr>
          <p:cNvPr id="24615" name="Text Box 68"/>
          <p:cNvSpPr txBox="1">
            <a:spLocks noChangeArrowheads="1"/>
          </p:cNvSpPr>
          <p:nvPr/>
        </p:nvSpPr>
        <p:spPr bwMode="auto">
          <a:xfrm>
            <a:off x="6335713" y="5029200"/>
            <a:ext cx="876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S-IP: B</a:t>
            </a:r>
          </a:p>
        </p:txBody>
      </p:sp>
      <p:grpSp>
        <p:nvGrpSpPr>
          <p:cNvPr id="24616" name="Group 69"/>
          <p:cNvGrpSpPr>
            <a:grpSpLocks/>
          </p:cNvGrpSpPr>
          <p:nvPr/>
        </p:nvGrpSpPr>
        <p:grpSpPr bwMode="auto">
          <a:xfrm>
            <a:off x="5791200" y="2895600"/>
            <a:ext cx="990600" cy="914400"/>
            <a:chOff x="3936" y="2784"/>
            <a:chExt cx="624" cy="576"/>
          </a:xfrm>
        </p:grpSpPr>
        <p:sp>
          <p:nvSpPr>
            <p:cNvPr id="24620" name="Rectangle 70"/>
            <p:cNvSpPr>
              <a:spLocks noChangeArrowheads="1"/>
            </p:cNvSpPr>
            <p:nvPr/>
          </p:nvSpPr>
          <p:spPr bwMode="auto">
            <a:xfrm>
              <a:off x="3936" y="2784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SP: 5775</a:t>
              </a:r>
            </a:p>
          </p:txBody>
        </p:sp>
        <p:sp>
          <p:nvSpPr>
            <p:cNvPr id="24621" name="Rectangle 71"/>
            <p:cNvSpPr>
              <a:spLocks noChangeArrowheads="1"/>
            </p:cNvSpPr>
            <p:nvPr/>
          </p:nvSpPr>
          <p:spPr bwMode="auto">
            <a:xfrm>
              <a:off x="3936" y="2976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DP: 80</a:t>
              </a:r>
            </a:p>
          </p:txBody>
        </p:sp>
        <p:sp>
          <p:nvSpPr>
            <p:cNvPr id="24622" name="Rectangle 72"/>
            <p:cNvSpPr>
              <a:spLocks noChangeArrowheads="1"/>
            </p:cNvSpPr>
            <p:nvPr/>
          </p:nvSpPr>
          <p:spPr bwMode="auto">
            <a:xfrm>
              <a:off x="3936" y="3168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</p:grpSp>
      <p:sp>
        <p:nvSpPr>
          <p:cNvPr id="24617" name="Rectangle 73"/>
          <p:cNvSpPr>
            <a:spLocks noChangeArrowheads="1"/>
          </p:cNvSpPr>
          <p:nvPr/>
        </p:nvSpPr>
        <p:spPr bwMode="auto">
          <a:xfrm>
            <a:off x="5791200" y="38100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D-IP:C</a:t>
            </a:r>
          </a:p>
        </p:txBody>
      </p:sp>
      <p:sp>
        <p:nvSpPr>
          <p:cNvPr id="24618" name="Rectangle 74"/>
          <p:cNvSpPr>
            <a:spLocks noChangeArrowheads="1"/>
          </p:cNvSpPr>
          <p:nvPr/>
        </p:nvSpPr>
        <p:spPr bwMode="auto">
          <a:xfrm>
            <a:off x="5867400" y="3505200"/>
            <a:ext cx="876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S-IP: B</a:t>
            </a:r>
          </a:p>
        </p:txBody>
      </p:sp>
      <p:sp>
        <p:nvSpPr>
          <p:cNvPr id="24619" name="Line 75"/>
          <p:cNvSpPr>
            <a:spLocks noChangeShapeType="1"/>
          </p:cNvSpPr>
          <p:nvPr/>
        </p:nvSpPr>
        <p:spPr bwMode="auto">
          <a:xfrm flipH="1">
            <a:off x="6172200" y="4114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F16FC5C1-6D04-41E6-B3BF-DC11DEAC02C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Connection-oriented demux: Threaded Web Server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7662863" y="4724400"/>
            <a:ext cx="869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Client</a:t>
            </a:r>
          </a:p>
          <a:p>
            <a:r>
              <a:rPr lang="en-US" sz="1600">
                <a:solidFill>
                  <a:schemeClr val="accent2"/>
                </a:solidFill>
                <a:latin typeface="Comic Sans MS" pitchFamily="66" charset="0"/>
              </a:rPr>
              <a:t>IP:B</a:t>
            </a:r>
          </a:p>
        </p:txBody>
      </p:sp>
      <p:grpSp>
        <p:nvGrpSpPr>
          <p:cNvPr id="25606" name="Group 4"/>
          <p:cNvGrpSpPr>
            <a:grpSpLocks/>
          </p:cNvGrpSpPr>
          <p:nvPr/>
        </p:nvGrpSpPr>
        <p:grpSpPr bwMode="auto">
          <a:xfrm>
            <a:off x="381000" y="2286000"/>
            <a:ext cx="1011238" cy="3136900"/>
            <a:chOff x="240" y="1440"/>
            <a:chExt cx="637" cy="1976"/>
          </a:xfrm>
        </p:grpSpPr>
        <p:grpSp>
          <p:nvGrpSpPr>
            <p:cNvPr id="25662" name="Group 5"/>
            <p:cNvGrpSpPr>
              <a:grpSpLocks/>
            </p:cNvGrpSpPr>
            <p:nvPr/>
          </p:nvGrpSpPr>
          <p:grpSpPr bwMode="auto">
            <a:xfrm>
              <a:off x="240" y="1440"/>
              <a:ext cx="637" cy="1500"/>
              <a:chOff x="608" y="2454"/>
              <a:chExt cx="1261" cy="1500"/>
            </a:xfrm>
          </p:grpSpPr>
          <p:sp>
            <p:nvSpPr>
              <p:cNvPr id="25668" name="Rectangle 6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5669" name="Rectangle 7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5670" name="Rectangle 8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5671" name="Rectangle 9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5672" name="Rectangle 10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sv-SE" sz="1600">
                  <a:latin typeface="Comic Sans MS" pitchFamily="66" charset="0"/>
                </a:endParaRPr>
              </a:p>
            </p:txBody>
          </p:sp>
        </p:grpSp>
        <p:grpSp>
          <p:nvGrpSpPr>
            <p:cNvPr id="25663" name="Group 11"/>
            <p:cNvGrpSpPr>
              <a:grpSpLocks/>
            </p:cNvGrpSpPr>
            <p:nvPr/>
          </p:nvGrpSpPr>
          <p:grpSpPr bwMode="auto">
            <a:xfrm>
              <a:off x="409" y="1484"/>
              <a:ext cx="377" cy="315"/>
              <a:chOff x="2614" y="2862"/>
              <a:chExt cx="377" cy="315"/>
            </a:xfrm>
          </p:grpSpPr>
          <p:sp>
            <p:nvSpPr>
              <p:cNvPr id="25666" name="Rectangle 12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5667" name="Oval 13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P1</a:t>
                </a:r>
              </a:p>
            </p:txBody>
          </p:sp>
        </p:grpSp>
        <p:sp>
          <p:nvSpPr>
            <p:cNvPr id="25664" name="Text Box 14"/>
            <p:cNvSpPr txBox="1">
              <a:spLocks noChangeArrowheads="1"/>
            </p:cNvSpPr>
            <p:nvPr/>
          </p:nvSpPr>
          <p:spPr bwMode="auto">
            <a:xfrm>
              <a:off x="293" y="2974"/>
              <a:ext cx="54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client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 IP: A</a:t>
              </a:r>
            </a:p>
          </p:txBody>
        </p:sp>
        <p:sp>
          <p:nvSpPr>
            <p:cNvPr id="25665" name="Line 15"/>
            <p:cNvSpPr>
              <a:spLocks noChangeShapeType="1"/>
            </p:cNvSpPr>
            <p:nvPr/>
          </p:nvSpPr>
          <p:spPr bwMode="auto">
            <a:xfrm>
              <a:off x="528" y="1726"/>
              <a:ext cx="0" cy="11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5607" name="Group 16"/>
          <p:cNvGrpSpPr>
            <a:grpSpLocks/>
          </p:cNvGrpSpPr>
          <p:nvPr/>
        </p:nvGrpSpPr>
        <p:grpSpPr bwMode="auto">
          <a:xfrm>
            <a:off x="7575550" y="2325688"/>
            <a:ext cx="598488" cy="500062"/>
            <a:chOff x="2614" y="2862"/>
            <a:chExt cx="377" cy="315"/>
          </a:xfrm>
        </p:grpSpPr>
        <p:sp>
          <p:nvSpPr>
            <p:cNvPr id="25660" name="Rectangle 17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61" name="Oval 18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P1</a:t>
              </a:r>
            </a:p>
          </p:txBody>
        </p:sp>
      </p:grpSp>
      <p:grpSp>
        <p:nvGrpSpPr>
          <p:cNvPr id="25608" name="Group 19"/>
          <p:cNvGrpSpPr>
            <a:grpSpLocks/>
          </p:cNvGrpSpPr>
          <p:nvPr/>
        </p:nvGrpSpPr>
        <p:grpSpPr bwMode="auto">
          <a:xfrm>
            <a:off x="6934200" y="2286000"/>
            <a:ext cx="1503363" cy="2381250"/>
            <a:chOff x="608" y="2454"/>
            <a:chExt cx="1261" cy="1500"/>
          </a:xfrm>
        </p:grpSpPr>
        <p:sp>
          <p:nvSpPr>
            <p:cNvPr id="25655" name="Rectangle 20"/>
            <p:cNvSpPr>
              <a:spLocks noChangeArrowheads="1"/>
            </p:cNvSpPr>
            <p:nvPr/>
          </p:nvSpPr>
          <p:spPr bwMode="auto">
            <a:xfrm>
              <a:off x="608" y="24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5656" name="Rectangle 21"/>
            <p:cNvSpPr>
              <a:spLocks noChangeArrowheads="1"/>
            </p:cNvSpPr>
            <p:nvPr/>
          </p:nvSpPr>
          <p:spPr bwMode="auto">
            <a:xfrm>
              <a:off x="608" y="27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5657" name="Rectangle 22"/>
            <p:cNvSpPr>
              <a:spLocks noChangeArrowheads="1"/>
            </p:cNvSpPr>
            <p:nvPr/>
          </p:nvSpPr>
          <p:spPr bwMode="auto">
            <a:xfrm>
              <a:off x="608" y="30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5658" name="Rectangle 23"/>
            <p:cNvSpPr>
              <a:spLocks noChangeArrowheads="1"/>
            </p:cNvSpPr>
            <p:nvPr/>
          </p:nvSpPr>
          <p:spPr bwMode="auto">
            <a:xfrm>
              <a:off x="608" y="33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5659" name="Rectangle 24"/>
            <p:cNvSpPr>
              <a:spLocks noChangeArrowheads="1"/>
            </p:cNvSpPr>
            <p:nvPr/>
          </p:nvSpPr>
          <p:spPr bwMode="auto">
            <a:xfrm>
              <a:off x="608" y="3654"/>
              <a:ext cx="1261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</p:grpSp>
      <p:grpSp>
        <p:nvGrpSpPr>
          <p:cNvPr id="25609" name="Group 25"/>
          <p:cNvGrpSpPr>
            <a:grpSpLocks/>
          </p:cNvGrpSpPr>
          <p:nvPr/>
        </p:nvGrpSpPr>
        <p:grpSpPr bwMode="auto">
          <a:xfrm>
            <a:off x="7035800" y="2349500"/>
            <a:ext cx="598488" cy="500063"/>
            <a:chOff x="2614" y="2862"/>
            <a:chExt cx="377" cy="315"/>
          </a:xfrm>
        </p:grpSpPr>
        <p:sp>
          <p:nvSpPr>
            <p:cNvPr id="25653" name="Rectangle 26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54" name="Oval 27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P2</a:t>
              </a:r>
            </a:p>
          </p:txBody>
        </p:sp>
      </p:grpSp>
      <p:sp>
        <p:nvSpPr>
          <p:cNvPr id="25610" name="Line 28"/>
          <p:cNvSpPr>
            <a:spLocks noChangeShapeType="1"/>
          </p:cNvSpPr>
          <p:nvPr/>
        </p:nvSpPr>
        <p:spPr bwMode="auto">
          <a:xfrm>
            <a:off x="8077200" y="2743200"/>
            <a:ext cx="0" cy="1752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1" name="Rectangle 29"/>
          <p:cNvSpPr>
            <a:spLocks noChangeArrowheads="1"/>
          </p:cNvSpPr>
          <p:nvPr/>
        </p:nvSpPr>
        <p:spPr bwMode="auto">
          <a:xfrm>
            <a:off x="3733800" y="22860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5612" name="Rectangle 30"/>
          <p:cNvSpPr>
            <a:spLocks noChangeArrowheads="1"/>
          </p:cNvSpPr>
          <p:nvPr/>
        </p:nvSpPr>
        <p:spPr bwMode="auto">
          <a:xfrm>
            <a:off x="3733800" y="27432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5613" name="Rectangle 31"/>
          <p:cNvSpPr>
            <a:spLocks noChangeArrowheads="1"/>
          </p:cNvSpPr>
          <p:nvPr/>
        </p:nvSpPr>
        <p:spPr bwMode="auto">
          <a:xfrm>
            <a:off x="3733800" y="32385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5614" name="Rectangle 32"/>
          <p:cNvSpPr>
            <a:spLocks noChangeArrowheads="1"/>
          </p:cNvSpPr>
          <p:nvPr/>
        </p:nvSpPr>
        <p:spPr bwMode="auto">
          <a:xfrm>
            <a:off x="3733800" y="371475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5615" name="Rectangle 33"/>
          <p:cNvSpPr>
            <a:spLocks noChangeArrowheads="1"/>
          </p:cNvSpPr>
          <p:nvPr/>
        </p:nvSpPr>
        <p:spPr bwMode="auto">
          <a:xfrm>
            <a:off x="3733800" y="4191000"/>
            <a:ext cx="1981200" cy="4762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25616" name="Rectangle 34"/>
          <p:cNvSpPr>
            <a:spLocks noChangeArrowheads="1"/>
          </p:cNvSpPr>
          <p:nvPr/>
        </p:nvSpPr>
        <p:spPr bwMode="auto">
          <a:xfrm>
            <a:off x="3810000" y="2667000"/>
            <a:ext cx="571500" cy="195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7" name="Text Box 35"/>
          <p:cNvSpPr txBox="1">
            <a:spLocks noChangeArrowheads="1"/>
          </p:cNvSpPr>
          <p:nvPr/>
        </p:nvSpPr>
        <p:spPr bwMode="auto">
          <a:xfrm>
            <a:off x="3919538" y="4797425"/>
            <a:ext cx="955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server</a:t>
            </a:r>
          </a:p>
          <a:p>
            <a:r>
              <a:rPr lang="en-US" sz="2000">
                <a:solidFill>
                  <a:schemeClr val="accent2"/>
                </a:solidFill>
                <a:latin typeface="Comic Sans MS" pitchFamily="66" charset="0"/>
              </a:rPr>
              <a:t>IP: C</a:t>
            </a:r>
          </a:p>
        </p:txBody>
      </p:sp>
      <p:sp>
        <p:nvSpPr>
          <p:cNvPr id="25618" name="Line 36"/>
          <p:cNvSpPr>
            <a:spLocks noChangeShapeType="1"/>
          </p:cNvSpPr>
          <p:nvPr/>
        </p:nvSpPr>
        <p:spPr bwMode="auto">
          <a:xfrm flipV="1">
            <a:off x="4343400" y="2819400"/>
            <a:ext cx="0" cy="1676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19" name="Line 37"/>
          <p:cNvSpPr>
            <a:spLocks noChangeShapeType="1"/>
          </p:cNvSpPr>
          <p:nvPr/>
        </p:nvSpPr>
        <p:spPr bwMode="auto">
          <a:xfrm>
            <a:off x="838200" y="4495800"/>
            <a:ext cx="350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0" name="Line 38"/>
          <p:cNvSpPr>
            <a:spLocks noChangeShapeType="1"/>
          </p:cNvSpPr>
          <p:nvPr/>
        </p:nvSpPr>
        <p:spPr bwMode="auto">
          <a:xfrm flipV="1">
            <a:off x="4572000" y="2819400"/>
            <a:ext cx="0" cy="1676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1" name="Line 39"/>
          <p:cNvSpPr>
            <a:spLocks noChangeShapeType="1"/>
          </p:cNvSpPr>
          <p:nvPr/>
        </p:nvSpPr>
        <p:spPr bwMode="auto">
          <a:xfrm>
            <a:off x="4572000" y="4495800"/>
            <a:ext cx="3505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2" name="Line 40"/>
          <p:cNvSpPr>
            <a:spLocks noChangeShapeType="1"/>
          </p:cNvSpPr>
          <p:nvPr/>
        </p:nvSpPr>
        <p:spPr bwMode="auto">
          <a:xfrm>
            <a:off x="4343400" y="2971800"/>
            <a:ext cx="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3" name="Line 41"/>
          <p:cNvSpPr>
            <a:spLocks noChangeShapeType="1"/>
          </p:cNvSpPr>
          <p:nvPr/>
        </p:nvSpPr>
        <p:spPr bwMode="auto">
          <a:xfrm>
            <a:off x="1219200" y="4495800"/>
            <a:ext cx="3124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4" name="Rectangle 42"/>
          <p:cNvSpPr>
            <a:spLocks noChangeArrowheads="1"/>
          </p:cNvSpPr>
          <p:nvPr/>
        </p:nvSpPr>
        <p:spPr bwMode="auto">
          <a:xfrm>
            <a:off x="1600200" y="44196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SP: 9157</a:t>
            </a:r>
          </a:p>
        </p:txBody>
      </p:sp>
      <p:sp>
        <p:nvSpPr>
          <p:cNvPr id="25625" name="Rectangle 43"/>
          <p:cNvSpPr>
            <a:spLocks noChangeArrowheads="1"/>
          </p:cNvSpPr>
          <p:nvPr/>
        </p:nvSpPr>
        <p:spPr bwMode="auto">
          <a:xfrm>
            <a:off x="1600200" y="47244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DP: 80</a:t>
            </a:r>
          </a:p>
        </p:txBody>
      </p:sp>
      <p:sp>
        <p:nvSpPr>
          <p:cNvPr id="25626" name="Rectangle 44"/>
          <p:cNvSpPr>
            <a:spLocks noChangeArrowheads="1"/>
          </p:cNvSpPr>
          <p:nvPr/>
        </p:nvSpPr>
        <p:spPr bwMode="auto">
          <a:xfrm>
            <a:off x="1600200" y="50292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600">
              <a:latin typeface="Comic Sans MS" pitchFamily="66" charset="0"/>
            </a:endParaRPr>
          </a:p>
        </p:txBody>
      </p:sp>
      <p:grpSp>
        <p:nvGrpSpPr>
          <p:cNvPr id="25627" name="Group 45"/>
          <p:cNvGrpSpPr>
            <a:grpSpLocks/>
          </p:cNvGrpSpPr>
          <p:nvPr/>
        </p:nvGrpSpPr>
        <p:grpSpPr bwMode="auto">
          <a:xfrm>
            <a:off x="6248400" y="4419600"/>
            <a:ext cx="990600" cy="914400"/>
            <a:chOff x="3936" y="2784"/>
            <a:chExt cx="624" cy="576"/>
          </a:xfrm>
        </p:grpSpPr>
        <p:sp>
          <p:nvSpPr>
            <p:cNvPr id="25650" name="Rectangle 46"/>
            <p:cNvSpPr>
              <a:spLocks noChangeArrowheads="1"/>
            </p:cNvSpPr>
            <p:nvPr/>
          </p:nvSpPr>
          <p:spPr bwMode="auto">
            <a:xfrm>
              <a:off x="3936" y="2784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SP: 9157</a:t>
              </a:r>
            </a:p>
          </p:txBody>
        </p:sp>
        <p:sp>
          <p:nvSpPr>
            <p:cNvPr id="25651" name="Rectangle 47"/>
            <p:cNvSpPr>
              <a:spLocks noChangeArrowheads="1"/>
            </p:cNvSpPr>
            <p:nvPr/>
          </p:nvSpPr>
          <p:spPr bwMode="auto">
            <a:xfrm>
              <a:off x="3936" y="2976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DP: 80</a:t>
              </a:r>
            </a:p>
          </p:txBody>
        </p:sp>
        <p:sp>
          <p:nvSpPr>
            <p:cNvPr id="25652" name="Rectangle 48"/>
            <p:cNvSpPr>
              <a:spLocks noChangeArrowheads="1"/>
            </p:cNvSpPr>
            <p:nvPr/>
          </p:nvSpPr>
          <p:spPr bwMode="auto">
            <a:xfrm>
              <a:off x="3936" y="3168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</p:grpSp>
      <p:sp>
        <p:nvSpPr>
          <p:cNvPr id="25628" name="Rectangle 49"/>
          <p:cNvSpPr>
            <a:spLocks noChangeArrowheads="1"/>
          </p:cNvSpPr>
          <p:nvPr/>
        </p:nvSpPr>
        <p:spPr bwMode="auto">
          <a:xfrm>
            <a:off x="4419600" y="2667000"/>
            <a:ext cx="571500" cy="195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29" name="Oval 50"/>
          <p:cNvSpPr>
            <a:spLocks noChangeArrowheads="1"/>
          </p:cNvSpPr>
          <p:nvPr/>
        </p:nvSpPr>
        <p:spPr bwMode="auto">
          <a:xfrm>
            <a:off x="3733800" y="2362200"/>
            <a:ext cx="19050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P4</a:t>
            </a:r>
          </a:p>
        </p:txBody>
      </p:sp>
      <p:sp>
        <p:nvSpPr>
          <p:cNvPr id="25630" name="Rectangle 51"/>
          <p:cNvSpPr>
            <a:spLocks noChangeArrowheads="1"/>
          </p:cNvSpPr>
          <p:nvPr/>
        </p:nvSpPr>
        <p:spPr bwMode="auto">
          <a:xfrm>
            <a:off x="5022850" y="2655888"/>
            <a:ext cx="571500" cy="195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5631" name="Group 52"/>
          <p:cNvGrpSpPr>
            <a:grpSpLocks/>
          </p:cNvGrpSpPr>
          <p:nvPr/>
        </p:nvGrpSpPr>
        <p:grpSpPr bwMode="auto">
          <a:xfrm>
            <a:off x="7740650" y="2363788"/>
            <a:ext cx="598488" cy="500062"/>
            <a:chOff x="2614" y="2862"/>
            <a:chExt cx="377" cy="315"/>
          </a:xfrm>
        </p:grpSpPr>
        <p:sp>
          <p:nvSpPr>
            <p:cNvPr id="25648" name="Rectangle 53"/>
            <p:cNvSpPr>
              <a:spLocks noChangeArrowheads="1"/>
            </p:cNvSpPr>
            <p:nvPr/>
          </p:nvSpPr>
          <p:spPr bwMode="auto">
            <a:xfrm>
              <a:off x="2614" y="3054"/>
              <a:ext cx="377" cy="12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5649" name="Oval 54"/>
            <p:cNvSpPr>
              <a:spLocks noChangeArrowheads="1"/>
            </p:cNvSpPr>
            <p:nvPr/>
          </p:nvSpPr>
          <p:spPr bwMode="auto">
            <a:xfrm>
              <a:off x="2614" y="2862"/>
              <a:ext cx="377" cy="192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P3</a:t>
              </a:r>
            </a:p>
          </p:txBody>
        </p:sp>
      </p:grpSp>
      <p:sp>
        <p:nvSpPr>
          <p:cNvPr id="25632" name="Line 55"/>
          <p:cNvSpPr>
            <a:spLocks noChangeShapeType="1"/>
          </p:cNvSpPr>
          <p:nvPr/>
        </p:nvSpPr>
        <p:spPr bwMode="auto">
          <a:xfrm>
            <a:off x="7391400" y="2819400"/>
            <a:ext cx="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3" name="Line 56"/>
          <p:cNvSpPr>
            <a:spLocks noChangeShapeType="1"/>
          </p:cNvSpPr>
          <p:nvPr/>
        </p:nvSpPr>
        <p:spPr bwMode="auto">
          <a:xfrm>
            <a:off x="5334000" y="4343400"/>
            <a:ext cx="2057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4" name="Line 57"/>
          <p:cNvSpPr>
            <a:spLocks noChangeShapeType="1"/>
          </p:cNvSpPr>
          <p:nvPr/>
        </p:nvSpPr>
        <p:spPr bwMode="auto">
          <a:xfrm flipV="1">
            <a:off x="5334000" y="2819400"/>
            <a:ext cx="0" cy="1524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5635" name="Rectangle 58"/>
          <p:cNvSpPr>
            <a:spLocks noChangeArrowheads="1"/>
          </p:cNvSpPr>
          <p:nvPr/>
        </p:nvSpPr>
        <p:spPr bwMode="auto">
          <a:xfrm>
            <a:off x="1600200" y="53340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600">
              <a:latin typeface="Comic Sans MS" pitchFamily="66" charset="0"/>
            </a:endParaRPr>
          </a:p>
        </p:txBody>
      </p:sp>
      <p:sp>
        <p:nvSpPr>
          <p:cNvPr id="25636" name="Rectangle 59"/>
          <p:cNvSpPr>
            <a:spLocks noChangeArrowheads="1"/>
          </p:cNvSpPr>
          <p:nvPr/>
        </p:nvSpPr>
        <p:spPr bwMode="auto">
          <a:xfrm>
            <a:off x="6248400" y="53340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D-IP:C</a:t>
            </a:r>
          </a:p>
        </p:txBody>
      </p:sp>
      <p:sp>
        <p:nvSpPr>
          <p:cNvPr id="25637" name="Text Box 60"/>
          <p:cNvSpPr txBox="1">
            <a:spLocks noChangeArrowheads="1"/>
          </p:cNvSpPr>
          <p:nvPr/>
        </p:nvSpPr>
        <p:spPr bwMode="auto">
          <a:xfrm>
            <a:off x="1736725" y="494188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v-SE" sz="1600">
              <a:latin typeface="Comic Sans MS" pitchFamily="66" charset="0"/>
            </a:endParaRPr>
          </a:p>
        </p:txBody>
      </p:sp>
      <p:sp>
        <p:nvSpPr>
          <p:cNvPr id="25638" name="Text Box 61"/>
          <p:cNvSpPr txBox="1">
            <a:spLocks noChangeArrowheads="1"/>
          </p:cNvSpPr>
          <p:nvPr/>
        </p:nvSpPr>
        <p:spPr bwMode="auto">
          <a:xfrm>
            <a:off x="1676400" y="5029200"/>
            <a:ext cx="8969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S-IP: A</a:t>
            </a:r>
          </a:p>
        </p:txBody>
      </p:sp>
      <p:sp>
        <p:nvSpPr>
          <p:cNvPr id="25639" name="Text Box 62"/>
          <p:cNvSpPr txBox="1">
            <a:spLocks noChangeArrowheads="1"/>
          </p:cNvSpPr>
          <p:nvPr/>
        </p:nvSpPr>
        <p:spPr bwMode="auto">
          <a:xfrm>
            <a:off x="1676400" y="5334000"/>
            <a:ext cx="8143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D-IP:C</a:t>
            </a:r>
          </a:p>
        </p:txBody>
      </p:sp>
      <p:sp>
        <p:nvSpPr>
          <p:cNvPr id="25640" name="Text Box 63"/>
          <p:cNvSpPr txBox="1">
            <a:spLocks noChangeArrowheads="1"/>
          </p:cNvSpPr>
          <p:nvPr/>
        </p:nvSpPr>
        <p:spPr bwMode="auto">
          <a:xfrm>
            <a:off x="6335713" y="5029200"/>
            <a:ext cx="876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S-IP: B</a:t>
            </a:r>
          </a:p>
        </p:txBody>
      </p:sp>
      <p:grpSp>
        <p:nvGrpSpPr>
          <p:cNvPr id="25641" name="Group 64"/>
          <p:cNvGrpSpPr>
            <a:grpSpLocks/>
          </p:cNvGrpSpPr>
          <p:nvPr/>
        </p:nvGrpSpPr>
        <p:grpSpPr bwMode="auto">
          <a:xfrm>
            <a:off x="5791200" y="2895600"/>
            <a:ext cx="990600" cy="914400"/>
            <a:chOff x="3936" y="2784"/>
            <a:chExt cx="624" cy="576"/>
          </a:xfrm>
        </p:grpSpPr>
        <p:sp>
          <p:nvSpPr>
            <p:cNvPr id="25645" name="Rectangle 65"/>
            <p:cNvSpPr>
              <a:spLocks noChangeArrowheads="1"/>
            </p:cNvSpPr>
            <p:nvPr/>
          </p:nvSpPr>
          <p:spPr bwMode="auto">
            <a:xfrm>
              <a:off x="3936" y="2784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SP: 5775</a:t>
              </a:r>
            </a:p>
          </p:txBody>
        </p:sp>
        <p:sp>
          <p:nvSpPr>
            <p:cNvPr id="25646" name="Rectangle 66"/>
            <p:cNvSpPr>
              <a:spLocks noChangeArrowheads="1"/>
            </p:cNvSpPr>
            <p:nvPr/>
          </p:nvSpPr>
          <p:spPr bwMode="auto">
            <a:xfrm>
              <a:off x="3936" y="2976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DP: 80</a:t>
              </a:r>
            </a:p>
          </p:txBody>
        </p:sp>
        <p:sp>
          <p:nvSpPr>
            <p:cNvPr id="25647" name="Rectangle 67"/>
            <p:cNvSpPr>
              <a:spLocks noChangeArrowheads="1"/>
            </p:cNvSpPr>
            <p:nvPr/>
          </p:nvSpPr>
          <p:spPr bwMode="auto">
            <a:xfrm>
              <a:off x="3936" y="3168"/>
              <a:ext cx="624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</p:grpSp>
      <p:sp>
        <p:nvSpPr>
          <p:cNvPr id="25642" name="Rectangle 68"/>
          <p:cNvSpPr>
            <a:spLocks noChangeArrowheads="1"/>
          </p:cNvSpPr>
          <p:nvPr/>
        </p:nvSpPr>
        <p:spPr bwMode="auto">
          <a:xfrm>
            <a:off x="5791200" y="3810000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600">
                <a:latin typeface="Comic Sans MS" pitchFamily="66" charset="0"/>
              </a:rPr>
              <a:t>D-IP:C</a:t>
            </a:r>
          </a:p>
        </p:txBody>
      </p:sp>
      <p:sp>
        <p:nvSpPr>
          <p:cNvPr id="25643" name="Rectangle 69"/>
          <p:cNvSpPr>
            <a:spLocks noChangeArrowheads="1"/>
          </p:cNvSpPr>
          <p:nvPr/>
        </p:nvSpPr>
        <p:spPr bwMode="auto">
          <a:xfrm>
            <a:off x="5867400" y="3505200"/>
            <a:ext cx="876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S-IP: B</a:t>
            </a:r>
          </a:p>
        </p:txBody>
      </p:sp>
      <p:sp>
        <p:nvSpPr>
          <p:cNvPr id="25644" name="Line 70"/>
          <p:cNvSpPr>
            <a:spLocks noChangeShapeType="1"/>
          </p:cNvSpPr>
          <p:nvPr/>
        </p:nvSpPr>
        <p:spPr bwMode="auto">
          <a:xfrm flipH="1">
            <a:off x="6172200" y="41148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66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2433CA3F-08AC-41D0-860B-6285022AA8A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43900" cy="1143000"/>
          </a:xfrm>
        </p:spPr>
        <p:txBody>
          <a:bodyPr/>
          <a:lstStyle/>
          <a:p>
            <a:r>
              <a:rPr lang="en-US" sz="3600" smtClean="0"/>
              <a:t>UDP: User Datagram Protocol </a:t>
            </a:r>
            <a:r>
              <a:rPr lang="en-US" sz="2800" smtClean="0"/>
              <a:t>[RFC 768]</a:t>
            </a:r>
            <a:endParaRPr lang="en-US" smtClean="0"/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447800"/>
            <a:ext cx="3810000" cy="4648200"/>
          </a:xfrm>
        </p:spPr>
        <p:txBody>
          <a:bodyPr/>
          <a:lstStyle/>
          <a:p>
            <a:r>
              <a:rPr lang="en-US" sz="2000" smtClean="0"/>
              <a:t>“best effort” service, UDP segments may be:</a:t>
            </a:r>
          </a:p>
          <a:p>
            <a:pPr lvl="1"/>
            <a:r>
              <a:rPr lang="en-US" sz="2000" smtClean="0"/>
              <a:t>lost</a:t>
            </a:r>
          </a:p>
          <a:p>
            <a:pPr lvl="1"/>
            <a:r>
              <a:rPr lang="en-US" sz="2000" smtClean="0"/>
              <a:t>delivered out of order to app</a:t>
            </a:r>
          </a:p>
          <a:p>
            <a:r>
              <a:rPr lang="en-US" sz="2000" i="1" smtClean="0">
                <a:solidFill>
                  <a:srgbClr val="FF0000"/>
                </a:solidFill>
              </a:rPr>
              <a:t>connectionless:</a:t>
            </a:r>
            <a:endParaRPr lang="en-US" sz="2400" smtClean="0"/>
          </a:p>
          <a:p>
            <a:pPr lvl="1"/>
            <a:r>
              <a:rPr lang="en-US" sz="2000" smtClean="0"/>
              <a:t>no handshaking between UDP sender, receiver</a:t>
            </a:r>
          </a:p>
          <a:p>
            <a:pPr lvl="1"/>
            <a:r>
              <a:rPr lang="en-US" sz="2000" smtClean="0"/>
              <a:t>each UDP segment handled independently of others; subsequent UDP segments can arrive in wrong order</a:t>
            </a:r>
          </a:p>
          <a:p>
            <a:endParaRPr lang="en-US" sz="2400" smtClean="0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2975" y="1781175"/>
            <a:ext cx="3810000" cy="38195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Is  UDP any good?</a:t>
            </a:r>
            <a:endParaRPr lang="en-US" sz="2400" dirty="0" smtClean="0"/>
          </a:p>
          <a:p>
            <a:r>
              <a:rPr lang="en-US" sz="2000" dirty="0" smtClean="0"/>
              <a:t>no connection establishment </a:t>
            </a:r>
            <a:r>
              <a:rPr lang="en-US" sz="2000" dirty="0" smtClean="0"/>
              <a:t>(i.e. no added </a:t>
            </a:r>
            <a:r>
              <a:rPr lang="en-US" sz="2000" dirty="0" smtClean="0"/>
              <a:t>delay)</a:t>
            </a:r>
          </a:p>
          <a:p>
            <a:r>
              <a:rPr lang="en-US" sz="2000" dirty="0" smtClean="0"/>
              <a:t>simple: no connection state at sender, receiver</a:t>
            </a:r>
          </a:p>
          <a:p>
            <a:r>
              <a:rPr lang="en-US" sz="2000" dirty="0" smtClean="0"/>
              <a:t>small segment header</a:t>
            </a:r>
          </a:p>
          <a:p>
            <a:r>
              <a:rPr lang="en-US" sz="2000" dirty="0" smtClean="0"/>
              <a:t>no congestion control: UDP can blast away as fast as desired</a:t>
            </a: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4591050" y="1638300"/>
            <a:ext cx="4048125" cy="38385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2" grpId="0" build="p" autoUpdateAnimBg="0"/>
      <p:bldP spid="737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76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793A1AD4-EC56-490C-82A8-1C8DB26717D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43900" cy="1143000"/>
          </a:xfrm>
        </p:spPr>
        <p:txBody>
          <a:bodyPr/>
          <a:lstStyle/>
          <a:p>
            <a:r>
              <a:rPr lang="en-US" sz="3600" smtClean="0"/>
              <a:t>UDP: more</a:t>
            </a:r>
            <a:endParaRPr lang="en-US" smtClean="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625" y="1447800"/>
            <a:ext cx="3810000" cy="4648200"/>
          </a:xfrm>
        </p:spPr>
        <p:txBody>
          <a:bodyPr/>
          <a:lstStyle/>
          <a:p>
            <a:r>
              <a:rPr lang="en-US" sz="2000" smtClean="0"/>
              <a:t>often used for streaming multimedia apps</a:t>
            </a:r>
          </a:p>
          <a:p>
            <a:pPr lvl="1"/>
            <a:r>
              <a:rPr lang="en-US" sz="2000" smtClean="0"/>
              <a:t>loss tolerant</a:t>
            </a:r>
          </a:p>
          <a:p>
            <a:pPr lvl="1"/>
            <a:r>
              <a:rPr lang="en-US" sz="2000" smtClean="0"/>
              <a:t>rate sensitive</a:t>
            </a:r>
          </a:p>
          <a:p>
            <a:r>
              <a:rPr lang="en-US" sz="2400" smtClean="0"/>
              <a:t>other UDP users (why?):</a:t>
            </a:r>
          </a:p>
          <a:p>
            <a:pPr lvl="1"/>
            <a:r>
              <a:rPr lang="en-US" sz="2000" smtClean="0"/>
              <a:t>DNS</a:t>
            </a:r>
          </a:p>
          <a:p>
            <a:pPr lvl="1"/>
            <a:r>
              <a:rPr lang="en-US" sz="2000" smtClean="0"/>
              <a:t>SNMP</a:t>
            </a:r>
            <a:endParaRPr lang="en-US" sz="1800" smtClean="0"/>
          </a:p>
          <a:p>
            <a:r>
              <a:rPr lang="en-US" sz="2000" smtClean="0"/>
              <a:t>reliable transfer over UDP: add reliability at application layer</a:t>
            </a:r>
          </a:p>
          <a:p>
            <a:pPr lvl="1"/>
            <a:r>
              <a:rPr lang="en-US" sz="2000" smtClean="0"/>
              <a:t>application-specific error recovery!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5343525" y="2000250"/>
            <a:ext cx="3324225" cy="3200400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5267325" y="20955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5251450" y="2117725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source port #</a:t>
            </a:r>
            <a:endParaRPr lang="en-US"/>
          </a:p>
        </p:txBody>
      </p:sp>
      <p:sp>
        <p:nvSpPr>
          <p:cNvPr id="27657" name="Text Box 10"/>
          <p:cNvSpPr txBox="1">
            <a:spLocks noChangeArrowheads="1"/>
          </p:cNvSpPr>
          <p:nvPr/>
        </p:nvSpPr>
        <p:spPr bwMode="auto">
          <a:xfrm>
            <a:off x="7031038" y="2117725"/>
            <a:ext cx="1452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dest port #</a:t>
            </a:r>
            <a:endParaRPr lang="en-US" sz="1800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 flipV="1">
            <a:off x="5257800" y="24955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 flipV="1">
            <a:off x="5248275" y="289560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 flipV="1">
            <a:off x="6905625" y="20955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6407150" y="1665288"/>
            <a:ext cx="949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32 bits</a:t>
            </a:r>
            <a:endParaRPr lang="en-US"/>
          </a:p>
        </p:txBody>
      </p:sp>
      <p:sp>
        <p:nvSpPr>
          <p:cNvPr id="27662" name="Line 15"/>
          <p:cNvSpPr>
            <a:spLocks noChangeShapeType="1"/>
          </p:cNvSpPr>
          <p:nvPr/>
        </p:nvSpPr>
        <p:spPr bwMode="auto">
          <a:xfrm>
            <a:off x="7362825" y="18621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3" name="Line 16"/>
          <p:cNvSpPr>
            <a:spLocks noChangeShapeType="1"/>
          </p:cNvSpPr>
          <p:nvPr/>
        </p:nvSpPr>
        <p:spPr bwMode="auto">
          <a:xfrm rot="10800000">
            <a:off x="5253038" y="18716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6124575" y="3951288"/>
            <a:ext cx="1501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Application</a:t>
            </a:r>
          </a:p>
          <a:p>
            <a:r>
              <a:rPr lang="en-US" sz="2000">
                <a:latin typeface="Comic Sans MS" pitchFamily="66" charset="0"/>
              </a:rPr>
              <a:t>data </a:t>
            </a:r>
          </a:p>
          <a:p>
            <a:r>
              <a:rPr lang="en-US" sz="2000">
                <a:latin typeface="Comic Sans MS" pitchFamily="66" charset="0"/>
              </a:rPr>
              <a:t>(message)</a:t>
            </a:r>
            <a:endParaRPr lang="en-US"/>
          </a:p>
        </p:txBody>
      </p:sp>
      <p:sp>
        <p:nvSpPr>
          <p:cNvPr id="27665" name="Text Box 19"/>
          <p:cNvSpPr txBox="1">
            <a:spLocks noChangeArrowheads="1"/>
          </p:cNvSpPr>
          <p:nvPr/>
        </p:nvSpPr>
        <p:spPr bwMode="auto">
          <a:xfrm>
            <a:off x="5695950" y="5518150"/>
            <a:ext cx="2655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UDP segment format</a:t>
            </a:r>
            <a:endParaRPr lang="en-US"/>
          </a:p>
        </p:txBody>
      </p:sp>
      <p:sp>
        <p:nvSpPr>
          <p:cNvPr id="27666" name="Line 20"/>
          <p:cNvSpPr>
            <a:spLocks noChangeShapeType="1"/>
          </p:cNvSpPr>
          <p:nvPr/>
        </p:nvSpPr>
        <p:spPr bwMode="auto">
          <a:xfrm flipV="1">
            <a:off x="6905625" y="2505075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7667" name="Text Box 22"/>
          <p:cNvSpPr txBox="1">
            <a:spLocks noChangeArrowheads="1"/>
          </p:cNvSpPr>
          <p:nvPr/>
        </p:nvSpPr>
        <p:spPr bwMode="auto">
          <a:xfrm>
            <a:off x="5632450" y="2508250"/>
            <a:ext cx="850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length</a:t>
            </a:r>
            <a:endParaRPr lang="en-US"/>
          </a:p>
        </p:txBody>
      </p:sp>
      <p:sp>
        <p:nvSpPr>
          <p:cNvPr id="27668" name="Text Box 23"/>
          <p:cNvSpPr txBox="1">
            <a:spLocks noChangeArrowheads="1"/>
          </p:cNvSpPr>
          <p:nvPr/>
        </p:nvSpPr>
        <p:spPr bwMode="auto">
          <a:xfrm>
            <a:off x="7180263" y="2498725"/>
            <a:ext cx="12080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checksum</a:t>
            </a:r>
            <a:endParaRPr lang="en-US"/>
          </a:p>
        </p:txBody>
      </p:sp>
      <p:sp>
        <p:nvSpPr>
          <p:cNvPr id="27669" name="Text Box 24"/>
          <p:cNvSpPr txBox="1">
            <a:spLocks noChangeArrowheads="1"/>
          </p:cNvSpPr>
          <p:nvPr/>
        </p:nvSpPr>
        <p:spPr bwMode="auto">
          <a:xfrm>
            <a:off x="3497263" y="2212975"/>
            <a:ext cx="1608137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800">
                <a:latin typeface="Comic Sans MS" pitchFamily="66" charset="0"/>
              </a:rPr>
              <a:t>Length, in</a:t>
            </a:r>
          </a:p>
          <a:p>
            <a:pPr algn="r"/>
            <a:r>
              <a:rPr lang="en-US" sz="1800">
                <a:latin typeface="Comic Sans MS" pitchFamily="66" charset="0"/>
              </a:rPr>
              <a:t>bytes of UDP</a:t>
            </a:r>
          </a:p>
          <a:p>
            <a:pPr algn="r"/>
            <a:r>
              <a:rPr lang="en-US" sz="1800">
                <a:latin typeface="Comic Sans MS" pitchFamily="66" charset="0"/>
              </a:rPr>
              <a:t>segment,</a:t>
            </a:r>
          </a:p>
          <a:p>
            <a:pPr algn="r"/>
            <a:r>
              <a:rPr lang="en-US" sz="1800">
                <a:latin typeface="Comic Sans MS" pitchFamily="66" charset="0"/>
              </a:rPr>
              <a:t>including</a:t>
            </a:r>
          </a:p>
          <a:p>
            <a:pPr algn="r"/>
            <a:r>
              <a:rPr lang="en-US" sz="1800">
                <a:latin typeface="Comic Sans MS" pitchFamily="66" charset="0"/>
              </a:rPr>
              <a:t>header</a:t>
            </a:r>
            <a:endParaRPr lang="en-US"/>
          </a:p>
        </p:txBody>
      </p:sp>
      <p:sp>
        <p:nvSpPr>
          <p:cNvPr id="27670" name="Line 25"/>
          <p:cNvSpPr>
            <a:spLocks noChangeShapeType="1"/>
          </p:cNvSpPr>
          <p:nvPr/>
        </p:nvSpPr>
        <p:spPr bwMode="auto">
          <a:xfrm>
            <a:off x="4981575" y="2543175"/>
            <a:ext cx="714375" cy="142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3-</a:t>
            </a:r>
            <a:fld id="{2955762D-94E0-4838-B745-2CE2748CB73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85800"/>
          </a:xfrm>
        </p:spPr>
        <p:txBody>
          <a:bodyPr/>
          <a:lstStyle/>
          <a:p>
            <a:r>
              <a:rPr lang="en-US" altLang="en-US" smtClean="0"/>
              <a:t>UDP Checksum: check bit flips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905000" y="3967163"/>
            <a:ext cx="6400800" cy="2346325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en-US" sz="2000" b="1">
                <a:solidFill>
                  <a:schemeClr val="bg1"/>
                </a:solidFill>
              </a:rPr>
              <a:t>1</a:t>
            </a:r>
            <a:r>
              <a:rPr lang="en-US" altLang="en-US" sz="2000" b="1"/>
              <a:t>  1  1  1  0  0  1  1  0  0  1  1  0  0  1  1  0</a:t>
            </a:r>
          </a:p>
          <a:p>
            <a:pPr algn="l"/>
            <a:r>
              <a:rPr lang="en-US" altLang="en-US" sz="2000" b="1">
                <a:solidFill>
                  <a:schemeClr val="bg1"/>
                </a:solidFill>
              </a:rPr>
              <a:t>1</a:t>
            </a:r>
            <a:r>
              <a:rPr lang="en-US" altLang="en-US" sz="2000" b="1"/>
              <a:t>  1  1  0  1  0  1  0  1  0  1  0  1  0  1  0  1</a:t>
            </a:r>
          </a:p>
          <a:p>
            <a:pPr algn="l">
              <a:lnSpc>
                <a:spcPct val="120000"/>
              </a:lnSpc>
            </a:pPr>
            <a:endParaRPr lang="en-US" altLang="en-US" sz="2000" b="1"/>
          </a:p>
          <a:p>
            <a:pPr algn="l"/>
            <a:r>
              <a:rPr lang="en-US" altLang="en-US" sz="2000" b="1"/>
              <a:t>1  1  0  1  1  1  0  1  1  1  0  1  1  1  0  1  1</a:t>
            </a:r>
          </a:p>
          <a:p>
            <a:pPr algn="l">
              <a:lnSpc>
                <a:spcPct val="120000"/>
              </a:lnSpc>
            </a:pPr>
            <a:endParaRPr lang="en-US" altLang="en-US" sz="2000" b="1"/>
          </a:p>
          <a:p>
            <a:pPr algn="l"/>
            <a:r>
              <a:rPr lang="en-US" altLang="en-US" sz="2000" b="1">
                <a:solidFill>
                  <a:schemeClr val="bg1"/>
                </a:solidFill>
              </a:rPr>
              <a:t>1</a:t>
            </a:r>
            <a:r>
              <a:rPr lang="en-US" altLang="en-US" sz="2000" b="1"/>
              <a:t>  1  0  1  1  1  0  1  1  1  0  1  1  1  1  0  0</a:t>
            </a:r>
          </a:p>
          <a:p>
            <a:pPr algn="l"/>
            <a:r>
              <a:rPr lang="en-US" altLang="en-US" sz="2000" b="1">
                <a:solidFill>
                  <a:schemeClr val="bg1"/>
                </a:solidFill>
              </a:rPr>
              <a:t>1</a:t>
            </a:r>
            <a:r>
              <a:rPr lang="en-US" altLang="en-US" sz="2000" b="1"/>
              <a:t>  0  1  0  0  0  1  0  0  0  1  0  0  0  0  1  1</a:t>
            </a:r>
            <a:endParaRPr lang="en-US" altLang="en-US" b="1"/>
          </a:p>
        </p:txBody>
      </p:sp>
      <p:sp>
        <p:nvSpPr>
          <p:cNvPr id="28678" name="Line 5"/>
          <p:cNvSpPr>
            <a:spLocks noChangeShapeType="1"/>
          </p:cNvSpPr>
          <p:nvPr/>
        </p:nvSpPr>
        <p:spPr bwMode="auto">
          <a:xfrm flipH="1">
            <a:off x="1828800" y="4808538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79" name="Oval 6"/>
          <p:cNvSpPr>
            <a:spLocks noChangeArrowheads="1"/>
          </p:cNvSpPr>
          <p:nvPr/>
        </p:nvSpPr>
        <p:spPr bwMode="auto">
          <a:xfrm>
            <a:off x="1905000" y="4984750"/>
            <a:ext cx="304800" cy="3048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 type="none" w="sm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80" name="Text Box 7"/>
          <p:cNvSpPr txBox="1">
            <a:spLocks noChangeArrowheads="1"/>
          </p:cNvSpPr>
          <p:nvPr/>
        </p:nvSpPr>
        <p:spPr bwMode="auto">
          <a:xfrm>
            <a:off x="304800" y="4814888"/>
            <a:ext cx="1525588" cy="706437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Wraparound:</a:t>
            </a:r>
          </a:p>
          <a:p>
            <a:pPr algn="l"/>
            <a:r>
              <a:rPr lang="en-US" altLang="en-US" sz="2000"/>
              <a:t>Add to final</a:t>
            </a:r>
          </a:p>
        </p:txBody>
      </p:sp>
      <p:sp>
        <p:nvSpPr>
          <p:cNvPr id="28681" name="Text Box 8"/>
          <p:cNvSpPr txBox="1">
            <a:spLocks noChangeArrowheads="1"/>
          </p:cNvSpPr>
          <p:nvPr/>
        </p:nvSpPr>
        <p:spPr bwMode="auto">
          <a:xfrm>
            <a:off x="1214438" y="5548313"/>
            <a:ext cx="636587" cy="396875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sum</a:t>
            </a:r>
          </a:p>
        </p:txBody>
      </p:sp>
      <p:sp>
        <p:nvSpPr>
          <p:cNvPr id="28682" name="Text Box 9"/>
          <p:cNvSpPr txBox="1">
            <a:spLocks noChangeArrowheads="1"/>
          </p:cNvSpPr>
          <p:nvPr/>
        </p:nvSpPr>
        <p:spPr bwMode="auto">
          <a:xfrm>
            <a:off x="531813" y="5900738"/>
            <a:ext cx="1319212" cy="396875"/>
          </a:xfrm>
          <a:prstGeom prst="rect">
            <a:avLst/>
          </a:prstGeom>
          <a:noFill/>
          <a:ln w="9525">
            <a:noFill/>
            <a:miter lim="800000"/>
            <a:headEnd type="none" w="sm" len="med"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en-US" sz="2000"/>
              <a:t>checksum</a:t>
            </a:r>
          </a:p>
        </p:txBody>
      </p:sp>
      <p:sp>
        <p:nvSpPr>
          <p:cNvPr id="28683" name="Line 10"/>
          <p:cNvSpPr>
            <a:spLocks noChangeShapeType="1"/>
          </p:cNvSpPr>
          <p:nvPr/>
        </p:nvSpPr>
        <p:spPr bwMode="auto">
          <a:xfrm flipH="1">
            <a:off x="1828800" y="5527675"/>
            <a:ext cx="647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8684" name="Freeform 11"/>
          <p:cNvSpPr>
            <a:spLocks/>
          </p:cNvSpPr>
          <p:nvPr/>
        </p:nvSpPr>
        <p:spPr bwMode="auto">
          <a:xfrm>
            <a:off x="2066925" y="5291138"/>
            <a:ext cx="6013450" cy="92075"/>
          </a:xfrm>
          <a:custGeom>
            <a:avLst/>
            <a:gdLst>
              <a:gd name="T0" fmla="*/ 0 w 3788"/>
              <a:gd name="T1" fmla="*/ 0 h 58"/>
              <a:gd name="T2" fmla="*/ 0 w 3788"/>
              <a:gd name="T3" fmla="*/ 58 h 58"/>
              <a:gd name="T4" fmla="*/ 3788 w 3788"/>
              <a:gd name="T5" fmla="*/ 58 h 58"/>
              <a:gd name="T6" fmla="*/ 0 60000 65536"/>
              <a:gd name="T7" fmla="*/ 0 60000 65536"/>
              <a:gd name="T8" fmla="*/ 0 60000 65536"/>
              <a:gd name="T9" fmla="*/ 0 w 3788"/>
              <a:gd name="T10" fmla="*/ 0 h 58"/>
              <a:gd name="T11" fmla="*/ 3788 w 3788"/>
              <a:gd name="T12" fmla="*/ 58 h 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88" h="58">
                <a:moveTo>
                  <a:pt x="0" y="0"/>
                </a:moveTo>
                <a:lnTo>
                  <a:pt x="0" y="58"/>
                </a:lnTo>
                <a:lnTo>
                  <a:pt x="3788" y="58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sm" len="med"/>
            <a:tailEnd type="stealth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379538" y="742950"/>
            <a:ext cx="36576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u="sng" kern="0" dirty="0">
                <a:solidFill>
                  <a:srgbClr val="FF0000"/>
                </a:solidFill>
                <a:latin typeface="+mn-lt"/>
              </a:rPr>
              <a:t>Sender:</a:t>
            </a:r>
            <a:endParaRPr lang="en-US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2000" kern="0" dirty="0">
                <a:latin typeface="+mn-lt"/>
              </a:rPr>
              <a:t>treat segment contents as sequence of 16-bit integers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2000" kern="0" dirty="0">
                <a:latin typeface="+mn-lt"/>
              </a:rPr>
              <a:t>checksum: addition (1’s complement sum) of segment contents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2000" kern="0" dirty="0">
                <a:latin typeface="+mn-lt"/>
              </a:rPr>
              <a:t>sender puts checksum value into UDP checksum field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endParaRPr lang="en-US" kern="0" dirty="0"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endParaRPr lang="en-US" kern="0" dirty="0">
              <a:latin typeface="+mn-lt"/>
            </a:endParaRP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4648200" y="1023938"/>
            <a:ext cx="4057650" cy="3257550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  <a:defRPr/>
            </a:pPr>
            <a:r>
              <a:rPr lang="en-US" sz="2000" u="sng" kern="0" dirty="0">
                <a:solidFill>
                  <a:srgbClr val="FF0000"/>
                </a:solidFill>
                <a:latin typeface="+mn-lt"/>
              </a:rPr>
              <a:t>Receiver:</a:t>
            </a:r>
            <a:endParaRPr lang="en-US" sz="2000" kern="0" dirty="0">
              <a:latin typeface="+mn-lt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1800" kern="0" dirty="0">
                <a:latin typeface="+mn-lt"/>
              </a:rPr>
              <a:t>compute checksum of received segment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r>
              <a:rPr lang="en-US" sz="1800" kern="0" dirty="0">
                <a:latin typeface="+mn-lt"/>
              </a:rPr>
              <a:t>check if computed checksum equals checksum field value: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sz="1800" kern="0" dirty="0">
                <a:latin typeface="+mn-lt"/>
              </a:rPr>
              <a:t>NO - error detected (</a:t>
            </a:r>
            <a:r>
              <a:rPr lang="en-US" sz="1800" i="1" kern="0" dirty="0">
                <a:latin typeface="+mn-lt"/>
              </a:rPr>
              <a:t>report error to app or discard</a:t>
            </a:r>
            <a:r>
              <a:rPr lang="en-US" sz="1800" kern="0" dirty="0">
                <a:latin typeface="+mn-lt"/>
              </a:rPr>
              <a:t>)</a:t>
            </a:r>
          </a:p>
          <a:p>
            <a:pPr marL="742950" lvl="1" indent="-28575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  <a:defRPr/>
            </a:pPr>
            <a:r>
              <a:rPr lang="en-US" sz="1800" kern="0" dirty="0">
                <a:latin typeface="+mn-lt"/>
              </a:rPr>
              <a:t>YES - no error detected. </a:t>
            </a:r>
          </a:p>
          <a:p>
            <a:pPr marL="1143000" lvl="2" indent="-228600"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1600" i="1" kern="0" dirty="0">
                <a:solidFill>
                  <a:srgbClr val="FF0000"/>
                </a:solidFill>
                <a:latin typeface="+mn-lt"/>
              </a:rPr>
              <a:t>But maybe (very rarely)  errors </a:t>
            </a:r>
            <a:r>
              <a:rPr lang="en-US" sz="1600" i="1" kern="0" dirty="0" err="1">
                <a:solidFill>
                  <a:srgbClr val="FF0000"/>
                </a:solidFill>
                <a:latin typeface="+mn-lt"/>
              </a:rPr>
              <a:t>nonethless</a:t>
            </a:r>
            <a:r>
              <a:rPr lang="en-US" sz="1600" i="1" kern="0" dirty="0">
                <a:solidFill>
                  <a:srgbClr val="FF0000"/>
                </a:solidFill>
                <a:latin typeface="+mn-lt"/>
              </a:rPr>
              <a:t>?</a:t>
            </a:r>
            <a:r>
              <a:rPr lang="en-US" sz="1600" kern="0" dirty="0">
                <a:latin typeface="+mn-lt"/>
              </a:rPr>
              <a:t> More later ….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  <a:defRPr/>
            </a:pPr>
            <a:endParaRPr lang="en-US" sz="20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96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50126BC6-74C3-42FE-8DDC-7D85B984520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Principles of Reliable data transfer</a:t>
            </a:r>
            <a:endParaRPr lang="en-US" smtClean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33500"/>
            <a:ext cx="7658100" cy="838200"/>
          </a:xfrm>
        </p:spPr>
        <p:txBody>
          <a:bodyPr/>
          <a:lstStyle/>
          <a:p>
            <a:r>
              <a:rPr lang="en-US" sz="2000" smtClean="0"/>
              <a:t>important in (app.,) transport, link layers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in top-10 list of important networking topics!</a:t>
            </a:r>
          </a:p>
          <a:p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2970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/>
          <a:lstStyle/>
          <a:p>
            <a:r>
              <a:rPr lang="en-US" sz="2000" smtClean="0"/>
              <a:t>characteristics of unreliable channel will determine complexity of reliable data transfer protocol (rdt)</a:t>
            </a:r>
            <a:endParaRPr lang="en-US" sz="2400" smtClean="0"/>
          </a:p>
        </p:txBody>
      </p:sp>
      <p:pic>
        <p:nvPicPr>
          <p:cNvPr id="29703" name="Picture 5" descr="rdt_serv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09EDDB83-9311-47AF-A5F9-A9341C336CB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Reliable data transfer: getting started</a:t>
            </a:r>
            <a:endParaRPr lang="en-US" smtClean="0"/>
          </a:p>
        </p:txBody>
      </p:sp>
      <p:pic>
        <p:nvPicPr>
          <p:cNvPr id="30725" name="Picture 5" descr="rdt_par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2100" y="2652713"/>
            <a:ext cx="5969000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12"/>
          <p:cNvSpPr txBox="1">
            <a:spLocks noChangeArrowheads="1"/>
          </p:cNvSpPr>
          <p:nvPr/>
        </p:nvSpPr>
        <p:spPr bwMode="auto">
          <a:xfrm>
            <a:off x="1020763" y="3113088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send</a:t>
            </a:r>
          </a:p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side</a:t>
            </a:r>
            <a:endParaRPr lang="en-US"/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7167563" y="3122613"/>
            <a:ext cx="1220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receive</a:t>
            </a:r>
          </a:p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side</a:t>
            </a:r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227013" y="1460500"/>
            <a:ext cx="3965575" cy="1416050"/>
            <a:chOff x="143" y="920"/>
            <a:chExt cx="2498" cy="892"/>
          </a:xfrm>
        </p:grpSpPr>
        <p:sp>
          <p:nvSpPr>
            <p:cNvPr id="30744" name="Text Box 8"/>
            <p:cNvSpPr txBox="1">
              <a:spLocks noChangeArrowheads="1"/>
            </p:cNvSpPr>
            <p:nvPr/>
          </p:nvSpPr>
          <p:spPr bwMode="auto">
            <a:xfrm>
              <a:off x="143" y="920"/>
              <a:ext cx="249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rdt_send():</a:t>
              </a:r>
              <a:r>
                <a:rPr lang="en-US" sz="1800"/>
                <a:t> </a:t>
              </a:r>
              <a:r>
                <a:rPr lang="en-US" sz="1800">
                  <a:latin typeface="Comic Sans MS" pitchFamily="66" charset="0"/>
                </a:rPr>
                <a:t>called from above, (e.g., by app.). Passed data to </a:t>
              </a:r>
            </a:p>
            <a:p>
              <a:r>
                <a:rPr lang="en-US" sz="1800">
                  <a:latin typeface="Comic Sans MS" pitchFamily="66" charset="0"/>
                </a:rPr>
                <a:t>deliver to receiver upper layer</a:t>
              </a:r>
              <a:endParaRPr lang="en-US"/>
            </a:p>
          </p:txBody>
        </p:sp>
        <p:grpSp>
          <p:nvGrpSpPr>
            <p:cNvPr id="30745" name="Group 22"/>
            <p:cNvGrpSpPr>
              <a:grpSpLocks/>
            </p:cNvGrpSpPr>
            <p:nvPr/>
          </p:nvGrpSpPr>
          <p:grpSpPr bwMode="auto">
            <a:xfrm>
              <a:off x="240" y="930"/>
              <a:ext cx="2370" cy="882"/>
              <a:chOff x="240" y="942"/>
              <a:chExt cx="2370" cy="882"/>
            </a:xfrm>
          </p:grpSpPr>
          <p:sp>
            <p:nvSpPr>
              <p:cNvPr id="30746" name="Line 17"/>
              <p:cNvSpPr>
                <a:spLocks noChangeShapeType="1"/>
              </p:cNvSpPr>
              <p:nvPr/>
            </p:nvSpPr>
            <p:spPr bwMode="auto">
              <a:xfrm>
                <a:off x="942" y="1500"/>
                <a:ext cx="174" cy="32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747" name="Rectangle 18"/>
              <p:cNvSpPr>
                <a:spLocks noChangeArrowheads="1"/>
              </p:cNvSpPr>
              <p:nvPr/>
            </p:nvSpPr>
            <p:spPr bwMode="auto">
              <a:xfrm>
                <a:off x="240" y="94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76225" y="4381500"/>
            <a:ext cx="3762375" cy="1862138"/>
            <a:chOff x="174" y="2760"/>
            <a:chExt cx="2370" cy="1173"/>
          </a:xfrm>
        </p:grpSpPr>
        <p:sp>
          <p:nvSpPr>
            <p:cNvPr id="30740" name="Text Box 9"/>
            <p:cNvSpPr txBox="1">
              <a:spLocks noChangeArrowheads="1"/>
            </p:cNvSpPr>
            <p:nvPr/>
          </p:nvSpPr>
          <p:spPr bwMode="auto">
            <a:xfrm>
              <a:off x="233" y="3356"/>
              <a:ext cx="214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udt_send():</a:t>
              </a:r>
              <a:r>
                <a:rPr lang="en-US" sz="1800"/>
                <a:t> </a:t>
              </a:r>
              <a:r>
                <a:rPr lang="en-US" sz="1800">
                  <a:latin typeface="Comic Sans MS" pitchFamily="66" charset="0"/>
                </a:rPr>
                <a:t>called by rdt,</a:t>
              </a:r>
            </a:p>
            <a:p>
              <a:r>
                <a:rPr lang="en-US" sz="1800">
                  <a:latin typeface="Comic Sans MS" pitchFamily="66" charset="0"/>
                </a:rPr>
                <a:t>to transfer packet over </a:t>
              </a:r>
            </a:p>
            <a:p>
              <a:r>
                <a:rPr lang="en-US" sz="1800">
                  <a:latin typeface="Comic Sans MS" pitchFamily="66" charset="0"/>
                </a:rPr>
                <a:t>unreliable channel to receiver</a:t>
              </a:r>
              <a:endParaRPr lang="en-US"/>
            </a:p>
          </p:txBody>
        </p:sp>
        <p:grpSp>
          <p:nvGrpSpPr>
            <p:cNvPr id="30741" name="Group 24"/>
            <p:cNvGrpSpPr>
              <a:grpSpLocks/>
            </p:cNvGrpSpPr>
            <p:nvPr/>
          </p:nvGrpSpPr>
          <p:grpSpPr bwMode="auto">
            <a:xfrm>
              <a:off x="174" y="2760"/>
              <a:ext cx="2370" cy="1170"/>
              <a:chOff x="174" y="2760"/>
              <a:chExt cx="2370" cy="1170"/>
            </a:xfrm>
          </p:grpSpPr>
          <p:sp>
            <p:nvSpPr>
              <p:cNvPr id="30742" name="Line 14"/>
              <p:cNvSpPr>
                <a:spLocks noChangeShapeType="1"/>
              </p:cNvSpPr>
              <p:nvPr/>
            </p:nvSpPr>
            <p:spPr bwMode="auto">
              <a:xfrm flipV="1">
                <a:off x="882" y="2760"/>
                <a:ext cx="228" cy="6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743" name="Rectangle 19"/>
              <p:cNvSpPr>
                <a:spLocks noChangeArrowheads="1"/>
              </p:cNvSpPr>
              <p:nvPr/>
            </p:nvSpPr>
            <p:spPr bwMode="auto">
              <a:xfrm>
                <a:off x="174" y="337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4922838" y="4362450"/>
            <a:ext cx="3965575" cy="1647825"/>
            <a:chOff x="3101" y="2748"/>
            <a:chExt cx="2498" cy="1038"/>
          </a:xfrm>
        </p:grpSpPr>
        <p:sp>
          <p:nvSpPr>
            <p:cNvPr id="30736" name="Text Box 10"/>
            <p:cNvSpPr txBox="1">
              <a:spLocks noChangeArrowheads="1"/>
            </p:cNvSpPr>
            <p:nvPr/>
          </p:nvSpPr>
          <p:spPr bwMode="auto">
            <a:xfrm>
              <a:off x="3101" y="3368"/>
              <a:ext cx="24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rdt_rcv():</a:t>
              </a:r>
              <a:r>
                <a:rPr lang="en-US" sz="1800"/>
                <a:t> </a:t>
              </a:r>
              <a:r>
                <a:rPr lang="en-US" sz="1800">
                  <a:latin typeface="Comic Sans MS" pitchFamily="66" charset="0"/>
                </a:rPr>
                <a:t>called when packet arrives on rcv-side of channel</a:t>
              </a:r>
              <a:endParaRPr lang="en-US"/>
            </a:p>
          </p:txBody>
        </p:sp>
        <p:grpSp>
          <p:nvGrpSpPr>
            <p:cNvPr id="30737" name="Group 25"/>
            <p:cNvGrpSpPr>
              <a:grpSpLocks/>
            </p:cNvGrpSpPr>
            <p:nvPr/>
          </p:nvGrpSpPr>
          <p:grpSpPr bwMode="auto">
            <a:xfrm>
              <a:off x="3162" y="2748"/>
              <a:ext cx="2370" cy="1038"/>
              <a:chOff x="3162" y="2748"/>
              <a:chExt cx="2370" cy="1038"/>
            </a:xfrm>
          </p:grpSpPr>
          <p:sp>
            <p:nvSpPr>
              <p:cNvPr id="30738" name="Line 15"/>
              <p:cNvSpPr>
                <a:spLocks noChangeShapeType="1"/>
              </p:cNvSpPr>
              <p:nvPr/>
            </p:nvSpPr>
            <p:spPr bwMode="auto">
              <a:xfrm flipH="1" flipV="1">
                <a:off x="4596" y="2748"/>
                <a:ext cx="300" cy="6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739" name="Rectangle 20"/>
              <p:cNvSpPr>
                <a:spLocks noChangeArrowheads="1"/>
              </p:cNvSpPr>
              <p:nvPr/>
            </p:nvSpPr>
            <p:spPr bwMode="auto">
              <a:xfrm>
                <a:off x="3162" y="3390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8" name="Group 31"/>
          <p:cNvGrpSpPr>
            <a:grpSpLocks/>
          </p:cNvGrpSpPr>
          <p:nvPr/>
        </p:nvGrpSpPr>
        <p:grpSpPr bwMode="auto">
          <a:xfrm>
            <a:off x="4981575" y="1470025"/>
            <a:ext cx="3762375" cy="1349375"/>
            <a:chOff x="3138" y="926"/>
            <a:chExt cx="2370" cy="850"/>
          </a:xfrm>
        </p:grpSpPr>
        <p:sp>
          <p:nvSpPr>
            <p:cNvPr id="30732" name="Text Box 11"/>
            <p:cNvSpPr txBox="1">
              <a:spLocks noChangeArrowheads="1"/>
            </p:cNvSpPr>
            <p:nvPr/>
          </p:nvSpPr>
          <p:spPr bwMode="auto">
            <a:xfrm>
              <a:off x="3215" y="926"/>
              <a:ext cx="207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deliver_data():</a:t>
              </a:r>
              <a:r>
                <a:rPr lang="en-US" sz="1800"/>
                <a:t> </a:t>
              </a:r>
              <a:r>
                <a:rPr lang="en-US" sz="1800">
                  <a:latin typeface="Comic Sans MS" pitchFamily="66" charset="0"/>
                </a:rPr>
                <a:t>called by </a:t>
              </a:r>
              <a:r>
                <a:rPr lang="en-US" sz="1800" b="1">
                  <a:latin typeface="Courier New" pitchFamily="49" charset="0"/>
                </a:rPr>
                <a:t>rdt</a:t>
              </a:r>
              <a:r>
                <a:rPr lang="en-US" sz="1800">
                  <a:latin typeface="Comic Sans MS" pitchFamily="66" charset="0"/>
                </a:rPr>
                <a:t> to deliver data to upper</a:t>
              </a:r>
              <a:endParaRPr lang="en-US"/>
            </a:p>
          </p:txBody>
        </p:sp>
        <p:grpSp>
          <p:nvGrpSpPr>
            <p:cNvPr id="30733" name="Group 26"/>
            <p:cNvGrpSpPr>
              <a:grpSpLocks/>
            </p:cNvGrpSpPr>
            <p:nvPr/>
          </p:nvGrpSpPr>
          <p:grpSpPr bwMode="auto">
            <a:xfrm>
              <a:off x="3138" y="942"/>
              <a:ext cx="2370" cy="834"/>
              <a:chOff x="3138" y="942"/>
              <a:chExt cx="2370" cy="834"/>
            </a:xfrm>
          </p:grpSpPr>
          <p:sp>
            <p:nvSpPr>
              <p:cNvPr id="30734" name="Line 16"/>
              <p:cNvSpPr>
                <a:spLocks noChangeShapeType="1"/>
              </p:cNvSpPr>
              <p:nvPr/>
            </p:nvSpPr>
            <p:spPr bwMode="auto">
              <a:xfrm flipH="1">
                <a:off x="4560" y="1344"/>
                <a:ext cx="150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30735" name="Rectangle 21"/>
              <p:cNvSpPr>
                <a:spLocks noChangeArrowheads="1"/>
              </p:cNvSpPr>
              <p:nvPr/>
            </p:nvSpPr>
            <p:spPr bwMode="auto">
              <a:xfrm>
                <a:off x="3138" y="942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17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382B9575-145A-4D83-94C5-7836AC31964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Reliable data transfer: getting started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304925"/>
            <a:ext cx="7258050" cy="3352800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We’ll:</a:t>
            </a:r>
            <a:endParaRPr lang="en-US" sz="2400" smtClean="0"/>
          </a:p>
          <a:p>
            <a:r>
              <a:rPr lang="en-US" sz="2400" smtClean="0"/>
              <a:t>incrementally develop sender, receiver sides of reliable data transfer protocol (rdt)</a:t>
            </a:r>
          </a:p>
          <a:p>
            <a:r>
              <a:rPr lang="en-US" sz="2400" smtClean="0"/>
              <a:t>consider only unidirectional data transfer</a:t>
            </a:r>
          </a:p>
          <a:p>
            <a:pPr lvl="1"/>
            <a:r>
              <a:rPr lang="en-US" sz="2000" smtClean="0"/>
              <a:t>but control info will flow on both directions!</a:t>
            </a:r>
          </a:p>
          <a:p>
            <a:r>
              <a:rPr lang="en-US" sz="2400" smtClean="0"/>
              <a:t>use finite state machines (FSM)  to specify sender, receiver</a:t>
            </a:r>
          </a:p>
        </p:txBody>
      </p:sp>
      <p:grpSp>
        <p:nvGrpSpPr>
          <p:cNvPr id="31750" name="Group 11"/>
          <p:cNvGrpSpPr>
            <a:grpSpLocks/>
          </p:cNvGrpSpPr>
          <p:nvPr/>
        </p:nvGrpSpPr>
        <p:grpSpPr bwMode="auto">
          <a:xfrm>
            <a:off x="3063875" y="4619625"/>
            <a:ext cx="917575" cy="942975"/>
            <a:chOff x="670" y="3294"/>
            <a:chExt cx="578" cy="594"/>
          </a:xfrm>
        </p:grpSpPr>
        <p:sp>
          <p:nvSpPr>
            <p:cNvPr id="31767" name="Oval 9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768" name="Oval 6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769" name="Text Box 8"/>
            <p:cNvSpPr txBox="1">
              <a:spLocks noChangeArrowheads="1"/>
            </p:cNvSpPr>
            <p:nvPr/>
          </p:nvSpPr>
          <p:spPr bwMode="auto">
            <a:xfrm>
              <a:off x="670" y="3425"/>
              <a:ext cx="51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state</a:t>
              </a:r>
            </a:p>
            <a:p>
              <a:r>
                <a:rPr lang="en-US" sz="2000">
                  <a:latin typeface="Comic Sans MS" pitchFamily="66" charset="0"/>
                </a:rPr>
                <a:t>1</a:t>
              </a:r>
            </a:p>
          </p:txBody>
        </p:sp>
      </p:grpSp>
      <p:sp>
        <p:nvSpPr>
          <p:cNvPr id="31751" name="Freeform 10"/>
          <p:cNvSpPr>
            <a:spLocks/>
          </p:cNvSpPr>
          <p:nvPr/>
        </p:nvSpPr>
        <p:spPr bwMode="auto">
          <a:xfrm>
            <a:off x="3981450" y="4638675"/>
            <a:ext cx="3952875" cy="285750"/>
          </a:xfrm>
          <a:custGeom>
            <a:avLst/>
            <a:gdLst>
              <a:gd name="T0" fmla="*/ 0 w 1446"/>
              <a:gd name="T1" fmla="*/ 453628170 h 180"/>
              <a:gd name="T2" fmla="*/ 2147483647 w 1446"/>
              <a:gd name="T3" fmla="*/ 423386305 h 180"/>
              <a:gd name="T4" fmla="*/ 0 60000 65536"/>
              <a:gd name="T5" fmla="*/ 0 60000 65536"/>
              <a:gd name="T6" fmla="*/ 0 w 1446"/>
              <a:gd name="T7" fmla="*/ 0 h 180"/>
              <a:gd name="T8" fmla="*/ 1446 w 1446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6" h="180">
                <a:moveTo>
                  <a:pt x="0" y="180"/>
                </a:moveTo>
                <a:cubicBezTo>
                  <a:pt x="540" y="30"/>
                  <a:pt x="972" y="0"/>
                  <a:pt x="1446" y="16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1752" name="Group 12"/>
          <p:cNvGrpSpPr>
            <a:grpSpLocks/>
          </p:cNvGrpSpPr>
          <p:nvPr/>
        </p:nvGrpSpPr>
        <p:grpSpPr bwMode="auto">
          <a:xfrm>
            <a:off x="7816850" y="4724400"/>
            <a:ext cx="917575" cy="942975"/>
            <a:chOff x="670" y="3294"/>
            <a:chExt cx="578" cy="594"/>
          </a:xfrm>
        </p:grpSpPr>
        <p:sp>
          <p:nvSpPr>
            <p:cNvPr id="31764" name="Oval 13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765" name="Oval 14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1766" name="Text Box 15"/>
            <p:cNvSpPr txBox="1">
              <a:spLocks noChangeArrowheads="1"/>
            </p:cNvSpPr>
            <p:nvPr/>
          </p:nvSpPr>
          <p:spPr bwMode="auto">
            <a:xfrm>
              <a:off x="670" y="3425"/>
              <a:ext cx="51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state</a:t>
              </a:r>
            </a:p>
            <a:p>
              <a:r>
                <a:rPr lang="en-US" sz="2000">
                  <a:latin typeface="Comic Sans MS" pitchFamily="66" charset="0"/>
                </a:rPr>
                <a:t>2</a:t>
              </a:r>
            </a:p>
          </p:txBody>
        </p:sp>
      </p:grpSp>
      <p:sp>
        <p:nvSpPr>
          <p:cNvPr id="31753" name="Text Box 16"/>
          <p:cNvSpPr txBox="1">
            <a:spLocks noChangeArrowheads="1"/>
          </p:cNvSpPr>
          <p:nvPr/>
        </p:nvSpPr>
        <p:spPr bwMode="auto">
          <a:xfrm>
            <a:off x="4110038" y="4013200"/>
            <a:ext cx="3355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event causing state transition</a:t>
            </a:r>
            <a:endParaRPr lang="en-US"/>
          </a:p>
        </p:txBody>
      </p:sp>
      <p:sp>
        <p:nvSpPr>
          <p:cNvPr id="31754" name="Text Box 17"/>
          <p:cNvSpPr txBox="1">
            <a:spLocks noChangeArrowheads="1"/>
          </p:cNvSpPr>
          <p:nvPr/>
        </p:nvSpPr>
        <p:spPr bwMode="auto">
          <a:xfrm>
            <a:off x="4021138" y="4308475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actions taken on state transition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1755" name="Line 18"/>
          <p:cNvSpPr>
            <a:spLocks noChangeShapeType="1"/>
          </p:cNvSpPr>
          <p:nvPr/>
        </p:nvSpPr>
        <p:spPr bwMode="auto">
          <a:xfrm>
            <a:off x="4105275" y="4352925"/>
            <a:ext cx="3381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6" name="Rectangle 20"/>
          <p:cNvSpPr>
            <a:spLocks noChangeArrowheads="1"/>
          </p:cNvSpPr>
          <p:nvPr/>
        </p:nvSpPr>
        <p:spPr bwMode="auto">
          <a:xfrm>
            <a:off x="123825" y="4686300"/>
            <a:ext cx="27717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state:</a:t>
            </a:r>
            <a:r>
              <a:rPr lang="en-US" sz="1800">
                <a:latin typeface="Comic Sans MS" pitchFamily="66" charset="0"/>
              </a:rPr>
              <a:t> when in this “state” next state uniquely determined by next event</a:t>
            </a:r>
          </a:p>
        </p:txBody>
      </p:sp>
      <p:sp>
        <p:nvSpPr>
          <p:cNvPr id="31757" name="Freeform 21"/>
          <p:cNvSpPr>
            <a:spLocks/>
          </p:cNvSpPr>
          <p:nvPr/>
        </p:nvSpPr>
        <p:spPr bwMode="auto">
          <a:xfrm>
            <a:off x="3381375" y="5562600"/>
            <a:ext cx="95250" cy="581025"/>
          </a:xfrm>
          <a:custGeom>
            <a:avLst/>
            <a:gdLst>
              <a:gd name="T0" fmla="*/ 120967519 w 60"/>
              <a:gd name="T1" fmla="*/ 922377277 h 366"/>
              <a:gd name="T2" fmla="*/ 151209386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8" name="Freeform 22"/>
          <p:cNvSpPr>
            <a:spLocks/>
          </p:cNvSpPr>
          <p:nvPr/>
        </p:nvSpPr>
        <p:spPr bwMode="auto">
          <a:xfrm flipH="1" flipV="1">
            <a:off x="8524875" y="5600700"/>
            <a:ext cx="95250" cy="581025"/>
          </a:xfrm>
          <a:custGeom>
            <a:avLst/>
            <a:gdLst>
              <a:gd name="T0" fmla="*/ 120967519 w 60"/>
              <a:gd name="T1" fmla="*/ 922377277 h 366"/>
              <a:gd name="T2" fmla="*/ 151209386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31759" name="Line 23"/>
          <p:cNvSpPr>
            <a:spLocks noChangeShapeType="1"/>
          </p:cNvSpPr>
          <p:nvPr/>
        </p:nvSpPr>
        <p:spPr bwMode="auto">
          <a:xfrm>
            <a:off x="3905250" y="5305425"/>
            <a:ext cx="1571625" cy="752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1760" name="Group 27"/>
          <p:cNvGrpSpPr>
            <a:grpSpLocks/>
          </p:cNvGrpSpPr>
          <p:nvPr/>
        </p:nvGrpSpPr>
        <p:grpSpPr bwMode="auto">
          <a:xfrm>
            <a:off x="4581525" y="5108575"/>
            <a:ext cx="966788" cy="671513"/>
            <a:chOff x="3516" y="3260"/>
            <a:chExt cx="609" cy="423"/>
          </a:xfrm>
        </p:grpSpPr>
        <p:sp>
          <p:nvSpPr>
            <p:cNvPr id="31761" name="Text Box 24"/>
            <p:cNvSpPr txBox="1">
              <a:spLocks noChangeArrowheads="1"/>
            </p:cNvSpPr>
            <p:nvPr/>
          </p:nvSpPr>
          <p:spPr bwMode="auto">
            <a:xfrm>
              <a:off x="3564" y="3260"/>
              <a:ext cx="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event</a:t>
              </a:r>
              <a:endParaRPr lang="en-US"/>
            </a:p>
          </p:txBody>
        </p:sp>
        <p:sp>
          <p:nvSpPr>
            <p:cNvPr id="31762" name="Text Box 25"/>
            <p:cNvSpPr txBox="1">
              <a:spLocks noChangeArrowheads="1"/>
            </p:cNvSpPr>
            <p:nvPr/>
          </p:nvSpPr>
          <p:spPr bwMode="auto">
            <a:xfrm>
              <a:off x="3532" y="3452"/>
              <a:ext cx="5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Comic Sans MS" pitchFamily="66" charset="0"/>
                </a:rPr>
                <a:t>actions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763" name="Line 26"/>
            <p:cNvSpPr>
              <a:spLocks noChangeShapeType="1"/>
            </p:cNvSpPr>
            <p:nvPr/>
          </p:nvSpPr>
          <p:spPr bwMode="auto">
            <a:xfrm>
              <a:off x="3516" y="3480"/>
              <a:ext cx="59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27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A2EF4015-BD54-4509-9540-7D6F8C2B98B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143000"/>
          </a:xfrm>
        </p:spPr>
        <p:txBody>
          <a:bodyPr/>
          <a:lstStyle/>
          <a:p>
            <a:r>
              <a:rPr lang="en-US" sz="3200" u="none" smtClean="0"/>
              <a:t>Rdt1.0: </a:t>
            </a:r>
            <a:r>
              <a:rPr lang="en-US" sz="2400" smtClean="0"/>
              <a:t>reliable transfer over a reliable channel</a:t>
            </a:r>
            <a:endParaRPr lang="en-US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428750"/>
            <a:ext cx="7896225" cy="3019425"/>
          </a:xfrm>
        </p:spPr>
        <p:txBody>
          <a:bodyPr/>
          <a:lstStyle/>
          <a:p>
            <a:r>
              <a:rPr lang="en-US" sz="2400" smtClean="0"/>
              <a:t>underlying channel perfectly reliable</a:t>
            </a:r>
          </a:p>
          <a:p>
            <a:pPr lvl="1"/>
            <a:r>
              <a:rPr lang="en-US" sz="2000" smtClean="0"/>
              <a:t>no bit erros</a:t>
            </a:r>
          </a:p>
          <a:p>
            <a:pPr lvl="1"/>
            <a:r>
              <a:rPr lang="en-US" sz="2000" smtClean="0"/>
              <a:t>no loss of packets</a:t>
            </a:r>
          </a:p>
          <a:p>
            <a:r>
              <a:rPr lang="en-US" sz="2400" smtClean="0"/>
              <a:t>separate FSMs for sender, receiver:</a:t>
            </a:r>
          </a:p>
          <a:p>
            <a:pPr lvl="1"/>
            <a:r>
              <a:rPr lang="en-US" sz="2000" smtClean="0"/>
              <a:t>sender sends data into underlying channel</a:t>
            </a:r>
          </a:p>
          <a:p>
            <a:pPr lvl="1"/>
            <a:r>
              <a:rPr lang="en-US" sz="2000" smtClean="0"/>
              <a:t>receiver read data from underlying channel</a:t>
            </a:r>
          </a:p>
        </p:txBody>
      </p:sp>
      <p:pic>
        <p:nvPicPr>
          <p:cNvPr id="32774" name="Picture 5" descr="rdt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4233863"/>
            <a:ext cx="681990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37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5E9D2490-F621-49BF-80AF-C3A647848AC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143000"/>
          </a:xfrm>
        </p:spPr>
        <p:txBody>
          <a:bodyPr/>
          <a:lstStyle/>
          <a:p>
            <a:r>
              <a:rPr lang="en-US" sz="3200" u="none" smtClean="0"/>
              <a:t>Rdt2.0: </a:t>
            </a:r>
            <a:r>
              <a:rPr lang="en-US" sz="3200" smtClean="0"/>
              <a:t>channel with bit errors</a:t>
            </a:r>
            <a:endParaRPr lang="en-US" smtClean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2975" y="1333500"/>
            <a:ext cx="7896225" cy="4448175"/>
          </a:xfrm>
        </p:spPr>
        <p:txBody>
          <a:bodyPr/>
          <a:lstStyle/>
          <a:p>
            <a:r>
              <a:rPr lang="en-US" sz="2400" smtClean="0"/>
              <a:t>underlying channel may flip bits in packet</a:t>
            </a:r>
          </a:p>
          <a:p>
            <a:pPr lvl="1"/>
            <a:r>
              <a:rPr lang="en-US" sz="2000" smtClean="0"/>
              <a:t>recall: UDP checksum to detect bit errors</a:t>
            </a:r>
          </a:p>
          <a:p>
            <a:r>
              <a:rPr lang="en-US" sz="2400" i="1" smtClean="0"/>
              <a:t>the</a:t>
            </a:r>
            <a:r>
              <a:rPr lang="en-US" sz="2400" smtClean="0"/>
              <a:t> question: how to recover from errors:</a:t>
            </a:r>
          </a:p>
          <a:p>
            <a:pPr lvl="1"/>
            <a:r>
              <a:rPr lang="en-US" sz="2000" i="1" smtClean="0">
                <a:solidFill>
                  <a:srgbClr val="FF0000"/>
                </a:solidFill>
              </a:rPr>
              <a:t>acknowledgements (ACKs):</a:t>
            </a:r>
            <a:r>
              <a:rPr lang="en-US" sz="2000" smtClean="0"/>
              <a:t> receiver explicitly tells sender that pkt received OK</a:t>
            </a:r>
          </a:p>
          <a:p>
            <a:pPr lvl="1"/>
            <a:r>
              <a:rPr lang="en-US" sz="2000" i="1" smtClean="0">
                <a:solidFill>
                  <a:srgbClr val="FF0000"/>
                </a:solidFill>
              </a:rPr>
              <a:t>negative acknowledgements (NAKs):</a:t>
            </a:r>
            <a:r>
              <a:rPr lang="en-US" sz="2000" smtClean="0"/>
              <a:t> receiver explicitly tells sender that pkt had errors</a:t>
            </a:r>
          </a:p>
          <a:p>
            <a:pPr lvl="1"/>
            <a:r>
              <a:rPr lang="en-US" sz="2000" smtClean="0"/>
              <a:t>sender retransmits pkt on receipt of NAK</a:t>
            </a:r>
          </a:p>
          <a:p>
            <a:pPr lvl="1"/>
            <a:r>
              <a:rPr lang="en-US" sz="2000" smtClean="0"/>
              <a:t>human scenarios using ACKs, NAKs?</a:t>
            </a:r>
          </a:p>
          <a:p>
            <a:r>
              <a:rPr lang="en-US" sz="2400" smtClean="0"/>
              <a:t>new mechanisms in </a:t>
            </a:r>
            <a:r>
              <a:rPr lang="en-US" sz="2400" b="1" smtClean="0">
                <a:latin typeface="Courier New" pitchFamily="49" charset="0"/>
              </a:rPr>
              <a:t>rdt2.0</a:t>
            </a:r>
            <a:r>
              <a:rPr lang="en-US" sz="2400" smtClean="0"/>
              <a:t> (beyond </a:t>
            </a:r>
            <a:r>
              <a:rPr lang="en-US" sz="2400" b="1" smtClean="0">
                <a:latin typeface="Courier New" pitchFamily="49" charset="0"/>
              </a:rPr>
              <a:t>rdt1.0</a:t>
            </a:r>
            <a:r>
              <a:rPr lang="en-US" sz="2400" smtClean="0"/>
              <a:t>):</a:t>
            </a:r>
          </a:p>
          <a:p>
            <a:pPr lvl="1"/>
            <a:r>
              <a:rPr lang="en-US" sz="2000" smtClean="0"/>
              <a:t>error detection</a:t>
            </a:r>
          </a:p>
          <a:p>
            <a:pPr lvl="1"/>
            <a:r>
              <a:rPr lang="en-US" sz="2000" smtClean="0"/>
              <a:t>receiver feedback: control msgs (ACK,NAK) rcvr-&gt;sender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84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F2B0524B-4689-4349-8A61-994FB85E956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3: Transport Layer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4000" y="1371600"/>
            <a:ext cx="38608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Chapter goals:</a:t>
            </a:r>
            <a:r>
              <a:rPr lang="en-US" sz="2400" smtClean="0"/>
              <a:t> </a:t>
            </a:r>
          </a:p>
          <a:p>
            <a:r>
              <a:rPr lang="en-US" sz="2000" smtClean="0"/>
              <a:t>understand principles behind transport layer services:</a:t>
            </a:r>
          </a:p>
          <a:p>
            <a:pPr lvl="1"/>
            <a:r>
              <a:rPr lang="en-US" sz="1800" smtClean="0"/>
              <a:t>multiplexing/demultiplexing</a:t>
            </a:r>
          </a:p>
          <a:p>
            <a:pPr lvl="1"/>
            <a:r>
              <a:rPr lang="en-US" sz="1800" smtClean="0"/>
              <a:t>reliable data transfer</a:t>
            </a:r>
          </a:p>
          <a:p>
            <a:pPr lvl="1"/>
            <a:r>
              <a:rPr lang="en-US" sz="1800" smtClean="0"/>
              <a:t>flow control</a:t>
            </a:r>
          </a:p>
          <a:p>
            <a:pPr lvl="1"/>
            <a:r>
              <a:rPr lang="en-US" sz="1800" smtClean="0"/>
              <a:t>congestion control (some now; more in connection with RT applications)</a:t>
            </a:r>
          </a:p>
          <a:p>
            <a:r>
              <a:rPr lang="en-US" sz="2000" smtClean="0"/>
              <a:t>instantiation and implementation in the Internet </a:t>
            </a:r>
            <a:endParaRPr lang="en-US" sz="2400" smtClean="0"/>
          </a:p>
        </p:txBody>
      </p:sp>
      <p:sp>
        <p:nvSpPr>
          <p:cNvPr id="184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371600"/>
            <a:ext cx="42672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Chapter Overview:</a:t>
            </a:r>
            <a:endParaRPr lang="en-US" sz="2400" smtClean="0"/>
          </a:p>
          <a:p>
            <a:r>
              <a:rPr lang="en-US" sz="2000" smtClean="0"/>
              <a:t>transport layer services</a:t>
            </a:r>
          </a:p>
          <a:p>
            <a:r>
              <a:rPr lang="en-US" sz="2000" smtClean="0"/>
              <a:t>multiplexing/demultiplexing</a:t>
            </a:r>
          </a:p>
          <a:p>
            <a:r>
              <a:rPr lang="en-US" sz="2000" smtClean="0"/>
              <a:t>connectionless transport: UDP</a:t>
            </a:r>
          </a:p>
          <a:p>
            <a:r>
              <a:rPr lang="en-US" sz="2000" smtClean="0"/>
              <a:t>principles of reliable data transfer</a:t>
            </a:r>
          </a:p>
          <a:p>
            <a:r>
              <a:rPr lang="en-US" sz="2000" smtClean="0"/>
              <a:t>connection-oriented transport: TCP</a:t>
            </a:r>
          </a:p>
          <a:p>
            <a:pPr lvl="1"/>
            <a:r>
              <a:rPr lang="en-US" sz="2000" smtClean="0"/>
              <a:t>reliable transfer</a:t>
            </a:r>
          </a:p>
          <a:p>
            <a:pPr lvl="1"/>
            <a:r>
              <a:rPr lang="en-US" sz="2000" smtClean="0"/>
              <a:t>flow control</a:t>
            </a:r>
          </a:p>
          <a:p>
            <a:pPr lvl="1"/>
            <a:r>
              <a:rPr lang="en-US" sz="2000" smtClean="0"/>
              <a:t>connection management</a:t>
            </a:r>
            <a:endParaRPr lang="en-US" sz="1800" smtClean="0"/>
          </a:p>
          <a:p>
            <a:pPr lvl="1"/>
            <a:r>
              <a:rPr lang="en-US" sz="1800" smtClean="0"/>
              <a:t>TCP congestion control</a:t>
            </a:r>
          </a:p>
          <a:p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82A930C6-0B43-4D8B-AEA1-42D017E86F6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rdt2.0: FSM specification</a:t>
            </a:r>
            <a:endParaRPr lang="en-US" smtClean="0"/>
          </a:p>
        </p:txBody>
      </p:sp>
      <p:pic>
        <p:nvPicPr>
          <p:cNvPr id="34821" name="Picture 3" descr="rdt20_s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962150"/>
            <a:ext cx="5083175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4" descr="rdt20_rcv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75" y="1509713"/>
            <a:ext cx="2020888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060450" y="5675313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sender FSM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5861050" y="5675313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omic Sans MS" pitchFamily="66" charset="0"/>
              </a:rPr>
              <a:t>receiver FSM</a:t>
            </a:r>
            <a:endParaRPr lang="en-US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82710C50-2485-46EA-9146-EAEA859AAB1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rdt2.0: in action (no errors)</a:t>
            </a:r>
            <a:endParaRPr lang="en-US" smtClean="0"/>
          </a:p>
        </p:txBody>
      </p:sp>
      <p:pic>
        <p:nvPicPr>
          <p:cNvPr id="35845" name="Picture 3" descr="rdt20_sen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962150"/>
            <a:ext cx="5083175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4" descr="rdt20_rcv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75" y="1509713"/>
            <a:ext cx="2020888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1060450" y="5675313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sender FSM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861050" y="5675313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omic Sans MS" pitchFamily="66" charset="0"/>
              </a:rPr>
              <a:t>receiver FSM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238125" y="3000375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6296025" y="2809875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573088" y="2011363"/>
            <a:ext cx="85725" cy="857250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4" name="Line 10"/>
          <p:cNvSpPr>
            <a:spLocks noChangeShapeType="1"/>
          </p:cNvSpPr>
          <p:nvPr/>
        </p:nvSpPr>
        <p:spPr bwMode="auto">
          <a:xfrm>
            <a:off x="2514600" y="2881313"/>
            <a:ext cx="3276600" cy="15525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5800725" y="4410075"/>
            <a:ext cx="95250" cy="1095375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6" name="Oval 12"/>
          <p:cNvSpPr>
            <a:spLocks noChangeArrowheads="1"/>
          </p:cNvSpPr>
          <p:nvPr/>
        </p:nvSpPr>
        <p:spPr bwMode="auto">
          <a:xfrm>
            <a:off x="2019300" y="3038475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7" name="Oval 13"/>
          <p:cNvSpPr>
            <a:spLocks noChangeArrowheads="1"/>
          </p:cNvSpPr>
          <p:nvPr/>
        </p:nvSpPr>
        <p:spPr bwMode="auto">
          <a:xfrm>
            <a:off x="238125" y="3000375"/>
            <a:ext cx="981075" cy="990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>
            <a:off x="674688" y="2886075"/>
            <a:ext cx="1852612" cy="3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59" name="Line 15"/>
          <p:cNvSpPr>
            <a:spLocks noChangeShapeType="1"/>
          </p:cNvSpPr>
          <p:nvPr/>
        </p:nvSpPr>
        <p:spPr bwMode="auto">
          <a:xfrm flipH="1" flipV="1">
            <a:off x="2705100" y="4638675"/>
            <a:ext cx="3057525" cy="857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60" name="Oval 16"/>
          <p:cNvSpPr>
            <a:spLocks noChangeArrowheads="1"/>
          </p:cNvSpPr>
          <p:nvPr/>
        </p:nvSpPr>
        <p:spPr bwMode="auto">
          <a:xfrm>
            <a:off x="2019300" y="3038475"/>
            <a:ext cx="981075" cy="990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61" name="Oval 17"/>
          <p:cNvSpPr>
            <a:spLocks noChangeArrowheads="1"/>
          </p:cNvSpPr>
          <p:nvPr/>
        </p:nvSpPr>
        <p:spPr bwMode="auto">
          <a:xfrm>
            <a:off x="233363" y="3005138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2962" name="Line 18"/>
          <p:cNvSpPr>
            <a:spLocks noChangeShapeType="1"/>
          </p:cNvSpPr>
          <p:nvPr/>
        </p:nvSpPr>
        <p:spPr bwMode="auto">
          <a:xfrm flipH="1">
            <a:off x="857250" y="4638675"/>
            <a:ext cx="1762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29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2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29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29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4"/>
                                            </p:cond>
                                          </p:stCondLst>
                                        </p:cTn>
                                        <p:tgtEl>
                                          <p:spTgt spid="8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2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82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1" grpId="0" animBg="1"/>
      <p:bldP spid="82952" grpId="0" animBg="1"/>
      <p:bldP spid="82953" grpId="0" animBg="1"/>
      <p:bldP spid="82954" grpId="0" animBg="1"/>
      <p:bldP spid="82955" grpId="0" animBg="1"/>
      <p:bldP spid="82956" grpId="0" animBg="1"/>
      <p:bldP spid="82957" grpId="0" animBg="1"/>
      <p:bldP spid="82958" grpId="0" animBg="1"/>
      <p:bldP spid="82959" grpId="0" animBg="1"/>
      <p:bldP spid="82960" grpId="0" animBg="1"/>
      <p:bldP spid="82961" grpId="0" animBg="1"/>
      <p:bldP spid="8296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4BBE4A71-6413-4505-8FBF-BCDECFCFAC2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rdt2.0: in action (error scenario)</a:t>
            </a:r>
            <a:endParaRPr lang="en-US" smtClean="0"/>
          </a:p>
        </p:txBody>
      </p:sp>
      <p:pic>
        <p:nvPicPr>
          <p:cNvPr id="36869" name="Picture 3" descr="rdt20_sen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838" y="1962150"/>
            <a:ext cx="5083175" cy="271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4" descr="rdt20_rcv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75" y="1509713"/>
            <a:ext cx="2020888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1060450" y="5675313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sender FSM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36872" name="Text Box 6"/>
          <p:cNvSpPr txBox="1">
            <a:spLocks noChangeArrowheads="1"/>
          </p:cNvSpPr>
          <p:nvPr/>
        </p:nvSpPr>
        <p:spPr bwMode="auto">
          <a:xfrm>
            <a:off x="5861050" y="5675313"/>
            <a:ext cx="212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9900"/>
                </a:solidFill>
                <a:latin typeface="Comic Sans MS" pitchFamily="66" charset="0"/>
              </a:rPr>
              <a:t>receiver FSM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238125" y="3000375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6296025" y="2809875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573088" y="2011363"/>
            <a:ext cx="85725" cy="857250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 flipV="1">
            <a:off x="2514600" y="1585913"/>
            <a:ext cx="3228975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5724525" y="1581150"/>
            <a:ext cx="104775" cy="762000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4" name="Oval 12"/>
          <p:cNvSpPr>
            <a:spLocks noChangeArrowheads="1"/>
          </p:cNvSpPr>
          <p:nvPr/>
        </p:nvSpPr>
        <p:spPr bwMode="auto">
          <a:xfrm>
            <a:off x="2019300" y="3038475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5" name="Oval 13"/>
          <p:cNvSpPr>
            <a:spLocks noChangeArrowheads="1"/>
          </p:cNvSpPr>
          <p:nvPr/>
        </p:nvSpPr>
        <p:spPr bwMode="auto">
          <a:xfrm>
            <a:off x="238125" y="3000375"/>
            <a:ext cx="981075" cy="990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>
            <a:off x="674688" y="2886075"/>
            <a:ext cx="1852612" cy="31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 flipH="1">
            <a:off x="3381375" y="2362200"/>
            <a:ext cx="2343150" cy="723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8" name="Oval 16"/>
          <p:cNvSpPr>
            <a:spLocks noChangeArrowheads="1"/>
          </p:cNvSpPr>
          <p:nvPr/>
        </p:nvSpPr>
        <p:spPr bwMode="auto">
          <a:xfrm>
            <a:off x="2019300" y="3038475"/>
            <a:ext cx="981075" cy="990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09" name="Oval 17"/>
          <p:cNvSpPr>
            <a:spLocks noChangeArrowheads="1"/>
          </p:cNvSpPr>
          <p:nvPr/>
        </p:nvSpPr>
        <p:spPr bwMode="auto">
          <a:xfrm>
            <a:off x="233363" y="3005138"/>
            <a:ext cx="981075" cy="990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H="1">
            <a:off x="857250" y="4638675"/>
            <a:ext cx="17621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3286125" y="3114675"/>
            <a:ext cx="104775" cy="800100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3343275" y="3929063"/>
            <a:ext cx="2486025" cy="495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5838825" y="4400550"/>
            <a:ext cx="95250" cy="1085850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85014" name="Line 22"/>
          <p:cNvSpPr>
            <a:spLocks noChangeShapeType="1"/>
          </p:cNvSpPr>
          <p:nvPr/>
        </p:nvSpPr>
        <p:spPr bwMode="auto">
          <a:xfrm flipH="1" flipV="1">
            <a:off x="2676525" y="4648200"/>
            <a:ext cx="3162300" cy="8096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50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850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0"/>
                                            </p:cond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 animBg="1"/>
      <p:bldP spid="85000" grpId="0" animBg="1"/>
      <p:bldP spid="85001" grpId="0" animBg="1"/>
      <p:bldP spid="85002" grpId="0" animBg="1"/>
      <p:bldP spid="85003" grpId="0" animBg="1"/>
      <p:bldP spid="85004" grpId="0" animBg="1"/>
      <p:bldP spid="85005" grpId="0" animBg="1"/>
      <p:bldP spid="85006" grpId="0" animBg="1"/>
      <p:bldP spid="85007" grpId="0" animBg="1"/>
      <p:bldP spid="85008" grpId="0" animBg="1"/>
      <p:bldP spid="85009" grpId="0" animBg="1"/>
      <p:bldP spid="85010" grpId="0" animBg="1"/>
      <p:bldP spid="85011" grpId="0" animBg="1"/>
      <p:bldP spid="85012" grpId="0" animBg="1"/>
      <p:bldP spid="85013" grpId="0" animBg="1"/>
      <p:bldP spid="850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C7B5E9B1-CBAD-4391-9402-9075198E4F9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rdt2.0 has an issue: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What happens if ACK/NAK corrupted?</a:t>
            </a:r>
            <a:endParaRPr lang="en-US" sz="2400" smtClean="0"/>
          </a:p>
          <a:p>
            <a:r>
              <a:rPr lang="en-US" sz="2000" smtClean="0"/>
              <a:t>sender doesn’t know what happened at receiver!</a:t>
            </a:r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What to do?</a:t>
            </a:r>
            <a:endParaRPr lang="en-US" sz="2400" smtClean="0"/>
          </a:p>
          <a:p>
            <a:r>
              <a:rPr lang="en-US" sz="2000" smtClean="0"/>
              <a:t>sender ACKs/NAKs receiver’s ACK/NAK? What if sender ACK/NAK lost?</a:t>
            </a:r>
          </a:p>
          <a:p>
            <a:r>
              <a:rPr lang="en-US" sz="2000" smtClean="0"/>
              <a:t>retransmit, but this might cause retransmission of correctly received pkt!</a:t>
            </a:r>
          </a:p>
          <a:p>
            <a:pPr>
              <a:buFont typeface="ZapfDingbats" pitchFamily="82" charset="2"/>
              <a:buNone/>
            </a:pPr>
            <a:endParaRPr lang="en-US" sz="2400" smtClean="0"/>
          </a:p>
          <a:p>
            <a:pPr>
              <a:buFont typeface="ZapfDingbats" pitchFamily="82" charset="2"/>
              <a:buNone/>
            </a:pPr>
            <a:endParaRPr lang="en-US" sz="2400" smtClean="0"/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3810000" cy="25622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Handling duplicates: </a:t>
            </a:r>
          </a:p>
          <a:p>
            <a:r>
              <a:rPr lang="en-US" sz="2000" smtClean="0"/>
              <a:t>sender adds </a:t>
            </a:r>
            <a:r>
              <a:rPr lang="en-US" sz="2000" i="1" smtClean="0">
                <a:solidFill>
                  <a:schemeClr val="accent2"/>
                </a:solidFill>
              </a:rPr>
              <a:t>sequence number</a:t>
            </a:r>
            <a:r>
              <a:rPr lang="en-US" sz="2000" smtClean="0"/>
              <a:t> to each pkt</a:t>
            </a:r>
          </a:p>
          <a:p>
            <a:r>
              <a:rPr lang="en-US" sz="2000" smtClean="0"/>
              <a:t>sender retransmits current pkt if ACK/NAK garbled</a:t>
            </a:r>
          </a:p>
          <a:p>
            <a:r>
              <a:rPr lang="en-US" sz="2000" smtClean="0"/>
              <a:t>receiver discards (doesn’t deliver up) duplicate pkt</a:t>
            </a:r>
          </a:p>
        </p:txBody>
      </p:sp>
      <p:sp>
        <p:nvSpPr>
          <p:cNvPr id="37895" name="Text Box 6"/>
          <p:cNvSpPr txBox="1">
            <a:spLocks noChangeArrowheads="1"/>
          </p:cNvSpPr>
          <p:nvPr/>
        </p:nvSpPr>
        <p:spPr bwMode="auto">
          <a:xfrm>
            <a:off x="4983163" y="4818063"/>
            <a:ext cx="32877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Sender sends one packet, </a:t>
            </a:r>
          </a:p>
          <a:p>
            <a:pPr algn="l"/>
            <a:r>
              <a:rPr lang="en-US" sz="2000">
                <a:latin typeface="Comic Sans MS" pitchFamily="66" charset="0"/>
              </a:rPr>
              <a:t>then waits for receiver </a:t>
            </a:r>
          </a:p>
          <a:p>
            <a:pPr algn="l"/>
            <a:r>
              <a:rPr lang="en-US" sz="2000">
                <a:latin typeface="Comic Sans MS" pitchFamily="66" charset="0"/>
              </a:rPr>
              <a:t>response</a:t>
            </a:r>
            <a:endParaRPr lang="en-US"/>
          </a:p>
        </p:txBody>
      </p:sp>
      <p:sp>
        <p:nvSpPr>
          <p:cNvPr id="37896" name="Rectangle 7"/>
          <p:cNvSpPr>
            <a:spLocks noChangeArrowheads="1"/>
          </p:cNvSpPr>
          <p:nvPr/>
        </p:nvSpPr>
        <p:spPr bwMode="auto">
          <a:xfrm>
            <a:off x="4895850" y="4686300"/>
            <a:ext cx="3467100" cy="12382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37897" name="Group 9"/>
          <p:cNvGrpSpPr>
            <a:grpSpLocks/>
          </p:cNvGrpSpPr>
          <p:nvPr/>
        </p:nvGrpSpPr>
        <p:grpSpPr bwMode="auto">
          <a:xfrm>
            <a:off x="4986338" y="4522788"/>
            <a:ext cx="1755775" cy="396875"/>
            <a:chOff x="2943" y="2669"/>
            <a:chExt cx="1106" cy="250"/>
          </a:xfrm>
        </p:grpSpPr>
        <p:sp>
          <p:nvSpPr>
            <p:cNvPr id="37898" name="Rectangle 8"/>
            <p:cNvSpPr>
              <a:spLocks noChangeArrowheads="1"/>
            </p:cNvSpPr>
            <p:nvPr/>
          </p:nvSpPr>
          <p:spPr bwMode="auto">
            <a:xfrm>
              <a:off x="2976" y="2712"/>
              <a:ext cx="1038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37899" name="Text Box 5"/>
            <p:cNvSpPr txBox="1">
              <a:spLocks noChangeArrowheads="1"/>
            </p:cNvSpPr>
            <p:nvPr/>
          </p:nvSpPr>
          <p:spPr bwMode="auto">
            <a:xfrm>
              <a:off x="2943" y="2669"/>
              <a:ext cx="11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stop and wait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2C2A86CA-058E-406C-B387-2D4275EC5EC8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38125"/>
            <a:ext cx="8277225" cy="1143000"/>
          </a:xfrm>
        </p:spPr>
        <p:txBody>
          <a:bodyPr/>
          <a:lstStyle/>
          <a:p>
            <a:r>
              <a:rPr lang="en-US" sz="3200" smtClean="0"/>
              <a:t>rdt2.1: sender, handles garbled ACK/NAKs</a:t>
            </a:r>
            <a:endParaRPr lang="en-US" smtClean="0"/>
          </a:p>
        </p:txBody>
      </p:sp>
      <p:pic>
        <p:nvPicPr>
          <p:cNvPr id="38917" name="Picture 5" descr="rdt21_sender_v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50" y="1271588"/>
            <a:ext cx="7943850" cy="513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FE19A6EF-7C82-444F-B7FD-FC1BDFC090E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8600"/>
            <a:ext cx="8324850" cy="1143000"/>
          </a:xfrm>
        </p:spPr>
        <p:txBody>
          <a:bodyPr/>
          <a:lstStyle/>
          <a:p>
            <a:r>
              <a:rPr lang="en-US" sz="3200" smtClean="0"/>
              <a:t>rdt2.1: receiver, handles garbled </a:t>
            </a:r>
            <a:r>
              <a:rPr lang="en-US" sz="2800" smtClean="0"/>
              <a:t>ACK/NAKs</a:t>
            </a:r>
            <a:endParaRPr lang="en-US" sz="3200" smtClean="0"/>
          </a:p>
        </p:txBody>
      </p:sp>
      <p:pic>
        <p:nvPicPr>
          <p:cNvPr id="39941" name="Picture 3" descr="rdt21_receiver_v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663" y="1419225"/>
            <a:ext cx="85471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49FE99AF-6CA9-49FF-8377-EABB5FB5E2C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rdt2.1: discussion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Sender:</a:t>
            </a:r>
            <a:endParaRPr lang="en-US" sz="2400" smtClean="0"/>
          </a:p>
          <a:p>
            <a:r>
              <a:rPr lang="en-US" sz="2400" smtClean="0"/>
              <a:t>seq # added to pkt</a:t>
            </a:r>
          </a:p>
          <a:p>
            <a:r>
              <a:rPr lang="en-US" sz="2400" smtClean="0"/>
              <a:t>two seq. #’s (0,1) will suffice.  Why?</a:t>
            </a:r>
          </a:p>
          <a:p>
            <a:r>
              <a:rPr lang="en-US" sz="2400" smtClean="0"/>
              <a:t>must check if received ACK/NAK corrupted </a:t>
            </a:r>
          </a:p>
          <a:p>
            <a:r>
              <a:rPr lang="en-US" sz="2400" smtClean="0"/>
              <a:t>twice as many states</a:t>
            </a:r>
          </a:p>
          <a:p>
            <a:pPr lvl="1"/>
            <a:r>
              <a:rPr lang="en-US" sz="2000" smtClean="0"/>
              <a:t>state must “remember” whether “current” pkt has 0 or 1 seq. #</a:t>
            </a:r>
          </a:p>
          <a:p>
            <a:endParaRPr lang="en-US" sz="2400" smtClean="0"/>
          </a:p>
        </p:txBody>
      </p:sp>
      <p:sp>
        <p:nvSpPr>
          <p:cNvPr id="4096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Receiver:</a:t>
            </a:r>
            <a:endParaRPr lang="en-US" sz="2400" smtClean="0"/>
          </a:p>
          <a:p>
            <a:r>
              <a:rPr lang="en-US" sz="2400" smtClean="0"/>
              <a:t>must check if received packet is duplicate</a:t>
            </a:r>
          </a:p>
          <a:p>
            <a:pPr lvl="1"/>
            <a:r>
              <a:rPr lang="en-US" sz="2000" smtClean="0"/>
              <a:t>state indicates whether 0 or 1 is expected pkt seq #</a:t>
            </a:r>
          </a:p>
          <a:p>
            <a:r>
              <a:rPr lang="en-US" sz="2400" smtClean="0"/>
              <a:t>note: receiver can </a:t>
            </a:r>
            <a:r>
              <a:rPr lang="en-US" sz="2400" i="1" smtClean="0"/>
              <a:t>not</a:t>
            </a:r>
            <a:r>
              <a:rPr lang="en-US" sz="2400" smtClean="0"/>
              <a:t> know if its last ACK/NAK received OK at sender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CCE9D789-75F0-43D3-97CD-E6AEF3BD70DA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rdt2.2: a NAK-free protocol</a:t>
            </a:r>
            <a:endParaRPr lang="en-US" smtClean="0"/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581150"/>
            <a:ext cx="3867150" cy="4648200"/>
          </a:xfrm>
        </p:spPr>
        <p:txBody>
          <a:bodyPr/>
          <a:lstStyle/>
          <a:p>
            <a:r>
              <a:rPr lang="en-US" sz="2400" smtClean="0"/>
              <a:t>same functionality as rdt2.1, using ACKs only:</a:t>
            </a:r>
          </a:p>
          <a:p>
            <a:pPr lvl="1"/>
            <a:r>
              <a:rPr lang="en-US" sz="2000" smtClean="0"/>
              <a:t>instead of NAK, receiver sends ACK for last pkt received OK</a:t>
            </a:r>
          </a:p>
          <a:p>
            <a:pPr lvl="2"/>
            <a:r>
              <a:rPr lang="en-US" sz="1800" smtClean="0"/>
              <a:t>receiver must </a:t>
            </a:r>
            <a:r>
              <a:rPr lang="en-US" sz="1800" i="1" smtClean="0"/>
              <a:t>explicitly</a:t>
            </a:r>
            <a:r>
              <a:rPr lang="en-US" sz="1800" smtClean="0"/>
              <a:t> include seq # of pkt being ACKed </a:t>
            </a:r>
          </a:p>
          <a:p>
            <a:pPr lvl="1"/>
            <a:r>
              <a:rPr lang="en-US" sz="2000" smtClean="0"/>
              <a:t>duplicate ACK at sender results in same action as NAK: </a:t>
            </a:r>
            <a:r>
              <a:rPr lang="en-US" sz="2000" i="1" smtClean="0"/>
              <a:t>retransmit current pkt</a:t>
            </a:r>
            <a:endParaRPr lang="en-US" sz="2000" smtClean="0"/>
          </a:p>
        </p:txBody>
      </p:sp>
      <p:pic>
        <p:nvPicPr>
          <p:cNvPr id="43014" name="Picture 7" descr="rdt22_sender_fr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5463" y="2033588"/>
            <a:ext cx="4467225" cy="389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 Box 8"/>
          <p:cNvSpPr txBox="1">
            <a:spLocks noChangeArrowheads="1"/>
          </p:cNvSpPr>
          <p:nvPr/>
        </p:nvSpPr>
        <p:spPr bwMode="auto">
          <a:xfrm>
            <a:off x="7005638" y="1370013"/>
            <a:ext cx="11509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sender</a:t>
            </a:r>
          </a:p>
          <a:p>
            <a:pPr algn="l"/>
            <a:r>
              <a:rPr lang="en-US">
                <a:solidFill>
                  <a:schemeClr val="accent2"/>
                </a:solidFill>
                <a:latin typeface="Comic Sans MS" pitchFamily="66" charset="0"/>
              </a:rPr>
              <a:t>FSM</a:t>
            </a:r>
            <a:endParaRPr lang="en-US"/>
          </a:p>
        </p:txBody>
      </p:sp>
      <p:sp>
        <p:nvSpPr>
          <p:cNvPr id="43016" name="Line 9"/>
          <p:cNvSpPr>
            <a:spLocks noChangeShapeType="1"/>
          </p:cNvSpPr>
          <p:nvPr/>
        </p:nvSpPr>
        <p:spPr bwMode="auto">
          <a:xfrm flipH="1">
            <a:off x="4895850" y="2600325"/>
            <a:ext cx="1228725" cy="19621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 flipH="1">
            <a:off x="4905375" y="3152775"/>
            <a:ext cx="2571750" cy="1400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18" name="Line 11"/>
          <p:cNvSpPr>
            <a:spLocks noChangeShapeType="1"/>
          </p:cNvSpPr>
          <p:nvPr/>
        </p:nvSpPr>
        <p:spPr bwMode="auto">
          <a:xfrm flipH="1">
            <a:off x="4914900" y="3524250"/>
            <a:ext cx="2971800" cy="1019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19" name="Line 12"/>
          <p:cNvSpPr>
            <a:spLocks noChangeShapeType="1"/>
          </p:cNvSpPr>
          <p:nvPr/>
        </p:nvSpPr>
        <p:spPr bwMode="auto">
          <a:xfrm flipH="1">
            <a:off x="4914900" y="4400550"/>
            <a:ext cx="3181350" cy="1555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43020" name="Text Box 13"/>
          <p:cNvSpPr txBox="1">
            <a:spLocks noChangeArrowheads="1"/>
          </p:cNvSpPr>
          <p:nvPr/>
        </p:nvSpPr>
        <p:spPr bwMode="auto">
          <a:xfrm>
            <a:off x="4667250" y="4283075"/>
            <a:ext cx="268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393E26D7-4A6F-491E-8168-1A5AB729C1B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rdt3.0: channels with errors </a:t>
            </a:r>
            <a:r>
              <a:rPr lang="en-US" sz="3200" i="1" smtClean="0"/>
              <a:t>and</a:t>
            </a:r>
            <a:r>
              <a:rPr lang="en-US" sz="3200" smtClean="0"/>
              <a:t> loss</a:t>
            </a:r>
            <a:endParaRPr lang="en-US" smtClean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New assumption:</a:t>
            </a:r>
            <a:r>
              <a:rPr lang="en-US" sz="2400" smtClean="0"/>
              <a:t> underlying channel can also lose packets (data or ACKs)</a:t>
            </a:r>
          </a:p>
          <a:p>
            <a:pPr lvl="1"/>
            <a:r>
              <a:rPr lang="en-US" sz="2000" smtClean="0"/>
              <a:t>checksum, seq. #, ACKs, retransmissions will be of help, but not enough</a:t>
            </a:r>
          </a:p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Q:</a:t>
            </a:r>
            <a:r>
              <a:rPr lang="en-US" sz="2400" smtClean="0"/>
              <a:t> how to deal with loss?</a:t>
            </a:r>
          </a:p>
        </p:txBody>
      </p:sp>
      <p:sp>
        <p:nvSpPr>
          <p:cNvPr id="4403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9575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Approach:</a:t>
            </a:r>
            <a:r>
              <a:rPr lang="en-US" sz="2400" smtClean="0"/>
              <a:t> sender waits “reasonable” amount of time for ACK </a:t>
            </a:r>
          </a:p>
          <a:p>
            <a:r>
              <a:rPr lang="en-US" sz="2000" smtClean="0"/>
              <a:t>retransmits if no ACK received in this time</a:t>
            </a:r>
          </a:p>
          <a:p>
            <a:r>
              <a:rPr lang="en-US" sz="2000" smtClean="0"/>
              <a:t>if pkt (or ACK) just delayed (not lost):</a:t>
            </a:r>
          </a:p>
          <a:p>
            <a:pPr lvl="1"/>
            <a:r>
              <a:rPr lang="en-US" sz="2000" smtClean="0"/>
              <a:t>retransmission will be  duplicate, but use of seq. #’s already handles this</a:t>
            </a:r>
            <a:endParaRPr lang="en-US" sz="1800" smtClean="0"/>
          </a:p>
          <a:p>
            <a:pPr lvl="1"/>
            <a:r>
              <a:rPr lang="en-US" sz="2000" smtClean="0"/>
              <a:t>receiver must specify seq # of pkt being ACKed</a:t>
            </a:r>
            <a:endParaRPr lang="en-US" sz="1800" smtClean="0"/>
          </a:p>
          <a:p>
            <a:r>
              <a:rPr lang="en-US" sz="2000" smtClean="0"/>
              <a:t>requires countdown timer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06181A02-84E9-4C8D-AA5E-0D3EE822D1AB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rdt3.0 sender</a:t>
            </a:r>
            <a:endParaRPr lang="en-US" smtClean="0"/>
          </a:p>
        </p:txBody>
      </p:sp>
      <p:pic>
        <p:nvPicPr>
          <p:cNvPr id="45061" name="Picture 3" descr="rdt30_s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0225" y="1000125"/>
            <a:ext cx="61341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8673C110-CF81-4720-9695-DF24792097A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4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US" sz="2800" smtClean="0"/>
              <a:t>Transport services and protocols</a:t>
            </a:r>
            <a:endParaRPr lang="en-US" smtClean="0"/>
          </a:p>
        </p:txBody>
      </p:sp>
      <p:sp>
        <p:nvSpPr>
          <p:cNvPr id="10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400175"/>
            <a:ext cx="4086225" cy="5114925"/>
          </a:xfrm>
        </p:spPr>
        <p:txBody>
          <a:bodyPr/>
          <a:lstStyle/>
          <a:p>
            <a:r>
              <a:rPr lang="en-US" sz="2000" smtClean="0"/>
              <a:t>provide</a:t>
            </a:r>
            <a:r>
              <a:rPr lang="en-US" sz="2000" i="1" smtClean="0">
                <a:solidFill>
                  <a:srgbClr val="FF0000"/>
                </a:solidFill>
              </a:rPr>
              <a:t> logical communication</a:t>
            </a:r>
            <a:r>
              <a:rPr lang="en-US" sz="2000" smtClean="0"/>
              <a:t> between app’ processes running on different hosts</a:t>
            </a:r>
          </a:p>
          <a:p>
            <a:r>
              <a:rPr lang="en-US" sz="2000" smtClean="0"/>
              <a:t>transport protocols run in end systems </a:t>
            </a:r>
          </a:p>
          <a:p>
            <a:r>
              <a:rPr lang="en-US" sz="2000" smtClean="0">
                <a:solidFill>
                  <a:srgbClr val="FF0000"/>
                </a:solidFill>
              </a:rPr>
              <a:t>transport vs network layer services:</a:t>
            </a:r>
            <a:endParaRPr lang="en-US" sz="2000" smtClean="0"/>
          </a:p>
          <a:p>
            <a:pPr lvl="1"/>
            <a:r>
              <a:rPr lang="en-US" sz="1800" i="1" smtClean="0">
                <a:solidFill>
                  <a:schemeClr val="accent2"/>
                </a:solidFill>
              </a:rPr>
              <a:t>network layer:</a:t>
            </a:r>
            <a:r>
              <a:rPr lang="en-US" sz="1800" smtClean="0"/>
              <a:t> data transfer between end systems</a:t>
            </a:r>
          </a:p>
          <a:p>
            <a:pPr lvl="1"/>
            <a:r>
              <a:rPr lang="en-US" sz="1800" i="1" smtClean="0">
                <a:solidFill>
                  <a:schemeClr val="accent2"/>
                </a:solidFill>
              </a:rPr>
              <a:t>transport layer:</a:t>
            </a:r>
            <a:r>
              <a:rPr lang="en-US" sz="1800" smtClean="0"/>
              <a:t> data transfer between processes </a:t>
            </a:r>
          </a:p>
          <a:p>
            <a:pPr lvl="2"/>
            <a:r>
              <a:rPr lang="en-US" sz="1600" smtClean="0"/>
              <a:t>uses and enhances, network layer services </a:t>
            </a:r>
          </a:p>
          <a:p>
            <a:pPr lvl="1"/>
            <a:endParaRPr lang="en-US" sz="1800" smtClean="0"/>
          </a:p>
          <a:p>
            <a:endParaRPr lang="en-US" sz="2400" smtClean="0"/>
          </a:p>
        </p:txBody>
      </p:sp>
      <p:sp>
        <p:nvSpPr>
          <p:cNvPr id="1045" name="Freeform 5"/>
          <p:cNvSpPr>
            <a:spLocks/>
          </p:cNvSpPr>
          <p:nvPr/>
        </p:nvSpPr>
        <p:spPr bwMode="auto">
          <a:xfrm>
            <a:off x="6788150" y="2019300"/>
            <a:ext cx="1798638" cy="1674813"/>
          </a:xfrm>
          <a:custGeom>
            <a:avLst/>
            <a:gdLst>
              <a:gd name="T0" fmla="*/ 463191048 w 1292"/>
              <a:gd name="T1" fmla="*/ 12467015 h 1255"/>
              <a:gd name="T2" fmla="*/ 67831758 w 1292"/>
              <a:gd name="T3" fmla="*/ 279604333 h 1255"/>
              <a:gd name="T4" fmla="*/ 56203262 w 1292"/>
              <a:gd name="T5" fmla="*/ 931422866 h 1255"/>
              <a:gd name="T6" fmla="*/ 102715877 w 1292"/>
              <a:gd name="T7" fmla="*/ 1476385786 h 1255"/>
              <a:gd name="T8" fmla="*/ 474819545 w 1292"/>
              <a:gd name="T9" fmla="*/ 1551183840 h 1255"/>
              <a:gd name="T10" fmla="*/ 1253910889 w 1292"/>
              <a:gd name="T11" fmla="*/ 2010662936 h 1255"/>
              <a:gd name="T12" fmla="*/ 1928348723 w 1292"/>
              <a:gd name="T13" fmla="*/ 2147483647 h 1255"/>
              <a:gd name="T14" fmla="*/ 2147483647 w 1292"/>
              <a:gd name="T15" fmla="*/ 1818322414 h 1255"/>
              <a:gd name="T16" fmla="*/ 2147483647 w 1292"/>
              <a:gd name="T17" fmla="*/ 792510861 h 1255"/>
              <a:gd name="T18" fmla="*/ 2147483647 w 1292"/>
              <a:gd name="T19" fmla="*/ 375774677 h 1255"/>
              <a:gd name="T20" fmla="*/ 1451591154 w 1292"/>
              <a:gd name="T21" fmla="*/ 204806280 h 1255"/>
              <a:gd name="T22" fmla="*/ 463191048 w 1292"/>
              <a:gd name="T23" fmla="*/ 12467015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46" name="Freeform 6"/>
          <p:cNvSpPr>
            <a:spLocks/>
          </p:cNvSpPr>
          <p:nvPr/>
        </p:nvSpPr>
        <p:spPr bwMode="auto">
          <a:xfrm>
            <a:off x="4908550" y="1876425"/>
            <a:ext cx="1866900" cy="1589088"/>
          </a:xfrm>
          <a:custGeom>
            <a:avLst/>
            <a:gdLst>
              <a:gd name="T0" fmla="*/ 1067567219 w 1340"/>
              <a:gd name="T1" fmla="*/ 74768515 h 1191"/>
              <a:gd name="T2" fmla="*/ 159164356 w 1340"/>
              <a:gd name="T3" fmla="*/ 106813130 h 1191"/>
              <a:gd name="T4" fmla="*/ 112579645 w 1340"/>
              <a:gd name="T5" fmla="*/ 715646021 h 1191"/>
              <a:gd name="T6" fmla="*/ 54349083 w 1340"/>
              <a:gd name="T7" fmla="*/ 1281754720 h 1191"/>
              <a:gd name="T8" fmla="*/ 217394940 w 1340"/>
              <a:gd name="T9" fmla="*/ 1548787106 h 1191"/>
              <a:gd name="T10" fmla="*/ 1044274167 w 1340"/>
              <a:gd name="T11" fmla="*/ 1559467748 h 1191"/>
              <a:gd name="T12" fmla="*/ 1242260233 w 1340"/>
              <a:gd name="T13" fmla="*/ 2008081383 h 1191"/>
              <a:gd name="T14" fmla="*/ 2147483647 w 1340"/>
              <a:gd name="T15" fmla="*/ 1954675506 h 1191"/>
              <a:gd name="T16" fmla="*/ 2147483647 w 1340"/>
              <a:gd name="T17" fmla="*/ 1014722667 h 1191"/>
              <a:gd name="T18" fmla="*/ 2147483647 w 1340"/>
              <a:gd name="T19" fmla="*/ 608832766 h 1191"/>
              <a:gd name="T20" fmla="*/ 1475184136 w 1340"/>
              <a:gd name="T21" fmla="*/ 512701654 h 1191"/>
              <a:gd name="T22" fmla="*/ 1067567219 w 1340"/>
              <a:gd name="T23" fmla="*/ 74768515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40"/>
              <a:gd name="T37" fmla="*/ 0 h 1191"/>
              <a:gd name="T38" fmla="*/ 1340 w 1340"/>
              <a:gd name="T39" fmla="*/ 1191 h 119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47" name="Freeform 7"/>
          <p:cNvSpPr>
            <a:spLocks/>
          </p:cNvSpPr>
          <p:nvPr/>
        </p:nvSpPr>
        <p:spPr bwMode="auto">
          <a:xfrm>
            <a:off x="5276850" y="3327400"/>
            <a:ext cx="2974975" cy="2219325"/>
          </a:xfrm>
          <a:custGeom>
            <a:avLst/>
            <a:gdLst>
              <a:gd name="T0" fmla="*/ 52425049 w 2135"/>
              <a:gd name="T1" fmla="*/ 1162592459 h 1662"/>
              <a:gd name="T2" fmla="*/ 203872871 w 2135"/>
              <a:gd name="T3" fmla="*/ 135516366 h 1662"/>
              <a:gd name="T4" fmla="*/ 1275663471 w 2135"/>
              <a:gd name="T5" fmla="*/ 349490255 h 1662"/>
              <a:gd name="T6" fmla="*/ 2147483647 w 2135"/>
              <a:gd name="T7" fmla="*/ 178311177 h 1662"/>
              <a:gd name="T8" fmla="*/ 2147483647 w 2135"/>
              <a:gd name="T9" fmla="*/ 723946073 h 1662"/>
              <a:gd name="T10" fmla="*/ 2147483647 w 2135"/>
              <a:gd name="T11" fmla="*/ 2039885565 h 1662"/>
              <a:gd name="T12" fmla="*/ 2147483647 w 2135"/>
              <a:gd name="T13" fmla="*/ 2147483647 h 1662"/>
              <a:gd name="T14" fmla="*/ 1578560726 w 2135"/>
              <a:gd name="T15" fmla="*/ 2147483647 h 1662"/>
              <a:gd name="T16" fmla="*/ 972766565 w 2135"/>
              <a:gd name="T17" fmla="*/ 2147483647 h 1662"/>
              <a:gd name="T18" fmla="*/ 355322021 w 2135"/>
              <a:gd name="T19" fmla="*/ 1900802564 h 1662"/>
              <a:gd name="T20" fmla="*/ 52425049 w 2135"/>
              <a:gd name="T21" fmla="*/ 1162592459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48" name="Group 8"/>
          <p:cNvGrpSpPr>
            <a:grpSpLocks/>
          </p:cNvGrpSpPr>
          <p:nvPr/>
        </p:nvGrpSpPr>
        <p:grpSpPr bwMode="auto">
          <a:xfrm>
            <a:off x="5026025" y="2011363"/>
            <a:ext cx="733425" cy="319087"/>
            <a:chOff x="3552" y="246"/>
            <a:chExt cx="527" cy="248"/>
          </a:xfrm>
        </p:grpSpPr>
        <p:graphicFrame>
          <p:nvGraphicFramePr>
            <p:cNvPr id="1039" name="Object 9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p:oleObj spid="_x0000_s1039" name="Clip" r:id="rId3" imgW="1305000" imgH="1085760" progId="MS_ClipArt_Gallery.2">
                <p:embed/>
              </p:oleObj>
            </a:graphicData>
          </a:graphic>
        </p:graphicFrame>
        <p:graphicFrame>
          <p:nvGraphicFramePr>
            <p:cNvPr id="1040" name="Object 10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p:oleObj spid="_x0000_s1040" name="Clip" r:id="rId4" imgW="676440" imgH="485640" progId="MS_ClipArt_Gallery.2">
                <p:embed/>
              </p:oleObj>
            </a:graphicData>
          </a:graphic>
        </p:graphicFrame>
        <p:sp>
          <p:nvSpPr>
            <p:cNvPr id="1299" name="Line 11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49" name="Group 12"/>
          <p:cNvGrpSpPr>
            <a:grpSpLocks/>
          </p:cNvGrpSpPr>
          <p:nvPr/>
        </p:nvGrpSpPr>
        <p:grpSpPr bwMode="auto">
          <a:xfrm>
            <a:off x="5026025" y="2606675"/>
            <a:ext cx="733425" cy="319088"/>
            <a:chOff x="3552" y="246"/>
            <a:chExt cx="527" cy="248"/>
          </a:xfrm>
        </p:grpSpPr>
        <p:graphicFrame>
          <p:nvGraphicFramePr>
            <p:cNvPr id="1037" name="Object 13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p:oleObj spid="_x0000_s1037" name="Clip" r:id="rId5" imgW="1305000" imgH="1085760" progId="MS_ClipArt_Gallery.2">
                <p:embed/>
              </p:oleObj>
            </a:graphicData>
          </a:graphic>
        </p:graphicFrame>
        <p:graphicFrame>
          <p:nvGraphicFramePr>
            <p:cNvPr id="1038" name="Object 14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p:oleObj spid="_x0000_s1038" name="Clip" r:id="rId6" imgW="676440" imgH="485640" progId="MS_ClipArt_Gallery.2">
                <p:embed/>
              </p:oleObj>
            </a:graphicData>
          </a:graphic>
        </p:graphicFrame>
        <p:sp>
          <p:nvSpPr>
            <p:cNvPr id="1298" name="Line 15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50" name="Group 16"/>
          <p:cNvGrpSpPr>
            <a:grpSpLocks/>
          </p:cNvGrpSpPr>
          <p:nvPr/>
        </p:nvGrpSpPr>
        <p:grpSpPr bwMode="auto">
          <a:xfrm>
            <a:off x="5402263" y="2393950"/>
            <a:ext cx="69850" cy="214313"/>
            <a:chOff x="3842" y="406"/>
            <a:chExt cx="51" cy="167"/>
          </a:xfrm>
        </p:grpSpPr>
        <p:sp>
          <p:nvSpPr>
            <p:cNvPr id="1295" name="Oval 17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96" name="Oval 18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97" name="Oval 19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51" name="Group 20"/>
          <p:cNvGrpSpPr>
            <a:grpSpLocks/>
          </p:cNvGrpSpPr>
          <p:nvPr/>
        </p:nvGrpSpPr>
        <p:grpSpPr bwMode="auto">
          <a:xfrm>
            <a:off x="5872163" y="2897188"/>
            <a:ext cx="209550" cy="395287"/>
            <a:chOff x="4180" y="783"/>
            <a:chExt cx="150" cy="307"/>
          </a:xfrm>
        </p:grpSpPr>
        <p:sp>
          <p:nvSpPr>
            <p:cNvPr id="1287" name="AutoShape 2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8" name="Rectangle 2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9" name="Rectangle 2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90" name="AutoShape 2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91" name="Line 2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92" name="Line 2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93" name="Rectangle 2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94" name="Rectangle 2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52" name="Group 29"/>
          <p:cNvGrpSpPr>
            <a:grpSpLocks/>
          </p:cNvGrpSpPr>
          <p:nvPr/>
        </p:nvGrpSpPr>
        <p:grpSpPr bwMode="auto">
          <a:xfrm rot="-5400000">
            <a:off x="6184900" y="2974975"/>
            <a:ext cx="80963" cy="233363"/>
            <a:chOff x="3842" y="406"/>
            <a:chExt cx="51" cy="167"/>
          </a:xfrm>
        </p:grpSpPr>
        <p:sp>
          <p:nvSpPr>
            <p:cNvPr id="1284" name="Oval 30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5" name="Oval 31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6" name="Oval 32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53" name="Line 33"/>
          <p:cNvSpPr>
            <a:spLocks noChangeShapeType="1"/>
          </p:cNvSpPr>
          <p:nvPr/>
        </p:nvSpPr>
        <p:spPr bwMode="auto">
          <a:xfrm>
            <a:off x="6008688" y="2805113"/>
            <a:ext cx="495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4" name="Line 34"/>
          <p:cNvSpPr>
            <a:spLocks noChangeShapeType="1"/>
          </p:cNvSpPr>
          <p:nvPr/>
        </p:nvSpPr>
        <p:spPr bwMode="auto">
          <a:xfrm>
            <a:off x="6011863" y="2801938"/>
            <a:ext cx="1587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5" name="Line 35"/>
          <p:cNvSpPr>
            <a:spLocks noChangeShapeType="1"/>
          </p:cNvSpPr>
          <p:nvPr/>
        </p:nvSpPr>
        <p:spPr bwMode="auto">
          <a:xfrm>
            <a:off x="6507163" y="2800350"/>
            <a:ext cx="1587" cy="82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6" name="Line 36"/>
          <p:cNvSpPr>
            <a:spLocks noChangeShapeType="1"/>
          </p:cNvSpPr>
          <p:nvPr/>
        </p:nvSpPr>
        <p:spPr bwMode="auto">
          <a:xfrm>
            <a:off x="5708650" y="2265363"/>
            <a:ext cx="288925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7" name="Line 37"/>
          <p:cNvSpPr>
            <a:spLocks noChangeShapeType="1"/>
          </p:cNvSpPr>
          <p:nvPr/>
        </p:nvSpPr>
        <p:spPr bwMode="auto">
          <a:xfrm flipV="1">
            <a:off x="5721350" y="2551113"/>
            <a:ext cx="276225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58" name="Line 38"/>
          <p:cNvSpPr>
            <a:spLocks noChangeShapeType="1"/>
          </p:cNvSpPr>
          <p:nvPr/>
        </p:nvSpPr>
        <p:spPr bwMode="auto">
          <a:xfrm flipV="1">
            <a:off x="6248400" y="2636838"/>
            <a:ext cx="1588" cy="163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59" name="Group 39"/>
          <p:cNvGrpSpPr>
            <a:grpSpLocks/>
          </p:cNvGrpSpPr>
          <p:nvPr/>
        </p:nvGrpSpPr>
        <p:grpSpPr bwMode="auto">
          <a:xfrm>
            <a:off x="6367463" y="2874963"/>
            <a:ext cx="209550" cy="395287"/>
            <a:chOff x="4180" y="783"/>
            <a:chExt cx="150" cy="307"/>
          </a:xfrm>
        </p:grpSpPr>
        <p:sp>
          <p:nvSpPr>
            <p:cNvPr id="1276" name="AutoShape 4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77" name="Rectangle 4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78" name="Rectangle 4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79" name="AutoShape 4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0" name="Line 4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1" name="Line 4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2" name="Rectangle 4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83" name="Rectangle 4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60" name="Group 48"/>
          <p:cNvGrpSpPr>
            <a:grpSpLocks/>
          </p:cNvGrpSpPr>
          <p:nvPr/>
        </p:nvGrpSpPr>
        <p:grpSpPr bwMode="auto">
          <a:xfrm>
            <a:off x="5410200" y="3494088"/>
            <a:ext cx="479425" cy="925512"/>
            <a:chOff x="3314" y="1248"/>
            <a:chExt cx="344" cy="694"/>
          </a:xfrm>
        </p:grpSpPr>
        <p:graphicFrame>
          <p:nvGraphicFramePr>
            <p:cNvPr id="1035" name="Object 49"/>
            <p:cNvGraphicFramePr>
              <a:graphicFrameLocks noChangeAspect="1"/>
            </p:cNvGraphicFramePr>
            <p:nvPr/>
          </p:nvGraphicFramePr>
          <p:xfrm>
            <a:off x="3314" y="1248"/>
            <a:ext cx="299" cy="248"/>
          </p:xfrm>
          <a:graphic>
            <a:graphicData uri="http://schemas.openxmlformats.org/presentationml/2006/ole">
              <p:oleObj spid="_x0000_s1035" name="Clip" r:id="rId7" imgW="1305000" imgH="1085760" progId="MS_ClipArt_Gallery.2">
                <p:embed/>
              </p:oleObj>
            </a:graphicData>
          </a:graphic>
        </p:graphicFrame>
        <p:sp>
          <p:nvSpPr>
            <p:cNvPr id="1269" name="Line 50"/>
            <p:cNvSpPr>
              <a:spLocks noChangeShapeType="1"/>
            </p:cNvSpPr>
            <p:nvPr/>
          </p:nvSpPr>
          <p:spPr bwMode="auto">
            <a:xfrm flipV="1">
              <a:off x="3606" y="1433"/>
              <a:ext cx="5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036" name="Object 51"/>
            <p:cNvGraphicFramePr>
              <a:graphicFrameLocks noChangeAspect="1"/>
            </p:cNvGraphicFramePr>
            <p:nvPr/>
          </p:nvGraphicFramePr>
          <p:xfrm>
            <a:off x="3314" y="1694"/>
            <a:ext cx="299" cy="248"/>
          </p:xfrm>
          <a:graphic>
            <a:graphicData uri="http://schemas.openxmlformats.org/presentationml/2006/ole">
              <p:oleObj spid="_x0000_s1036" name="Clip" r:id="rId8" imgW="1305000" imgH="1085760" progId="MS_ClipArt_Gallery.2">
                <p:embed/>
              </p:oleObj>
            </a:graphicData>
          </a:graphic>
        </p:graphicFrame>
        <p:sp>
          <p:nvSpPr>
            <p:cNvPr id="1270" name="Line 52"/>
            <p:cNvSpPr>
              <a:spLocks noChangeShapeType="1"/>
            </p:cNvSpPr>
            <p:nvPr/>
          </p:nvSpPr>
          <p:spPr bwMode="auto">
            <a:xfrm flipV="1">
              <a:off x="3606" y="1882"/>
              <a:ext cx="5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71" name="Group 53"/>
            <p:cNvGrpSpPr>
              <a:grpSpLocks/>
            </p:cNvGrpSpPr>
            <p:nvPr/>
          </p:nvGrpSpPr>
          <p:grpSpPr bwMode="auto">
            <a:xfrm>
              <a:off x="3404" y="1504"/>
              <a:ext cx="51" cy="167"/>
              <a:chOff x="3842" y="406"/>
              <a:chExt cx="51" cy="167"/>
            </a:xfrm>
          </p:grpSpPr>
          <p:sp>
            <p:nvSpPr>
              <p:cNvPr id="1273" name="Oval 54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4" name="Oval 55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75" name="Oval 56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1272" name="Line 57"/>
            <p:cNvSpPr>
              <a:spLocks noChangeShapeType="1"/>
            </p:cNvSpPr>
            <p:nvPr/>
          </p:nvSpPr>
          <p:spPr bwMode="auto">
            <a:xfrm>
              <a:off x="3654" y="143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aphicFrame>
        <p:nvGraphicFramePr>
          <p:cNvPr id="1026" name="Object 58"/>
          <p:cNvGraphicFramePr>
            <a:graphicFrameLocks noChangeAspect="1"/>
          </p:cNvGraphicFramePr>
          <p:nvPr/>
        </p:nvGraphicFramePr>
        <p:xfrm>
          <a:off x="6278563" y="4503738"/>
          <a:ext cx="417512" cy="331787"/>
        </p:xfrm>
        <a:graphic>
          <a:graphicData uri="http://schemas.openxmlformats.org/presentationml/2006/ole">
            <p:oleObj spid="_x0000_s1026" name="Clip" r:id="rId9" imgW="1305000" imgH="1085760" progId="MS_ClipArt_Gallery.2">
              <p:embed/>
            </p:oleObj>
          </a:graphicData>
        </a:graphic>
      </p:graphicFrame>
      <p:graphicFrame>
        <p:nvGraphicFramePr>
          <p:cNvPr id="1027" name="Object 59"/>
          <p:cNvGraphicFramePr>
            <a:graphicFrameLocks noChangeAspect="1"/>
          </p:cNvGraphicFramePr>
          <p:nvPr/>
        </p:nvGraphicFramePr>
        <p:xfrm>
          <a:off x="5664200" y="4492625"/>
          <a:ext cx="415925" cy="330200"/>
        </p:xfrm>
        <a:graphic>
          <a:graphicData uri="http://schemas.openxmlformats.org/presentationml/2006/ole">
            <p:oleObj spid="_x0000_s1027" name="Clip" r:id="rId10" imgW="1305000" imgH="1085760" progId="MS_ClipArt_Gallery.2">
              <p:embed/>
            </p:oleObj>
          </a:graphicData>
        </a:graphic>
      </p:graphicFrame>
      <p:sp>
        <p:nvSpPr>
          <p:cNvPr id="1061" name="Oval 60"/>
          <p:cNvSpPr>
            <a:spLocks noChangeArrowheads="1"/>
          </p:cNvSpPr>
          <p:nvPr/>
        </p:nvSpPr>
        <p:spPr bwMode="auto">
          <a:xfrm rot="-5400000">
            <a:off x="6080919" y="4596606"/>
            <a:ext cx="63500" cy="6508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2" name="Oval 61"/>
          <p:cNvSpPr>
            <a:spLocks noChangeArrowheads="1"/>
          </p:cNvSpPr>
          <p:nvPr/>
        </p:nvSpPr>
        <p:spPr bwMode="auto">
          <a:xfrm rot="-5400000">
            <a:off x="6165851" y="4594225"/>
            <a:ext cx="63500" cy="6667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3" name="Oval 62"/>
          <p:cNvSpPr>
            <a:spLocks noChangeArrowheads="1"/>
          </p:cNvSpPr>
          <p:nvPr/>
        </p:nvSpPr>
        <p:spPr bwMode="auto">
          <a:xfrm rot="-5400000">
            <a:off x="6243637" y="4598988"/>
            <a:ext cx="61913" cy="6508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4" name="Line 63"/>
          <p:cNvSpPr>
            <a:spLocks noChangeShapeType="1"/>
          </p:cNvSpPr>
          <p:nvPr/>
        </p:nvSpPr>
        <p:spPr bwMode="auto">
          <a:xfrm rot="-5400000">
            <a:off x="6503194" y="4479132"/>
            <a:ext cx="603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5" name="Line 64"/>
          <p:cNvSpPr>
            <a:spLocks noChangeShapeType="1"/>
          </p:cNvSpPr>
          <p:nvPr/>
        </p:nvSpPr>
        <p:spPr bwMode="auto">
          <a:xfrm rot="5400000" flipH="1">
            <a:off x="5876925" y="4470400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6" name="Line 65"/>
          <p:cNvSpPr>
            <a:spLocks noChangeShapeType="1"/>
          </p:cNvSpPr>
          <p:nvPr/>
        </p:nvSpPr>
        <p:spPr bwMode="auto">
          <a:xfrm rot="16200000" flipV="1">
            <a:off x="6223794" y="4131469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7" name="Line 66"/>
          <p:cNvSpPr>
            <a:spLocks noChangeShapeType="1"/>
          </p:cNvSpPr>
          <p:nvPr/>
        </p:nvSpPr>
        <p:spPr bwMode="auto">
          <a:xfrm flipV="1">
            <a:off x="5889625" y="4070350"/>
            <a:ext cx="936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8" name="Line 67"/>
          <p:cNvSpPr>
            <a:spLocks noChangeShapeType="1"/>
          </p:cNvSpPr>
          <p:nvPr/>
        </p:nvSpPr>
        <p:spPr bwMode="auto">
          <a:xfrm>
            <a:off x="6491288" y="4116388"/>
            <a:ext cx="303212" cy="385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69" name="Line 68"/>
          <p:cNvSpPr>
            <a:spLocks noChangeShapeType="1"/>
          </p:cNvSpPr>
          <p:nvPr/>
        </p:nvSpPr>
        <p:spPr bwMode="auto">
          <a:xfrm flipH="1">
            <a:off x="7286625" y="4113213"/>
            <a:ext cx="279400" cy="392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1028" name="Object 69"/>
          <p:cNvGraphicFramePr>
            <a:graphicFrameLocks noChangeAspect="1"/>
          </p:cNvGraphicFramePr>
          <p:nvPr/>
        </p:nvGraphicFramePr>
        <p:xfrm>
          <a:off x="7464425" y="3665538"/>
          <a:ext cx="203200" cy="241300"/>
        </p:xfrm>
        <a:graphic>
          <a:graphicData uri="http://schemas.openxmlformats.org/presentationml/2006/ole">
            <p:oleObj spid="_x0000_s1028" name="Clip" r:id="rId11" imgW="981000" imgH="1209600" progId="MS_ClipArt_Gallery.2">
              <p:embed/>
            </p:oleObj>
          </a:graphicData>
        </a:graphic>
      </p:graphicFrame>
      <p:graphicFrame>
        <p:nvGraphicFramePr>
          <p:cNvPr id="1029" name="Object 70"/>
          <p:cNvGraphicFramePr>
            <a:graphicFrameLocks noChangeAspect="1"/>
          </p:cNvGraphicFramePr>
          <p:nvPr/>
        </p:nvGraphicFramePr>
        <p:xfrm>
          <a:off x="6127750" y="3746500"/>
          <a:ext cx="203200" cy="239713"/>
        </p:xfrm>
        <a:graphic>
          <a:graphicData uri="http://schemas.openxmlformats.org/presentationml/2006/ole">
            <p:oleObj spid="_x0000_s1029" name="Clip" r:id="rId12" imgW="981000" imgH="1209600" progId="MS_ClipArt_Gallery.2">
              <p:embed/>
            </p:oleObj>
          </a:graphicData>
        </a:graphic>
      </p:graphicFrame>
      <p:grpSp>
        <p:nvGrpSpPr>
          <p:cNvPr id="1070" name="Group 72"/>
          <p:cNvGrpSpPr>
            <a:grpSpLocks/>
          </p:cNvGrpSpPr>
          <p:nvPr/>
        </p:nvGrpSpPr>
        <p:grpSpPr bwMode="auto">
          <a:xfrm>
            <a:off x="6475413" y="4943475"/>
            <a:ext cx="406400" cy="427038"/>
            <a:chOff x="2870" y="1518"/>
            <a:chExt cx="292" cy="320"/>
          </a:xfrm>
        </p:grpSpPr>
        <p:graphicFrame>
          <p:nvGraphicFramePr>
            <p:cNvPr id="1033" name="Object 73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p:oleObj spid="_x0000_s1033" name="Clip" r:id="rId13" imgW="819000" imgH="847800" progId="MS_ClipArt_Gallery.2">
                <p:embed/>
              </p:oleObj>
            </a:graphicData>
          </a:graphic>
        </p:graphicFrame>
        <p:graphicFrame>
          <p:nvGraphicFramePr>
            <p:cNvPr id="1034" name="Object 74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p:oleObj spid="_x0000_s1034" name="Clip" r:id="rId14" imgW="1266840" imgH="1200240" progId="MS_ClipArt_Gallery.2">
                <p:embed/>
              </p:oleObj>
            </a:graphicData>
          </a:graphic>
        </p:graphicFrame>
      </p:grpSp>
      <p:grpSp>
        <p:nvGrpSpPr>
          <p:cNvPr id="1071" name="Group 75"/>
          <p:cNvGrpSpPr>
            <a:grpSpLocks/>
          </p:cNvGrpSpPr>
          <p:nvPr/>
        </p:nvGrpSpPr>
        <p:grpSpPr bwMode="auto">
          <a:xfrm>
            <a:off x="7253288" y="4975225"/>
            <a:ext cx="406400" cy="427038"/>
            <a:chOff x="2870" y="1518"/>
            <a:chExt cx="292" cy="320"/>
          </a:xfrm>
        </p:grpSpPr>
        <p:graphicFrame>
          <p:nvGraphicFramePr>
            <p:cNvPr id="1031" name="Object 76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p:oleObj spid="_x0000_s1031" name="Clip" r:id="rId15" imgW="819000" imgH="847800" progId="MS_ClipArt_Gallery.2">
                <p:embed/>
              </p:oleObj>
            </a:graphicData>
          </a:graphic>
        </p:graphicFrame>
        <p:graphicFrame>
          <p:nvGraphicFramePr>
            <p:cNvPr id="1032" name="Object 77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p:oleObj spid="_x0000_s1032" name="Clip" r:id="rId16" imgW="1266840" imgH="1200240" progId="MS_ClipArt_Gallery.2">
                <p:embed/>
              </p:oleObj>
            </a:graphicData>
          </a:graphic>
        </p:graphicFrame>
      </p:grpSp>
      <p:grpSp>
        <p:nvGrpSpPr>
          <p:cNvPr id="1072" name="Group 78"/>
          <p:cNvGrpSpPr>
            <a:grpSpLocks/>
          </p:cNvGrpSpPr>
          <p:nvPr/>
        </p:nvGrpSpPr>
        <p:grpSpPr bwMode="auto">
          <a:xfrm>
            <a:off x="6838950" y="4691063"/>
            <a:ext cx="379413" cy="376237"/>
            <a:chOff x="4733" y="2082"/>
            <a:chExt cx="272" cy="282"/>
          </a:xfrm>
        </p:grpSpPr>
        <p:graphicFrame>
          <p:nvGraphicFramePr>
            <p:cNvPr id="1030" name="Object 79"/>
            <p:cNvGraphicFramePr>
              <a:graphicFrameLocks noChangeAspect="1"/>
            </p:cNvGraphicFramePr>
            <p:nvPr/>
          </p:nvGraphicFramePr>
          <p:xfrm>
            <a:off x="4733" y="2082"/>
            <a:ext cx="272" cy="282"/>
          </p:xfrm>
          <a:graphic>
            <a:graphicData uri="http://schemas.openxmlformats.org/presentationml/2006/ole">
              <p:oleObj spid="_x0000_s1030" name="Clip" r:id="rId17" imgW="819000" imgH="847800" progId="MS_ClipArt_Gallery.2">
                <p:embed/>
              </p:oleObj>
            </a:graphicData>
          </a:graphic>
        </p:graphicFrame>
        <p:sp>
          <p:nvSpPr>
            <p:cNvPr id="1268" name="Rectangle 80"/>
            <p:cNvSpPr>
              <a:spLocks noChangeArrowheads="1"/>
            </p:cNvSpPr>
            <p:nvPr/>
          </p:nvSpPr>
          <p:spPr bwMode="auto">
            <a:xfrm>
              <a:off x="4812" y="2181"/>
              <a:ext cx="192" cy="183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73" name="Line 81"/>
          <p:cNvSpPr>
            <a:spLocks noChangeShapeType="1"/>
          </p:cNvSpPr>
          <p:nvPr/>
        </p:nvSpPr>
        <p:spPr bwMode="auto">
          <a:xfrm>
            <a:off x="7145338" y="45942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74" name="Group 82"/>
          <p:cNvGrpSpPr>
            <a:grpSpLocks/>
          </p:cNvGrpSpPr>
          <p:nvPr/>
        </p:nvGrpSpPr>
        <p:grpSpPr bwMode="auto">
          <a:xfrm>
            <a:off x="7866063" y="4017963"/>
            <a:ext cx="207962" cy="409575"/>
            <a:chOff x="4180" y="783"/>
            <a:chExt cx="150" cy="307"/>
          </a:xfrm>
        </p:grpSpPr>
        <p:sp>
          <p:nvSpPr>
            <p:cNvPr id="1260" name="AutoShape 83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1" name="Rectangle 84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2" name="Rectangle 85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3" name="AutoShape 86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4" name="Line 87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5" name="Line 88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6" name="Rectangle 89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67" name="Rectangle 90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75" name="Group 91"/>
          <p:cNvGrpSpPr>
            <a:grpSpLocks/>
          </p:cNvGrpSpPr>
          <p:nvPr/>
        </p:nvGrpSpPr>
        <p:grpSpPr bwMode="auto">
          <a:xfrm>
            <a:off x="7853363" y="4462463"/>
            <a:ext cx="207962" cy="409575"/>
            <a:chOff x="4180" y="783"/>
            <a:chExt cx="150" cy="307"/>
          </a:xfrm>
        </p:grpSpPr>
        <p:sp>
          <p:nvSpPr>
            <p:cNvPr id="1252" name="AutoShape 9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3" name="Rectangle 9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4" name="Rectangle 9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5" name="AutoShape 9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6" name="Line 9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7" name="Line 9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8" name="Rectangle 9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59" name="Rectangle 9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076" name="Line 100"/>
          <p:cNvSpPr>
            <a:spLocks noChangeShapeType="1"/>
          </p:cNvSpPr>
          <p:nvPr/>
        </p:nvSpPr>
        <p:spPr bwMode="auto">
          <a:xfrm rot="5400000" flipH="1">
            <a:off x="7479506" y="4391819"/>
            <a:ext cx="611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7" name="Line 101"/>
          <p:cNvSpPr>
            <a:spLocks noChangeShapeType="1"/>
          </p:cNvSpPr>
          <p:nvPr/>
        </p:nvSpPr>
        <p:spPr bwMode="auto">
          <a:xfrm rot="-5400000">
            <a:off x="7833519" y="4644231"/>
            <a:ext cx="0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8" name="Line 102"/>
          <p:cNvSpPr>
            <a:spLocks noChangeShapeType="1"/>
          </p:cNvSpPr>
          <p:nvPr/>
        </p:nvSpPr>
        <p:spPr bwMode="auto">
          <a:xfrm rot="-5400000">
            <a:off x="7823200" y="4175125"/>
            <a:ext cx="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79" name="Line 103"/>
          <p:cNvSpPr>
            <a:spLocks noChangeShapeType="1"/>
          </p:cNvSpPr>
          <p:nvPr/>
        </p:nvSpPr>
        <p:spPr bwMode="auto">
          <a:xfrm flipV="1">
            <a:off x="6502400" y="2316163"/>
            <a:ext cx="458788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0" name="Line 104"/>
          <p:cNvSpPr>
            <a:spLocks noChangeShapeType="1"/>
          </p:cNvSpPr>
          <p:nvPr/>
        </p:nvSpPr>
        <p:spPr bwMode="auto">
          <a:xfrm>
            <a:off x="7437438" y="230028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1" name="Line 105"/>
          <p:cNvSpPr>
            <a:spLocks noChangeShapeType="1"/>
          </p:cNvSpPr>
          <p:nvPr/>
        </p:nvSpPr>
        <p:spPr bwMode="auto">
          <a:xfrm flipH="1">
            <a:off x="7956550" y="2636838"/>
            <a:ext cx="241300" cy="681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2" name="Line 106"/>
          <p:cNvSpPr>
            <a:spLocks noChangeShapeType="1"/>
          </p:cNvSpPr>
          <p:nvPr/>
        </p:nvSpPr>
        <p:spPr bwMode="auto">
          <a:xfrm>
            <a:off x="7186613" y="2413000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3" name="Line 107"/>
          <p:cNvSpPr>
            <a:spLocks noChangeShapeType="1"/>
          </p:cNvSpPr>
          <p:nvPr/>
        </p:nvSpPr>
        <p:spPr bwMode="auto">
          <a:xfrm>
            <a:off x="7212013" y="3060700"/>
            <a:ext cx="534987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4" name="Line 108"/>
          <p:cNvSpPr>
            <a:spLocks noChangeShapeType="1"/>
          </p:cNvSpPr>
          <p:nvPr/>
        </p:nvSpPr>
        <p:spPr bwMode="auto">
          <a:xfrm flipH="1">
            <a:off x="7672388" y="3525838"/>
            <a:ext cx="2667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5" name="Line 109"/>
          <p:cNvSpPr>
            <a:spLocks noChangeShapeType="1"/>
          </p:cNvSpPr>
          <p:nvPr/>
        </p:nvSpPr>
        <p:spPr bwMode="auto">
          <a:xfrm flipH="1">
            <a:off x="7445375" y="2605088"/>
            <a:ext cx="560388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6" name="Line 110"/>
          <p:cNvSpPr>
            <a:spLocks noChangeShapeType="1"/>
          </p:cNvSpPr>
          <p:nvPr/>
        </p:nvSpPr>
        <p:spPr bwMode="auto">
          <a:xfrm flipH="1">
            <a:off x="7454900" y="2044700"/>
            <a:ext cx="350838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087" name="Line 111"/>
          <p:cNvSpPr>
            <a:spLocks noChangeShapeType="1"/>
          </p:cNvSpPr>
          <p:nvPr/>
        </p:nvSpPr>
        <p:spPr bwMode="auto">
          <a:xfrm flipH="1">
            <a:off x="8172450" y="2220913"/>
            <a:ext cx="201613" cy="17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88" name="Group 112"/>
          <p:cNvGrpSpPr>
            <a:grpSpLocks/>
          </p:cNvGrpSpPr>
          <p:nvPr/>
        </p:nvGrpSpPr>
        <p:grpSpPr bwMode="auto">
          <a:xfrm>
            <a:off x="5983288" y="2413000"/>
            <a:ext cx="501650" cy="233363"/>
            <a:chOff x="3600" y="219"/>
            <a:chExt cx="360" cy="175"/>
          </a:xfrm>
        </p:grpSpPr>
        <p:sp>
          <p:nvSpPr>
            <p:cNvPr id="1239" name="Oval 11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0" name="Line 11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1" name="Line 11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42" name="Rectangle 11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43" name="Oval 11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44" name="Group 11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49" name="Line 1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0" name="Line 1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51" name="Line 1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45" name="Group 12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46" name="Line 12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7" name="Line 12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48" name="Line 12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089" name="Group 126"/>
          <p:cNvGrpSpPr>
            <a:grpSpLocks/>
          </p:cNvGrpSpPr>
          <p:nvPr/>
        </p:nvGrpSpPr>
        <p:grpSpPr bwMode="auto">
          <a:xfrm>
            <a:off x="6935788" y="2184400"/>
            <a:ext cx="501650" cy="233363"/>
            <a:chOff x="3600" y="219"/>
            <a:chExt cx="360" cy="175"/>
          </a:xfrm>
        </p:grpSpPr>
        <p:sp>
          <p:nvSpPr>
            <p:cNvPr id="1226" name="Oval 12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27" name="Line 12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28" name="Line 12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29" name="Rectangle 13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" name="Oval 13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31" name="Group 13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36" name="Line 13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7" name="Line 13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8" name="Line 13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32" name="Group 13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33" name="Line 13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4" name="Line 13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35" name="Line 13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090" name="Group 140"/>
          <p:cNvGrpSpPr>
            <a:grpSpLocks/>
          </p:cNvGrpSpPr>
          <p:nvPr/>
        </p:nvGrpSpPr>
        <p:grpSpPr bwMode="auto">
          <a:xfrm>
            <a:off x="6953250" y="2841625"/>
            <a:ext cx="501650" cy="233363"/>
            <a:chOff x="3600" y="219"/>
            <a:chExt cx="360" cy="175"/>
          </a:xfrm>
        </p:grpSpPr>
        <p:sp>
          <p:nvSpPr>
            <p:cNvPr id="1213" name="Oval 14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14" name="Line 14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15" name="Line 14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16" name="Rectangle 14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17" name="Oval 14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18" name="Group 14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23" name="Line 14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4" name="Line 14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5" name="Line 14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19" name="Group 15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20" name="Line 15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1" name="Line 15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22" name="Line 15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091" name="Group 154"/>
          <p:cNvGrpSpPr>
            <a:grpSpLocks/>
          </p:cNvGrpSpPr>
          <p:nvPr/>
        </p:nvGrpSpPr>
        <p:grpSpPr bwMode="auto">
          <a:xfrm>
            <a:off x="7923213" y="2392363"/>
            <a:ext cx="500062" cy="233362"/>
            <a:chOff x="3600" y="219"/>
            <a:chExt cx="360" cy="175"/>
          </a:xfrm>
        </p:grpSpPr>
        <p:sp>
          <p:nvSpPr>
            <p:cNvPr id="1200" name="Oval 15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01" name="Line 15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02" name="Line 15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203" name="Rectangle 15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04" name="Oval 15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205" name="Group 16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210" name="Line 16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1" name="Line 16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12" name="Line 16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206" name="Group 16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207" name="Line 1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8" name="Line 1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209" name="Line 1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092" name="Group 168"/>
          <p:cNvGrpSpPr>
            <a:grpSpLocks/>
          </p:cNvGrpSpPr>
          <p:nvPr/>
        </p:nvGrpSpPr>
        <p:grpSpPr bwMode="auto">
          <a:xfrm>
            <a:off x="7729538" y="3289300"/>
            <a:ext cx="501650" cy="233363"/>
            <a:chOff x="3600" y="219"/>
            <a:chExt cx="360" cy="175"/>
          </a:xfrm>
        </p:grpSpPr>
        <p:sp>
          <p:nvSpPr>
            <p:cNvPr id="1187" name="Oval 16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88" name="Line 17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89" name="Line 17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90" name="Rectangle 17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91" name="Oval 17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92" name="Group 17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97" name="Line 17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8" name="Line 17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9" name="Line 17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193" name="Group 17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94" name="Line 1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5" name="Line 1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96" name="Line 18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093" name="Group 182"/>
          <p:cNvGrpSpPr>
            <a:grpSpLocks/>
          </p:cNvGrpSpPr>
          <p:nvPr/>
        </p:nvGrpSpPr>
        <p:grpSpPr bwMode="auto">
          <a:xfrm>
            <a:off x="7396163" y="3873500"/>
            <a:ext cx="501650" cy="234950"/>
            <a:chOff x="3600" y="219"/>
            <a:chExt cx="360" cy="175"/>
          </a:xfrm>
        </p:grpSpPr>
        <p:sp>
          <p:nvSpPr>
            <p:cNvPr id="1174" name="Oval 18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75" name="Line 18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76" name="Line 18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77" name="Rectangle 18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78" name="Oval 18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79" name="Group 18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84" name="Line 18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5" name="Line 19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6" name="Line 19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180" name="Group 19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81" name="Line 19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2" name="Line 19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83" name="Line 19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094" name="Group 196"/>
          <p:cNvGrpSpPr>
            <a:grpSpLocks/>
          </p:cNvGrpSpPr>
          <p:nvPr/>
        </p:nvGrpSpPr>
        <p:grpSpPr bwMode="auto">
          <a:xfrm>
            <a:off x="6786563" y="4362450"/>
            <a:ext cx="500062" cy="233363"/>
            <a:chOff x="3600" y="219"/>
            <a:chExt cx="360" cy="175"/>
          </a:xfrm>
        </p:grpSpPr>
        <p:sp>
          <p:nvSpPr>
            <p:cNvPr id="1161" name="Oval 19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62" name="Line 19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63" name="Line 19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64" name="Rectangle 20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65" name="Oval 20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66" name="Group 20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71" name="Line 20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2" name="Line 20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3" name="Line 20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167" name="Group 20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68" name="Line 20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69" name="Line 20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70" name="Line 20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1095" name="Group 210"/>
          <p:cNvGrpSpPr>
            <a:grpSpLocks/>
          </p:cNvGrpSpPr>
          <p:nvPr/>
        </p:nvGrpSpPr>
        <p:grpSpPr bwMode="auto">
          <a:xfrm>
            <a:off x="5983288" y="3986213"/>
            <a:ext cx="501650" cy="233362"/>
            <a:chOff x="3600" y="219"/>
            <a:chExt cx="360" cy="175"/>
          </a:xfrm>
        </p:grpSpPr>
        <p:sp>
          <p:nvSpPr>
            <p:cNvPr id="1148" name="Oval 21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49" name="Line 21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50" name="Line 21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51" name="Rectangle 21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52" name="Oval 21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153" name="Group 21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1158" name="Line 2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59" name="Line 2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60" name="Line 2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1154" name="Group 22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1155" name="Line 2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56" name="Line 2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157" name="Line 2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1096" name="Line 224"/>
          <p:cNvSpPr>
            <a:spLocks noChangeShapeType="1"/>
          </p:cNvSpPr>
          <p:nvPr/>
        </p:nvSpPr>
        <p:spPr bwMode="auto">
          <a:xfrm flipV="1">
            <a:off x="6238875" y="4198938"/>
            <a:ext cx="1588" cy="24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097" name="Group 254"/>
          <p:cNvGrpSpPr>
            <a:grpSpLocks/>
          </p:cNvGrpSpPr>
          <p:nvPr/>
        </p:nvGrpSpPr>
        <p:grpSpPr bwMode="auto">
          <a:xfrm>
            <a:off x="4692650" y="1533525"/>
            <a:ext cx="814388" cy="854075"/>
            <a:chOff x="4180" y="744"/>
            <a:chExt cx="513" cy="538"/>
          </a:xfrm>
        </p:grpSpPr>
        <p:sp>
          <p:nvSpPr>
            <p:cNvPr id="1141" name="Rectangle 227"/>
            <p:cNvSpPr>
              <a:spLocks noChangeArrowheads="1"/>
            </p:cNvSpPr>
            <p:nvPr/>
          </p:nvSpPr>
          <p:spPr bwMode="auto">
            <a:xfrm>
              <a:off x="4242" y="747"/>
              <a:ext cx="426" cy="4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42" name="Rectangle 228"/>
            <p:cNvSpPr>
              <a:spLocks noChangeArrowheads="1"/>
            </p:cNvSpPr>
            <p:nvPr/>
          </p:nvSpPr>
          <p:spPr bwMode="auto">
            <a:xfrm>
              <a:off x="4221" y="762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43" name="Rectangle 229"/>
            <p:cNvSpPr>
              <a:spLocks noChangeArrowheads="1"/>
            </p:cNvSpPr>
            <p:nvPr/>
          </p:nvSpPr>
          <p:spPr bwMode="auto">
            <a:xfrm>
              <a:off x="4224" y="873"/>
              <a:ext cx="42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44" name="Text Box 230"/>
            <p:cNvSpPr txBox="1">
              <a:spLocks noChangeArrowheads="1"/>
            </p:cNvSpPr>
            <p:nvPr/>
          </p:nvSpPr>
          <p:spPr bwMode="auto">
            <a:xfrm>
              <a:off x="4180" y="744"/>
              <a:ext cx="51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omic Sans MS" pitchFamily="66" charset="0"/>
                </a:rPr>
                <a:t>application</a:t>
              </a:r>
            </a:p>
            <a:p>
              <a:r>
                <a:rPr lang="en-US" sz="1000">
                  <a:solidFill>
                    <a:schemeClr val="bg1"/>
                  </a:solidFill>
                  <a:latin typeface="Comic Sans MS" pitchFamily="66" charset="0"/>
                </a:rPr>
                <a:t>transport</a:t>
              </a:r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1145" name="Line 231"/>
            <p:cNvSpPr>
              <a:spLocks noChangeShapeType="1"/>
            </p:cNvSpPr>
            <p:nvPr/>
          </p:nvSpPr>
          <p:spPr bwMode="auto">
            <a:xfrm>
              <a:off x="4221" y="97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46" name="Line 232"/>
            <p:cNvSpPr>
              <a:spLocks noChangeShapeType="1"/>
            </p:cNvSpPr>
            <p:nvPr/>
          </p:nvSpPr>
          <p:spPr bwMode="auto">
            <a:xfrm>
              <a:off x="4227" y="106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47" name="Line 233"/>
            <p:cNvSpPr>
              <a:spLocks noChangeShapeType="1"/>
            </p:cNvSpPr>
            <p:nvPr/>
          </p:nvSpPr>
          <p:spPr bwMode="auto">
            <a:xfrm>
              <a:off x="4227" y="115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98" name="Group 255"/>
          <p:cNvGrpSpPr>
            <a:grpSpLocks/>
          </p:cNvGrpSpPr>
          <p:nvPr/>
        </p:nvGrpSpPr>
        <p:grpSpPr bwMode="auto">
          <a:xfrm>
            <a:off x="7816850" y="4419600"/>
            <a:ext cx="814388" cy="854075"/>
            <a:chOff x="4180" y="744"/>
            <a:chExt cx="513" cy="538"/>
          </a:xfrm>
        </p:grpSpPr>
        <p:sp>
          <p:nvSpPr>
            <p:cNvPr id="1134" name="Rectangle 256"/>
            <p:cNvSpPr>
              <a:spLocks noChangeArrowheads="1"/>
            </p:cNvSpPr>
            <p:nvPr/>
          </p:nvSpPr>
          <p:spPr bwMode="auto">
            <a:xfrm>
              <a:off x="4242" y="747"/>
              <a:ext cx="426" cy="4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5" name="Rectangle 257"/>
            <p:cNvSpPr>
              <a:spLocks noChangeArrowheads="1"/>
            </p:cNvSpPr>
            <p:nvPr/>
          </p:nvSpPr>
          <p:spPr bwMode="auto">
            <a:xfrm>
              <a:off x="4221" y="762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6" name="Rectangle 258"/>
            <p:cNvSpPr>
              <a:spLocks noChangeArrowheads="1"/>
            </p:cNvSpPr>
            <p:nvPr/>
          </p:nvSpPr>
          <p:spPr bwMode="auto">
            <a:xfrm>
              <a:off x="4224" y="873"/>
              <a:ext cx="42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7" name="Text Box 259"/>
            <p:cNvSpPr txBox="1">
              <a:spLocks noChangeArrowheads="1"/>
            </p:cNvSpPr>
            <p:nvPr/>
          </p:nvSpPr>
          <p:spPr bwMode="auto">
            <a:xfrm>
              <a:off x="4180" y="744"/>
              <a:ext cx="51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omic Sans MS" pitchFamily="66" charset="0"/>
                </a:rPr>
                <a:t>application</a:t>
              </a:r>
            </a:p>
            <a:p>
              <a:r>
                <a:rPr lang="en-US" sz="1000">
                  <a:solidFill>
                    <a:schemeClr val="bg1"/>
                  </a:solidFill>
                  <a:latin typeface="Comic Sans MS" pitchFamily="66" charset="0"/>
                </a:rPr>
                <a:t>transport</a:t>
              </a:r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1138" name="Line 260"/>
            <p:cNvSpPr>
              <a:spLocks noChangeShapeType="1"/>
            </p:cNvSpPr>
            <p:nvPr/>
          </p:nvSpPr>
          <p:spPr bwMode="auto">
            <a:xfrm>
              <a:off x="4221" y="97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9" name="Line 261"/>
            <p:cNvSpPr>
              <a:spLocks noChangeShapeType="1"/>
            </p:cNvSpPr>
            <p:nvPr/>
          </p:nvSpPr>
          <p:spPr bwMode="auto">
            <a:xfrm>
              <a:off x="4227" y="106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40" name="Line 262"/>
            <p:cNvSpPr>
              <a:spLocks noChangeShapeType="1"/>
            </p:cNvSpPr>
            <p:nvPr/>
          </p:nvSpPr>
          <p:spPr bwMode="auto">
            <a:xfrm>
              <a:off x="4227" y="115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099" name="Group 263"/>
          <p:cNvGrpSpPr>
            <a:grpSpLocks/>
          </p:cNvGrpSpPr>
          <p:nvPr/>
        </p:nvGrpSpPr>
        <p:grpSpPr bwMode="auto">
          <a:xfrm>
            <a:off x="7154863" y="3538538"/>
            <a:ext cx="814387" cy="701675"/>
            <a:chOff x="2923" y="3345"/>
            <a:chExt cx="513" cy="442"/>
          </a:xfrm>
        </p:grpSpPr>
        <p:sp>
          <p:nvSpPr>
            <p:cNvPr id="1129" name="Rectangle 264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0" name="Rectangle 265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1" name="Text Box 266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1132" name="Line 267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33" name="Line 268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00" name="Group 269"/>
          <p:cNvGrpSpPr>
            <a:grpSpLocks/>
          </p:cNvGrpSpPr>
          <p:nvPr/>
        </p:nvGrpSpPr>
        <p:grpSpPr bwMode="auto">
          <a:xfrm>
            <a:off x="7688263" y="2957513"/>
            <a:ext cx="814387" cy="701675"/>
            <a:chOff x="2923" y="3345"/>
            <a:chExt cx="513" cy="442"/>
          </a:xfrm>
        </p:grpSpPr>
        <p:sp>
          <p:nvSpPr>
            <p:cNvPr id="1124" name="Rectangle 270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5" name="Rectangle 271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6" name="Text Box 272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1127" name="Line 273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8" name="Line 274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01" name="Group 275"/>
          <p:cNvGrpSpPr>
            <a:grpSpLocks/>
          </p:cNvGrpSpPr>
          <p:nvPr/>
        </p:nvGrpSpPr>
        <p:grpSpPr bwMode="auto">
          <a:xfrm>
            <a:off x="6802438" y="2652713"/>
            <a:ext cx="814387" cy="701675"/>
            <a:chOff x="2923" y="3345"/>
            <a:chExt cx="513" cy="442"/>
          </a:xfrm>
        </p:grpSpPr>
        <p:sp>
          <p:nvSpPr>
            <p:cNvPr id="1119" name="Rectangle 276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0" name="Rectangle 277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1" name="Text Box 278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1122" name="Line 279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23" name="Line 280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02" name="Group 281"/>
          <p:cNvGrpSpPr>
            <a:grpSpLocks/>
          </p:cNvGrpSpPr>
          <p:nvPr/>
        </p:nvGrpSpPr>
        <p:grpSpPr bwMode="auto">
          <a:xfrm>
            <a:off x="6735763" y="1881188"/>
            <a:ext cx="814387" cy="701675"/>
            <a:chOff x="2923" y="3345"/>
            <a:chExt cx="513" cy="442"/>
          </a:xfrm>
        </p:grpSpPr>
        <p:sp>
          <p:nvSpPr>
            <p:cNvPr id="1114" name="Rectangle 28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5" name="Rectangle 28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6" name="Text Box 28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1117" name="Line 28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8" name="Line 28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03" name="Group 287"/>
          <p:cNvGrpSpPr>
            <a:grpSpLocks/>
          </p:cNvGrpSpPr>
          <p:nvPr/>
        </p:nvGrpSpPr>
        <p:grpSpPr bwMode="auto">
          <a:xfrm>
            <a:off x="5802313" y="2166938"/>
            <a:ext cx="814387" cy="701675"/>
            <a:chOff x="2923" y="3345"/>
            <a:chExt cx="513" cy="442"/>
          </a:xfrm>
        </p:grpSpPr>
        <p:sp>
          <p:nvSpPr>
            <p:cNvPr id="1109" name="Rectangle 288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0" name="Rectangle 289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1" name="Text Box 290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1112" name="Line 291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13" name="Line 292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104" name="Group 298"/>
          <p:cNvGrpSpPr>
            <a:grpSpLocks/>
          </p:cNvGrpSpPr>
          <p:nvPr/>
        </p:nvGrpSpPr>
        <p:grpSpPr bwMode="auto">
          <a:xfrm rot="2937887">
            <a:off x="4748213" y="2986088"/>
            <a:ext cx="3781425" cy="434975"/>
            <a:chOff x="2937" y="3579"/>
            <a:chExt cx="2382" cy="274"/>
          </a:xfrm>
        </p:grpSpPr>
        <p:sp>
          <p:nvSpPr>
            <p:cNvPr id="1105" name="Rectangle 295"/>
            <p:cNvSpPr>
              <a:spLocks noChangeArrowheads="1"/>
            </p:cNvSpPr>
            <p:nvPr/>
          </p:nvSpPr>
          <p:spPr bwMode="auto">
            <a:xfrm>
              <a:off x="3168" y="3630"/>
              <a:ext cx="1920" cy="174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6" name="Text Box 293"/>
            <p:cNvSpPr txBox="1">
              <a:spLocks noChangeArrowheads="1"/>
            </p:cNvSpPr>
            <p:nvPr/>
          </p:nvSpPr>
          <p:spPr bwMode="auto">
            <a:xfrm>
              <a:off x="3343" y="3617"/>
              <a:ext cx="16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omic Sans MS" pitchFamily="66" charset="0"/>
                </a:rPr>
                <a:t>logical end-end transport</a:t>
              </a:r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107" name="Freeform 296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108" name="Freeform 297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0A67A251-65CC-4AD9-87E5-FF2318EC4AA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rdt3.0 in action</a:t>
            </a:r>
            <a:endParaRPr lang="en-US" smtClean="0"/>
          </a:p>
        </p:txBody>
      </p:sp>
      <p:pic>
        <p:nvPicPr>
          <p:cNvPr id="46085" name="Picture 3" descr="rdt30_exampl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85900"/>
            <a:ext cx="8428038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C62363A1-536E-4BD0-AEB3-940F6B873789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rdt3.0 in action</a:t>
            </a:r>
            <a:endParaRPr lang="en-US" smtClean="0"/>
          </a:p>
        </p:txBody>
      </p:sp>
      <p:pic>
        <p:nvPicPr>
          <p:cNvPr id="47109" name="Picture 4" descr="rdt30_examples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1524000"/>
            <a:ext cx="8218488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743201B7-EF14-427A-9CAD-CDDB257B4B8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b="1" smtClean="0"/>
              <a:t>Bounding sequence numbers…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sv-SE" dirty="0" smtClean="0"/>
              <a:t>… s.t. </a:t>
            </a:r>
            <a:r>
              <a:rPr lang="sv-SE" dirty="0" smtClean="0">
                <a:solidFill>
                  <a:srgbClr val="FF0000"/>
                </a:solidFill>
              </a:rPr>
              <a:t>no wraparound</a:t>
            </a:r>
            <a:r>
              <a:rPr lang="sv-SE" dirty="0" smtClean="0"/>
              <a:t>, i.e. we do not run out of numbers: </a:t>
            </a:r>
            <a:r>
              <a:rPr lang="sv-SE" i="1" dirty="0" smtClean="0"/>
              <a:t>binary value suffices for stop-and-wait:</a:t>
            </a:r>
          </a:p>
          <a:p>
            <a:pPr>
              <a:lnSpc>
                <a:spcPct val="90000"/>
              </a:lnSpc>
              <a:buFont typeface="ZapfDingbats" pitchFamily="82" charset="2"/>
              <a:buNone/>
            </a:pPr>
            <a:r>
              <a:rPr lang="sv-SE" b="1" dirty="0" smtClean="0"/>
              <a:t>Prf</a:t>
            </a:r>
            <a:r>
              <a:rPr lang="sv-SE" dirty="0" smtClean="0"/>
              <a:t>: assume towards a contradiction that  there is wraparound when we use binary seq. nums.</a:t>
            </a:r>
          </a:p>
          <a:p>
            <a:pPr lvl="1">
              <a:lnSpc>
                <a:spcPct val="90000"/>
              </a:lnSpc>
            </a:pPr>
            <a:r>
              <a:rPr lang="sv-SE" dirty="0" smtClean="0"/>
              <a:t>R expects segment #f, receives segment #(f+2):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R rec. f+2 =&gt; S sent f+2 =&gt; S rec. ack for f+1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=&gt; R ack f+1=&gt; R ack  f =&gt; contradiction</a:t>
            </a:r>
          </a:p>
          <a:p>
            <a:pPr lvl="1">
              <a:lnSpc>
                <a:spcPct val="90000"/>
              </a:lnSpc>
            </a:pPr>
            <a:r>
              <a:rPr lang="sv-SE" dirty="0" smtClean="0"/>
              <a:t>R expects f+2, receives f: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R exp. f+2 =&gt;  R ack f+1 =&gt; S sent f+1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sv-SE" dirty="0" smtClean="0"/>
              <a:t>=&gt; S rec. ack for f =&gt; contradiction</a:t>
            </a:r>
          </a:p>
          <a:p>
            <a:pPr lvl="1">
              <a:lnSpc>
                <a:spcPct val="90000"/>
              </a:lnSpc>
              <a:buFont typeface="ZapfDingbats" pitchFamily="8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EBBFA687-B6FA-4B03-85D0-35D613F43F7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rdt3.0: stop-and-wait operation</a:t>
            </a:r>
          </a:p>
        </p:txBody>
      </p:sp>
      <p:sp>
        <p:nvSpPr>
          <p:cNvPr id="3078" name="Line 3"/>
          <p:cNvSpPr>
            <a:spLocks noChangeShapeType="1"/>
          </p:cNvSpPr>
          <p:nvPr/>
        </p:nvSpPr>
        <p:spPr bwMode="auto">
          <a:xfrm>
            <a:off x="3557588" y="2001838"/>
            <a:ext cx="2227262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233363" y="1797050"/>
            <a:ext cx="3232150" cy="352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first packet bit transmitted, t = 0</a:t>
            </a:r>
          </a:p>
        </p:txBody>
      </p:sp>
      <p:sp>
        <p:nvSpPr>
          <p:cNvPr id="3080" name="Line 5"/>
          <p:cNvSpPr>
            <a:spLocks noChangeShapeType="1"/>
          </p:cNvSpPr>
          <p:nvPr/>
        </p:nvSpPr>
        <p:spPr bwMode="auto">
          <a:xfrm>
            <a:off x="3546475" y="1782763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081" name="Line 6"/>
          <p:cNvSpPr>
            <a:spLocks noChangeShapeType="1"/>
          </p:cNvSpPr>
          <p:nvPr/>
        </p:nvSpPr>
        <p:spPr bwMode="auto">
          <a:xfrm>
            <a:off x="5773738" y="1795463"/>
            <a:ext cx="22225" cy="289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3017838" y="1446213"/>
            <a:ext cx="885825" cy="350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sender</a:t>
            </a:r>
            <a:endParaRPr lang="en-US" sz="1600"/>
          </a:p>
        </p:txBody>
      </p:sp>
      <p:sp>
        <p:nvSpPr>
          <p:cNvPr id="3083" name="Text Box 8"/>
          <p:cNvSpPr txBox="1">
            <a:spLocks noChangeArrowheads="1"/>
          </p:cNvSpPr>
          <p:nvPr/>
        </p:nvSpPr>
        <p:spPr bwMode="auto">
          <a:xfrm>
            <a:off x="5195888" y="1446213"/>
            <a:ext cx="946150" cy="350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receiver</a:t>
            </a:r>
            <a:endParaRPr lang="en-US" sz="1600"/>
          </a:p>
        </p:txBody>
      </p:sp>
      <p:sp>
        <p:nvSpPr>
          <p:cNvPr id="3084" name="Line 9"/>
          <p:cNvSpPr>
            <a:spLocks noChangeShapeType="1"/>
          </p:cNvSpPr>
          <p:nvPr/>
        </p:nvSpPr>
        <p:spPr bwMode="auto">
          <a:xfrm>
            <a:off x="3570288" y="1997075"/>
            <a:ext cx="2190750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85" name="Line 10"/>
          <p:cNvSpPr>
            <a:spLocks noChangeShapeType="1"/>
          </p:cNvSpPr>
          <p:nvPr/>
        </p:nvSpPr>
        <p:spPr bwMode="auto">
          <a:xfrm>
            <a:off x="3575050" y="4108450"/>
            <a:ext cx="219233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86" name="Line 11"/>
          <p:cNvSpPr>
            <a:spLocks noChangeShapeType="1"/>
          </p:cNvSpPr>
          <p:nvPr/>
        </p:nvSpPr>
        <p:spPr bwMode="auto">
          <a:xfrm flipV="1">
            <a:off x="3575050" y="3165475"/>
            <a:ext cx="2209800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87" name="Freeform 12"/>
          <p:cNvSpPr>
            <a:spLocks/>
          </p:cNvSpPr>
          <p:nvPr/>
        </p:nvSpPr>
        <p:spPr bwMode="auto">
          <a:xfrm>
            <a:off x="3552825" y="1995488"/>
            <a:ext cx="2232025" cy="1155700"/>
          </a:xfrm>
          <a:custGeom>
            <a:avLst/>
            <a:gdLst>
              <a:gd name="T0" fmla="*/ 0 w 2902"/>
              <a:gd name="T1" fmla="*/ 0 h 1185"/>
              <a:gd name="T2" fmla="*/ 1712583289 w 2902"/>
              <a:gd name="T3" fmla="*/ 891236706 h 1185"/>
              <a:gd name="T4" fmla="*/ 1716724302 w 2902"/>
              <a:gd name="T5" fmla="*/ 1127124487 h 1185"/>
              <a:gd name="T6" fmla="*/ 0 w 2902"/>
              <a:gd name="T7" fmla="*/ 23493670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88" name="Line 13"/>
          <p:cNvSpPr>
            <a:spLocks noChangeShapeType="1"/>
          </p:cNvSpPr>
          <p:nvPr/>
        </p:nvSpPr>
        <p:spPr bwMode="auto">
          <a:xfrm flipH="1">
            <a:off x="3408363" y="19954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89" name="Line 14"/>
          <p:cNvSpPr>
            <a:spLocks noChangeShapeType="1"/>
          </p:cNvSpPr>
          <p:nvPr/>
        </p:nvSpPr>
        <p:spPr bwMode="auto">
          <a:xfrm flipH="1">
            <a:off x="3408363" y="22367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90" name="Line 15"/>
          <p:cNvSpPr>
            <a:spLocks noChangeShapeType="1"/>
          </p:cNvSpPr>
          <p:nvPr/>
        </p:nvSpPr>
        <p:spPr bwMode="auto">
          <a:xfrm flipH="1">
            <a:off x="3419475" y="4095750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91" name="Text Box 16"/>
          <p:cNvSpPr txBox="1">
            <a:spLocks noChangeArrowheads="1"/>
          </p:cNvSpPr>
          <p:nvPr/>
        </p:nvSpPr>
        <p:spPr bwMode="auto">
          <a:xfrm>
            <a:off x="2755900" y="2968625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solidFill>
                  <a:srgbClr val="FF0000"/>
                </a:solidFill>
                <a:latin typeface="Arial" charset="0"/>
              </a:rPr>
              <a:t>RTT</a:t>
            </a:r>
            <a:r>
              <a:rPr lang="en-US" sz="1000">
                <a:latin typeface="Arial" charset="0"/>
              </a:rPr>
              <a:t> </a:t>
            </a:r>
            <a:endParaRPr lang="en-US"/>
          </a:p>
        </p:txBody>
      </p:sp>
      <p:sp>
        <p:nvSpPr>
          <p:cNvPr id="3092" name="Line 17"/>
          <p:cNvSpPr>
            <a:spLocks noChangeShapeType="1"/>
          </p:cNvSpPr>
          <p:nvPr/>
        </p:nvSpPr>
        <p:spPr bwMode="auto">
          <a:xfrm>
            <a:off x="3443288" y="3276600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093" name="Line 18"/>
          <p:cNvSpPr>
            <a:spLocks noChangeShapeType="1"/>
          </p:cNvSpPr>
          <p:nvPr/>
        </p:nvSpPr>
        <p:spPr bwMode="auto">
          <a:xfrm flipV="1">
            <a:off x="3448050" y="2259013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3094" name="Text Box 19"/>
          <p:cNvSpPr txBox="1">
            <a:spLocks noChangeArrowheads="1"/>
          </p:cNvSpPr>
          <p:nvPr/>
        </p:nvSpPr>
        <p:spPr bwMode="auto">
          <a:xfrm>
            <a:off x="0" y="2074863"/>
            <a:ext cx="346551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last packet bit transmitted, 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t = L / R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3095" name="Line 20"/>
          <p:cNvSpPr>
            <a:spLocks noChangeShapeType="1"/>
          </p:cNvSpPr>
          <p:nvPr/>
        </p:nvSpPr>
        <p:spPr bwMode="auto">
          <a:xfrm flipH="1">
            <a:off x="5761038" y="2909888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96" name="Text Box 21"/>
          <p:cNvSpPr txBox="1">
            <a:spLocks noChangeArrowheads="1"/>
          </p:cNvSpPr>
          <p:nvPr/>
        </p:nvSpPr>
        <p:spPr bwMode="auto">
          <a:xfrm>
            <a:off x="5842000" y="2733675"/>
            <a:ext cx="24257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charset="0"/>
              </a:rPr>
              <a:t>first packet bit arrives</a:t>
            </a:r>
            <a:endParaRPr lang="en-US" sz="1600"/>
          </a:p>
        </p:txBody>
      </p:sp>
      <p:sp>
        <p:nvSpPr>
          <p:cNvPr id="3097" name="Line 22"/>
          <p:cNvSpPr>
            <a:spLocks noChangeShapeType="1"/>
          </p:cNvSpPr>
          <p:nvPr/>
        </p:nvSpPr>
        <p:spPr bwMode="auto">
          <a:xfrm>
            <a:off x="5784850" y="3159125"/>
            <a:ext cx="127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098" name="Text Box 23"/>
          <p:cNvSpPr txBox="1">
            <a:spLocks noChangeArrowheads="1"/>
          </p:cNvSpPr>
          <p:nvPr/>
        </p:nvSpPr>
        <p:spPr bwMode="auto">
          <a:xfrm>
            <a:off x="5848350" y="2986088"/>
            <a:ext cx="3114675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charset="0"/>
              </a:rPr>
              <a:t>last packet bit arrives, send ACK</a:t>
            </a:r>
            <a:endParaRPr lang="en-US" sz="1600"/>
          </a:p>
        </p:txBody>
      </p:sp>
      <p:sp>
        <p:nvSpPr>
          <p:cNvPr id="3099" name="Text Box 24"/>
          <p:cNvSpPr txBox="1">
            <a:spLocks noChangeArrowheads="1"/>
          </p:cNvSpPr>
          <p:nvPr/>
        </p:nvSpPr>
        <p:spPr bwMode="auto">
          <a:xfrm>
            <a:off x="825500" y="3768725"/>
            <a:ext cx="268605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ACK arrives, send next </a:t>
            </a:r>
          </a:p>
          <a:p>
            <a:pPr algn="r"/>
            <a:r>
              <a:rPr lang="en-US" sz="1600">
                <a:latin typeface="Arial" charset="0"/>
              </a:rPr>
              <a:t>packet, 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t = RTT + L / R</a:t>
            </a:r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3100" name="Freeform 25"/>
          <p:cNvSpPr>
            <a:spLocks/>
          </p:cNvSpPr>
          <p:nvPr/>
        </p:nvSpPr>
        <p:spPr bwMode="auto">
          <a:xfrm>
            <a:off x="3570288" y="4103688"/>
            <a:ext cx="1419225" cy="577850"/>
          </a:xfrm>
          <a:custGeom>
            <a:avLst/>
            <a:gdLst>
              <a:gd name="T0" fmla="*/ 0 w 1845"/>
              <a:gd name="T1" fmla="*/ 0 h 592"/>
              <a:gd name="T2" fmla="*/ 1091707196 w 1845"/>
              <a:gd name="T3" fmla="*/ 564038225 h 592"/>
              <a:gd name="T4" fmla="*/ 647923541 w 1845"/>
              <a:gd name="T5" fmla="*/ 564038225 h 592"/>
              <a:gd name="T6" fmla="*/ 0 w 1845"/>
              <a:gd name="T7" fmla="*/ 235333281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5"/>
              <a:gd name="T16" fmla="*/ 0 h 592"/>
              <a:gd name="T17" fmla="*/ 1845 w 1845"/>
              <a:gd name="T18" fmla="*/ 592 h 5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3101" name="Group 26"/>
          <p:cNvGrpSpPr>
            <a:grpSpLocks/>
          </p:cNvGrpSpPr>
          <p:nvPr/>
        </p:nvGrpSpPr>
        <p:grpSpPr bwMode="auto">
          <a:xfrm>
            <a:off x="3563938" y="4095750"/>
            <a:ext cx="1281112" cy="534988"/>
            <a:chOff x="12315" y="13225"/>
            <a:chExt cx="2775" cy="913"/>
          </a:xfrm>
        </p:grpSpPr>
        <p:sp>
          <p:nvSpPr>
            <p:cNvPr id="3104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7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3105" name="Line 28"/>
            <p:cNvSpPr>
              <a:spLocks noChangeShapeType="1"/>
            </p:cNvSpPr>
            <p:nvPr/>
          </p:nvSpPr>
          <p:spPr bwMode="auto">
            <a:xfrm>
              <a:off x="13915" y="13737"/>
              <a:ext cx="1175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3102" name="Line 29"/>
          <p:cNvSpPr>
            <a:spLocks noChangeShapeType="1"/>
          </p:cNvSpPr>
          <p:nvPr/>
        </p:nvSpPr>
        <p:spPr bwMode="auto">
          <a:xfrm>
            <a:off x="3563938" y="4337050"/>
            <a:ext cx="31750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3103" name="Line 30"/>
          <p:cNvSpPr>
            <a:spLocks noChangeShapeType="1"/>
          </p:cNvSpPr>
          <p:nvPr/>
        </p:nvSpPr>
        <p:spPr bwMode="auto">
          <a:xfrm>
            <a:off x="3887788" y="4460875"/>
            <a:ext cx="541337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aphicFrame>
        <p:nvGraphicFramePr>
          <p:cNvPr id="3074" name="Object 31"/>
          <p:cNvGraphicFramePr>
            <a:graphicFrameLocks noChangeAspect="1"/>
          </p:cNvGraphicFramePr>
          <p:nvPr/>
        </p:nvGraphicFramePr>
        <p:xfrm>
          <a:off x="1711325" y="5065713"/>
          <a:ext cx="5994400" cy="933450"/>
        </p:xfrm>
        <a:graphic>
          <a:graphicData uri="http://schemas.openxmlformats.org/presentationml/2006/ole">
            <p:oleObj spid="_x0000_s3074" name="Picture" r:id="rId3" imgW="3181320" imgH="4953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81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77E5887D-7765-4529-A163-2570B8A9739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Performance of rdt3.0</a:t>
            </a:r>
            <a:endParaRPr lang="en-US" smtClean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6100" y="1104900"/>
            <a:ext cx="8372475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smtClean="0"/>
              <a:t>rdt3.0 works, but performance stinks</a:t>
            </a:r>
          </a:p>
          <a:p>
            <a:pPr>
              <a:lnSpc>
                <a:spcPct val="90000"/>
              </a:lnSpc>
            </a:pPr>
            <a:r>
              <a:rPr lang="en-US" sz="2000" smtClean="0"/>
              <a:t>Example: </a:t>
            </a:r>
            <a:r>
              <a:rPr lang="sv-SE" sz="1800" smtClean="0"/>
              <a:t>50 Kbps, 500-msec round-trip propagation delay (satellite connection), transmit 1000-bit segments</a:t>
            </a:r>
            <a:endParaRPr lang="en-US" sz="2000" smtClean="0"/>
          </a:p>
        </p:txBody>
      </p:sp>
      <p:grpSp>
        <p:nvGrpSpPr>
          <p:cNvPr id="48134" name="Group 15"/>
          <p:cNvGrpSpPr>
            <a:grpSpLocks/>
          </p:cNvGrpSpPr>
          <p:nvPr/>
        </p:nvGrpSpPr>
        <p:grpSpPr bwMode="auto">
          <a:xfrm>
            <a:off x="1851025" y="2084388"/>
            <a:ext cx="4606925" cy="1182687"/>
            <a:chOff x="830" y="2534"/>
            <a:chExt cx="2902" cy="329"/>
          </a:xfrm>
        </p:grpSpPr>
        <p:sp>
          <p:nvSpPr>
            <p:cNvPr id="48146" name="Text Box 16"/>
            <p:cNvSpPr txBox="1">
              <a:spLocks noChangeArrowheads="1"/>
            </p:cNvSpPr>
            <p:nvPr/>
          </p:nvSpPr>
          <p:spPr bwMode="auto">
            <a:xfrm>
              <a:off x="830" y="2633"/>
              <a:ext cx="225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T</a:t>
              </a:r>
              <a:endParaRPr lang="en-US"/>
            </a:p>
          </p:txBody>
        </p:sp>
        <p:sp>
          <p:nvSpPr>
            <p:cNvPr id="48147" name="Text Box 17"/>
            <p:cNvSpPr txBox="1">
              <a:spLocks noChangeArrowheads="1"/>
            </p:cNvSpPr>
            <p:nvPr/>
          </p:nvSpPr>
          <p:spPr bwMode="auto">
            <a:xfrm>
              <a:off x="922" y="2726"/>
              <a:ext cx="692" cy="1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latin typeface="Comic Sans MS" pitchFamily="66" charset="0"/>
                </a:rPr>
                <a:t>transmit</a:t>
              </a:r>
              <a:endParaRPr lang="en-US"/>
            </a:p>
          </p:txBody>
        </p:sp>
        <p:sp>
          <p:nvSpPr>
            <p:cNvPr id="48148" name="Text Box 18"/>
            <p:cNvSpPr txBox="1">
              <a:spLocks noChangeArrowheads="1"/>
            </p:cNvSpPr>
            <p:nvPr/>
          </p:nvSpPr>
          <p:spPr bwMode="auto">
            <a:xfrm>
              <a:off x="1528" y="2645"/>
              <a:ext cx="198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=</a:t>
              </a:r>
              <a:endParaRPr lang="en-US"/>
            </a:p>
          </p:txBody>
        </p:sp>
        <p:sp>
          <p:nvSpPr>
            <p:cNvPr id="48149" name="Text Box 19"/>
            <p:cNvSpPr txBox="1">
              <a:spLocks noChangeArrowheads="1"/>
            </p:cNvSpPr>
            <p:nvPr/>
          </p:nvSpPr>
          <p:spPr bwMode="auto">
            <a:xfrm>
              <a:off x="1875" y="2534"/>
              <a:ext cx="57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  <a:p>
              <a:r>
                <a:rPr lang="en-US" sz="2000">
                  <a:latin typeface="Comic Sans MS" pitchFamily="66" charset="0"/>
                </a:rPr>
                <a:t>1000b</a:t>
              </a:r>
            </a:p>
          </p:txBody>
        </p:sp>
        <p:sp>
          <p:nvSpPr>
            <p:cNvPr id="48150" name="Text Box 20"/>
            <p:cNvSpPr txBox="1">
              <a:spLocks noChangeArrowheads="1"/>
            </p:cNvSpPr>
            <p:nvPr/>
          </p:nvSpPr>
          <p:spPr bwMode="auto">
            <a:xfrm>
              <a:off x="1835" y="2753"/>
              <a:ext cx="883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50 Kb/sec</a:t>
              </a:r>
              <a:endParaRPr lang="en-US"/>
            </a:p>
          </p:txBody>
        </p:sp>
        <p:sp>
          <p:nvSpPr>
            <p:cNvPr id="48151" name="Text Box 21"/>
            <p:cNvSpPr txBox="1">
              <a:spLocks noChangeArrowheads="1"/>
            </p:cNvSpPr>
            <p:nvPr/>
          </p:nvSpPr>
          <p:spPr bwMode="auto">
            <a:xfrm>
              <a:off x="2870" y="2651"/>
              <a:ext cx="8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= 20 msec</a:t>
              </a:r>
              <a:endParaRPr lang="en-US"/>
            </a:p>
          </p:txBody>
        </p:sp>
        <p:sp>
          <p:nvSpPr>
            <p:cNvPr id="48152" name="Line 22"/>
            <p:cNvSpPr>
              <a:spLocks noChangeShapeType="1"/>
            </p:cNvSpPr>
            <p:nvPr/>
          </p:nvSpPr>
          <p:spPr bwMode="auto">
            <a:xfrm>
              <a:off x="1830" y="2766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48135" name="Group 28"/>
          <p:cNvGrpSpPr>
            <a:grpSpLocks/>
          </p:cNvGrpSpPr>
          <p:nvPr/>
        </p:nvGrpSpPr>
        <p:grpSpPr bwMode="auto">
          <a:xfrm>
            <a:off x="887413" y="3429000"/>
            <a:ext cx="7470775" cy="879475"/>
            <a:chOff x="559" y="2176"/>
            <a:chExt cx="4706" cy="428"/>
          </a:xfrm>
        </p:grpSpPr>
        <p:sp>
          <p:nvSpPr>
            <p:cNvPr id="48138" name="Text Box 5"/>
            <p:cNvSpPr txBox="1">
              <a:spLocks noChangeArrowheads="1"/>
            </p:cNvSpPr>
            <p:nvPr/>
          </p:nvSpPr>
          <p:spPr bwMode="auto">
            <a:xfrm>
              <a:off x="559" y="2321"/>
              <a:ext cx="1373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  <a:latin typeface="Comic Sans MS" pitchFamily="66" charset="0"/>
                </a:rPr>
                <a:t>Utilization</a:t>
              </a:r>
              <a:r>
                <a:rPr lang="en-US" sz="2000">
                  <a:latin typeface="Comic Sans MS" pitchFamily="66" charset="0"/>
                </a:rPr>
                <a:t> = U = </a:t>
              </a:r>
              <a:endParaRPr lang="en-US"/>
            </a:p>
          </p:txBody>
        </p:sp>
        <p:sp>
          <p:nvSpPr>
            <p:cNvPr id="48139" name="Text Box 7"/>
            <p:cNvSpPr txBox="1">
              <a:spLocks noChangeArrowheads="1"/>
            </p:cNvSpPr>
            <p:nvPr/>
          </p:nvSpPr>
          <p:spPr bwMode="auto">
            <a:xfrm>
              <a:off x="3352" y="2303"/>
              <a:ext cx="198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=</a:t>
              </a:r>
              <a:endParaRPr lang="en-US"/>
            </a:p>
          </p:txBody>
        </p:sp>
        <p:grpSp>
          <p:nvGrpSpPr>
            <p:cNvPr id="48140" name="Group 24"/>
            <p:cNvGrpSpPr>
              <a:grpSpLocks/>
            </p:cNvGrpSpPr>
            <p:nvPr/>
          </p:nvGrpSpPr>
          <p:grpSpPr bwMode="auto">
            <a:xfrm>
              <a:off x="3626" y="2176"/>
              <a:ext cx="868" cy="428"/>
              <a:chOff x="2078" y="2626"/>
              <a:chExt cx="868" cy="428"/>
            </a:xfrm>
          </p:grpSpPr>
          <p:sp>
            <p:nvSpPr>
              <p:cNvPr id="48143" name="Text Box 8"/>
              <p:cNvSpPr txBox="1">
                <a:spLocks noChangeArrowheads="1"/>
              </p:cNvSpPr>
              <p:nvPr/>
            </p:nvSpPr>
            <p:spPr bwMode="auto">
              <a:xfrm>
                <a:off x="2441" y="2626"/>
                <a:ext cx="116" cy="2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sv-SE"/>
              </a:p>
            </p:txBody>
          </p:sp>
          <p:sp>
            <p:nvSpPr>
              <p:cNvPr id="48144" name="Text Box 9"/>
              <p:cNvSpPr txBox="1">
                <a:spLocks noChangeArrowheads="1"/>
              </p:cNvSpPr>
              <p:nvPr/>
            </p:nvSpPr>
            <p:spPr bwMode="auto">
              <a:xfrm>
                <a:off x="2078" y="2861"/>
                <a:ext cx="830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latin typeface="Comic Sans MS" pitchFamily="66" charset="0"/>
                  </a:rPr>
                  <a:t>520 msec</a:t>
                </a:r>
                <a:endParaRPr lang="en-US"/>
              </a:p>
            </p:txBody>
          </p:sp>
          <p:sp>
            <p:nvSpPr>
              <p:cNvPr id="48145" name="Line 13"/>
              <p:cNvSpPr>
                <a:spLocks noChangeShapeType="1"/>
              </p:cNvSpPr>
              <p:nvPr/>
            </p:nvSpPr>
            <p:spPr bwMode="auto">
              <a:xfrm>
                <a:off x="2082" y="2886"/>
                <a:ext cx="86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48141" name="Text Box 23"/>
            <p:cNvSpPr txBox="1">
              <a:spLocks noChangeArrowheads="1"/>
            </p:cNvSpPr>
            <p:nvPr/>
          </p:nvSpPr>
          <p:spPr bwMode="auto">
            <a:xfrm>
              <a:off x="1822" y="2207"/>
              <a:ext cx="1618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Comic Sans MS" pitchFamily="66" charset="0"/>
                </a:rPr>
                <a:t>fraction of time</a:t>
              </a:r>
            </a:p>
            <a:p>
              <a:r>
                <a:rPr lang="en-US" sz="2000" i="1">
                  <a:latin typeface="Comic Sans MS" pitchFamily="66" charset="0"/>
                </a:rPr>
                <a:t>sender busy sending</a:t>
              </a:r>
              <a:endParaRPr lang="en-US" i="1"/>
            </a:p>
          </p:txBody>
        </p:sp>
        <p:sp>
          <p:nvSpPr>
            <p:cNvPr id="48142" name="Text Box 27"/>
            <p:cNvSpPr txBox="1">
              <a:spLocks noChangeArrowheads="1"/>
            </p:cNvSpPr>
            <p:nvPr/>
          </p:nvSpPr>
          <p:spPr bwMode="auto">
            <a:xfrm>
              <a:off x="4685" y="2310"/>
              <a:ext cx="580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Comic Sans MS" pitchFamily="66" charset="0"/>
                </a:rPr>
                <a:t>= 0.04</a:t>
              </a:r>
              <a:endParaRPr lang="en-US"/>
            </a:p>
          </p:txBody>
        </p:sp>
      </p:grpSp>
      <p:sp>
        <p:nvSpPr>
          <p:cNvPr id="48136" name="Rectangle 29"/>
          <p:cNvSpPr>
            <a:spLocks noChangeArrowheads="1"/>
          </p:cNvSpPr>
          <p:nvPr/>
        </p:nvSpPr>
        <p:spPr bwMode="auto">
          <a:xfrm>
            <a:off x="330200" y="4473575"/>
            <a:ext cx="8651875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1 segment every 520 msec -&gt; 2 Kbps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 thruput</a:t>
            </a:r>
            <a:r>
              <a:rPr lang="en-US" sz="2000">
                <a:latin typeface="Comic Sans MS" pitchFamily="66" charset="0"/>
              </a:rPr>
              <a:t> (</a:t>
            </a:r>
            <a:r>
              <a:rPr lang="sv-SE" sz="1800" b="1">
                <a:solidFill>
                  <a:srgbClr val="FF0000"/>
                </a:solidFill>
                <a:latin typeface="Comic Sans MS" pitchFamily="66" charset="0"/>
              </a:rPr>
              <a:t>effective bit-rate) </a:t>
            </a:r>
            <a:r>
              <a:rPr lang="en-US" sz="2000">
                <a:latin typeface="Comic Sans MS" pitchFamily="66" charset="0"/>
              </a:rPr>
              <a:t>over 50 Kbps link 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network protocol limits use of physical resources!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None/>
            </a:pPr>
            <a:endParaRPr lang="sv-SE" b="1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endParaRPr lang="en-US" sz="2000" b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137" name="Rectangle 31"/>
          <p:cNvSpPr>
            <a:spLocks noChangeArrowheads="1"/>
          </p:cNvSpPr>
          <p:nvPr/>
        </p:nvSpPr>
        <p:spPr bwMode="auto">
          <a:xfrm>
            <a:off x="5756275" y="3471863"/>
            <a:ext cx="1289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Comic Sans MS" pitchFamily="66" charset="0"/>
              </a:rPr>
              <a:t>20 msec</a:t>
            </a:r>
            <a:endParaRPr lang="en-GB" sz="20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9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979A2D4C-FDC9-46B6-B225-F2FCA9FCFCE1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698500"/>
          </a:xfrm>
        </p:spPr>
        <p:txBody>
          <a:bodyPr/>
          <a:lstStyle/>
          <a:p>
            <a:r>
              <a:rPr lang="en-US" sz="3600" smtClean="0"/>
              <a:t>Pipelined protocols</a:t>
            </a:r>
            <a:endParaRPr lang="en-US" smtClean="0"/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784225"/>
            <a:ext cx="7591425" cy="51689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Pipelining:</a:t>
            </a:r>
            <a:r>
              <a:rPr lang="en-US" sz="2400" smtClean="0"/>
              <a:t> </a:t>
            </a:r>
            <a:r>
              <a:rPr lang="sv-SE" sz="2400" b="1" smtClean="0"/>
              <a:t>Solution</a:t>
            </a:r>
            <a:r>
              <a:rPr lang="sv-SE" sz="2400" smtClean="0"/>
              <a:t> to the problem of low utilization of stop-and-wait: </a:t>
            </a:r>
            <a:r>
              <a:rPr lang="en-US" sz="2400" smtClean="0"/>
              <a:t>sender allows multiple, up to N, “in-flight”, yet-to-be-acknowledged pkts</a:t>
            </a:r>
            <a:r>
              <a:rPr lang="sv-SE" sz="2400" smtClean="0"/>
              <a:t>. </a:t>
            </a:r>
          </a:p>
          <a:p>
            <a:pPr lvl="1"/>
            <a:r>
              <a:rPr lang="sv-SE" sz="2000" smtClean="0"/>
              <a:t>Choice of N: optimally, it should allow  the sender to continously transmit during  the round-trip transit time</a:t>
            </a:r>
          </a:p>
          <a:p>
            <a:pPr lvl="1"/>
            <a:r>
              <a:rPr lang="en-US" sz="2000" smtClean="0"/>
              <a:t>range of sequence numbers must be increased</a:t>
            </a:r>
          </a:p>
          <a:p>
            <a:pPr lvl="1"/>
            <a:r>
              <a:rPr lang="en-US" sz="2000" smtClean="0"/>
              <a:t>buffering at sender and/or receiver</a:t>
            </a:r>
          </a:p>
        </p:txBody>
      </p:sp>
      <p:sp>
        <p:nvSpPr>
          <p:cNvPr id="491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0550" y="5419725"/>
            <a:ext cx="8286750" cy="1076325"/>
          </a:xfrm>
        </p:spPr>
        <p:txBody>
          <a:bodyPr/>
          <a:lstStyle/>
          <a:p>
            <a:r>
              <a:rPr lang="en-US" sz="2400" smtClean="0"/>
              <a:t>Two generic forms of pipelined protocols: </a:t>
            </a:r>
            <a:r>
              <a:rPr lang="en-US" sz="2400" i="1" smtClean="0">
                <a:solidFill>
                  <a:srgbClr val="FF0000"/>
                </a:solidFill>
              </a:rPr>
              <a:t>go-Back-N, selective repeat (check also corresponding on-line material in book’s site)</a:t>
            </a:r>
          </a:p>
        </p:txBody>
      </p:sp>
      <p:pic>
        <p:nvPicPr>
          <p:cNvPr id="49159" name="Picture 5" descr="rdt_pipeline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588" y="3411538"/>
            <a:ext cx="6105525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F5E81FAE-D576-4CC0-9684-8E2167FEFD45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Pipelining: increased utilization</a:t>
            </a:r>
          </a:p>
        </p:txBody>
      </p:sp>
      <p:sp>
        <p:nvSpPr>
          <p:cNvPr id="4102" name="Line 3"/>
          <p:cNvSpPr>
            <a:spLocks noChangeShapeType="1"/>
          </p:cNvSpPr>
          <p:nvPr/>
        </p:nvSpPr>
        <p:spPr bwMode="auto">
          <a:xfrm>
            <a:off x="3171825" y="1778000"/>
            <a:ext cx="2082800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0" y="1571625"/>
            <a:ext cx="3086100" cy="354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first packet bit transmitted, t = 0</a:t>
            </a:r>
            <a:endParaRPr lang="en-US" sz="1600"/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>
            <a:off x="3162300" y="1555750"/>
            <a:ext cx="20638" cy="3284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105" name="Line 6"/>
          <p:cNvSpPr>
            <a:spLocks noChangeShapeType="1"/>
          </p:cNvSpPr>
          <p:nvPr/>
        </p:nvSpPr>
        <p:spPr bwMode="auto">
          <a:xfrm>
            <a:off x="5243513" y="1568450"/>
            <a:ext cx="22225" cy="335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106" name="Text Box 7"/>
          <p:cNvSpPr txBox="1">
            <a:spLocks noChangeArrowheads="1"/>
          </p:cNvSpPr>
          <p:nvPr/>
        </p:nvSpPr>
        <p:spPr bwMode="auto">
          <a:xfrm>
            <a:off x="2701925" y="1228725"/>
            <a:ext cx="1042988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sender</a:t>
            </a:r>
            <a:endParaRPr lang="en-US" sz="1600"/>
          </a:p>
        </p:txBody>
      </p:sp>
      <p:sp>
        <p:nvSpPr>
          <p:cNvPr id="4107" name="Text Box 8"/>
          <p:cNvSpPr txBox="1">
            <a:spLocks noChangeArrowheads="1"/>
          </p:cNvSpPr>
          <p:nvPr/>
        </p:nvSpPr>
        <p:spPr bwMode="auto">
          <a:xfrm>
            <a:off x="4730750" y="1228725"/>
            <a:ext cx="1108075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receiver</a:t>
            </a:r>
            <a:endParaRPr lang="en-US" sz="1600"/>
          </a:p>
        </p:txBody>
      </p:sp>
      <p:sp>
        <p:nvSpPr>
          <p:cNvPr id="4108" name="Line 9"/>
          <p:cNvSpPr>
            <a:spLocks noChangeShapeType="1"/>
          </p:cNvSpPr>
          <p:nvPr/>
        </p:nvSpPr>
        <p:spPr bwMode="auto">
          <a:xfrm>
            <a:off x="3182938" y="1773238"/>
            <a:ext cx="204946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09" name="Line 10"/>
          <p:cNvSpPr>
            <a:spLocks noChangeShapeType="1"/>
          </p:cNvSpPr>
          <p:nvPr/>
        </p:nvSpPr>
        <p:spPr bwMode="auto">
          <a:xfrm>
            <a:off x="3189288" y="3905250"/>
            <a:ext cx="20494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10" name="Freeform 11"/>
          <p:cNvSpPr>
            <a:spLocks/>
          </p:cNvSpPr>
          <p:nvPr/>
        </p:nvSpPr>
        <p:spPr bwMode="auto">
          <a:xfrm>
            <a:off x="3167063" y="1770063"/>
            <a:ext cx="2087562" cy="1169987"/>
          </a:xfrm>
          <a:custGeom>
            <a:avLst/>
            <a:gdLst>
              <a:gd name="T0" fmla="*/ 0 w 2902"/>
              <a:gd name="T1" fmla="*/ 0 h 1185"/>
              <a:gd name="T2" fmla="*/ 1498071609 w 2902"/>
              <a:gd name="T3" fmla="*/ 913408228 h 1185"/>
              <a:gd name="T4" fmla="*/ 1501693550 w 2902"/>
              <a:gd name="T5" fmla="*/ 1155164220 h 1185"/>
              <a:gd name="T6" fmla="*/ 0 w 2902"/>
              <a:gd name="T7" fmla="*/ 240781312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11" name="Line 12"/>
          <p:cNvSpPr>
            <a:spLocks noChangeShapeType="1"/>
          </p:cNvSpPr>
          <p:nvPr/>
        </p:nvSpPr>
        <p:spPr bwMode="auto">
          <a:xfrm flipH="1">
            <a:off x="3032125" y="1770063"/>
            <a:ext cx="1238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12" name="Line 13"/>
          <p:cNvSpPr>
            <a:spLocks noChangeShapeType="1"/>
          </p:cNvSpPr>
          <p:nvPr/>
        </p:nvSpPr>
        <p:spPr bwMode="auto">
          <a:xfrm flipH="1">
            <a:off x="3032125" y="2014538"/>
            <a:ext cx="123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13" name="Text Box 14"/>
          <p:cNvSpPr txBox="1">
            <a:spLocks noChangeArrowheads="1"/>
          </p:cNvSpPr>
          <p:nvPr/>
        </p:nvSpPr>
        <p:spPr bwMode="auto">
          <a:xfrm>
            <a:off x="2251075" y="2754313"/>
            <a:ext cx="965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RTT </a:t>
            </a:r>
            <a:endParaRPr lang="en-US" sz="1600"/>
          </a:p>
        </p:txBody>
      </p:sp>
      <p:sp>
        <p:nvSpPr>
          <p:cNvPr id="4114" name="Line 15"/>
          <p:cNvSpPr>
            <a:spLocks noChangeShapeType="1"/>
          </p:cNvSpPr>
          <p:nvPr/>
        </p:nvSpPr>
        <p:spPr bwMode="auto">
          <a:xfrm>
            <a:off x="3065463" y="3065463"/>
            <a:ext cx="9525" cy="820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115" name="Line 16"/>
          <p:cNvSpPr>
            <a:spLocks noChangeShapeType="1"/>
          </p:cNvSpPr>
          <p:nvPr/>
        </p:nvSpPr>
        <p:spPr bwMode="auto">
          <a:xfrm flipV="1">
            <a:off x="3070225" y="2036763"/>
            <a:ext cx="1588" cy="776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  <p:sp>
        <p:nvSpPr>
          <p:cNvPr id="4116" name="Text Box 17"/>
          <p:cNvSpPr txBox="1">
            <a:spLocks noChangeArrowheads="1"/>
          </p:cNvSpPr>
          <p:nvPr/>
        </p:nvSpPr>
        <p:spPr bwMode="auto">
          <a:xfrm>
            <a:off x="346075" y="1852613"/>
            <a:ext cx="2740025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last bit transmitted, t = L / R</a:t>
            </a:r>
            <a:endParaRPr lang="en-US" sz="1600"/>
          </a:p>
        </p:txBody>
      </p:sp>
      <p:sp>
        <p:nvSpPr>
          <p:cNvPr id="4117" name="Line 18"/>
          <p:cNvSpPr>
            <a:spLocks noChangeShapeType="1"/>
          </p:cNvSpPr>
          <p:nvPr/>
        </p:nvSpPr>
        <p:spPr bwMode="auto">
          <a:xfrm flipH="1">
            <a:off x="5232400" y="2695575"/>
            <a:ext cx="125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18" name="Text Box 19"/>
          <p:cNvSpPr txBox="1">
            <a:spLocks noChangeArrowheads="1"/>
          </p:cNvSpPr>
          <p:nvPr/>
        </p:nvSpPr>
        <p:spPr bwMode="auto">
          <a:xfrm>
            <a:off x="5308600" y="2517775"/>
            <a:ext cx="2641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charset="0"/>
              </a:rPr>
              <a:t>first packet bit arrives</a:t>
            </a:r>
            <a:endParaRPr lang="en-US" sz="1600"/>
          </a:p>
        </p:txBody>
      </p:sp>
      <p:sp>
        <p:nvSpPr>
          <p:cNvPr id="4119" name="Line 20"/>
          <p:cNvSpPr>
            <a:spLocks noChangeShapeType="1"/>
          </p:cNvSpPr>
          <p:nvPr/>
        </p:nvSpPr>
        <p:spPr bwMode="auto">
          <a:xfrm>
            <a:off x="5254625" y="2946400"/>
            <a:ext cx="119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20" name="Text Box 21"/>
          <p:cNvSpPr txBox="1">
            <a:spLocks noChangeArrowheads="1"/>
          </p:cNvSpPr>
          <p:nvPr/>
        </p:nvSpPr>
        <p:spPr bwMode="auto">
          <a:xfrm>
            <a:off x="5313363" y="2770188"/>
            <a:ext cx="3581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charset="0"/>
              </a:rPr>
              <a:t>last packet bit arrives, send ACK</a:t>
            </a:r>
            <a:endParaRPr lang="en-US" sz="1600"/>
          </a:p>
        </p:txBody>
      </p:sp>
      <p:sp>
        <p:nvSpPr>
          <p:cNvPr id="4121" name="Text Box 22"/>
          <p:cNvSpPr txBox="1">
            <a:spLocks noChangeArrowheads="1"/>
          </p:cNvSpPr>
          <p:nvPr/>
        </p:nvSpPr>
        <p:spPr bwMode="auto">
          <a:xfrm>
            <a:off x="493713" y="3562350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>
                <a:latin typeface="Arial" charset="0"/>
              </a:rPr>
              <a:t>ACK arrives, send next </a:t>
            </a:r>
          </a:p>
          <a:p>
            <a:pPr algn="r"/>
            <a:r>
              <a:rPr lang="en-US" sz="1600">
                <a:latin typeface="Arial" charset="0"/>
              </a:rPr>
              <a:t>packet, t = RTT + L / R</a:t>
            </a:r>
            <a:endParaRPr lang="en-US" sz="1600"/>
          </a:p>
        </p:txBody>
      </p:sp>
      <p:grpSp>
        <p:nvGrpSpPr>
          <p:cNvPr id="4122" name="Group 23"/>
          <p:cNvGrpSpPr>
            <a:grpSpLocks/>
          </p:cNvGrpSpPr>
          <p:nvPr/>
        </p:nvGrpSpPr>
        <p:grpSpPr bwMode="auto">
          <a:xfrm>
            <a:off x="3043238" y="3892550"/>
            <a:ext cx="1466850" cy="608013"/>
            <a:chOff x="12502" y="21425"/>
            <a:chExt cx="3400" cy="1025"/>
          </a:xfrm>
        </p:grpSpPr>
        <p:sp>
          <p:nvSpPr>
            <p:cNvPr id="4150" name="Line 2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51" name="Freeform 2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5125 w 1845"/>
                <a:gd name="T3" fmla="*/ 1646 h 592"/>
                <a:gd name="T4" fmla="*/ 3042 w 1845"/>
                <a:gd name="T5" fmla="*/ 1646 h 592"/>
                <a:gd name="T6" fmla="*/ 0 w 1845"/>
                <a:gd name="T7" fmla="*/ 687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152" name="Group 2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4155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56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153" name="Line 2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54" name="Line 3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123" name="Freeform 31"/>
          <p:cNvSpPr>
            <a:spLocks/>
          </p:cNvSpPr>
          <p:nvPr/>
        </p:nvSpPr>
        <p:spPr bwMode="auto">
          <a:xfrm>
            <a:off x="3171825" y="2022475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1498073046 w 2902"/>
              <a:gd name="T3" fmla="*/ 910931839 h 1185"/>
              <a:gd name="T4" fmla="*/ 1501694988 w 2902"/>
              <a:gd name="T5" fmla="*/ 1152032558 h 1185"/>
              <a:gd name="T6" fmla="*/ 0 w 2902"/>
              <a:gd name="T7" fmla="*/ 2401283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24" name="Freeform 32"/>
          <p:cNvSpPr>
            <a:spLocks/>
          </p:cNvSpPr>
          <p:nvPr/>
        </p:nvSpPr>
        <p:spPr bwMode="auto">
          <a:xfrm>
            <a:off x="3171825" y="2273300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1498073046 w 2902"/>
              <a:gd name="T3" fmla="*/ 910931839 h 1185"/>
              <a:gd name="T4" fmla="*/ 1501694988 w 2902"/>
              <a:gd name="T5" fmla="*/ 1152032558 h 1185"/>
              <a:gd name="T6" fmla="*/ 0 w 2902"/>
              <a:gd name="T7" fmla="*/ 2401283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25" name="Line 33"/>
          <p:cNvSpPr>
            <a:spLocks noChangeShapeType="1"/>
          </p:cNvSpPr>
          <p:nvPr/>
        </p:nvSpPr>
        <p:spPr bwMode="auto">
          <a:xfrm flipV="1">
            <a:off x="3189288" y="2954338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26" name="Line 34"/>
          <p:cNvSpPr>
            <a:spLocks noChangeShapeType="1"/>
          </p:cNvSpPr>
          <p:nvPr/>
        </p:nvSpPr>
        <p:spPr bwMode="auto">
          <a:xfrm flipV="1">
            <a:off x="3189288" y="3205163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grpSp>
        <p:nvGrpSpPr>
          <p:cNvPr id="4127" name="Group 35"/>
          <p:cNvGrpSpPr>
            <a:grpSpLocks/>
          </p:cNvGrpSpPr>
          <p:nvPr/>
        </p:nvGrpSpPr>
        <p:grpSpPr bwMode="auto">
          <a:xfrm>
            <a:off x="3032125" y="4130675"/>
            <a:ext cx="1466850" cy="606425"/>
            <a:chOff x="12502" y="21425"/>
            <a:chExt cx="3400" cy="1025"/>
          </a:xfrm>
        </p:grpSpPr>
        <p:sp>
          <p:nvSpPr>
            <p:cNvPr id="4143" name="Line 36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4" name="Freeform 37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5125 w 1845"/>
                <a:gd name="T3" fmla="*/ 1646 h 592"/>
                <a:gd name="T4" fmla="*/ 3042 w 1845"/>
                <a:gd name="T5" fmla="*/ 1646 h 592"/>
                <a:gd name="T6" fmla="*/ 0 w 1845"/>
                <a:gd name="T7" fmla="*/ 687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145" name="Group 38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4148" name="Line 39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49" name="Line 40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146" name="Line 41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7" name="Line 42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grpSp>
        <p:nvGrpSpPr>
          <p:cNvPr id="4128" name="Group 43"/>
          <p:cNvGrpSpPr>
            <a:grpSpLocks/>
          </p:cNvGrpSpPr>
          <p:nvPr/>
        </p:nvGrpSpPr>
        <p:grpSpPr bwMode="auto">
          <a:xfrm>
            <a:off x="3043238" y="4381500"/>
            <a:ext cx="1466850" cy="606425"/>
            <a:chOff x="12502" y="21425"/>
            <a:chExt cx="3400" cy="1025"/>
          </a:xfrm>
        </p:grpSpPr>
        <p:sp>
          <p:nvSpPr>
            <p:cNvPr id="4136" name="Line 4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37" name="Freeform 4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5125 w 1845"/>
                <a:gd name="T3" fmla="*/ 1646 h 592"/>
                <a:gd name="T4" fmla="*/ 3042 w 1845"/>
                <a:gd name="T5" fmla="*/ 1646 h 592"/>
                <a:gd name="T6" fmla="*/ 0 w 1845"/>
                <a:gd name="T7" fmla="*/ 687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138" name="Group 4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4141" name="Line 4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42" name="Line 4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4139" name="Line 4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0" name="Line 5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4129" name="Line 51"/>
          <p:cNvSpPr>
            <a:spLocks noChangeShapeType="1"/>
          </p:cNvSpPr>
          <p:nvPr/>
        </p:nvSpPr>
        <p:spPr bwMode="auto">
          <a:xfrm flipV="1">
            <a:off x="3194050" y="3457575"/>
            <a:ext cx="2065338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30" name="Text Box 52"/>
          <p:cNvSpPr txBox="1">
            <a:spLocks noChangeArrowheads="1"/>
          </p:cNvSpPr>
          <p:nvPr/>
        </p:nvSpPr>
        <p:spPr bwMode="auto">
          <a:xfrm>
            <a:off x="5310188" y="3024188"/>
            <a:ext cx="38338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charset="0"/>
              </a:rPr>
              <a:t>last bit of 2</a:t>
            </a:r>
            <a:r>
              <a:rPr lang="en-US" sz="1600" baseline="30000">
                <a:latin typeface="Arial" charset="0"/>
              </a:rPr>
              <a:t>nd</a:t>
            </a:r>
            <a:r>
              <a:rPr lang="en-US" sz="1600">
                <a:latin typeface="Arial" charset="0"/>
              </a:rPr>
              <a:t> packet arrives, send ACK</a:t>
            </a:r>
            <a:endParaRPr lang="en-US" sz="1600"/>
          </a:p>
        </p:txBody>
      </p:sp>
      <p:sp>
        <p:nvSpPr>
          <p:cNvPr id="4131" name="Line 53"/>
          <p:cNvSpPr>
            <a:spLocks noChangeShapeType="1"/>
          </p:cNvSpPr>
          <p:nvPr/>
        </p:nvSpPr>
        <p:spPr bwMode="auto">
          <a:xfrm flipV="1">
            <a:off x="5254625" y="3182938"/>
            <a:ext cx="112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32" name="Line 54"/>
          <p:cNvSpPr>
            <a:spLocks noChangeShapeType="1"/>
          </p:cNvSpPr>
          <p:nvPr/>
        </p:nvSpPr>
        <p:spPr bwMode="auto">
          <a:xfrm flipV="1">
            <a:off x="5265738" y="3435350"/>
            <a:ext cx="112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v-SE"/>
          </a:p>
        </p:txBody>
      </p:sp>
      <p:sp>
        <p:nvSpPr>
          <p:cNvPr id="4133" name="Text Box 55"/>
          <p:cNvSpPr txBox="1">
            <a:spLocks noChangeArrowheads="1"/>
          </p:cNvSpPr>
          <p:nvPr/>
        </p:nvSpPr>
        <p:spPr bwMode="auto">
          <a:xfrm>
            <a:off x="5305425" y="3257550"/>
            <a:ext cx="38385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>
                <a:latin typeface="Arial" charset="0"/>
              </a:rPr>
              <a:t>last bit of 3</a:t>
            </a:r>
            <a:r>
              <a:rPr lang="en-US" sz="1600" baseline="30000">
                <a:latin typeface="Arial" charset="0"/>
              </a:rPr>
              <a:t>rd</a:t>
            </a:r>
            <a:r>
              <a:rPr lang="en-US" sz="1600">
                <a:latin typeface="Arial" charset="0"/>
              </a:rPr>
              <a:t> packet arrives, send ACK</a:t>
            </a:r>
            <a:endParaRPr lang="en-US" sz="1600"/>
          </a:p>
        </p:txBody>
      </p:sp>
      <p:graphicFrame>
        <p:nvGraphicFramePr>
          <p:cNvPr id="4098" name="Object 56"/>
          <p:cNvGraphicFramePr>
            <a:graphicFrameLocks noChangeAspect="1"/>
          </p:cNvGraphicFramePr>
          <p:nvPr/>
        </p:nvGraphicFramePr>
        <p:xfrm>
          <a:off x="1462088" y="5135563"/>
          <a:ext cx="5994400" cy="933450"/>
        </p:xfrm>
        <a:graphic>
          <a:graphicData uri="http://schemas.openxmlformats.org/presentationml/2006/ole">
            <p:oleObj spid="_x0000_s4098" name="Picture" r:id="rId3" imgW="3181320" imgH="495360" progId="Word.Picture.8">
              <p:embed/>
            </p:oleObj>
          </a:graphicData>
        </a:graphic>
      </p:graphicFrame>
      <p:sp>
        <p:nvSpPr>
          <p:cNvPr id="4134" name="Text Box 57"/>
          <p:cNvSpPr txBox="1">
            <a:spLocks noChangeArrowheads="1"/>
          </p:cNvSpPr>
          <p:nvPr/>
        </p:nvSpPr>
        <p:spPr bwMode="auto">
          <a:xfrm>
            <a:off x="6310313" y="4437063"/>
            <a:ext cx="2505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Increase utilization</a:t>
            </a:r>
          </a:p>
          <a:p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by a factor of 3!</a:t>
            </a:r>
          </a:p>
        </p:txBody>
      </p:sp>
      <p:sp>
        <p:nvSpPr>
          <p:cNvPr id="4135" name="Line 58"/>
          <p:cNvSpPr>
            <a:spLocks noChangeShapeType="1"/>
          </p:cNvSpPr>
          <p:nvPr/>
        </p:nvSpPr>
        <p:spPr bwMode="auto">
          <a:xfrm flipH="1">
            <a:off x="3232150" y="4725988"/>
            <a:ext cx="3279775" cy="508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EC7F0B60-8210-4AB4-A1B3-B74EF73CD104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Go-Back-N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14450"/>
            <a:ext cx="8324850" cy="1219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Sender:</a:t>
            </a:r>
            <a:endParaRPr lang="en-US" sz="2400" smtClean="0"/>
          </a:p>
          <a:p>
            <a:r>
              <a:rPr lang="en-US" sz="2000" smtClean="0"/>
              <a:t>k-bit seq # in pkt header</a:t>
            </a:r>
          </a:p>
          <a:p>
            <a:r>
              <a:rPr lang="en-US" sz="2000" smtClean="0"/>
              <a:t>“window” of up to N, consecutive unack’ed pkts allowed</a:t>
            </a:r>
          </a:p>
          <a:p>
            <a:endParaRPr lang="en-US" sz="2400" smtClean="0"/>
          </a:p>
          <a:p>
            <a:endParaRPr lang="en-US" sz="2400" smtClean="0"/>
          </a:p>
        </p:txBody>
      </p:sp>
      <p:pic>
        <p:nvPicPr>
          <p:cNvPr id="50182" name="Picture 5" descr="gbn_seqn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188" y="2752725"/>
            <a:ext cx="809942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3" name="Rectangle 6"/>
          <p:cNvSpPr>
            <a:spLocks noChangeArrowheads="1"/>
          </p:cNvSpPr>
          <p:nvPr/>
        </p:nvSpPr>
        <p:spPr bwMode="auto">
          <a:xfrm>
            <a:off x="476250" y="4638675"/>
            <a:ext cx="8324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ACK(n): ACKs all pkts up to, including seq # n - “cumulative ACK”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>
                <a:latin typeface="Comic Sans MS" pitchFamily="66" charset="0"/>
              </a:rPr>
              <a:t>may receive duplicate ACKs (see receiver)</a:t>
            </a:r>
            <a:endParaRPr lang="en-US" sz="1800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timer for each in-flight pkt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i="1">
                <a:latin typeface="Comic Sans MS" pitchFamily="66" charset="0"/>
              </a:rPr>
              <a:t>timeout(n):</a:t>
            </a:r>
            <a:r>
              <a:rPr lang="en-US" sz="2000">
                <a:latin typeface="Comic Sans MS" pitchFamily="66" charset="0"/>
              </a:rPr>
              <a:t> retransmit pkt n and all higher seq # pkts in window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55263081-CA9F-4232-8F61-B4AD61583D7C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GBN: sender extended FSM</a:t>
            </a:r>
            <a:endParaRPr lang="en-US" smtClean="0"/>
          </a:p>
        </p:txBody>
      </p:sp>
      <p:pic>
        <p:nvPicPr>
          <p:cNvPr id="51205" name="Picture 3" descr="gbn_send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04950"/>
            <a:ext cx="8162925" cy="383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FD03E931-7280-4925-B0B2-B0612791BEC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GBN: receiver extended FSM</a:t>
            </a:r>
            <a:endParaRPr lang="en-US" smtClean="0"/>
          </a:p>
        </p:txBody>
      </p:sp>
      <p:pic>
        <p:nvPicPr>
          <p:cNvPr id="52229" name="Picture 3" descr="gbn_recei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888" y="1425575"/>
            <a:ext cx="80168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47700" y="3086100"/>
            <a:ext cx="7829550" cy="2895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receiver simple:</a:t>
            </a:r>
            <a:endParaRPr lang="en-US" sz="2400" smtClean="0"/>
          </a:p>
          <a:p>
            <a:r>
              <a:rPr lang="en-US" sz="2400" smtClean="0"/>
              <a:t>ACK-only: always send ACK for correctly-received pkt with highest </a:t>
            </a:r>
            <a:r>
              <a:rPr lang="en-US" sz="2400" i="1" smtClean="0">
                <a:solidFill>
                  <a:schemeClr val="accent2"/>
                </a:solidFill>
              </a:rPr>
              <a:t>in-order</a:t>
            </a:r>
            <a:r>
              <a:rPr lang="en-US" sz="2400" smtClean="0"/>
              <a:t> seq #</a:t>
            </a:r>
          </a:p>
          <a:p>
            <a:pPr lvl="1"/>
            <a:r>
              <a:rPr lang="en-US" sz="2000" smtClean="0"/>
              <a:t>may generate duplicate ACKs</a:t>
            </a:r>
          </a:p>
          <a:p>
            <a:pPr lvl="1"/>
            <a:r>
              <a:rPr lang="en-US" sz="2000" smtClean="0"/>
              <a:t>need only remember </a:t>
            </a:r>
            <a:r>
              <a:rPr lang="en-US" sz="2000" b="1" smtClean="0">
                <a:latin typeface="Courier New" pitchFamily="49" charset="0"/>
              </a:rPr>
              <a:t>expectedseqnum</a:t>
            </a:r>
          </a:p>
          <a:p>
            <a:r>
              <a:rPr lang="en-US" sz="2400" smtClean="0"/>
              <a:t>out-of-order pkt: </a:t>
            </a:r>
          </a:p>
          <a:p>
            <a:pPr lvl="1"/>
            <a:r>
              <a:rPr lang="en-US" sz="2000" smtClean="0"/>
              <a:t>discard (don’t buffer) -&gt; </a:t>
            </a:r>
            <a:r>
              <a:rPr lang="en-US" sz="2000" smtClean="0">
                <a:solidFill>
                  <a:srgbClr val="FF0000"/>
                </a:solidFill>
              </a:rPr>
              <a:t>no receiver buffering</a:t>
            </a:r>
            <a:r>
              <a:rPr lang="en-US" sz="2000" smtClean="0"/>
              <a:t>!</a:t>
            </a:r>
          </a:p>
          <a:p>
            <a:pPr lvl="1"/>
            <a:r>
              <a:rPr lang="en-US" sz="2000" smtClean="0"/>
              <a:t>ACK pkt with highest in-order seq 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6C69E68F-11CF-40FD-B0B1-54C9FB8BA87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/>
          <a:lstStyle/>
          <a:p>
            <a:r>
              <a:rPr lang="en-US" sz="2800" smtClean="0"/>
              <a:t>Transport-layer protocols</a:t>
            </a:r>
            <a:endParaRPr lang="en-US" smtClean="0"/>
          </a:p>
        </p:txBody>
      </p:sp>
      <p:sp>
        <p:nvSpPr>
          <p:cNvPr id="20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8150" y="1400175"/>
            <a:ext cx="3971925" cy="51149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solidFill>
                  <a:srgbClr val="FF0000"/>
                </a:solidFill>
              </a:rPr>
              <a:t>Internet transport services:</a:t>
            </a:r>
            <a:endParaRPr lang="en-US" sz="2000" smtClean="0"/>
          </a:p>
          <a:p>
            <a:r>
              <a:rPr lang="en-US" sz="2000" smtClean="0"/>
              <a:t>reliable, in-order unicast delivery (TCP)</a:t>
            </a:r>
          </a:p>
          <a:p>
            <a:pPr lvl="1"/>
            <a:r>
              <a:rPr lang="en-US" sz="1800" smtClean="0"/>
              <a:t>congestion </a:t>
            </a:r>
          </a:p>
          <a:p>
            <a:pPr lvl="1"/>
            <a:r>
              <a:rPr lang="en-US" sz="1800" smtClean="0"/>
              <a:t>flow control</a:t>
            </a:r>
          </a:p>
          <a:p>
            <a:pPr lvl="1"/>
            <a:r>
              <a:rPr lang="en-US" sz="1800" smtClean="0"/>
              <a:t>connection setup</a:t>
            </a:r>
          </a:p>
          <a:p>
            <a:r>
              <a:rPr lang="en-US" sz="2000" smtClean="0"/>
              <a:t>unreliable (“best-effort”), unordered unicast or multicast delivery: UDP</a:t>
            </a:r>
          </a:p>
          <a:p>
            <a:r>
              <a:rPr lang="en-US" sz="2000" smtClean="0"/>
              <a:t>services not available: </a:t>
            </a:r>
          </a:p>
          <a:p>
            <a:pPr lvl="1"/>
            <a:r>
              <a:rPr lang="en-US" sz="1800" smtClean="0"/>
              <a:t>real-time</a:t>
            </a:r>
          </a:p>
          <a:p>
            <a:pPr lvl="1"/>
            <a:r>
              <a:rPr lang="en-US" sz="1800" smtClean="0"/>
              <a:t>bandwidth guarantees</a:t>
            </a:r>
          </a:p>
          <a:p>
            <a:pPr lvl="1"/>
            <a:r>
              <a:rPr lang="en-US" sz="1800" smtClean="0"/>
              <a:t>reliable multicast </a:t>
            </a:r>
            <a:endParaRPr lang="en-US" sz="2000" smtClean="0"/>
          </a:p>
        </p:txBody>
      </p:sp>
      <p:sp>
        <p:nvSpPr>
          <p:cNvPr id="2069" name="Freeform 4"/>
          <p:cNvSpPr>
            <a:spLocks/>
          </p:cNvSpPr>
          <p:nvPr/>
        </p:nvSpPr>
        <p:spPr bwMode="auto">
          <a:xfrm>
            <a:off x="6788150" y="2019300"/>
            <a:ext cx="1798638" cy="1674813"/>
          </a:xfrm>
          <a:custGeom>
            <a:avLst/>
            <a:gdLst>
              <a:gd name="T0" fmla="*/ 463191048 w 1292"/>
              <a:gd name="T1" fmla="*/ 12467015 h 1255"/>
              <a:gd name="T2" fmla="*/ 67831758 w 1292"/>
              <a:gd name="T3" fmla="*/ 279604333 h 1255"/>
              <a:gd name="T4" fmla="*/ 56203262 w 1292"/>
              <a:gd name="T5" fmla="*/ 931422866 h 1255"/>
              <a:gd name="T6" fmla="*/ 102715877 w 1292"/>
              <a:gd name="T7" fmla="*/ 1476385786 h 1255"/>
              <a:gd name="T8" fmla="*/ 474819545 w 1292"/>
              <a:gd name="T9" fmla="*/ 1551183840 h 1255"/>
              <a:gd name="T10" fmla="*/ 1253910889 w 1292"/>
              <a:gd name="T11" fmla="*/ 2010662936 h 1255"/>
              <a:gd name="T12" fmla="*/ 1928348723 w 1292"/>
              <a:gd name="T13" fmla="*/ 2147483647 h 1255"/>
              <a:gd name="T14" fmla="*/ 2147483647 w 1292"/>
              <a:gd name="T15" fmla="*/ 1818322414 h 1255"/>
              <a:gd name="T16" fmla="*/ 2147483647 w 1292"/>
              <a:gd name="T17" fmla="*/ 792510861 h 1255"/>
              <a:gd name="T18" fmla="*/ 2147483647 w 1292"/>
              <a:gd name="T19" fmla="*/ 375774677 h 1255"/>
              <a:gd name="T20" fmla="*/ 1451591154 w 1292"/>
              <a:gd name="T21" fmla="*/ 204806280 h 1255"/>
              <a:gd name="T22" fmla="*/ 463191048 w 1292"/>
              <a:gd name="T23" fmla="*/ 12467015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0" name="Freeform 5"/>
          <p:cNvSpPr>
            <a:spLocks/>
          </p:cNvSpPr>
          <p:nvPr/>
        </p:nvSpPr>
        <p:spPr bwMode="auto">
          <a:xfrm>
            <a:off x="4908550" y="1876425"/>
            <a:ext cx="1866900" cy="1589088"/>
          </a:xfrm>
          <a:custGeom>
            <a:avLst/>
            <a:gdLst>
              <a:gd name="T0" fmla="*/ 1067567219 w 1340"/>
              <a:gd name="T1" fmla="*/ 74768515 h 1191"/>
              <a:gd name="T2" fmla="*/ 159164356 w 1340"/>
              <a:gd name="T3" fmla="*/ 106813130 h 1191"/>
              <a:gd name="T4" fmla="*/ 112579645 w 1340"/>
              <a:gd name="T5" fmla="*/ 715646021 h 1191"/>
              <a:gd name="T6" fmla="*/ 54349083 w 1340"/>
              <a:gd name="T7" fmla="*/ 1281754720 h 1191"/>
              <a:gd name="T8" fmla="*/ 217394940 w 1340"/>
              <a:gd name="T9" fmla="*/ 1548787106 h 1191"/>
              <a:gd name="T10" fmla="*/ 1044274167 w 1340"/>
              <a:gd name="T11" fmla="*/ 1559467748 h 1191"/>
              <a:gd name="T12" fmla="*/ 1242260233 w 1340"/>
              <a:gd name="T13" fmla="*/ 2008081383 h 1191"/>
              <a:gd name="T14" fmla="*/ 2147483647 w 1340"/>
              <a:gd name="T15" fmla="*/ 1954675506 h 1191"/>
              <a:gd name="T16" fmla="*/ 2147483647 w 1340"/>
              <a:gd name="T17" fmla="*/ 1014722667 h 1191"/>
              <a:gd name="T18" fmla="*/ 2147483647 w 1340"/>
              <a:gd name="T19" fmla="*/ 608832766 h 1191"/>
              <a:gd name="T20" fmla="*/ 1475184136 w 1340"/>
              <a:gd name="T21" fmla="*/ 512701654 h 1191"/>
              <a:gd name="T22" fmla="*/ 1067567219 w 1340"/>
              <a:gd name="T23" fmla="*/ 74768515 h 11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340"/>
              <a:gd name="T37" fmla="*/ 0 h 1191"/>
              <a:gd name="T38" fmla="*/ 1340 w 1340"/>
              <a:gd name="T39" fmla="*/ 1191 h 119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340" h="1191">
                <a:moveTo>
                  <a:pt x="550" y="42"/>
                </a:moveTo>
                <a:cubicBezTo>
                  <a:pt x="437" y="4"/>
                  <a:pt x="164" y="0"/>
                  <a:pt x="82" y="60"/>
                </a:cubicBezTo>
                <a:cubicBezTo>
                  <a:pt x="0" y="120"/>
                  <a:pt x="67" y="292"/>
                  <a:pt x="58" y="402"/>
                </a:cubicBezTo>
                <a:cubicBezTo>
                  <a:pt x="49" y="512"/>
                  <a:pt x="19" y="642"/>
                  <a:pt x="28" y="720"/>
                </a:cubicBezTo>
                <a:cubicBezTo>
                  <a:pt x="37" y="798"/>
                  <a:pt x="27" y="844"/>
                  <a:pt x="112" y="870"/>
                </a:cubicBezTo>
                <a:cubicBezTo>
                  <a:pt x="197" y="896"/>
                  <a:pt x="450" y="833"/>
                  <a:pt x="538" y="876"/>
                </a:cubicBezTo>
                <a:cubicBezTo>
                  <a:pt x="626" y="919"/>
                  <a:pt x="524" y="1091"/>
                  <a:pt x="640" y="1128"/>
                </a:cubicBezTo>
                <a:cubicBezTo>
                  <a:pt x="756" y="1165"/>
                  <a:pt x="1128" y="1191"/>
                  <a:pt x="1234" y="1098"/>
                </a:cubicBezTo>
                <a:cubicBezTo>
                  <a:pt x="1340" y="1005"/>
                  <a:pt x="1281" y="696"/>
                  <a:pt x="1276" y="570"/>
                </a:cubicBezTo>
                <a:cubicBezTo>
                  <a:pt x="1271" y="444"/>
                  <a:pt x="1290" y="389"/>
                  <a:pt x="1204" y="342"/>
                </a:cubicBezTo>
                <a:cubicBezTo>
                  <a:pt x="1118" y="295"/>
                  <a:pt x="868" y="338"/>
                  <a:pt x="760" y="288"/>
                </a:cubicBezTo>
                <a:cubicBezTo>
                  <a:pt x="652" y="238"/>
                  <a:pt x="663" y="80"/>
                  <a:pt x="550" y="4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1" name="Freeform 6"/>
          <p:cNvSpPr>
            <a:spLocks/>
          </p:cNvSpPr>
          <p:nvPr/>
        </p:nvSpPr>
        <p:spPr bwMode="auto">
          <a:xfrm>
            <a:off x="5276850" y="3327400"/>
            <a:ext cx="2974975" cy="2219325"/>
          </a:xfrm>
          <a:custGeom>
            <a:avLst/>
            <a:gdLst>
              <a:gd name="T0" fmla="*/ 52425049 w 2135"/>
              <a:gd name="T1" fmla="*/ 1162592459 h 1662"/>
              <a:gd name="T2" fmla="*/ 203872871 w 2135"/>
              <a:gd name="T3" fmla="*/ 135516366 h 1662"/>
              <a:gd name="T4" fmla="*/ 1275663471 w 2135"/>
              <a:gd name="T5" fmla="*/ 349490255 h 1662"/>
              <a:gd name="T6" fmla="*/ 2147483647 w 2135"/>
              <a:gd name="T7" fmla="*/ 178311177 h 1662"/>
              <a:gd name="T8" fmla="*/ 2147483647 w 2135"/>
              <a:gd name="T9" fmla="*/ 723946073 h 1662"/>
              <a:gd name="T10" fmla="*/ 2147483647 w 2135"/>
              <a:gd name="T11" fmla="*/ 2039885565 h 1662"/>
              <a:gd name="T12" fmla="*/ 2147483647 w 2135"/>
              <a:gd name="T13" fmla="*/ 2147483647 h 1662"/>
              <a:gd name="T14" fmla="*/ 1578560726 w 2135"/>
              <a:gd name="T15" fmla="*/ 2147483647 h 1662"/>
              <a:gd name="T16" fmla="*/ 972766565 w 2135"/>
              <a:gd name="T17" fmla="*/ 2147483647 h 1662"/>
              <a:gd name="T18" fmla="*/ 355322021 w 2135"/>
              <a:gd name="T19" fmla="*/ 1900802564 h 1662"/>
              <a:gd name="T20" fmla="*/ 52425049 w 2135"/>
              <a:gd name="T21" fmla="*/ 1162592459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CC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72" name="Group 7"/>
          <p:cNvGrpSpPr>
            <a:grpSpLocks/>
          </p:cNvGrpSpPr>
          <p:nvPr/>
        </p:nvGrpSpPr>
        <p:grpSpPr bwMode="auto">
          <a:xfrm>
            <a:off x="5026025" y="2011363"/>
            <a:ext cx="733425" cy="319087"/>
            <a:chOff x="3552" y="246"/>
            <a:chExt cx="527" cy="248"/>
          </a:xfrm>
        </p:grpSpPr>
        <p:graphicFrame>
          <p:nvGraphicFramePr>
            <p:cNvPr id="2063" name="Object 8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p:oleObj spid="_x0000_s2063" name="Clip" r:id="rId3" imgW="1305000" imgH="1085760" progId="MS_ClipArt_Gallery.2">
                <p:embed/>
              </p:oleObj>
            </a:graphicData>
          </a:graphic>
        </p:graphicFrame>
        <p:graphicFrame>
          <p:nvGraphicFramePr>
            <p:cNvPr id="2064" name="Object 9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p:oleObj spid="_x0000_s2064" name="Clip" r:id="rId4" imgW="676440" imgH="485640" progId="MS_ClipArt_Gallery.2">
                <p:embed/>
              </p:oleObj>
            </a:graphicData>
          </a:graphic>
        </p:graphicFrame>
        <p:sp>
          <p:nvSpPr>
            <p:cNvPr id="2323" name="Line 10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73" name="Group 11"/>
          <p:cNvGrpSpPr>
            <a:grpSpLocks/>
          </p:cNvGrpSpPr>
          <p:nvPr/>
        </p:nvGrpSpPr>
        <p:grpSpPr bwMode="auto">
          <a:xfrm>
            <a:off x="5026025" y="2606675"/>
            <a:ext cx="733425" cy="319088"/>
            <a:chOff x="3552" y="246"/>
            <a:chExt cx="527" cy="248"/>
          </a:xfrm>
        </p:grpSpPr>
        <p:graphicFrame>
          <p:nvGraphicFramePr>
            <p:cNvPr id="2061" name="Object 12"/>
            <p:cNvGraphicFramePr>
              <a:graphicFrameLocks noChangeAspect="1"/>
            </p:cNvGraphicFramePr>
            <p:nvPr/>
          </p:nvGraphicFramePr>
          <p:xfrm>
            <a:off x="3552" y="246"/>
            <a:ext cx="299" cy="248"/>
          </p:xfrm>
          <a:graphic>
            <a:graphicData uri="http://schemas.openxmlformats.org/presentationml/2006/ole">
              <p:oleObj spid="_x0000_s2061" name="Clip" r:id="rId5" imgW="1305000" imgH="1085760" progId="MS_ClipArt_Gallery.2">
                <p:embed/>
              </p:oleObj>
            </a:graphicData>
          </a:graphic>
        </p:graphicFrame>
        <p:graphicFrame>
          <p:nvGraphicFramePr>
            <p:cNvPr id="2062" name="Object 13"/>
            <p:cNvGraphicFramePr>
              <a:graphicFrameLocks noChangeAspect="1"/>
            </p:cNvGraphicFramePr>
            <p:nvPr/>
          </p:nvGraphicFramePr>
          <p:xfrm>
            <a:off x="3878" y="338"/>
            <a:ext cx="201" cy="144"/>
          </p:xfrm>
          <a:graphic>
            <a:graphicData uri="http://schemas.openxmlformats.org/presentationml/2006/ole">
              <p:oleObj spid="_x0000_s2062" name="Clip" r:id="rId6" imgW="676440" imgH="485640" progId="MS_ClipArt_Gallery.2">
                <p:embed/>
              </p:oleObj>
            </a:graphicData>
          </a:graphic>
        </p:graphicFrame>
        <p:sp>
          <p:nvSpPr>
            <p:cNvPr id="2322" name="Line 14"/>
            <p:cNvSpPr>
              <a:spLocks noChangeShapeType="1"/>
            </p:cNvSpPr>
            <p:nvPr/>
          </p:nvSpPr>
          <p:spPr bwMode="auto">
            <a:xfrm flipV="1">
              <a:off x="3844" y="434"/>
              <a:ext cx="8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74" name="Group 15"/>
          <p:cNvGrpSpPr>
            <a:grpSpLocks/>
          </p:cNvGrpSpPr>
          <p:nvPr/>
        </p:nvGrpSpPr>
        <p:grpSpPr bwMode="auto">
          <a:xfrm>
            <a:off x="5402263" y="2393950"/>
            <a:ext cx="69850" cy="214313"/>
            <a:chOff x="3842" y="406"/>
            <a:chExt cx="51" cy="167"/>
          </a:xfrm>
        </p:grpSpPr>
        <p:sp>
          <p:nvSpPr>
            <p:cNvPr id="2319" name="Oval 16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20" name="Oval 17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21" name="Oval 18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75" name="Group 19"/>
          <p:cNvGrpSpPr>
            <a:grpSpLocks/>
          </p:cNvGrpSpPr>
          <p:nvPr/>
        </p:nvGrpSpPr>
        <p:grpSpPr bwMode="auto">
          <a:xfrm>
            <a:off x="5872163" y="2897188"/>
            <a:ext cx="209550" cy="395287"/>
            <a:chOff x="4180" y="783"/>
            <a:chExt cx="150" cy="307"/>
          </a:xfrm>
        </p:grpSpPr>
        <p:sp>
          <p:nvSpPr>
            <p:cNvPr id="2311" name="AutoShape 2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2" name="Rectangle 2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3" name="Rectangle 2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4" name="AutoShape 2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5" name="Line 2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6" name="Line 2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7" name="Rectangle 2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8" name="Rectangle 2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76" name="Group 28"/>
          <p:cNvGrpSpPr>
            <a:grpSpLocks/>
          </p:cNvGrpSpPr>
          <p:nvPr/>
        </p:nvGrpSpPr>
        <p:grpSpPr bwMode="auto">
          <a:xfrm rot="-5400000">
            <a:off x="6184900" y="2974975"/>
            <a:ext cx="80963" cy="233363"/>
            <a:chOff x="3842" y="406"/>
            <a:chExt cx="51" cy="167"/>
          </a:xfrm>
        </p:grpSpPr>
        <p:sp>
          <p:nvSpPr>
            <p:cNvPr id="2308" name="Oval 29"/>
            <p:cNvSpPr>
              <a:spLocks noChangeArrowheads="1"/>
            </p:cNvSpPr>
            <p:nvPr/>
          </p:nvSpPr>
          <p:spPr bwMode="auto">
            <a:xfrm>
              <a:off x="3842" y="40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9" name="Oval 30"/>
            <p:cNvSpPr>
              <a:spLocks noChangeArrowheads="1"/>
            </p:cNvSpPr>
            <p:nvPr/>
          </p:nvSpPr>
          <p:spPr bwMode="auto">
            <a:xfrm>
              <a:off x="3844" y="46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10" name="Oval 31"/>
            <p:cNvSpPr>
              <a:spLocks noChangeArrowheads="1"/>
            </p:cNvSpPr>
            <p:nvPr/>
          </p:nvSpPr>
          <p:spPr bwMode="auto">
            <a:xfrm>
              <a:off x="3846" y="526"/>
              <a:ext cx="47" cy="4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077" name="Line 32"/>
          <p:cNvSpPr>
            <a:spLocks noChangeShapeType="1"/>
          </p:cNvSpPr>
          <p:nvPr/>
        </p:nvSpPr>
        <p:spPr bwMode="auto">
          <a:xfrm>
            <a:off x="6008688" y="2805113"/>
            <a:ext cx="4953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8" name="Line 33"/>
          <p:cNvSpPr>
            <a:spLocks noChangeShapeType="1"/>
          </p:cNvSpPr>
          <p:nvPr/>
        </p:nvSpPr>
        <p:spPr bwMode="auto">
          <a:xfrm>
            <a:off x="6011863" y="2801938"/>
            <a:ext cx="1587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9" name="Line 34"/>
          <p:cNvSpPr>
            <a:spLocks noChangeShapeType="1"/>
          </p:cNvSpPr>
          <p:nvPr/>
        </p:nvSpPr>
        <p:spPr bwMode="auto">
          <a:xfrm>
            <a:off x="6507163" y="2800350"/>
            <a:ext cx="1587" cy="82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0" name="Line 35"/>
          <p:cNvSpPr>
            <a:spLocks noChangeShapeType="1"/>
          </p:cNvSpPr>
          <p:nvPr/>
        </p:nvSpPr>
        <p:spPr bwMode="auto">
          <a:xfrm>
            <a:off x="5708650" y="2265363"/>
            <a:ext cx="288925" cy="265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1" name="Line 36"/>
          <p:cNvSpPr>
            <a:spLocks noChangeShapeType="1"/>
          </p:cNvSpPr>
          <p:nvPr/>
        </p:nvSpPr>
        <p:spPr bwMode="auto">
          <a:xfrm flipV="1">
            <a:off x="5721350" y="2551113"/>
            <a:ext cx="276225" cy="33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2" name="Line 37"/>
          <p:cNvSpPr>
            <a:spLocks noChangeShapeType="1"/>
          </p:cNvSpPr>
          <p:nvPr/>
        </p:nvSpPr>
        <p:spPr bwMode="auto">
          <a:xfrm flipV="1">
            <a:off x="6248400" y="2636838"/>
            <a:ext cx="1588" cy="163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83" name="Group 38"/>
          <p:cNvGrpSpPr>
            <a:grpSpLocks/>
          </p:cNvGrpSpPr>
          <p:nvPr/>
        </p:nvGrpSpPr>
        <p:grpSpPr bwMode="auto">
          <a:xfrm>
            <a:off x="6367463" y="2874963"/>
            <a:ext cx="209550" cy="395287"/>
            <a:chOff x="4180" y="783"/>
            <a:chExt cx="150" cy="307"/>
          </a:xfrm>
        </p:grpSpPr>
        <p:sp>
          <p:nvSpPr>
            <p:cNvPr id="2300" name="AutoShape 39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1" name="Rectangle 40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2" name="Rectangle 41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3" name="AutoShape 42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4" name="Line 43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5" name="Line 44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6" name="Rectangle 45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307" name="Rectangle 46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84" name="Group 47"/>
          <p:cNvGrpSpPr>
            <a:grpSpLocks/>
          </p:cNvGrpSpPr>
          <p:nvPr/>
        </p:nvGrpSpPr>
        <p:grpSpPr bwMode="auto">
          <a:xfrm>
            <a:off x="5410200" y="3494088"/>
            <a:ext cx="479425" cy="925512"/>
            <a:chOff x="3314" y="1248"/>
            <a:chExt cx="344" cy="694"/>
          </a:xfrm>
        </p:grpSpPr>
        <p:graphicFrame>
          <p:nvGraphicFramePr>
            <p:cNvPr id="2059" name="Object 48"/>
            <p:cNvGraphicFramePr>
              <a:graphicFrameLocks noChangeAspect="1"/>
            </p:cNvGraphicFramePr>
            <p:nvPr/>
          </p:nvGraphicFramePr>
          <p:xfrm>
            <a:off x="3314" y="1248"/>
            <a:ext cx="299" cy="248"/>
          </p:xfrm>
          <a:graphic>
            <a:graphicData uri="http://schemas.openxmlformats.org/presentationml/2006/ole">
              <p:oleObj spid="_x0000_s2059" name="Clip" r:id="rId7" imgW="1305000" imgH="1085760" progId="MS_ClipArt_Gallery.2">
                <p:embed/>
              </p:oleObj>
            </a:graphicData>
          </a:graphic>
        </p:graphicFrame>
        <p:sp>
          <p:nvSpPr>
            <p:cNvPr id="2293" name="Line 49"/>
            <p:cNvSpPr>
              <a:spLocks noChangeShapeType="1"/>
            </p:cNvSpPr>
            <p:nvPr/>
          </p:nvSpPr>
          <p:spPr bwMode="auto">
            <a:xfrm flipV="1">
              <a:off x="3606" y="1433"/>
              <a:ext cx="5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2060" name="Object 50"/>
            <p:cNvGraphicFramePr>
              <a:graphicFrameLocks noChangeAspect="1"/>
            </p:cNvGraphicFramePr>
            <p:nvPr/>
          </p:nvGraphicFramePr>
          <p:xfrm>
            <a:off x="3314" y="1694"/>
            <a:ext cx="299" cy="248"/>
          </p:xfrm>
          <a:graphic>
            <a:graphicData uri="http://schemas.openxmlformats.org/presentationml/2006/ole">
              <p:oleObj spid="_x0000_s2060" name="Clip" r:id="rId8" imgW="1305000" imgH="1085760" progId="MS_ClipArt_Gallery.2">
                <p:embed/>
              </p:oleObj>
            </a:graphicData>
          </a:graphic>
        </p:graphicFrame>
        <p:sp>
          <p:nvSpPr>
            <p:cNvPr id="2294" name="Line 51"/>
            <p:cNvSpPr>
              <a:spLocks noChangeShapeType="1"/>
            </p:cNvSpPr>
            <p:nvPr/>
          </p:nvSpPr>
          <p:spPr bwMode="auto">
            <a:xfrm flipV="1">
              <a:off x="3606" y="1882"/>
              <a:ext cx="52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95" name="Group 52"/>
            <p:cNvGrpSpPr>
              <a:grpSpLocks/>
            </p:cNvGrpSpPr>
            <p:nvPr/>
          </p:nvGrpSpPr>
          <p:grpSpPr bwMode="auto">
            <a:xfrm>
              <a:off x="3404" y="1504"/>
              <a:ext cx="51" cy="167"/>
              <a:chOff x="3842" y="406"/>
              <a:chExt cx="51" cy="167"/>
            </a:xfrm>
          </p:grpSpPr>
          <p:sp>
            <p:nvSpPr>
              <p:cNvPr id="2297" name="Oval 53"/>
              <p:cNvSpPr>
                <a:spLocks noChangeArrowheads="1"/>
              </p:cNvSpPr>
              <p:nvPr/>
            </p:nvSpPr>
            <p:spPr bwMode="auto">
              <a:xfrm>
                <a:off x="3842" y="40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8" name="Oval 54"/>
              <p:cNvSpPr>
                <a:spLocks noChangeArrowheads="1"/>
              </p:cNvSpPr>
              <p:nvPr/>
            </p:nvSpPr>
            <p:spPr bwMode="auto">
              <a:xfrm>
                <a:off x="3844" y="46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99" name="Oval 55"/>
              <p:cNvSpPr>
                <a:spLocks noChangeArrowheads="1"/>
              </p:cNvSpPr>
              <p:nvPr/>
            </p:nvSpPr>
            <p:spPr bwMode="auto">
              <a:xfrm>
                <a:off x="3846" y="526"/>
                <a:ext cx="47" cy="47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296" name="Line 56"/>
            <p:cNvSpPr>
              <a:spLocks noChangeShapeType="1"/>
            </p:cNvSpPr>
            <p:nvPr/>
          </p:nvSpPr>
          <p:spPr bwMode="auto">
            <a:xfrm>
              <a:off x="3654" y="1431"/>
              <a:ext cx="0" cy="4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aphicFrame>
        <p:nvGraphicFramePr>
          <p:cNvPr id="2050" name="Object 57"/>
          <p:cNvGraphicFramePr>
            <a:graphicFrameLocks noChangeAspect="1"/>
          </p:cNvGraphicFramePr>
          <p:nvPr/>
        </p:nvGraphicFramePr>
        <p:xfrm>
          <a:off x="6278563" y="4503738"/>
          <a:ext cx="417512" cy="331787"/>
        </p:xfrm>
        <a:graphic>
          <a:graphicData uri="http://schemas.openxmlformats.org/presentationml/2006/ole">
            <p:oleObj spid="_x0000_s2050" name="Clip" r:id="rId9" imgW="1305000" imgH="1085760" progId="MS_ClipArt_Gallery.2">
              <p:embed/>
            </p:oleObj>
          </a:graphicData>
        </a:graphic>
      </p:graphicFrame>
      <p:graphicFrame>
        <p:nvGraphicFramePr>
          <p:cNvPr id="2051" name="Object 58"/>
          <p:cNvGraphicFramePr>
            <a:graphicFrameLocks noChangeAspect="1"/>
          </p:cNvGraphicFramePr>
          <p:nvPr/>
        </p:nvGraphicFramePr>
        <p:xfrm>
          <a:off x="5664200" y="4492625"/>
          <a:ext cx="415925" cy="330200"/>
        </p:xfrm>
        <a:graphic>
          <a:graphicData uri="http://schemas.openxmlformats.org/presentationml/2006/ole">
            <p:oleObj spid="_x0000_s2051" name="Clip" r:id="rId10" imgW="1305000" imgH="1085760" progId="MS_ClipArt_Gallery.2">
              <p:embed/>
            </p:oleObj>
          </a:graphicData>
        </a:graphic>
      </p:graphicFrame>
      <p:sp>
        <p:nvSpPr>
          <p:cNvPr id="2085" name="Oval 59"/>
          <p:cNvSpPr>
            <a:spLocks noChangeArrowheads="1"/>
          </p:cNvSpPr>
          <p:nvPr/>
        </p:nvSpPr>
        <p:spPr bwMode="auto">
          <a:xfrm rot="-5400000">
            <a:off x="6080919" y="4596606"/>
            <a:ext cx="63500" cy="6508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6" name="Oval 60"/>
          <p:cNvSpPr>
            <a:spLocks noChangeArrowheads="1"/>
          </p:cNvSpPr>
          <p:nvPr/>
        </p:nvSpPr>
        <p:spPr bwMode="auto">
          <a:xfrm rot="-5400000">
            <a:off x="6165851" y="4594225"/>
            <a:ext cx="63500" cy="66675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7" name="Oval 61"/>
          <p:cNvSpPr>
            <a:spLocks noChangeArrowheads="1"/>
          </p:cNvSpPr>
          <p:nvPr/>
        </p:nvSpPr>
        <p:spPr bwMode="auto">
          <a:xfrm rot="-5400000">
            <a:off x="6243637" y="4598988"/>
            <a:ext cx="61913" cy="65088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8" name="Line 62"/>
          <p:cNvSpPr>
            <a:spLocks noChangeShapeType="1"/>
          </p:cNvSpPr>
          <p:nvPr/>
        </p:nvSpPr>
        <p:spPr bwMode="auto">
          <a:xfrm rot="-5400000">
            <a:off x="6503194" y="4479132"/>
            <a:ext cx="6032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9" name="Line 63"/>
          <p:cNvSpPr>
            <a:spLocks noChangeShapeType="1"/>
          </p:cNvSpPr>
          <p:nvPr/>
        </p:nvSpPr>
        <p:spPr bwMode="auto">
          <a:xfrm rot="5400000" flipH="1">
            <a:off x="5876925" y="4470400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90" name="Line 64"/>
          <p:cNvSpPr>
            <a:spLocks noChangeShapeType="1"/>
          </p:cNvSpPr>
          <p:nvPr/>
        </p:nvSpPr>
        <p:spPr bwMode="auto">
          <a:xfrm rot="16200000" flipV="1">
            <a:off x="6223794" y="4131469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91" name="Line 65"/>
          <p:cNvSpPr>
            <a:spLocks noChangeShapeType="1"/>
          </p:cNvSpPr>
          <p:nvPr/>
        </p:nvSpPr>
        <p:spPr bwMode="auto">
          <a:xfrm flipV="1">
            <a:off x="5889625" y="4070350"/>
            <a:ext cx="936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92" name="Line 66"/>
          <p:cNvSpPr>
            <a:spLocks noChangeShapeType="1"/>
          </p:cNvSpPr>
          <p:nvPr/>
        </p:nvSpPr>
        <p:spPr bwMode="auto">
          <a:xfrm>
            <a:off x="6491288" y="4116388"/>
            <a:ext cx="303212" cy="385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93" name="Line 67"/>
          <p:cNvSpPr>
            <a:spLocks noChangeShapeType="1"/>
          </p:cNvSpPr>
          <p:nvPr/>
        </p:nvSpPr>
        <p:spPr bwMode="auto">
          <a:xfrm flipH="1">
            <a:off x="7286625" y="4113213"/>
            <a:ext cx="279400" cy="392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2052" name="Object 68"/>
          <p:cNvGraphicFramePr>
            <a:graphicFrameLocks noChangeAspect="1"/>
          </p:cNvGraphicFramePr>
          <p:nvPr/>
        </p:nvGraphicFramePr>
        <p:xfrm>
          <a:off x="7464425" y="3665538"/>
          <a:ext cx="203200" cy="241300"/>
        </p:xfrm>
        <a:graphic>
          <a:graphicData uri="http://schemas.openxmlformats.org/presentationml/2006/ole">
            <p:oleObj spid="_x0000_s2052" name="Clip" r:id="rId11" imgW="981000" imgH="1209600" progId="MS_ClipArt_Gallery.2">
              <p:embed/>
            </p:oleObj>
          </a:graphicData>
        </a:graphic>
      </p:graphicFrame>
      <p:graphicFrame>
        <p:nvGraphicFramePr>
          <p:cNvPr id="2053" name="Object 69"/>
          <p:cNvGraphicFramePr>
            <a:graphicFrameLocks noChangeAspect="1"/>
          </p:cNvGraphicFramePr>
          <p:nvPr/>
        </p:nvGraphicFramePr>
        <p:xfrm>
          <a:off x="6127750" y="3746500"/>
          <a:ext cx="203200" cy="239713"/>
        </p:xfrm>
        <a:graphic>
          <a:graphicData uri="http://schemas.openxmlformats.org/presentationml/2006/ole">
            <p:oleObj spid="_x0000_s2053" name="Clip" r:id="rId12" imgW="981000" imgH="1209600" progId="MS_ClipArt_Gallery.2">
              <p:embed/>
            </p:oleObj>
          </a:graphicData>
        </a:graphic>
      </p:graphicFrame>
      <p:grpSp>
        <p:nvGrpSpPr>
          <p:cNvPr id="2094" name="Group 70"/>
          <p:cNvGrpSpPr>
            <a:grpSpLocks/>
          </p:cNvGrpSpPr>
          <p:nvPr/>
        </p:nvGrpSpPr>
        <p:grpSpPr bwMode="auto">
          <a:xfrm>
            <a:off x="6475413" y="4943475"/>
            <a:ext cx="406400" cy="427038"/>
            <a:chOff x="2870" y="1518"/>
            <a:chExt cx="292" cy="320"/>
          </a:xfrm>
        </p:grpSpPr>
        <p:graphicFrame>
          <p:nvGraphicFramePr>
            <p:cNvPr id="2057" name="Object 71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p:oleObj spid="_x0000_s2057" name="Clip" r:id="rId13" imgW="819000" imgH="847800" progId="MS_ClipArt_Gallery.2">
                <p:embed/>
              </p:oleObj>
            </a:graphicData>
          </a:graphic>
        </p:graphicFrame>
        <p:graphicFrame>
          <p:nvGraphicFramePr>
            <p:cNvPr id="2058" name="Object 72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p:oleObj spid="_x0000_s2058" name="Clip" r:id="rId14" imgW="1266840" imgH="1200240" progId="MS_ClipArt_Gallery.2">
                <p:embed/>
              </p:oleObj>
            </a:graphicData>
          </a:graphic>
        </p:graphicFrame>
      </p:grpSp>
      <p:grpSp>
        <p:nvGrpSpPr>
          <p:cNvPr id="2095" name="Group 73"/>
          <p:cNvGrpSpPr>
            <a:grpSpLocks/>
          </p:cNvGrpSpPr>
          <p:nvPr/>
        </p:nvGrpSpPr>
        <p:grpSpPr bwMode="auto">
          <a:xfrm>
            <a:off x="7253288" y="4975225"/>
            <a:ext cx="406400" cy="427038"/>
            <a:chOff x="2870" y="1518"/>
            <a:chExt cx="292" cy="320"/>
          </a:xfrm>
        </p:grpSpPr>
        <p:graphicFrame>
          <p:nvGraphicFramePr>
            <p:cNvPr id="2055" name="Object 74"/>
            <p:cNvGraphicFramePr>
              <a:graphicFrameLocks noChangeAspect="1"/>
            </p:cNvGraphicFramePr>
            <p:nvPr/>
          </p:nvGraphicFramePr>
          <p:xfrm>
            <a:off x="2870" y="1518"/>
            <a:ext cx="272" cy="282"/>
          </p:xfrm>
          <a:graphic>
            <a:graphicData uri="http://schemas.openxmlformats.org/presentationml/2006/ole">
              <p:oleObj spid="_x0000_s2055" name="Clip" r:id="rId15" imgW="819000" imgH="847800" progId="MS_ClipArt_Gallery.2">
                <p:embed/>
              </p:oleObj>
            </a:graphicData>
          </a:graphic>
        </p:graphicFrame>
        <p:graphicFrame>
          <p:nvGraphicFramePr>
            <p:cNvPr id="2056" name="Object 75"/>
            <p:cNvGraphicFramePr>
              <a:graphicFrameLocks noChangeAspect="1"/>
            </p:cNvGraphicFramePr>
            <p:nvPr/>
          </p:nvGraphicFramePr>
          <p:xfrm>
            <a:off x="2913" y="1602"/>
            <a:ext cx="249" cy="236"/>
          </p:xfrm>
          <a:graphic>
            <a:graphicData uri="http://schemas.openxmlformats.org/presentationml/2006/ole">
              <p:oleObj spid="_x0000_s2056" name="Clip" r:id="rId16" imgW="1266840" imgH="1200240" progId="MS_ClipArt_Gallery.2">
                <p:embed/>
              </p:oleObj>
            </a:graphicData>
          </a:graphic>
        </p:graphicFrame>
      </p:grpSp>
      <p:grpSp>
        <p:nvGrpSpPr>
          <p:cNvPr id="2096" name="Group 76"/>
          <p:cNvGrpSpPr>
            <a:grpSpLocks/>
          </p:cNvGrpSpPr>
          <p:nvPr/>
        </p:nvGrpSpPr>
        <p:grpSpPr bwMode="auto">
          <a:xfrm>
            <a:off x="6838950" y="4691063"/>
            <a:ext cx="379413" cy="376237"/>
            <a:chOff x="4733" y="2082"/>
            <a:chExt cx="272" cy="282"/>
          </a:xfrm>
        </p:grpSpPr>
        <p:graphicFrame>
          <p:nvGraphicFramePr>
            <p:cNvPr id="2054" name="Object 77"/>
            <p:cNvGraphicFramePr>
              <a:graphicFrameLocks noChangeAspect="1"/>
            </p:cNvGraphicFramePr>
            <p:nvPr/>
          </p:nvGraphicFramePr>
          <p:xfrm>
            <a:off x="4733" y="2082"/>
            <a:ext cx="272" cy="282"/>
          </p:xfrm>
          <a:graphic>
            <a:graphicData uri="http://schemas.openxmlformats.org/presentationml/2006/ole">
              <p:oleObj spid="_x0000_s2054" name="Clip" r:id="rId17" imgW="819000" imgH="847800" progId="MS_ClipArt_Gallery.2">
                <p:embed/>
              </p:oleObj>
            </a:graphicData>
          </a:graphic>
        </p:graphicFrame>
        <p:sp>
          <p:nvSpPr>
            <p:cNvPr id="2292" name="Rectangle 78"/>
            <p:cNvSpPr>
              <a:spLocks noChangeArrowheads="1"/>
            </p:cNvSpPr>
            <p:nvPr/>
          </p:nvSpPr>
          <p:spPr bwMode="auto">
            <a:xfrm>
              <a:off x="4812" y="2181"/>
              <a:ext cx="192" cy="183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097" name="Line 79"/>
          <p:cNvSpPr>
            <a:spLocks noChangeShapeType="1"/>
          </p:cNvSpPr>
          <p:nvPr/>
        </p:nvSpPr>
        <p:spPr bwMode="auto">
          <a:xfrm>
            <a:off x="7145338" y="45942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98" name="Group 80"/>
          <p:cNvGrpSpPr>
            <a:grpSpLocks/>
          </p:cNvGrpSpPr>
          <p:nvPr/>
        </p:nvGrpSpPr>
        <p:grpSpPr bwMode="auto">
          <a:xfrm>
            <a:off x="7866063" y="4017963"/>
            <a:ext cx="207962" cy="409575"/>
            <a:chOff x="4180" y="783"/>
            <a:chExt cx="150" cy="307"/>
          </a:xfrm>
        </p:grpSpPr>
        <p:sp>
          <p:nvSpPr>
            <p:cNvPr id="2284" name="AutoShape 8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5" name="Rectangle 8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6" name="Rectangle 8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7" name="AutoShape 8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8" name="Line 8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9" name="Line 8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90" name="Rectangle 8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91" name="Rectangle 8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99" name="Group 89"/>
          <p:cNvGrpSpPr>
            <a:grpSpLocks/>
          </p:cNvGrpSpPr>
          <p:nvPr/>
        </p:nvGrpSpPr>
        <p:grpSpPr bwMode="auto">
          <a:xfrm>
            <a:off x="7853363" y="4462463"/>
            <a:ext cx="207962" cy="409575"/>
            <a:chOff x="4180" y="783"/>
            <a:chExt cx="150" cy="307"/>
          </a:xfrm>
        </p:grpSpPr>
        <p:sp>
          <p:nvSpPr>
            <p:cNvPr id="2276" name="AutoShape 9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77" name="Rectangle 9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78" name="Rectangle 9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79" name="AutoShape 9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0" name="Line 9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1" name="Line 9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2" name="Rectangle 9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83" name="Rectangle 9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100" name="Line 98"/>
          <p:cNvSpPr>
            <a:spLocks noChangeShapeType="1"/>
          </p:cNvSpPr>
          <p:nvPr/>
        </p:nvSpPr>
        <p:spPr bwMode="auto">
          <a:xfrm rot="5400000" flipH="1">
            <a:off x="7479506" y="4391819"/>
            <a:ext cx="611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1" name="Line 99"/>
          <p:cNvSpPr>
            <a:spLocks noChangeShapeType="1"/>
          </p:cNvSpPr>
          <p:nvPr/>
        </p:nvSpPr>
        <p:spPr bwMode="auto">
          <a:xfrm rot="-5400000">
            <a:off x="7833519" y="4644231"/>
            <a:ext cx="0" cy="103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2" name="Line 100"/>
          <p:cNvSpPr>
            <a:spLocks noChangeShapeType="1"/>
          </p:cNvSpPr>
          <p:nvPr/>
        </p:nvSpPr>
        <p:spPr bwMode="auto">
          <a:xfrm rot="-5400000">
            <a:off x="7823200" y="4175125"/>
            <a:ext cx="0" cy="88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3" name="Line 101"/>
          <p:cNvSpPr>
            <a:spLocks noChangeShapeType="1"/>
          </p:cNvSpPr>
          <p:nvPr/>
        </p:nvSpPr>
        <p:spPr bwMode="auto">
          <a:xfrm flipV="1">
            <a:off x="6502400" y="2316163"/>
            <a:ext cx="458788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4" name="Line 102"/>
          <p:cNvSpPr>
            <a:spLocks noChangeShapeType="1"/>
          </p:cNvSpPr>
          <p:nvPr/>
        </p:nvSpPr>
        <p:spPr bwMode="auto">
          <a:xfrm>
            <a:off x="7437438" y="2300288"/>
            <a:ext cx="485775" cy="207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5" name="Line 103"/>
          <p:cNvSpPr>
            <a:spLocks noChangeShapeType="1"/>
          </p:cNvSpPr>
          <p:nvPr/>
        </p:nvSpPr>
        <p:spPr bwMode="auto">
          <a:xfrm flipH="1">
            <a:off x="7956550" y="2636838"/>
            <a:ext cx="241300" cy="681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6" name="Line 104"/>
          <p:cNvSpPr>
            <a:spLocks noChangeShapeType="1"/>
          </p:cNvSpPr>
          <p:nvPr/>
        </p:nvSpPr>
        <p:spPr bwMode="auto">
          <a:xfrm>
            <a:off x="7186613" y="2413000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7" name="Line 105"/>
          <p:cNvSpPr>
            <a:spLocks noChangeShapeType="1"/>
          </p:cNvSpPr>
          <p:nvPr/>
        </p:nvSpPr>
        <p:spPr bwMode="auto">
          <a:xfrm>
            <a:off x="7212013" y="3060700"/>
            <a:ext cx="534987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8" name="Line 106"/>
          <p:cNvSpPr>
            <a:spLocks noChangeShapeType="1"/>
          </p:cNvSpPr>
          <p:nvPr/>
        </p:nvSpPr>
        <p:spPr bwMode="auto">
          <a:xfrm flipH="1">
            <a:off x="7672388" y="3525838"/>
            <a:ext cx="266700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09" name="Line 107"/>
          <p:cNvSpPr>
            <a:spLocks noChangeShapeType="1"/>
          </p:cNvSpPr>
          <p:nvPr/>
        </p:nvSpPr>
        <p:spPr bwMode="auto">
          <a:xfrm flipH="1">
            <a:off x="7445375" y="2605088"/>
            <a:ext cx="560388" cy="384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0" name="Line 108"/>
          <p:cNvSpPr>
            <a:spLocks noChangeShapeType="1"/>
          </p:cNvSpPr>
          <p:nvPr/>
        </p:nvSpPr>
        <p:spPr bwMode="auto">
          <a:xfrm flipH="1">
            <a:off x="7454900" y="2044700"/>
            <a:ext cx="350838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111" name="Line 109"/>
          <p:cNvSpPr>
            <a:spLocks noChangeShapeType="1"/>
          </p:cNvSpPr>
          <p:nvPr/>
        </p:nvSpPr>
        <p:spPr bwMode="auto">
          <a:xfrm flipH="1">
            <a:off x="8172450" y="2220913"/>
            <a:ext cx="201613" cy="176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112" name="Group 110"/>
          <p:cNvGrpSpPr>
            <a:grpSpLocks/>
          </p:cNvGrpSpPr>
          <p:nvPr/>
        </p:nvGrpSpPr>
        <p:grpSpPr bwMode="auto">
          <a:xfrm>
            <a:off x="5983288" y="2413000"/>
            <a:ext cx="501650" cy="233363"/>
            <a:chOff x="3600" y="219"/>
            <a:chExt cx="360" cy="175"/>
          </a:xfrm>
        </p:grpSpPr>
        <p:sp>
          <p:nvSpPr>
            <p:cNvPr id="2263" name="Oval 11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64" name="Line 11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65" name="Line 11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66" name="Rectangle 11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67" name="Oval 11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68" name="Group 11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73" name="Line 11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74" name="Line 11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75" name="Line 11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69" name="Group 12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70" name="Line 12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71" name="Line 12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72" name="Line 12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113" name="Group 124"/>
          <p:cNvGrpSpPr>
            <a:grpSpLocks/>
          </p:cNvGrpSpPr>
          <p:nvPr/>
        </p:nvGrpSpPr>
        <p:grpSpPr bwMode="auto">
          <a:xfrm>
            <a:off x="6935788" y="2184400"/>
            <a:ext cx="501650" cy="233363"/>
            <a:chOff x="3600" y="219"/>
            <a:chExt cx="360" cy="175"/>
          </a:xfrm>
        </p:grpSpPr>
        <p:sp>
          <p:nvSpPr>
            <p:cNvPr id="2250" name="Oval 12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1" name="Line 12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2" name="Line 12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3" name="Rectangle 12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54" name="Oval 12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55" name="Group 13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60" name="Line 13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1" name="Line 13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62" name="Line 13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56" name="Group 13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57" name="Line 13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8" name="Line 13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9" name="Line 13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114" name="Group 138"/>
          <p:cNvGrpSpPr>
            <a:grpSpLocks/>
          </p:cNvGrpSpPr>
          <p:nvPr/>
        </p:nvGrpSpPr>
        <p:grpSpPr bwMode="auto">
          <a:xfrm>
            <a:off x="6953250" y="2841625"/>
            <a:ext cx="501650" cy="233363"/>
            <a:chOff x="3600" y="219"/>
            <a:chExt cx="360" cy="175"/>
          </a:xfrm>
        </p:grpSpPr>
        <p:sp>
          <p:nvSpPr>
            <p:cNvPr id="2237" name="Oval 13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38" name="Line 14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39" name="Line 14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40" name="Rectangle 14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41" name="Oval 14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42" name="Group 14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47" name="Line 14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8" name="Line 14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9" name="Line 14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43" name="Group 14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44" name="Line 14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5" name="Line 15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46" name="Line 15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115" name="Group 152"/>
          <p:cNvGrpSpPr>
            <a:grpSpLocks/>
          </p:cNvGrpSpPr>
          <p:nvPr/>
        </p:nvGrpSpPr>
        <p:grpSpPr bwMode="auto">
          <a:xfrm>
            <a:off x="7923213" y="2392363"/>
            <a:ext cx="500062" cy="233362"/>
            <a:chOff x="3600" y="219"/>
            <a:chExt cx="360" cy="175"/>
          </a:xfrm>
        </p:grpSpPr>
        <p:sp>
          <p:nvSpPr>
            <p:cNvPr id="2224" name="Oval 153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25" name="Line 154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26" name="Line 155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27" name="Rectangle 156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28" name="Oval 157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29" name="Group 158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34" name="Line 15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35" name="Line 16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36" name="Line 16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30" name="Group 162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31" name="Line 16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32" name="Line 16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33" name="Line 16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116" name="Group 166"/>
          <p:cNvGrpSpPr>
            <a:grpSpLocks/>
          </p:cNvGrpSpPr>
          <p:nvPr/>
        </p:nvGrpSpPr>
        <p:grpSpPr bwMode="auto">
          <a:xfrm>
            <a:off x="7729538" y="3289300"/>
            <a:ext cx="501650" cy="233363"/>
            <a:chOff x="3600" y="219"/>
            <a:chExt cx="360" cy="175"/>
          </a:xfrm>
        </p:grpSpPr>
        <p:sp>
          <p:nvSpPr>
            <p:cNvPr id="2211" name="Oval 167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12" name="Line 168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13" name="Line 169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14" name="Rectangle 170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15" name="Oval 171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16" name="Group 172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21" name="Line 173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22" name="Line 174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23" name="Line 175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17" name="Group 176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18" name="Line 17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19" name="Line 17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20" name="Line 17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117" name="Group 180"/>
          <p:cNvGrpSpPr>
            <a:grpSpLocks/>
          </p:cNvGrpSpPr>
          <p:nvPr/>
        </p:nvGrpSpPr>
        <p:grpSpPr bwMode="auto">
          <a:xfrm>
            <a:off x="7396163" y="3873500"/>
            <a:ext cx="501650" cy="234950"/>
            <a:chOff x="3600" y="219"/>
            <a:chExt cx="360" cy="175"/>
          </a:xfrm>
        </p:grpSpPr>
        <p:sp>
          <p:nvSpPr>
            <p:cNvPr id="2198" name="Oval 18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99" name="Line 18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00" name="Line 18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01" name="Rectangle 18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202" name="Oval 18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03" name="Group 18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208" name="Line 18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9" name="Line 18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10" name="Line 18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04" name="Group 19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205" name="Line 19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6" name="Line 19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07" name="Line 19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118" name="Group 194"/>
          <p:cNvGrpSpPr>
            <a:grpSpLocks/>
          </p:cNvGrpSpPr>
          <p:nvPr/>
        </p:nvGrpSpPr>
        <p:grpSpPr bwMode="auto">
          <a:xfrm>
            <a:off x="6786563" y="4362450"/>
            <a:ext cx="500062" cy="233363"/>
            <a:chOff x="3600" y="219"/>
            <a:chExt cx="360" cy="175"/>
          </a:xfrm>
        </p:grpSpPr>
        <p:sp>
          <p:nvSpPr>
            <p:cNvPr id="2185" name="Oval 195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86" name="Line 196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87" name="Line 197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88" name="Rectangle 198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89" name="Oval 199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90" name="Group 200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95" name="Line 20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6" name="Line 20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7" name="Line 20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91" name="Group 204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92" name="Line 20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3" name="Line 20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94" name="Line 20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pSp>
        <p:nvGrpSpPr>
          <p:cNvPr id="2119" name="Group 208"/>
          <p:cNvGrpSpPr>
            <a:grpSpLocks/>
          </p:cNvGrpSpPr>
          <p:nvPr/>
        </p:nvGrpSpPr>
        <p:grpSpPr bwMode="auto">
          <a:xfrm>
            <a:off x="5983288" y="3986213"/>
            <a:ext cx="501650" cy="233362"/>
            <a:chOff x="3600" y="219"/>
            <a:chExt cx="360" cy="175"/>
          </a:xfrm>
        </p:grpSpPr>
        <p:sp>
          <p:nvSpPr>
            <p:cNvPr id="2172" name="Oval 209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3" name="Line 210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4" name="Line 211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5" name="Rectangle 212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76" name="Oval 213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77" name="Group 214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82" name="Line 21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3" name="Line 21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4" name="Line 21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78" name="Group 218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79" name="Line 21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0" name="Line 22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81" name="Line 22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120" name="Line 222"/>
          <p:cNvSpPr>
            <a:spLocks noChangeShapeType="1"/>
          </p:cNvSpPr>
          <p:nvPr/>
        </p:nvSpPr>
        <p:spPr bwMode="auto">
          <a:xfrm flipV="1">
            <a:off x="6238875" y="4198938"/>
            <a:ext cx="1588" cy="249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121" name="Group 223"/>
          <p:cNvGrpSpPr>
            <a:grpSpLocks/>
          </p:cNvGrpSpPr>
          <p:nvPr/>
        </p:nvGrpSpPr>
        <p:grpSpPr bwMode="auto">
          <a:xfrm>
            <a:off x="4692650" y="1533525"/>
            <a:ext cx="814388" cy="854075"/>
            <a:chOff x="4180" y="744"/>
            <a:chExt cx="513" cy="538"/>
          </a:xfrm>
        </p:grpSpPr>
        <p:sp>
          <p:nvSpPr>
            <p:cNvPr id="2165" name="Rectangle 224"/>
            <p:cNvSpPr>
              <a:spLocks noChangeArrowheads="1"/>
            </p:cNvSpPr>
            <p:nvPr/>
          </p:nvSpPr>
          <p:spPr bwMode="auto">
            <a:xfrm>
              <a:off x="4242" y="747"/>
              <a:ext cx="426" cy="4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6" name="Rectangle 225"/>
            <p:cNvSpPr>
              <a:spLocks noChangeArrowheads="1"/>
            </p:cNvSpPr>
            <p:nvPr/>
          </p:nvSpPr>
          <p:spPr bwMode="auto">
            <a:xfrm>
              <a:off x="4221" y="762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7" name="Rectangle 226"/>
            <p:cNvSpPr>
              <a:spLocks noChangeArrowheads="1"/>
            </p:cNvSpPr>
            <p:nvPr/>
          </p:nvSpPr>
          <p:spPr bwMode="auto">
            <a:xfrm>
              <a:off x="4224" y="873"/>
              <a:ext cx="42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8" name="Text Box 227"/>
            <p:cNvSpPr txBox="1">
              <a:spLocks noChangeArrowheads="1"/>
            </p:cNvSpPr>
            <p:nvPr/>
          </p:nvSpPr>
          <p:spPr bwMode="auto">
            <a:xfrm>
              <a:off x="4180" y="744"/>
              <a:ext cx="51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omic Sans MS" pitchFamily="66" charset="0"/>
                </a:rPr>
                <a:t>application</a:t>
              </a:r>
            </a:p>
            <a:p>
              <a:r>
                <a:rPr lang="en-US" sz="1000">
                  <a:solidFill>
                    <a:schemeClr val="bg1"/>
                  </a:solidFill>
                  <a:latin typeface="Comic Sans MS" pitchFamily="66" charset="0"/>
                </a:rPr>
                <a:t>transport</a:t>
              </a:r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2169" name="Line 228"/>
            <p:cNvSpPr>
              <a:spLocks noChangeShapeType="1"/>
            </p:cNvSpPr>
            <p:nvPr/>
          </p:nvSpPr>
          <p:spPr bwMode="auto">
            <a:xfrm>
              <a:off x="4221" y="97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0" name="Line 229"/>
            <p:cNvSpPr>
              <a:spLocks noChangeShapeType="1"/>
            </p:cNvSpPr>
            <p:nvPr/>
          </p:nvSpPr>
          <p:spPr bwMode="auto">
            <a:xfrm>
              <a:off x="4227" y="106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71" name="Line 230"/>
            <p:cNvSpPr>
              <a:spLocks noChangeShapeType="1"/>
            </p:cNvSpPr>
            <p:nvPr/>
          </p:nvSpPr>
          <p:spPr bwMode="auto">
            <a:xfrm>
              <a:off x="4227" y="115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122" name="Group 231"/>
          <p:cNvGrpSpPr>
            <a:grpSpLocks/>
          </p:cNvGrpSpPr>
          <p:nvPr/>
        </p:nvGrpSpPr>
        <p:grpSpPr bwMode="auto">
          <a:xfrm>
            <a:off x="7816850" y="4419600"/>
            <a:ext cx="814388" cy="854075"/>
            <a:chOff x="4180" y="744"/>
            <a:chExt cx="513" cy="538"/>
          </a:xfrm>
        </p:grpSpPr>
        <p:sp>
          <p:nvSpPr>
            <p:cNvPr id="2158" name="Rectangle 232"/>
            <p:cNvSpPr>
              <a:spLocks noChangeArrowheads="1"/>
            </p:cNvSpPr>
            <p:nvPr/>
          </p:nvSpPr>
          <p:spPr bwMode="auto">
            <a:xfrm>
              <a:off x="4242" y="747"/>
              <a:ext cx="426" cy="4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9" name="Rectangle 233"/>
            <p:cNvSpPr>
              <a:spLocks noChangeArrowheads="1"/>
            </p:cNvSpPr>
            <p:nvPr/>
          </p:nvSpPr>
          <p:spPr bwMode="auto">
            <a:xfrm>
              <a:off x="4221" y="762"/>
              <a:ext cx="435" cy="50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0" name="Rectangle 234"/>
            <p:cNvSpPr>
              <a:spLocks noChangeArrowheads="1"/>
            </p:cNvSpPr>
            <p:nvPr/>
          </p:nvSpPr>
          <p:spPr bwMode="auto">
            <a:xfrm>
              <a:off x="4224" y="873"/>
              <a:ext cx="426" cy="108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1" name="Text Box 235"/>
            <p:cNvSpPr txBox="1">
              <a:spLocks noChangeArrowheads="1"/>
            </p:cNvSpPr>
            <p:nvPr/>
          </p:nvSpPr>
          <p:spPr bwMode="auto">
            <a:xfrm>
              <a:off x="4180" y="744"/>
              <a:ext cx="51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000">
                  <a:latin typeface="Comic Sans MS" pitchFamily="66" charset="0"/>
                </a:rPr>
                <a:t>application</a:t>
              </a:r>
            </a:p>
            <a:p>
              <a:r>
                <a:rPr lang="en-US" sz="1000">
                  <a:solidFill>
                    <a:schemeClr val="bg1"/>
                  </a:solidFill>
                  <a:latin typeface="Comic Sans MS" pitchFamily="66" charset="0"/>
                </a:rPr>
                <a:t>transport</a:t>
              </a:r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2162" name="Line 236"/>
            <p:cNvSpPr>
              <a:spLocks noChangeShapeType="1"/>
            </p:cNvSpPr>
            <p:nvPr/>
          </p:nvSpPr>
          <p:spPr bwMode="auto">
            <a:xfrm>
              <a:off x="4221" y="978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3" name="Line 237"/>
            <p:cNvSpPr>
              <a:spLocks noChangeShapeType="1"/>
            </p:cNvSpPr>
            <p:nvPr/>
          </p:nvSpPr>
          <p:spPr bwMode="auto">
            <a:xfrm>
              <a:off x="4227" y="1065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64" name="Line 238"/>
            <p:cNvSpPr>
              <a:spLocks noChangeShapeType="1"/>
            </p:cNvSpPr>
            <p:nvPr/>
          </p:nvSpPr>
          <p:spPr bwMode="auto">
            <a:xfrm>
              <a:off x="4227" y="1152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123" name="Group 239"/>
          <p:cNvGrpSpPr>
            <a:grpSpLocks/>
          </p:cNvGrpSpPr>
          <p:nvPr/>
        </p:nvGrpSpPr>
        <p:grpSpPr bwMode="auto">
          <a:xfrm>
            <a:off x="7154863" y="3538538"/>
            <a:ext cx="814387" cy="701675"/>
            <a:chOff x="2923" y="3345"/>
            <a:chExt cx="513" cy="442"/>
          </a:xfrm>
        </p:grpSpPr>
        <p:sp>
          <p:nvSpPr>
            <p:cNvPr id="2153" name="Rectangle 240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4" name="Rectangle 241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5" name="Text Box 242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2156" name="Line 243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7" name="Line 244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124" name="Group 245"/>
          <p:cNvGrpSpPr>
            <a:grpSpLocks/>
          </p:cNvGrpSpPr>
          <p:nvPr/>
        </p:nvGrpSpPr>
        <p:grpSpPr bwMode="auto">
          <a:xfrm>
            <a:off x="7688263" y="2957513"/>
            <a:ext cx="814387" cy="701675"/>
            <a:chOff x="2923" y="3345"/>
            <a:chExt cx="513" cy="442"/>
          </a:xfrm>
        </p:grpSpPr>
        <p:sp>
          <p:nvSpPr>
            <p:cNvPr id="2148" name="Rectangle 246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9" name="Rectangle 247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0" name="Text Box 248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2151" name="Line 249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52" name="Line 250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125" name="Group 251"/>
          <p:cNvGrpSpPr>
            <a:grpSpLocks/>
          </p:cNvGrpSpPr>
          <p:nvPr/>
        </p:nvGrpSpPr>
        <p:grpSpPr bwMode="auto">
          <a:xfrm>
            <a:off x="6802438" y="2652713"/>
            <a:ext cx="814387" cy="701675"/>
            <a:chOff x="2923" y="3345"/>
            <a:chExt cx="513" cy="442"/>
          </a:xfrm>
        </p:grpSpPr>
        <p:sp>
          <p:nvSpPr>
            <p:cNvPr id="2143" name="Rectangle 252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4" name="Rectangle 253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5" name="Text Box 254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2146" name="Line 255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7" name="Line 256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126" name="Group 257"/>
          <p:cNvGrpSpPr>
            <a:grpSpLocks/>
          </p:cNvGrpSpPr>
          <p:nvPr/>
        </p:nvGrpSpPr>
        <p:grpSpPr bwMode="auto">
          <a:xfrm>
            <a:off x="6735763" y="1881188"/>
            <a:ext cx="814387" cy="701675"/>
            <a:chOff x="2923" y="3345"/>
            <a:chExt cx="513" cy="442"/>
          </a:xfrm>
        </p:grpSpPr>
        <p:sp>
          <p:nvSpPr>
            <p:cNvPr id="2138" name="Rectangle 258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9" name="Rectangle 259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0" name="Text Box 260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2141" name="Line 261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42" name="Line 262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127" name="Group 263"/>
          <p:cNvGrpSpPr>
            <a:grpSpLocks/>
          </p:cNvGrpSpPr>
          <p:nvPr/>
        </p:nvGrpSpPr>
        <p:grpSpPr bwMode="auto">
          <a:xfrm>
            <a:off x="5802313" y="2166938"/>
            <a:ext cx="814387" cy="701675"/>
            <a:chOff x="2923" y="3345"/>
            <a:chExt cx="513" cy="442"/>
          </a:xfrm>
        </p:grpSpPr>
        <p:sp>
          <p:nvSpPr>
            <p:cNvPr id="2133" name="Rectangle 264"/>
            <p:cNvSpPr>
              <a:spLocks noChangeArrowheads="1"/>
            </p:cNvSpPr>
            <p:nvPr/>
          </p:nvSpPr>
          <p:spPr bwMode="auto">
            <a:xfrm>
              <a:off x="2988" y="3444"/>
              <a:ext cx="426" cy="30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4" name="Rectangle 265"/>
            <p:cNvSpPr>
              <a:spLocks noChangeArrowheads="1"/>
            </p:cNvSpPr>
            <p:nvPr/>
          </p:nvSpPr>
          <p:spPr bwMode="auto">
            <a:xfrm>
              <a:off x="2961" y="3465"/>
              <a:ext cx="435" cy="31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5" name="Text Box 266"/>
            <p:cNvSpPr txBox="1">
              <a:spLocks noChangeArrowheads="1"/>
            </p:cNvSpPr>
            <p:nvPr/>
          </p:nvSpPr>
          <p:spPr bwMode="auto">
            <a:xfrm>
              <a:off x="2923" y="3345"/>
              <a:ext cx="51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1000">
                <a:latin typeface="Comic Sans MS" pitchFamily="66" charset="0"/>
              </a:endParaRPr>
            </a:p>
            <a:p>
              <a:r>
                <a:rPr lang="en-US" sz="1000">
                  <a:latin typeface="Comic Sans MS" pitchFamily="66" charset="0"/>
                </a:rPr>
                <a:t>network</a:t>
              </a:r>
            </a:p>
            <a:p>
              <a:r>
                <a:rPr lang="en-US" sz="1000">
                  <a:latin typeface="Comic Sans MS" pitchFamily="66" charset="0"/>
                </a:rPr>
                <a:t>data link</a:t>
              </a:r>
            </a:p>
            <a:p>
              <a:r>
                <a:rPr lang="en-US" sz="1000">
                  <a:latin typeface="Comic Sans MS" pitchFamily="66" charset="0"/>
                </a:rPr>
                <a:t>physical</a:t>
              </a:r>
              <a:endParaRPr lang="en-US"/>
            </a:p>
          </p:txBody>
        </p:sp>
        <p:sp>
          <p:nvSpPr>
            <p:cNvPr id="2136" name="Line 267"/>
            <p:cNvSpPr>
              <a:spLocks noChangeShapeType="1"/>
            </p:cNvSpPr>
            <p:nvPr/>
          </p:nvSpPr>
          <p:spPr bwMode="auto">
            <a:xfrm>
              <a:off x="2958" y="3657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7" name="Line 268"/>
            <p:cNvSpPr>
              <a:spLocks noChangeShapeType="1"/>
            </p:cNvSpPr>
            <p:nvPr/>
          </p:nvSpPr>
          <p:spPr bwMode="auto">
            <a:xfrm>
              <a:off x="2964" y="3561"/>
              <a:ext cx="43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128" name="Group 269"/>
          <p:cNvGrpSpPr>
            <a:grpSpLocks/>
          </p:cNvGrpSpPr>
          <p:nvPr/>
        </p:nvGrpSpPr>
        <p:grpSpPr bwMode="auto">
          <a:xfrm rot="2937887">
            <a:off x="4748213" y="2986088"/>
            <a:ext cx="3781425" cy="434975"/>
            <a:chOff x="2937" y="3579"/>
            <a:chExt cx="2382" cy="274"/>
          </a:xfrm>
        </p:grpSpPr>
        <p:sp>
          <p:nvSpPr>
            <p:cNvPr id="2129" name="Rectangle 270"/>
            <p:cNvSpPr>
              <a:spLocks noChangeArrowheads="1"/>
            </p:cNvSpPr>
            <p:nvPr/>
          </p:nvSpPr>
          <p:spPr bwMode="auto">
            <a:xfrm>
              <a:off x="3168" y="3630"/>
              <a:ext cx="1920" cy="174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0" name="Text Box 271"/>
            <p:cNvSpPr txBox="1">
              <a:spLocks noChangeArrowheads="1"/>
            </p:cNvSpPr>
            <p:nvPr/>
          </p:nvSpPr>
          <p:spPr bwMode="auto">
            <a:xfrm>
              <a:off x="3343" y="3617"/>
              <a:ext cx="16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bg1"/>
                  </a:solidFill>
                  <a:latin typeface="Comic Sans MS" pitchFamily="66" charset="0"/>
                </a:rPr>
                <a:t>logical end-end transport</a:t>
              </a:r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131" name="Freeform 272"/>
            <p:cNvSpPr>
              <a:spLocks/>
            </p:cNvSpPr>
            <p:nvPr/>
          </p:nvSpPr>
          <p:spPr bwMode="auto">
            <a:xfrm>
              <a:off x="2937" y="357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32" name="Freeform 273"/>
            <p:cNvSpPr>
              <a:spLocks/>
            </p:cNvSpPr>
            <p:nvPr/>
          </p:nvSpPr>
          <p:spPr bwMode="auto">
            <a:xfrm flipH="1">
              <a:off x="5037" y="3589"/>
              <a:ext cx="282" cy="264"/>
            </a:xfrm>
            <a:custGeom>
              <a:avLst/>
              <a:gdLst>
                <a:gd name="T0" fmla="*/ 282 w 282"/>
                <a:gd name="T1" fmla="*/ 0 h 264"/>
                <a:gd name="T2" fmla="*/ 282 w 282"/>
                <a:gd name="T3" fmla="*/ 264 h 264"/>
                <a:gd name="T4" fmla="*/ 0 w 282"/>
                <a:gd name="T5" fmla="*/ 129 h 264"/>
                <a:gd name="T6" fmla="*/ 282 w 282"/>
                <a:gd name="T7" fmla="*/ 0 h 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2"/>
                <a:gd name="T13" fmla="*/ 0 h 264"/>
                <a:gd name="T14" fmla="*/ 282 w 282"/>
                <a:gd name="T15" fmla="*/ 264 h 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2" h="264">
                  <a:moveTo>
                    <a:pt x="282" y="0"/>
                  </a:moveTo>
                  <a:cubicBezTo>
                    <a:pt x="282" y="132"/>
                    <a:pt x="282" y="264"/>
                    <a:pt x="282" y="264"/>
                  </a:cubicBezTo>
                  <a:cubicBezTo>
                    <a:pt x="159" y="150"/>
                    <a:pt x="0" y="153"/>
                    <a:pt x="0" y="129"/>
                  </a:cubicBezTo>
                  <a:cubicBezTo>
                    <a:pt x="0" y="108"/>
                    <a:pt x="153" y="108"/>
                    <a:pt x="282" y="0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01E2B6AA-56EA-4EEF-A315-6386E970E3A7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438150"/>
            <a:ext cx="7772400" cy="1143000"/>
          </a:xfrm>
        </p:spPr>
        <p:txBody>
          <a:bodyPr/>
          <a:lstStyle/>
          <a:p>
            <a:r>
              <a:rPr lang="en-US" sz="3600" smtClean="0"/>
              <a:t>GBN in</a:t>
            </a:r>
            <a:br>
              <a:rPr lang="en-US" sz="3600" smtClean="0"/>
            </a:br>
            <a:r>
              <a:rPr lang="en-US" sz="3600" smtClean="0"/>
              <a:t>action</a:t>
            </a:r>
            <a:endParaRPr lang="en-US" smtClean="0"/>
          </a:p>
        </p:txBody>
      </p:sp>
      <p:pic>
        <p:nvPicPr>
          <p:cNvPr id="53253" name="Picture 3" descr="gbn_exam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482600"/>
            <a:ext cx="5972175" cy="574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338B4FED-CD91-4481-9404-2E95773CE22E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Selective Repeat</a:t>
            </a:r>
            <a:endParaRPr lang="en-US" smtClean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1466850"/>
            <a:ext cx="7562850" cy="4648200"/>
          </a:xfrm>
        </p:spPr>
        <p:txBody>
          <a:bodyPr/>
          <a:lstStyle/>
          <a:p>
            <a:r>
              <a:rPr lang="en-US" sz="2400" smtClean="0"/>
              <a:t>receiver </a:t>
            </a:r>
            <a:r>
              <a:rPr lang="en-US" sz="2400" i="1" smtClean="0"/>
              <a:t>individually</a:t>
            </a:r>
            <a:r>
              <a:rPr lang="en-US" sz="2400" smtClean="0"/>
              <a:t> acknowledges all correctly received pkts</a:t>
            </a:r>
          </a:p>
          <a:p>
            <a:pPr lvl="1"/>
            <a:r>
              <a:rPr lang="en-US" sz="2000" smtClean="0"/>
              <a:t>buffers pkts, as needed, for eventual in-order delivery to upper layer</a:t>
            </a:r>
          </a:p>
          <a:p>
            <a:r>
              <a:rPr lang="en-US" sz="2400" smtClean="0"/>
              <a:t>sender only resends pkts for which ACK not received</a:t>
            </a:r>
          </a:p>
          <a:p>
            <a:pPr lvl="1"/>
            <a:r>
              <a:rPr lang="en-US" sz="2000" smtClean="0"/>
              <a:t>sender timer for each unACKed pkt</a:t>
            </a:r>
          </a:p>
          <a:p>
            <a:r>
              <a:rPr lang="en-US" sz="2400" smtClean="0"/>
              <a:t>sender window</a:t>
            </a:r>
          </a:p>
          <a:p>
            <a:pPr lvl="1"/>
            <a:r>
              <a:rPr lang="en-US" sz="2000" smtClean="0"/>
              <a:t>N consecutive seq #’s</a:t>
            </a:r>
          </a:p>
          <a:p>
            <a:pPr lvl="1"/>
            <a:r>
              <a:rPr lang="en-US" sz="2000" smtClean="0"/>
              <a:t>again limits seq #s of sent, unACKed pkts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FBAB66A1-D2A2-4887-BB07-35077E72563F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04800"/>
            <a:ext cx="8486775" cy="1143000"/>
          </a:xfrm>
        </p:spPr>
        <p:txBody>
          <a:bodyPr/>
          <a:lstStyle/>
          <a:p>
            <a:r>
              <a:rPr lang="en-US" sz="3200" smtClean="0"/>
              <a:t>Selective repeat: sender, receiver windows</a:t>
            </a:r>
            <a:endParaRPr lang="en-US" smtClean="0"/>
          </a:p>
        </p:txBody>
      </p:sp>
      <p:pic>
        <p:nvPicPr>
          <p:cNvPr id="55301" name="Picture 3" descr="sr_seqn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1404938"/>
            <a:ext cx="8235950" cy="491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63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428F3839-692C-4F6E-87E3-4BCDDC15615D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247650"/>
            <a:ext cx="7772400" cy="838200"/>
          </a:xfrm>
        </p:spPr>
        <p:txBody>
          <a:bodyPr/>
          <a:lstStyle/>
          <a:p>
            <a:r>
              <a:rPr lang="en-US" smtClean="0"/>
              <a:t>Selective repeat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data from above :</a:t>
            </a:r>
            <a:endParaRPr lang="en-US" sz="2400" smtClean="0"/>
          </a:p>
          <a:p>
            <a:r>
              <a:rPr lang="en-US" sz="2000" smtClean="0"/>
              <a:t>if next available seq # in window, send pkt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timeout(n):</a:t>
            </a:r>
            <a:endParaRPr lang="en-US" sz="2400" smtClean="0"/>
          </a:p>
          <a:p>
            <a:r>
              <a:rPr lang="en-US" sz="2000" smtClean="0"/>
              <a:t>resend pkt n, restart timer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ACK(n) </a:t>
            </a:r>
            <a:r>
              <a:rPr lang="en-US" sz="2000" smtClean="0"/>
              <a:t>in </a:t>
            </a:r>
            <a:r>
              <a:rPr lang="en-US" sz="1600" smtClean="0"/>
              <a:t>[sendbase,sendbase+N]:</a:t>
            </a:r>
            <a:endParaRPr lang="en-US" sz="2000" smtClean="0"/>
          </a:p>
          <a:p>
            <a:r>
              <a:rPr lang="en-US" sz="2000" smtClean="0"/>
              <a:t>mark pkt n as received</a:t>
            </a:r>
          </a:p>
          <a:p>
            <a:r>
              <a:rPr lang="en-US" sz="2000" smtClean="0"/>
              <a:t>if n smallest unACKed pkt, advance window base to next unACKed seq # </a:t>
            </a:r>
            <a:endParaRPr lang="en-US" sz="2400" smtClean="0"/>
          </a:p>
          <a:p>
            <a:endParaRPr lang="en-US" sz="2400" smtClean="0"/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495300" y="1457325"/>
            <a:ext cx="3838575" cy="46101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56327" name="Group 8"/>
          <p:cNvGrpSpPr>
            <a:grpSpLocks/>
          </p:cNvGrpSpPr>
          <p:nvPr/>
        </p:nvGrpSpPr>
        <p:grpSpPr bwMode="auto">
          <a:xfrm>
            <a:off x="703263" y="1208088"/>
            <a:ext cx="1150937" cy="457200"/>
            <a:chOff x="1103" y="3929"/>
            <a:chExt cx="725" cy="288"/>
          </a:xfrm>
        </p:grpSpPr>
        <p:sp>
          <p:nvSpPr>
            <p:cNvPr id="56333" name="Rectangle 7"/>
            <p:cNvSpPr>
              <a:spLocks noChangeArrowheads="1"/>
            </p:cNvSpPr>
            <p:nvPr/>
          </p:nvSpPr>
          <p:spPr bwMode="auto">
            <a:xfrm>
              <a:off x="1146" y="3984"/>
              <a:ext cx="612" cy="1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6334" name="Text Box 6"/>
            <p:cNvSpPr txBox="1">
              <a:spLocks noChangeArrowheads="1"/>
            </p:cNvSpPr>
            <p:nvPr/>
          </p:nvSpPr>
          <p:spPr bwMode="auto">
            <a:xfrm>
              <a:off x="1103" y="3929"/>
              <a:ext cx="7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Comic Sans MS" pitchFamily="66" charset="0"/>
                </a:rPr>
                <a:t>sender</a:t>
              </a:r>
              <a:endParaRPr lang="en-US"/>
            </a:p>
          </p:txBody>
        </p:sp>
      </p:grpSp>
      <p:sp>
        <p:nvSpPr>
          <p:cNvPr id="56328" name="Rectangle 9"/>
          <p:cNvSpPr>
            <a:spLocks noChangeArrowheads="1"/>
          </p:cNvSpPr>
          <p:nvPr/>
        </p:nvSpPr>
        <p:spPr bwMode="auto">
          <a:xfrm>
            <a:off x="5000625" y="1581150"/>
            <a:ext cx="381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pkt n in 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[rcvbase, rcvbase+N-1]</a:t>
            </a:r>
            <a:endParaRPr lang="en-US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send ACK(n)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out-of-order: buffer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in-order: deliver (also deliver buffered, in-order pkts), advance window to next not-yet-received pkt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pkt n in </a:t>
            </a:r>
            <a:r>
              <a:rPr lang="en-US" sz="1600">
                <a:solidFill>
                  <a:srgbClr val="FF0000"/>
                </a:solidFill>
                <a:latin typeface="Comic Sans MS" pitchFamily="66" charset="0"/>
              </a:rPr>
              <a:t>[rcvbase-N,rcvbase-1]</a:t>
            </a:r>
            <a:endParaRPr lang="en-US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ACK(n)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>
                <a:solidFill>
                  <a:srgbClr val="FF0000"/>
                </a:solidFill>
                <a:latin typeface="Comic Sans MS" pitchFamily="66" charset="0"/>
              </a:rPr>
              <a:t>otherwise: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latin typeface="Comic Sans MS" pitchFamily="66" charset="0"/>
              </a:rPr>
              <a:t>ignore </a:t>
            </a:r>
            <a:endParaRPr lang="en-US">
              <a:latin typeface="Comic Sans MS" pitchFamily="66" charset="0"/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>
              <a:latin typeface="Comic Sans MS" pitchFamily="66" charset="0"/>
            </a:endParaRPr>
          </a:p>
        </p:txBody>
      </p:sp>
      <p:sp>
        <p:nvSpPr>
          <p:cNvPr id="56329" name="Rectangle 10"/>
          <p:cNvSpPr>
            <a:spLocks noChangeArrowheads="1"/>
          </p:cNvSpPr>
          <p:nvPr/>
        </p:nvSpPr>
        <p:spPr bwMode="auto">
          <a:xfrm>
            <a:off x="4962525" y="1438275"/>
            <a:ext cx="3838575" cy="46101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56330" name="Group 14"/>
          <p:cNvGrpSpPr>
            <a:grpSpLocks/>
          </p:cNvGrpSpPr>
          <p:nvPr/>
        </p:nvGrpSpPr>
        <p:grpSpPr bwMode="auto">
          <a:xfrm>
            <a:off x="5186363" y="1179513"/>
            <a:ext cx="1366837" cy="457200"/>
            <a:chOff x="3339" y="191"/>
            <a:chExt cx="861" cy="288"/>
          </a:xfrm>
        </p:grpSpPr>
        <p:sp>
          <p:nvSpPr>
            <p:cNvPr id="56331" name="Rectangle 12"/>
            <p:cNvSpPr>
              <a:spLocks noChangeArrowheads="1"/>
            </p:cNvSpPr>
            <p:nvPr/>
          </p:nvSpPr>
          <p:spPr bwMode="auto">
            <a:xfrm>
              <a:off x="3360" y="264"/>
              <a:ext cx="822" cy="1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56332" name="Text Box 13"/>
            <p:cNvSpPr txBox="1">
              <a:spLocks noChangeArrowheads="1"/>
            </p:cNvSpPr>
            <p:nvPr/>
          </p:nvSpPr>
          <p:spPr bwMode="auto">
            <a:xfrm>
              <a:off x="3339" y="191"/>
              <a:ext cx="8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2"/>
                  </a:solidFill>
                  <a:latin typeface="Comic Sans MS" pitchFamily="66" charset="0"/>
                </a:rPr>
                <a:t>receiver</a:t>
              </a: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73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CB253E37-9F02-4B38-B19E-584F48C2559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Selective repeat in action</a:t>
            </a:r>
            <a:endParaRPr lang="en-US" smtClean="0"/>
          </a:p>
        </p:txBody>
      </p:sp>
      <p:pic>
        <p:nvPicPr>
          <p:cNvPr id="57349" name="Picture 3" descr="sr_exampl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7263" y="1319213"/>
            <a:ext cx="726757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83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5C8C047D-D6FC-493A-916E-BCFC2C67F5F3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5837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33400" y="204952"/>
            <a:ext cx="3833648" cy="1166648"/>
          </a:xfrm>
        </p:spPr>
        <p:txBody>
          <a:bodyPr/>
          <a:lstStyle/>
          <a:p>
            <a:r>
              <a:rPr lang="en-US" sz="3200" dirty="0" smtClean="0"/>
              <a:t>Selective repeat:</a:t>
            </a:r>
            <a:br>
              <a:rPr lang="en-US" sz="3200" dirty="0" smtClean="0"/>
            </a:br>
            <a:r>
              <a:rPr lang="en-US" sz="2800" dirty="0" smtClean="0"/>
              <a:t> </a:t>
            </a:r>
            <a:r>
              <a:rPr lang="en-US" sz="2800" dirty="0" smtClean="0"/>
              <a:t>sequence number range and wraparound</a:t>
            </a:r>
            <a:endParaRPr lang="en-US" sz="3600" dirty="0" smtClean="0"/>
          </a:p>
        </p:txBody>
      </p:sp>
      <p:sp>
        <p:nvSpPr>
          <p:cNvPr id="58373" name="Rectangle 1028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524000"/>
            <a:ext cx="32766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/>
              <a:t>Example: </a:t>
            </a:r>
          </a:p>
          <a:p>
            <a:r>
              <a:rPr lang="en-US" sz="2000" dirty="0" err="1" smtClean="0"/>
              <a:t>seq</a:t>
            </a:r>
            <a:r>
              <a:rPr lang="en-US" sz="2000" dirty="0" smtClean="0"/>
              <a:t> #’s: 0, 1, 2, 3</a:t>
            </a:r>
          </a:p>
          <a:p>
            <a:r>
              <a:rPr lang="en-US" sz="2000" smtClean="0"/>
              <a:t>window size=3</a:t>
            </a:r>
            <a:endParaRPr lang="en-US" sz="2400" smtClean="0"/>
          </a:p>
          <a:p>
            <a:endParaRPr lang="en-US" sz="2400" smtClean="0"/>
          </a:p>
          <a:p>
            <a:r>
              <a:rPr lang="en-US" sz="2000" dirty="0" smtClean="0"/>
              <a:t>receiver sees no difference in two scenarios!</a:t>
            </a:r>
          </a:p>
          <a:p>
            <a:r>
              <a:rPr lang="en-US" sz="2000" dirty="0" smtClean="0"/>
              <a:t>incorrectly passes duplicate data as new in (a)</a:t>
            </a:r>
          </a:p>
          <a:p>
            <a:endParaRPr lang="en-US" sz="2000" dirty="0" smtClean="0"/>
          </a:p>
          <a:p>
            <a:pPr>
              <a:buFont typeface="ZapfDingbats" pitchFamily="8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Q:</a:t>
            </a:r>
            <a:r>
              <a:rPr lang="en-US" sz="2000" dirty="0" smtClean="0"/>
              <a:t> what relationship between </a:t>
            </a:r>
            <a:r>
              <a:rPr lang="en-US" sz="2000" dirty="0" err="1" smtClean="0"/>
              <a:t>seq</a:t>
            </a:r>
            <a:r>
              <a:rPr lang="en-US" sz="2000" dirty="0" smtClean="0"/>
              <a:t> # size and window size?</a:t>
            </a:r>
          </a:p>
        </p:txBody>
      </p:sp>
      <p:pic>
        <p:nvPicPr>
          <p:cNvPr id="58374" name="Picture 1030" descr="sr_dilem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4363" y="323850"/>
            <a:ext cx="4225925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94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AADFE07B-519F-4347-90DC-2F11241EA70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mtClean="0"/>
              <a:t>Multiplexing/demultiplexing</a:t>
            </a:r>
          </a:p>
        </p:txBody>
      </p:sp>
      <p:grpSp>
        <p:nvGrpSpPr>
          <p:cNvPr id="19461" name="Group 3"/>
          <p:cNvGrpSpPr>
            <a:grpSpLocks/>
          </p:cNvGrpSpPr>
          <p:nvPr/>
        </p:nvGrpSpPr>
        <p:grpSpPr bwMode="auto">
          <a:xfrm>
            <a:off x="685800" y="3429000"/>
            <a:ext cx="7931150" cy="2935288"/>
            <a:chOff x="355" y="2243"/>
            <a:chExt cx="4996" cy="1849"/>
          </a:xfrm>
        </p:grpSpPr>
        <p:grpSp>
          <p:nvGrpSpPr>
            <p:cNvPr id="19478" name="Group 4"/>
            <p:cNvGrpSpPr>
              <a:grpSpLocks/>
            </p:cNvGrpSpPr>
            <p:nvPr/>
          </p:nvGrpSpPr>
          <p:grpSpPr bwMode="auto">
            <a:xfrm>
              <a:off x="355" y="2293"/>
              <a:ext cx="1261" cy="1500"/>
              <a:chOff x="608" y="2454"/>
              <a:chExt cx="1261" cy="1500"/>
            </a:xfrm>
          </p:grpSpPr>
          <p:sp>
            <p:nvSpPr>
              <p:cNvPr id="19515" name="Rectangle 5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application</a:t>
                </a:r>
              </a:p>
            </p:txBody>
          </p:sp>
          <p:sp>
            <p:nvSpPr>
              <p:cNvPr id="19516" name="Rectangle 6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transport</a:t>
                </a:r>
              </a:p>
            </p:txBody>
          </p:sp>
          <p:sp>
            <p:nvSpPr>
              <p:cNvPr id="19517" name="Rectangle 7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network</a:t>
                </a:r>
              </a:p>
            </p:txBody>
          </p:sp>
          <p:sp>
            <p:nvSpPr>
              <p:cNvPr id="19518" name="Rectangle 8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link</a:t>
                </a:r>
              </a:p>
            </p:txBody>
          </p:sp>
          <p:sp>
            <p:nvSpPr>
              <p:cNvPr id="19519" name="Rectangle 9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r>
                  <a:rPr lang="en-US" sz="1600">
                    <a:latin typeface="Comic Sans MS" pitchFamily="66" charset="0"/>
                  </a:rPr>
                  <a:t>physical</a:t>
                </a:r>
              </a:p>
            </p:txBody>
          </p:sp>
        </p:grpSp>
        <p:grpSp>
          <p:nvGrpSpPr>
            <p:cNvPr id="19479" name="Group 10"/>
            <p:cNvGrpSpPr>
              <a:grpSpLocks/>
            </p:cNvGrpSpPr>
            <p:nvPr/>
          </p:nvGrpSpPr>
          <p:grpSpPr bwMode="auto">
            <a:xfrm>
              <a:off x="2014" y="2318"/>
              <a:ext cx="377" cy="315"/>
              <a:chOff x="2614" y="2862"/>
              <a:chExt cx="377" cy="315"/>
            </a:xfrm>
          </p:grpSpPr>
          <p:sp>
            <p:nvSpPr>
              <p:cNvPr id="19513" name="Rectangle 11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14" name="Oval 12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P1</a:t>
                </a:r>
              </a:p>
            </p:txBody>
          </p:sp>
        </p:grpSp>
        <p:grpSp>
          <p:nvGrpSpPr>
            <p:cNvPr id="19480" name="Group 13"/>
            <p:cNvGrpSpPr>
              <a:grpSpLocks/>
            </p:cNvGrpSpPr>
            <p:nvPr/>
          </p:nvGrpSpPr>
          <p:grpSpPr bwMode="auto">
            <a:xfrm>
              <a:off x="4090" y="2243"/>
              <a:ext cx="1261" cy="1500"/>
              <a:chOff x="608" y="2454"/>
              <a:chExt cx="1261" cy="1500"/>
            </a:xfrm>
          </p:grpSpPr>
          <p:sp>
            <p:nvSpPr>
              <p:cNvPr id="19508" name="Rectangle 14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latin typeface="Comic Sans MS" pitchFamily="66" charset="0"/>
                  </a:rPr>
                  <a:t>application</a:t>
                </a:r>
              </a:p>
            </p:txBody>
          </p:sp>
          <p:sp>
            <p:nvSpPr>
              <p:cNvPr id="19509" name="Rectangle 15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latin typeface="Comic Sans MS" pitchFamily="66" charset="0"/>
                  </a:rPr>
                  <a:t>transport</a:t>
                </a:r>
              </a:p>
            </p:txBody>
          </p:sp>
          <p:sp>
            <p:nvSpPr>
              <p:cNvPr id="19510" name="Rectangle 16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latin typeface="Comic Sans MS" pitchFamily="66" charset="0"/>
                  </a:rPr>
                  <a:t>network</a:t>
                </a:r>
              </a:p>
            </p:txBody>
          </p:sp>
          <p:sp>
            <p:nvSpPr>
              <p:cNvPr id="19511" name="Rectangle 17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latin typeface="Comic Sans MS" pitchFamily="66" charset="0"/>
                  </a:rPr>
                  <a:t>link</a:t>
                </a:r>
              </a:p>
            </p:txBody>
          </p:sp>
          <p:sp>
            <p:nvSpPr>
              <p:cNvPr id="19512" name="Rectangle 18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600">
                    <a:latin typeface="Comic Sans MS" pitchFamily="66" charset="0"/>
                  </a:rPr>
                  <a:t>physical</a:t>
                </a:r>
              </a:p>
            </p:txBody>
          </p:sp>
        </p:grpSp>
        <p:grpSp>
          <p:nvGrpSpPr>
            <p:cNvPr id="19481" name="Group 19"/>
            <p:cNvGrpSpPr>
              <a:grpSpLocks/>
            </p:cNvGrpSpPr>
            <p:nvPr/>
          </p:nvGrpSpPr>
          <p:grpSpPr bwMode="auto">
            <a:xfrm>
              <a:off x="1994" y="2293"/>
              <a:ext cx="1723" cy="1500"/>
              <a:chOff x="608" y="2454"/>
              <a:chExt cx="1261" cy="1500"/>
            </a:xfrm>
          </p:grpSpPr>
          <p:sp>
            <p:nvSpPr>
              <p:cNvPr id="19503" name="Rectangle 20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application</a:t>
                </a:r>
              </a:p>
            </p:txBody>
          </p:sp>
          <p:sp>
            <p:nvSpPr>
              <p:cNvPr id="19504" name="Rectangle 21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transport</a:t>
                </a:r>
              </a:p>
            </p:txBody>
          </p:sp>
          <p:sp>
            <p:nvSpPr>
              <p:cNvPr id="19505" name="Rectangle 22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network</a:t>
                </a:r>
              </a:p>
            </p:txBody>
          </p:sp>
          <p:sp>
            <p:nvSpPr>
              <p:cNvPr id="19506" name="Rectangle 23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link</a:t>
                </a:r>
              </a:p>
            </p:txBody>
          </p:sp>
          <p:sp>
            <p:nvSpPr>
              <p:cNvPr id="19507" name="Rectangle 24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physical</a:t>
                </a:r>
              </a:p>
            </p:txBody>
          </p:sp>
        </p:grpSp>
        <p:grpSp>
          <p:nvGrpSpPr>
            <p:cNvPr id="19482" name="Group 25"/>
            <p:cNvGrpSpPr>
              <a:grpSpLocks/>
            </p:cNvGrpSpPr>
            <p:nvPr/>
          </p:nvGrpSpPr>
          <p:grpSpPr bwMode="auto">
            <a:xfrm>
              <a:off x="3271" y="2322"/>
              <a:ext cx="377" cy="315"/>
              <a:chOff x="2614" y="2862"/>
              <a:chExt cx="377" cy="315"/>
            </a:xfrm>
          </p:grpSpPr>
          <p:sp>
            <p:nvSpPr>
              <p:cNvPr id="19501" name="Rectangle 26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02" name="Oval 27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P2</a:t>
                </a:r>
              </a:p>
            </p:txBody>
          </p:sp>
        </p:grpSp>
        <p:grpSp>
          <p:nvGrpSpPr>
            <p:cNvPr id="19483" name="Group 28"/>
            <p:cNvGrpSpPr>
              <a:grpSpLocks/>
            </p:cNvGrpSpPr>
            <p:nvPr/>
          </p:nvGrpSpPr>
          <p:grpSpPr bwMode="auto">
            <a:xfrm>
              <a:off x="1148" y="2337"/>
              <a:ext cx="377" cy="315"/>
              <a:chOff x="2614" y="2862"/>
              <a:chExt cx="377" cy="315"/>
            </a:xfrm>
          </p:grpSpPr>
          <p:sp>
            <p:nvSpPr>
              <p:cNvPr id="19499" name="Rectangle 29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500" name="Oval 30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P3</a:t>
                </a:r>
              </a:p>
            </p:txBody>
          </p:sp>
        </p:grpSp>
        <p:grpSp>
          <p:nvGrpSpPr>
            <p:cNvPr id="19484" name="Group 31"/>
            <p:cNvGrpSpPr>
              <a:grpSpLocks/>
            </p:cNvGrpSpPr>
            <p:nvPr/>
          </p:nvGrpSpPr>
          <p:grpSpPr bwMode="auto">
            <a:xfrm>
              <a:off x="4155" y="2283"/>
              <a:ext cx="377" cy="315"/>
              <a:chOff x="2614" y="2862"/>
              <a:chExt cx="377" cy="315"/>
            </a:xfrm>
          </p:grpSpPr>
          <p:sp>
            <p:nvSpPr>
              <p:cNvPr id="19497" name="Rectangle 32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498" name="Oval 33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P4</a:t>
                </a:r>
              </a:p>
            </p:txBody>
          </p:sp>
        </p:grpSp>
        <p:grpSp>
          <p:nvGrpSpPr>
            <p:cNvPr id="19485" name="Group 34"/>
            <p:cNvGrpSpPr>
              <a:grpSpLocks/>
            </p:cNvGrpSpPr>
            <p:nvPr/>
          </p:nvGrpSpPr>
          <p:grpSpPr bwMode="auto">
            <a:xfrm>
              <a:off x="2053" y="2341"/>
              <a:ext cx="377" cy="315"/>
              <a:chOff x="2614" y="2862"/>
              <a:chExt cx="377" cy="315"/>
            </a:xfrm>
          </p:grpSpPr>
          <p:sp>
            <p:nvSpPr>
              <p:cNvPr id="19495" name="Rectangle 35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19496" name="Oval 36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P1</a:t>
                </a:r>
              </a:p>
            </p:txBody>
          </p:sp>
        </p:grpSp>
        <p:sp>
          <p:nvSpPr>
            <p:cNvPr id="19486" name="Text Box 37"/>
            <p:cNvSpPr txBox="1">
              <a:spLocks noChangeArrowheads="1"/>
            </p:cNvSpPr>
            <p:nvPr/>
          </p:nvSpPr>
          <p:spPr bwMode="auto">
            <a:xfrm>
              <a:off x="672" y="3842"/>
              <a:ext cx="56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host 1</a:t>
              </a:r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19487" name="Text Box 38"/>
            <p:cNvSpPr txBox="1">
              <a:spLocks noChangeArrowheads="1"/>
            </p:cNvSpPr>
            <p:nvPr/>
          </p:nvSpPr>
          <p:spPr bwMode="auto">
            <a:xfrm>
              <a:off x="2566" y="3834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host 2</a:t>
              </a:r>
              <a:endParaRPr lang="en-US" sz="1600">
                <a:solidFill>
                  <a:schemeClr val="accent2"/>
                </a:solidFill>
                <a:latin typeface="Comic Sans MS" pitchFamily="66" charset="0"/>
              </a:endParaRPr>
            </a:p>
          </p:txBody>
        </p:sp>
        <p:sp>
          <p:nvSpPr>
            <p:cNvPr id="19488" name="Text Box 39"/>
            <p:cNvSpPr txBox="1">
              <a:spLocks noChangeArrowheads="1"/>
            </p:cNvSpPr>
            <p:nvPr/>
          </p:nvSpPr>
          <p:spPr bwMode="auto">
            <a:xfrm>
              <a:off x="4474" y="3757"/>
              <a:ext cx="5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host 3</a:t>
              </a:r>
            </a:p>
          </p:txBody>
        </p:sp>
        <p:sp>
          <p:nvSpPr>
            <p:cNvPr id="19489" name="Line 40"/>
            <p:cNvSpPr>
              <a:spLocks noChangeShapeType="1"/>
            </p:cNvSpPr>
            <p:nvPr/>
          </p:nvSpPr>
          <p:spPr bwMode="auto">
            <a:xfrm>
              <a:off x="1344" y="2592"/>
              <a:ext cx="0" cy="10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90" name="Line 41"/>
            <p:cNvSpPr>
              <a:spLocks noChangeShapeType="1"/>
            </p:cNvSpPr>
            <p:nvPr/>
          </p:nvSpPr>
          <p:spPr bwMode="auto">
            <a:xfrm flipV="1">
              <a:off x="2208" y="2544"/>
              <a:ext cx="0" cy="11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91" name="Line 42"/>
            <p:cNvSpPr>
              <a:spLocks noChangeShapeType="1"/>
            </p:cNvSpPr>
            <p:nvPr/>
          </p:nvSpPr>
          <p:spPr bwMode="auto">
            <a:xfrm>
              <a:off x="1344" y="3648"/>
              <a:ext cx="86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92" name="Line 43"/>
            <p:cNvSpPr>
              <a:spLocks noChangeShapeType="1"/>
            </p:cNvSpPr>
            <p:nvPr/>
          </p:nvSpPr>
          <p:spPr bwMode="auto">
            <a:xfrm>
              <a:off x="4320" y="2496"/>
              <a:ext cx="0" cy="115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93" name="Line 44"/>
            <p:cNvSpPr>
              <a:spLocks noChangeShapeType="1"/>
            </p:cNvSpPr>
            <p:nvPr/>
          </p:nvSpPr>
          <p:spPr bwMode="auto">
            <a:xfrm flipV="1">
              <a:off x="3456" y="2544"/>
              <a:ext cx="0" cy="11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94" name="Line 45"/>
            <p:cNvSpPr>
              <a:spLocks noChangeShapeType="1"/>
            </p:cNvSpPr>
            <p:nvPr/>
          </p:nvSpPr>
          <p:spPr bwMode="auto">
            <a:xfrm>
              <a:off x="3456" y="3648"/>
              <a:ext cx="864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9462" name="Rectangle 46"/>
          <p:cNvSpPr>
            <a:spLocks noChangeArrowheads="1"/>
          </p:cNvSpPr>
          <p:nvPr/>
        </p:nvSpPr>
        <p:spPr bwMode="auto">
          <a:xfrm>
            <a:off x="457200" y="2895600"/>
            <a:ext cx="598488" cy="1952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19463" name="Oval 47"/>
          <p:cNvSpPr>
            <a:spLocks noChangeArrowheads="1"/>
          </p:cNvSpPr>
          <p:nvPr/>
        </p:nvSpPr>
        <p:spPr bwMode="auto">
          <a:xfrm>
            <a:off x="2590800" y="2819400"/>
            <a:ext cx="598488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 sz="1600">
              <a:latin typeface="Comic Sans MS" pitchFamily="66" charset="0"/>
            </a:endParaRPr>
          </a:p>
        </p:txBody>
      </p:sp>
      <p:sp>
        <p:nvSpPr>
          <p:cNvPr id="19464" name="Text Box 48"/>
          <p:cNvSpPr txBox="1">
            <a:spLocks noChangeArrowheads="1"/>
          </p:cNvSpPr>
          <p:nvPr/>
        </p:nvSpPr>
        <p:spPr bwMode="auto">
          <a:xfrm>
            <a:off x="3276600" y="2819400"/>
            <a:ext cx="1073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= process</a:t>
            </a:r>
          </a:p>
        </p:txBody>
      </p:sp>
      <p:sp>
        <p:nvSpPr>
          <p:cNvPr id="19465" name="Text Box 49"/>
          <p:cNvSpPr txBox="1">
            <a:spLocks noChangeArrowheads="1"/>
          </p:cNvSpPr>
          <p:nvPr/>
        </p:nvSpPr>
        <p:spPr bwMode="auto">
          <a:xfrm>
            <a:off x="1143000" y="2819400"/>
            <a:ext cx="973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omic Sans MS" pitchFamily="66" charset="0"/>
              </a:rPr>
              <a:t>= socket</a:t>
            </a:r>
          </a:p>
        </p:txBody>
      </p:sp>
      <p:sp>
        <p:nvSpPr>
          <p:cNvPr id="19466" name="Text Box 50"/>
          <p:cNvSpPr txBox="1">
            <a:spLocks noChangeArrowheads="1"/>
          </p:cNvSpPr>
          <p:nvPr/>
        </p:nvSpPr>
        <p:spPr bwMode="auto">
          <a:xfrm>
            <a:off x="444500" y="1589088"/>
            <a:ext cx="176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sv-SE" sz="1600">
              <a:latin typeface="Comic Sans MS" pitchFamily="66" charset="0"/>
            </a:endParaRPr>
          </a:p>
        </p:txBody>
      </p:sp>
      <p:sp>
        <p:nvSpPr>
          <p:cNvPr id="19467" name="Text Box 51"/>
          <p:cNvSpPr txBox="1">
            <a:spLocks noChangeArrowheads="1"/>
          </p:cNvSpPr>
          <p:nvPr/>
        </p:nvSpPr>
        <p:spPr bwMode="auto">
          <a:xfrm>
            <a:off x="468313" y="1366838"/>
            <a:ext cx="17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sv-SE"/>
          </a:p>
        </p:txBody>
      </p:sp>
      <p:sp>
        <p:nvSpPr>
          <p:cNvPr id="19468" name="Rectangle 52"/>
          <p:cNvSpPr>
            <a:spLocks noChangeArrowheads="1"/>
          </p:cNvSpPr>
          <p:nvPr/>
        </p:nvSpPr>
        <p:spPr bwMode="auto">
          <a:xfrm>
            <a:off x="444500" y="1524000"/>
            <a:ext cx="3808413" cy="106680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r>
              <a:rPr lang="en-US" sz="2000">
                <a:latin typeface="Comic Sans MS" pitchFamily="66" charset="0"/>
              </a:rPr>
              <a:t>delivering received segments</a:t>
            </a:r>
          </a:p>
          <a:p>
            <a:pPr algn="l"/>
            <a:r>
              <a:rPr lang="en-US" sz="2000">
                <a:latin typeface="Comic Sans MS" pitchFamily="66" charset="0"/>
              </a:rPr>
              <a:t>to correct socket</a:t>
            </a:r>
          </a:p>
        </p:txBody>
      </p:sp>
      <p:grpSp>
        <p:nvGrpSpPr>
          <p:cNvPr id="19469" name="Group 53"/>
          <p:cNvGrpSpPr>
            <a:grpSpLocks/>
          </p:cNvGrpSpPr>
          <p:nvPr/>
        </p:nvGrpSpPr>
        <p:grpSpPr bwMode="auto">
          <a:xfrm>
            <a:off x="533400" y="1295400"/>
            <a:ext cx="3382963" cy="396875"/>
            <a:chOff x="1080" y="3713"/>
            <a:chExt cx="1712" cy="250"/>
          </a:xfrm>
        </p:grpSpPr>
        <p:sp>
          <p:nvSpPr>
            <p:cNvPr id="19476" name="Rectangle 54"/>
            <p:cNvSpPr>
              <a:spLocks noChangeArrowheads="1"/>
            </p:cNvSpPr>
            <p:nvPr/>
          </p:nvSpPr>
          <p:spPr bwMode="auto">
            <a:xfrm>
              <a:off x="1422" y="3732"/>
              <a:ext cx="1002" cy="2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77" name="Text Box 55"/>
            <p:cNvSpPr txBox="1">
              <a:spLocks noChangeArrowheads="1"/>
            </p:cNvSpPr>
            <p:nvPr/>
          </p:nvSpPr>
          <p:spPr bwMode="auto">
            <a:xfrm>
              <a:off x="1080" y="3713"/>
              <a:ext cx="1712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u="sng">
                  <a:solidFill>
                    <a:srgbClr val="FF0000"/>
                  </a:solidFill>
                  <a:latin typeface="Comic Sans MS" pitchFamily="66" charset="0"/>
                </a:rPr>
                <a:t>Demultiplexing at rcv host:</a:t>
              </a:r>
            </a:p>
          </p:txBody>
        </p:sp>
      </p:grpSp>
      <p:sp>
        <p:nvSpPr>
          <p:cNvPr id="19470" name="Text Box 56"/>
          <p:cNvSpPr txBox="1">
            <a:spLocks noChangeArrowheads="1"/>
          </p:cNvSpPr>
          <p:nvPr/>
        </p:nvSpPr>
        <p:spPr bwMode="auto">
          <a:xfrm>
            <a:off x="5130800" y="1571625"/>
            <a:ext cx="40020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gathering data, enveloping data </a:t>
            </a:r>
          </a:p>
          <a:p>
            <a:pPr algn="l"/>
            <a:r>
              <a:rPr lang="en-US" sz="2000">
                <a:latin typeface="Comic Sans MS" pitchFamily="66" charset="0"/>
              </a:rPr>
              <a:t>with  header (later used for </a:t>
            </a:r>
          </a:p>
          <a:p>
            <a:pPr algn="l"/>
            <a:r>
              <a:rPr lang="en-US" sz="2000">
                <a:latin typeface="Comic Sans MS" pitchFamily="66" charset="0"/>
              </a:rPr>
              <a:t>demultiplexing)</a:t>
            </a:r>
            <a:endParaRPr lang="en-US"/>
          </a:p>
        </p:txBody>
      </p:sp>
      <p:sp>
        <p:nvSpPr>
          <p:cNvPr id="19471" name="Rectangle 57"/>
          <p:cNvSpPr>
            <a:spLocks noChangeArrowheads="1"/>
          </p:cNvSpPr>
          <p:nvPr/>
        </p:nvSpPr>
        <p:spPr bwMode="auto">
          <a:xfrm>
            <a:off x="5105400" y="1506538"/>
            <a:ext cx="3609975" cy="141922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19472" name="Group 58"/>
          <p:cNvGrpSpPr>
            <a:grpSpLocks/>
          </p:cNvGrpSpPr>
          <p:nvPr/>
        </p:nvGrpSpPr>
        <p:grpSpPr bwMode="auto">
          <a:xfrm>
            <a:off x="5257800" y="1219200"/>
            <a:ext cx="3257550" cy="396875"/>
            <a:chOff x="913" y="3713"/>
            <a:chExt cx="2052" cy="250"/>
          </a:xfrm>
        </p:grpSpPr>
        <p:sp>
          <p:nvSpPr>
            <p:cNvPr id="19474" name="Rectangle 59"/>
            <p:cNvSpPr>
              <a:spLocks noChangeArrowheads="1"/>
            </p:cNvSpPr>
            <p:nvPr/>
          </p:nvSpPr>
          <p:spPr bwMode="auto">
            <a:xfrm>
              <a:off x="1422" y="3732"/>
              <a:ext cx="1002" cy="21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75" name="Text Box 60"/>
            <p:cNvSpPr txBox="1">
              <a:spLocks noChangeArrowheads="1"/>
            </p:cNvSpPr>
            <p:nvPr/>
          </p:nvSpPr>
          <p:spPr bwMode="auto">
            <a:xfrm>
              <a:off x="913" y="3713"/>
              <a:ext cx="2052" cy="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u="sng">
                  <a:solidFill>
                    <a:srgbClr val="FF0000"/>
                  </a:solidFill>
                  <a:latin typeface="Comic Sans MS" pitchFamily="66" charset="0"/>
                </a:rPr>
                <a:t>Multiplexing at send host:</a:t>
              </a:r>
              <a:endParaRPr lang="en-US" sz="200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9473" name="Rectangle 61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6211888"/>
            <a:ext cx="8242300" cy="622300"/>
          </a:xfrm>
          <a:noFill/>
        </p:spPr>
        <p:txBody>
          <a:bodyPr/>
          <a:lstStyle/>
          <a:p>
            <a:pPr>
              <a:lnSpc>
                <a:spcPct val="80000"/>
              </a:lnSpc>
              <a:buFont typeface="ZapfDingbats" pitchFamily="82" charset="2"/>
              <a:buNone/>
            </a:pPr>
            <a:r>
              <a:rPr lang="en-US" sz="1800" smtClean="0"/>
              <a:t>Recall: </a:t>
            </a:r>
            <a:r>
              <a:rPr lang="en-US" sz="1800" i="1" smtClean="0">
                <a:solidFill>
                  <a:srgbClr val="FF0000"/>
                </a:solidFill>
              </a:rPr>
              <a:t>segment</a:t>
            </a:r>
            <a:r>
              <a:rPr lang="en-US" sz="1800" i="1" smtClean="0"/>
              <a:t> </a:t>
            </a:r>
            <a:r>
              <a:rPr lang="en-US" sz="1800" smtClean="0"/>
              <a:t>- unit of data exchanged between transport layer entities </a:t>
            </a:r>
          </a:p>
          <a:p>
            <a:pPr lvl="1">
              <a:lnSpc>
                <a:spcPct val="80000"/>
              </a:lnSpc>
              <a:buFont typeface="ZapfDingbats" pitchFamily="82" charset="2"/>
              <a:buNone/>
            </a:pPr>
            <a:r>
              <a:rPr lang="en-US" sz="1600" smtClean="0"/>
              <a:t>aka TPDU: transport protocol data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04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9B2AC9DC-3AF8-40A9-AE42-B4E083DF0E4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5343525" y="2000250"/>
            <a:ext cx="3324225" cy="3200400"/>
          </a:xfrm>
          <a:prstGeom prst="rect">
            <a:avLst/>
          </a:prstGeom>
          <a:solidFill>
            <a:schemeClr val="accent2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85" name="Rectangle 3"/>
          <p:cNvSpPr>
            <a:spLocks noChangeArrowheads="1"/>
          </p:cNvSpPr>
          <p:nvPr/>
        </p:nvSpPr>
        <p:spPr bwMode="auto">
          <a:xfrm>
            <a:off x="5267325" y="2095500"/>
            <a:ext cx="3324225" cy="32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demultiplexing works</a:t>
            </a:r>
            <a:endParaRPr lang="en-US" smtClean="0"/>
          </a:p>
        </p:txBody>
      </p:sp>
      <p:sp>
        <p:nvSpPr>
          <p:cNvPr id="2048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219200"/>
            <a:ext cx="4114800" cy="2790825"/>
          </a:xfrm>
        </p:spPr>
        <p:txBody>
          <a:bodyPr/>
          <a:lstStyle/>
          <a:p>
            <a:r>
              <a:rPr lang="en-US" sz="2000" dirty="0" smtClean="0">
                <a:solidFill>
                  <a:srgbClr val="FF0000"/>
                </a:solidFill>
              </a:rPr>
              <a:t>host receives IP </a:t>
            </a:r>
            <a:r>
              <a:rPr lang="en-US" sz="2000" dirty="0" err="1" smtClean="0">
                <a:solidFill>
                  <a:srgbClr val="FF0000"/>
                </a:solidFill>
              </a:rPr>
              <a:t>datagrams</a:t>
            </a:r>
            <a:endParaRPr lang="en-US" sz="2000" dirty="0" smtClean="0"/>
          </a:p>
          <a:p>
            <a:pPr lvl="1"/>
            <a:r>
              <a:rPr lang="en-US" sz="2000" dirty="0" smtClean="0"/>
              <a:t>each datagram has source IP address, destination IP address</a:t>
            </a:r>
          </a:p>
          <a:p>
            <a:pPr lvl="1"/>
            <a:r>
              <a:rPr lang="en-US" sz="2000" dirty="0" smtClean="0"/>
              <a:t>each datagram carries 1 transport-layer segment</a:t>
            </a:r>
            <a:endParaRPr lang="en-US" sz="1800" dirty="0" smtClean="0"/>
          </a:p>
          <a:p>
            <a:pPr lvl="1"/>
            <a:r>
              <a:rPr lang="en-US" sz="2000" dirty="0" smtClean="0"/>
              <a:t>each segment has source, destination port number </a:t>
            </a:r>
            <a:br>
              <a:rPr lang="en-US" sz="2000" dirty="0" smtClean="0"/>
            </a:br>
            <a:r>
              <a:rPr lang="en-US" sz="2000" dirty="0" smtClean="0"/>
              <a:t>(recall: well-known port numbers for specific applications)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host uses IP addresses &amp; port numbers to direct segment to </a:t>
            </a:r>
            <a:r>
              <a:rPr lang="en-US" sz="2000" dirty="0" smtClean="0">
                <a:solidFill>
                  <a:srgbClr val="FF0000"/>
                </a:solidFill>
              </a:rPr>
              <a:t>appropriate receiver</a:t>
            </a:r>
            <a:endParaRPr lang="en-US" sz="2000" dirty="0" smtClean="0"/>
          </a:p>
        </p:txBody>
      </p: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5251450" y="2117725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source port #</a:t>
            </a:r>
            <a:endParaRPr lang="en-US"/>
          </a:p>
        </p:txBody>
      </p:sp>
      <p:sp>
        <p:nvSpPr>
          <p:cNvPr id="20489" name="Text Box 7"/>
          <p:cNvSpPr txBox="1">
            <a:spLocks noChangeArrowheads="1"/>
          </p:cNvSpPr>
          <p:nvPr/>
        </p:nvSpPr>
        <p:spPr bwMode="auto">
          <a:xfrm>
            <a:off x="7031038" y="2117725"/>
            <a:ext cx="14525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mic Sans MS" pitchFamily="66" charset="0"/>
              </a:rPr>
              <a:t>dest port #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0490" name="Line 8"/>
          <p:cNvSpPr>
            <a:spLocks noChangeShapeType="1"/>
          </p:cNvSpPr>
          <p:nvPr/>
        </p:nvSpPr>
        <p:spPr bwMode="auto">
          <a:xfrm flipV="1">
            <a:off x="5257800" y="2495550"/>
            <a:ext cx="3328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91" name="Line 9"/>
          <p:cNvSpPr>
            <a:spLocks noChangeShapeType="1"/>
          </p:cNvSpPr>
          <p:nvPr/>
        </p:nvSpPr>
        <p:spPr bwMode="auto">
          <a:xfrm flipV="1">
            <a:off x="5267325" y="3486150"/>
            <a:ext cx="33242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92" name="Line 10"/>
          <p:cNvSpPr>
            <a:spLocks noChangeShapeType="1"/>
          </p:cNvSpPr>
          <p:nvPr/>
        </p:nvSpPr>
        <p:spPr bwMode="auto">
          <a:xfrm flipV="1">
            <a:off x="6905625" y="2095500"/>
            <a:ext cx="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93" name="Text Box 11"/>
          <p:cNvSpPr txBox="1">
            <a:spLocks noChangeArrowheads="1"/>
          </p:cNvSpPr>
          <p:nvPr/>
        </p:nvSpPr>
        <p:spPr bwMode="auto">
          <a:xfrm>
            <a:off x="6407150" y="1665288"/>
            <a:ext cx="949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omic Sans MS" pitchFamily="66" charset="0"/>
              </a:rPr>
              <a:t>32 bits</a:t>
            </a:r>
            <a:endParaRPr lang="en-US"/>
          </a:p>
        </p:txBody>
      </p:sp>
      <p:sp>
        <p:nvSpPr>
          <p:cNvPr id="20494" name="Line 12"/>
          <p:cNvSpPr>
            <a:spLocks noChangeShapeType="1"/>
          </p:cNvSpPr>
          <p:nvPr/>
        </p:nvSpPr>
        <p:spPr bwMode="auto">
          <a:xfrm>
            <a:off x="7362825" y="1862138"/>
            <a:ext cx="1200150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95" name="Line 13"/>
          <p:cNvSpPr>
            <a:spLocks noChangeShapeType="1"/>
          </p:cNvSpPr>
          <p:nvPr/>
        </p:nvSpPr>
        <p:spPr bwMode="auto">
          <a:xfrm rot="10800000">
            <a:off x="5253038" y="1871663"/>
            <a:ext cx="11287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496" name="Text Box 14"/>
          <p:cNvSpPr txBox="1">
            <a:spLocks noChangeArrowheads="1"/>
          </p:cNvSpPr>
          <p:nvPr/>
        </p:nvSpPr>
        <p:spPr bwMode="auto">
          <a:xfrm>
            <a:off x="6151563" y="3951288"/>
            <a:ext cx="1446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application</a:t>
            </a:r>
          </a:p>
          <a:p>
            <a:r>
              <a:rPr lang="en-US" sz="2000">
                <a:latin typeface="Comic Sans MS" pitchFamily="66" charset="0"/>
              </a:rPr>
              <a:t>data </a:t>
            </a:r>
          </a:p>
          <a:p>
            <a:r>
              <a:rPr lang="en-US" sz="2000">
                <a:latin typeface="Comic Sans MS" pitchFamily="66" charset="0"/>
              </a:rPr>
              <a:t>(message)</a:t>
            </a:r>
            <a:endParaRPr lang="en-US"/>
          </a:p>
        </p:txBody>
      </p:sp>
      <p:sp>
        <p:nvSpPr>
          <p:cNvPr id="20497" name="Text Box 15"/>
          <p:cNvSpPr txBox="1">
            <a:spLocks noChangeArrowheads="1"/>
          </p:cNvSpPr>
          <p:nvPr/>
        </p:nvSpPr>
        <p:spPr bwMode="auto">
          <a:xfrm>
            <a:off x="5668963" y="2860675"/>
            <a:ext cx="2506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other header fields</a:t>
            </a:r>
            <a:endParaRPr lang="en-US"/>
          </a:p>
        </p:txBody>
      </p:sp>
      <p:sp>
        <p:nvSpPr>
          <p:cNvPr id="20498" name="Text Box 16"/>
          <p:cNvSpPr txBox="1">
            <a:spLocks noChangeArrowheads="1"/>
          </p:cNvSpPr>
          <p:nvPr/>
        </p:nvSpPr>
        <p:spPr bwMode="auto">
          <a:xfrm>
            <a:off x="5402263" y="5518150"/>
            <a:ext cx="32432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latin typeface="Comic Sans MS" pitchFamily="66" charset="0"/>
              </a:rPr>
              <a:t>TCP/UDP segment format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15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4EDEE2E1-3B25-49E1-B422-D003F5F0D94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Connectionless demultiplexing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4572000" cy="4648200"/>
          </a:xfrm>
        </p:spPr>
        <p:txBody>
          <a:bodyPr/>
          <a:lstStyle/>
          <a:p>
            <a:r>
              <a:rPr lang="en-US" sz="2400" smtClean="0"/>
              <a:t>Create sockets with port numbers:</a:t>
            </a:r>
          </a:p>
          <a:p>
            <a:pPr>
              <a:buFont typeface="ZapfDingbats" pitchFamily="82" charset="2"/>
              <a:buNone/>
            </a:pPr>
            <a:r>
              <a:rPr lang="en-US" sz="1800" smtClean="0">
                <a:latin typeface="Courier New" pitchFamily="49" charset="0"/>
              </a:rPr>
              <a:t>DatagramSocket mySocket1 = new DatagramSocket(99111);</a:t>
            </a:r>
          </a:p>
          <a:p>
            <a:pPr>
              <a:buFont typeface="ZapfDingbats" pitchFamily="82" charset="2"/>
              <a:buNone/>
            </a:pPr>
            <a:r>
              <a:rPr lang="en-US" sz="1800" smtClean="0">
                <a:latin typeface="Courier New" pitchFamily="49" charset="0"/>
              </a:rPr>
              <a:t>DatagramSocket mySocket2 = new DatagramSocket(99222);</a:t>
            </a:r>
          </a:p>
          <a:p>
            <a:r>
              <a:rPr lang="en-US" sz="2400" smtClean="0"/>
              <a:t>UDP socket identified by  two-tuple: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(</a:t>
            </a:r>
            <a:r>
              <a:rPr lang="en-US" sz="1800" smtClean="0">
                <a:solidFill>
                  <a:srgbClr val="FF0000"/>
                </a:solidFill>
              </a:rPr>
              <a:t>dest IP address, dest port number)</a:t>
            </a:r>
            <a:endParaRPr lang="en-US" sz="2400" smtClean="0"/>
          </a:p>
        </p:txBody>
      </p:sp>
      <p:sp>
        <p:nvSpPr>
          <p:cNvPr id="2151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447800"/>
            <a:ext cx="4114800" cy="4648200"/>
          </a:xfrm>
        </p:spPr>
        <p:txBody>
          <a:bodyPr/>
          <a:lstStyle/>
          <a:p>
            <a:r>
              <a:rPr lang="en-US" sz="2400" smtClean="0"/>
              <a:t>When host receives UDP segment:</a:t>
            </a:r>
          </a:p>
          <a:p>
            <a:pPr lvl="1"/>
            <a:r>
              <a:rPr lang="en-US" sz="2000" smtClean="0"/>
              <a:t>checks destination port number in segment</a:t>
            </a:r>
          </a:p>
          <a:p>
            <a:pPr lvl="1"/>
            <a:r>
              <a:rPr lang="en-US" sz="2000" smtClean="0"/>
              <a:t>directs UDP segment to socket with that port number</a:t>
            </a:r>
          </a:p>
          <a:p>
            <a:r>
              <a:rPr lang="en-US" sz="2400" smtClean="0"/>
              <a:t>IP datagrams with different source IP addresses and/or source port numbers directed to same socket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6DDDFD07-B795-49D7-B00F-81FC4B878B1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Connectionless demux (cont)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686800" cy="6096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000" smtClean="0">
                <a:latin typeface="Courier New" pitchFamily="49" charset="0"/>
              </a:rPr>
              <a:t>DatagramSocket serverSocket = new DatagramSocket(6428);</a:t>
            </a:r>
          </a:p>
          <a:p>
            <a:endParaRPr lang="en-US" smtClean="0"/>
          </a:p>
        </p:txBody>
      </p:sp>
      <p:grpSp>
        <p:nvGrpSpPr>
          <p:cNvPr id="22534" name="Group 4"/>
          <p:cNvGrpSpPr>
            <a:grpSpLocks/>
          </p:cNvGrpSpPr>
          <p:nvPr/>
        </p:nvGrpSpPr>
        <p:grpSpPr bwMode="auto">
          <a:xfrm>
            <a:off x="381000" y="2286000"/>
            <a:ext cx="8151813" cy="3213100"/>
            <a:chOff x="432" y="1920"/>
            <a:chExt cx="5135" cy="2024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5019" y="3456"/>
              <a:ext cx="54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Client</a:t>
              </a:r>
            </a:p>
            <a:p>
              <a:r>
                <a:rPr lang="en-US" sz="1600">
                  <a:solidFill>
                    <a:schemeClr val="accent2"/>
                  </a:solidFill>
                  <a:latin typeface="Comic Sans MS" pitchFamily="66" charset="0"/>
                </a:rPr>
                <a:t>IP:B</a:t>
              </a:r>
            </a:p>
          </p:txBody>
        </p:sp>
        <p:grpSp>
          <p:nvGrpSpPr>
            <p:cNvPr id="22537" name="Group 6"/>
            <p:cNvGrpSpPr>
              <a:grpSpLocks/>
            </p:cNvGrpSpPr>
            <p:nvPr/>
          </p:nvGrpSpPr>
          <p:grpSpPr bwMode="auto">
            <a:xfrm>
              <a:off x="432" y="1920"/>
              <a:ext cx="637" cy="1976"/>
              <a:chOff x="1008" y="1922"/>
              <a:chExt cx="637" cy="1976"/>
            </a:xfrm>
          </p:grpSpPr>
          <p:grpSp>
            <p:nvGrpSpPr>
              <p:cNvPr id="22586" name="Group 7"/>
              <p:cNvGrpSpPr>
                <a:grpSpLocks/>
              </p:cNvGrpSpPr>
              <p:nvPr/>
            </p:nvGrpSpPr>
            <p:grpSpPr bwMode="auto">
              <a:xfrm>
                <a:off x="1008" y="1922"/>
                <a:ext cx="637" cy="1500"/>
                <a:chOff x="608" y="2454"/>
                <a:chExt cx="1261" cy="1500"/>
              </a:xfrm>
            </p:grpSpPr>
            <p:sp>
              <p:nvSpPr>
                <p:cNvPr id="22593" name="Rectangle 8"/>
                <p:cNvSpPr>
                  <a:spLocks noChangeArrowheads="1"/>
                </p:cNvSpPr>
                <p:nvPr/>
              </p:nvSpPr>
              <p:spPr bwMode="auto">
                <a:xfrm>
                  <a:off x="608" y="2454"/>
                  <a:ext cx="1261" cy="3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sv-SE" sz="1600">
                    <a:latin typeface="Comic Sans MS" pitchFamily="66" charset="0"/>
                  </a:endParaRPr>
                </a:p>
              </p:txBody>
            </p:sp>
            <p:sp>
              <p:nvSpPr>
                <p:cNvPr id="22594" name="Rectangle 9"/>
                <p:cNvSpPr>
                  <a:spLocks noChangeArrowheads="1"/>
                </p:cNvSpPr>
                <p:nvPr/>
              </p:nvSpPr>
              <p:spPr bwMode="auto">
                <a:xfrm>
                  <a:off x="608" y="2754"/>
                  <a:ext cx="1261" cy="3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sv-SE" sz="1600">
                    <a:latin typeface="Comic Sans MS" pitchFamily="66" charset="0"/>
                  </a:endParaRPr>
                </a:p>
              </p:txBody>
            </p:sp>
            <p:sp>
              <p:nvSpPr>
                <p:cNvPr id="22595" name="Rectangle 10"/>
                <p:cNvSpPr>
                  <a:spLocks noChangeArrowheads="1"/>
                </p:cNvSpPr>
                <p:nvPr/>
              </p:nvSpPr>
              <p:spPr bwMode="auto">
                <a:xfrm>
                  <a:off x="608" y="3054"/>
                  <a:ext cx="1261" cy="3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sv-SE" sz="1600">
                    <a:latin typeface="Comic Sans MS" pitchFamily="66" charset="0"/>
                  </a:endParaRPr>
                </a:p>
              </p:txBody>
            </p:sp>
            <p:sp>
              <p:nvSpPr>
                <p:cNvPr id="22596" name="Rectangle 11"/>
                <p:cNvSpPr>
                  <a:spLocks noChangeArrowheads="1"/>
                </p:cNvSpPr>
                <p:nvPr/>
              </p:nvSpPr>
              <p:spPr bwMode="auto">
                <a:xfrm>
                  <a:off x="608" y="3354"/>
                  <a:ext cx="1261" cy="3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sv-SE" sz="1600">
                    <a:latin typeface="Comic Sans MS" pitchFamily="66" charset="0"/>
                  </a:endParaRPr>
                </a:p>
              </p:txBody>
            </p:sp>
            <p:sp>
              <p:nvSpPr>
                <p:cNvPr id="22597" name="Rectangle 12"/>
                <p:cNvSpPr>
                  <a:spLocks noChangeArrowheads="1"/>
                </p:cNvSpPr>
                <p:nvPr/>
              </p:nvSpPr>
              <p:spPr bwMode="auto">
                <a:xfrm>
                  <a:off x="608" y="3654"/>
                  <a:ext cx="1261" cy="30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l"/>
                  <a:endParaRPr lang="sv-SE" sz="1600"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2587" name="Group 13"/>
              <p:cNvGrpSpPr>
                <a:grpSpLocks/>
              </p:cNvGrpSpPr>
              <p:nvPr/>
            </p:nvGrpSpPr>
            <p:grpSpPr bwMode="auto">
              <a:xfrm>
                <a:off x="1177" y="1966"/>
                <a:ext cx="377" cy="315"/>
                <a:chOff x="2614" y="2862"/>
                <a:chExt cx="377" cy="315"/>
              </a:xfrm>
            </p:grpSpPr>
            <p:sp>
              <p:nvSpPr>
                <p:cNvPr id="22591" name="Rectangle 14"/>
                <p:cNvSpPr>
                  <a:spLocks noChangeArrowheads="1"/>
                </p:cNvSpPr>
                <p:nvPr/>
              </p:nvSpPr>
              <p:spPr bwMode="auto">
                <a:xfrm>
                  <a:off x="2614" y="3054"/>
                  <a:ext cx="377" cy="123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22592" name="Oval 15"/>
                <p:cNvSpPr>
                  <a:spLocks noChangeArrowheads="1"/>
                </p:cNvSpPr>
                <p:nvPr/>
              </p:nvSpPr>
              <p:spPr bwMode="auto">
                <a:xfrm>
                  <a:off x="2614" y="2862"/>
                  <a:ext cx="377" cy="192"/>
                </a:xfrm>
                <a:prstGeom prst="ellipse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r>
                    <a:rPr lang="en-US" sz="1600">
                      <a:latin typeface="Comic Sans MS" pitchFamily="66" charset="0"/>
                    </a:rPr>
                    <a:t>P2</a:t>
                  </a:r>
                </a:p>
              </p:txBody>
            </p:sp>
          </p:grpSp>
          <p:sp>
            <p:nvSpPr>
              <p:cNvPr id="22588" name="Text Box 16"/>
              <p:cNvSpPr txBox="1">
                <a:spLocks noChangeArrowheads="1"/>
              </p:cNvSpPr>
              <p:nvPr/>
            </p:nvSpPr>
            <p:spPr bwMode="auto">
              <a:xfrm>
                <a:off x="1061" y="3456"/>
                <a:ext cx="547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>
                    <a:solidFill>
                      <a:schemeClr val="accent2"/>
                    </a:solidFill>
                    <a:latin typeface="Comic Sans MS" pitchFamily="66" charset="0"/>
                  </a:rPr>
                  <a:t>client</a:t>
                </a:r>
              </a:p>
              <a:p>
                <a:r>
                  <a:rPr lang="en-US" sz="2000">
                    <a:solidFill>
                      <a:schemeClr val="accent2"/>
                    </a:solidFill>
                    <a:latin typeface="Comic Sans MS" pitchFamily="66" charset="0"/>
                  </a:rPr>
                  <a:t> IP: A</a:t>
                </a:r>
              </a:p>
            </p:txBody>
          </p:sp>
          <p:sp>
            <p:nvSpPr>
              <p:cNvPr id="22589" name="Line 17"/>
              <p:cNvSpPr>
                <a:spLocks noChangeShapeType="1"/>
              </p:cNvSpPr>
              <p:nvPr/>
            </p:nvSpPr>
            <p:spPr bwMode="auto">
              <a:xfrm>
                <a:off x="1296" y="2208"/>
                <a:ext cx="0" cy="110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90" name="Line 18"/>
              <p:cNvSpPr>
                <a:spLocks noChangeShapeType="1"/>
              </p:cNvSpPr>
              <p:nvPr/>
            </p:nvSpPr>
            <p:spPr bwMode="auto">
              <a:xfrm flipV="1">
                <a:off x="1440" y="2256"/>
                <a:ext cx="0" cy="96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2538" name="Group 19"/>
            <p:cNvGrpSpPr>
              <a:grpSpLocks/>
            </p:cNvGrpSpPr>
            <p:nvPr/>
          </p:nvGrpSpPr>
          <p:grpSpPr bwMode="auto">
            <a:xfrm>
              <a:off x="4964" y="1945"/>
              <a:ext cx="377" cy="315"/>
              <a:chOff x="2614" y="2862"/>
              <a:chExt cx="377" cy="315"/>
            </a:xfrm>
          </p:grpSpPr>
          <p:sp>
            <p:nvSpPr>
              <p:cNvPr id="22584" name="Rectangle 20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85" name="Oval 21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P1</a:t>
                </a:r>
              </a:p>
            </p:txBody>
          </p:sp>
        </p:grpSp>
        <p:grpSp>
          <p:nvGrpSpPr>
            <p:cNvPr id="22539" name="Group 22"/>
            <p:cNvGrpSpPr>
              <a:grpSpLocks/>
            </p:cNvGrpSpPr>
            <p:nvPr/>
          </p:nvGrpSpPr>
          <p:grpSpPr bwMode="auto">
            <a:xfrm>
              <a:off x="4944" y="1920"/>
              <a:ext cx="576" cy="1500"/>
              <a:chOff x="608" y="2454"/>
              <a:chExt cx="1261" cy="1500"/>
            </a:xfrm>
          </p:grpSpPr>
          <p:sp>
            <p:nvSpPr>
              <p:cNvPr id="22579" name="Rectangle 23"/>
              <p:cNvSpPr>
                <a:spLocks noChangeArrowheads="1"/>
              </p:cNvSpPr>
              <p:nvPr/>
            </p:nvSpPr>
            <p:spPr bwMode="auto">
              <a:xfrm>
                <a:off x="608" y="24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2580" name="Rectangle 24"/>
              <p:cNvSpPr>
                <a:spLocks noChangeArrowheads="1"/>
              </p:cNvSpPr>
              <p:nvPr/>
            </p:nvSpPr>
            <p:spPr bwMode="auto">
              <a:xfrm>
                <a:off x="608" y="27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2581" name="Rectangle 25"/>
              <p:cNvSpPr>
                <a:spLocks noChangeArrowheads="1"/>
              </p:cNvSpPr>
              <p:nvPr/>
            </p:nvSpPr>
            <p:spPr bwMode="auto">
              <a:xfrm>
                <a:off x="608" y="30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2582" name="Rectangle 26"/>
              <p:cNvSpPr>
                <a:spLocks noChangeArrowheads="1"/>
              </p:cNvSpPr>
              <p:nvPr/>
            </p:nvSpPr>
            <p:spPr bwMode="auto">
              <a:xfrm>
                <a:off x="608" y="33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  <p:sp>
            <p:nvSpPr>
              <p:cNvPr id="22583" name="Rectangle 27"/>
              <p:cNvSpPr>
                <a:spLocks noChangeArrowheads="1"/>
              </p:cNvSpPr>
              <p:nvPr/>
            </p:nvSpPr>
            <p:spPr bwMode="auto">
              <a:xfrm>
                <a:off x="608" y="3654"/>
                <a:ext cx="1261" cy="3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</p:grpSp>
        <p:grpSp>
          <p:nvGrpSpPr>
            <p:cNvPr id="22540" name="Group 28"/>
            <p:cNvGrpSpPr>
              <a:grpSpLocks/>
            </p:cNvGrpSpPr>
            <p:nvPr/>
          </p:nvGrpSpPr>
          <p:grpSpPr bwMode="auto">
            <a:xfrm>
              <a:off x="5003" y="1968"/>
              <a:ext cx="377" cy="315"/>
              <a:chOff x="2614" y="2862"/>
              <a:chExt cx="377" cy="315"/>
            </a:xfrm>
          </p:grpSpPr>
          <p:sp>
            <p:nvSpPr>
              <p:cNvPr id="22577" name="Rectangle 29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78" name="Oval 30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P1</a:t>
                </a:r>
              </a:p>
            </p:txBody>
          </p:sp>
        </p:grpSp>
        <p:sp>
          <p:nvSpPr>
            <p:cNvPr id="22541" name="Line 31"/>
            <p:cNvSpPr>
              <a:spLocks noChangeShapeType="1"/>
            </p:cNvSpPr>
            <p:nvPr/>
          </p:nvSpPr>
          <p:spPr bwMode="auto">
            <a:xfrm flipV="1">
              <a:off x="5136" y="2208"/>
              <a:ext cx="0" cy="100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42" name="Line 32"/>
            <p:cNvSpPr>
              <a:spLocks noChangeShapeType="1"/>
            </p:cNvSpPr>
            <p:nvPr/>
          </p:nvSpPr>
          <p:spPr bwMode="auto">
            <a:xfrm>
              <a:off x="5280" y="2208"/>
              <a:ext cx="0" cy="1104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43" name="Rectangle 33"/>
            <p:cNvSpPr>
              <a:spLocks noChangeArrowheads="1"/>
            </p:cNvSpPr>
            <p:nvPr/>
          </p:nvSpPr>
          <p:spPr bwMode="auto">
            <a:xfrm>
              <a:off x="2544" y="1920"/>
              <a:ext cx="816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2544" name="Rectangle 34"/>
            <p:cNvSpPr>
              <a:spLocks noChangeArrowheads="1"/>
            </p:cNvSpPr>
            <p:nvPr/>
          </p:nvSpPr>
          <p:spPr bwMode="auto">
            <a:xfrm>
              <a:off x="2544" y="2220"/>
              <a:ext cx="816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2545" name="Rectangle 35"/>
            <p:cNvSpPr>
              <a:spLocks noChangeArrowheads="1"/>
            </p:cNvSpPr>
            <p:nvPr/>
          </p:nvSpPr>
          <p:spPr bwMode="auto">
            <a:xfrm>
              <a:off x="2544" y="2520"/>
              <a:ext cx="816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2546" name="Rectangle 36"/>
            <p:cNvSpPr>
              <a:spLocks noChangeArrowheads="1"/>
            </p:cNvSpPr>
            <p:nvPr/>
          </p:nvSpPr>
          <p:spPr bwMode="auto">
            <a:xfrm>
              <a:off x="2544" y="2820"/>
              <a:ext cx="816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1600">
                <a:latin typeface="Comic Sans MS" pitchFamily="66" charset="0"/>
              </a:endParaRPr>
            </a:p>
          </p:txBody>
        </p:sp>
        <p:sp>
          <p:nvSpPr>
            <p:cNvPr id="22547" name="Rectangle 37"/>
            <p:cNvSpPr>
              <a:spLocks noChangeArrowheads="1"/>
            </p:cNvSpPr>
            <p:nvPr/>
          </p:nvSpPr>
          <p:spPr bwMode="auto">
            <a:xfrm>
              <a:off x="2544" y="3120"/>
              <a:ext cx="816" cy="3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sv-SE" sz="1600">
                <a:latin typeface="Comic Sans MS" pitchFamily="66" charset="0"/>
              </a:endParaRPr>
            </a:p>
          </p:txBody>
        </p:sp>
        <p:grpSp>
          <p:nvGrpSpPr>
            <p:cNvPr id="22548" name="Group 38"/>
            <p:cNvGrpSpPr>
              <a:grpSpLocks/>
            </p:cNvGrpSpPr>
            <p:nvPr/>
          </p:nvGrpSpPr>
          <p:grpSpPr bwMode="auto">
            <a:xfrm>
              <a:off x="2760" y="2012"/>
              <a:ext cx="483" cy="315"/>
              <a:chOff x="2614" y="2862"/>
              <a:chExt cx="377" cy="315"/>
            </a:xfrm>
          </p:grpSpPr>
          <p:sp>
            <p:nvSpPr>
              <p:cNvPr id="22575" name="Rectangle 39"/>
              <p:cNvSpPr>
                <a:spLocks noChangeArrowheads="1"/>
              </p:cNvSpPr>
              <p:nvPr/>
            </p:nvSpPr>
            <p:spPr bwMode="auto">
              <a:xfrm>
                <a:off x="2614" y="3054"/>
                <a:ext cx="377" cy="12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2576" name="Oval 40"/>
              <p:cNvSpPr>
                <a:spLocks noChangeArrowheads="1"/>
              </p:cNvSpPr>
              <p:nvPr/>
            </p:nvSpPr>
            <p:spPr bwMode="auto">
              <a:xfrm>
                <a:off x="2614" y="2862"/>
                <a:ext cx="377" cy="192"/>
              </a:xfrm>
              <a:prstGeom prst="ellipse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P3</a:t>
                </a:r>
              </a:p>
            </p:txBody>
          </p:sp>
        </p:grpSp>
        <p:sp>
          <p:nvSpPr>
            <p:cNvPr id="22549" name="Text Box 41"/>
            <p:cNvSpPr txBox="1">
              <a:spLocks noChangeArrowheads="1"/>
            </p:cNvSpPr>
            <p:nvPr/>
          </p:nvSpPr>
          <p:spPr bwMode="auto">
            <a:xfrm>
              <a:off x="2661" y="3502"/>
              <a:ext cx="60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server</a:t>
              </a:r>
            </a:p>
            <a:p>
              <a:r>
                <a:rPr lang="en-US" sz="2000">
                  <a:solidFill>
                    <a:schemeClr val="accent2"/>
                  </a:solidFill>
                  <a:latin typeface="Comic Sans MS" pitchFamily="66" charset="0"/>
                </a:rPr>
                <a:t>IP: C</a:t>
              </a:r>
            </a:p>
          </p:txBody>
        </p:sp>
        <p:sp>
          <p:nvSpPr>
            <p:cNvPr id="22550" name="Line 42"/>
            <p:cNvSpPr>
              <a:spLocks noChangeShapeType="1"/>
            </p:cNvSpPr>
            <p:nvPr/>
          </p:nvSpPr>
          <p:spPr bwMode="auto">
            <a:xfrm>
              <a:off x="2832" y="2256"/>
              <a:ext cx="0" cy="96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1" name="Line 43"/>
            <p:cNvSpPr>
              <a:spLocks noChangeShapeType="1"/>
            </p:cNvSpPr>
            <p:nvPr/>
          </p:nvSpPr>
          <p:spPr bwMode="auto">
            <a:xfrm flipV="1">
              <a:off x="2928" y="2256"/>
              <a:ext cx="0" cy="10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2" name="Line 44"/>
            <p:cNvSpPr>
              <a:spLocks noChangeShapeType="1"/>
            </p:cNvSpPr>
            <p:nvPr/>
          </p:nvSpPr>
          <p:spPr bwMode="auto">
            <a:xfrm>
              <a:off x="864" y="3216"/>
              <a:ext cx="196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3" name="Line 45"/>
            <p:cNvSpPr>
              <a:spLocks noChangeShapeType="1"/>
            </p:cNvSpPr>
            <p:nvPr/>
          </p:nvSpPr>
          <p:spPr bwMode="auto">
            <a:xfrm>
              <a:off x="720" y="3312"/>
              <a:ext cx="220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2554" name="Group 46"/>
            <p:cNvGrpSpPr>
              <a:grpSpLocks/>
            </p:cNvGrpSpPr>
            <p:nvPr/>
          </p:nvGrpSpPr>
          <p:grpSpPr bwMode="auto">
            <a:xfrm>
              <a:off x="1872" y="2688"/>
              <a:ext cx="624" cy="576"/>
              <a:chOff x="2160" y="3504"/>
              <a:chExt cx="624" cy="576"/>
            </a:xfrm>
          </p:grpSpPr>
          <p:sp>
            <p:nvSpPr>
              <p:cNvPr id="22572" name="Rectangle 47"/>
              <p:cNvSpPr>
                <a:spLocks noChangeArrowheads="1"/>
              </p:cNvSpPr>
              <p:nvPr/>
            </p:nvSpPr>
            <p:spPr bwMode="auto">
              <a:xfrm>
                <a:off x="2160" y="3504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SP: 6428</a:t>
                </a:r>
              </a:p>
            </p:txBody>
          </p:sp>
          <p:sp>
            <p:nvSpPr>
              <p:cNvPr id="22573" name="Rectangle 48"/>
              <p:cNvSpPr>
                <a:spLocks noChangeArrowheads="1"/>
              </p:cNvSpPr>
              <p:nvPr/>
            </p:nvSpPr>
            <p:spPr bwMode="auto">
              <a:xfrm>
                <a:off x="2160" y="369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DP: 9157</a:t>
                </a:r>
              </a:p>
            </p:txBody>
          </p:sp>
          <p:sp>
            <p:nvSpPr>
              <p:cNvPr id="22574" name="Rectangle 49"/>
              <p:cNvSpPr>
                <a:spLocks noChangeArrowheads="1"/>
              </p:cNvSpPr>
              <p:nvPr/>
            </p:nvSpPr>
            <p:spPr bwMode="auto">
              <a:xfrm>
                <a:off x="2160" y="388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</p:grpSp>
        <p:sp>
          <p:nvSpPr>
            <p:cNvPr id="22555" name="Line 50"/>
            <p:cNvSpPr>
              <a:spLocks noChangeShapeType="1"/>
            </p:cNvSpPr>
            <p:nvPr/>
          </p:nvSpPr>
          <p:spPr bwMode="auto">
            <a:xfrm flipV="1">
              <a:off x="3072" y="2256"/>
              <a:ext cx="0" cy="1056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6" name="Line 51"/>
            <p:cNvSpPr>
              <a:spLocks noChangeShapeType="1"/>
            </p:cNvSpPr>
            <p:nvPr/>
          </p:nvSpPr>
          <p:spPr bwMode="auto">
            <a:xfrm>
              <a:off x="3072" y="3312"/>
              <a:ext cx="220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7" name="Line 52"/>
            <p:cNvSpPr>
              <a:spLocks noChangeShapeType="1"/>
            </p:cNvSpPr>
            <p:nvPr/>
          </p:nvSpPr>
          <p:spPr bwMode="auto">
            <a:xfrm>
              <a:off x="2928" y="2352"/>
              <a:ext cx="0" cy="96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8" name="Line 53"/>
            <p:cNvSpPr>
              <a:spLocks noChangeShapeType="1"/>
            </p:cNvSpPr>
            <p:nvPr/>
          </p:nvSpPr>
          <p:spPr bwMode="auto">
            <a:xfrm>
              <a:off x="3168" y="2256"/>
              <a:ext cx="0" cy="96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59" name="Line 54"/>
            <p:cNvSpPr>
              <a:spLocks noChangeShapeType="1"/>
            </p:cNvSpPr>
            <p:nvPr/>
          </p:nvSpPr>
          <p:spPr bwMode="auto">
            <a:xfrm>
              <a:off x="960" y="3312"/>
              <a:ext cx="196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60" name="Line 55"/>
            <p:cNvSpPr>
              <a:spLocks noChangeShapeType="1"/>
            </p:cNvSpPr>
            <p:nvPr/>
          </p:nvSpPr>
          <p:spPr bwMode="auto">
            <a:xfrm>
              <a:off x="3168" y="3216"/>
              <a:ext cx="1968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2561" name="Rectangle 56"/>
            <p:cNvSpPr>
              <a:spLocks noChangeArrowheads="1"/>
            </p:cNvSpPr>
            <p:nvPr/>
          </p:nvSpPr>
          <p:spPr bwMode="auto">
            <a:xfrm>
              <a:off x="1200" y="3264"/>
              <a:ext cx="624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SP: 9157</a:t>
              </a:r>
            </a:p>
          </p:txBody>
        </p:sp>
        <p:sp>
          <p:nvSpPr>
            <p:cNvPr id="22562" name="Rectangle 57"/>
            <p:cNvSpPr>
              <a:spLocks noChangeArrowheads="1"/>
            </p:cNvSpPr>
            <p:nvPr/>
          </p:nvSpPr>
          <p:spPr bwMode="auto">
            <a:xfrm>
              <a:off x="1200" y="3456"/>
              <a:ext cx="624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sz="1600">
                  <a:latin typeface="Comic Sans MS" pitchFamily="66" charset="0"/>
                </a:rPr>
                <a:t>DP: 6428</a:t>
              </a:r>
            </a:p>
          </p:txBody>
        </p:sp>
        <p:sp>
          <p:nvSpPr>
            <p:cNvPr id="22563" name="Rectangle 58"/>
            <p:cNvSpPr>
              <a:spLocks noChangeArrowheads="1"/>
            </p:cNvSpPr>
            <p:nvPr/>
          </p:nvSpPr>
          <p:spPr bwMode="auto">
            <a:xfrm>
              <a:off x="1200" y="3648"/>
              <a:ext cx="624" cy="19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600">
                <a:latin typeface="Comic Sans MS" pitchFamily="66" charset="0"/>
              </a:endParaRPr>
            </a:p>
          </p:txBody>
        </p:sp>
        <p:grpSp>
          <p:nvGrpSpPr>
            <p:cNvPr id="22564" name="Group 59"/>
            <p:cNvGrpSpPr>
              <a:grpSpLocks/>
            </p:cNvGrpSpPr>
            <p:nvPr/>
          </p:nvGrpSpPr>
          <p:grpSpPr bwMode="auto">
            <a:xfrm>
              <a:off x="3408" y="2688"/>
              <a:ext cx="624" cy="576"/>
              <a:chOff x="2160" y="3504"/>
              <a:chExt cx="624" cy="576"/>
            </a:xfrm>
          </p:grpSpPr>
          <p:sp>
            <p:nvSpPr>
              <p:cNvPr id="22569" name="Rectangle 60"/>
              <p:cNvSpPr>
                <a:spLocks noChangeArrowheads="1"/>
              </p:cNvSpPr>
              <p:nvPr/>
            </p:nvSpPr>
            <p:spPr bwMode="auto">
              <a:xfrm>
                <a:off x="2160" y="3504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SP: 6428</a:t>
                </a:r>
              </a:p>
            </p:txBody>
          </p:sp>
          <p:sp>
            <p:nvSpPr>
              <p:cNvPr id="22570" name="Rectangle 61"/>
              <p:cNvSpPr>
                <a:spLocks noChangeArrowheads="1"/>
              </p:cNvSpPr>
              <p:nvPr/>
            </p:nvSpPr>
            <p:spPr bwMode="auto">
              <a:xfrm>
                <a:off x="2160" y="369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DP: 5775</a:t>
                </a:r>
              </a:p>
            </p:txBody>
          </p:sp>
          <p:sp>
            <p:nvSpPr>
              <p:cNvPr id="22571" name="Rectangle 62"/>
              <p:cNvSpPr>
                <a:spLocks noChangeArrowheads="1"/>
              </p:cNvSpPr>
              <p:nvPr/>
            </p:nvSpPr>
            <p:spPr bwMode="auto">
              <a:xfrm>
                <a:off x="2160" y="388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</p:grpSp>
        <p:grpSp>
          <p:nvGrpSpPr>
            <p:cNvPr id="22565" name="Group 63"/>
            <p:cNvGrpSpPr>
              <a:grpSpLocks/>
            </p:cNvGrpSpPr>
            <p:nvPr/>
          </p:nvGrpSpPr>
          <p:grpSpPr bwMode="auto">
            <a:xfrm>
              <a:off x="4128" y="3264"/>
              <a:ext cx="624" cy="576"/>
              <a:chOff x="2160" y="3504"/>
              <a:chExt cx="624" cy="576"/>
            </a:xfrm>
          </p:grpSpPr>
          <p:sp>
            <p:nvSpPr>
              <p:cNvPr id="22566" name="Rectangle 64"/>
              <p:cNvSpPr>
                <a:spLocks noChangeArrowheads="1"/>
              </p:cNvSpPr>
              <p:nvPr/>
            </p:nvSpPr>
            <p:spPr bwMode="auto">
              <a:xfrm>
                <a:off x="2160" y="3504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SP: 5775</a:t>
                </a:r>
              </a:p>
            </p:txBody>
          </p:sp>
          <p:sp>
            <p:nvSpPr>
              <p:cNvPr id="22567" name="Rectangle 65"/>
              <p:cNvSpPr>
                <a:spLocks noChangeArrowheads="1"/>
              </p:cNvSpPr>
              <p:nvPr/>
            </p:nvSpPr>
            <p:spPr bwMode="auto">
              <a:xfrm>
                <a:off x="2160" y="3696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sz="1600">
                    <a:latin typeface="Comic Sans MS" pitchFamily="66" charset="0"/>
                  </a:rPr>
                  <a:t>DP: 6428</a:t>
                </a:r>
              </a:p>
            </p:txBody>
          </p:sp>
          <p:sp>
            <p:nvSpPr>
              <p:cNvPr id="22568" name="Rectangle 66"/>
              <p:cNvSpPr>
                <a:spLocks noChangeArrowheads="1"/>
              </p:cNvSpPr>
              <p:nvPr/>
            </p:nvSpPr>
            <p:spPr bwMode="auto">
              <a:xfrm>
                <a:off x="2160" y="3888"/>
                <a:ext cx="624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 sz="1600">
                  <a:latin typeface="Comic Sans MS" pitchFamily="66" charset="0"/>
                </a:endParaRPr>
              </a:p>
            </p:txBody>
          </p:sp>
        </p:grpSp>
      </p:grpSp>
      <p:sp>
        <p:nvSpPr>
          <p:cNvPr id="22535" name="Text Box 67"/>
          <p:cNvSpPr txBox="1">
            <a:spLocks noChangeArrowheads="1"/>
          </p:cNvSpPr>
          <p:nvPr/>
        </p:nvSpPr>
        <p:spPr bwMode="auto">
          <a:xfrm>
            <a:off x="381000" y="5715000"/>
            <a:ext cx="3636963" cy="40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>
                <a:latin typeface="Comic Sans MS" pitchFamily="66" charset="0"/>
              </a:rPr>
              <a:t>SP provides “return address”</a:t>
            </a:r>
            <a:endParaRPr lang="en-US" sz="160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3: 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35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3a-</a:t>
            </a:r>
            <a:fld id="{726D53FF-9E51-41A6-8058-B4DCB872369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Connection-oriented demux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3962400" cy="4648200"/>
          </a:xfrm>
        </p:spPr>
        <p:txBody>
          <a:bodyPr/>
          <a:lstStyle/>
          <a:p>
            <a:r>
              <a:rPr lang="en-US" sz="2400" smtClean="0"/>
              <a:t>TCP socket identified by 4-tuple: 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source IP address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source port number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dest IP address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dest port number</a:t>
            </a:r>
          </a:p>
          <a:p>
            <a:r>
              <a:rPr lang="en-US" sz="2400" smtClean="0"/>
              <a:t>recv host uses all four values to direct segment to appropriate socket</a:t>
            </a:r>
          </a:p>
        </p:txBody>
      </p:sp>
      <p:sp>
        <p:nvSpPr>
          <p:cNvPr id="2355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114800" cy="4648200"/>
          </a:xfrm>
        </p:spPr>
        <p:txBody>
          <a:bodyPr/>
          <a:lstStyle/>
          <a:p>
            <a:r>
              <a:rPr lang="en-US" sz="2400" smtClean="0"/>
              <a:t>Server host may support many simultaneous TCP sockets:</a:t>
            </a:r>
          </a:p>
          <a:p>
            <a:pPr lvl="1"/>
            <a:r>
              <a:rPr lang="en-US" sz="2000" smtClean="0">
                <a:solidFill>
                  <a:srgbClr val="FF0000"/>
                </a:solidFill>
              </a:rPr>
              <a:t>each socket identified by its own 4-tuple</a:t>
            </a:r>
          </a:p>
          <a:p>
            <a:r>
              <a:rPr lang="en-US" sz="2400" smtClean="0"/>
              <a:t>Web servers have different sockets for each connecting client</a:t>
            </a:r>
          </a:p>
          <a:p>
            <a:pPr lvl="1"/>
            <a:r>
              <a:rPr lang="en-US" sz="2000" smtClean="0"/>
              <a:t>non-persistent HTTP will have different socket for each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8885</TotalTime>
  <Words>2655</Words>
  <Application>Microsoft Office PowerPoint</Application>
  <PresentationFormat>On-screen Show (4:3)</PresentationFormat>
  <Paragraphs>611</Paragraphs>
  <Slides>45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Times New Roman</vt:lpstr>
      <vt:lpstr>Arial</vt:lpstr>
      <vt:lpstr>Comic Sans MS</vt:lpstr>
      <vt:lpstr>ZapfDingbats</vt:lpstr>
      <vt:lpstr>Courier New</vt:lpstr>
      <vt:lpstr>Default Design</vt:lpstr>
      <vt:lpstr>Microsoft Clip Gallery</vt:lpstr>
      <vt:lpstr>Microsoft Word Picture</vt:lpstr>
      <vt:lpstr>Chapter 3: Transport Layer Part A</vt:lpstr>
      <vt:lpstr>Chapter 3: Transport Layer</vt:lpstr>
      <vt:lpstr>Transport services and protocols</vt:lpstr>
      <vt:lpstr>Transport-layer protocols</vt:lpstr>
      <vt:lpstr>Multiplexing/demultiplexing</vt:lpstr>
      <vt:lpstr>How demultiplexing works</vt:lpstr>
      <vt:lpstr>Connectionless demultiplexing</vt:lpstr>
      <vt:lpstr>Connectionless demux (cont)</vt:lpstr>
      <vt:lpstr>Connection-oriented demux</vt:lpstr>
      <vt:lpstr>Connection-oriented demux (cont)</vt:lpstr>
      <vt:lpstr>Connection-oriented demux: Threaded Web Server</vt:lpstr>
      <vt:lpstr>UDP: User Datagram Protocol [RFC 768]</vt:lpstr>
      <vt:lpstr>UDP: more</vt:lpstr>
      <vt:lpstr>UDP Checksum: check bit flips</vt:lpstr>
      <vt:lpstr>Principles of Reliable data transfer</vt:lpstr>
      <vt:lpstr>Reliable data transfer: getting started</vt:lpstr>
      <vt:lpstr>Reliable data transfer: getting started</vt:lpstr>
      <vt:lpstr>Rdt1.0: reliable transfer over a reliable channel</vt:lpstr>
      <vt:lpstr>Rdt2.0: channel with bit errors</vt:lpstr>
      <vt:lpstr>rdt2.0: FSM specification</vt:lpstr>
      <vt:lpstr>rdt2.0: in action (no errors)</vt:lpstr>
      <vt:lpstr>rdt2.0: in action (error scenario)</vt:lpstr>
      <vt:lpstr>rdt2.0 has an issue:</vt:lpstr>
      <vt:lpstr>rdt2.1: sender, handles garbled ACK/NAKs</vt:lpstr>
      <vt:lpstr>rdt2.1: receiver, handles garbled ACK/NAKs</vt:lpstr>
      <vt:lpstr>rdt2.1: discussion</vt:lpstr>
      <vt:lpstr>rdt2.2: a NAK-free protocol</vt:lpstr>
      <vt:lpstr>rdt3.0: channels with errors and loss</vt:lpstr>
      <vt:lpstr>rdt3.0 sender</vt:lpstr>
      <vt:lpstr>rdt3.0 in action</vt:lpstr>
      <vt:lpstr>rdt3.0 in action</vt:lpstr>
      <vt:lpstr>Bounding sequence numbers…</vt:lpstr>
      <vt:lpstr>rdt3.0: stop-and-wait operation</vt:lpstr>
      <vt:lpstr>Performance of rdt3.0</vt:lpstr>
      <vt:lpstr>Pipelined protocols</vt:lpstr>
      <vt:lpstr>Pipelining: increased utilization</vt:lpstr>
      <vt:lpstr>Go-Back-N</vt:lpstr>
      <vt:lpstr>GBN: sender extended FSM</vt:lpstr>
      <vt:lpstr>GBN: receiver extended FSM</vt:lpstr>
      <vt:lpstr>GBN in action</vt:lpstr>
      <vt:lpstr>Selective Repeat</vt:lpstr>
      <vt:lpstr>Selective repeat: sender, receiver windows</vt:lpstr>
      <vt:lpstr>Selective repeat</vt:lpstr>
      <vt:lpstr>Selective repeat in action</vt:lpstr>
      <vt:lpstr>Selective repeat:  sequence number range and wraparound</vt:lpstr>
    </vt:vector>
  </TitlesOfParts>
  <Company>University of Massachusetts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3a</dc:title>
  <dc:creator>adaptation ptrianta</dc:creator>
  <cp:lastModifiedBy>marina</cp:lastModifiedBy>
  <cp:revision>113</cp:revision>
  <cp:lastPrinted>2000-04-27T09:23:27Z</cp:lastPrinted>
  <dcterms:created xsi:type="dcterms:W3CDTF">1999-10-08T19:08:27Z</dcterms:created>
  <dcterms:modified xsi:type="dcterms:W3CDTF">2010-11-08T21:35:56Z</dcterms:modified>
</cp:coreProperties>
</file>