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365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77" r:id="rId10"/>
    <p:sldId id="292" r:id="rId11"/>
    <p:sldId id="263" r:id="rId12"/>
    <p:sldId id="265" r:id="rId13"/>
    <p:sldId id="266" r:id="rId14"/>
    <p:sldId id="293" r:id="rId15"/>
    <p:sldId id="267" r:id="rId16"/>
    <p:sldId id="269" r:id="rId17"/>
    <p:sldId id="268" r:id="rId18"/>
    <p:sldId id="270" r:id="rId19"/>
    <p:sldId id="271" r:id="rId20"/>
    <p:sldId id="272" r:id="rId21"/>
    <p:sldId id="333" r:id="rId22"/>
    <p:sldId id="334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3" r:id="rId31"/>
    <p:sldId id="284" r:id="rId32"/>
    <p:sldId id="294" r:id="rId33"/>
    <p:sldId id="286" r:id="rId34"/>
    <p:sldId id="287" r:id="rId35"/>
    <p:sldId id="288" r:id="rId36"/>
    <p:sldId id="295" r:id="rId37"/>
    <p:sldId id="289" r:id="rId38"/>
    <p:sldId id="290" r:id="rId39"/>
    <p:sldId id="361" r:id="rId40"/>
    <p:sldId id="362" r:id="rId41"/>
    <p:sldId id="363" r:id="rId42"/>
    <p:sldId id="351" r:id="rId43"/>
    <p:sldId id="355" r:id="rId44"/>
    <p:sldId id="354" r:id="rId45"/>
    <p:sldId id="303" r:id="rId46"/>
    <p:sldId id="304" r:id="rId47"/>
    <p:sldId id="305" r:id="rId48"/>
    <p:sldId id="306" r:id="rId49"/>
    <p:sldId id="364" r:id="rId50"/>
    <p:sldId id="366" r:id="rId51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33CCCC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63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l" defTabSz="989893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893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l" defTabSz="989893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893">
              <a:defRPr sz="1300"/>
            </a:lvl1pPr>
          </a:lstStyle>
          <a:p>
            <a:pPr>
              <a:defRPr/>
            </a:pPr>
            <a:fld id="{D98597E7-59E2-4611-9C19-9587E83980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l" defTabSz="98989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89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l" defTabSz="98989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893">
              <a:defRPr sz="1300"/>
            </a:lvl1pPr>
          </a:lstStyle>
          <a:p>
            <a:pPr>
              <a:defRPr/>
            </a:pPr>
            <a:fld id="{A89F9EB2-9114-43BD-B749-8F0B1BC48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9109-9844-4F44-95AC-D3031C96A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D2732-F229-4483-9771-A70BDC16C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7332-BE8B-4980-8476-FFA0A7DAE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79B5F-76FF-462E-8238-489452EFC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36545-95B9-4281-AE9E-A088F5EA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74DB2-CA33-4613-8C39-8A47628DD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7463-2192-4656-80CB-3B310F2C0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14841-D0A4-46E5-BD5D-1D323D1E1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BF5D2-3B78-42A0-A7DC-4E7166402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A18D-DA77-4AAB-9EEF-65933B319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37584-2468-48DA-9383-0DBDEDF95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DD74-DFDB-4DD4-91CC-0C8B30150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2: 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4797EC-56E9-4F4F-B8FD-FCF2FCBC2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4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49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ann.org/" TargetMode="Externa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55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B6CCC-4C43-4DB2-AE7B-9DC099E1FF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2: Application Layer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2019300"/>
            <a:ext cx="7181850" cy="40005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mtClean="0"/>
              <a:t>Course on Computer Communication and Networks, CTH/GU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z="2000" smtClean="0"/>
              <a:t>The slides are adaptation of the slides made available by the authors of the course’s main  textbook: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/>
              <a:t>Computer Networking: A Top Down Approach, </a:t>
            </a:r>
            <a:br>
              <a:rPr lang="en-US" sz="2000" smtClean="0"/>
            </a:br>
            <a:r>
              <a:rPr lang="en-US" sz="2000" smtClean="0"/>
              <a:t>5th edition. </a:t>
            </a:r>
            <a:br>
              <a:rPr lang="en-US" sz="2000" smtClean="0"/>
            </a:br>
            <a:r>
              <a:rPr lang="en-US" sz="2000" smtClean="0"/>
              <a:t>Jim Kurose, Keith Ross</a:t>
            </a:r>
            <a:br>
              <a:rPr lang="en-US" sz="2000" smtClean="0"/>
            </a:br>
            <a:r>
              <a:rPr lang="en-US" sz="2000" smtClean="0"/>
              <a:t>Addison-Wesley, 2009.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C2F80-6A43-41A1-8508-0FE7969CF61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The Web: some jargon</a:t>
            </a:r>
            <a:endParaRPr lang="en-US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810000" cy="4229100"/>
          </a:xfrm>
        </p:spPr>
        <p:txBody>
          <a:bodyPr/>
          <a:lstStyle/>
          <a:p>
            <a:r>
              <a:rPr lang="en-US" sz="2400" smtClean="0"/>
              <a:t>Web page:</a:t>
            </a:r>
          </a:p>
          <a:p>
            <a:pPr lvl="1"/>
            <a:r>
              <a:rPr lang="en-US" sz="2000" smtClean="0"/>
              <a:t>consists of “</a:t>
            </a:r>
            <a:r>
              <a:rPr lang="en-US" sz="2000" smtClean="0">
                <a:solidFill>
                  <a:srgbClr val="FF0000"/>
                </a:solidFill>
              </a:rPr>
              <a:t>objects</a:t>
            </a:r>
            <a:r>
              <a:rPr lang="en-US" sz="2000" smtClean="0"/>
              <a:t>”</a:t>
            </a:r>
          </a:p>
          <a:p>
            <a:pPr lvl="1"/>
            <a:r>
              <a:rPr lang="en-US" sz="2000" smtClean="0"/>
              <a:t>addressed by a </a:t>
            </a:r>
            <a:r>
              <a:rPr lang="en-US" sz="2000" smtClean="0">
                <a:solidFill>
                  <a:srgbClr val="FF0000"/>
                </a:solidFill>
              </a:rPr>
              <a:t>URL</a:t>
            </a:r>
          </a:p>
          <a:p>
            <a:r>
              <a:rPr lang="en-US" sz="2400" smtClean="0"/>
              <a:t>Most Web pages consist of:</a:t>
            </a:r>
          </a:p>
          <a:p>
            <a:pPr lvl="1"/>
            <a:r>
              <a:rPr lang="en-US" sz="2000" smtClean="0"/>
              <a:t>base HTML page, and</a:t>
            </a:r>
          </a:p>
          <a:p>
            <a:pPr lvl="1"/>
            <a:r>
              <a:rPr lang="en-US" sz="2000" smtClean="0"/>
              <a:t>several referenced objects.</a:t>
            </a:r>
          </a:p>
          <a:p>
            <a:r>
              <a:rPr lang="en-US" sz="2400" smtClean="0"/>
              <a:t>URL has two components: </a:t>
            </a:r>
            <a:r>
              <a:rPr lang="en-US" sz="2400" smtClean="0">
                <a:solidFill>
                  <a:srgbClr val="FF0000"/>
                </a:solidFill>
              </a:rPr>
              <a:t>host name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chemeClr val="accent2"/>
                </a:solidFill>
              </a:rPr>
              <a:t>path name</a:t>
            </a:r>
            <a:r>
              <a:rPr lang="en-US" sz="2400" smtClean="0"/>
              <a:t>:</a:t>
            </a:r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48225" y="1419225"/>
            <a:ext cx="3810000" cy="4648200"/>
          </a:xfrm>
        </p:spPr>
        <p:txBody>
          <a:bodyPr/>
          <a:lstStyle/>
          <a:p>
            <a:r>
              <a:rPr lang="en-US" sz="2400" smtClean="0"/>
              <a:t>User agent for Web is called a </a:t>
            </a:r>
            <a:r>
              <a:rPr lang="en-US" sz="2400" smtClean="0">
                <a:solidFill>
                  <a:srgbClr val="FF0000"/>
                </a:solidFill>
              </a:rPr>
              <a:t>browser</a:t>
            </a:r>
            <a:r>
              <a:rPr lang="en-US" sz="2400" smtClean="0"/>
              <a:t>:</a:t>
            </a:r>
          </a:p>
          <a:p>
            <a:pPr lvl="1"/>
            <a:r>
              <a:rPr lang="en-US" sz="2000" smtClean="0"/>
              <a:t>MS Internet Explorer</a:t>
            </a:r>
          </a:p>
          <a:p>
            <a:pPr lvl="1"/>
            <a:r>
              <a:rPr lang="en-US" sz="2000" smtClean="0"/>
              <a:t>Netscape Communicator</a:t>
            </a:r>
          </a:p>
          <a:p>
            <a:r>
              <a:rPr lang="en-US" sz="2400" smtClean="0"/>
              <a:t>Server for Web is called Web </a:t>
            </a:r>
            <a:r>
              <a:rPr lang="en-US" sz="2400" smtClean="0">
                <a:solidFill>
                  <a:srgbClr val="FF0000"/>
                </a:solidFill>
              </a:rPr>
              <a:t>server</a:t>
            </a:r>
            <a:r>
              <a:rPr lang="en-US" sz="2400" smtClean="0"/>
              <a:t>:</a:t>
            </a:r>
          </a:p>
          <a:p>
            <a:pPr lvl="1"/>
            <a:r>
              <a:rPr lang="en-US" sz="2000" smtClean="0"/>
              <a:t>Apache (public domain)</a:t>
            </a:r>
          </a:p>
          <a:p>
            <a:pPr lvl="1"/>
            <a:r>
              <a:rPr lang="en-US" sz="2000" smtClean="0"/>
              <a:t>MS Internet Information Server</a:t>
            </a:r>
          </a:p>
          <a:p>
            <a:pPr lvl="1"/>
            <a:r>
              <a:rPr lang="en-US" sz="2000" smtClean="0"/>
              <a:t>Netscape Enterprise Server</a:t>
            </a:r>
          </a:p>
          <a:p>
            <a:pPr lvl="1"/>
            <a:endParaRPr lang="en-US" sz="2000" smtClean="0"/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198438" y="5949950"/>
            <a:ext cx="551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www.someSchool.edu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/someDept/pic.gif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2AA885-5470-4137-ACC7-0AFE807090B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The Web: the http protocol</a:t>
            </a:r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3200" y="1143000"/>
            <a:ext cx="46228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client </a:t>
            </a:r>
            <a:r>
              <a:rPr lang="en-US" sz="2000" smtClean="0"/>
              <a:t>initiates TCP connection (creates socket) to server, port 80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server</a:t>
            </a:r>
            <a:r>
              <a:rPr lang="en-US" sz="2000" smtClean="0"/>
              <a:t> accepts TCP connection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http messages (application-layer protocol messages) exchanged between browser (http client) and Web server (http server)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TCP connection closed</a:t>
            </a:r>
            <a:endParaRPr lang="en-US" sz="24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http is “stateless”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server maintains no information about past client requests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Protocols that maintain “state” are complex!</a:t>
            </a: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1800" smtClean="0"/>
              <a:t>past history must be maintained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if server or client crashes, their views of “state” may be inconsistent, must be reconciled</a:t>
            </a: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4924425" y="1860550"/>
          <a:ext cx="752475" cy="596900"/>
        </p:xfrm>
        <a:graphic>
          <a:graphicData uri="http://schemas.openxmlformats.org/presentationml/2006/ole">
            <p:oleObj spid="_x0000_s3074" name="Clip" r:id="rId4" imgW="1305000" imgH="1085760" progId="MS_ClipArt_Gallery.2">
              <p:embed/>
            </p:oleObj>
          </a:graphicData>
        </a:graphic>
      </p:graphicFrame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4773613" y="2455863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PC running</a:t>
            </a:r>
          </a:p>
          <a:p>
            <a:r>
              <a:rPr lang="en-US" sz="1600">
                <a:latin typeface="Comic Sans MS" pitchFamily="66" charset="0"/>
              </a:rPr>
              <a:t>Explorer</a:t>
            </a:r>
            <a:endParaRPr lang="en-US"/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5019675" y="4556125"/>
          <a:ext cx="752475" cy="596900"/>
        </p:xfrm>
        <a:graphic>
          <a:graphicData uri="http://schemas.openxmlformats.org/presentationml/2006/ole">
            <p:oleObj spid="_x0000_s3075" name="Clip" r:id="rId5" imgW="1305000" imgH="1085760" progId="MS_ClipArt_Gallery.2">
              <p:embed/>
            </p:oleObj>
          </a:graphicData>
        </a:graphic>
      </p:graphicFrame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551738" y="3836988"/>
            <a:ext cx="12620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Server </a:t>
            </a:r>
          </a:p>
          <a:p>
            <a:r>
              <a:rPr lang="en-US" sz="1600">
                <a:latin typeface="Comic Sans MS" pitchFamily="66" charset="0"/>
              </a:rPr>
              <a:t>running</a:t>
            </a:r>
          </a:p>
          <a:p>
            <a:r>
              <a:rPr lang="en-US" sz="1600">
                <a:latin typeface="Comic Sans MS" pitchFamily="66" charset="0"/>
              </a:rPr>
              <a:t>NCSA Web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  <a:endParaRPr lang="en-US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10513" y="2725738"/>
            <a:ext cx="504825" cy="1071562"/>
            <a:chOff x="4180" y="783"/>
            <a:chExt cx="150" cy="307"/>
          </a:xfrm>
        </p:grpSpPr>
        <p:sp>
          <p:nvSpPr>
            <p:cNvPr id="3094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5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6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7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8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9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0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1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083" name="Line 19"/>
          <p:cNvSpPr>
            <a:spLocks noChangeShapeType="1"/>
          </p:cNvSpPr>
          <p:nvPr/>
        </p:nvSpPr>
        <p:spPr bwMode="auto">
          <a:xfrm>
            <a:off x="5743575" y="2133600"/>
            <a:ext cx="2085975" cy="96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4" name="Line 20"/>
          <p:cNvSpPr>
            <a:spLocks noChangeShapeType="1"/>
          </p:cNvSpPr>
          <p:nvPr/>
        </p:nvSpPr>
        <p:spPr bwMode="auto">
          <a:xfrm flipH="1" flipV="1">
            <a:off x="5800725" y="2333625"/>
            <a:ext cx="1971675" cy="904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 flipV="1">
            <a:off x="5734050" y="3505200"/>
            <a:ext cx="2047875" cy="1095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6" name="Line 22"/>
          <p:cNvSpPr>
            <a:spLocks noChangeShapeType="1"/>
          </p:cNvSpPr>
          <p:nvPr/>
        </p:nvSpPr>
        <p:spPr bwMode="auto">
          <a:xfrm flipH="1">
            <a:off x="5810250" y="3629025"/>
            <a:ext cx="2047875" cy="1133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7" name="Text Box 23"/>
          <p:cNvSpPr txBox="1">
            <a:spLocks noChangeArrowheads="1"/>
          </p:cNvSpPr>
          <p:nvPr/>
        </p:nvSpPr>
        <p:spPr bwMode="auto">
          <a:xfrm>
            <a:off x="4921250" y="5218113"/>
            <a:ext cx="1322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Mac running</a:t>
            </a:r>
          </a:p>
          <a:p>
            <a:r>
              <a:rPr lang="en-US" sz="1600">
                <a:latin typeface="Comic Sans MS" pitchFamily="66" charset="0"/>
              </a:rPr>
              <a:t>Navigator</a:t>
            </a:r>
            <a:endParaRPr lang="en-US"/>
          </a:p>
        </p:txBody>
      </p:sp>
      <p:sp>
        <p:nvSpPr>
          <p:cNvPr id="3088" name="Text Box 24"/>
          <p:cNvSpPr txBox="1">
            <a:spLocks noChangeArrowheads="1"/>
          </p:cNvSpPr>
          <p:nvPr/>
        </p:nvSpPr>
        <p:spPr bwMode="auto">
          <a:xfrm rot="1422049">
            <a:off x="6156325" y="2293938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3089" name="Text Box 25"/>
          <p:cNvSpPr txBox="1">
            <a:spLocks noChangeArrowheads="1"/>
          </p:cNvSpPr>
          <p:nvPr/>
        </p:nvSpPr>
        <p:spPr bwMode="auto">
          <a:xfrm rot="-1692639">
            <a:off x="5946775" y="3789363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3090" name="Text Box 26"/>
          <p:cNvSpPr txBox="1">
            <a:spLocks noChangeArrowheads="1"/>
          </p:cNvSpPr>
          <p:nvPr/>
        </p:nvSpPr>
        <p:spPr bwMode="auto">
          <a:xfrm rot="1411598">
            <a:off x="5969000" y="2741613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 rot="-1737783">
            <a:off x="6149975" y="4122738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sp>
        <p:nvSpPr>
          <p:cNvPr id="3092" name="Text Box 30"/>
          <p:cNvSpPr txBox="1">
            <a:spLocks noChangeArrowheads="1"/>
          </p:cNvSpPr>
          <p:nvPr/>
        </p:nvSpPr>
        <p:spPr bwMode="auto">
          <a:xfrm>
            <a:off x="7297738" y="2020888"/>
            <a:ext cx="1177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tcp socket</a:t>
            </a:r>
          </a:p>
          <a:p>
            <a:r>
              <a:rPr lang="en-US" sz="1600">
                <a:latin typeface="Comic Sans MS" pitchFamily="66" charset="0"/>
              </a:rPr>
              <a:t> port 80</a:t>
            </a:r>
            <a:endParaRPr lang="en-GB" sz="1600">
              <a:latin typeface="Comic Sans MS" pitchFamily="66" charset="0"/>
            </a:endParaRPr>
          </a:p>
        </p:txBody>
      </p:sp>
      <p:sp>
        <p:nvSpPr>
          <p:cNvPr id="3093" name="Rectangle 31"/>
          <p:cNvSpPr>
            <a:spLocks noChangeArrowheads="1"/>
          </p:cNvSpPr>
          <p:nvPr/>
        </p:nvSpPr>
        <p:spPr bwMode="auto">
          <a:xfrm>
            <a:off x="4759325" y="5819775"/>
            <a:ext cx="3803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http1.0: RFC 1945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http1.1: RFC 2068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0EBBDB-B92D-40F8-8A0D-521227F076E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3796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97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3600" smtClean="0"/>
              <a:t>http example</a:t>
            </a:r>
            <a:endParaRPr lang="en-US" smtClean="0"/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114425"/>
            <a:ext cx="8343900" cy="4667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Suppose user enters URL </a:t>
            </a:r>
            <a:r>
              <a:rPr lang="en-US" sz="2000" smtClean="0">
                <a:latin typeface="Arial" charset="0"/>
              </a:rPr>
              <a:t>www.someSchool.edu/someDepartment/home.index</a:t>
            </a:r>
            <a:endParaRPr lang="en-US" sz="2400" smtClean="0"/>
          </a:p>
        </p:txBody>
      </p:sp>
      <p:sp>
        <p:nvSpPr>
          <p:cNvPr id="338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7225" y="2095500"/>
            <a:ext cx="3810000" cy="1905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1a</a:t>
            </a:r>
            <a:r>
              <a:rPr lang="en-US" sz="1800" smtClean="0">
                <a:solidFill>
                  <a:srgbClr val="FF0000"/>
                </a:solidFill>
              </a:rPr>
              <a:t>.</a:t>
            </a:r>
            <a:r>
              <a:rPr lang="en-US" sz="1800" smtClean="0"/>
              <a:t> http client initiates TCP connection to http server (process) at </a:t>
            </a:r>
            <a:r>
              <a:rPr lang="en-US" sz="1800" smtClean="0">
                <a:latin typeface="Arial" charset="0"/>
              </a:rPr>
              <a:t>www.someSchool.edu.</a:t>
            </a:r>
            <a:r>
              <a:rPr lang="en-US" sz="1800" smtClean="0"/>
              <a:t> Port 80 is default for http server.</a:t>
            </a:r>
            <a:endParaRPr lang="en-US" sz="2000" smtClean="0"/>
          </a:p>
        </p:txBody>
      </p:sp>
      <p:sp>
        <p:nvSpPr>
          <p:cNvPr id="33801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2.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http client sends http </a:t>
            </a:r>
            <a:r>
              <a:rPr lang="en-US" sz="1800" i="1">
                <a:solidFill>
                  <a:schemeClr val="accent2"/>
                </a:solidFill>
                <a:latin typeface="Comic Sans MS" pitchFamily="66" charset="0"/>
              </a:rPr>
              <a:t>request message</a:t>
            </a:r>
            <a:r>
              <a:rPr lang="en-US" sz="1800">
                <a:latin typeface="Comic Sans MS" pitchFamily="66" charset="0"/>
              </a:rPr>
              <a:t> (containing URL) into TCP connection socket</a:t>
            </a:r>
          </a:p>
        </p:txBody>
      </p:sp>
      <p:sp>
        <p:nvSpPr>
          <p:cNvPr id="33802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1b.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http server at host </a:t>
            </a:r>
            <a:r>
              <a:rPr lang="en-US" sz="1800">
                <a:latin typeface="Arial" charset="0"/>
              </a:rPr>
              <a:t>www.someSchool.edu </a:t>
            </a:r>
            <a:r>
              <a:rPr lang="en-US" sz="1800">
                <a:latin typeface="Comic Sans MS" pitchFamily="66" charset="0"/>
              </a:rPr>
              <a:t>waiting for TCP connection at port 80.  “accepts” connection, notifying client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3803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3.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http server receives request message, forms </a:t>
            </a:r>
            <a:r>
              <a:rPr lang="en-US" sz="1800" i="1">
                <a:solidFill>
                  <a:schemeClr val="accent2"/>
                </a:solidFill>
                <a:latin typeface="Comic Sans MS" pitchFamily="66" charset="0"/>
              </a:rPr>
              <a:t>response message</a:t>
            </a:r>
            <a:r>
              <a:rPr lang="en-US" sz="1800">
                <a:latin typeface="Comic Sans MS" pitchFamily="66" charset="0"/>
              </a:rPr>
              <a:t> containing requested object (</a:t>
            </a:r>
            <a:r>
              <a:rPr lang="en-US" sz="1800">
                <a:latin typeface="Arial" charset="0"/>
              </a:rPr>
              <a:t>someDepartment/home.index</a:t>
            </a:r>
            <a:r>
              <a:rPr lang="en-US" sz="1800">
                <a:latin typeface="Comic Sans MS" pitchFamily="66" charset="0"/>
              </a:rPr>
              <a:t>), sends message into socket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3933825" y="51244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07" name="Text Box 12"/>
          <p:cNvSpPr txBox="1">
            <a:spLocks noChangeArrowheads="1"/>
          </p:cNvSpPr>
          <p:nvPr/>
        </p:nvSpPr>
        <p:spPr bwMode="auto">
          <a:xfrm>
            <a:off x="176213" y="594201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time</a:t>
            </a:r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4019550" y="316230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09" name="Text Box 15"/>
          <p:cNvSpPr txBox="1">
            <a:spLocks noChangeArrowheads="1"/>
          </p:cNvSpPr>
          <p:nvPr/>
        </p:nvSpPr>
        <p:spPr bwMode="auto">
          <a:xfrm>
            <a:off x="7042150" y="1236663"/>
            <a:ext cx="1898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(contains text, </a:t>
            </a:r>
          </a:p>
          <a:p>
            <a:r>
              <a:rPr lang="en-US" sz="1800">
                <a:latin typeface="Arial" charset="0"/>
              </a:rPr>
              <a:t>references to 10 </a:t>
            </a:r>
          </a:p>
          <a:p>
            <a:r>
              <a:rPr lang="en-US" sz="1800">
                <a:latin typeface="Arial" charset="0"/>
              </a:rPr>
              <a:t>jpeg images)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nimBg="1"/>
      <p:bldP spid="41993" grpId="0" animBg="1"/>
      <p:bldP spid="41994" grpId="0" animBg="1"/>
      <p:bldP spid="419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952A17-4564-41E9-B55B-D8E01F6BB68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3600" smtClean="0"/>
              <a:t>http example (cont.)</a:t>
            </a:r>
            <a:endParaRPr lang="en-US" smtClean="0"/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28775"/>
            <a:ext cx="38100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5</a:t>
            </a:r>
            <a:r>
              <a:rPr lang="en-US" sz="1800" smtClean="0">
                <a:solidFill>
                  <a:srgbClr val="FF0000"/>
                </a:solidFill>
              </a:rPr>
              <a:t>.</a:t>
            </a:r>
            <a:r>
              <a:rPr lang="en-US" sz="1800" smtClean="0"/>
              <a:t> http client receives response message containing html file, displays html.  Parsing html file, finds 10 referenced jpeg  objects</a:t>
            </a:r>
            <a:endParaRPr lang="en-US" sz="2000" smtClean="0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714375" y="3124200"/>
            <a:ext cx="3810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6.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Steps 1-5 repeated for each of 10 jpeg objects</a:t>
            </a:r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4724400" y="1123950"/>
            <a:ext cx="3810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4.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http server closes TCP connection. 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4824" name="Line 2"/>
          <p:cNvSpPr>
            <a:spLocks noChangeShapeType="1"/>
          </p:cNvSpPr>
          <p:nvPr/>
        </p:nvSpPr>
        <p:spPr bwMode="auto">
          <a:xfrm>
            <a:off x="542925" y="1162050"/>
            <a:ext cx="0" cy="25717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25" name="Rectangle 3"/>
          <p:cNvSpPr>
            <a:spLocks noChangeArrowheads="1"/>
          </p:cNvSpPr>
          <p:nvPr/>
        </p:nvSpPr>
        <p:spPr bwMode="auto">
          <a:xfrm>
            <a:off x="304800" y="3162300"/>
            <a:ext cx="342900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26" name="Text Box 13"/>
          <p:cNvSpPr txBox="1">
            <a:spLocks noChangeArrowheads="1"/>
          </p:cNvSpPr>
          <p:nvPr/>
        </p:nvSpPr>
        <p:spPr bwMode="auto">
          <a:xfrm>
            <a:off x="0" y="34845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time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B72E5-DE7B-46EA-8A53-7C761A3E16E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7772400" cy="838200"/>
          </a:xfrm>
        </p:spPr>
        <p:txBody>
          <a:bodyPr/>
          <a:lstStyle/>
          <a:p>
            <a:r>
              <a:rPr lang="en-US" sz="2800" smtClean="0"/>
              <a:t>Non-persistent and persistent connections</a:t>
            </a:r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981075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Non-persistent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 HTTP/1.0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server parses request, responds, and closes TCP connection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new TCP connection for each object </a:t>
            </a:r>
            <a:r>
              <a:rPr lang="en-US" sz="2000" smtClean="0"/>
              <a:t>=&gt; extra overhead per object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9125" y="97155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Persistent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default for HTTP/1.1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on same TCP connection:</a:t>
            </a:r>
            <a:r>
              <a:rPr lang="en-US" sz="2000" smtClean="0"/>
              <a:t> server, parses request, responds, parses new request,..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Client sends requests for all referenced objects as soon as it receives base HTML;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Less overhead per object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Objects are fetched sequentially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But can also pipeline requests (resembles non-persistent optimised behaviour)</a:t>
            </a: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96875" y="5399088"/>
            <a:ext cx="3902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But most 1.0 browsers use</a:t>
            </a:r>
          </a:p>
          <a:p>
            <a:pPr algn="l"/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parallel TCP connections.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DCFD6-B953-4592-BCD1-42D72891A3C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http message format: request</a:t>
            </a:r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ASCII (human-readable format; </a:t>
            </a:r>
          </a:p>
          <a:p>
            <a:pPr lvl="1"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             try telnet to www server, port 80)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2924175" y="3454400"/>
            <a:ext cx="62801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GET /somedir/page.html HTTP/1.0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User-agent: Mozilla/4.0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Accept: text/html, image/gif,image/jpeg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Accept-language:fr </a:t>
            </a:r>
          </a:p>
          <a:p>
            <a:pPr algn="l"/>
            <a:endParaRPr lang="en-US"/>
          </a:p>
          <a:p>
            <a:pPr algn="l"/>
            <a:r>
              <a:rPr lang="en-US" sz="2000">
                <a:latin typeface="Arial" charset="0"/>
              </a:rPr>
              <a:t>(extra carriage return, line feed)</a:t>
            </a:r>
            <a:r>
              <a:rPr lang="en-US"/>
              <a:t> 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-23813" y="2522538"/>
            <a:ext cx="289401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request line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(GET, POST,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HEAD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(PUT, DELETE in v 1.1.)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commands)</a:t>
            </a:r>
            <a:endParaRPr lang="en-US"/>
          </a:p>
        </p:txBody>
      </p:sp>
      <p:sp>
        <p:nvSpPr>
          <p:cNvPr id="36872" name="Line 6"/>
          <p:cNvSpPr>
            <a:spLocks noChangeShapeType="1"/>
          </p:cNvSpPr>
          <p:nvPr/>
        </p:nvSpPr>
        <p:spPr bwMode="auto">
          <a:xfrm>
            <a:off x="2038350" y="3314700"/>
            <a:ext cx="923925" cy="2571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73" name="Freeform 7"/>
          <p:cNvSpPr>
            <a:spLocks/>
          </p:cNvSpPr>
          <p:nvPr/>
        </p:nvSpPr>
        <p:spPr bwMode="auto">
          <a:xfrm>
            <a:off x="2943225" y="3752850"/>
            <a:ext cx="238125" cy="1066800"/>
          </a:xfrm>
          <a:custGeom>
            <a:avLst/>
            <a:gdLst>
              <a:gd name="T0" fmla="*/ 307459037 w 150"/>
              <a:gd name="T1" fmla="*/ 7997537 h 924"/>
              <a:gd name="T2" fmla="*/ 0 w 150"/>
              <a:gd name="T3" fmla="*/ 0 h 924"/>
              <a:gd name="T4" fmla="*/ 0 w 150"/>
              <a:gd name="T5" fmla="*/ 1231669343 h 924"/>
              <a:gd name="T6" fmla="*/ 378023383 w 150"/>
              <a:gd name="T7" fmla="*/ 1223671808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1938338" y="4256088"/>
            <a:ext cx="1011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header</a:t>
            </a:r>
          </a:p>
          <a:p>
            <a:pPr algn="r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 lines</a:t>
            </a:r>
            <a:endParaRPr lang="en-US"/>
          </a:p>
        </p:txBody>
      </p:sp>
      <p:sp>
        <p:nvSpPr>
          <p:cNvPr id="36875" name="Line 10"/>
          <p:cNvSpPr>
            <a:spLocks noChangeShapeType="1"/>
          </p:cNvSpPr>
          <p:nvPr/>
        </p:nvSpPr>
        <p:spPr bwMode="auto">
          <a:xfrm flipV="1">
            <a:off x="2162175" y="5324475"/>
            <a:ext cx="923925" cy="2571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76" name="Text Box 11"/>
          <p:cNvSpPr txBox="1">
            <a:spLocks noChangeArrowheads="1"/>
          </p:cNvSpPr>
          <p:nvPr/>
        </p:nvSpPr>
        <p:spPr bwMode="auto">
          <a:xfrm>
            <a:off x="449263" y="5208588"/>
            <a:ext cx="21780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Carriage return,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line feed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indicates end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of message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D968B-F353-4075-8597-AAE0A3FA8A8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http request message: general format</a:t>
            </a:r>
            <a:endParaRPr lang="en-US" smtClean="0"/>
          </a:p>
        </p:txBody>
      </p:sp>
      <p:pic>
        <p:nvPicPr>
          <p:cNvPr id="37893" name="Picture 3" descr="HTTPre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775" y="1649413"/>
            <a:ext cx="751205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C937E-84F1-44F3-9F54-F6B57CF2452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http message format: respone</a:t>
            </a:r>
            <a:endParaRPr lang="en-US" smtClean="0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181350" y="1987550"/>
            <a:ext cx="58229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HTTP/1.0 200 OK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Date: Thu, 06 Aug 1998 12:00:15 GMT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Server: Apache/1.3.0 (Unix)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Last-Modified: Mon, 22 Jun 1998 …...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Content-Length: 6821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Content-Type: text/html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data data data data data ... 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754063" y="1408113"/>
            <a:ext cx="19002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status line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(protocol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status code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status phrase)</a:t>
            </a:r>
            <a:endParaRPr lang="en-US"/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2295525" y="1914525"/>
            <a:ext cx="923925" cy="2571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0" name="Freeform 7"/>
          <p:cNvSpPr>
            <a:spLocks/>
          </p:cNvSpPr>
          <p:nvPr/>
        </p:nvSpPr>
        <p:spPr bwMode="auto">
          <a:xfrm>
            <a:off x="3095625" y="2276475"/>
            <a:ext cx="257175" cy="1638300"/>
          </a:xfrm>
          <a:custGeom>
            <a:avLst/>
            <a:gdLst>
              <a:gd name="T0" fmla="*/ 332660599 w 162"/>
              <a:gd name="T1" fmla="*/ 11845552 h 1428"/>
              <a:gd name="T2" fmla="*/ 0 w 162"/>
              <a:gd name="T3" fmla="*/ 0 h 1428"/>
              <a:gd name="T4" fmla="*/ 0 w 162"/>
              <a:gd name="T5" fmla="*/ 1879570582 h 1428"/>
              <a:gd name="T6" fmla="*/ 408265258 w 162"/>
              <a:gd name="T7" fmla="*/ 1875621684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2005013" y="3017838"/>
            <a:ext cx="1011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header</a:t>
            </a:r>
          </a:p>
          <a:p>
            <a:pPr algn="r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 lines</a:t>
            </a:r>
            <a:endParaRPr lang="en-US"/>
          </a:p>
        </p:txBody>
      </p:sp>
      <p:sp>
        <p:nvSpPr>
          <p:cNvPr id="38922" name="Line 9"/>
          <p:cNvSpPr>
            <a:spLocks noChangeShapeType="1"/>
          </p:cNvSpPr>
          <p:nvPr/>
        </p:nvSpPr>
        <p:spPr bwMode="auto">
          <a:xfrm flipV="1">
            <a:off x="2190750" y="4381500"/>
            <a:ext cx="923925" cy="2571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838200" y="4360863"/>
            <a:ext cx="1406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data, e.g.,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requested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html file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43545-C51D-4DE9-8E72-71B51C35BE6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http response status codes</a:t>
            </a:r>
            <a:endParaRPr lang="en-US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314575"/>
            <a:ext cx="79343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200 OK</a:t>
            </a:r>
            <a:endParaRPr lang="en-US" sz="2400" smtClean="0"/>
          </a:p>
          <a:p>
            <a:pPr lvl="1"/>
            <a:r>
              <a:rPr lang="en-US" sz="2000" smtClean="0"/>
              <a:t>request succeeded, requested object later in this message</a:t>
            </a:r>
          </a:p>
          <a:p>
            <a:pPr>
              <a:buFont typeface="ZapfDingbats" pitchFamily="8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301 Moved Permanently</a:t>
            </a:r>
            <a:endParaRPr lang="en-US" sz="2400" smtClean="0"/>
          </a:p>
          <a:p>
            <a:pPr lvl="1"/>
            <a:r>
              <a:rPr lang="en-US" sz="2000" smtClean="0"/>
              <a:t>requested object moved, new location specified later in this message (Location:)</a:t>
            </a:r>
          </a:p>
          <a:p>
            <a:pPr>
              <a:buFont typeface="ZapfDingbats" pitchFamily="8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400 Bad Request</a:t>
            </a:r>
            <a:endParaRPr lang="en-US" sz="2400" smtClean="0"/>
          </a:p>
          <a:p>
            <a:pPr lvl="1"/>
            <a:r>
              <a:rPr lang="en-US" sz="2000" smtClean="0"/>
              <a:t>request message not understood by server</a:t>
            </a:r>
          </a:p>
          <a:p>
            <a:pPr>
              <a:buFont typeface="ZapfDingbats" pitchFamily="8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404 Not Found</a:t>
            </a:r>
            <a:endParaRPr lang="en-US" sz="2400" smtClean="0"/>
          </a:p>
          <a:p>
            <a:pPr lvl="1"/>
            <a:r>
              <a:rPr lang="en-US" sz="2000" smtClean="0"/>
              <a:t>requested document not found on this server</a:t>
            </a:r>
          </a:p>
          <a:p>
            <a:pPr>
              <a:buFont typeface="ZapfDingbats" pitchFamily="8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505 HTTP Version Not Supported</a:t>
            </a:r>
            <a:endParaRPr lang="en-US" sz="2400" smtClean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523875" y="1323975"/>
            <a:ext cx="76866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latin typeface="Comic Sans MS" pitchFamily="66" charset="0"/>
              </a:rPr>
              <a:t>In first line in server-&gt;client response message.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latin typeface="Comic Sans MS" pitchFamily="66" charset="0"/>
              </a:rPr>
              <a:t>A few sample codes: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E9166C-A35C-4923-9FF6-3753B121494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24825" cy="1143000"/>
          </a:xfrm>
        </p:spPr>
        <p:txBody>
          <a:bodyPr/>
          <a:lstStyle/>
          <a:p>
            <a:r>
              <a:rPr lang="en-US" sz="3200" smtClean="0"/>
              <a:t>Trying out http (client side) for yourself</a:t>
            </a:r>
            <a:endParaRPr lang="en-US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590675"/>
            <a:ext cx="8096250" cy="4667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1. Telnet to your favorite Web server:</a:t>
            </a:r>
          </a:p>
          <a:p>
            <a:pPr lvl="2">
              <a:buFontTx/>
              <a:buNone/>
            </a:pPr>
            <a:endParaRPr lang="en-US" sz="1800" smtClean="0"/>
          </a:p>
        </p:txBody>
      </p:sp>
      <p:sp>
        <p:nvSpPr>
          <p:cNvPr id="40966" name="Text Box 5"/>
          <p:cNvSpPr txBox="1">
            <a:spLocks noChangeArrowheads="1"/>
          </p:cNvSpPr>
          <p:nvPr/>
        </p:nvSpPr>
        <p:spPr bwMode="auto">
          <a:xfrm>
            <a:off x="3981450" y="2155825"/>
            <a:ext cx="50879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Opens TCP connection to port 80</a:t>
            </a:r>
          </a:p>
          <a:p>
            <a:pPr algn="l"/>
            <a:r>
              <a:rPr lang="en-US" sz="1800">
                <a:latin typeface="Comic Sans MS" pitchFamily="66" charset="0"/>
              </a:rPr>
              <a:t>(default http server port) at www.eurecom.fr.</a:t>
            </a:r>
          </a:p>
          <a:p>
            <a:pPr algn="l"/>
            <a:r>
              <a:rPr lang="en-US" sz="1800">
                <a:latin typeface="Comic Sans MS" pitchFamily="66" charset="0"/>
              </a:rPr>
              <a:t>Anything typed in sent </a:t>
            </a:r>
          </a:p>
          <a:p>
            <a:pPr algn="l"/>
            <a:r>
              <a:rPr lang="en-US" sz="1800">
                <a:latin typeface="Comic Sans MS" pitchFamily="66" charset="0"/>
              </a:rPr>
              <a:t>to port 80 at www.eurecom.fr</a:t>
            </a:r>
            <a:endParaRPr lang="en-US"/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555625" y="2190750"/>
            <a:ext cx="346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Courier New" pitchFamily="49" charset="0"/>
              </a:rPr>
              <a:t>telnet www.eurecom.fr 80</a:t>
            </a:r>
            <a:endParaRPr lang="en-US" sz="2800">
              <a:latin typeface="Arial" charset="0"/>
            </a:endParaRP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361950" y="3600450"/>
            <a:ext cx="8096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latin typeface="Comic Sans MS" pitchFamily="66" charset="0"/>
              </a:rPr>
              <a:t>2. Type in a GET http request:</a:t>
            </a:r>
          </a:p>
          <a:p>
            <a:pPr marL="1143000" lvl="2" indent="-228600" algn="l">
              <a:spcBef>
                <a:spcPct val="20000"/>
              </a:spcBef>
            </a:pPr>
            <a:endParaRPr lang="en-US" sz="1800">
              <a:latin typeface="Comic Sans MS" pitchFamily="66" charset="0"/>
            </a:endParaRP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779463" y="4202113"/>
            <a:ext cx="3851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Courier New" pitchFamily="49" charset="0"/>
              </a:rPr>
              <a:t>GET /~ross/index.html HTTP/1.0</a:t>
            </a:r>
            <a:endParaRPr lang="en-US" sz="2800">
              <a:latin typeface="Arial" charset="0"/>
            </a:endParaRP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4848225" y="4098925"/>
            <a:ext cx="33067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By typing this in (hit carriage</a:t>
            </a:r>
          </a:p>
          <a:p>
            <a:pPr algn="l"/>
            <a:r>
              <a:rPr lang="en-US" sz="1800">
                <a:latin typeface="Comic Sans MS" pitchFamily="66" charset="0"/>
              </a:rPr>
              <a:t>return twice), you send</a:t>
            </a:r>
          </a:p>
          <a:p>
            <a:pPr algn="l"/>
            <a:r>
              <a:rPr lang="en-US" sz="1800">
                <a:latin typeface="Comic Sans MS" pitchFamily="66" charset="0"/>
              </a:rPr>
              <a:t>this minimal (but complete) </a:t>
            </a:r>
          </a:p>
          <a:p>
            <a:pPr algn="l"/>
            <a:r>
              <a:rPr lang="en-US" sz="1800">
                <a:latin typeface="Comic Sans MS" pitchFamily="66" charset="0"/>
              </a:rPr>
              <a:t>GET request to http server</a:t>
            </a:r>
            <a:endParaRPr lang="en-US"/>
          </a:p>
        </p:txBody>
      </p:sp>
      <p:sp>
        <p:nvSpPr>
          <p:cNvPr id="40971" name="Freeform 12"/>
          <p:cNvSpPr>
            <a:spLocks/>
          </p:cNvSpPr>
          <p:nvPr/>
        </p:nvSpPr>
        <p:spPr bwMode="auto">
          <a:xfrm>
            <a:off x="4029075" y="2162175"/>
            <a:ext cx="247650" cy="1181100"/>
          </a:xfrm>
          <a:custGeom>
            <a:avLst/>
            <a:gdLst>
              <a:gd name="T0" fmla="*/ 308475571 w 162"/>
              <a:gd name="T1" fmla="*/ 6156938 h 1428"/>
              <a:gd name="T2" fmla="*/ 0 w 162"/>
              <a:gd name="T3" fmla="*/ 0 h 1428"/>
              <a:gd name="T4" fmla="*/ 0 w 162"/>
              <a:gd name="T5" fmla="*/ 976888882 h 1428"/>
              <a:gd name="T6" fmla="*/ 378583425 w 162"/>
              <a:gd name="T7" fmla="*/ 974836846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72" name="Freeform 13"/>
          <p:cNvSpPr>
            <a:spLocks/>
          </p:cNvSpPr>
          <p:nvPr/>
        </p:nvSpPr>
        <p:spPr bwMode="auto">
          <a:xfrm>
            <a:off x="4829175" y="4067175"/>
            <a:ext cx="257175" cy="1190625"/>
          </a:xfrm>
          <a:custGeom>
            <a:avLst/>
            <a:gdLst>
              <a:gd name="T0" fmla="*/ 332660599 w 162"/>
              <a:gd name="T1" fmla="*/ 6256617 h 1428"/>
              <a:gd name="T2" fmla="*/ 0 w 162"/>
              <a:gd name="T3" fmla="*/ 0 h 1428"/>
              <a:gd name="T4" fmla="*/ 0 w 162"/>
              <a:gd name="T5" fmla="*/ 992708684 h 1428"/>
              <a:gd name="T6" fmla="*/ 408265258 w 162"/>
              <a:gd name="T7" fmla="*/ 990623424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73" name="Rectangle 14"/>
          <p:cNvSpPr>
            <a:spLocks noChangeArrowheads="1"/>
          </p:cNvSpPr>
          <p:nvPr/>
        </p:nvSpPr>
        <p:spPr bwMode="auto">
          <a:xfrm>
            <a:off x="361950" y="5429250"/>
            <a:ext cx="8096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latin typeface="Comic Sans MS" pitchFamily="66" charset="0"/>
              </a:rPr>
              <a:t>3. Look at response message sent by http server!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7740AA-CFE9-44F3-A17C-01B2E40956F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2: Application Layer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Chapter goals:</a:t>
            </a: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conceptual + implementation aspects of network application protocols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client server, p2p paradigms  (</a:t>
            </a:r>
            <a:r>
              <a:rPr lang="en-US" sz="2000" i="1" smtClean="0"/>
              <a:t>we will study the latter seperately</a:t>
            </a:r>
            <a:r>
              <a:rPr lang="en-US" sz="200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service models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learn about protocols by examining popular application-level protocols (more will come later, when studying real-time traffic aspects)</a:t>
            </a:r>
            <a:endParaRPr lang="en-US" smtClean="0"/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366712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specific protocols: 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http, (ftp), smtp, pop, dns, p2p file sharing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programming network applications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socket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94CBF6-D97A-4650-8A7B-49B6E44A2EE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User-server interaction: authentication</a:t>
            </a:r>
            <a:endParaRPr lang="en-US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86225" cy="43053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Authentication goal:</a:t>
            </a:r>
            <a:r>
              <a:rPr lang="en-US" sz="2000" smtClean="0"/>
              <a:t> control access to server documents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stateless:</a:t>
            </a:r>
            <a:r>
              <a:rPr lang="en-US" sz="2000" smtClean="0"/>
              <a:t> client must present authorization in each request</a:t>
            </a:r>
          </a:p>
          <a:p>
            <a:r>
              <a:rPr lang="en-US" sz="2000" smtClean="0"/>
              <a:t>authorization: typically name, password</a:t>
            </a:r>
          </a:p>
          <a:p>
            <a:pPr lvl="1"/>
            <a:r>
              <a:rPr lang="en-US" sz="1800" b="1" smtClean="0">
                <a:latin typeface="Courier New" pitchFamily="49" charset="0"/>
              </a:rPr>
              <a:t>authorization:</a:t>
            </a:r>
            <a:r>
              <a:rPr lang="en-US" sz="2000" smtClean="0"/>
              <a:t> header line in request</a:t>
            </a:r>
          </a:p>
          <a:p>
            <a:pPr lvl="1"/>
            <a:r>
              <a:rPr lang="en-US" sz="2000" smtClean="0"/>
              <a:t>if no authorization presented, server refuses access, sends</a:t>
            </a:r>
          </a:p>
          <a:p>
            <a:pPr lvl="2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WWW authenticate:</a:t>
            </a:r>
            <a:r>
              <a:rPr lang="en-US" sz="1800" smtClean="0"/>
              <a:t> </a:t>
            </a:r>
          </a:p>
          <a:p>
            <a:pPr lvl="2">
              <a:buFontTx/>
              <a:buNone/>
            </a:pPr>
            <a:r>
              <a:rPr lang="en-US" smtClean="0"/>
              <a:t>header line in response</a:t>
            </a:r>
            <a:endParaRPr lang="en-US" sz="1800" smtClean="0"/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4800600" y="19907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4410075" y="145573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client</a:t>
            </a:r>
            <a:endParaRPr 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server</a:t>
            </a:r>
            <a:endParaRPr 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038725" y="1990725"/>
            <a:ext cx="268605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5045075" y="1974850"/>
            <a:ext cx="268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usual http request msg</a:t>
            </a:r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4829175" y="2438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6" name="Rectangle 13"/>
          <p:cNvSpPr>
            <a:spLocks noChangeArrowheads="1"/>
          </p:cNvSpPr>
          <p:nvPr/>
        </p:nvSpPr>
        <p:spPr bwMode="auto">
          <a:xfrm>
            <a:off x="5162550" y="2411413"/>
            <a:ext cx="2505075" cy="557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7" name="Text Box 14"/>
          <p:cNvSpPr txBox="1">
            <a:spLocks noChangeArrowheads="1"/>
          </p:cNvSpPr>
          <p:nvPr/>
        </p:nvSpPr>
        <p:spPr bwMode="auto">
          <a:xfrm>
            <a:off x="5083175" y="2374900"/>
            <a:ext cx="2643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401: authorization req.</a:t>
            </a:r>
          </a:p>
          <a:p>
            <a:r>
              <a:rPr lang="en-US" sz="1800" b="1">
                <a:latin typeface="Courier New" pitchFamily="49" charset="0"/>
              </a:rPr>
              <a:t>WWW authenticate:</a:t>
            </a:r>
            <a:endParaRPr lang="en-US"/>
          </a:p>
        </p:txBody>
      </p:sp>
      <p:sp>
        <p:nvSpPr>
          <p:cNvPr id="41998" name="Line 16"/>
          <p:cNvSpPr>
            <a:spLocks noChangeShapeType="1"/>
          </p:cNvSpPr>
          <p:nvPr/>
        </p:nvSpPr>
        <p:spPr bwMode="auto">
          <a:xfrm>
            <a:off x="4810125" y="3581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999" name="Group 20"/>
          <p:cNvGrpSpPr>
            <a:grpSpLocks/>
          </p:cNvGrpSpPr>
          <p:nvPr/>
        </p:nvGrpSpPr>
        <p:grpSpPr bwMode="auto">
          <a:xfrm>
            <a:off x="5073650" y="3384550"/>
            <a:ext cx="2681288" cy="641350"/>
            <a:chOff x="3124" y="2762"/>
            <a:chExt cx="1689" cy="404"/>
          </a:xfrm>
        </p:grpSpPr>
        <p:sp>
          <p:nvSpPr>
            <p:cNvPr id="42017" name="Rectangle 19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18" name="Text Box 18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request msg</a:t>
              </a:r>
            </a:p>
            <a:p>
              <a:r>
                <a:rPr lang="en-US" sz="1800">
                  <a:latin typeface="Comic Sans MS" pitchFamily="66" charset="0"/>
                </a:rPr>
                <a:t>+ </a:t>
              </a:r>
              <a:r>
                <a:rPr lang="en-US" sz="1600" b="1">
                  <a:latin typeface="Courier New" pitchFamily="49" charset="0"/>
                </a:rPr>
                <a:t>Authorization:line</a:t>
              </a:r>
              <a:endParaRPr lang="en-US"/>
            </a:p>
          </p:txBody>
        </p:sp>
      </p:grpSp>
      <p:sp>
        <p:nvSpPr>
          <p:cNvPr id="42000" name="Line 21"/>
          <p:cNvSpPr>
            <a:spLocks noChangeShapeType="1"/>
          </p:cNvSpPr>
          <p:nvPr/>
        </p:nvSpPr>
        <p:spPr bwMode="auto">
          <a:xfrm flipH="1">
            <a:off x="4800600" y="40671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01" name="Group 24"/>
          <p:cNvGrpSpPr>
            <a:grpSpLocks/>
          </p:cNvGrpSpPr>
          <p:nvPr/>
        </p:nvGrpSpPr>
        <p:grpSpPr bwMode="auto">
          <a:xfrm>
            <a:off x="5016500" y="4098925"/>
            <a:ext cx="2767013" cy="366713"/>
            <a:chOff x="3268" y="2846"/>
            <a:chExt cx="1743" cy="231"/>
          </a:xfrm>
        </p:grpSpPr>
        <p:sp>
          <p:nvSpPr>
            <p:cNvPr id="42015" name="Rectangle 22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16" name="Text Box 23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response msg</a:t>
              </a:r>
              <a:endParaRPr lang="en-US"/>
            </a:p>
          </p:txBody>
        </p:sp>
      </p:grpSp>
      <p:sp>
        <p:nvSpPr>
          <p:cNvPr id="42002" name="Line 25"/>
          <p:cNvSpPr>
            <a:spLocks noChangeShapeType="1"/>
          </p:cNvSpPr>
          <p:nvPr/>
        </p:nvSpPr>
        <p:spPr bwMode="auto">
          <a:xfrm>
            <a:off x="4781550" y="50673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03" name="Group 26"/>
          <p:cNvGrpSpPr>
            <a:grpSpLocks/>
          </p:cNvGrpSpPr>
          <p:nvPr/>
        </p:nvGrpSpPr>
        <p:grpSpPr bwMode="auto">
          <a:xfrm>
            <a:off x="5054600" y="4889500"/>
            <a:ext cx="2681288" cy="641350"/>
            <a:chOff x="3124" y="2762"/>
            <a:chExt cx="1689" cy="404"/>
          </a:xfrm>
        </p:grpSpPr>
        <p:sp>
          <p:nvSpPr>
            <p:cNvPr id="42013" name="Rectangle 27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14" name="Text Box 28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request msg</a:t>
              </a:r>
            </a:p>
            <a:p>
              <a:r>
                <a:rPr lang="en-US" sz="1800">
                  <a:latin typeface="Comic Sans MS" pitchFamily="66" charset="0"/>
                </a:rPr>
                <a:t>+ </a:t>
              </a:r>
              <a:r>
                <a:rPr lang="en-US" sz="1600" b="1">
                  <a:latin typeface="Courier New" pitchFamily="49" charset="0"/>
                </a:rPr>
                <a:t>Authorization:line</a:t>
              </a:r>
            </a:p>
          </p:txBody>
        </p:sp>
      </p:grpSp>
      <p:sp>
        <p:nvSpPr>
          <p:cNvPr id="42004" name="Line 29"/>
          <p:cNvSpPr>
            <a:spLocks noChangeShapeType="1"/>
          </p:cNvSpPr>
          <p:nvPr/>
        </p:nvSpPr>
        <p:spPr bwMode="auto">
          <a:xfrm flipH="1">
            <a:off x="4810125" y="55626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05" name="Group 30"/>
          <p:cNvGrpSpPr>
            <a:grpSpLocks/>
          </p:cNvGrpSpPr>
          <p:nvPr/>
        </p:nvGrpSpPr>
        <p:grpSpPr bwMode="auto">
          <a:xfrm>
            <a:off x="5026025" y="5594350"/>
            <a:ext cx="2767013" cy="366713"/>
            <a:chOff x="3268" y="2846"/>
            <a:chExt cx="1743" cy="231"/>
          </a:xfrm>
        </p:grpSpPr>
        <p:sp>
          <p:nvSpPr>
            <p:cNvPr id="42011" name="Rectangle 31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12" name="Text Box 32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response msg</a:t>
              </a:r>
              <a:endParaRPr lang="en-US"/>
            </a:p>
          </p:txBody>
        </p:sp>
      </p:grpSp>
      <p:sp>
        <p:nvSpPr>
          <p:cNvPr id="42006" name="Line 34"/>
          <p:cNvSpPr>
            <a:spLocks noChangeShapeType="1"/>
          </p:cNvSpPr>
          <p:nvPr/>
        </p:nvSpPr>
        <p:spPr bwMode="auto">
          <a:xfrm>
            <a:off x="8467725" y="2019300"/>
            <a:ext cx="0" cy="41433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07" name="Group 37"/>
          <p:cNvGrpSpPr>
            <a:grpSpLocks/>
          </p:cNvGrpSpPr>
          <p:nvPr/>
        </p:nvGrpSpPr>
        <p:grpSpPr bwMode="auto">
          <a:xfrm>
            <a:off x="8115300" y="5503863"/>
            <a:ext cx="711200" cy="396875"/>
            <a:chOff x="4986" y="3503"/>
            <a:chExt cx="448" cy="250"/>
          </a:xfrm>
        </p:grpSpPr>
        <p:sp>
          <p:nvSpPr>
            <p:cNvPr id="42009" name="Rectangle 36"/>
            <p:cNvSpPr>
              <a:spLocks noChangeArrowheads="1"/>
            </p:cNvSpPr>
            <p:nvPr/>
          </p:nvSpPr>
          <p:spPr bwMode="auto">
            <a:xfrm>
              <a:off x="5040" y="3564"/>
              <a:ext cx="36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10" name="Text Box 35"/>
            <p:cNvSpPr txBox="1">
              <a:spLocks noChangeArrowheads="1"/>
            </p:cNvSpPr>
            <p:nvPr/>
          </p:nvSpPr>
          <p:spPr bwMode="auto">
            <a:xfrm>
              <a:off x="4986" y="3503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time</a:t>
              </a:r>
              <a:endParaRPr lang="en-US"/>
            </a:p>
          </p:txBody>
        </p:sp>
      </p:grpSp>
      <p:sp>
        <p:nvSpPr>
          <p:cNvPr id="42008" name="Text Box 39"/>
          <p:cNvSpPr txBox="1">
            <a:spLocks noChangeArrowheads="1"/>
          </p:cNvSpPr>
          <p:nvPr/>
        </p:nvSpPr>
        <p:spPr bwMode="auto">
          <a:xfrm>
            <a:off x="146050" y="5999163"/>
            <a:ext cx="5735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Browser caches name &amp; password so</a:t>
            </a:r>
          </a:p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that user does not have to repeatedly enter it.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56F40C-87AA-414C-BD03-B86C8CEDD76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Cookies: keeping “state” </a:t>
            </a:r>
            <a:endParaRPr lang="en-US" smtClean="0"/>
          </a:p>
        </p:txBody>
      </p:sp>
      <p:grpSp>
        <p:nvGrpSpPr>
          <p:cNvPr id="43013" name="Group 3"/>
          <p:cNvGrpSpPr>
            <a:grpSpLocks/>
          </p:cNvGrpSpPr>
          <p:nvPr/>
        </p:nvGrpSpPr>
        <p:grpSpPr bwMode="auto">
          <a:xfrm>
            <a:off x="2166938" y="1423988"/>
            <a:ext cx="4972050" cy="4618037"/>
            <a:chOff x="2442" y="874"/>
            <a:chExt cx="3132" cy="2909"/>
          </a:xfrm>
        </p:grpSpPr>
        <p:sp>
          <p:nvSpPr>
            <p:cNvPr id="43041" name="Line 4"/>
            <p:cNvSpPr>
              <a:spLocks noChangeShapeType="1"/>
            </p:cNvSpPr>
            <p:nvPr/>
          </p:nvSpPr>
          <p:spPr bwMode="auto">
            <a:xfrm>
              <a:off x="2688" y="1242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42" name="Text Box 5"/>
            <p:cNvSpPr txBox="1">
              <a:spLocks noChangeArrowheads="1"/>
            </p:cNvSpPr>
            <p:nvPr/>
          </p:nvSpPr>
          <p:spPr bwMode="auto">
            <a:xfrm>
              <a:off x="2442" y="874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latin typeface="Comic Sans MS" pitchFamily="66" charset="0"/>
                </a:rPr>
                <a:t>client</a:t>
              </a:r>
              <a:endParaRPr lang="en-US"/>
            </a:p>
          </p:txBody>
        </p:sp>
        <p:sp>
          <p:nvSpPr>
            <p:cNvPr id="43043" name="Text Box 6"/>
            <p:cNvSpPr txBox="1">
              <a:spLocks noChangeArrowheads="1"/>
            </p:cNvSpPr>
            <p:nvPr/>
          </p:nvSpPr>
          <p:spPr bwMode="auto">
            <a:xfrm>
              <a:off x="4612" y="887"/>
              <a:ext cx="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latin typeface="Comic Sans MS" pitchFamily="66" charset="0"/>
                </a:rPr>
                <a:t>server</a:t>
              </a:r>
              <a:endParaRPr lang="en-US"/>
            </a:p>
          </p:txBody>
        </p:sp>
        <p:sp>
          <p:nvSpPr>
            <p:cNvPr id="43044" name="Rectangle 7"/>
            <p:cNvSpPr>
              <a:spLocks noChangeArrowheads="1"/>
            </p:cNvSpPr>
            <p:nvPr/>
          </p:nvSpPr>
          <p:spPr bwMode="auto">
            <a:xfrm>
              <a:off x="2838" y="1242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45" name="Text Box 8"/>
            <p:cNvSpPr txBox="1">
              <a:spLocks noChangeArrowheads="1"/>
            </p:cNvSpPr>
            <p:nvPr/>
          </p:nvSpPr>
          <p:spPr bwMode="auto">
            <a:xfrm>
              <a:off x="2842" y="1232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request msg</a:t>
              </a:r>
              <a:endParaRPr lang="en-US"/>
            </a:p>
          </p:txBody>
        </p:sp>
        <p:sp>
          <p:nvSpPr>
            <p:cNvPr id="43046" name="Line 9"/>
            <p:cNvSpPr>
              <a:spLocks noChangeShapeType="1"/>
            </p:cNvSpPr>
            <p:nvPr/>
          </p:nvSpPr>
          <p:spPr bwMode="auto">
            <a:xfrm flipH="1">
              <a:off x="2706" y="1524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47" name="Rectangle 10"/>
            <p:cNvSpPr>
              <a:spLocks noChangeArrowheads="1"/>
            </p:cNvSpPr>
            <p:nvPr/>
          </p:nvSpPr>
          <p:spPr bwMode="auto">
            <a:xfrm>
              <a:off x="2916" y="1507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48" name="Text Box 11"/>
            <p:cNvSpPr txBox="1">
              <a:spLocks noChangeArrowheads="1"/>
            </p:cNvSpPr>
            <p:nvPr/>
          </p:nvSpPr>
          <p:spPr bwMode="auto">
            <a:xfrm>
              <a:off x="2866" y="1484"/>
              <a:ext cx="1665" cy="4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usual http response +</a:t>
              </a:r>
            </a:p>
            <a:p>
              <a:r>
                <a:rPr lang="en-US" sz="2000" b="1">
                  <a:latin typeface="Courier New" pitchFamily="49" charset="0"/>
                </a:rPr>
                <a:t>Set-cookie: 1678 </a:t>
              </a:r>
            </a:p>
          </p:txBody>
        </p:sp>
        <p:sp>
          <p:nvSpPr>
            <p:cNvPr id="43049" name="Line 12"/>
            <p:cNvSpPr>
              <a:spLocks noChangeShapeType="1"/>
            </p:cNvSpPr>
            <p:nvPr/>
          </p:nvSpPr>
          <p:spPr bwMode="auto">
            <a:xfrm>
              <a:off x="2694" y="2244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050" name="Group 13"/>
            <p:cNvGrpSpPr>
              <a:grpSpLocks/>
            </p:cNvGrpSpPr>
            <p:nvPr/>
          </p:nvGrpSpPr>
          <p:grpSpPr bwMode="auto">
            <a:xfrm>
              <a:off x="2860" y="2120"/>
              <a:ext cx="1689" cy="429"/>
              <a:chOff x="3124" y="2762"/>
              <a:chExt cx="1689" cy="429"/>
            </a:xfrm>
          </p:grpSpPr>
          <p:sp>
            <p:nvSpPr>
              <p:cNvPr id="43065" name="Rectangle 14"/>
              <p:cNvSpPr>
                <a:spLocks noChangeArrowheads="1"/>
              </p:cNvSpPr>
              <p:nvPr/>
            </p:nvSpPr>
            <p:spPr bwMode="auto">
              <a:xfrm>
                <a:off x="3186" y="2791"/>
                <a:ext cx="1578" cy="3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66" name="Text Box 15"/>
              <p:cNvSpPr txBox="1">
                <a:spLocks noChangeArrowheads="1"/>
              </p:cNvSpPr>
              <p:nvPr/>
            </p:nvSpPr>
            <p:spPr bwMode="auto">
              <a:xfrm>
                <a:off x="3124" y="2762"/>
                <a:ext cx="1689" cy="42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usual http request msg</a:t>
                </a:r>
              </a:p>
              <a:p>
                <a:r>
                  <a:rPr lang="en-US" sz="2000" b="1">
                    <a:latin typeface="Courier New" pitchFamily="49" charset="0"/>
                  </a:rPr>
                  <a:t>cookie: 1678</a:t>
                </a:r>
              </a:p>
            </p:txBody>
          </p:sp>
        </p:grpSp>
        <p:sp>
          <p:nvSpPr>
            <p:cNvPr id="43051" name="Line 16"/>
            <p:cNvSpPr>
              <a:spLocks noChangeShapeType="1"/>
            </p:cNvSpPr>
            <p:nvPr/>
          </p:nvSpPr>
          <p:spPr bwMode="auto">
            <a:xfrm flipH="1">
              <a:off x="2688" y="2550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052" name="Group 17"/>
            <p:cNvGrpSpPr>
              <a:grpSpLocks/>
            </p:cNvGrpSpPr>
            <p:nvPr/>
          </p:nvGrpSpPr>
          <p:grpSpPr bwMode="auto">
            <a:xfrm>
              <a:off x="2824" y="2570"/>
              <a:ext cx="1743" cy="237"/>
              <a:chOff x="3268" y="2846"/>
              <a:chExt cx="1743" cy="237"/>
            </a:xfrm>
          </p:grpSpPr>
          <p:sp>
            <p:nvSpPr>
              <p:cNvPr id="43063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64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usual http response msg</a:t>
                </a:r>
                <a:endParaRPr lang="en-US"/>
              </a:p>
            </p:txBody>
          </p:sp>
        </p:grpSp>
        <p:sp>
          <p:nvSpPr>
            <p:cNvPr id="43053" name="Line 20"/>
            <p:cNvSpPr>
              <a:spLocks noChangeShapeType="1"/>
            </p:cNvSpPr>
            <p:nvPr/>
          </p:nvSpPr>
          <p:spPr bwMode="auto">
            <a:xfrm>
              <a:off x="2676" y="3180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054" name="Group 21"/>
            <p:cNvGrpSpPr>
              <a:grpSpLocks/>
            </p:cNvGrpSpPr>
            <p:nvPr/>
          </p:nvGrpSpPr>
          <p:grpSpPr bwMode="auto">
            <a:xfrm>
              <a:off x="2848" y="3068"/>
              <a:ext cx="1689" cy="429"/>
              <a:chOff x="3124" y="2762"/>
              <a:chExt cx="1689" cy="429"/>
            </a:xfrm>
          </p:grpSpPr>
          <p:sp>
            <p:nvSpPr>
              <p:cNvPr id="43061" name="Rectangle 22"/>
              <p:cNvSpPr>
                <a:spLocks noChangeArrowheads="1"/>
              </p:cNvSpPr>
              <p:nvPr/>
            </p:nvSpPr>
            <p:spPr bwMode="auto">
              <a:xfrm>
                <a:off x="3186" y="2791"/>
                <a:ext cx="1578" cy="3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62" name="Text Box 23"/>
              <p:cNvSpPr txBox="1">
                <a:spLocks noChangeArrowheads="1"/>
              </p:cNvSpPr>
              <p:nvPr/>
            </p:nvSpPr>
            <p:spPr bwMode="auto">
              <a:xfrm>
                <a:off x="3124" y="2762"/>
                <a:ext cx="1689" cy="42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usual http request msg</a:t>
                </a:r>
              </a:p>
              <a:p>
                <a:r>
                  <a:rPr lang="en-US" sz="2000" b="1">
                    <a:latin typeface="Courier New" pitchFamily="49" charset="0"/>
                  </a:rPr>
                  <a:t>cookie: 1678</a:t>
                </a:r>
              </a:p>
            </p:txBody>
          </p:sp>
        </p:grpSp>
        <p:sp>
          <p:nvSpPr>
            <p:cNvPr id="43055" name="Line 24"/>
            <p:cNvSpPr>
              <a:spLocks noChangeShapeType="1"/>
            </p:cNvSpPr>
            <p:nvPr/>
          </p:nvSpPr>
          <p:spPr bwMode="auto">
            <a:xfrm flipH="1">
              <a:off x="2694" y="3492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056" name="Group 25"/>
            <p:cNvGrpSpPr>
              <a:grpSpLocks/>
            </p:cNvGrpSpPr>
            <p:nvPr/>
          </p:nvGrpSpPr>
          <p:grpSpPr bwMode="auto">
            <a:xfrm>
              <a:off x="2830" y="3512"/>
              <a:ext cx="1743" cy="237"/>
              <a:chOff x="3268" y="2846"/>
              <a:chExt cx="1743" cy="237"/>
            </a:xfrm>
          </p:grpSpPr>
          <p:sp>
            <p:nvSpPr>
              <p:cNvPr id="43059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60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usual http response msg</a:t>
                </a:r>
                <a:endParaRPr lang="en-US"/>
              </a:p>
            </p:txBody>
          </p:sp>
        </p:grpSp>
        <p:sp>
          <p:nvSpPr>
            <p:cNvPr id="43057" name="Text Box 28"/>
            <p:cNvSpPr txBox="1">
              <a:spLocks noChangeArrowheads="1"/>
            </p:cNvSpPr>
            <p:nvPr/>
          </p:nvSpPr>
          <p:spPr bwMode="auto">
            <a:xfrm>
              <a:off x="4803" y="2219"/>
              <a:ext cx="70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cookie-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specific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action</a:t>
              </a:r>
              <a:endParaRPr lang="en-US"/>
            </a:p>
          </p:txBody>
        </p:sp>
        <p:sp>
          <p:nvSpPr>
            <p:cNvPr id="43058" name="Text Box 29"/>
            <p:cNvSpPr txBox="1">
              <a:spLocks noChangeArrowheads="1"/>
            </p:cNvSpPr>
            <p:nvPr/>
          </p:nvSpPr>
          <p:spPr bwMode="auto">
            <a:xfrm>
              <a:off x="4796" y="3149"/>
              <a:ext cx="778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cookie-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spectific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action</a:t>
              </a:r>
              <a:endParaRPr lang="en-US"/>
            </a:p>
          </p:txBody>
        </p:sp>
      </p:grpSp>
      <p:sp>
        <p:nvSpPr>
          <p:cNvPr id="43014" name="Text Box 30"/>
          <p:cNvSpPr txBox="1">
            <a:spLocks noChangeArrowheads="1"/>
          </p:cNvSpPr>
          <p:nvPr/>
        </p:nvSpPr>
        <p:spPr bwMode="auto">
          <a:xfrm>
            <a:off x="5611813" y="2063750"/>
            <a:ext cx="181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server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creates ID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1678 for user</a:t>
            </a:r>
            <a:endParaRPr lang="en-US" sz="2000">
              <a:latin typeface="Comic Sans MS" pitchFamily="66" charset="0"/>
            </a:endParaRPr>
          </a:p>
        </p:txBody>
      </p:sp>
      <p:grpSp>
        <p:nvGrpSpPr>
          <p:cNvPr id="43015" name="Group 31"/>
          <p:cNvGrpSpPr>
            <a:grpSpLocks/>
          </p:cNvGrpSpPr>
          <p:nvPr/>
        </p:nvGrpSpPr>
        <p:grpSpPr bwMode="auto">
          <a:xfrm>
            <a:off x="8388350" y="3319463"/>
            <a:ext cx="293688" cy="395287"/>
            <a:chOff x="5115" y="1292"/>
            <a:chExt cx="185" cy="249"/>
          </a:xfrm>
        </p:grpSpPr>
        <p:sp>
          <p:nvSpPr>
            <p:cNvPr id="43037" name="Oval 32"/>
            <p:cNvSpPr>
              <a:spLocks noChangeArrowheads="1"/>
            </p:cNvSpPr>
            <p:nvPr/>
          </p:nvSpPr>
          <p:spPr bwMode="auto">
            <a:xfrm>
              <a:off x="5115" y="129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38" name="Oval 33"/>
            <p:cNvSpPr>
              <a:spLocks noChangeArrowheads="1"/>
            </p:cNvSpPr>
            <p:nvPr/>
          </p:nvSpPr>
          <p:spPr bwMode="auto">
            <a:xfrm>
              <a:off x="5119" y="147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39" name="Line 34"/>
            <p:cNvSpPr>
              <a:spLocks noChangeShapeType="1"/>
            </p:cNvSpPr>
            <p:nvPr/>
          </p:nvSpPr>
          <p:spPr bwMode="auto">
            <a:xfrm>
              <a:off x="5300" y="1315"/>
              <a:ext cx="0" cy="1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040" name="Line 35"/>
            <p:cNvSpPr>
              <a:spLocks noChangeShapeType="1"/>
            </p:cNvSpPr>
            <p:nvPr/>
          </p:nvSpPr>
          <p:spPr bwMode="auto">
            <a:xfrm>
              <a:off x="5115" y="133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3016" name="Line 36"/>
          <p:cNvSpPr>
            <a:spLocks noChangeShapeType="1"/>
          </p:cNvSpPr>
          <p:nvPr/>
        </p:nvSpPr>
        <p:spPr bwMode="auto">
          <a:xfrm>
            <a:off x="7485063" y="2686050"/>
            <a:ext cx="86677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17" name="Text Box 37"/>
          <p:cNvSpPr txBox="1">
            <a:spLocks noChangeArrowheads="1"/>
          </p:cNvSpPr>
          <p:nvPr/>
        </p:nvSpPr>
        <p:spPr bwMode="auto">
          <a:xfrm rot="2225390">
            <a:off x="7270750" y="2389188"/>
            <a:ext cx="1592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/>
              <a:t>entry in backend </a:t>
            </a:r>
          </a:p>
          <a:p>
            <a:pPr algn="l"/>
            <a:r>
              <a:rPr lang="en-US" sz="1600"/>
              <a:t>database</a:t>
            </a:r>
          </a:p>
        </p:txBody>
      </p:sp>
      <p:sp>
        <p:nvSpPr>
          <p:cNvPr id="43018" name="Line 38"/>
          <p:cNvSpPr>
            <a:spLocks noChangeShapeType="1"/>
          </p:cNvSpPr>
          <p:nvPr/>
        </p:nvSpPr>
        <p:spPr bwMode="auto">
          <a:xfrm flipV="1">
            <a:off x="7107238" y="3614738"/>
            <a:ext cx="1098550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19" name="Text Box 39"/>
          <p:cNvSpPr txBox="1">
            <a:spLocks noChangeArrowheads="1"/>
          </p:cNvSpPr>
          <p:nvPr/>
        </p:nvSpPr>
        <p:spPr bwMode="auto">
          <a:xfrm rot="-1144414">
            <a:off x="7405688" y="3771900"/>
            <a:ext cx="704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/>
              <a:t>access</a:t>
            </a:r>
          </a:p>
        </p:txBody>
      </p:sp>
      <p:sp>
        <p:nvSpPr>
          <p:cNvPr id="43020" name="Line 40"/>
          <p:cNvSpPr>
            <a:spLocks noChangeShapeType="1"/>
          </p:cNvSpPr>
          <p:nvPr/>
        </p:nvSpPr>
        <p:spPr bwMode="auto">
          <a:xfrm flipV="1">
            <a:off x="7229475" y="3870325"/>
            <a:ext cx="1195388" cy="128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21" name="Text Box 41"/>
          <p:cNvSpPr txBox="1">
            <a:spLocks noChangeArrowheads="1"/>
          </p:cNvSpPr>
          <p:nvPr/>
        </p:nvSpPr>
        <p:spPr bwMode="auto">
          <a:xfrm rot="-2728275">
            <a:off x="7667625" y="4460875"/>
            <a:ext cx="704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/>
              <a:t>access</a:t>
            </a:r>
          </a:p>
        </p:txBody>
      </p:sp>
      <p:grpSp>
        <p:nvGrpSpPr>
          <p:cNvPr id="43022" name="Group 42"/>
          <p:cNvGrpSpPr>
            <a:grpSpLocks/>
          </p:cNvGrpSpPr>
          <p:nvPr/>
        </p:nvGrpSpPr>
        <p:grpSpPr bwMode="auto">
          <a:xfrm>
            <a:off x="220663" y="3309938"/>
            <a:ext cx="1787525" cy="933450"/>
            <a:chOff x="654" y="1693"/>
            <a:chExt cx="1126" cy="588"/>
          </a:xfrm>
        </p:grpSpPr>
        <p:sp>
          <p:nvSpPr>
            <p:cNvPr id="43033" name="AutoShape 43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/>
            </a:p>
          </p:txBody>
        </p:sp>
        <p:grpSp>
          <p:nvGrpSpPr>
            <p:cNvPr id="43034" name="Group 44"/>
            <p:cNvGrpSpPr>
              <a:grpSpLocks/>
            </p:cNvGrpSpPr>
            <p:nvPr/>
          </p:nvGrpSpPr>
          <p:grpSpPr bwMode="auto">
            <a:xfrm>
              <a:off x="765" y="1693"/>
              <a:ext cx="919" cy="588"/>
              <a:chOff x="765" y="1693"/>
              <a:chExt cx="919" cy="588"/>
            </a:xfrm>
          </p:grpSpPr>
          <p:sp>
            <p:nvSpPr>
              <p:cNvPr id="43035" name="Text Box 45"/>
              <p:cNvSpPr txBox="1">
                <a:spLocks noChangeArrowheads="1"/>
              </p:cNvSpPr>
              <p:nvPr/>
            </p:nvSpPr>
            <p:spPr bwMode="auto">
              <a:xfrm>
                <a:off x="980" y="1693"/>
                <a:ext cx="70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600" b="1"/>
                  <a:t>Cookie file</a:t>
                </a:r>
                <a:endParaRPr lang="en-US" sz="1600"/>
              </a:p>
            </p:txBody>
          </p:sp>
          <p:sp>
            <p:nvSpPr>
              <p:cNvPr id="43036" name="Text Box 46"/>
              <p:cNvSpPr txBox="1">
                <a:spLocks noChangeArrowheads="1"/>
              </p:cNvSpPr>
              <p:nvPr/>
            </p:nvSpPr>
            <p:spPr bwMode="auto">
              <a:xfrm>
                <a:off x="765" y="1915"/>
                <a:ext cx="83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600"/>
                  <a:t>amazon: 1678</a:t>
                </a:r>
              </a:p>
              <a:p>
                <a:pPr algn="l"/>
                <a:r>
                  <a:rPr lang="en-US" sz="1600"/>
                  <a:t>ebay: 8734</a:t>
                </a:r>
              </a:p>
            </p:txBody>
          </p:sp>
        </p:grpSp>
      </p:grpSp>
      <p:sp>
        <p:nvSpPr>
          <p:cNvPr id="43023" name="AutoShape 47"/>
          <p:cNvSpPr>
            <a:spLocks noChangeArrowheads="1"/>
          </p:cNvSpPr>
          <p:nvPr/>
        </p:nvSpPr>
        <p:spPr bwMode="auto">
          <a:xfrm>
            <a:off x="287338" y="2057400"/>
            <a:ext cx="1787525" cy="914400"/>
          </a:xfrm>
          <a:prstGeom prst="parallelogram">
            <a:avLst>
              <a:gd name="adj" fmla="val 488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600"/>
          </a:p>
        </p:txBody>
      </p:sp>
      <p:grpSp>
        <p:nvGrpSpPr>
          <p:cNvPr id="43024" name="Group 48"/>
          <p:cNvGrpSpPr>
            <a:grpSpLocks/>
          </p:cNvGrpSpPr>
          <p:nvPr/>
        </p:nvGrpSpPr>
        <p:grpSpPr bwMode="auto">
          <a:xfrm>
            <a:off x="463550" y="2033588"/>
            <a:ext cx="1458913" cy="933450"/>
            <a:chOff x="765" y="1693"/>
            <a:chExt cx="919" cy="588"/>
          </a:xfrm>
        </p:grpSpPr>
        <p:sp>
          <p:nvSpPr>
            <p:cNvPr id="43031" name="Text Box 49"/>
            <p:cNvSpPr txBox="1">
              <a:spLocks noChangeArrowheads="1"/>
            </p:cNvSpPr>
            <p:nvPr/>
          </p:nvSpPr>
          <p:spPr bwMode="auto">
            <a:xfrm>
              <a:off x="980" y="1693"/>
              <a:ext cx="7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 b="1"/>
                <a:t>Cookie file</a:t>
              </a:r>
              <a:endParaRPr lang="en-US" sz="1600"/>
            </a:p>
          </p:txBody>
        </p:sp>
        <p:sp>
          <p:nvSpPr>
            <p:cNvPr id="43032" name="Text Box 50"/>
            <p:cNvSpPr txBox="1">
              <a:spLocks noChangeArrowheads="1"/>
            </p:cNvSpPr>
            <p:nvPr/>
          </p:nvSpPr>
          <p:spPr bwMode="auto">
            <a:xfrm>
              <a:off x="765" y="1915"/>
              <a:ext cx="6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endParaRPr lang="en-US" sz="1600"/>
            </a:p>
            <a:p>
              <a:pPr algn="l"/>
              <a:r>
                <a:rPr lang="en-US" sz="1600"/>
                <a:t>ebay: 8734</a:t>
              </a:r>
            </a:p>
          </p:txBody>
        </p:sp>
      </p:grpSp>
      <p:grpSp>
        <p:nvGrpSpPr>
          <p:cNvPr id="43025" name="Group 51"/>
          <p:cNvGrpSpPr>
            <a:grpSpLocks/>
          </p:cNvGrpSpPr>
          <p:nvPr/>
        </p:nvGrpSpPr>
        <p:grpSpPr bwMode="auto">
          <a:xfrm>
            <a:off x="261938" y="4989513"/>
            <a:ext cx="1787525" cy="933450"/>
            <a:chOff x="654" y="1693"/>
            <a:chExt cx="1126" cy="588"/>
          </a:xfrm>
        </p:grpSpPr>
        <p:sp>
          <p:nvSpPr>
            <p:cNvPr id="43027" name="AutoShape 52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/>
            </a:p>
          </p:txBody>
        </p:sp>
        <p:grpSp>
          <p:nvGrpSpPr>
            <p:cNvPr id="43028" name="Group 53"/>
            <p:cNvGrpSpPr>
              <a:grpSpLocks/>
            </p:cNvGrpSpPr>
            <p:nvPr/>
          </p:nvGrpSpPr>
          <p:grpSpPr bwMode="auto">
            <a:xfrm>
              <a:off x="765" y="1693"/>
              <a:ext cx="919" cy="588"/>
              <a:chOff x="765" y="1693"/>
              <a:chExt cx="919" cy="588"/>
            </a:xfrm>
          </p:grpSpPr>
          <p:sp>
            <p:nvSpPr>
              <p:cNvPr id="43029" name="Text Box 54"/>
              <p:cNvSpPr txBox="1">
                <a:spLocks noChangeArrowheads="1"/>
              </p:cNvSpPr>
              <p:nvPr/>
            </p:nvSpPr>
            <p:spPr bwMode="auto">
              <a:xfrm>
                <a:off x="980" y="1693"/>
                <a:ext cx="70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600" b="1"/>
                  <a:t>Cookie file</a:t>
                </a:r>
                <a:endParaRPr lang="en-US" sz="1600"/>
              </a:p>
            </p:txBody>
          </p:sp>
          <p:sp>
            <p:nvSpPr>
              <p:cNvPr id="43030" name="Text Box 55"/>
              <p:cNvSpPr txBox="1">
                <a:spLocks noChangeArrowheads="1"/>
              </p:cNvSpPr>
              <p:nvPr/>
            </p:nvSpPr>
            <p:spPr bwMode="auto">
              <a:xfrm>
                <a:off x="765" y="1915"/>
                <a:ext cx="83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600"/>
                  <a:t>amazon: 1678</a:t>
                </a:r>
              </a:p>
              <a:p>
                <a:pPr algn="l"/>
                <a:r>
                  <a:rPr lang="en-US" sz="1600"/>
                  <a:t>ebay: 8734</a:t>
                </a:r>
              </a:p>
            </p:txBody>
          </p:sp>
        </p:grpSp>
      </p:grpSp>
      <p:sp>
        <p:nvSpPr>
          <p:cNvPr id="43026" name="Text Box 56"/>
          <p:cNvSpPr txBox="1">
            <a:spLocks noChangeArrowheads="1"/>
          </p:cNvSpPr>
          <p:nvPr/>
        </p:nvSpPr>
        <p:spPr bwMode="auto">
          <a:xfrm>
            <a:off x="200025" y="4484688"/>
            <a:ext cx="1808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one week later: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7563F1-BB1C-446F-A12E-536A47942E1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Cookies (continued)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77963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What cookies can bring:</a:t>
            </a:r>
            <a:endParaRPr lang="en-US" sz="2400" smtClean="0"/>
          </a:p>
          <a:p>
            <a:r>
              <a:rPr lang="en-US" sz="2400" smtClean="0"/>
              <a:t>authorization</a:t>
            </a:r>
          </a:p>
          <a:p>
            <a:r>
              <a:rPr lang="en-US" sz="2400" smtClean="0"/>
              <a:t>shopping carts</a:t>
            </a:r>
          </a:p>
          <a:p>
            <a:r>
              <a:rPr lang="en-US" sz="2400" smtClean="0"/>
              <a:t>recommendations</a:t>
            </a:r>
          </a:p>
          <a:p>
            <a:r>
              <a:rPr lang="en-US" sz="2400" smtClean="0"/>
              <a:t>user session state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4911725" y="1411288"/>
            <a:ext cx="3810000" cy="4648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u="sng">
                <a:solidFill>
                  <a:srgbClr val="FF0000"/>
                </a:solidFill>
                <a:latin typeface="Comic Sans MS" pitchFamily="66" charset="0"/>
              </a:rPr>
              <a:t>Cookies and privacy:</a:t>
            </a: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cookies permit sites to learn a lot about you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you may supply name and e-mail to sites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search engines use  cookies to learn yet more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advertising  companies  obtain info across sites</a:t>
            </a: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321550" y="1177925"/>
            <a:ext cx="7985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aside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18C7E-857B-4C1E-8552-CAD55960D59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28600"/>
            <a:ext cx="7962900" cy="1143000"/>
          </a:xfrm>
        </p:spPr>
        <p:txBody>
          <a:bodyPr/>
          <a:lstStyle/>
          <a:p>
            <a:r>
              <a:rPr lang="en-US" sz="3200" smtClean="0"/>
              <a:t>Conditional GET: client-side caching</a:t>
            </a:r>
            <a:endParaRPr lang="en-US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90675"/>
            <a:ext cx="3886200" cy="4305300"/>
          </a:xfrm>
        </p:spPr>
        <p:txBody>
          <a:bodyPr/>
          <a:lstStyle/>
          <a:p>
            <a:r>
              <a:rPr lang="en-US" sz="2000" smtClean="0">
                <a:solidFill>
                  <a:srgbClr val="FF0000"/>
                </a:solidFill>
              </a:rPr>
              <a:t>Goal:</a:t>
            </a:r>
            <a:r>
              <a:rPr lang="en-US" sz="2000" smtClean="0"/>
              <a:t> don’t send object if client has up-to-date stored (cached) version</a:t>
            </a:r>
          </a:p>
          <a:p>
            <a:r>
              <a:rPr lang="en-US" sz="2000" smtClean="0"/>
              <a:t>client: specify date of cached copy in http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If-modified-since: &lt;date&gt;</a:t>
            </a:r>
          </a:p>
          <a:p>
            <a:r>
              <a:rPr lang="en-US" sz="2000" smtClean="0"/>
              <a:t>server: response contains no object if cached copy up-to-date: 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HTTP/1.0 304 Not Modified</a:t>
            </a:r>
            <a:endParaRPr lang="en-US" sz="2000" smtClean="0"/>
          </a:p>
        </p:txBody>
      </p:sp>
      <p:sp>
        <p:nvSpPr>
          <p:cNvPr id="45062" name="Line 4"/>
          <p:cNvSpPr>
            <a:spLocks noChangeShapeType="1"/>
          </p:cNvSpPr>
          <p:nvPr/>
        </p:nvSpPr>
        <p:spPr bwMode="auto">
          <a:xfrm>
            <a:off x="4276725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876675" y="143668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client</a:t>
            </a:r>
            <a:endParaRPr lang="en-US"/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server</a:t>
            </a:r>
            <a:endParaRPr lang="en-US"/>
          </a:p>
        </p:txBody>
      </p:sp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4514850" y="2114550"/>
            <a:ext cx="26860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4521200" y="2098675"/>
            <a:ext cx="26812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http request msg</a:t>
            </a:r>
          </a:p>
          <a:p>
            <a:r>
              <a:rPr lang="en-US" sz="1600" b="1">
                <a:latin typeface="Courier New" pitchFamily="49" charset="0"/>
              </a:rPr>
              <a:t>If-modified-since: &lt;date&gt;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 flipH="1">
            <a:off x="4295775" y="31051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5068" name="Group 30"/>
          <p:cNvGrpSpPr>
            <a:grpSpLocks/>
          </p:cNvGrpSpPr>
          <p:nvPr/>
        </p:nvGrpSpPr>
        <p:grpSpPr bwMode="auto">
          <a:xfrm>
            <a:off x="4502150" y="2974975"/>
            <a:ext cx="2643188" cy="855663"/>
            <a:chOff x="2698" y="2036"/>
            <a:chExt cx="1665" cy="539"/>
          </a:xfrm>
        </p:grpSpPr>
        <p:sp>
          <p:nvSpPr>
            <p:cNvPr id="45078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79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http response</a:t>
              </a:r>
            </a:p>
            <a:p>
              <a:r>
                <a:rPr lang="en-US" sz="1600" b="1">
                  <a:latin typeface="Courier New" pitchFamily="49" charset="0"/>
                </a:rPr>
                <a:t>HTTP/1.0 </a:t>
              </a:r>
            </a:p>
            <a:p>
              <a:r>
                <a:rPr lang="en-US" sz="1600" b="1">
                  <a:latin typeface="Courier New" pitchFamily="49" charset="0"/>
                </a:rPr>
                <a:t>304 Not Modified</a:t>
              </a:r>
              <a:endParaRPr lang="en-US" sz="2000" b="1">
                <a:latin typeface="Courier New" pitchFamily="49" charset="0"/>
              </a:endParaRPr>
            </a:p>
          </p:txBody>
        </p:sp>
      </p:grpSp>
      <p:sp>
        <p:nvSpPr>
          <p:cNvPr id="45069" name="Text Box 28"/>
          <p:cNvSpPr txBox="1">
            <a:spLocks noChangeArrowheads="1"/>
          </p:cNvSpPr>
          <p:nvPr/>
        </p:nvSpPr>
        <p:spPr bwMode="auto">
          <a:xfrm>
            <a:off x="7585075" y="2360613"/>
            <a:ext cx="1223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object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not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modified</a:t>
            </a:r>
            <a:endParaRPr lang="en-US"/>
          </a:p>
        </p:txBody>
      </p:sp>
      <p:sp>
        <p:nvSpPr>
          <p:cNvPr id="45070" name="Line 31"/>
          <p:cNvSpPr>
            <a:spLocks noChangeShapeType="1"/>
          </p:cNvSpPr>
          <p:nvPr/>
        </p:nvSpPr>
        <p:spPr bwMode="auto">
          <a:xfrm>
            <a:off x="4400550" y="4171950"/>
            <a:ext cx="390525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71" name="Line 32"/>
          <p:cNvSpPr>
            <a:spLocks noChangeShapeType="1"/>
          </p:cNvSpPr>
          <p:nvPr/>
        </p:nvSpPr>
        <p:spPr bwMode="auto">
          <a:xfrm>
            <a:off x="4343400" y="44672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72" name="Rectangle 33"/>
          <p:cNvSpPr>
            <a:spLocks noChangeArrowheads="1"/>
          </p:cNvSpPr>
          <p:nvPr/>
        </p:nvSpPr>
        <p:spPr bwMode="auto">
          <a:xfrm>
            <a:off x="4581525" y="4467225"/>
            <a:ext cx="26860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73" name="Text Box 34"/>
          <p:cNvSpPr txBox="1">
            <a:spLocks noChangeArrowheads="1"/>
          </p:cNvSpPr>
          <p:nvPr/>
        </p:nvSpPr>
        <p:spPr bwMode="auto">
          <a:xfrm>
            <a:off x="4587875" y="4451350"/>
            <a:ext cx="26812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http request msg</a:t>
            </a:r>
          </a:p>
          <a:p>
            <a:r>
              <a:rPr lang="en-US" sz="1600" b="1">
                <a:latin typeface="Courier New" pitchFamily="49" charset="0"/>
              </a:rPr>
              <a:t>If-modified-since: &lt;date&gt;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45074" name="Line 35"/>
          <p:cNvSpPr>
            <a:spLocks noChangeShapeType="1"/>
          </p:cNvSpPr>
          <p:nvPr/>
        </p:nvSpPr>
        <p:spPr bwMode="auto">
          <a:xfrm flipH="1">
            <a:off x="4362450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75" name="Rectangle 37"/>
          <p:cNvSpPr>
            <a:spLocks noChangeArrowheads="1"/>
          </p:cNvSpPr>
          <p:nvPr/>
        </p:nvSpPr>
        <p:spPr bwMode="auto">
          <a:xfrm>
            <a:off x="4667250" y="5383213"/>
            <a:ext cx="2505075" cy="1042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76" name="Text Box 38"/>
          <p:cNvSpPr txBox="1">
            <a:spLocks noChangeArrowheads="1"/>
          </p:cNvSpPr>
          <p:nvPr/>
        </p:nvSpPr>
        <p:spPr bwMode="auto">
          <a:xfrm>
            <a:off x="4568825" y="5327650"/>
            <a:ext cx="264318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http response</a:t>
            </a:r>
          </a:p>
          <a:p>
            <a:r>
              <a:rPr lang="en-US" sz="1600" b="1">
                <a:latin typeface="Courier New" pitchFamily="49" charset="0"/>
              </a:rPr>
              <a:t>HTTP/1.1 200 OK</a:t>
            </a:r>
          </a:p>
          <a:p>
            <a:r>
              <a:rPr lang="en-US" sz="1600" b="1">
                <a:latin typeface="Courier New" pitchFamily="49" charset="0"/>
              </a:rPr>
              <a:t>…</a:t>
            </a:r>
          </a:p>
          <a:p>
            <a:r>
              <a:rPr lang="en-US" sz="2000" b="1">
                <a:latin typeface="Courier New" pitchFamily="49" charset="0"/>
              </a:rPr>
              <a:t>&lt;data&gt;</a:t>
            </a:r>
          </a:p>
        </p:txBody>
      </p:sp>
      <p:sp>
        <p:nvSpPr>
          <p:cNvPr id="45077" name="Text Box 39"/>
          <p:cNvSpPr txBox="1">
            <a:spLocks noChangeArrowheads="1"/>
          </p:cNvSpPr>
          <p:nvPr/>
        </p:nvSpPr>
        <p:spPr bwMode="auto">
          <a:xfrm>
            <a:off x="7651750" y="4808538"/>
            <a:ext cx="1223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object 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modified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E47CD4-58F0-4BBF-8104-CA4C2394302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Web Caches (proxy server)</a:t>
            </a:r>
            <a:endParaRPr lang="en-US" smtClean="0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9276" y="1806575"/>
            <a:ext cx="4000500" cy="4410075"/>
          </a:xfrm>
        </p:spPr>
        <p:txBody>
          <a:bodyPr/>
          <a:lstStyle/>
          <a:p>
            <a:r>
              <a:rPr lang="en-US" sz="1800" dirty="0" smtClean="0"/>
              <a:t>user configures browser: Web accesses via web cache</a:t>
            </a:r>
          </a:p>
          <a:p>
            <a:r>
              <a:rPr lang="en-US" sz="1800" dirty="0" smtClean="0"/>
              <a:t>client sends all http requests to  web cache</a:t>
            </a:r>
          </a:p>
          <a:p>
            <a:pPr lvl="1"/>
            <a:r>
              <a:rPr lang="en-US" sz="1800" dirty="0" smtClean="0"/>
              <a:t>if object at web cache, web cache immediately returns object in http response </a:t>
            </a:r>
          </a:p>
          <a:p>
            <a:pPr lvl="1"/>
            <a:r>
              <a:rPr lang="en-US" sz="1800" dirty="0" smtClean="0"/>
              <a:t>else requests object from origin server (or from next cache), then returns http response to client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Hierarchical, cooperative caching, ICP: Internet Caching Protocol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600075" y="1174750"/>
            <a:ext cx="72009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Goal:</a:t>
            </a:r>
            <a:r>
              <a:rPr lang="en-US" sz="2000">
                <a:latin typeface="Comic Sans MS" pitchFamily="66" charset="0"/>
              </a:rPr>
              <a:t> satisfy client request without involving origin server</a:t>
            </a:r>
            <a:endParaRPr lang="en-US">
              <a:latin typeface="Comic Sans MS" pitchFamily="66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4203700" y="2955925"/>
          <a:ext cx="515938" cy="414338"/>
        </p:xfrm>
        <a:graphic>
          <a:graphicData uri="http://schemas.openxmlformats.org/presentationml/2006/ole">
            <p:oleObj spid="_x0000_s4098" name="Clip" r:id="rId3" imgW="1305000" imgH="1085760" progId="MS_ClipArt_Gallery.2">
              <p:embed/>
            </p:oleObj>
          </a:graphicData>
        </a:graphic>
      </p:graphicFrame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4143375" y="3368675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client</a:t>
            </a:r>
            <a:endParaRPr lang="en-US"/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4268788" y="4826000"/>
          <a:ext cx="515937" cy="412750"/>
        </p:xfrm>
        <a:graphic>
          <a:graphicData uri="http://schemas.openxmlformats.org/presentationml/2006/ole">
            <p:oleObj spid="_x0000_s4099" name="Clip" r:id="rId4" imgW="1305000" imgH="1085760" progId="MS_ClipArt_Gallery.2">
              <p:embed/>
            </p:oleObj>
          </a:graphicData>
        </a:graphic>
      </p:graphicFrame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24563" y="2774950"/>
            <a:ext cx="955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Proxy</a:t>
            </a:r>
          </a:p>
          <a:p>
            <a:r>
              <a:rPr lang="en-US" sz="2000">
                <a:latin typeface="Comic Sans MS" pitchFamily="66" charset="0"/>
              </a:rPr>
              <a:t>server</a:t>
            </a:r>
            <a:endParaRPr lang="en-US"/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6249988" y="3556000"/>
            <a:ext cx="346075" cy="742950"/>
            <a:chOff x="4180" y="783"/>
            <a:chExt cx="150" cy="307"/>
          </a:xfrm>
        </p:grpSpPr>
        <p:sp>
          <p:nvSpPr>
            <p:cNvPr id="4145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6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7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8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9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0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1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2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108" name="Line 20"/>
          <p:cNvSpPr>
            <a:spLocks noChangeShapeType="1"/>
          </p:cNvSpPr>
          <p:nvPr/>
        </p:nvSpPr>
        <p:spPr bwMode="auto">
          <a:xfrm>
            <a:off x="4765675" y="3144838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9" name="Line 21"/>
          <p:cNvSpPr>
            <a:spLocks noChangeShapeType="1"/>
          </p:cNvSpPr>
          <p:nvPr/>
        </p:nvSpPr>
        <p:spPr bwMode="auto">
          <a:xfrm flipH="1" flipV="1">
            <a:off x="4803775" y="3284538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0" name="Line 22"/>
          <p:cNvSpPr>
            <a:spLocks noChangeShapeType="1"/>
          </p:cNvSpPr>
          <p:nvPr/>
        </p:nvSpPr>
        <p:spPr bwMode="auto">
          <a:xfrm flipV="1">
            <a:off x="4759325" y="409575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1" name="Line 23"/>
          <p:cNvSpPr>
            <a:spLocks noChangeShapeType="1"/>
          </p:cNvSpPr>
          <p:nvPr/>
        </p:nvSpPr>
        <p:spPr bwMode="auto">
          <a:xfrm flipH="1">
            <a:off x="4810125" y="418306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2" name="Text Box 24"/>
          <p:cNvSpPr txBox="1">
            <a:spLocks noChangeArrowheads="1"/>
          </p:cNvSpPr>
          <p:nvPr/>
        </p:nvSpPr>
        <p:spPr bwMode="auto">
          <a:xfrm>
            <a:off x="4298950" y="5284788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client</a:t>
            </a:r>
            <a:endParaRPr lang="en-US"/>
          </a:p>
        </p:txBody>
      </p:sp>
      <p:sp>
        <p:nvSpPr>
          <p:cNvPr id="4113" name="Text Box 25"/>
          <p:cNvSpPr txBox="1">
            <a:spLocks noChangeArrowheads="1"/>
          </p:cNvSpPr>
          <p:nvPr/>
        </p:nvSpPr>
        <p:spPr bwMode="auto">
          <a:xfrm rot="1422049">
            <a:off x="4848225" y="3195638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4114" name="Text Box 26"/>
          <p:cNvSpPr txBox="1">
            <a:spLocks noChangeArrowheads="1"/>
          </p:cNvSpPr>
          <p:nvPr/>
        </p:nvSpPr>
        <p:spPr bwMode="auto">
          <a:xfrm rot="-1692639">
            <a:off x="4625975" y="4200525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4115" name="Text Box 27"/>
          <p:cNvSpPr txBox="1">
            <a:spLocks noChangeArrowheads="1"/>
          </p:cNvSpPr>
          <p:nvPr/>
        </p:nvSpPr>
        <p:spPr bwMode="auto">
          <a:xfrm rot="1411598">
            <a:off x="4664075" y="3562350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sp>
        <p:nvSpPr>
          <p:cNvPr id="4116" name="Text Box 28"/>
          <p:cNvSpPr txBox="1">
            <a:spLocks noChangeArrowheads="1"/>
          </p:cNvSpPr>
          <p:nvPr/>
        </p:nvSpPr>
        <p:spPr bwMode="auto">
          <a:xfrm rot="-1737783">
            <a:off x="4832350" y="4519613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grpSp>
        <p:nvGrpSpPr>
          <p:cNvPr id="4117" name="Group 30"/>
          <p:cNvGrpSpPr>
            <a:grpSpLocks/>
          </p:cNvGrpSpPr>
          <p:nvPr/>
        </p:nvGrpSpPr>
        <p:grpSpPr bwMode="auto">
          <a:xfrm>
            <a:off x="8174038" y="2765425"/>
            <a:ext cx="346075" cy="742950"/>
            <a:chOff x="4180" y="783"/>
            <a:chExt cx="150" cy="307"/>
          </a:xfrm>
        </p:grpSpPr>
        <p:sp>
          <p:nvSpPr>
            <p:cNvPr id="4137" name="AutoShape 3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8" name="Rectangle 3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9" name="Rectangle 3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0" name="AutoShape 3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1" name="Line 3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2" name="Line 3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3" name="Rectangle 3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4" name="Rectangle 3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18" name="Group 39"/>
          <p:cNvGrpSpPr>
            <a:grpSpLocks/>
          </p:cNvGrpSpPr>
          <p:nvPr/>
        </p:nvGrpSpPr>
        <p:grpSpPr bwMode="auto">
          <a:xfrm>
            <a:off x="8174038" y="4670425"/>
            <a:ext cx="346075" cy="742950"/>
            <a:chOff x="4180" y="783"/>
            <a:chExt cx="150" cy="307"/>
          </a:xfrm>
        </p:grpSpPr>
        <p:sp>
          <p:nvSpPr>
            <p:cNvPr id="4129" name="AutoShape 4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0" name="Rectangle 4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1" name="Rectangle 4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2" name="AutoShape 4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3" name="Line 4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4" name="Line 4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5" name="Rectangle 4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6" name="Rectangle 4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119" name="Line 48"/>
          <p:cNvSpPr>
            <a:spLocks noChangeShapeType="1"/>
          </p:cNvSpPr>
          <p:nvPr/>
        </p:nvSpPr>
        <p:spPr bwMode="auto">
          <a:xfrm flipV="1">
            <a:off x="6692900" y="3095625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0" name="Line 49"/>
          <p:cNvSpPr>
            <a:spLocks noChangeShapeType="1"/>
          </p:cNvSpPr>
          <p:nvPr/>
        </p:nvSpPr>
        <p:spPr bwMode="auto">
          <a:xfrm flipH="1">
            <a:off x="6743700" y="3182938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1" name="Text Box 50"/>
          <p:cNvSpPr txBox="1">
            <a:spLocks noChangeArrowheads="1"/>
          </p:cNvSpPr>
          <p:nvPr/>
        </p:nvSpPr>
        <p:spPr bwMode="auto">
          <a:xfrm rot="-1692639">
            <a:off x="6559550" y="3200400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4122" name="Text Box 51"/>
          <p:cNvSpPr txBox="1">
            <a:spLocks noChangeArrowheads="1"/>
          </p:cNvSpPr>
          <p:nvPr/>
        </p:nvSpPr>
        <p:spPr bwMode="auto">
          <a:xfrm rot="-1737783">
            <a:off x="6765925" y="3519488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sp>
        <p:nvSpPr>
          <p:cNvPr id="4123" name="Line 52"/>
          <p:cNvSpPr>
            <a:spLocks noChangeShapeType="1"/>
          </p:cNvSpPr>
          <p:nvPr/>
        </p:nvSpPr>
        <p:spPr bwMode="auto">
          <a:xfrm>
            <a:off x="6651625" y="4259263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4" name="Line 53"/>
          <p:cNvSpPr>
            <a:spLocks noChangeShapeType="1"/>
          </p:cNvSpPr>
          <p:nvPr/>
        </p:nvSpPr>
        <p:spPr bwMode="auto">
          <a:xfrm flipH="1" flipV="1">
            <a:off x="6689725" y="4398963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5" name="Text Box 54"/>
          <p:cNvSpPr txBox="1">
            <a:spLocks noChangeArrowheads="1"/>
          </p:cNvSpPr>
          <p:nvPr/>
        </p:nvSpPr>
        <p:spPr bwMode="auto">
          <a:xfrm rot="1422049">
            <a:off x="6734175" y="4310063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endParaRPr lang="en-US"/>
          </a:p>
        </p:txBody>
      </p:sp>
      <p:sp>
        <p:nvSpPr>
          <p:cNvPr id="4126" name="Text Box 55"/>
          <p:cNvSpPr txBox="1">
            <a:spLocks noChangeArrowheads="1"/>
          </p:cNvSpPr>
          <p:nvPr/>
        </p:nvSpPr>
        <p:spPr bwMode="auto">
          <a:xfrm rot="1411598">
            <a:off x="6550025" y="4676775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http response</a:t>
            </a:r>
            <a:endParaRPr lang="en-US"/>
          </a:p>
        </p:txBody>
      </p:sp>
      <p:sp>
        <p:nvSpPr>
          <p:cNvPr id="4127" name="Text Box 56"/>
          <p:cNvSpPr txBox="1">
            <a:spLocks noChangeArrowheads="1"/>
          </p:cNvSpPr>
          <p:nvPr/>
        </p:nvSpPr>
        <p:spPr bwMode="auto">
          <a:xfrm>
            <a:off x="7885113" y="5465763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origin 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  <a:endParaRPr lang="en-US"/>
          </a:p>
        </p:txBody>
      </p:sp>
      <p:sp>
        <p:nvSpPr>
          <p:cNvPr id="4128" name="Text Box 57"/>
          <p:cNvSpPr txBox="1">
            <a:spLocks noChangeArrowheads="1"/>
          </p:cNvSpPr>
          <p:nvPr/>
        </p:nvSpPr>
        <p:spPr bwMode="auto">
          <a:xfrm>
            <a:off x="7913688" y="2132013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origin 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F13EFB-3530-4B81-8E0F-939903A5065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128" name="Line 67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Why Web Caching?</a:t>
            </a:r>
            <a:endParaRPr lang="en-US" smtClean="0"/>
          </a:p>
        </p:txBody>
      </p:sp>
      <p:sp>
        <p:nvSpPr>
          <p:cNvPr id="51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93800"/>
            <a:ext cx="3810000" cy="505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Assume:</a:t>
            </a:r>
            <a:r>
              <a:rPr lang="en-US" sz="2000" smtClean="0"/>
              <a:t> cache is “close” to client (e.g., in same network)</a:t>
            </a:r>
          </a:p>
          <a:p>
            <a:r>
              <a:rPr lang="en-US" sz="2000" smtClean="0"/>
              <a:t>smaller response time: cache “closer” to client</a:t>
            </a:r>
          </a:p>
          <a:p>
            <a:r>
              <a:rPr lang="en-US" sz="2000" smtClean="0"/>
              <a:t>decrease traffic to distant servers</a:t>
            </a:r>
          </a:p>
          <a:p>
            <a:pPr lvl="1"/>
            <a:r>
              <a:rPr lang="en-US" sz="1800" smtClean="0"/>
              <a:t>link out of institutional/local ISP network often bottleneck </a:t>
            </a:r>
          </a:p>
          <a:p>
            <a:r>
              <a:rPr lang="en-US" sz="2000" smtClean="0"/>
              <a:t>Important for large data applications (e.g. video,…)</a:t>
            </a:r>
          </a:p>
          <a:p>
            <a:r>
              <a:rPr lang="en-US" sz="2000" smtClean="0"/>
              <a:t>Performance effect:</a:t>
            </a:r>
          </a:p>
          <a:p>
            <a:pPr lvl="1">
              <a:buFont typeface="ZapfDingbats" pitchFamily="82" charset="2"/>
              <a:buNone/>
            </a:pPr>
            <a:r>
              <a:rPr lang="en-US" sz="1800" smtClean="0"/>
              <a:t> </a:t>
            </a:r>
          </a:p>
        </p:txBody>
      </p:sp>
      <p:grpSp>
        <p:nvGrpSpPr>
          <p:cNvPr id="5131" name="Group 6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5228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9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0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1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2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3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4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35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5132" name="Group 15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5220" name="AutoShape 1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1" name="Rectangle 1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2" name="Rectangle 1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3" name="AutoShape 1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4" name="Line 2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5" name="Line 2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6" name="Rectangle 2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27" name="Rectangle 2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5133" name="Group 24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5212" name="AutoShape 2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3" name="Rectangle 2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4" name="Rectangle 2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5" name="AutoShape 2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6" name="Line 2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7" name="Line 3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8" name="Rectangle 3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9" name="Rectangle 3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5134" name="Group 33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5204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5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6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7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8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9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0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11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5135" name="Group 42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5196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97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98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99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0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1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2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03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5136" name="Text Box 66"/>
          <p:cNvSpPr txBox="1">
            <a:spLocks noChangeArrowheads="1"/>
          </p:cNvSpPr>
          <p:nvPr/>
        </p:nvSpPr>
        <p:spPr bwMode="auto">
          <a:xfrm>
            <a:off x="7600950" y="1208088"/>
            <a:ext cx="1079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origin</a:t>
            </a:r>
          </a:p>
          <a:p>
            <a:pPr algn="r"/>
            <a:r>
              <a:rPr lang="en-US" sz="2000">
                <a:latin typeface="Comic Sans MS" pitchFamily="66" charset="0"/>
              </a:rPr>
              <a:t>servers</a:t>
            </a:r>
            <a:endParaRPr lang="en-US"/>
          </a:p>
        </p:txBody>
      </p:sp>
      <p:sp>
        <p:nvSpPr>
          <p:cNvPr id="5137" name="Line 68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8" name="Line 69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9" name="Line 70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0" name="Line 71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1" name="Freeform 51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8017682 w 2135"/>
              <a:gd name="T1" fmla="*/ 590108648 h 1662"/>
              <a:gd name="T2" fmla="*/ 108958673 w 2135"/>
              <a:gd name="T3" fmla="*/ 68785743 h 1662"/>
              <a:gd name="T4" fmla="*/ 681770793 w 2135"/>
              <a:gd name="T5" fmla="*/ 177394192 h 1662"/>
              <a:gd name="T6" fmla="*/ 1254581927 w 2135"/>
              <a:gd name="T7" fmla="*/ 90507046 h 1662"/>
              <a:gd name="T8" fmla="*/ 2076441856 w 2135"/>
              <a:gd name="T9" fmla="*/ 367460413 h 1662"/>
              <a:gd name="T10" fmla="*/ 2088894156 w 2135"/>
              <a:gd name="T11" fmla="*/ 1035405118 h 1662"/>
              <a:gd name="T12" fmla="*/ 1640607292 w 2135"/>
              <a:gd name="T13" fmla="*/ 1448118444 h 1662"/>
              <a:gd name="T14" fmla="*/ 843651708 w 2135"/>
              <a:gd name="T15" fmla="*/ 1372091980 h 1662"/>
              <a:gd name="T16" fmla="*/ 519888733 w 2135"/>
              <a:gd name="T17" fmla="*/ 1149443864 h 1662"/>
              <a:gd name="T18" fmla="*/ 189899671 w 2135"/>
              <a:gd name="T19" fmla="*/ 964808742 h 1662"/>
              <a:gd name="T20" fmla="*/ 28017682 w 2135"/>
              <a:gd name="T21" fmla="*/ 590108648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142" name="Group 52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5183" name="Oval 5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84" name="Line 5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85" name="Line 5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86" name="Rectangle 5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87" name="Oval 5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188" name="Group 5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5193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4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5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5189" name="Group 6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5190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1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2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5143" name="Text Box 72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public</a:t>
            </a:r>
          </a:p>
          <a:p>
            <a:r>
              <a:rPr lang="en-US" sz="1600">
                <a:latin typeface="Comic Sans MS" pitchFamily="66" charset="0"/>
              </a:rPr>
              <a:t> Internet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44" name="Freeform 73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78124054 w 1868"/>
              <a:gd name="T1" fmla="*/ 824091856 h 876"/>
              <a:gd name="T2" fmla="*/ 259576919 w 1868"/>
              <a:gd name="T3" fmla="*/ 345262203 h 876"/>
              <a:gd name="T4" fmla="*/ 1635582169 w 1868"/>
              <a:gd name="T5" fmla="*/ 42843450 h 876"/>
              <a:gd name="T6" fmla="*/ 2147483647 w 1868"/>
              <a:gd name="T7" fmla="*/ 88206263 h 876"/>
              <a:gd name="T8" fmla="*/ 2147483647 w 1868"/>
              <a:gd name="T9" fmla="*/ 304938127 h 876"/>
              <a:gd name="T10" fmla="*/ 2147483647 w 1868"/>
              <a:gd name="T11" fmla="*/ 1867436848 h 876"/>
              <a:gd name="T12" fmla="*/ 2147483647 w 1868"/>
              <a:gd name="T13" fmla="*/ 2129533025 h 876"/>
              <a:gd name="T14" fmla="*/ 1968243104 w 1868"/>
              <a:gd name="T15" fmla="*/ 2144653959 h 876"/>
              <a:gd name="T16" fmla="*/ 1126510740 w 1868"/>
              <a:gd name="T17" fmla="*/ 2134573336 h 876"/>
              <a:gd name="T18" fmla="*/ 423386338 w 1868"/>
              <a:gd name="T19" fmla="*/ 1703625944 h 876"/>
              <a:gd name="T20" fmla="*/ 78124054 w 1868"/>
              <a:gd name="T21" fmla="*/ 824091856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5122" name="Object 74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p:oleObj spid="_x0000_s5122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5123" name="Object 75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p:oleObj spid="_x0000_s5123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5124" name="Object 76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p:oleObj spid="_x0000_s5124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5125" name="Object 77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p:oleObj spid="_x0000_s5125" name="Clip" r:id="rId6" imgW="1305000" imgH="1085760" progId="MS_ClipArt_Gallery.2">
              <p:embed/>
            </p:oleObj>
          </a:graphicData>
        </a:graphic>
      </p:graphicFrame>
      <p:sp>
        <p:nvSpPr>
          <p:cNvPr id="5145" name="Line 89"/>
          <p:cNvSpPr>
            <a:spLocks noChangeShapeType="1"/>
          </p:cNvSpPr>
          <p:nvPr/>
        </p:nvSpPr>
        <p:spPr bwMode="auto">
          <a:xfrm>
            <a:off x="5172075" y="4605338"/>
            <a:ext cx="220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6" name="Line 90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7" name="Line 91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8" name="Line 92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9" name="Line 93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0" name="Line 94"/>
          <p:cNvSpPr>
            <a:spLocks noChangeShapeType="1"/>
          </p:cNvSpPr>
          <p:nvPr/>
        </p:nvSpPr>
        <p:spPr bwMode="auto">
          <a:xfrm>
            <a:off x="7367588" y="46053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151" name="Group 88"/>
          <p:cNvGrpSpPr>
            <a:grpSpLocks/>
          </p:cNvGrpSpPr>
          <p:nvPr/>
        </p:nvGrpSpPr>
        <p:grpSpPr bwMode="auto">
          <a:xfrm>
            <a:off x="7142163" y="4689475"/>
            <a:ext cx="347662" cy="695325"/>
            <a:chOff x="4730" y="2897"/>
            <a:chExt cx="219" cy="438"/>
          </a:xfrm>
        </p:grpSpPr>
        <p:sp>
          <p:nvSpPr>
            <p:cNvPr id="5173" name="Freeform 8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174" name="Group 78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5175" name="AutoShape 7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6" name="Rectangle 8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7" name="Rectangle 8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8" name="AutoShape 8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9" name="Line 8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80" name="Line 8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81" name="Rectangle 8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82" name="Rectangle 8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5152" name="Group 95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5160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1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2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3" name="Rectangle 9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64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165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5170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1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72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5166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5167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68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69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5153" name="Line 109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4" name="Line 110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5" name="Text Box 111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institutional</a:t>
            </a:r>
          </a:p>
          <a:p>
            <a:r>
              <a:rPr lang="en-US" sz="1600">
                <a:latin typeface="Comic Sans MS" pitchFamily="66" charset="0"/>
              </a:rPr>
              <a:t>network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56" name="Text Box 112"/>
          <p:cNvSpPr txBox="1">
            <a:spLocks noChangeArrowheads="1"/>
          </p:cNvSpPr>
          <p:nvPr/>
        </p:nvSpPr>
        <p:spPr bwMode="auto">
          <a:xfrm>
            <a:off x="6667500" y="4294188"/>
            <a:ext cx="145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10 Mbps LAN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57" name="Text Box 113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>
                <a:latin typeface="Comic Sans MS" pitchFamily="66" charset="0"/>
              </a:rPr>
              <a:t>1.5 Mbps </a:t>
            </a:r>
          </a:p>
          <a:p>
            <a:pPr algn="l"/>
            <a:r>
              <a:rPr lang="en-US" sz="1600">
                <a:latin typeface="Comic Sans MS" pitchFamily="66" charset="0"/>
              </a:rPr>
              <a:t>access link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58" name="Text Box 114"/>
          <p:cNvSpPr txBox="1">
            <a:spLocks noChangeArrowheads="1"/>
          </p:cNvSpPr>
          <p:nvPr/>
        </p:nvSpPr>
        <p:spPr bwMode="auto">
          <a:xfrm>
            <a:off x="6877050" y="5370513"/>
            <a:ext cx="146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institutional</a:t>
            </a:r>
          </a:p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cache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59" name="Text Box 130"/>
          <p:cNvSpPr txBox="1">
            <a:spLocks noChangeArrowheads="1"/>
          </p:cNvSpPr>
          <p:nvPr/>
        </p:nvSpPr>
        <p:spPr bwMode="auto">
          <a:xfrm>
            <a:off x="0" y="5843588"/>
            <a:ext cx="88709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i="1"/>
              <a:t>E(delay)=hitRatio*LocalAccDelay + (1-hitRatio)*RemoteAccDelay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2D83E0-A90D-4956-BEF2-D75ED81854C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ftp: the file transfer protocol</a:t>
            </a:r>
            <a:endParaRPr lang="en-US" smtClean="0"/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28700" y="3705225"/>
            <a:ext cx="7458075" cy="2543175"/>
          </a:xfrm>
        </p:spPr>
        <p:txBody>
          <a:bodyPr/>
          <a:lstStyle/>
          <a:p>
            <a:r>
              <a:rPr lang="en-US" sz="2000" smtClean="0"/>
              <a:t>transfer file to/from remote host</a:t>
            </a:r>
          </a:p>
          <a:p>
            <a:r>
              <a:rPr lang="en-US" sz="2000" smtClean="0"/>
              <a:t>client/server model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client:</a:t>
            </a:r>
            <a:r>
              <a:rPr lang="en-US" sz="2000" smtClean="0"/>
              <a:t> side that initiates transfer (either to/from remote)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server:</a:t>
            </a:r>
            <a:r>
              <a:rPr lang="en-US" sz="2000" smtClean="0"/>
              <a:t> remote host</a:t>
            </a:r>
          </a:p>
          <a:p>
            <a:r>
              <a:rPr lang="en-US" sz="2000" smtClean="0"/>
              <a:t>ftp: RFC 959</a:t>
            </a:r>
          </a:p>
          <a:p>
            <a:r>
              <a:rPr lang="en-US" sz="2000" smtClean="0"/>
              <a:t>ftp server: port 21</a:t>
            </a:r>
          </a:p>
        </p:txBody>
      </p:sp>
      <p:graphicFrame>
        <p:nvGraphicFramePr>
          <p:cNvPr id="6146" name="Rectangle 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6" name="Clip" r:id="rId3" imgW="0" imgH="0" progId="MS_ClipArt_Gallery.2">
              <p:embed/>
            </p:oleObj>
          </a:graphicData>
        </a:graphic>
      </p:graphicFrame>
      <p:graphicFrame>
        <p:nvGraphicFramePr>
          <p:cNvPr id="6147" name="Object 1"/>
          <p:cNvGraphicFramePr>
            <a:graphicFrameLocks noChangeAspect="1"/>
          </p:cNvGraphicFramePr>
          <p:nvPr/>
        </p:nvGraphicFramePr>
        <p:xfrm>
          <a:off x="3313113" y="1574800"/>
          <a:ext cx="776287" cy="623888"/>
        </p:xfrm>
        <a:graphic>
          <a:graphicData uri="http://schemas.openxmlformats.org/presentationml/2006/ole">
            <p:oleObj spid="_x0000_s6147" name="Clip" r:id="rId4" imgW="1305000" imgH="1085760" progId="MS_ClipArt_Gallery.2">
              <p:embed/>
            </p:oleObj>
          </a:graphicData>
        </a:graphic>
      </p:graphicFrame>
      <p:grpSp>
        <p:nvGrpSpPr>
          <p:cNvPr id="6152" name="Group 9"/>
          <p:cNvGrpSpPr>
            <a:grpSpLocks/>
          </p:cNvGrpSpPr>
          <p:nvPr/>
        </p:nvGrpSpPr>
        <p:grpSpPr bwMode="auto">
          <a:xfrm>
            <a:off x="6764338" y="1412875"/>
            <a:ext cx="355600" cy="933450"/>
            <a:chOff x="4180" y="783"/>
            <a:chExt cx="150" cy="307"/>
          </a:xfrm>
        </p:grpSpPr>
        <p:sp>
          <p:nvSpPr>
            <p:cNvPr id="6184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5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6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7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8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9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0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1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6153" name="Line 20"/>
          <p:cNvSpPr>
            <a:spLocks noChangeShapeType="1"/>
          </p:cNvSpPr>
          <p:nvPr/>
        </p:nvSpPr>
        <p:spPr bwMode="auto">
          <a:xfrm>
            <a:off x="4352925" y="2190750"/>
            <a:ext cx="22098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4" name="Text Box 22"/>
          <p:cNvSpPr txBox="1">
            <a:spLocks noChangeArrowheads="1"/>
          </p:cNvSpPr>
          <p:nvPr/>
        </p:nvSpPr>
        <p:spPr bwMode="auto">
          <a:xfrm>
            <a:off x="4275138" y="1874838"/>
            <a:ext cx="240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file transfer</a:t>
            </a:r>
            <a:endParaRPr lang="en-US"/>
          </a:p>
        </p:txBody>
      </p:sp>
      <p:grpSp>
        <p:nvGrpSpPr>
          <p:cNvPr id="6155" name="Group 31"/>
          <p:cNvGrpSpPr>
            <a:grpSpLocks/>
          </p:cNvGrpSpPr>
          <p:nvPr/>
        </p:nvGrpSpPr>
        <p:grpSpPr bwMode="auto">
          <a:xfrm>
            <a:off x="6511925" y="1866900"/>
            <a:ext cx="800100" cy="828675"/>
            <a:chOff x="3898" y="1386"/>
            <a:chExt cx="504" cy="522"/>
          </a:xfrm>
        </p:grpSpPr>
        <p:sp>
          <p:nvSpPr>
            <p:cNvPr id="6182" name="Rectangle 28"/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3" name="Text Box 29"/>
            <p:cNvSpPr txBox="1">
              <a:spLocks noChangeArrowheads="1"/>
            </p:cNvSpPr>
            <p:nvPr/>
          </p:nvSpPr>
          <p:spPr bwMode="auto">
            <a:xfrm>
              <a:off x="3898" y="1463"/>
              <a:ext cx="5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FTP</a:t>
              </a:r>
            </a:p>
            <a:p>
              <a:r>
                <a:rPr lang="en-US" sz="1600">
                  <a:latin typeface="Comic Sans MS" pitchFamily="66" charset="0"/>
                </a:rPr>
                <a:t>server</a:t>
              </a:r>
              <a:endParaRPr lang="en-US"/>
            </a:p>
          </p:txBody>
        </p:sp>
      </p:grpSp>
      <p:grpSp>
        <p:nvGrpSpPr>
          <p:cNvPr id="6156" name="Group 30"/>
          <p:cNvGrpSpPr>
            <a:grpSpLocks/>
          </p:cNvGrpSpPr>
          <p:nvPr/>
        </p:nvGrpSpPr>
        <p:grpSpPr bwMode="auto">
          <a:xfrm>
            <a:off x="2582863" y="1857375"/>
            <a:ext cx="1790700" cy="852488"/>
            <a:chOff x="1645" y="1326"/>
            <a:chExt cx="1128" cy="537"/>
          </a:xfrm>
        </p:grpSpPr>
        <p:sp>
          <p:nvSpPr>
            <p:cNvPr id="6178" name="Rectangle 27"/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79" name="Rectangle 26"/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80" name="Text Box 24"/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FTP</a:t>
              </a:r>
            </a:p>
            <a:p>
              <a:r>
                <a:rPr lang="en-US" sz="1600">
                  <a:latin typeface="Comic Sans MS" pitchFamily="66" charset="0"/>
                </a:rPr>
                <a:t>user</a:t>
              </a:r>
            </a:p>
            <a:p>
              <a:r>
                <a:rPr lang="en-US" sz="1600">
                  <a:latin typeface="Comic Sans MS" pitchFamily="66" charset="0"/>
                </a:rPr>
                <a:t>interface</a:t>
              </a:r>
              <a:endParaRPr lang="en-US"/>
            </a:p>
          </p:txBody>
        </p:sp>
        <p:sp>
          <p:nvSpPr>
            <p:cNvPr id="6181" name="Text Box 25"/>
            <p:cNvSpPr txBox="1">
              <a:spLocks noChangeArrowheads="1"/>
            </p:cNvSpPr>
            <p:nvPr/>
          </p:nvSpPr>
          <p:spPr bwMode="auto">
            <a:xfrm>
              <a:off x="2323" y="1403"/>
              <a:ext cx="45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FTP</a:t>
              </a:r>
            </a:p>
            <a:p>
              <a:r>
                <a:rPr lang="en-US" sz="1600">
                  <a:latin typeface="Comic Sans MS" pitchFamily="66" charset="0"/>
                </a:rPr>
                <a:t>client</a:t>
              </a:r>
              <a:endParaRPr lang="en-US"/>
            </a:p>
          </p:txBody>
        </p:sp>
      </p:grpSp>
      <p:grpSp>
        <p:nvGrpSpPr>
          <p:cNvPr id="6157" name="Group 65"/>
          <p:cNvGrpSpPr>
            <a:grpSpLocks/>
          </p:cNvGrpSpPr>
          <p:nvPr/>
        </p:nvGrpSpPr>
        <p:grpSpPr bwMode="auto">
          <a:xfrm>
            <a:off x="3219450" y="2695575"/>
            <a:ext cx="1674813" cy="712788"/>
            <a:chOff x="1812" y="1776"/>
            <a:chExt cx="1055" cy="449"/>
          </a:xfrm>
        </p:grpSpPr>
        <p:grpSp>
          <p:nvGrpSpPr>
            <p:cNvPr id="6170" name="Group 47"/>
            <p:cNvGrpSpPr>
              <a:grpSpLocks/>
            </p:cNvGrpSpPr>
            <p:nvPr/>
          </p:nvGrpSpPr>
          <p:grpSpPr bwMode="auto">
            <a:xfrm>
              <a:off x="1903" y="1845"/>
              <a:ext cx="316" cy="313"/>
              <a:chOff x="4939" y="1431"/>
              <a:chExt cx="316" cy="313"/>
            </a:xfrm>
          </p:grpSpPr>
          <p:sp>
            <p:nvSpPr>
              <p:cNvPr id="6173" name="Oval 33"/>
              <p:cNvSpPr>
                <a:spLocks noChangeArrowheads="1"/>
              </p:cNvSpPr>
              <p:nvPr/>
            </p:nvSpPr>
            <p:spPr bwMode="auto">
              <a:xfrm>
                <a:off x="4941" y="1663"/>
                <a:ext cx="310" cy="81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174" name="Rectangle 36"/>
              <p:cNvSpPr>
                <a:spLocks noChangeArrowheads="1"/>
              </p:cNvSpPr>
              <p:nvPr/>
            </p:nvSpPr>
            <p:spPr bwMode="auto">
              <a:xfrm>
                <a:off x="4942" y="1490"/>
                <a:ext cx="313" cy="214"/>
              </a:xfrm>
              <a:prstGeom prst="rect">
                <a:avLst/>
              </a:prstGeom>
              <a:solidFill>
                <a:srgbClr val="FFFF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75" name="Oval 37"/>
              <p:cNvSpPr>
                <a:spLocks noChangeArrowheads="1"/>
              </p:cNvSpPr>
              <p:nvPr/>
            </p:nvSpPr>
            <p:spPr bwMode="auto">
              <a:xfrm>
                <a:off x="4939" y="1431"/>
                <a:ext cx="313" cy="9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176" name="Line 35"/>
              <p:cNvSpPr>
                <a:spLocks noChangeShapeType="1"/>
              </p:cNvSpPr>
              <p:nvPr/>
            </p:nvSpPr>
            <p:spPr bwMode="auto">
              <a:xfrm>
                <a:off x="5251" y="1479"/>
                <a:ext cx="1" cy="2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177" name="Line 46"/>
              <p:cNvSpPr>
                <a:spLocks noChangeShapeType="1"/>
              </p:cNvSpPr>
              <p:nvPr/>
            </p:nvSpPr>
            <p:spPr bwMode="auto">
              <a:xfrm flipH="1">
                <a:off x="4939" y="1483"/>
                <a:ext cx="1" cy="2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6171" name="Text Box 62"/>
            <p:cNvSpPr txBox="1">
              <a:spLocks noChangeArrowheads="1"/>
            </p:cNvSpPr>
            <p:nvPr/>
          </p:nvSpPr>
          <p:spPr bwMode="auto">
            <a:xfrm>
              <a:off x="2189" y="1859"/>
              <a:ext cx="67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Comic Sans MS" pitchFamily="66" charset="0"/>
                </a:rPr>
                <a:t>local file</a:t>
              </a:r>
            </a:p>
            <a:p>
              <a:pPr algn="l"/>
              <a:r>
                <a:rPr lang="en-US" sz="1600">
                  <a:latin typeface="Comic Sans MS" pitchFamily="66" charset="0"/>
                </a:rPr>
                <a:t>system</a:t>
              </a:r>
              <a:endParaRPr lang="en-US"/>
            </a:p>
          </p:txBody>
        </p:sp>
        <p:sp>
          <p:nvSpPr>
            <p:cNvPr id="6172" name="Line 63"/>
            <p:cNvSpPr>
              <a:spLocks noChangeShapeType="1"/>
            </p:cNvSpPr>
            <p:nvPr/>
          </p:nvSpPr>
          <p:spPr bwMode="auto">
            <a:xfrm>
              <a:off x="1812" y="1776"/>
              <a:ext cx="204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6158" name="Line 64"/>
          <p:cNvSpPr>
            <a:spLocks noChangeShapeType="1"/>
          </p:cNvSpPr>
          <p:nvPr/>
        </p:nvSpPr>
        <p:spPr bwMode="auto">
          <a:xfrm flipH="1">
            <a:off x="3714750" y="2686050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6159" name="Group 67"/>
          <p:cNvGrpSpPr>
            <a:grpSpLocks/>
          </p:cNvGrpSpPr>
          <p:nvPr/>
        </p:nvGrpSpPr>
        <p:grpSpPr bwMode="auto">
          <a:xfrm>
            <a:off x="6659563" y="2824163"/>
            <a:ext cx="501650" cy="496887"/>
            <a:chOff x="4939" y="1431"/>
            <a:chExt cx="316" cy="313"/>
          </a:xfrm>
        </p:grpSpPr>
        <p:sp>
          <p:nvSpPr>
            <p:cNvPr id="6165" name="Oval 68"/>
            <p:cNvSpPr>
              <a:spLocks noChangeArrowheads="1"/>
            </p:cNvSpPr>
            <p:nvPr/>
          </p:nvSpPr>
          <p:spPr bwMode="auto">
            <a:xfrm>
              <a:off x="4941" y="1663"/>
              <a:ext cx="310" cy="81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6" name="Rectangle 69"/>
            <p:cNvSpPr>
              <a:spLocks noChangeArrowheads="1"/>
            </p:cNvSpPr>
            <p:nvPr/>
          </p:nvSpPr>
          <p:spPr bwMode="auto">
            <a:xfrm>
              <a:off x="4942" y="1490"/>
              <a:ext cx="313" cy="214"/>
            </a:xfrm>
            <a:prstGeom prst="rect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7" name="Oval 70"/>
            <p:cNvSpPr>
              <a:spLocks noChangeArrowheads="1"/>
            </p:cNvSpPr>
            <p:nvPr/>
          </p:nvSpPr>
          <p:spPr bwMode="auto">
            <a:xfrm>
              <a:off x="4939" y="1431"/>
              <a:ext cx="313" cy="9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8" name="Line 71"/>
            <p:cNvSpPr>
              <a:spLocks noChangeShapeType="1"/>
            </p:cNvSpPr>
            <p:nvPr/>
          </p:nvSpPr>
          <p:spPr bwMode="auto">
            <a:xfrm>
              <a:off x="5251" y="1479"/>
              <a:ext cx="1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9" name="Line 72"/>
            <p:cNvSpPr>
              <a:spLocks noChangeShapeType="1"/>
            </p:cNvSpPr>
            <p:nvPr/>
          </p:nvSpPr>
          <p:spPr bwMode="auto">
            <a:xfrm flipH="1">
              <a:off x="4939" y="1483"/>
              <a:ext cx="1" cy="2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6160" name="Text Box 73"/>
          <p:cNvSpPr txBox="1">
            <a:spLocks noChangeArrowheads="1"/>
          </p:cNvSpPr>
          <p:nvPr/>
        </p:nvSpPr>
        <p:spPr bwMode="auto">
          <a:xfrm>
            <a:off x="7161213" y="2789238"/>
            <a:ext cx="1457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>
                <a:latin typeface="Comic Sans MS" pitchFamily="66" charset="0"/>
              </a:rPr>
              <a:t>remote file</a:t>
            </a:r>
          </a:p>
          <a:p>
            <a:pPr algn="l"/>
            <a:r>
              <a:rPr lang="en-US" sz="1600">
                <a:latin typeface="Comic Sans MS" pitchFamily="66" charset="0"/>
              </a:rPr>
              <a:t>system</a:t>
            </a:r>
            <a:endParaRPr lang="en-US"/>
          </a:p>
        </p:txBody>
      </p:sp>
      <p:sp>
        <p:nvSpPr>
          <p:cNvPr id="6161" name="Line 74"/>
          <p:cNvSpPr>
            <a:spLocks noChangeShapeType="1"/>
          </p:cNvSpPr>
          <p:nvPr/>
        </p:nvSpPr>
        <p:spPr bwMode="auto">
          <a:xfrm>
            <a:off x="6915150" y="2695575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pic>
        <p:nvPicPr>
          <p:cNvPr id="6162" name="Picture 76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90663" y="1909763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3" name="Text Box 77"/>
          <p:cNvSpPr txBox="1">
            <a:spLocks noChangeArrowheads="1"/>
          </p:cNvSpPr>
          <p:nvPr/>
        </p:nvSpPr>
        <p:spPr bwMode="auto">
          <a:xfrm>
            <a:off x="1379538" y="2617788"/>
            <a:ext cx="971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mic Sans MS" pitchFamily="66" charset="0"/>
              </a:rPr>
              <a:t>user </a:t>
            </a:r>
          </a:p>
          <a:p>
            <a:r>
              <a:rPr lang="en-US" sz="1600">
                <a:latin typeface="Comic Sans MS" pitchFamily="66" charset="0"/>
              </a:rPr>
              <a:t>at host</a:t>
            </a:r>
            <a:endParaRPr lang="en-US"/>
          </a:p>
        </p:txBody>
      </p:sp>
      <p:sp>
        <p:nvSpPr>
          <p:cNvPr id="6164" name="Line 78"/>
          <p:cNvSpPr>
            <a:spLocks noChangeShapeType="1"/>
          </p:cNvSpPr>
          <p:nvPr/>
        </p:nvSpPr>
        <p:spPr bwMode="auto">
          <a:xfrm>
            <a:off x="2028825" y="2305050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92E352-B50F-484C-A9EC-1FC477FCD66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ftp: separate control, data connections</a:t>
            </a:r>
            <a:endParaRPr lang="en-US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6717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ftp client contacts ftp server at port 21, specifying TCP as transport protocol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two parallel TCP connections opened: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control:</a:t>
            </a:r>
            <a:r>
              <a:rPr lang="en-US" sz="2000" smtClean="0"/>
              <a:t> exchange commands, responses between client, server.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“out of band control”</a:t>
            </a:r>
            <a:endParaRPr lang="en-US" sz="18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data:</a:t>
            </a:r>
            <a:r>
              <a:rPr lang="en-US" sz="2000" smtClean="0"/>
              <a:t> file data to/from server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ftp server maintains “state”:</a:t>
            </a:r>
            <a:r>
              <a:rPr lang="en-US" sz="2000" smtClean="0"/>
              <a:t> current directory, earlier authentication</a:t>
            </a:r>
          </a:p>
        </p:txBody>
      </p:sp>
      <p:grpSp>
        <p:nvGrpSpPr>
          <p:cNvPr id="7175" name="Group 23"/>
          <p:cNvGrpSpPr>
            <a:grpSpLocks/>
          </p:cNvGrpSpPr>
          <p:nvPr/>
        </p:nvGrpSpPr>
        <p:grpSpPr bwMode="auto">
          <a:xfrm>
            <a:off x="4779963" y="2398713"/>
            <a:ext cx="3998912" cy="1882775"/>
            <a:chOff x="3011" y="1511"/>
            <a:chExt cx="2519" cy="1186"/>
          </a:xfrm>
        </p:grpSpPr>
        <p:graphicFrame>
          <p:nvGraphicFramePr>
            <p:cNvPr id="7170" name="Object 0"/>
            <p:cNvGraphicFramePr>
              <a:graphicFrameLocks noChangeAspect="1"/>
            </p:cNvGraphicFramePr>
            <p:nvPr/>
          </p:nvGraphicFramePr>
          <p:xfrm>
            <a:off x="3011" y="1826"/>
            <a:ext cx="489" cy="393"/>
          </p:xfrm>
          <a:graphic>
            <a:graphicData uri="http://schemas.openxmlformats.org/presentationml/2006/ole">
              <p:oleObj spid="_x0000_s7170" name="Clip" r:id="rId3" imgW="1305000" imgH="1085760" progId="MS_ClipArt_Gallery.2">
                <p:embed/>
              </p:oleObj>
            </a:graphicData>
          </a:graphic>
        </p:graphicFrame>
        <p:grpSp>
          <p:nvGrpSpPr>
            <p:cNvPr id="7176" name="Group 7"/>
            <p:cNvGrpSpPr>
              <a:grpSpLocks/>
            </p:cNvGrpSpPr>
            <p:nvPr/>
          </p:nvGrpSpPr>
          <p:grpSpPr bwMode="auto">
            <a:xfrm>
              <a:off x="5161" y="1688"/>
              <a:ext cx="224" cy="588"/>
              <a:chOff x="4180" y="783"/>
              <a:chExt cx="150" cy="307"/>
            </a:xfrm>
          </p:grpSpPr>
          <p:sp>
            <p:nvSpPr>
              <p:cNvPr id="7183" name="AutoShape 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4" name="Rectangle 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5" name="Rectangle 1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6" name="AutoShape 1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7" name="Line 1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8" name="Line 1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89" name="Rectangle 1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190" name="Rectangle 1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7177" name="Text Box 16"/>
            <p:cNvSpPr txBox="1">
              <a:spLocks noChangeArrowheads="1"/>
            </p:cNvSpPr>
            <p:nvPr/>
          </p:nvSpPr>
          <p:spPr bwMode="auto">
            <a:xfrm>
              <a:off x="3029" y="2249"/>
              <a:ext cx="53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FTP</a:t>
              </a:r>
            </a:p>
            <a:p>
              <a:r>
                <a:rPr lang="en-US" sz="2000">
                  <a:latin typeface="Comic Sans MS" pitchFamily="66" charset="0"/>
                </a:rPr>
                <a:t>client</a:t>
              </a:r>
              <a:endParaRPr lang="en-US"/>
            </a:p>
          </p:txBody>
        </p:sp>
        <p:sp>
          <p:nvSpPr>
            <p:cNvPr id="7178" name="Text Box 17"/>
            <p:cNvSpPr txBox="1">
              <a:spLocks noChangeArrowheads="1"/>
            </p:cNvSpPr>
            <p:nvPr/>
          </p:nvSpPr>
          <p:spPr bwMode="auto">
            <a:xfrm>
              <a:off x="4928" y="2255"/>
              <a:ext cx="6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FTP</a:t>
              </a:r>
            </a:p>
            <a:p>
              <a:r>
                <a:rPr lang="en-US" sz="2000">
                  <a:latin typeface="Comic Sans MS" pitchFamily="66" charset="0"/>
                </a:rPr>
                <a:t>server</a:t>
              </a:r>
              <a:endParaRPr lang="en-US" sz="2000"/>
            </a:p>
          </p:txBody>
        </p:sp>
        <p:sp>
          <p:nvSpPr>
            <p:cNvPr id="7179" name="Line 18"/>
            <p:cNvSpPr>
              <a:spLocks noChangeShapeType="1"/>
            </p:cNvSpPr>
            <p:nvPr/>
          </p:nvSpPr>
          <p:spPr bwMode="auto">
            <a:xfrm>
              <a:off x="3492" y="1920"/>
              <a:ext cx="161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180" name="Line 19"/>
            <p:cNvSpPr>
              <a:spLocks noChangeShapeType="1"/>
            </p:cNvSpPr>
            <p:nvPr/>
          </p:nvSpPr>
          <p:spPr bwMode="auto">
            <a:xfrm flipV="1">
              <a:off x="3504" y="2118"/>
              <a:ext cx="1614" cy="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181" name="Text Box 20"/>
            <p:cNvSpPr txBox="1">
              <a:spLocks noChangeArrowheads="1"/>
            </p:cNvSpPr>
            <p:nvPr/>
          </p:nvSpPr>
          <p:spPr bwMode="auto">
            <a:xfrm>
              <a:off x="3551" y="1511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TCP control connection</a:t>
              </a:r>
            </a:p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port 21</a:t>
              </a:r>
              <a:endParaRPr lang="en-US"/>
            </a:p>
          </p:txBody>
        </p:sp>
        <p:sp>
          <p:nvSpPr>
            <p:cNvPr id="7182" name="Text Box 21"/>
            <p:cNvSpPr txBox="1">
              <a:spLocks noChangeArrowheads="1"/>
            </p:cNvSpPr>
            <p:nvPr/>
          </p:nvSpPr>
          <p:spPr bwMode="auto">
            <a:xfrm>
              <a:off x="3521" y="2165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TCP data connection</a:t>
              </a:r>
            </a:p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port 20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EF5587-A49F-48E5-B593-1D06F1FF1F6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ftp commands, responses</a:t>
            </a:r>
            <a:endParaRPr lang="en-US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Sample commands:</a:t>
            </a:r>
            <a:endParaRPr lang="en-US" sz="2000" smtClean="0"/>
          </a:p>
          <a:p>
            <a:r>
              <a:rPr lang="en-US" sz="2000" smtClean="0"/>
              <a:t>sent as ASCII text over control channel</a:t>
            </a:r>
            <a:endParaRPr lang="en-US" sz="2400" smtClean="0"/>
          </a:p>
          <a:p>
            <a:r>
              <a:rPr lang="en-US" sz="2000" b="1" smtClean="0">
                <a:latin typeface="Courier New" pitchFamily="49" charset="0"/>
              </a:rPr>
              <a:t>USER </a:t>
            </a:r>
            <a:r>
              <a:rPr lang="en-US" sz="2000" b="1" i="1" smtClean="0">
                <a:latin typeface="Courier New" pitchFamily="49" charset="0"/>
              </a:rPr>
              <a:t>username</a:t>
            </a:r>
            <a:endParaRPr lang="en-US" sz="2400" i="1" smtClean="0"/>
          </a:p>
          <a:p>
            <a:r>
              <a:rPr lang="en-US" sz="2000" b="1" smtClean="0">
                <a:latin typeface="Courier New" pitchFamily="49" charset="0"/>
              </a:rPr>
              <a:t>PASS </a:t>
            </a:r>
            <a:r>
              <a:rPr lang="en-US" sz="2000" b="1" i="1" smtClean="0">
                <a:latin typeface="Courier New" pitchFamily="49" charset="0"/>
              </a:rPr>
              <a:t>password</a:t>
            </a:r>
            <a:endParaRPr lang="en-US" sz="2400" i="1" smtClean="0"/>
          </a:p>
          <a:p>
            <a:r>
              <a:rPr lang="en-US" sz="2000" b="1" smtClean="0">
                <a:latin typeface="Courier New" pitchFamily="49" charset="0"/>
              </a:rPr>
              <a:t>LIST</a:t>
            </a:r>
            <a:r>
              <a:rPr lang="en-US" sz="2400" smtClean="0"/>
              <a:t> </a:t>
            </a:r>
            <a:r>
              <a:rPr lang="en-US" sz="2000" smtClean="0"/>
              <a:t>return list of file in current directory</a:t>
            </a:r>
            <a:endParaRPr lang="en-US" sz="2400" smtClean="0"/>
          </a:p>
          <a:p>
            <a:r>
              <a:rPr lang="en-US" sz="2000" b="1" smtClean="0">
                <a:latin typeface="Courier New" pitchFamily="49" charset="0"/>
              </a:rPr>
              <a:t>RETR filename</a:t>
            </a:r>
            <a:r>
              <a:rPr lang="en-US" sz="2400" smtClean="0"/>
              <a:t> </a:t>
            </a:r>
            <a:r>
              <a:rPr lang="en-US" sz="2000" smtClean="0"/>
              <a:t>retrieves (gets) file</a:t>
            </a:r>
            <a:endParaRPr lang="en-US" sz="2400" smtClean="0"/>
          </a:p>
          <a:p>
            <a:r>
              <a:rPr lang="en-US" sz="2000" b="1" smtClean="0">
                <a:latin typeface="Courier New" pitchFamily="49" charset="0"/>
              </a:rPr>
              <a:t>STOR filename</a:t>
            </a:r>
            <a:r>
              <a:rPr lang="en-US" sz="2400" smtClean="0"/>
              <a:t> </a:t>
            </a:r>
            <a:r>
              <a:rPr lang="en-US" sz="2000" smtClean="0"/>
              <a:t>stores (puts) file onto remote host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Sample return codes</a:t>
            </a:r>
            <a:endParaRPr lang="en-US" sz="2400" smtClean="0"/>
          </a:p>
          <a:p>
            <a:r>
              <a:rPr lang="en-US" sz="2000" smtClean="0"/>
              <a:t>status code and phrase (as in http)</a:t>
            </a:r>
            <a:endParaRPr lang="en-US" sz="2400" smtClean="0"/>
          </a:p>
          <a:p>
            <a:r>
              <a:rPr lang="en-US" sz="2000" b="1" smtClean="0">
                <a:latin typeface="Courier New" pitchFamily="49" charset="0"/>
              </a:rPr>
              <a:t>331 Username OK, password required</a:t>
            </a:r>
          </a:p>
          <a:p>
            <a:r>
              <a:rPr lang="en-US" sz="2000" b="1" smtClean="0">
                <a:latin typeface="Courier New" pitchFamily="49" charset="0"/>
              </a:rPr>
              <a:t>125 data connection already open; transfer starting</a:t>
            </a:r>
          </a:p>
          <a:p>
            <a:r>
              <a:rPr lang="en-US" sz="2000" b="1" smtClean="0">
                <a:latin typeface="Courier New" pitchFamily="49" charset="0"/>
              </a:rPr>
              <a:t>425 Can’t open data connection</a:t>
            </a:r>
          </a:p>
          <a:p>
            <a:r>
              <a:rPr lang="en-US" sz="2000" b="1" smtClean="0">
                <a:latin typeface="Courier New" pitchFamily="49" charset="0"/>
              </a:rPr>
              <a:t>452 Error writing file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2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2AA18-65A1-4AC2-B8B4-97AD5A67B6EF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Electronic Mail</a:t>
            </a:r>
            <a:endParaRPr lang="en-US" smtClean="0"/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3933825" cy="51054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User Agent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a.k.a. “mail reader: composing, editing, reading mail messages -e.g., Outlook, Mozzila messenger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Mail Servers</a:t>
            </a:r>
            <a:r>
              <a:rPr lang="en-U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Mailbox</a:t>
            </a:r>
            <a:r>
              <a:rPr lang="en-US" sz="2000" smtClean="0"/>
              <a:t>: incoming messages (yet to be read) for user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message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</a:rPr>
              <a:t>queue</a:t>
            </a:r>
            <a:r>
              <a:rPr lang="en-US" sz="2000" smtClean="0"/>
              <a:t> of outgoing (to be sent) mail messages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SMTP protocol</a:t>
            </a:r>
            <a:r>
              <a:rPr lang="en-US" sz="2000" smtClean="0"/>
              <a:t> between mail servers to send email messages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client: sending mail server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“server”: receiving mail server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000" smtClean="0"/>
          </a:p>
        </p:txBody>
      </p:sp>
      <p:sp>
        <p:nvSpPr>
          <p:cNvPr id="8204" name="Rectangle 280"/>
          <p:cNvSpPr>
            <a:spLocks noChangeArrowheads="1"/>
          </p:cNvSpPr>
          <p:nvPr/>
        </p:nvSpPr>
        <p:spPr bwMode="auto">
          <a:xfrm>
            <a:off x="6877050" y="600075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8205" name="Group 279"/>
          <p:cNvGrpSpPr>
            <a:grpSpLocks/>
          </p:cNvGrpSpPr>
          <p:nvPr/>
        </p:nvGrpSpPr>
        <p:grpSpPr bwMode="auto">
          <a:xfrm>
            <a:off x="6953250" y="569913"/>
            <a:ext cx="1736725" cy="955675"/>
            <a:chOff x="4458" y="3335"/>
            <a:chExt cx="1094" cy="602"/>
          </a:xfrm>
        </p:grpSpPr>
        <p:sp>
          <p:nvSpPr>
            <p:cNvPr id="8320" name="Text Box 263"/>
            <p:cNvSpPr txBox="1">
              <a:spLocks noChangeArrowheads="1"/>
            </p:cNvSpPr>
            <p:nvPr/>
          </p:nvSpPr>
          <p:spPr bwMode="auto">
            <a:xfrm>
              <a:off x="4666" y="3725"/>
              <a:ext cx="8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user mailbox</a:t>
              </a:r>
              <a:endParaRPr lang="en-US"/>
            </a:p>
          </p:txBody>
        </p:sp>
        <p:grpSp>
          <p:nvGrpSpPr>
            <p:cNvPr id="8321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8324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25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26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27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28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29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30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31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8322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323" name="Text Box 277"/>
            <p:cNvSpPr txBox="1">
              <a:spLocks noChangeArrowheads="1"/>
            </p:cNvSpPr>
            <p:nvPr/>
          </p:nvSpPr>
          <p:spPr bwMode="auto">
            <a:xfrm>
              <a:off x="4560" y="3335"/>
              <a:ext cx="9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600">
                  <a:latin typeface="Comic Sans MS" pitchFamily="66" charset="0"/>
                </a:rPr>
                <a:t>outgoing </a:t>
              </a:r>
            </a:p>
            <a:p>
              <a:pPr algn="r"/>
              <a:r>
                <a:rPr lang="en-US" sz="1600">
                  <a:latin typeface="Comic Sans MS" pitchFamily="66" charset="0"/>
                </a:rPr>
                <a:t>message queue</a:t>
              </a:r>
              <a:endParaRPr lang="en-US"/>
            </a:p>
          </p:txBody>
        </p:sp>
      </p:grpSp>
      <p:grpSp>
        <p:nvGrpSpPr>
          <p:cNvPr id="8206" name="Group 416"/>
          <p:cNvGrpSpPr>
            <a:grpSpLocks/>
          </p:cNvGrpSpPr>
          <p:nvPr/>
        </p:nvGrpSpPr>
        <p:grpSpPr bwMode="auto">
          <a:xfrm>
            <a:off x="4459288" y="1374775"/>
            <a:ext cx="4078287" cy="4827588"/>
            <a:chOff x="2701" y="920"/>
            <a:chExt cx="2569" cy="3041"/>
          </a:xfrm>
        </p:grpSpPr>
        <p:sp>
          <p:nvSpPr>
            <p:cNvPr id="8207" name="Line 417"/>
            <p:cNvSpPr>
              <a:spLocks noChangeShapeType="1"/>
            </p:cNvSpPr>
            <p:nvPr/>
          </p:nvSpPr>
          <p:spPr bwMode="auto">
            <a:xfrm>
              <a:off x="3498" y="1662"/>
              <a:ext cx="708" cy="4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8208" name="Group 418"/>
            <p:cNvGrpSpPr>
              <a:grpSpLocks/>
            </p:cNvGrpSpPr>
            <p:nvPr/>
          </p:nvGrpSpPr>
          <p:grpSpPr bwMode="auto">
            <a:xfrm>
              <a:off x="4375" y="1616"/>
              <a:ext cx="224" cy="588"/>
              <a:chOff x="4180" y="783"/>
              <a:chExt cx="150" cy="307"/>
            </a:xfrm>
          </p:grpSpPr>
          <p:sp>
            <p:nvSpPr>
              <p:cNvPr id="8312" name="AutoShape 41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3" name="Rectangle 42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4" name="Rectangle 42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5" name="AutoShape 42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6" name="Line 42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7" name="Line 42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8" name="Rectangle 42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9" name="Rectangle 42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8209" name="Group 427"/>
            <p:cNvGrpSpPr>
              <a:grpSpLocks/>
            </p:cNvGrpSpPr>
            <p:nvPr/>
          </p:nvGrpSpPr>
          <p:grpSpPr bwMode="auto">
            <a:xfrm>
              <a:off x="4222" y="1901"/>
              <a:ext cx="518" cy="661"/>
              <a:chOff x="4288" y="2627"/>
              <a:chExt cx="518" cy="661"/>
            </a:xfrm>
          </p:grpSpPr>
          <p:sp>
            <p:nvSpPr>
              <p:cNvPr id="8297" name="Rectangle 428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98" name="Text Box 429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Comic Sans MS" pitchFamily="66" charset="0"/>
                  </a:rPr>
                  <a:t>mail</a:t>
                </a:r>
              </a:p>
              <a:p>
                <a:r>
                  <a:rPr lang="en-US" sz="1600">
                    <a:latin typeface="Comic Sans MS" pitchFamily="66" charset="0"/>
                  </a:rPr>
                  <a:t>server</a:t>
                </a:r>
                <a:endParaRPr lang="en-US"/>
              </a:p>
            </p:txBody>
          </p:sp>
          <p:sp>
            <p:nvSpPr>
              <p:cNvPr id="8299" name="Rectangle 430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0" name="Line 431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1" name="Line 432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2" name="Line 433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3" name="Line 434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4" name="Line 435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5" name="Line 436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6" name="Line 437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7" name="Rectangle 438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8" name="Rectangle 439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09" name="Rectangle 440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0" name="Rectangle 441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11" name="Rectangle 442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8210" name="Group 443"/>
            <p:cNvGrpSpPr>
              <a:grpSpLocks/>
            </p:cNvGrpSpPr>
            <p:nvPr/>
          </p:nvGrpSpPr>
          <p:grpSpPr bwMode="auto">
            <a:xfrm>
              <a:off x="4679" y="1358"/>
              <a:ext cx="447" cy="443"/>
              <a:chOff x="4337" y="290"/>
              <a:chExt cx="447" cy="443"/>
            </a:xfrm>
          </p:grpSpPr>
          <p:graphicFrame>
            <p:nvGraphicFramePr>
              <p:cNvPr id="8199" name="Object 444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9" name="Clip" r:id="rId3" imgW="1305000" imgH="1085760" progId="MS_ClipArt_Gallery.2">
                  <p:embed/>
                </p:oleObj>
              </a:graphicData>
            </a:graphic>
          </p:graphicFrame>
          <p:grpSp>
            <p:nvGrpSpPr>
              <p:cNvPr id="8294" name="Group 445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95" name="Rectangle 446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96" name="Text Box 447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grpSp>
          <p:nvGrpSpPr>
            <p:cNvPr id="8211" name="Group 448"/>
            <p:cNvGrpSpPr>
              <a:grpSpLocks/>
            </p:cNvGrpSpPr>
            <p:nvPr/>
          </p:nvGrpSpPr>
          <p:grpSpPr bwMode="auto">
            <a:xfrm>
              <a:off x="4823" y="1994"/>
              <a:ext cx="447" cy="443"/>
              <a:chOff x="4337" y="290"/>
              <a:chExt cx="447" cy="443"/>
            </a:xfrm>
          </p:grpSpPr>
          <p:graphicFrame>
            <p:nvGraphicFramePr>
              <p:cNvPr id="8198" name="Object 449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8" name="Clip" r:id="rId4" imgW="1305000" imgH="1085760" progId="MS_ClipArt_Gallery.2">
                  <p:embed/>
                </p:oleObj>
              </a:graphicData>
            </a:graphic>
          </p:graphicFrame>
          <p:grpSp>
            <p:nvGrpSpPr>
              <p:cNvPr id="8291" name="Group 450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92" name="Rectangle 451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93" name="Text Box 452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grpSp>
          <p:nvGrpSpPr>
            <p:cNvPr id="8212" name="Group 453"/>
            <p:cNvGrpSpPr>
              <a:grpSpLocks/>
            </p:cNvGrpSpPr>
            <p:nvPr/>
          </p:nvGrpSpPr>
          <p:grpSpPr bwMode="auto">
            <a:xfrm>
              <a:off x="4679" y="2654"/>
              <a:ext cx="447" cy="443"/>
              <a:chOff x="4337" y="290"/>
              <a:chExt cx="447" cy="443"/>
            </a:xfrm>
          </p:grpSpPr>
          <p:graphicFrame>
            <p:nvGraphicFramePr>
              <p:cNvPr id="8197" name="Object 454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7" name="Clip" r:id="rId5" imgW="1305000" imgH="1085760" progId="MS_ClipArt_Gallery.2">
                  <p:embed/>
                </p:oleObj>
              </a:graphicData>
            </a:graphic>
          </p:graphicFrame>
          <p:grpSp>
            <p:nvGrpSpPr>
              <p:cNvPr id="8288" name="Group 455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89" name="Rectangle 456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90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grpSp>
          <p:nvGrpSpPr>
            <p:cNvPr id="8213" name="Group 458"/>
            <p:cNvGrpSpPr>
              <a:grpSpLocks/>
            </p:cNvGrpSpPr>
            <p:nvPr/>
          </p:nvGrpSpPr>
          <p:grpSpPr bwMode="auto">
            <a:xfrm>
              <a:off x="2962" y="2504"/>
              <a:ext cx="518" cy="946"/>
              <a:chOff x="3484" y="2522"/>
              <a:chExt cx="518" cy="946"/>
            </a:xfrm>
          </p:grpSpPr>
          <p:grpSp>
            <p:nvGrpSpPr>
              <p:cNvPr id="8263" name="Group 459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8280" name="AutoShape 460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1" name="Rectangle 461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2" name="Rectangle 462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3" name="AutoShape 463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4" name="Line 464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5" name="Line 465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6" name="Rectangle 466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87" name="Rectangle 467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8264" name="Group 468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8265" name="Rectangle 469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66" name="Text Box 470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mail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server</a:t>
                  </a:r>
                  <a:endParaRPr lang="en-US"/>
                </a:p>
              </p:txBody>
            </p:sp>
            <p:sp>
              <p:nvSpPr>
                <p:cNvPr id="8267" name="Rectangle 471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68" name="Line 472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69" name="Line 473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0" name="Line 474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1" name="Line 475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2" name="Line 476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3" name="Line 477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4" name="Line 478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5" name="Rectangle 479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6" name="Rectangle 480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7" name="Rectangle 481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8" name="Rectangle 482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79" name="Rectangle 483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8214" name="Group 484"/>
            <p:cNvGrpSpPr>
              <a:grpSpLocks/>
            </p:cNvGrpSpPr>
            <p:nvPr/>
          </p:nvGrpSpPr>
          <p:grpSpPr bwMode="auto">
            <a:xfrm>
              <a:off x="3563" y="3200"/>
              <a:ext cx="447" cy="443"/>
              <a:chOff x="4337" y="290"/>
              <a:chExt cx="447" cy="443"/>
            </a:xfrm>
          </p:grpSpPr>
          <p:graphicFrame>
            <p:nvGraphicFramePr>
              <p:cNvPr id="8196" name="Object 485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6" name="Clip" r:id="rId6" imgW="1305000" imgH="1085760" progId="MS_ClipArt_Gallery.2">
                  <p:embed/>
                </p:oleObj>
              </a:graphicData>
            </a:graphic>
          </p:graphicFrame>
          <p:grpSp>
            <p:nvGrpSpPr>
              <p:cNvPr id="8260" name="Group 486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61" name="Rectangle 487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62" name="Text Box 488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grpSp>
          <p:nvGrpSpPr>
            <p:cNvPr id="8215" name="Group 489"/>
            <p:cNvGrpSpPr>
              <a:grpSpLocks/>
            </p:cNvGrpSpPr>
            <p:nvPr/>
          </p:nvGrpSpPr>
          <p:grpSpPr bwMode="auto">
            <a:xfrm>
              <a:off x="3035" y="3518"/>
              <a:ext cx="447" cy="443"/>
              <a:chOff x="4337" y="290"/>
              <a:chExt cx="447" cy="443"/>
            </a:xfrm>
          </p:grpSpPr>
          <p:graphicFrame>
            <p:nvGraphicFramePr>
              <p:cNvPr id="8195" name="Object 490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5" name="Clip" r:id="rId7" imgW="1305000" imgH="1085760" progId="MS_ClipArt_Gallery.2">
                  <p:embed/>
                </p:oleObj>
              </a:graphicData>
            </a:graphic>
          </p:graphicFrame>
          <p:grpSp>
            <p:nvGrpSpPr>
              <p:cNvPr id="8257" name="Group 491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58" name="Rectangle 492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9" name="Text Box 493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grpSp>
          <p:nvGrpSpPr>
            <p:cNvPr id="8216" name="Group 494"/>
            <p:cNvGrpSpPr>
              <a:grpSpLocks/>
            </p:cNvGrpSpPr>
            <p:nvPr/>
          </p:nvGrpSpPr>
          <p:grpSpPr bwMode="auto">
            <a:xfrm>
              <a:off x="2962" y="1082"/>
              <a:ext cx="518" cy="946"/>
              <a:chOff x="3484" y="2522"/>
              <a:chExt cx="518" cy="946"/>
            </a:xfrm>
          </p:grpSpPr>
          <p:grpSp>
            <p:nvGrpSpPr>
              <p:cNvPr id="8232" name="Group 495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8249" name="AutoShape 496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0" name="Rectangle 497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1" name="Rectangle 498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2" name="AutoShape 499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3" name="Line 500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4" name="Line 501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5" name="Rectangle 502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56" name="Rectangle 503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8233" name="Group 504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8234" name="Rectangle 505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5" name="Text Box 506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mail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server</a:t>
                  </a:r>
                  <a:endParaRPr lang="en-US"/>
                </a:p>
              </p:txBody>
            </p:sp>
            <p:sp>
              <p:nvSpPr>
                <p:cNvPr id="8236" name="Rectangle 507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7" name="Line 508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8" name="Line 509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9" name="Line 510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0" name="Line 511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1" name="Line 512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2" name="Line 513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3" name="Line 514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4" name="Rectangle 515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5" name="Rectangle 516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6" name="Rectangle 517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7" name="Rectangle 518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8" name="Rectangle 519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8217" name="Group 520"/>
            <p:cNvGrpSpPr>
              <a:grpSpLocks/>
            </p:cNvGrpSpPr>
            <p:nvPr/>
          </p:nvGrpSpPr>
          <p:grpSpPr bwMode="auto">
            <a:xfrm>
              <a:off x="3431" y="920"/>
              <a:ext cx="447" cy="443"/>
              <a:chOff x="4337" y="290"/>
              <a:chExt cx="447" cy="443"/>
            </a:xfrm>
          </p:grpSpPr>
          <p:graphicFrame>
            <p:nvGraphicFramePr>
              <p:cNvPr id="8194" name="Object 521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8194" name="Clip" r:id="rId8" imgW="1305000" imgH="1085760" progId="MS_ClipArt_Gallery.2">
                  <p:embed/>
                </p:oleObj>
              </a:graphicData>
            </a:graphic>
          </p:graphicFrame>
          <p:grpSp>
            <p:nvGrpSpPr>
              <p:cNvPr id="8229" name="Group 522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8230" name="Rectangle 523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1" name="Text Box 524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latin typeface="Comic Sans MS" pitchFamily="66" charset="0"/>
                    </a:rPr>
                    <a:t>user</a:t>
                  </a:r>
                </a:p>
                <a:p>
                  <a:r>
                    <a:rPr lang="en-US" sz="1600">
                      <a:latin typeface="Comic Sans MS" pitchFamily="66" charset="0"/>
                    </a:rPr>
                    <a:t>agent</a:t>
                  </a:r>
                  <a:endParaRPr lang="en-US"/>
                </a:p>
              </p:txBody>
            </p:sp>
          </p:grpSp>
        </p:grpSp>
        <p:sp>
          <p:nvSpPr>
            <p:cNvPr id="8218" name="Line 525"/>
            <p:cNvSpPr>
              <a:spLocks noChangeShapeType="1"/>
            </p:cNvSpPr>
            <p:nvPr/>
          </p:nvSpPr>
          <p:spPr bwMode="auto">
            <a:xfrm flipV="1">
              <a:off x="3498" y="2370"/>
              <a:ext cx="708" cy="6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9" name="Line 526"/>
            <p:cNvSpPr>
              <a:spLocks noChangeShapeType="1"/>
            </p:cNvSpPr>
            <p:nvPr/>
          </p:nvSpPr>
          <p:spPr bwMode="auto">
            <a:xfrm flipH="1" flipV="1">
              <a:off x="3030" y="2040"/>
              <a:ext cx="0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8220" name="Group 527"/>
            <p:cNvGrpSpPr>
              <a:grpSpLocks/>
            </p:cNvGrpSpPr>
            <p:nvPr/>
          </p:nvGrpSpPr>
          <p:grpSpPr bwMode="auto">
            <a:xfrm>
              <a:off x="3559" y="2555"/>
              <a:ext cx="650" cy="288"/>
              <a:chOff x="3745" y="2537"/>
              <a:chExt cx="650" cy="288"/>
            </a:xfrm>
          </p:grpSpPr>
          <p:sp>
            <p:nvSpPr>
              <p:cNvPr id="8227" name="Rectangle 528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28" name="Text Box 529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Comic Sans MS" pitchFamily="66" charset="0"/>
                  </a:rPr>
                  <a:t>SMTP</a:t>
                </a:r>
                <a:endParaRPr lang="en-US"/>
              </a:p>
            </p:txBody>
          </p:sp>
        </p:grpSp>
        <p:grpSp>
          <p:nvGrpSpPr>
            <p:cNvPr id="8221" name="Group 530"/>
            <p:cNvGrpSpPr>
              <a:grpSpLocks/>
            </p:cNvGrpSpPr>
            <p:nvPr/>
          </p:nvGrpSpPr>
          <p:grpSpPr bwMode="auto">
            <a:xfrm>
              <a:off x="3535" y="1763"/>
              <a:ext cx="650" cy="288"/>
              <a:chOff x="3745" y="2537"/>
              <a:chExt cx="650" cy="288"/>
            </a:xfrm>
          </p:grpSpPr>
          <p:sp>
            <p:nvSpPr>
              <p:cNvPr id="8225" name="Rectangle 531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26" name="Text Box 532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Comic Sans MS" pitchFamily="66" charset="0"/>
                  </a:rPr>
                  <a:t>SMTP</a:t>
                </a:r>
                <a:endParaRPr lang="en-US"/>
              </a:p>
            </p:txBody>
          </p:sp>
        </p:grpSp>
        <p:grpSp>
          <p:nvGrpSpPr>
            <p:cNvPr id="8222" name="Group 533"/>
            <p:cNvGrpSpPr>
              <a:grpSpLocks/>
            </p:cNvGrpSpPr>
            <p:nvPr/>
          </p:nvGrpSpPr>
          <p:grpSpPr bwMode="auto">
            <a:xfrm>
              <a:off x="2701" y="2213"/>
              <a:ext cx="650" cy="288"/>
              <a:chOff x="3745" y="2537"/>
              <a:chExt cx="650" cy="288"/>
            </a:xfrm>
          </p:grpSpPr>
          <p:sp>
            <p:nvSpPr>
              <p:cNvPr id="8223" name="Rectangle 534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24" name="Text Box 535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Comic Sans MS" pitchFamily="66" charset="0"/>
                  </a:rPr>
                  <a:t>SMTP</a:t>
                </a: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AC9FD1-BC81-4F37-B940-856BC9AAAFC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2800" smtClean="0"/>
              <a:t>Applications and application-layer protocols</a:t>
            </a:r>
            <a:endParaRPr lang="en-US" smtClean="0"/>
          </a:p>
        </p:txBody>
      </p:sp>
      <p:sp>
        <p:nvSpPr>
          <p:cNvPr id="10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400175"/>
            <a:ext cx="4191000" cy="511492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Application: communicating, distributed processes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1800" smtClean="0"/>
              <a:t>running in network hosts in “user space”</a:t>
            </a:r>
            <a:endParaRPr lang="en-US" sz="180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800" smtClean="0"/>
              <a:t>exchange messages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e.g., email, file transfer, the Web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Application-layer protocols</a:t>
            </a:r>
            <a:endParaRPr lang="en-US" sz="200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800" smtClean="0"/>
              <a:t>one “piece” of an application -others are e.g. </a:t>
            </a:r>
            <a:r>
              <a:rPr lang="en-US" sz="1800" smtClean="0">
                <a:solidFill>
                  <a:schemeClr val="accent2"/>
                </a:solidFill>
              </a:rPr>
              <a:t>user agents</a:t>
            </a:r>
            <a:r>
              <a:rPr lang="en-US" sz="18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Web:browser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E-mail: mail reader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streaming audio/video: media player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define messages exchanged by apps and actions taken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use services provided by lower layer protocols</a:t>
            </a:r>
          </a:p>
        </p:txBody>
      </p:sp>
      <p:grpSp>
        <p:nvGrpSpPr>
          <p:cNvPr id="1045" name="Group 4"/>
          <p:cNvGrpSpPr>
            <a:grpSpLocks/>
          </p:cNvGrpSpPr>
          <p:nvPr/>
        </p:nvGrpSpPr>
        <p:grpSpPr bwMode="auto">
          <a:xfrm>
            <a:off x="4908550" y="1876425"/>
            <a:ext cx="3678238" cy="3670300"/>
            <a:chOff x="3092" y="1182"/>
            <a:chExt cx="2317" cy="2312"/>
          </a:xfrm>
        </p:grpSpPr>
        <p:sp>
          <p:nvSpPr>
            <p:cNvPr id="1073" name="Freeform 5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84 w 1292"/>
                <a:gd name="T1" fmla="*/ 5 h 1255"/>
                <a:gd name="T2" fmla="*/ 27 w 1292"/>
                <a:gd name="T3" fmla="*/ 111 h 1255"/>
                <a:gd name="T4" fmla="*/ 22 w 1292"/>
                <a:gd name="T5" fmla="*/ 370 h 1255"/>
                <a:gd name="T6" fmla="*/ 40 w 1292"/>
                <a:gd name="T7" fmla="*/ 586 h 1255"/>
                <a:gd name="T8" fmla="*/ 189 w 1292"/>
                <a:gd name="T9" fmla="*/ 615 h 1255"/>
                <a:gd name="T10" fmla="*/ 497 w 1292"/>
                <a:gd name="T11" fmla="*/ 798 h 1255"/>
                <a:gd name="T12" fmla="*/ 766 w 1292"/>
                <a:gd name="T13" fmla="*/ 874 h 1255"/>
                <a:gd name="T14" fmla="*/ 922 w 1292"/>
                <a:gd name="T15" fmla="*/ 721 h 1255"/>
                <a:gd name="T16" fmla="*/ 978 w 1292"/>
                <a:gd name="T17" fmla="*/ 314 h 1255"/>
                <a:gd name="T18" fmla="*/ 927 w 1292"/>
                <a:gd name="T19" fmla="*/ 149 h 1255"/>
                <a:gd name="T20" fmla="*/ 576 w 1292"/>
                <a:gd name="T21" fmla="*/ 82 h 1255"/>
                <a:gd name="T22" fmla="*/ 184 w 1292"/>
                <a:gd name="T23" fmla="*/ 5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74" name="Freeform 6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424 w 1340"/>
                <a:gd name="T1" fmla="*/ 29 h 1191"/>
                <a:gd name="T2" fmla="*/ 63 w 1340"/>
                <a:gd name="T3" fmla="*/ 42 h 1191"/>
                <a:gd name="T4" fmla="*/ 45 w 1340"/>
                <a:gd name="T5" fmla="*/ 284 h 1191"/>
                <a:gd name="T6" fmla="*/ 22 w 1340"/>
                <a:gd name="T7" fmla="*/ 508 h 1191"/>
                <a:gd name="T8" fmla="*/ 86 w 1340"/>
                <a:gd name="T9" fmla="*/ 614 h 1191"/>
                <a:gd name="T10" fmla="*/ 414 w 1340"/>
                <a:gd name="T11" fmla="*/ 619 h 1191"/>
                <a:gd name="T12" fmla="*/ 493 w 1340"/>
                <a:gd name="T13" fmla="*/ 797 h 1191"/>
                <a:gd name="T14" fmla="*/ 950 w 1340"/>
                <a:gd name="T15" fmla="*/ 776 h 1191"/>
                <a:gd name="T16" fmla="*/ 983 w 1340"/>
                <a:gd name="T17" fmla="*/ 403 h 1191"/>
                <a:gd name="T18" fmla="*/ 928 w 1340"/>
                <a:gd name="T19" fmla="*/ 241 h 1191"/>
                <a:gd name="T20" fmla="*/ 585 w 1340"/>
                <a:gd name="T21" fmla="*/ 203 h 1191"/>
                <a:gd name="T22" fmla="*/ 424 w 1340"/>
                <a:gd name="T23" fmla="*/ 29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75" name="Freeform 7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21 w 2135"/>
                <a:gd name="T1" fmla="*/ 461 h 1662"/>
                <a:gd name="T2" fmla="*/ 81 w 2135"/>
                <a:gd name="T3" fmla="*/ 54 h 1662"/>
                <a:gd name="T4" fmla="*/ 506 w 2135"/>
                <a:gd name="T5" fmla="*/ 139 h 1662"/>
                <a:gd name="T6" fmla="*/ 931 w 2135"/>
                <a:gd name="T7" fmla="*/ 71 h 1662"/>
                <a:gd name="T8" fmla="*/ 1541 w 2135"/>
                <a:gd name="T9" fmla="*/ 288 h 1662"/>
                <a:gd name="T10" fmla="*/ 1551 w 2135"/>
                <a:gd name="T11" fmla="*/ 809 h 1662"/>
                <a:gd name="T12" fmla="*/ 1218 w 2135"/>
                <a:gd name="T13" fmla="*/ 1132 h 1662"/>
                <a:gd name="T14" fmla="*/ 627 w 2135"/>
                <a:gd name="T15" fmla="*/ 1072 h 1662"/>
                <a:gd name="T16" fmla="*/ 386 w 2135"/>
                <a:gd name="T17" fmla="*/ 898 h 1662"/>
                <a:gd name="T18" fmla="*/ 141 w 2135"/>
                <a:gd name="T19" fmla="*/ 755 h 1662"/>
                <a:gd name="T20" fmla="*/ 21 w 2135"/>
                <a:gd name="T21" fmla="*/ 461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76" name="Group 8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1039" name="Object 9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1039" name="Clip" r:id="rId3" imgW="1305000" imgH="1085760" progId="MS_ClipArt_Gallery.2">
                  <p:embed/>
                </p:oleObj>
              </a:graphicData>
            </a:graphic>
          </p:graphicFrame>
          <p:graphicFrame>
            <p:nvGraphicFramePr>
              <p:cNvPr id="1040" name="Object 10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1040" name="Clip" r:id="rId4" imgW="676440" imgH="485640" progId="MS_ClipArt_Gallery.2">
                  <p:embed/>
                </p:oleObj>
              </a:graphicData>
            </a:graphic>
          </p:graphicFrame>
          <p:sp>
            <p:nvSpPr>
              <p:cNvPr id="1277" name="Line 11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77" name="Group 12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1037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1037" name="Clip" r:id="rId5" imgW="1305000" imgH="1085760" progId="MS_ClipArt_Gallery.2">
                  <p:embed/>
                </p:oleObj>
              </a:graphicData>
            </a:graphic>
          </p:graphicFrame>
          <p:graphicFrame>
            <p:nvGraphicFramePr>
              <p:cNvPr id="1038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1038" name="Clip" r:id="rId6" imgW="676440" imgH="485640" progId="MS_ClipArt_Gallery.2">
                  <p:embed/>
                </p:oleObj>
              </a:graphicData>
            </a:graphic>
          </p:graphicFrame>
          <p:sp>
            <p:nvSpPr>
              <p:cNvPr id="1276" name="Line 15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78" name="Group 16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1273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4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5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79" name="Group 20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1265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6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7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9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0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1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2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80" name="Group 29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1262" name="Oval 30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3" name="Oval 31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" name="Oval 32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081" name="Line 33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82" name="Line 34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83" name="Line 35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84" name="Line 36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85" name="Line 37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86" name="Line 38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87" name="Group 39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1254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5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6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7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8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1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88" name="Group 48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1035" name="Object 49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p:oleObj spid="_x0000_s1035" name="Clip" r:id="rId7" imgW="1305000" imgH="1085760" progId="MS_ClipArt_Gallery.2">
                  <p:embed/>
                </p:oleObj>
              </a:graphicData>
            </a:graphic>
          </p:graphicFrame>
          <p:sp>
            <p:nvSpPr>
              <p:cNvPr id="1247" name="Line 50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aphicFrame>
            <p:nvGraphicFramePr>
              <p:cNvPr id="1036" name="Object 51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p:oleObj spid="_x0000_s1036" name="Clip" r:id="rId8" imgW="1305000" imgH="1085760" progId="MS_ClipArt_Gallery.2">
                  <p:embed/>
                </p:oleObj>
              </a:graphicData>
            </a:graphic>
          </p:graphicFrame>
          <p:sp>
            <p:nvSpPr>
              <p:cNvPr id="1248" name="Line 52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9" name="Group 53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1251" name="Oval 54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2" name="Oval 55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3" name="Oval 56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50" name="Line 57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aphicFrame>
          <p:nvGraphicFramePr>
            <p:cNvPr id="1026" name="Object 58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p:oleObj spid="_x0000_s1026" name="Clip" r:id="rId9" imgW="1305000" imgH="1085760" progId="MS_ClipArt_Gallery.2">
                <p:embed/>
              </p:oleObj>
            </a:graphicData>
          </a:graphic>
        </p:graphicFrame>
        <p:graphicFrame>
          <p:nvGraphicFramePr>
            <p:cNvPr id="1027" name="Object 59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p:oleObj spid="_x0000_s1027" name="Clip" r:id="rId10" imgW="1305000" imgH="1085760" progId="MS_ClipArt_Gallery.2">
                <p:embed/>
              </p:oleObj>
            </a:graphicData>
          </a:graphic>
        </p:graphicFrame>
        <p:sp>
          <p:nvSpPr>
            <p:cNvPr id="1089" name="Oval 60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0" name="Oval 61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1" name="Oval 62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2" name="Line 63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3" name="Line 64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4" name="Line 65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5" name="Line 66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6" name="Line 67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97" name="Line 68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028" name="Object 69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p:oleObj spid="_x0000_s1028" name="Clip" r:id="rId11" imgW="981000" imgH="1209600" progId="MS_ClipArt_Gallery.2">
                <p:embed/>
              </p:oleObj>
            </a:graphicData>
          </a:graphic>
        </p:graphicFrame>
        <p:graphicFrame>
          <p:nvGraphicFramePr>
            <p:cNvPr id="1029" name="Object 70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p:oleObj spid="_x0000_s1029" name="Clip" r:id="rId12" imgW="981000" imgH="1209600" progId="MS_ClipArt_Gallery.2">
                <p:embed/>
              </p:oleObj>
            </a:graphicData>
          </a:graphic>
        </p:graphicFrame>
        <p:sp>
          <p:nvSpPr>
            <p:cNvPr id="1098" name="Freeform 71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62 h 228"/>
                <a:gd name="T2" fmla="*/ 333 w 972"/>
                <a:gd name="T3" fmla="*/ 7 h 228"/>
                <a:gd name="T4" fmla="*/ 749 w 972"/>
                <a:gd name="T5" fmla="*/ 121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99" name="Group 72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1033" name="Object 7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3" name="Clip" r:id="rId13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4" name="Object 7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4" name="Clip" r:id="rId14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1100" name="Group 75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1031" name="Object 7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1" name="Clip" r:id="rId15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2" name="Object 7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2" name="Clip" r:id="rId16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1101" name="Group 78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1030" name="Object 79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p:oleObj spid="_x0000_s1030" name="Clip" r:id="rId17" imgW="819000" imgH="847800" progId="MS_ClipArt_Gallery.2">
                  <p:embed/>
                </p:oleObj>
              </a:graphicData>
            </a:graphic>
          </p:graphicFrame>
          <p:sp>
            <p:nvSpPr>
              <p:cNvPr id="1246" name="Rectangle 80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102" name="Line 81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03" name="Group 82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1238" name="AutoShape 8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9" name="Rectangle 8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" name="Rectangle 8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1" name="AutoShape 8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2" name="Line 8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3" name="Line 8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" name="Rectangle 8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5" name="Rectangle 9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04" name="Group 91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1230" name="AutoShape 9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1" name="Rectangle 9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2" name="Rectangle 9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3" name="AutoShape 9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4" name="Line 9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5" name="Line 9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6" name="Rectangle 9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7" name="Rectangle 9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105" name="Line 100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" name="Line 101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7" name="Line 102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8" name="Line 103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9" name="Line 104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0" name="Line 105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1" name="Line 106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2" name="Line 107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3" name="Line 108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4" name="Line 109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5" name="Line 110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6" name="Line 111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17" name="Group 112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1217" name="Oval 11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8" name="Line 11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9" name="Line 11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0" name="Rectangle 11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1" name="Oval 11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22" name="Group 11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27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8" name="Line 1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9" name="Line 1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23" name="Group 12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24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5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6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18" name="Group 126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1204" name="Oval 12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5" name="Line 12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6" name="Line 12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7" name="Rectangle 13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08" name="Oval 13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09" name="Group 13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4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5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6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" name="Group 13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1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2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3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19" name="Group 140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1191" name="Oval 14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2" name="Line 14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3" name="Line 14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4" name="Rectangle 14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95" name="Oval 14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96" name="Group 14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1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2" name="Line 1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3" name="Line 1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97" name="Group 15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98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99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0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20" name="Group 154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1178" name="Oval 15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9" name="Line 15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0" name="Line 15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1" name="Rectangle 15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82" name="Oval 15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83" name="Group 16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88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9" name="Line 1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90" name="Line 1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84" name="Group 16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85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6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7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21" name="Group 168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1165" name="Oval 16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66" name="Line 17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67" name="Line 17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68" name="Rectangle 17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9" name="Oval 17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70" name="Group 17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75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76" name="Line 1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77" name="Line 1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71" name="Group 17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72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73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74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22" name="Group 182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1152" name="Oval 18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3" name="Line 18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4" name="Line 18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5" name="Rectangle 18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56" name="Oval 18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57" name="Group 18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62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63" name="Line 1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64" name="Line 1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58" name="Group 19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59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60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61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23" name="Group 196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1139" name="Oval 19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0" name="Line 19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1" name="Line 19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2" name="Rectangle 20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43" name="Oval 20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44" name="Group 20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49" name="Line 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50" name="Line 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51" name="Line 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" name="Group 20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46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47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48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124" name="Group 210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1126" name="Oval 21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27" name="Line 21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28" name="Line 21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29" name="Rectangle 21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30" name="Oval 21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31" name="Group 21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36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37" name="Line 2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38" name="Line 2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32" name="Group 22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33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34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35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125" name="Line 224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45" name="Group 225"/>
          <p:cNvGrpSpPr>
            <a:grpSpLocks/>
          </p:cNvGrpSpPr>
          <p:nvPr/>
        </p:nvGrpSpPr>
        <p:grpSpPr bwMode="auto">
          <a:xfrm>
            <a:off x="4740275" y="1500188"/>
            <a:ext cx="3738563" cy="3830637"/>
            <a:chOff x="2986" y="945"/>
            <a:chExt cx="2355" cy="2413"/>
          </a:xfrm>
        </p:grpSpPr>
        <p:grpSp>
          <p:nvGrpSpPr>
            <p:cNvPr id="1047" name="Group 226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1066" name="Rectangle 227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7" name="Rectangle 228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8" name="Rectangle 229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9" name="Text Box 230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>
                    <a:solidFill>
                      <a:schemeClr val="bg1"/>
                    </a:solidFill>
                    <a:latin typeface="Comic Sans MS" pitchFamily="66" charset="0"/>
                  </a:rPr>
                  <a:t>application</a:t>
                </a:r>
                <a:endParaRPr lang="en-US" sz="1000">
                  <a:latin typeface="Comic Sans MS" pitchFamily="66" charset="0"/>
                </a:endParaRPr>
              </a:p>
              <a:p>
                <a:r>
                  <a:rPr lang="en-US" sz="10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0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000">
                    <a:latin typeface="Comic Sans MS" pitchFamily="66" charset="0"/>
                  </a:rPr>
                  <a:t>data link</a:t>
                </a:r>
              </a:p>
              <a:p>
                <a:r>
                  <a:rPr lang="en-US" sz="1000">
                    <a:latin typeface="Comic Sans MS" pitchFamily="66" charset="0"/>
                  </a:rPr>
                  <a:t>physical</a:t>
                </a:r>
                <a:endParaRPr lang="en-US"/>
              </a:p>
            </p:txBody>
          </p:sp>
          <p:sp>
            <p:nvSpPr>
              <p:cNvPr id="1070" name="Line 231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71" name="Line 232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72" name="Line 233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48" name="Group 234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1059" name="Rectangle 235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0" name="Rectangle 236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1" name="Rectangle 237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2" name="Text Box 238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>
                    <a:solidFill>
                      <a:schemeClr val="bg1"/>
                    </a:solidFill>
                    <a:latin typeface="Comic Sans MS" pitchFamily="66" charset="0"/>
                  </a:rPr>
                  <a:t>application</a:t>
                </a:r>
                <a:endParaRPr lang="en-US" sz="1000">
                  <a:latin typeface="Comic Sans MS" pitchFamily="66" charset="0"/>
                </a:endParaRPr>
              </a:p>
              <a:p>
                <a:r>
                  <a:rPr lang="en-US" sz="10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0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000">
                    <a:latin typeface="Comic Sans MS" pitchFamily="66" charset="0"/>
                  </a:rPr>
                  <a:t>data link</a:t>
                </a:r>
              </a:p>
              <a:p>
                <a:r>
                  <a:rPr lang="en-US" sz="1000">
                    <a:latin typeface="Comic Sans MS" pitchFamily="66" charset="0"/>
                  </a:rPr>
                  <a:t>physical</a:t>
                </a:r>
                <a:endParaRPr lang="en-US"/>
              </a:p>
            </p:txBody>
          </p:sp>
          <p:sp>
            <p:nvSpPr>
              <p:cNvPr id="1063" name="Line 23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4" name="Line 24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5" name="Line 24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49" name="Group 242"/>
            <p:cNvGrpSpPr>
              <a:grpSpLocks/>
            </p:cNvGrpSpPr>
            <p:nvPr/>
          </p:nvGrpSpPr>
          <p:grpSpPr bwMode="auto">
            <a:xfrm>
              <a:off x="3352" y="2817"/>
              <a:ext cx="513" cy="541"/>
              <a:chOff x="2938" y="2925"/>
              <a:chExt cx="513" cy="541"/>
            </a:xfrm>
          </p:grpSpPr>
          <p:sp>
            <p:nvSpPr>
              <p:cNvPr id="1052" name="Rectangle 243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3" name="Rectangle 24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4" name="Rectangle 24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5" name="Text Box 246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>
                    <a:solidFill>
                      <a:schemeClr val="bg1"/>
                    </a:solidFill>
                    <a:latin typeface="Comic Sans MS" pitchFamily="66" charset="0"/>
                  </a:rPr>
                  <a:t>application</a:t>
                </a:r>
                <a:endParaRPr lang="en-US" sz="1000">
                  <a:latin typeface="Comic Sans MS" pitchFamily="66" charset="0"/>
                </a:endParaRPr>
              </a:p>
              <a:p>
                <a:r>
                  <a:rPr lang="en-US" sz="10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0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000">
                    <a:latin typeface="Comic Sans MS" pitchFamily="66" charset="0"/>
                  </a:rPr>
                  <a:t>data link</a:t>
                </a:r>
              </a:p>
              <a:p>
                <a:r>
                  <a:rPr lang="en-US" sz="1000">
                    <a:latin typeface="Comic Sans MS" pitchFamily="66" charset="0"/>
                  </a:rPr>
                  <a:t>physical</a:t>
                </a:r>
                <a:endParaRPr lang="en-US"/>
              </a:p>
            </p:txBody>
          </p:sp>
          <p:sp>
            <p:nvSpPr>
              <p:cNvPr id="1056" name="Line 247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7" name="Line 248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8" name="Line 249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050" name="Line 250"/>
            <p:cNvSpPr>
              <a:spLocks noChangeShapeType="1"/>
            </p:cNvSpPr>
            <p:nvPr/>
          </p:nvSpPr>
          <p:spPr bwMode="auto">
            <a:xfrm>
              <a:off x="3480" y="1020"/>
              <a:ext cx="1380" cy="179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1" name="Line 251"/>
            <p:cNvSpPr>
              <a:spLocks noChangeShapeType="1"/>
            </p:cNvSpPr>
            <p:nvPr/>
          </p:nvSpPr>
          <p:spPr bwMode="auto">
            <a:xfrm flipV="1">
              <a:off x="3846" y="2850"/>
              <a:ext cx="1002" cy="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3CA1C-F348-4C95-A1D6-2110F24FDA5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Electronic Mail: smtp </a:t>
            </a:r>
            <a:r>
              <a:rPr lang="en-US" sz="2800" smtClean="0"/>
              <a:t>[RFC 821, 2821]</a:t>
            </a:r>
            <a:endParaRPr lang="en-US" sz="360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324725" cy="4648200"/>
          </a:xfrm>
        </p:spPr>
        <p:txBody>
          <a:bodyPr/>
          <a:lstStyle/>
          <a:p>
            <a:r>
              <a:rPr lang="en-US" sz="2000" smtClean="0"/>
              <a:t>uses TCP to reliably transfer email msg from client to server, port 25</a:t>
            </a:r>
          </a:p>
          <a:p>
            <a:r>
              <a:rPr lang="en-US" sz="2000" smtClean="0"/>
              <a:t>direct transfer: sending server to receiving server</a:t>
            </a:r>
          </a:p>
          <a:p>
            <a:r>
              <a:rPr lang="en-US" sz="2000" smtClean="0"/>
              <a:t>three phases of transfer</a:t>
            </a:r>
          </a:p>
          <a:p>
            <a:pPr lvl="1"/>
            <a:r>
              <a:rPr lang="en-US" sz="2000" smtClean="0"/>
              <a:t>handshaking (greeting)</a:t>
            </a:r>
          </a:p>
          <a:p>
            <a:pPr lvl="1"/>
            <a:r>
              <a:rPr lang="en-US" sz="2000" smtClean="0"/>
              <a:t>transfer of messages</a:t>
            </a:r>
          </a:p>
          <a:p>
            <a:pPr lvl="1"/>
            <a:r>
              <a:rPr lang="en-US" sz="2000" smtClean="0"/>
              <a:t>closure</a:t>
            </a:r>
          </a:p>
          <a:p>
            <a:r>
              <a:rPr lang="en-US" sz="2000" smtClean="0"/>
              <a:t>command/response interaction</a:t>
            </a:r>
            <a:endParaRPr lang="en-US" sz="2000" smtClean="0">
              <a:solidFill>
                <a:schemeClr val="accent2"/>
              </a:solidFill>
            </a:endParaRPr>
          </a:p>
          <a:p>
            <a:pPr lvl="1"/>
            <a:r>
              <a:rPr lang="en-US" sz="2000" smtClean="0">
                <a:solidFill>
                  <a:schemeClr val="accent2"/>
                </a:solidFill>
              </a:rPr>
              <a:t>commands:</a:t>
            </a:r>
            <a:r>
              <a:rPr lang="en-US" sz="2000" smtClean="0"/>
              <a:t> ASCII text</a:t>
            </a:r>
          </a:p>
          <a:p>
            <a:pPr lvl="1"/>
            <a:r>
              <a:rPr lang="en-US" sz="2000" smtClean="0">
                <a:solidFill>
                  <a:schemeClr val="accent2"/>
                </a:solidFill>
              </a:rPr>
              <a:t>response:</a:t>
            </a:r>
            <a:r>
              <a:rPr lang="en-US" sz="2000" smtClean="0"/>
              <a:t> status code and phrase</a:t>
            </a:r>
          </a:p>
          <a:p>
            <a:r>
              <a:rPr lang="en-US" sz="2400" smtClean="0"/>
              <a:t>messages must be in </a:t>
            </a:r>
            <a:r>
              <a:rPr lang="en-US" sz="2400" smtClean="0">
                <a:solidFill>
                  <a:srgbClr val="FF0000"/>
                </a:solidFill>
              </a:rPr>
              <a:t>7-bit ASCII</a:t>
            </a:r>
          </a:p>
          <a:p>
            <a:pPr lvl="1"/>
            <a:endParaRPr lang="en-US" sz="2000" smtClean="0"/>
          </a:p>
          <a:p>
            <a:pPr lvl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B04617-8EE0-4879-A920-536FA4E9357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Sample smtp interaction</a:t>
            </a:r>
            <a:endParaRPr lang="en-US" smtClean="0"/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     S: 220 hamburger.edu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HELO crepes.fr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 Hello crepes.fr, pleased to meet you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MAIL FROM: &lt;alice@crepes.fr&gt;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alice@crepes.fr... Sender ok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RCPT TO: &lt;bob@hamburger.edu&gt;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bob@hamburger.edu ... Recipient ok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DATA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354 Enter mail, end with "." on a line by itself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Do you like ketchup?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  How about pickles?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.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Message accepted for delivery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QUIT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221 hamburger.edu closing connection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A16494-55CF-4A6A-9641-85A19EBAA856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try smtp interaction for yourself: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smtClean="0">
                <a:latin typeface="Courier New" pitchFamily="49" charset="0"/>
              </a:rPr>
              <a:t>telnet servername 25</a:t>
            </a:r>
            <a:endParaRPr lang="en-US" sz="2400" smtClean="0"/>
          </a:p>
          <a:p>
            <a:r>
              <a:rPr lang="en-US" sz="2400" smtClean="0"/>
              <a:t>see 220 reply from server</a:t>
            </a:r>
          </a:p>
          <a:p>
            <a:r>
              <a:rPr lang="en-US" sz="2400" smtClean="0"/>
              <a:t>enter HELO, MAIL FROM, RCPT TO, DATA, QUIT commands</a:t>
            </a:r>
            <a:r>
              <a:rPr lang="en-US" smtClean="0"/>
              <a:t> </a:t>
            </a:r>
          </a:p>
          <a:p>
            <a:pPr>
              <a:buFont typeface="ZapfDingbats" pitchFamily="82" charset="2"/>
              <a:buNone/>
            </a:pPr>
            <a:r>
              <a:rPr lang="en-US" sz="2400" smtClean="0"/>
              <a:t>above lets you send email without using email client (reader)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AD37F-4EE3-4439-925A-3330405AFBC7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Mail message format</a:t>
            </a:r>
            <a:endParaRPr lang="en-US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/>
              <a:t>smtp: protocol for exchanging email msgs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RFC 822: standard for text message format:</a:t>
            </a:r>
          </a:p>
          <a:p>
            <a:r>
              <a:rPr lang="en-US" sz="2000" smtClean="0"/>
              <a:t>header lines, e.g.,</a:t>
            </a:r>
          </a:p>
          <a:p>
            <a:pPr lvl="1"/>
            <a:r>
              <a:rPr lang="en-US" sz="1800" smtClean="0"/>
              <a:t>To:</a:t>
            </a:r>
          </a:p>
          <a:p>
            <a:pPr lvl="1"/>
            <a:r>
              <a:rPr lang="en-US" sz="1800" smtClean="0"/>
              <a:t>From:</a:t>
            </a:r>
          </a:p>
          <a:p>
            <a:pPr lvl="1"/>
            <a:r>
              <a:rPr lang="en-US" sz="1800" smtClean="0"/>
              <a:t>Subject:</a:t>
            </a:r>
          </a:p>
          <a:p>
            <a:pPr lvl="1">
              <a:buFont typeface="ZapfDingbats" pitchFamily="82" charset="2"/>
              <a:buNone/>
            </a:pPr>
            <a:r>
              <a:rPr lang="en-US" sz="1800" i="1" smtClean="0">
                <a:solidFill>
                  <a:srgbClr val="FF0000"/>
                </a:solidFill>
              </a:rPr>
              <a:t>different</a:t>
            </a:r>
            <a:r>
              <a:rPr lang="en-US" sz="1800" i="1" smtClean="0">
                <a:solidFill>
                  <a:srgbClr val="66FFCC"/>
                </a:solidFill>
              </a:rPr>
              <a:t> </a:t>
            </a:r>
            <a:r>
              <a:rPr lang="en-US" sz="1800" i="1" smtClean="0"/>
              <a:t>from smtp commands</a:t>
            </a:r>
            <a:r>
              <a:rPr lang="en-US" sz="1800" smtClean="0"/>
              <a:t>!</a:t>
            </a:r>
          </a:p>
          <a:p>
            <a:r>
              <a:rPr lang="en-US" sz="2000" smtClean="0"/>
              <a:t>body</a:t>
            </a:r>
          </a:p>
          <a:p>
            <a:pPr lvl="1"/>
            <a:r>
              <a:rPr lang="en-US" sz="1800" smtClean="0"/>
              <a:t>the “message”, ASCII characters only</a:t>
            </a:r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header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body</a:t>
            </a:r>
          </a:p>
        </p:txBody>
      </p:sp>
      <p:sp>
        <p:nvSpPr>
          <p:cNvPr id="50184" name="Rectangle 9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5" name="Line 10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6" name="Line 11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7" name="Text Box 13"/>
          <p:cNvSpPr txBox="1">
            <a:spLocks noChangeArrowheads="1"/>
          </p:cNvSpPr>
          <p:nvPr/>
        </p:nvSpPr>
        <p:spPr bwMode="auto">
          <a:xfrm>
            <a:off x="8132763" y="2112963"/>
            <a:ext cx="80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blank</a:t>
            </a:r>
          </a:p>
          <a:p>
            <a:r>
              <a:rPr lang="en-US" sz="2000">
                <a:latin typeface="Comic Sans MS" pitchFamily="66" charset="0"/>
              </a:rPr>
              <a:t>line</a:t>
            </a:r>
          </a:p>
        </p:txBody>
      </p:sp>
      <p:sp>
        <p:nvSpPr>
          <p:cNvPr id="50188" name="Line 14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FC2B85-1EED-43DE-8819-4E4CF2AC528B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1143000"/>
          </a:xfrm>
        </p:spPr>
        <p:txBody>
          <a:bodyPr/>
          <a:lstStyle/>
          <a:p>
            <a:r>
              <a:rPr lang="en-US" sz="3200" smtClean="0"/>
              <a:t>Message format: multimedia extensions</a:t>
            </a:r>
            <a:endParaRPr lang="en-US" smtClean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384300"/>
            <a:ext cx="7327900" cy="4648200"/>
          </a:xfrm>
        </p:spPr>
        <p:txBody>
          <a:bodyPr/>
          <a:lstStyle/>
          <a:p>
            <a:r>
              <a:rPr lang="en-US" sz="2000" smtClean="0"/>
              <a:t>MIME: multimedia mail extension, RFC 2045, 2056</a:t>
            </a:r>
          </a:p>
          <a:p>
            <a:r>
              <a:rPr lang="en-US" sz="2000" smtClean="0"/>
              <a:t>additional lines in msg header declare MIME content type</a:t>
            </a:r>
            <a:endParaRPr lang="en-US" sz="2400" smtClean="0"/>
          </a:p>
        </p:txBody>
      </p:sp>
      <p:grpSp>
        <p:nvGrpSpPr>
          <p:cNvPr id="51206" name="Group 10"/>
          <p:cNvGrpSpPr>
            <a:grpSpLocks/>
          </p:cNvGrpSpPr>
          <p:nvPr/>
        </p:nvGrpSpPr>
        <p:grpSpPr bwMode="auto">
          <a:xfrm>
            <a:off x="3943350" y="2851150"/>
            <a:ext cx="5003800" cy="3113088"/>
            <a:chOff x="1424" y="1808"/>
            <a:chExt cx="3152" cy="2152"/>
          </a:xfrm>
        </p:grpSpPr>
        <p:sp>
          <p:nvSpPr>
            <p:cNvPr id="51216" name="Text Box 5"/>
            <p:cNvSpPr txBox="1">
              <a:spLocks noChangeArrowheads="1"/>
            </p:cNvSpPr>
            <p:nvPr/>
          </p:nvSpPr>
          <p:spPr bwMode="auto">
            <a:xfrm>
              <a:off x="1440" y="1808"/>
              <a:ext cx="3136" cy="2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Courier New" pitchFamily="49" charset="0"/>
                </a:rPr>
                <a:t>From: alice@crepes.fr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To: bob@hamburger.edu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Subject: Picture of yummy crepe.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MIME-Version: 1.0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Content-Transfer-Encoding: base64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Content-Type: image/jpeg</a:t>
              </a:r>
            </a:p>
            <a:p>
              <a:pPr algn="l"/>
              <a:endParaRPr lang="en-US" sz="1800" b="1">
                <a:latin typeface="Courier New" pitchFamily="49" charset="0"/>
              </a:endParaRPr>
            </a:p>
            <a:p>
              <a:pPr algn="l"/>
              <a:r>
                <a:rPr lang="en-US" sz="1800" b="1">
                  <a:latin typeface="Courier New" pitchFamily="49" charset="0"/>
                </a:rPr>
                <a:t>base64 encoded data .....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.........................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......base64 encoded data </a:t>
              </a:r>
            </a:p>
            <a:p>
              <a:pPr algn="l"/>
              <a:r>
                <a:rPr lang="en-US" sz="1800" b="1">
                  <a:latin typeface="Courier New" pitchFamily="49" charset="0"/>
                </a:rPr>
                <a:t> </a:t>
              </a:r>
            </a:p>
          </p:txBody>
        </p:sp>
        <p:sp>
          <p:nvSpPr>
            <p:cNvPr id="51217" name="Rectangle 9"/>
            <p:cNvSpPr>
              <a:spLocks noChangeArrowheads="1"/>
            </p:cNvSpPr>
            <p:nvPr/>
          </p:nvSpPr>
          <p:spPr bwMode="auto">
            <a:xfrm>
              <a:off x="1424" y="1808"/>
              <a:ext cx="2984" cy="20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207" name="Text Box 11"/>
          <p:cNvSpPr txBox="1">
            <a:spLocks noChangeArrowheads="1"/>
          </p:cNvSpPr>
          <p:nvPr/>
        </p:nvSpPr>
        <p:spPr bwMode="auto">
          <a:xfrm>
            <a:off x="114300" y="4348163"/>
            <a:ext cx="2825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multimedia data</a:t>
            </a:r>
          </a:p>
          <a:p>
            <a:pPr algn="r"/>
            <a:r>
              <a:rPr lang="en-US" sz="2000">
                <a:latin typeface="Comic Sans MS" pitchFamily="66" charset="0"/>
              </a:rPr>
              <a:t>type, subtype, </a:t>
            </a:r>
          </a:p>
          <a:p>
            <a:pPr algn="r"/>
            <a:r>
              <a:rPr lang="en-US" sz="2000">
                <a:latin typeface="Comic Sans MS" pitchFamily="66" charset="0"/>
              </a:rPr>
              <a:t>parameter declaration</a:t>
            </a:r>
            <a:endParaRPr lang="en-US"/>
          </a:p>
        </p:txBody>
      </p:sp>
      <p:sp>
        <p:nvSpPr>
          <p:cNvPr id="51208" name="Text Box 12"/>
          <p:cNvSpPr txBox="1">
            <a:spLocks noChangeArrowheads="1"/>
          </p:cNvSpPr>
          <p:nvPr/>
        </p:nvSpPr>
        <p:spPr bwMode="auto">
          <a:xfrm>
            <a:off x="900113" y="3560763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method used</a:t>
            </a:r>
          </a:p>
          <a:p>
            <a:pPr algn="r"/>
            <a:r>
              <a:rPr lang="en-US" sz="2000">
                <a:latin typeface="Comic Sans MS" pitchFamily="66" charset="0"/>
              </a:rPr>
              <a:t>to encode data</a:t>
            </a:r>
            <a:endParaRPr lang="en-US"/>
          </a:p>
        </p:txBody>
      </p:sp>
      <p:sp>
        <p:nvSpPr>
          <p:cNvPr id="51209" name="Text Box 13"/>
          <p:cNvSpPr txBox="1">
            <a:spLocks noChangeArrowheads="1"/>
          </p:cNvSpPr>
          <p:nvPr/>
        </p:nvSpPr>
        <p:spPr bwMode="auto">
          <a:xfrm>
            <a:off x="973138" y="300196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MIME version</a:t>
            </a:r>
            <a:endParaRPr lang="en-US"/>
          </a:p>
        </p:txBody>
      </p:sp>
      <p:sp>
        <p:nvSpPr>
          <p:cNvPr id="51210" name="Text Box 14"/>
          <p:cNvSpPr txBox="1">
            <a:spLocks noChangeArrowheads="1"/>
          </p:cNvSpPr>
          <p:nvPr/>
        </p:nvSpPr>
        <p:spPr bwMode="auto">
          <a:xfrm>
            <a:off x="-617538" y="5275263"/>
            <a:ext cx="4416426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Comic Sans MS" pitchFamily="66" charset="0"/>
              </a:rPr>
              <a:t>encoded data</a:t>
            </a:r>
          </a:p>
          <a:p>
            <a:pPr algn="r"/>
            <a:r>
              <a:rPr lang="en-US" sz="1600">
                <a:latin typeface="Comic Sans MS" pitchFamily="66" charset="0"/>
              </a:rPr>
              <a:t>(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base 64</a:t>
            </a:r>
            <a:r>
              <a:rPr lang="en-US" sz="1600">
                <a:latin typeface="Comic Sans MS" pitchFamily="66" charset="0"/>
              </a:rPr>
              <a:t>: encode everything </a:t>
            </a:r>
          </a:p>
          <a:p>
            <a:pPr algn="r"/>
            <a:r>
              <a:rPr lang="en-US" sz="1600">
                <a:latin typeface="Comic Sans MS" pitchFamily="66" charset="0"/>
              </a:rPr>
              <a:t>in A-Z, a-z, 0-9, +, /; good for binary </a:t>
            </a:r>
          </a:p>
          <a:p>
            <a:pPr algn="r"/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quoted-printable</a:t>
            </a:r>
            <a:r>
              <a:rPr lang="en-US" sz="1600">
                <a:latin typeface="Comic Sans MS" pitchFamily="66" charset="0"/>
              </a:rPr>
              <a:t>: 8-bit chars = </a:t>
            </a:r>
          </a:p>
          <a:p>
            <a:pPr algn="r"/>
            <a:r>
              <a:rPr lang="en-US" sz="1600">
                <a:latin typeface="Comic Sans MS" pitchFamily="66" charset="0"/>
              </a:rPr>
              <a:t>“= [hd  hd]” (hd= hexadecimal digit); </a:t>
            </a:r>
          </a:p>
          <a:p>
            <a:pPr algn="r"/>
            <a:r>
              <a:rPr lang="en-US" sz="1600">
                <a:latin typeface="Comic Sans MS" pitchFamily="66" charset="0"/>
              </a:rPr>
              <a:t>good for ascii extensions </a:t>
            </a:r>
            <a:endParaRPr lang="en-US" sz="1800"/>
          </a:p>
        </p:txBody>
      </p:sp>
      <p:sp>
        <p:nvSpPr>
          <p:cNvPr id="51211" name="Line 15"/>
          <p:cNvSpPr>
            <a:spLocks noChangeShapeType="1"/>
          </p:cNvSpPr>
          <p:nvPr/>
        </p:nvSpPr>
        <p:spPr bwMode="auto">
          <a:xfrm>
            <a:off x="2857500" y="3276600"/>
            <a:ext cx="1155700" cy="546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12" name="Line 16"/>
          <p:cNvSpPr>
            <a:spLocks noChangeShapeType="1"/>
          </p:cNvSpPr>
          <p:nvPr/>
        </p:nvSpPr>
        <p:spPr bwMode="auto">
          <a:xfrm>
            <a:off x="2832100" y="3911600"/>
            <a:ext cx="1181100" cy="190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13" name="Line 17"/>
          <p:cNvSpPr>
            <a:spLocks noChangeShapeType="1"/>
          </p:cNvSpPr>
          <p:nvPr/>
        </p:nvSpPr>
        <p:spPr bwMode="auto">
          <a:xfrm flipV="1">
            <a:off x="2806700" y="4419600"/>
            <a:ext cx="1244600" cy="355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14" name="Line 18"/>
          <p:cNvSpPr>
            <a:spLocks noChangeShapeType="1"/>
          </p:cNvSpPr>
          <p:nvPr/>
        </p:nvSpPr>
        <p:spPr bwMode="auto">
          <a:xfrm flipV="1">
            <a:off x="2844800" y="5168900"/>
            <a:ext cx="1003300" cy="508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15" name="Freeform 19"/>
          <p:cNvSpPr>
            <a:spLocks/>
          </p:cNvSpPr>
          <p:nvPr/>
        </p:nvSpPr>
        <p:spPr bwMode="auto">
          <a:xfrm>
            <a:off x="3871913" y="4810125"/>
            <a:ext cx="309562" cy="881063"/>
          </a:xfrm>
          <a:custGeom>
            <a:avLst/>
            <a:gdLst>
              <a:gd name="T0" fmla="*/ 400703377 w 195"/>
              <a:gd name="T1" fmla="*/ 7561267 h 555"/>
              <a:gd name="T2" fmla="*/ 0 w 195"/>
              <a:gd name="T3" fmla="*/ 0 h 555"/>
              <a:gd name="T4" fmla="*/ 0 w 195"/>
              <a:gd name="T5" fmla="*/ 1398688088 h 555"/>
              <a:gd name="T6" fmla="*/ 491428926 w 195"/>
              <a:gd name="T7" fmla="*/ 1391126824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555"/>
              <a:gd name="T14" fmla="*/ 195 w 19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555">
                <a:moveTo>
                  <a:pt x="159" y="3"/>
                </a:moveTo>
                <a:lnTo>
                  <a:pt x="0" y="0"/>
                </a:lnTo>
                <a:lnTo>
                  <a:pt x="0" y="555"/>
                </a:lnTo>
                <a:lnTo>
                  <a:pt x="195" y="552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90C5DE-4618-469E-860B-E4D88FED6AF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MIME types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b="1" u="none" smtClean="0">
                <a:latin typeface="Courier New" pitchFamily="49" charset="0"/>
              </a:rPr>
              <a:t>Content-Type: type/subtype; parameters</a:t>
            </a:r>
            <a:endParaRPr lang="en-US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Text 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example subtypes: </a:t>
            </a:r>
            <a:r>
              <a:rPr lang="en-US" sz="2000" b="1" smtClean="0">
                <a:latin typeface="Courier New" pitchFamily="49" charset="0"/>
              </a:rPr>
              <a:t>plain, html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Image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example subtypes: </a:t>
            </a:r>
            <a:r>
              <a:rPr lang="en-US" sz="2000" b="1" smtClean="0">
                <a:latin typeface="Courier New" pitchFamily="49" charset="0"/>
              </a:rPr>
              <a:t>jpeg, gif</a:t>
            </a:r>
            <a:endParaRPr lang="en-US" sz="2000" smtClean="0"/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Audio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exampe subtypes: </a:t>
            </a:r>
            <a:r>
              <a:rPr lang="en-US" sz="2000" b="1" smtClean="0">
                <a:latin typeface="Courier New" pitchFamily="49" charset="0"/>
              </a:rPr>
              <a:t>basic</a:t>
            </a:r>
            <a:r>
              <a:rPr lang="en-US" sz="2000" smtClean="0"/>
              <a:t> (8-bit mu-law encoded), </a:t>
            </a:r>
            <a:r>
              <a:rPr lang="en-US" sz="2000" b="1" smtClean="0">
                <a:latin typeface="Courier New" pitchFamily="49" charset="0"/>
              </a:rPr>
              <a:t>32kadpcm </a:t>
            </a:r>
            <a:r>
              <a:rPr lang="en-US" sz="2000" b="1" smtClean="0"/>
              <a:t>(32 kbps coding)</a:t>
            </a:r>
            <a:endParaRPr lang="en-US" sz="2400" smtClean="0"/>
          </a:p>
        </p:txBody>
      </p:sp>
      <p:sp>
        <p:nvSpPr>
          <p:cNvPr id="5223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Video</a:t>
            </a:r>
            <a:endParaRPr lang="en-US" sz="2400" smtClean="0"/>
          </a:p>
          <a:p>
            <a:r>
              <a:rPr lang="en-US" sz="2000" smtClean="0"/>
              <a:t>example subtypes: </a:t>
            </a:r>
            <a:r>
              <a:rPr lang="en-US" sz="2000" b="1" smtClean="0">
                <a:latin typeface="Courier New" pitchFamily="49" charset="0"/>
              </a:rPr>
              <a:t>mpeg, quicktime</a:t>
            </a:r>
            <a:endParaRPr lang="en-US" sz="2400" b="1" smtClean="0">
              <a:latin typeface="Courier New" pitchFamily="49" charset="0"/>
            </a:endParaRPr>
          </a:p>
          <a:p>
            <a:endParaRPr lang="en-US" sz="2400" smtClean="0"/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Application</a:t>
            </a:r>
            <a:endParaRPr lang="en-US" sz="2400" smtClean="0"/>
          </a:p>
          <a:p>
            <a:r>
              <a:rPr lang="en-US" sz="2000" smtClean="0"/>
              <a:t>other data that must be processed by reader before “viewable”</a:t>
            </a:r>
          </a:p>
          <a:p>
            <a:r>
              <a:rPr lang="en-US" sz="2000" smtClean="0"/>
              <a:t>example subtypes: </a:t>
            </a:r>
            <a:r>
              <a:rPr lang="en-US" sz="2000" b="1" smtClean="0">
                <a:latin typeface="Courier New" pitchFamily="49" charset="0"/>
              </a:rPr>
              <a:t>msword, octet-stream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32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3D31E-434F-4756-8F6A-5EA6FC9EDD5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0"/>
            <a:ext cx="8382000" cy="638175"/>
          </a:xfrm>
        </p:spPr>
        <p:txBody>
          <a:bodyPr/>
          <a:lstStyle/>
          <a:p>
            <a:r>
              <a:rPr lang="en-US" sz="3200" smtClean="0"/>
              <a:t>Multipart Type</a:t>
            </a:r>
            <a:endParaRPr lang="en-US" smtClean="0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949325" y="650875"/>
            <a:ext cx="734695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 b="1">
                <a:latin typeface="Courier New" pitchFamily="49" charset="0"/>
              </a:rPr>
              <a:t>From: alice@crepes.fr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To: bob@hamburger.edu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Subject: Picture of yummy crepe.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MIME-Version: 1.0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Content-Type: multipart/mixed; boundary=98766789</a:t>
            </a:r>
          </a:p>
          <a:p>
            <a:pPr algn="l"/>
            <a:r>
              <a:rPr lang="en-US" sz="1600" b="1">
                <a:latin typeface="Courier New" pitchFamily="49" charset="0"/>
              </a:rPr>
              <a:t>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--98766789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Content-Transfer-Encoding: quoted-printable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Content-Type: text/plain</a:t>
            </a:r>
          </a:p>
          <a:p>
            <a:pPr algn="l"/>
            <a:endParaRPr lang="en-US" sz="1600" b="1">
              <a:latin typeface="Courier New" pitchFamily="49" charset="0"/>
            </a:endParaRPr>
          </a:p>
          <a:p>
            <a:pPr algn="l"/>
            <a:r>
              <a:rPr lang="en-US" sz="1600" b="1">
                <a:latin typeface="Courier New" pitchFamily="49" charset="0"/>
              </a:rPr>
              <a:t>Dear Bob,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Please find a picture of a crepe.</a:t>
            </a:r>
          </a:p>
          <a:p>
            <a:pPr algn="l"/>
            <a:r>
              <a:rPr lang="en-US" sz="1600" b="1">
                <a:latin typeface="Courier New" pitchFamily="49" charset="0"/>
              </a:rPr>
              <a:t>--98766789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Content-Transfer-Encoding: base64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Content-Type: image/jpeg</a:t>
            </a:r>
          </a:p>
          <a:p>
            <a:pPr algn="l"/>
            <a:endParaRPr lang="en-US" sz="1600" b="1">
              <a:latin typeface="Courier New" pitchFamily="49" charset="0"/>
            </a:endParaRPr>
          </a:p>
          <a:p>
            <a:pPr algn="l"/>
            <a:r>
              <a:rPr lang="en-US" sz="1600" b="1">
                <a:latin typeface="Courier New" pitchFamily="49" charset="0"/>
              </a:rPr>
              <a:t>base64 encoded data .....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.........................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......base64 encoded data </a:t>
            </a:r>
          </a:p>
          <a:p>
            <a:pPr algn="l"/>
            <a:r>
              <a:rPr lang="en-US" sz="1600" b="1">
                <a:latin typeface="Courier New" pitchFamily="49" charset="0"/>
              </a:rPr>
              <a:t>--98766789--</a:t>
            </a:r>
          </a:p>
          <a:p>
            <a:pPr algn="l"/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B791C-40A5-4F70-AB0C-3B672C693466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Mail access protocols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19450"/>
            <a:ext cx="7381875" cy="3254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SMTP: delivery/storage to receiver’s server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FF0000"/>
                </a:solidFill>
              </a:rPr>
              <a:t>Mail access protocol</a:t>
            </a:r>
            <a:r>
              <a:rPr lang="en-US" sz="1800" smtClean="0"/>
              <a:t>: retrieval from server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POP: Post Office Protocol [RFC 1939]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authorization (agent &lt;--&gt;server) and download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cannot re-read e-mail if he changes client 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IMAP: Internet Mail Access Protocol [RFC 1730]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Manipulation, organization (folders) of stored msgs (folders, etc)  on one place: the IMAP server 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keeps user state across sessions: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HTTP: Hotmail , Yahoo! Mail, etc.</a:t>
            </a: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1800" smtClean="0"/>
          </a:p>
        </p:txBody>
      </p:sp>
      <p:sp>
        <p:nvSpPr>
          <p:cNvPr id="9226" name="Line 6"/>
          <p:cNvSpPr>
            <a:spLocks noChangeShapeType="1"/>
          </p:cNvSpPr>
          <p:nvPr/>
        </p:nvSpPr>
        <p:spPr bwMode="auto">
          <a:xfrm>
            <a:off x="2238375" y="1847850"/>
            <a:ext cx="847725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9227" name="Group 32"/>
          <p:cNvGrpSpPr>
            <a:grpSpLocks/>
          </p:cNvGrpSpPr>
          <p:nvPr/>
        </p:nvGrpSpPr>
        <p:grpSpPr bwMode="auto">
          <a:xfrm>
            <a:off x="7018338" y="1536700"/>
            <a:ext cx="709612" cy="703263"/>
            <a:chOff x="4337" y="290"/>
            <a:chExt cx="447" cy="443"/>
          </a:xfrm>
        </p:grpSpPr>
        <p:graphicFrame>
          <p:nvGraphicFramePr>
            <p:cNvPr id="9221" name="Object 3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9221" name="Clip" r:id="rId3" imgW="1305000" imgH="1085760" progId="MS_ClipArt_Gallery.2">
                <p:embed/>
              </p:oleObj>
            </a:graphicData>
          </a:graphic>
        </p:graphicFrame>
        <p:grpSp>
          <p:nvGrpSpPr>
            <p:cNvPr id="9293" name="Group 34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9294" name="Rectangle 35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95" name="Text Box 36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Comic Sans MS" pitchFamily="66" charset="0"/>
                  </a:rPr>
                  <a:t>user</a:t>
                </a:r>
              </a:p>
              <a:p>
                <a:r>
                  <a:rPr lang="en-US" sz="1600">
                    <a:latin typeface="Comic Sans MS" pitchFamily="66" charset="0"/>
                  </a:rPr>
                  <a:t>agent</a:t>
                </a:r>
                <a:endParaRPr lang="en-US"/>
              </a:p>
            </p:txBody>
          </p:sp>
        </p:grpSp>
      </p:grpSp>
      <p:grpSp>
        <p:nvGrpSpPr>
          <p:cNvPr id="9228" name="Group 84"/>
          <p:cNvGrpSpPr>
            <a:grpSpLocks/>
          </p:cNvGrpSpPr>
          <p:nvPr/>
        </p:nvGrpSpPr>
        <p:grpSpPr bwMode="auto">
          <a:xfrm>
            <a:off x="3135313" y="1631950"/>
            <a:ext cx="355600" cy="933450"/>
            <a:chOff x="4180" y="783"/>
            <a:chExt cx="150" cy="307"/>
          </a:xfrm>
        </p:grpSpPr>
        <p:sp>
          <p:nvSpPr>
            <p:cNvPr id="9285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6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7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8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9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0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1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2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229" name="Group 158"/>
          <p:cNvGrpSpPr>
            <a:grpSpLocks/>
          </p:cNvGrpSpPr>
          <p:nvPr/>
        </p:nvGrpSpPr>
        <p:grpSpPr bwMode="auto">
          <a:xfrm>
            <a:off x="2563813" y="2009775"/>
            <a:ext cx="1458912" cy="1179513"/>
            <a:chOff x="1789" y="1206"/>
            <a:chExt cx="919" cy="743"/>
          </a:xfrm>
        </p:grpSpPr>
        <p:sp>
          <p:nvSpPr>
            <p:cNvPr id="9269" name="Text Box 95"/>
            <p:cNvSpPr txBox="1">
              <a:spLocks noChangeArrowheads="1"/>
            </p:cNvSpPr>
            <p:nvPr/>
          </p:nvSpPr>
          <p:spPr bwMode="auto">
            <a:xfrm>
              <a:off x="1789" y="1583"/>
              <a:ext cx="9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sender’s mail </a:t>
              </a:r>
            </a:p>
            <a:p>
              <a:r>
                <a:rPr lang="en-US" sz="1600">
                  <a:latin typeface="Comic Sans MS" pitchFamily="66" charset="0"/>
                </a:rPr>
                <a:t>server</a:t>
              </a:r>
              <a:endParaRPr lang="en-US"/>
            </a:p>
          </p:txBody>
        </p:sp>
        <p:grpSp>
          <p:nvGrpSpPr>
            <p:cNvPr id="9270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9271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2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3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4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5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6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7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8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79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80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81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82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83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84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9230" name="Group 109"/>
          <p:cNvGrpSpPr>
            <a:grpSpLocks/>
          </p:cNvGrpSpPr>
          <p:nvPr/>
        </p:nvGrpSpPr>
        <p:grpSpPr bwMode="auto">
          <a:xfrm>
            <a:off x="1570038" y="1641475"/>
            <a:ext cx="709612" cy="703263"/>
            <a:chOff x="4337" y="290"/>
            <a:chExt cx="447" cy="443"/>
          </a:xfrm>
        </p:grpSpPr>
        <p:graphicFrame>
          <p:nvGraphicFramePr>
            <p:cNvPr id="9220" name="Object 2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9220" name="Clip" r:id="rId4" imgW="1305000" imgH="1085760" progId="MS_ClipArt_Gallery.2">
                <p:embed/>
              </p:oleObj>
            </a:graphicData>
          </a:graphic>
        </p:graphicFrame>
        <p:grpSp>
          <p:nvGrpSpPr>
            <p:cNvPr id="9266" name="Group 111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9267" name="Rectangle 112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68" name="Text Box 113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Comic Sans MS" pitchFamily="66" charset="0"/>
                  </a:rPr>
                  <a:t>user</a:t>
                </a:r>
              </a:p>
              <a:p>
                <a:r>
                  <a:rPr lang="en-US" sz="1600">
                    <a:latin typeface="Comic Sans MS" pitchFamily="66" charset="0"/>
                  </a:rPr>
                  <a:t>agent</a:t>
                </a:r>
                <a:endParaRPr lang="en-US"/>
              </a:p>
            </p:txBody>
          </p:sp>
        </p:grpSp>
      </p:grpSp>
      <p:grpSp>
        <p:nvGrpSpPr>
          <p:cNvPr id="9231" name="Group 119"/>
          <p:cNvGrpSpPr>
            <a:grpSpLocks/>
          </p:cNvGrpSpPr>
          <p:nvPr/>
        </p:nvGrpSpPr>
        <p:grpSpPr bwMode="auto">
          <a:xfrm>
            <a:off x="2173288" y="1389063"/>
            <a:ext cx="1031875" cy="457200"/>
            <a:chOff x="3745" y="2537"/>
            <a:chExt cx="650" cy="288"/>
          </a:xfrm>
        </p:grpSpPr>
        <p:sp>
          <p:nvSpPr>
            <p:cNvPr id="9264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5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SMTP</a:t>
              </a:r>
              <a:endParaRPr lang="en-US"/>
            </a:p>
          </p:txBody>
        </p:sp>
      </p:grpSp>
      <p:grpSp>
        <p:nvGrpSpPr>
          <p:cNvPr id="9232" name="Group 126"/>
          <p:cNvGrpSpPr>
            <a:grpSpLocks/>
          </p:cNvGrpSpPr>
          <p:nvPr/>
        </p:nvGrpSpPr>
        <p:grpSpPr bwMode="auto">
          <a:xfrm>
            <a:off x="5002213" y="1631950"/>
            <a:ext cx="355600" cy="933450"/>
            <a:chOff x="4180" y="783"/>
            <a:chExt cx="150" cy="307"/>
          </a:xfrm>
        </p:grpSpPr>
        <p:sp>
          <p:nvSpPr>
            <p:cNvPr id="9256" name="AutoShape 1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7" name="Rectangle 1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8" name="Rectangle 1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9" name="AutoShape 1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0" name="Line 1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1" name="Line 1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2" name="Rectangle 1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3" name="Rectangle 1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9233" name="Line 151"/>
          <p:cNvSpPr>
            <a:spLocks noChangeShapeType="1"/>
          </p:cNvSpPr>
          <p:nvPr/>
        </p:nvSpPr>
        <p:spPr bwMode="auto">
          <a:xfrm>
            <a:off x="3524250" y="1866900"/>
            <a:ext cx="13906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4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5" name="Text Box 154"/>
          <p:cNvSpPr txBox="1">
            <a:spLocks noChangeArrowheads="1"/>
          </p:cNvSpPr>
          <p:nvPr/>
        </p:nvSpPr>
        <p:spPr bwMode="auto">
          <a:xfrm>
            <a:off x="3697288" y="1389063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SMTP</a:t>
            </a:r>
            <a:endParaRPr lang="en-US"/>
          </a:p>
        </p:txBody>
      </p:sp>
      <p:sp>
        <p:nvSpPr>
          <p:cNvPr id="9236" name="Line 155"/>
          <p:cNvSpPr>
            <a:spLocks noChangeShapeType="1"/>
          </p:cNvSpPr>
          <p:nvPr/>
        </p:nvSpPr>
        <p:spPr bwMode="auto">
          <a:xfrm>
            <a:off x="5400675" y="1857375"/>
            <a:ext cx="1647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7" name="Text Box 156"/>
          <p:cNvSpPr txBox="1">
            <a:spLocks noChangeArrowheads="1"/>
          </p:cNvSpPr>
          <p:nvPr/>
        </p:nvSpPr>
        <p:spPr bwMode="auto">
          <a:xfrm>
            <a:off x="5619750" y="1474788"/>
            <a:ext cx="1327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POP3 or</a:t>
            </a:r>
          </a:p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IMAP</a:t>
            </a:r>
            <a:endParaRPr lang="en-US"/>
          </a:p>
        </p:txBody>
      </p:sp>
      <p:sp>
        <p:nvSpPr>
          <p:cNvPr id="9238" name="Text Box 160"/>
          <p:cNvSpPr txBox="1">
            <a:spLocks noChangeArrowheads="1"/>
          </p:cNvSpPr>
          <p:nvPr/>
        </p:nvSpPr>
        <p:spPr bwMode="auto">
          <a:xfrm>
            <a:off x="4338638" y="2598738"/>
            <a:ext cx="16049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receiver’s mail 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  <a:endParaRPr lang="en-US"/>
          </a:p>
        </p:txBody>
      </p:sp>
      <p:grpSp>
        <p:nvGrpSpPr>
          <p:cNvPr id="9239" name="Group 161"/>
          <p:cNvGrpSpPr>
            <a:grpSpLocks/>
          </p:cNvGrpSpPr>
          <p:nvPr/>
        </p:nvGrpSpPr>
        <p:grpSpPr bwMode="auto">
          <a:xfrm>
            <a:off x="4733925" y="2000250"/>
            <a:ext cx="809625" cy="561975"/>
            <a:chOff x="2070" y="2004"/>
            <a:chExt cx="510" cy="354"/>
          </a:xfrm>
        </p:grpSpPr>
        <p:sp>
          <p:nvSpPr>
            <p:cNvPr id="9242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3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4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5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6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7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8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9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0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1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2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3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4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5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pic>
        <p:nvPicPr>
          <p:cNvPr id="9240" name="Picture 176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6288" y="1633538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18" name="Rectangle 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9218" name="Clip" r:id="rId6" imgW="0" imgH="0" progId="MS_ClipArt_Gallery.2">
              <p:embed/>
            </p:oleObj>
          </a:graphicData>
        </a:graphic>
      </p:graphicFrame>
      <p:graphicFrame>
        <p:nvGraphicFramePr>
          <p:cNvPr id="9219" name="Rectangle 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9219" name="Clip" r:id="rId7" imgW="0" imgH="0" progId="MS_ClipArt_Gallery.2">
              <p:embed/>
            </p:oleObj>
          </a:graphicData>
        </a:graphic>
      </p:graphicFrame>
      <p:pic>
        <p:nvPicPr>
          <p:cNvPr id="9241" name="Picture 179" descr="Bo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91463" y="15716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9C09F4-857B-496C-9728-78AB34CA8D7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POP3 protocol</a:t>
            </a:r>
            <a:endParaRPr lang="en-US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438275"/>
            <a:ext cx="3971925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authorization phase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client commands: 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user:</a:t>
            </a:r>
            <a:r>
              <a:rPr lang="en-US" sz="2000" smtClean="0"/>
              <a:t> declare username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pass:</a:t>
            </a:r>
            <a:r>
              <a:rPr lang="en-US" sz="2000" smtClean="0"/>
              <a:t> password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server responses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+OK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-ERR</a:t>
            </a:r>
            <a:endParaRPr lang="en-US" sz="18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transaction phase, </a:t>
            </a:r>
            <a:r>
              <a:rPr lang="en-US" sz="2000" smtClean="0">
                <a:solidFill>
                  <a:schemeClr val="tx2"/>
                </a:solidFill>
              </a:rPr>
              <a:t>client: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list:</a:t>
            </a:r>
            <a:r>
              <a:rPr lang="en-US" sz="2000" smtClean="0"/>
              <a:t> list message numbers</a:t>
            </a:r>
          </a:p>
          <a:p>
            <a:pPr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retr:</a:t>
            </a:r>
            <a:r>
              <a:rPr lang="en-US" sz="2000" smtClean="0"/>
              <a:t> retrieve message by number</a:t>
            </a:r>
          </a:p>
          <a:p>
            <a:pPr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dele:</a:t>
            </a:r>
            <a:r>
              <a:rPr lang="en-US" sz="2000" smtClean="0"/>
              <a:t> delete</a:t>
            </a:r>
          </a:p>
          <a:p>
            <a:pPr>
              <a:lnSpc>
                <a:spcPct val="90000"/>
              </a:lnSpc>
            </a:pPr>
            <a:r>
              <a:rPr lang="en-US" sz="2000" b="1" smtClean="0">
                <a:latin typeface="Courier New" pitchFamily="49" charset="0"/>
              </a:rPr>
              <a:t>Quit</a:t>
            </a: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4340225" y="2309813"/>
            <a:ext cx="4268788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         </a:t>
            </a:r>
            <a:r>
              <a:rPr lang="en-US" sz="1800" b="1">
                <a:latin typeface="Courier New" pitchFamily="49" charset="0"/>
              </a:rPr>
              <a:t>C: list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1 498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2 912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.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C: retr 1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&lt;message 1 contents&gt;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.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C: dele 1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C: retr 2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&lt;message 2 contents&gt;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.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C: dele 2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C: quit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     S: +OK </a:t>
            </a:r>
            <a:r>
              <a:rPr lang="en-US" sz="1400" b="1">
                <a:latin typeface="Courier New" pitchFamily="49" charset="0"/>
              </a:rPr>
              <a:t>POP3 server signing off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54279" name="Text Box 10"/>
          <p:cNvSpPr txBox="1">
            <a:spLocks noChangeArrowheads="1"/>
          </p:cNvSpPr>
          <p:nvPr/>
        </p:nvSpPr>
        <p:spPr bwMode="auto">
          <a:xfrm>
            <a:off x="4989513" y="590550"/>
            <a:ext cx="39814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800" b="1">
              <a:latin typeface="Courier New" pitchFamily="49" charset="0"/>
            </a:endParaRPr>
          </a:p>
          <a:p>
            <a:pPr algn="l"/>
            <a:r>
              <a:rPr lang="en-US" sz="1800" b="1">
                <a:latin typeface="Courier New" pitchFamily="49" charset="0"/>
              </a:rPr>
              <a:t>S: +OK POP3 server ready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C: user alice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S: +OK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C: pass hungry </a:t>
            </a:r>
          </a:p>
          <a:p>
            <a:pPr algn="l"/>
            <a:r>
              <a:rPr lang="en-US" sz="1800" b="1">
                <a:latin typeface="Courier New" pitchFamily="49" charset="0"/>
              </a:rPr>
              <a:t>S: +OK</a:t>
            </a:r>
            <a:r>
              <a:rPr lang="en-US" sz="1400" b="1">
                <a:latin typeface="Courier New" pitchFamily="49" charset="0"/>
              </a:rPr>
              <a:t> user successfully logged on</a:t>
            </a:r>
            <a:endParaRPr lang="en-US"/>
          </a:p>
        </p:txBody>
      </p:sp>
      <p:sp>
        <p:nvSpPr>
          <p:cNvPr id="54280" name="Freeform 11"/>
          <p:cNvSpPr>
            <a:spLocks/>
          </p:cNvSpPr>
          <p:nvPr/>
        </p:nvSpPr>
        <p:spPr bwMode="auto">
          <a:xfrm>
            <a:off x="4972050" y="847725"/>
            <a:ext cx="371475" cy="1457325"/>
          </a:xfrm>
          <a:custGeom>
            <a:avLst/>
            <a:gdLst>
              <a:gd name="T0" fmla="*/ 58971660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574595674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81" name="Line 13"/>
          <p:cNvSpPr>
            <a:spLocks noChangeShapeType="1"/>
          </p:cNvSpPr>
          <p:nvPr/>
        </p:nvSpPr>
        <p:spPr bwMode="auto">
          <a:xfrm flipV="1">
            <a:off x="3486150" y="1438275"/>
            <a:ext cx="1400175" cy="238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82" name="Freeform 14"/>
          <p:cNvSpPr>
            <a:spLocks/>
          </p:cNvSpPr>
          <p:nvPr/>
        </p:nvSpPr>
        <p:spPr bwMode="auto">
          <a:xfrm>
            <a:off x="4962525" y="2428875"/>
            <a:ext cx="371475" cy="3895725"/>
          </a:xfrm>
          <a:custGeom>
            <a:avLst/>
            <a:gdLst>
              <a:gd name="T0" fmla="*/ 58971660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574595674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83" name="Line 15"/>
          <p:cNvSpPr>
            <a:spLocks noChangeShapeType="1"/>
          </p:cNvSpPr>
          <p:nvPr/>
        </p:nvSpPr>
        <p:spPr bwMode="auto">
          <a:xfrm flipV="1">
            <a:off x="3152775" y="3952875"/>
            <a:ext cx="1733550" cy="323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52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C52A5-52FF-4E48-B0E0-09B427C1A431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Domain Name System</a:t>
            </a:r>
            <a:endParaRPr lang="en-US" smtClean="0"/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8232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People:</a:t>
            </a:r>
            <a:r>
              <a:rPr lang="en-US" sz="2400" smtClean="0"/>
              <a:t> many identifiers:</a:t>
            </a:r>
          </a:p>
          <a:p>
            <a:pPr lvl="1"/>
            <a:r>
              <a:rPr lang="en-US" sz="2000" smtClean="0"/>
              <a:t>SSN, name, Passport #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Internet hosts, routers:</a:t>
            </a:r>
            <a:r>
              <a:rPr lang="en-US" sz="2400" smtClean="0"/>
              <a:t> IP address (32 bit) - used for addressing datagrams (129.16.237.85)</a:t>
            </a:r>
          </a:p>
          <a:p>
            <a:pPr lvl="1"/>
            <a:r>
              <a:rPr lang="en-US" sz="2000" smtClean="0"/>
              <a:t>“name”, e.g., (www.cs.chalmers.se)- used by humans</a:t>
            </a:r>
          </a:p>
          <a:p>
            <a:pPr lvl="1"/>
            <a:r>
              <a:rPr lang="en-US" sz="2000" smtClean="0"/>
              <a:t>name (alphanumeric addresses) hard to process @ router</a:t>
            </a:r>
          </a:p>
          <a:p>
            <a:pPr>
              <a:buFont typeface="ZapfDingbats" pitchFamily="82" charset="2"/>
              <a:buNone/>
            </a:pPr>
            <a:endParaRPr lang="en-US" sz="2400" u="sng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400" u="sng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map between IP addresses and name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B4877-8917-4397-B58E-6B411EFE7B1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67" name="Rectangle 293"/>
          <p:cNvSpPr>
            <a:spLocks noChangeArrowheads="1"/>
          </p:cNvSpPr>
          <p:nvPr/>
        </p:nvSpPr>
        <p:spPr bwMode="auto">
          <a:xfrm>
            <a:off x="619125" y="1247775"/>
            <a:ext cx="3638550" cy="7239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38125"/>
            <a:ext cx="8382000" cy="882650"/>
          </a:xfrm>
        </p:spPr>
        <p:txBody>
          <a:bodyPr/>
          <a:lstStyle/>
          <a:p>
            <a:r>
              <a:rPr lang="en-US" sz="2800" smtClean="0"/>
              <a:t>Client-server paradigm</a:t>
            </a:r>
            <a:endParaRPr lang="en-US" smtClean="0"/>
          </a:p>
        </p:txBody>
      </p:sp>
      <p:sp>
        <p:nvSpPr>
          <p:cNvPr id="20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304925"/>
            <a:ext cx="4191000" cy="781050"/>
          </a:xfrm>
        </p:spPr>
        <p:txBody>
          <a:bodyPr/>
          <a:lstStyle/>
          <a:p>
            <a:pPr algn="ctr">
              <a:buFont typeface="ZapfDingbats" pitchFamily="82" charset="2"/>
              <a:buNone/>
            </a:pPr>
            <a:r>
              <a:rPr lang="en-US" sz="2000" smtClean="0"/>
              <a:t>Typical network app has two pieces: </a:t>
            </a:r>
            <a:r>
              <a:rPr lang="en-US" sz="2000" i="1" smtClean="0">
                <a:solidFill>
                  <a:schemeClr val="accent2"/>
                </a:solidFill>
              </a:rPr>
              <a:t>client</a:t>
            </a:r>
            <a:r>
              <a:rPr lang="en-US" sz="2000" smtClean="0"/>
              <a:t> and </a:t>
            </a:r>
            <a:r>
              <a:rPr lang="en-US" sz="2000" i="1" smtClean="0">
                <a:solidFill>
                  <a:schemeClr val="accent2"/>
                </a:solidFill>
              </a:rPr>
              <a:t>server</a:t>
            </a:r>
          </a:p>
        </p:txBody>
      </p:sp>
      <p:grpSp>
        <p:nvGrpSpPr>
          <p:cNvPr id="2070" name="Group 262"/>
          <p:cNvGrpSpPr>
            <a:grpSpLocks/>
          </p:cNvGrpSpPr>
          <p:nvPr/>
        </p:nvGrpSpPr>
        <p:grpSpPr bwMode="auto">
          <a:xfrm>
            <a:off x="4899025" y="1847850"/>
            <a:ext cx="3678238" cy="3670300"/>
            <a:chOff x="3092" y="1182"/>
            <a:chExt cx="2317" cy="2312"/>
          </a:xfrm>
        </p:grpSpPr>
        <p:sp>
          <p:nvSpPr>
            <p:cNvPr id="2099" name="Freeform 7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84 w 1292"/>
                <a:gd name="T1" fmla="*/ 5 h 1255"/>
                <a:gd name="T2" fmla="*/ 27 w 1292"/>
                <a:gd name="T3" fmla="*/ 111 h 1255"/>
                <a:gd name="T4" fmla="*/ 22 w 1292"/>
                <a:gd name="T5" fmla="*/ 370 h 1255"/>
                <a:gd name="T6" fmla="*/ 40 w 1292"/>
                <a:gd name="T7" fmla="*/ 586 h 1255"/>
                <a:gd name="T8" fmla="*/ 189 w 1292"/>
                <a:gd name="T9" fmla="*/ 615 h 1255"/>
                <a:gd name="T10" fmla="*/ 497 w 1292"/>
                <a:gd name="T11" fmla="*/ 798 h 1255"/>
                <a:gd name="T12" fmla="*/ 766 w 1292"/>
                <a:gd name="T13" fmla="*/ 874 h 1255"/>
                <a:gd name="T14" fmla="*/ 922 w 1292"/>
                <a:gd name="T15" fmla="*/ 721 h 1255"/>
                <a:gd name="T16" fmla="*/ 978 w 1292"/>
                <a:gd name="T17" fmla="*/ 314 h 1255"/>
                <a:gd name="T18" fmla="*/ 927 w 1292"/>
                <a:gd name="T19" fmla="*/ 149 h 1255"/>
                <a:gd name="T20" fmla="*/ 576 w 1292"/>
                <a:gd name="T21" fmla="*/ 82 h 1255"/>
                <a:gd name="T22" fmla="*/ 184 w 1292"/>
                <a:gd name="T23" fmla="*/ 5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0" name="Freeform 8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424 w 1340"/>
                <a:gd name="T1" fmla="*/ 29 h 1191"/>
                <a:gd name="T2" fmla="*/ 63 w 1340"/>
                <a:gd name="T3" fmla="*/ 42 h 1191"/>
                <a:gd name="T4" fmla="*/ 45 w 1340"/>
                <a:gd name="T5" fmla="*/ 284 h 1191"/>
                <a:gd name="T6" fmla="*/ 22 w 1340"/>
                <a:gd name="T7" fmla="*/ 508 h 1191"/>
                <a:gd name="T8" fmla="*/ 86 w 1340"/>
                <a:gd name="T9" fmla="*/ 614 h 1191"/>
                <a:gd name="T10" fmla="*/ 414 w 1340"/>
                <a:gd name="T11" fmla="*/ 619 h 1191"/>
                <a:gd name="T12" fmla="*/ 493 w 1340"/>
                <a:gd name="T13" fmla="*/ 797 h 1191"/>
                <a:gd name="T14" fmla="*/ 950 w 1340"/>
                <a:gd name="T15" fmla="*/ 776 h 1191"/>
                <a:gd name="T16" fmla="*/ 983 w 1340"/>
                <a:gd name="T17" fmla="*/ 403 h 1191"/>
                <a:gd name="T18" fmla="*/ 928 w 1340"/>
                <a:gd name="T19" fmla="*/ 241 h 1191"/>
                <a:gd name="T20" fmla="*/ 585 w 1340"/>
                <a:gd name="T21" fmla="*/ 203 h 1191"/>
                <a:gd name="T22" fmla="*/ 424 w 1340"/>
                <a:gd name="T23" fmla="*/ 29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1" name="Freeform 9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21 w 2135"/>
                <a:gd name="T1" fmla="*/ 461 h 1662"/>
                <a:gd name="T2" fmla="*/ 81 w 2135"/>
                <a:gd name="T3" fmla="*/ 54 h 1662"/>
                <a:gd name="T4" fmla="*/ 506 w 2135"/>
                <a:gd name="T5" fmla="*/ 139 h 1662"/>
                <a:gd name="T6" fmla="*/ 931 w 2135"/>
                <a:gd name="T7" fmla="*/ 71 h 1662"/>
                <a:gd name="T8" fmla="*/ 1541 w 2135"/>
                <a:gd name="T9" fmla="*/ 288 h 1662"/>
                <a:gd name="T10" fmla="*/ 1551 w 2135"/>
                <a:gd name="T11" fmla="*/ 809 h 1662"/>
                <a:gd name="T12" fmla="*/ 1218 w 2135"/>
                <a:gd name="T13" fmla="*/ 1132 h 1662"/>
                <a:gd name="T14" fmla="*/ 627 w 2135"/>
                <a:gd name="T15" fmla="*/ 1072 h 1662"/>
                <a:gd name="T16" fmla="*/ 386 w 2135"/>
                <a:gd name="T17" fmla="*/ 898 h 1662"/>
                <a:gd name="T18" fmla="*/ 141 w 2135"/>
                <a:gd name="T19" fmla="*/ 755 h 1662"/>
                <a:gd name="T20" fmla="*/ 21 w 2135"/>
                <a:gd name="T21" fmla="*/ 461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02" name="Group 10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2063" name="Object 11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2063" name="Clip" r:id="rId3" imgW="1305000" imgH="1085760" progId="MS_ClipArt_Gallery.2">
                  <p:embed/>
                </p:oleObj>
              </a:graphicData>
            </a:graphic>
          </p:graphicFrame>
          <p:graphicFrame>
            <p:nvGraphicFramePr>
              <p:cNvPr id="2064" name="Object 12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2064" name="Clip" r:id="rId4" imgW="676440" imgH="485640" progId="MS_ClipArt_Gallery.2">
                  <p:embed/>
                </p:oleObj>
              </a:graphicData>
            </a:graphic>
          </p:graphicFrame>
          <p:sp>
            <p:nvSpPr>
              <p:cNvPr id="2303" name="Line 13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03" name="Group 14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2061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2061" name="Clip" r:id="rId5" imgW="1305000" imgH="1085760" progId="MS_ClipArt_Gallery.2">
                  <p:embed/>
                </p:oleObj>
              </a:graphicData>
            </a:graphic>
          </p:graphicFrame>
          <p:graphicFrame>
            <p:nvGraphicFramePr>
              <p:cNvPr id="2062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2062" name="Clip" r:id="rId6" imgW="676440" imgH="485640" progId="MS_ClipArt_Gallery.2">
                  <p:embed/>
                </p:oleObj>
              </a:graphicData>
            </a:graphic>
          </p:graphicFrame>
          <p:sp>
            <p:nvSpPr>
              <p:cNvPr id="2302" name="Line 17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04" name="Group 18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2299" name="Oval 1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00" name="Oval 2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01" name="Oval 2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05" name="Group 22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2291" name="AutoShape 2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2" name="Rectangle 2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3" name="Rectangle 2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4" name="AutoShape 2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5" name="Line 2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6" name="Line 2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7" name="Rectangle 2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8" name="Rectangle 3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06" name="Group 31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2288" name="Oval 3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9" name="Oval 3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0" name="Oval 3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107" name="Line 35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8" name="Line 36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9" name="Line 37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0" name="Line 38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1" name="Line 39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2" name="Line 40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13" name="Group 41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2280" name="AutoShape 4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1" name="Rectangle 4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2" name="Rectangle 4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3" name="AutoShape 4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4" name="Line 4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5" name="Line 4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6" name="Rectangle 4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87" name="Rectangle 4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14" name="Group 50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2059" name="Object 5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p:oleObj spid="_x0000_s2059" name="Clip" r:id="rId7" imgW="1305000" imgH="1085760" progId="MS_ClipArt_Gallery.2">
                  <p:embed/>
                </p:oleObj>
              </a:graphicData>
            </a:graphic>
          </p:graphicFrame>
          <p:sp>
            <p:nvSpPr>
              <p:cNvPr id="2273" name="Line 52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aphicFrame>
            <p:nvGraphicFramePr>
              <p:cNvPr id="2060" name="Object 53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p:oleObj spid="_x0000_s2060" name="Clip" r:id="rId8" imgW="1305000" imgH="1085760" progId="MS_ClipArt_Gallery.2">
                  <p:embed/>
                </p:oleObj>
              </a:graphicData>
            </a:graphic>
          </p:graphicFrame>
          <p:sp>
            <p:nvSpPr>
              <p:cNvPr id="2274" name="Line 54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75" name="Group 55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2277" name="Oval 56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78" name="Oval 57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79" name="Oval 58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2276" name="Line 59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aphicFrame>
          <p:nvGraphicFramePr>
            <p:cNvPr id="2050" name="Object 60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p:oleObj spid="_x0000_s2050" name="Clip" r:id="rId9" imgW="1305000" imgH="1085760" progId="MS_ClipArt_Gallery.2">
                <p:embed/>
              </p:oleObj>
            </a:graphicData>
          </a:graphic>
        </p:graphicFrame>
        <p:graphicFrame>
          <p:nvGraphicFramePr>
            <p:cNvPr id="2051" name="Object 61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p:oleObj spid="_x0000_s2051" name="Clip" r:id="rId10" imgW="1305000" imgH="1085760" progId="MS_ClipArt_Gallery.2">
                <p:embed/>
              </p:oleObj>
            </a:graphicData>
          </a:graphic>
        </p:graphicFrame>
        <p:sp>
          <p:nvSpPr>
            <p:cNvPr id="2115" name="Oval 62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6" name="Oval 63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7" name="Oval 64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8" name="Line 65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19" name="Line 66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0" name="Line 67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1" name="Line 68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2" name="Line 69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3" name="Line 70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2052" name="Object 71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p:oleObj spid="_x0000_s2052" name="Clip" r:id="rId11" imgW="981000" imgH="1209600" progId="MS_ClipArt_Gallery.2">
                <p:embed/>
              </p:oleObj>
            </a:graphicData>
          </a:graphic>
        </p:graphicFrame>
        <p:graphicFrame>
          <p:nvGraphicFramePr>
            <p:cNvPr id="2053" name="Object 72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p:oleObj spid="_x0000_s2053" name="Clip" r:id="rId12" imgW="981000" imgH="1209600" progId="MS_ClipArt_Gallery.2">
                <p:embed/>
              </p:oleObj>
            </a:graphicData>
          </a:graphic>
        </p:graphicFrame>
        <p:sp>
          <p:nvSpPr>
            <p:cNvPr id="2124" name="Freeform 73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62 h 228"/>
                <a:gd name="T2" fmla="*/ 333 w 972"/>
                <a:gd name="T3" fmla="*/ 7 h 228"/>
                <a:gd name="T4" fmla="*/ 749 w 972"/>
                <a:gd name="T5" fmla="*/ 121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25" name="Group 74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2057" name="Object 7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2057" name="Clip" r:id="rId13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2058" name="Object 7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2058" name="Clip" r:id="rId14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2126" name="Group 77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2055" name="Object 78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2055" name="Clip" r:id="rId15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2056" name="Object 79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2056" name="Clip" r:id="rId16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2127" name="Group 80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2054" name="Object 81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p:oleObj spid="_x0000_s2054" name="Clip" r:id="rId17" imgW="819000" imgH="847800" progId="MS_ClipArt_Gallery.2">
                  <p:embed/>
                </p:oleObj>
              </a:graphicData>
            </a:graphic>
          </p:graphicFrame>
          <p:sp>
            <p:nvSpPr>
              <p:cNvPr id="2272" name="Rectangle 82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128" name="Line 83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29" name="Group 84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2264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5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6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7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8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9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0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1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30" name="Group 93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2256" name="AutoShape 9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" name="Rectangle 9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" name="Rectangle 9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" name="AutoShape 9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" name="Line 9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1" name="Line 9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2" name="Rectangle 10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3" name="Rectangle 10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131" name="Line 102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2" name="Line 103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3" name="Line 104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4" name="Line 105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5" name="Line 106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6" name="Line 107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7" name="Line 108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8" name="Line 109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9" name="Line 110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0" name="Line 111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1" name="Line 112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2" name="Line 113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43" name="Group 144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2243" name="Oval 14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4" name="Line 14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5" name="Line 14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6" name="Rectangle 14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47" name="Oval 14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48" name="Group 15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53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4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5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49" name="Group 15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50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1" name="Line 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2" name="Line 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4" name="Group 158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2230" name="Oval 1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1" name="Line 1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2" name="Line 1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3" name="Rectangle 1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34" name="Oval 1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35" name="Group 1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40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41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42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36" name="Group 1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37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38" name="Line 1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39" name="Line 1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5" name="Group 172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2217" name="Oval 17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8" name="Line 17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9" name="Line 17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0" name="Rectangle 17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21" name="Oval 17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22" name="Group 17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27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28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29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23" name="Group 18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24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25" name="Line 1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26" name="Line 1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6" name="Group 186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2204" name="Oval 18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5" name="Line 18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6" name="Line 18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7" name="Rectangle 19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08" name="Oval 19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09" name="Group 19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14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15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16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10" name="Group 19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11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12" name="Line 1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13" name="Line 1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7" name="Group 200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2191" name="Oval 20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2" name="Line 20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3" name="Line 20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4" name="Rectangle 20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95" name="Oval 20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96" name="Group 20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01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02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03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97" name="Group 21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98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99" name="Line 2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00" name="Line 2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8" name="Group 214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2178" name="Oval 2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79" name="Line 2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0" name="Line 2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1" name="Rectangle 2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82" name="Oval 2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83" name="Group 2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88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89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90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84" name="Group 2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85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86" name="Line 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87" name="Line 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49" name="Group 228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2165" name="Oval 2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6" name="Line 2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7" name="Line 2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8" name="Rectangle 2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69" name="Oval 2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70" name="Group 2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75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76" name="Line 2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77" name="Line 2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71" name="Group 2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72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73" name="Line 2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74" name="Line 2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50" name="Group 242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2152" name="Oval 24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3" name="Line 24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4" name="Line 24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5" name="Rectangle 24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6" name="Oval 24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57" name="Group 24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2" name="Line 2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63" name="Line 2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64" name="Line 2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58" name="Group 25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59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60" name="Line 2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61" name="Line 2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2151" name="Line 261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30" name="Group 302"/>
          <p:cNvGrpSpPr>
            <a:grpSpLocks/>
          </p:cNvGrpSpPr>
          <p:nvPr/>
        </p:nvGrpSpPr>
        <p:grpSpPr bwMode="auto">
          <a:xfrm>
            <a:off x="4740275" y="1500188"/>
            <a:ext cx="3738563" cy="3725862"/>
            <a:chOff x="2986" y="945"/>
            <a:chExt cx="2355" cy="2347"/>
          </a:xfrm>
        </p:grpSpPr>
        <p:grpSp>
          <p:nvGrpSpPr>
            <p:cNvPr id="2083" name="Group 272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2092" name="Rectangle 266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3" name="Rectangle 26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4" name="Rectangle 26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5" name="Text Box 263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>
                    <a:solidFill>
                      <a:schemeClr val="bg1"/>
                    </a:solidFill>
                    <a:latin typeface="Comic Sans MS" pitchFamily="66" charset="0"/>
                  </a:rPr>
                  <a:t>application</a:t>
                </a:r>
                <a:endParaRPr lang="en-US" sz="1000">
                  <a:latin typeface="Comic Sans MS" pitchFamily="66" charset="0"/>
                </a:endParaRPr>
              </a:p>
              <a:p>
                <a:r>
                  <a:rPr lang="en-US" sz="10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0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000">
                    <a:latin typeface="Comic Sans MS" pitchFamily="66" charset="0"/>
                  </a:rPr>
                  <a:t>data link</a:t>
                </a:r>
              </a:p>
              <a:p>
                <a:r>
                  <a:rPr lang="en-US" sz="1000">
                    <a:latin typeface="Comic Sans MS" pitchFamily="66" charset="0"/>
                  </a:rPr>
                  <a:t>physical</a:t>
                </a:r>
                <a:endParaRPr lang="en-US"/>
              </a:p>
            </p:txBody>
          </p:sp>
          <p:sp>
            <p:nvSpPr>
              <p:cNvPr id="2096" name="Line 26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7" name="Line 27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8" name="Line 27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084" name="Group 273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2085" name="Rectangle 274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6" name="Rectangle 275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7" name="Rectangle 276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8" name="Text Box 277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>
                    <a:solidFill>
                      <a:schemeClr val="bg1"/>
                    </a:solidFill>
                    <a:latin typeface="Comic Sans MS" pitchFamily="66" charset="0"/>
                  </a:rPr>
                  <a:t>application</a:t>
                </a:r>
                <a:endParaRPr lang="en-US" sz="1000">
                  <a:latin typeface="Comic Sans MS" pitchFamily="66" charset="0"/>
                </a:endParaRPr>
              </a:p>
              <a:p>
                <a:r>
                  <a:rPr lang="en-US" sz="10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0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000">
                    <a:latin typeface="Comic Sans MS" pitchFamily="66" charset="0"/>
                  </a:rPr>
                  <a:t>data link</a:t>
                </a:r>
              </a:p>
              <a:p>
                <a:r>
                  <a:rPr lang="en-US" sz="1000">
                    <a:latin typeface="Comic Sans MS" pitchFamily="66" charset="0"/>
                  </a:rPr>
                  <a:t>physical</a:t>
                </a:r>
                <a:endParaRPr lang="en-US"/>
              </a:p>
            </p:txBody>
          </p:sp>
          <p:sp>
            <p:nvSpPr>
              <p:cNvPr id="2089" name="Line 278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0" name="Line 279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1" name="Line 280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072" name="Rectangle 292"/>
          <p:cNvSpPr>
            <a:spLocks noChangeArrowheads="1"/>
          </p:cNvSpPr>
          <p:nvPr/>
        </p:nvSpPr>
        <p:spPr bwMode="auto">
          <a:xfrm>
            <a:off x="571500" y="2095500"/>
            <a:ext cx="42957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Client: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initiates contact with server (“speaks first”)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typically requests service from server,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for Web, client is implemented in browser; for e-mail, in mail reader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Server: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provides requested service to client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e.g., Web server sends requested Web page, mail server delivers e-mail</a:t>
            </a:r>
            <a:endParaRPr lang="en-US">
              <a:latin typeface="Comic Sans MS" pitchFamily="66" charset="0"/>
            </a:endParaRPr>
          </a:p>
        </p:txBody>
      </p:sp>
      <p:grpSp>
        <p:nvGrpSpPr>
          <p:cNvPr id="233" name="Group 303"/>
          <p:cNvGrpSpPr>
            <a:grpSpLocks/>
          </p:cNvGrpSpPr>
          <p:nvPr/>
        </p:nvGrpSpPr>
        <p:grpSpPr bwMode="auto">
          <a:xfrm>
            <a:off x="5476875" y="1724025"/>
            <a:ext cx="2238375" cy="2743200"/>
            <a:chOff x="3450" y="1086"/>
            <a:chExt cx="1410" cy="1728"/>
          </a:xfrm>
        </p:grpSpPr>
        <p:sp>
          <p:nvSpPr>
            <p:cNvPr id="2079" name="Line 289"/>
            <p:cNvSpPr>
              <a:spLocks noChangeShapeType="1"/>
            </p:cNvSpPr>
            <p:nvPr/>
          </p:nvSpPr>
          <p:spPr bwMode="auto">
            <a:xfrm>
              <a:off x="3462" y="1086"/>
              <a:ext cx="1398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80" name="Group 296"/>
            <p:cNvGrpSpPr>
              <a:grpSpLocks/>
            </p:cNvGrpSpPr>
            <p:nvPr/>
          </p:nvGrpSpPr>
          <p:grpSpPr bwMode="auto">
            <a:xfrm>
              <a:off x="3450" y="1481"/>
              <a:ext cx="688" cy="250"/>
              <a:chOff x="4032" y="2303"/>
              <a:chExt cx="688" cy="250"/>
            </a:xfrm>
          </p:grpSpPr>
          <p:sp>
            <p:nvSpPr>
              <p:cNvPr id="2081" name="Rectangle 295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2" name="Text Box 294"/>
              <p:cNvSpPr txBox="1">
                <a:spLocks noChangeArrowheads="1"/>
              </p:cNvSpPr>
              <p:nvPr/>
            </p:nvSpPr>
            <p:spPr bwMode="auto">
              <a:xfrm>
                <a:off x="4032" y="2303"/>
                <a:ext cx="6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request</a:t>
                </a:r>
                <a:endParaRPr lang="en-US"/>
              </a:p>
            </p:txBody>
          </p:sp>
        </p:grpSp>
      </p:grpSp>
      <p:grpSp>
        <p:nvGrpSpPr>
          <p:cNvPr id="235" name="Group 305"/>
          <p:cNvGrpSpPr>
            <a:grpSpLocks/>
          </p:cNvGrpSpPr>
          <p:nvPr/>
        </p:nvGrpSpPr>
        <p:grpSpPr bwMode="auto">
          <a:xfrm>
            <a:off x="5572125" y="1609725"/>
            <a:ext cx="2914650" cy="2743200"/>
            <a:chOff x="3510" y="1014"/>
            <a:chExt cx="1836" cy="1728"/>
          </a:xfrm>
        </p:grpSpPr>
        <p:sp>
          <p:nvSpPr>
            <p:cNvPr id="2075" name="Line 297"/>
            <p:cNvSpPr>
              <a:spLocks noChangeShapeType="1"/>
            </p:cNvSpPr>
            <p:nvPr/>
          </p:nvSpPr>
          <p:spPr bwMode="auto">
            <a:xfrm>
              <a:off x="3510" y="1014"/>
              <a:ext cx="1440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76" name="Group 298"/>
            <p:cNvGrpSpPr>
              <a:grpSpLocks/>
            </p:cNvGrpSpPr>
            <p:nvPr/>
          </p:nvGrpSpPr>
          <p:grpSpPr bwMode="auto">
            <a:xfrm>
              <a:off x="4752" y="2387"/>
              <a:ext cx="594" cy="250"/>
              <a:chOff x="4086" y="2303"/>
              <a:chExt cx="594" cy="250"/>
            </a:xfrm>
          </p:grpSpPr>
          <p:sp>
            <p:nvSpPr>
              <p:cNvPr id="2077" name="Rectangle 299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78" name="Text Box 300"/>
              <p:cNvSpPr txBox="1">
                <a:spLocks noChangeArrowheads="1"/>
              </p:cNvSpPr>
              <p:nvPr/>
            </p:nvSpPr>
            <p:spPr bwMode="auto">
              <a:xfrm>
                <a:off x="4129" y="2303"/>
                <a:ext cx="4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reply</a:t>
                </a: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C54BF-04A8-4B8B-A201-70C9A1CF6A3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Domain Name System</a:t>
            </a:r>
            <a:endParaRPr lang="en-US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155700"/>
            <a:ext cx="8077200" cy="5092700"/>
          </a:xfrm>
        </p:spPr>
        <p:txBody>
          <a:bodyPr/>
          <a:lstStyle/>
          <a:p>
            <a:r>
              <a:rPr lang="en-US" sz="2000" i="1" smtClean="0">
                <a:solidFill>
                  <a:schemeClr val="accent2"/>
                </a:solidFill>
              </a:rPr>
              <a:t>distributed database</a:t>
            </a:r>
            <a:r>
              <a:rPr lang="en-US" sz="2000" smtClean="0"/>
              <a:t> implemented in hierarchy of many </a:t>
            </a:r>
            <a:r>
              <a:rPr lang="en-US" sz="2000" i="1" smtClean="0">
                <a:solidFill>
                  <a:schemeClr val="accent2"/>
                </a:solidFill>
              </a:rPr>
              <a:t>name servers </a:t>
            </a:r>
            <a:endParaRPr lang="en-US" sz="2000" smtClean="0"/>
          </a:p>
          <a:p>
            <a:r>
              <a:rPr lang="en-US" sz="2000" i="1" smtClean="0">
                <a:solidFill>
                  <a:schemeClr val="accent2"/>
                </a:solidFill>
              </a:rPr>
              <a:t>application-layer protocol</a:t>
            </a:r>
            <a:r>
              <a:rPr lang="en-US" sz="2000" smtClean="0"/>
              <a:t> host, routers, name servers to communicate to </a:t>
            </a:r>
            <a:r>
              <a:rPr lang="en-US" sz="2000" i="1" smtClean="0">
                <a:solidFill>
                  <a:schemeClr val="accent2"/>
                </a:solidFill>
              </a:rPr>
              <a:t>resolve</a:t>
            </a:r>
            <a:r>
              <a:rPr lang="en-US" sz="2000" smtClean="0">
                <a:solidFill>
                  <a:schemeClr val="accent2"/>
                </a:solidFill>
              </a:rPr>
              <a:t> </a:t>
            </a:r>
            <a:r>
              <a:rPr lang="en-US" sz="2000" smtClean="0"/>
              <a:t>names (address/name translation)</a:t>
            </a:r>
          </a:p>
          <a:p>
            <a:pPr lvl="1"/>
            <a:r>
              <a:rPr lang="en-US" sz="1800" smtClean="0"/>
              <a:t>note: core Internet function implemented as application-layer protocol; complexity at network’s “edge”</a:t>
            </a:r>
          </a:p>
          <a:p>
            <a:r>
              <a:rPr lang="en-US" sz="2000" smtClean="0"/>
              <a:t>More services by DNS: 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alias host names</a:t>
            </a:r>
            <a:r>
              <a:rPr lang="en-US" sz="1800" smtClean="0"/>
              <a:t>, i.e. mnemonic </a:t>
            </a:r>
            <a:r>
              <a:rPr lang="en-US" sz="1800" smtClean="0">
                <a:sym typeface="Symbol" pitchFamily="18" charset="2"/>
              </a:rPr>
              <a:t> canonical  (more complex) name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load distribution: different canonical names</a:t>
            </a:r>
            <a:r>
              <a:rPr lang="en-US" sz="1800" smtClean="0"/>
              <a:t>, depending on who is asking</a:t>
            </a:r>
          </a:p>
          <a:p>
            <a:r>
              <a:rPr lang="en-US" sz="2000" smtClean="0"/>
              <a:t>The Internet Corporation for Assigned Names and Numbers (</a:t>
            </a:r>
            <a:r>
              <a:rPr lang="en-US" sz="2000" smtClean="0">
                <a:hlinkClick r:id="rId2"/>
              </a:rPr>
              <a:t>http://www.icann.org/</a:t>
            </a:r>
            <a:r>
              <a:rPr lang="en-US" sz="2000" smtClean="0"/>
              <a:t>) and Domain Name Supporting Organization main coordinators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73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7ED10-D48E-4D1C-8A9E-6A594FB2C625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name servers</a:t>
            </a:r>
            <a:endParaRPr lang="en-US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10100" y="1466850"/>
            <a:ext cx="420052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local name servers:</a:t>
            </a:r>
            <a:endParaRPr lang="en-US" sz="2000" smtClean="0"/>
          </a:p>
          <a:p>
            <a:pPr lvl="1">
              <a:lnSpc>
                <a:spcPct val="80000"/>
              </a:lnSpc>
            </a:pPr>
            <a:r>
              <a:rPr lang="en-US" sz="1800" smtClean="0"/>
              <a:t>each ISP, company has one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host DNS query first goes to local name server; acts as proxy/cache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root name servers: </a:t>
            </a:r>
            <a:r>
              <a:rPr lang="en-US" sz="1800" smtClean="0"/>
              <a:t>contacts authoritative name server if name mapping not known</a:t>
            </a:r>
            <a:r>
              <a:rPr lang="en-US" sz="2000" smtClean="0"/>
              <a:t> (</a:t>
            </a:r>
            <a:r>
              <a:rPr lang="en-US" sz="1800" smtClean="0"/>
              <a:t>~ dozen root name servers worldwide)</a:t>
            </a:r>
            <a:endParaRPr lang="en-US" sz="2000" smtClean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Top-level domain (TLD) servers: </a:t>
            </a:r>
            <a:r>
              <a:rPr lang="en-US" sz="2000" smtClean="0"/>
              <a:t>responsible for (e.g. knowing the authoritative name servers) com, org, net, edu, etc, and all top-level country domains uk, fr, ca, jp.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authoritative name server:</a:t>
            </a:r>
            <a:endParaRPr lang="en-US" sz="2000" smtClean="0"/>
          </a:p>
          <a:p>
            <a:pPr lvl="1">
              <a:lnSpc>
                <a:spcPct val="80000"/>
              </a:lnSpc>
            </a:pPr>
            <a:r>
              <a:rPr lang="en-US" sz="1800" smtClean="0"/>
              <a:t>for a host: stores that host’s IP address, name</a:t>
            </a:r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250" y="1504950"/>
            <a:ext cx="41910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Why not centralize DNS?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single point of failure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traffic volume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distant centralized database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maintenance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smtClean="0"/>
              <a:t>doesn’t </a:t>
            </a:r>
            <a:r>
              <a:rPr lang="en-US" sz="2000" i="1" smtClean="0"/>
              <a:t>scale!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52287-7844-435C-BB61-281EDB4FA78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Root name servers</a:t>
            </a:r>
            <a:endParaRPr lang="en-US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362075"/>
            <a:ext cx="8478837" cy="4648200"/>
          </a:xfrm>
        </p:spPr>
        <p:txBody>
          <a:bodyPr/>
          <a:lstStyle/>
          <a:p>
            <a:r>
              <a:rPr lang="en-US" sz="2000" smtClean="0"/>
              <a:t>contacted by local name server that can not resolve name</a:t>
            </a:r>
          </a:p>
          <a:p>
            <a:r>
              <a:rPr lang="en-US" sz="2000" smtClean="0"/>
              <a:t>root name server:</a:t>
            </a:r>
          </a:p>
          <a:p>
            <a:pPr lvl="1"/>
            <a:r>
              <a:rPr lang="en-US" sz="2000" smtClean="0"/>
              <a:t>contacts authoritative name server if name mapping not known</a:t>
            </a:r>
          </a:p>
          <a:p>
            <a:pPr lvl="1"/>
            <a:r>
              <a:rPr lang="en-US" sz="2000" smtClean="0"/>
              <a:t>gets mapping</a:t>
            </a:r>
          </a:p>
          <a:p>
            <a:pPr lvl="1"/>
            <a:r>
              <a:rPr lang="en-US" sz="2000" smtClean="0"/>
              <a:t>returns mapping to local name server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6186488" y="5032375"/>
            <a:ext cx="2681287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latin typeface="Comic Sans MS" pitchFamily="66" charset="0"/>
              </a:rPr>
              <a:t>    13 root name servers worldwide</a:t>
            </a:r>
            <a:endParaRPr lang="en-US">
              <a:latin typeface="Comic Sans MS" pitchFamily="66" charset="0"/>
            </a:endParaRPr>
          </a:p>
        </p:txBody>
      </p:sp>
      <p:grpSp>
        <p:nvGrpSpPr>
          <p:cNvPr id="59399" name="Group 5"/>
          <p:cNvGrpSpPr>
            <a:grpSpLocks/>
          </p:cNvGrpSpPr>
          <p:nvPr/>
        </p:nvGrpSpPr>
        <p:grpSpPr bwMode="auto">
          <a:xfrm>
            <a:off x="481013" y="3376613"/>
            <a:ext cx="6359525" cy="3189287"/>
            <a:chOff x="960" y="480"/>
            <a:chExt cx="4176" cy="2147"/>
          </a:xfrm>
        </p:grpSpPr>
        <p:sp>
          <p:nvSpPr>
            <p:cNvPr id="59400" name="AutoShape 6"/>
            <p:cNvSpPr>
              <a:spLocks noChangeAspect="1" noChangeArrowheads="1"/>
            </p:cNvSpPr>
            <p:nvPr/>
          </p:nvSpPr>
          <p:spPr bwMode="auto">
            <a:xfrm>
              <a:off x="960" y="624"/>
              <a:ext cx="3799" cy="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pic>
          <p:nvPicPr>
            <p:cNvPr id="59401" name="Picture 7" descr="world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7" y="1161"/>
              <a:ext cx="2837" cy="1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402" name="Freeform 8"/>
            <p:cNvSpPr>
              <a:spLocks/>
            </p:cNvSpPr>
            <p:nvPr/>
          </p:nvSpPr>
          <p:spPr bwMode="auto">
            <a:xfrm>
              <a:off x="2075" y="721"/>
              <a:ext cx="423" cy="832"/>
            </a:xfrm>
            <a:custGeom>
              <a:avLst/>
              <a:gdLst>
                <a:gd name="T0" fmla="*/ 0 w 963"/>
                <a:gd name="T1" fmla="*/ 0 h 1893"/>
                <a:gd name="T2" fmla="*/ 0 w 963"/>
                <a:gd name="T3" fmla="*/ 180 h 1893"/>
                <a:gd name="T4" fmla="*/ 186 w 963"/>
                <a:gd name="T5" fmla="*/ 366 h 1893"/>
                <a:gd name="T6" fmla="*/ 0 60000 65536"/>
                <a:gd name="T7" fmla="*/ 0 60000 65536"/>
                <a:gd name="T8" fmla="*/ 0 60000 65536"/>
                <a:gd name="T9" fmla="*/ 0 w 963"/>
                <a:gd name="T10" fmla="*/ 0 h 1893"/>
                <a:gd name="T11" fmla="*/ 963 w 963"/>
                <a:gd name="T12" fmla="*/ 1893 h 1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3" h="1893">
                  <a:moveTo>
                    <a:pt x="0" y="0"/>
                  </a:moveTo>
                  <a:lnTo>
                    <a:pt x="0" y="930"/>
                  </a:lnTo>
                  <a:lnTo>
                    <a:pt x="963" y="189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03" name="Text Box 9"/>
            <p:cNvSpPr txBox="1">
              <a:spLocks noChangeArrowheads="1"/>
            </p:cNvSpPr>
            <p:nvPr/>
          </p:nvSpPr>
          <p:spPr bwMode="auto">
            <a:xfrm>
              <a:off x="1105" y="2020"/>
              <a:ext cx="1329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b USC-ISI Marina del Rey, CA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l  ICANN Los Angeles, CA</a:t>
              </a:r>
            </a:p>
            <a:p>
              <a:endParaRPr lang="en-US"/>
            </a:p>
          </p:txBody>
        </p:sp>
        <p:sp>
          <p:nvSpPr>
            <p:cNvPr id="59404" name="Freeform 10"/>
            <p:cNvSpPr>
              <a:spLocks/>
            </p:cNvSpPr>
            <p:nvPr/>
          </p:nvSpPr>
          <p:spPr bwMode="auto">
            <a:xfrm>
              <a:off x="1647" y="1656"/>
              <a:ext cx="500" cy="367"/>
            </a:xfrm>
            <a:custGeom>
              <a:avLst/>
              <a:gdLst>
                <a:gd name="T0" fmla="*/ 0 w 582"/>
                <a:gd name="T1" fmla="*/ 316 h 426"/>
                <a:gd name="T2" fmla="*/ 430 w 582"/>
                <a:gd name="T3" fmla="*/ 0 h 426"/>
                <a:gd name="T4" fmla="*/ 0 60000 65536"/>
                <a:gd name="T5" fmla="*/ 0 60000 65536"/>
                <a:gd name="T6" fmla="*/ 0 w 582"/>
                <a:gd name="T7" fmla="*/ 0 h 426"/>
                <a:gd name="T8" fmla="*/ 582 w 582"/>
                <a:gd name="T9" fmla="*/ 426 h 4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2" h="426">
                  <a:moveTo>
                    <a:pt x="0" y="426"/>
                  </a:moveTo>
                  <a:lnTo>
                    <a:pt x="58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05" name="Text Box 11"/>
            <p:cNvSpPr txBox="1">
              <a:spLocks noChangeArrowheads="1"/>
            </p:cNvSpPr>
            <p:nvPr/>
          </p:nvSpPr>
          <p:spPr bwMode="auto">
            <a:xfrm>
              <a:off x="960" y="1265"/>
              <a:ext cx="128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e NASA Mt View, CA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f  Internet Software C. Palo</a:t>
              </a:r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 Alto, CA (and 17 other locations)</a:t>
              </a:r>
            </a:p>
            <a:p>
              <a:endParaRPr lang="en-US"/>
            </a:p>
          </p:txBody>
        </p:sp>
        <p:sp>
          <p:nvSpPr>
            <p:cNvPr id="59406" name="Freeform 12"/>
            <p:cNvSpPr>
              <a:spLocks/>
            </p:cNvSpPr>
            <p:nvPr/>
          </p:nvSpPr>
          <p:spPr bwMode="auto">
            <a:xfrm flipV="1">
              <a:off x="1579" y="1491"/>
              <a:ext cx="537" cy="124"/>
            </a:xfrm>
            <a:custGeom>
              <a:avLst/>
              <a:gdLst>
                <a:gd name="T0" fmla="*/ 0 w 582"/>
                <a:gd name="T1" fmla="*/ 36 h 426"/>
                <a:gd name="T2" fmla="*/ 495 w 582"/>
                <a:gd name="T3" fmla="*/ 0 h 426"/>
                <a:gd name="T4" fmla="*/ 0 60000 65536"/>
                <a:gd name="T5" fmla="*/ 0 60000 65536"/>
                <a:gd name="T6" fmla="*/ 0 w 582"/>
                <a:gd name="T7" fmla="*/ 0 h 426"/>
                <a:gd name="T8" fmla="*/ 582 w 582"/>
                <a:gd name="T9" fmla="*/ 426 h 4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2" h="426">
                  <a:moveTo>
                    <a:pt x="0" y="426"/>
                  </a:moveTo>
                  <a:lnTo>
                    <a:pt x="58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07" name="Text Box 13"/>
            <p:cNvSpPr txBox="1">
              <a:spLocks noChangeArrowheads="1"/>
            </p:cNvSpPr>
            <p:nvPr/>
          </p:nvSpPr>
          <p:spPr bwMode="auto">
            <a:xfrm>
              <a:off x="3608" y="943"/>
              <a:ext cx="1111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r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i </a:t>
              </a:r>
              <a:r>
                <a:rPr lang="en-US" sz="1000">
                  <a:latin typeface="Arial" charset="0"/>
                </a:rPr>
                <a:t>Autonomica,</a:t>
              </a:r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 Stockholm (plus 3 other locations)</a:t>
              </a:r>
            </a:p>
          </p:txBody>
        </p:sp>
        <p:sp>
          <p:nvSpPr>
            <p:cNvPr id="59408" name="Freeform 14"/>
            <p:cNvSpPr>
              <a:spLocks/>
            </p:cNvSpPr>
            <p:nvPr/>
          </p:nvSpPr>
          <p:spPr bwMode="auto">
            <a:xfrm>
              <a:off x="3226" y="1001"/>
              <a:ext cx="373" cy="392"/>
            </a:xfrm>
            <a:custGeom>
              <a:avLst/>
              <a:gdLst>
                <a:gd name="T0" fmla="*/ 209 w 666"/>
                <a:gd name="T1" fmla="*/ 0 h 1005"/>
                <a:gd name="T2" fmla="*/ 0 w 666"/>
                <a:gd name="T3" fmla="*/ 153 h 1005"/>
                <a:gd name="T4" fmla="*/ 0 60000 65536"/>
                <a:gd name="T5" fmla="*/ 0 60000 65536"/>
                <a:gd name="T6" fmla="*/ 0 w 666"/>
                <a:gd name="T7" fmla="*/ 0 h 1005"/>
                <a:gd name="T8" fmla="*/ 666 w 666"/>
                <a:gd name="T9" fmla="*/ 1005 h 10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6" h="1005">
                  <a:moveTo>
                    <a:pt x="666" y="0"/>
                  </a:moveTo>
                  <a:lnTo>
                    <a:pt x="0" y="100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09" name="Text Box 15"/>
            <p:cNvSpPr txBox="1">
              <a:spLocks noChangeArrowheads="1"/>
            </p:cNvSpPr>
            <p:nvPr/>
          </p:nvSpPr>
          <p:spPr bwMode="auto">
            <a:xfrm>
              <a:off x="3494" y="728"/>
              <a:ext cx="1642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k RIPE London (also Amsterdam, Frankfurt)</a:t>
              </a:r>
              <a:endParaRPr lang="en-US"/>
            </a:p>
          </p:txBody>
        </p:sp>
        <p:sp>
          <p:nvSpPr>
            <p:cNvPr id="59410" name="Freeform 16"/>
            <p:cNvSpPr>
              <a:spLocks/>
            </p:cNvSpPr>
            <p:nvPr/>
          </p:nvSpPr>
          <p:spPr bwMode="auto">
            <a:xfrm>
              <a:off x="3107" y="813"/>
              <a:ext cx="405" cy="637"/>
            </a:xfrm>
            <a:custGeom>
              <a:avLst/>
              <a:gdLst>
                <a:gd name="T0" fmla="*/ 178 w 922"/>
                <a:gd name="T1" fmla="*/ 0 h 1448"/>
                <a:gd name="T2" fmla="*/ 0 w 922"/>
                <a:gd name="T3" fmla="*/ 280 h 1448"/>
                <a:gd name="T4" fmla="*/ 0 60000 65536"/>
                <a:gd name="T5" fmla="*/ 0 60000 65536"/>
                <a:gd name="T6" fmla="*/ 0 w 922"/>
                <a:gd name="T7" fmla="*/ 0 h 1448"/>
                <a:gd name="T8" fmla="*/ 922 w 922"/>
                <a:gd name="T9" fmla="*/ 1448 h 14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22" h="1448">
                  <a:moveTo>
                    <a:pt x="922" y="0"/>
                  </a:moveTo>
                  <a:lnTo>
                    <a:pt x="0" y="144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11" name="Text Box 17"/>
            <p:cNvSpPr txBox="1">
              <a:spLocks noChangeArrowheads="1"/>
            </p:cNvSpPr>
            <p:nvPr/>
          </p:nvSpPr>
          <p:spPr bwMode="auto">
            <a:xfrm>
              <a:off x="4224" y="1152"/>
              <a:ext cx="822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 WIDE Tokyo</a:t>
              </a:r>
              <a:endParaRPr lang="en-US"/>
            </a:p>
          </p:txBody>
        </p:sp>
        <p:sp>
          <p:nvSpPr>
            <p:cNvPr id="59412" name="Freeform 18"/>
            <p:cNvSpPr>
              <a:spLocks/>
            </p:cNvSpPr>
            <p:nvPr/>
          </p:nvSpPr>
          <p:spPr bwMode="auto">
            <a:xfrm>
              <a:off x="4305" y="1296"/>
              <a:ext cx="207" cy="304"/>
            </a:xfrm>
            <a:custGeom>
              <a:avLst/>
              <a:gdLst>
                <a:gd name="T0" fmla="*/ 170 w 252"/>
                <a:gd name="T1" fmla="*/ 0 h 462"/>
                <a:gd name="T2" fmla="*/ 0 w 252"/>
                <a:gd name="T3" fmla="*/ 200 h 462"/>
                <a:gd name="T4" fmla="*/ 0 60000 65536"/>
                <a:gd name="T5" fmla="*/ 0 60000 65536"/>
                <a:gd name="T6" fmla="*/ 0 w 252"/>
                <a:gd name="T7" fmla="*/ 0 h 462"/>
                <a:gd name="T8" fmla="*/ 252 w 252"/>
                <a:gd name="T9" fmla="*/ 462 h 4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462">
                  <a:moveTo>
                    <a:pt x="252" y="0"/>
                  </a:moveTo>
                  <a:lnTo>
                    <a:pt x="0" y="46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9413" name="Text Box 19"/>
            <p:cNvSpPr txBox="1">
              <a:spLocks noChangeArrowheads="1"/>
            </p:cNvSpPr>
            <p:nvPr/>
          </p:nvSpPr>
          <p:spPr bwMode="auto">
            <a:xfrm>
              <a:off x="2064" y="480"/>
              <a:ext cx="1706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a Verisign, Dulles, VA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c Cogent, Herndon, VA (also Los Angeles)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d U Maryland College Park, MD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g US DoD Vienna, VA</a:t>
              </a:r>
            </a:p>
            <a:p>
              <a:pPr algn="l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h ARL Aberdeen, MD</a:t>
              </a:r>
            </a:p>
            <a:p>
              <a:pPr algn="l"/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j  Verisign, ( 11 locations)</a:t>
              </a:r>
            </a:p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AAF01E-1E4C-48B5-A842-C76D9B153ED1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246" name="Rectangle 6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00088"/>
          </a:xfrm>
        </p:spPr>
        <p:txBody>
          <a:bodyPr/>
          <a:lstStyle/>
          <a:p>
            <a:r>
              <a:rPr lang="en-US" smtClean="0"/>
              <a:t>Example: recursive query         </a:t>
            </a:r>
          </a:p>
        </p:txBody>
      </p:sp>
      <p:grpSp>
        <p:nvGrpSpPr>
          <p:cNvPr id="10247" name="Group 2"/>
          <p:cNvGrpSpPr>
            <a:grpSpLocks/>
          </p:cNvGrpSpPr>
          <p:nvPr/>
        </p:nvGrpSpPr>
        <p:grpSpPr bwMode="auto">
          <a:xfrm>
            <a:off x="3725863" y="790575"/>
            <a:ext cx="5727700" cy="5526088"/>
            <a:chOff x="1499" y="384"/>
            <a:chExt cx="3608" cy="3481"/>
          </a:xfrm>
        </p:grpSpPr>
        <p:graphicFrame>
          <p:nvGraphicFramePr>
            <p:cNvPr id="10242" name="Object 3"/>
            <p:cNvGraphicFramePr>
              <a:graphicFrameLocks noChangeAspect="1"/>
            </p:cNvGraphicFramePr>
            <p:nvPr/>
          </p:nvGraphicFramePr>
          <p:xfrm>
            <a:off x="2040" y="2792"/>
            <a:ext cx="525" cy="402"/>
          </p:xfrm>
          <a:graphic>
            <a:graphicData uri="http://schemas.openxmlformats.org/presentationml/2006/ole">
              <p:oleObj spid="_x0000_s10242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0249" name="Text Box 4"/>
            <p:cNvSpPr txBox="1">
              <a:spLocks noChangeArrowheads="1"/>
            </p:cNvSpPr>
            <p:nvPr/>
          </p:nvSpPr>
          <p:spPr bwMode="auto">
            <a:xfrm>
              <a:off x="1516" y="3156"/>
              <a:ext cx="116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requesting host</a:t>
              </a:r>
              <a:endParaRPr lang="en-US"/>
            </a:p>
            <a:p>
              <a:r>
                <a:rPr lang="en-US" sz="1600" b="1">
                  <a:latin typeface="Courier New" pitchFamily="49" charset="0"/>
                </a:rPr>
                <a:t>cis.poly.edu</a:t>
              </a:r>
              <a:endParaRPr lang="en-US" sz="1600"/>
            </a:p>
          </p:txBody>
        </p:sp>
        <p:sp>
          <p:nvSpPr>
            <p:cNvPr id="10250" name="Text Box 5"/>
            <p:cNvSpPr txBox="1">
              <a:spLocks noChangeArrowheads="1"/>
            </p:cNvSpPr>
            <p:nvPr/>
          </p:nvSpPr>
          <p:spPr bwMode="auto">
            <a:xfrm>
              <a:off x="2981" y="3653"/>
              <a:ext cx="14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ourier New" pitchFamily="49" charset="0"/>
                </a:rPr>
                <a:t>gaia.cs.umass.edu</a:t>
              </a:r>
              <a:endParaRPr lang="en-US" sz="1600"/>
            </a:p>
          </p:txBody>
        </p:sp>
        <p:graphicFrame>
          <p:nvGraphicFramePr>
            <p:cNvPr id="10243" name="Object 6"/>
            <p:cNvGraphicFramePr>
              <a:graphicFrameLocks noChangeAspect="1"/>
            </p:cNvGraphicFramePr>
            <p:nvPr/>
          </p:nvGraphicFramePr>
          <p:xfrm>
            <a:off x="3378" y="3296"/>
            <a:ext cx="525" cy="402"/>
          </p:xfrm>
          <a:graphic>
            <a:graphicData uri="http://schemas.openxmlformats.org/presentationml/2006/ole">
              <p:oleObj spid="_x0000_s10243" name="Clip" r:id="rId4" imgW="1305000" imgH="1085760" progId="MS_ClipArt_Gallery.2">
                <p:embed/>
              </p:oleObj>
            </a:graphicData>
          </a:graphic>
        </p:graphicFrame>
        <p:grpSp>
          <p:nvGrpSpPr>
            <p:cNvPr id="10251" name="Group 7"/>
            <p:cNvGrpSpPr>
              <a:grpSpLocks/>
            </p:cNvGrpSpPr>
            <p:nvPr/>
          </p:nvGrpSpPr>
          <p:grpSpPr bwMode="auto">
            <a:xfrm>
              <a:off x="2196" y="1485"/>
              <a:ext cx="233" cy="414"/>
              <a:chOff x="4180" y="783"/>
              <a:chExt cx="150" cy="307"/>
            </a:xfrm>
          </p:grpSpPr>
          <p:sp>
            <p:nvSpPr>
              <p:cNvPr id="10301" name="AutoShape 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2" name="Rectangle 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3" name="Rectangle 1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4" name="AutoShape 1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5" name="Line 1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6" name="Line 1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7" name="Rectangle 1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8" name="Rectangle 1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0252" name="Text Box 16"/>
            <p:cNvSpPr txBox="1">
              <a:spLocks noChangeArrowheads="1"/>
            </p:cNvSpPr>
            <p:nvPr/>
          </p:nvSpPr>
          <p:spPr bwMode="auto">
            <a:xfrm>
              <a:off x="2545" y="384"/>
              <a:ext cx="1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root DNS server</a:t>
              </a:r>
              <a:endParaRPr lang="en-US" sz="1600"/>
            </a:p>
          </p:txBody>
        </p:sp>
        <p:sp>
          <p:nvSpPr>
            <p:cNvPr id="10253" name="Line 17"/>
            <p:cNvSpPr>
              <a:spLocks noChangeShapeType="1"/>
            </p:cNvSpPr>
            <p:nvPr/>
          </p:nvSpPr>
          <p:spPr bwMode="auto">
            <a:xfrm flipH="1" flipV="1">
              <a:off x="2227" y="1918"/>
              <a:ext cx="0" cy="8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54" name="Line 18"/>
            <p:cNvSpPr>
              <a:spLocks noChangeShapeType="1"/>
            </p:cNvSpPr>
            <p:nvPr/>
          </p:nvSpPr>
          <p:spPr bwMode="auto">
            <a:xfrm flipV="1">
              <a:off x="2299" y="850"/>
              <a:ext cx="576" cy="6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55" name="Line 19"/>
            <p:cNvSpPr>
              <a:spLocks noChangeShapeType="1"/>
            </p:cNvSpPr>
            <p:nvPr/>
          </p:nvSpPr>
          <p:spPr bwMode="auto">
            <a:xfrm>
              <a:off x="2347" y="1936"/>
              <a:ext cx="6" cy="8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256" name="Group 20"/>
            <p:cNvGrpSpPr>
              <a:grpSpLocks/>
            </p:cNvGrpSpPr>
            <p:nvPr/>
          </p:nvGrpSpPr>
          <p:grpSpPr bwMode="auto">
            <a:xfrm>
              <a:off x="1499" y="2010"/>
              <a:ext cx="1259" cy="385"/>
              <a:chOff x="2800" y="2132"/>
              <a:chExt cx="1259" cy="385"/>
            </a:xfrm>
          </p:grpSpPr>
          <p:sp>
            <p:nvSpPr>
              <p:cNvPr id="10299" name="Rectangle 21"/>
              <p:cNvSpPr>
                <a:spLocks noChangeArrowheads="1"/>
              </p:cNvSpPr>
              <p:nvPr/>
            </p:nvSpPr>
            <p:spPr bwMode="auto">
              <a:xfrm>
                <a:off x="2838" y="2178"/>
                <a:ext cx="1182" cy="3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00" name="Text Box 22"/>
              <p:cNvSpPr txBox="1">
                <a:spLocks noChangeArrowheads="1"/>
              </p:cNvSpPr>
              <p:nvPr/>
            </p:nvSpPr>
            <p:spPr bwMode="auto">
              <a:xfrm>
                <a:off x="2800" y="2132"/>
                <a:ext cx="1259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 DNS server</a:t>
                </a:r>
                <a:endParaRPr lang="en-US"/>
              </a:p>
              <a:p>
                <a:r>
                  <a:rPr lang="en-US" sz="1600" b="1">
                    <a:latin typeface="Courier New" pitchFamily="49" charset="0"/>
                  </a:rPr>
                  <a:t>dns.poly.edu</a:t>
                </a:r>
                <a:endParaRPr lang="en-US" sz="1600"/>
              </a:p>
            </p:txBody>
          </p:sp>
        </p:grpSp>
        <p:sp>
          <p:nvSpPr>
            <p:cNvPr id="10257" name="Text Box 23"/>
            <p:cNvSpPr txBox="1">
              <a:spLocks noChangeArrowheads="1"/>
            </p:cNvSpPr>
            <p:nvPr/>
          </p:nvSpPr>
          <p:spPr bwMode="auto">
            <a:xfrm>
              <a:off x="2045" y="245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  <p:sp>
          <p:nvSpPr>
            <p:cNvPr id="10258" name="Text Box 24"/>
            <p:cNvSpPr txBox="1">
              <a:spLocks noChangeArrowheads="1"/>
            </p:cNvSpPr>
            <p:nvPr/>
          </p:nvSpPr>
          <p:spPr bwMode="auto">
            <a:xfrm>
              <a:off x="2387" y="9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10259" name="Text Box 25"/>
            <p:cNvSpPr txBox="1">
              <a:spLocks noChangeArrowheads="1"/>
            </p:cNvSpPr>
            <p:nvPr/>
          </p:nvSpPr>
          <p:spPr bwMode="auto">
            <a:xfrm>
              <a:off x="3600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10260" name="Text Box 26"/>
            <p:cNvSpPr txBox="1">
              <a:spLocks noChangeArrowheads="1"/>
            </p:cNvSpPr>
            <p:nvPr/>
          </p:nvSpPr>
          <p:spPr bwMode="auto">
            <a:xfrm>
              <a:off x="3312" y="21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5</a:t>
              </a:r>
              <a:endParaRPr lang="en-US"/>
            </a:p>
          </p:txBody>
        </p:sp>
        <p:sp>
          <p:nvSpPr>
            <p:cNvPr id="10261" name="Text Box 27"/>
            <p:cNvSpPr txBox="1">
              <a:spLocks noChangeArrowheads="1"/>
            </p:cNvSpPr>
            <p:nvPr/>
          </p:nvSpPr>
          <p:spPr bwMode="auto">
            <a:xfrm>
              <a:off x="3120" y="129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grpSp>
          <p:nvGrpSpPr>
            <p:cNvPr id="10262" name="Group 28"/>
            <p:cNvGrpSpPr>
              <a:grpSpLocks/>
            </p:cNvGrpSpPr>
            <p:nvPr/>
          </p:nvGrpSpPr>
          <p:grpSpPr bwMode="auto">
            <a:xfrm>
              <a:off x="2898" y="591"/>
              <a:ext cx="233" cy="414"/>
              <a:chOff x="4180" y="783"/>
              <a:chExt cx="150" cy="307"/>
            </a:xfrm>
          </p:grpSpPr>
          <p:sp>
            <p:nvSpPr>
              <p:cNvPr id="10291" name="AutoShape 2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2" name="Rectangle 3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3" name="Rectangle 3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4" name="AutoShape 3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5" name="Line 3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6" name="Line 3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7" name="Rectangle 3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8" name="Rectangle 3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263" name="Group 37"/>
            <p:cNvGrpSpPr>
              <a:grpSpLocks/>
            </p:cNvGrpSpPr>
            <p:nvPr/>
          </p:nvGrpSpPr>
          <p:grpSpPr bwMode="auto">
            <a:xfrm>
              <a:off x="3420" y="1491"/>
              <a:ext cx="233" cy="414"/>
              <a:chOff x="4180" y="783"/>
              <a:chExt cx="150" cy="307"/>
            </a:xfrm>
          </p:grpSpPr>
          <p:sp>
            <p:nvSpPr>
              <p:cNvPr id="10283" name="AutoShape 3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4" name="Rectangle 3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5" name="Rectangle 4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6" name="AutoShape 4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7" name="Line 4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8" name="Line 4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9" name="Rectangle 4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90" name="Rectangle 4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264" name="Group 46"/>
            <p:cNvGrpSpPr>
              <a:grpSpLocks/>
            </p:cNvGrpSpPr>
            <p:nvPr/>
          </p:nvGrpSpPr>
          <p:grpSpPr bwMode="auto">
            <a:xfrm>
              <a:off x="3408" y="2511"/>
              <a:ext cx="233" cy="414"/>
              <a:chOff x="4180" y="783"/>
              <a:chExt cx="150" cy="307"/>
            </a:xfrm>
          </p:grpSpPr>
          <p:sp>
            <p:nvSpPr>
              <p:cNvPr id="10275" name="AutoShape 4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76" name="Rectangle 4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77" name="Rectangle 4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78" name="AutoShape 5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79" name="Line 5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0" name="Line 5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1" name="Rectangle 5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2" name="Rectangle 5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0265" name="Text Box 55"/>
            <p:cNvSpPr txBox="1">
              <a:spLocks noChangeArrowheads="1"/>
            </p:cNvSpPr>
            <p:nvPr/>
          </p:nvSpPr>
          <p:spPr bwMode="auto">
            <a:xfrm>
              <a:off x="2830" y="2871"/>
              <a:ext cx="164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authoritative DNS server</a:t>
              </a:r>
              <a:endParaRPr lang="en-US"/>
            </a:p>
            <a:p>
              <a:r>
                <a:rPr lang="en-US" sz="1600" b="1">
                  <a:latin typeface="Courier New" pitchFamily="49" charset="0"/>
                </a:rPr>
                <a:t>dns.cs.umass.edu</a:t>
              </a:r>
              <a:endParaRPr lang="en-US" sz="1600"/>
            </a:p>
          </p:txBody>
        </p:sp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2592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7</a:t>
              </a:r>
              <a:endParaRPr lang="en-US"/>
            </a:p>
          </p:txBody>
        </p:sp>
        <p:sp>
          <p:nvSpPr>
            <p:cNvPr id="10267" name="Text Box 57"/>
            <p:cNvSpPr txBox="1">
              <a:spLocks noChangeArrowheads="1"/>
            </p:cNvSpPr>
            <p:nvPr/>
          </p:nvSpPr>
          <p:spPr bwMode="auto">
            <a:xfrm>
              <a:off x="2393" y="24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10268" name="Line 58"/>
            <p:cNvSpPr>
              <a:spLocks noChangeShapeType="1"/>
            </p:cNvSpPr>
            <p:nvPr/>
          </p:nvSpPr>
          <p:spPr bwMode="auto">
            <a:xfrm>
              <a:off x="3120" y="768"/>
              <a:ext cx="432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269" name="Text Box 59"/>
            <p:cNvSpPr txBox="1">
              <a:spLocks noChangeArrowheads="1"/>
            </p:cNvSpPr>
            <p:nvPr/>
          </p:nvSpPr>
          <p:spPr bwMode="auto">
            <a:xfrm>
              <a:off x="3840" y="1536"/>
              <a:ext cx="1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TLD DNS server</a:t>
              </a:r>
              <a:endParaRPr lang="en-US" sz="1600"/>
            </a:p>
          </p:txBody>
        </p:sp>
        <p:sp>
          <p:nvSpPr>
            <p:cNvPr id="10270" name="Line 60"/>
            <p:cNvSpPr>
              <a:spLocks noChangeShapeType="1"/>
            </p:cNvSpPr>
            <p:nvPr/>
          </p:nvSpPr>
          <p:spPr bwMode="auto">
            <a:xfrm>
              <a:off x="3600" y="1872"/>
              <a:ext cx="0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1" name="Line 61"/>
            <p:cNvSpPr>
              <a:spLocks noChangeShapeType="1"/>
            </p:cNvSpPr>
            <p:nvPr/>
          </p:nvSpPr>
          <p:spPr bwMode="auto">
            <a:xfrm flipH="1" flipV="1">
              <a:off x="3504" y="1920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2" name="Line 62"/>
            <p:cNvSpPr>
              <a:spLocks noChangeShapeType="1"/>
            </p:cNvSpPr>
            <p:nvPr/>
          </p:nvSpPr>
          <p:spPr bwMode="auto">
            <a:xfrm flipH="1" flipV="1">
              <a:off x="3072" y="1008"/>
              <a:ext cx="336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3" name="Text Box 63"/>
            <p:cNvSpPr txBox="1">
              <a:spLocks noChangeArrowheads="1"/>
            </p:cNvSpPr>
            <p:nvPr/>
          </p:nvSpPr>
          <p:spPr bwMode="auto">
            <a:xfrm>
              <a:off x="3408" y="10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/>
            </a:p>
          </p:txBody>
        </p:sp>
        <p:sp>
          <p:nvSpPr>
            <p:cNvPr id="10274" name="Line 64"/>
            <p:cNvSpPr>
              <a:spLocks noChangeShapeType="1"/>
            </p:cNvSpPr>
            <p:nvPr/>
          </p:nvSpPr>
          <p:spPr bwMode="auto">
            <a:xfrm flipH="1">
              <a:off x="2448" y="1008"/>
              <a:ext cx="480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248" name="Rectangle 67"/>
          <p:cNvSpPr>
            <a:spLocks noChangeArrowheads="1"/>
          </p:cNvSpPr>
          <p:nvPr/>
        </p:nvSpPr>
        <p:spPr bwMode="auto">
          <a:xfrm>
            <a:off x="444500" y="2159000"/>
            <a:ext cx="35655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Host at cis.poly.edu wants IP address for gaia.cs.umass.edu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D94B-B614-47CD-96D7-E4E91659CA3F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1270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Recursive vs iterative  queries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989513" y="4303713"/>
          <a:ext cx="833437" cy="638175"/>
        </p:xfrm>
        <a:graphic>
          <a:graphicData uri="http://schemas.openxmlformats.org/presentationml/2006/ole">
            <p:oleObj spid="_x0000_s11266" name="Clip" r:id="rId3" imgW="1305000" imgH="1085760" progId="MS_ClipArt_Gallery.2">
              <p:embed/>
            </p:oleObj>
          </a:graphicData>
        </a:graphic>
      </p:graphicFrame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4157663" y="4881563"/>
            <a:ext cx="184467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requesting host</a:t>
            </a:r>
            <a:endParaRPr lang="en-US"/>
          </a:p>
          <a:p>
            <a:r>
              <a:rPr lang="en-US" sz="1600" b="1">
                <a:latin typeface="Courier New" pitchFamily="49" charset="0"/>
              </a:rPr>
              <a:t>cis.poly.edu</a:t>
            </a:r>
            <a:endParaRPr lang="en-US" sz="1600"/>
          </a:p>
        </p:txBody>
      </p:sp>
      <p:sp>
        <p:nvSpPr>
          <p:cNvPr id="11272" name="Text Box 4"/>
          <p:cNvSpPr txBox="1">
            <a:spLocks noChangeArrowheads="1"/>
          </p:cNvSpPr>
          <p:nvPr/>
        </p:nvSpPr>
        <p:spPr bwMode="auto">
          <a:xfrm>
            <a:off x="6483350" y="5670550"/>
            <a:ext cx="2262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gaia.cs.umass.edu</a:t>
            </a:r>
            <a:endParaRPr lang="en-US" sz="1600"/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113588" y="5103813"/>
          <a:ext cx="833437" cy="638175"/>
        </p:xfrm>
        <a:graphic>
          <a:graphicData uri="http://schemas.openxmlformats.org/presentationml/2006/ole">
            <p:oleObj spid="_x0000_s11267" name="Clip" r:id="rId4" imgW="1305000" imgH="1085760" progId="MS_ClipArt_Gallery.2">
              <p:embed/>
            </p:oleObj>
          </a:graphicData>
        </a:graphic>
      </p:graphicFrame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5237163" y="2228850"/>
            <a:ext cx="369887" cy="657225"/>
            <a:chOff x="4180" y="783"/>
            <a:chExt cx="150" cy="307"/>
          </a:xfrm>
        </p:grpSpPr>
        <p:sp>
          <p:nvSpPr>
            <p:cNvPr id="11324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5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6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7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8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9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30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31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root DNS server</a:t>
            </a:r>
            <a:endParaRPr lang="en-US" sz="1600"/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595" name="Line 19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596" name="Line 20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597" name="Line 21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1281" name="Group 22"/>
          <p:cNvGrpSpPr>
            <a:grpSpLocks/>
          </p:cNvGrpSpPr>
          <p:nvPr/>
        </p:nvGrpSpPr>
        <p:grpSpPr bwMode="auto">
          <a:xfrm>
            <a:off x="4130675" y="3062288"/>
            <a:ext cx="1998663" cy="611187"/>
            <a:chOff x="2800" y="2132"/>
            <a:chExt cx="1259" cy="385"/>
          </a:xfrm>
        </p:grpSpPr>
        <p:sp>
          <p:nvSpPr>
            <p:cNvPr id="11322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3" name="Text Box 24"/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local DNS server</a:t>
              </a:r>
              <a:endParaRPr lang="en-US"/>
            </a:p>
            <a:p>
              <a:r>
                <a:rPr lang="en-US" sz="1600" b="1">
                  <a:latin typeface="Courier New" pitchFamily="49" charset="0"/>
                </a:rPr>
                <a:t>dns.poly.edu</a:t>
              </a:r>
              <a:endParaRPr lang="en-US" sz="1600"/>
            </a:p>
          </p:txBody>
        </p:sp>
      </p:grpSp>
      <p:sp>
        <p:nvSpPr>
          <p:cNvPr id="152601" name="Text Box 25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152602" name="Text Box 26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152603" name="Text Box 27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152604" name="Text Box 28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152605" name="Text Box 29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/>
          </a:p>
        </p:txBody>
      </p:sp>
      <p:sp>
        <p:nvSpPr>
          <p:cNvPr id="152606" name="Text Box 30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/>
          </a:p>
        </p:txBody>
      </p:sp>
      <p:grpSp>
        <p:nvGrpSpPr>
          <p:cNvPr id="11288" name="Group 31"/>
          <p:cNvGrpSpPr>
            <a:grpSpLocks/>
          </p:cNvGrpSpPr>
          <p:nvPr/>
        </p:nvGrpSpPr>
        <p:grpSpPr bwMode="auto">
          <a:xfrm>
            <a:off x="6351588" y="809625"/>
            <a:ext cx="369887" cy="657225"/>
            <a:chOff x="4180" y="783"/>
            <a:chExt cx="150" cy="307"/>
          </a:xfrm>
        </p:grpSpPr>
        <p:sp>
          <p:nvSpPr>
            <p:cNvPr id="11314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5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6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7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8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9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0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1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289" name="Group 40"/>
          <p:cNvGrpSpPr>
            <a:grpSpLocks/>
          </p:cNvGrpSpPr>
          <p:nvPr/>
        </p:nvGrpSpPr>
        <p:grpSpPr bwMode="auto">
          <a:xfrm>
            <a:off x="7180263" y="2238375"/>
            <a:ext cx="369887" cy="657225"/>
            <a:chOff x="4180" y="783"/>
            <a:chExt cx="150" cy="307"/>
          </a:xfrm>
        </p:grpSpPr>
        <p:sp>
          <p:nvSpPr>
            <p:cNvPr id="11306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7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8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9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0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1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2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3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290" name="Group 49"/>
          <p:cNvGrpSpPr>
            <a:grpSpLocks/>
          </p:cNvGrpSpPr>
          <p:nvPr/>
        </p:nvGrpSpPr>
        <p:grpSpPr bwMode="auto">
          <a:xfrm>
            <a:off x="7161213" y="3857625"/>
            <a:ext cx="369887" cy="657225"/>
            <a:chOff x="4180" y="783"/>
            <a:chExt cx="150" cy="307"/>
          </a:xfrm>
        </p:grpSpPr>
        <p:sp>
          <p:nvSpPr>
            <p:cNvPr id="11298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9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0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1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2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3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4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5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1291" name="Text Box 58"/>
          <p:cNvSpPr txBox="1">
            <a:spLocks noChangeArrowheads="1"/>
          </p:cNvSpPr>
          <p:nvPr/>
        </p:nvSpPr>
        <p:spPr bwMode="auto">
          <a:xfrm>
            <a:off x="6243638" y="4429125"/>
            <a:ext cx="2617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authoritative DNS server</a:t>
            </a:r>
            <a:endParaRPr lang="en-US"/>
          </a:p>
          <a:p>
            <a:r>
              <a:rPr lang="en-US" sz="1600" b="1">
                <a:latin typeface="Courier New" pitchFamily="49" charset="0"/>
              </a:rPr>
              <a:t>dns.cs.umass.edu</a:t>
            </a:r>
            <a:endParaRPr lang="en-US" sz="1600"/>
          </a:p>
        </p:txBody>
      </p:sp>
      <p:sp>
        <p:nvSpPr>
          <p:cNvPr id="152635" name="Text Box 59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/>
          </a:p>
        </p:txBody>
      </p:sp>
      <p:sp>
        <p:nvSpPr>
          <p:cNvPr id="152636" name="Text Box 60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152637" name="Line 61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152638" name="Line 62"/>
          <p:cNvSpPr>
            <a:spLocks noChangeShapeType="1"/>
          </p:cNvSpPr>
          <p:nvPr/>
        </p:nvSpPr>
        <p:spPr bwMode="auto">
          <a:xfrm flipH="1" flipV="1">
            <a:off x="5580063" y="2830513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11296" name="Text Box 63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TLD DNS server</a:t>
            </a:r>
            <a:endParaRPr lang="en-US" sz="1600"/>
          </a:p>
        </p:txBody>
      </p:sp>
      <p:sp>
        <p:nvSpPr>
          <p:cNvPr id="11297" name="Rectangle 67"/>
          <p:cNvSpPr>
            <a:spLocks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 smtClean="0"/>
              <a:t>recursive query: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puts burden of name resolution on contacted name server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heavy load?</a:t>
            </a:r>
          </a:p>
          <a:p>
            <a:pPr>
              <a:lnSpc>
                <a:spcPct val="90000"/>
              </a:lnSpc>
            </a:pPr>
            <a:r>
              <a:rPr lang="en-US" sz="2400" u="sng" smtClean="0"/>
              <a:t>iterated query: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contacted server replies with name of server to contact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“I don’t know this name, but ask this server”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2" grpId="0" animBg="1"/>
      <p:bldP spid="152593" grpId="0" animBg="1"/>
      <p:bldP spid="152594" grpId="0" animBg="1"/>
      <p:bldP spid="152595" grpId="0" animBg="1"/>
      <p:bldP spid="152596" grpId="0" animBg="1"/>
      <p:bldP spid="152597" grpId="0" animBg="1"/>
      <p:bldP spid="152601" grpId="0"/>
      <p:bldP spid="152602" grpId="0"/>
      <p:bldP spid="152603" grpId="0"/>
      <p:bldP spid="152604" grpId="0"/>
      <p:bldP spid="152605" grpId="0"/>
      <p:bldP spid="152606" grpId="0"/>
      <p:bldP spid="152635" grpId="0"/>
      <p:bldP spid="152636" grpId="0"/>
      <p:bldP spid="152637" grpId="0" animBg="1"/>
      <p:bldP spid="15263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61A63D-EFF9-454D-8E5C-FCE2CFE2CBF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caching and updating records</a:t>
            </a:r>
            <a:endParaRPr lang="en-US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7515225" cy="4733925"/>
          </a:xfrm>
        </p:spPr>
        <p:txBody>
          <a:bodyPr/>
          <a:lstStyle/>
          <a:p>
            <a:r>
              <a:rPr lang="en-US" sz="2400" smtClean="0"/>
              <a:t>once (any) name server learns mapping, it </a:t>
            </a:r>
            <a:r>
              <a:rPr lang="en-US" sz="2400" i="1" smtClean="0">
                <a:solidFill>
                  <a:schemeClr val="accent2"/>
                </a:solidFill>
              </a:rPr>
              <a:t>caches</a:t>
            </a:r>
            <a:r>
              <a:rPr lang="en-US" sz="2400" smtClean="0"/>
              <a:t> mapping</a:t>
            </a:r>
          </a:p>
          <a:p>
            <a:pPr lvl="1"/>
            <a:r>
              <a:rPr lang="en-US" smtClean="0"/>
              <a:t>cache entries timeout (disappear) after some time</a:t>
            </a:r>
          </a:p>
          <a:p>
            <a:r>
              <a:rPr lang="en-US" sz="2400" smtClean="0"/>
              <a:t>update/notify mechanisms (and more, incl. security) cf.</a:t>
            </a:r>
          </a:p>
          <a:p>
            <a:pPr lvl="1"/>
            <a:r>
              <a:rPr lang="en-US" sz="2000" smtClean="0"/>
              <a:t>RFC 2136, 3007 (ddns)</a:t>
            </a:r>
            <a:endParaRPr lang="en-US" sz="1800" smtClean="0"/>
          </a:p>
          <a:p>
            <a:pPr lvl="1"/>
            <a:r>
              <a:rPr lang="en-US" sz="1800" smtClean="0"/>
              <a:t>http://www.ietf.org/html.charters/dnsext-charter.html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862D7-57A3-466B-BEE2-99BE0053B42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records</a:t>
            </a:r>
            <a:endParaRPr lang="en-US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chemeClr val="accent2"/>
                </a:solidFill>
              </a:rPr>
              <a:t>DNS:</a:t>
            </a:r>
            <a:r>
              <a:rPr lang="en-US" sz="2400" smtClean="0"/>
              <a:t> distributed db storing resource records </a:t>
            </a:r>
            <a:r>
              <a:rPr lang="en-US" sz="2400" smtClean="0">
                <a:solidFill>
                  <a:srgbClr val="FF0000"/>
                </a:solidFill>
              </a:rPr>
              <a:t>(RR)</a:t>
            </a:r>
            <a:endParaRPr lang="en-US" sz="2400" smtClean="0"/>
          </a:p>
        </p:txBody>
      </p:sp>
      <p:sp>
        <p:nvSpPr>
          <p:cNvPr id="6144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3875" y="3895725"/>
            <a:ext cx="4000500" cy="1866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Type=NS</a:t>
            </a:r>
          </a:p>
          <a:p>
            <a:pPr lvl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name</a:t>
            </a:r>
            <a:r>
              <a:rPr lang="en-US" sz="1800" smtClean="0"/>
              <a:t> is domain (e.g. foo.com)</a:t>
            </a:r>
          </a:p>
          <a:p>
            <a:pPr lvl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value</a:t>
            </a:r>
            <a:r>
              <a:rPr lang="en-US" sz="1800" smtClean="0"/>
              <a:t> is IP address of </a:t>
            </a:r>
            <a:r>
              <a:rPr lang="en-US" sz="1800" smtClean="0">
                <a:solidFill>
                  <a:srgbClr val="FF0000"/>
                </a:solidFill>
              </a:rPr>
              <a:t>authoritative name server</a:t>
            </a:r>
            <a:r>
              <a:rPr lang="en-US" sz="1800" smtClean="0"/>
              <a:t> for this domain</a:t>
            </a:r>
          </a:p>
          <a:p>
            <a:pPr>
              <a:lnSpc>
                <a:spcPct val="90000"/>
              </a:lnSpc>
            </a:pPr>
            <a:endParaRPr lang="en-US" sz="2000" smtClean="0"/>
          </a:p>
        </p:txBody>
      </p:sp>
      <p:grpSp>
        <p:nvGrpSpPr>
          <p:cNvPr id="61447" name="Group 5"/>
          <p:cNvGrpSpPr>
            <a:grpSpLocks/>
          </p:cNvGrpSpPr>
          <p:nvPr/>
        </p:nvGrpSpPr>
        <p:grpSpPr bwMode="auto">
          <a:xfrm>
            <a:off x="1795463" y="1895475"/>
            <a:ext cx="5364162" cy="571500"/>
            <a:chOff x="1407" y="1206"/>
            <a:chExt cx="3379" cy="360"/>
          </a:xfrm>
        </p:grpSpPr>
        <p:sp>
          <p:nvSpPr>
            <p:cNvPr id="61453" name="Text Box 6"/>
            <p:cNvSpPr txBox="1">
              <a:spLocks noChangeArrowheads="1"/>
            </p:cNvSpPr>
            <p:nvPr/>
          </p:nvSpPr>
          <p:spPr bwMode="auto">
            <a:xfrm>
              <a:off x="1407" y="1214"/>
              <a:ext cx="33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RR format: </a:t>
              </a:r>
              <a:r>
                <a:rPr lang="en-US" sz="1800" b="1">
                  <a:latin typeface="Courier New" pitchFamily="49" charset="0"/>
                </a:rPr>
                <a:t>(name, value, type,ttl)</a:t>
              </a:r>
              <a:endParaRPr lang="en-US"/>
            </a:p>
          </p:txBody>
        </p:sp>
        <p:sp>
          <p:nvSpPr>
            <p:cNvPr id="61454" name="Rectangle 7"/>
            <p:cNvSpPr>
              <a:spLocks noChangeArrowheads="1"/>
            </p:cNvSpPr>
            <p:nvPr/>
          </p:nvSpPr>
          <p:spPr bwMode="auto">
            <a:xfrm>
              <a:off x="1458" y="1206"/>
              <a:ext cx="3318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Type=A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b="1">
                <a:latin typeface="Courier New" pitchFamily="49" charset="0"/>
              </a:rPr>
              <a:t>name</a:t>
            </a:r>
            <a:r>
              <a:rPr lang="en-US" sz="2000">
                <a:latin typeface="Comic Sans MS" pitchFamily="66" charset="0"/>
              </a:rPr>
              <a:t> is hostname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>
                <a:latin typeface="Comic Sans MS" pitchFamily="66" charset="0"/>
              </a:rPr>
              <a:t> is IP address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4714875" y="2647950"/>
            <a:ext cx="3810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Type=CNAME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b="1">
                <a:latin typeface="Courier New" pitchFamily="49" charset="0"/>
              </a:rPr>
              <a:t>name</a:t>
            </a:r>
            <a:r>
              <a:rPr lang="en-US" sz="2000">
                <a:latin typeface="Comic Sans MS" pitchFamily="66" charset="0"/>
              </a:rPr>
              <a:t> is an alias name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>
                <a:latin typeface="Comic Sans MS" pitchFamily="66" charset="0"/>
              </a:rPr>
              <a:t> is canonical name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4695825" y="3870325"/>
            <a:ext cx="41052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>
                <a:latin typeface="Comic Sans MS" pitchFamily="66" charset="0"/>
              </a:rPr>
              <a:t>Type=MX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>
                <a:latin typeface="Comic Sans MS" pitchFamily="66" charset="0"/>
              </a:rPr>
              <a:t> is hostname of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mailserver</a:t>
            </a:r>
            <a:r>
              <a:rPr lang="en-US" sz="2000">
                <a:latin typeface="Comic Sans MS" pitchFamily="66" charset="0"/>
              </a:rPr>
              <a:t> associated with </a:t>
            </a:r>
            <a:r>
              <a:rPr lang="en-US" sz="2000" b="1">
                <a:latin typeface="Courier New" pitchFamily="49" charset="0"/>
              </a:rPr>
              <a:t>name</a:t>
            </a:r>
            <a:endParaRPr lang="en-US" sz="2000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676275" y="5705475"/>
            <a:ext cx="38100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ttl = time to live</a:t>
            </a:r>
            <a:r>
              <a:rPr lang="en-US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24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A4B050-F956-458B-B71B-C912B08FA906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protocol, messages</a:t>
            </a:r>
            <a:endParaRPr lang="en-US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smtClean="0">
                <a:solidFill>
                  <a:schemeClr val="accent2"/>
                </a:solidFill>
              </a:rPr>
              <a:t>DNS protocol :</a:t>
            </a:r>
            <a:r>
              <a:rPr lang="en-US" sz="2000" smtClean="0"/>
              <a:t> </a:t>
            </a:r>
            <a:r>
              <a:rPr lang="en-US" sz="2000" i="1" smtClean="0">
                <a:solidFill>
                  <a:srgbClr val="FF0000"/>
                </a:solidFill>
              </a:rPr>
              <a:t>query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and </a:t>
            </a:r>
            <a:r>
              <a:rPr lang="en-US" sz="2000" i="1" smtClean="0">
                <a:solidFill>
                  <a:srgbClr val="FF0000"/>
                </a:solidFill>
              </a:rPr>
              <a:t>reply</a:t>
            </a:r>
            <a:r>
              <a:rPr lang="en-US" sz="2000" smtClean="0"/>
              <a:t> messages, both with same </a:t>
            </a:r>
            <a:r>
              <a:rPr lang="en-US" sz="2000" i="1" smtClean="0">
                <a:solidFill>
                  <a:srgbClr val="FF0000"/>
                </a:solidFill>
              </a:rPr>
              <a:t>message format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533400" y="2352675"/>
            <a:ext cx="38100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latin typeface="Comic Sans MS" pitchFamily="66" charset="0"/>
              </a:rPr>
              <a:t>msg header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query(reply)-id:</a:t>
            </a:r>
            <a:r>
              <a:rPr lang="en-US" sz="2000">
                <a:latin typeface="Comic Sans MS" pitchFamily="66" charset="0"/>
              </a:rPr>
              <a:t> 16 bit # for query, reply to query uses same #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flags:</a:t>
            </a:r>
            <a:endParaRPr lang="en-US" sz="2000">
              <a:latin typeface="Comic Sans MS" pitchFamily="66" charset="0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query or reply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recursion desired 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recursion available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reply is authoritative</a:t>
            </a:r>
          </a:p>
        </p:txBody>
      </p:sp>
      <p:pic>
        <p:nvPicPr>
          <p:cNvPr id="62471" name="Picture 5" descr="DNS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6150" y="2214563"/>
            <a:ext cx="43878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6EBBB-C5CB-491F-AF7D-7EE59493998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protocol, messages</a:t>
            </a:r>
          </a:p>
        </p:txBody>
      </p:sp>
      <p:pic>
        <p:nvPicPr>
          <p:cNvPr id="63493" name="Picture 3" descr="DNS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3725" y="1509713"/>
            <a:ext cx="43878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4" name="Text Box 4"/>
          <p:cNvSpPr txBox="1">
            <a:spLocks noChangeArrowheads="1"/>
          </p:cNvSpPr>
          <p:nvPr/>
        </p:nvSpPr>
        <p:spPr bwMode="auto">
          <a:xfrm>
            <a:off x="942975" y="1830388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Name, type fields</a:t>
            </a:r>
          </a:p>
          <a:p>
            <a:pPr algn="r"/>
            <a:r>
              <a:rPr lang="en-US" sz="2000">
                <a:latin typeface="Comic Sans MS" pitchFamily="66" charset="0"/>
              </a:rPr>
              <a:t> for a query</a:t>
            </a:r>
            <a:endParaRPr lang="en-US"/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1317625" y="2830513"/>
            <a:ext cx="1914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RRs in reponse</a:t>
            </a:r>
          </a:p>
          <a:p>
            <a:pPr algn="r"/>
            <a:r>
              <a:rPr lang="en-US" sz="2000">
                <a:latin typeface="Comic Sans MS" pitchFamily="66" charset="0"/>
              </a:rPr>
              <a:t>to query</a:t>
            </a:r>
            <a:endParaRPr lang="en-US"/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522288" y="3716338"/>
            <a:ext cx="2713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records for</a:t>
            </a:r>
          </a:p>
          <a:p>
            <a:pPr algn="r"/>
            <a:r>
              <a:rPr lang="en-US" sz="2000">
                <a:latin typeface="Comic Sans MS" pitchFamily="66" charset="0"/>
              </a:rPr>
              <a:t>authoritative servers</a:t>
            </a:r>
            <a:endParaRPr lang="en-US"/>
          </a:p>
        </p:txBody>
      </p:sp>
      <p:sp>
        <p:nvSpPr>
          <p:cNvPr id="63497" name="Text Box 7"/>
          <p:cNvSpPr txBox="1">
            <a:spLocks noChangeArrowheads="1"/>
          </p:cNvSpPr>
          <p:nvPr/>
        </p:nvSpPr>
        <p:spPr bwMode="auto">
          <a:xfrm>
            <a:off x="458788" y="4668838"/>
            <a:ext cx="2763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en-US" sz="2000">
                <a:latin typeface="Comic Sans MS" pitchFamily="66" charset="0"/>
              </a:rPr>
              <a:t>additional “helpful”</a:t>
            </a:r>
          </a:p>
          <a:p>
            <a:pPr algn="r"/>
            <a:r>
              <a:rPr lang="en-US" sz="2000">
                <a:latin typeface="Comic Sans MS" pitchFamily="66" charset="0"/>
              </a:rPr>
              <a:t>info that may be used</a:t>
            </a:r>
            <a:endParaRPr lang="en-US"/>
          </a:p>
        </p:txBody>
      </p:sp>
      <p:sp>
        <p:nvSpPr>
          <p:cNvPr id="63498" name="Line 8"/>
          <p:cNvSpPr>
            <a:spLocks noChangeShapeType="1"/>
          </p:cNvSpPr>
          <p:nvPr/>
        </p:nvSpPr>
        <p:spPr bwMode="auto">
          <a:xfrm>
            <a:off x="3152775" y="2171700"/>
            <a:ext cx="1447800" cy="800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499" name="Line 9"/>
          <p:cNvSpPr>
            <a:spLocks noChangeShapeType="1"/>
          </p:cNvSpPr>
          <p:nvPr/>
        </p:nvSpPr>
        <p:spPr bwMode="auto">
          <a:xfrm>
            <a:off x="3152775" y="3200400"/>
            <a:ext cx="15144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500" name="Line 10"/>
          <p:cNvSpPr>
            <a:spLocks noChangeShapeType="1"/>
          </p:cNvSpPr>
          <p:nvPr/>
        </p:nvSpPr>
        <p:spPr bwMode="auto">
          <a:xfrm>
            <a:off x="3181350" y="4076700"/>
            <a:ext cx="1447800" cy="13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501" name="Line 11"/>
          <p:cNvSpPr>
            <a:spLocks noChangeShapeType="1"/>
          </p:cNvSpPr>
          <p:nvPr/>
        </p:nvSpPr>
        <p:spPr bwMode="auto">
          <a:xfrm flipV="1">
            <a:off x="3190875" y="4743450"/>
            <a:ext cx="143827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E473A1-9F49-42A8-A874-23465AAFA093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Inserting records into DNS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07363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Example: just created startup “Network Utopia”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Register name networkuptopia.com at a </a:t>
            </a:r>
            <a:r>
              <a:rPr lang="en-US" sz="2400" dirty="0" smtClean="0">
                <a:solidFill>
                  <a:srgbClr val="FF0000"/>
                </a:solidFill>
              </a:rPr>
              <a:t>registrar</a:t>
            </a:r>
            <a:r>
              <a:rPr lang="en-US" sz="2400" dirty="0" smtClean="0"/>
              <a:t> (e.g., Network Solutions)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Need to provide registrar with names and IP addresses of your authoritative name server (primary and secondary)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Registrar inserts two RRs into the com TLD server:</a:t>
            </a:r>
            <a:br>
              <a:rPr lang="en-US" sz="2000" dirty="0" smtClean="0"/>
            </a:br>
            <a:endParaRPr lang="en-US" sz="2000" dirty="0" smtClean="0"/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(networkutopia.com, dns1.networkutopia.com, NS)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(dns1.networkutopia.com, 212.212.212.1, A)</a:t>
            </a:r>
            <a:b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</a:br>
            <a:endParaRPr lang="en-US" sz="200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/>
              <a:t>Put in authoritative server Type A record for </a:t>
            </a:r>
            <a:r>
              <a:rPr lang="en-US" sz="2400" dirty="0" smtClean="0"/>
              <a:t>e.g. www.networkuptopia.com </a:t>
            </a:r>
            <a:r>
              <a:rPr lang="en-US" sz="2400" dirty="0" smtClean="0"/>
              <a:t>and Type MX record for </a:t>
            </a:r>
            <a:r>
              <a:rPr lang="en-US" sz="2400" dirty="0" smtClean="0"/>
              <a:t>e.g. mail.networkutopia.com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57A81-CE5D-4B89-BFF0-9CEDFFD661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838200"/>
          </a:xfrm>
        </p:spPr>
        <p:txBody>
          <a:bodyPr/>
          <a:lstStyle/>
          <a:p>
            <a:r>
              <a:rPr lang="en-US" sz="3200" smtClean="0"/>
              <a:t>Auxiliary terms ++</a:t>
            </a:r>
            <a:endParaRPr lang="en-US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4064000" cy="51054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socket</a:t>
            </a:r>
            <a:r>
              <a:rPr lang="en-US" sz="2400" smtClean="0"/>
              <a:t>: Internet application programming interface</a:t>
            </a:r>
          </a:p>
          <a:p>
            <a:pPr lvl="1"/>
            <a:r>
              <a:rPr lang="en-US" sz="2000" smtClean="0"/>
              <a:t>2 processes communicate by sending data into socket, reading data out of socket (</a:t>
            </a:r>
            <a:r>
              <a:rPr lang="en-US" sz="2000" smtClean="0">
                <a:solidFill>
                  <a:schemeClr val="accent2"/>
                </a:solidFill>
              </a:rPr>
              <a:t>like sending out, receiving in via doors</a:t>
            </a:r>
            <a:r>
              <a:rPr lang="en-US" sz="2000" smtClean="0"/>
              <a:t>)</a:t>
            </a:r>
          </a:p>
          <a:p>
            <a:pPr lvl="1"/>
            <a:endParaRPr lang="en-US" sz="2000" smtClean="0"/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990600"/>
            <a:ext cx="3810000" cy="3886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does a process “identify” the other process with which it wants to communicate?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IP address</a:t>
            </a:r>
            <a:r>
              <a:rPr lang="en-US" sz="2000" smtClean="0"/>
              <a:t> of host running other process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</a:t>
            </a:r>
            <a:r>
              <a:rPr lang="en-US" sz="2000" smtClean="0">
                <a:solidFill>
                  <a:srgbClr val="FF0000"/>
                </a:solidFill>
              </a:rPr>
              <a:t>port number</a:t>
            </a:r>
            <a:r>
              <a:rPr lang="en-US" sz="2000" smtClean="0"/>
              <a:t>” - allows receiving host to determine to which local process the message should be delivered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6246813" y="5197475"/>
            <a:ext cx="28971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… more: cf programming project guidelines</a:t>
            </a:r>
            <a:endParaRPr lang="en-US"/>
          </a:p>
        </p:txBody>
      </p:sp>
      <p:pic>
        <p:nvPicPr>
          <p:cNvPr id="27656" name="Picture 6" descr="fig2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088"/>
            <a:ext cx="6040438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smtClean="0"/>
              <a:t>To come later on </a:t>
            </a:r>
            <a:br>
              <a:rPr lang="sv-SE" sz="3600" smtClean="0"/>
            </a:br>
            <a:r>
              <a:rPr lang="sv-SE" sz="3600" smtClean="0"/>
              <a:t>(after all ”layers”)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Peer-to-peer (p2p) applications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55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308A4-9DCB-468C-BBFF-BDCD7C0CB238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2548DA-2BE4-4E43-A625-876B3DE0A8F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r>
              <a:rPr lang="en-US" sz="2400" b="1" smtClean="0"/>
              <a:t>Properties of transport service of interest to the app</a:t>
            </a:r>
            <a:r>
              <a:rPr lang="en-US" sz="3200" smtClean="0"/>
              <a:t> </a:t>
            </a:r>
            <a:endParaRPr lang="en-US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90650"/>
            <a:ext cx="3797300" cy="30162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Data loss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some apps (e.g., audio) can tolerate some loss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other apps (e.g., file transfer, telnet) require 100% reliable data transfer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Connection-oriented vs connectionless services</a:t>
            </a:r>
            <a:r>
              <a:rPr lang="en-US" sz="2400" smtClean="0"/>
              <a:t> 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4803775" y="1298575"/>
            <a:ext cx="36703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Bandwidth, Timing</a:t>
            </a: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some apps (e.g., multimedia) require minimum amount of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bandwidth</a:t>
            </a:r>
            <a:endParaRPr lang="en-US" sz="2000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some apps (e.g., Internet telephony, interactive games) require low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delay</a:t>
            </a:r>
            <a:r>
              <a:rPr lang="en-US" sz="2000">
                <a:latin typeface="Comic Sans MS" pitchFamily="66" charset="0"/>
              </a:rPr>
              <a:t> and/or low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jitter</a:t>
            </a:r>
            <a:r>
              <a:rPr lang="en-US" sz="2000">
                <a:latin typeface="Comic Sans MS" pitchFamily="66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other apps (elastic apps, e.g. file transfer) make use of whatever bandwidth, timing they 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D4DDA2-2C8C-4DA5-AF3D-8E415B981DA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1143000"/>
          </a:xfrm>
        </p:spPr>
        <p:txBody>
          <a:bodyPr/>
          <a:lstStyle/>
          <a:p>
            <a:r>
              <a:rPr lang="en-US" sz="2800" smtClean="0"/>
              <a:t>Transport service requirements of common apps</a:t>
            </a:r>
            <a:endParaRPr lang="en-US" smtClean="0"/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304800" y="1763713"/>
            <a:ext cx="2541588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Application</a:t>
            </a:r>
            <a:endParaRPr lang="en-US" sz="2000">
              <a:latin typeface="Arial" charset="0"/>
            </a:endParaRPr>
          </a:p>
          <a:p>
            <a:pPr algn="r"/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file transfer</a:t>
            </a:r>
          </a:p>
          <a:p>
            <a:pPr algn="r"/>
            <a:r>
              <a:rPr lang="en-US" sz="2000">
                <a:latin typeface="Arial" charset="0"/>
              </a:rPr>
              <a:t>e-mail</a:t>
            </a:r>
          </a:p>
          <a:p>
            <a:pPr algn="r"/>
            <a:r>
              <a:rPr lang="en-US" sz="2000">
                <a:latin typeface="Arial" charset="0"/>
              </a:rPr>
              <a:t>Web documents</a:t>
            </a:r>
          </a:p>
          <a:p>
            <a:pPr algn="r"/>
            <a:r>
              <a:rPr lang="en-US" sz="2000">
                <a:latin typeface="Arial" charset="0"/>
              </a:rPr>
              <a:t>real-time audio/video</a:t>
            </a:r>
          </a:p>
          <a:p>
            <a:pPr algn="r"/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stored audio/video</a:t>
            </a:r>
          </a:p>
          <a:p>
            <a:pPr algn="r"/>
            <a:r>
              <a:rPr lang="en-US" sz="2000">
                <a:latin typeface="Arial" charset="0"/>
              </a:rPr>
              <a:t>interactive games</a:t>
            </a:r>
          </a:p>
          <a:p>
            <a:pPr algn="r"/>
            <a:r>
              <a:rPr lang="en-US" sz="2000">
                <a:latin typeface="Arial" charset="0"/>
              </a:rPr>
              <a:t>financial apps</a:t>
            </a:r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949575" y="1763713"/>
            <a:ext cx="15668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Data loss</a:t>
            </a:r>
            <a:endParaRPr lang="en-US" sz="2000">
              <a:latin typeface="Arial" charset="0"/>
            </a:endParaRP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no loss</a:t>
            </a:r>
          </a:p>
          <a:p>
            <a:pPr algn="l"/>
            <a:r>
              <a:rPr lang="en-US" sz="2000">
                <a:latin typeface="Arial" charset="0"/>
              </a:rPr>
              <a:t>no loss</a:t>
            </a:r>
          </a:p>
          <a:p>
            <a:pPr algn="l"/>
            <a:r>
              <a:rPr lang="en-US" sz="2000">
                <a:latin typeface="Arial" charset="0"/>
              </a:rPr>
              <a:t>No-loss</a:t>
            </a:r>
          </a:p>
          <a:p>
            <a:pPr algn="l"/>
            <a:r>
              <a:rPr lang="en-US" sz="2000">
                <a:latin typeface="Arial" charset="0"/>
              </a:rPr>
              <a:t>loss-tolerant</a:t>
            </a: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loss-tolerant</a:t>
            </a:r>
          </a:p>
          <a:p>
            <a:pPr algn="l"/>
            <a:r>
              <a:rPr lang="en-US" sz="2000">
                <a:latin typeface="Arial" charset="0"/>
              </a:rPr>
              <a:t>loss-tolerant</a:t>
            </a:r>
          </a:p>
          <a:p>
            <a:pPr algn="l"/>
            <a:r>
              <a:rPr lang="en-US" sz="2000">
                <a:latin typeface="Arial" charset="0"/>
              </a:rPr>
              <a:t>no loss</a:t>
            </a:r>
            <a:endParaRPr lang="en-US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673600" y="1763713"/>
            <a:ext cx="20621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Bandwidth</a:t>
            </a:r>
            <a:endParaRPr lang="en-US" sz="2000">
              <a:latin typeface="Arial" charset="0"/>
            </a:endParaRP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elastic</a:t>
            </a:r>
          </a:p>
          <a:p>
            <a:pPr algn="l"/>
            <a:r>
              <a:rPr lang="en-US" sz="2000">
                <a:latin typeface="Arial" charset="0"/>
              </a:rPr>
              <a:t>elastic</a:t>
            </a:r>
          </a:p>
          <a:p>
            <a:pPr algn="l"/>
            <a:r>
              <a:rPr lang="en-US" sz="2000">
                <a:latin typeface="Arial" charset="0"/>
              </a:rPr>
              <a:t>elastic</a:t>
            </a:r>
          </a:p>
          <a:p>
            <a:pPr algn="l"/>
            <a:r>
              <a:rPr lang="en-US" sz="2000">
                <a:latin typeface="Arial" charset="0"/>
              </a:rPr>
              <a:t>audio: 5Kb-1Mb</a:t>
            </a:r>
          </a:p>
          <a:p>
            <a:pPr algn="l"/>
            <a:r>
              <a:rPr lang="en-US" sz="2000">
                <a:latin typeface="Arial" charset="0"/>
              </a:rPr>
              <a:t>video:10Kb-5Mb</a:t>
            </a:r>
          </a:p>
          <a:p>
            <a:pPr algn="l"/>
            <a:r>
              <a:rPr lang="en-US" sz="2000">
                <a:latin typeface="Arial" charset="0"/>
              </a:rPr>
              <a:t>same as above </a:t>
            </a:r>
          </a:p>
          <a:p>
            <a:pPr algn="l"/>
            <a:r>
              <a:rPr lang="en-US" sz="2000">
                <a:latin typeface="Arial" charset="0"/>
              </a:rPr>
              <a:t>few Kbps up</a:t>
            </a:r>
          </a:p>
          <a:p>
            <a:pPr algn="l"/>
            <a:r>
              <a:rPr lang="en-US" sz="2000">
                <a:latin typeface="Arial" charset="0"/>
              </a:rPr>
              <a:t>elastic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616700" y="1744663"/>
            <a:ext cx="20621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Time Sensitive</a:t>
            </a:r>
            <a:endParaRPr lang="en-US" sz="2000">
              <a:latin typeface="Arial" charset="0"/>
            </a:endParaRP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no</a:t>
            </a:r>
          </a:p>
          <a:p>
            <a:pPr algn="l"/>
            <a:r>
              <a:rPr lang="en-US" sz="2000">
                <a:latin typeface="Arial" charset="0"/>
              </a:rPr>
              <a:t>no</a:t>
            </a:r>
          </a:p>
          <a:p>
            <a:pPr algn="l"/>
            <a:r>
              <a:rPr lang="en-US" sz="2000">
                <a:latin typeface="Arial" charset="0"/>
              </a:rPr>
              <a:t>no</a:t>
            </a:r>
          </a:p>
          <a:p>
            <a:pPr algn="l"/>
            <a:r>
              <a:rPr lang="en-US" sz="2000">
                <a:latin typeface="Arial" charset="0"/>
              </a:rPr>
              <a:t>yes, 100’s msec</a:t>
            </a: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yes, few secs</a:t>
            </a:r>
          </a:p>
          <a:p>
            <a:pPr algn="l"/>
            <a:r>
              <a:rPr lang="en-US" sz="2000">
                <a:latin typeface="Arial" charset="0"/>
              </a:rPr>
              <a:t>yes, 100’s msec</a:t>
            </a:r>
          </a:p>
          <a:p>
            <a:pPr algn="l"/>
            <a:r>
              <a:rPr lang="en-US" sz="2000">
                <a:latin typeface="Arial" charset="0"/>
              </a:rPr>
              <a:t>yes and no</a:t>
            </a:r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 flipV="1">
            <a:off x="895350" y="2133600"/>
            <a:ext cx="75628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 flipV="1">
            <a:off x="800100" y="49053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  <p:bldP spid="37893" grpId="0" build="p" autoUpdateAnimBg="0"/>
      <p:bldP spid="378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F154B-D630-4188-B875-4AC446D7A92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Services provided by Internet transport protocols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957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TCP service: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chemeClr val="accent2"/>
                </a:solidFill>
              </a:rPr>
              <a:t>connection-oriented:</a:t>
            </a:r>
            <a:r>
              <a:rPr lang="en-US" sz="2000" smtClean="0"/>
              <a:t> setup required between client, server</a:t>
            </a:r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chemeClr val="accent2"/>
                </a:solidFill>
              </a:rPr>
              <a:t>reliable transport </a:t>
            </a:r>
            <a:r>
              <a:rPr lang="en-US" sz="2000" smtClean="0"/>
              <a:t>between sending and receiving process</a:t>
            </a:r>
            <a:endParaRPr lang="en-US" sz="2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chemeClr val="accent2"/>
                </a:solidFill>
              </a:rPr>
              <a:t>flow control:</a:t>
            </a:r>
            <a:r>
              <a:rPr lang="en-US" sz="2000" smtClean="0"/>
              <a:t> sender won’t overwhelm receiver</a:t>
            </a:r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chemeClr val="accent2"/>
                </a:solidFill>
              </a:rPr>
              <a:t>congestion control:</a:t>
            </a:r>
            <a:r>
              <a:rPr lang="en-US" sz="2000" smtClean="0"/>
              <a:t> throttle sender when network overloaded</a:t>
            </a:r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chemeClr val="accent2"/>
                </a:solidFill>
              </a:rPr>
              <a:t>does not provide:</a:t>
            </a:r>
            <a:r>
              <a:rPr lang="en-US" sz="2000" smtClean="0"/>
              <a:t> timing, minimum bandwidth guarantees</a:t>
            </a:r>
            <a:endParaRPr lang="en-US" sz="240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33925" y="1778000"/>
            <a:ext cx="3667125" cy="44323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UDP service:</a:t>
            </a:r>
            <a:endParaRPr lang="en-US" sz="2400" smtClean="0"/>
          </a:p>
          <a:p>
            <a:r>
              <a:rPr lang="en-US" sz="2000" i="1" smtClean="0">
                <a:solidFill>
                  <a:schemeClr val="accent2"/>
                </a:solidFill>
              </a:rPr>
              <a:t>connectionless</a:t>
            </a:r>
          </a:p>
          <a:p>
            <a:r>
              <a:rPr lang="en-US" sz="2000" i="1" smtClean="0">
                <a:solidFill>
                  <a:schemeClr val="accent2"/>
                </a:solidFill>
              </a:rPr>
              <a:t>unreliable transport</a:t>
            </a:r>
            <a:r>
              <a:rPr lang="en-US" sz="2000" smtClean="0"/>
              <a:t> between sending and receiving process</a:t>
            </a:r>
          </a:p>
          <a:p>
            <a:r>
              <a:rPr lang="en-US" sz="2000" i="1" smtClean="0">
                <a:solidFill>
                  <a:schemeClr val="accent2"/>
                </a:solidFill>
              </a:rPr>
              <a:t>does not provide</a:t>
            </a:r>
            <a:r>
              <a:rPr lang="en-US" sz="2000" smtClean="0"/>
              <a:t>: flow control, congestion control, timing, or bandwidth guarantee </a:t>
            </a:r>
          </a:p>
          <a:p>
            <a:endParaRPr lang="en-US" sz="2000" smtClean="0"/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Q:</a:t>
            </a:r>
            <a:r>
              <a:rPr lang="en-US" sz="2000" smtClean="0"/>
              <a:t> why bother?  Why is there a UDP?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1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16C4E2-4427-43A6-8BAA-6E8A9B0B1FA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1143000"/>
          </a:xfrm>
        </p:spPr>
        <p:txBody>
          <a:bodyPr/>
          <a:lstStyle/>
          <a:p>
            <a:r>
              <a:rPr lang="en-US" sz="2800" smtClean="0"/>
              <a:t>Internet apps: their protocols</a:t>
            </a:r>
            <a:endParaRPr 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-38100" y="1773238"/>
            <a:ext cx="31607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Application</a:t>
            </a:r>
            <a:endParaRPr lang="en-US" sz="2000">
              <a:latin typeface="Arial" charset="0"/>
            </a:endParaRPr>
          </a:p>
          <a:p>
            <a:pPr algn="r"/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 e-mail</a:t>
            </a:r>
          </a:p>
          <a:p>
            <a:pPr algn="r"/>
            <a:r>
              <a:rPr lang="en-US" sz="2000">
                <a:latin typeface="Arial" charset="0"/>
              </a:rPr>
              <a:t> remote terminal access</a:t>
            </a:r>
          </a:p>
          <a:p>
            <a:pPr algn="r"/>
            <a:r>
              <a:rPr lang="en-US" sz="2000">
                <a:latin typeface="Arial" charset="0"/>
              </a:rPr>
              <a:t> Web </a:t>
            </a:r>
          </a:p>
          <a:p>
            <a:pPr algn="r"/>
            <a:r>
              <a:rPr lang="en-US" sz="2000">
                <a:latin typeface="Arial" charset="0"/>
              </a:rPr>
              <a:t>file transfer</a:t>
            </a:r>
          </a:p>
          <a:p>
            <a:pPr algn="r"/>
            <a:r>
              <a:rPr lang="en-US" sz="2000">
                <a:latin typeface="Arial" charset="0"/>
              </a:rPr>
              <a:t>streaming multimedia</a:t>
            </a:r>
          </a:p>
          <a:p>
            <a:pPr algn="r"/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remote file server</a:t>
            </a:r>
          </a:p>
          <a:p>
            <a:pPr algn="r"/>
            <a:r>
              <a:rPr lang="en-US" sz="2000">
                <a:latin typeface="Arial" charset="0"/>
              </a:rPr>
              <a:t>Internet telephony</a:t>
            </a:r>
          </a:p>
          <a:p>
            <a:pPr algn="r"/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nslookup and many others</a:t>
            </a:r>
          </a:p>
          <a:p>
            <a:pPr algn="r"/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302000" y="1458913"/>
            <a:ext cx="32448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Application</a:t>
            </a:r>
          </a:p>
          <a:p>
            <a:pPr algn="l"/>
            <a:r>
              <a:rPr lang="en-US" sz="2000" b="1">
                <a:latin typeface="Arial" charset="0"/>
              </a:rPr>
              <a:t>layer protocol</a:t>
            </a:r>
            <a:endParaRPr lang="en-US" sz="2000">
              <a:latin typeface="Arial" charset="0"/>
            </a:endParaRP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solidFill>
                  <a:srgbClr val="FF0000"/>
                </a:solidFill>
                <a:latin typeface="Arial" charset="0"/>
                <a:cs typeface="Courier New" pitchFamily="49" charset="0"/>
              </a:rPr>
              <a:t>»</a:t>
            </a:r>
            <a:r>
              <a:rPr lang="en-US" sz="2000">
                <a:latin typeface="Arial" charset="0"/>
              </a:rPr>
              <a:t> smtp [RFC 821]</a:t>
            </a:r>
          </a:p>
          <a:p>
            <a:pPr algn="l"/>
            <a:r>
              <a:rPr lang="en-US" sz="2000">
                <a:latin typeface="Arial" charset="0"/>
              </a:rPr>
              <a:t>telnet [RFC 854]</a:t>
            </a:r>
          </a:p>
          <a:p>
            <a:pPr algn="l"/>
            <a:r>
              <a:rPr lang="en-US" sz="2000">
                <a:solidFill>
                  <a:srgbClr val="FF0000"/>
                </a:solidFill>
                <a:latin typeface="Arial" charset="0"/>
                <a:cs typeface="Courier New" pitchFamily="49" charset="0"/>
              </a:rPr>
              <a:t>»</a:t>
            </a:r>
            <a:r>
              <a:rPr lang="en-US" sz="2000">
                <a:latin typeface="Arial" charset="0"/>
              </a:rPr>
              <a:t> http [RFC 2068]</a:t>
            </a:r>
          </a:p>
          <a:p>
            <a:pPr algn="l"/>
            <a:r>
              <a:rPr lang="en-US" sz="2000">
                <a:latin typeface="Arial" charset="0"/>
              </a:rPr>
              <a:t>ftp [RFC 959]</a:t>
            </a:r>
          </a:p>
          <a:p>
            <a:pPr algn="l"/>
            <a:r>
              <a:rPr lang="en-US" sz="2000">
                <a:latin typeface="Arial" charset="0"/>
              </a:rPr>
              <a:t>proprietary</a:t>
            </a:r>
          </a:p>
          <a:p>
            <a:pPr algn="l"/>
            <a:r>
              <a:rPr lang="en-US" sz="2000">
                <a:latin typeface="Arial" charset="0"/>
              </a:rPr>
              <a:t>(e.g. RealNetworks)</a:t>
            </a:r>
          </a:p>
          <a:p>
            <a:pPr algn="l"/>
            <a:r>
              <a:rPr lang="en-US" sz="2000">
                <a:latin typeface="Arial" charset="0"/>
              </a:rPr>
              <a:t>NSF</a:t>
            </a:r>
          </a:p>
          <a:p>
            <a:pPr algn="l"/>
            <a:r>
              <a:rPr lang="en-US" sz="2000">
                <a:latin typeface="Arial" charset="0"/>
              </a:rPr>
              <a:t>SIP, RTP,</a:t>
            </a:r>
          </a:p>
          <a:p>
            <a:pPr algn="l"/>
            <a:r>
              <a:rPr lang="en-US" sz="2000">
                <a:latin typeface="Arial" charset="0"/>
              </a:rPr>
              <a:t> proprietary (e.g., Skype)</a:t>
            </a:r>
          </a:p>
          <a:p>
            <a:pPr algn="l"/>
            <a:r>
              <a:rPr lang="en-US" sz="2000">
                <a:solidFill>
                  <a:srgbClr val="FF0000"/>
                </a:solidFill>
                <a:latin typeface="Arial" charset="0"/>
                <a:cs typeface="Courier New" pitchFamily="49" charset="0"/>
              </a:rPr>
              <a:t>»</a:t>
            </a:r>
            <a:r>
              <a:rPr lang="en-US" sz="2000">
                <a:latin typeface="Arial" charset="0"/>
              </a:rPr>
              <a:t> DNS </a:t>
            </a:r>
          </a:p>
          <a:p>
            <a:pPr algn="l"/>
            <a:r>
              <a:rPr lang="en-US" sz="2000">
                <a:latin typeface="Arial" charset="0"/>
              </a:rPr>
              <a:t>[RFC 882, 883,1034,1035] 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130925" y="1477963"/>
            <a:ext cx="2624138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" charset="0"/>
              </a:rPr>
              <a:t>Underlying</a:t>
            </a:r>
          </a:p>
          <a:p>
            <a:pPr algn="l"/>
            <a:r>
              <a:rPr lang="en-US" sz="2000" b="1">
                <a:latin typeface="Arial" charset="0"/>
              </a:rPr>
              <a:t>transport protocol</a:t>
            </a:r>
            <a:endParaRPr lang="en-US" sz="2000">
              <a:latin typeface="Arial" charset="0"/>
            </a:endParaRP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TCP</a:t>
            </a:r>
          </a:p>
          <a:p>
            <a:pPr algn="l"/>
            <a:r>
              <a:rPr lang="en-US" sz="2000">
                <a:latin typeface="Arial" charset="0"/>
              </a:rPr>
              <a:t>TCP</a:t>
            </a:r>
          </a:p>
          <a:p>
            <a:pPr algn="l"/>
            <a:r>
              <a:rPr lang="en-US" sz="2000">
                <a:latin typeface="Arial" charset="0"/>
              </a:rPr>
              <a:t>TCP</a:t>
            </a:r>
          </a:p>
          <a:p>
            <a:pPr algn="l"/>
            <a:r>
              <a:rPr lang="en-US" sz="2000">
                <a:latin typeface="Arial" charset="0"/>
              </a:rPr>
              <a:t>TCP</a:t>
            </a:r>
          </a:p>
          <a:p>
            <a:pPr algn="l"/>
            <a:r>
              <a:rPr lang="en-US" sz="2000">
                <a:latin typeface="Arial" charset="0"/>
              </a:rPr>
              <a:t>TCP or UDP</a:t>
            </a: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TCP or UDP</a:t>
            </a:r>
          </a:p>
          <a:p>
            <a:pPr algn="l"/>
            <a:r>
              <a:rPr lang="en-US" sz="2000">
                <a:latin typeface="Arial" charset="0"/>
              </a:rPr>
              <a:t>typically UDP, TCP also possible</a:t>
            </a:r>
          </a:p>
          <a:p>
            <a:pPr algn="l"/>
            <a:endParaRPr lang="en-US" sz="2000">
              <a:latin typeface="Arial" charset="0"/>
            </a:endParaRPr>
          </a:p>
          <a:p>
            <a:pPr algn="l"/>
            <a:r>
              <a:rPr lang="en-US" sz="2000">
                <a:latin typeface="Arial" charset="0"/>
              </a:rPr>
              <a:t>UDP</a:t>
            </a:r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1171575" y="2152650"/>
            <a:ext cx="73342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 flipV="1">
            <a:off x="1123950" y="2743200"/>
            <a:ext cx="7324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V="1">
            <a:off x="1133475" y="3038475"/>
            <a:ext cx="7296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 flipV="1">
            <a:off x="1143000" y="3333750"/>
            <a:ext cx="727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 flipV="1">
            <a:off x="1162050" y="3657600"/>
            <a:ext cx="725805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 flipV="1">
            <a:off x="1114425" y="425767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 flipV="1">
            <a:off x="1114425" y="458152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 flipV="1">
            <a:off x="962025" y="5181600"/>
            <a:ext cx="7343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29572</TotalTime>
  <Words>4042</Words>
  <Application>Microsoft Office PowerPoint</Application>
  <PresentationFormat>On-screen Show (4:3)</PresentationFormat>
  <Paragraphs>937</Paragraphs>
  <Slides>50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Times New Roman</vt:lpstr>
      <vt:lpstr>Arial</vt:lpstr>
      <vt:lpstr>Comic Sans MS</vt:lpstr>
      <vt:lpstr>ZapfDingbats</vt:lpstr>
      <vt:lpstr>Courier New</vt:lpstr>
      <vt:lpstr>Symbol</vt:lpstr>
      <vt:lpstr>Default Design</vt:lpstr>
      <vt:lpstr>Microsoft Clip Gallery</vt:lpstr>
      <vt:lpstr>Chapter 2: Application Layer</vt:lpstr>
      <vt:lpstr>Chapter 2: Application Layer</vt:lpstr>
      <vt:lpstr>Applications and application-layer protocols</vt:lpstr>
      <vt:lpstr>Client-server paradigm</vt:lpstr>
      <vt:lpstr>Auxiliary terms ++</vt:lpstr>
      <vt:lpstr>Properties of transport service of interest to the app </vt:lpstr>
      <vt:lpstr>Transport service requirements of common apps</vt:lpstr>
      <vt:lpstr>Services provided by Internet transport protocols</vt:lpstr>
      <vt:lpstr>Internet apps: their protocols</vt:lpstr>
      <vt:lpstr>The Web: some jargon</vt:lpstr>
      <vt:lpstr>The Web: the http protocol</vt:lpstr>
      <vt:lpstr>http example</vt:lpstr>
      <vt:lpstr>http example (cont.)</vt:lpstr>
      <vt:lpstr>Non-persistent and persistent connections</vt:lpstr>
      <vt:lpstr>http message format: request</vt:lpstr>
      <vt:lpstr>http request message: general format</vt:lpstr>
      <vt:lpstr>http message format: respone</vt:lpstr>
      <vt:lpstr>http response status codes</vt:lpstr>
      <vt:lpstr>Trying out http (client side) for yourself</vt:lpstr>
      <vt:lpstr>User-server interaction: authentication</vt:lpstr>
      <vt:lpstr>Cookies: keeping “state” </vt:lpstr>
      <vt:lpstr>Cookies (continued)</vt:lpstr>
      <vt:lpstr>Conditional GET: client-side caching</vt:lpstr>
      <vt:lpstr>Web Caches (proxy server)</vt:lpstr>
      <vt:lpstr>Why Web Caching?</vt:lpstr>
      <vt:lpstr>ftp: the file transfer protocol</vt:lpstr>
      <vt:lpstr>ftp: separate control, data connections</vt:lpstr>
      <vt:lpstr>ftp commands, responses</vt:lpstr>
      <vt:lpstr>Electronic Mail</vt:lpstr>
      <vt:lpstr>Electronic Mail: smtp [RFC 821, 2821]</vt:lpstr>
      <vt:lpstr>Sample smtp interaction</vt:lpstr>
      <vt:lpstr>try smtp interaction for yourself: </vt:lpstr>
      <vt:lpstr>Mail message format</vt:lpstr>
      <vt:lpstr>Message format: multimedia extensions</vt:lpstr>
      <vt:lpstr>MIME types Content-Type: type/subtype; parameters</vt:lpstr>
      <vt:lpstr>Multipart Type</vt:lpstr>
      <vt:lpstr>Mail access protocols</vt:lpstr>
      <vt:lpstr>POP3 protocol</vt:lpstr>
      <vt:lpstr>DNS: Domain Name System</vt:lpstr>
      <vt:lpstr>DNS: Domain Name System</vt:lpstr>
      <vt:lpstr>DNS name servers</vt:lpstr>
      <vt:lpstr>DNS: Root name servers</vt:lpstr>
      <vt:lpstr>Example: recursive query         </vt:lpstr>
      <vt:lpstr>Recursive vs iterative  queries</vt:lpstr>
      <vt:lpstr>DNS: caching and updating records</vt:lpstr>
      <vt:lpstr>DNS records</vt:lpstr>
      <vt:lpstr>DNS protocol, messages</vt:lpstr>
      <vt:lpstr>DNS protocol, messages</vt:lpstr>
      <vt:lpstr>Inserting records into DNS</vt:lpstr>
      <vt:lpstr>To come later on  (after all ”layers”)</vt:lpstr>
    </vt:vector>
  </TitlesOfParts>
  <Company>University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adaptation by ptrianta</dc:creator>
  <cp:lastModifiedBy>marina</cp:lastModifiedBy>
  <cp:revision>135</cp:revision>
  <dcterms:created xsi:type="dcterms:W3CDTF">1999-10-08T19:08:27Z</dcterms:created>
  <dcterms:modified xsi:type="dcterms:W3CDTF">2010-10-30T18:38:27Z</dcterms:modified>
</cp:coreProperties>
</file>