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Default Extension="wmf" ContentType="image/x-wmf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76"/>
  </p:notesMasterIdLst>
  <p:handoutMasterIdLst>
    <p:handoutMasterId r:id="rId77"/>
  </p:handoutMasterIdLst>
  <p:sldIdLst>
    <p:sldId id="337" r:id="rId2"/>
    <p:sldId id="256" r:id="rId3"/>
    <p:sldId id="338" r:id="rId4"/>
    <p:sldId id="339" r:id="rId5"/>
    <p:sldId id="340" r:id="rId6"/>
    <p:sldId id="343" r:id="rId7"/>
    <p:sldId id="344" r:id="rId8"/>
    <p:sldId id="346" r:id="rId9"/>
    <p:sldId id="347" r:id="rId10"/>
    <p:sldId id="348" r:id="rId11"/>
    <p:sldId id="349" r:id="rId12"/>
    <p:sldId id="269" r:id="rId13"/>
    <p:sldId id="270" r:id="rId14"/>
    <p:sldId id="287" r:id="rId15"/>
    <p:sldId id="288" r:id="rId16"/>
    <p:sldId id="289" r:id="rId17"/>
    <p:sldId id="271" r:id="rId18"/>
    <p:sldId id="291" r:id="rId19"/>
    <p:sldId id="331" r:id="rId20"/>
    <p:sldId id="332" r:id="rId21"/>
    <p:sldId id="272" r:id="rId22"/>
    <p:sldId id="274" r:id="rId23"/>
    <p:sldId id="336" r:id="rId24"/>
    <p:sldId id="350" r:id="rId25"/>
    <p:sldId id="351" r:id="rId26"/>
    <p:sldId id="352" r:id="rId27"/>
    <p:sldId id="353" r:id="rId28"/>
    <p:sldId id="315" r:id="rId29"/>
    <p:sldId id="333" r:id="rId30"/>
    <p:sldId id="372" r:id="rId31"/>
    <p:sldId id="371" r:id="rId32"/>
    <p:sldId id="323" r:id="rId33"/>
    <p:sldId id="324" r:id="rId34"/>
    <p:sldId id="325" r:id="rId35"/>
    <p:sldId id="326" r:id="rId36"/>
    <p:sldId id="327" r:id="rId37"/>
    <p:sldId id="369" r:id="rId38"/>
    <p:sldId id="278" r:id="rId39"/>
    <p:sldId id="370" r:id="rId40"/>
    <p:sldId id="330" r:id="rId41"/>
    <p:sldId id="280" r:id="rId42"/>
    <p:sldId id="293" r:id="rId43"/>
    <p:sldId id="281" r:id="rId44"/>
    <p:sldId id="282" r:id="rId45"/>
    <p:sldId id="294" r:id="rId46"/>
    <p:sldId id="316" r:id="rId47"/>
    <p:sldId id="295" r:id="rId48"/>
    <p:sldId id="300" r:id="rId49"/>
    <p:sldId id="317" r:id="rId50"/>
    <p:sldId id="261" r:id="rId51"/>
    <p:sldId id="318" r:id="rId52"/>
    <p:sldId id="301" r:id="rId53"/>
    <p:sldId id="320" r:id="rId54"/>
    <p:sldId id="302" r:id="rId55"/>
    <p:sldId id="303" r:id="rId56"/>
    <p:sldId id="304" r:id="rId57"/>
    <p:sldId id="305" r:id="rId58"/>
    <p:sldId id="306" r:id="rId59"/>
    <p:sldId id="375" r:id="rId60"/>
    <p:sldId id="376" r:id="rId61"/>
    <p:sldId id="377" r:id="rId62"/>
    <p:sldId id="308" r:id="rId63"/>
    <p:sldId id="321" r:id="rId64"/>
    <p:sldId id="312" r:id="rId65"/>
    <p:sldId id="313" r:id="rId66"/>
    <p:sldId id="378" r:id="rId67"/>
    <p:sldId id="362" r:id="rId68"/>
    <p:sldId id="363" r:id="rId69"/>
    <p:sldId id="364" r:id="rId70"/>
    <p:sldId id="365" r:id="rId71"/>
    <p:sldId id="366" r:id="rId72"/>
    <p:sldId id="367" r:id="rId73"/>
    <p:sldId id="368" r:id="rId74"/>
    <p:sldId id="314" r:id="rId75"/>
  </p:sldIdLst>
  <p:sldSz cx="9144000" cy="6858000" type="screen4x3"/>
  <p:notesSz cx="7099300" cy="10234613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FFFF"/>
    <a:srgbClr val="FFFF00"/>
    <a:srgbClr val="DDDDDD"/>
    <a:srgbClr val="FFCCFF"/>
    <a:srgbClr val="FF99CC"/>
    <a:srgbClr val="33CCCC"/>
    <a:srgbClr val="66FFCC"/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60" autoAdjust="0"/>
  </p:normalViewPr>
  <p:slideViewPr>
    <p:cSldViewPr snapToGrid="0">
      <p:cViewPr varScale="1">
        <p:scale>
          <a:sx n="70" d="100"/>
          <a:sy n="70" d="100"/>
        </p:scale>
        <p:origin x="-510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75" d="100"/>
        <a:sy n="75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presProps" Target="presProps.xml"/><Relationship Id="rId8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1.wmf"/><Relationship Id="rId5" Type="http://schemas.openxmlformats.org/officeDocument/2006/relationships/image" Target="../media/image3.wmf"/><Relationship Id="rId4" Type="http://schemas.openxmlformats.org/officeDocument/2006/relationships/image" Target="../media/image2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0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2" Type="http://schemas.openxmlformats.org/officeDocument/2006/relationships/image" Target="../media/image2.wmf"/><Relationship Id="rId1" Type="http://schemas.openxmlformats.org/officeDocument/2006/relationships/image" Target="../media/image1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t" anchorCtr="0" compatLnSpc="1">
            <a:prstTxWarp prst="textNoShape">
              <a:avLst/>
            </a:prstTxWarp>
          </a:bodyPr>
          <a:lstStyle>
            <a:lvl1pPr defTabSz="952384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t" anchorCtr="0" compatLnSpc="1">
            <a:prstTxWarp prst="textNoShape">
              <a:avLst/>
            </a:prstTxWarp>
          </a:bodyPr>
          <a:lstStyle>
            <a:lvl1pPr algn="r" defTabSz="952384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b" anchorCtr="0" compatLnSpc="1">
            <a:prstTxWarp prst="textNoShape">
              <a:avLst/>
            </a:prstTxWarp>
          </a:bodyPr>
          <a:lstStyle>
            <a:lvl1pPr defTabSz="952384">
              <a:defRPr sz="13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19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b" anchorCtr="0" compatLnSpc="1">
            <a:prstTxWarp prst="textNoShape">
              <a:avLst/>
            </a:prstTxWarp>
          </a:bodyPr>
          <a:lstStyle>
            <a:lvl1pPr algn="r" defTabSz="952384">
              <a:defRPr sz="1300"/>
            </a:lvl1pPr>
          </a:lstStyle>
          <a:p>
            <a:pPr>
              <a:defRPr/>
            </a:pPr>
            <a:fld id="{C66EB056-5073-4A0A-92E7-9ABB7CEFE8C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t" anchorCtr="0" compatLnSpc="1">
            <a:prstTxWarp prst="textNoShape">
              <a:avLst/>
            </a:prstTxWarp>
          </a:bodyPr>
          <a:lstStyle>
            <a:lvl1pPr defTabSz="9523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t" anchorCtr="0" compatLnSpc="1">
            <a:prstTxWarp prst="textNoShape">
              <a:avLst/>
            </a:prstTxWarp>
          </a:bodyPr>
          <a:lstStyle>
            <a:lvl1pPr algn="r" defTabSz="9523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9092" name="Rectangle 4"/>
          <p:cNvSpPr>
            <a:spLocks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6150" y="4860925"/>
            <a:ext cx="5207000" cy="460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b" anchorCtr="0" compatLnSpc="1">
            <a:prstTxWarp prst="textNoShape">
              <a:avLst/>
            </a:prstTxWarp>
          </a:bodyPr>
          <a:lstStyle>
            <a:lvl1pPr defTabSz="952384">
              <a:defRPr sz="13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3438"/>
            <a:ext cx="3076575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154" tIns="47577" rIns="95154" bIns="47577" numCol="1" anchor="b" anchorCtr="0" compatLnSpc="1">
            <a:prstTxWarp prst="textNoShape">
              <a:avLst/>
            </a:prstTxWarp>
          </a:bodyPr>
          <a:lstStyle>
            <a:lvl1pPr algn="r" defTabSz="952384">
              <a:defRPr sz="1300"/>
            </a:lvl1pPr>
          </a:lstStyle>
          <a:p>
            <a:pPr>
              <a:defRPr/>
            </a:pPr>
            <a:fld id="{4DF1F761-147F-4633-AF64-16E2F8AD54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F5E73AFB-8E3C-4679-B561-DBF3A85C3915}" type="slidenum">
              <a:rPr lang="en-US" smtClean="0"/>
              <a:pPr defTabSz="950913"/>
              <a:t>3</a:t>
            </a:fld>
            <a:endParaRPr lang="en-US" smtClean="0"/>
          </a:p>
        </p:txBody>
      </p:sp>
      <p:sp>
        <p:nvSpPr>
          <p:cNvPr id="9011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2E4CCE36-5F15-451B-AC99-678F7D61905C}" type="slidenum">
              <a:rPr lang="en-US" smtClean="0"/>
              <a:pPr defTabSz="950913"/>
              <a:t>21</a:t>
            </a:fld>
            <a:endParaRPr lang="en-US" smtClean="0"/>
          </a:p>
        </p:txBody>
      </p:sp>
      <p:sp>
        <p:nvSpPr>
          <p:cNvPr id="9933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GB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C39EA3DC-C218-4555-A2E1-E0708218908B}" type="slidenum">
              <a:rPr lang="en-US" smtClean="0"/>
              <a:pPr defTabSz="950913"/>
              <a:t>24</a:t>
            </a:fld>
            <a:endParaRPr lang="en-US" smtClean="0"/>
          </a:p>
        </p:txBody>
      </p:sp>
      <p:sp>
        <p:nvSpPr>
          <p:cNvPr id="10035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BD130727-F4FC-4FE9-AD75-076B4443F88B}" type="slidenum">
              <a:rPr lang="en-US" smtClean="0"/>
              <a:pPr defTabSz="950913"/>
              <a:t>39</a:t>
            </a:fld>
            <a:endParaRPr lang="en-US" smtClean="0"/>
          </a:p>
        </p:txBody>
      </p:sp>
      <p:sp>
        <p:nvSpPr>
          <p:cNvPr id="10137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3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354D5BDE-928B-4B45-AA72-2D8A91FFFC33}" type="slidenum">
              <a:rPr lang="en-US" smtClean="0"/>
              <a:pPr defTabSz="950913"/>
              <a:t>59</a:t>
            </a:fld>
            <a:endParaRPr lang="en-US" smtClean="0"/>
          </a:p>
        </p:txBody>
      </p:sp>
      <p:sp>
        <p:nvSpPr>
          <p:cNvPr id="10240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FDF6709C-E70F-4C38-94DA-4501707FD2CD}" type="slidenum">
              <a:rPr lang="en-US" smtClean="0"/>
              <a:pPr defTabSz="950913"/>
              <a:t>60</a:t>
            </a:fld>
            <a:endParaRPr lang="en-US" smtClean="0"/>
          </a:p>
        </p:txBody>
      </p:sp>
      <p:sp>
        <p:nvSpPr>
          <p:cNvPr id="10342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D45ED351-C900-4170-AD87-9DDA35E040C3}" type="slidenum">
              <a:rPr lang="en-US" smtClean="0"/>
              <a:pPr defTabSz="950913"/>
              <a:t>61</a:t>
            </a:fld>
            <a:endParaRPr lang="en-US" smtClean="0"/>
          </a:p>
        </p:txBody>
      </p:sp>
      <p:sp>
        <p:nvSpPr>
          <p:cNvPr id="10445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6DC2C890-4C89-4F7A-86B5-E73E714ECF42}" type="slidenum">
              <a:rPr lang="en-US" smtClean="0"/>
              <a:pPr defTabSz="950913"/>
              <a:t>4</a:t>
            </a:fld>
            <a:endParaRPr lang="en-US" smtClean="0"/>
          </a:p>
        </p:txBody>
      </p:sp>
      <p:sp>
        <p:nvSpPr>
          <p:cNvPr id="9113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F5B27C9A-4425-418A-8E02-AC8CC1801BDB}" type="slidenum">
              <a:rPr lang="en-US" smtClean="0"/>
              <a:pPr defTabSz="950913"/>
              <a:t>5</a:t>
            </a:fld>
            <a:endParaRPr lang="en-US" smtClean="0"/>
          </a:p>
        </p:txBody>
      </p:sp>
      <p:sp>
        <p:nvSpPr>
          <p:cNvPr id="9216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F919F6C5-5B9F-4F2F-A56E-25225959F9C8}" type="slidenum">
              <a:rPr lang="en-US" smtClean="0"/>
              <a:pPr defTabSz="950913"/>
              <a:t>6</a:t>
            </a:fld>
            <a:endParaRPr lang="en-US" smtClean="0"/>
          </a:p>
        </p:txBody>
      </p:sp>
      <p:sp>
        <p:nvSpPr>
          <p:cNvPr id="9318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D18ABBEC-5C21-4595-97A4-DA7628CBD8F7}" type="slidenum">
              <a:rPr lang="en-US" smtClean="0"/>
              <a:pPr defTabSz="950913"/>
              <a:t>7</a:t>
            </a:fld>
            <a:endParaRPr lang="en-US" smtClean="0"/>
          </a:p>
        </p:txBody>
      </p:sp>
      <p:sp>
        <p:nvSpPr>
          <p:cNvPr id="94211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FCA86E18-6971-472B-8E93-05DB6B849D05}" type="slidenum">
              <a:rPr lang="en-US" smtClean="0"/>
              <a:pPr defTabSz="950913"/>
              <a:t>8</a:t>
            </a:fld>
            <a:endParaRPr lang="en-US" smtClean="0"/>
          </a:p>
        </p:txBody>
      </p:sp>
      <p:sp>
        <p:nvSpPr>
          <p:cNvPr id="95235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3C85CAB7-797C-400E-BBD1-0BF85CB54CA6}" type="slidenum">
              <a:rPr lang="en-US" smtClean="0"/>
              <a:pPr defTabSz="950913"/>
              <a:t>9</a:t>
            </a:fld>
            <a:endParaRPr lang="en-US" smtClean="0"/>
          </a:p>
        </p:txBody>
      </p:sp>
      <p:sp>
        <p:nvSpPr>
          <p:cNvPr id="96259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D4057D75-CC87-42A0-967F-B4189451064C}" type="slidenum">
              <a:rPr lang="en-US" smtClean="0"/>
              <a:pPr defTabSz="950913"/>
              <a:t>10</a:t>
            </a:fld>
            <a:endParaRPr lang="en-US" smtClean="0"/>
          </a:p>
        </p:txBody>
      </p:sp>
      <p:sp>
        <p:nvSpPr>
          <p:cNvPr id="97283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sv-S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50913"/>
            <a:fld id="{A96A038D-E5C2-4573-883C-1298859C622E}" type="slidenum">
              <a:rPr lang="en-US" smtClean="0"/>
              <a:pPr defTabSz="950913"/>
              <a:t>11</a:t>
            </a:fld>
            <a:endParaRPr lang="en-US" smtClean="0"/>
          </a:p>
        </p:txBody>
      </p:sp>
      <p:sp>
        <p:nvSpPr>
          <p:cNvPr id="98307" name="Rectangle 2"/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/>
              <a:t>Two simple multiple access control techniques.</a:t>
            </a:r>
          </a:p>
          <a:p>
            <a:endParaRPr lang="en-US" smtClean="0"/>
          </a:p>
          <a:p>
            <a:r>
              <a:rPr lang="en-US" smtClean="0"/>
              <a:t>Each mobile’s share of the bandwidth is divided into portions for the uplink and the downlink. Also, possibly, out of band signaling.</a:t>
            </a:r>
          </a:p>
          <a:p>
            <a:endParaRPr lang="en-US" smtClean="0"/>
          </a:p>
          <a:p>
            <a:r>
              <a:rPr lang="en-US" smtClean="0"/>
              <a:t>As we will see, used in AMPS, GSM, IS-54/136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93088-61D2-4203-B3E8-37726D1B8B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AB8842-822F-447B-B299-72577ED64E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362700" y="228600"/>
            <a:ext cx="194310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228600"/>
            <a:ext cx="567690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404C2-7A96-4114-9DF1-3B454D04D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A933E8-F214-42F2-95DC-709D4DCA7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3E257-FC71-43E6-8D28-80B120F69B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34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5800" y="1600200"/>
            <a:ext cx="38100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E5CEA-66AA-453A-9448-C4F0E14283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BBBD4F-C616-43CF-8FEF-B4414B2368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F79E3-C32C-4C74-B54C-700675AE44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465EAA-6789-49A3-BA3C-E7F940BB0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sv-S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D9F5A-7FAB-49BB-A94D-F7898347E7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sv-S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sv-S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F2E27-1ED9-433E-991D-86CBB356268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228600"/>
            <a:ext cx="7772400" cy="1143000"/>
          </a:xfrm>
          <a:prstGeom prst="rect">
            <a:avLst/>
          </a:prstGeom>
          <a:solidFill>
            <a:srgbClr val="CCFFFF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33400" y="1600200"/>
            <a:ext cx="777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410200" y="64008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1: Introduction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79400" y="6273800"/>
            <a:ext cx="444500" cy="393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43C5580D-3AE5-44B5-B34D-6947355296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 u="sng">
          <a:solidFill>
            <a:schemeClr val="accent2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5000"/>
        <a:buFont typeface="ZapfDingbats" pitchFamily="82" charset="2"/>
        <a:buChar char="r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ZapfDingbats" pitchFamily="82" charset="2"/>
        <a:buChar char="m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4.bin"/><Relationship Id="rId7" Type="http://schemas.openxmlformats.org/officeDocument/2006/relationships/oleObject" Target="../embeddings/oleObject8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7.bin"/><Relationship Id="rId5" Type="http://schemas.openxmlformats.org/officeDocument/2006/relationships/oleObject" Target="../embeddings/oleObject86.bin"/><Relationship Id="rId4" Type="http://schemas.openxmlformats.org/officeDocument/2006/relationships/oleObject" Target="../embeddings/oleObject85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5" Type="http://schemas.openxmlformats.org/officeDocument/2006/relationships/oleObject" Target="../embeddings/oleObject90.bin"/><Relationship Id="rId4" Type="http://schemas.openxmlformats.org/officeDocument/2006/relationships/oleObject" Target="../embeddings/oleObject89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5" Type="http://schemas.openxmlformats.org/officeDocument/2006/relationships/oleObject" Target="../embeddings/oleObject92.bin"/><Relationship Id="rId4" Type="http://schemas.openxmlformats.org/officeDocument/2006/relationships/oleObject" Target="../embeddings/oleObject91.bin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94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5" Type="http://schemas.openxmlformats.org/officeDocument/2006/relationships/oleObject" Target="../embeddings/oleObject96.bin"/><Relationship Id="rId4" Type="http://schemas.openxmlformats.org/officeDocument/2006/relationships/oleObject" Target="../embeddings/oleObject95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4" Type="http://schemas.openxmlformats.org/officeDocument/2006/relationships/oleObject" Target="../embeddings/oleObject99.bin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5" Type="http://schemas.openxmlformats.org/officeDocument/2006/relationships/oleObject" Target="../embeddings/oleObject102.bin"/><Relationship Id="rId4" Type="http://schemas.openxmlformats.org/officeDocument/2006/relationships/oleObject" Target="../embeddings/oleObject101.bin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08.bin"/><Relationship Id="rId13" Type="http://schemas.openxmlformats.org/officeDocument/2006/relationships/oleObject" Target="../embeddings/oleObject113.bin"/><Relationship Id="rId3" Type="http://schemas.openxmlformats.org/officeDocument/2006/relationships/oleObject" Target="../embeddings/oleObject103.bin"/><Relationship Id="rId7" Type="http://schemas.openxmlformats.org/officeDocument/2006/relationships/oleObject" Target="../embeddings/oleObject107.bin"/><Relationship Id="rId12" Type="http://schemas.openxmlformats.org/officeDocument/2006/relationships/oleObject" Target="../embeddings/oleObject112.bin"/><Relationship Id="rId17" Type="http://schemas.openxmlformats.org/officeDocument/2006/relationships/oleObject" Target="../embeddings/oleObject11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16.bin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106.bin"/><Relationship Id="rId11" Type="http://schemas.openxmlformats.org/officeDocument/2006/relationships/oleObject" Target="../embeddings/oleObject111.bin"/><Relationship Id="rId5" Type="http://schemas.openxmlformats.org/officeDocument/2006/relationships/oleObject" Target="../embeddings/oleObject105.bin"/><Relationship Id="rId15" Type="http://schemas.openxmlformats.org/officeDocument/2006/relationships/oleObject" Target="../embeddings/oleObject115.bin"/><Relationship Id="rId10" Type="http://schemas.openxmlformats.org/officeDocument/2006/relationships/oleObject" Target="../embeddings/oleObject110.bin"/><Relationship Id="rId4" Type="http://schemas.openxmlformats.org/officeDocument/2006/relationships/oleObject" Target="../embeddings/oleObject104.bin"/><Relationship Id="rId9" Type="http://schemas.openxmlformats.org/officeDocument/2006/relationships/oleObject" Target="../embeddings/oleObject109.bin"/><Relationship Id="rId14" Type="http://schemas.openxmlformats.org/officeDocument/2006/relationships/oleObject" Target="../embeddings/oleObject114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13" Type="http://schemas.openxmlformats.org/officeDocument/2006/relationships/oleObject" Target="../embeddings/oleObject7.bin"/><Relationship Id="rId18" Type="http://schemas.openxmlformats.org/officeDocument/2006/relationships/oleObject" Target="../embeddings/oleObject12.bin"/><Relationship Id="rId3" Type="http://schemas.openxmlformats.org/officeDocument/2006/relationships/notesSlide" Target="../notesSlides/notesSlide1.xml"/><Relationship Id="rId21" Type="http://schemas.openxmlformats.org/officeDocument/2006/relationships/oleObject" Target="../embeddings/oleObject15.bin"/><Relationship Id="rId7" Type="http://schemas.openxmlformats.org/officeDocument/2006/relationships/oleObject" Target="../embeddings/oleObject2.bin"/><Relationship Id="rId12" Type="http://schemas.openxmlformats.org/officeDocument/2006/relationships/oleObject" Target="../embeddings/oleObject6.bin"/><Relationship Id="rId17" Type="http://schemas.openxmlformats.org/officeDocument/2006/relationships/oleObject" Target="../embeddings/oleObject1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10.bin"/><Relationship Id="rId20" Type="http://schemas.openxmlformats.org/officeDocument/2006/relationships/oleObject" Target="../embeddings/oleObject14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11" Type="http://schemas.openxmlformats.org/officeDocument/2006/relationships/oleObject" Target="../embeddings/oleObject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9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13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4.bin"/><Relationship Id="rId14" Type="http://schemas.openxmlformats.org/officeDocument/2006/relationships/oleObject" Target="../embeddings/oleObject8.bin"/><Relationship Id="rId22" Type="http://schemas.openxmlformats.org/officeDocument/2006/relationships/oleObject" Target="../embeddings/oleObject16.bin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8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7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8.vml"/><Relationship Id="rId4" Type="http://schemas.openxmlformats.org/officeDocument/2006/relationships/oleObject" Target="../embeddings/oleObject120.bin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6.jpeg"/><Relationship Id="rId4" Type="http://schemas.openxmlformats.org/officeDocument/2006/relationships/image" Target="../media/image1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e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oleObject124.bin"/><Relationship Id="rId5" Type="http://schemas.openxmlformats.org/officeDocument/2006/relationships/oleObject" Target="../embeddings/oleObject123.bin"/><Relationship Id="rId4" Type="http://schemas.openxmlformats.org/officeDocument/2006/relationships/oleObject" Target="../embeddings/oleObject122.bin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9.bin"/><Relationship Id="rId3" Type="http://schemas.openxmlformats.org/officeDocument/2006/relationships/notesSlide" Target="../notesSlides/notesSlide12.xml"/><Relationship Id="rId7" Type="http://schemas.openxmlformats.org/officeDocument/2006/relationships/oleObject" Target="../embeddings/oleObject128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127.bin"/><Relationship Id="rId11" Type="http://schemas.openxmlformats.org/officeDocument/2006/relationships/oleObject" Target="../embeddings/oleObject132.bin"/><Relationship Id="rId5" Type="http://schemas.openxmlformats.org/officeDocument/2006/relationships/oleObject" Target="../embeddings/oleObject126.bin"/><Relationship Id="rId10" Type="http://schemas.openxmlformats.org/officeDocument/2006/relationships/oleObject" Target="../embeddings/oleObject131.bin"/><Relationship Id="rId4" Type="http://schemas.openxmlformats.org/officeDocument/2006/relationships/oleObject" Target="../embeddings/oleObject125.bin"/><Relationship Id="rId9" Type="http://schemas.openxmlformats.org/officeDocument/2006/relationships/oleObject" Target="../embeddings/oleObject130.bin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9.bin"/><Relationship Id="rId13" Type="http://schemas.openxmlformats.org/officeDocument/2006/relationships/oleObject" Target="../embeddings/oleObject23.bin"/><Relationship Id="rId18" Type="http://schemas.openxmlformats.org/officeDocument/2006/relationships/oleObject" Target="../embeddings/oleObject28.bin"/><Relationship Id="rId3" Type="http://schemas.openxmlformats.org/officeDocument/2006/relationships/notesSlide" Target="../notesSlides/notesSlide2.xml"/><Relationship Id="rId7" Type="http://schemas.openxmlformats.org/officeDocument/2006/relationships/oleObject" Target="../embeddings/oleObject18.bin"/><Relationship Id="rId12" Type="http://schemas.openxmlformats.org/officeDocument/2006/relationships/oleObject" Target="../embeddings/oleObject22.bin"/><Relationship Id="rId17" Type="http://schemas.openxmlformats.org/officeDocument/2006/relationships/oleObject" Target="../embeddings/oleObject2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26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17.bin"/><Relationship Id="rId11" Type="http://schemas.openxmlformats.org/officeDocument/2006/relationships/oleObject" Target="../embeddings/oleObject21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25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29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20.bin"/><Relationship Id="rId14" Type="http://schemas.openxmlformats.org/officeDocument/2006/relationships/oleObject" Target="../embeddings/oleObject24.bin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8.bin"/><Relationship Id="rId3" Type="http://schemas.openxmlformats.org/officeDocument/2006/relationships/oleObject" Target="../embeddings/oleObject133.bin"/><Relationship Id="rId7" Type="http://schemas.openxmlformats.org/officeDocument/2006/relationships/oleObject" Target="../embeddings/oleObject13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136.bin"/><Relationship Id="rId5" Type="http://schemas.openxmlformats.org/officeDocument/2006/relationships/oleObject" Target="../embeddings/oleObject135.bin"/><Relationship Id="rId4" Type="http://schemas.openxmlformats.org/officeDocument/2006/relationships/oleObject" Target="../embeddings/oleObject134.bin"/><Relationship Id="rId9" Type="http://schemas.openxmlformats.org/officeDocument/2006/relationships/oleObject" Target="../embeddings/oleObject139.bin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2.bin"/><Relationship Id="rId13" Type="http://schemas.openxmlformats.org/officeDocument/2006/relationships/oleObject" Target="../embeddings/oleObject36.bin"/><Relationship Id="rId18" Type="http://schemas.openxmlformats.org/officeDocument/2006/relationships/oleObject" Target="../embeddings/oleObject41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5.bin"/><Relationship Id="rId17" Type="http://schemas.openxmlformats.org/officeDocument/2006/relationships/oleObject" Target="../embeddings/oleObject40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39.bin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30.bin"/><Relationship Id="rId11" Type="http://schemas.openxmlformats.org/officeDocument/2006/relationships/oleObject" Target="../embeddings/oleObject34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38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42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33.bin"/><Relationship Id="rId14" Type="http://schemas.openxmlformats.org/officeDocument/2006/relationships/oleObject" Target="../embeddings/oleObject37.bin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0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1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144.bin"/><Relationship Id="rId5" Type="http://schemas.openxmlformats.org/officeDocument/2006/relationships/oleObject" Target="../embeddings/oleObject143.bin"/><Relationship Id="rId4" Type="http://schemas.openxmlformats.org/officeDocument/2006/relationships/oleObject" Target="../embeddings/oleObject142.bin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5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4" Type="http://schemas.openxmlformats.org/officeDocument/2006/relationships/oleObject" Target="../embeddings/oleObject146.bin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7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150.bin"/><Relationship Id="rId5" Type="http://schemas.openxmlformats.org/officeDocument/2006/relationships/oleObject" Target="../embeddings/oleObject149.bin"/><Relationship Id="rId4" Type="http://schemas.openxmlformats.org/officeDocument/2006/relationships/oleObject" Target="../embeddings/oleObject148.bin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5.bin"/><Relationship Id="rId13" Type="http://schemas.openxmlformats.org/officeDocument/2006/relationships/oleObject" Target="../embeddings/oleObject50.bin"/><Relationship Id="rId18" Type="http://schemas.openxmlformats.org/officeDocument/2006/relationships/oleObject" Target="../embeddings/oleObject55.bin"/><Relationship Id="rId3" Type="http://schemas.openxmlformats.org/officeDocument/2006/relationships/notesSlide" Target="../notesSlides/notesSlide4.xml"/><Relationship Id="rId7" Type="http://schemas.openxmlformats.org/officeDocument/2006/relationships/oleObject" Target="../embeddings/oleObject44.bin"/><Relationship Id="rId12" Type="http://schemas.openxmlformats.org/officeDocument/2006/relationships/oleObject" Target="../embeddings/oleObject49.bin"/><Relationship Id="rId17" Type="http://schemas.openxmlformats.org/officeDocument/2006/relationships/oleObject" Target="../embeddings/oleObject54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53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3.bin"/><Relationship Id="rId11" Type="http://schemas.openxmlformats.org/officeDocument/2006/relationships/oleObject" Target="../embeddings/oleObject48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52.bin"/><Relationship Id="rId10" Type="http://schemas.openxmlformats.org/officeDocument/2006/relationships/oleObject" Target="../embeddings/oleObject47.bin"/><Relationship Id="rId19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46.bin"/><Relationship Id="rId14" Type="http://schemas.openxmlformats.org/officeDocument/2006/relationships/oleObject" Target="../embeddings/oleObject51.bin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5" Type="http://schemas.openxmlformats.org/officeDocument/2006/relationships/oleObject" Target="../embeddings/oleObject152.bin"/><Relationship Id="rId4" Type="http://schemas.openxmlformats.org/officeDocument/2006/relationships/oleObject" Target="../embeddings/oleObject151.bin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3.bin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4" Type="http://schemas.openxmlformats.org/officeDocument/2006/relationships/oleObject" Target="../embeddings/oleObject154.bin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8.bin"/><Relationship Id="rId13" Type="http://schemas.openxmlformats.org/officeDocument/2006/relationships/oleObject" Target="../embeddings/oleObject63.bin"/><Relationship Id="rId18" Type="http://schemas.openxmlformats.org/officeDocument/2006/relationships/oleObject" Target="../embeddings/oleObject68.bin"/><Relationship Id="rId3" Type="http://schemas.openxmlformats.org/officeDocument/2006/relationships/notesSlide" Target="../notesSlides/notesSlide5.xml"/><Relationship Id="rId7" Type="http://schemas.openxmlformats.org/officeDocument/2006/relationships/oleObject" Target="../embeddings/oleObject57.bin"/><Relationship Id="rId12" Type="http://schemas.openxmlformats.org/officeDocument/2006/relationships/oleObject" Target="../embeddings/oleObject62.bin"/><Relationship Id="rId17" Type="http://schemas.openxmlformats.org/officeDocument/2006/relationships/oleObject" Target="../embeddings/oleObject67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66.bin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6.bin"/><Relationship Id="rId11" Type="http://schemas.openxmlformats.org/officeDocument/2006/relationships/oleObject" Target="../embeddings/oleObject61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65.bin"/><Relationship Id="rId10" Type="http://schemas.openxmlformats.org/officeDocument/2006/relationships/oleObject" Target="../embeddings/oleObject60.bin"/><Relationship Id="rId19" Type="http://schemas.openxmlformats.org/officeDocument/2006/relationships/image" Target="../media/image6.png"/><Relationship Id="rId4" Type="http://schemas.openxmlformats.org/officeDocument/2006/relationships/image" Target="../media/image4.wmf"/><Relationship Id="rId9" Type="http://schemas.openxmlformats.org/officeDocument/2006/relationships/oleObject" Target="../embeddings/oleObject59.bin"/><Relationship Id="rId14" Type="http://schemas.openxmlformats.org/officeDocument/2006/relationships/oleObject" Target="../embeddings/oleObject64.bin"/></Relationships>
</file>

<file path=ppt/slides/_rels/slide7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60.bin"/><Relationship Id="rId13" Type="http://schemas.openxmlformats.org/officeDocument/2006/relationships/oleObject" Target="../embeddings/oleObject165.bin"/><Relationship Id="rId3" Type="http://schemas.openxmlformats.org/officeDocument/2006/relationships/oleObject" Target="../embeddings/oleObject155.bin"/><Relationship Id="rId7" Type="http://schemas.openxmlformats.org/officeDocument/2006/relationships/oleObject" Target="../embeddings/oleObject159.bin"/><Relationship Id="rId12" Type="http://schemas.openxmlformats.org/officeDocument/2006/relationships/oleObject" Target="../embeddings/oleObject164.bin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3.wmf"/><Relationship Id="rId1" Type="http://schemas.openxmlformats.org/officeDocument/2006/relationships/vmlDrawing" Target="../drawings/vmlDrawing28.vml"/><Relationship Id="rId6" Type="http://schemas.openxmlformats.org/officeDocument/2006/relationships/oleObject" Target="../embeddings/oleObject158.bin"/><Relationship Id="rId11" Type="http://schemas.openxmlformats.org/officeDocument/2006/relationships/oleObject" Target="../embeddings/oleObject163.bin"/><Relationship Id="rId5" Type="http://schemas.openxmlformats.org/officeDocument/2006/relationships/oleObject" Target="../embeddings/oleObject157.bin"/><Relationship Id="rId15" Type="http://schemas.openxmlformats.org/officeDocument/2006/relationships/oleObject" Target="../embeddings/oleObject167.bin"/><Relationship Id="rId10" Type="http://schemas.openxmlformats.org/officeDocument/2006/relationships/oleObject" Target="../embeddings/oleObject162.bin"/><Relationship Id="rId4" Type="http://schemas.openxmlformats.org/officeDocument/2006/relationships/oleObject" Target="../embeddings/oleObject156.bin"/><Relationship Id="rId9" Type="http://schemas.openxmlformats.org/officeDocument/2006/relationships/oleObject" Target="../embeddings/oleObject161.bin"/><Relationship Id="rId14" Type="http://schemas.openxmlformats.org/officeDocument/2006/relationships/oleObject" Target="../embeddings/oleObject166.bin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69.bin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1.bin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4.wmf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73.bin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5.png"/><Relationship Id="rId5" Type="http://schemas.openxmlformats.org/officeDocument/2006/relationships/oleObject" Target="../embeddings/oleObject70.bin"/><Relationship Id="rId4" Type="http://schemas.openxmlformats.org/officeDocument/2006/relationships/oleObject" Target="../embeddings/oleObject69.bin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3.bin"/><Relationship Id="rId13" Type="http://schemas.openxmlformats.org/officeDocument/2006/relationships/oleObject" Target="../embeddings/oleObject77.bin"/><Relationship Id="rId18" Type="http://schemas.openxmlformats.org/officeDocument/2006/relationships/oleObject" Target="../embeddings/oleObject82.bin"/><Relationship Id="rId3" Type="http://schemas.openxmlformats.org/officeDocument/2006/relationships/notesSlide" Target="../notesSlides/notesSlide7.xml"/><Relationship Id="rId7" Type="http://schemas.openxmlformats.org/officeDocument/2006/relationships/oleObject" Target="../embeddings/oleObject72.bin"/><Relationship Id="rId12" Type="http://schemas.openxmlformats.org/officeDocument/2006/relationships/oleObject" Target="../embeddings/oleObject76.bin"/><Relationship Id="rId17" Type="http://schemas.openxmlformats.org/officeDocument/2006/relationships/oleObject" Target="../embeddings/oleObject81.bin"/><Relationship Id="rId2" Type="http://schemas.openxmlformats.org/officeDocument/2006/relationships/slideLayout" Target="../slideLayouts/slideLayout4.xml"/><Relationship Id="rId16" Type="http://schemas.openxmlformats.org/officeDocument/2006/relationships/oleObject" Target="../embeddings/oleObject80.bin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1.bin"/><Relationship Id="rId11" Type="http://schemas.openxmlformats.org/officeDocument/2006/relationships/oleObject" Target="../embeddings/oleObject75.bin"/><Relationship Id="rId5" Type="http://schemas.openxmlformats.org/officeDocument/2006/relationships/image" Target="../media/image5.png"/><Relationship Id="rId15" Type="http://schemas.openxmlformats.org/officeDocument/2006/relationships/oleObject" Target="../embeddings/oleObject79.bin"/><Relationship Id="rId10" Type="http://schemas.openxmlformats.org/officeDocument/2006/relationships/image" Target="../media/image6.png"/><Relationship Id="rId19" Type="http://schemas.openxmlformats.org/officeDocument/2006/relationships/oleObject" Target="../embeddings/oleObject83.bin"/><Relationship Id="rId4" Type="http://schemas.openxmlformats.org/officeDocument/2006/relationships/image" Target="../media/image4.wmf"/><Relationship Id="rId9" Type="http://schemas.openxmlformats.org/officeDocument/2006/relationships/oleObject" Target="../embeddings/oleObject74.bin"/><Relationship Id="rId14" Type="http://schemas.openxmlformats.org/officeDocument/2006/relationships/oleObject" Target="../embeddings/oleObject78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50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33D10BE-B4CA-4124-8B81-D70BF9378B97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450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I: Introduction</a:t>
            </a:r>
          </a:p>
        </p:txBody>
      </p:sp>
      <p:sp>
        <p:nvSpPr>
          <p:cNvPr id="450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04850" y="2019300"/>
            <a:ext cx="7181850" cy="40005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3200" smtClean="0"/>
              <a:t>Course on Computer Communication and Networks, CTH/GU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sv-SE" sz="3200" smtClean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2400" smtClean="0"/>
              <a:t>The slides are adaptation of the slides made available by the authors of the course’s main  textbook: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400" i="1" smtClean="0"/>
              <a:t>Computer Networking: A Top Down Approach ,</a:t>
            </a:r>
            <a:br>
              <a:rPr lang="en-US" sz="2400" i="1" smtClean="0"/>
            </a:br>
            <a:r>
              <a:rPr lang="en-US" sz="2400" i="1" smtClean="0"/>
              <a:t>5th edition. </a:t>
            </a:r>
            <a:br>
              <a:rPr lang="en-US" sz="2400" i="1" smtClean="0"/>
            </a:br>
            <a:r>
              <a:rPr lang="en-US" sz="2400" i="1" smtClean="0"/>
              <a:t>Jim Kurose, Keith Ross</a:t>
            </a:r>
            <a:br>
              <a:rPr lang="en-US" sz="2400" i="1" smtClean="0"/>
            </a:br>
            <a:r>
              <a:rPr lang="en-US" sz="2400" i="1" smtClean="0"/>
              <a:t>Addison-Wesley, July 2007.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71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7443002-A3D6-4993-99B4-1C678E173F05}" type="slidenum">
              <a:rPr lang="en-US" smtClean="0"/>
              <a:pPr/>
              <a:t>10</a:t>
            </a:fld>
            <a:endParaRPr lang="en-US" smtClean="0"/>
          </a:p>
        </p:txBody>
      </p:sp>
      <p:sp>
        <p:nvSpPr>
          <p:cNvPr id="4710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Circuit Switching</a:t>
            </a:r>
            <a:endParaRPr lang="en-US" smtClean="0"/>
          </a:p>
        </p:txBody>
      </p:sp>
      <p:sp>
        <p:nvSpPr>
          <p:cNvPr id="4710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38600" cy="464820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/>
              <a:t>network resources (e.g., bandwidth) </a:t>
            </a:r>
            <a:r>
              <a:rPr lang="en-US" smtClean="0">
                <a:solidFill>
                  <a:srgbClr val="FF0000"/>
                </a:solidFill>
              </a:rPr>
              <a:t>divided into “pieces”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/>
              <a:t>pieces allocated to calls</a:t>
            </a:r>
          </a:p>
          <a:p>
            <a:r>
              <a:rPr lang="en-US" sz="2400" smtClean="0"/>
              <a:t>resource piece </a:t>
            </a:r>
            <a:r>
              <a:rPr lang="en-US" sz="2400" i="1" smtClean="0">
                <a:solidFill>
                  <a:srgbClr val="FF0000"/>
                </a:solidFill>
              </a:rPr>
              <a:t>idle</a:t>
            </a:r>
            <a:r>
              <a:rPr lang="en-US" sz="2400" smtClean="0"/>
              <a:t> if not used by owning call </a:t>
            </a:r>
            <a:r>
              <a:rPr lang="en-US" sz="2400" i="1" smtClean="0"/>
              <a:t>(no sharing)</a:t>
            </a:r>
            <a:endParaRPr lang="en-US" sz="2400" smtClean="0"/>
          </a:p>
        </p:txBody>
      </p:sp>
      <p:sp>
        <p:nvSpPr>
          <p:cNvPr id="47110" name="Rectangle 7"/>
          <p:cNvSpPr>
            <a:spLocks noChangeArrowheads="1"/>
          </p:cNvSpPr>
          <p:nvPr/>
        </p:nvSpPr>
        <p:spPr bwMode="auto">
          <a:xfrm>
            <a:off x="4606925" y="1485900"/>
            <a:ext cx="40386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latin typeface="Comic Sans MS" pitchFamily="66" charset="0"/>
              </a:rPr>
              <a:t>dividing link bandwidth into “pieces”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frequency division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time division</a:t>
            </a:r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805221B-5D9F-47A0-A551-535276AC38A1}" type="slidenum">
              <a:rPr lang="en-US" smtClean="0"/>
              <a:pPr/>
              <a:t>11</a:t>
            </a:fld>
            <a:endParaRPr lang="en-US" smtClean="0"/>
          </a:p>
        </p:txBody>
      </p:sp>
      <p:sp>
        <p:nvSpPr>
          <p:cNvPr id="48132" name="Rectangle 2"/>
          <p:cNvSpPr>
            <a:spLocks noGrp="1" noChangeArrowheads="1"/>
          </p:cNvSpPr>
          <p:nvPr>
            <p:ph type="title"/>
          </p:nvPr>
        </p:nvSpPr>
        <p:spPr>
          <a:xfrm>
            <a:off x="439738" y="227013"/>
            <a:ext cx="8462962" cy="1143000"/>
          </a:xfrm>
        </p:spPr>
        <p:txBody>
          <a:bodyPr/>
          <a:lstStyle/>
          <a:p>
            <a:r>
              <a:rPr lang="en-US" smtClean="0"/>
              <a:t>Circuit Switching: FDM and TDM</a:t>
            </a:r>
            <a:endParaRPr lang="fr-FR" smtClean="0"/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393700" y="1585913"/>
            <a:ext cx="7239000" cy="2438400"/>
            <a:chOff x="288" y="1007"/>
            <a:chExt cx="4560" cy="1536"/>
          </a:xfrm>
        </p:grpSpPr>
        <p:sp>
          <p:nvSpPr>
            <p:cNvPr id="48227" name="Text Box 4"/>
            <p:cNvSpPr txBox="1">
              <a:spLocks noChangeArrowheads="1"/>
            </p:cNvSpPr>
            <p:nvPr/>
          </p:nvSpPr>
          <p:spPr bwMode="auto">
            <a:xfrm>
              <a:off x="288" y="1007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FDM</a:t>
              </a:r>
              <a:endParaRPr lang="fr-FR">
                <a:latin typeface="Arial" charset="0"/>
              </a:endParaRPr>
            </a:p>
          </p:txBody>
        </p:sp>
        <p:grpSp>
          <p:nvGrpSpPr>
            <p:cNvPr id="48228" name="Group 5"/>
            <p:cNvGrpSpPr>
              <a:grpSpLocks/>
            </p:cNvGrpSpPr>
            <p:nvPr/>
          </p:nvGrpSpPr>
          <p:grpSpPr bwMode="auto">
            <a:xfrm>
              <a:off x="720" y="1392"/>
              <a:ext cx="4128" cy="1151"/>
              <a:chOff x="720" y="1392"/>
              <a:chExt cx="4128" cy="1151"/>
            </a:xfrm>
          </p:grpSpPr>
          <p:sp>
            <p:nvSpPr>
              <p:cNvPr id="48229" name="Line 6"/>
              <p:cNvSpPr>
                <a:spLocks noChangeShapeType="1"/>
              </p:cNvSpPr>
              <p:nvPr/>
            </p:nvSpPr>
            <p:spPr bwMode="auto">
              <a:xfrm flipV="1">
                <a:off x="1728" y="1392"/>
                <a:ext cx="0" cy="816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30" name="Text Box 7"/>
              <p:cNvSpPr txBox="1">
                <a:spLocks noChangeArrowheads="1"/>
              </p:cNvSpPr>
              <p:nvPr/>
            </p:nvSpPr>
            <p:spPr bwMode="auto">
              <a:xfrm>
                <a:off x="720" y="1680"/>
                <a:ext cx="960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frequency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48231" name="Line 8"/>
              <p:cNvSpPr>
                <a:spLocks noChangeShapeType="1"/>
              </p:cNvSpPr>
              <p:nvPr/>
            </p:nvSpPr>
            <p:spPr bwMode="auto">
              <a:xfrm>
                <a:off x="1728" y="2208"/>
                <a:ext cx="312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8232" name="Text Box 9"/>
              <p:cNvSpPr txBox="1">
                <a:spLocks noChangeArrowheads="1"/>
              </p:cNvSpPr>
              <p:nvPr/>
            </p:nvSpPr>
            <p:spPr bwMode="auto">
              <a:xfrm>
                <a:off x="3048" y="2255"/>
                <a:ext cx="47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time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48233" name="Rectangle 10"/>
              <p:cNvSpPr>
                <a:spLocks noChangeArrowheads="1"/>
              </p:cNvSpPr>
              <p:nvPr/>
            </p:nvSpPr>
            <p:spPr bwMode="auto">
              <a:xfrm>
                <a:off x="1776" y="1584"/>
                <a:ext cx="288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5307" name="Rectangle 11"/>
          <p:cNvSpPr>
            <a:spLocks noChangeArrowheads="1"/>
          </p:cNvSpPr>
          <p:nvPr/>
        </p:nvSpPr>
        <p:spPr bwMode="auto">
          <a:xfrm>
            <a:off x="2743200" y="2514600"/>
            <a:ext cx="4572000" cy="228600"/>
          </a:xfrm>
          <a:prstGeom prst="rect">
            <a:avLst/>
          </a:prstGeom>
          <a:solidFill>
            <a:srgbClr val="336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308" name="Rectangle 12"/>
          <p:cNvSpPr>
            <a:spLocks noChangeArrowheads="1"/>
          </p:cNvSpPr>
          <p:nvPr/>
        </p:nvSpPr>
        <p:spPr bwMode="auto">
          <a:xfrm>
            <a:off x="2743200" y="2743200"/>
            <a:ext cx="4572000" cy="228600"/>
          </a:xfrm>
          <a:prstGeom prst="rect">
            <a:avLst/>
          </a:prstGeom>
          <a:solidFill>
            <a:srgbClr val="99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309" name="Rectangle 13"/>
          <p:cNvSpPr>
            <a:spLocks noChangeArrowheads="1"/>
          </p:cNvSpPr>
          <p:nvPr/>
        </p:nvSpPr>
        <p:spPr bwMode="auto">
          <a:xfrm>
            <a:off x="2743200" y="2971800"/>
            <a:ext cx="4572000" cy="228600"/>
          </a:xfrm>
          <a:prstGeom prst="rect">
            <a:avLst/>
          </a:prstGeom>
          <a:solidFill>
            <a:srgbClr val="FF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5310" name="Rectangle 14"/>
          <p:cNvSpPr>
            <a:spLocks noChangeArrowheads="1"/>
          </p:cNvSpPr>
          <p:nvPr/>
        </p:nvSpPr>
        <p:spPr bwMode="auto">
          <a:xfrm>
            <a:off x="2743200" y="3200400"/>
            <a:ext cx="4572000" cy="228600"/>
          </a:xfrm>
          <a:prstGeom prst="rect">
            <a:avLst/>
          </a:prstGeom>
          <a:solidFill>
            <a:srgbClr val="FF00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381000" y="4037013"/>
            <a:ext cx="7239000" cy="2516187"/>
            <a:chOff x="288" y="2543"/>
            <a:chExt cx="4560" cy="1585"/>
          </a:xfrm>
        </p:grpSpPr>
        <p:sp>
          <p:nvSpPr>
            <p:cNvPr id="48221" name="Text Box 16"/>
            <p:cNvSpPr txBox="1">
              <a:spLocks noChangeArrowheads="1"/>
            </p:cNvSpPr>
            <p:nvPr/>
          </p:nvSpPr>
          <p:spPr bwMode="auto">
            <a:xfrm>
              <a:off x="288" y="2543"/>
              <a:ext cx="53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TDM</a:t>
              </a:r>
              <a:endParaRPr lang="fr-FR">
                <a:latin typeface="Arial" charset="0"/>
              </a:endParaRPr>
            </a:p>
          </p:txBody>
        </p:sp>
        <p:sp>
          <p:nvSpPr>
            <p:cNvPr id="48222" name="Line 17"/>
            <p:cNvSpPr>
              <a:spLocks noChangeShapeType="1"/>
            </p:cNvSpPr>
            <p:nvPr/>
          </p:nvSpPr>
          <p:spPr bwMode="auto">
            <a:xfrm flipV="1">
              <a:off x="1728" y="2977"/>
              <a:ext cx="0" cy="81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223" name="Text Box 18"/>
            <p:cNvSpPr txBox="1">
              <a:spLocks noChangeArrowheads="1"/>
            </p:cNvSpPr>
            <p:nvPr/>
          </p:nvSpPr>
          <p:spPr bwMode="auto">
            <a:xfrm>
              <a:off x="720" y="3265"/>
              <a:ext cx="96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frequency</a:t>
              </a:r>
              <a:endParaRPr lang="fr-FR">
                <a:latin typeface="Arial" charset="0"/>
              </a:endParaRPr>
            </a:p>
          </p:txBody>
        </p:sp>
        <p:sp>
          <p:nvSpPr>
            <p:cNvPr id="48224" name="Line 19"/>
            <p:cNvSpPr>
              <a:spLocks noChangeShapeType="1"/>
            </p:cNvSpPr>
            <p:nvPr/>
          </p:nvSpPr>
          <p:spPr bwMode="auto">
            <a:xfrm>
              <a:off x="1728" y="3793"/>
              <a:ext cx="312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225" name="Text Box 20"/>
            <p:cNvSpPr txBox="1">
              <a:spLocks noChangeArrowheads="1"/>
            </p:cNvSpPr>
            <p:nvPr/>
          </p:nvSpPr>
          <p:spPr bwMode="auto">
            <a:xfrm>
              <a:off x="3048" y="3840"/>
              <a:ext cx="47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time</a:t>
              </a:r>
              <a:endParaRPr lang="fr-FR">
                <a:latin typeface="Arial" charset="0"/>
              </a:endParaRPr>
            </a:p>
          </p:txBody>
        </p:sp>
        <p:sp>
          <p:nvSpPr>
            <p:cNvPr id="48226" name="Rectangle 21"/>
            <p:cNvSpPr>
              <a:spLocks noChangeArrowheads="1"/>
            </p:cNvSpPr>
            <p:nvPr/>
          </p:nvSpPr>
          <p:spPr bwMode="auto">
            <a:xfrm>
              <a:off x="1776" y="3168"/>
              <a:ext cx="2880" cy="57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" name="Group 22"/>
          <p:cNvGrpSpPr>
            <a:grpSpLocks/>
          </p:cNvGrpSpPr>
          <p:nvPr/>
        </p:nvGrpSpPr>
        <p:grpSpPr bwMode="auto">
          <a:xfrm>
            <a:off x="2743200" y="5029200"/>
            <a:ext cx="3886200" cy="914400"/>
            <a:chOff x="1776" y="3168"/>
            <a:chExt cx="2448" cy="576"/>
          </a:xfrm>
        </p:grpSpPr>
        <p:sp>
          <p:nvSpPr>
            <p:cNvPr id="48216" name="Rectangle 23"/>
            <p:cNvSpPr>
              <a:spLocks noChangeArrowheads="1"/>
            </p:cNvSpPr>
            <p:nvPr/>
          </p:nvSpPr>
          <p:spPr bwMode="auto">
            <a:xfrm>
              <a:off x="1776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17" name="Rectangle 24"/>
            <p:cNvSpPr>
              <a:spLocks noChangeArrowheads="1"/>
            </p:cNvSpPr>
            <p:nvPr/>
          </p:nvSpPr>
          <p:spPr bwMode="auto">
            <a:xfrm>
              <a:off x="2352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18" name="Rectangle 25"/>
            <p:cNvSpPr>
              <a:spLocks noChangeArrowheads="1"/>
            </p:cNvSpPr>
            <p:nvPr/>
          </p:nvSpPr>
          <p:spPr bwMode="auto">
            <a:xfrm>
              <a:off x="2928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19" name="Rectangle 26"/>
            <p:cNvSpPr>
              <a:spLocks noChangeArrowheads="1"/>
            </p:cNvSpPr>
            <p:nvPr/>
          </p:nvSpPr>
          <p:spPr bwMode="auto">
            <a:xfrm>
              <a:off x="3504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20" name="Rectangle 27"/>
            <p:cNvSpPr>
              <a:spLocks noChangeArrowheads="1"/>
            </p:cNvSpPr>
            <p:nvPr/>
          </p:nvSpPr>
          <p:spPr bwMode="auto">
            <a:xfrm>
              <a:off x="4080" y="3168"/>
              <a:ext cx="144" cy="576"/>
            </a:xfrm>
            <a:prstGeom prst="rect">
              <a:avLst/>
            </a:prstGeom>
            <a:solidFill>
              <a:srgbClr val="3366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" name="Group 28"/>
          <p:cNvGrpSpPr>
            <a:grpSpLocks/>
          </p:cNvGrpSpPr>
          <p:nvPr/>
        </p:nvGrpSpPr>
        <p:grpSpPr bwMode="auto">
          <a:xfrm>
            <a:off x="2971800" y="5029200"/>
            <a:ext cx="3886200" cy="914400"/>
            <a:chOff x="1920" y="3168"/>
            <a:chExt cx="2448" cy="576"/>
          </a:xfrm>
        </p:grpSpPr>
        <p:sp>
          <p:nvSpPr>
            <p:cNvPr id="48211" name="Rectangle 29"/>
            <p:cNvSpPr>
              <a:spLocks noChangeArrowheads="1"/>
            </p:cNvSpPr>
            <p:nvPr/>
          </p:nvSpPr>
          <p:spPr bwMode="auto">
            <a:xfrm>
              <a:off x="1920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12" name="Rectangle 30"/>
            <p:cNvSpPr>
              <a:spLocks noChangeArrowheads="1"/>
            </p:cNvSpPr>
            <p:nvPr/>
          </p:nvSpPr>
          <p:spPr bwMode="auto">
            <a:xfrm>
              <a:off x="2496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13" name="Rectangle 31"/>
            <p:cNvSpPr>
              <a:spLocks noChangeArrowheads="1"/>
            </p:cNvSpPr>
            <p:nvPr/>
          </p:nvSpPr>
          <p:spPr bwMode="auto">
            <a:xfrm>
              <a:off x="3072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14" name="Rectangle 32"/>
            <p:cNvSpPr>
              <a:spLocks noChangeArrowheads="1"/>
            </p:cNvSpPr>
            <p:nvPr/>
          </p:nvSpPr>
          <p:spPr bwMode="auto">
            <a:xfrm>
              <a:off x="3648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15" name="Rectangle 33"/>
            <p:cNvSpPr>
              <a:spLocks noChangeArrowheads="1"/>
            </p:cNvSpPr>
            <p:nvPr/>
          </p:nvSpPr>
          <p:spPr bwMode="auto">
            <a:xfrm>
              <a:off x="4224" y="3168"/>
              <a:ext cx="144" cy="576"/>
            </a:xfrm>
            <a:prstGeom prst="rect">
              <a:avLst/>
            </a:prstGeom>
            <a:solidFill>
              <a:srgbClr val="99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7" name="Group 34"/>
          <p:cNvGrpSpPr>
            <a:grpSpLocks/>
          </p:cNvGrpSpPr>
          <p:nvPr/>
        </p:nvGrpSpPr>
        <p:grpSpPr bwMode="auto">
          <a:xfrm>
            <a:off x="3200400" y="5029200"/>
            <a:ext cx="3886200" cy="914400"/>
            <a:chOff x="2064" y="3168"/>
            <a:chExt cx="2448" cy="576"/>
          </a:xfrm>
        </p:grpSpPr>
        <p:sp>
          <p:nvSpPr>
            <p:cNvPr id="48206" name="Rectangle 35"/>
            <p:cNvSpPr>
              <a:spLocks noChangeArrowheads="1"/>
            </p:cNvSpPr>
            <p:nvPr/>
          </p:nvSpPr>
          <p:spPr bwMode="auto">
            <a:xfrm>
              <a:off x="2064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07" name="Rectangle 36"/>
            <p:cNvSpPr>
              <a:spLocks noChangeArrowheads="1"/>
            </p:cNvSpPr>
            <p:nvPr/>
          </p:nvSpPr>
          <p:spPr bwMode="auto">
            <a:xfrm>
              <a:off x="2640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08" name="Rectangle 37"/>
            <p:cNvSpPr>
              <a:spLocks noChangeArrowheads="1"/>
            </p:cNvSpPr>
            <p:nvPr/>
          </p:nvSpPr>
          <p:spPr bwMode="auto">
            <a:xfrm>
              <a:off x="3216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09" name="Rectangle 38"/>
            <p:cNvSpPr>
              <a:spLocks noChangeArrowheads="1"/>
            </p:cNvSpPr>
            <p:nvPr/>
          </p:nvSpPr>
          <p:spPr bwMode="auto">
            <a:xfrm>
              <a:off x="3792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10" name="Rectangle 39"/>
            <p:cNvSpPr>
              <a:spLocks noChangeArrowheads="1"/>
            </p:cNvSpPr>
            <p:nvPr/>
          </p:nvSpPr>
          <p:spPr bwMode="auto">
            <a:xfrm>
              <a:off x="4368" y="3168"/>
              <a:ext cx="144" cy="576"/>
            </a:xfrm>
            <a:prstGeom prst="rect">
              <a:avLst/>
            </a:prstGeom>
            <a:solidFill>
              <a:srgbClr val="FF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oup 40"/>
          <p:cNvGrpSpPr>
            <a:grpSpLocks/>
          </p:cNvGrpSpPr>
          <p:nvPr/>
        </p:nvGrpSpPr>
        <p:grpSpPr bwMode="auto">
          <a:xfrm>
            <a:off x="3429000" y="5029200"/>
            <a:ext cx="3886200" cy="914400"/>
            <a:chOff x="2208" y="3168"/>
            <a:chExt cx="2448" cy="576"/>
          </a:xfrm>
        </p:grpSpPr>
        <p:sp>
          <p:nvSpPr>
            <p:cNvPr id="48201" name="Rectangle 41"/>
            <p:cNvSpPr>
              <a:spLocks noChangeArrowheads="1"/>
            </p:cNvSpPr>
            <p:nvPr/>
          </p:nvSpPr>
          <p:spPr bwMode="auto">
            <a:xfrm>
              <a:off x="2208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02" name="Rectangle 42"/>
            <p:cNvSpPr>
              <a:spLocks noChangeArrowheads="1"/>
            </p:cNvSpPr>
            <p:nvPr/>
          </p:nvSpPr>
          <p:spPr bwMode="auto">
            <a:xfrm>
              <a:off x="2784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03" name="Rectangle 43"/>
            <p:cNvSpPr>
              <a:spLocks noChangeArrowheads="1"/>
            </p:cNvSpPr>
            <p:nvPr/>
          </p:nvSpPr>
          <p:spPr bwMode="auto">
            <a:xfrm>
              <a:off x="3360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04" name="Rectangle 44"/>
            <p:cNvSpPr>
              <a:spLocks noChangeArrowheads="1"/>
            </p:cNvSpPr>
            <p:nvPr/>
          </p:nvSpPr>
          <p:spPr bwMode="auto">
            <a:xfrm>
              <a:off x="3936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8205" name="Rectangle 45"/>
            <p:cNvSpPr>
              <a:spLocks noChangeArrowheads="1"/>
            </p:cNvSpPr>
            <p:nvPr/>
          </p:nvSpPr>
          <p:spPr bwMode="auto">
            <a:xfrm>
              <a:off x="4512" y="3168"/>
              <a:ext cx="144" cy="576"/>
            </a:xfrm>
            <a:prstGeom prst="rect">
              <a:avLst/>
            </a:prstGeom>
            <a:solidFill>
              <a:srgbClr val="FF00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9" name="Group 46"/>
          <p:cNvGrpSpPr>
            <a:grpSpLocks/>
          </p:cNvGrpSpPr>
          <p:nvPr/>
        </p:nvGrpSpPr>
        <p:grpSpPr bwMode="auto">
          <a:xfrm>
            <a:off x="2743200" y="2743200"/>
            <a:ext cx="4572000" cy="457200"/>
            <a:chOff x="1776" y="1728"/>
            <a:chExt cx="2880" cy="288"/>
          </a:xfrm>
        </p:grpSpPr>
        <p:sp>
          <p:nvSpPr>
            <p:cNvPr id="48198" name="Line 47"/>
            <p:cNvSpPr>
              <a:spLocks noChangeShapeType="1"/>
            </p:cNvSpPr>
            <p:nvPr/>
          </p:nvSpPr>
          <p:spPr bwMode="auto">
            <a:xfrm flipV="1">
              <a:off x="1776" y="172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9" name="Line 48"/>
            <p:cNvSpPr>
              <a:spLocks noChangeShapeType="1"/>
            </p:cNvSpPr>
            <p:nvPr/>
          </p:nvSpPr>
          <p:spPr bwMode="auto">
            <a:xfrm flipV="1">
              <a:off x="1776" y="1872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200" name="Line 49"/>
            <p:cNvSpPr>
              <a:spLocks noChangeShapeType="1"/>
            </p:cNvSpPr>
            <p:nvPr/>
          </p:nvSpPr>
          <p:spPr bwMode="auto">
            <a:xfrm flipV="1">
              <a:off x="1776" y="201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" name="Group 50"/>
          <p:cNvGrpSpPr>
            <a:grpSpLocks/>
          </p:cNvGrpSpPr>
          <p:nvPr/>
        </p:nvGrpSpPr>
        <p:grpSpPr bwMode="auto">
          <a:xfrm>
            <a:off x="2971800" y="5029200"/>
            <a:ext cx="4114800" cy="914400"/>
            <a:chOff x="1920" y="3168"/>
            <a:chExt cx="2592" cy="576"/>
          </a:xfrm>
        </p:grpSpPr>
        <p:sp>
          <p:nvSpPr>
            <p:cNvPr id="48179" name="Line 51"/>
            <p:cNvSpPr>
              <a:spLocks noChangeShapeType="1"/>
            </p:cNvSpPr>
            <p:nvPr/>
          </p:nvSpPr>
          <p:spPr bwMode="auto">
            <a:xfrm>
              <a:off x="19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0" name="Line 52"/>
            <p:cNvSpPr>
              <a:spLocks noChangeShapeType="1"/>
            </p:cNvSpPr>
            <p:nvPr/>
          </p:nvSpPr>
          <p:spPr bwMode="auto">
            <a:xfrm>
              <a:off x="20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1" name="Line 53"/>
            <p:cNvSpPr>
              <a:spLocks noChangeShapeType="1"/>
            </p:cNvSpPr>
            <p:nvPr/>
          </p:nvSpPr>
          <p:spPr bwMode="auto">
            <a:xfrm>
              <a:off x="22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2" name="Line 54"/>
            <p:cNvSpPr>
              <a:spLocks noChangeShapeType="1"/>
            </p:cNvSpPr>
            <p:nvPr/>
          </p:nvSpPr>
          <p:spPr bwMode="auto">
            <a:xfrm>
              <a:off x="23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3" name="Line 55"/>
            <p:cNvSpPr>
              <a:spLocks noChangeShapeType="1"/>
            </p:cNvSpPr>
            <p:nvPr/>
          </p:nvSpPr>
          <p:spPr bwMode="auto">
            <a:xfrm>
              <a:off x="24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4" name="Line 56"/>
            <p:cNvSpPr>
              <a:spLocks noChangeShapeType="1"/>
            </p:cNvSpPr>
            <p:nvPr/>
          </p:nvSpPr>
          <p:spPr bwMode="auto">
            <a:xfrm>
              <a:off x="26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5" name="Line 57"/>
            <p:cNvSpPr>
              <a:spLocks noChangeShapeType="1"/>
            </p:cNvSpPr>
            <p:nvPr/>
          </p:nvSpPr>
          <p:spPr bwMode="auto">
            <a:xfrm>
              <a:off x="27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6" name="Line 58"/>
            <p:cNvSpPr>
              <a:spLocks noChangeShapeType="1"/>
            </p:cNvSpPr>
            <p:nvPr/>
          </p:nvSpPr>
          <p:spPr bwMode="auto">
            <a:xfrm>
              <a:off x="292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7" name="Line 59"/>
            <p:cNvSpPr>
              <a:spLocks noChangeShapeType="1"/>
            </p:cNvSpPr>
            <p:nvPr/>
          </p:nvSpPr>
          <p:spPr bwMode="auto">
            <a:xfrm>
              <a:off x="307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8" name="Line 60"/>
            <p:cNvSpPr>
              <a:spLocks noChangeShapeType="1"/>
            </p:cNvSpPr>
            <p:nvPr/>
          </p:nvSpPr>
          <p:spPr bwMode="auto">
            <a:xfrm>
              <a:off x="321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89" name="Line 61"/>
            <p:cNvSpPr>
              <a:spLocks noChangeShapeType="1"/>
            </p:cNvSpPr>
            <p:nvPr/>
          </p:nvSpPr>
          <p:spPr bwMode="auto">
            <a:xfrm>
              <a:off x="336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0" name="Line 62"/>
            <p:cNvSpPr>
              <a:spLocks noChangeShapeType="1"/>
            </p:cNvSpPr>
            <p:nvPr/>
          </p:nvSpPr>
          <p:spPr bwMode="auto">
            <a:xfrm>
              <a:off x="350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1" name="Line 63"/>
            <p:cNvSpPr>
              <a:spLocks noChangeShapeType="1"/>
            </p:cNvSpPr>
            <p:nvPr/>
          </p:nvSpPr>
          <p:spPr bwMode="auto">
            <a:xfrm>
              <a:off x="36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2" name="Line 64"/>
            <p:cNvSpPr>
              <a:spLocks noChangeShapeType="1"/>
            </p:cNvSpPr>
            <p:nvPr/>
          </p:nvSpPr>
          <p:spPr bwMode="auto">
            <a:xfrm>
              <a:off x="37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3" name="Line 65"/>
            <p:cNvSpPr>
              <a:spLocks noChangeShapeType="1"/>
            </p:cNvSpPr>
            <p:nvPr/>
          </p:nvSpPr>
          <p:spPr bwMode="auto">
            <a:xfrm>
              <a:off x="39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4" name="Line 66"/>
            <p:cNvSpPr>
              <a:spLocks noChangeShapeType="1"/>
            </p:cNvSpPr>
            <p:nvPr/>
          </p:nvSpPr>
          <p:spPr bwMode="auto">
            <a:xfrm>
              <a:off x="40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5" name="Line 67"/>
            <p:cNvSpPr>
              <a:spLocks noChangeShapeType="1"/>
            </p:cNvSpPr>
            <p:nvPr/>
          </p:nvSpPr>
          <p:spPr bwMode="auto">
            <a:xfrm>
              <a:off x="42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6" name="Line 68"/>
            <p:cNvSpPr>
              <a:spLocks noChangeShapeType="1"/>
            </p:cNvSpPr>
            <p:nvPr/>
          </p:nvSpPr>
          <p:spPr bwMode="auto">
            <a:xfrm>
              <a:off x="43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97" name="Line 69"/>
            <p:cNvSpPr>
              <a:spLocks noChangeShapeType="1"/>
            </p:cNvSpPr>
            <p:nvPr/>
          </p:nvSpPr>
          <p:spPr bwMode="auto">
            <a:xfrm>
              <a:off x="45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" name="Group 70"/>
          <p:cNvGrpSpPr>
            <a:grpSpLocks/>
          </p:cNvGrpSpPr>
          <p:nvPr/>
        </p:nvGrpSpPr>
        <p:grpSpPr bwMode="auto">
          <a:xfrm>
            <a:off x="2743200" y="2628900"/>
            <a:ext cx="4572000" cy="685800"/>
            <a:chOff x="1776" y="1656"/>
            <a:chExt cx="2880" cy="432"/>
          </a:xfrm>
        </p:grpSpPr>
        <p:sp>
          <p:nvSpPr>
            <p:cNvPr id="48175" name="Line 71"/>
            <p:cNvSpPr>
              <a:spLocks noChangeShapeType="1"/>
            </p:cNvSpPr>
            <p:nvPr/>
          </p:nvSpPr>
          <p:spPr bwMode="auto">
            <a:xfrm>
              <a:off x="1776" y="1656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76" name="Line 72"/>
            <p:cNvSpPr>
              <a:spLocks noChangeShapeType="1"/>
            </p:cNvSpPr>
            <p:nvPr/>
          </p:nvSpPr>
          <p:spPr bwMode="auto">
            <a:xfrm>
              <a:off x="1776" y="1800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77" name="Line 73"/>
            <p:cNvSpPr>
              <a:spLocks noChangeShapeType="1"/>
            </p:cNvSpPr>
            <p:nvPr/>
          </p:nvSpPr>
          <p:spPr bwMode="auto">
            <a:xfrm>
              <a:off x="1776" y="1944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78" name="Line 74"/>
            <p:cNvSpPr>
              <a:spLocks noChangeShapeType="1"/>
            </p:cNvSpPr>
            <p:nvPr/>
          </p:nvSpPr>
          <p:spPr bwMode="auto">
            <a:xfrm>
              <a:off x="1776" y="2088"/>
              <a:ext cx="28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2" name="Group 75"/>
          <p:cNvGrpSpPr>
            <a:grpSpLocks/>
          </p:cNvGrpSpPr>
          <p:nvPr/>
        </p:nvGrpSpPr>
        <p:grpSpPr bwMode="auto">
          <a:xfrm>
            <a:off x="2857500" y="5029200"/>
            <a:ext cx="4343400" cy="914400"/>
            <a:chOff x="1848" y="3168"/>
            <a:chExt cx="2736" cy="576"/>
          </a:xfrm>
        </p:grpSpPr>
        <p:sp>
          <p:nvSpPr>
            <p:cNvPr id="48155" name="Line 76"/>
            <p:cNvSpPr>
              <a:spLocks noChangeShapeType="1"/>
            </p:cNvSpPr>
            <p:nvPr/>
          </p:nvSpPr>
          <p:spPr bwMode="auto">
            <a:xfrm>
              <a:off x="184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56" name="Line 77"/>
            <p:cNvSpPr>
              <a:spLocks noChangeShapeType="1"/>
            </p:cNvSpPr>
            <p:nvPr/>
          </p:nvSpPr>
          <p:spPr bwMode="auto">
            <a:xfrm>
              <a:off x="199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57" name="Line 78"/>
            <p:cNvSpPr>
              <a:spLocks noChangeShapeType="1"/>
            </p:cNvSpPr>
            <p:nvPr/>
          </p:nvSpPr>
          <p:spPr bwMode="auto">
            <a:xfrm>
              <a:off x="213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58" name="Line 79"/>
            <p:cNvSpPr>
              <a:spLocks noChangeShapeType="1"/>
            </p:cNvSpPr>
            <p:nvPr/>
          </p:nvSpPr>
          <p:spPr bwMode="auto">
            <a:xfrm>
              <a:off x="228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59" name="Line 80"/>
            <p:cNvSpPr>
              <a:spLocks noChangeShapeType="1"/>
            </p:cNvSpPr>
            <p:nvPr/>
          </p:nvSpPr>
          <p:spPr bwMode="auto">
            <a:xfrm>
              <a:off x="242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0" name="Line 81"/>
            <p:cNvSpPr>
              <a:spLocks noChangeShapeType="1"/>
            </p:cNvSpPr>
            <p:nvPr/>
          </p:nvSpPr>
          <p:spPr bwMode="auto">
            <a:xfrm>
              <a:off x="256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1" name="Line 82"/>
            <p:cNvSpPr>
              <a:spLocks noChangeShapeType="1"/>
            </p:cNvSpPr>
            <p:nvPr/>
          </p:nvSpPr>
          <p:spPr bwMode="auto">
            <a:xfrm>
              <a:off x="271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2" name="Line 83"/>
            <p:cNvSpPr>
              <a:spLocks noChangeShapeType="1"/>
            </p:cNvSpPr>
            <p:nvPr/>
          </p:nvSpPr>
          <p:spPr bwMode="auto">
            <a:xfrm>
              <a:off x="285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3" name="Line 84"/>
            <p:cNvSpPr>
              <a:spLocks noChangeShapeType="1"/>
            </p:cNvSpPr>
            <p:nvPr/>
          </p:nvSpPr>
          <p:spPr bwMode="auto">
            <a:xfrm>
              <a:off x="300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4" name="Line 85"/>
            <p:cNvSpPr>
              <a:spLocks noChangeShapeType="1"/>
            </p:cNvSpPr>
            <p:nvPr/>
          </p:nvSpPr>
          <p:spPr bwMode="auto">
            <a:xfrm>
              <a:off x="314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5" name="Line 86"/>
            <p:cNvSpPr>
              <a:spLocks noChangeShapeType="1"/>
            </p:cNvSpPr>
            <p:nvPr/>
          </p:nvSpPr>
          <p:spPr bwMode="auto">
            <a:xfrm>
              <a:off x="328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6" name="Line 87"/>
            <p:cNvSpPr>
              <a:spLocks noChangeShapeType="1"/>
            </p:cNvSpPr>
            <p:nvPr/>
          </p:nvSpPr>
          <p:spPr bwMode="auto">
            <a:xfrm>
              <a:off x="343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7" name="Line 88"/>
            <p:cNvSpPr>
              <a:spLocks noChangeShapeType="1"/>
            </p:cNvSpPr>
            <p:nvPr/>
          </p:nvSpPr>
          <p:spPr bwMode="auto">
            <a:xfrm>
              <a:off x="357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8" name="Line 89"/>
            <p:cNvSpPr>
              <a:spLocks noChangeShapeType="1"/>
            </p:cNvSpPr>
            <p:nvPr/>
          </p:nvSpPr>
          <p:spPr bwMode="auto">
            <a:xfrm>
              <a:off x="372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69" name="Line 90"/>
            <p:cNvSpPr>
              <a:spLocks noChangeShapeType="1"/>
            </p:cNvSpPr>
            <p:nvPr/>
          </p:nvSpPr>
          <p:spPr bwMode="auto">
            <a:xfrm>
              <a:off x="386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70" name="Line 91"/>
            <p:cNvSpPr>
              <a:spLocks noChangeShapeType="1"/>
            </p:cNvSpPr>
            <p:nvPr/>
          </p:nvSpPr>
          <p:spPr bwMode="auto">
            <a:xfrm>
              <a:off x="4008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71" name="Line 92"/>
            <p:cNvSpPr>
              <a:spLocks noChangeShapeType="1"/>
            </p:cNvSpPr>
            <p:nvPr/>
          </p:nvSpPr>
          <p:spPr bwMode="auto">
            <a:xfrm>
              <a:off x="4152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72" name="Line 93"/>
            <p:cNvSpPr>
              <a:spLocks noChangeShapeType="1"/>
            </p:cNvSpPr>
            <p:nvPr/>
          </p:nvSpPr>
          <p:spPr bwMode="auto">
            <a:xfrm>
              <a:off x="4296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73" name="Line 94"/>
            <p:cNvSpPr>
              <a:spLocks noChangeShapeType="1"/>
            </p:cNvSpPr>
            <p:nvPr/>
          </p:nvSpPr>
          <p:spPr bwMode="auto">
            <a:xfrm>
              <a:off x="4440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8174" name="Line 95"/>
            <p:cNvSpPr>
              <a:spLocks noChangeShapeType="1"/>
            </p:cNvSpPr>
            <p:nvPr/>
          </p:nvSpPr>
          <p:spPr bwMode="auto">
            <a:xfrm>
              <a:off x="4584" y="3168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3" name="Group 99"/>
          <p:cNvGrpSpPr>
            <a:grpSpLocks/>
          </p:cNvGrpSpPr>
          <p:nvPr/>
        </p:nvGrpSpPr>
        <p:grpSpPr bwMode="auto">
          <a:xfrm>
            <a:off x="5368925" y="1257300"/>
            <a:ext cx="2709863" cy="952500"/>
            <a:chOff x="3477" y="216"/>
            <a:chExt cx="1707" cy="600"/>
          </a:xfrm>
        </p:grpSpPr>
        <p:grpSp>
          <p:nvGrpSpPr>
            <p:cNvPr id="48148" name="Group 100"/>
            <p:cNvGrpSpPr>
              <a:grpSpLocks/>
            </p:cNvGrpSpPr>
            <p:nvPr/>
          </p:nvGrpSpPr>
          <p:grpSpPr bwMode="auto">
            <a:xfrm>
              <a:off x="3477" y="528"/>
              <a:ext cx="1707" cy="288"/>
              <a:chOff x="3477" y="288"/>
              <a:chExt cx="1707" cy="288"/>
            </a:xfrm>
          </p:grpSpPr>
          <p:sp>
            <p:nvSpPr>
              <p:cNvPr id="48150" name="Text Box 101"/>
              <p:cNvSpPr txBox="1">
                <a:spLocks noChangeArrowheads="1"/>
              </p:cNvSpPr>
              <p:nvPr/>
            </p:nvSpPr>
            <p:spPr bwMode="auto">
              <a:xfrm>
                <a:off x="3477" y="288"/>
                <a:ext cx="746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>
                    <a:latin typeface="Arial" charset="0"/>
                  </a:rPr>
                  <a:t>4 users</a:t>
                </a:r>
                <a:endParaRPr lang="fr-FR">
                  <a:latin typeface="Arial" charset="0"/>
                </a:endParaRPr>
              </a:p>
            </p:txBody>
          </p:sp>
          <p:sp>
            <p:nvSpPr>
              <p:cNvPr id="48151" name="Rectangle 102"/>
              <p:cNvSpPr>
                <a:spLocks noChangeArrowheads="1"/>
              </p:cNvSpPr>
              <p:nvPr/>
            </p:nvSpPr>
            <p:spPr bwMode="auto">
              <a:xfrm>
                <a:off x="4464" y="352"/>
                <a:ext cx="144" cy="144"/>
              </a:xfrm>
              <a:prstGeom prst="rect">
                <a:avLst/>
              </a:prstGeom>
              <a:solidFill>
                <a:srgbClr val="3366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152" name="Rectangle 103"/>
              <p:cNvSpPr>
                <a:spLocks noChangeArrowheads="1"/>
              </p:cNvSpPr>
              <p:nvPr/>
            </p:nvSpPr>
            <p:spPr bwMode="auto">
              <a:xfrm>
                <a:off x="4656" y="352"/>
                <a:ext cx="144" cy="144"/>
              </a:xfrm>
              <a:prstGeom prst="rect">
                <a:avLst/>
              </a:prstGeom>
              <a:solidFill>
                <a:srgbClr val="99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153" name="Rectangle 104"/>
              <p:cNvSpPr>
                <a:spLocks noChangeArrowheads="1"/>
              </p:cNvSpPr>
              <p:nvPr/>
            </p:nvSpPr>
            <p:spPr bwMode="auto">
              <a:xfrm>
                <a:off x="4848" y="352"/>
                <a:ext cx="144" cy="144"/>
              </a:xfrm>
              <a:prstGeom prst="rect">
                <a:avLst/>
              </a:prstGeom>
              <a:solidFill>
                <a:srgbClr val="FFCC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8154" name="Rectangle 105"/>
              <p:cNvSpPr>
                <a:spLocks noChangeArrowheads="1"/>
              </p:cNvSpPr>
              <p:nvPr/>
            </p:nvSpPr>
            <p:spPr bwMode="auto">
              <a:xfrm>
                <a:off x="5040" y="352"/>
                <a:ext cx="144" cy="144"/>
              </a:xfrm>
              <a:prstGeom prst="rect">
                <a:avLst/>
              </a:prstGeom>
              <a:solidFill>
                <a:srgbClr val="FF00FF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48149" name="Text Box 106"/>
            <p:cNvSpPr txBox="1">
              <a:spLocks noChangeArrowheads="1"/>
            </p:cNvSpPr>
            <p:nvPr/>
          </p:nvSpPr>
          <p:spPr bwMode="auto">
            <a:xfrm>
              <a:off x="3480" y="216"/>
              <a:ext cx="91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eaLnBrk="1" hangingPunct="1"/>
              <a:r>
                <a:rPr lang="en-US">
                  <a:latin typeface="Arial" charset="0"/>
                </a:rPr>
                <a:t>Example:</a:t>
              </a:r>
              <a:endParaRPr lang="fr-FR">
                <a:latin typeface="Arial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5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53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53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553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500"/>
                            </p:stCondLst>
                            <p:childTnLst>
                              <p:par>
                                <p:cTn id="5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307" grpId="0" animBg="1"/>
      <p:bldP spid="55308" grpId="0" animBg="1"/>
      <p:bldP spid="55309" grpId="0" animBg="1"/>
      <p:bldP spid="553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91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4253E15-12DB-45EC-8EBF-8310FD6B6371}" type="slidenum">
              <a:rPr lang="en-US" smtClean="0"/>
              <a:pPr/>
              <a:t>12</a:t>
            </a:fld>
            <a:endParaRPr lang="en-US" smtClean="0"/>
          </a:p>
        </p:txBody>
      </p:sp>
      <p:sp>
        <p:nvSpPr>
          <p:cNvPr id="4915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  <a:endParaRPr lang="en-US" smtClean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333500"/>
            <a:ext cx="4343400" cy="48133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each end-end data stream divided into </a:t>
            </a:r>
            <a:r>
              <a:rPr lang="en-US" sz="2400" i="1" smtClean="0">
                <a:solidFill>
                  <a:srgbClr val="FF0000"/>
                </a:solidFill>
              </a:rPr>
              <a:t>packets</a:t>
            </a:r>
            <a:endParaRPr lang="en-US" sz="2000" smtClean="0"/>
          </a:p>
          <a:p>
            <a:r>
              <a:rPr lang="en-US" sz="2400" smtClean="0"/>
              <a:t>user packets </a:t>
            </a:r>
            <a:r>
              <a:rPr lang="en-US" sz="2400" i="1" smtClean="0"/>
              <a:t>share</a:t>
            </a:r>
            <a:r>
              <a:rPr lang="en-US" sz="2400" smtClean="0"/>
              <a:t> network resources</a:t>
            </a:r>
            <a:r>
              <a:rPr lang="en-US" sz="2000" smtClean="0"/>
              <a:t> </a:t>
            </a:r>
            <a:endParaRPr lang="en-US" sz="2400" smtClean="0"/>
          </a:p>
          <a:p>
            <a:r>
              <a:rPr lang="en-US" sz="2400" smtClean="0"/>
              <a:t>resources used </a:t>
            </a:r>
            <a:r>
              <a:rPr lang="en-US" sz="2400" i="1" smtClean="0"/>
              <a:t>as needed</a:t>
            </a:r>
            <a:r>
              <a:rPr lang="en-US" sz="2400" smtClean="0"/>
              <a:t> </a:t>
            </a:r>
          </a:p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store and forward:</a:t>
            </a:r>
          </a:p>
          <a:p>
            <a:r>
              <a:rPr lang="en-US" sz="2400" smtClean="0"/>
              <a:t>packets move one hop at a time</a:t>
            </a:r>
            <a:endParaRPr lang="en-US" sz="2000" smtClean="0"/>
          </a:p>
          <a:p>
            <a:pPr lvl="1"/>
            <a:r>
              <a:rPr lang="en-US" smtClean="0"/>
              <a:t>transmit over link</a:t>
            </a:r>
          </a:p>
          <a:p>
            <a:pPr lvl="1"/>
            <a:r>
              <a:rPr lang="en-US" smtClean="0"/>
              <a:t>wait turn at next link</a:t>
            </a:r>
            <a:endParaRPr lang="en-US" sz="1800" smtClean="0"/>
          </a:p>
        </p:txBody>
      </p:sp>
      <p:sp>
        <p:nvSpPr>
          <p:cNvPr id="16390" name="Rectangle 6"/>
          <p:cNvSpPr>
            <a:spLocks noChangeArrowheads="1"/>
          </p:cNvSpPr>
          <p:nvPr/>
        </p:nvSpPr>
        <p:spPr bwMode="auto">
          <a:xfrm>
            <a:off x="5029200" y="1371600"/>
            <a:ext cx="38862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dirty="0">
                <a:solidFill>
                  <a:srgbClr val="FF0000"/>
                </a:solidFill>
                <a:latin typeface="Comic Sans MS" pitchFamily="66" charset="0"/>
              </a:rPr>
              <a:t>resource contention:</a:t>
            </a:r>
            <a:r>
              <a:rPr lang="en-US" sz="2000" dirty="0">
                <a:latin typeface="Comic Sans MS" pitchFamily="66" charset="0"/>
              </a:rPr>
              <a:t> 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aggregate resource demand </a:t>
            </a:r>
            <a:r>
              <a:rPr lang="en-US" dirty="0" smtClean="0">
                <a:latin typeface="Comic Sans MS" pitchFamily="66" charset="0"/>
              </a:rPr>
              <a:t>(</a:t>
            </a:r>
            <a:r>
              <a:rPr lang="en-US" dirty="0" smtClean="0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r>
              <a:rPr lang="en-US" dirty="0" smtClean="0">
                <a:latin typeface="Comic Sans MS" pitchFamily="66" charset="0"/>
              </a:rPr>
              <a:t>) can </a:t>
            </a:r>
            <a:r>
              <a:rPr lang="en-US" dirty="0">
                <a:latin typeface="Comic Sans MS" pitchFamily="66" charset="0"/>
              </a:rPr>
              <a:t>exceed amount available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dirty="0">
                <a:latin typeface="Comic Sans MS" pitchFamily="66" charset="0"/>
              </a:rPr>
              <a:t>congestion: packets queue, wait for link use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3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3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3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63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autoUpdateAnimBg="0"/>
      <p:bldP spid="16390" grpId="0" build="p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00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334CE5-A05A-43C1-9213-8B210FB392FC}" type="slidenum">
              <a:rPr lang="en-US" smtClean="0"/>
              <a:pPr/>
              <a:t>13</a:t>
            </a:fld>
            <a:endParaRPr lang="en-US" smtClean="0"/>
          </a:p>
        </p:txBody>
      </p:sp>
      <p:sp>
        <p:nvSpPr>
          <p:cNvPr id="820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Packet Switching</a:t>
            </a:r>
          </a:p>
        </p:txBody>
      </p:sp>
      <p:sp>
        <p:nvSpPr>
          <p:cNvPr id="820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4876800"/>
            <a:ext cx="7467600" cy="15240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/>
              <a:t>Packet-switching versus circuit switching: human restaurant reservations analogy</a:t>
            </a:r>
          </a:p>
        </p:txBody>
      </p:sp>
      <p:graphicFrame>
        <p:nvGraphicFramePr>
          <p:cNvPr id="8194" name="Object 226"/>
          <p:cNvGraphicFramePr>
            <a:graphicFrameLocks noChangeAspect="1"/>
          </p:cNvGraphicFramePr>
          <p:nvPr/>
        </p:nvGraphicFramePr>
        <p:xfrm>
          <a:off x="1203325" y="2470150"/>
          <a:ext cx="646113" cy="533400"/>
        </p:xfrm>
        <a:graphic>
          <a:graphicData uri="http://schemas.openxmlformats.org/presentationml/2006/ole">
            <p:oleObj spid="_x0000_s8194" name="Clip" r:id="rId3" imgW="1305000" imgH="1085760" progId="MS_ClipArt_Gallery.2">
              <p:embed/>
            </p:oleObj>
          </a:graphicData>
        </a:graphic>
      </p:graphicFrame>
      <p:sp>
        <p:nvSpPr>
          <p:cNvPr id="8203" name="Line 230"/>
          <p:cNvSpPr>
            <a:spLocks noChangeShapeType="1"/>
          </p:cNvSpPr>
          <p:nvPr/>
        </p:nvSpPr>
        <p:spPr bwMode="auto">
          <a:xfrm>
            <a:off x="3538538" y="2303463"/>
            <a:ext cx="0" cy="228600"/>
          </a:xfrm>
          <a:prstGeom prst="line">
            <a:avLst/>
          </a:prstGeom>
          <a:noFill/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4" name="Oval 228"/>
          <p:cNvSpPr>
            <a:spLocks noChangeArrowheads="1"/>
          </p:cNvSpPr>
          <p:nvPr/>
        </p:nvSpPr>
        <p:spPr bwMode="auto">
          <a:xfrm>
            <a:off x="2320925" y="2333625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5" name="Rectangle 231"/>
          <p:cNvSpPr>
            <a:spLocks noChangeArrowheads="1"/>
          </p:cNvSpPr>
          <p:nvPr/>
        </p:nvSpPr>
        <p:spPr bwMode="auto">
          <a:xfrm>
            <a:off x="2320925" y="2265363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06" name="Oval 232"/>
          <p:cNvSpPr>
            <a:spLocks noChangeArrowheads="1"/>
          </p:cNvSpPr>
          <p:nvPr/>
        </p:nvSpPr>
        <p:spPr bwMode="auto">
          <a:xfrm>
            <a:off x="2330450" y="2036763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07" name="Group 242"/>
          <p:cNvGrpSpPr>
            <a:grpSpLocks/>
          </p:cNvGrpSpPr>
          <p:nvPr/>
        </p:nvGrpSpPr>
        <p:grpSpPr bwMode="auto">
          <a:xfrm>
            <a:off x="2676525" y="2066925"/>
            <a:ext cx="498475" cy="119063"/>
            <a:chOff x="2208" y="2184"/>
            <a:chExt cx="176" cy="69"/>
          </a:xfrm>
        </p:grpSpPr>
        <p:grpSp>
          <p:nvGrpSpPr>
            <p:cNvPr id="8277" name="Group 12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8282" name="Line 1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3" name="Line 1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4" name="Line 1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8278" name="Group 12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8279" name="Line 12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0" name="Line 12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81" name="Line 12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08" name="Oval 246"/>
          <p:cNvSpPr>
            <a:spLocks noChangeArrowheads="1"/>
          </p:cNvSpPr>
          <p:nvPr/>
        </p:nvSpPr>
        <p:spPr bwMode="auto">
          <a:xfrm>
            <a:off x="5416550" y="2352675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09" name="Line 247"/>
          <p:cNvSpPr>
            <a:spLocks noChangeShapeType="1"/>
          </p:cNvSpPr>
          <p:nvPr/>
        </p:nvSpPr>
        <p:spPr bwMode="auto">
          <a:xfrm>
            <a:off x="5426075" y="2332038"/>
            <a:ext cx="0" cy="2286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0" name="Rectangle 248"/>
          <p:cNvSpPr>
            <a:spLocks noChangeArrowheads="1"/>
          </p:cNvSpPr>
          <p:nvPr/>
        </p:nvSpPr>
        <p:spPr bwMode="auto">
          <a:xfrm>
            <a:off x="5426075" y="22939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GB"/>
          </a:p>
        </p:txBody>
      </p:sp>
      <p:sp>
        <p:nvSpPr>
          <p:cNvPr id="8211" name="Oval 249"/>
          <p:cNvSpPr>
            <a:spLocks noChangeArrowheads="1"/>
          </p:cNvSpPr>
          <p:nvPr/>
        </p:nvSpPr>
        <p:spPr bwMode="auto">
          <a:xfrm>
            <a:off x="5435600" y="20653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8195" name="Object 274"/>
          <p:cNvGraphicFramePr>
            <a:graphicFrameLocks noChangeAspect="1"/>
          </p:cNvGraphicFramePr>
          <p:nvPr/>
        </p:nvGraphicFramePr>
        <p:xfrm>
          <a:off x="7004050" y="1546225"/>
          <a:ext cx="646113" cy="533400"/>
        </p:xfrm>
        <a:graphic>
          <a:graphicData uri="http://schemas.openxmlformats.org/presentationml/2006/ole">
            <p:oleObj spid="_x0000_s8195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8196" name="Object 275"/>
          <p:cNvGraphicFramePr>
            <a:graphicFrameLocks noChangeAspect="1"/>
          </p:cNvGraphicFramePr>
          <p:nvPr/>
        </p:nvGraphicFramePr>
        <p:xfrm>
          <a:off x="965200" y="1565275"/>
          <a:ext cx="646113" cy="533400"/>
        </p:xfrm>
        <a:graphic>
          <a:graphicData uri="http://schemas.openxmlformats.org/presentationml/2006/ole">
            <p:oleObj spid="_x0000_s8196" name="Clip" r:id="rId5" imgW="1305000" imgH="1085760" progId="MS_ClipArt_Gallery.2">
              <p:embed/>
            </p:oleObj>
          </a:graphicData>
        </a:graphic>
      </p:graphicFrame>
      <p:sp>
        <p:nvSpPr>
          <p:cNvPr id="8212" name="Line 276"/>
          <p:cNvSpPr>
            <a:spLocks noChangeShapeType="1"/>
          </p:cNvSpPr>
          <p:nvPr/>
        </p:nvSpPr>
        <p:spPr bwMode="auto">
          <a:xfrm>
            <a:off x="1590675" y="1971675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3" name="Line 277"/>
          <p:cNvSpPr>
            <a:spLocks noChangeShapeType="1"/>
          </p:cNvSpPr>
          <p:nvPr/>
        </p:nvSpPr>
        <p:spPr bwMode="auto">
          <a:xfrm flipV="1">
            <a:off x="1895475" y="2957513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4" name="Line 278"/>
          <p:cNvSpPr>
            <a:spLocks noChangeShapeType="1"/>
          </p:cNvSpPr>
          <p:nvPr/>
        </p:nvSpPr>
        <p:spPr bwMode="auto">
          <a:xfrm>
            <a:off x="3514725" y="2390775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5" name="Line 279"/>
          <p:cNvSpPr>
            <a:spLocks noChangeShapeType="1"/>
          </p:cNvSpPr>
          <p:nvPr/>
        </p:nvSpPr>
        <p:spPr bwMode="auto">
          <a:xfrm flipV="1">
            <a:off x="5619750" y="2724150"/>
            <a:ext cx="142875" cy="6572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6" name="Line 280"/>
          <p:cNvSpPr>
            <a:spLocks noChangeShapeType="1"/>
          </p:cNvSpPr>
          <p:nvPr/>
        </p:nvSpPr>
        <p:spPr bwMode="auto">
          <a:xfrm flipV="1">
            <a:off x="6591300" y="1952625"/>
            <a:ext cx="504825" cy="266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7" name="Line 284"/>
          <p:cNvSpPr>
            <a:spLocks noChangeShapeType="1"/>
          </p:cNvSpPr>
          <p:nvPr/>
        </p:nvSpPr>
        <p:spPr bwMode="auto">
          <a:xfrm flipH="1">
            <a:off x="2095500" y="1962150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8" name="Line 285"/>
          <p:cNvSpPr>
            <a:spLocks noChangeShapeType="1"/>
          </p:cNvSpPr>
          <p:nvPr/>
        </p:nvSpPr>
        <p:spPr bwMode="auto">
          <a:xfrm>
            <a:off x="2105025" y="2395538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19" name="Rectangle 287"/>
          <p:cNvSpPr>
            <a:spLocks noChangeArrowheads="1"/>
          </p:cNvSpPr>
          <p:nvPr/>
        </p:nvSpPr>
        <p:spPr bwMode="auto">
          <a:xfrm>
            <a:off x="354806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0" name="Rectangle 288"/>
          <p:cNvSpPr>
            <a:spLocks noChangeArrowheads="1"/>
          </p:cNvSpPr>
          <p:nvPr/>
        </p:nvSpPr>
        <p:spPr bwMode="auto">
          <a:xfrm>
            <a:off x="370998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1" name="Rectangle 289"/>
          <p:cNvSpPr>
            <a:spLocks noChangeArrowheads="1"/>
          </p:cNvSpPr>
          <p:nvPr/>
        </p:nvSpPr>
        <p:spPr bwMode="auto">
          <a:xfrm>
            <a:off x="3871913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2" name="Rectangle 290"/>
          <p:cNvSpPr>
            <a:spLocks noChangeArrowheads="1"/>
          </p:cNvSpPr>
          <p:nvPr/>
        </p:nvSpPr>
        <p:spPr bwMode="auto">
          <a:xfrm>
            <a:off x="4033838" y="2185988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3" name="Rectangle 291"/>
          <p:cNvSpPr>
            <a:spLocks noChangeArrowheads="1"/>
          </p:cNvSpPr>
          <p:nvPr/>
        </p:nvSpPr>
        <p:spPr bwMode="auto">
          <a:xfrm>
            <a:off x="4195763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4" name="Rectangle 292"/>
          <p:cNvSpPr>
            <a:spLocks noChangeArrowheads="1"/>
          </p:cNvSpPr>
          <p:nvPr/>
        </p:nvSpPr>
        <p:spPr bwMode="auto">
          <a:xfrm>
            <a:off x="4567238" y="21859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5" name="Rectangle 293"/>
          <p:cNvSpPr>
            <a:spLocks noChangeArrowheads="1"/>
          </p:cNvSpPr>
          <p:nvPr/>
        </p:nvSpPr>
        <p:spPr bwMode="auto">
          <a:xfrm>
            <a:off x="5005388" y="21812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26" name="Group 311"/>
          <p:cNvGrpSpPr>
            <a:grpSpLocks/>
          </p:cNvGrpSpPr>
          <p:nvPr/>
        </p:nvGrpSpPr>
        <p:grpSpPr bwMode="auto">
          <a:xfrm>
            <a:off x="2857500" y="2262188"/>
            <a:ext cx="633413" cy="200025"/>
            <a:chOff x="1800" y="1425"/>
            <a:chExt cx="399" cy="126"/>
          </a:xfrm>
        </p:grpSpPr>
        <p:sp>
          <p:nvSpPr>
            <p:cNvPr id="8273" name="Rectangle 294"/>
            <p:cNvSpPr>
              <a:spLocks noChangeArrowheads="1"/>
            </p:cNvSpPr>
            <p:nvPr/>
          </p:nvSpPr>
          <p:spPr bwMode="auto">
            <a:xfrm>
              <a:off x="1800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4" name="Rectangle 295"/>
            <p:cNvSpPr>
              <a:spLocks noChangeArrowheads="1"/>
            </p:cNvSpPr>
            <p:nvPr/>
          </p:nvSpPr>
          <p:spPr bwMode="auto">
            <a:xfrm>
              <a:off x="1902" y="142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5" name="Rectangle 296"/>
            <p:cNvSpPr>
              <a:spLocks noChangeArrowheads="1"/>
            </p:cNvSpPr>
            <p:nvPr/>
          </p:nvSpPr>
          <p:spPr bwMode="auto">
            <a:xfrm>
              <a:off x="2004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6" name="Rectangle 297"/>
            <p:cNvSpPr>
              <a:spLocks noChangeArrowheads="1"/>
            </p:cNvSpPr>
            <p:nvPr/>
          </p:nvSpPr>
          <p:spPr bwMode="auto">
            <a:xfrm>
              <a:off x="2106" y="142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8227" name="Rectangle 298"/>
          <p:cNvSpPr>
            <a:spLocks noChangeArrowheads="1"/>
          </p:cNvSpPr>
          <p:nvPr/>
        </p:nvSpPr>
        <p:spPr bwMode="auto">
          <a:xfrm>
            <a:off x="2128838" y="21621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8" name="Rectangle 299"/>
          <p:cNvSpPr>
            <a:spLocks noChangeArrowheads="1"/>
          </p:cNvSpPr>
          <p:nvPr/>
        </p:nvSpPr>
        <p:spPr bwMode="auto">
          <a:xfrm>
            <a:off x="1909763" y="27336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29" name="Line 300"/>
          <p:cNvSpPr>
            <a:spLocks noChangeShapeType="1"/>
          </p:cNvSpPr>
          <p:nvPr/>
        </p:nvSpPr>
        <p:spPr bwMode="auto">
          <a:xfrm>
            <a:off x="2305050" y="2266950"/>
            <a:ext cx="242888" cy="47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0" name="Line 301"/>
          <p:cNvSpPr>
            <a:spLocks noChangeShapeType="1"/>
          </p:cNvSpPr>
          <p:nvPr/>
        </p:nvSpPr>
        <p:spPr bwMode="auto">
          <a:xfrm flipV="1">
            <a:off x="1971675" y="25431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1" name="Line 302"/>
          <p:cNvSpPr>
            <a:spLocks noChangeShapeType="1"/>
          </p:cNvSpPr>
          <p:nvPr/>
        </p:nvSpPr>
        <p:spPr bwMode="auto">
          <a:xfrm>
            <a:off x="3929063" y="2076450"/>
            <a:ext cx="10620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2" name="Text Box 303"/>
          <p:cNvSpPr txBox="1">
            <a:spLocks noChangeArrowheads="1"/>
          </p:cNvSpPr>
          <p:nvPr/>
        </p:nvSpPr>
        <p:spPr bwMode="auto">
          <a:xfrm>
            <a:off x="612775" y="1589088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3" name="Text Box 304"/>
          <p:cNvSpPr txBox="1">
            <a:spLocks noChangeArrowheads="1"/>
          </p:cNvSpPr>
          <p:nvPr/>
        </p:nvSpPr>
        <p:spPr bwMode="auto">
          <a:xfrm>
            <a:off x="889000" y="2608263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4" name="Text Box 305"/>
          <p:cNvSpPr txBox="1">
            <a:spLocks noChangeArrowheads="1"/>
          </p:cNvSpPr>
          <p:nvPr/>
        </p:nvSpPr>
        <p:spPr bwMode="auto">
          <a:xfrm>
            <a:off x="6604000" y="1465263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C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5" name="Text Box 308"/>
          <p:cNvSpPr txBox="1">
            <a:spLocks noChangeArrowheads="1"/>
          </p:cNvSpPr>
          <p:nvPr/>
        </p:nvSpPr>
        <p:spPr bwMode="auto">
          <a:xfrm>
            <a:off x="1612900" y="1312863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10 Mbs</a:t>
            </a:r>
          </a:p>
          <a:p>
            <a:r>
              <a:rPr lang="en-US" sz="2000">
                <a:latin typeface="Comic Sans MS" pitchFamily="66" charset="0"/>
              </a:rPr>
              <a:t>Ethernet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6" name="Text Box 309"/>
          <p:cNvSpPr txBox="1">
            <a:spLocks noChangeArrowheads="1"/>
          </p:cNvSpPr>
          <p:nvPr/>
        </p:nvSpPr>
        <p:spPr bwMode="auto">
          <a:xfrm>
            <a:off x="3756025" y="2427288"/>
            <a:ext cx="1092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1.5 Mbs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7" name="Text Box 310"/>
          <p:cNvSpPr txBox="1">
            <a:spLocks noChangeArrowheads="1"/>
          </p:cNvSpPr>
          <p:nvPr/>
        </p:nvSpPr>
        <p:spPr bwMode="auto">
          <a:xfrm>
            <a:off x="6022975" y="3046413"/>
            <a:ext cx="10699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latin typeface="Comic Sans MS" pitchFamily="66" charset="0"/>
              </a:rPr>
              <a:t>45 Mbs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8238" name="Rectangle 313"/>
          <p:cNvSpPr>
            <a:spLocks noChangeArrowheads="1"/>
          </p:cNvSpPr>
          <p:nvPr/>
        </p:nvSpPr>
        <p:spPr bwMode="auto">
          <a:xfrm>
            <a:off x="546735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39" name="Rectangle 314"/>
          <p:cNvSpPr>
            <a:spLocks noChangeArrowheads="1"/>
          </p:cNvSpPr>
          <p:nvPr/>
        </p:nvSpPr>
        <p:spPr bwMode="auto">
          <a:xfrm>
            <a:off x="5629275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8240" name="Rectangle 315"/>
          <p:cNvSpPr>
            <a:spLocks noChangeArrowheads="1"/>
          </p:cNvSpPr>
          <p:nvPr/>
        </p:nvSpPr>
        <p:spPr bwMode="auto">
          <a:xfrm>
            <a:off x="5791200" y="2205038"/>
            <a:ext cx="147638" cy="2000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241" name="Group 319"/>
          <p:cNvGrpSpPr>
            <a:grpSpLocks/>
          </p:cNvGrpSpPr>
          <p:nvPr/>
        </p:nvGrpSpPr>
        <p:grpSpPr bwMode="auto">
          <a:xfrm rot="-1962567">
            <a:off x="5715000" y="2424113"/>
            <a:ext cx="633413" cy="200025"/>
            <a:chOff x="4176" y="2211"/>
            <a:chExt cx="399" cy="126"/>
          </a:xfrm>
        </p:grpSpPr>
        <p:sp>
          <p:nvSpPr>
            <p:cNvPr id="8269" name="Rectangle 320"/>
            <p:cNvSpPr>
              <a:spLocks noChangeArrowheads="1"/>
            </p:cNvSpPr>
            <p:nvPr/>
          </p:nvSpPr>
          <p:spPr bwMode="auto">
            <a:xfrm>
              <a:off x="4176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0" name="Rectangle 321"/>
            <p:cNvSpPr>
              <a:spLocks noChangeArrowheads="1"/>
            </p:cNvSpPr>
            <p:nvPr/>
          </p:nvSpPr>
          <p:spPr bwMode="auto">
            <a:xfrm>
              <a:off x="4278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1" name="Rectangle 322"/>
            <p:cNvSpPr>
              <a:spLocks noChangeArrowheads="1"/>
            </p:cNvSpPr>
            <p:nvPr/>
          </p:nvSpPr>
          <p:spPr bwMode="auto">
            <a:xfrm>
              <a:off x="4380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72" name="Rectangle 323"/>
            <p:cNvSpPr>
              <a:spLocks noChangeArrowheads="1"/>
            </p:cNvSpPr>
            <p:nvPr/>
          </p:nvSpPr>
          <p:spPr bwMode="auto">
            <a:xfrm>
              <a:off x="4482" y="2211"/>
              <a:ext cx="93" cy="126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242" name="Group 331"/>
          <p:cNvGrpSpPr>
            <a:grpSpLocks/>
          </p:cNvGrpSpPr>
          <p:nvPr/>
        </p:nvGrpSpPr>
        <p:grpSpPr bwMode="auto">
          <a:xfrm>
            <a:off x="3679825" y="3341688"/>
            <a:ext cx="3117850" cy="1471612"/>
            <a:chOff x="1646" y="2009"/>
            <a:chExt cx="1964" cy="927"/>
          </a:xfrm>
        </p:grpSpPr>
        <p:graphicFrame>
          <p:nvGraphicFramePr>
            <p:cNvPr id="8197" name="Object 11"/>
            <p:cNvGraphicFramePr>
              <a:graphicFrameLocks noChangeAspect="1"/>
            </p:cNvGraphicFramePr>
            <p:nvPr/>
          </p:nvGraphicFramePr>
          <p:xfrm>
            <a:off x="2960" y="2600"/>
            <a:ext cx="407" cy="336"/>
          </p:xfrm>
          <a:graphic>
            <a:graphicData uri="http://schemas.openxmlformats.org/presentationml/2006/ole">
              <p:oleObj spid="_x0000_s8197" name="Clip" r:id="rId6" imgW="1305000" imgH="1085760" progId="MS_ClipArt_Gallery.2">
                <p:embed/>
              </p:oleObj>
            </a:graphicData>
          </a:graphic>
        </p:graphicFrame>
        <p:grpSp>
          <p:nvGrpSpPr>
            <p:cNvPr id="8246" name="Group 259"/>
            <p:cNvGrpSpPr>
              <a:grpSpLocks/>
            </p:cNvGrpSpPr>
            <p:nvPr/>
          </p:nvGrpSpPr>
          <p:grpSpPr bwMode="auto">
            <a:xfrm>
              <a:off x="2428" y="2009"/>
              <a:ext cx="761" cy="420"/>
              <a:chOff x="1462" y="1283"/>
              <a:chExt cx="761" cy="420"/>
            </a:xfrm>
          </p:grpSpPr>
          <p:sp>
            <p:nvSpPr>
              <p:cNvPr id="8256" name="Oval 260"/>
              <p:cNvSpPr>
                <a:spLocks noChangeArrowheads="1"/>
              </p:cNvSpPr>
              <p:nvPr/>
            </p:nvSpPr>
            <p:spPr bwMode="auto">
              <a:xfrm>
                <a:off x="1462" y="1470"/>
                <a:ext cx="755" cy="233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7" name="Line 261"/>
              <p:cNvSpPr>
                <a:spLocks noChangeShapeType="1"/>
              </p:cNvSpPr>
              <p:nvPr/>
            </p:nvSpPr>
            <p:spPr bwMode="auto">
              <a:xfrm>
                <a:off x="1462" y="1451"/>
                <a:ext cx="0" cy="14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8" name="Rectangle 262"/>
              <p:cNvSpPr>
                <a:spLocks noChangeArrowheads="1"/>
              </p:cNvSpPr>
              <p:nvPr/>
            </p:nvSpPr>
            <p:spPr bwMode="auto">
              <a:xfrm>
                <a:off x="1462" y="1427"/>
                <a:ext cx="755" cy="166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8259" name="Oval 263"/>
              <p:cNvSpPr>
                <a:spLocks noChangeArrowheads="1"/>
              </p:cNvSpPr>
              <p:nvPr/>
            </p:nvSpPr>
            <p:spPr bwMode="auto">
              <a:xfrm>
                <a:off x="1468" y="1283"/>
                <a:ext cx="755" cy="271"/>
              </a:xfrm>
              <a:prstGeom prst="ellipse">
                <a:avLst/>
              </a:prstGeom>
              <a:solidFill>
                <a:schemeClr val="hlink"/>
              </a:solidFill>
              <a:ln w="12700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8260" name="Group 264"/>
              <p:cNvGrpSpPr>
                <a:grpSpLocks/>
              </p:cNvGrpSpPr>
              <p:nvPr/>
            </p:nvGrpSpPr>
            <p:grpSpPr bwMode="auto">
              <a:xfrm>
                <a:off x="1686" y="1302"/>
                <a:ext cx="314" cy="75"/>
                <a:chOff x="2208" y="2184"/>
                <a:chExt cx="176" cy="69"/>
              </a:xfrm>
            </p:grpSpPr>
            <p:grpSp>
              <p:nvGrpSpPr>
                <p:cNvPr id="8261" name="Group 265"/>
                <p:cNvGrpSpPr>
                  <a:grpSpLocks/>
                </p:cNvGrpSpPr>
                <p:nvPr/>
              </p:nvGrpSpPr>
              <p:grpSpPr bwMode="auto">
                <a:xfrm>
                  <a:off x="2208" y="2185"/>
                  <a:ext cx="176" cy="68"/>
                  <a:chOff x="2848" y="848"/>
                  <a:chExt cx="140" cy="98"/>
                </a:xfrm>
              </p:grpSpPr>
              <p:sp>
                <p:nvSpPr>
                  <p:cNvPr id="8266" name="Line 2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7" name="Line 2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8" name="Line 2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8262" name="Group 269"/>
                <p:cNvGrpSpPr>
                  <a:grpSpLocks/>
                </p:cNvGrpSpPr>
                <p:nvPr/>
              </p:nvGrpSpPr>
              <p:grpSpPr bwMode="auto">
                <a:xfrm flipV="1">
                  <a:off x="2208" y="2184"/>
                  <a:ext cx="176" cy="68"/>
                  <a:chOff x="2848" y="848"/>
                  <a:chExt cx="140" cy="98"/>
                </a:xfrm>
              </p:grpSpPr>
              <p:sp>
                <p:nvSpPr>
                  <p:cNvPr id="8263" name="Line 27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4" name="Line 27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8265" name="Line 27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</p:grpSp>
        <p:graphicFrame>
          <p:nvGraphicFramePr>
            <p:cNvPr id="8198" name="Object 273"/>
            <p:cNvGraphicFramePr>
              <a:graphicFrameLocks noChangeAspect="1"/>
            </p:cNvGraphicFramePr>
            <p:nvPr/>
          </p:nvGraphicFramePr>
          <p:xfrm>
            <a:off x="1874" y="2546"/>
            <a:ext cx="407" cy="336"/>
          </p:xfrm>
          <a:graphic>
            <a:graphicData uri="http://schemas.openxmlformats.org/presentationml/2006/ole">
              <p:oleObj spid="_x0000_s8198" name="Clip" r:id="rId7" imgW="1305000" imgH="1085760" progId="MS_ClipArt_Gallery.2">
                <p:embed/>
              </p:oleObj>
            </a:graphicData>
          </a:graphic>
        </p:graphicFrame>
        <p:sp>
          <p:nvSpPr>
            <p:cNvPr id="8247" name="Line 281"/>
            <p:cNvSpPr>
              <a:spLocks noChangeShapeType="1"/>
            </p:cNvSpPr>
            <p:nvPr/>
          </p:nvSpPr>
          <p:spPr bwMode="auto">
            <a:xfrm flipV="1">
              <a:off x="2214" y="2370"/>
              <a:ext cx="294" cy="25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8" name="Line 283"/>
            <p:cNvSpPr>
              <a:spLocks noChangeShapeType="1"/>
            </p:cNvSpPr>
            <p:nvPr/>
          </p:nvSpPr>
          <p:spPr bwMode="auto">
            <a:xfrm flipH="1" flipV="1">
              <a:off x="2964" y="2406"/>
              <a:ext cx="210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8249" name="Text Box 306"/>
            <p:cNvSpPr txBox="1">
              <a:spLocks noChangeArrowheads="1"/>
            </p:cNvSpPr>
            <p:nvPr/>
          </p:nvSpPr>
          <p:spPr bwMode="auto">
            <a:xfrm>
              <a:off x="1646" y="2549"/>
              <a:ext cx="255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D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8250" name="Text Box 307"/>
            <p:cNvSpPr txBox="1">
              <a:spLocks noChangeArrowheads="1"/>
            </p:cNvSpPr>
            <p:nvPr/>
          </p:nvSpPr>
          <p:spPr bwMode="auto">
            <a:xfrm>
              <a:off x="3374" y="2591"/>
              <a:ext cx="23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E</a:t>
              </a:r>
              <a:endParaRPr lang="en-US">
                <a:solidFill>
                  <a:schemeClr val="accent1"/>
                </a:solidFill>
              </a:endParaRPr>
            </a:p>
          </p:txBody>
        </p:sp>
        <p:grpSp>
          <p:nvGrpSpPr>
            <p:cNvPr id="8251" name="Group 324"/>
            <p:cNvGrpSpPr>
              <a:grpSpLocks/>
            </p:cNvGrpSpPr>
            <p:nvPr/>
          </p:nvGrpSpPr>
          <p:grpSpPr bwMode="auto">
            <a:xfrm rot="-2018696">
              <a:off x="2736" y="2139"/>
              <a:ext cx="399" cy="126"/>
              <a:chOff x="4176" y="2211"/>
              <a:chExt cx="399" cy="126"/>
            </a:xfrm>
          </p:grpSpPr>
          <p:sp>
            <p:nvSpPr>
              <p:cNvPr id="8252" name="Rectangle 325"/>
              <p:cNvSpPr>
                <a:spLocks noChangeArrowheads="1"/>
              </p:cNvSpPr>
              <p:nvPr/>
            </p:nvSpPr>
            <p:spPr bwMode="auto">
              <a:xfrm>
                <a:off x="4176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3" name="Rectangle 326"/>
              <p:cNvSpPr>
                <a:spLocks noChangeArrowheads="1"/>
              </p:cNvSpPr>
              <p:nvPr/>
            </p:nvSpPr>
            <p:spPr bwMode="auto">
              <a:xfrm>
                <a:off x="4278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4" name="Rectangle 327"/>
              <p:cNvSpPr>
                <a:spLocks noChangeArrowheads="1"/>
              </p:cNvSpPr>
              <p:nvPr/>
            </p:nvSpPr>
            <p:spPr bwMode="auto">
              <a:xfrm>
                <a:off x="4380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8255" name="Rectangle 328"/>
              <p:cNvSpPr>
                <a:spLocks noChangeArrowheads="1"/>
              </p:cNvSpPr>
              <p:nvPr/>
            </p:nvSpPr>
            <p:spPr bwMode="auto">
              <a:xfrm>
                <a:off x="4482" y="2211"/>
                <a:ext cx="93" cy="126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8243" name="Text Box 329"/>
          <p:cNvSpPr txBox="1">
            <a:spLocks noChangeArrowheads="1"/>
          </p:cNvSpPr>
          <p:nvPr/>
        </p:nvSpPr>
        <p:spPr bwMode="auto">
          <a:xfrm>
            <a:off x="3241675" y="1636713"/>
            <a:ext cx="2949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solidFill>
                  <a:srgbClr val="FF0000"/>
                </a:solidFill>
                <a:latin typeface="Comic Sans MS" pitchFamily="66" charset="0"/>
              </a:rPr>
              <a:t>statistical multiplexing</a:t>
            </a:r>
            <a:endParaRPr lang="en-US" b="1">
              <a:solidFill>
                <a:srgbClr val="FF0000"/>
              </a:solidFill>
            </a:endParaRPr>
          </a:p>
        </p:txBody>
      </p:sp>
      <p:sp>
        <p:nvSpPr>
          <p:cNvPr id="8244" name="Text Box 330"/>
          <p:cNvSpPr txBox="1">
            <a:spLocks noChangeArrowheads="1"/>
          </p:cNvSpPr>
          <p:nvPr/>
        </p:nvSpPr>
        <p:spPr bwMode="auto">
          <a:xfrm>
            <a:off x="1957388" y="2984500"/>
            <a:ext cx="2112962" cy="91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latin typeface="Comic Sans MS" pitchFamily="66" charset="0"/>
              </a:rPr>
              <a:t>queue of packets</a:t>
            </a:r>
          </a:p>
          <a:p>
            <a:pPr algn="ctr"/>
            <a:r>
              <a:rPr lang="en-US" sz="1800">
                <a:latin typeface="Comic Sans MS" pitchFamily="66" charset="0"/>
              </a:rPr>
              <a:t>waiting for output</a:t>
            </a:r>
          </a:p>
          <a:p>
            <a:pPr algn="ctr"/>
            <a:r>
              <a:rPr lang="en-US" sz="1800">
                <a:latin typeface="Comic Sans MS" pitchFamily="66" charset="0"/>
              </a:rPr>
              <a:t>link</a:t>
            </a:r>
            <a:endParaRPr lang="en-US" sz="1800">
              <a:solidFill>
                <a:schemeClr val="accent1"/>
              </a:solidFill>
            </a:endParaRPr>
          </a:p>
        </p:txBody>
      </p:sp>
      <p:sp>
        <p:nvSpPr>
          <p:cNvPr id="8245" name="Line 332"/>
          <p:cNvSpPr>
            <a:spLocks noChangeShapeType="1"/>
          </p:cNvSpPr>
          <p:nvPr/>
        </p:nvSpPr>
        <p:spPr bwMode="auto">
          <a:xfrm flipV="1">
            <a:off x="2890838" y="2514600"/>
            <a:ext cx="166687" cy="5238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922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F7FC1A4-3ACB-44D3-8BB3-F2377B5EDF80}" type="slidenum">
              <a:rPr lang="en-US" smtClean="0"/>
              <a:pPr/>
              <a:t>14</a:t>
            </a:fld>
            <a:endParaRPr lang="en-US" smtClean="0"/>
          </a:p>
        </p:txBody>
      </p:sp>
      <p:sp>
        <p:nvSpPr>
          <p:cNvPr id="9222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smtClean="0"/>
              <a:t>Delay in packet-switched networks</a:t>
            </a:r>
            <a:endParaRPr lang="en-US" smtClean="0"/>
          </a:p>
        </p:txBody>
      </p:sp>
      <p:sp>
        <p:nvSpPr>
          <p:cNvPr id="92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17716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packets experience </a:t>
            </a:r>
            <a:r>
              <a:rPr lang="en-US" sz="2400" smtClean="0">
                <a:solidFill>
                  <a:srgbClr val="FF0000"/>
                </a:solidFill>
              </a:rPr>
              <a:t>delay </a:t>
            </a:r>
            <a:r>
              <a:rPr lang="en-US" sz="2400" smtClean="0"/>
              <a:t>on end-to-end path</a:t>
            </a:r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05325" y="1323975"/>
            <a:ext cx="3810000" cy="29146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1. nodal processing</a:t>
            </a:r>
            <a:r>
              <a:rPr lang="en-US" sz="2400" smtClean="0"/>
              <a:t>: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check bit errors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determine output link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2. queuing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time waiting at output link for transmission 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depends on congestion level of router</a:t>
            </a:r>
          </a:p>
        </p:txBody>
      </p:sp>
      <p:grpSp>
        <p:nvGrpSpPr>
          <p:cNvPr id="9225" name="Group 5"/>
          <p:cNvGrpSpPr>
            <a:grpSpLocks/>
          </p:cNvGrpSpPr>
          <p:nvPr/>
        </p:nvGrpSpPr>
        <p:grpSpPr bwMode="auto">
          <a:xfrm>
            <a:off x="631825" y="3965575"/>
            <a:ext cx="6021388" cy="2174875"/>
            <a:chOff x="494" y="2702"/>
            <a:chExt cx="3793" cy="1370"/>
          </a:xfrm>
        </p:grpSpPr>
        <p:graphicFrame>
          <p:nvGraphicFramePr>
            <p:cNvPr id="9218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9218" name="Clip" r:id="rId4" imgW="1305000" imgH="1085760" progId="MS_ClipArt_Gallery.2">
                <p:embed/>
              </p:oleObj>
            </a:graphicData>
          </a:graphic>
        </p:graphicFrame>
        <p:sp>
          <p:nvSpPr>
            <p:cNvPr id="9226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27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28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29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9267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72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3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4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8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9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0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71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9230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1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2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9233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9219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9219" name="Clip" r:id="rId5" imgW="1305000" imgH="1085760" progId="MS_ClipArt_Gallery.2">
                <p:embed/>
              </p:oleObj>
            </a:graphicData>
          </a:graphic>
        </p:graphicFrame>
        <p:sp>
          <p:nvSpPr>
            <p:cNvPr id="9234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5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6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7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8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39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0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1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2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3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4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5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6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7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9248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49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9250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1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9252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3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9254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5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9256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9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queueing</a:t>
              </a:r>
              <a:endParaRPr lang="en-US" sz="1800"/>
            </a:p>
          </p:txBody>
        </p:sp>
        <p:sp>
          <p:nvSpPr>
            <p:cNvPr id="9257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9258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9259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9264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5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6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9260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9261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2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9263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78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78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78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789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2" grpId="0" build="p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24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47B74E-39C5-4921-BB2C-00677B6864F7}" type="slidenum">
              <a:rPr lang="en-US" smtClean="0"/>
              <a:pPr/>
              <a:t>15</a:t>
            </a:fld>
            <a:endParaRPr lang="en-US" smtClean="0"/>
          </a:p>
        </p:txBody>
      </p:sp>
      <p:sp>
        <p:nvSpPr>
          <p:cNvPr id="10246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smtClean="0"/>
              <a:t>Delay in packet-switched networks</a:t>
            </a:r>
            <a:endParaRPr lang="en-US" smtClean="0"/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23875" y="1371600"/>
            <a:ext cx="3810000" cy="25050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3. Transmission delay:</a:t>
            </a:r>
            <a:endParaRPr lang="en-US" sz="2400" smtClean="0"/>
          </a:p>
          <a:p>
            <a:r>
              <a:rPr lang="en-US" sz="2400" smtClean="0"/>
              <a:t>R=link bandwidth (bps)</a:t>
            </a:r>
          </a:p>
          <a:p>
            <a:r>
              <a:rPr lang="en-US" sz="2400" smtClean="0"/>
              <a:t>L=packet length (bits)</a:t>
            </a:r>
          </a:p>
          <a:p>
            <a:r>
              <a:rPr lang="en-US" sz="2400" smtClean="0"/>
              <a:t>time to send bits into link = L/R</a:t>
            </a:r>
          </a:p>
        </p:txBody>
      </p:sp>
      <p:sp>
        <p:nvSpPr>
          <p:cNvPr id="3891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476750" y="1362075"/>
            <a:ext cx="4152900" cy="291465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4. Propagation delay:</a:t>
            </a:r>
          </a:p>
          <a:p>
            <a:r>
              <a:rPr lang="en-US" sz="2400" smtClean="0"/>
              <a:t>d = length of physical link</a:t>
            </a:r>
          </a:p>
          <a:p>
            <a:r>
              <a:rPr lang="en-US" sz="2400" smtClean="0"/>
              <a:t>s = propagation speed in medium (~2x10</a:t>
            </a:r>
            <a:r>
              <a:rPr lang="en-US" sz="2400" baseline="30000" smtClean="0"/>
              <a:t>8</a:t>
            </a:r>
            <a:r>
              <a:rPr lang="en-US" sz="2400" smtClean="0"/>
              <a:t> m/sec)</a:t>
            </a:r>
          </a:p>
          <a:p>
            <a:r>
              <a:rPr lang="en-US" sz="2400" smtClean="0"/>
              <a:t>propagation delay = d/s</a:t>
            </a:r>
          </a:p>
        </p:txBody>
      </p:sp>
      <p:grpSp>
        <p:nvGrpSpPr>
          <p:cNvPr id="10249" name="Group 5"/>
          <p:cNvGrpSpPr>
            <a:grpSpLocks/>
          </p:cNvGrpSpPr>
          <p:nvPr/>
        </p:nvGrpSpPr>
        <p:grpSpPr bwMode="auto">
          <a:xfrm>
            <a:off x="622300" y="4432300"/>
            <a:ext cx="6021388" cy="2174875"/>
            <a:chOff x="494" y="2702"/>
            <a:chExt cx="3793" cy="1370"/>
          </a:xfrm>
        </p:grpSpPr>
        <p:graphicFrame>
          <p:nvGraphicFramePr>
            <p:cNvPr id="10242" name="Object 6"/>
            <p:cNvGraphicFramePr>
              <a:graphicFrameLocks noChangeAspect="1"/>
            </p:cNvGraphicFramePr>
            <p:nvPr/>
          </p:nvGraphicFramePr>
          <p:xfrm>
            <a:off x="914" y="3452"/>
            <a:ext cx="407" cy="336"/>
          </p:xfrm>
          <a:graphic>
            <a:graphicData uri="http://schemas.openxmlformats.org/presentationml/2006/ole">
              <p:oleObj spid="_x0000_s10242" name="Clip" r:id="rId4" imgW="1305000" imgH="1085760" progId="MS_ClipArt_Gallery.2">
                <p:embed/>
              </p:oleObj>
            </a:graphicData>
          </a:graphic>
        </p:graphicFrame>
        <p:sp>
          <p:nvSpPr>
            <p:cNvPr id="10252" name="Oval 7"/>
            <p:cNvSpPr>
              <a:spLocks noChangeArrowheads="1"/>
            </p:cNvSpPr>
            <p:nvPr/>
          </p:nvSpPr>
          <p:spPr bwMode="auto">
            <a:xfrm>
              <a:off x="1570" y="3300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53" name="Rectangle 8"/>
            <p:cNvSpPr>
              <a:spLocks noChangeArrowheads="1"/>
            </p:cNvSpPr>
            <p:nvPr/>
          </p:nvSpPr>
          <p:spPr bwMode="auto">
            <a:xfrm>
              <a:off x="1570" y="3257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0254" name="Oval 9"/>
            <p:cNvSpPr>
              <a:spLocks noChangeArrowheads="1"/>
            </p:cNvSpPr>
            <p:nvPr/>
          </p:nvSpPr>
          <p:spPr bwMode="auto">
            <a:xfrm>
              <a:off x="1576" y="3113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255" name="Group 10"/>
            <p:cNvGrpSpPr>
              <a:grpSpLocks/>
            </p:cNvGrpSpPr>
            <p:nvPr/>
          </p:nvGrpSpPr>
          <p:grpSpPr bwMode="auto">
            <a:xfrm>
              <a:off x="1794" y="3132"/>
              <a:ext cx="314" cy="75"/>
              <a:chOff x="2208" y="2184"/>
              <a:chExt cx="176" cy="69"/>
            </a:xfrm>
          </p:grpSpPr>
          <p:grpSp>
            <p:nvGrpSpPr>
              <p:cNvPr id="10293" name="Group 11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298" name="Line 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9" name="Line 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300" name="Line 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294" name="Group 15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295" name="Line 1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6" name="Line 1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7" name="Line 1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0256" name="Oval 19"/>
            <p:cNvSpPr>
              <a:spLocks noChangeArrowheads="1"/>
            </p:cNvSpPr>
            <p:nvPr/>
          </p:nvSpPr>
          <p:spPr bwMode="auto">
            <a:xfrm>
              <a:off x="3520" y="3312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57" name="Line 20"/>
            <p:cNvSpPr>
              <a:spLocks noChangeShapeType="1"/>
            </p:cNvSpPr>
            <p:nvPr/>
          </p:nvSpPr>
          <p:spPr bwMode="auto">
            <a:xfrm>
              <a:off x="3526" y="3299"/>
              <a:ext cx="0" cy="14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58" name="Rectangle 21"/>
            <p:cNvSpPr>
              <a:spLocks noChangeArrowheads="1"/>
            </p:cNvSpPr>
            <p:nvPr/>
          </p:nvSpPr>
          <p:spPr bwMode="auto">
            <a:xfrm>
              <a:off x="3526" y="32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0259" name="Oval 22"/>
            <p:cNvSpPr>
              <a:spLocks noChangeArrowheads="1"/>
            </p:cNvSpPr>
            <p:nvPr/>
          </p:nvSpPr>
          <p:spPr bwMode="auto">
            <a:xfrm>
              <a:off x="3532" y="3131"/>
              <a:ext cx="755" cy="271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0243" name="Object 23"/>
            <p:cNvGraphicFramePr>
              <a:graphicFrameLocks noChangeAspect="1"/>
            </p:cNvGraphicFramePr>
            <p:nvPr/>
          </p:nvGraphicFramePr>
          <p:xfrm>
            <a:off x="716" y="2816"/>
            <a:ext cx="407" cy="336"/>
          </p:xfrm>
          <a:graphic>
            <a:graphicData uri="http://schemas.openxmlformats.org/presentationml/2006/ole">
              <p:oleObj spid="_x0000_s10243" name="Clip" r:id="rId5" imgW="1305000" imgH="1085760" progId="MS_ClipArt_Gallery.2">
                <p:embed/>
              </p:oleObj>
            </a:graphicData>
          </a:graphic>
        </p:graphicFrame>
        <p:sp>
          <p:nvSpPr>
            <p:cNvPr id="10260" name="Line 24"/>
            <p:cNvSpPr>
              <a:spLocks noChangeShapeType="1"/>
            </p:cNvSpPr>
            <p:nvPr/>
          </p:nvSpPr>
          <p:spPr bwMode="auto">
            <a:xfrm>
              <a:off x="1110" y="3072"/>
              <a:ext cx="318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1" name="Line 25"/>
            <p:cNvSpPr>
              <a:spLocks noChangeShapeType="1"/>
            </p:cNvSpPr>
            <p:nvPr/>
          </p:nvSpPr>
          <p:spPr bwMode="auto">
            <a:xfrm flipV="1">
              <a:off x="1302" y="3693"/>
              <a:ext cx="123" cy="3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2" name="Line 26"/>
            <p:cNvSpPr>
              <a:spLocks noChangeShapeType="1"/>
            </p:cNvSpPr>
            <p:nvPr/>
          </p:nvSpPr>
          <p:spPr bwMode="auto">
            <a:xfrm>
              <a:off x="2322" y="3336"/>
              <a:ext cx="1218" cy="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3" name="Line 27"/>
            <p:cNvSpPr>
              <a:spLocks noChangeShapeType="1"/>
            </p:cNvSpPr>
            <p:nvPr/>
          </p:nvSpPr>
          <p:spPr bwMode="auto">
            <a:xfrm flipH="1">
              <a:off x="1428" y="3066"/>
              <a:ext cx="0" cy="63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4" name="Line 28"/>
            <p:cNvSpPr>
              <a:spLocks noChangeShapeType="1"/>
            </p:cNvSpPr>
            <p:nvPr/>
          </p:nvSpPr>
          <p:spPr bwMode="auto">
            <a:xfrm>
              <a:off x="1434" y="3339"/>
              <a:ext cx="126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5" name="Rectangle 29"/>
            <p:cNvSpPr>
              <a:spLocks noChangeArrowheads="1"/>
            </p:cNvSpPr>
            <p:nvPr/>
          </p:nvSpPr>
          <p:spPr bwMode="auto">
            <a:xfrm>
              <a:off x="2901" y="3210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6" name="Rectangle 30"/>
            <p:cNvSpPr>
              <a:spLocks noChangeArrowheads="1"/>
            </p:cNvSpPr>
            <p:nvPr/>
          </p:nvSpPr>
          <p:spPr bwMode="auto">
            <a:xfrm>
              <a:off x="2112" y="3255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7" name="Rectangle 31"/>
            <p:cNvSpPr>
              <a:spLocks noChangeArrowheads="1"/>
            </p:cNvSpPr>
            <p:nvPr/>
          </p:nvSpPr>
          <p:spPr bwMode="auto">
            <a:xfrm>
              <a:off x="2214" y="3255"/>
              <a:ext cx="93" cy="12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8" name="Rectangle 32"/>
            <p:cNvSpPr>
              <a:spLocks noChangeArrowheads="1"/>
            </p:cNvSpPr>
            <p:nvPr/>
          </p:nvSpPr>
          <p:spPr bwMode="auto">
            <a:xfrm>
              <a:off x="1449" y="3192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69" name="Line 33"/>
            <p:cNvSpPr>
              <a:spLocks noChangeShapeType="1"/>
            </p:cNvSpPr>
            <p:nvPr/>
          </p:nvSpPr>
          <p:spPr bwMode="auto">
            <a:xfrm>
              <a:off x="1560" y="3258"/>
              <a:ext cx="153" cy="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0" name="Line 34"/>
            <p:cNvSpPr>
              <a:spLocks noChangeShapeType="1"/>
            </p:cNvSpPr>
            <p:nvPr/>
          </p:nvSpPr>
          <p:spPr bwMode="auto">
            <a:xfrm flipV="1">
              <a:off x="1350" y="3432"/>
              <a:ext cx="0" cy="11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1" name="Line 35"/>
            <p:cNvSpPr>
              <a:spLocks noChangeShapeType="1"/>
            </p:cNvSpPr>
            <p:nvPr/>
          </p:nvSpPr>
          <p:spPr bwMode="auto">
            <a:xfrm flipV="1">
              <a:off x="3387" y="3084"/>
              <a:ext cx="23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2" name="Text Box 36"/>
            <p:cNvSpPr txBox="1">
              <a:spLocks noChangeArrowheads="1"/>
            </p:cNvSpPr>
            <p:nvPr/>
          </p:nvSpPr>
          <p:spPr bwMode="auto">
            <a:xfrm>
              <a:off x="494" y="2831"/>
              <a:ext cx="256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1"/>
                  </a:solidFill>
                  <a:latin typeface="Comic Sans MS" pitchFamily="66" charset="0"/>
                </a:rPr>
                <a:t>A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73" name="Text Box 37"/>
            <p:cNvSpPr txBox="1">
              <a:spLocks noChangeArrowheads="1"/>
            </p:cNvSpPr>
            <p:nvPr/>
          </p:nvSpPr>
          <p:spPr bwMode="auto">
            <a:xfrm>
              <a:off x="668" y="3473"/>
              <a:ext cx="237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B</a:t>
              </a:r>
              <a:endParaRPr lang="en-US">
                <a:solidFill>
                  <a:schemeClr val="accent1"/>
                </a:solidFill>
              </a:endParaRPr>
            </a:p>
          </p:txBody>
        </p:sp>
        <p:sp>
          <p:nvSpPr>
            <p:cNvPr id="10274" name="Rectangle 38"/>
            <p:cNvSpPr>
              <a:spLocks noChangeArrowheads="1"/>
            </p:cNvSpPr>
            <p:nvPr/>
          </p:nvSpPr>
          <p:spPr bwMode="auto">
            <a:xfrm>
              <a:off x="2295" y="3216"/>
              <a:ext cx="93" cy="126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5" name="Text Box 39"/>
            <p:cNvSpPr txBox="1">
              <a:spLocks noChangeArrowheads="1"/>
            </p:cNvSpPr>
            <p:nvPr/>
          </p:nvSpPr>
          <p:spPr bwMode="auto">
            <a:xfrm>
              <a:off x="2540" y="2966"/>
              <a:ext cx="898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propagation</a:t>
              </a:r>
              <a:endParaRPr lang="en-US" sz="1800"/>
            </a:p>
          </p:txBody>
        </p:sp>
        <p:sp>
          <p:nvSpPr>
            <p:cNvPr id="10276" name="Line 40"/>
            <p:cNvSpPr>
              <a:spLocks noChangeShapeType="1"/>
            </p:cNvSpPr>
            <p:nvPr/>
          </p:nvSpPr>
          <p:spPr bwMode="auto">
            <a:xfrm rot="10800000">
              <a:off x="2385" y="3084"/>
              <a:ext cx="20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7" name="Text Box 41"/>
            <p:cNvSpPr txBox="1">
              <a:spLocks noChangeArrowheads="1"/>
            </p:cNvSpPr>
            <p:nvPr/>
          </p:nvSpPr>
          <p:spPr bwMode="auto">
            <a:xfrm>
              <a:off x="1346" y="2702"/>
              <a:ext cx="955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transmission</a:t>
              </a:r>
              <a:endParaRPr lang="en-US" sz="1800"/>
            </a:p>
          </p:txBody>
        </p:sp>
        <p:sp>
          <p:nvSpPr>
            <p:cNvPr id="10278" name="Line 42"/>
            <p:cNvSpPr>
              <a:spLocks noChangeShapeType="1"/>
            </p:cNvSpPr>
            <p:nvPr/>
          </p:nvSpPr>
          <p:spPr bwMode="auto">
            <a:xfrm rot="10800000" flipH="1" flipV="1">
              <a:off x="2022" y="2874"/>
              <a:ext cx="333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79" name="Text Box 43"/>
            <p:cNvSpPr txBox="1">
              <a:spLocks noChangeArrowheads="1"/>
            </p:cNvSpPr>
            <p:nvPr/>
          </p:nvSpPr>
          <p:spPr bwMode="auto">
            <a:xfrm>
              <a:off x="1424" y="3668"/>
              <a:ext cx="822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nodal</a:t>
              </a:r>
            </a:p>
            <a:p>
              <a:pPr algn="ctr"/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processing</a:t>
              </a:r>
              <a:endParaRPr lang="en-US" sz="1800"/>
            </a:p>
          </p:txBody>
        </p:sp>
        <p:sp>
          <p:nvSpPr>
            <p:cNvPr id="10280" name="Line 44"/>
            <p:cNvSpPr>
              <a:spLocks noChangeShapeType="1"/>
            </p:cNvSpPr>
            <p:nvPr/>
          </p:nvSpPr>
          <p:spPr bwMode="auto">
            <a:xfrm rot="10800000">
              <a:off x="1587" y="3696"/>
              <a:ext cx="52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81" name="Line 45"/>
            <p:cNvSpPr>
              <a:spLocks noChangeShapeType="1"/>
            </p:cNvSpPr>
            <p:nvPr/>
          </p:nvSpPr>
          <p:spPr bwMode="auto">
            <a:xfrm rot="10800000" flipV="1">
              <a:off x="2097" y="3546"/>
              <a:ext cx="2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0282" name="Text Box 46"/>
            <p:cNvSpPr txBox="1">
              <a:spLocks noChangeArrowheads="1"/>
            </p:cNvSpPr>
            <p:nvPr/>
          </p:nvSpPr>
          <p:spPr bwMode="auto">
            <a:xfrm>
              <a:off x="2354" y="3830"/>
              <a:ext cx="61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queuing</a:t>
              </a:r>
              <a:endParaRPr lang="en-US" sz="1800"/>
            </a:p>
          </p:txBody>
        </p:sp>
        <p:sp>
          <p:nvSpPr>
            <p:cNvPr id="10283" name="Line 47"/>
            <p:cNvSpPr>
              <a:spLocks noChangeShapeType="1"/>
            </p:cNvSpPr>
            <p:nvPr/>
          </p:nvSpPr>
          <p:spPr bwMode="auto">
            <a:xfrm rot="10800000">
              <a:off x="2199" y="3546"/>
              <a:ext cx="375" cy="3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0284" name="Group 48"/>
            <p:cNvGrpSpPr>
              <a:grpSpLocks/>
            </p:cNvGrpSpPr>
            <p:nvPr/>
          </p:nvGrpSpPr>
          <p:grpSpPr bwMode="auto">
            <a:xfrm>
              <a:off x="3738" y="3168"/>
              <a:ext cx="314" cy="75"/>
              <a:chOff x="2208" y="2184"/>
              <a:chExt cx="176" cy="69"/>
            </a:xfrm>
          </p:grpSpPr>
          <p:grpSp>
            <p:nvGrpSpPr>
              <p:cNvPr id="10285" name="Group 49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10290" name="Line 5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1" name="Line 5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92" name="Line 5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0286" name="Group 53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10287" name="Line 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88" name="Line 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0289" name="Line 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10250" name="Rectangle 57"/>
          <p:cNvSpPr>
            <a:spLocks noChangeArrowheads="1"/>
          </p:cNvSpPr>
          <p:nvPr/>
        </p:nvSpPr>
        <p:spPr bwMode="auto">
          <a:xfrm>
            <a:off x="4476750" y="3790950"/>
            <a:ext cx="3800475" cy="847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Note: </a:t>
            </a:r>
            <a:r>
              <a:rPr lang="en-US">
                <a:latin typeface="Comic Sans MS" pitchFamily="66" charset="0"/>
              </a:rPr>
              <a:t>s and R are </a:t>
            </a:r>
            <a:r>
              <a:rPr lang="en-US" i="1">
                <a:latin typeface="Comic Sans MS" pitchFamily="66" charset="0"/>
              </a:rPr>
              <a:t>very </a:t>
            </a:r>
            <a:r>
              <a:rPr lang="en-US">
                <a:latin typeface="Comic Sans MS" pitchFamily="66" charset="0"/>
              </a:rPr>
              <a:t>different quantities!</a:t>
            </a:r>
          </a:p>
        </p:txBody>
      </p:sp>
      <p:sp>
        <p:nvSpPr>
          <p:cNvPr id="10251" name="Rectangle 58"/>
          <p:cNvSpPr>
            <a:spLocks noChangeArrowheads="1"/>
          </p:cNvSpPr>
          <p:nvPr/>
        </p:nvSpPr>
        <p:spPr bwMode="auto">
          <a:xfrm>
            <a:off x="4476750" y="3800475"/>
            <a:ext cx="3676650" cy="8763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9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9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9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9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9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9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9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 autoUpdateAnimBg="0"/>
      <p:bldP spid="38916" grpId="0" build="p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01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D8274F0-9F02-4EF5-9E57-951A6BD7E33F}" type="slidenum">
              <a:rPr lang="en-US" smtClean="0"/>
              <a:pPr/>
              <a:t>16</a:t>
            </a:fld>
            <a:endParaRPr lang="en-US" smtClean="0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Circuit, message, packet switching</a:t>
            </a:r>
            <a:endParaRPr lang="en-US" smtClean="0"/>
          </a:p>
        </p:txBody>
      </p:sp>
      <p:sp>
        <p:nvSpPr>
          <p:cNvPr id="5018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2628900" cy="4648200"/>
          </a:xfrm>
        </p:spPr>
        <p:txBody>
          <a:bodyPr/>
          <a:lstStyle/>
          <a:p>
            <a:r>
              <a:rPr lang="en-US" sz="2400" smtClean="0"/>
              <a:t>store and forward behavior + other delays’ visualization </a:t>
            </a:r>
            <a:r>
              <a:rPr lang="en-US" sz="2000" i="1" smtClean="0"/>
              <a:t>(fig. from “Computer Networks” by A. Tanenbaum, Pr. Hall, 1996)</a:t>
            </a:r>
            <a:endParaRPr lang="en-GB" sz="2000" i="1" smtClean="0"/>
          </a:p>
        </p:txBody>
      </p:sp>
      <p:sp>
        <p:nvSpPr>
          <p:cNvPr id="50182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endParaRPr lang="en-GB" sz="2400" smtClean="0"/>
          </a:p>
        </p:txBody>
      </p:sp>
      <p:pic>
        <p:nvPicPr>
          <p:cNvPr id="50183" name="Picture 5" descr="tan-delay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4800" y="1057275"/>
            <a:ext cx="5854700" cy="549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20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32659-BCD6-4BDC-B839-D29E1DD4155F}" type="slidenum">
              <a:rPr lang="en-US" smtClean="0"/>
              <a:pPr/>
              <a:t>17</a:t>
            </a:fld>
            <a:endParaRPr lang="en-US" smtClean="0"/>
          </a:p>
        </p:txBody>
      </p:sp>
      <p:sp>
        <p:nvSpPr>
          <p:cNvPr id="5120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2800" smtClean="0"/>
              <a:t>Packet switching versus circuit switching(1)</a:t>
            </a:r>
            <a:endParaRPr lang="en-US" sz="3600" smtClean="0"/>
          </a:p>
        </p:txBody>
      </p:sp>
      <p:sp>
        <p:nvSpPr>
          <p:cNvPr id="5120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3810000" cy="4648200"/>
          </a:xfrm>
        </p:spPr>
        <p:txBody>
          <a:bodyPr/>
          <a:lstStyle/>
          <a:p>
            <a:r>
              <a:rPr lang="en-US" sz="2000" smtClean="0"/>
              <a:t>1 Mbit link</a:t>
            </a:r>
          </a:p>
          <a:p>
            <a:r>
              <a:rPr lang="en-US" sz="2000" smtClean="0"/>
              <a:t>each user: </a:t>
            </a:r>
          </a:p>
          <a:p>
            <a:pPr lvl="1"/>
            <a:r>
              <a:rPr lang="en-US" sz="1800" smtClean="0"/>
              <a:t>100Kbps when “active”</a:t>
            </a:r>
          </a:p>
          <a:p>
            <a:pPr lvl="1"/>
            <a:r>
              <a:rPr lang="en-US" sz="1800" smtClean="0"/>
              <a:t>active 10% of time (bursty behaviour)</a:t>
            </a:r>
          </a:p>
          <a:p>
            <a:pPr lvl="1"/>
            <a:endParaRPr lang="en-US" sz="1800" smtClean="0"/>
          </a:p>
          <a:p>
            <a:r>
              <a:rPr lang="en-US" sz="2000" smtClean="0"/>
              <a:t>circuit-switching: </a:t>
            </a:r>
          </a:p>
          <a:p>
            <a:pPr lvl="1"/>
            <a:r>
              <a:rPr lang="en-US" sz="1800" smtClean="0"/>
              <a:t>10 users</a:t>
            </a:r>
          </a:p>
          <a:p>
            <a:r>
              <a:rPr lang="en-US" sz="2000" smtClean="0"/>
              <a:t>packet switching: </a:t>
            </a:r>
          </a:p>
          <a:p>
            <a:pPr lvl="1"/>
            <a:r>
              <a:rPr lang="en-US" sz="1800" smtClean="0"/>
              <a:t>with 35 users, probability &gt; 10 active less than 0.0004 (</a:t>
            </a:r>
            <a:r>
              <a:rPr lang="en-US" sz="1800" smtClean="0">
                <a:sym typeface="Symbol" pitchFamily="18" charset="2"/>
              </a:rPr>
              <a:t> almost all of the time same queuing behaviour as circuit switching)</a:t>
            </a:r>
            <a:endParaRPr lang="en-US" sz="1800" smtClean="0"/>
          </a:p>
          <a:p>
            <a:endParaRPr lang="en-US" sz="2000" smtClean="0"/>
          </a:p>
        </p:txBody>
      </p:sp>
      <p:sp>
        <p:nvSpPr>
          <p:cNvPr id="5120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90550" y="1390650"/>
            <a:ext cx="76200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smtClean="0"/>
              <a:t>Packet switching allows more users to use the network!</a:t>
            </a:r>
          </a:p>
        </p:txBody>
      </p:sp>
      <p:sp>
        <p:nvSpPr>
          <p:cNvPr id="18444" name="Rectangle 12"/>
          <p:cNvSpPr>
            <a:spLocks noChangeArrowheads="1"/>
          </p:cNvSpPr>
          <p:nvPr/>
        </p:nvSpPr>
        <p:spPr bwMode="auto">
          <a:xfrm>
            <a:off x="4629150" y="30289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8445" name="Rectangle 13"/>
          <p:cNvSpPr>
            <a:spLocks noChangeArrowheads="1"/>
          </p:cNvSpPr>
          <p:nvPr/>
        </p:nvSpPr>
        <p:spPr bwMode="auto">
          <a:xfrm>
            <a:off x="4629150" y="4629150"/>
            <a:ext cx="304800" cy="3048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1209" name="Line 15"/>
          <p:cNvSpPr>
            <a:spLocks noChangeShapeType="1"/>
          </p:cNvSpPr>
          <p:nvPr/>
        </p:nvSpPr>
        <p:spPr bwMode="auto">
          <a:xfrm>
            <a:off x="4933950" y="3333750"/>
            <a:ext cx="838200" cy="4572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0" name="Line 16"/>
          <p:cNvSpPr>
            <a:spLocks noChangeShapeType="1"/>
          </p:cNvSpPr>
          <p:nvPr/>
        </p:nvSpPr>
        <p:spPr bwMode="auto">
          <a:xfrm>
            <a:off x="5772150" y="37909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1" name="Line 17"/>
          <p:cNvSpPr>
            <a:spLocks noChangeShapeType="1"/>
          </p:cNvSpPr>
          <p:nvPr/>
        </p:nvSpPr>
        <p:spPr bwMode="auto">
          <a:xfrm>
            <a:off x="5772150" y="3943350"/>
            <a:ext cx="2038350" cy="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2" name="Line 18"/>
          <p:cNvSpPr>
            <a:spLocks noChangeShapeType="1"/>
          </p:cNvSpPr>
          <p:nvPr/>
        </p:nvSpPr>
        <p:spPr bwMode="auto">
          <a:xfrm flipV="1">
            <a:off x="5010150" y="3943350"/>
            <a:ext cx="762000" cy="609600"/>
          </a:xfrm>
          <a:prstGeom prst="line">
            <a:avLst/>
          </a:prstGeom>
          <a:noFill/>
          <a:ln w="28575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213" name="Text Box 19"/>
          <p:cNvSpPr txBox="1">
            <a:spLocks noChangeArrowheads="1"/>
          </p:cNvSpPr>
          <p:nvPr/>
        </p:nvSpPr>
        <p:spPr bwMode="auto">
          <a:xfrm>
            <a:off x="3897313" y="3627438"/>
            <a:ext cx="12842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N users</a:t>
            </a:r>
            <a:endParaRPr lang="en-US"/>
          </a:p>
        </p:txBody>
      </p:sp>
      <p:sp>
        <p:nvSpPr>
          <p:cNvPr id="51214" name="Text Box 20"/>
          <p:cNvSpPr txBox="1">
            <a:spLocks noChangeArrowheads="1"/>
          </p:cNvSpPr>
          <p:nvPr/>
        </p:nvSpPr>
        <p:spPr bwMode="auto">
          <a:xfrm>
            <a:off x="7096125" y="4075113"/>
            <a:ext cx="17589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1 Mbps link</a:t>
            </a:r>
            <a:endParaRPr lang="en-US"/>
          </a:p>
        </p:txBody>
      </p:sp>
      <p:grpSp>
        <p:nvGrpSpPr>
          <p:cNvPr id="51215" name="Group 46"/>
          <p:cNvGrpSpPr>
            <a:grpSpLocks/>
          </p:cNvGrpSpPr>
          <p:nvPr/>
        </p:nvGrpSpPr>
        <p:grpSpPr bwMode="auto">
          <a:xfrm>
            <a:off x="5864225" y="3503613"/>
            <a:ext cx="1208088" cy="666750"/>
            <a:chOff x="4072" y="1331"/>
            <a:chExt cx="761" cy="420"/>
          </a:xfrm>
        </p:grpSpPr>
        <p:sp>
          <p:nvSpPr>
            <p:cNvPr id="51217" name="Oval 21"/>
            <p:cNvSpPr>
              <a:spLocks noChangeArrowheads="1"/>
            </p:cNvSpPr>
            <p:nvPr/>
          </p:nvSpPr>
          <p:spPr bwMode="auto">
            <a:xfrm>
              <a:off x="4072" y="1518"/>
              <a:ext cx="755" cy="233"/>
            </a:xfrm>
            <a:prstGeom prst="ellipse">
              <a:avLst/>
            </a:prstGeom>
            <a:solidFill>
              <a:schemeClr val="hlink"/>
            </a:solidFill>
            <a:ln w="12700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1218" name="Rectangle 22"/>
            <p:cNvSpPr>
              <a:spLocks noChangeArrowheads="1"/>
            </p:cNvSpPr>
            <p:nvPr/>
          </p:nvSpPr>
          <p:spPr bwMode="auto">
            <a:xfrm>
              <a:off x="4072" y="1475"/>
              <a:ext cx="755" cy="166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51219" name="Oval 23"/>
            <p:cNvSpPr>
              <a:spLocks noChangeArrowheads="1"/>
            </p:cNvSpPr>
            <p:nvPr/>
          </p:nvSpPr>
          <p:spPr bwMode="auto">
            <a:xfrm>
              <a:off x="4078" y="1331"/>
              <a:ext cx="755" cy="271"/>
            </a:xfrm>
            <a:prstGeom prst="ellipse">
              <a:avLst/>
            </a:prstGeom>
            <a:solidFill>
              <a:schemeClr val="hlink"/>
            </a:solidFill>
            <a:ln w="63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1220" name="Group 24"/>
            <p:cNvGrpSpPr>
              <a:grpSpLocks/>
            </p:cNvGrpSpPr>
            <p:nvPr/>
          </p:nvGrpSpPr>
          <p:grpSpPr bwMode="auto">
            <a:xfrm>
              <a:off x="4302" y="1410"/>
              <a:ext cx="314" cy="75"/>
              <a:chOff x="2208" y="2184"/>
              <a:chExt cx="176" cy="69"/>
            </a:xfrm>
          </p:grpSpPr>
          <p:grpSp>
            <p:nvGrpSpPr>
              <p:cNvPr id="51221" name="Group 25"/>
              <p:cNvGrpSpPr>
                <a:grpSpLocks/>
              </p:cNvGrpSpPr>
              <p:nvPr/>
            </p:nvGrpSpPr>
            <p:grpSpPr bwMode="auto">
              <a:xfrm>
                <a:off x="2208" y="2185"/>
                <a:ext cx="176" cy="68"/>
                <a:chOff x="2848" y="848"/>
                <a:chExt cx="140" cy="98"/>
              </a:xfrm>
            </p:grpSpPr>
            <p:sp>
              <p:nvSpPr>
                <p:cNvPr id="51226" name="Line 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7" name="Line 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8" name="Line 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51222" name="Group 29"/>
              <p:cNvGrpSpPr>
                <a:grpSpLocks/>
              </p:cNvGrpSpPr>
              <p:nvPr/>
            </p:nvGrpSpPr>
            <p:grpSpPr bwMode="auto">
              <a:xfrm flipV="1">
                <a:off x="2208" y="2184"/>
                <a:ext cx="176" cy="68"/>
                <a:chOff x="2848" y="848"/>
                <a:chExt cx="140" cy="98"/>
              </a:xfrm>
            </p:grpSpPr>
            <p:sp>
              <p:nvSpPr>
                <p:cNvPr id="51223" name="Line 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4" name="Line 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1225" name="Line 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sp>
        <p:nvSpPr>
          <p:cNvPr id="51216" name="Line 47"/>
          <p:cNvSpPr>
            <a:spLocks noChangeShapeType="1"/>
          </p:cNvSpPr>
          <p:nvPr/>
        </p:nvSpPr>
        <p:spPr bwMode="auto">
          <a:xfrm>
            <a:off x="7077075" y="3857625"/>
            <a:ext cx="17145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3"/>
          <p:cNvSpPr>
            <a:spLocks noGrp="1" noChangeArrowheads="1"/>
          </p:cNvSpPr>
          <p:nvPr>
            <p:ph type="title"/>
          </p:nvPr>
        </p:nvSpPr>
        <p:spPr>
          <a:xfrm>
            <a:off x="476250" y="266700"/>
            <a:ext cx="7772400" cy="1143000"/>
          </a:xfrm>
        </p:spPr>
        <p:txBody>
          <a:bodyPr/>
          <a:lstStyle/>
          <a:p>
            <a:r>
              <a:rPr lang="en-US" sz="3600" b="1" smtClean="0">
                <a:solidFill>
                  <a:srgbClr val="FF0000"/>
                </a:solidFill>
              </a:rPr>
              <a:t>(</a:t>
            </a:r>
            <a:r>
              <a:rPr lang="en-US" sz="3600" smtClean="0"/>
              <a:t> Queueing delay (revisited) …</a:t>
            </a:r>
            <a:endParaRPr lang="en-US" smtClean="0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222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7046B2-78F3-4A1E-9F15-484069EBF77D}" type="slidenum">
              <a:rPr lang="en-US" smtClean="0"/>
              <a:pPr/>
              <a:t>18</a:t>
            </a:fld>
            <a:endParaRPr lang="en-US" smtClean="0"/>
          </a:p>
        </p:txBody>
      </p:sp>
      <p:pic>
        <p:nvPicPr>
          <p:cNvPr id="52229" name="Picture 2" descr="queueDela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81450" y="1331913"/>
            <a:ext cx="5162550" cy="317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0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71500" y="1638300"/>
            <a:ext cx="3810000" cy="1781175"/>
          </a:xfrm>
        </p:spPr>
        <p:txBody>
          <a:bodyPr/>
          <a:lstStyle/>
          <a:p>
            <a:r>
              <a:rPr lang="en-US" sz="2400" smtClean="0"/>
              <a:t>R=link bandwidth (bps)</a:t>
            </a:r>
          </a:p>
          <a:p>
            <a:r>
              <a:rPr lang="en-US" sz="2400" smtClean="0"/>
              <a:t>L=packet length (bits)</a:t>
            </a:r>
          </a:p>
          <a:p>
            <a:r>
              <a:rPr lang="en-US" sz="2400" smtClean="0"/>
              <a:t>a=average packet arrival rate</a:t>
            </a:r>
            <a:endParaRPr lang="en-GB" sz="2400" smtClean="0"/>
          </a:p>
        </p:txBody>
      </p:sp>
      <p:sp>
        <p:nvSpPr>
          <p:cNvPr id="52231" name="Rectangle 5"/>
          <p:cNvSpPr>
            <a:spLocks noChangeArrowheads="1"/>
          </p:cNvSpPr>
          <p:nvPr/>
        </p:nvSpPr>
        <p:spPr bwMode="auto">
          <a:xfrm>
            <a:off x="714375" y="3552825"/>
            <a:ext cx="3810000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traffic intensity = La/R</a:t>
            </a:r>
          </a:p>
        </p:txBody>
      </p:sp>
      <p:sp>
        <p:nvSpPr>
          <p:cNvPr id="52232" name="Rectangle 6"/>
          <p:cNvSpPr>
            <a:spLocks noChangeArrowheads="1"/>
          </p:cNvSpPr>
          <p:nvPr/>
        </p:nvSpPr>
        <p:spPr bwMode="auto">
          <a:xfrm>
            <a:off x="571500" y="4448175"/>
            <a:ext cx="8191500" cy="193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latin typeface="Comic Sans MS" pitchFamily="66" charset="0"/>
              </a:rPr>
              <a:t>La/R ~ 0: average queueing delay small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latin typeface="Comic Sans MS" pitchFamily="66" charset="0"/>
              </a:rPr>
              <a:t>La/R -&gt; 1: delays become large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latin typeface="Comic Sans MS" pitchFamily="66" charset="0"/>
              </a:rPr>
              <a:t>La/R &gt; 1: more “work” arriving than can be serviced, average delay infinite! Queues may grow unlimited, packets can be </a:t>
            </a:r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126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FD4797-87EA-4469-8588-A7490D3A7119}" type="slidenum">
              <a:rPr lang="en-US" smtClean="0"/>
              <a:pPr/>
              <a:t>19</a:t>
            </a:fld>
            <a:endParaRPr lang="en-US" smtClean="0"/>
          </a:p>
        </p:txBody>
      </p:sp>
      <p:sp>
        <p:nvSpPr>
          <p:cNvPr id="112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… “Real” Internet delays and routes (1)…</a:t>
            </a:r>
            <a:r>
              <a:rPr lang="en-US" sz="3600" smtClean="0"/>
              <a:t> </a:t>
            </a:r>
          </a:p>
        </p:txBody>
      </p:sp>
      <p:sp>
        <p:nvSpPr>
          <p:cNvPr id="112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600200"/>
            <a:ext cx="7772400" cy="3098800"/>
          </a:xfrm>
          <a:ln>
            <a:solidFill>
              <a:schemeClr val="accent1"/>
            </a:solidFill>
          </a:ln>
        </p:spPr>
        <p:txBody>
          <a:bodyPr/>
          <a:lstStyle/>
          <a:p>
            <a:r>
              <a:rPr lang="en-US" sz="2400" smtClean="0"/>
              <a:t>What do “real” Internet delay &amp; loss look like? </a:t>
            </a:r>
          </a:p>
          <a:p>
            <a:r>
              <a:rPr lang="en-US" sz="2400" u="sng" smtClean="0">
                <a:solidFill>
                  <a:srgbClr val="FF0000"/>
                </a:solidFill>
              </a:rPr>
              <a:t>Traceroute program:</a:t>
            </a:r>
            <a:r>
              <a:rPr lang="en-US" sz="2400" smtClean="0"/>
              <a:t> provides delay measurement from source to router along end-end Internet path towards destination.  For all </a:t>
            </a:r>
            <a:r>
              <a:rPr lang="en-US" sz="2400" i="1" smtClean="0"/>
              <a:t>i:</a:t>
            </a:r>
          </a:p>
          <a:p>
            <a:pPr lvl="1"/>
            <a:r>
              <a:rPr lang="en-US" sz="2000" smtClean="0"/>
              <a:t>sends three packets that will reach router </a:t>
            </a:r>
            <a:r>
              <a:rPr lang="en-US" sz="2000" i="1" smtClean="0"/>
              <a:t>i</a:t>
            </a:r>
            <a:r>
              <a:rPr lang="en-US" sz="2000" smtClean="0"/>
              <a:t> on path towards destination</a:t>
            </a:r>
          </a:p>
          <a:p>
            <a:pPr lvl="1"/>
            <a:r>
              <a:rPr lang="en-US" sz="2000" smtClean="0"/>
              <a:t>router </a:t>
            </a:r>
            <a:r>
              <a:rPr lang="en-US" sz="2000" i="1" smtClean="0"/>
              <a:t>i</a:t>
            </a:r>
            <a:r>
              <a:rPr lang="en-US" sz="2000" smtClean="0"/>
              <a:t> will return packets to sender</a:t>
            </a:r>
          </a:p>
          <a:p>
            <a:pPr lvl="1"/>
            <a:r>
              <a:rPr lang="en-US" sz="2000" smtClean="0"/>
              <a:t>sender times interval between transmission and reply.</a:t>
            </a:r>
            <a:endParaRPr lang="en-US" smtClean="0"/>
          </a:p>
        </p:txBody>
      </p:sp>
      <p:graphicFrame>
        <p:nvGraphicFramePr>
          <p:cNvPr id="11266" name="Object 4"/>
          <p:cNvGraphicFramePr>
            <a:graphicFrameLocks noChangeAspect="1"/>
          </p:cNvGraphicFramePr>
          <p:nvPr/>
        </p:nvGraphicFramePr>
        <p:xfrm>
          <a:off x="984250" y="5078413"/>
          <a:ext cx="415925" cy="319087"/>
        </p:xfrm>
        <a:graphic>
          <a:graphicData uri="http://schemas.openxmlformats.org/presentationml/2006/ole">
            <p:oleObj spid="_x0000_s11266" name="Clip" r:id="rId3" imgW="1305000" imgH="1085760" progId="MS_ClipArt_Gallery.2">
              <p:embed/>
            </p:oleObj>
          </a:graphicData>
        </a:graphic>
      </p:graphicFrame>
      <p:sp>
        <p:nvSpPr>
          <p:cNvPr id="11272" name="Line 5"/>
          <p:cNvSpPr>
            <a:spLocks noChangeShapeType="1"/>
          </p:cNvSpPr>
          <p:nvPr/>
        </p:nvSpPr>
        <p:spPr bwMode="auto">
          <a:xfrm>
            <a:off x="1285875" y="5319713"/>
            <a:ext cx="288925" cy="2651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3" name="Line 6"/>
          <p:cNvSpPr>
            <a:spLocks noChangeShapeType="1"/>
          </p:cNvSpPr>
          <p:nvPr/>
        </p:nvSpPr>
        <p:spPr bwMode="auto">
          <a:xfrm flipV="1">
            <a:off x="2079625" y="5370513"/>
            <a:ext cx="458788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4" name="Line 7"/>
          <p:cNvSpPr>
            <a:spLocks noChangeShapeType="1"/>
          </p:cNvSpPr>
          <p:nvPr/>
        </p:nvSpPr>
        <p:spPr bwMode="auto">
          <a:xfrm>
            <a:off x="3014663" y="53546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5" name="Line 8"/>
          <p:cNvSpPr>
            <a:spLocks noChangeShapeType="1"/>
          </p:cNvSpPr>
          <p:nvPr/>
        </p:nvSpPr>
        <p:spPr bwMode="auto">
          <a:xfrm flipH="1">
            <a:off x="2776538" y="508635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76" name="Line 9"/>
          <p:cNvSpPr>
            <a:spLocks noChangeShapeType="1"/>
          </p:cNvSpPr>
          <p:nvPr/>
        </p:nvSpPr>
        <p:spPr bwMode="auto">
          <a:xfrm flipH="1">
            <a:off x="3990975" y="5414963"/>
            <a:ext cx="620713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77" name="Group 10"/>
          <p:cNvGrpSpPr>
            <a:grpSpLocks/>
          </p:cNvGrpSpPr>
          <p:nvPr/>
        </p:nvGrpSpPr>
        <p:grpSpPr bwMode="auto">
          <a:xfrm>
            <a:off x="1560513" y="5467350"/>
            <a:ext cx="501650" cy="233363"/>
            <a:chOff x="3600" y="219"/>
            <a:chExt cx="360" cy="175"/>
          </a:xfrm>
        </p:grpSpPr>
        <p:sp>
          <p:nvSpPr>
            <p:cNvPr id="11346" name="Oval 1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7" name="Line 1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8" name="Line 1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49" name="Rectangle 1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50" name="Oval 1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51" name="Group 1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56" name="Line 1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7" name="Line 1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8" name="Line 1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52" name="Group 2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53" name="Line 2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4" name="Line 2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55" name="Line 2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8" name="Group 24"/>
          <p:cNvGrpSpPr>
            <a:grpSpLocks/>
          </p:cNvGrpSpPr>
          <p:nvPr/>
        </p:nvGrpSpPr>
        <p:grpSpPr bwMode="auto">
          <a:xfrm>
            <a:off x="2513013" y="5238750"/>
            <a:ext cx="501650" cy="233363"/>
            <a:chOff x="3600" y="219"/>
            <a:chExt cx="360" cy="175"/>
          </a:xfrm>
        </p:grpSpPr>
        <p:sp>
          <p:nvSpPr>
            <p:cNvPr id="11333" name="Oval 2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4" name="Line 2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5" name="Line 2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36" name="Rectangle 2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37" name="Oval 2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38" name="Group 3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43" name="Line 3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4" name="Line 3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5" name="Line 3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39" name="Group 3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40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1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42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79" name="Group 38"/>
          <p:cNvGrpSpPr>
            <a:grpSpLocks/>
          </p:cNvGrpSpPr>
          <p:nvPr/>
        </p:nvGrpSpPr>
        <p:grpSpPr bwMode="auto">
          <a:xfrm>
            <a:off x="3500438" y="5446713"/>
            <a:ext cx="500062" cy="233362"/>
            <a:chOff x="3600" y="219"/>
            <a:chExt cx="360" cy="175"/>
          </a:xfrm>
        </p:grpSpPr>
        <p:sp>
          <p:nvSpPr>
            <p:cNvPr id="11320" name="Oval 3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1" name="Line 4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2" name="Line 4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23" name="Rectangle 4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24" name="Oval 4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25" name="Group 4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30" name="Line 4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1" name="Line 4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32" name="Line 4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26" name="Group 4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27" name="Line 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8" name="Line 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29" name="Line 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1280" name="Line 52"/>
          <p:cNvSpPr>
            <a:spLocks noChangeShapeType="1"/>
          </p:cNvSpPr>
          <p:nvPr/>
        </p:nvSpPr>
        <p:spPr bwMode="auto">
          <a:xfrm>
            <a:off x="5110163" y="5380038"/>
            <a:ext cx="485775" cy="2079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1" name="Line 53"/>
          <p:cNvSpPr>
            <a:spLocks noChangeShapeType="1"/>
          </p:cNvSpPr>
          <p:nvPr/>
        </p:nvSpPr>
        <p:spPr bwMode="auto">
          <a:xfrm flipH="1">
            <a:off x="6048375" y="5326063"/>
            <a:ext cx="557213" cy="27781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1282" name="Group 54"/>
          <p:cNvGrpSpPr>
            <a:grpSpLocks/>
          </p:cNvGrpSpPr>
          <p:nvPr/>
        </p:nvGrpSpPr>
        <p:grpSpPr bwMode="auto">
          <a:xfrm>
            <a:off x="4608513" y="5264150"/>
            <a:ext cx="501650" cy="233363"/>
            <a:chOff x="3600" y="219"/>
            <a:chExt cx="360" cy="175"/>
          </a:xfrm>
        </p:grpSpPr>
        <p:sp>
          <p:nvSpPr>
            <p:cNvPr id="11307" name="Oval 55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8" name="Line 56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09" name="Line 57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310" name="Rectangle 58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311" name="Oval 59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312" name="Group 60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17" name="Line 6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8" name="Line 6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9" name="Line 6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13" name="Group 64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14" name="Line 6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5" name="Line 6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16" name="Line 6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1283" name="Group 68"/>
          <p:cNvGrpSpPr>
            <a:grpSpLocks/>
          </p:cNvGrpSpPr>
          <p:nvPr/>
        </p:nvGrpSpPr>
        <p:grpSpPr bwMode="auto">
          <a:xfrm>
            <a:off x="5595938" y="5472113"/>
            <a:ext cx="500062" cy="233362"/>
            <a:chOff x="3600" y="219"/>
            <a:chExt cx="360" cy="175"/>
          </a:xfrm>
        </p:grpSpPr>
        <p:sp>
          <p:nvSpPr>
            <p:cNvPr id="11294" name="Oval 6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5" name="Line 7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6" name="Line 7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297" name="Rectangle 7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1298" name="Oval 7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299" name="Group 7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1304" name="Line 7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5" name="Line 7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6" name="Line 7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1300" name="Group 7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1301" name="Line 7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2" name="Line 8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303" name="Line 8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1267" name="Object 82"/>
          <p:cNvGraphicFramePr>
            <a:graphicFrameLocks noChangeAspect="1"/>
          </p:cNvGraphicFramePr>
          <p:nvPr/>
        </p:nvGraphicFramePr>
        <p:xfrm>
          <a:off x="6597650" y="5180013"/>
          <a:ext cx="415925" cy="319087"/>
        </p:xfrm>
        <a:graphic>
          <a:graphicData uri="http://schemas.openxmlformats.org/presentationml/2006/ole">
            <p:oleObj spid="_x0000_s11267" name="Clip" r:id="rId4" imgW="1305000" imgH="1085760" progId="MS_ClipArt_Gallery.2">
              <p:embed/>
            </p:oleObj>
          </a:graphicData>
        </a:graphic>
      </p:graphicFrame>
      <p:sp>
        <p:nvSpPr>
          <p:cNvPr id="11284" name="Line 83"/>
          <p:cNvSpPr>
            <a:spLocks noChangeShapeType="1"/>
          </p:cNvSpPr>
          <p:nvPr/>
        </p:nvSpPr>
        <p:spPr bwMode="auto">
          <a:xfrm>
            <a:off x="2744788" y="548640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5" name="Line 84"/>
          <p:cNvSpPr>
            <a:spLocks noChangeShapeType="1"/>
          </p:cNvSpPr>
          <p:nvPr/>
        </p:nvSpPr>
        <p:spPr bwMode="auto">
          <a:xfrm>
            <a:off x="4668838" y="5073650"/>
            <a:ext cx="228600" cy="3111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6" name="Line 85"/>
          <p:cNvSpPr>
            <a:spLocks noChangeShapeType="1"/>
          </p:cNvSpPr>
          <p:nvPr/>
        </p:nvSpPr>
        <p:spPr bwMode="auto">
          <a:xfrm flipH="1">
            <a:off x="3386138" y="5676900"/>
            <a:ext cx="349250" cy="1524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287" name="Line 86"/>
          <p:cNvSpPr>
            <a:spLocks noChangeShapeType="1"/>
          </p:cNvSpPr>
          <p:nvPr/>
        </p:nvSpPr>
        <p:spPr bwMode="auto">
          <a:xfrm>
            <a:off x="3741738" y="5181600"/>
            <a:ext cx="6350" cy="2603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14775" name="Freeform 87"/>
          <p:cNvSpPr>
            <a:spLocks/>
          </p:cNvSpPr>
          <p:nvPr/>
        </p:nvSpPr>
        <p:spPr bwMode="auto">
          <a:xfrm>
            <a:off x="1289050" y="5295900"/>
            <a:ext cx="419100" cy="419100"/>
          </a:xfrm>
          <a:custGeom>
            <a:avLst/>
            <a:gdLst>
              <a:gd name="T0" fmla="*/ 2147483647 w 264"/>
              <a:gd name="T1" fmla="*/ 0 h 264"/>
              <a:gd name="T2" fmla="*/ 2147483647 w 264"/>
              <a:gd name="T3" fmla="*/ 2147483647 h 264"/>
              <a:gd name="T4" fmla="*/ 0 w 264"/>
              <a:gd name="T5" fmla="*/ 2147483647 h 264"/>
              <a:gd name="T6" fmla="*/ 0 60000 65536"/>
              <a:gd name="T7" fmla="*/ 0 60000 65536"/>
              <a:gd name="T8" fmla="*/ 0 60000 65536"/>
              <a:gd name="T9" fmla="*/ 0 w 264"/>
              <a:gd name="T10" fmla="*/ 0 h 264"/>
              <a:gd name="T11" fmla="*/ 264 w 264"/>
              <a:gd name="T12" fmla="*/ 264 h 26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64" h="264">
                <a:moveTo>
                  <a:pt x="60" y="0"/>
                </a:moveTo>
                <a:cubicBezTo>
                  <a:pt x="86" y="31"/>
                  <a:pt x="264" y="176"/>
                  <a:pt x="228" y="220"/>
                </a:cubicBezTo>
                <a:cubicBezTo>
                  <a:pt x="192" y="264"/>
                  <a:pt x="60" y="109"/>
                  <a:pt x="0" y="88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6" name="Text Box 88"/>
          <p:cNvSpPr txBox="1">
            <a:spLocks noChangeArrowheads="1"/>
          </p:cNvSpPr>
          <p:nvPr/>
        </p:nvSpPr>
        <p:spPr bwMode="auto">
          <a:xfrm>
            <a:off x="1387475" y="50387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7" name="Freeform 89"/>
          <p:cNvSpPr>
            <a:spLocks/>
          </p:cNvSpPr>
          <p:nvPr/>
        </p:nvSpPr>
        <p:spPr bwMode="auto">
          <a:xfrm>
            <a:off x="1282700" y="5219700"/>
            <a:ext cx="1346200" cy="474663"/>
          </a:xfrm>
          <a:custGeom>
            <a:avLst/>
            <a:gdLst>
              <a:gd name="T0" fmla="*/ 2147483647 w 848"/>
              <a:gd name="T1" fmla="*/ 2147483647 h 299"/>
              <a:gd name="T2" fmla="*/ 2147483647 w 848"/>
              <a:gd name="T3" fmla="*/ 2147483647 h 299"/>
              <a:gd name="T4" fmla="*/ 2147483647 w 848"/>
              <a:gd name="T5" fmla="*/ 2147483647 h 299"/>
              <a:gd name="T6" fmla="*/ 2147483647 w 848"/>
              <a:gd name="T7" fmla="*/ 2147483647 h 299"/>
              <a:gd name="T8" fmla="*/ 0 w 848"/>
              <a:gd name="T9" fmla="*/ 2147483647 h 29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848"/>
              <a:gd name="T16" fmla="*/ 0 h 299"/>
              <a:gd name="T17" fmla="*/ 848 w 848"/>
              <a:gd name="T18" fmla="*/ 299 h 299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848" h="299">
                <a:moveTo>
                  <a:pt x="76" y="76"/>
                </a:moveTo>
                <a:cubicBezTo>
                  <a:pt x="137" y="57"/>
                  <a:pt x="200" y="216"/>
                  <a:pt x="324" y="216"/>
                </a:cubicBezTo>
                <a:cubicBezTo>
                  <a:pt x="448" y="216"/>
                  <a:pt x="792" y="0"/>
                  <a:pt x="820" y="76"/>
                </a:cubicBezTo>
                <a:cubicBezTo>
                  <a:pt x="848" y="152"/>
                  <a:pt x="469" y="245"/>
                  <a:pt x="340" y="296"/>
                </a:cubicBezTo>
                <a:cubicBezTo>
                  <a:pt x="203" y="299"/>
                  <a:pt x="62" y="78"/>
                  <a:pt x="0" y="96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78" name="Text Box 90"/>
          <p:cNvSpPr txBox="1">
            <a:spLocks noChangeArrowheads="1"/>
          </p:cNvSpPr>
          <p:nvPr/>
        </p:nvSpPr>
        <p:spPr bwMode="auto">
          <a:xfrm>
            <a:off x="1958975" y="552767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  <p:sp>
        <p:nvSpPr>
          <p:cNvPr id="114779" name="Freeform 91"/>
          <p:cNvSpPr>
            <a:spLocks/>
          </p:cNvSpPr>
          <p:nvPr/>
        </p:nvSpPr>
        <p:spPr bwMode="auto">
          <a:xfrm>
            <a:off x="1276350" y="5273675"/>
            <a:ext cx="2247900" cy="403225"/>
          </a:xfrm>
          <a:custGeom>
            <a:avLst/>
            <a:gdLst>
              <a:gd name="T0" fmla="*/ 2147483647 w 1416"/>
              <a:gd name="T1" fmla="*/ 2147483647 h 254"/>
              <a:gd name="T2" fmla="*/ 2147483647 w 1416"/>
              <a:gd name="T3" fmla="*/ 2147483647 h 254"/>
              <a:gd name="T4" fmla="*/ 2147483647 w 1416"/>
              <a:gd name="T5" fmla="*/ 2147483647 h 254"/>
              <a:gd name="T6" fmla="*/ 2147483647 w 1416"/>
              <a:gd name="T7" fmla="*/ 2147483647 h 254"/>
              <a:gd name="T8" fmla="*/ 2147483647 w 1416"/>
              <a:gd name="T9" fmla="*/ 2147483647 h 254"/>
              <a:gd name="T10" fmla="*/ 2147483647 w 1416"/>
              <a:gd name="T11" fmla="*/ 2147483647 h 254"/>
              <a:gd name="T12" fmla="*/ 0 w 1416"/>
              <a:gd name="T13" fmla="*/ 2147483647 h 254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416"/>
              <a:gd name="T22" fmla="*/ 0 h 254"/>
              <a:gd name="T23" fmla="*/ 1416 w 1416"/>
              <a:gd name="T24" fmla="*/ 254 h 254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416" h="254">
                <a:moveTo>
                  <a:pt x="76" y="30"/>
                </a:moveTo>
                <a:cubicBezTo>
                  <a:pt x="137" y="11"/>
                  <a:pt x="200" y="170"/>
                  <a:pt x="324" y="170"/>
                </a:cubicBezTo>
                <a:cubicBezTo>
                  <a:pt x="461" y="165"/>
                  <a:pt x="717" y="0"/>
                  <a:pt x="896" y="2"/>
                </a:cubicBezTo>
                <a:cubicBezTo>
                  <a:pt x="1075" y="4"/>
                  <a:pt x="1416" y="122"/>
                  <a:pt x="1400" y="182"/>
                </a:cubicBezTo>
                <a:cubicBezTo>
                  <a:pt x="1384" y="242"/>
                  <a:pt x="1073" y="63"/>
                  <a:pt x="896" y="74"/>
                </a:cubicBezTo>
                <a:cubicBezTo>
                  <a:pt x="719" y="85"/>
                  <a:pt x="489" y="254"/>
                  <a:pt x="340" y="250"/>
                </a:cubicBezTo>
                <a:cubicBezTo>
                  <a:pt x="191" y="246"/>
                  <a:pt x="62" y="32"/>
                  <a:pt x="0" y="50"/>
                </a:cubicBez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114780" name="Text Box 92"/>
          <p:cNvSpPr txBox="1">
            <a:spLocks noChangeArrowheads="1"/>
          </p:cNvSpPr>
          <p:nvPr/>
        </p:nvSpPr>
        <p:spPr bwMode="auto">
          <a:xfrm>
            <a:off x="3025775" y="5013325"/>
            <a:ext cx="11160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3 probes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14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775" grpId="0" animBg="1"/>
      <p:bldP spid="114776" grpId="0"/>
      <p:bldP spid="114777" grpId="0" animBg="1"/>
      <p:bldP spid="114778" grpId="0"/>
      <p:bldP spid="114779" grpId="0" animBg="1"/>
      <p:bldP spid="11478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608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FFA2848-1728-4AFC-8D95-AE2E248769A1}" type="slidenum">
              <a:rPr lang="en-US" smtClean="0"/>
              <a:pPr/>
              <a:t>2</a:t>
            </a:fld>
            <a:endParaRPr lang="en-US" smtClean="0"/>
          </a:p>
        </p:txBody>
      </p:sp>
      <p:sp>
        <p:nvSpPr>
          <p:cNvPr id="460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I: Introduction</a:t>
            </a:r>
          </a:p>
        </p:txBody>
      </p:sp>
      <p:sp>
        <p:nvSpPr>
          <p:cNvPr id="4608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sv-SE" sz="2400" dirty="0" smtClean="0"/>
              <a:t>The slides are adaptation of the slides made available by the authors of the course’smain  textbook</a:t>
            </a:r>
            <a:endParaRPr lang="en-US" sz="2400" dirty="0" smtClean="0"/>
          </a:p>
        </p:txBody>
      </p:sp>
      <p:sp>
        <p:nvSpPr>
          <p:cNvPr id="46086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114800" y="1371600"/>
            <a:ext cx="50292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000" u="sng" dirty="0" smtClean="0">
                <a:solidFill>
                  <a:srgbClr val="FF0000"/>
                </a:solidFill>
              </a:rPr>
              <a:t>Overview:</a:t>
            </a:r>
            <a:endParaRPr lang="en-US" sz="2000" dirty="0" smtClean="0"/>
          </a:p>
          <a:p>
            <a:r>
              <a:rPr lang="en-US" sz="2000" dirty="0" smtClean="0"/>
              <a:t>what’s the Internet</a:t>
            </a:r>
          </a:p>
          <a:p>
            <a:endParaRPr lang="en-US" sz="2000" dirty="0" smtClean="0"/>
          </a:p>
          <a:p>
            <a:r>
              <a:rPr lang="en-US" sz="2000" dirty="0" smtClean="0"/>
              <a:t>types of service</a:t>
            </a:r>
          </a:p>
          <a:p>
            <a:r>
              <a:rPr lang="en-US" sz="2000" dirty="0" smtClean="0"/>
              <a:t>ways of information transfer, routing, performance, delays, </a:t>
            </a:r>
            <a:r>
              <a:rPr lang="en-US" sz="2000" dirty="0" smtClean="0"/>
              <a:t>loss</a:t>
            </a:r>
          </a:p>
          <a:p>
            <a:pP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--------------------------------------------</a:t>
            </a:r>
            <a:endParaRPr lang="en-US" sz="2000" dirty="0" smtClean="0">
              <a:solidFill>
                <a:srgbClr val="FF0000"/>
              </a:solidFill>
            </a:endParaRPr>
          </a:p>
          <a:p>
            <a:r>
              <a:rPr lang="en-US" sz="2000" dirty="0" smtClean="0"/>
              <a:t>protocol layers, service models</a:t>
            </a:r>
          </a:p>
          <a:p>
            <a:r>
              <a:rPr lang="en-US" sz="2000" dirty="0" smtClean="0"/>
              <a:t>access net, physical media</a:t>
            </a:r>
          </a:p>
          <a:p>
            <a:r>
              <a:rPr lang="en-US" sz="2000" dirty="0" smtClean="0"/>
              <a:t>backbones, NAPs, ISPs</a:t>
            </a:r>
          </a:p>
          <a:p>
            <a:endParaRPr lang="en-US" sz="2000" dirty="0" smtClean="0"/>
          </a:p>
          <a:p>
            <a:r>
              <a:rPr lang="en-US" sz="2000" dirty="0" smtClean="0"/>
              <a:t>(history)</a:t>
            </a:r>
          </a:p>
          <a:p>
            <a:r>
              <a:rPr lang="en-US" sz="2000" dirty="0" smtClean="0"/>
              <a:t>quick look into ATM 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929D63D-359C-428F-9B23-A8983E796A95}" type="slidenum">
              <a:rPr lang="en-US" smtClean="0"/>
              <a:pPr/>
              <a:t>20</a:t>
            </a:fld>
            <a:endParaRPr lang="en-US" smtClean="0"/>
          </a:p>
        </p:txBody>
      </p:sp>
      <p:sp>
        <p:nvSpPr>
          <p:cNvPr id="532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sz="3200" smtClean="0"/>
              <a:t>…“Real” Internet delays and routes (2)…</a:t>
            </a:r>
            <a:endParaRPr lang="en-US" sz="3200" b="1" smtClean="0">
              <a:solidFill>
                <a:srgbClr val="FF0000"/>
              </a:solidFill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704850" y="2338388"/>
            <a:ext cx="8229600" cy="389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  cs-gw (128.119.240.254)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2  border1-rt-fa5-1-0.gw.umass.edu (128.119.3.145)  1 ms  1 ms  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3  cht-vbns.gw.umass.edu (128.119.3.130)  6 ms 5 ms 5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4  jn1-at1-0-0-19.wor.vbns.net (204.147.132.129)  16 ms 11 ms 13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5  jn1-so7-0-0-0.wae.vbns.net (204.147.136.136)  21 ms 18 ms 18 ms 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6  abilene-vbns.abilene.ucaid.edu (198.32.11.9)  22 ms  18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7  nycm-wash.abilene.ucaid.edu (198.32.8.46)  22 ms  22 ms  22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8  62.40.103.253 (62.40.103.253)  104 ms 109 ms 106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9  de2-1.de1.de.geant.net (62.40.96.129)  109 ms 102 ms 104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10  de.fr1.fr.geant.net (62.40.96.50)  113 ms 121 ms 114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11  renater-gw.fr1.fr.geant.net (62.40.103.54)  112 ms  114 ms  112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12  nio-n2.cssi.renater.fr (193.51.206.13)  111 ms  114 ms  116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13  nice.cssi.renater.fr (195.220.98.102)  123 ms  125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14  r3t2-nice.cssi.renater.fr (195.220.98.110)  126 ms  126 ms  124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15  eurecom-valbonne.r3t2.ft.net (193.48.50.54)  135 ms  128 ms  133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16  194.214.211.25 (194.214.211.25)  126 ms  128 ms  126 ms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17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18  * * *</a:t>
            </a:r>
          </a:p>
          <a:p>
            <a:pPr marL="457200" indent="-457200">
              <a:lnSpc>
                <a:spcPct val="80000"/>
              </a:lnSpc>
            </a:pPr>
            <a:r>
              <a:rPr lang="en-US" sz="1600">
                <a:latin typeface="Arial" charset="0"/>
              </a:rPr>
              <a:t>19  fantasia.eurecom.fr (193.55.113.142)  132 ms  128 ms  136</a:t>
            </a:r>
            <a:r>
              <a:rPr lang="en-US"/>
              <a:t> </a:t>
            </a:r>
            <a:r>
              <a:rPr lang="en-US" sz="1600"/>
              <a:t>ms</a:t>
            </a:r>
          </a:p>
        </p:txBody>
      </p:sp>
      <p:sp>
        <p:nvSpPr>
          <p:cNvPr id="53254" name="Text Box 4"/>
          <p:cNvSpPr txBox="1">
            <a:spLocks noChangeArrowheads="1"/>
          </p:cNvSpPr>
          <p:nvPr/>
        </p:nvSpPr>
        <p:spPr bwMode="auto">
          <a:xfrm>
            <a:off x="725488" y="1312863"/>
            <a:ext cx="81930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traceroute:</a:t>
            </a:r>
            <a:r>
              <a:rPr lang="en-US">
                <a:latin typeface="Comic Sans MS" pitchFamily="66" charset="0"/>
              </a:rPr>
              <a:t> gaia.cs.umass.edu to www.eurecom.fr</a:t>
            </a:r>
          </a:p>
        </p:txBody>
      </p:sp>
      <p:sp>
        <p:nvSpPr>
          <p:cNvPr id="53255" name="Line 5"/>
          <p:cNvSpPr>
            <a:spLocks noChangeShapeType="1"/>
          </p:cNvSpPr>
          <p:nvPr/>
        </p:nvSpPr>
        <p:spPr bwMode="auto">
          <a:xfrm>
            <a:off x="1611313" y="5634038"/>
            <a:ext cx="1231900" cy="84137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6" name="Text Box 6"/>
          <p:cNvSpPr txBox="1">
            <a:spLocks noChangeArrowheads="1"/>
          </p:cNvSpPr>
          <p:nvPr/>
        </p:nvSpPr>
        <p:spPr bwMode="auto">
          <a:xfrm>
            <a:off x="4578350" y="1738313"/>
            <a:ext cx="45656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Three delay measurements from 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gaia.cs.umass.edu to cs-gw.cs.umass.edu </a:t>
            </a:r>
          </a:p>
        </p:txBody>
      </p:sp>
      <p:sp>
        <p:nvSpPr>
          <p:cNvPr id="53257" name="Line 7"/>
          <p:cNvSpPr>
            <a:spLocks noChangeShapeType="1"/>
          </p:cNvSpPr>
          <p:nvPr/>
        </p:nvSpPr>
        <p:spPr bwMode="auto">
          <a:xfrm flipV="1">
            <a:off x="3471863" y="1965325"/>
            <a:ext cx="671512" cy="41275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8" name="Line 8"/>
          <p:cNvSpPr>
            <a:spLocks noChangeShapeType="1"/>
          </p:cNvSpPr>
          <p:nvPr/>
        </p:nvSpPr>
        <p:spPr bwMode="auto">
          <a:xfrm flipV="1">
            <a:off x="4011613" y="1954213"/>
            <a:ext cx="139700" cy="404812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59" name="Line 9"/>
          <p:cNvSpPr>
            <a:spLocks noChangeShapeType="1"/>
          </p:cNvSpPr>
          <p:nvPr/>
        </p:nvSpPr>
        <p:spPr bwMode="auto">
          <a:xfrm flipH="1" flipV="1">
            <a:off x="4146550" y="1963738"/>
            <a:ext cx="366713" cy="39052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0" name="Line 10"/>
          <p:cNvSpPr>
            <a:spLocks noChangeShapeType="1"/>
          </p:cNvSpPr>
          <p:nvPr/>
        </p:nvSpPr>
        <p:spPr bwMode="auto">
          <a:xfrm flipV="1">
            <a:off x="4138613" y="1970088"/>
            <a:ext cx="377825" cy="3175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3261" name="Text Box 11"/>
          <p:cNvSpPr txBox="1">
            <a:spLocks noChangeArrowheads="1"/>
          </p:cNvSpPr>
          <p:nvPr/>
        </p:nvSpPr>
        <p:spPr bwMode="auto">
          <a:xfrm>
            <a:off x="2830513" y="5564188"/>
            <a:ext cx="602773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* means no reponse (probe lost, router not replying)</a:t>
            </a:r>
          </a:p>
        </p:txBody>
      </p:sp>
      <p:sp>
        <p:nvSpPr>
          <p:cNvPr id="53262" name="Freeform 12"/>
          <p:cNvSpPr>
            <a:spLocks/>
          </p:cNvSpPr>
          <p:nvPr/>
        </p:nvSpPr>
        <p:spPr bwMode="auto">
          <a:xfrm>
            <a:off x="6092825" y="3651250"/>
            <a:ext cx="1012825" cy="246063"/>
          </a:xfrm>
          <a:custGeom>
            <a:avLst/>
            <a:gdLst>
              <a:gd name="T0" fmla="*/ 2147483647 w 638"/>
              <a:gd name="T1" fmla="*/ 0 h 155"/>
              <a:gd name="T2" fmla="*/ 2147483647 w 638"/>
              <a:gd name="T3" fmla="*/ 2147483647 h 155"/>
              <a:gd name="T4" fmla="*/ 2147483647 w 638"/>
              <a:gd name="T5" fmla="*/ 2147483647 h 155"/>
              <a:gd name="T6" fmla="*/ 2147483647 w 638"/>
              <a:gd name="T7" fmla="*/ 2147483647 h 155"/>
              <a:gd name="T8" fmla="*/ 0 w 638"/>
              <a:gd name="T9" fmla="*/ 2147483647 h 15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638"/>
              <a:gd name="T16" fmla="*/ 0 h 155"/>
              <a:gd name="T17" fmla="*/ 638 w 638"/>
              <a:gd name="T18" fmla="*/ 155 h 15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638" h="155">
                <a:moveTo>
                  <a:pt x="593" y="0"/>
                </a:moveTo>
                <a:cubicBezTo>
                  <a:pt x="607" y="9"/>
                  <a:pt x="621" y="18"/>
                  <a:pt x="623" y="38"/>
                </a:cubicBezTo>
                <a:cubicBezTo>
                  <a:pt x="625" y="58"/>
                  <a:pt x="638" y="104"/>
                  <a:pt x="608" y="123"/>
                </a:cubicBezTo>
                <a:cubicBezTo>
                  <a:pt x="578" y="142"/>
                  <a:pt x="547" y="153"/>
                  <a:pt x="446" y="154"/>
                </a:cubicBezTo>
                <a:cubicBezTo>
                  <a:pt x="345" y="155"/>
                  <a:pt x="72" y="133"/>
                  <a:pt x="0" y="130"/>
                </a:cubicBezTo>
              </a:path>
            </a:pathLst>
          </a:cu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3263" name="Text Box 13"/>
          <p:cNvSpPr txBox="1">
            <a:spLocks noChangeArrowheads="1"/>
          </p:cNvSpPr>
          <p:nvPr/>
        </p:nvSpPr>
        <p:spPr bwMode="auto">
          <a:xfrm>
            <a:off x="7137400" y="3436938"/>
            <a:ext cx="1787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trans-oceanic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link</a:t>
            </a:r>
            <a:endParaRPr lang="en-US"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42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DEAF58E-FEBF-4B6C-B2D9-FBCDC84B14EB}" type="slidenum">
              <a:rPr lang="en-US" smtClean="0"/>
              <a:pPr/>
              <a:t>21</a:t>
            </a:fld>
            <a:endParaRPr lang="en-US" smtClean="0"/>
          </a:p>
        </p:txBody>
      </p:sp>
      <p:sp>
        <p:nvSpPr>
          <p:cNvPr id="542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01000" cy="1143000"/>
          </a:xfrm>
        </p:spPr>
        <p:txBody>
          <a:bodyPr/>
          <a:lstStyle/>
          <a:p>
            <a:r>
              <a:rPr lang="en-US" sz="2800" smtClean="0"/>
              <a:t>Packet switching versus circuit switching(2)</a:t>
            </a:r>
            <a:endParaRPr lang="en-US" sz="3600" smtClean="0"/>
          </a:p>
        </p:txBody>
      </p:sp>
      <p:sp>
        <p:nvSpPr>
          <p:cNvPr id="5427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001000" cy="4648200"/>
          </a:xfrm>
        </p:spPr>
        <p:txBody>
          <a:bodyPr/>
          <a:lstStyle/>
          <a:p>
            <a:r>
              <a:rPr lang="en-US" sz="2400" smtClean="0"/>
              <a:t>Great for bursty data</a:t>
            </a:r>
          </a:p>
          <a:p>
            <a:pPr lvl="1"/>
            <a:r>
              <a:rPr lang="en-US" smtClean="0"/>
              <a:t>resource sharing</a:t>
            </a:r>
          </a:p>
          <a:p>
            <a:pPr lvl="1"/>
            <a:r>
              <a:rPr lang="en-US" smtClean="0"/>
              <a:t>no call setup</a:t>
            </a:r>
            <a:endParaRPr lang="en-US" sz="2000" smtClean="0"/>
          </a:p>
          <a:p>
            <a:r>
              <a:rPr lang="en-US" sz="2400" smtClean="0">
                <a:solidFill>
                  <a:srgbClr val="FF0000"/>
                </a:solidFill>
              </a:rPr>
              <a:t>Excessive congestion:</a:t>
            </a:r>
            <a:r>
              <a:rPr lang="en-US" sz="2400" smtClean="0"/>
              <a:t> packet delay and loss</a:t>
            </a:r>
          </a:p>
          <a:p>
            <a:pPr lvl="1"/>
            <a:r>
              <a:rPr lang="en-US" smtClean="0"/>
              <a:t>protocols needed for reliable data transfer, congestion control</a:t>
            </a:r>
            <a:endParaRPr lang="en-US" sz="2000" smtClean="0"/>
          </a:p>
          <a:p>
            <a:r>
              <a:rPr lang="en-US" sz="2400" smtClean="0">
                <a:solidFill>
                  <a:srgbClr val="FF0000"/>
                </a:solidFill>
              </a:rPr>
              <a:t>Q: How to provide circuit-like behavior?</a:t>
            </a:r>
            <a:endParaRPr lang="en-US" sz="2400" smtClean="0"/>
          </a:p>
          <a:p>
            <a:pPr lvl="1"/>
            <a:r>
              <a:rPr lang="en-US" smtClean="0"/>
              <a:t>bandwidth guarantees needed for audio/video apps</a:t>
            </a:r>
          </a:p>
          <a:p>
            <a:pPr lvl="1">
              <a:buFont typeface="ZapfDingbats" pitchFamily="82" charset="2"/>
              <a:buNone/>
            </a:pPr>
            <a:r>
              <a:rPr lang="en-US" smtClean="0"/>
              <a:t>still not entirely solved problem…</a:t>
            </a:r>
            <a:endParaRPr lang="en-US" sz="2000" smtClean="0"/>
          </a:p>
        </p:txBody>
      </p:sp>
      <p:sp>
        <p:nvSpPr>
          <p:cNvPr id="54278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33400" y="1371600"/>
            <a:ext cx="7620000" cy="6096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Is packet switching a “slam dunk winner?”</a:t>
            </a:r>
            <a:endParaRPr lang="en-US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52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A74D46-0E50-4E6E-8401-A4CC01710419}" type="slidenum">
              <a:rPr lang="en-US" smtClean="0"/>
              <a:pPr/>
              <a:t>22</a:t>
            </a:fld>
            <a:endParaRPr lang="en-US" smtClean="0"/>
          </a:p>
        </p:txBody>
      </p:sp>
      <p:sp>
        <p:nvSpPr>
          <p:cNvPr id="553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Packet-switched networks: routing</a:t>
            </a:r>
            <a:endParaRPr lang="en-US" smtClean="0"/>
          </a:p>
        </p:txBody>
      </p:sp>
      <p:sp>
        <p:nvSpPr>
          <p:cNvPr id="553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8001000" cy="4648200"/>
          </a:xfrm>
        </p:spPr>
        <p:txBody>
          <a:bodyPr/>
          <a:lstStyle/>
          <a:p>
            <a:r>
              <a:rPr lang="en-US" sz="2400" i="1" u="sng" smtClean="0">
                <a:solidFill>
                  <a:srgbClr val="FF0000"/>
                </a:solidFill>
              </a:rPr>
              <a:t>Goal:</a:t>
            </a:r>
            <a:r>
              <a:rPr lang="en-US" sz="2400" smtClean="0"/>
              <a:t> move packets among routers from source to destination</a:t>
            </a:r>
          </a:p>
          <a:p>
            <a:pPr lvl="1"/>
            <a:r>
              <a:rPr lang="en-US" sz="2000" smtClean="0"/>
              <a:t>we’ll study several </a:t>
            </a:r>
            <a:r>
              <a:rPr lang="en-US" sz="2000" smtClean="0">
                <a:solidFill>
                  <a:srgbClr val="FF0000"/>
                </a:solidFill>
              </a:rPr>
              <a:t>path selection </a:t>
            </a:r>
            <a:r>
              <a:rPr lang="en-US" sz="2000" smtClean="0"/>
              <a:t>algorithms </a:t>
            </a:r>
          </a:p>
          <a:p>
            <a:r>
              <a:rPr lang="en-US" smtClean="0"/>
              <a:t>Important design issue: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datagram network</a:t>
            </a:r>
            <a:r>
              <a:rPr lang="en-US" smtClean="0">
                <a:solidFill>
                  <a:srgbClr val="FF0000"/>
                </a:solidFill>
              </a:rPr>
              <a:t>:</a:t>
            </a:r>
            <a:r>
              <a:rPr lang="en-US" smtClean="0"/>
              <a:t> </a:t>
            </a:r>
          </a:p>
          <a:p>
            <a:pPr lvl="2"/>
            <a:r>
              <a:rPr lang="en-US" sz="1800" i="1" smtClean="0"/>
              <a:t>destination address</a:t>
            </a:r>
            <a:r>
              <a:rPr lang="en-US" sz="1800" smtClean="0"/>
              <a:t> determines next hop</a:t>
            </a:r>
          </a:p>
          <a:p>
            <a:pPr lvl="2"/>
            <a:r>
              <a:rPr lang="en-US" sz="1800" smtClean="0"/>
              <a:t>routes may change during session</a:t>
            </a:r>
          </a:p>
          <a:p>
            <a:pPr lvl="1"/>
            <a:r>
              <a:rPr lang="en-US" b="1" smtClean="0">
                <a:solidFill>
                  <a:srgbClr val="FF0000"/>
                </a:solidFill>
              </a:rPr>
              <a:t>virtual circuit network:</a:t>
            </a:r>
            <a:r>
              <a:rPr lang="en-US" b="1" smtClean="0"/>
              <a:t> </a:t>
            </a:r>
          </a:p>
          <a:p>
            <a:pPr lvl="2"/>
            <a:r>
              <a:rPr lang="en-US" sz="1800" smtClean="0"/>
              <a:t>each packet carries tag  (virtual circuit ID), tag determines next hop</a:t>
            </a:r>
          </a:p>
          <a:p>
            <a:pPr lvl="2"/>
            <a:r>
              <a:rPr lang="en-US" sz="1800" smtClean="0"/>
              <a:t>fixed path determined at </a:t>
            </a:r>
            <a:r>
              <a:rPr lang="en-US" sz="1800" i="1" smtClean="0"/>
              <a:t>call setup time</a:t>
            </a:r>
            <a:r>
              <a:rPr lang="en-US" sz="1800" smtClean="0"/>
              <a:t>, remains fixed thru call</a:t>
            </a:r>
          </a:p>
          <a:p>
            <a:pPr lvl="2"/>
            <a:r>
              <a:rPr lang="en-US" sz="1800" smtClean="0"/>
              <a:t>routers maintain per-call state</a:t>
            </a:r>
            <a:endParaRPr lang="en-US" sz="1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632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5743447-90AF-49E1-9BBD-1E2924D71AA0}" type="slidenum">
              <a:rPr lang="en-US" smtClean="0"/>
              <a:pPr/>
              <a:t>23</a:t>
            </a:fld>
            <a:endParaRPr lang="en-US" smtClean="0"/>
          </a:p>
        </p:txBody>
      </p:sp>
      <p:sp>
        <p:nvSpPr>
          <p:cNvPr id="56324" name="Rectangle 2"/>
          <p:cNvSpPr>
            <a:spLocks noGrp="1" noChangeArrowheads="1"/>
          </p:cNvSpPr>
          <p:nvPr>
            <p:ph type="title"/>
          </p:nvPr>
        </p:nvSpPr>
        <p:spPr>
          <a:xfrm>
            <a:off x="558800" y="0"/>
            <a:ext cx="7772400" cy="992188"/>
          </a:xfrm>
        </p:spPr>
        <p:txBody>
          <a:bodyPr/>
          <a:lstStyle/>
          <a:p>
            <a:r>
              <a:rPr lang="en-US" smtClean="0"/>
              <a:t>Network Taxonomy</a:t>
            </a:r>
          </a:p>
        </p:txBody>
      </p:sp>
      <p:sp>
        <p:nvSpPr>
          <p:cNvPr id="56325" name="Rectangle 3"/>
          <p:cNvSpPr>
            <a:spLocks noChangeArrowheads="1"/>
          </p:cNvSpPr>
          <p:nvPr/>
        </p:nvSpPr>
        <p:spPr bwMode="auto">
          <a:xfrm>
            <a:off x="3235325" y="1190625"/>
            <a:ext cx="2360613" cy="7588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latin typeface="Comic Sans MS" pitchFamily="66" charset="0"/>
              </a:rPr>
              <a:t>Telecommunication</a:t>
            </a:r>
          </a:p>
          <a:p>
            <a:pPr algn="ctr"/>
            <a:r>
              <a:rPr lang="en-US" sz="2000">
                <a:latin typeface="Comic Sans MS" pitchFamily="66" charset="0"/>
              </a:rPr>
              <a:t>networks</a:t>
            </a:r>
          </a:p>
        </p:txBody>
      </p:sp>
      <p:grpSp>
        <p:nvGrpSpPr>
          <p:cNvPr id="56326" name="Group 4"/>
          <p:cNvGrpSpPr>
            <a:grpSpLocks/>
          </p:cNvGrpSpPr>
          <p:nvPr/>
        </p:nvGrpSpPr>
        <p:grpSpPr bwMode="auto">
          <a:xfrm>
            <a:off x="692150" y="2520950"/>
            <a:ext cx="3433763" cy="1957388"/>
            <a:chOff x="446" y="1472"/>
            <a:chExt cx="2163" cy="1233"/>
          </a:xfrm>
        </p:grpSpPr>
        <p:sp>
          <p:nvSpPr>
            <p:cNvPr id="56344" name="Rectangle 5"/>
            <p:cNvSpPr>
              <a:spLocks noChangeArrowheads="1"/>
            </p:cNvSpPr>
            <p:nvPr/>
          </p:nvSpPr>
          <p:spPr bwMode="auto">
            <a:xfrm>
              <a:off x="860" y="1472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Circuit-switched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56345" name="Rectangle 6"/>
            <p:cNvSpPr>
              <a:spLocks noChangeArrowheads="1"/>
            </p:cNvSpPr>
            <p:nvPr/>
          </p:nvSpPr>
          <p:spPr bwMode="auto">
            <a:xfrm>
              <a:off x="446" y="2290"/>
              <a:ext cx="803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FDM</a:t>
              </a:r>
            </a:p>
          </p:txBody>
        </p:sp>
        <p:sp>
          <p:nvSpPr>
            <p:cNvPr id="56346" name="Rectangle 7"/>
            <p:cNvSpPr>
              <a:spLocks noChangeArrowheads="1"/>
            </p:cNvSpPr>
            <p:nvPr/>
          </p:nvSpPr>
          <p:spPr bwMode="auto">
            <a:xfrm>
              <a:off x="1806" y="2306"/>
              <a:ext cx="803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TDM</a:t>
              </a:r>
            </a:p>
          </p:txBody>
        </p:sp>
        <p:grpSp>
          <p:nvGrpSpPr>
            <p:cNvPr id="56347" name="Group 8"/>
            <p:cNvGrpSpPr>
              <a:grpSpLocks/>
            </p:cNvGrpSpPr>
            <p:nvPr/>
          </p:nvGrpSpPr>
          <p:grpSpPr bwMode="auto">
            <a:xfrm>
              <a:off x="1009" y="1954"/>
              <a:ext cx="1184" cy="361"/>
              <a:chOff x="1009" y="1954"/>
              <a:chExt cx="1184" cy="361"/>
            </a:xfrm>
          </p:grpSpPr>
          <p:grpSp>
            <p:nvGrpSpPr>
              <p:cNvPr id="56348" name="Group 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56350" name="Line 1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51" name="Line 1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52" name="Line 1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56349" name="Line 1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6327" name="Group 14"/>
          <p:cNvGrpSpPr>
            <a:grpSpLocks/>
          </p:cNvGrpSpPr>
          <p:nvPr/>
        </p:nvGrpSpPr>
        <p:grpSpPr bwMode="auto">
          <a:xfrm>
            <a:off x="5076825" y="2516188"/>
            <a:ext cx="3679825" cy="1981200"/>
            <a:chOff x="3012" y="1468"/>
            <a:chExt cx="2318" cy="1248"/>
          </a:xfrm>
        </p:grpSpPr>
        <p:sp>
          <p:nvSpPr>
            <p:cNvPr id="56335" name="Rectangle 15"/>
            <p:cNvSpPr>
              <a:spLocks noChangeArrowheads="1"/>
            </p:cNvSpPr>
            <p:nvPr/>
          </p:nvSpPr>
          <p:spPr bwMode="auto">
            <a:xfrm>
              <a:off x="3383" y="1468"/>
              <a:ext cx="1487" cy="47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Packet-switched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sp>
          <p:nvSpPr>
            <p:cNvPr id="56336" name="Rectangle 16"/>
            <p:cNvSpPr>
              <a:spLocks noChangeArrowheads="1"/>
            </p:cNvSpPr>
            <p:nvPr/>
          </p:nvSpPr>
          <p:spPr bwMode="auto">
            <a:xfrm>
              <a:off x="3012" y="2317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with VCs</a:t>
              </a:r>
            </a:p>
          </p:txBody>
        </p:sp>
        <p:sp>
          <p:nvSpPr>
            <p:cNvPr id="56337" name="Rectangle 17"/>
            <p:cNvSpPr>
              <a:spLocks noChangeArrowheads="1"/>
            </p:cNvSpPr>
            <p:nvPr/>
          </p:nvSpPr>
          <p:spPr bwMode="auto">
            <a:xfrm>
              <a:off x="4325" y="2312"/>
              <a:ext cx="1005" cy="39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Datagram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Networks</a:t>
              </a:r>
            </a:p>
          </p:txBody>
        </p:sp>
        <p:grpSp>
          <p:nvGrpSpPr>
            <p:cNvPr id="56338" name="Group 18"/>
            <p:cNvGrpSpPr>
              <a:grpSpLocks/>
            </p:cNvGrpSpPr>
            <p:nvPr/>
          </p:nvGrpSpPr>
          <p:grpSpPr bwMode="auto">
            <a:xfrm>
              <a:off x="3574" y="1955"/>
              <a:ext cx="1184" cy="361"/>
              <a:chOff x="1009" y="1954"/>
              <a:chExt cx="1184" cy="361"/>
            </a:xfrm>
          </p:grpSpPr>
          <p:grpSp>
            <p:nvGrpSpPr>
              <p:cNvPr id="56339" name="Group 19"/>
              <p:cNvGrpSpPr>
                <a:grpSpLocks/>
              </p:cNvGrpSpPr>
              <p:nvPr/>
            </p:nvGrpSpPr>
            <p:grpSpPr bwMode="auto">
              <a:xfrm>
                <a:off x="1009" y="2114"/>
                <a:ext cx="1184" cy="201"/>
                <a:chOff x="1009" y="2114"/>
                <a:chExt cx="1184" cy="201"/>
              </a:xfrm>
            </p:grpSpPr>
            <p:sp>
              <p:nvSpPr>
                <p:cNvPr id="56341" name="Line 20"/>
                <p:cNvSpPr>
                  <a:spLocks noChangeShapeType="1"/>
                </p:cNvSpPr>
                <p:nvPr/>
              </p:nvSpPr>
              <p:spPr bwMode="auto">
                <a:xfrm>
                  <a:off x="1009" y="2118"/>
                  <a:ext cx="117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42" name="Line 21"/>
                <p:cNvSpPr>
                  <a:spLocks noChangeShapeType="1"/>
                </p:cNvSpPr>
                <p:nvPr/>
              </p:nvSpPr>
              <p:spPr bwMode="auto">
                <a:xfrm>
                  <a:off x="2193" y="2129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56343" name="Line 22"/>
                <p:cNvSpPr>
                  <a:spLocks noChangeShapeType="1"/>
                </p:cNvSpPr>
                <p:nvPr/>
              </p:nvSpPr>
              <p:spPr bwMode="auto">
                <a:xfrm>
                  <a:off x="1010" y="2114"/>
                  <a:ext cx="0" cy="186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sp>
            <p:nvSpPr>
              <p:cNvPr id="56340" name="Line 23"/>
              <p:cNvSpPr>
                <a:spLocks noChangeShapeType="1"/>
              </p:cNvSpPr>
              <p:nvPr/>
            </p:nvSpPr>
            <p:spPr bwMode="auto">
              <a:xfrm>
                <a:off x="1588" y="1954"/>
                <a:ext cx="0" cy="16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6328" name="Group 24"/>
          <p:cNvGrpSpPr>
            <a:grpSpLocks/>
          </p:cNvGrpSpPr>
          <p:nvPr/>
        </p:nvGrpSpPr>
        <p:grpSpPr bwMode="auto">
          <a:xfrm>
            <a:off x="2589213" y="1947863"/>
            <a:ext cx="3816350" cy="573087"/>
            <a:chOff x="1009" y="1954"/>
            <a:chExt cx="1184" cy="361"/>
          </a:xfrm>
        </p:grpSpPr>
        <p:grpSp>
          <p:nvGrpSpPr>
            <p:cNvPr id="56330" name="Group 25"/>
            <p:cNvGrpSpPr>
              <a:grpSpLocks/>
            </p:cNvGrpSpPr>
            <p:nvPr/>
          </p:nvGrpSpPr>
          <p:grpSpPr bwMode="auto">
            <a:xfrm>
              <a:off x="1009" y="2114"/>
              <a:ext cx="1184" cy="201"/>
              <a:chOff x="1009" y="2114"/>
              <a:chExt cx="1184" cy="201"/>
            </a:xfrm>
          </p:grpSpPr>
          <p:sp>
            <p:nvSpPr>
              <p:cNvPr id="56332" name="Line 26"/>
              <p:cNvSpPr>
                <a:spLocks noChangeShapeType="1"/>
              </p:cNvSpPr>
              <p:nvPr/>
            </p:nvSpPr>
            <p:spPr bwMode="auto">
              <a:xfrm>
                <a:off x="1009" y="2118"/>
                <a:ext cx="1179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333" name="Line 27"/>
              <p:cNvSpPr>
                <a:spLocks noChangeShapeType="1"/>
              </p:cNvSpPr>
              <p:nvPr/>
            </p:nvSpPr>
            <p:spPr bwMode="auto">
              <a:xfrm>
                <a:off x="2193" y="2129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6334" name="Line 28"/>
              <p:cNvSpPr>
                <a:spLocks noChangeShapeType="1"/>
              </p:cNvSpPr>
              <p:nvPr/>
            </p:nvSpPr>
            <p:spPr bwMode="auto">
              <a:xfrm>
                <a:off x="1010" y="2114"/>
                <a:ext cx="0" cy="18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56331" name="Line 29"/>
            <p:cNvSpPr>
              <a:spLocks noChangeShapeType="1"/>
            </p:cNvSpPr>
            <p:nvPr/>
          </p:nvSpPr>
          <p:spPr bwMode="auto">
            <a:xfrm>
              <a:off x="1588" y="1954"/>
              <a:ext cx="0" cy="16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6329" name="Text Box 30"/>
          <p:cNvSpPr txBox="1">
            <a:spLocks noChangeArrowheads="1"/>
          </p:cNvSpPr>
          <p:nvPr/>
        </p:nvSpPr>
        <p:spPr bwMode="auto">
          <a:xfrm>
            <a:off x="409575" y="4997450"/>
            <a:ext cx="8734425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en-US" sz="2000">
                <a:latin typeface="Comic Sans MS" pitchFamily="66" charset="0"/>
              </a:rPr>
              <a:t> Datagram network cannot be charecterized either connection-oriented or connectionless.</a:t>
            </a:r>
          </a:p>
          <a:p>
            <a:pPr>
              <a:buFontTx/>
              <a:buChar char="•"/>
            </a:pPr>
            <a:r>
              <a:rPr lang="en-US" sz="2000">
                <a:latin typeface="Comic Sans MS" pitchFamily="66" charset="0"/>
              </a:rPr>
              <a:t> Internet provides both connection-oriented (TCP) and </a:t>
            </a:r>
          </a:p>
          <a:p>
            <a:r>
              <a:rPr lang="en-US" sz="2000">
                <a:latin typeface="Comic Sans MS" pitchFamily="66" charset="0"/>
              </a:rPr>
              <a:t>connectionless services (UDP) to apps.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229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9711938-21A6-4574-AEA6-686FA695845A}" type="slidenum">
              <a:rPr lang="en-US" smtClean="0"/>
              <a:pPr/>
              <a:t>24</a:t>
            </a:fld>
            <a:endParaRPr lang="en-US" smtClean="0"/>
          </a:p>
        </p:txBody>
      </p:sp>
      <p:sp>
        <p:nvSpPr>
          <p:cNvPr id="122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Packet loss</a:t>
            </a:r>
          </a:p>
        </p:txBody>
      </p:sp>
      <p:sp>
        <p:nvSpPr>
          <p:cNvPr id="122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54013" y="1546225"/>
            <a:ext cx="8394700" cy="4648200"/>
          </a:xfrm>
        </p:spPr>
        <p:txBody>
          <a:bodyPr/>
          <a:lstStyle/>
          <a:p>
            <a:r>
              <a:rPr lang="en-US" smtClean="0"/>
              <a:t>queue (aka buffer) preceding link has finite capacity</a:t>
            </a:r>
          </a:p>
          <a:p>
            <a:r>
              <a:rPr lang="en-US" smtClean="0"/>
              <a:t>packet arriving to full queue dropped (aka lost)</a:t>
            </a:r>
          </a:p>
          <a:p>
            <a:r>
              <a:rPr lang="en-US" smtClean="0"/>
              <a:t>lost packet may be retransmitted by previous node, by source end system, or not at all</a:t>
            </a:r>
          </a:p>
        </p:txBody>
      </p:sp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2051050" y="5346700"/>
          <a:ext cx="646113" cy="533400"/>
        </p:xfrm>
        <a:graphic>
          <a:graphicData uri="http://schemas.openxmlformats.org/presentationml/2006/ole">
            <p:oleObj spid="_x0000_s12290" name="Clip" r:id="rId4" imgW="1305000" imgH="1085760" progId="MS_ClipArt_Gallery.2">
              <p:embed/>
            </p:oleObj>
          </a:graphicData>
        </a:graphic>
      </p:graphicFrame>
      <p:sp>
        <p:nvSpPr>
          <p:cNvPr id="12296" name="Oval 6"/>
          <p:cNvSpPr>
            <a:spLocks noChangeArrowheads="1"/>
          </p:cNvSpPr>
          <p:nvPr/>
        </p:nvSpPr>
        <p:spPr bwMode="auto">
          <a:xfrm>
            <a:off x="3092450" y="5105400"/>
            <a:ext cx="1198563" cy="369888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297" name="Rectangle 7"/>
          <p:cNvSpPr>
            <a:spLocks noChangeArrowheads="1"/>
          </p:cNvSpPr>
          <p:nvPr/>
        </p:nvSpPr>
        <p:spPr bwMode="auto">
          <a:xfrm>
            <a:off x="3092450" y="5037138"/>
            <a:ext cx="1198563" cy="263525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12298" name="Oval 8"/>
          <p:cNvSpPr>
            <a:spLocks noChangeArrowheads="1"/>
          </p:cNvSpPr>
          <p:nvPr/>
        </p:nvSpPr>
        <p:spPr bwMode="auto">
          <a:xfrm>
            <a:off x="3101975" y="4808538"/>
            <a:ext cx="1198563" cy="430212"/>
          </a:xfrm>
          <a:prstGeom prst="ellipse">
            <a:avLst/>
          </a:prstGeom>
          <a:solidFill>
            <a:schemeClr val="hlink"/>
          </a:solidFill>
          <a:ln w="12700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2299" name="Group 9"/>
          <p:cNvGrpSpPr>
            <a:grpSpLocks/>
          </p:cNvGrpSpPr>
          <p:nvPr/>
        </p:nvGrpSpPr>
        <p:grpSpPr bwMode="auto">
          <a:xfrm>
            <a:off x="3448050" y="4838700"/>
            <a:ext cx="498475" cy="119063"/>
            <a:chOff x="2208" y="2184"/>
            <a:chExt cx="176" cy="69"/>
          </a:xfrm>
        </p:grpSpPr>
        <p:grpSp>
          <p:nvGrpSpPr>
            <p:cNvPr id="12325" name="Group 10"/>
            <p:cNvGrpSpPr>
              <a:grpSpLocks/>
            </p:cNvGrpSpPr>
            <p:nvPr/>
          </p:nvGrpSpPr>
          <p:grpSpPr bwMode="auto">
            <a:xfrm>
              <a:off x="2208" y="2185"/>
              <a:ext cx="176" cy="68"/>
              <a:chOff x="2848" y="848"/>
              <a:chExt cx="140" cy="98"/>
            </a:xfrm>
          </p:grpSpPr>
          <p:sp>
            <p:nvSpPr>
              <p:cNvPr id="12330" name="Line 1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1" name="Line 1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32" name="Line 1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2326" name="Group 14"/>
            <p:cNvGrpSpPr>
              <a:grpSpLocks/>
            </p:cNvGrpSpPr>
            <p:nvPr/>
          </p:nvGrpSpPr>
          <p:grpSpPr bwMode="auto">
            <a:xfrm flipV="1">
              <a:off x="2208" y="2184"/>
              <a:ext cx="176" cy="68"/>
              <a:chOff x="2848" y="848"/>
              <a:chExt cx="140" cy="98"/>
            </a:xfrm>
          </p:grpSpPr>
          <p:sp>
            <p:nvSpPr>
              <p:cNvPr id="12327" name="Line 1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8" name="Line 1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29" name="Line 1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2291" name="Object 3"/>
          <p:cNvGraphicFramePr>
            <a:graphicFrameLocks noChangeAspect="1"/>
          </p:cNvGraphicFramePr>
          <p:nvPr/>
        </p:nvGraphicFramePr>
        <p:xfrm>
          <a:off x="1736725" y="4337050"/>
          <a:ext cx="646113" cy="533400"/>
        </p:xfrm>
        <a:graphic>
          <a:graphicData uri="http://schemas.openxmlformats.org/presentationml/2006/ole">
            <p:oleObj spid="_x0000_s12291" name="Clip" r:id="rId5" imgW="1305000" imgH="1085760" progId="MS_ClipArt_Gallery.2">
              <p:embed/>
            </p:oleObj>
          </a:graphicData>
        </a:graphic>
      </p:graphicFrame>
      <p:sp>
        <p:nvSpPr>
          <p:cNvPr id="12300" name="Line 23"/>
          <p:cNvSpPr>
            <a:spLocks noChangeShapeType="1"/>
          </p:cNvSpPr>
          <p:nvPr/>
        </p:nvSpPr>
        <p:spPr bwMode="auto">
          <a:xfrm>
            <a:off x="2362200" y="4743450"/>
            <a:ext cx="5048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1" name="Line 24"/>
          <p:cNvSpPr>
            <a:spLocks noChangeShapeType="1"/>
          </p:cNvSpPr>
          <p:nvPr/>
        </p:nvSpPr>
        <p:spPr bwMode="auto">
          <a:xfrm flipV="1">
            <a:off x="2667000" y="5729288"/>
            <a:ext cx="195263" cy="4762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2" name="Line 25"/>
          <p:cNvSpPr>
            <a:spLocks noChangeShapeType="1"/>
          </p:cNvSpPr>
          <p:nvPr/>
        </p:nvSpPr>
        <p:spPr bwMode="auto">
          <a:xfrm>
            <a:off x="4286250" y="5162550"/>
            <a:ext cx="1933575" cy="95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3" name="Line 26"/>
          <p:cNvSpPr>
            <a:spLocks noChangeShapeType="1"/>
          </p:cNvSpPr>
          <p:nvPr/>
        </p:nvSpPr>
        <p:spPr bwMode="auto">
          <a:xfrm flipH="1">
            <a:off x="2867025" y="4733925"/>
            <a:ext cx="0" cy="1000125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4" name="Line 27"/>
          <p:cNvSpPr>
            <a:spLocks noChangeShapeType="1"/>
          </p:cNvSpPr>
          <p:nvPr/>
        </p:nvSpPr>
        <p:spPr bwMode="auto">
          <a:xfrm>
            <a:off x="2876550" y="5167313"/>
            <a:ext cx="200025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5" name="Rectangle 28"/>
          <p:cNvSpPr>
            <a:spLocks noChangeArrowheads="1"/>
          </p:cNvSpPr>
          <p:nvPr/>
        </p:nvSpPr>
        <p:spPr bwMode="auto">
          <a:xfrm>
            <a:off x="5205413" y="496252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6" name="Rectangle 29"/>
          <p:cNvSpPr>
            <a:spLocks noChangeArrowheads="1"/>
          </p:cNvSpPr>
          <p:nvPr/>
        </p:nvSpPr>
        <p:spPr bwMode="auto">
          <a:xfrm>
            <a:off x="395287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7" name="Rectangle 30"/>
          <p:cNvSpPr>
            <a:spLocks noChangeArrowheads="1"/>
          </p:cNvSpPr>
          <p:nvPr/>
        </p:nvSpPr>
        <p:spPr bwMode="auto">
          <a:xfrm>
            <a:off x="4114800" y="5033963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8" name="Rectangle 31"/>
          <p:cNvSpPr>
            <a:spLocks noChangeArrowheads="1"/>
          </p:cNvSpPr>
          <p:nvPr/>
        </p:nvSpPr>
        <p:spPr bwMode="auto">
          <a:xfrm>
            <a:off x="2805113" y="5208588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09" name="Freeform 32"/>
          <p:cNvSpPr>
            <a:spLocks/>
          </p:cNvSpPr>
          <p:nvPr/>
        </p:nvSpPr>
        <p:spPr bwMode="auto">
          <a:xfrm>
            <a:off x="2903538" y="5087938"/>
            <a:ext cx="228600" cy="103187"/>
          </a:xfrm>
          <a:custGeom>
            <a:avLst/>
            <a:gdLst>
              <a:gd name="T0" fmla="*/ 0 w 111"/>
              <a:gd name="T1" fmla="*/ 2147483647 h 67"/>
              <a:gd name="T2" fmla="*/ 0 w 111"/>
              <a:gd name="T3" fmla="*/ 0 h 67"/>
              <a:gd name="T4" fmla="*/ 2147483647 w 111"/>
              <a:gd name="T5" fmla="*/ 2147483647 h 67"/>
              <a:gd name="T6" fmla="*/ 0 60000 65536"/>
              <a:gd name="T7" fmla="*/ 0 60000 65536"/>
              <a:gd name="T8" fmla="*/ 0 60000 65536"/>
              <a:gd name="T9" fmla="*/ 0 w 111"/>
              <a:gd name="T10" fmla="*/ 0 h 67"/>
              <a:gd name="T11" fmla="*/ 111 w 111"/>
              <a:gd name="T12" fmla="*/ 67 h 6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11" h="67">
                <a:moveTo>
                  <a:pt x="0" y="67"/>
                </a:moveTo>
                <a:lnTo>
                  <a:pt x="0" y="0"/>
                </a:lnTo>
                <a:lnTo>
                  <a:pt x="111" y="1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0" name="Line 33"/>
          <p:cNvSpPr>
            <a:spLocks noChangeShapeType="1"/>
          </p:cNvSpPr>
          <p:nvPr/>
        </p:nvSpPr>
        <p:spPr bwMode="auto">
          <a:xfrm flipV="1">
            <a:off x="2809875" y="5451475"/>
            <a:ext cx="0" cy="176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1" name="Text Box 35"/>
          <p:cNvSpPr txBox="1">
            <a:spLocks noChangeArrowheads="1"/>
          </p:cNvSpPr>
          <p:nvPr/>
        </p:nvSpPr>
        <p:spPr bwMode="auto">
          <a:xfrm>
            <a:off x="1384300" y="436086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1"/>
                </a:solidFill>
                <a:latin typeface="Comic Sans MS" pitchFamily="66" charset="0"/>
              </a:rPr>
              <a:t>A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2" name="Text Box 36"/>
          <p:cNvSpPr txBox="1">
            <a:spLocks noChangeArrowheads="1"/>
          </p:cNvSpPr>
          <p:nvPr/>
        </p:nvSpPr>
        <p:spPr bwMode="auto">
          <a:xfrm>
            <a:off x="1660525" y="5380038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B</a:t>
            </a:r>
            <a:endParaRPr lang="en-US">
              <a:solidFill>
                <a:schemeClr val="accent1"/>
              </a:solidFill>
            </a:endParaRPr>
          </a:p>
        </p:txBody>
      </p:sp>
      <p:sp>
        <p:nvSpPr>
          <p:cNvPr id="12313" name="Text Box 40"/>
          <p:cNvSpPr txBox="1">
            <a:spLocks noChangeArrowheads="1"/>
          </p:cNvSpPr>
          <p:nvPr/>
        </p:nvSpPr>
        <p:spPr bwMode="auto">
          <a:xfrm>
            <a:off x="4765675" y="420370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being transmitted</a:t>
            </a:r>
            <a:endParaRPr lang="en-US" sz="1800"/>
          </a:p>
        </p:txBody>
      </p:sp>
      <p:sp>
        <p:nvSpPr>
          <p:cNvPr id="12314" name="Line 41"/>
          <p:cNvSpPr>
            <a:spLocks noChangeShapeType="1"/>
          </p:cNvSpPr>
          <p:nvPr/>
        </p:nvSpPr>
        <p:spPr bwMode="auto">
          <a:xfrm rot="10800000" flipV="1">
            <a:off x="4283075" y="4495800"/>
            <a:ext cx="727075" cy="577850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5" name="Rectangle 56"/>
          <p:cNvSpPr>
            <a:spLocks noChangeArrowheads="1"/>
          </p:cNvSpPr>
          <p:nvPr/>
        </p:nvSpPr>
        <p:spPr bwMode="auto">
          <a:xfrm>
            <a:off x="3789363" y="5032375"/>
            <a:ext cx="147637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6" name="Rectangle 57"/>
          <p:cNvSpPr>
            <a:spLocks noChangeArrowheads="1"/>
          </p:cNvSpPr>
          <p:nvPr/>
        </p:nvSpPr>
        <p:spPr bwMode="auto">
          <a:xfrm>
            <a:off x="36274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7" name="Rectangle 58"/>
          <p:cNvSpPr>
            <a:spLocks noChangeArrowheads="1"/>
          </p:cNvSpPr>
          <p:nvPr/>
        </p:nvSpPr>
        <p:spPr bwMode="auto">
          <a:xfrm>
            <a:off x="3462338" y="5032375"/>
            <a:ext cx="147637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8" name="Rectangle 59"/>
          <p:cNvSpPr>
            <a:spLocks noChangeArrowheads="1"/>
          </p:cNvSpPr>
          <p:nvPr/>
        </p:nvSpPr>
        <p:spPr bwMode="auto">
          <a:xfrm>
            <a:off x="3298825" y="5032375"/>
            <a:ext cx="147638" cy="2000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19" name="Rectangle 61"/>
          <p:cNvSpPr>
            <a:spLocks noChangeArrowheads="1"/>
          </p:cNvSpPr>
          <p:nvPr/>
        </p:nvSpPr>
        <p:spPr bwMode="auto">
          <a:xfrm>
            <a:off x="3133725" y="5033963"/>
            <a:ext cx="147638" cy="20002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0" name="Rectangle 62"/>
          <p:cNvSpPr>
            <a:spLocks noChangeArrowheads="1"/>
          </p:cNvSpPr>
          <p:nvPr/>
        </p:nvSpPr>
        <p:spPr bwMode="auto">
          <a:xfrm>
            <a:off x="3105150" y="5010150"/>
            <a:ext cx="1171575" cy="2428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1" name="Line 63"/>
          <p:cNvSpPr>
            <a:spLocks noChangeShapeType="1"/>
          </p:cNvSpPr>
          <p:nvPr/>
        </p:nvSpPr>
        <p:spPr bwMode="auto">
          <a:xfrm rot="10800000">
            <a:off x="3008313" y="5448300"/>
            <a:ext cx="771525" cy="3968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2322" name="Text Box 64"/>
          <p:cNvSpPr txBox="1">
            <a:spLocks noChangeArrowheads="1"/>
          </p:cNvSpPr>
          <p:nvPr/>
        </p:nvSpPr>
        <p:spPr bwMode="auto">
          <a:xfrm>
            <a:off x="3708400" y="5661025"/>
            <a:ext cx="207803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packet arriving to</a:t>
            </a:r>
          </a:p>
          <a:p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full buffer</a:t>
            </a:r>
            <a:r>
              <a:rPr lang="en-US" sz="1800">
                <a:latin typeface="Comic Sans MS" pitchFamily="66" charset="0"/>
              </a:rPr>
              <a:t> </a:t>
            </a: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is </a:t>
            </a:r>
            <a:r>
              <a:rPr lang="en-US" sz="1800" i="1">
                <a:solidFill>
                  <a:srgbClr val="FF0000"/>
                </a:solidFill>
                <a:latin typeface="Comic Sans MS" pitchFamily="66" charset="0"/>
              </a:rPr>
              <a:t>lost</a:t>
            </a:r>
          </a:p>
        </p:txBody>
      </p:sp>
      <p:sp>
        <p:nvSpPr>
          <p:cNvPr id="12323" name="Text Box 65"/>
          <p:cNvSpPr txBox="1">
            <a:spLocks noChangeArrowheads="1"/>
          </p:cNvSpPr>
          <p:nvPr/>
        </p:nvSpPr>
        <p:spPr bwMode="auto">
          <a:xfrm>
            <a:off x="2946400" y="4022725"/>
            <a:ext cx="16398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buffer </a:t>
            </a:r>
          </a:p>
          <a:p>
            <a:pPr algn="ctr"/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(waiting area)</a:t>
            </a:r>
            <a:endParaRPr lang="en-US" sz="1800"/>
          </a:p>
        </p:txBody>
      </p:sp>
      <p:sp>
        <p:nvSpPr>
          <p:cNvPr id="12324" name="Line 66"/>
          <p:cNvSpPr>
            <a:spLocks noChangeShapeType="1"/>
          </p:cNvSpPr>
          <p:nvPr/>
        </p:nvSpPr>
        <p:spPr bwMode="auto">
          <a:xfrm>
            <a:off x="3238500" y="4619625"/>
            <a:ext cx="0" cy="333375"/>
          </a:xfrm>
          <a:prstGeom prst="line">
            <a:avLst/>
          </a:prstGeom>
          <a:noFill/>
          <a:ln w="9525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331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BCF4A68-FF13-4325-9441-5CA8A2F482DB}" type="slidenum">
              <a:rPr lang="en-US" smtClean="0"/>
              <a:pPr/>
              <a:t>25</a:t>
            </a:fld>
            <a:endParaRPr lang="en-US" smtClean="0"/>
          </a:p>
        </p:txBody>
      </p:sp>
      <p:sp>
        <p:nvSpPr>
          <p:cNvPr id="13317" name="Line 321"/>
          <p:cNvSpPr>
            <a:spLocks noChangeShapeType="1"/>
          </p:cNvSpPr>
          <p:nvPr/>
        </p:nvSpPr>
        <p:spPr bwMode="auto">
          <a:xfrm>
            <a:off x="1441450" y="4530725"/>
            <a:ext cx="63166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</a:t>
            </a:r>
          </a:p>
        </p:txBody>
      </p:sp>
      <p:sp>
        <p:nvSpPr>
          <p:cNvPr id="133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7772400" cy="4648200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throughput:</a:t>
            </a:r>
            <a:r>
              <a:rPr lang="en-US" smtClean="0"/>
              <a:t> rate (bits/time unit) at which bits transferred between sender/receiver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instantaneous</a:t>
            </a:r>
            <a:r>
              <a:rPr lang="en-US" i="1" smtClean="0"/>
              <a:t>:</a:t>
            </a:r>
            <a:r>
              <a:rPr lang="en-US" smtClean="0"/>
              <a:t> rate at given point in time</a:t>
            </a:r>
          </a:p>
          <a:p>
            <a:pPr lvl="1"/>
            <a:r>
              <a:rPr lang="en-US" i="1" smtClean="0">
                <a:solidFill>
                  <a:srgbClr val="FF3300"/>
                </a:solidFill>
              </a:rPr>
              <a:t>average:</a:t>
            </a:r>
            <a:r>
              <a:rPr lang="en-US" smtClean="0"/>
              <a:t> rate over longer period of time</a:t>
            </a:r>
          </a:p>
        </p:txBody>
      </p:sp>
      <p:grpSp>
        <p:nvGrpSpPr>
          <p:cNvPr id="13320" name="Group 246"/>
          <p:cNvGrpSpPr>
            <a:grpSpLocks/>
          </p:cNvGrpSpPr>
          <p:nvPr/>
        </p:nvGrpSpPr>
        <p:grpSpPr bwMode="auto">
          <a:xfrm>
            <a:off x="3806825" y="4394200"/>
            <a:ext cx="1055688" cy="360363"/>
            <a:chOff x="3600" y="219"/>
            <a:chExt cx="360" cy="175"/>
          </a:xfrm>
        </p:grpSpPr>
        <p:sp>
          <p:nvSpPr>
            <p:cNvPr id="13355" name="Oval 24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6" name="Line 24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7" name="Line 24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8" name="Rectangle 25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3359" name="Oval 25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3360" name="Group 25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3365" name="Line 2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6" name="Line 2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7" name="Line 2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3361" name="Group 25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3362" name="Line 2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3" name="Line 2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64" name="Line 2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3314" name="Object 2"/>
          <p:cNvGraphicFramePr>
            <a:graphicFrameLocks noChangeAspect="1"/>
          </p:cNvGraphicFramePr>
          <p:nvPr/>
        </p:nvGraphicFramePr>
        <p:xfrm>
          <a:off x="7721600" y="4062413"/>
          <a:ext cx="785813" cy="655637"/>
        </p:xfrm>
        <a:graphic>
          <a:graphicData uri="http://schemas.openxmlformats.org/presentationml/2006/ole">
            <p:oleObj spid="_x0000_s13314" name="Clip" r:id="rId3" imgW="1305000" imgH="1085760" progId="MS_ClipArt_Gallery.2">
              <p:embed/>
            </p:oleObj>
          </a:graphicData>
        </a:graphic>
      </p:graphicFrame>
      <p:grpSp>
        <p:nvGrpSpPr>
          <p:cNvPr id="13321" name="Group 300"/>
          <p:cNvGrpSpPr>
            <a:grpSpLocks/>
          </p:cNvGrpSpPr>
          <p:nvPr/>
        </p:nvGrpSpPr>
        <p:grpSpPr bwMode="auto">
          <a:xfrm>
            <a:off x="942975" y="3981450"/>
            <a:ext cx="374650" cy="838200"/>
            <a:chOff x="4180" y="783"/>
            <a:chExt cx="150" cy="307"/>
          </a:xfrm>
        </p:grpSpPr>
        <p:sp>
          <p:nvSpPr>
            <p:cNvPr id="13347" name="AutoShape 30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8" name="Rectangle 30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49" name="Rectangle 30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0" name="AutoShape 30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1" name="Line 30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2" name="Line 30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3" name="Rectangle 30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3354" name="Rectangle 30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3322" name="Text Box 325"/>
          <p:cNvSpPr txBox="1">
            <a:spLocks noChangeArrowheads="1"/>
          </p:cNvSpPr>
          <p:nvPr/>
        </p:nvSpPr>
        <p:spPr bwMode="auto">
          <a:xfrm>
            <a:off x="242888" y="5043488"/>
            <a:ext cx="21272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server, with</a:t>
            </a:r>
          </a:p>
          <a:p>
            <a:pPr algn="ctr"/>
            <a:r>
              <a:rPr lang="en-US" sz="2000">
                <a:latin typeface="Comic Sans MS" pitchFamily="66" charset="0"/>
              </a:rPr>
              <a:t>file of F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to send to client</a:t>
            </a:r>
          </a:p>
        </p:txBody>
      </p:sp>
      <p:sp>
        <p:nvSpPr>
          <p:cNvPr id="13323" name="AutoShape 327"/>
          <p:cNvSpPr>
            <a:spLocks noChangeArrowheads="1"/>
          </p:cNvSpPr>
          <p:nvPr/>
        </p:nvSpPr>
        <p:spPr bwMode="auto">
          <a:xfrm>
            <a:off x="419100" y="3641725"/>
            <a:ext cx="449263" cy="581025"/>
          </a:xfrm>
          <a:prstGeom prst="can">
            <a:avLst>
              <a:gd name="adj" fmla="val 2614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24" name="Text Box 328"/>
          <p:cNvSpPr txBox="1">
            <a:spLocks noChangeArrowheads="1"/>
          </p:cNvSpPr>
          <p:nvPr/>
        </p:nvSpPr>
        <p:spPr bwMode="auto">
          <a:xfrm>
            <a:off x="2674938" y="4973638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3325" name="Text Box 329"/>
          <p:cNvSpPr txBox="1">
            <a:spLocks noChangeArrowheads="1"/>
          </p:cNvSpPr>
          <p:nvPr/>
        </p:nvSpPr>
        <p:spPr bwMode="auto">
          <a:xfrm>
            <a:off x="5543550" y="4970463"/>
            <a:ext cx="1651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link capacity</a:t>
            </a:r>
          </a:p>
          <a:p>
            <a:pPr algn="ctr"/>
            <a:r>
              <a:rPr lang="en-US" sz="2000">
                <a:latin typeface="Comic Sans MS" pitchFamily="66" charset="0"/>
              </a:rPr>
              <a:t> R</a:t>
            </a:r>
            <a:r>
              <a:rPr lang="en-US" sz="2800" baseline="-25000">
                <a:latin typeface="Comic Sans MS" pitchFamily="66" charset="0"/>
              </a:rPr>
              <a:t>c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grpSp>
        <p:nvGrpSpPr>
          <p:cNvPr id="6" name="Group 338"/>
          <p:cNvGrpSpPr>
            <a:grpSpLocks/>
          </p:cNvGrpSpPr>
          <p:nvPr/>
        </p:nvGrpSpPr>
        <p:grpSpPr bwMode="auto">
          <a:xfrm>
            <a:off x="1404938" y="4371975"/>
            <a:ext cx="3568700" cy="1676400"/>
            <a:chOff x="913" y="2726"/>
            <a:chExt cx="2248" cy="1056"/>
          </a:xfrm>
        </p:grpSpPr>
        <p:grpSp>
          <p:nvGrpSpPr>
            <p:cNvPr id="13341" name="Group 335"/>
            <p:cNvGrpSpPr>
              <a:grpSpLocks/>
            </p:cNvGrpSpPr>
            <p:nvPr/>
          </p:nvGrpSpPr>
          <p:grpSpPr bwMode="auto">
            <a:xfrm>
              <a:off x="913" y="2726"/>
              <a:ext cx="1463" cy="247"/>
              <a:chOff x="2249" y="3430"/>
              <a:chExt cx="1389" cy="256"/>
            </a:xfrm>
          </p:grpSpPr>
          <p:sp>
            <p:nvSpPr>
              <p:cNvPr id="255309" name="Oval 33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08" name="Rectangle 332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45" name="Oval 331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10" name="Rectangle 334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42" name="Text Box 336"/>
            <p:cNvSpPr txBox="1">
              <a:spLocks noChangeArrowheads="1"/>
            </p:cNvSpPr>
            <p:nvPr/>
          </p:nvSpPr>
          <p:spPr bwMode="auto">
            <a:xfrm>
              <a:off x="1392" y="3148"/>
              <a:ext cx="1769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27" name="Line 337"/>
          <p:cNvSpPr>
            <a:spLocks noChangeShapeType="1"/>
          </p:cNvSpPr>
          <p:nvPr/>
        </p:nvSpPr>
        <p:spPr bwMode="auto">
          <a:xfrm flipH="1" flipV="1">
            <a:off x="2801938" y="4614863"/>
            <a:ext cx="477837" cy="45085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8" name="Line 347"/>
          <p:cNvSpPr>
            <a:spLocks noChangeShapeType="1"/>
          </p:cNvSpPr>
          <p:nvPr/>
        </p:nvSpPr>
        <p:spPr bwMode="auto">
          <a:xfrm flipH="1" flipV="1">
            <a:off x="5834063" y="4557713"/>
            <a:ext cx="479425" cy="5222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3329" name="AutoShape 349"/>
          <p:cNvSpPr>
            <a:spLocks noChangeArrowheads="1"/>
          </p:cNvSpPr>
          <p:nvPr/>
        </p:nvSpPr>
        <p:spPr bwMode="auto">
          <a:xfrm flipV="1">
            <a:off x="508000" y="4064000"/>
            <a:ext cx="974725" cy="720725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0" name="AutoShape 350"/>
          <p:cNvSpPr>
            <a:spLocks noChangeArrowheads="1"/>
          </p:cNvSpPr>
          <p:nvPr/>
        </p:nvSpPr>
        <p:spPr bwMode="auto">
          <a:xfrm>
            <a:off x="7286625" y="4325938"/>
            <a:ext cx="889000" cy="485775"/>
          </a:xfrm>
          <a:prstGeom prst="rightArrow">
            <a:avLst>
              <a:gd name="adj1" fmla="val 50000"/>
              <a:gd name="adj2" fmla="val 4575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8" name="Group 348"/>
          <p:cNvGrpSpPr>
            <a:grpSpLocks/>
          </p:cNvGrpSpPr>
          <p:nvPr/>
        </p:nvGrpSpPr>
        <p:grpSpPr bwMode="auto">
          <a:xfrm>
            <a:off x="4910138" y="4248150"/>
            <a:ext cx="3178175" cy="1822450"/>
            <a:chOff x="3093" y="2676"/>
            <a:chExt cx="2002" cy="1148"/>
          </a:xfrm>
        </p:grpSpPr>
        <p:grpSp>
          <p:nvGrpSpPr>
            <p:cNvPr id="13335" name="Group 341"/>
            <p:cNvGrpSpPr>
              <a:grpSpLocks/>
            </p:cNvGrpSpPr>
            <p:nvPr/>
          </p:nvGrpSpPr>
          <p:grpSpPr bwMode="auto">
            <a:xfrm>
              <a:off x="3093" y="2676"/>
              <a:ext cx="1765" cy="366"/>
              <a:chOff x="2249" y="3430"/>
              <a:chExt cx="1389" cy="256"/>
            </a:xfrm>
          </p:grpSpPr>
          <p:sp>
            <p:nvSpPr>
              <p:cNvPr id="255318" name="Oval 342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5319" name="Rectangle 343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3339" name="Oval 344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5321" name="Rectangle 345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3336" name="Text Box 346"/>
            <p:cNvSpPr txBox="1">
              <a:spLocks noChangeArrowheads="1"/>
            </p:cNvSpPr>
            <p:nvPr/>
          </p:nvSpPr>
          <p:spPr bwMode="auto">
            <a:xfrm>
              <a:off x="3235" y="3190"/>
              <a:ext cx="1860" cy="63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pipe that can carry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fluid at rate</a:t>
              </a:r>
            </a:p>
            <a:p>
              <a:pPr algn="ctr"/>
              <a:r>
                <a:rPr lang="en-US" sz="2000">
                  <a:latin typeface="Comic Sans MS" pitchFamily="66" charset="0"/>
                </a:rPr>
                <a:t>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bits/sec)</a:t>
              </a:r>
            </a:p>
          </p:txBody>
        </p:sp>
      </p:grpSp>
      <p:sp>
        <p:nvSpPr>
          <p:cNvPr id="13332" name="AutoShape 351"/>
          <p:cNvSpPr>
            <a:spLocks noChangeArrowheads="1"/>
          </p:cNvSpPr>
          <p:nvPr/>
        </p:nvSpPr>
        <p:spPr bwMode="auto">
          <a:xfrm>
            <a:off x="3708400" y="4319588"/>
            <a:ext cx="1484313" cy="485775"/>
          </a:xfrm>
          <a:prstGeom prst="rightArrow">
            <a:avLst>
              <a:gd name="adj1" fmla="val 50000"/>
              <a:gd name="adj2" fmla="val 7638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3333" name="Line 352"/>
          <p:cNvSpPr>
            <a:spLocks noChangeShapeType="1"/>
          </p:cNvSpPr>
          <p:nvPr/>
        </p:nvSpPr>
        <p:spPr bwMode="auto">
          <a:xfrm>
            <a:off x="1030288" y="4876800"/>
            <a:ext cx="0" cy="2174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5329" name="Text Box 353"/>
          <p:cNvSpPr txBox="1">
            <a:spLocks noChangeArrowheads="1"/>
          </p:cNvSpPr>
          <p:nvPr/>
        </p:nvSpPr>
        <p:spPr bwMode="auto">
          <a:xfrm>
            <a:off x="0" y="5067300"/>
            <a:ext cx="2319338" cy="10064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server sends bits </a:t>
            </a:r>
          </a:p>
          <a:p>
            <a:pPr algn="ctr"/>
            <a:r>
              <a:rPr lang="en-US" sz="2000">
                <a:latin typeface="Comic Sans MS" pitchFamily="66" charset="0"/>
              </a:rPr>
              <a:t>(fluid) into pipe</a:t>
            </a:r>
          </a:p>
          <a:p>
            <a:pPr algn="ctr"/>
            <a:endParaRPr lang="en-US" sz="2000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532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95F1A2C-90F9-4DDA-B0BC-AA593BE986DA}" type="slidenum">
              <a:rPr lang="en-US" smtClean="0"/>
              <a:pPr/>
              <a:t>26</a:t>
            </a:fld>
            <a:endParaRPr lang="en-US" smtClean="0"/>
          </a:p>
        </p:txBody>
      </p:sp>
      <p:sp>
        <p:nvSpPr>
          <p:cNvPr id="1434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Throughput (more)</a:t>
            </a:r>
          </a:p>
        </p:txBody>
      </p:sp>
      <p:sp>
        <p:nvSpPr>
          <p:cNvPr id="14343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519113" y="1447800"/>
            <a:ext cx="8150225" cy="554038"/>
          </a:xfrm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</a:t>
            </a:r>
            <a:r>
              <a:rPr lang="en-US" i="1" baseline="-25000" smtClean="0">
                <a:solidFill>
                  <a:srgbClr val="FF3300"/>
                </a:solidFill>
              </a:rPr>
              <a:t>s</a:t>
            </a:r>
            <a:r>
              <a:rPr lang="en-US" i="1" smtClean="0">
                <a:solidFill>
                  <a:srgbClr val="FF3300"/>
                </a:solidFill>
              </a:rPr>
              <a:t> &lt; R</a:t>
            </a:r>
            <a:r>
              <a:rPr lang="en-US" i="1" baseline="-25000" smtClean="0">
                <a:solidFill>
                  <a:srgbClr val="FF3300"/>
                </a:solidFill>
              </a:rPr>
              <a:t>c</a:t>
            </a:r>
            <a:r>
              <a:rPr lang="en-US" i="1" smtClean="0">
                <a:solidFill>
                  <a:srgbClr val="FF3300"/>
                </a:solidFill>
              </a:rPr>
              <a:t>  </a:t>
            </a:r>
            <a:r>
              <a:rPr lang="en-US" smtClean="0"/>
              <a:t>What is average end-end throughput?</a:t>
            </a:r>
          </a:p>
        </p:txBody>
      </p:sp>
      <p:sp>
        <p:nvSpPr>
          <p:cNvPr id="14344" name="Line 2"/>
          <p:cNvSpPr>
            <a:spLocks noChangeShapeType="1"/>
          </p:cNvSpPr>
          <p:nvPr/>
        </p:nvSpPr>
        <p:spPr bwMode="auto">
          <a:xfrm>
            <a:off x="2112963" y="2741613"/>
            <a:ext cx="5811837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14345" name="Group 5"/>
          <p:cNvGrpSpPr>
            <a:grpSpLocks/>
          </p:cNvGrpSpPr>
          <p:nvPr/>
        </p:nvGrpSpPr>
        <p:grpSpPr bwMode="auto">
          <a:xfrm>
            <a:off x="4289425" y="2633663"/>
            <a:ext cx="971550" cy="282575"/>
            <a:chOff x="3600" y="219"/>
            <a:chExt cx="360" cy="175"/>
          </a:xfrm>
        </p:grpSpPr>
        <p:sp>
          <p:nvSpPr>
            <p:cNvPr id="14418" name="Oval 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9" name="Line 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0" name="Line 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21" name="Rectangle 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4422" name="Oval 1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423" name="Group 1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4428" name="Line 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9" name="Line 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30" name="Line 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4424" name="Group 1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4425" name="Line 1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6" name="Line 1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27" name="Line 1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8104188" y="2454275"/>
          <a:ext cx="722312" cy="512763"/>
        </p:xfrm>
        <a:graphic>
          <a:graphicData uri="http://schemas.openxmlformats.org/presentationml/2006/ole">
            <p:oleObj spid="_x0000_s14338" name="Clip" r:id="rId3" imgW="1305000" imgH="1085760" progId="MS_ClipArt_Gallery.2">
              <p:embed/>
            </p:oleObj>
          </a:graphicData>
        </a:graphic>
      </p:graphicFrame>
      <p:grpSp>
        <p:nvGrpSpPr>
          <p:cNvPr id="14346" name="Group 20"/>
          <p:cNvGrpSpPr>
            <a:grpSpLocks/>
          </p:cNvGrpSpPr>
          <p:nvPr/>
        </p:nvGrpSpPr>
        <p:grpSpPr bwMode="auto">
          <a:xfrm>
            <a:off x="1655763" y="2311400"/>
            <a:ext cx="344487" cy="655638"/>
            <a:chOff x="4180" y="783"/>
            <a:chExt cx="150" cy="307"/>
          </a:xfrm>
        </p:grpSpPr>
        <p:sp>
          <p:nvSpPr>
            <p:cNvPr id="14410" name="AutoShape 2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1" name="Rectangle 2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2" name="Rectangle 2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3" name="AutoShape 2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4" name="Line 2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5" name="Line 2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6" name="Rectangle 2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417" name="Rectangle 2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4347" name="AutoShape 30"/>
          <p:cNvSpPr>
            <a:spLocks noChangeArrowheads="1"/>
          </p:cNvSpPr>
          <p:nvPr/>
        </p:nvSpPr>
        <p:spPr bwMode="auto">
          <a:xfrm>
            <a:off x="1173163" y="2044700"/>
            <a:ext cx="412750" cy="455613"/>
          </a:xfrm>
          <a:prstGeom prst="can">
            <a:avLst>
              <a:gd name="adj" fmla="val 22317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48" name="Group 34"/>
          <p:cNvGrpSpPr>
            <a:grpSpLocks/>
          </p:cNvGrpSpPr>
          <p:nvPr/>
        </p:nvGrpSpPr>
        <p:grpSpPr bwMode="auto">
          <a:xfrm>
            <a:off x="2066925" y="2606675"/>
            <a:ext cx="2136775" cy="307975"/>
            <a:chOff x="2249" y="3430"/>
            <a:chExt cx="1389" cy="256"/>
          </a:xfrm>
        </p:grpSpPr>
        <p:sp>
          <p:nvSpPr>
            <p:cNvPr id="256035" name="Oval 35"/>
            <p:cNvSpPr>
              <a:spLocks noChangeArrowheads="1"/>
            </p:cNvSpPr>
            <p:nvPr/>
          </p:nvSpPr>
          <p:spPr bwMode="auto">
            <a:xfrm>
              <a:off x="3569" y="3433"/>
              <a:ext cx="69" cy="253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256036" name="Rectangle 36"/>
            <p:cNvSpPr>
              <a:spLocks noChangeArrowheads="1"/>
            </p:cNvSpPr>
            <p:nvPr/>
          </p:nvSpPr>
          <p:spPr bwMode="auto">
            <a:xfrm>
              <a:off x="2275" y="3433"/>
              <a:ext cx="1326" cy="25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4408" name="Oval 37"/>
            <p:cNvSpPr>
              <a:spLocks noChangeArrowheads="1"/>
            </p:cNvSpPr>
            <p:nvPr/>
          </p:nvSpPr>
          <p:spPr bwMode="auto">
            <a:xfrm>
              <a:off x="2249" y="3430"/>
              <a:ext cx="69" cy="253"/>
            </a:xfrm>
            <a:prstGeom prst="ellipse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038" name="Rectangle 38"/>
            <p:cNvSpPr>
              <a:spLocks noChangeArrowheads="1"/>
            </p:cNvSpPr>
            <p:nvPr/>
          </p:nvSpPr>
          <p:spPr bwMode="auto">
            <a:xfrm>
              <a:off x="3562" y="3438"/>
              <a:ext cx="44" cy="245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50000">
                  <a:schemeClr val="folHlink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4349" name="Text Box 39"/>
          <p:cNvSpPr txBox="1">
            <a:spLocks noChangeArrowheads="1"/>
          </p:cNvSpPr>
          <p:nvPr/>
        </p:nvSpPr>
        <p:spPr bwMode="auto">
          <a:xfrm>
            <a:off x="1855788" y="2562225"/>
            <a:ext cx="2586037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  R</a:t>
            </a:r>
            <a:r>
              <a:rPr lang="en-US" sz="2800" baseline="-25000">
                <a:latin typeface="Comic Sans MS" pitchFamily="66" charset="0"/>
              </a:rPr>
              <a:t>s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4350" name="AutoShape 42"/>
          <p:cNvSpPr>
            <a:spLocks noChangeArrowheads="1"/>
          </p:cNvSpPr>
          <p:nvPr/>
        </p:nvSpPr>
        <p:spPr bwMode="auto">
          <a:xfrm flipV="1">
            <a:off x="1255713" y="2374900"/>
            <a:ext cx="895350" cy="565150"/>
          </a:xfrm>
          <a:custGeom>
            <a:avLst/>
            <a:gdLst>
              <a:gd name="T0" fmla="*/ 2147483647 w 21600"/>
              <a:gd name="T1" fmla="*/ 0 h 21600"/>
              <a:gd name="T2" fmla="*/ 2147483647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4351" name="AutoShape 43"/>
          <p:cNvSpPr>
            <a:spLocks noChangeArrowheads="1"/>
          </p:cNvSpPr>
          <p:nvPr/>
        </p:nvSpPr>
        <p:spPr bwMode="auto">
          <a:xfrm>
            <a:off x="7489825" y="2581275"/>
            <a:ext cx="817563" cy="379413"/>
          </a:xfrm>
          <a:prstGeom prst="rightArrow">
            <a:avLst>
              <a:gd name="adj1" fmla="val 50000"/>
              <a:gd name="adj2" fmla="val 53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4352" name="Group 54"/>
          <p:cNvGrpSpPr>
            <a:grpSpLocks/>
          </p:cNvGrpSpPr>
          <p:nvPr/>
        </p:nvGrpSpPr>
        <p:grpSpPr bwMode="auto">
          <a:xfrm>
            <a:off x="5440363" y="2473325"/>
            <a:ext cx="2790825" cy="569913"/>
            <a:chOff x="3130" y="3069"/>
            <a:chExt cx="1911" cy="366"/>
          </a:xfrm>
        </p:grpSpPr>
        <p:grpSp>
          <p:nvGrpSpPr>
            <p:cNvPr id="14400" name="Group 45"/>
            <p:cNvGrpSpPr>
              <a:grpSpLocks/>
            </p:cNvGrpSpPr>
            <p:nvPr/>
          </p:nvGrpSpPr>
          <p:grpSpPr bwMode="auto">
            <a:xfrm>
              <a:off x="3130" y="3069"/>
              <a:ext cx="1765" cy="366"/>
              <a:chOff x="2249" y="3430"/>
              <a:chExt cx="1389" cy="256"/>
            </a:xfrm>
          </p:grpSpPr>
          <p:sp>
            <p:nvSpPr>
              <p:cNvPr id="256046" name="Oval 46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47" name="Rectangle 47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9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404" name="Oval 48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49" name="Rectangle 49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401" name="Text Box 50"/>
            <p:cNvSpPr txBox="1">
              <a:spLocks noChangeArrowheads="1"/>
            </p:cNvSpPr>
            <p:nvPr/>
          </p:nvSpPr>
          <p:spPr bwMode="auto">
            <a:xfrm>
              <a:off x="3181" y="3135"/>
              <a:ext cx="1860" cy="25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</p:grpSp>
      <p:sp>
        <p:nvSpPr>
          <p:cNvPr id="14353" name="AutoShape 51"/>
          <p:cNvSpPr>
            <a:spLocks noChangeArrowheads="1"/>
          </p:cNvSpPr>
          <p:nvPr/>
        </p:nvSpPr>
        <p:spPr bwMode="auto">
          <a:xfrm>
            <a:off x="4198938" y="2574925"/>
            <a:ext cx="1365250" cy="381000"/>
          </a:xfrm>
          <a:prstGeom prst="rightArrow">
            <a:avLst>
              <a:gd name="adj1" fmla="val 50000"/>
              <a:gd name="adj2" fmla="val 8958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9" name="Group 109"/>
          <p:cNvGrpSpPr>
            <a:grpSpLocks/>
          </p:cNvGrpSpPr>
          <p:nvPr/>
        </p:nvGrpSpPr>
        <p:grpSpPr bwMode="auto">
          <a:xfrm>
            <a:off x="555625" y="3341688"/>
            <a:ext cx="8307388" cy="1536700"/>
            <a:chOff x="350" y="2105"/>
            <a:chExt cx="5233" cy="968"/>
          </a:xfrm>
        </p:grpSpPr>
        <p:sp>
          <p:nvSpPr>
            <p:cNvPr id="14359" name="Rectangle 56"/>
            <p:cNvSpPr>
              <a:spLocks noChangeArrowheads="1"/>
            </p:cNvSpPr>
            <p:nvPr/>
          </p:nvSpPr>
          <p:spPr bwMode="auto">
            <a:xfrm>
              <a:off x="350" y="2105"/>
              <a:ext cx="5079" cy="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spcBef>
                  <a:spcPct val="20000"/>
                </a:spcBef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s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&gt; R</a:t>
              </a:r>
              <a:r>
                <a:rPr lang="en-US" sz="2800" i="1" baseline="-25000">
                  <a:solidFill>
                    <a:srgbClr val="FF3300"/>
                  </a:solidFill>
                  <a:latin typeface="Comic Sans MS" pitchFamily="66" charset="0"/>
                </a:rPr>
                <a:t>c</a:t>
              </a:r>
              <a:r>
                <a:rPr lang="en-US" sz="2800" i="1">
                  <a:solidFill>
                    <a:srgbClr val="FF3300"/>
                  </a:solidFill>
                  <a:latin typeface="Comic Sans MS" pitchFamily="66" charset="0"/>
                </a:rPr>
                <a:t>  </a:t>
              </a:r>
              <a:r>
                <a:rPr lang="en-US" sz="2800">
                  <a:latin typeface="Comic Sans MS" pitchFamily="66" charset="0"/>
                </a:rPr>
                <a:t>What is average end-end throughput?</a:t>
              </a:r>
            </a:p>
          </p:txBody>
        </p:sp>
        <p:sp>
          <p:nvSpPr>
            <p:cNvPr id="14360" name="Line 57"/>
            <p:cNvSpPr>
              <a:spLocks noChangeShapeType="1"/>
            </p:cNvSpPr>
            <p:nvPr/>
          </p:nvSpPr>
          <p:spPr bwMode="auto">
            <a:xfrm>
              <a:off x="1354" y="2920"/>
              <a:ext cx="366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4361" name="Group 58"/>
            <p:cNvGrpSpPr>
              <a:grpSpLocks/>
            </p:cNvGrpSpPr>
            <p:nvPr/>
          </p:nvGrpSpPr>
          <p:grpSpPr bwMode="auto">
            <a:xfrm>
              <a:off x="2725" y="2852"/>
              <a:ext cx="612" cy="178"/>
              <a:chOff x="3600" y="219"/>
              <a:chExt cx="360" cy="175"/>
            </a:xfrm>
          </p:grpSpPr>
          <p:sp>
            <p:nvSpPr>
              <p:cNvPr id="14387" name="Oval 5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8" name="Line 6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9" name="Line 6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90" name="Rectangle 6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4391" name="Oval 6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4392" name="Group 6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397" name="Line 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8" name="Line 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9" name="Line 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4393" name="Group 6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394" name="Line 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5" name="Line 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396" name="Line 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aphicFrame>
          <p:nvGraphicFramePr>
            <p:cNvPr id="14339" name="Object 3"/>
            <p:cNvGraphicFramePr>
              <a:graphicFrameLocks noChangeAspect="1"/>
            </p:cNvGraphicFramePr>
            <p:nvPr/>
          </p:nvGraphicFramePr>
          <p:xfrm>
            <a:off x="5128" y="2739"/>
            <a:ext cx="455" cy="323"/>
          </p:xfrm>
          <a:graphic>
            <a:graphicData uri="http://schemas.openxmlformats.org/presentationml/2006/ole">
              <p:oleObj spid="_x0000_s14339" name="Clip" r:id="rId4" imgW="1305000" imgH="1085760" progId="MS_ClipArt_Gallery.2">
                <p:embed/>
              </p:oleObj>
            </a:graphicData>
          </a:graphic>
        </p:graphicFrame>
        <p:grpSp>
          <p:nvGrpSpPr>
            <p:cNvPr id="14362" name="Group 73"/>
            <p:cNvGrpSpPr>
              <a:grpSpLocks/>
            </p:cNvGrpSpPr>
            <p:nvPr/>
          </p:nvGrpSpPr>
          <p:grpSpPr bwMode="auto">
            <a:xfrm>
              <a:off x="1066" y="2649"/>
              <a:ext cx="217" cy="413"/>
              <a:chOff x="4180" y="783"/>
              <a:chExt cx="150" cy="307"/>
            </a:xfrm>
          </p:grpSpPr>
          <p:sp>
            <p:nvSpPr>
              <p:cNvPr id="14379" name="AutoShape 7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0" name="Rectangle 7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1" name="Rectangle 7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2" name="AutoShape 7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3" name="Line 7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4" name="Line 7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5" name="Rectangle 8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386" name="Rectangle 8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4363" name="AutoShape 82"/>
            <p:cNvSpPr>
              <a:spLocks noChangeArrowheads="1"/>
            </p:cNvSpPr>
            <p:nvPr/>
          </p:nvSpPr>
          <p:spPr bwMode="auto">
            <a:xfrm>
              <a:off x="762" y="2481"/>
              <a:ext cx="260" cy="287"/>
            </a:xfrm>
            <a:prstGeom prst="can">
              <a:avLst>
                <a:gd name="adj" fmla="val 22317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64" name="AutoShape 90"/>
            <p:cNvSpPr>
              <a:spLocks noChangeArrowheads="1"/>
            </p:cNvSpPr>
            <p:nvPr/>
          </p:nvSpPr>
          <p:spPr bwMode="auto">
            <a:xfrm>
              <a:off x="4741" y="2819"/>
              <a:ext cx="515" cy="239"/>
            </a:xfrm>
            <a:prstGeom prst="rightArrow">
              <a:avLst>
                <a:gd name="adj1" fmla="val 50000"/>
                <a:gd name="adj2" fmla="val 5387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4365" name="Group 92"/>
            <p:cNvGrpSpPr>
              <a:grpSpLocks/>
            </p:cNvGrpSpPr>
            <p:nvPr/>
          </p:nvGrpSpPr>
          <p:grpSpPr bwMode="auto">
            <a:xfrm>
              <a:off x="1328" y="2714"/>
              <a:ext cx="1347" cy="359"/>
              <a:chOff x="2249" y="3430"/>
              <a:chExt cx="1389" cy="256"/>
            </a:xfrm>
          </p:grpSpPr>
          <p:sp>
            <p:nvSpPr>
              <p:cNvPr id="256093" name="Oval 93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94" name="Rectangle 94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7" name="Oval 95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96" name="Rectangle 96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4" cy="246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6" name="Text Box 97"/>
            <p:cNvSpPr txBox="1">
              <a:spLocks noChangeArrowheads="1"/>
            </p:cNvSpPr>
            <p:nvPr/>
          </p:nvSpPr>
          <p:spPr bwMode="auto">
            <a:xfrm>
              <a:off x="1313" y="2788"/>
              <a:ext cx="141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R</a:t>
              </a:r>
              <a:r>
                <a:rPr lang="en-US" sz="2800" baseline="-25000">
                  <a:latin typeface="Comic Sans MS" pitchFamily="66" charset="0"/>
                </a:rPr>
                <a:t>s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grpSp>
          <p:nvGrpSpPr>
            <p:cNvPr id="14367" name="Group 83"/>
            <p:cNvGrpSpPr>
              <a:grpSpLocks/>
            </p:cNvGrpSpPr>
            <p:nvPr/>
          </p:nvGrpSpPr>
          <p:grpSpPr bwMode="auto">
            <a:xfrm>
              <a:off x="3419" y="2835"/>
              <a:ext cx="1621" cy="194"/>
              <a:chOff x="2249" y="3430"/>
              <a:chExt cx="1389" cy="256"/>
            </a:xfrm>
          </p:grpSpPr>
          <p:sp>
            <p:nvSpPr>
              <p:cNvPr id="256084" name="Oval 84"/>
              <p:cNvSpPr>
                <a:spLocks noChangeArrowheads="1"/>
              </p:cNvSpPr>
              <p:nvPr/>
            </p:nvSpPr>
            <p:spPr bwMode="auto">
              <a:xfrm>
                <a:off x="3569" y="3433"/>
                <a:ext cx="69" cy="253"/>
              </a:xfrm>
              <a:prstGeom prst="ellipse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256085" name="Rectangle 85"/>
              <p:cNvSpPr>
                <a:spLocks noChangeArrowheads="1"/>
              </p:cNvSpPr>
              <p:nvPr/>
            </p:nvSpPr>
            <p:spPr bwMode="auto">
              <a:xfrm>
                <a:off x="2275" y="3433"/>
                <a:ext cx="1326" cy="253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4373" name="Oval 86"/>
              <p:cNvSpPr>
                <a:spLocks noChangeArrowheads="1"/>
              </p:cNvSpPr>
              <p:nvPr/>
            </p:nvSpPr>
            <p:spPr bwMode="auto">
              <a:xfrm>
                <a:off x="2249" y="3430"/>
                <a:ext cx="69" cy="253"/>
              </a:xfrm>
              <a:prstGeom prst="ellipse">
                <a:avLst/>
              </a:prstGeom>
              <a:solidFill>
                <a:srgbClr val="DDDDDD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087" name="Rectangle 87"/>
              <p:cNvSpPr>
                <a:spLocks noChangeArrowheads="1"/>
              </p:cNvSpPr>
              <p:nvPr/>
            </p:nvSpPr>
            <p:spPr bwMode="auto">
              <a:xfrm>
                <a:off x="3562" y="3438"/>
                <a:ext cx="45" cy="245"/>
              </a:xfrm>
              <a:prstGeom prst="rect">
                <a:avLst/>
              </a:prstGeom>
              <a:gradFill rotWithShape="1">
                <a:gsLst>
                  <a:gs pos="0">
                    <a:schemeClr val="bg1"/>
                  </a:gs>
                  <a:gs pos="50000">
                    <a:schemeClr val="folHlink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</p:grpSp>
        <p:sp>
          <p:nvSpPr>
            <p:cNvPr id="14368" name="Text Box 88"/>
            <p:cNvSpPr txBox="1">
              <a:spLocks noChangeArrowheads="1"/>
            </p:cNvSpPr>
            <p:nvPr/>
          </p:nvSpPr>
          <p:spPr bwMode="auto">
            <a:xfrm>
              <a:off x="3475" y="2807"/>
              <a:ext cx="162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2000">
                  <a:latin typeface="Comic Sans MS" pitchFamily="66" charset="0"/>
                </a:rPr>
                <a:t>  R</a:t>
              </a:r>
              <a:r>
                <a:rPr lang="en-US" sz="2800" baseline="-25000">
                  <a:latin typeface="Comic Sans MS" pitchFamily="66" charset="0"/>
                </a:rPr>
                <a:t>c</a:t>
              </a:r>
              <a:r>
                <a:rPr lang="en-US" sz="2000" baseline="-25000">
                  <a:latin typeface="Comic Sans MS" pitchFamily="66" charset="0"/>
                </a:rPr>
                <a:t> </a:t>
              </a:r>
              <a:r>
                <a:rPr lang="en-US" sz="2000">
                  <a:latin typeface="Comic Sans MS" pitchFamily="66" charset="0"/>
                </a:rPr>
                <a:t>bits/sec</a:t>
              </a:r>
            </a:p>
          </p:txBody>
        </p:sp>
        <p:sp>
          <p:nvSpPr>
            <p:cNvPr id="14369" name="AutoShape 98"/>
            <p:cNvSpPr>
              <a:spLocks noChangeArrowheads="1"/>
            </p:cNvSpPr>
            <p:nvPr/>
          </p:nvSpPr>
          <p:spPr bwMode="auto">
            <a:xfrm>
              <a:off x="2668" y="2815"/>
              <a:ext cx="860" cy="240"/>
            </a:xfrm>
            <a:prstGeom prst="rightArrow">
              <a:avLst>
                <a:gd name="adj1" fmla="val 50000"/>
                <a:gd name="adj2" fmla="val 89583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70" name="AutoShape 89"/>
            <p:cNvSpPr>
              <a:spLocks noChangeArrowheads="1"/>
            </p:cNvSpPr>
            <p:nvPr/>
          </p:nvSpPr>
          <p:spPr bwMode="auto">
            <a:xfrm flipV="1">
              <a:off x="814" y="2689"/>
              <a:ext cx="564" cy="356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5898240 60000 65536"/>
                <a:gd name="T10" fmla="*/ 5898240 60000 65536"/>
                <a:gd name="T11" fmla="*/ 0 60000 65536"/>
                <a:gd name="T12" fmla="*/ 12409 w 21600"/>
                <a:gd name="T13" fmla="*/ 2912 h 21600"/>
                <a:gd name="T14" fmla="*/ 18230 w 21600"/>
                <a:gd name="T15" fmla="*/ 9222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21600" y="6079"/>
                  </a:moveTo>
                  <a:lnTo>
                    <a:pt x="15126" y="0"/>
                  </a:lnTo>
                  <a:lnTo>
                    <a:pt x="15126" y="2912"/>
                  </a:lnTo>
                  <a:lnTo>
                    <a:pt x="12427" y="2912"/>
                  </a:lnTo>
                  <a:cubicBezTo>
                    <a:pt x="5564" y="2912"/>
                    <a:pt x="0" y="7052"/>
                    <a:pt x="0" y="12158"/>
                  </a:cubicBezTo>
                  <a:lnTo>
                    <a:pt x="0" y="21600"/>
                  </a:lnTo>
                  <a:lnTo>
                    <a:pt x="6474" y="21600"/>
                  </a:lnTo>
                  <a:lnTo>
                    <a:pt x="6474" y="12158"/>
                  </a:lnTo>
                  <a:cubicBezTo>
                    <a:pt x="6474" y="10550"/>
                    <a:pt x="9139" y="9246"/>
                    <a:pt x="12427" y="9246"/>
                  </a:cubicBezTo>
                  <a:lnTo>
                    <a:pt x="15126" y="9246"/>
                  </a:lnTo>
                  <a:lnTo>
                    <a:pt x="15126" y="12158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" name="Group 108"/>
          <p:cNvGrpSpPr>
            <a:grpSpLocks/>
          </p:cNvGrpSpPr>
          <p:nvPr/>
        </p:nvGrpSpPr>
        <p:grpSpPr bwMode="auto">
          <a:xfrm>
            <a:off x="203200" y="5191125"/>
            <a:ext cx="8607425" cy="1211263"/>
            <a:chOff x="128" y="3270"/>
            <a:chExt cx="5422" cy="763"/>
          </a:xfrm>
        </p:grpSpPr>
        <p:sp>
          <p:nvSpPr>
            <p:cNvPr id="14356" name="Rectangle 102"/>
            <p:cNvSpPr>
              <a:spLocks noChangeArrowheads="1"/>
            </p:cNvSpPr>
            <p:nvPr/>
          </p:nvSpPr>
          <p:spPr bwMode="auto">
            <a:xfrm>
              <a:off x="128" y="3393"/>
              <a:ext cx="5403" cy="6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33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4357" name="Text Box 101"/>
            <p:cNvSpPr txBox="1">
              <a:spLocks noChangeArrowheads="1"/>
            </p:cNvSpPr>
            <p:nvPr/>
          </p:nvSpPr>
          <p:spPr bwMode="auto">
            <a:xfrm>
              <a:off x="208" y="3585"/>
              <a:ext cx="534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>
                  <a:latin typeface="Comic Sans MS" pitchFamily="66" charset="0"/>
                </a:rPr>
                <a:t>link on end-end path that constrains  end-end throughput</a:t>
              </a:r>
            </a:p>
          </p:txBody>
        </p:sp>
        <p:sp>
          <p:nvSpPr>
            <p:cNvPr id="14358" name="Text Box 104"/>
            <p:cNvSpPr txBox="1">
              <a:spLocks noChangeArrowheads="1"/>
            </p:cNvSpPr>
            <p:nvPr/>
          </p:nvSpPr>
          <p:spPr bwMode="auto">
            <a:xfrm>
              <a:off x="322" y="3270"/>
              <a:ext cx="1712" cy="28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i="1">
                  <a:solidFill>
                    <a:srgbClr val="FF3300"/>
                  </a:solidFill>
                  <a:latin typeface="Comic Sans MS" pitchFamily="66" charset="0"/>
                </a:rPr>
                <a:t>bottleneck link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53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D5C6AD0-7D92-4CEE-85E1-92542FBEE4C5}" type="slidenum">
              <a:rPr lang="en-US" smtClean="0"/>
              <a:pPr/>
              <a:t>27</a:t>
            </a:fld>
            <a:endParaRPr lang="en-US" smtClean="0"/>
          </a:p>
        </p:txBody>
      </p:sp>
      <p:sp>
        <p:nvSpPr>
          <p:cNvPr id="15367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54000"/>
            <a:ext cx="7772400" cy="1143000"/>
          </a:xfrm>
        </p:spPr>
        <p:txBody>
          <a:bodyPr/>
          <a:lstStyle/>
          <a:p>
            <a:r>
              <a:rPr lang="en-US" smtClean="0"/>
              <a:t>Throughput: Internet scenario</a:t>
            </a:r>
          </a:p>
        </p:txBody>
      </p:sp>
      <p:sp>
        <p:nvSpPr>
          <p:cNvPr id="15368" name="Text Box 44"/>
          <p:cNvSpPr txBox="1">
            <a:spLocks noChangeArrowheads="1"/>
          </p:cNvSpPr>
          <p:nvPr/>
        </p:nvSpPr>
        <p:spPr bwMode="auto">
          <a:xfrm>
            <a:off x="4384675" y="5672138"/>
            <a:ext cx="44640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10 connections (fairly) share backbone bottleneck link R</a:t>
            </a:r>
            <a:r>
              <a:rPr lang="en-US" sz="2000" baseline="-25000">
                <a:latin typeface="Comic Sans MS" pitchFamily="66" charset="0"/>
              </a:rPr>
              <a:t> </a:t>
            </a:r>
            <a:r>
              <a:rPr lang="en-US" sz="2000">
                <a:latin typeface="Comic Sans MS" pitchFamily="66" charset="0"/>
              </a:rPr>
              <a:t>bits/sec</a:t>
            </a:r>
          </a:p>
        </p:txBody>
      </p:sp>
      <p:sp>
        <p:nvSpPr>
          <p:cNvPr id="15369" name="Freeform 296"/>
          <p:cNvSpPr>
            <a:spLocks/>
          </p:cNvSpPr>
          <p:nvPr/>
        </p:nvSpPr>
        <p:spPr bwMode="auto">
          <a:xfrm>
            <a:off x="4883150" y="2720975"/>
            <a:ext cx="3127375" cy="1498600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00CC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70" name="AutoShape 21"/>
          <p:cNvSpPr>
            <a:spLocks noChangeArrowheads="1"/>
          </p:cNvSpPr>
          <p:nvPr/>
        </p:nvSpPr>
        <p:spPr bwMode="auto">
          <a:xfrm>
            <a:off x="4595813" y="2386013"/>
            <a:ext cx="312737" cy="152400"/>
          </a:xfrm>
          <a:prstGeom prst="parallelogram">
            <a:avLst>
              <a:gd name="adj" fmla="val 79053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1" name="Rectangle 22"/>
          <p:cNvSpPr>
            <a:spLocks noChangeArrowheads="1"/>
          </p:cNvSpPr>
          <p:nvPr/>
        </p:nvSpPr>
        <p:spPr bwMode="auto">
          <a:xfrm>
            <a:off x="4754563" y="1882775"/>
            <a:ext cx="144462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2" name="Rectangle 23"/>
          <p:cNvSpPr>
            <a:spLocks noChangeArrowheads="1"/>
          </p:cNvSpPr>
          <p:nvPr/>
        </p:nvSpPr>
        <p:spPr bwMode="auto">
          <a:xfrm>
            <a:off x="4595813" y="2025650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3" name="AutoShape 24"/>
          <p:cNvSpPr>
            <a:spLocks noChangeArrowheads="1"/>
          </p:cNvSpPr>
          <p:nvPr/>
        </p:nvSpPr>
        <p:spPr bwMode="auto">
          <a:xfrm>
            <a:off x="4595813" y="1878013"/>
            <a:ext cx="312737" cy="153987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4" name="Line 25"/>
          <p:cNvSpPr>
            <a:spLocks noChangeShapeType="1"/>
          </p:cNvSpPr>
          <p:nvPr/>
        </p:nvSpPr>
        <p:spPr bwMode="auto">
          <a:xfrm>
            <a:off x="4908550" y="1889125"/>
            <a:ext cx="0" cy="4968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5" name="Line 26"/>
          <p:cNvSpPr>
            <a:spLocks noChangeShapeType="1"/>
          </p:cNvSpPr>
          <p:nvPr/>
        </p:nvSpPr>
        <p:spPr bwMode="auto">
          <a:xfrm flipH="1">
            <a:off x="4795838" y="2386013"/>
            <a:ext cx="112712" cy="147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6" name="Rectangle 27"/>
          <p:cNvSpPr>
            <a:spLocks noChangeArrowheads="1"/>
          </p:cNvSpPr>
          <p:nvPr/>
        </p:nvSpPr>
        <p:spPr bwMode="auto">
          <a:xfrm>
            <a:off x="4622800" y="2093913"/>
            <a:ext cx="131763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7" name="Rectangle 28"/>
          <p:cNvSpPr>
            <a:spLocks noChangeArrowheads="1"/>
          </p:cNvSpPr>
          <p:nvPr/>
        </p:nvSpPr>
        <p:spPr bwMode="auto">
          <a:xfrm>
            <a:off x="4641850" y="2181225"/>
            <a:ext cx="98425" cy="1031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78" name="Text Box 35"/>
          <p:cNvSpPr txBox="1">
            <a:spLocks noChangeArrowheads="1"/>
          </p:cNvSpPr>
          <p:nvPr/>
        </p:nvSpPr>
        <p:spPr bwMode="auto">
          <a:xfrm>
            <a:off x="4746625" y="2344738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257064" name="Oval 40"/>
          <p:cNvSpPr>
            <a:spLocks noChangeArrowheads="1"/>
          </p:cNvSpPr>
          <p:nvPr/>
        </p:nvSpPr>
        <p:spPr bwMode="auto">
          <a:xfrm rot="5400000">
            <a:off x="6611144" y="3772694"/>
            <a:ext cx="50800" cy="525462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065" name="Rectangle 41"/>
          <p:cNvSpPr>
            <a:spLocks noChangeArrowheads="1"/>
          </p:cNvSpPr>
          <p:nvPr/>
        </p:nvSpPr>
        <p:spPr bwMode="auto">
          <a:xfrm rot="5400000">
            <a:off x="6144419" y="3278982"/>
            <a:ext cx="984250" cy="52546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1" name="Oval 42"/>
          <p:cNvSpPr>
            <a:spLocks noChangeArrowheads="1"/>
          </p:cNvSpPr>
          <p:nvPr/>
        </p:nvSpPr>
        <p:spPr bwMode="auto">
          <a:xfrm rot="5400000">
            <a:off x="6615113" y="2794000"/>
            <a:ext cx="52387" cy="525463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067" name="Rectangle 43"/>
          <p:cNvSpPr>
            <a:spLocks noChangeArrowheads="1"/>
          </p:cNvSpPr>
          <p:nvPr/>
        </p:nvSpPr>
        <p:spPr bwMode="auto">
          <a:xfrm rot="5400000">
            <a:off x="6615113" y="3765550"/>
            <a:ext cx="31750" cy="5111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4524375" y="4532313"/>
          <a:ext cx="546100" cy="530225"/>
        </p:xfrm>
        <a:graphic>
          <a:graphicData uri="http://schemas.openxmlformats.org/presentationml/2006/ole">
            <p:oleObj spid="_x0000_s15362" name="Clip" r:id="rId3" imgW="1305000" imgH="1085760" progId="MS_ClipArt_Gallery.2">
              <p:embed/>
            </p:oleObj>
          </a:graphicData>
        </a:graphic>
      </p:graphicFrame>
      <p:sp>
        <p:nvSpPr>
          <p:cNvPr id="257055" name="Oval 31"/>
          <p:cNvSpPr>
            <a:spLocks noChangeArrowheads="1"/>
          </p:cNvSpPr>
          <p:nvPr/>
        </p:nvSpPr>
        <p:spPr bwMode="auto">
          <a:xfrm rot="1792560">
            <a:off x="5621338" y="2668588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056" name="Rectangle 32"/>
          <p:cNvSpPr>
            <a:spLocks noChangeArrowheads="1"/>
          </p:cNvSpPr>
          <p:nvPr/>
        </p:nvSpPr>
        <p:spPr bwMode="auto">
          <a:xfrm rot="1792560">
            <a:off x="4956175" y="2465388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5" name="Oval 33"/>
          <p:cNvSpPr>
            <a:spLocks noChangeArrowheads="1"/>
          </p:cNvSpPr>
          <p:nvPr/>
        </p:nvSpPr>
        <p:spPr bwMode="auto">
          <a:xfrm rot="1792560">
            <a:off x="4991100" y="22653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058" name="Rectangle 34"/>
          <p:cNvSpPr>
            <a:spLocks noChangeArrowheads="1"/>
          </p:cNvSpPr>
          <p:nvPr/>
        </p:nvSpPr>
        <p:spPr bwMode="auto">
          <a:xfrm rot="1792560">
            <a:off x="5618163" y="2665413"/>
            <a:ext cx="23812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87" name="Line 456"/>
          <p:cNvSpPr>
            <a:spLocks noChangeShapeType="1"/>
          </p:cNvSpPr>
          <p:nvPr/>
        </p:nvSpPr>
        <p:spPr bwMode="auto">
          <a:xfrm rot="1792560">
            <a:off x="4827588" y="2536825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388" name="AutoShape 459"/>
          <p:cNvSpPr>
            <a:spLocks noChangeArrowheads="1"/>
          </p:cNvSpPr>
          <p:nvPr/>
        </p:nvSpPr>
        <p:spPr bwMode="auto">
          <a:xfrm>
            <a:off x="5184775" y="1943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89" name="Rectangle 460"/>
          <p:cNvSpPr>
            <a:spLocks noChangeArrowheads="1"/>
          </p:cNvSpPr>
          <p:nvPr/>
        </p:nvSpPr>
        <p:spPr bwMode="auto">
          <a:xfrm>
            <a:off x="5343525" y="143986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0" name="Rectangle 461"/>
          <p:cNvSpPr>
            <a:spLocks noChangeArrowheads="1"/>
          </p:cNvSpPr>
          <p:nvPr/>
        </p:nvSpPr>
        <p:spPr bwMode="auto">
          <a:xfrm>
            <a:off x="5186363" y="1584325"/>
            <a:ext cx="198437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1" name="AutoShape 462"/>
          <p:cNvSpPr>
            <a:spLocks noChangeArrowheads="1"/>
          </p:cNvSpPr>
          <p:nvPr/>
        </p:nvSpPr>
        <p:spPr bwMode="auto">
          <a:xfrm>
            <a:off x="5184775" y="1435100"/>
            <a:ext cx="312738" cy="153988"/>
          </a:xfrm>
          <a:prstGeom prst="parallelogram">
            <a:avLst>
              <a:gd name="adj" fmla="val 78238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2" name="Line 463"/>
          <p:cNvSpPr>
            <a:spLocks noChangeShapeType="1"/>
          </p:cNvSpPr>
          <p:nvPr/>
        </p:nvSpPr>
        <p:spPr bwMode="auto">
          <a:xfrm>
            <a:off x="5497513" y="144621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3" name="Line 464"/>
          <p:cNvSpPr>
            <a:spLocks noChangeShapeType="1"/>
          </p:cNvSpPr>
          <p:nvPr/>
        </p:nvSpPr>
        <p:spPr bwMode="auto">
          <a:xfrm flipH="1">
            <a:off x="5384800" y="1943100"/>
            <a:ext cx="112713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4" name="Rectangle 465"/>
          <p:cNvSpPr>
            <a:spLocks noChangeArrowheads="1"/>
          </p:cNvSpPr>
          <p:nvPr/>
        </p:nvSpPr>
        <p:spPr bwMode="auto">
          <a:xfrm>
            <a:off x="5211763" y="1651000"/>
            <a:ext cx="131762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395" name="Rectangle 466"/>
          <p:cNvSpPr>
            <a:spLocks noChangeArrowheads="1"/>
          </p:cNvSpPr>
          <p:nvPr/>
        </p:nvSpPr>
        <p:spPr bwMode="auto">
          <a:xfrm>
            <a:off x="5230813" y="173990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493" name="Oval 469"/>
          <p:cNvSpPr>
            <a:spLocks noChangeArrowheads="1"/>
          </p:cNvSpPr>
          <p:nvPr/>
        </p:nvSpPr>
        <p:spPr bwMode="auto">
          <a:xfrm rot="2768172">
            <a:off x="6130925" y="2671763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494" name="Rectangle 470"/>
          <p:cNvSpPr>
            <a:spLocks noChangeArrowheads="1"/>
          </p:cNvSpPr>
          <p:nvPr/>
        </p:nvSpPr>
        <p:spPr bwMode="auto">
          <a:xfrm rot="2768172">
            <a:off x="5409407" y="2339181"/>
            <a:ext cx="915988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398" name="Oval 471"/>
          <p:cNvSpPr>
            <a:spLocks noChangeArrowheads="1"/>
          </p:cNvSpPr>
          <p:nvPr/>
        </p:nvSpPr>
        <p:spPr bwMode="auto">
          <a:xfrm rot="2768172">
            <a:off x="5561013" y="201295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496" name="Rectangle 472"/>
          <p:cNvSpPr>
            <a:spLocks noChangeArrowheads="1"/>
          </p:cNvSpPr>
          <p:nvPr/>
        </p:nvSpPr>
        <p:spPr bwMode="auto">
          <a:xfrm rot="2768172">
            <a:off x="6130925" y="2663825"/>
            <a:ext cx="30163" cy="1381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0" name="Line 473"/>
          <p:cNvSpPr>
            <a:spLocks noChangeShapeType="1"/>
          </p:cNvSpPr>
          <p:nvPr/>
        </p:nvSpPr>
        <p:spPr bwMode="auto">
          <a:xfrm rot="2768172">
            <a:off x="5253037" y="2395538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500" name="Oval 476"/>
          <p:cNvSpPr>
            <a:spLocks noChangeArrowheads="1"/>
          </p:cNvSpPr>
          <p:nvPr/>
        </p:nvSpPr>
        <p:spPr bwMode="auto">
          <a:xfrm rot="19807440" flipH="1">
            <a:off x="5084763" y="4521200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01" name="Rectangle 477"/>
          <p:cNvSpPr>
            <a:spLocks noChangeArrowheads="1"/>
          </p:cNvSpPr>
          <p:nvPr/>
        </p:nvSpPr>
        <p:spPr bwMode="auto">
          <a:xfrm rot="19807440" flipH="1">
            <a:off x="5057775" y="4318000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3" name="Oval 478"/>
          <p:cNvSpPr>
            <a:spLocks noChangeArrowheads="1"/>
          </p:cNvSpPr>
          <p:nvPr/>
        </p:nvSpPr>
        <p:spPr bwMode="auto">
          <a:xfrm rot="19807440" flipH="1">
            <a:off x="5716588" y="4117975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03" name="Rectangle 479"/>
          <p:cNvSpPr>
            <a:spLocks noChangeArrowheads="1"/>
          </p:cNvSpPr>
          <p:nvPr/>
        </p:nvSpPr>
        <p:spPr bwMode="auto">
          <a:xfrm rot="19807440" flipH="1">
            <a:off x="5100638" y="4518025"/>
            <a:ext cx="23812" cy="153988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5" name="Line 480"/>
          <p:cNvSpPr>
            <a:spLocks noChangeShapeType="1"/>
          </p:cNvSpPr>
          <p:nvPr/>
        </p:nvSpPr>
        <p:spPr bwMode="auto">
          <a:xfrm rot="19807440" flipH="1">
            <a:off x="4962525" y="4389438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57507" name="Oval 483"/>
          <p:cNvSpPr>
            <a:spLocks noChangeArrowheads="1"/>
          </p:cNvSpPr>
          <p:nvPr/>
        </p:nvSpPr>
        <p:spPr bwMode="auto">
          <a:xfrm rot="18831828" flipV="1">
            <a:off x="6338888" y="4294188"/>
            <a:ext cx="47625" cy="142875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08" name="Rectangle 484"/>
          <p:cNvSpPr>
            <a:spLocks noChangeArrowheads="1"/>
          </p:cNvSpPr>
          <p:nvPr/>
        </p:nvSpPr>
        <p:spPr bwMode="auto">
          <a:xfrm rot="18831828" flipV="1">
            <a:off x="5616575" y="4625975"/>
            <a:ext cx="917575" cy="142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08" name="Oval 485"/>
          <p:cNvSpPr>
            <a:spLocks noChangeArrowheads="1"/>
          </p:cNvSpPr>
          <p:nvPr/>
        </p:nvSpPr>
        <p:spPr bwMode="auto">
          <a:xfrm rot="18831828" flipV="1">
            <a:off x="5770563" y="4953000"/>
            <a:ext cx="47625" cy="142875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10" name="Rectangle 486"/>
          <p:cNvSpPr>
            <a:spLocks noChangeArrowheads="1"/>
          </p:cNvSpPr>
          <p:nvPr/>
        </p:nvSpPr>
        <p:spPr bwMode="auto">
          <a:xfrm rot="18831828" flipV="1">
            <a:off x="6338888" y="4303713"/>
            <a:ext cx="30162" cy="138112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10" name="Line 487"/>
          <p:cNvSpPr>
            <a:spLocks noChangeShapeType="1"/>
          </p:cNvSpPr>
          <p:nvPr/>
        </p:nvSpPr>
        <p:spPr bwMode="auto">
          <a:xfrm rot="18831828" flipV="1">
            <a:off x="5461000" y="4711701"/>
            <a:ext cx="11969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 type="triangle" w="med" len="med"/>
            <a:tailEnd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5363" name="Object 3"/>
          <p:cNvGraphicFramePr>
            <a:graphicFrameLocks noChangeAspect="1"/>
          </p:cNvGraphicFramePr>
          <p:nvPr/>
        </p:nvGraphicFramePr>
        <p:xfrm>
          <a:off x="5189538" y="4987925"/>
          <a:ext cx="544512" cy="530225"/>
        </p:xfrm>
        <a:graphic>
          <a:graphicData uri="http://schemas.openxmlformats.org/presentationml/2006/ole">
            <p:oleObj spid="_x0000_s15363" name="Clip" r:id="rId4" imgW="1305000" imgH="1085760" progId="MS_ClipArt_Gallery.2">
              <p:embed/>
            </p:oleObj>
          </a:graphicData>
        </a:graphic>
      </p:graphicFrame>
      <p:sp>
        <p:nvSpPr>
          <p:cNvPr id="15411" name="AutoShape 490"/>
          <p:cNvSpPr>
            <a:spLocks noChangeArrowheads="1"/>
          </p:cNvSpPr>
          <p:nvPr/>
        </p:nvSpPr>
        <p:spPr bwMode="auto">
          <a:xfrm>
            <a:off x="8074025" y="2266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2" name="Rectangle 491"/>
          <p:cNvSpPr>
            <a:spLocks noChangeArrowheads="1"/>
          </p:cNvSpPr>
          <p:nvPr/>
        </p:nvSpPr>
        <p:spPr bwMode="auto">
          <a:xfrm>
            <a:off x="8232775" y="1763713"/>
            <a:ext cx="144463" cy="508000"/>
          </a:xfrm>
          <a:prstGeom prst="rect">
            <a:avLst/>
          </a:prstGeom>
          <a:solidFill>
            <a:srgbClr val="33CCCC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3" name="Rectangle 492"/>
          <p:cNvSpPr>
            <a:spLocks noChangeArrowheads="1"/>
          </p:cNvSpPr>
          <p:nvPr/>
        </p:nvSpPr>
        <p:spPr bwMode="auto">
          <a:xfrm>
            <a:off x="8075613" y="1908175"/>
            <a:ext cx="200025" cy="508000"/>
          </a:xfrm>
          <a:prstGeom prst="rect">
            <a:avLst/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4" name="AutoShape 493"/>
          <p:cNvSpPr>
            <a:spLocks noChangeArrowheads="1"/>
          </p:cNvSpPr>
          <p:nvPr/>
        </p:nvSpPr>
        <p:spPr bwMode="auto">
          <a:xfrm>
            <a:off x="8074025" y="1758950"/>
            <a:ext cx="314325" cy="153988"/>
          </a:xfrm>
          <a:prstGeom prst="parallelogram">
            <a:avLst>
              <a:gd name="adj" fmla="val 78635"/>
            </a:avLst>
          </a:prstGeom>
          <a:solidFill>
            <a:srgbClr val="33CC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5" name="Line 494"/>
          <p:cNvSpPr>
            <a:spLocks noChangeShapeType="1"/>
          </p:cNvSpPr>
          <p:nvPr/>
        </p:nvSpPr>
        <p:spPr bwMode="auto">
          <a:xfrm>
            <a:off x="8388350" y="1770063"/>
            <a:ext cx="0" cy="4968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6" name="Line 495"/>
          <p:cNvSpPr>
            <a:spLocks noChangeShapeType="1"/>
          </p:cNvSpPr>
          <p:nvPr/>
        </p:nvSpPr>
        <p:spPr bwMode="auto">
          <a:xfrm flipH="1">
            <a:off x="8275638" y="2266950"/>
            <a:ext cx="112712" cy="14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7" name="Rectangle 496"/>
          <p:cNvSpPr>
            <a:spLocks noChangeArrowheads="1"/>
          </p:cNvSpPr>
          <p:nvPr/>
        </p:nvSpPr>
        <p:spPr bwMode="auto">
          <a:xfrm>
            <a:off x="8102600" y="1974850"/>
            <a:ext cx="130175" cy="292100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5418" name="Rectangle 497"/>
          <p:cNvSpPr>
            <a:spLocks noChangeArrowheads="1"/>
          </p:cNvSpPr>
          <p:nvPr/>
        </p:nvSpPr>
        <p:spPr bwMode="auto">
          <a:xfrm>
            <a:off x="8120063" y="2063750"/>
            <a:ext cx="100012" cy="101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24" name="Oval 500"/>
          <p:cNvSpPr>
            <a:spLocks noChangeArrowheads="1"/>
          </p:cNvSpPr>
          <p:nvPr/>
        </p:nvSpPr>
        <p:spPr bwMode="auto">
          <a:xfrm rot="19807440" flipH="1">
            <a:off x="7291388" y="2640013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25" name="Rectangle 501"/>
          <p:cNvSpPr>
            <a:spLocks noChangeArrowheads="1"/>
          </p:cNvSpPr>
          <p:nvPr/>
        </p:nvSpPr>
        <p:spPr bwMode="auto">
          <a:xfrm rot="19807440" flipH="1">
            <a:off x="7264400" y="2436813"/>
            <a:ext cx="730250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1" name="Oval 502"/>
          <p:cNvSpPr>
            <a:spLocks noChangeArrowheads="1"/>
          </p:cNvSpPr>
          <p:nvPr/>
        </p:nvSpPr>
        <p:spPr bwMode="auto">
          <a:xfrm rot="19807440" flipH="1">
            <a:off x="7923213" y="2236788"/>
            <a:ext cx="36512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27" name="Rectangle 503"/>
          <p:cNvSpPr>
            <a:spLocks noChangeArrowheads="1"/>
          </p:cNvSpPr>
          <p:nvPr/>
        </p:nvSpPr>
        <p:spPr bwMode="auto">
          <a:xfrm rot="19807440" flipH="1">
            <a:off x="7307263" y="2636838"/>
            <a:ext cx="25400" cy="153987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3" name="Line 504"/>
          <p:cNvSpPr>
            <a:spLocks noChangeShapeType="1"/>
          </p:cNvSpPr>
          <p:nvPr/>
        </p:nvSpPr>
        <p:spPr bwMode="auto">
          <a:xfrm rot="19807440" flipH="1">
            <a:off x="7169150" y="2508250"/>
            <a:ext cx="955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57531" name="Oval 507"/>
          <p:cNvSpPr>
            <a:spLocks noChangeArrowheads="1"/>
          </p:cNvSpPr>
          <p:nvPr/>
        </p:nvSpPr>
        <p:spPr bwMode="auto">
          <a:xfrm rot="1792560">
            <a:off x="8048625" y="4600575"/>
            <a:ext cx="38100" cy="15875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257532" name="Rectangle 508"/>
          <p:cNvSpPr>
            <a:spLocks noChangeArrowheads="1"/>
          </p:cNvSpPr>
          <p:nvPr/>
        </p:nvSpPr>
        <p:spPr bwMode="auto">
          <a:xfrm rot="1792560">
            <a:off x="7381875" y="4395788"/>
            <a:ext cx="731838" cy="1587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6" name="Oval 509"/>
          <p:cNvSpPr>
            <a:spLocks noChangeArrowheads="1"/>
          </p:cNvSpPr>
          <p:nvPr/>
        </p:nvSpPr>
        <p:spPr bwMode="auto">
          <a:xfrm rot="1792560">
            <a:off x="7416800" y="4195763"/>
            <a:ext cx="38100" cy="158750"/>
          </a:xfrm>
          <a:prstGeom prst="ellipse">
            <a:avLst/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57534" name="Rectangle 510"/>
          <p:cNvSpPr>
            <a:spLocks noChangeArrowheads="1"/>
          </p:cNvSpPr>
          <p:nvPr/>
        </p:nvSpPr>
        <p:spPr bwMode="auto">
          <a:xfrm rot="1792560">
            <a:off x="8043863" y="4597400"/>
            <a:ext cx="25400" cy="1524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chemeClr val="folHlink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15428" name="Line 511"/>
          <p:cNvSpPr>
            <a:spLocks noChangeShapeType="1"/>
          </p:cNvSpPr>
          <p:nvPr/>
        </p:nvSpPr>
        <p:spPr bwMode="auto">
          <a:xfrm rot="1792560">
            <a:off x="7243763" y="4495800"/>
            <a:ext cx="1062037" cy="127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/>
        </p:nvGraphicFramePr>
        <p:xfrm>
          <a:off x="8077200" y="4799013"/>
          <a:ext cx="546100" cy="530225"/>
        </p:xfrm>
        <a:graphic>
          <a:graphicData uri="http://schemas.openxmlformats.org/presentationml/2006/ole">
            <p:oleObj spid="_x0000_s15364" name="Clip" r:id="rId5" imgW="1305000" imgH="1085760" progId="MS_ClipArt_Gallery.2">
              <p:embed/>
            </p:oleObj>
          </a:graphicData>
        </a:graphic>
      </p:graphicFrame>
      <p:sp>
        <p:nvSpPr>
          <p:cNvPr id="15429" name="Text Box 513"/>
          <p:cNvSpPr txBox="1">
            <a:spLocks noChangeArrowheads="1"/>
          </p:cNvSpPr>
          <p:nvPr/>
        </p:nvSpPr>
        <p:spPr bwMode="auto">
          <a:xfrm>
            <a:off x="5716588" y="1903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0" name="Text Box 514"/>
          <p:cNvSpPr txBox="1">
            <a:spLocks noChangeArrowheads="1"/>
          </p:cNvSpPr>
          <p:nvPr/>
        </p:nvSpPr>
        <p:spPr bwMode="auto">
          <a:xfrm>
            <a:off x="7543800" y="2411413"/>
            <a:ext cx="676275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s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1" name="Freeform 515"/>
          <p:cNvSpPr>
            <a:spLocks/>
          </p:cNvSpPr>
          <p:nvPr/>
        </p:nvSpPr>
        <p:spPr bwMode="auto">
          <a:xfrm>
            <a:off x="5710238" y="2771775"/>
            <a:ext cx="800100" cy="1381125"/>
          </a:xfrm>
          <a:custGeom>
            <a:avLst/>
            <a:gdLst>
              <a:gd name="T0" fmla="*/ 0 w 504"/>
              <a:gd name="T1" fmla="*/ 0 h 870"/>
              <a:gd name="T2" fmla="*/ 2147483647 w 504"/>
              <a:gd name="T3" fmla="*/ 2147483647 h 870"/>
              <a:gd name="T4" fmla="*/ 2147483647 w 504"/>
              <a:gd name="T5" fmla="*/ 2147483647 h 870"/>
              <a:gd name="T6" fmla="*/ 2147483647 w 504"/>
              <a:gd name="T7" fmla="*/ 2147483647 h 870"/>
              <a:gd name="T8" fmla="*/ 2147483647 w 504"/>
              <a:gd name="T9" fmla="*/ 2147483647 h 870"/>
              <a:gd name="T10" fmla="*/ 2147483647 w 504"/>
              <a:gd name="T11" fmla="*/ 2147483647 h 870"/>
              <a:gd name="T12" fmla="*/ 2147483647 w 504"/>
              <a:gd name="T13" fmla="*/ 2147483647 h 870"/>
              <a:gd name="T14" fmla="*/ 2147483647 w 504"/>
              <a:gd name="T15" fmla="*/ 2147483647 h 870"/>
              <a:gd name="T16" fmla="*/ 2147483647 w 504"/>
              <a:gd name="T17" fmla="*/ 2147483647 h 870"/>
              <a:gd name="T18" fmla="*/ 2147483647 w 504"/>
              <a:gd name="T19" fmla="*/ 2147483647 h 87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504"/>
              <a:gd name="T31" fmla="*/ 0 h 870"/>
              <a:gd name="T32" fmla="*/ 504 w 504"/>
              <a:gd name="T33" fmla="*/ 870 h 87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504" h="870">
                <a:moveTo>
                  <a:pt x="0" y="0"/>
                </a:moveTo>
                <a:cubicBezTo>
                  <a:pt x="21" y="11"/>
                  <a:pt x="79" y="44"/>
                  <a:pt x="129" y="63"/>
                </a:cubicBezTo>
                <a:cubicBezTo>
                  <a:pt x="179" y="82"/>
                  <a:pt x="255" y="102"/>
                  <a:pt x="299" y="112"/>
                </a:cubicBezTo>
                <a:cubicBezTo>
                  <a:pt x="343" y="122"/>
                  <a:pt x="362" y="116"/>
                  <a:pt x="392" y="121"/>
                </a:cubicBezTo>
                <a:cubicBezTo>
                  <a:pt x="417" y="124"/>
                  <a:pt x="469" y="100"/>
                  <a:pt x="479" y="145"/>
                </a:cubicBezTo>
                <a:cubicBezTo>
                  <a:pt x="490" y="191"/>
                  <a:pt x="504" y="700"/>
                  <a:pt x="490" y="772"/>
                </a:cubicBezTo>
                <a:cubicBezTo>
                  <a:pt x="477" y="845"/>
                  <a:pt x="447" y="842"/>
                  <a:pt x="406" y="839"/>
                </a:cubicBezTo>
                <a:cubicBezTo>
                  <a:pt x="365" y="836"/>
                  <a:pt x="323" y="835"/>
                  <a:pt x="286" y="833"/>
                </a:cubicBezTo>
                <a:cubicBezTo>
                  <a:pt x="250" y="831"/>
                  <a:pt x="226" y="822"/>
                  <a:pt x="192" y="828"/>
                </a:cubicBezTo>
                <a:cubicBezTo>
                  <a:pt x="158" y="834"/>
                  <a:pt x="107" y="861"/>
                  <a:pt x="84" y="870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2" name="Text Box 516"/>
          <p:cNvSpPr txBox="1">
            <a:spLocks noChangeArrowheads="1"/>
          </p:cNvSpPr>
          <p:nvPr/>
        </p:nvSpPr>
        <p:spPr bwMode="auto">
          <a:xfrm>
            <a:off x="4724400" y="39608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3" name="Freeform 517"/>
          <p:cNvSpPr>
            <a:spLocks/>
          </p:cNvSpPr>
          <p:nvPr/>
        </p:nvSpPr>
        <p:spPr bwMode="auto">
          <a:xfrm>
            <a:off x="6173788" y="2749550"/>
            <a:ext cx="431800" cy="1570038"/>
          </a:xfrm>
          <a:custGeom>
            <a:avLst/>
            <a:gdLst>
              <a:gd name="T0" fmla="*/ 0 w 272"/>
              <a:gd name="T1" fmla="*/ 0 h 989"/>
              <a:gd name="T2" fmla="*/ 2147483647 w 272"/>
              <a:gd name="T3" fmla="*/ 2147483647 h 989"/>
              <a:gd name="T4" fmla="*/ 2147483647 w 272"/>
              <a:gd name="T5" fmla="*/ 2147483647 h 989"/>
              <a:gd name="T6" fmla="*/ 2147483647 w 272"/>
              <a:gd name="T7" fmla="*/ 2147483647 h 989"/>
              <a:gd name="T8" fmla="*/ 2147483647 w 272"/>
              <a:gd name="T9" fmla="*/ 2147483647 h 989"/>
              <a:gd name="T10" fmla="*/ 2147483647 w 272"/>
              <a:gd name="T11" fmla="*/ 2147483647 h 989"/>
              <a:gd name="T12" fmla="*/ 2147483647 w 272"/>
              <a:gd name="T13" fmla="*/ 2147483647 h 98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272"/>
              <a:gd name="T22" fmla="*/ 0 h 989"/>
              <a:gd name="T23" fmla="*/ 272 w 272"/>
              <a:gd name="T24" fmla="*/ 989 h 989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272" h="989">
                <a:moveTo>
                  <a:pt x="0" y="0"/>
                </a:moveTo>
                <a:cubicBezTo>
                  <a:pt x="15" y="13"/>
                  <a:pt x="49" y="56"/>
                  <a:pt x="92" y="80"/>
                </a:cubicBezTo>
                <a:cubicBezTo>
                  <a:pt x="231" y="84"/>
                  <a:pt x="204" y="89"/>
                  <a:pt x="257" y="147"/>
                </a:cubicBezTo>
                <a:cubicBezTo>
                  <a:pt x="270" y="295"/>
                  <a:pt x="272" y="652"/>
                  <a:pt x="268" y="774"/>
                </a:cubicBezTo>
                <a:cubicBezTo>
                  <a:pt x="268" y="895"/>
                  <a:pt x="261" y="853"/>
                  <a:pt x="257" y="875"/>
                </a:cubicBezTo>
                <a:cubicBezTo>
                  <a:pt x="251" y="894"/>
                  <a:pt x="257" y="889"/>
                  <a:pt x="242" y="908"/>
                </a:cubicBezTo>
                <a:cubicBezTo>
                  <a:pt x="227" y="927"/>
                  <a:pt x="183" y="972"/>
                  <a:pt x="167" y="98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4" name="Freeform 518"/>
          <p:cNvSpPr>
            <a:spLocks/>
          </p:cNvSpPr>
          <p:nvPr/>
        </p:nvSpPr>
        <p:spPr bwMode="auto">
          <a:xfrm>
            <a:off x="6757988" y="2733675"/>
            <a:ext cx="638175" cy="1538288"/>
          </a:xfrm>
          <a:custGeom>
            <a:avLst/>
            <a:gdLst>
              <a:gd name="T0" fmla="*/ 2147483647 w 402"/>
              <a:gd name="T1" fmla="*/ 0 h 969"/>
              <a:gd name="T2" fmla="*/ 2147483647 w 402"/>
              <a:gd name="T3" fmla="*/ 2147483647 h 969"/>
              <a:gd name="T4" fmla="*/ 2147483647 w 402"/>
              <a:gd name="T5" fmla="*/ 2147483647 h 969"/>
              <a:gd name="T6" fmla="*/ 2147483647 w 402"/>
              <a:gd name="T7" fmla="*/ 2147483647 h 969"/>
              <a:gd name="T8" fmla="*/ 2147483647 w 402"/>
              <a:gd name="T9" fmla="*/ 2147483647 h 969"/>
              <a:gd name="T10" fmla="*/ 2147483647 w 402"/>
              <a:gd name="T11" fmla="*/ 2147483647 h 969"/>
              <a:gd name="T12" fmla="*/ 2147483647 w 402"/>
              <a:gd name="T13" fmla="*/ 2147483647 h 969"/>
              <a:gd name="T14" fmla="*/ 2147483647 w 402"/>
              <a:gd name="T15" fmla="*/ 2147483647 h 969"/>
              <a:gd name="T16" fmla="*/ 2147483647 w 402"/>
              <a:gd name="T17" fmla="*/ 2147483647 h 969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402"/>
              <a:gd name="T28" fmla="*/ 0 h 969"/>
              <a:gd name="T29" fmla="*/ 402 w 402"/>
              <a:gd name="T30" fmla="*/ 969 h 969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402" h="969">
                <a:moveTo>
                  <a:pt x="306" y="0"/>
                </a:moveTo>
                <a:cubicBezTo>
                  <a:pt x="295" y="5"/>
                  <a:pt x="262" y="24"/>
                  <a:pt x="240" y="36"/>
                </a:cubicBezTo>
                <a:cubicBezTo>
                  <a:pt x="218" y="48"/>
                  <a:pt x="199" y="58"/>
                  <a:pt x="174" y="72"/>
                </a:cubicBezTo>
                <a:cubicBezTo>
                  <a:pt x="149" y="86"/>
                  <a:pt x="115" y="101"/>
                  <a:pt x="90" y="119"/>
                </a:cubicBezTo>
                <a:cubicBezTo>
                  <a:pt x="64" y="136"/>
                  <a:pt x="72" y="127"/>
                  <a:pt x="25" y="178"/>
                </a:cubicBezTo>
                <a:cubicBezTo>
                  <a:pt x="14" y="223"/>
                  <a:pt x="0" y="732"/>
                  <a:pt x="14" y="804"/>
                </a:cubicBezTo>
                <a:cubicBezTo>
                  <a:pt x="27" y="877"/>
                  <a:pt x="53" y="854"/>
                  <a:pt x="98" y="871"/>
                </a:cubicBezTo>
                <a:cubicBezTo>
                  <a:pt x="144" y="888"/>
                  <a:pt x="209" y="884"/>
                  <a:pt x="261" y="900"/>
                </a:cubicBezTo>
                <a:cubicBezTo>
                  <a:pt x="312" y="916"/>
                  <a:pt x="373" y="955"/>
                  <a:pt x="402" y="969"/>
                </a:cubicBezTo>
              </a:path>
            </a:pathLst>
          </a:cu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15435" name="Text Box 519"/>
          <p:cNvSpPr txBox="1">
            <a:spLocks noChangeArrowheads="1"/>
          </p:cNvSpPr>
          <p:nvPr/>
        </p:nvSpPr>
        <p:spPr bwMode="auto">
          <a:xfrm>
            <a:off x="5983288" y="4498975"/>
            <a:ext cx="67627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6" name="Text Box 520"/>
          <p:cNvSpPr txBox="1">
            <a:spLocks noChangeArrowheads="1"/>
          </p:cNvSpPr>
          <p:nvPr/>
        </p:nvSpPr>
        <p:spPr bwMode="auto">
          <a:xfrm>
            <a:off x="7670800" y="3986213"/>
            <a:ext cx="67468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  <a:r>
              <a:rPr lang="en-US" sz="2800" baseline="-25000">
                <a:latin typeface="Comic Sans MS" pitchFamily="66" charset="0"/>
              </a:rPr>
              <a:t>c</a:t>
            </a:r>
            <a:endParaRPr lang="en-US" sz="2000">
              <a:latin typeface="Comic Sans MS" pitchFamily="66" charset="0"/>
            </a:endParaRPr>
          </a:p>
        </p:txBody>
      </p:sp>
      <p:sp>
        <p:nvSpPr>
          <p:cNvPr id="15437" name="Text Box 521"/>
          <p:cNvSpPr txBox="1">
            <a:spLocks noChangeArrowheads="1"/>
          </p:cNvSpPr>
          <p:nvPr/>
        </p:nvSpPr>
        <p:spPr bwMode="auto">
          <a:xfrm>
            <a:off x="6699250" y="3357563"/>
            <a:ext cx="6762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R</a:t>
            </a:r>
          </a:p>
        </p:txBody>
      </p:sp>
      <p:sp>
        <p:nvSpPr>
          <p:cNvPr id="15438" name="Rectangle 523"/>
          <p:cNvSpPr>
            <a:spLocks noGrp="1" noChangeArrowheads="1"/>
          </p:cNvSpPr>
          <p:nvPr>
            <p:ph type="body" idx="1"/>
          </p:nvPr>
        </p:nvSpPr>
        <p:spPr>
          <a:xfrm>
            <a:off x="1" y="2171700"/>
            <a:ext cx="4476466" cy="4076700"/>
          </a:xfrm>
        </p:spPr>
        <p:txBody>
          <a:bodyPr/>
          <a:lstStyle/>
          <a:p>
            <a:r>
              <a:rPr lang="en-US" dirty="0" smtClean="0"/>
              <a:t>per-connection end-end throughput: </a:t>
            </a:r>
            <a:r>
              <a:rPr lang="en-US" dirty="0" smtClean="0"/>
              <a:t>min(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err="1" smtClean="0"/>
              <a:t>,R</a:t>
            </a:r>
            <a:r>
              <a:rPr lang="en-US" baseline="-25000" dirty="0" err="1" smtClean="0"/>
              <a:t>s</a:t>
            </a:r>
            <a:r>
              <a:rPr lang="en-US" dirty="0" err="1" smtClean="0"/>
              <a:t>,</a:t>
            </a:r>
            <a:r>
              <a:rPr lang="en-US" dirty="0" err="1" smtClean="0">
                <a:solidFill>
                  <a:srgbClr val="FF0000"/>
                </a:solidFill>
              </a:rPr>
              <a:t>R</a:t>
            </a:r>
            <a:r>
              <a:rPr lang="en-US" dirty="0" smtClean="0">
                <a:solidFill>
                  <a:srgbClr val="FF0000"/>
                </a:solidFill>
              </a:rPr>
              <a:t>/10 (if fair)</a:t>
            </a:r>
            <a:r>
              <a:rPr lang="en-US" dirty="0" smtClean="0"/>
              <a:t>)</a:t>
            </a:r>
            <a:endParaRPr lang="en-US" dirty="0" smtClean="0"/>
          </a:p>
          <a:p>
            <a:r>
              <a:rPr lang="en-US" dirty="0" smtClean="0"/>
              <a:t>in practice: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c</a:t>
            </a:r>
            <a:r>
              <a:rPr lang="en-US" dirty="0" smtClean="0"/>
              <a:t> or R</a:t>
            </a:r>
            <a:r>
              <a:rPr lang="en-US" baseline="-25000" dirty="0" smtClean="0"/>
              <a:t>s</a:t>
            </a:r>
            <a:r>
              <a:rPr lang="en-US" dirty="0" smtClean="0"/>
              <a:t> is often bottleneck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73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0520CAC-40F0-473A-AF38-434DE15C582F}" type="slidenum">
              <a:rPr lang="en-US" smtClean="0"/>
              <a:pPr/>
              <a:t>28</a:t>
            </a:fld>
            <a:endParaRPr lang="en-US" smtClean="0"/>
          </a:p>
        </p:txBody>
      </p:sp>
      <p:sp>
        <p:nvSpPr>
          <p:cNvPr id="57348" name="Rectangle 2"/>
          <p:cNvSpPr>
            <a:spLocks noGrp="1" noChangeArrowheads="1"/>
          </p:cNvSpPr>
          <p:nvPr>
            <p:ph type="title"/>
          </p:nvPr>
        </p:nvSpPr>
        <p:spPr>
          <a:xfrm>
            <a:off x="406400" y="228600"/>
            <a:ext cx="8280400" cy="3784600"/>
          </a:xfrm>
        </p:spPr>
        <p:txBody>
          <a:bodyPr/>
          <a:lstStyle/>
          <a:p>
            <a:pPr algn="ctr"/>
            <a:r>
              <a:rPr lang="en-US" sz="4800" smtClean="0"/>
              <a:t>Access networks and physical media</a:t>
            </a:r>
            <a:endParaRPr lang="en-US" sz="6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640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BE8EA50-10DB-446F-A145-5B5A289EFD96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16403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Access networks and physical media</a:t>
            </a:r>
            <a:endParaRPr lang="en-US" smtClean="0"/>
          </a:p>
        </p:txBody>
      </p:sp>
      <p:sp>
        <p:nvSpPr>
          <p:cNvPr id="1640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010025" cy="501015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Q: How to connect end systems to edge router?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residential access nets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institutional access networks (school, company)</a:t>
            </a:r>
          </a:p>
          <a:p>
            <a:pPr>
              <a:lnSpc>
                <a:spcPct val="90000"/>
              </a:lnSpc>
              <a:spcAft>
                <a:spcPct val="30000"/>
              </a:spcAft>
            </a:pPr>
            <a:r>
              <a:rPr lang="en-US" sz="2400" smtClean="0"/>
              <a:t>mobile access networks</a:t>
            </a:r>
            <a:endParaRPr lang="en-US" sz="2400" smtClean="0">
              <a:solidFill>
                <a:srgbClr val="FF0000"/>
              </a:solidFill>
            </a:endParaRP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i="1" smtClean="0">
                <a:solidFill>
                  <a:srgbClr val="FF0000"/>
                </a:solidFill>
              </a:rPr>
              <a:t>Keep in mind: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bandwidth (bits per second) of access network?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shared or dedicated?</a:t>
            </a:r>
          </a:p>
        </p:txBody>
      </p:sp>
      <p:sp>
        <p:nvSpPr>
          <p:cNvPr id="16405" name="Freeform 4"/>
          <p:cNvSpPr>
            <a:spLocks/>
          </p:cNvSpPr>
          <p:nvPr/>
        </p:nvSpPr>
        <p:spPr bwMode="auto">
          <a:xfrm>
            <a:off x="6807200" y="1800225"/>
            <a:ext cx="1989138" cy="2009775"/>
          </a:xfrm>
          <a:custGeom>
            <a:avLst/>
            <a:gdLst>
              <a:gd name="T0" fmla="*/ 2147483647 w 1292"/>
              <a:gd name="T1" fmla="*/ 2147483647 h 1255"/>
              <a:gd name="T2" fmla="*/ 2147483647 w 1292"/>
              <a:gd name="T3" fmla="*/ 2147483647 h 1255"/>
              <a:gd name="T4" fmla="*/ 2147483647 w 1292"/>
              <a:gd name="T5" fmla="*/ 2147483647 h 1255"/>
              <a:gd name="T6" fmla="*/ 2147483647 w 1292"/>
              <a:gd name="T7" fmla="*/ 2147483647 h 1255"/>
              <a:gd name="T8" fmla="*/ 2147483647 w 1292"/>
              <a:gd name="T9" fmla="*/ 2147483647 h 1255"/>
              <a:gd name="T10" fmla="*/ 2147483647 w 1292"/>
              <a:gd name="T11" fmla="*/ 2147483647 h 1255"/>
              <a:gd name="T12" fmla="*/ 2147483647 w 1292"/>
              <a:gd name="T13" fmla="*/ 2147483647 h 1255"/>
              <a:gd name="T14" fmla="*/ 2147483647 w 1292"/>
              <a:gd name="T15" fmla="*/ 2147483647 h 1255"/>
              <a:gd name="T16" fmla="*/ 2147483647 w 1292"/>
              <a:gd name="T17" fmla="*/ 2147483647 h 1255"/>
              <a:gd name="T18" fmla="*/ 2147483647 w 1292"/>
              <a:gd name="T19" fmla="*/ 2147483647 h 1255"/>
              <a:gd name="T20" fmla="*/ 2147483647 w 1292"/>
              <a:gd name="T21" fmla="*/ 2147483647 h 1255"/>
              <a:gd name="T22" fmla="*/ 2147483647 w 1292"/>
              <a:gd name="T23" fmla="*/ 2147483647 h 125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292"/>
              <a:gd name="T37" fmla="*/ 0 h 1255"/>
              <a:gd name="T38" fmla="*/ 1292 w 1292"/>
              <a:gd name="T39" fmla="*/ 1255 h 125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292" h="1255">
                <a:moveTo>
                  <a:pt x="239" y="7"/>
                </a:moveTo>
                <a:cubicBezTo>
                  <a:pt x="120" y="14"/>
                  <a:pt x="70" y="71"/>
                  <a:pt x="35" y="157"/>
                </a:cubicBezTo>
                <a:cubicBezTo>
                  <a:pt x="0" y="243"/>
                  <a:pt x="26" y="411"/>
                  <a:pt x="29" y="523"/>
                </a:cubicBezTo>
                <a:cubicBezTo>
                  <a:pt x="32" y="635"/>
                  <a:pt x="17" y="771"/>
                  <a:pt x="53" y="829"/>
                </a:cubicBezTo>
                <a:cubicBezTo>
                  <a:pt x="89" y="887"/>
                  <a:pt x="146" y="821"/>
                  <a:pt x="245" y="871"/>
                </a:cubicBezTo>
                <a:cubicBezTo>
                  <a:pt x="344" y="921"/>
                  <a:pt x="522" y="1068"/>
                  <a:pt x="647" y="1129"/>
                </a:cubicBezTo>
                <a:cubicBezTo>
                  <a:pt x="772" y="1190"/>
                  <a:pt x="903" y="1255"/>
                  <a:pt x="995" y="1237"/>
                </a:cubicBezTo>
                <a:cubicBezTo>
                  <a:pt x="1087" y="1219"/>
                  <a:pt x="1153" y="1153"/>
                  <a:pt x="1199" y="1021"/>
                </a:cubicBezTo>
                <a:cubicBezTo>
                  <a:pt x="1245" y="889"/>
                  <a:pt x="1270" y="580"/>
                  <a:pt x="1271" y="445"/>
                </a:cubicBezTo>
                <a:cubicBezTo>
                  <a:pt x="1272" y="310"/>
                  <a:pt x="1292" y="266"/>
                  <a:pt x="1205" y="211"/>
                </a:cubicBezTo>
                <a:cubicBezTo>
                  <a:pt x="1118" y="156"/>
                  <a:pt x="908" y="150"/>
                  <a:pt x="749" y="115"/>
                </a:cubicBezTo>
                <a:cubicBezTo>
                  <a:pt x="590" y="80"/>
                  <a:pt x="358" y="0"/>
                  <a:pt x="239" y="7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6" name="Freeform 5"/>
          <p:cNvSpPr>
            <a:spLocks/>
          </p:cNvSpPr>
          <p:nvPr/>
        </p:nvSpPr>
        <p:spPr bwMode="auto">
          <a:xfrm>
            <a:off x="4727575" y="1628775"/>
            <a:ext cx="2065338" cy="1906588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07" name="Freeform 6"/>
          <p:cNvSpPr>
            <a:spLocks/>
          </p:cNvSpPr>
          <p:nvPr/>
        </p:nvSpPr>
        <p:spPr bwMode="auto">
          <a:xfrm>
            <a:off x="5124450" y="3357563"/>
            <a:ext cx="3290888" cy="2662237"/>
          </a:xfrm>
          <a:custGeom>
            <a:avLst/>
            <a:gdLst>
              <a:gd name="T0" fmla="*/ 2147483647 w 2135"/>
              <a:gd name="T1" fmla="*/ 2147483647 h 1662"/>
              <a:gd name="T2" fmla="*/ 2147483647 w 2135"/>
              <a:gd name="T3" fmla="*/ 2147483647 h 1662"/>
              <a:gd name="T4" fmla="*/ 2147483647 w 2135"/>
              <a:gd name="T5" fmla="*/ 2147483647 h 1662"/>
              <a:gd name="T6" fmla="*/ 2147483647 w 2135"/>
              <a:gd name="T7" fmla="*/ 2147483647 h 1662"/>
              <a:gd name="T8" fmla="*/ 2147483647 w 2135"/>
              <a:gd name="T9" fmla="*/ 2147483647 h 1662"/>
              <a:gd name="T10" fmla="*/ 2147483647 w 2135"/>
              <a:gd name="T11" fmla="*/ 2147483647 h 1662"/>
              <a:gd name="T12" fmla="*/ 2147483647 w 2135"/>
              <a:gd name="T13" fmla="*/ 2147483647 h 1662"/>
              <a:gd name="T14" fmla="*/ 2147483647 w 2135"/>
              <a:gd name="T15" fmla="*/ 2147483647 h 1662"/>
              <a:gd name="T16" fmla="*/ 2147483647 w 2135"/>
              <a:gd name="T17" fmla="*/ 2147483647 h 1662"/>
              <a:gd name="T18" fmla="*/ 2147483647 w 2135"/>
              <a:gd name="T19" fmla="*/ 2147483647 h 1662"/>
              <a:gd name="T20" fmla="*/ 2147483647 w 2135"/>
              <a:gd name="T21" fmla="*/ 2147483647 h 1662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w 2135"/>
              <a:gd name="T34" fmla="*/ 0 h 1662"/>
              <a:gd name="T35" fmla="*/ 2135 w 2135"/>
              <a:gd name="T36" fmla="*/ 1662 h 1662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T33" t="T34" r="T35" b="T36"/>
            <a:pathLst>
              <a:path w="2135" h="1662">
                <a:moveTo>
                  <a:pt x="27" y="652"/>
                </a:moveTo>
                <a:cubicBezTo>
                  <a:pt x="14" y="487"/>
                  <a:pt x="0" y="152"/>
                  <a:pt x="105" y="76"/>
                </a:cubicBezTo>
                <a:cubicBezTo>
                  <a:pt x="210" y="0"/>
                  <a:pt x="473" y="192"/>
                  <a:pt x="657" y="196"/>
                </a:cubicBezTo>
                <a:cubicBezTo>
                  <a:pt x="841" y="200"/>
                  <a:pt x="985" y="65"/>
                  <a:pt x="1209" y="100"/>
                </a:cubicBezTo>
                <a:cubicBezTo>
                  <a:pt x="1433" y="135"/>
                  <a:pt x="1867" y="232"/>
                  <a:pt x="2001" y="406"/>
                </a:cubicBezTo>
                <a:cubicBezTo>
                  <a:pt x="2135" y="580"/>
                  <a:pt x="2083" y="945"/>
                  <a:pt x="2013" y="1144"/>
                </a:cubicBezTo>
                <a:cubicBezTo>
                  <a:pt x="1943" y="1343"/>
                  <a:pt x="1781" y="1538"/>
                  <a:pt x="1581" y="1600"/>
                </a:cubicBezTo>
                <a:cubicBezTo>
                  <a:pt x="1381" y="1662"/>
                  <a:pt x="993" y="1571"/>
                  <a:pt x="813" y="1516"/>
                </a:cubicBezTo>
                <a:cubicBezTo>
                  <a:pt x="633" y="1461"/>
                  <a:pt x="606" y="1345"/>
                  <a:pt x="501" y="1270"/>
                </a:cubicBezTo>
                <a:cubicBezTo>
                  <a:pt x="396" y="1195"/>
                  <a:pt x="262" y="1169"/>
                  <a:pt x="183" y="1066"/>
                </a:cubicBezTo>
                <a:cubicBezTo>
                  <a:pt x="104" y="963"/>
                  <a:pt x="25" y="819"/>
                  <a:pt x="27" y="652"/>
                </a:cubicBezTo>
                <a:close/>
              </a:path>
            </a:pathLst>
          </a:custGeom>
          <a:solidFill>
            <a:srgbClr val="CCFFFF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86" name="Object 7"/>
          <p:cNvGraphicFramePr>
            <a:graphicFrameLocks noChangeAspect="1"/>
          </p:cNvGraphicFramePr>
          <p:nvPr/>
        </p:nvGraphicFramePr>
        <p:xfrm>
          <a:off x="4857750" y="1790700"/>
          <a:ext cx="460375" cy="382588"/>
        </p:xfrm>
        <a:graphic>
          <a:graphicData uri="http://schemas.openxmlformats.org/presentationml/2006/ole">
            <p:oleObj spid="_x0000_s16386" name="Clip" r:id="rId3" imgW="1305000" imgH="1085760" progId="MS_ClipArt_Gallery.2">
              <p:embed/>
            </p:oleObj>
          </a:graphicData>
        </a:graphic>
      </p:graphicFrame>
      <p:graphicFrame>
        <p:nvGraphicFramePr>
          <p:cNvPr id="16387" name="Object 8"/>
          <p:cNvGraphicFramePr>
            <a:graphicFrameLocks noChangeAspect="1"/>
          </p:cNvGraphicFramePr>
          <p:nvPr/>
        </p:nvGraphicFramePr>
        <p:xfrm>
          <a:off x="5359400" y="1931988"/>
          <a:ext cx="309563" cy="222250"/>
        </p:xfrm>
        <a:graphic>
          <a:graphicData uri="http://schemas.openxmlformats.org/presentationml/2006/ole">
            <p:oleObj spid="_x0000_s16387" name="Clip" r:id="rId4" imgW="676440" imgH="485640" progId="MS_ClipArt_Gallery.2">
              <p:embed/>
            </p:oleObj>
          </a:graphicData>
        </a:graphic>
      </p:graphicFrame>
      <p:sp>
        <p:nvSpPr>
          <p:cNvPr id="16408" name="Line 9"/>
          <p:cNvSpPr>
            <a:spLocks noChangeShapeType="1"/>
          </p:cNvSpPr>
          <p:nvPr/>
        </p:nvSpPr>
        <p:spPr bwMode="auto">
          <a:xfrm flipV="1">
            <a:off x="5307013" y="2081213"/>
            <a:ext cx="1270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88" name="Object 10"/>
          <p:cNvGraphicFramePr>
            <a:graphicFrameLocks noChangeAspect="1"/>
          </p:cNvGraphicFramePr>
          <p:nvPr/>
        </p:nvGraphicFramePr>
        <p:xfrm>
          <a:off x="4857750" y="2505075"/>
          <a:ext cx="460375" cy="382588"/>
        </p:xfrm>
        <a:graphic>
          <a:graphicData uri="http://schemas.openxmlformats.org/presentationml/2006/ole">
            <p:oleObj spid="_x0000_s16388" name="Clip" r:id="rId5" imgW="1305000" imgH="1085760" progId="MS_ClipArt_Gallery.2">
              <p:embed/>
            </p:oleObj>
          </a:graphicData>
        </a:graphic>
      </p:graphicFrame>
      <p:graphicFrame>
        <p:nvGraphicFramePr>
          <p:cNvPr id="16389" name="Object 11"/>
          <p:cNvGraphicFramePr>
            <a:graphicFrameLocks noChangeAspect="1"/>
          </p:cNvGraphicFramePr>
          <p:nvPr/>
        </p:nvGraphicFramePr>
        <p:xfrm>
          <a:off x="5359400" y="2646363"/>
          <a:ext cx="309563" cy="222250"/>
        </p:xfrm>
        <a:graphic>
          <a:graphicData uri="http://schemas.openxmlformats.org/presentationml/2006/ole">
            <p:oleObj spid="_x0000_s16389" name="Clip" r:id="rId6" imgW="676440" imgH="485640" progId="MS_ClipArt_Gallery.2">
              <p:embed/>
            </p:oleObj>
          </a:graphicData>
        </a:graphic>
      </p:graphicFrame>
      <p:sp>
        <p:nvSpPr>
          <p:cNvPr id="16409" name="Line 12"/>
          <p:cNvSpPr>
            <a:spLocks noChangeShapeType="1"/>
          </p:cNvSpPr>
          <p:nvPr/>
        </p:nvSpPr>
        <p:spPr bwMode="auto">
          <a:xfrm flipV="1">
            <a:off x="5307013" y="2795588"/>
            <a:ext cx="127000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10" name="Group 13"/>
          <p:cNvGrpSpPr>
            <a:grpSpLocks/>
          </p:cNvGrpSpPr>
          <p:nvPr/>
        </p:nvGrpSpPr>
        <p:grpSpPr bwMode="auto">
          <a:xfrm>
            <a:off x="5273675" y="2249488"/>
            <a:ext cx="77788" cy="257175"/>
            <a:chOff x="3842" y="406"/>
            <a:chExt cx="51" cy="167"/>
          </a:xfrm>
        </p:grpSpPr>
        <p:sp>
          <p:nvSpPr>
            <p:cNvPr id="16624" name="Oval 14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5" name="Oval 15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6" name="Oval 16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11" name="Group 17"/>
          <p:cNvGrpSpPr>
            <a:grpSpLocks/>
          </p:cNvGrpSpPr>
          <p:nvPr/>
        </p:nvGrpSpPr>
        <p:grpSpPr bwMode="auto">
          <a:xfrm>
            <a:off x="5792788" y="2852738"/>
            <a:ext cx="231775" cy="474662"/>
            <a:chOff x="4180" y="783"/>
            <a:chExt cx="150" cy="307"/>
          </a:xfrm>
        </p:grpSpPr>
        <p:sp>
          <p:nvSpPr>
            <p:cNvPr id="16616" name="AutoShape 18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7" name="Rectangle 19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8" name="Rectangle 20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9" name="AutoShape 21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0" name="Line 22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1" name="Line 23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2" name="Rectangle 24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23" name="Rectangle 25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12" name="Group 26"/>
          <p:cNvGrpSpPr>
            <a:grpSpLocks/>
          </p:cNvGrpSpPr>
          <p:nvPr/>
        </p:nvGrpSpPr>
        <p:grpSpPr bwMode="auto">
          <a:xfrm rot="-5400000">
            <a:off x="6135688" y="2957512"/>
            <a:ext cx="96838" cy="258763"/>
            <a:chOff x="3842" y="406"/>
            <a:chExt cx="51" cy="167"/>
          </a:xfrm>
        </p:grpSpPr>
        <p:sp>
          <p:nvSpPr>
            <p:cNvPr id="16613" name="Oval 27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4" name="Oval 28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5" name="Oval 29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13" name="Line 30"/>
          <p:cNvSpPr>
            <a:spLocks noChangeShapeType="1"/>
          </p:cNvSpPr>
          <p:nvPr/>
        </p:nvSpPr>
        <p:spPr bwMode="auto">
          <a:xfrm>
            <a:off x="5945188" y="2743200"/>
            <a:ext cx="547687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4" name="Line 31"/>
          <p:cNvSpPr>
            <a:spLocks noChangeShapeType="1"/>
          </p:cNvSpPr>
          <p:nvPr/>
        </p:nvSpPr>
        <p:spPr bwMode="auto">
          <a:xfrm>
            <a:off x="5948363" y="2738438"/>
            <a:ext cx="1587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5" name="Line 32"/>
          <p:cNvSpPr>
            <a:spLocks noChangeShapeType="1"/>
          </p:cNvSpPr>
          <p:nvPr/>
        </p:nvSpPr>
        <p:spPr bwMode="auto">
          <a:xfrm>
            <a:off x="6496050" y="2736850"/>
            <a:ext cx="1588" cy="100013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6" name="Line 33"/>
          <p:cNvSpPr>
            <a:spLocks noChangeShapeType="1"/>
          </p:cNvSpPr>
          <p:nvPr/>
        </p:nvSpPr>
        <p:spPr bwMode="auto">
          <a:xfrm>
            <a:off x="5613400" y="2095500"/>
            <a:ext cx="319088" cy="317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7" name="Line 34"/>
          <p:cNvSpPr>
            <a:spLocks noChangeShapeType="1"/>
          </p:cNvSpPr>
          <p:nvPr/>
        </p:nvSpPr>
        <p:spPr bwMode="auto">
          <a:xfrm flipV="1">
            <a:off x="5626100" y="2438400"/>
            <a:ext cx="306388" cy="3952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18" name="Line 35"/>
          <p:cNvSpPr>
            <a:spLocks noChangeShapeType="1"/>
          </p:cNvSpPr>
          <p:nvPr/>
        </p:nvSpPr>
        <p:spPr bwMode="auto">
          <a:xfrm flipV="1">
            <a:off x="6210300" y="2541588"/>
            <a:ext cx="1588" cy="1952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19" name="Group 36"/>
          <p:cNvGrpSpPr>
            <a:grpSpLocks/>
          </p:cNvGrpSpPr>
          <p:nvPr/>
        </p:nvGrpSpPr>
        <p:grpSpPr bwMode="auto">
          <a:xfrm>
            <a:off x="6342063" y="2827338"/>
            <a:ext cx="231775" cy="473075"/>
            <a:chOff x="4180" y="783"/>
            <a:chExt cx="150" cy="307"/>
          </a:xfrm>
        </p:grpSpPr>
        <p:sp>
          <p:nvSpPr>
            <p:cNvPr id="16605" name="AutoShape 3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6" name="Rectangle 3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7" name="Rectangle 3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8" name="AutoShape 4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9" name="Line 4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0" name="Line 4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1" name="Rectangle 4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12" name="Rectangle 4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16390" name="Object 45"/>
          <p:cNvGraphicFramePr>
            <a:graphicFrameLocks noChangeAspect="1"/>
          </p:cNvGraphicFramePr>
          <p:nvPr/>
        </p:nvGraphicFramePr>
        <p:xfrm>
          <a:off x="5283200" y="3570288"/>
          <a:ext cx="460375" cy="396875"/>
        </p:xfrm>
        <a:graphic>
          <a:graphicData uri="http://schemas.openxmlformats.org/presentationml/2006/ole">
            <p:oleObj spid="_x0000_s16390" name="Clip" r:id="rId7" imgW="1305000" imgH="1085760" progId="MS_ClipArt_Gallery.2">
              <p:embed/>
            </p:oleObj>
          </a:graphicData>
        </a:graphic>
      </p:graphicFrame>
      <p:sp>
        <p:nvSpPr>
          <p:cNvPr id="16420" name="Line 46"/>
          <p:cNvSpPr>
            <a:spLocks noChangeShapeType="1"/>
          </p:cNvSpPr>
          <p:nvPr/>
        </p:nvSpPr>
        <p:spPr bwMode="auto">
          <a:xfrm flipV="1">
            <a:off x="5734050" y="3865563"/>
            <a:ext cx="79375" cy="7937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1" name="Object 47"/>
          <p:cNvGraphicFramePr>
            <a:graphicFrameLocks noChangeAspect="1"/>
          </p:cNvGraphicFramePr>
          <p:nvPr/>
        </p:nvGraphicFramePr>
        <p:xfrm>
          <a:off x="5283200" y="4283075"/>
          <a:ext cx="460375" cy="396875"/>
        </p:xfrm>
        <a:graphic>
          <a:graphicData uri="http://schemas.openxmlformats.org/presentationml/2006/ole">
            <p:oleObj spid="_x0000_s16391" name="Clip" r:id="rId8" imgW="1305000" imgH="1085760" progId="MS_ClipArt_Gallery.2">
              <p:embed/>
            </p:oleObj>
          </a:graphicData>
        </a:graphic>
      </p:graphicFrame>
      <p:sp>
        <p:nvSpPr>
          <p:cNvPr id="16421" name="Line 48"/>
          <p:cNvSpPr>
            <a:spLocks noChangeShapeType="1"/>
          </p:cNvSpPr>
          <p:nvPr/>
        </p:nvSpPr>
        <p:spPr bwMode="auto">
          <a:xfrm flipV="1">
            <a:off x="5734050" y="4584700"/>
            <a:ext cx="793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22" name="Group 49"/>
          <p:cNvGrpSpPr>
            <a:grpSpLocks/>
          </p:cNvGrpSpPr>
          <p:nvPr/>
        </p:nvGrpSpPr>
        <p:grpSpPr bwMode="auto">
          <a:xfrm>
            <a:off x="5421313" y="3979863"/>
            <a:ext cx="79375" cy="266700"/>
            <a:chOff x="3842" y="406"/>
            <a:chExt cx="51" cy="167"/>
          </a:xfrm>
        </p:grpSpPr>
        <p:sp>
          <p:nvSpPr>
            <p:cNvPr id="16602" name="Oval 50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3" name="Oval 51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4" name="Oval 52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23" name="Line 53"/>
          <p:cNvSpPr>
            <a:spLocks noChangeShapeType="1"/>
          </p:cNvSpPr>
          <p:nvPr/>
        </p:nvSpPr>
        <p:spPr bwMode="auto">
          <a:xfrm>
            <a:off x="5807075" y="3862388"/>
            <a:ext cx="0" cy="7207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2" name="Object 54"/>
          <p:cNvGraphicFramePr>
            <a:graphicFrameLocks noChangeAspect="1"/>
          </p:cNvGraphicFramePr>
          <p:nvPr/>
        </p:nvGraphicFramePr>
        <p:xfrm>
          <a:off x="6243638" y="4781550"/>
          <a:ext cx="461962" cy="396875"/>
        </p:xfrm>
        <a:graphic>
          <a:graphicData uri="http://schemas.openxmlformats.org/presentationml/2006/ole">
            <p:oleObj spid="_x0000_s16392" name="Clip" r:id="rId9" imgW="1305000" imgH="1085760" progId="MS_ClipArt_Gallery.2">
              <p:embed/>
            </p:oleObj>
          </a:graphicData>
        </a:graphic>
      </p:graphicFrame>
      <p:graphicFrame>
        <p:nvGraphicFramePr>
          <p:cNvPr id="16393" name="Object 55"/>
          <p:cNvGraphicFramePr>
            <a:graphicFrameLocks noChangeAspect="1"/>
          </p:cNvGraphicFramePr>
          <p:nvPr/>
        </p:nvGraphicFramePr>
        <p:xfrm>
          <a:off x="5564188" y="4767263"/>
          <a:ext cx="458787" cy="396875"/>
        </p:xfrm>
        <a:graphic>
          <a:graphicData uri="http://schemas.openxmlformats.org/presentationml/2006/ole">
            <p:oleObj spid="_x0000_s16393" name="Clip" r:id="rId10" imgW="1305000" imgH="1085760" progId="MS_ClipArt_Gallery.2">
              <p:embed/>
            </p:oleObj>
          </a:graphicData>
        </a:graphic>
      </p:graphicFrame>
      <p:sp>
        <p:nvSpPr>
          <p:cNvPr id="16424" name="Line 56"/>
          <p:cNvSpPr>
            <a:spLocks noChangeShapeType="1"/>
          </p:cNvSpPr>
          <p:nvPr/>
        </p:nvSpPr>
        <p:spPr bwMode="auto">
          <a:xfrm rot="-5400000">
            <a:off x="6488906" y="4752182"/>
            <a:ext cx="73025" cy="158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5" name="Line 57"/>
          <p:cNvSpPr>
            <a:spLocks noChangeShapeType="1"/>
          </p:cNvSpPr>
          <p:nvPr/>
        </p:nvSpPr>
        <p:spPr bwMode="auto">
          <a:xfrm rot="5400000" flipH="1">
            <a:off x="5795963" y="4741863"/>
            <a:ext cx="762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6" name="Line 58"/>
          <p:cNvSpPr>
            <a:spLocks noChangeShapeType="1"/>
          </p:cNvSpPr>
          <p:nvPr/>
        </p:nvSpPr>
        <p:spPr bwMode="auto">
          <a:xfrm rot="16200000" flipV="1">
            <a:off x="6182519" y="4363244"/>
            <a:ext cx="0" cy="693738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7" name="Line 59"/>
          <p:cNvSpPr>
            <a:spLocks noChangeShapeType="1"/>
          </p:cNvSpPr>
          <p:nvPr/>
        </p:nvSpPr>
        <p:spPr bwMode="auto">
          <a:xfrm>
            <a:off x="5803900" y="4256088"/>
            <a:ext cx="112713" cy="4762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8" name="Line 60"/>
          <p:cNvSpPr>
            <a:spLocks noChangeShapeType="1"/>
          </p:cNvSpPr>
          <p:nvPr/>
        </p:nvSpPr>
        <p:spPr bwMode="auto">
          <a:xfrm>
            <a:off x="6478588" y="4316413"/>
            <a:ext cx="334962" cy="4635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29" name="Line 61"/>
          <p:cNvSpPr>
            <a:spLocks noChangeShapeType="1"/>
          </p:cNvSpPr>
          <p:nvPr/>
        </p:nvSpPr>
        <p:spPr bwMode="auto">
          <a:xfrm flipH="1">
            <a:off x="7358063" y="4313238"/>
            <a:ext cx="309562" cy="4699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4" name="Object 62"/>
          <p:cNvGraphicFramePr>
            <a:graphicFrameLocks noChangeAspect="1"/>
          </p:cNvGraphicFramePr>
          <p:nvPr/>
        </p:nvGraphicFramePr>
        <p:xfrm>
          <a:off x="7554913" y="3775075"/>
          <a:ext cx="225425" cy="290513"/>
        </p:xfrm>
        <a:graphic>
          <a:graphicData uri="http://schemas.openxmlformats.org/presentationml/2006/ole">
            <p:oleObj spid="_x0000_s16394" name="Clip" r:id="rId11" imgW="981000" imgH="1209600" progId="MS_ClipArt_Gallery.2">
              <p:embed/>
            </p:oleObj>
          </a:graphicData>
        </a:graphic>
      </p:graphicFrame>
      <p:graphicFrame>
        <p:nvGraphicFramePr>
          <p:cNvPr id="16395" name="Object 63"/>
          <p:cNvGraphicFramePr>
            <a:graphicFrameLocks noChangeAspect="1"/>
          </p:cNvGraphicFramePr>
          <p:nvPr/>
        </p:nvGraphicFramePr>
        <p:xfrm>
          <a:off x="6076950" y="3871913"/>
          <a:ext cx="223838" cy="288925"/>
        </p:xfrm>
        <a:graphic>
          <a:graphicData uri="http://schemas.openxmlformats.org/presentationml/2006/ole">
            <p:oleObj spid="_x0000_s16395" name="Clip" r:id="rId12" imgW="981000" imgH="1209600" progId="MS_ClipArt_Gallery.2">
              <p:embed/>
            </p:oleObj>
          </a:graphicData>
        </a:graphic>
      </p:graphicFrame>
      <p:sp>
        <p:nvSpPr>
          <p:cNvPr id="16430" name="Freeform 64"/>
          <p:cNvSpPr>
            <a:spLocks/>
          </p:cNvSpPr>
          <p:nvPr/>
        </p:nvSpPr>
        <p:spPr bwMode="auto">
          <a:xfrm>
            <a:off x="6165850" y="3602038"/>
            <a:ext cx="1498600" cy="365125"/>
          </a:xfrm>
          <a:custGeom>
            <a:avLst/>
            <a:gdLst>
              <a:gd name="T0" fmla="*/ 0 w 972"/>
              <a:gd name="T1" fmla="*/ 2147483647 h 228"/>
              <a:gd name="T2" fmla="*/ 2147483647 w 972"/>
              <a:gd name="T3" fmla="*/ 2147483647 h 228"/>
              <a:gd name="T4" fmla="*/ 2147483647 w 972"/>
              <a:gd name="T5" fmla="*/ 2147483647 h 228"/>
              <a:gd name="T6" fmla="*/ 0 60000 65536"/>
              <a:gd name="T7" fmla="*/ 0 60000 65536"/>
              <a:gd name="T8" fmla="*/ 0 60000 65536"/>
              <a:gd name="T9" fmla="*/ 0 w 972"/>
              <a:gd name="T10" fmla="*/ 0 h 228"/>
              <a:gd name="T11" fmla="*/ 972 w 972"/>
              <a:gd name="T12" fmla="*/ 228 h 2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972" h="228">
                <a:moveTo>
                  <a:pt x="0" y="228"/>
                </a:moveTo>
                <a:cubicBezTo>
                  <a:pt x="135" y="123"/>
                  <a:pt x="270" y="18"/>
                  <a:pt x="432" y="9"/>
                </a:cubicBezTo>
                <a:cubicBezTo>
                  <a:pt x="594" y="0"/>
                  <a:pt x="783" y="85"/>
                  <a:pt x="972" y="171"/>
                </a:cubicBezTo>
              </a:path>
            </a:pathLst>
          </a:custGeom>
          <a:noFill/>
          <a:ln w="19050">
            <a:solidFill>
              <a:schemeClr val="tx1"/>
            </a:solidFill>
            <a:prstDash val="dash"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16396" name="Object 65"/>
          <p:cNvGraphicFramePr>
            <a:graphicFrameLocks noChangeAspect="1"/>
          </p:cNvGraphicFramePr>
          <p:nvPr/>
        </p:nvGraphicFramePr>
        <p:xfrm>
          <a:off x="6461125" y="5308600"/>
          <a:ext cx="419100" cy="452438"/>
        </p:xfrm>
        <a:graphic>
          <a:graphicData uri="http://schemas.openxmlformats.org/presentationml/2006/ole">
            <p:oleObj spid="_x0000_s16396" name="Clip" r:id="rId13" imgW="819000" imgH="847800" progId="MS_ClipArt_Gallery.2">
              <p:embed/>
            </p:oleObj>
          </a:graphicData>
        </a:graphic>
      </p:graphicFrame>
      <p:graphicFrame>
        <p:nvGraphicFramePr>
          <p:cNvPr id="16397" name="Object 66"/>
          <p:cNvGraphicFramePr>
            <a:graphicFrameLocks noChangeAspect="1"/>
          </p:cNvGraphicFramePr>
          <p:nvPr/>
        </p:nvGraphicFramePr>
        <p:xfrm>
          <a:off x="6527800" y="5443538"/>
          <a:ext cx="382588" cy="377825"/>
        </p:xfrm>
        <a:graphic>
          <a:graphicData uri="http://schemas.openxmlformats.org/presentationml/2006/ole">
            <p:oleObj spid="_x0000_s16397" name="Clip" r:id="rId14" imgW="1266840" imgH="1200240" progId="MS_ClipArt_Gallery.2">
              <p:embed/>
            </p:oleObj>
          </a:graphicData>
        </a:graphic>
      </p:graphicFrame>
      <p:grpSp>
        <p:nvGrpSpPr>
          <p:cNvPr id="16431" name="Group 67"/>
          <p:cNvGrpSpPr>
            <a:grpSpLocks/>
          </p:cNvGrpSpPr>
          <p:nvPr/>
        </p:nvGrpSpPr>
        <p:grpSpPr bwMode="auto">
          <a:xfrm>
            <a:off x="7321550" y="5346700"/>
            <a:ext cx="449263" cy="512763"/>
            <a:chOff x="2870" y="1518"/>
            <a:chExt cx="292" cy="320"/>
          </a:xfrm>
        </p:grpSpPr>
        <p:graphicFrame>
          <p:nvGraphicFramePr>
            <p:cNvPr id="16399" name="Object 6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16399" name="Clip" r:id="rId15" imgW="819000" imgH="847800" progId="MS_ClipArt_Gallery.2">
                <p:embed/>
              </p:oleObj>
            </a:graphicData>
          </a:graphic>
        </p:graphicFrame>
        <p:graphicFrame>
          <p:nvGraphicFramePr>
            <p:cNvPr id="16400" name="Object 6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16400" name="Clip" r:id="rId16" imgW="1266840" imgH="1200240" progId="MS_ClipArt_Gallery.2">
                <p:embed/>
              </p:oleObj>
            </a:graphicData>
          </a:graphic>
        </p:graphicFrame>
      </p:grpSp>
      <p:grpSp>
        <p:nvGrpSpPr>
          <p:cNvPr id="16432" name="Group 70"/>
          <p:cNvGrpSpPr>
            <a:grpSpLocks/>
          </p:cNvGrpSpPr>
          <p:nvPr/>
        </p:nvGrpSpPr>
        <p:grpSpPr bwMode="auto">
          <a:xfrm>
            <a:off x="6862763" y="5005388"/>
            <a:ext cx="419100" cy="452437"/>
            <a:chOff x="4733" y="2082"/>
            <a:chExt cx="272" cy="282"/>
          </a:xfrm>
        </p:grpSpPr>
        <p:graphicFrame>
          <p:nvGraphicFramePr>
            <p:cNvPr id="16398" name="Object 71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p:oleObj spid="_x0000_s16398" name="Clip" r:id="rId17" imgW="819000" imgH="847800" progId="MS_ClipArt_Gallery.2">
                <p:embed/>
              </p:oleObj>
            </a:graphicData>
          </a:graphic>
        </p:graphicFrame>
        <p:sp>
          <p:nvSpPr>
            <p:cNvPr id="16601" name="Rectangle 72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33" name="Group 73"/>
          <p:cNvGrpSpPr>
            <a:grpSpLocks/>
          </p:cNvGrpSpPr>
          <p:nvPr/>
        </p:nvGrpSpPr>
        <p:grpSpPr bwMode="auto">
          <a:xfrm>
            <a:off x="7999413" y="4198938"/>
            <a:ext cx="230187" cy="490537"/>
            <a:chOff x="4180" y="783"/>
            <a:chExt cx="150" cy="307"/>
          </a:xfrm>
        </p:grpSpPr>
        <p:sp>
          <p:nvSpPr>
            <p:cNvPr id="16593" name="AutoShape 74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4" name="Rectangle 75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5" name="Rectangle 76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6" name="AutoShape 77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7" name="Line 78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8" name="Line 79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9" name="Rectangle 80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600" name="Rectangle 81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34" name="Group 82"/>
          <p:cNvGrpSpPr>
            <a:grpSpLocks/>
          </p:cNvGrpSpPr>
          <p:nvPr/>
        </p:nvGrpSpPr>
        <p:grpSpPr bwMode="auto">
          <a:xfrm>
            <a:off x="7985125" y="4732338"/>
            <a:ext cx="230188" cy="490537"/>
            <a:chOff x="4180" y="783"/>
            <a:chExt cx="150" cy="307"/>
          </a:xfrm>
        </p:grpSpPr>
        <p:sp>
          <p:nvSpPr>
            <p:cNvPr id="16585" name="AutoShape 8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6" name="Rectangle 8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7" name="Rectangle 8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8" name="AutoShape 8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89" name="Line 8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0" name="Line 8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1" name="Rectangle 8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92" name="Rectangle 9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16435" name="Line 91"/>
          <p:cNvSpPr>
            <a:spLocks noChangeShapeType="1"/>
          </p:cNvSpPr>
          <p:nvPr/>
        </p:nvSpPr>
        <p:spPr bwMode="auto">
          <a:xfrm rot="5400000" flipH="1">
            <a:off x="7542212" y="4646613"/>
            <a:ext cx="733425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6" name="Line 92"/>
          <p:cNvSpPr>
            <a:spLocks noChangeShapeType="1"/>
          </p:cNvSpPr>
          <p:nvPr/>
        </p:nvSpPr>
        <p:spPr bwMode="auto">
          <a:xfrm rot="-5400000">
            <a:off x="7962900" y="4954588"/>
            <a:ext cx="0" cy="1143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7" name="Line 93"/>
          <p:cNvSpPr>
            <a:spLocks noChangeShapeType="1"/>
          </p:cNvSpPr>
          <p:nvPr/>
        </p:nvSpPr>
        <p:spPr bwMode="auto">
          <a:xfrm rot="-5400000">
            <a:off x="7951788" y="4391025"/>
            <a:ext cx="0" cy="984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8" name="Line 94"/>
          <p:cNvSpPr>
            <a:spLocks noChangeShapeType="1"/>
          </p:cNvSpPr>
          <p:nvPr/>
        </p:nvSpPr>
        <p:spPr bwMode="auto">
          <a:xfrm flipV="1">
            <a:off x="6491288" y="2155825"/>
            <a:ext cx="506412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39" name="Line 95"/>
          <p:cNvSpPr>
            <a:spLocks noChangeShapeType="1"/>
          </p:cNvSpPr>
          <p:nvPr/>
        </p:nvSpPr>
        <p:spPr bwMode="auto">
          <a:xfrm>
            <a:off x="7524750" y="2136775"/>
            <a:ext cx="538163" cy="2508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0" name="Line 96"/>
          <p:cNvSpPr>
            <a:spLocks noChangeShapeType="1"/>
          </p:cNvSpPr>
          <p:nvPr/>
        </p:nvSpPr>
        <p:spPr bwMode="auto">
          <a:xfrm flipH="1">
            <a:off x="8099425" y="2541588"/>
            <a:ext cx="266700" cy="8159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1" name="Line 97"/>
          <p:cNvSpPr>
            <a:spLocks noChangeShapeType="1"/>
          </p:cNvSpPr>
          <p:nvPr/>
        </p:nvSpPr>
        <p:spPr bwMode="auto">
          <a:xfrm>
            <a:off x="7246938" y="2273300"/>
            <a:ext cx="0" cy="5175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2" name="Line 98"/>
          <p:cNvSpPr>
            <a:spLocks noChangeShapeType="1"/>
          </p:cNvSpPr>
          <p:nvPr/>
        </p:nvSpPr>
        <p:spPr bwMode="auto">
          <a:xfrm>
            <a:off x="7275513" y="3049588"/>
            <a:ext cx="592137" cy="4413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3" name="Line 99"/>
          <p:cNvSpPr>
            <a:spLocks noChangeShapeType="1"/>
          </p:cNvSpPr>
          <p:nvPr/>
        </p:nvSpPr>
        <p:spPr bwMode="auto">
          <a:xfrm flipH="1">
            <a:off x="7785100" y="3608388"/>
            <a:ext cx="295275" cy="4318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4" name="Line 100"/>
          <p:cNvSpPr>
            <a:spLocks noChangeShapeType="1"/>
          </p:cNvSpPr>
          <p:nvPr/>
        </p:nvSpPr>
        <p:spPr bwMode="auto">
          <a:xfrm flipH="1">
            <a:off x="7534275" y="2503488"/>
            <a:ext cx="619125" cy="4603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5" name="Line 101"/>
          <p:cNvSpPr>
            <a:spLocks noChangeShapeType="1"/>
          </p:cNvSpPr>
          <p:nvPr/>
        </p:nvSpPr>
        <p:spPr bwMode="auto">
          <a:xfrm flipH="1">
            <a:off x="7543800" y="1830388"/>
            <a:ext cx="388938" cy="306387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16446" name="Line 102"/>
          <p:cNvSpPr>
            <a:spLocks noChangeShapeType="1"/>
          </p:cNvSpPr>
          <p:nvPr/>
        </p:nvSpPr>
        <p:spPr bwMode="auto">
          <a:xfrm flipH="1">
            <a:off x="8337550" y="2041525"/>
            <a:ext cx="223838" cy="2127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47" name="Group 103"/>
          <p:cNvGrpSpPr>
            <a:grpSpLocks/>
          </p:cNvGrpSpPr>
          <p:nvPr/>
        </p:nvGrpSpPr>
        <p:grpSpPr bwMode="auto">
          <a:xfrm>
            <a:off x="5916613" y="2273300"/>
            <a:ext cx="554037" cy="279400"/>
            <a:chOff x="3600" y="219"/>
            <a:chExt cx="360" cy="175"/>
          </a:xfrm>
        </p:grpSpPr>
        <p:sp>
          <p:nvSpPr>
            <p:cNvPr id="16572" name="Oval 10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3" name="Line 10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4" name="Line 10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75" name="Rectangle 10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76" name="Oval 10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77" name="Group 10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82" name="Line 11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3" name="Line 11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4" name="Line 11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78" name="Group 11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79" name="Line 11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0" name="Line 11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81" name="Line 11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48" name="Group 117"/>
          <p:cNvGrpSpPr>
            <a:grpSpLocks/>
          </p:cNvGrpSpPr>
          <p:nvPr/>
        </p:nvGrpSpPr>
        <p:grpSpPr bwMode="auto">
          <a:xfrm>
            <a:off x="6970713" y="1998663"/>
            <a:ext cx="554037" cy="279400"/>
            <a:chOff x="3600" y="219"/>
            <a:chExt cx="360" cy="175"/>
          </a:xfrm>
        </p:grpSpPr>
        <p:sp>
          <p:nvSpPr>
            <p:cNvPr id="16559" name="Oval 11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0" name="Line 11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1" name="Line 12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62" name="Rectangle 12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63" name="Oval 12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64" name="Group 12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69" name="Line 12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0" name="Line 12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71" name="Line 12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65" name="Group 12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66" name="Line 12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7" name="Line 12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68" name="Line 13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49" name="Group 131"/>
          <p:cNvGrpSpPr>
            <a:grpSpLocks/>
          </p:cNvGrpSpPr>
          <p:nvPr/>
        </p:nvGrpSpPr>
        <p:grpSpPr bwMode="auto">
          <a:xfrm>
            <a:off x="6989763" y="2786063"/>
            <a:ext cx="554037" cy="280987"/>
            <a:chOff x="3600" y="219"/>
            <a:chExt cx="360" cy="175"/>
          </a:xfrm>
        </p:grpSpPr>
        <p:sp>
          <p:nvSpPr>
            <p:cNvPr id="16546" name="Oval 13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7" name="Line 13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8" name="Line 13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49" name="Rectangle 13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50" name="Oval 13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51" name="Group 13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56" name="Line 1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7" name="Line 1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8" name="Line 1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52" name="Group 14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53" name="Line 14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4" name="Line 14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55" name="Line 14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0" name="Group 145"/>
          <p:cNvGrpSpPr>
            <a:grpSpLocks/>
          </p:cNvGrpSpPr>
          <p:nvPr/>
        </p:nvGrpSpPr>
        <p:grpSpPr bwMode="auto">
          <a:xfrm>
            <a:off x="8062913" y="2247900"/>
            <a:ext cx="552450" cy="279400"/>
            <a:chOff x="3600" y="219"/>
            <a:chExt cx="360" cy="175"/>
          </a:xfrm>
        </p:grpSpPr>
        <p:sp>
          <p:nvSpPr>
            <p:cNvPr id="16533" name="Oval 14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4" name="Line 14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5" name="Line 14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36" name="Rectangle 14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37" name="Oval 15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38" name="Group 15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43" name="Line 15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4" name="Line 15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5" name="Line 15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39" name="Group 15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40" name="Line 15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1" name="Line 15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42" name="Line 15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1" name="Group 159"/>
          <p:cNvGrpSpPr>
            <a:grpSpLocks/>
          </p:cNvGrpSpPr>
          <p:nvPr/>
        </p:nvGrpSpPr>
        <p:grpSpPr bwMode="auto">
          <a:xfrm>
            <a:off x="7848600" y="3324225"/>
            <a:ext cx="554038" cy="279400"/>
            <a:chOff x="3600" y="219"/>
            <a:chExt cx="360" cy="175"/>
          </a:xfrm>
        </p:grpSpPr>
        <p:sp>
          <p:nvSpPr>
            <p:cNvPr id="16520" name="Oval 16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1" name="Line 16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2" name="Line 16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23" name="Rectangle 16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24" name="Oval 16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25" name="Group 16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30" name="Line 1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1" name="Line 1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32" name="Line 1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26" name="Group 16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27" name="Line 17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8" name="Line 17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29" name="Line 17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2" name="Group 173"/>
          <p:cNvGrpSpPr>
            <a:grpSpLocks/>
          </p:cNvGrpSpPr>
          <p:nvPr/>
        </p:nvGrpSpPr>
        <p:grpSpPr bwMode="auto">
          <a:xfrm>
            <a:off x="7478713" y="4024313"/>
            <a:ext cx="555625" cy="282575"/>
            <a:chOff x="3600" y="219"/>
            <a:chExt cx="360" cy="175"/>
          </a:xfrm>
        </p:grpSpPr>
        <p:sp>
          <p:nvSpPr>
            <p:cNvPr id="16507" name="Oval 17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08" name="Line 17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09" name="Line 17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510" name="Rectangle 17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511" name="Oval 17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512" name="Group 17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17" name="Line 18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8" name="Line 18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9" name="Line 18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13" name="Group 18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14" name="Line 18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5" name="Line 18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16" name="Line 18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3" name="Group 187"/>
          <p:cNvGrpSpPr>
            <a:grpSpLocks/>
          </p:cNvGrpSpPr>
          <p:nvPr/>
        </p:nvGrpSpPr>
        <p:grpSpPr bwMode="auto">
          <a:xfrm>
            <a:off x="6805613" y="4611688"/>
            <a:ext cx="552450" cy="279400"/>
            <a:chOff x="3600" y="219"/>
            <a:chExt cx="360" cy="175"/>
          </a:xfrm>
        </p:grpSpPr>
        <p:sp>
          <p:nvSpPr>
            <p:cNvPr id="16494" name="Oval 18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5" name="Line 18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6" name="Line 19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97" name="Rectangle 19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498" name="Oval 19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99" name="Group 19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504" name="Line 19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5" name="Line 19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6" name="Line 19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500" name="Group 19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501" name="Line 19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2" name="Line 19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503" name="Line 20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6454" name="Group 201"/>
          <p:cNvGrpSpPr>
            <a:grpSpLocks/>
          </p:cNvGrpSpPr>
          <p:nvPr/>
        </p:nvGrpSpPr>
        <p:grpSpPr bwMode="auto">
          <a:xfrm>
            <a:off x="5916613" y="4160838"/>
            <a:ext cx="554037" cy="279400"/>
            <a:chOff x="3600" y="219"/>
            <a:chExt cx="360" cy="175"/>
          </a:xfrm>
        </p:grpSpPr>
        <p:sp>
          <p:nvSpPr>
            <p:cNvPr id="16481" name="Oval 202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2" name="Line 203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3" name="Line 204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4" name="Rectangle 205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16485" name="Oval 206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6486" name="Group 207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16491" name="Line 20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2" name="Line 20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3" name="Line 21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6487" name="Group 211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16488" name="Line 21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89" name="Line 21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6490" name="Line 21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16455" name="Line 215"/>
          <p:cNvSpPr>
            <a:spLocks noChangeShapeType="1"/>
          </p:cNvSpPr>
          <p:nvPr/>
        </p:nvSpPr>
        <p:spPr bwMode="auto">
          <a:xfrm>
            <a:off x="6192838" y="4430713"/>
            <a:ext cx="1587" cy="2730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6456" name="Group 216"/>
          <p:cNvGrpSpPr>
            <a:grpSpLocks/>
          </p:cNvGrpSpPr>
          <p:nvPr/>
        </p:nvGrpSpPr>
        <p:grpSpPr bwMode="auto">
          <a:xfrm>
            <a:off x="6022975" y="4889500"/>
            <a:ext cx="1179513" cy="287338"/>
            <a:chOff x="3794" y="3080"/>
            <a:chExt cx="743" cy="181"/>
          </a:xfrm>
        </p:grpSpPr>
        <p:sp>
          <p:nvSpPr>
            <p:cNvPr id="16471" name="Oval 217"/>
            <p:cNvSpPr>
              <a:spLocks noChangeArrowheads="1"/>
            </p:cNvSpPr>
            <p:nvPr/>
          </p:nvSpPr>
          <p:spPr bwMode="auto">
            <a:xfrm rot="-5400000">
              <a:off x="3793" y="3084"/>
              <a:ext cx="47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2" name="Oval 218"/>
            <p:cNvSpPr>
              <a:spLocks noChangeArrowheads="1"/>
            </p:cNvSpPr>
            <p:nvPr/>
          </p:nvSpPr>
          <p:spPr bwMode="auto">
            <a:xfrm rot="-5400000">
              <a:off x="3852" y="3082"/>
              <a:ext cx="48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3" name="Oval 219"/>
            <p:cNvSpPr>
              <a:spLocks noChangeArrowheads="1"/>
            </p:cNvSpPr>
            <p:nvPr/>
          </p:nvSpPr>
          <p:spPr bwMode="auto">
            <a:xfrm rot="-5400000">
              <a:off x="3906" y="3086"/>
              <a:ext cx="47" cy="46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4" name="Line 220"/>
            <p:cNvSpPr>
              <a:spLocks noChangeShapeType="1"/>
            </p:cNvSpPr>
            <p:nvPr/>
          </p:nvSpPr>
          <p:spPr bwMode="auto">
            <a:xfrm>
              <a:off x="4537" y="3080"/>
              <a:ext cx="0" cy="1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5" name="Freeform 221"/>
            <p:cNvSpPr>
              <a:spLocks/>
            </p:cNvSpPr>
            <p:nvPr/>
          </p:nvSpPr>
          <p:spPr bwMode="auto">
            <a:xfrm>
              <a:off x="4366" y="3174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6" name="Freeform 222"/>
            <p:cNvSpPr>
              <a:spLocks/>
            </p:cNvSpPr>
            <p:nvPr/>
          </p:nvSpPr>
          <p:spPr bwMode="auto">
            <a:xfrm>
              <a:off x="4330" y="3158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7" name="Freeform 223"/>
            <p:cNvSpPr>
              <a:spLocks/>
            </p:cNvSpPr>
            <p:nvPr/>
          </p:nvSpPr>
          <p:spPr bwMode="auto">
            <a:xfrm>
              <a:off x="4295" y="3148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8" name="Freeform 224"/>
            <p:cNvSpPr>
              <a:spLocks/>
            </p:cNvSpPr>
            <p:nvPr/>
          </p:nvSpPr>
          <p:spPr bwMode="auto">
            <a:xfrm flipH="1" flipV="1">
              <a:off x="4423" y="3165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9" name="Freeform 225"/>
            <p:cNvSpPr>
              <a:spLocks/>
            </p:cNvSpPr>
            <p:nvPr/>
          </p:nvSpPr>
          <p:spPr bwMode="auto">
            <a:xfrm flipH="1" flipV="1">
              <a:off x="4440" y="3149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80" name="Freeform 226"/>
            <p:cNvSpPr>
              <a:spLocks/>
            </p:cNvSpPr>
            <p:nvPr/>
          </p:nvSpPr>
          <p:spPr bwMode="auto">
            <a:xfrm flipH="1" flipV="1">
              <a:off x="4454" y="3127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57" name="Group 227"/>
          <p:cNvGrpSpPr>
            <a:grpSpLocks/>
          </p:cNvGrpSpPr>
          <p:nvPr/>
        </p:nvGrpSpPr>
        <p:grpSpPr bwMode="auto">
          <a:xfrm>
            <a:off x="7304088" y="5316538"/>
            <a:ext cx="368300" cy="212725"/>
            <a:chOff x="3479" y="3685"/>
            <a:chExt cx="232" cy="134"/>
          </a:xfrm>
        </p:grpSpPr>
        <p:sp>
          <p:nvSpPr>
            <p:cNvPr id="16465" name="Freeform 228"/>
            <p:cNvSpPr>
              <a:spLocks/>
            </p:cNvSpPr>
            <p:nvPr/>
          </p:nvSpPr>
          <p:spPr bwMode="auto">
            <a:xfrm>
              <a:off x="3550" y="3732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6" name="Freeform 229"/>
            <p:cNvSpPr>
              <a:spLocks/>
            </p:cNvSpPr>
            <p:nvPr/>
          </p:nvSpPr>
          <p:spPr bwMode="auto">
            <a:xfrm>
              <a:off x="3514" y="3716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7" name="Freeform 230"/>
            <p:cNvSpPr>
              <a:spLocks/>
            </p:cNvSpPr>
            <p:nvPr/>
          </p:nvSpPr>
          <p:spPr bwMode="auto">
            <a:xfrm>
              <a:off x="3479" y="3706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8" name="Freeform 231"/>
            <p:cNvSpPr>
              <a:spLocks/>
            </p:cNvSpPr>
            <p:nvPr/>
          </p:nvSpPr>
          <p:spPr bwMode="auto">
            <a:xfrm flipH="1" flipV="1">
              <a:off x="3607" y="3723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9" name="Freeform 232"/>
            <p:cNvSpPr>
              <a:spLocks/>
            </p:cNvSpPr>
            <p:nvPr/>
          </p:nvSpPr>
          <p:spPr bwMode="auto">
            <a:xfrm flipH="1" flipV="1">
              <a:off x="3624" y="3707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70" name="Freeform 233"/>
            <p:cNvSpPr>
              <a:spLocks/>
            </p:cNvSpPr>
            <p:nvPr/>
          </p:nvSpPr>
          <p:spPr bwMode="auto">
            <a:xfrm flipH="1" flipV="1">
              <a:off x="3638" y="3685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16458" name="Group 234"/>
          <p:cNvGrpSpPr>
            <a:grpSpLocks/>
          </p:cNvGrpSpPr>
          <p:nvPr/>
        </p:nvGrpSpPr>
        <p:grpSpPr bwMode="auto">
          <a:xfrm>
            <a:off x="6399213" y="5268913"/>
            <a:ext cx="368300" cy="212725"/>
            <a:chOff x="3479" y="3685"/>
            <a:chExt cx="232" cy="134"/>
          </a:xfrm>
        </p:grpSpPr>
        <p:sp>
          <p:nvSpPr>
            <p:cNvPr id="16459" name="Freeform 235"/>
            <p:cNvSpPr>
              <a:spLocks/>
            </p:cNvSpPr>
            <p:nvPr/>
          </p:nvSpPr>
          <p:spPr bwMode="auto">
            <a:xfrm>
              <a:off x="3550" y="3732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0" name="Freeform 236"/>
            <p:cNvSpPr>
              <a:spLocks/>
            </p:cNvSpPr>
            <p:nvPr/>
          </p:nvSpPr>
          <p:spPr bwMode="auto">
            <a:xfrm>
              <a:off x="3514" y="3716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1" name="Freeform 237"/>
            <p:cNvSpPr>
              <a:spLocks/>
            </p:cNvSpPr>
            <p:nvPr/>
          </p:nvSpPr>
          <p:spPr bwMode="auto">
            <a:xfrm>
              <a:off x="3479" y="3706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2" name="Freeform 238"/>
            <p:cNvSpPr>
              <a:spLocks/>
            </p:cNvSpPr>
            <p:nvPr/>
          </p:nvSpPr>
          <p:spPr bwMode="auto">
            <a:xfrm flipH="1" flipV="1">
              <a:off x="3607" y="3723"/>
              <a:ext cx="41" cy="48"/>
            </a:xfrm>
            <a:custGeom>
              <a:avLst/>
              <a:gdLst>
                <a:gd name="T0" fmla="*/ 35 w 41"/>
                <a:gd name="T1" fmla="*/ 0 h 48"/>
                <a:gd name="T2" fmla="*/ 4 w 41"/>
                <a:gd name="T3" fmla="*/ 23 h 48"/>
                <a:gd name="T4" fmla="*/ 8 w 41"/>
                <a:gd name="T5" fmla="*/ 39 h 48"/>
                <a:gd name="T6" fmla="*/ 41 w 41"/>
                <a:gd name="T7" fmla="*/ 48 h 4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1"/>
                <a:gd name="T13" fmla="*/ 0 h 48"/>
                <a:gd name="T14" fmla="*/ 41 w 41"/>
                <a:gd name="T15" fmla="*/ 48 h 4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1" h="48">
                  <a:moveTo>
                    <a:pt x="35" y="0"/>
                  </a:moveTo>
                  <a:cubicBezTo>
                    <a:pt x="20" y="8"/>
                    <a:pt x="8" y="16"/>
                    <a:pt x="4" y="23"/>
                  </a:cubicBezTo>
                  <a:cubicBezTo>
                    <a:pt x="0" y="30"/>
                    <a:pt x="2" y="35"/>
                    <a:pt x="8" y="39"/>
                  </a:cubicBezTo>
                  <a:cubicBezTo>
                    <a:pt x="14" y="43"/>
                    <a:pt x="34" y="46"/>
                    <a:pt x="41" y="48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3" name="Freeform 239"/>
            <p:cNvSpPr>
              <a:spLocks/>
            </p:cNvSpPr>
            <p:nvPr/>
          </p:nvSpPr>
          <p:spPr bwMode="auto">
            <a:xfrm flipH="1" flipV="1">
              <a:off x="3624" y="3707"/>
              <a:ext cx="58" cy="82"/>
            </a:xfrm>
            <a:custGeom>
              <a:avLst/>
              <a:gdLst>
                <a:gd name="T0" fmla="*/ 40 w 58"/>
                <a:gd name="T1" fmla="*/ 0 h 82"/>
                <a:gd name="T2" fmla="*/ 5 w 58"/>
                <a:gd name="T3" fmla="*/ 33 h 82"/>
                <a:gd name="T4" fmla="*/ 7 w 58"/>
                <a:gd name="T5" fmla="*/ 55 h 82"/>
                <a:gd name="T6" fmla="*/ 28 w 58"/>
                <a:gd name="T7" fmla="*/ 75 h 82"/>
                <a:gd name="T8" fmla="*/ 58 w 58"/>
                <a:gd name="T9" fmla="*/ 82 h 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58"/>
                <a:gd name="T16" fmla="*/ 0 h 82"/>
                <a:gd name="T17" fmla="*/ 58 w 58"/>
                <a:gd name="T18" fmla="*/ 82 h 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58" h="82">
                  <a:moveTo>
                    <a:pt x="40" y="0"/>
                  </a:moveTo>
                  <a:cubicBezTo>
                    <a:pt x="34" y="5"/>
                    <a:pt x="10" y="24"/>
                    <a:pt x="5" y="33"/>
                  </a:cubicBezTo>
                  <a:cubicBezTo>
                    <a:pt x="0" y="42"/>
                    <a:pt x="3" y="48"/>
                    <a:pt x="7" y="55"/>
                  </a:cubicBezTo>
                  <a:cubicBezTo>
                    <a:pt x="11" y="62"/>
                    <a:pt x="20" y="71"/>
                    <a:pt x="28" y="75"/>
                  </a:cubicBezTo>
                  <a:cubicBezTo>
                    <a:pt x="36" y="79"/>
                    <a:pt x="52" y="81"/>
                    <a:pt x="58" y="82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6464" name="Freeform 240"/>
            <p:cNvSpPr>
              <a:spLocks/>
            </p:cNvSpPr>
            <p:nvPr/>
          </p:nvSpPr>
          <p:spPr bwMode="auto">
            <a:xfrm flipH="1" flipV="1">
              <a:off x="3638" y="3685"/>
              <a:ext cx="73" cy="113"/>
            </a:xfrm>
            <a:custGeom>
              <a:avLst/>
              <a:gdLst>
                <a:gd name="T0" fmla="*/ 46 w 73"/>
                <a:gd name="T1" fmla="*/ 0 h 113"/>
                <a:gd name="T2" fmla="*/ 11 w 73"/>
                <a:gd name="T3" fmla="*/ 33 h 113"/>
                <a:gd name="T4" fmla="*/ 3 w 73"/>
                <a:gd name="T5" fmla="*/ 67 h 113"/>
                <a:gd name="T6" fmla="*/ 27 w 73"/>
                <a:gd name="T7" fmla="*/ 95 h 113"/>
                <a:gd name="T8" fmla="*/ 73 w 73"/>
                <a:gd name="T9" fmla="*/ 113 h 11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3"/>
                <a:gd name="T16" fmla="*/ 0 h 113"/>
                <a:gd name="T17" fmla="*/ 73 w 73"/>
                <a:gd name="T18" fmla="*/ 113 h 11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3" h="113">
                  <a:moveTo>
                    <a:pt x="46" y="0"/>
                  </a:moveTo>
                  <a:cubicBezTo>
                    <a:pt x="40" y="5"/>
                    <a:pt x="18" y="22"/>
                    <a:pt x="11" y="33"/>
                  </a:cubicBezTo>
                  <a:cubicBezTo>
                    <a:pt x="4" y="44"/>
                    <a:pt x="0" y="57"/>
                    <a:pt x="3" y="67"/>
                  </a:cubicBezTo>
                  <a:cubicBezTo>
                    <a:pt x="6" y="77"/>
                    <a:pt x="15" y="87"/>
                    <a:pt x="27" y="95"/>
                  </a:cubicBezTo>
                  <a:cubicBezTo>
                    <a:pt x="39" y="103"/>
                    <a:pt x="64" y="109"/>
                    <a:pt x="73" y="113"/>
                  </a:cubicBezTo>
                </a:path>
              </a:pathLst>
            </a:cu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60A1EF11-F35A-4D4A-9154-96AB69C006ED}" type="slidenum">
              <a:rPr lang="en-US" smtClean="0"/>
              <a:pPr/>
              <a:t>3</a:t>
            </a:fld>
            <a:endParaRPr lang="en-US" smtClean="0"/>
          </a:p>
        </p:txBody>
      </p:sp>
      <p:sp>
        <p:nvSpPr>
          <p:cNvPr id="1044" name="Rectangle 2"/>
          <p:cNvSpPr>
            <a:spLocks noGrp="1" noChangeArrowheads="1"/>
          </p:cNvSpPr>
          <p:nvPr>
            <p:ph type="title"/>
          </p:nvPr>
        </p:nvSpPr>
        <p:spPr>
          <a:xfrm>
            <a:off x="212725" y="9525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“nuts and bolts” view</a:t>
            </a:r>
            <a:endParaRPr lang="en-US" smtClean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320800" y="1300163"/>
            <a:ext cx="3779838" cy="2036762"/>
          </a:xfrm>
        </p:spPr>
        <p:txBody>
          <a:bodyPr/>
          <a:lstStyle/>
          <a:p>
            <a:r>
              <a:rPr lang="en-US" sz="2400" smtClean="0"/>
              <a:t>millions of connected computing devices: </a:t>
            </a:r>
            <a:r>
              <a:rPr lang="en-US" sz="2400" i="1" smtClean="0">
                <a:solidFill>
                  <a:srgbClr val="FF0000"/>
                </a:solidFill>
              </a:rPr>
              <a:t>hosts = end systems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</a:p>
          <a:p>
            <a:pPr lvl="1"/>
            <a:r>
              <a:rPr lang="en-US" sz="2000" smtClean="0"/>
              <a:t> </a:t>
            </a:r>
            <a:r>
              <a:rPr lang="en-US" smtClean="0"/>
              <a:t>running </a:t>
            </a:r>
            <a:r>
              <a:rPr lang="en-US" i="1" smtClean="0">
                <a:solidFill>
                  <a:srgbClr val="FF0000"/>
                </a:solidFill>
              </a:rPr>
              <a:t>network apps</a:t>
            </a:r>
            <a:endParaRPr lang="en-US" smtClean="0"/>
          </a:p>
        </p:txBody>
      </p:sp>
      <p:grpSp>
        <p:nvGrpSpPr>
          <p:cNvPr id="1046" name="Group 262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1134" name="Freeform 263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5" name="Freeform 264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36" name="Freeform 265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37" name="Group 266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1439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440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1138" name="Group 269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1409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0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1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2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3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4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5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6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7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8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19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0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1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2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423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424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435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6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7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8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425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431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2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3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4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426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427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28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29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430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39" name="Group 300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1406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407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408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1140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1141" name="Group 305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1040" name="Object 16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40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041" name="Object 17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41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142" name="Group 308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1393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4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5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96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97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98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403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4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5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99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400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1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402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3" name="Group 322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1380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1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2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83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84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85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90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1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92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86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87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88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89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4" name="Group 336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1367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8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69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70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71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72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77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8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9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73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74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5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76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5" name="Group 350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1354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5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6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57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58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59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64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5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6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60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61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2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63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6" name="Group 364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1341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2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3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44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45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46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51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2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3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47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48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9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50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7" name="Group 378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1328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29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0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31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32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33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38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9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40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34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35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6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37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8" name="Group 392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1315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6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7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18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19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20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25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6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7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21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22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3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24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49" name="Group 406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1302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3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4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305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306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307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312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3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4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308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309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0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11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50" name="Group 420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1289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0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1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92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93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94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99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0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301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95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96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7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98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51" name="Line 434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2" name="Line 435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3" name="Line 436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4" name="Line 437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5" name="Line 438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56" name="Group 439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1038" name="Object 14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8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039" name="Object 15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9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157" name="Group 442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1272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73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4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5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6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7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8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79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0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1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2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3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4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5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6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7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88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1029" name="Object 5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1029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1158" name="Line 461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59" name="Line 462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0" name="Freeform 463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1" name="Line 464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62" name="Group 465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1264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5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6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7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8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69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0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71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63" name="Line 474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164" name="Line 475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165" name="Group 476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1251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2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3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54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55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56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61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2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3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57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58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59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60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66" name="Group 490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1238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39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0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41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42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43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48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9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50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44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45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6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47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1167" name="Group 504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1225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6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7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28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229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230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235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6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7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231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232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3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234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68" name="Line 518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69" name="Line 519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0" name="Line 520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1" name="Line 521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2" name="Line 522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3" name="Line 523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4" name="Line 524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5" name="Line 525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6" name="Line 526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77" name="Line 527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1030" name="Object 6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1030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1031" name="Object 7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1031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1032" name="Object 8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1032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1033" name="Object 9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1033" name="Clip" r:id="rId15" imgW="1305000" imgH="1085760" progId="MS_ClipArt_Gallery.2">
                <p:embed/>
              </p:oleObj>
            </a:graphicData>
          </a:graphic>
        </p:graphicFrame>
        <p:grpSp>
          <p:nvGrpSpPr>
            <p:cNvPr id="1178" name="Group 532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1036" name="Object 12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6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037" name="Object 13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7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179" name="Group 535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1034" name="Object 10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34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035" name="Object 11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35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1180" name="Group 538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1208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209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0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1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2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3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4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5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6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7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8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19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0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1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2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3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224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1181" name="Line 556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2" name="Line 557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1183" name="Group 558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1200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1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2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3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4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5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6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207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184" name="Line 567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5" name="Line 568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6" name="Line 569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7" name="Line 570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8" name="Line 571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89" name="Line 572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0" name="Line 573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1" name="Line 574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2" name="Line 575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3" name="Line 576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4" name="Line 577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195" name="Text Box 578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1196" name="Text Box 579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1197" name="Text Box 580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1198" name="Text Box 581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1199" name="Text Box 582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  <p:grpSp>
        <p:nvGrpSpPr>
          <p:cNvPr id="4745" name="Group 674"/>
          <p:cNvGrpSpPr>
            <a:grpSpLocks/>
          </p:cNvGrpSpPr>
          <p:nvPr/>
        </p:nvGrpSpPr>
        <p:grpSpPr bwMode="auto">
          <a:xfrm>
            <a:off x="465138" y="5464175"/>
            <a:ext cx="800100" cy="506413"/>
            <a:chOff x="293" y="3442"/>
            <a:chExt cx="504" cy="319"/>
          </a:xfrm>
        </p:grpSpPr>
        <p:grpSp>
          <p:nvGrpSpPr>
            <p:cNvPr id="1119" name="Group 585"/>
            <p:cNvGrpSpPr>
              <a:grpSpLocks/>
            </p:cNvGrpSpPr>
            <p:nvPr/>
          </p:nvGrpSpPr>
          <p:grpSpPr bwMode="auto">
            <a:xfrm>
              <a:off x="383" y="3442"/>
              <a:ext cx="228" cy="108"/>
              <a:chOff x="3600" y="219"/>
              <a:chExt cx="360" cy="175"/>
            </a:xfrm>
          </p:grpSpPr>
          <p:sp>
            <p:nvSpPr>
              <p:cNvPr id="1121" name="Oval 58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2" name="Line 58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3" name="Line 58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24" name="Rectangle 58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1125" name="Oval 59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126" name="Group 59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131" name="Line 59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2" name="Line 59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3" name="Line 59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127" name="Group 59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128" name="Line 5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29" name="Line 5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130" name="Line 5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120" name="Text Box 662"/>
            <p:cNvSpPr txBox="1">
              <a:spLocks noChangeArrowheads="1"/>
            </p:cNvSpPr>
            <p:nvPr/>
          </p:nvSpPr>
          <p:spPr bwMode="auto">
            <a:xfrm>
              <a:off x="293" y="3549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router</a:t>
              </a:r>
            </a:p>
          </p:txBody>
        </p:sp>
      </p:grpSp>
      <p:grpSp>
        <p:nvGrpSpPr>
          <p:cNvPr id="4749" name="Group 672"/>
          <p:cNvGrpSpPr>
            <a:grpSpLocks/>
          </p:cNvGrpSpPr>
          <p:nvPr/>
        </p:nvGrpSpPr>
        <p:grpSpPr bwMode="auto">
          <a:xfrm>
            <a:off x="146050" y="1325563"/>
            <a:ext cx="1458913" cy="1893887"/>
            <a:chOff x="92" y="835"/>
            <a:chExt cx="919" cy="1193"/>
          </a:xfrm>
        </p:grpSpPr>
        <p:grpSp>
          <p:nvGrpSpPr>
            <p:cNvPr id="1104" name="Group 599"/>
            <p:cNvGrpSpPr>
              <a:grpSpLocks/>
            </p:cNvGrpSpPr>
            <p:nvPr/>
          </p:nvGrpSpPr>
          <p:grpSpPr bwMode="auto">
            <a:xfrm>
              <a:off x="92" y="1416"/>
              <a:ext cx="220" cy="245"/>
              <a:chOff x="2870" y="1518"/>
              <a:chExt cx="292" cy="320"/>
            </a:xfrm>
          </p:grpSpPr>
          <p:graphicFrame>
            <p:nvGraphicFramePr>
              <p:cNvPr id="1027" name="Object 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1027" name="Clip" r:id="rId20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1028" name="Object 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1028" name="Clip" r:id="rId21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1026" name="Object 2"/>
            <p:cNvGraphicFramePr>
              <a:graphicFrameLocks noChangeAspect="1"/>
            </p:cNvGraphicFramePr>
            <p:nvPr/>
          </p:nvGraphicFramePr>
          <p:xfrm>
            <a:off x="131" y="843"/>
            <a:ext cx="207" cy="173"/>
          </p:xfrm>
          <a:graphic>
            <a:graphicData uri="http://schemas.openxmlformats.org/presentationml/2006/ole">
              <p:oleObj spid="_x0000_s1026" name="Clip" r:id="rId22" imgW="1305000" imgH="1085760" progId="MS_ClipArt_Gallery.2">
                <p:embed/>
              </p:oleObj>
            </a:graphicData>
          </a:graphic>
        </p:graphicFrame>
        <p:grpSp>
          <p:nvGrpSpPr>
            <p:cNvPr id="1105" name="Group 603"/>
            <p:cNvGrpSpPr>
              <a:grpSpLocks/>
            </p:cNvGrpSpPr>
            <p:nvPr/>
          </p:nvGrpSpPr>
          <p:grpSpPr bwMode="auto">
            <a:xfrm>
              <a:off x="171" y="1105"/>
              <a:ext cx="148" cy="241"/>
              <a:chOff x="4180" y="783"/>
              <a:chExt cx="150" cy="307"/>
            </a:xfrm>
          </p:grpSpPr>
          <p:sp>
            <p:nvSpPr>
              <p:cNvPr id="1111" name="AutoShape 60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2" name="Rectangle 60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3" name="Rectangle 60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4" name="AutoShape 60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5" name="Line 60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6" name="Line 60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7" name="Rectangle 61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118" name="Rectangle 61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pic>
          <p:nvPicPr>
            <p:cNvPr id="1106" name="Picture 661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2" y="176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107" name="Text Box 663"/>
            <p:cNvSpPr txBox="1">
              <a:spLocks noChangeArrowheads="1"/>
            </p:cNvSpPr>
            <p:nvPr/>
          </p:nvSpPr>
          <p:spPr bwMode="auto">
            <a:xfrm>
              <a:off x="348" y="835"/>
              <a:ext cx="260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PC</a:t>
              </a:r>
            </a:p>
          </p:txBody>
        </p:sp>
        <p:sp>
          <p:nvSpPr>
            <p:cNvPr id="1108" name="Text Box 664"/>
            <p:cNvSpPr txBox="1">
              <a:spLocks noChangeArrowheads="1"/>
            </p:cNvSpPr>
            <p:nvPr/>
          </p:nvSpPr>
          <p:spPr bwMode="auto">
            <a:xfrm>
              <a:off x="334" y="1107"/>
              <a:ext cx="5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600">
                  <a:latin typeface="Comic Sans MS" pitchFamily="66" charset="0"/>
                </a:rPr>
                <a:t>server</a:t>
              </a:r>
            </a:p>
          </p:txBody>
        </p:sp>
        <p:sp>
          <p:nvSpPr>
            <p:cNvPr id="1109" name="Text Box 665"/>
            <p:cNvSpPr txBox="1">
              <a:spLocks noChangeArrowheads="1"/>
            </p:cNvSpPr>
            <p:nvPr/>
          </p:nvSpPr>
          <p:spPr bwMode="auto">
            <a:xfrm>
              <a:off x="345" y="1437"/>
              <a:ext cx="601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wireless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laptop</a:t>
              </a:r>
            </a:p>
          </p:txBody>
        </p:sp>
        <p:sp>
          <p:nvSpPr>
            <p:cNvPr id="1110" name="Text Box 667"/>
            <p:cNvSpPr txBox="1">
              <a:spLocks noChangeArrowheads="1"/>
            </p:cNvSpPr>
            <p:nvPr/>
          </p:nvSpPr>
          <p:spPr bwMode="auto">
            <a:xfrm>
              <a:off x="359" y="1738"/>
              <a:ext cx="652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cellular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handheld</a:t>
              </a:r>
            </a:p>
          </p:txBody>
        </p:sp>
      </p:grpSp>
      <p:grpSp>
        <p:nvGrpSpPr>
          <p:cNvPr id="4752" name="Group 673"/>
          <p:cNvGrpSpPr>
            <a:grpSpLocks/>
          </p:cNvGrpSpPr>
          <p:nvPr/>
        </p:nvGrpSpPr>
        <p:grpSpPr bwMode="auto">
          <a:xfrm>
            <a:off x="338138" y="3865563"/>
            <a:ext cx="1431925" cy="992187"/>
            <a:chOff x="213" y="2435"/>
            <a:chExt cx="902" cy="625"/>
          </a:xfrm>
        </p:grpSpPr>
        <p:grpSp>
          <p:nvGrpSpPr>
            <p:cNvPr id="1052" name="Group 612"/>
            <p:cNvGrpSpPr>
              <a:grpSpLocks/>
            </p:cNvGrpSpPr>
            <p:nvPr/>
          </p:nvGrpSpPr>
          <p:grpSpPr bwMode="auto">
            <a:xfrm>
              <a:off x="213" y="2446"/>
              <a:ext cx="149" cy="213"/>
              <a:chOff x="2556" y="2689"/>
              <a:chExt cx="183" cy="255"/>
            </a:xfrm>
          </p:grpSpPr>
          <p:pic>
            <p:nvPicPr>
              <p:cNvPr id="1087" name="Picture 61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88" name="Freeform 61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89" name="Freeform 61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0" name="Freeform 61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1" name="Freeform 61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2" name="Freeform 61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3" name="Freeform 61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4" name="Freeform 62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5" name="Freeform 62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6" name="Freeform 62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7" name="Freeform 62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8" name="Freeform 62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099" name="Freeform 62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0" name="Freeform 62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1" name="Freeform 62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2" name="Freeform 62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1103" name="Freeform 62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pSp>
          <p:nvGrpSpPr>
            <p:cNvPr id="1053" name="Group 630"/>
            <p:cNvGrpSpPr>
              <a:grpSpLocks/>
            </p:cNvGrpSpPr>
            <p:nvPr/>
          </p:nvGrpSpPr>
          <p:grpSpPr bwMode="auto">
            <a:xfrm>
              <a:off x="382" y="2435"/>
              <a:ext cx="139" cy="238"/>
              <a:chOff x="3796" y="1043"/>
              <a:chExt cx="865" cy="1237"/>
            </a:xfrm>
          </p:grpSpPr>
          <p:sp>
            <p:nvSpPr>
              <p:cNvPr id="1057" name="Line 63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58" name="Line 63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59" name="Line 63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0" name="Line 63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1" name="Line 63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2" name="Line 63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3" name="Line 63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4" name="Line 63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5" name="Line 63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6" name="Line 64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7" name="Line 64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8" name="Line 64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69" name="Line 64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70" name="Line 64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071" name="Line 64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1072" name="Group 64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1083" name="Line 64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4" name="Line 64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5" name="Line 64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6" name="Line 65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073" name="Group 65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1079" name="Line 65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0" name="Line 65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1" name="Line 65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82" name="Line 65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1074" name="Group 65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1075" name="Line 65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6" name="Line 65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7" name="Line 65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1078" name="Line 66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sp>
          <p:nvSpPr>
            <p:cNvPr id="1054" name="Text Box 666"/>
            <p:cNvSpPr txBox="1">
              <a:spLocks noChangeArrowheads="1"/>
            </p:cNvSpPr>
            <p:nvPr/>
          </p:nvSpPr>
          <p:spPr bwMode="auto">
            <a:xfrm>
              <a:off x="564" y="2770"/>
              <a:ext cx="447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wired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links</a:t>
              </a:r>
            </a:p>
          </p:txBody>
        </p:sp>
        <p:sp>
          <p:nvSpPr>
            <p:cNvPr id="1055" name="Line 668"/>
            <p:cNvSpPr>
              <a:spLocks noChangeShapeType="1"/>
            </p:cNvSpPr>
            <p:nvPr/>
          </p:nvSpPr>
          <p:spPr bwMode="auto">
            <a:xfrm>
              <a:off x="243" y="2838"/>
              <a:ext cx="276" cy="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1056" name="Text Box 669"/>
            <p:cNvSpPr txBox="1">
              <a:spLocks noChangeArrowheads="1"/>
            </p:cNvSpPr>
            <p:nvPr/>
          </p:nvSpPr>
          <p:spPr bwMode="auto">
            <a:xfrm>
              <a:off x="569" y="2465"/>
              <a:ext cx="546" cy="2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access </a:t>
              </a:r>
            </a:p>
            <a:p>
              <a:pPr>
                <a:lnSpc>
                  <a:spcPct val="75000"/>
                </a:lnSpc>
              </a:pPr>
              <a:r>
                <a:rPr lang="en-US" sz="1600">
                  <a:latin typeface="Comic Sans MS" pitchFamily="66" charset="0"/>
                </a:rPr>
                <a:t>points</a:t>
              </a:r>
            </a:p>
          </p:txBody>
        </p:sp>
      </p:grpSp>
      <p:sp>
        <p:nvSpPr>
          <p:cNvPr id="4766" name="Rectangle 670"/>
          <p:cNvSpPr>
            <a:spLocks noChangeArrowheads="1"/>
          </p:cNvSpPr>
          <p:nvPr/>
        </p:nvSpPr>
        <p:spPr bwMode="auto">
          <a:xfrm>
            <a:off x="1381125" y="3289300"/>
            <a:ext cx="3368675" cy="2090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communication links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fiber, copper, radio, satellite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transmission rate = 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bandwidth</a:t>
            </a:r>
            <a:endParaRPr lang="en-US">
              <a:latin typeface="Comic Sans MS" pitchFamily="66" charset="0"/>
            </a:endParaRPr>
          </a:p>
        </p:txBody>
      </p:sp>
      <p:sp>
        <p:nvSpPr>
          <p:cNvPr id="4767" name="Rectangle 671"/>
          <p:cNvSpPr>
            <a:spLocks noChangeArrowheads="1"/>
          </p:cNvSpPr>
          <p:nvPr/>
        </p:nvSpPr>
        <p:spPr bwMode="auto">
          <a:xfrm>
            <a:off x="1439863" y="5307013"/>
            <a:ext cx="3779837" cy="1414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routers:</a:t>
            </a:r>
            <a:r>
              <a:rPr lang="en-US">
                <a:latin typeface="Comic Sans MS" pitchFamily="66" charset="0"/>
              </a:rPr>
              <a:t> forward packets (chunks of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" grpId="0"/>
      <p:bldP spid="4766" grpId="0"/>
      <p:bldP spid="476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1" name="Group 42"/>
          <p:cNvGrpSpPr>
            <a:grpSpLocks/>
          </p:cNvGrpSpPr>
          <p:nvPr/>
        </p:nvGrpSpPr>
        <p:grpSpPr bwMode="auto">
          <a:xfrm>
            <a:off x="1169988" y="1319213"/>
            <a:ext cx="6375400" cy="2293937"/>
            <a:chOff x="1182688" y="1198563"/>
            <a:chExt cx="6375400" cy="2293937"/>
          </a:xfrm>
        </p:grpSpPr>
        <p:graphicFrame>
          <p:nvGraphicFramePr>
            <p:cNvPr id="17410" name="Object 2"/>
            <p:cNvGraphicFramePr>
              <a:graphicFrameLocks noChangeAspect="1"/>
            </p:cNvGraphicFramePr>
            <p:nvPr/>
          </p:nvGraphicFramePr>
          <p:xfrm>
            <a:off x="1349375" y="1966913"/>
            <a:ext cx="611188" cy="520700"/>
          </p:xfrm>
          <a:graphic>
            <a:graphicData uri="http://schemas.openxmlformats.org/presentationml/2006/ole">
              <p:oleObj spid="_x0000_s17410" name="Clip" r:id="rId3" imgW="1305000" imgH="1085760" progId="MS_ClipArt_Gallery.2">
                <p:embed/>
              </p:oleObj>
            </a:graphicData>
          </a:graphic>
        </p:graphicFrame>
        <p:sp>
          <p:nvSpPr>
            <p:cNvPr id="17414" name="Rectangle 5"/>
            <p:cNvSpPr>
              <a:spLocks noChangeArrowheads="1"/>
            </p:cNvSpPr>
            <p:nvPr/>
          </p:nvSpPr>
          <p:spPr bwMode="auto">
            <a:xfrm>
              <a:off x="2105025" y="2009775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7415" name="Line 7"/>
            <p:cNvSpPr>
              <a:spLocks noChangeShapeType="1"/>
            </p:cNvSpPr>
            <p:nvPr/>
          </p:nvSpPr>
          <p:spPr bwMode="auto">
            <a:xfrm>
              <a:off x="1952625" y="2205038"/>
              <a:ext cx="139700" cy="15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16" name="Freeform 8"/>
            <p:cNvSpPr>
              <a:spLocks/>
            </p:cNvSpPr>
            <p:nvPr/>
          </p:nvSpPr>
          <p:spPr bwMode="auto">
            <a:xfrm>
              <a:off x="3043238" y="1387475"/>
              <a:ext cx="2046287" cy="2049463"/>
            </a:xfrm>
            <a:custGeom>
              <a:avLst/>
              <a:gdLst>
                <a:gd name="T0" fmla="*/ 599522467 w 1292"/>
                <a:gd name="T1" fmla="*/ 18667259 h 1255"/>
                <a:gd name="T2" fmla="*/ 87795524 w 1292"/>
                <a:gd name="T3" fmla="*/ 418689716 h 1255"/>
                <a:gd name="T4" fmla="*/ 72746134 w 1292"/>
                <a:gd name="T5" fmla="*/ 1394743539 h 1255"/>
                <a:gd name="T6" fmla="*/ 132948469 w 1292"/>
                <a:gd name="T7" fmla="*/ 2147483647 h 1255"/>
                <a:gd name="T8" fmla="*/ 614573441 w 1292"/>
                <a:gd name="T9" fmla="*/ 2147483647 h 1255"/>
                <a:gd name="T10" fmla="*/ 1622976206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1186732107 h 1255"/>
                <a:gd name="T18" fmla="*/ 2147483647 w 1292"/>
                <a:gd name="T19" fmla="*/ 562697607 h 1255"/>
                <a:gd name="T20" fmla="*/ 1878839987 w 1292"/>
                <a:gd name="T21" fmla="*/ 306682932 h 1255"/>
                <a:gd name="T22" fmla="*/ 599522467 w 1292"/>
                <a:gd name="T23" fmla="*/ 18667259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7" name="Oval 9"/>
            <p:cNvSpPr>
              <a:spLocks noChangeArrowheads="1"/>
            </p:cNvSpPr>
            <p:nvPr/>
          </p:nvSpPr>
          <p:spPr bwMode="auto">
            <a:xfrm>
              <a:off x="3227388" y="185737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8" name="Oval 11"/>
            <p:cNvSpPr>
              <a:spLocks noChangeArrowheads="1"/>
            </p:cNvSpPr>
            <p:nvPr/>
          </p:nvSpPr>
          <p:spPr bwMode="auto">
            <a:xfrm>
              <a:off x="4543425" y="2163763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19" name="Oval 12"/>
            <p:cNvSpPr>
              <a:spLocks noChangeArrowheads="1"/>
            </p:cNvSpPr>
            <p:nvPr/>
          </p:nvSpPr>
          <p:spPr bwMode="auto">
            <a:xfrm>
              <a:off x="4017963" y="2701925"/>
              <a:ext cx="193675" cy="193675"/>
            </a:xfrm>
            <a:prstGeom prst="ellipse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20" name="Line 14"/>
            <p:cNvSpPr>
              <a:spLocks noChangeShapeType="1"/>
            </p:cNvSpPr>
            <p:nvPr/>
          </p:nvSpPr>
          <p:spPr bwMode="auto">
            <a:xfrm flipV="1">
              <a:off x="2312988" y="1981200"/>
              <a:ext cx="928687" cy="24765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1" name="Line 15"/>
            <p:cNvSpPr>
              <a:spLocks noChangeShapeType="1"/>
            </p:cNvSpPr>
            <p:nvPr/>
          </p:nvSpPr>
          <p:spPr bwMode="auto">
            <a:xfrm>
              <a:off x="3367088" y="2008188"/>
              <a:ext cx="720725" cy="7207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2" name="Line 16"/>
            <p:cNvSpPr>
              <a:spLocks noChangeShapeType="1"/>
            </p:cNvSpPr>
            <p:nvPr/>
          </p:nvSpPr>
          <p:spPr bwMode="auto">
            <a:xfrm flipV="1">
              <a:off x="4197350" y="2312988"/>
              <a:ext cx="388938" cy="403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3" name="Text Box 17"/>
            <p:cNvSpPr txBox="1">
              <a:spLocks noChangeArrowheads="1"/>
            </p:cNvSpPr>
            <p:nvPr/>
          </p:nvSpPr>
          <p:spPr bwMode="auto">
            <a:xfrm>
              <a:off x="3816350" y="1517650"/>
              <a:ext cx="9937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telephone</a:t>
              </a:r>
            </a:p>
            <a:p>
              <a:r>
                <a:rPr lang="en-US" sz="1400"/>
                <a:t>network</a:t>
              </a:r>
            </a:p>
          </p:txBody>
        </p:sp>
        <p:sp>
          <p:nvSpPr>
            <p:cNvPr id="17424" name="Line 19"/>
            <p:cNvSpPr>
              <a:spLocks noChangeShapeType="1"/>
            </p:cNvSpPr>
            <p:nvPr/>
          </p:nvSpPr>
          <p:spPr bwMode="auto">
            <a:xfrm flipV="1">
              <a:off x="4681538" y="2244725"/>
              <a:ext cx="485775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5" name="Freeform 20"/>
            <p:cNvSpPr>
              <a:spLocks/>
            </p:cNvSpPr>
            <p:nvPr/>
          </p:nvSpPr>
          <p:spPr bwMode="auto">
            <a:xfrm>
              <a:off x="5511800" y="1443038"/>
              <a:ext cx="2046288" cy="2049462"/>
            </a:xfrm>
            <a:custGeom>
              <a:avLst/>
              <a:gdLst>
                <a:gd name="T0" fmla="*/ 599524344 w 1292"/>
                <a:gd name="T1" fmla="*/ 18667250 h 1255"/>
                <a:gd name="T2" fmla="*/ 87797150 w 1292"/>
                <a:gd name="T3" fmla="*/ 418689512 h 1255"/>
                <a:gd name="T4" fmla="*/ 72746169 w 1292"/>
                <a:gd name="T5" fmla="*/ 1394742858 h 1255"/>
                <a:gd name="T6" fmla="*/ 132948534 w 1292"/>
                <a:gd name="T7" fmla="*/ 2147483647 h 1255"/>
                <a:gd name="T8" fmla="*/ 614573741 w 1292"/>
                <a:gd name="T9" fmla="*/ 2147483647 h 1255"/>
                <a:gd name="T10" fmla="*/ 1622978583 w 1292"/>
                <a:gd name="T11" fmla="*/ 2147483647 h 1255"/>
                <a:gd name="T12" fmla="*/ 2147483647 w 1292"/>
                <a:gd name="T13" fmla="*/ 2147483647 h 1255"/>
                <a:gd name="T14" fmla="*/ 2147483647 w 1292"/>
                <a:gd name="T15" fmla="*/ 2147483647 h 1255"/>
                <a:gd name="T16" fmla="*/ 2147483647 w 1292"/>
                <a:gd name="T17" fmla="*/ 1186731528 h 1255"/>
                <a:gd name="T18" fmla="*/ 2147483647 w 1292"/>
                <a:gd name="T19" fmla="*/ 562697332 h 1255"/>
                <a:gd name="T20" fmla="*/ 1878842489 w 1292"/>
                <a:gd name="T21" fmla="*/ 306682783 h 1255"/>
                <a:gd name="T22" fmla="*/ 599524344 w 1292"/>
                <a:gd name="T23" fmla="*/ 1866725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7426" name="Group 21"/>
            <p:cNvGrpSpPr>
              <a:grpSpLocks/>
            </p:cNvGrpSpPr>
            <p:nvPr/>
          </p:nvGrpSpPr>
          <p:grpSpPr bwMode="auto">
            <a:xfrm>
              <a:off x="5665788" y="2116138"/>
              <a:ext cx="569912" cy="285750"/>
              <a:chOff x="533" y="321"/>
              <a:chExt cx="359" cy="180"/>
            </a:xfrm>
          </p:grpSpPr>
          <p:grpSp>
            <p:nvGrpSpPr>
              <p:cNvPr id="17435" name="Group 22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7437" name="Oval 23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38" name="Line 24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39" name="Line 25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7440" name="Rectangle 26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7441" name="Oval 27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7442" name="Group 28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7447" name="Line 29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8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9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17443" name="Group 32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7444" name="Line 33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5" name="Line 34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7446" name="Line 35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7436" name="Line 36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7427" name="Line 37"/>
            <p:cNvSpPr>
              <a:spLocks noChangeShapeType="1"/>
            </p:cNvSpPr>
            <p:nvPr/>
          </p:nvSpPr>
          <p:spPr bwMode="auto">
            <a:xfrm flipH="1" flipV="1">
              <a:off x="5346700" y="2244725"/>
              <a:ext cx="319088" cy="14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7428" name="Text Box 38"/>
            <p:cNvSpPr txBox="1">
              <a:spLocks noChangeArrowheads="1"/>
            </p:cNvSpPr>
            <p:nvPr/>
          </p:nvSpPr>
          <p:spPr bwMode="auto">
            <a:xfrm>
              <a:off x="6045200" y="1727200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sp>
          <p:nvSpPr>
            <p:cNvPr id="17429" name="Text Box 39"/>
            <p:cNvSpPr txBox="1">
              <a:spLocks noChangeArrowheads="1"/>
            </p:cNvSpPr>
            <p:nvPr/>
          </p:nvSpPr>
          <p:spPr bwMode="auto">
            <a:xfrm>
              <a:off x="2070100" y="2500313"/>
              <a:ext cx="755650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  <a:br>
                <a:rPr lang="en-US" sz="1400"/>
              </a:br>
              <a:r>
                <a:rPr lang="en-US" sz="1400"/>
                <a:t>dial-up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17430" name="Text Box 40"/>
            <p:cNvSpPr txBox="1">
              <a:spLocks noChangeArrowheads="1"/>
            </p:cNvSpPr>
            <p:nvPr/>
          </p:nvSpPr>
          <p:spPr bwMode="auto">
            <a:xfrm>
              <a:off x="4992688" y="2584450"/>
              <a:ext cx="1065212" cy="730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ISP</a:t>
              </a:r>
              <a:br>
                <a:rPr lang="en-US" sz="1400"/>
              </a:br>
              <a:r>
                <a:rPr lang="en-US" sz="1400"/>
                <a:t>modem</a:t>
              </a:r>
            </a:p>
            <a:p>
              <a:r>
                <a:rPr lang="en-US" sz="1400"/>
                <a:t>(e.g., AOL)</a:t>
              </a:r>
            </a:p>
          </p:txBody>
        </p:sp>
        <p:sp>
          <p:nvSpPr>
            <p:cNvPr id="17431" name="Text Box 41"/>
            <p:cNvSpPr txBox="1">
              <a:spLocks noChangeArrowheads="1"/>
            </p:cNvSpPr>
            <p:nvPr/>
          </p:nvSpPr>
          <p:spPr bwMode="auto">
            <a:xfrm>
              <a:off x="1182688" y="25987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sp>
          <p:nvSpPr>
            <p:cNvPr id="17432" name="Rectangle 44"/>
            <p:cNvSpPr>
              <a:spLocks noChangeArrowheads="1"/>
            </p:cNvSpPr>
            <p:nvPr/>
          </p:nvSpPr>
          <p:spPr bwMode="auto">
            <a:xfrm>
              <a:off x="3019425" y="1677988"/>
              <a:ext cx="623888" cy="5413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7433" name="Text Box 45"/>
            <p:cNvSpPr txBox="1">
              <a:spLocks noChangeArrowheads="1"/>
            </p:cNvSpPr>
            <p:nvPr/>
          </p:nvSpPr>
          <p:spPr bwMode="auto">
            <a:xfrm>
              <a:off x="2554288" y="1198563"/>
              <a:ext cx="828675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</a:t>
              </a:r>
              <a:br>
                <a:rPr lang="en-US" sz="1400"/>
              </a:br>
              <a:r>
                <a:rPr lang="en-US" sz="1400"/>
                <a:t>office</a:t>
              </a:r>
            </a:p>
          </p:txBody>
        </p:sp>
        <p:sp>
          <p:nvSpPr>
            <p:cNvPr id="17434" name="Rectangle 46"/>
            <p:cNvSpPr>
              <a:spLocks noChangeArrowheads="1"/>
            </p:cNvSpPr>
            <p:nvPr/>
          </p:nvSpPr>
          <p:spPr bwMode="auto">
            <a:xfrm>
              <a:off x="5095386" y="2052417"/>
              <a:ext cx="206375" cy="41433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</p:grpSp>
      <p:sp>
        <p:nvSpPr>
          <p:cNvPr id="41" name="Rectangle 3"/>
          <p:cNvSpPr txBox="1">
            <a:spLocks noChangeArrowheads="1"/>
          </p:cNvSpPr>
          <p:nvPr/>
        </p:nvSpPr>
        <p:spPr>
          <a:xfrm>
            <a:off x="717550" y="3867150"/>
            <a:ext cx="7920038" cy="25876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defRPr/>
            </a:pPr>
            <a:endParaRPr lang="en-US" kern="0" dirty="0">
              <a:latin typeface="+mn-lt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Uses existing telephony infrastructure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Home is connected to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central office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up to 56Kbps direct access to router (often less)</a:t>
            </a: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kern="0" dirty="0">
                <a:latin typeface="+mn-lt"/>
              </a:rPr>
              <a:t>Can’t surf and phone at same time: not </a:t>
            </a:r>
            <a:r>
              <a:rPr lang="en-US" kern="0" dirty="0">
                <a:solidFill>
                  <a:srgbClr val="FF0000"/>
                </a:solidFill>
                <a:latin typeface="+mn-lt"/>
              </a:rPr>
              <a:t>“always on”</a:t>
            </a:r>
            <a:endParaRPr lang="en-US" sz="2000" kern="0" dirty="0">
              <a:solidFill>
                <a:schemeClr val="accent2"/>
              </a:solidFill>
              <a:latin typeface="+mn-lt"/>
            </a:endParaRPr>
          </a:p>
        </p:txBody>
      </p:sp>
      <p:sp>
        <p:nvSpPr>
          <p:cNvPr id="17413" name="Title 41"/>
          <p:cNvSpPr>
            <a:spLocks noGrp="1"/>
          </p:cNvSpPr>
          <p:nvPr>
            <p:ph type="title"/>
          </p:nvPr>
        </p:nvSpPr>
        <p:spPr>
          <a:xfrm>
            <a:off x="392113" y="0"/>
            <a:ext cx="7772400" cy="1143000"/>
          </a:xfrm>
        </p:spPr>
        <p:txBody>
          <a:bodyPr/>
          <a:lstStyle/>
          <a:p>
            <a:r>
              <a:rPr lang="en-US" smtClean="0"/>
              <a:t>Dial-up Modem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36" name="Group 51"/>
          <p:cNvGrpSpPr>
            <a:grpSpLocks/>
          </p:cNvGrpSpPr>
          <p:nvPr/>
        </p:nvGrpSpPr>
        <p:grpSpPr bwMode="auto">
          <a:xfrm>
            <a:off x="854075" y="1017588"/>
            <a:ext cx="5551488" cy="3759200"/>
            <a:chOff x="738188" y="979488"/>
            <a:chExt cx="5551487" cy="3759200"/>
          </a:xfrm>
        </p:grpSpPr>
        <p:graphicFrame>
          <p:nvGraphicFramePr>
            <p:cNvPr id="18434" name="Object 2"/>
            <p:cNvGraphicFramePr>
              <a:graphicFrameLocks noChangeAspect="1"/>
            </p:cNvGraphicFramePr>
            <p:nvPr/>
          </p:nvGraphicFramePr>
          <p:xfrm>
            <a:off x="768350" y="3381375"/>
            <a:ext cx="611188" cy="520700"/>
          </p:xfrm>
          <a:graphic>
            <a:graphicData uri="http://schemas.openxmlformats.org/presentationml/2006/ole">
              <p:oleObj spid="_x0000_s18434" name="Clip" r:id="rId3" imgW="1305000" imgH="1085760" progId="MS_ClipArt_Gallery.2">
                <p:embed/>
              </p:oleObj>
            </a:graphicData>
          </a:graphic>
        </p:graphicFrame>
        <p:sp>
          <p:nvSpPr>
            <p:cNvPr id="18439" name="Rectangle 3"/>
            <p:cNvSpPr>
              <a:spLocks noChangeArrowheads="1"/>
            </p:cNvSpPr>
            <p:nvPr/>
          </p:nvSpPr>
          <p:spPr bwMode="auto">
            <a:xfrm>
              <a:off x="1731963" y="2867025"/>
              <a:ext cx="288925" cy="62388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grpSp>
          <p:nvGrpSpPr>
            <p:cNvPr id="18440" name="Group 44"/>
            <p:cNvGrpSpPr>
              <a:grpSpLocks/>
            </p:cNvGrpSpPr>
            <p:nvPr/>
          </p:nvGrpSpPr>
          <p:grpSpPr bwMode="auto">
            <a:xfrm>
              <a:off x="4192588" y="2689225"/>
              <a:ext cx="2097087" cy="2049463"/>
              <a:chOff x="1769" y="1380"/>
              <a:chExt cx="1321" cy="1291"/>
            </a:xfrm>
          </p:grpSpPr>
          <p:sp>
            <p:nvSpPr>
              <p:cNvPr id="18476" name="Freeform 5"/>
              <p:cNvSpPr>
                <a:spLocks/>
              </p:cNvSpPr>
              <p:nvPr/>
            </p:nvSpPr>
            <p:spPr bwMode="auto">
              <a:xfrm>
                <a:off x="1769" y="1380"/>
                <a:ext cx="1289" cy="1291"/>
              </a:xfrm>
              <a:custGeom>
                <a:avLst/>
                <a:gdLst>
                  <a:gd name="T0" fmla="*/ 237 w 1292"/>
                  <a:gd name="T1" fmla="*/ 7 h 1255"/>
                  <a:gd name="T2" fmla="*/ 35 w 1292"/>
                  <a:gd name="T3" fmla="*/ 167 h 1255"/>
                  <a:gd name="T4" fmla="*/ 29 w 1292"/>
                  <a:gd name="T5" fmla="*/ 553 h 1255"/>
                  <a:gd name="T6" fmla="*/ 53 w 1292"/>
                  <a:gd name="T7" fmla="*/ 877 h 1255"/>
                  <a:gd name="T8" fmla="*/ 243 w 1292"/>
                  <a:gd name="T9" fmla="*/ 922 h 1255"/>
                  <a:gd name="T10" fmla="*/ 644 w 1292"/>
                  <a:gd name="T11" fmla="*/ 1194 h 1255"/>
                  <a:gd name="T12" fmla="*/ 991 w 1292"/>
                  <a:gd name="T13" fmla="*/ 1308 h 1255"/>
                  <a:gd name="T14" fmla="*/ 1193 w 1292"/>
                  <a:gd name="T15" fmla="*/ 1080 h 1255"/>
                  <a:gd name="T16" fmla="*/ 1265 w 1292"/>
                  <a:gd name="T17" fmla="*/ 471 h 1255"/>
                  <a:gd name="T18" fmla="*/ 1199 w 1292"/>
                  <a:gd name="T19" fmla="*/ 223 h 1255"/>
                  <a:gd name="T20" fmla="*/ 745 w 1292"/>
                  <a:gd name="T21" fmla="*/ 121 h 1255"/>
                  <a:gd name="T22" fmla="*/ 237 w 1292"/>
                  <a:gd name="T23" fmla="*/ 7 h 1255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w 1292"/>
                  <a:gd name="T37" fmla="*/ 0 h 1255"/>
                  <a:gd name="T38" fmla="*/ 1292 w 1292"/>
                  <a:gd name="T39" fmla="*/ 1255 h 1255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T36" t="T37" r="T38" b="T39"/>
                <a:pathLst>
                  <a:path w="1292" h="1255">
                    <a:moveTo>
                      <a:pt x="239" y="7"/>
                    </a:moveTo>
                    <a:cubicBezTo>
                      <a:pt x="120" y="14"/>
                      <a:pt x="70" y="71"/>
                      <a:pt x="35" y="157"/>
                    </a:cubicBezTo>
                    <a:cubicBezTo>
                      <a:pt x="0" y="243"/>
                      <a:pt x="26" y="411"/>
                      <a:pt x="29" y="523"/>
                    </a:cubicBezTo>
                    <a:cubicBezTo>
                      <a:pt x="32" y="635"/>
                      <a:pt x="17" y="771"/>
                      <a:pt x="53" y="829"/>
                    </a:cubicBezTo>
                    <a:cubicBezTo>
                      <a:pt x="89" y="887"/>
                      <a:pt x="146" y="821"/>
                      <a:pt x="245" y="871"/>
                    </a:cubicBezTo>
                    <a:cubicBezTo>
                      <a:pt x="344" y="921"/>
                      <a:pt x="522" y="1068"/>
                      <a:pt x="647" y="1129"/>
                    </a:cubicBezTo>
                    <a:cubicBezTo>
                      <a:pt x="772" y="1190"/>
                      <a:pt x="903" y="1255"/>
                      <a:pt x="995" y="1237"/>
                    </a:cubicBezTo>
                    <a:cubicBezTo>
                      <a:pt x="1087" y="1219"/>
                      <a:pt x="1153" y="1153"/>
                      <a:pt x="1199" y="1021"/>
                    </a:cubicBezTo>
                    <a:cubicBezTo>
                      <a:pt x="1245" y="889"/>
                      <a:pt x="1270" y="580"/>
                      <a:pt x="1271" y="445"/>
                    </a:cubicBezTo>
                    <a:cubicBezTo>
                      <a:pt x="1272" y="310"/>
                      <a:pt x="1292" y="266"/>
                      <a:pt x="1205" y="211"/>
                    </a:cubicBezTo>
                    <a:cubicBezTo>
                      <a:pt x="1118" y="156"/>
                      <a:pt x="908" y="150"/>
                      <a:pt x="749" y="115"/>
                    </a:cubicBezTo>
                    <a:cubicBezTo>
                      <a:pt x="590" y="80"/>
                      <a:pt x="358" y="0"/>
                      <a:pt x="239" y="7"/>
                    </a:cubicBezTo>
                    <a:close/>
                  </a:path>
                </a:pathLst>
              </a:custGeom>
              <a:solidFill>
                <a:srgbClr val="00FFFF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7" name="Oval 6"/>
              <p:cNvSpPr>
                <a:spLocks noChangeArrowheads="1"/>
              </p:cNvSpPr>
              <p:nvPr/>
            </p:nvSpPr>
            <p:spPr bwMode="auto">
              <a:xfrm>
                <a:off x="1885" y="1676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8" name="Oval 7"/>
              <p:cNvSpPr>
                <a:spLocks noChangeArrowheads="1"/>
              </p:cNvSpPr>
              <p:nvPr/>
            </p:nvSpPr>
            <p:spPr bwMode="auto">
              <a:xfrm>
                <a:off x="2714" y="1869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79" name="Oval 8"/>
              <p:cNvSpPr>
                <a:spLocks noChangeArrowheads="1"/>
              </p:cNvSpPr>
              <p:nvPr/>
            </p:nvSpPr>
            <p:spPr bwMode="auto">
              <a:xfrm>
                <a:off x="2383" y="2208"/>
                <a:ext cx="122" cy="122"/>
              </a:xfrm>
              <a:prstGeom prst="ellipse">
                <a:avLst/>
              </a:prstGeom>
              <a:solidFill>
                <a:schemeClr val="tx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8480" name="Line 10"/>
              <p:cNvSpPr>
                <a:spLocks noChangeShapeType="1"/>
              </p:cNvSpPr>
              <p:nvPr/>
            </p:nvSpPr>
            <p:spPr bwMode="auto">
              <a:xfrm>
                <a:off x="1973" y="1771"/>
                <a:ext cx="454" cy="4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481" name="Line 11"/>
              <p:cNvSpPr>
                <a:spLocks noChangeShapeType="1"/>
              </p:cNvSpPr>
              <p:nvPr/>
            </p:nvSpPr>
            <p:spPr bwMode="auto">
              <a:xfrm flipV="1">
                <a:off x="2496" y="1963"/>
                <a:ext cx="245" cy="2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18482" name="Text Box 12"/>
              <p:cNvSpPr txBox="1">
                <a:spLocks noChangeArrowheads="1"/>
              </p:cNvSpPr>
              <p:nvPr/>
            </p:nvSpPr>
            <p:spPr bwMode="auto">
              <a:xfrm>
                <a:off x="2063" y="1514"/>
                <a:ext cx="626" cy="3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400"/>
                  <a:t>telephone</a:t>
                </a:r>
              </a:p>
              <a:p>
                <a:r>
                  <a:rPr lang="en-US" sz="1400"/>
                  <a:t>network</a:t>
                </a:r>
              </a:p>
            </p:txBody>
          </p:sp>
          <p:sp>
            <p:nvSpPr>
              <p:cNvPr id="18483" name="Line 14"/>
              <p:cNvSpPr>
                <a:spLocks noChangeShapeType="1"/>
              </p:cNvSpPr>
              <p:nvPr/>
            </p:nvSpPr>
            <p:spPr bwMode="auto">
              <a:xfrm flipV="1">
                <a:off x="2784" y="1911"/>
                <a:ext cx="306" cy="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sp>
          <p:nvSpPr>
            <p:cNvPr id="18441" name="Text Box 34"/>
            <p:cNvSpPr txBox="1">
              <a:spLocks noChangeArrowheads="1"/>
            </p:cNvSpPr>
            <p:nvPr/>
          </p:nvSpPr>
          <p:spPr bwMode="auto">
            <a:xfrm>
              <a:off x="1585913" y="3511550"/>
              <a:ext cx="7556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DSL</a:t>
              </a:r>
            </a:p>
            <a:p>
              <a:r>
                <a:rPr lang="en-US" sz="1400"/>
                <a:t>modem</a:t>
              </a:r>
            </a:p>
          </p:txBody>
        </p:sp>
        <p:sp>
          <p:nvSpPr>
            <p:cNvPr id="18442" name="Text Box 36"/>
            <p:cNvSpPr txBox="1">
              <a:spLocks noChangeArrowheads="1"/>
            </p:cNvSpPr>
            <p:nvPr/>
          </p:nvSpPr>
          <p:spPr bwMode="auto">
            <a:xfrm>
              <a:off x="738188" y="3983038"/>
              <a:ext cx="6159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PC</a:t>
              </a:r>
            </a:p>
          </p:txBody>
        </p:sp>
        <p:graphicFrame>
          <p:nvGraphicFramePr>
            <p:cNvPr id="18435" name="Object 3"/>
            <p:cNvGraphicFramePr>
              <a:graphicFrameLocks noChangeAspect="1"/>
            </p:cNvGraphicFramePr>
            <p:nvPr/>
          </p:nvGraphicFramePr>
          <p:xfrm>
            <a:off x="1179513" y="2239963"/>
            <a:ext cx="490537" cy="369887"/>
          </p:xfrm>
          <a:graphic>
            <a:graphicData uri="http://schemas.openxmlformats.org/presentationml/2006/ole">
              <p:oleObj spid="_x0000_s18435" name="Clip" r:id="rId4" imgW="676440" imgH="485640" progId="MS_ClipArt_Gallery.2">
                <p:embed/>
              </p:oleObj>
            </a:graphicData>
          </a:graphic>
        </p:graphicFrame>
        <p:sp>
          <p:nvSpPr>
            <p:cNvPr id="18443" name="Text Box 40"/>
            <p:cNvSpPr txBox="1">
              <a:spLocks noChangeArrowheads="1"/>
            </p:cNvSpPr>
            <p:nvPr/>
          </p:nvSpPr>
          <p:spPr bwMode="auto">
            <a:xfrm>
              <a:off x="1001713" y="1641475"/>
              <a:ext cx="666750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home</a:t>
              </a:r>
            </a:p>
            <a:p>
              <a:r>
                <a:rPr lang="en-US" sz="1400"/>
                <a:t>phone</a:t>
              </a:r>
            </a:p>
          </p:txBody>
        </p:sp>
        <p:sp>
          <p:nvSpPr>
            <p:cNvPr id="18444" name="Line 41"/>
            <p:cNvSpPr>
              <a:spLocks noChangeShapeType="1"/>
            </p:cNvSpPr>
            <p:nvPr/>
          </p:nvSpPr>
          <p:spPr bwMode="auto">
            <a:xfrm>
              <a:off x="1568450" y="2479675"/>
              <a:ext cx="885825" cy="52546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5" name="Line 42"/>
            <p:cNvSpPr>
              <a:spLocks noChangeShapeType="1"/>
            </p:cNvSpPr>
            <p:nvPr/>
          </p:nvSpPr>
          <p:spPr bwMode="auto">
            <a:xfrm flipV="1">
              <a:off x="1233488" y="3227388"/>
              <a:ext cx="511175" cy="3603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6" name="Rectangle 47"/>
            <p:cNvSpPr>
              <a:spLocks noChangeArrowheads="1"/>
            </p:cNvSpPr>
            <p:nvPr/>
          </p:nvSpPr>
          <p:spPr bwMode="auto">
            <a:xfrm>
              <a:off x="3700463" y="2728913"/>
              <a:ext cx="288925" cy="623887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18447" name="Line 48"/>
            <p:cNvSpPr>
              <a:spLocks noChangeShapeType="1"/>
            </p:cNvSpPr>
            <p:nvPr/>
          </p:nvSpPr>
          <p:spPr bwMode="auto">
            <a:xfrm>
              <a:off x="2438400" y="3089275"/>
              <a:ext cx="1247775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48" name="Freeform 52"/>
            <p:cNvSpPr>
              <a:spLocks/>
            </p:cNvSpPr>
            <p:nvPr/>
          </p:nvSpPr>
          <p:spPr bwMode="auto">
            <a:xfrm rot="4873784">
              <a:off x="4356101" y="1041400"/>
              <a:ext cx="1770062" cy="1646237"/>
            </a:xfrm>
            <a:custGeom>
              <a:avLst/>
              <a:gdLst>
                <a:gd name="T0" fmla="*/ 448590157 w 1292"/>
                <a:gd name="T1" fmla="*/ 12044421 h 1255"/>
                <a:gd name="T2" fmla="*/ 65693683 w 1292"/>
                <a:gd name="T3" fmla="*/ 270145501 h 1255"/>
                <a:gd name="T4" fmla="*/ 54430777 w 1292"/>
                <a:gd name="T5" fmla="*/ 899909203 h 1255"/>
                <a:gd name="T6" fmla="*/ 99478312 w 1292"/>
                <a:gd name="T7" fmla="*/ 1426434947 h 1255"/>
                <a:gd name="T8" fmla="*/ 459851693 w 1292"/>
                <a:gd name="T9" fmla="*/ 1498702756 h 1255"/>
                <a:gd name="T10" fmla="*/ 1214384347 w 1292"/>
                <a:gd name="T11" fmla="*/ 1942634329 h 1255"/>
                <a:gd name="T12" fmla="*/ 1867561981 w 1292"/>
                <a:gd name="T13" fmla="*/ 2128467524 h 1255"/>
                <a:gd name="T14" fmla="*/ 2147483647 w 1292"/>
                <a:gd name="T15" fmla="*/ 1756802447 h 1255"/>
                <a:gd name="T16" fmla="*/ 2147483647 w 1292"/>
                <a:gd name="T17" fmla="*/ 765696996 h 1255"/>
                <a:gd name="T18" fmla="*/ 2147483647 w 1292"/>
                <a:gd name="T19" fmla="*/ 363061524 h 1255"/>
                <a:gd name="T20" fmla="*/ 1405833194 w 1292"/>
                <a:gd name="T21" fmla="*/ 197876381 h 1255"/>
                <a:gd name="T22" fmla="*/ 448590157 w 1292"/>
                <a:gd name="T23" fmla="*/ 12044421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49" name="Text Box 53"/>
            <p:cNvSpPr txBox="1">
              <a:spLocks noChangeArrowheads="1"/>
            </p:cNvSpPr>
            <p:nvPr/>
          </p:nvSpPr>
          <p:spPr bwMode="auto">
            <a:xfrm>
              <a:off x="5062538" y="1350963"/>
              <a:ext cx="915987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  <p:grpSp>
          <p:nvGrpSpPr>
            <p:cNvPr id="18450" name="Group 54"/>
            <p:cNvGrpSpPr>
              <a:grpSpLocks/>
            </p:cNvGrpSpPr>
            <p:nvPr/>
          </p:nvGrpSpPr>
          <p:grpSpPr bwMode="auto">
            <a:xfrm>
              <a:off x="4144963" y="2365375"/>
              <a:ext cx="473075" cy="244475"/>
              <a:chOff x="533" y="321"/>
              <a:chExt cx="359" cy="180"/>
            </a:xfrm>
          </p:grpSpPr>
          <p:grpSp>
            <p:nvGrpSpPr>
              <p:cNvPr id="18461" name="Group 55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18463" name="Oval 56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4" name="Line 57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5" name="Line 58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8466" name="Rectangle 59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18467" name="Oval 60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18468" name="Group 61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18473" name="Line 62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4" name="Line 63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5" name="Line 64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18469" name="Group 65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18470" name="Line 66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1" name="Line 67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18472" name="Line 68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18462" name="Line 69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8451" name="Line 70"/>
            <p:cNvSpPr>
              <a:spLocks noChangeShapeType="1"/>
            </p:cNvSpPr>
            <p:nvPr/>
          </p:nvSpPr>
          <p:spPr bwMode="auto">
            <a:xfrm flipV="1">
              <a:off x="3989388" y="2563813"/>
              <a:ext cx="392112" cy="44291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2" name="Line 71"/>
            <p:cNvSpPr>
              <a:spLocks noChangeShapeType="1"/>
            </p:cNvSpPr>
            <p:nvPr/>
          </p:nvSpPr>
          <p:spPr bwMode="auto">
            <a:xfrm>
              <a:off x="3976688" y="3200400"/>
              <a:ext cx="484187" cy="539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3" name="Text Box 72"/>
            <p:cNvSpPr txBox="1">
              <a:spLocks noChangeArrowheads="1"/>
            </p:cNvSpPr>
            <p:nvPr/>
          </p:nvSpPr>
          <p:spPr bwMode="auto">
            <a:xfrm>
              <a:off x="3425825" y="2493963"/>
              <a:ext cx="730250" cy="2746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200"/>
                <a:t>DSLAM</a:t>
              </a:r>
            </a:p>
          </p:txBody>
        </p:sp>
        <p:sp>
          <p:nvSpPr>
            <p:cNvPr id="18454" name="AutoShape 73"/>
            <p:cNvSpPr>
              <a:spLocks noChangeArrowheads="1"/>
            </p:cNvSpPr>
            <p:nvPr/>
          </p:nvSpPr>
          <p:spPr bwMode="auto">
            <a:xfrm>
              <a:off x="2438400" y="1262063"/>
              <a:ext cx="2009775" cy="930275"/>
            </a:xfrm>
            <a:prstGeom prst="wedgeRoundRectCallout">
              <a:avLst>
                <a:gd name="adj1" fmla="val -27171"/>
                <a:gd name="adj2" fmla="val 136005"/>
                <a:gd name="adj3" fmla="val 16667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/>
            <a:p>
              <a:pPr algn="ctr"/>
              <a:endParaRPr lang="sv-SE"/>
            </a:p>
          </p:txBody>
        </p:sp>
        <p:sp>
          <p:nvSpPr>
            <p:cNvPr id="18455" name="Text Box 74"/>
            <p:cNvSpPr txBox="1">
              <a:spLocks noChangeArrowheads="1"/>
            </p:cNvSpPr>
            <p:nvPr/>
          </p:nvSpPr>
          <p:spPr bwMode="auto">
            <a:xfrm>
              <a:off x="2416175" y="1316038"/>
              <a:ext cx="2044700" cy="8223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200"/>
                <a:t>Existing phone line:</a:t>
              </a:r>
              <a:br>
                <a:rPr lang="en-US" sz="1200"/>
              </a:br>
              <a:r>
                <a:rPr lang="en-US" sz="1200"/>
                <a:t>0-4KHz phone; 4-50KHz upstream data; 50KHz-1MHz downstream data</a:t>
              </a:r>
            </a:p>
          </p:txBody>
        </p:sp>
        <p:sp>
          <p:nvSpPr>
            <p:cNvPr id="18456" name="Rectangle 76"/>
            <p:cNvSpPr>
              <a:spLocks noChangeArrowheads="1"/>
            </p:cNvSpPr>
            <p:nvPr/>
          </p:nvSpPr>
          <p:spPr bwMode="auto">
            <a:xfrm>
              <a:off x="2273300" y="2951163"/>
              <a:ext cx="207963" cy="234950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57" name="Line 77"/>
            <p:cNvSpPr>
              <a:spLocks noChangeShapeType="1"/>
            </p:cNvSpPr>
            <p:nvPr/>
          </p:nvSpPr>
          <p:spPr bwMode="auto">
            <a:xfrm>
              <a:off x="2008188" y="3089275"/>
              <a:ext cx="29210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18458" name="Text Box 78"/>
            <p:cNvSpPr txBox="1">
              <a:spLocks noChangeArrowheads="1"/>
            </p:cNvSpPr>
            <p:nvPr/>
          </p:nvSpPr>
          <p:spPr bwMode="auto">
            <a:xfrm>
              <a:off x="2000250" y="3157538"/>
              <a:ext cx="993775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/>
                <a:t>splitter</a:t>
              </a:r>
            </a:p>
          </p:txBody>
        </p:sp>
        <p:sp>
          <p:nvSpPr>
            <p:cNvPr id="18459" name="Rectangle 80"/>
            <p:cNvSpPr>
              <a:spLocks noChangeArrowheads="1"/>
            </p:cNvSpPr>
            <p:nvPr/>
          </p:nvSpPr>
          <p:spPr bwMode="auto">
            <a:xfrm>
              <a:off x="3406775" y="2287588"/>
              <a:ext cx="1233488" cy="134302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8460" name="Text Box 81"/>
            <p:cNvSpPr txBox="1">
              <a:spLocks noChangeArrowheads="1"/>
            </p:cNvSpPr>
            <p:nvPr/>
          </p:nvSpPr>
          <p:spPr bwMode="auto">
            <a:xfrm>
              <a:off x="3316288" y="3638550"/>
              <a:ext cx="130830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Office: </a:t>
              </a:r>
            </a:p>
            <a:p>
              <a:r>
                <a:rPr lang="en-US" sz="1400"/>
                <a:t>multiplexer</a:t>
              </a:r>
            </a:p>
          </p:txBody>
        </p:sp>
      </p:grpSp>
      <p:sp>
        <p:nvSpPr>
          <p:cNvPr id="18437" name="Title 50"/>
          <p:cNvSpPr>
            <a:spLocks noGrp="1"/>
          </p:cNvSpPr>
          <p:nvPr>
            <p:ph type="title"/>
          </p:nvPr>
        </p:nvSpPr>
        <p:spPr>
          <a:xfrm>
            <a:off x="520700" y="0"/>
            <a:ext cx="7772400" cy="1143000"/>
          </a:xfrm>
        </p:spPr>
        <p:txBody>
          <a:bodyPr/>
          <a:lstStyle/>
          <a:p>
            <a:r>
              <a:rPr lang="en-US" smtClean="0"/>
              <a:t>Digital Subscriber Line (DSL)</a:t>
            </a:r>
          </a:p>
        </p:txBody>
      </p:sp>
      <p:sp>
        <p:nvSpPr>
          <p:cNvPr id="18438" name="Rectangle 52"/>
          <p:cNvSpPr>
            <a:spLocks noChangeArrowheads="1"/>
          </p:cNvSpPr>
          <p:nvPr/>
        </p:nvSpPr>
        <p:spPr bwMode="auto">
          <a:xfrm>
            <a:off x="180975" y="4276725"/>
            <a:ext cx="8693150" cy="20128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</a:pPr>
            <a:endParaRPr lang="en-US" dirty="0">
              <a:solidFill>
                <a:srgbClr val="FF0000"/>
              </a:solidFill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Also uses existing telephone </a:t>
            </a:r>
            <a:r>
              <a:rPr lang="en-US" sz="2000" dirty="0" err="1">
                <a:latin typeface="Comic Sans MS" pitchFamily="66" charset="0"/>
              </a:rPr>
              <a:t>infrastruture</a:t>
            </a:r>
            <a:endParaRPr lang="en-US" sz="2000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Commonly up </a:t>
            </a:r>
            <a:r>
              <a:rPr lang="en-US" sz="2000" dirty="0">
                <a:latin typeface="Comic Sans MS" pitchFamily="66" charset="0"/>
              </a:rPr>
              <a:t>to 1 Mbps upstream </a:t>
            </a:r>
            <a:r>
              <a:rPr lang="en-US" sz="2000" dirty="0" smtClean="0">
                <a:latin typeface="Comic Sans MS" pitchFamily="66" charset="0"/>
              </a:rPr>
              <a:t>(more typically </a:t>
            </a:r>
            <a:r>
              <a:rPr lang="en-US" sz="2000" dirty="0">
                <a:latin typeface="Comic Sans MS" pitchFamily="66" charset="0"/>
              </a:rPr>
              <a:t>&lt; 256 kbps)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 smtClean="0">
                <a:latin typeface="Comic Sans MS" pitchFamily="66" charset="0"/>
              </a:rPr>
              <a:t>Commonly up </a:t>
            </a:r>
            <a:r>
              <a:rPr lang="en-US" sz="2000" dirty="0">
                <a:latin typeface="Comic Sans MS" pitchFamily="66" charset="0"/>
              </a:rPr>
              <a:t>to 8 Mbps downstream </a:t>
            </a:r>
            <a:r>
              <a:rPr lang="en-US" sz="2000" dirty="0" smtClean="0">
                <a:latin typeface="Comic Sans MS" pitchFamily="66" charset="0"/>
              </a:rPr>
              <a:t>(more </a:t>
            </a:r>
            <a:r>
              <a:rPr lang="en-US" sz="2000" dirty="0">
                <a:latin typeface="Comic Sans MS" pitchFamily="66" charset="0"/>
              </a:rPr>
              <a:t>typically &lt; 1 Mbps)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 dirty="0">
                <a:latin typeface="Comic Sans MS" pitchFamily="66" charset="0"/>
              </a:rPr>
              <a:t>dedicated physical line to telephone central office</a:t>
            </a:r>
            <a:endParaRPr lang="en-US" sz="1800" dirty="0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837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DCDE440-83E9-47A9-ADE9-556F1CE5E21A}" type="slidenum">
              <a:rPr lang="en-US" smtClean="0"/>
              <a:pPr/>
              <a:t>32</a:t>
            </a:fld>
            <a:endParaRPr lang="en-US" smtClean="0"/>
          </a:p>
        </p:txBody>
      </p:sp>
      <p:sp>
        <p:nvSpPr>
          <p:cNvPr id="5837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Residential access: cable modems</a:t>
            </a:r>
            <a:endParaRPr lang="en-US" smtClean="0"/>
          </a:p>
        </p:txBody>
      </p:sp>
      <p:pic>
        <p:nvPicPr>
          <p:cNvPr id="58373" name="Picture 3" descr="transpor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25813" y="1204913"/>
            <a:ext cx="5589587" cy="4102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4" name="Text Box 4"/>
          <p:cNvSpPr txBox="1">
            <a:spLocks noChangeArrowheads="1"/>
          </p:cNvSpPr>
          <p:nvPr/>
        </p:nvSpPr>
        <p:spPr bwMode="auto">
          <a:xfrm>
            <a:off x="622300" y="6392863"/>
            <a:ext cx="45021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>
                <a:latin typeface="Arial" charset="0"/>
              </a:rPr>
              <a:t>Diagram: http://www.cabledatacomnews.com/cmic/diagram.html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3675" y="1233488"/>
            <a:ext cx="3546475" cy="4440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latin typeface="+mn-lt"/>
              </a:rPr>
              <a:t>not use telephone infrastructure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1800" kern="0" dirty="0">
                <a:latin typeface="+mn-lt"/>
              </a:rPr>
              <a:t>Instead uses cable TV infrastructure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HFC: hybrid fiber coax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</a:rPr>
              <a:t>asymmetric: &lt;30Mbps downstream, 2 Mbps upstream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  <a:defRPr/>
            </a:pPr>
            <a:r>
              <a:rPr lang="en-US" sz="2000" kern="0" dirty="0">
                <a:solidFill>
                  <a:srgbClr val="FF0000"/>
                </a:solidFill>
                <a:latin typeface="+mn-lt"/>
              </a:rPr>
              <a:t>network</a:t>
            </a:r>
            <a:r>
              <a:rPr lang="en-US" sz="2000" kern="0" dirty="0">
                <a:latin typeface="+mn-lt"/>
              </a:rPr>
              <a:t> of cable and fiber attaches homes to ISP router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</a:rPr>
              <a:t>homes 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share access </a:t>
            </a:r>
            <a:r>
              <a:rPr lang="en-US" sz="2000" kern="0" dirty="0">
                <a:latin typeface="+mn-lt"/>
              </a:rPr>
              <a:t>to router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  <a:defRPr/>
            </a:pPr>
            <a:r>
              <a:rPr lang="en-US" sz="2000" kern="0" dirty="0">
                <a:latin typeface="+mn-lt"/>
              </a:rPr>
              <a:t>unlike DSL, which has </a:t>
            </a:r>
            <a:r>
              <a:rPr lang="en-US" sz="2000" kern="0" dirty="0">
                <a:solidFill>
                  <a:srgbClr val="FF0000"/>
                </a:solidFill>
                <a:latin typeface="+mn-lt"/>
              </a:rPr>
              <a:t>dedicated access</a:t>
            </a:r>
            <a:endParaRPr lang="en-US" sz="2000" kern="0" dirty="0">
              <a:latin typeface="+mn-lt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  <a:defRPr/>
            </a:pPr>
            <a:endParaRPr lang="en-US" sz="2000" kern="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939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E40D26-6867-42BA-8207-A1FB5F8FC81B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59396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59397" name="Picture 3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8" name="Picture 4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399" name="Picture 5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0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103431" name="Rectangle 7"/>
            <p:cNvSpPr>
              <a:spLocks noChangeArrowheads="1"/>
            </p:cNvSpPr>
            <p:nvPr/>
          </p:nvSpPr>
          <p:spPr bwMode="auto">
            <a:xfrm rot="-5400000">
              <a:off x="1866" y="2485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3432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pic>
        <p:nvPicPr>
          <p:cNvPr id="59401" name="Picture 9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2" name="Picture 10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3" name="Picture 11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9404" name="Picture 12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9405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103438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3439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59406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103441" name="Rectangle 17"/>
            <p:cNvSpPr>
              <a:spLocks noChangeArrowheads="1"/>
            </p:cNvSpPr>
            <p:nvPr/>
          </p:nvSpPr>
          <p:spPr bwMode="auto">
            <a:xfrm rot="-5400000">
              <a:off x="2206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3442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59407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103444" name="Rectangle 20"/>
            <p:cNvSpPr>
              <a:spLocks noChangeArrowheads="1"/>
            </p:cNvSpPr>
            <p:nvPr/>
          </p:nvSpPr>
          <p:spPr bwMode="auto">
            <a:xfrm rot="-5400000">
              <a:off x="1866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3445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59408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103447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3448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59409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103450" name="Rectangle 26"/>
            <p:cNvSpPr>
              <a:spLocks noChangeArrowheads="1"/>
            </p:cNvSpPr>
            <p:nvPr/>
          </p:nvSpPr>
          <p:spPr bwMode="auto">
            <a:xfrm rot="-5400000">
              <a:off x="2206" y="2707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3451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59410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103453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3454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03455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59412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59413" name="Picture 33" descr="build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414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59415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59416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59417" name="Text Box 37"/>
          <p:cNvSpPr txBox="1">
            <a:spLocks noChangeArrowheads="1"/>
          </p:cNvSpPr>
          <p:nvPr/>
        </p:nvSpPr>
        <p:spPr bwMode="auto">
          <a:xfrm>
            <a:off x="4133850" y="3057525"/>
            <a:ext cx="4376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Typically 500 to 5,000 homes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0419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A361B14-F98C-4049-81D4-789DC118636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60421" name="Picture 3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2" name="Picture 4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3" name="Picture 5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4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104455" name="Rectangle 7"/>
            <p:cNvSpPr>
              <a:spLocks noChangeArrowheads="1"/>
            </p:cNvSpPr>
            <p:nvPr/>
          </p:nvSpPr>
          <p:spPr bwMode="auto">
            <a:xfrm rot="-5400000">
              <a:off x="1866" y="2485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4456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pic>
        <p:nvPicPr>
          <p:cNvPr id="60425" name="Picture 9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6" name="Picture 10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7" name="Picture 11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28" name="Picture 12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0429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104462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4463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0430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104465" name="Rectangle 17"/>
            <p:cNvSpPr>
              <a:spLocks noChangeArrowheads="1"/>
            </p:cNvSpPr>
            <p:nvPr/>
          </p:nvSpPr>
          <p:spPr bwMode="auto">
            <a:xfrm rot="-5400000">
              <a:off x="2206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4466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0431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104468" name="Rectangle 20"/>
            <p:cNvSpPr>
              <a:spLocks noChangeArrowheads="1"/>
            </p:cNvSpPr>
            <p:nvPr/>
          </p:nvSpPr>
          <p:spPr bwMode="auto">
            <a:xfrm rot="-5400000">
              <a:off x="1866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4469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0432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104471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4472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0433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104474" name="Rectangle 26"/>
            <p:cNvSpPr>
              <a:spLocks noChangeArrowheads="1"/>
            </p:cNvSpPr>
            <p:nvPr/>
          </p:nvSpPr>
          <p:spPr bwMode="auto">
            <a:xfrm rot="-5400000">
              <a:off x="2206" y="2707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4475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0434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104477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4478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04479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60436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60437" name="Picture 33" descr="build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38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60439" name="Text Box 35"/>
          <p:cNvSpPr txBox="1">
            <a:spLocks noChangeArrowheads="1"/>
          </p:cNvSpPr>
          <p:nvPr/>
        </p:nvSpPr>
        <p:spPr bwMode="auto">
          <a:xfrm>
            <a:off x="2146300" y="5711825"/>
            <a:ext cx="1933575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 (simplified)</a:t>
            </a:r>
          </a:p>
        </p:txBody>
      </p:sp>
      <p:sp>
        <p:nvSpPr>
          <p:cNvPr id="60440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429000" y="1181100"/>
            <a:ext cx="5232400" cy="2806700"/>
            <a:chOff x="2160" y="744"/>
            <a:chExt cx="3296" cy="1768"/>
          </a:xfrm>
        </p:grpSpPr>
        <p:sp>
          <p:nvSpPr>
            <p:cNvPr id="60442" name="Freeform 38"/>
            <p:cNvSpPr>
              <a:spLocks/>
            </p:cNvSpPr>
            <p:nvPr/>
          </p:nvSpPr>
          <p:spPr bwMode="auto">
            <a:xfrm>
              <a:off x="2544" y="2048"/>
              <a:ext cx="2432" cy="464"/>
            </a:xfrm>
            <a:custGeom>
              <a:avLst/>
              <a:gdLst>
                <a:gd name="T0" fmla="*/ 912 w 2432"/>
                <a:gd name="T1" fmla="*/ 448 h 464"/>
                <a:gd name="T2" fmla="*/ 1496 w 2432"/>
                <a:gd name="T3" fmla="*/ 464 h 464"/>
                <a:gd name="T4" fmla="*/ 2432 w 2432"/>
                <a:gd name="T5" fmla="*/ 48 h 464"/>
                <a:gd name="T6" fmla="*/ 1784 w 2432"/>
                <a:gd name="T7" fmla="*/ 176 h 464"/>
                <a:gd name="T8" fmla="*/ 864 w 2432"/>
                <a:gd name="T9" fmla="*/ 208 h 464"/>
                <a:gd name="T10" fmla="*/ 0 w 2432"/>
                <a:gd name="T11" fmla="*/ 0 h 46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2432"/>
                <a:gd name="T19" fmla="*/ 0 h 464"/>
                <a:gd name="T20" fmla="*/ 2432 w 2432"/>
                <a:gd name="T21" fmla="*/ 464 h 464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432" h="464">
                  <a:moveTo>
                    <a:pt x="912" y="448"/>
                  </a:moveTo>
                  <a:lnTo>
                    <a:pt x="1496" y="464"/>
                  </a:lnTo>
                  <a:lnTo>
                    <a:pt x="2432" y="48"/>
                  </a:lnTo>
                  <a:lnTo>
                    <a:pt x="1784" y="176"/>
                  </a:lnTo>
                  <a:lnTo>
                    <a:pt x="864" y="208"/>
                  </a:lnTo>
                  <a:lnTo>
                    <a:pt x="0" y="0"/>
                  </a:lnTo>
                </a:path>
              </a:pathLst>
            </a:custGeom>
            <a:gradFill rotWithShape="1">
              <a:gsLst>
                <a:gs pos="0">
                  <a:schemeClr val="tx2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0443" name="Oval 39"/>
            <p:cNvSpPr>
              <a:spLocks noChangeArrowheads="1"/>
            </p:cNvSpPr>
            <p:nvPr/>
          </p:nvSpPr>
          <p:spPr bwMode="auto">
            <a:xfrm>
              <a:off x="2160" y="744"/>
              <a:ext cx="3296" cy="156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pic>
          <p:nvPicPr>
            <p:cNvPr id="60444" name="Picture 40" descr="house_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322" y="1044"/>
              <a:ext cx="2955" cy="102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43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8198ABA-0FD8-4946-8D32-9D25FADADD06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61444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61445" name="Picture 3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6" name="Picture 4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7" name="Picture 5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48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105479" name="Rectangle 7"/>
            <p:cNvSpPr>
              <a:spLocks noChangeArrowheads="1"/>
            </p:cNvSpPr>
            <p:nvPr/>
          </p:nvSpPr>
          <p:spPr bwMode="auto">
            <a:xfrm rot="-5400000">
              <a:off x="1866" y="2485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480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pic>
        <p:nvPicPr>
          <p:cNvPr id="61449" name="Picture 9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0" name="Picture 10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1" name="Picture 11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52" name="Picture 12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1453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105486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487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1454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105489" name="Rectangle 17"/>
            <p:cNvSpPr>
              <a:spLocks noChangeArrowheads="1"/>
            </p:cNvSpPr>
            <p:nvPr/>
          </p:nvSpPr>
          <p:spPr bwMode="auto">
            <a:xfrm rot="-5400000">
              <a:off x="2206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490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1455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105492" name="Rectangle 20"/>
            <p:cNvSpPr>
              <a:spLocks noChangeArrowheads="1"/>
            </p:cNvSpPr>
            <p:nvPr/>
          </p:nvSpPr>
          <p:spPr bwMode="auto">
            <a:xfrm rot="-5400000">
              <a:off x="1866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493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1456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105495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496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1457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105498" name="Rectangle 26"/>
            <p:cNvSpPr>
              <a:spLocks noChangeArrowheads="1"/>
            </p:cNvSpPr>
            <p:nvPr/>
          </p:nvSpPr>
          <p:spPr bwMode="auto">
            <a:xfrm rot="-5400000">
              <a:off x="2206" y="2707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499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1458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105501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5502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05503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61460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61461" name="Picture 33" descr="build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62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61463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61464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304800" y="1520825"/>
            <a:ext cx="2552700" cy="2873375"/>
            <a:chOff x="192" y="958"/>
            <a:chExt cx="1608" cy="1810"/>
          </a:xfrm>
        </p:grpSpPr>
        <p:sp>
          <p:nvSpPr>
            <p:cNvPr id="61466" name="Freeform 38"/>
            <p:cNvSpPr>
              <a:spLocks/>
            </p:cNvSpPr>
            <p:nvPr/>
          </p:nvSpPr>
          <p:spPr bwMode="auto">
            <a:xfrm>
              <a:off x="336" y="1856"/>
              <a:ext cx="1432" cy="912"/>
            </a:xfrm>
            <a:custGeom>
              <a:avLst/>
              <a:gdLst>
                <a:gd name="T0" fmla="*/ 544 w 1432"/>
                <a:gd name="T1" fmla="*/ 912 h 912"/>
                <a:gd name="T2" fmla="*/ 0 w 1432"/>
                <a:gd name="T3" fmla="*/ 224 h 912"/>
                <a:gd name="T4" fmla="*/ 288 w 1432"/>
                <a:gd name="T5" fmla="*/ 400 h 912"/>
                <a:gd name="T6" fmla="*/ 672 w 1432"/>
                <a:gd name="T7" fmla="*/ 512 h 912"/>
                <a:gd name="T8" fmla="*/ 960 w 1432"/>
                <a:gd name="T9" fmla="*/ 464 h 912"/>
                <a:gd name="T10" fmla="*/ 1176 w 1432"/>
                <a:gd name="T11" fmla="*/ 336 h 912"/>
                <a:gd name="T12" fmla="*/ 1432 w 1432"/>
                <a:gd name="T13" fmla="*/ 0 h 912"/>
                <a:gd name="T14" fmla="*/ 1016 w 1432"/>
                <a:gd name="T15" fmla="*/ 896 h 912"/>
                <a:gd name="T16" fmla="*/ 544 w 1432"/>
                <a:gd name="T17" fmla="*/ 912 h 91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w 1432"/>
                <a:gd name="T28" fmla="*/ 0 h 912"/>
                <a:gd name="T29" fmla="*/ 1432 w 1432"/>
                <a:gd name="T30" fmla="*/ 912 h 912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T27" t="T28" r="T29" b="T30"/>
              <a:pathLst>
                <a:path w="1432" h="912">
                  <a:moveTo>
                    <a:pt x="544" y="912"/>
                  </a:moveTo>
                  <a:lnTo>
                    <a:pt x="0" y="224"/>
                  </a:lnTo>
                  <a:lnTo>
                    <a:pt x="288" y="400"/>
                  </a:lnTo>
                  <a:lnTo>
                    <a:pt x="672" y="512"/>
                  </a:lnTo>
                  <a:lnTo>
                    <a:pt x="960" y="464"/>
                  </a:lnTo>
                  <a:lnTo>
                    <a:pt x="1176" y="336"/>
                  </a:lnTo>
                  <a:lnTo>
                    <a:pt x="1432" y="0"/>
                  </a:lnTo>
                  <a:lnTo>
                    <a:pt x="1016" y="896"/>
                  </a:lnTo>
                  <a:lnTo>
                    <a:pt x="544" y="912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540000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1467" name="Oval 39"/>
            <p:cNvSpPr>
              <a:spLocks noChangeArrowheads="1"/>
            </p:cNvSpPr>
            <p:nvPr/>
          </p:nvSpPr>
          <p:spPr bwMode="auto">
            <a:xfrm>
              <a:off x="192" y="968"/>
              <a:ext cx="1608" cy="13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61468" name="Group 40"/>
            <p:cNvGrpSpPr>
              <a:grpSpLocks/>
            </p:cNvGrpSpPr>
            <p:nvPr/>
          </p:nvGrpSpPr>
          <p:grpSpPr bwMode="auto">
            <a:xfrm>
              <a:off x="399" y="958"/>
              <a:ext cx="1215" cy="1341"/>
              <a:chOff x="351" y="918"/>
              <a:chExt cx="1215" cy="1341"/>
            </a:xfrm>
          </p:grpSpPr>
          <p:sp>
            <p:nvSpPr>
              <p:cNvPr id="105513" name="Rectangle 41"/>
              <p:cNvSpPr>
                <a:spLocks noChangeArrowheads="1"/>
              </p:cNvSpPr>
              <p:nvPr/>
            </p:nvSpPr>
            <p:spPr bwMode="auto">
              <a:xfrm rot="5400000" flipH="1">
                <a:off x="711" y="1847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05514" name="Rectangle 42"/>
              <p:cNvSpPr>
                <a:spLocks noChangeArrowheads="1"/>
              </p:cNvSpPr>
              <p:nvPr/>
            </p:nvSpPr>
            <p:spPr bwMode="auto">
              <a:xfrm rot="5400000" flipH="1">
                <a:off x="535" y="1544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105515" name="Rectangle 43"/>
              <p:cNvSpPr>
                <a:spLocks noChangeArrowheads="1"/>
              </p:cNvSpPr>
              <p:nvPr/>
            </p:nvSpPr>
            <p:spPr bwMode="auto">
              <a:xfrm rot="5400000" flipH="1">
                <a:off x="1071" y="1536"/>
                <a:ext cx="310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6350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pic>
            <p:nvPicPr>
              <p:cNvPr id="61472" name="Picture 44" descr="pedge_66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351" y="1126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73" name="Picture 45" descr="pedge_66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055" y="1150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61474" name="Picture 46" descr="pedge_6600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591" y="1822"/>
                <a:ext cx="461" cy="43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05519" name="Rectangle 47"/>
              <p:cNvSpPr>
                <a:spLocks noChangeArrowheads="1"/>
              </p:cNvSpPr>
              <p:nvPr/>
            </p:nvSpPr>
            <p:spPr bwMode="auto">
              <a:xfrm flipV="1">
                <a:off x="454" y="1685"/>
                <a:ext cx="1112" cy="27"/>
              </a:xfrm>
              <a:prstGeom prst="rect">
                <a:avLst/>
              </a:pr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61476" name="Text Box 48"/>
              <p:cNvSpPr txBox="1">
                <a:spLocks noChangeArrowheads="1"/>
              </p:cNvSpPr>
              <p:nvPr/>
            </p:nvSpPr>
            <p:spPr bwMode="auto">
              <a:xfrm>
                <a:off x="710" y="918"/>
                <a:ext cx="622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1600">
                    <a:latin typeface="Arial" charset="0"/>
                  </a:rPr>
                  <a:t>server(s)</a:t>
                </a:r>
              </a:p>
            </p:txBody>
          </p:sp>
        </p:grp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246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AEC40B9-9514-4A49-A1A0-97D057722721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62468" name="Rectangle 2"/>
          <p:cNvSpPr>
            <a:spLocks noGrp="1" noChangeArrowheads="1"/>
          </p:cNvSpPr>
          <p:nvPr>
            <p:ph type="title"/>
          </p:nvPr>
        </p:nvSpPr>
        <p:spPr>
          <a:xfrm>
            <a:off x="419100" y="211138"/>
            <a:ext cx="8229600" cy="1143000"/>
          </a:xfrm>
        </p:spPr>
        <p:txBody>
          <a:bodyPr/>
          <a:lstStyle/>
          <a:p>
            <a:r>
              <a:rPr lang="en-US" sz="2800" smtClean="0"/>
              <a:t>Cable Network Architecture: Overview</a:t>
            </a:r>
          </a:p>
        </p:txBody>
      </p:sp>
      <p:pic>
        <p:nvPicPr>
          <p:cNvPr id="62469" name="Picture 3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16550" y="3873500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0" name="Picture 4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16613" y="4308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1" name="Picture 5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97338" y="406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72" name="Group 6"/>
          <p:cNvGrpSpPr>
            <a:grpSpLocks/>
          </p:cNvGrpSpPr>
          <p:nvPr/>
        </p:nvGrpSpPr>
        <p:grpSpPr bwMode="auto">
          <a:xfrm>
            <a:off x="3916363" y="4227513"/>
            <a:ext cx="255587" cy="633412"/>
            <a:chOff x="2055" y="2297"/>
            <a:chExt cx="161" cy="399"/>
          </a:xfrm>
        </p:grpSpPr>
        <p:sp>
          <p:nvSpPr>
            <p:cNvPr id="106503" name="Rectangle 7"/>
            <p:cNvSpPr>
              <a:spLocks noChangeArrowheads="1"/>
            </p:cNvSpPr>
            <p:nvPr/>
          </p:nvSpPr>
          <p:spPr bwMode="auto">
            <a:xfrm rot="-5400000">
              <a:off x="1866" y="2485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504" name="Rectangle 8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pic>
        <p:nvPicPr>
          <p:cNvPr id="62473" name="Picture 9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3138" y="40767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4" name="Picture 10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62438" y="53340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5" name="Picture 11" descr="house_smal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38813" y="5070475"/>
            <a:ext cx="1019175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2476" name="Picture 12" descr="house_small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54838" y="5524500"/>
            <a:ext cx="100012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2477" name="Group 13"/>
          <p:cNvGrpSpPr>
            <a:grpSpLocks/>
          </p:cNvGrpSpPr>
          <p:nvPr/>
        </p:nvGrpSpPr>
        <p:grpSpPr bwMode="auto">
          <a:xfrm flipV="1">
            <a:off x="6770688" y="4906963"/>
            <a:ext cx="255587" cy="820737"/>
            <a:chOff x="2459" y="2251"/>
            <a:chExt cx="161" cy="517"/>
          </a:xfrm>
        </p:grpSpPr>
        <p:sp>
          <p:nvSpPr>
            <p:cNvPr id="106510" name="Rectangle 14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511" name="Rectangle 15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2478" name="Group 16"/>
          <p:cNvGrpSpPr>
            <a:grpSpLocks/>
          </p:cNvGrpSpPr>
          <p:nvPr/>
        </p:nvGrpSpPr>
        <p:grpSpPr bwMode="auto">
          <a:xfrm flipV="1">
            <a:off x="5529263" y="4887913"/>
            <a:ext cx="255587" cy="379412"/>
            <a:chOff x="2315" y="2599"/>
            <a:chExt cx="161" cy="239"/>
          </a:xfrm>
        </p:grpSpPr>
        <p:sp>
          <p:nvSpPr>
            <p:cNvPr id="106513" name="Rectangle 17"/>
            <p:cNvSpPr>
              <a:spLocks noChangeArrowheads="1"/>
            </p:cNvSpPr>
            <p:nvPr/>
          </p:nvSpPr>
          <p:spPr bwMode="auto">
            <a:xfrm rot="-5400000">
              <a:off x="2206" y="2705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514" name="Rectangle 18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2479" name="Group 19"/>
          <p:cNvGrpSpPr>
            <a:grpSpLocks/>
          </p:cNvGrpSpPr>
          <p:nvPr/>
        </p:nvGrpSpPr>
        <p:grpSpPr bwMode="auto">
          <a:xfrm flipV="1">
            <a:off x="4094163" y="4900613"/>
            <a:ext cx="255587" cy="633412"/>
            <a:chOff x="2055" y="2297"/>
            <a:chExt cx="161" cy="399"/>
          </a:xfrm>
        </p:grpSpPr>
        <p:sp>
          <p:nvSpPr>
            <p:cNvPr id="106516" name="Rectangle 20"/>
            <p:cNvSpPr>
              <a:spLocks noChangeArrowheads="1"/>
            </p:cNvSpPr>
            <p:nvPr/>
          </p:nvSpPr>
          <p:spPr bwMode="auto">
            <a:xfrm rot="-5400000">
              <a:off x="1866" y="2483"/>
              <a:ext cx="39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517" name="Rectangle 21"/>
            <p:cNvSpPr>
              <a:spLocks noChangeArrowheads="1"/>
            </p:cNvSpPr>
            <p:nvPr/>
          </p:nvSpPr>
          <p:spPr bwMode="auto">
            <a:xfrm>
              <a:off x="2056" y="2297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2480" name="Group 22"/>
          <p:cNvGrpSpPr>
            <a:grpSpLocks/>
          </p:cNvGrpSpPr>
          <p:nvPr/>
        </p:nvGrpSpPr>
        <p:grpSpPr bwMode="auto">
          <a:xfrm>
            <a:off x="7126288" y="4246563"/>
            <a:ext cx="255587" cy="630237"/>
            <a:chOff x="3561" y="2643"/>
            <a:chExt cx="161" cy="397"/>
          </a:xfrm>
        </p:grpSpPr>
        <p:sp>
          <p:nvSpPr>
            <p:cNvPr id="106519" name="Rectangle 23"/>
            <p:cNvSpPr>
              <a:spLocks noChangeArrowheads="1"/>
            </p:cNvSpPr>
            <p:nvPr/>
          </p:nvSpPr>
          <p:spPr bwMode="auto">
            <a:xfrm rot="-5400000">
              <a:off x="3376" y="2828"/>
              <a:ext cx="39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520" name="Rectangle 24"/>
            <p:cNvSpPr>
              <a:spLocks noChangeArrowheads="1"/>
            </p:cNvSpPr>
            <p:nvPr/>
          </p:nvSpPr>
          <p:spPr bwMode="auto">
            <a:xfrm>
              <a:off x="3562" y="2643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2481" name="Group 25"/>
          <p:cNvGrpSpPr>
            <a:grpSpLocks/>
          </p:cNvGrpSpPr>
          <p:nvPr/>
        </p:nvGrpSpPr>
        <p:grpSpPr bwMode="auto">
          <a:xfrm>
            <a:off x="5757863" y="4468813"/>
            <a:ext cx="255587" cy="379412"/>
            <a:chOff x="2315" y="2599"/>
            <a:chExt cx="161" cy="239"/>
          </a:xfrm>
        </p:grpSpPr>
        <p:sp>
          <p:nvSpPr>
            <p:cNvPr id="106522" name="Rectangle 26"/>
            <p:cNvSpPr>
              <a:spLocks noChangeArrowheads="1"/>
            </p:cNvSpPr>
            <p:nvPr/>
          </p:nvSpPr>
          <p:spPr bwMode="auto">
            <a:xfrm rot="-5400000">
              <a:off x="2206" y="2707"/>
              <a:ext cx="238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523" name="Rectangle 27"/>
            <p:cNvSpPr>
              <a:spLocks noChangeArrowheads="1"/>
            </p:cNvSpPr>
            <p:nvPr/>
          </p:nvSpPr>
          <p:spPr bwMode="auto">
            <a:xfrm>
              <a:off x="2316" y="2599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grpSp>
        <p:nvGrpSpPr>
          <p:cNvPr id="62482" name="Group 28"/>
          <p:cNvGrpSpPr>
            <a:grpSpLocks/>
          </p:cNvGrpSpPr>
          <p:nvPr/>
        </p:nvGrpSpPr>
        <p:grpSpPr bwMode="auto">
          <a:xfrm>
            <a:off x="5221288" y="4030663"/>
            <a:ext cx="255587" cy="820737"/>
            <a:chOff x="2459" y="2251"/>
            <a:chExt cx="161" cy="517"/>
          </a:xfrm>
        </p:grpSpPr>
        <p:sp>
          <p:nvSpPr>
            <p:cNvPr id="106525" name="Rectangle 29"/>
            <p:cNvSpPr>
              <a:spLocks noChangeArrowheads="1"/>
            </p:cNvSpPr>
            <p:nvPr/>
          </p:nvSpPr>
          <p:spPr bwMode="auto">
            <a:xfrm rot="-5400000">
              <a:off x="2214" y="2496"/>
              <a:ext cx="516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  <p:sp>
          <p:nvSpPr>
            <p:cNvPr id="106526" name="Rectangle 30"/>
            <p:cNvSpPr>
              <a:spLocks noChangeArrowheads="1"/>
            </p:cNvSpPr>
            <p:nvPr/>
          </p:nvSpPr>
          <p:spPr bwMode="auto">
            <a:xfrm>
              <a:off x="2460" y="2251"/>
              <a:ext cx="160" cy="27"/>
            </a:xfrm>
            <a:prstGeom prst="rect">
              <a:avLst/>
            </a:prstGeom>
            <a:gradFill rotWithShape="1">
              <a:gsLst>
                <a:gs pos="0">
                  <a:schemeClr val="tx1"/>
                </a:gs>
                <a:gs pos="5000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635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sv-SE"/>
            </a:p>
          </p:txBody>
        </p:sp>
      </p:grpSp>
      <p:sp>
        <p:nvSpPr>
          <p:cNvPr id="106527" name="Rectangle 31"/>
          <p:cNvSpPr>
            <a:spLocks noChangeArrowheads="1"/>
          </p:cNvSpPr>
          <p:nvPr/>
        </p:nvSpPr>
        <p:spPr bwMode="auto">
          <a:xfrm flipV="1">
            <a:off x="2613025" y="4846638"/>
            <a:ext cx="5092700" cy="42862"/>
          </a:xfrm>
          <a:prstGeom prst="rect">
            <a:avLst/>
          </a:prstGeom>
          <a:gradFill rotWithShape="1">
            <a:gsLst>
              <a:gs pos="0">
                <a:schemeClr val="tx1"/>
              </a:gs>
              <a:gs pos="50000">
                <a:schemeClr val="bg1"/>
              </a:gs>
              <a:gs pos="100000">
                <a:schemeClr val="tx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sv-SE"/>
          </a:p>
        </p:txBody>
      </p:sp>
      <p:sp>
        <p:nvSpPr>
          <p:cNvPr id="62484" name="Text Box 32"/>
          <p:cNvSpPr txBox="1">
            <a:spLocks noChangeArrowheads="1"/>
          </p:cNvSpPr>
          <p:nvPr/>
        </p:nvSpPr>
        <p:spPr bwMode="auto">
          <a:xfrm>
            <a:off x="4416425" y="5584825"/>
            <a:ext cx="6921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home</a:t>
            </a:r>
          </a:p>
        </p:txBody>
      </p:sp>
      <p:pic>
        <p:nvPicPr>
          <p:cNvPr id="62485" name="Picture 33" descr="building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27125" y="4356100"/>
            <a:ext cx="1504950" cy="782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86" name="Text Box 34"/>
          <p:cNvSpPr txBox="1">
            <a:spLocks noChangeArrowheads="1"/>
          </p:cNvSpPr>
          <p:nvPr/>
        </p:nvSpPr>
        <p:spPr bwMode="auto">
          <a:xfrm>
            <a:off x="1127125" y="5140325"/>
            <a:ext cx="1514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sz="1600">
                <a:latin typeface="Arial" charset="0"/>
              </a:rPr>
              <a:t>cable headend</a:t>
            </a:r>
          </a:p>
        </p:txBody>
      </p:sp>
      <p:sp>
        <p:nvSpPr>
          <p:cNvPr id="62487" name="Text Box 35"/>
          <p:cNvSpPr txBox="1">
            <a:spLocks noChangeArrowheads="1"/>
          </p:cNvSpPr>
          <p:nvPr/>
        </p:nvSpPr>
        <p:spPr bwMode="auto">
          <a:xfrm>
            <a:off x="2257425" y="5711825"/>
            <a:ext cx="17065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1600">
                <a:latin typeface="Arial" charset="0"/>
              </a:rPr>
              <a:t>cable distribution</a:t>
            </a:r>
          </a:p>
          <a:p>
            <a:pPr algn="ctr" eaLnBrk="1" hangingPunct="1"/>
            <a:r>
              <a:rPr lang="en-US" sz="1600">
                <a:latin typeface="Arial" charset="0"/>
              </a:rPr>
              <a:t>network</a:t>
            </a:r>
          </a:p>
        </p:txBody>
      </p:sp>
      <p:sp>
        <p:nvSpPr>
          <p:cNvPr id="62488" name="Line 36"/>
          <p:cNvSpPr>
            <a:spLocks noChangeShapeType="1"/>
          </p:cNvSpPr>
          <p:nvPr/>
        </p:nvSpPr>
        <p:spPr bwMode="auto">
          <a:xfrm flipV="1">
            <a:off x="3124200" y="4940300"/>
            <a:ext cx="4064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grpSp>
        <p:nvGrpSpPr>
          <p:cNvPr id="9" name="Group 37"/>
          <p:cNvGrpSpPr>
            <a:grpSpLocks/>
          </p:cNvGrpSpPr>
          <p:nvPr/>
        </p:nvGrpSpPr>
        <p:grpSpPr bwMode="auto">
          <a:xfrm>
            <a:off x="4846638" y="1352550"/>
            <a:ext cx="2043112" cy="958850"/>
            <a:chOff x="2505" y="826"/>
            <a:chExt cx="1287" cy="604"/>
          </a:xfrm>
        </p:grpSpPr>
        <p:sp>
          <p:nvSpPr>
            <p:cNvPr id="62529" name="Line 38"/>
            <p:cNvSpPr>
              <a:spLocks noChangeShapeType="1"/>
            </p:cNvSpPr>
            <p:nvPr/>
          </p:nvSpPr>
          <p:spPr bwMode="auto">
            <a:xfrm flipH="1">
              <a:off x="2505" y="1115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30" name="Freeform 39"/>
            <p:cNvSpPr>
              <a:spLocks/>
            </p:cNvSpPr>
            <p:nvPr/>
          </p:nvSpPr>
          <p:spPr bwMode="auto">
            <a:xfrm>
              <a:off x="2548" y="826"/>
              <a:ext cx="562" cy="266"/>
            </a:xfrm>
            <a:custGeom>
              <a:avLst/>
              <a:gdLst>
                <a:gd name="T0" fmla="*/ 4 w 562"/>
                <a:gd name="T1" fmla="*/ 264 h 266"/>
                <a:gd name="T2" fmla="*/ 52 w 562"/>
                <a:gd name="T3" fmla="*/ 6 h 266"/>
                <a:gd name="T4" fmla="*/ 108 w 562"/>
                <a:gd name="T5" fmla="*/ 266 h 266"/>
                <a:gd name="T6" fmla="*/ 174 w 562"/>
                <a:gd name="T7" fmla="*/ 0 h 266"/>
                <a:gd name="T8" fmla="*/ 228 w 562"/>
                <a:gd name="T9" fmla="*/ 264 h 266"/>
                <a:gd name="T10" fmla="*/ 288 w 562"/>
                <a:gd name="T11" fmla="*/ 8 h 266"/>
                <a:gd name="T12" fmla="*/ 354 w 562"/>
                <a:gd name="T13" fmla="*/ 266 h 266"/>
                <a:gd name="T14" fmla="*/ 402 w 562"/>
                <a:gd name="T15" fmla="*/ 8 h 266"/>
                <a:gd name="T16" fmla="*/ 464 w 562"/>
                <a:gd name="T17" fmla="*/ 264 h 266"/>
                <a:gd name="T18" fmla="*/ 506 w 562"/>
                <a:gd name="T19" fmla="*/ 6 h 266"/>
                <a:gd name="T20" fmla="*/ 556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31" name="Freeform 40"/>
            <p:cNvSpPr>
              <a:spLocks/>
            </p:cNvSpPr>
            <p:nvPr/>
          </p:nvSpPr>
          <p:spPr bwMode="auto">
            <a:xfrm>
              <a:off x="3523" y="830"/>
              <a:ext cx="269" cy="266"/>
            </a:xfrm>
            <a:custGeom>
              <a:avLst/>
              <a:gdLst>
                <a:gd name="T0" fmla="*/ 0 w 562"/>
                <a:gd name="T1" fmla="*/ 264 h 266"/>
                <a:gd name="T2" fmla="*/ 6 w 562"/>
                <a:gd name="T3" fmla="*/ 6 h 266"/>
                <a:gd name="T4" fmla="*/ 12 w 562"/>
                <a:gd name="T5" fmla="*/ 266 h 266"/>
                <a:gd name="T6" fmla="*/ 19 w 562"/>
                <a:gd name="T7" fmla="*/ 0 h 266"/>
                <a:gd name="T8" fmla="*/ 25 w 562"/>
                <a:gd name="T9" fmla="*/ 264 h 266"/>
                <a:gd name="T10" fmla="*/ 32 w 562"/>
                <a:gd name="T11" fmla="*/ 8 h 266"/>
                <a:gd name="T12" fmla="*/ 39 w 562"/>
                <a:gd name="T13" fmla="*/ 266 h 266"/>
                <a:gd name="T14" fmla="*/ 44 w 562"/>
                <a:gd name="T15" fmla="*/ 8 h 266"/>
                <a:gd name="T16" fmla="*/ 51 w 562"/>
                <a:gd name="T17" fmla="*/ 264 h 266"/>
                <a:gd name="T18" fmla="*/ 56 w 562"/>
                <a:gd name="T19" fmla="*/ 6 h 266"/>
                <a:gd name="T20" fmla="*/ 61 w 562"/>
                <a:gd name="T21" fmla="*/ 266 h 26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w 562"/>
                <a:gd name="T34" fmla="*/ 0 h 266"/>
                <a:gd name="T35" fmla="*/ 562 w 562"/>
                <a:gd name="T36" fmla="*/ 266 h 26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T33" t="T34" r="T35" b="T36"/>
              <a:pathLst>
                <a:path w="562" h="266">
                  <a:moveTo>
                    <a:pt x="4" y="264"/>
                  </a:moveTo>
                  <a:cubicBezTo>
                    <a:pt x="4" y="212"/>
                    <a:pt x="0" y="4"/>
                    <a:pt x="52" y="6"/>
                  </a:cubicBezTo>
                  <a:cubicBezTo>
                    <a:pt x="106" y="4"/>
                    <a:pt x="58" y="266"/>
                    <a:pt x="108" y="266"/>
                  </a:cubicBezTo>
                  <a:cubicBezTo>
                    <a:pt x="158" y="266"/>
                    <a:pt x="126" y="0"/>
                    <a:pt x="174" y="0"/>
                  </a:cubicBezTo>
                  <a:cubicBezTo>
                    <a:pt x="222" y="0"/>
                    <a:pt x="184" y="266"/>
                    <a:pt x="228" y="264"/>
                  </a:cubicBezTo>
                  <a:cubicBezTo>
                    <a:pt x="272" y="262"/>
                    <a:pt x="244" y="8"/>
                    <a:pt x="288" y="8"/>
                  </a:cubicBezTo>
                  <a:cubicBezTo>
                    <a:pt x="332" y="8"/>
                    <a:pt x="304" y="266"/>
                    <a:pt x="354" y="266"/>
                  </a:cubicBezTo>
                  <a:cubicBezTo>
                    <a:pt x="404" y="266"/>
                    <a:pt x="336" y="8"/>
                    <a:pt x="402" y="8"/>
                  </a:cubicBezTo>
                  <a:cubicBezTo>
                    <a:pt x="468" y="8"/>
                    <a:pt x="416" y="266"/>
                    <a:pt x="464" y="264"/>
                  </a:cubicBezTo>
                  <a:cubicBezTo>
                    <a:pt x="512" y="262"/>
                    <a:pt x="450" y="4"/>
                    <a:pt x="506" y="6"/>
                  </a:cubicBezTo>
                  <a:cubicBezTo>
                    <a:pt x="562" y="8"/>
                    <a:pt x="546" y="192"/>
                    <a:pt x="556" y="266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32" name="Line 41"/>
            <p:cNvSpPr>
              <a:spLocks noChangeShapeType="1"/>
            </p:cNvSpPr>
            <p:nvPr/>
          </p:nvSpPr>
          <p:spPr bwMode="auto">
            <a:xfrm flipH="1">
              <a:off x="3433" y="1137"/>
              <a:ext cx="128" cy="29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0" name="Group 42"/>
          <p:cNvGrpSpPr>
            <a:grpSpLocks/>
          </p:cNvGrpSpPr>
          <p:nvPr/>
        </p:nvGrpSpPr>
        <p:grpSpPr bwMode="auto">
          <a:xfrm>
            <a:off x="4137025" y="1509713"/>
            <a:ext cx="3021013" cy="2114550"/>
            <a:chOff x="2606" y="951"/>
            <a:chExt cx="1903" cy="1332"/>
          </a:xfrm>
        </p:grpSpPr>
        <p:sp>
          <p:nvSpPr>
            <p:cNvPr id="62499" name="Text Box 43"/>
            <p:cNvSpPr txBox="1">
              <a:spLocks noChangeArrowheads="1"/>
            </p:cNvSpPr>
            <p:nvPr/>
          </p:nvSpPr>
          <p:spPr bwMode="auto">
            <a:xfrm>
              <a:off x="3378" y="2071"/>
              <a:ext cx="655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600">
                  <a:latin typeface="Arial" charset="0"/>
                </a:rPr>
                <a:t>Channels</a:t>
              </a:r>
            </a:p>
          </p:txBody>
        </p:sp>
        <p:sp>
          <p:nvSpPr>
            <p:cNvPr id="62500" name="Line 44"/>
            <p:cNvSpPr>
              <a:spLocks noChangeShapeType="1"/>
            </p:cNvSpPr>
            <p:nvPr/>
          </p:nvSpPr>
          <p:spPr bwMode="auto">
            <a:xfrm>
              <a:off x="2994" y="951"/>
              <a:ext cx="0" cy="97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01" name="Line 45"/>
            <p:cNvSpPr>
              <a:spLocks noChangeShapeType="1"/>
            </p:cNvSpPr>
            <p:nvPr/>
          </p:nvSpPr>
          <p:spPr bwMode="auto">
            <a:xfrm flipV="1">
              <a:off x="2988" y="1935"/>
              <a:ext cx="14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02" name="Text Box 46"/>
            <p:cNvSpPr txBox="1">
              <a:spLocks noChangeArrowheads="1"/>
            </p:cNvSpPr>
            <p:nvPr/>
          </p:nvSpPr>
          <p:spPr bwMode="auto">
            <a:xfrm>
              <a:off x="297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62503" name="Line 47"/>
            <p:cNvSpPr>
              <a:spLocks noChangeShapeType="1"/>
            </p:cNvSpPr>
            <p:nvPr/>
          </p:nvSpPr>
          <p:spPr bwMode="auto">
            <a:xfrm>
              <a:off x="3150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04" name="Text Box 48"/>
            <p:cNvSpPr txBox="1">
              <a:spLocks noChangeArrowheads="1"/>
            </p:cNvSpPr>
            <p:nvPr/>
          </p:nvSpPr>
          <p:spPr bwMode="auto">
            <a:xfrm>
              <a:off x="3152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62505" name="Text Box 49"/>
            <p:cNvSpPr txBox="1">
              <a:spLocks noChangeArrowheads="1"/>
            </p:cNvSpPr>
            <p:nvPr/>
          </p:nvSpPr>
          <p:spPr bwMode="auto">
            <a:xfrm>
              <a:off x="3338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62506" name="Text Box 50"/>
            <p:cNvSpPr txBox="1">
              <a:spLocks noChangeArrowheads="1"/>
            </p:cNvSpPr>
            <p:nvPr/>
          </p:nvSpPr>
          <p:spPr bwMode="auto">
            <a:xfrm>
              <a:off x="3524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62507" name="Text Box 51"/>
            <p:cNvSpPr txBox="1">
              <a:spLocks noChangeArrowheads="1"/>
            </p:cNvSpPr>
            <p:nvPr/>
          </p:nvSpPr>
          <p:spPr bwMode="auto">
            <a:xfrm>
              <a:off x="3710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62508" name="Text Box 52"/>
            <p:cNvSpPr txBox="1">
              <a:spLocks noChangeArrowheads="1"/>
            </p:cNvSpPr>
            <p:nvPr/>
          </p:nvSpPr>
          <p:spPr bwMode="auto">
            <a:xfrm>
              <a:off x="3896" y="1408"/>
              <a:ext cx="178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V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I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E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</p:txBody>
        </p:sp>
        <p:sp>
          <p:nvSpPr>
            <p:cNvPr id="62509" name="Text Box 53"/>
            <p:cNvSpPr txBox="1">
              <a:spLocks noChangeArrowheads="1"/>
            </p:cNvSpPr>
            <p:nvPr/>
          </p:nvSpPr>
          <p:spPr bwMode="auto">
            <a:xfrm>
              <a:off x="4058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62510" name="Text Box 54"/>
            <p:cNvSpPr txBox="1">
              <a:spLocks noChangeArrowheads="1"/>
            </p:cNvSpPr>
            <p:nvPr/>
          </p:nvSpPr>
          <p:spPr bwMode="auto">
            <a:xfrm>
              <a:off x="4202" y="1402"/>
              <a:ext cx="174" cy="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D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A</a:t>
              </a:r>
            </a:p>
          </p:txBody>
        </p:sp>
        <p:sp>
          <p:nvSpPr>
            <p:cNvPr id="62511" name="Text Box 55"/>
            <p:cNvSpPr txBox="1">
              <a:spLocks noChangeArrowheads="1"/>
            </p:cNvSpPr>
            <p:nvPr/>
          </p:nvSpPr>
          <p:spPr bwMode="auto">
            <a:xfrm>
              <a:off x="4330" y="1114"/>
              <a:ext cx="178" cy="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endParaRPr lang="en-US" sz="1000">
                <a:latin typeface="Arial" charset="0"/>
              </a:endParaRPr>
            </a:p>
            <a:p>
              <a:pPr algn="ctr" eaLnBrk="1" hangingPunct="1"/>
              <a:r>
                <a:rPr lang="en-US" sz="1000">
                  <a:latin typeface="Arial" charset="0"/>
                </a:rPr>
                <a:t>C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N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T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R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O</a:t>
              </a:r>
            </a:p>
            <a:p>
              <a:pPr algn="ctr" eaLnBrk="1" hangingPunct="1"/>
              <a:r>
                <a:rPr lang="en-US" sz="1000">
                  <a:latin typeface="Arial" charset="0"/>
                </a:rPr>
                <a:t>L</a:t>
              </a:r>
            </a:p>
          </p:txBody>
        </p:sp>
        <p:sp>
          <p:nvSpPr>
            <p:cNvPr id="62512" name="Line 56"/>
            <p:cNvSpPr>
              <a:spLocks noChangeShapeType="1"/>
            </p:cNvSpPr>
            <p:nvPr/>
          </p:nvSpPr>
          <p:spPr bwMode="auto">
            <a:xfrm>
              <a:off x="333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13" name="Line 57"/>
            <p:cNvSpPr>
              <a:spLocks noChangeShapeType="1"/>
            </p:cNvSpPr>
            <p:nvPr/>
          </p:nvSpPr>
          <p:spPr bwMode="auto">
            <a:xfrm>
              <a:off x="3514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14" name="Line 58"/>
            <p:cNvSpPr>
              <a:spLocks noChangeShapeType="1"/>
            </p:cNvSpPr>
            <p:nvPr/>
          </p:nvSpPr>
          <p:spPr bwMode="auto">
            <a:xfrm>
              <a:off x="3698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15" name="Line 59"/>
            <p:cNvSpPr>
              <a:spLocks noChangeShapeType="1"/>
            </p:cNvSpPr>
            <p:nvPr/>
          </p:nvSpPr>
          <p:spPr bwMode="auto">
            <a:xfrm>
              <a:off x="3886" y="1863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16" name="Line 60"/>
            <p:cNvSpPr>
              <a:spLocks noChangeShapeType="1"/>
            </p:cNvSpPr>
            <p:nvPr/>
          </p:nvSpPr>
          <p:spPr bwMode="auto">
            <a:xfrm>
              <a:off x="4062" y="1871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17" name="Line 61"/>
            <p:cNvSpPr>
              <a:spLocks noChangeShapeType="1"/>
            </p:cNvSpPr>
            <p:nvPr/>
          </p:nvSpPr>
          <p:spPr bwMode="auto">
            <a:xfrm>
              <a:off x="4218" y="1867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18" name="Line 62"/>
            <p:cNvSpPr>
              <a:spLocks noChangeShapeType="1"/>
            </p:cNvSpPr>
            <p:nvPr/>
          </p:nvSpPr>
          <p:spPr bwMode="auto">
            <a:xfrm>
              <a:off x="4362" y="1859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519" name="Text Box 63"/>
            <p:cNvSpPr txBox="1">
              <a:spLocks noChangeArrowheads="1"/>
            </p:cNvSpPr>
            <p:nvPr/>
          </p:nvSpPr>
          <p:spPr bwMode="auto">
            <a:xfrm>
              <a:off x="298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1</a:t>
              </a:r>
            </a:p>
          </p:txBody>
        </p:sp>
        <p:sp>
          <p:nvSpPr>
            <p:cNvPr id="62520" name="Text Box 64"/>
            <p:cNvSpPr txBox="1">
              <a:spLocks noChangeArrowheads="1"/>
            </p:cNvSpPr>
            <p:nvPr/>
          </p:nvSpPr>
          <p:spPr bwMode="auto">
            <a:xfrm>
              <a:off x="3153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2</a:t>
              </a:r>
            </a:p>
          </p:txBody>
        </p:sp>
        <p:sp>
          <p:nvSpPr>
            <p:cNvPr id="62521" name="Text Box 65"/>
            <p:cNvSpPr txBox="1">
              <a:spLocks noChangeArrowheads="1"/>
            </p:cNvSpPr>
            <p:nvPr/>
          </p:nvSpPr>
          <p:spPr bwMode="auto">
            <a:xfrm>
              <a:off x="3345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3</a:t>
              </a:r>
            </a:p>
          </p:txBody>
        </p:sp>
        <p:sp>
          <p:nvSpPr>
            <p:cNvPr id="62522" name="Text Box 66"/>
            <p:cNvSpPr txBox="1">
              <a:spLocks noChangeArrowheads="1"/>
            </p:cNvSpPr>
            <p:nvPr/>
          </p:nvSpPr>
          <p:spPr bwMode="auto">
            <a:xfrm>
              <a:off x="3517" y="1960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4</a:t>
              </a:r>
            </a:p>
          </p:txBody>
        </p:sp>
        <p:sp>
          <p:nvSpPr>
            <p:cNvPr id="62523" name="Text Box 67"/>
            <p:cNvSpPr txBox="1">
              <a:spLocks noChangeArrowheads="1"/>
            </p:cNvSpPr>
            <p:nvPr/>
          </p:nvSpPr>
          <p:spPr bwMode="auto">
            <a:xfrm>
              <a:off x="37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5</a:t>
              </a:r>
            </a:p>
          </p:txBody>
        </p:sp>
        <p:sp>
          <p:nvSpPr>
            <p:cNvPr id="62524" name="Text Box 68"/>
            <p:cNvSpPr txBox="1">
              <a:spLocks noChangeArrowheads="1"/>
            </p:cNvSpPr>
            <p:nvPr/>
          </p:nvSpPr>
          <p:spPr bwMode="auto">
            <a:xfrm>
              <a:off x="3893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6</a:t>
              </a:r>
            </a:p>
          </p:txBody>
        </p:sp>
        <p:sp>
          <p:nvSpPr>
            <p:cNvPr id="62525" name="Text Box 69"/>
            <p:cNvSpPr txBox="1">
              <a:spLocks noChangeArrowheads="1"/>
            </p:cNvSpPr>
            <p:nvPr/>
          </p:nvSpPr>
          <p:spPr bwMode="auto">
            <a:xfrm>
              <a:off x="4057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7</a:t>
              </a:r>
            </a:p>
          </p:txBody>
        </p:sp>
        <p:sp>
          <p:nvSpPr>
            <p:cNvPr id="62526" name="Text Box 70"/>
            <p:cNvSpPr txBox="1">
              <a:spLocks noChangeArrowheads="1"/>
            </p:cNvSpPr>
            <p:nvPr/>
          </p:nvSpPr>
          <p:spPr bwMode="auto">
            <a:xfrm>
              <a:off x="4205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8</a:t>
              </a:r>
            </a:p>
          </p:txBody>
        </p:sp>
        <p:sp>
          <p:nvSpPr>
            <p:cNvPr id="62527" name="Text Box 71"/>
            <p:cNvSpPr txBox="1">
              <a:spLocks noChangeArrowheads="1"/>
            </p:cNvSpPr>
            <p:nvPr/>
          </p:nvSpPr>
          <p:spPr bwMode="auto">
            <a:xfrm>
              <a:off x="4349" y="1956"/>
              <a:ext cx="16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 eaLnBrk="1" hangingPunct="1"/>
              <a:r>
                <a:rPr lang="en-US" sz="1000">
                  <a:latin typeface="Arial" charset="0"/>
                </a:rPr>
                <a:t>9</a:t>
              </a:r>
            </a:p>
          </p:txBody>
        </p:sp>
        <p:sp>
          <p:nvSpPr>
            <p:cNvPr id="62528" name="Freeform 72"/>
            <p:cNvSpPr>
              <a:spLocks/>
            </p:cNvSpPr>
            <p:nvPr/>
          </p:nvSpPr>
          <p:spPr bwMode="auto">
            <a:xfrm>
              <a:off x="2606" y="969"/>
              <a:ext cx="375" cy="969"/>
            </a:xfrm>
            <a:custGeom>
              <a:avLst/>
              <a:gdLst>
                <a:gd name="T0" fmla="*/ 375 w 375"/>
                <a:gd name="T1" fmla="*/ 0 h 969"/>
                <a:gd name="T2" fmla="*/ 0 w 375"/>
                <a:gd name="T3" fmla="*/ 485 h 969"/>
                <a:gd name="T4" fmla="*/ 375 w 375"/>
                <a:gd name="T5" fmla="*/ 969 h 969"/>
                <a:gd name="T6" fmla="*/ 375 w 375"/>
                <a:gd name="T7" fmla="*/ 0 h 969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375"/>
                <a:gd name="T13" fmla="*/ 0 h 969"/>
                <a:gd name="T14" fmla="*/ 375 w 375"/>
                <a:gd name="T15" fmla="*/ 969 h 969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375" h="969">
                  <a:moveTo>
                    <a:pt x="375" y="0"/>
                  </a:moveTo>
                  <a:lnTo>
                    <a:pt x="0" y="485"/>
                  </a:lnTo>
                  <a:lnTo>
                    <a:pt x="375" y="969"/>
                  </a:lnTo>
                  <a:lnTo>
                    <a:pt x="375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bg1"/>
                </a:gs>
              </a:gsLst>
              <a:lin ang="0" scaled="1"/>
            </a:gradFill>
            <a:ln w="317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11" name="Group 73"/>
          <p:cNvGrpSpPr>
            <a:grpSpLocks/>
          </p:cNvGrpSpPr>
          <p:nvPr/>
        </p:nvGrpSpPr>
        <p:grpSpPr bwMode="auto">
          <a:xfrm>
            <a:off x="2398713" y="2176463"/>
            <a:ext cx="1666875" cy="2062162"/>
            <a:chOff x="1511" y="1371"/>
            <a:chExt cx="1050" cy="1299"/>
          </a:xfrm>
        </p:grpSpPr>
        <p:grpSp>
          <p:nvGrpSpPr>
            <p:cNvPr id="62493" name="Group 74"/>
            <p:cNvGrpSpPr>
              <a:grpSpLocks/>
            </p:cNvGrpSpPr>
            <p:nvPr/>
          </p:nvGrpSpPr>
          <p:grpSpPr bwMode="auto">
            <a:xfrm>
              <a:off x="1511" y="1371"/>
              <a:ext cx="1050" cy="198"/>
              <a:chOff x="1614" y="1494"/>
              <a:chExt cx="1050" cy="198"/>
            </a:xfrm>
          </p:grpSpPr>
          <p:sp>
            <p:nvSpPr>
              <p:cNvPr id="62495" name="Rectangle 75"/>
              <p:cNvSpPr>
                <a:spLocks noChangeArrowheads="1"/>
              </p:cNvSpPr>
              <p:nvPr/>
            </p:nvSpPr>
            <p:spPr bwMode="auto">
              <a:xfrm>
                <a:off x="2358" y="1500"/>
                <a:ext cx="168" cy="174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06572" name="Freeform 76"/>
              <p:cNvSpPr>
                <a:spLocks/>
              </p:cNvSpPr>
              <p:nvPr/>
            </p:nvSpPr>
            <p:spPr bwMode="auto">
              <a:xfrm>
                <a:off x="1614" y="1494"/>
                <a:ext cx="896" cy="198"/>
              </a:xfrm>
              <a:custGeom>
                <a:avLst/>
                <a:gdLst/>
                <a:ahLst/>
                <a:cxnLst>
                  <a:cxn ang="0">
                    <a:pos x="18" y="0"/>
                  </a:cxn>
                  <a:cxn ang="0">
                    <a:pos x="0" y="96"/>
                  </a:cxn>
                  <a:cxn ang="0">
                    <a:pos x="18" y="198"/>
                  </a:cxn>
                  <a:cxn ang="0">
                    <a:pos x="774" y="198"/>
                  </a:cxn>
                  <a:cxn ang="0">
                    <a:pos x="750" y="90"/>
                  </a:cxn>
                  <a:cxn ang="0">
                    <a:pos x="774" y="0"/>
                  </a:cxn>
                  <a:cxn ang="0">
                    <a:pos x="18" y="0"/>
                  </a:cxn>
                </a:cxnLst>
                <a:rect l="0" t="0" r="r" b="b"/>
                <a:pathLst>
                  <a:path w="896" h="198">
                    <a:moveTo>
                      <a:pt x="18" y="0"/>
                    </a:moveTo>
                    <a:lnTo>
                      <a:pt x="0" y="96"/>
                    </a:lnTo>
                    <a:lnTo>
                      <a:pt x="18" y="198"/>
                    </a:lnTo>
                    <a:lnTo>
                      <a:pt x="774" y="198"/>
                    </a:lnTo>
                    <a:cubicBezTo>
                      <a:pt x="896" y="180"/>
                      <a:pt x="750" y="123"/>
                      <a:pt x="750" y="90"/>
                    </a:cubicBezTo>
                    <a:cubicBezTo>
                      <a:pt x="750" y="57"/>
                      <a:pt x="896" y="15"/>
                      <a:pt x="774" y="0"/>
                    </a:cubicBezTo>
                    <a:lnTo>
                      <a:pt x="18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chemeClr val="tx1"/>
                  </a:gs>
                  <a:gs pos="50000">
                    <a:schemeClr val="bg1"/>
                  </a:gs>
                  <a:gs pos="100000">
                    <a:schemeClr val="tx1"/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sv-SE"/>
              </a:p>
            </p:txBody>
          </p:sp>
          <p:sp>
            <p:nvSpPr>
              <p:cNvPr id="62497" name="Oval 77"/>
              <p:cNvSpPr>
                <a:spLocks noChangeArrowheads="1"/>
              </p:cNvSpPr>
              <p:nvPr/>
            </p:nvSpPr>
            <p:spPr bwMode="auto">
              <a:xfrm>
                <a:off x="2502" y="1506"/>
                <a:ext cx="62" cy="16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2498" name="Line 78"/>
              <p:cNvSpPr>
                <a:spLocks noChangeShapeType="1"/>
              </p:cNvSpPr>
              <p:nvPr/>
            </p:nvSpPr>
            <p:spPr bwMode="auto">
              <a:xfrm>
                <a:off x="2526" y="1584"/>
                <a:ext cx="138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62494" name="Freeform 79"/>
            <p:cNvSpPr>
              <a:spLocks/>
            </p:cNvSpPr>
            <p:nvPr/>
          </p:nvSpPr>
          <p:spPr bwMode="auto">
            <a:xfrm>
              <a:off x="1536" y="1563"/>
              <a:ext cx="1015" cy="1107"/>
            </a:xfrm>
            <a:custGeom>
              <a:avLst/>
              <a:gdLst>
                <a:gd name="T0" fmla="*/ 1015 w 1015"/>
                <a:gd name="T1" fmla="*/ 1107 h 1107"/>
                <a:gd name="T2" fmla="*/ 0 w 1015"/>
                <a:gd name="T3" fmla="*/ 0 h 1107"/>
                <a:gd name="T4" fmla="*/ 905 w 1015"/>
                <a:gd name="T5" fmla="*/ 0 h 1107"/>
                <a:gd name="T6" fmla="*/ 1015 w 1015"/>
                <a:gd name="T7" fmla="*/ 1107 h 110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1015"/>
                <a:gd name="T13" fmla="*/ 0 h 1107"/>
                <a:gd name="T14" fmla="*/ 1015 w 1015"/>
                <a:gd name="T15" fmla="*/ 1107 h 110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1015" h="1107">
                  <a:moveTo>
                    <a:pt x="1015" y="1107"/>
                  </a:moveTo>
                  <a:lnTo>
                    <a:pt x="0" y="0"/>
                  </a:lnTo>
                  <a:lnTo>
                    <a:pt x="905" y="0"/>
                  </a:lnTo>
                  <a:lnTo>
                    <a:pt x="1015" y="1107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tx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492" name="Text Box 80"/>
          <p:cNvSpPr txBox="1">
            <a:spLocks noChangeArrowheads="1"/>
          </p:cNvSpPr>
          <p:nvPr/>
        </p:nvSpPr>
        <p:spPr bwMode="auto">
          <a:xfrm>
            <a:off x="1947863" y="1360488"/>
            <a:ext cx="9509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omic Sans MS" pitchFamily="66" charset="0"/>
              </a:rPr>
              <a:t>FDM:</a:t>
            </a:r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490" name="Group 44"/>
          <p:cNvGrpSpPr>
            <a:grpSpLocks/>
          </p:cNvGrpSpPr>
          <p:nvPr/>
        </p:nvGrpSpPr>
        <p:grpSpPr bwMode="auto">
          <a:xfrm>
            <a:off x="482600" y="987425"/>
            <a:ext cx="7443788" cy="3281363"/>
            <a:chOff x="482600" y="846138"/>
            <a:chExt cx="7443788" cy="3281362"/>
          </a:xfrm>
        </p:grpSpPr>
        <p:grpSp>
          <p:nvGrpSpPr>
            <p:cNvPr id="63495" name="Group 42"/>
            <p:cNvGrpSpPr>
              <a:grpSpLocks/>
            </p:cNvGrpSpPr>
            <p:nvPr/>
          </p:nvGrpSpPr>
          <p:grpSpPr bwMode="auto">
            <a:xfrm>
              <a:off x="7246938" y="846138"/>
              <a:ext cx="609600" cy="747712"/>
              <a:chOff x="4565" y="533"/>
              <a:chExt cx="384" cy="471"/>
            </a:xfrm>
          </p:grpSpPr>
          <p:sp>
            <p:nvSpPr>
              <p:cNvPr id="63533" name="Rectangle 5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3534" name="Rectangle 6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sp>
          <p:nvSpPr>
            <p:cNvPr id="63496" name="Rectangle 17"/>
            <p:cNvSpPr>
              <a:spLocks noChangeArrowheads="1"/>
            </p:cNvSpPr>
            <p:nvPr/>
          </p:nvSpPr>
          <p:spPr bwMode="auto">
            <a:xfrm>
              <a:off x="5127625" y="2246313"/>
              <a:ext cx="207963" cy="692150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497" name="Line 18"/>
            <p:cNvSpPr>
              <a:spLocks noChangeShapeType="1"/>
            </p:cNvSpPr>
            <p:nvPr/>
          </p:nvSpPr>
          <p:spPr bwMode="auto">
            <a:xfrm flipV="1">
              <a:off x="5181600" y="1204913"/>
              <a:ext cx="2078038" cy="142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3498" name="Line 26"/>
            <p:cNvSpPr>
              <a:spLocks noChangeShapeType="1"/>
            </p:cNvSpPr>
            <p:nvPr/>
          </p:nvSpPr>
          <p:spPr bwMode="auto">
            <a:xfrm>
              <a:off x="3271838" y="2632075"/>
              <a:ext cx="190976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3499" name="Line 27"/>
            <p:cNvSpPr>
              <a:spLocks noChangeShapeType="1"/>
            </p:cNvSpPr>
            <p:nvPr/>
          </p:nvSpPr>
          <p:spPr bwMode="auto">
            <a:xfrm flipV="1">
              <a:off x="5181600" y="2230438"/>
              <a:ext cx="2092325" cy="4016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3500" name="Line 28"/>
            <p:cNvSpPr>
              <a:spLocks noChangeShapeType="1"/>
            </p:cNvSpPr>
            <p:nvPr/>
          </p:nvSpPr>
          <p:spPr bwMode="auto">
            <a:xfrm>
              <a:off x="5195888" y="2617788"/>
              <a:ext cx="2119312" cy="11652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3501" name="Rectangle 29"/>
            <p:cNvSpPr>
              <a:spLocks noChangeArrowheads="1"/>
            </p:cNvSpPr>
            <p:nvPr/>
          </p:nvSpPr>
          <p:spPr bwMode="auto">
            <a:xfrm>
              <a:off x="2092325" y="2035175"/>
              <a:ext cx="1287463" cy="12192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prstDash val="lgDashDot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502" name="Rectangle 30"/>
            <p:cNvSpPr>
              <a:spLocks noChangeArrowheads="1"/>
            </p:cNvSpPr>
            <p:nvPr/>
          </p:nvSpPr>
          <p:spPr bwMode="auto">
            <a:xfrm>
              <a:off x="2716213" y="2452688"/>
              <a:ext cx="539750" cy="33178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/>
                <a:t>OLT</a:t>
              </a:r>
            </a:p>
          </p:txBody>
        </p:sp>
        <p:sp>
          <p:nvSpPr>
            <p:cNvPr id="63503" name="Text Box 32"/>
            <p:cNvSpPr txBox="1">
              <a:spLocks noChangeArrowheads="1"/>
            </p:cNvSpPr>
            <p:nvPr/>
          </p:nvSpPr>
          <p:spPr bwMode="auto">
            <a:xfrm>
              <a:off x="2082800" y="3251200"/>
              <a:ext cx="134143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central office</a:t>
              </a:r>
            </a:p>
          </p:txBody>
        </p:sp>
        <p:sp>
          <p:nvSpPr>
            <p:cNvPr id="63504" name="Text Box 33"/>
            <p:cNvSpPr txBox="1">
              <a:spLocks noChangeArrowheads="1"/>
            </p:cNvSpPr>
            <p:nvPr/>
          </p:nvSpPr>
          <p:spPr bwMode="auto">
            <a:xfrm>
              <a:off x="4813300" y="2986088"/>
              <a:ext cx="1443024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Optical splitter: </a:t>
              </a:r>
            </a:p>
            <a:p>
              <a:r>
                <a:rPr lang="en-US" sz="1400"/>
                <a:t>replicates all pkts</a:t>
              </a:r>
            </a:p>
          </p:txBody>
        </p:sp>
        <p:grpSp>
          <p:nvGrpSpPr>
            <p:cNvPr id="63505" name="Group 43"/>
            <p:cNvGrpSpPr>
              <a:grpSpLocks/>
            </p:cNvGrpSpPr>
            <p:nvPr/>
          </p:nvGrpSpPr>
          <p:grpSpPr bwMode="auto">
            <a:xfrm>
              <a:off x="7261225" y="1801813"/>
              <a:ext cx="609600" cy="747712"/>
              <a:chOff x="4565" y="533"/>
              <a:chExt cx="384" cy="471"/>
            </a:xfrm>
          </p:grpSpPr>
          <p:sp>
            <p:nvSpPr>
              <p:cNvPr id="63531" name="Rectangle 44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3532" name="Rectangle 45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grpSp>
          <p:nvGrpSpPr>
            <p:cNvPr id="63506" name="Group 46"/>
            <p:cNvGrpSpPr>
              <a:grpSpLocks/>
            </p:cNvGrpSpPr>
            <p:nvPr/>
          </p:nvGrpSpPr>
          <p:grpSpPr bwMode="auto">
            <a:xfrm>
              <a:off x="7316788" y="3379788"/>
              <a:ext cx="609600" cy="747712"/>
              <a:chOff x="4565" y="533"/>
              <a:chExt cx="384" cy="471"/>
            </a:xfrm>
          </p:grpSpPr>
          <p:sp>
            <p:nvSpPr>
              <p:cNvPr id="63529" name="Rectangle 47"/>
              <p:cNvSpPr>
                <a:spLocks noChangeArrowheads="1"/>
              </p:cNvSpPr>
              <p:nvPr/>
            </p:nvSpPr>
            <p:spPr bwMode="auto">
              <a:xfrm>
                <a:off x="4565" y="533"/>
                <a:ext cx="384" cy="471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3530" name="Rectangle 48"/>
              <p:cNvSpPr>
                <a:spLocks noChangeArrowheads="1"/>
              </p:cNvSpPr>
              <p:nvPr/>
            </p:nvSpPr>
            <p:spPr bwMode="auto">
              <a:xfrm>
                <a:off x="4573" y="707"/>
                <a:ext cx="235" cy="140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en-US" sz="1400"/>
                  <a:t>ONT</a:t>
                </a:r>
              </a:p>
            </p:txBody>
          </p:sp>
        </p:grpSp>
        <p:sp>
          <p:nvSpPr>
            <p:cNvPr id="63507" name="Text Box 50"/>
            <p:cNvSpPr txBox="1">
              <a:spLocks noChangeArrowheads="1"/>
            </p:cNvSpPr>
            <p:nvPr/>
          </p:nvSpPr>
          <p:spPr bwMode="auto">
            <a:xfrm>
              <a:off x="3800475" y="2127250"/>
              <a:ext cx="738188" cy="5175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optical</a:t>
              </a:r>
              <a:br>
                <a:rPr lang="en-US" sz="1400"/>
              </a:br>
              <a:r>
                <a:rPr lang="en-US" sz="1400"/>
                <a:t>fiber</a:t>
              </a:r>
            </a:p>
          </p:txBody>
        </p:sp>
        <p:sp>
          <p:nvSpPr>
            <p:cNvPr id="63508" name="Text Box 51"/>
            <p:cNvSpPr txBox="1">
              <a:spLocks noChangeArrowheads="1"/>
            </p:cNvSpPr>
            <p:nvPr/>
          </p:nvSpPr>
          <p:spPr bwMode="auto">
            <a:xfrm>
              <a:off x="5518150" y="1462088"/>
              <a:ext cx="958917" cy="7386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Dedicated </a:t>
              </a:r>
            </a:p>
            <a:p>
              <a:r>
                <a:rPr lang="en-US" sz="1400"/>
                <a:t>optical</a:t>
              </a:r>
              <a:br>
                <a:rPr lang="en-US" sz="1400"/>
              </a:br>
              <a:r>
                <a:rPr lang="en-US" sz="1400"/>
                <a:t>fibers</a:t>
              </a:r>
            </a:p>
          </p:txBody>
        </p:sp>
        <p:grpSp>
          <p:nvGrpSpPr>
            <p:cNvPr id="63509" name="Group 52"/>
            <p:cNvGrpSpPr>
              <a:grpSpLocks/>
            </p:cNvGrpSpPr>
            <p:nvPr/>
          </p:nvGrpSpPr>
          <p:grpSpPr bwMode="auto">
            <a:xfrm>
              <a:off x="2163763" y="2266950"/>
              <a:ext cx="376237" cy="217488"/>
              <a:chOff x="533" y="321"/>
              <a:chExt cx="359" cy="180"/>
            </a:xfrm>
          </p:grpSpPr>
          <p:grpSp>
            <p:nvGrpSpPr>
              <p:cNvPr id="63514" name="Group 53"/>
              <p:cNvGrpSpPr>
                <a:grpSpLocks/>
              </p:cNvGrpSpPr>
              <p:nvPr/>
            </p:nvGrpSpPr>
            <p:grpSpPr bwMode="auto">
              <a:xfrm>
                <a:off x="533" y="321"/>
                <a:ext cx="359" cy="180"/>
                <a:chOff x="1009" y="655"/>
                <a:chExt cx="359" cy="180"/>
              </a:xfrm>
            </p:grpSpPr>
            <p:sp>
              <p:nvSpPr>
                <p:cNvPr id="63516" name="Oval 54"/>
                <p:cNvSpPr>
                  <a:spLocks noChangeArrowheads="1"/>
                </p:cNvSpPr>
                <p:nvPr/>
              </p:nvSpPr>
              <p:spPr bwMode="auto">
                <a:xfrm>
                  <a:off x="1012" y="735"/>
                  <a:ext cx="356" cy="100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63517" name="Line 55"/>
                <p:cNvSpPr>
                  <a:spLocks noChangeShapeType="1"/>
                </p:cNvSpPr>
                <p:nvPr/>
              </p:nvSpPr>
              <p:spPr bwMode="auto">
                <a:xfrm>
                  <a:off x="1012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63518" name="Line 56"/>
                <p:cNvSpPr>
                  <a:spLocks noChangeShapeType="1"/>
                </p:cNvSpPr>
                <p:nvPr/>
              </p:nvSpPr>
              <p:spPr bwMode="auto">
                <a:xfrm>
                  <a:off x="1368" y="727"/>
                  <a:ext cx="0" cy="62"/>
                </a:xfrm>
                <a:prstGeom prst="line">
                  <a:avLst/>
                </a:prstGeom>
                <a:noFill/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63519" name="Rectangle 57"/>
                <p:cNvSpPr>
                  <a:spLocks noChangeArrowheads="1"/>
                </p:cNvSpPr>
                <p:nvPr/>
              </p:nvSpPr>
              <p:spPr bwMode="auto">
                <a:xfrm>
                  <a:off x="1012" y="727"/>
                  <a:ext cx="353" cy="61"/>
                </a:xfrm>
                <a:prstGeom prst="rect">
                  <a:avLst/>
                </a:prstGeom>
                <a:solidFill>
                  <a:schemeClr val="hlink"/>
                </a:solidFill>
                <a:ln w="12700">
                  <a:noFill/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pPr algn="ctr"/>
                  <a:endParaRPr lang="sv-SE"/>
                </a:p>
              </p:txBody>
            </p:sp>
            <p:sp>
              <p:nvSpPr>
                <p:cNvPr id="63520" name="Oval 58"/>
                <p:cNvSpPr>
                  <a:spLocks noChangeArrowheads="1"/>
                </p:cNvSpPr>
                <p:nvPr/>
              </p:nvSpPr>
              <p:spPr bwMode="auto">
                <a:xfrm>
                  <a:off x="1009" y="655"/>
                  <a:ext cx="356" cy="116"/>
                </a:xfrm>
                <a:prstGeom prst="ellipse">
                  <a:avLst/>
                </a:prstGeom>
                <a:solidFill>
                  <a:schemeClr val="hlink"/>
                </a:solidFill>
                <a:ln w="1270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grpSp>
              <p:nvGrpSpPr>
                <p:cNvPr id="63521" name="Group 59"/>
                <p:cNvGrpSpPr>
                  <a:grpSpLocks/>
                </p:cNvGrpSpPr>
                <p:nvPr/>
              </p:nvGrpSpPr>
              <p:grpSpPr bwMode="auto">
                <a:xfrm>
                  <a:off x="1095" y="681"/>
                  <a:ext cx="176" cy="68"/>
                  <a:chOff x="2848" y="848"/>
                  <a:chExt cx="140" cy="98"/>
                </a:xfrm>
              </p:grpSpPr>
              <p:sp>
                <p:nvSpPr>
                  <p:cNvPr id="63526" name="Line 60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63527" name="Line 61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63528" name="Line 62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  <p:grpSp>
              <p:nvGrpSpPr>
                <p:cNvPr id="63522" name="Group 63"/>
                <p:cNvGrpSpPr>
                  <a:grpSpLocks/>
                </p:cNvGrpSpPr>
                <p:nvPr/>
              </p:nvGrpSpPr>
              <p:grpSpPr bwMode="auto">
                <a:xfrm flipV="1">
                  <a:off x="1095" y="680"/>
                  <a:ext cx="176" cy="68"/>
                  <a:chOff x="2848" y="848"/>
                  <a:chExt cx="140" cy="98"/>
                </a:xfrm>
              </p:grpSpPr>
              <p:sp>
                <p:nvSpPr>
                  <p:cNvPr id="63523" name="Line 64"/>
                  <p:cNvSpPr>
                    <a:spLocks noChangeShapeType="1"/>
                  </p:cNvSpPr>
                  <p:nvPr/>
                </p:nvSpPr>
                <p:spPr bwMode="auto">
                  <a:xfrm flipV="1">
                    <a:off x="2848" y="848"/>
                    <a:ext cx="50" cy="2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63524" name="Line 65"/>
                  <p:cNvSpPr>
                    <a:spLocks noChangeShapeType="1"/>
                  </p:cNvSpPr>
                  <p:nvPr/>
                </p:nvSpPr>
                <p:spPr bwMode="auto">
                  <a:xfrm>
                    <a:off x="2944" y="946"/>
                    <a:ext cx="44" cy="0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  <p:sp>
                <p:nvSpPr>
                  <p:cNvPr id="63525" name="Line 66"/>
                  <p:cNvSpPr>
                    <a:spLocks noChangeShapeType="1"/>
                  </p:cNvSpPr>
                  <p:nvPr/>
                </p:nvSpPr>
                <p:spPr bwMode="auto">
                  <a:xfrm>
                    <a:off x="2894" y="850"/>
                    <a:ext cx="52" cy="96"/>
                  </a:xfrm>
                  <a:prstGeom prst="line">
                    <a:avLst/>
                  </a:prstGeom>
                  <a:noFill/>
                  <a:ln w="28575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/>
                  <a:lstStyle/>
                  <a:p>
                    <a:endParaRPr lang="sv-SE"/>
                  </a:p>
                </p:txBody>
              </p:sp>
            </p:grpSp>
          </p:grpSp>
          <p:sp>
            <p:nvSpPr>
              <p:cNvPr id="63515" name="Line 67"/>
              <p:cNvSpPr>
                <a:spLocks noChangeShapeType="1"/>
              </p:cNvSpPr>
              <p:nvPr/>
            </p:nvSpPr>
            <p:spPr bwMode="auto">
              <a:xfrm>
                <a:off x="535" y="368"/>
                <a:ext cx="0" cy="6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63510" name="Line 68"/>
            <p:cNvSpPr>
              <a:spLocks noChangeShapeType="1"/>
            </p:cNvSpPr>
            <p:nvPr/>
          </p:nvSpPr>
          <p:spPr bwMode="auto">
            <a:xfrm>
              <a:off x="2508250" y="2424113"/>
              <a:ext cx="234950" cy="1524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3511" name="Freeform 69"/>
            <p:cNvSpPr>
              <a:spLocks/>
            </p:cNvSpPr>
            <p:nvPr/>
          </p:nvSpPr>
          <p:spPr bwMode="auto">
            <a:xfrm rot="4873784">
              <a:off x="431007" y="923131"/>
              <a:ext cx="1428750" cy="1325563"/>
            </a:xfrm>
            <a:custGeom>
              <a:avLst/>
              <a:gdLst>
                <a:gd name="T0" fmla="*/ 292271188 w 1292"/>
                <a:gd name="T1" fmla="*/ 7809730 h 1255"/>
                <a:gd name="T2" fmla="*/ 42801680 w 1292"/>
                <a:gd name="T3" fmla="*/ 175150704 h 1255"/>
                <a:gd name="T4" fmla="*/ 35463295 w 1292"/>
                <a:gd name="T5" fmla="*/ 583465340 h 1255"/>
                <a:gd name="T6" fmla="*/ 64813489 w 1292"/>
                <a:gd name="T7" fmla="*/ 924842569 h 1255"/>
                <a:gd name="T8" fmla="*/ 299608458 w 1292"/>
                <a:gd name="T9" fmla="*/ 971697770 h 1255"/>
                <a:gd name="T10" fmla="*/ 791210100 w 1292"/>
                <a:gd name="T11" fmla="*/ 1259526764 h 1255"/>
                <a:gd name="T12" fmla="*/ 1216775347 w 1292"/>
                <a:gd name="T13" fmla="*/ 1380012472 h 1255"/>
                <a:gd name="T14" fmla="*/ 1466245840 w 1292"/>
                <a:gd name="T15" fmla="*/ 1139039999 h 1255"/>
                <a:gd name="T16" fmla="*/ 1554293078 w 1292"/>
                <a:gd name="T17" fmla="*/ 496447047 h 1255"/>
                <a:gd name="T18" fmla="*/ 1473583109 w 1292"/>
                <a:gd name="T19" fmla="*/ 235394614 h 1255"/>
                <a:gd name="T20" fmla="*/ 915944794 w 1292"/>
                <a:gd name="T21" fmla="*/ 128295469 h 1255"/>
                <a:gd name="T22" fmla="*/ 292271188 w 1292"/>
                <a:gd name="T23" fmla="*/ 7809730 h 125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292"/>
                <a:gd name="T37" fmla="*/ 0 h 1255"/>
                <a:gd name="T38" fmla="*/ 1292 w 1292"/>
                <a:gd name="T39" fmla="*/ 1255 h 125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292" h="1255">
                  <a:moveTo>
                    <a:pt x="239" y="7"/>
                  </a:moveTo>
                  <a:cubicBezTo>
                    <a:pt x="120" y="14"/>
                    <a:pt x="70" y="71"/>
                    <a:pt x="35" y="157"/>
                  </a:cubicBezTo>
                  <a:cubicBezTo>
                    <a:pt x="0" y="243"/>
                    <a:pt x="26" y="411"/>
                    <a:pt x="29" y="523"/>
                  </a:cubicBezTo>
                  <a:cubicBezTo>
                    <a:pt x="32" y="635"/>
                    <a:pt x="17" y="771"/>
                    <a:pt x="53" y="829"/>
                  </a:cubicBezTo>
                  <a:cubicBezTo>
                    <a:pt x="89" y="887"/>
                    <a:pt x="146" y="821"/>
                    <a:pt x="245" y="871"/>
                  </a:cubicBezTo>
                  <a:cubicBezTo>
                    <a:pt x="344" y="921"/>
                    <a:pt x="522" y="1068"/>
                    <a:pt x="647" y="1129"/>
                  </a:cubicBezTo>
                  <a:cubicBezTo>
                    <a:pt x="772" y="1190"/>
                    <a:pt x="903" y="1255"/>
                    <a:pt x="995" y="1237"/>
                  </a:cubicBezTo>
                  <a:cubicBezTo>
                    <a:pt x="1087" y="1219"/>
                    <a:pt x="1153" y="1153"/>
                    <a:pt x="1199" y="1021"/>
                  </a:cubicBezTo>
                  <a:cubicBezTo>
                    <a:pt x="1245" y="889"/>
                    <a:pt x="1270" y="580"/>
                    <a:pt x="1271" y="445"/>
                  </a:cubicBezTo>
                  <a:cubicBezTo>
                    <a:pt x="1272" y="310"/>
                    <a:pt x="1292" y="266"/>
                    <a:pt x="1205" y="211"/>
                  </a:cubicBezTo>
                  <a:cubicBezTo>
                    <a:pt x="1118" y="156"/>
                    <a:pt x="908" y="150"/>
                    <a:pt x="749" y="115"/>
                  </a:cubicBezTo>
                  <a:cubicBezTo>
                    <a:pt x="590" y="80"/>
                    <a:pt x="358" y="0"/>
                    <a:pt x="239" y="7"/>
                  </a:cubicBezTo>
                  <a:close/>
                </a:path>
              </a:pathLst>
            </a:custGeom>
            <a:solidFill>
              <a:srgbClr val="00FFFF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3512" name="Line 70"/>
            <p:cNvSpPr>
              <a:spLocks noChangeShapeType="1"/>
            </p:cNvSpPr>
            <p:nvPr/>
          </p:nvSpPr>
          <p:spPr bwMode="auto">
            <a:xfrm>
              <a:off x="1676400" y="2051050"/>
              <a:ext cx="498475" cy="2619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3513" name="Text Box 71"/>
            <p:cNvSpPr txBox="1">
              <a:spLocks noChangeArrowheads="1"/>
            </p:cNvSpPr>
            <p:nvPr/>
          </p:nvSpPr>
          <p:spPr bwMode="auto">
            <a:xfrm>
              <a:off x="711200" y="1531938"/>
              <a:ext cx="915988" cy="3048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/>
                <a:t>Internet</a:t>
              </a:r>
            </a:p>
          </p:txBody>
        </p:sp>
      </p:grpSp>
      <p:sp>
        <p:nvSpPr>
          <p:cNvPr id="63491" name="Title 43"/>
          <p:cNvSpPr>
            <a:spLocks noGrp="1"/>
          </p:cNvSpPr>
          <p:nvPr>
            <p:ph type="title"/>
          </p:nvPr>
        </p:nvSpPr>
        <p:spPr>
          <a:xfrm>
            <a:off x="546100" y="0"/>
            <a:ext cx="7772400" cy="1143000"/>
          </a:xfrm>
        </p:spPr>
        <p:txBody>
          <a:bodyPr/>
          <a:lstStyle/>
          <a:p>
            <a:r>
              <a:rPr lang="en-US" smtClean="0"/>
              <a:t>Fiber to the Home</a:t>
            </a:r>
          </a:p>
        </p:txBody>
      </p:sp>
      <p:sp>
        <p:nvSpPr>
          <p:cNvPr id="63492" name="Content Placeholder 45"/>
          <p:cNvSpPr>
            <a:spLocks noGrp="1"/>
          </p:cNvSpPr>
          <p:nvPr>
            <p:ph idx="1"/>
          </p:nvPr>
        </p:nvSpPr>
        <p:spPr>
          <a:xfrm>
            <a:off x="417513" y="4211638"/>
            <a:ext cx="7772400" cy="2085975"/>
          </a:xfrm>
        </p:spPr>
        <p:txBody>
          <a:bodyPr/>
          <a:lstStyle/>
          <a:p>
            <a:r>
              <a:rPr lang="en-US" sz="2400" smtClean="0"/>
              <a:t>Optical links from central office to the home</a:t>
            </a:r>
          </a:p>
          <a:p>
            <a:r>
              <a:rPr lang="en-US" sz="2400" smtClean="0"/>
              <a:t>Two competing optical technologies: </a:t>
            </a:r>
          </a:p>
          <a:p>
            <a:pPr lvl="1"/>
            <a:r>
              <a:rPr lang="en-US" sz="2000" smtClean="0"/>
              <a:t>Passive Optical network (PON: ) </a:t>
            </a:r>
          </a:p>
          <a:p>
            <a:pPr lvl="1"/>
            <a:r>
              <a:rPr lang="en-US" sz="2000" smtClean="0"/>
              <a:t>Active Optical Network (AON: essentially switched Ethernet, as in institutional access -next)</a:t>
            </a:r>
          </a:p>
          <a:p>
            <a:r>
              <a:rPr lang="en-US" sz="2400" smtClean="0"/>
              <a:t>Much higher Internet rates; fiber also carries television and phone services</a:t>
            </a:r>
          </a:p>
        </p:txBody>
      </p:sp>
      <p:sp>
        <p:nvSpPr>
          <p:cNvPr id="63493" name="TextBox 44"/>
          <p:cNvSpPr txBox="1">
            <a:spLocks noChangeArrowheads="1"/>
          </p:cNvSpPr>
          <p:nvPr/>
        </p:nvSpPr>
        <p:spPr bwMode="auto">
          <a:xfrm>
            <a:off x="2660650" y="1939925"/>
            <a:ext cx="1868488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/>
              <a:t>Optical lline terminator</a:t>
            </a:r>
          </a:p>
        </p:txBody>
      </p:sp>
      <p:sp>
        <p:nvSpPr>
          <p:cNvPr id="63494" name="TextBox 45"/>
          <p:cNvSpPr txBox="1">
            <a:spLocks noChangeArrowheads="1"/>
          </p:cNvSpPr>
          <p:nvPr/>
        </p:nvSpPr>
        <p:spPr bwMode="auto">
          <a:xfrm>
            <a:off x="6373813" y="3214688"/>
            <a:ext cx="2138362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sv-SE" sz="1400"/>
              <a:t>Optical network terminator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194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C890BB9-B7D1-4BE4-B6D1-51C6559B656F}" type="slidenum">
              <a:rPr lang="en-US" smtClean="0"/>
              <a:pPr/>
              <a:t>38</a:t>
            </a:fld>
            <a:endParaRPr lang="en-US" smtClean="0"/>
          </a:p>
        </p:txBody>
      </p:sp>
      <p:sp>
        <p:nvSpPr>
          <p:cNvPr id="194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Institutional access: local area networks</a:t>
            </a:r>
            <a:endParaRPr lang="en-US" smtClean="0"/>
          </a:p>
        </p:txBody>
      </p:sp>
      <p:sp>
        <p:nvSpPr>
          <p:cNvPr id="194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4419600" cy="5029200"/>
          </a:xfrm>
        </p:spPr>
        <p:txBody>
          <a:bodyPr/>
          <a:lstStyle/>
          <a:p>
            <a:r>
              <a:rPr lang="en-US" sz="2400" smtClean="0"/>
              <a:t>company/univ </a:t>
            </a:r>
            <a:r>
              <a:rPr lang="en-US" sz="2400" smtClean="0">
                <a:solidFill>
                  <a:srgbClr val="FF0000"/>
                </a:solidFill>
              </a:rPr>
              <a:t>local area network</a:t>
            </a:r>
            <a:r>
              <a:rPr lang="en-US" sz="2400" smtClean="0"/>
              <a:t> (LAN) connects end system to edge router</a:t>
            </a:r>
            <a:endParaRPr lang="en-US" sz="2400" smtClean="0">
              <a:solidFill>
                <a:srgbClr val="FF0000"/>
              </a:solidFill>
            </a:endParaRPr>
          </a:p>
          <a:p>
            <a:r>
              <a:rPr lang="en-US" sz="2400" smtClean="0">
                <a:solidFill>
                  <a:srgbClr val="FF0000"/>
                </a:solidFill>
              </a:rPr>
              <a:t>E.g. Ethernet:</a:t>
            </a:r>
            <a:r>
              <a:rPr lang="en-US" sz="2400" smtClean="0"/>
              <a:t> </a:t>
            </a:r>
          </a:p>
          <a:p>
            <a:pPr lvl="1"/>
            <a:r>
              <a:rPr lang="en-US" smtClean="0"/>
              <a:t>shared or dedicated cable connects end system and router (usually switched now)</a:t>
            </a:r>
          </a:p>
          <a:p>
            <a:pPr lvl="1"/>
            <a:r>
              <a:rPr lang="en-US" smtClean="0"/>
              <a:t>10 Mbs, 100Mbps, Gigabit Ethernet</a:t>
            </a:r>
            <a:endParaRPr lang="en-US" sz="2000" smtClean="0"/>
          </a:p>
          <a:p>
            <a:r>
              <a:rPr lang="en-US" sz="2400" smtClean="0">
                <a:solidFill>
                  <a:srgbClr val="FF0000"/>
                </a:solidFill>
              </a:rPr>
              <a:t>deployment:</a:t>
            </a:r>
            <a:r>
              <a:rPr lang="en-US" sz="2400" smtClean="0"/>
              <a:t> institutions, home LANs </a:t>
            </a:r>
          </a:p>
        </p:txBody>
      </p:sp>
      <p:grpSp>
        <p:nvGrpSpPr>
          <p:cNvPr id="19466" name="Group 119"/>
          <p:cNvGrpSpPr>
            <a:grpSpLocks/>
          </p:cNvGrpSpPr>
          <p:nvPr/>
        </p:nvGrpSpPr>
        <p:grpSpPr bwMode="auto">
          <a:xfrm>
            <a:off x="5416550" y="2427288"/>
            <a:ext cx="2798763" cy="2351087"/>
            <a:chOff x="3328" y="2249"/>
            <a:chExt cx="1355" cy="1013"/>
          </a:xfrm>
        </p:grpSpPr>
        <p:graphicFrame>
          <p:nvGraphicFramePr>
            <p:cNvPr id="19458" name="Object 5"/>
            <p:cNvGraphicFramePr>
              <a:graphicFrameLocks noChangeAspect="1"/>
            </p:cNvGraphicFramePr>
            <p:nvPr/>
          </p:nvGraphicFramePr>
          <p:xfrm>
            <a:off x="3328" y="2249"/>
            <a:ext cx="290" cy="250"/>
          </p:xfrm>
          <a:graphic>
            <a:graphicData uri="http://schemas.openxmlformats.org/presentationml/2006/ole">
              <p:oleObj spid="_x0000_s19458" name="Clip" r:id="rId3" imgW="1305000" imgH="1085760" progId="MS_ClipArt_Gallery.2">
                <p:embed/>
              </p:oleObj>
            </a:graphicData>
          </a:graphic>
        </p:graphicFrame>
        <p:sp>
          <p:nvSpPr>
            <p:cNvPr id="19467" name="Line 6"/>
            <p:cNvSpPr>
              <a:spLocks noChangeShapeType="1"/>
            </p:cNvSpPr>
            <p:nvPr/>
          </p:nvSpPr>
          <p:spPr bwMode="auto">
            <a:xfrm flipV="1">
              <a:off x="3612" y="2435"/>
              <a:ext cx="50" cy="5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9459" name="Object 7"/>
            <p:cNvGraphicFramePr>
              <a:graphicFrameLocks noChangeAspect="1"/>
            </p:cNvGraphicFramePr>
            <p:nvPr/>
          </p:nvGraphicFramePr>
          <p:xfrm>
            <a:off x="3328" y="2698"/>
            <a:ext cx="290" cy="250"/>
          </p:xfrm>
          <a:graphic>
            <a:graphicData uri="http://schemas.openxmlformats.org/presentationml/2006/ole">
              <p:oleObj spid="_x0000_s19459" name="Clip" r:id="rId4" imgW="1305000" imgH="1085760" progId="MS_ClipArt_Gallery.2">
                <p:embed/>
              </p:oleObj>
            </a:graphicData>
          </a:graphic>
        </p:graphicFrame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 flipV="1">
              <a:off x="3612" y="2888"/>
              <a:ext cx="50" cy="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69" name="Group 9"/>
            <p:cNvGrpSpPr>
              <a:grpSpLocks/>
            </p:cNvGrpSpPr>
            <p:nvPr/>
          </p:nvGrpSpPr>
          <p:grpSpPr bwMode="auto">
            <a:xfrm>
              <a:off x="3415" y="2507"/>
              <a:ext cx="50" cy="168"/>
              <a:chOff x="3842" y="406"/>
              <a:chExt cx="51" cy="167"/>
            </a:xfrm>
          </p:grpSpPr>
          <p:sp>
            <p:nvSpPr>
              <p:cNvPr id="19511" name="Oval 10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2" name="Oval 11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3" name="Oval 12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9470" name="Line 13"/>
            <p:cNvSpPr>
              <a:spLocks noChangeShapeType="1"/>
            </p:cNvSpPr>
            <p:nvPr/>
          </p:nvSpPr>
          <p:spPr bwMode="auto">
            <a:xfrm>
              <a:off x="3658" y="2433"/>
              <a:ext cx="0" cy="45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aphicFrame>
          <p:nvGraphicFramePr>
            <p:cNvPr id="19460" name="Object 14"/>
            <p:cNvGraphicFramePr>
              <a:graphicFrameLocks noChangeAspect="1"/>
            </p:cNvGraphicFramePr>
            <p:nvPr/>
          </p:nvGraphicFramePr>
          <p:xfrm>
            <a:off x="3933" y="3012"/>
            <a:ext cx="291" cy="250"/>
          </p:xfrm>
          <a:graphic>
            <a:graphicData uri="http://schemas.openxmlformats.org/presentationml/2006/ole">
              <p:oleObj spid="_x0000_s19460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19461" name="Object 15"/>
            <p:cNvGraphicFramePr>
              <a:graphicFrameLocks noChangeAspect="1"/>
            </p:cNvGraphicFramePr>
            <p:nvPr/>
          </p:nvGraphicFramePr>
          <p:xfrm>
            <a:off x="3505" y="3003"/>
            <a:ext cx="289" cy="250"/>
          </p:xfrm>
          <a:graphic>
            <a:graphicData uri="http://schemas.openxmlformats.org/presentationml/2006/ole">
              <p:oleObj spid="_x0000_s19461" name="Clip" r:id="rId6" imgW="1305000" imgH="1085760" progId="MS_ClipArt_Gallery.2">
                <p:embed/>
              </p:oleObj>
            </a:graphicData>
          </a:graphic>
        </p:graphicFrame>
        <p:sp>
          <p:nvSpPr>
            <p:cNvPr id="19471" name="Line 16"/>
            <p:cNvSpPr>
              <a:spLocks noChangeShapeType="1"/>
            </p:cNvSpPr>
            <p:nvPr/>
          </p:nvSpPr>
          <p:spPr bwMode="auto">
            <a:xfrm rot="-5400000">
              <a:off x="4088" y="2993"/>
              <a:ext cx="46" cy="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2" name="Line 17"/>
            <p:cNvSpPr>
              <a:spLocks noChangeShapeType="1"/>
            </p:cNvSpPr>
            <p:nvPr/>
          </p:nvSpPr>
          <p:spPr bwMode="auto">
            <a:xfrm rot="5400000" flipH="1">
              <a:off x="3651" y="2987"/>
              <a:ext cx="48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3" name="Line 18"/>
            <p:cNvSpPr>
              <a:spLocks noChangeShapeType="1"/>
            </p:cNvSpPr>
            <p:nvPr/>
          </p:nvSpPr>
          <p:spPr bwMode="auto">
            <a:xfrm rot="16200000" flipV="1">
              <a:off x="3895" y="2748"/>
              <a:ext cx="0" cy="437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4" name="Line 19"/>
            <p:cNvSpPr>
              <a:spLocks noChangeShapeType="1"/>
            </p:cNvSpPr>
            <p:nvPr/>
          </p:nvSpPr>
          <p:spPr bwMode="auto">
            <a:xfrm>
              <a:off x="3656" y="2681"/>
              <a:ext cx="71" cy="3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75" name="Group 28"/>
            <p:cNvGrpSpPr>
              <a:grpSpLocks/>
            </p:cNvGrpSpPr>
            <p:nvPr/>
          </p:nvGrpSpPr>
          <p:grpSpPr bwMode="auto">
            <a:xfrm>
              <a:off x="4343" y="2819"/>
              <a:ext cx="145" cy="309"/>
              <a:chOff x="4180" y="783"/>
              <a:chExt cx="150" cy="307"/>
            </a:xfrm>
          </p:grpSpPr>
          <p:sp>
            <p:nvSpPr>
              <p:cNvPr id="19503" name="AutoShape 2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4" name="Rectangle 3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5" name="Rectangle 3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6" name="AutoShape 3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7" name="Line 3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8" name="Line 3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9" name="Rectangle 3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10" name="Rectangle 3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19476" name="Group 37"/>
            <p:cNvGrpSpPr>
              <a:grpSpLocks/>
            </p:cNvGrpSpPr>
            <p:nvPr/>
          </p:nvGrpSpPr>
          <p:grpSpPr bwMode="auto">
            <a:xfrm>
              <a:off x="4538" y="2819"/>
              <a:ext cx="145" cy="309"/>
              <a:chOff x="4180" y="783"/>
              <a:chExt cx="150" cy="307"/>
            </a:xfrm>
          </p:grpSpPr>
          <p:sp>
            <p:nvSpPr>
              <p:cNvPr id="19495" name="AutoShape 3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6" name="Rectangle 3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7" name="Rectangle 4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8" name="AutoShape 4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99" name="Line 4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0" name="Line 4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1" name="Rectangle 4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502" name="Rectangle 4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19477" name="Line 46"/>
            <p:cNvSpPr>
              <a:spLocks noChangeShapeType="1"/>
            </p:cNvSpPr>
            <p:nvPr/>
          </p:nvSpPr>
          <p:spPr bwMode="auto">
            <a:xfrm rot="-5400000">
              <a:off x="4349" y="2441"/>
              <a:ext cx="0" cy="54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78" name="Line 48"/>
            <p:cNvSpPr>
              <a:spLocks noChangeShapeType="1"/>
            </p:cNvSpPr>
            <p:nvPr/>
          </p:nvSpPr>
          <p:spPr bwMode="auto">
            <a:xfrm rot="-5400000">
              <a:off x="4385" y="2768"/>
              <a:ext cx="1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19479" name="Group 78"/>
            <p:cNvGrpSpPr>
              <a:grpSpLocks/>
            </p:cNvGrpSpPr>
            <p:nvPr/>
          </p:nvGrpSpPr>
          <p:grpSpPr bwMode="auto">
            <a:xfrm>
              <a:off x="3727" y="2621"/>
              <a:ext cx="349" cy="176"/>
              <a:chOff x="3600" y="219"/>
              <a:chExt cx="360" cy="175"/>
            </a:xfrm>
          </p:grpSpPr>
          <p:sp>
            <p:nvSpPr>
              <p:cNvPr id="19482" name="Oval 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3" name="Line 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4" name="Line 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19485" name="Rectangle 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19486" name="Oval 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19487" name="Group 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19492" name="Line 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3" name="Line 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4" name="Line 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19488" name="Group 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19489" name="Line 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0" name="Line 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19491" name="Line 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19480" name="Line 92"/>
            <p:cNvSpPr>
              <a:spLocks noChangeShapeType="1"/>
            </p:cNvSpPr>
            <p:nvPr/>
          </p:nvSpPr>
          <p:spPr bwMode="auto">
            <a:xfrm>
              <a:off x="3901" y="2791"/>
              <a:ext cx="1" cy="172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19481" name="Line 118"/>
            <p:cNvSpPr>
              <a:spLocks noChangeShapeType="1"/>
            </p:cNvSpPr>
            <p:nvPr/>
          </p:nvSpPr>
          <p:spPr bwMode="auto">
            <a:xfrm rot="-5400000">
              <a:off x="4559" y="2768"/>
              <a:ext cx="122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49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3BB6A19-5287-43D4-929B-4A063EE2BCF9}" type="slidenum">
              <a:rPr lang="en-US" smtClean="0"/>
              <a:pPr/>
              <a:t>39</a:t>
            </a:fld>
            <a:endParaRPr lang="en-US" smtClean="0"/>
          </a:p>
        </p:txBody>
      </p:sp>
      <p:sp>
        <p:nvSpPr>
          <p:cNvPr id="2049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Wireless access networks</a:t>
            </a:r>
            <a:endParaRPr lang="en-US" smtClean="0"/>
          </a:p>
        </p:txBody>
      </p:sp>
      <p:sp>
        <p:nvSpPr>
          <p:cNvPr id="2049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3863" y="1322388"/>
            <a:ext cx="4927600" cy="4876800"/>
          </a:xfrm>
        </p:spPr>
        <p:txBody>
          <a:bodyPr/>
          <a:lstStyle/>
          <a:p>
            <a:r>
              <a:rPr lang="en-US" sz="2400" smtClean="0"/>
              <a:t>shared </a:t>
            </a:r>
            <a:r>
              <a:rPr lang="en-US" sz="2400" i="1" smtClean="0"/>
              <a:t>wireless</a:t>
            </a:r>
            <a:r>
              <a:rPr lang="en-US" sz="2400" smtClean="0"/>
              <a:t> access network connects end system to router</a:t>
            </a:r>
          </a:p>
          <a:p>
            <a:pPr lvl="1"/>
            <a:r>
              <a:rPr lang="en-US" sz="2000" smtClean="0"/>
              <a:t>via base station aka “access point”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wireless LANs:</a:t>
            </a:r>
            <a:endParaRPr lang="en-US" sz="2400" smtClean="0"/>
          </a:p>
          <a:p>
            <a:pPr lvl="1"/>
            <a:r>
              <a:rPr lang="en-US" sz="2000" smtClean="0"/>
              <a:t>802.11b/g (WiFi): 11 or 54  Mbps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wider-area wireless access</a:t>
            </a:r>
            <a:endParaRPr lang="en-US" sz="2400" smtClean="0"/>
          </a:p>
          <a:p>
            <a:pPr lvl="1"/>
            <a:r>
              <a:rPr lang="en-US" sz="2000" smtClean="0"/>
              <a:t>provided by telco operator</a:t>
            </a:r>
          </a:p>
          <a:p>
            <a:pPr lvl="1"/>
            <a:r>
              <a:rPr lang="en-US" sz="2000" smtClean="0"/>
              <a:t>~1Mbps over cellular system</a:t>
            </a:r>
          </a:p>
          <a:p>
            <a:pPr lvl="1"/>
            <a:r>
              <a:rPr lang="en-US" sz="2000" smtClean="0"/>
              <a:t>next up (?): WiMAX (10’s Mbps) over wide area</a:t>
            </a:r>
          </a:p>
        </p:txBody>
      </p:sp>
      <p:grpSp>
        <p:nvGrpSpPr>
          <p:cNvPr id="20494" name="Group 5"/>
          <p:cNvGrpSpPr>
            <a:grpSpLocks/>
          </p:cNvGrpSpPr>
          <p:nvPr/>
        </p:nvGrpSpPr>
        <p:grpSpPr bwMode="auto">
          <a:xfrm>
            <a:off x="6221413" y="4048125"/>
            <a:ext cx="622300" cy="793750"/>
            <a:chOff x="3908" y="2375"/>
            <a:chExt cx="392" cy="500"/>
          </a:xfrm>
        </p:grpSpPr>
        <p:graphicFrame>
          <p:nvGraphicFramePr>
            <p:cNvPr id="20488" name="Object 6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0488" name="Clip" r:id="rId4" imgW="819000" imgH="847800" progId="MS_ClipArt_Gallery.2">
                <p:embed/>
              </p:oleObj>
            </a:graphicData>
          </a:graphic>
        </p:graphicFrame>
        <p:graphicFrame>
          <p:nvGraphicFramePr>
            <p:cNvPr id="20489" name="Object 7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0489" name="Clip" r:id="rId5" imgW="1266840" imgH="1200240" progId="MS_ClipArt_Gallery.2">
                <p:embed/>
              </p:oleObj>
            </a:graphicData>
          </a:graphic>
        </p:graphicFrame>
      </p:grpSp>
      <p:grpSp>
        <p:nvGrpSpPr>
          <p:cNvPr id="20495" name="Group 8"/>
          <p:cNvGrpSpPr>
            <a:grpSpLocks/>
          </p:cNvGrpSpPr>
          <p:nvPr/>
        </p:nvGrpSpPr>
        <p:grpSpPr bwMode="auto">
          <a:xfrm>
            <a:off x="7377113" y="3962400"/>
            <a:ext cx="622300" cy="793750"/>
            <a:chOff x="2870" y="1518"/>
            <a:chExt cx="292" cy="320"/>
          </a:xfrm>
        </p:grpSpPr>
        <p:graphicFrame>
          <p:nvGraphicFramePr>
            <p:cNvPr id="20486" name="Object 9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486" name="Clip" r:id="rId6" imgW="819000" imgH="847800" progId="MS_ClipArt_Gallery.2">
                <p:embed/>
              </p:oleObj>
            </a:graphicData>
          </a:graphic>
        </p:graphicFrame>
        <p:graphicFrame>
          <p:nvGraphicFramePr>
            <p:cNvPr id="20487" name="Object 10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487" name="Clip" r:id="rId7" imgW="1266840" imgH="1200240" progId="MS_ClipArt_Gallery.2">
                <p:embed/>
              </p:oleObj>
            </a:graphicData>
          </a:graphic>
        </p:graphicFrame>
      </p:grpSp>
      <p:sp>
        <p:nvSpPr>
          <p:cNvPr id="20496" name="Oval 15"/>
          <p:cNvSpPr>
            <a:spLocks noChangeArrowheads="1"/>
          </p:cNvSpPr>
          <p:nvPr/>
        </p:nvSpPr>
        <p:spPr bwMode="auto">
          <a:xfrm>
            <a:off x="6496050" y="2387600"/>
            <a:ext cx="760413" cy="239713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7" name="Line 16"/>
          <p:cNvSpPr>
            <a:spLocks noChangeShapeType="1"/>
          </p:cNvSpPr>
          <p:nvPr/>
        </p:nvSpPr>
        <p:spPr bwMode="auto">
          <a:xfrm>
            <a:off x="6496050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8" name="Line 17"/>
          <p:cNvSpPr>
            <a:spLocks noChangeShapeType="1"/>
          </p:cNvSpPr>
          <p:nvPr/>
        </p:nvSpPr>
        <p:spPr bwMode="auto">
          <a:xfrm>
            <a:off x="7256463" y="2366963"/>
            <a:ext cx="0" cy="1492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499" name="Rectangle 18"/>
          <p:cNvSpPr>
            <a:spLocks noChangeArrowheads="1"/>
          </p:cNvSpPr>
          <p:nvPr/>
        </p:nvSpPr>
        <p:spPr bwMode="auto">
          <a:xfrm>
            <a:off x="6496050" y="2366963"/>
            <a:ext cx="754063" cy="146050"/>
          </a:xfrm>
          <a:prstGeom prst="rect">
            <a:avLst/>
          </a:prstGeom>
          <a:solidFill>
            <a:schemeClr val="hlink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20500" name="Oval 19"/>
          <p:cNvSpPr>
            <a:spLocks noChangeArrowheads="1"/>
          </p:cNvSpPr>
          <p:nvPr/>
        </p:nvSpPr>
        <p:spPr bwMode="auto">
          <a:xfrm>
            <a:off x="6489700" y="2193925"/>
            <a:ext cx="760413" cy="279400"/>
          </a:xfrm>
          <a:prstGeom prst="ellipse">
            <a:avLst/>
          </a:prstGeom>
          <a:solidFill>
            <a:schemeClr val="hlink"/>
          </a:solidFill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1" name="Group 20"/>
          <p:cNvGrpSpPr>
            <a:grpSpLocks/>
          </p:cNvGrpSpPr>
          <p:nvPr/>
        </p:nvGrpSpPr>
        <p:grpSpPr bwMode="auto">
          <a:xfrm>
            <a:off x="6672263" y="2255838"/>
            <a:ext cx="377825" cy="163512"/>
            <a:chOff x="2848" y="848"/>
            <a:chExt cx="140" cy="98"/>
          </a:xfrm>
        </p:grpSpPr>
        <p:sp>
          <p:nvSpPr>
            <p:cNvPr id="20551" name="Line 2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2" name="Line 2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3" name="Line 2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0502" name="Group 24"/>
          <p:cNvGrpSpPr>
            <a:grpSpLocks/>
          </p:cNvGrpSpPr>
          <p:nvPr/>
        </p:nvGrpSpPr>
        <p:grpSpPr bwMode="auto">
          <a:xfrm flipV="1">
            <a:off x="6672263" y="2252663"/>
            <a:ext cx="377825" cy="163512"/>
            <a:chOff x="2848" y="848"/>
            <a:chExt cx="140" cy="98"/>
          </a:xfrm>
        </p:grpSpPr>
        <p:sp>
          <p:nvSpPr>
            <p:cNvPr id="20548" name="Line 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49" name="Line 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50" name="Line 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0503" name="Line 28"/>
          <p:cNvSpPr>
            <a:spLocks noChangeShapeType="1"/>
          </p:cNvSpPr>
          <p:nvPr/>
        </p:nvSpPr>
        <p:spPr bwMode="auto">
          <a:xfrm flipV="1">
            <a:off x="6886575" y="26193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0504" name="Group 29"/>
          <p:cNvGrpSpPr>
            <a:grpSpLocks/>
          </p:cNvGrpSpPr>
          <p:nvPr/>
        </p:nvGrpSpPr>
        <p:grpSpPr bwMode="auto">
          <a:xfrm>
            <a:off x="7621588" y="2359025"/>
            <a:ext cx="622300" cy="793750"/>
            <a:chOff x="2870" y="1518"/>
            <a:chExt cx="292" cy="320"/>
          </a:xfrm>
        </p:grpSpPr>
        <p:graphicFrame>
          <p:nvGraphicFramePr>
            <p:cNvPr id="20484" name="Object 30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484" name="Clip" r:id="rId8" imgW="819000" imgH="847800" progId="MS_ClipArt_Gallery.2">
                <p:embed/>
              </p:oleObj>
            </a:graphicData>
          </a:graphic>
        </p:graphicFrame>
        <p:graphicFrame>
          <p:nvGraphicFramePr>
            <p:cNvPr id="20485" name="Object 31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485" name="Clip" r:id="rId9" imgW="1266840" imgH="1200240" progId="MS_ClipArt_Gallery.2">
                <p:embed/>
              </p:oleObj>
            </a:graphicData>
          </a:graphic>
        </p:graphicFrame>
      </p:grpSp>
      <p:grpSp>
        <p:nvGrpSpPr>
          <p:cNvPr id="20505" name="Group 32"/>
          <p:cNvGrpSpPr>
            <a:grpSpLocks/>
          </p:cNvGrpSpPr>
          <p:nvPr/>
        </p:nvGrpSpPr>
        <p:grpSpPr bwMode="auto">
          <a:xfrm>
            <a:off x="8070850" y="3421063"/>
            <a:ext cx="622300" cy="793750"/>
            <a:chOff x="2870" y="1518"/>
            <a:chExt cx="292" cy="320"/>
          </a:xfrm>
        </p:grpSpPr>
        <p:graphicFrame>
          <p:nvGraphicFramePr>
            <p:cNvPr id="20482" name="Object 33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0482" name="Clip" r:id="rId10" imgW="819000" imgH="847800" progId="MS_ClipArt_Gallery.2">
                <p:embed/>
              </p:oleObj>
            </a:graphicData>
          </a:graphic>
        </p:graphicFrame>
        <p:graphicFrame>
          <p:nvGraphicFramePr>
            <p:cNvPr id="20483" name="Object 34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0483" name="Clip" r:id="rId11" imgW="1266840" imgH="1200240" progId="MS_ClipArt_Gallery.2">
                <p:embed/>
              </p:oleObj>
            </a:graphicData>
          </a:graphic>
        </p:graphicFrame>
      </p:grpSp>
      <p:sp>
        <p:nvSpPr>
          <p:cNvPr id="20506" name="Text Box 35"/>
          <p:cNvSpPr txBox="1">
            <a:spLocks noChangeArrowheads="1"/>
          </p:cNvSpPr>
          <p:nvPr/>
        </p:nvSpPr>
        <p:spPr bwMode="auto">
          <a:xfrm>
            <a:off x="5081588" y="2874963"/>
            <a:ext cx="11795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base</a:t>
            </a:r>
          </a:p>
          <a:p>
            <a:pPr algn="r"/>
            <a:r>
              <a:rPr lang="en-US">
                <a:latin typeface="Comic Sans MS" pitchFamily="66" charset="0"/>
              </a:rPr>
              <a:t>station</a:t>
            </a:r>
            <a:endParaRPr lang="en-US"/>
          </a:p>
        </p:txBody>
      </p:sp>
      <p:sp>
        <p:nvSpPr>
          <p:cNvPr id="20507" name="Text Box 36"/>
          <p:cNvSpPr txBox="1">
            <a:spLocks noChangeArrowheads="1"/>
          </p:cNvSpPr>
          <p:nvPr/>
        </p:nvSpPr>
        <p:spPr bwMode="auto">
          <a:xfrm>
            <a:off x="7435850" y="4867275"/>
            <a:ext cx="109855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mobile</a:t>
            </a:r>
          </a:p>
          <a:p>
            <a:pPr algn="r"/>
            <a:r>
              <a:rPr lang="en-US">
                <a:latin typeface="Comic Sans MS" pitchFamily="66" charset="0"/>
              </a:rPr>
              <a:t>hosts</a:t>
            </a:r>
            <a:endParaRPr lang="en-US"/>
          </a:p>
        </p:txBody>
      </p:sp>
      <p:sp>
        <p:nvSpPr>
          <p:cNvPr id="20508" name="Line 37"/>
          <p:cNvSpPr>
            <a:spLocks noChangeShapeType="1"/>
          </p:cNvSpPr>
          <p:nvPr/>
        </p:nvSpPr>
        <p:spPr bwMode="auto">
          <a:xfrm flipV="1">
            <a:off x="6829425" y="1743075"/>
            <a:ext cx="0" cy="428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0509" name="Text Box 38"/>
          <p:cNvSpPr txBox="1">
            <a:spLocks noChangeArrowheads="1"/>
          </p:cNvSpPr>
          <p:nvPr/>
        </p:nvSpPr>
        <p:spPr bwMode="auto">
          <a:xfrm>
            <a:off x="5410200" y="2162175"/>
            <a:ext cx="11049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>
                <a:latin typeface="Comic Sans MS" pitchFamily="66" charset="0"/>
              </a:rPr>
              <a:t>router</a:t>
            </a:r>
            <a:endParaRPr lang="en-US"/>
          </a:p>
        </p:txBody>
      </p:sp>
      <p:grpSp>
        <p:nvGrpSpPr>
          <p:cNvPr id="20510" name="Group 104"/>
          <p:cNvGrpSpPr>
            <a:grpSpLocks/>
          </p:cNvGrpSpPr>
          <p:nvPr/>
        </p:nvGrpSpPr>
        <p:grpSpPr bwMode="auto">
          <a:xfrm>
            <a:off x="6445250" y="2717800"/>
            <a:ext cx="681038" cy="820738"/>
            <a:chOff x="3221" y="3127"/>
            <a:chExt cx="429" cy="517"/>
          </a:xfrm>
        </p:grpSpPr>
        <p:sp>
          <p:nvSpPr>
            <p:cNvPr id="20511" name="Freeform 66"/>
            <p:cNvSpPr>
              <a:spLocks/>
            </p:cNvSpPr>
            <p:nvPr/>
          </p:nvSpPr>
          <p:spPr bwMode="auto">
            <a:xfrm>
              <a:off x="3336" y="3156"/>
              <a:ext cx="77" cy="85"/>
            </a:xfrm>
            <a:custGeom>
              <a:avLst/>
              <a:gdLst>
                <a:gd name="T0" fmla="*/ 10 w 199"/>
                <a:gd name="T1" fmla="*/ 4 h 232"/>
                <a:gd name="T2" fmla="*/ 8 w 199"/>
                <a:gd name="T3" fmla="*/ 5 h 232"/>
                <a:gd name="T4" fmla="*/ 6 w 199"/>
                <a:gd name="T5" fmla="*/ 7 h 232"/>
                <a:gd name="T6" fmla="*/ 5 w 199"/>
                <a:gd name="T7" fmla="*/ 8 h 232"/>
                <a:gd name="T8" fmla="*/ 3 w 199"/>
                <a:gd name="T9" fmla="*/ 10 h 232"/>
                <a:gd name="T10" fmla="*/ 2 w 199"/>
                <a:gd name="T11" fmla="*/ 12 h 232"/>
                <a:gd name="T12" fmla="*/ 1 w 199"/>
                <a:gd name="T13" fmla="*/ 15 h 232"/>
                <a:gd name="T14" fmla="*/ 0 w 199"/>
                <a:gd name="T15" fmla="*/ 17 h 232"/>
                <a:gd name="T16" fmla="*/ 0 w 199"/>
                <a:gd name="T17" fmla="*/ 19 h 232"/>
                <a:gd name="T18" fmla="*/ 0 w 199"/>
                <a:gd name="T19" fmla="*/ 22 h 232"/>
                <a:gd name="T20" fmla="*/ 2 w 199"/>
                <a:gd name="T21" fmla="*/ 25 h 232"/>
                <a:gd name="T22" fmla="*/ 4 w 199"/>
                <a:gd name="T23" fmla="*/ 27 h 232"/>
                <a:gd name="T24" fmla="*/ 7 w 199"/>
                <a:gd name="T25" fmla="*/ 29 h 232"/>
                <a:gd name="T26" fmla="*/ 10 w 199"/>
                <a:gd name="T27" fmla="*/ 30 h 232"/>
                <a:gd name="T28" fmla="*/ 13 w 199"/>
                <a:gd name="T29" fmla="*/ 31 h 232"/>
                <a:gd name="T30" fmla="*/ 17 w 199"/>
                <a:gd name="T31" fmla="*/ 31 h 232"/>
                <a:gd name="T32" fmla="*/ 20 w 199"/>
                <a:gd name="T33" fmla="*/ 31 h 232"/>
                <a:gd name="T34" fmla="*/ 21 w 199"/>
                <a:gd name="T35" fmla="*/ 31 h 232"/>
                <a:gd name="T36" fmla="*/ 21 w 199"/>
                <a:gd name="T37" fmla="*/ 30 h 232"/>
                <a:gd name="T38" fmla="*/ 22 w 199"/>
                <a:gd name="T39" fmla="*/ 30 h 232"/>
                <a:gd name="T40" fmla="*/ 22 w 199"/>
                <a:gd name="T41" fmla="*/ 29 h 232"/>
                <a:gd name="T42" fmla="*/ 22 w 199"/>
                <a:gd name="T43" fmla="*/ 29 h 232"/>
                <a:gd name="T44" fmla="*/ 21 w 199"/>
                <a:gd name="T45" fmla="*/ 28 h 232"/>
                <a:gd name="T46" fmla="*/ 20 w 199"/>
                <a:gd name="T47" fmla="*/ 27 h 232"/>
                <a:gd name="T48" fmla="*/ 19 w 199"/>
                <a:gd name="T49" fmla="*/ 27 h 232"/>
                <a:gd name="T50" fmla="*/ 17 w 199"/>
                <a:gd name="T51" fmla="*/ 26 h 232"/>
                <a:gd name="T52" fmla="*/ 16 w 199"/>
                <a:gd name="T53" fmla="*/ 26 h 232"/>
                <a:gd name="T54" fmla="*/ 14 w 199"/>
                <a:gd name="T55" fmla="*/ 26 h 232"/>
                <a:gd name="T56" fmla="*/ 12 w 199"/>
                <a:gd name="T57" fmla="*/ 26 h 232"/>
                <a:gd name="T58" fmla="*/ 11 w 199"/>
                <a:gd name="T59" fmla="*/ 25 h 232"/>
                <a:gd name="T60" fmla="*/ 9 w 199"/>
                <a:gd name="T61" fmla="*/ 25 h 232"/>
                <a:gd name="T62" fmla="*/ 8 w 199"/>
                <a:gd name="T63" fmla="*/ 23 h 232"/>
                <a:gd name="T64" fmla="*/ 7 w 199"/>
                <a:gd name="T65" fmla="*/ 22 h 232"/>
                <a:gd name="T66" fmla="*/ 6 w 199"/>
                <a:gd name="T67" fmla="*/ 17 h 232"/>
                <a:gd name="T68" fmla="*/ 7 w 199"/>
                <a:gd name="T69" fmla="*/ 13 h 232"/>
                <a:gd name="T70" fmla="*/ 10 w 199"/>
                <a:gd name="T71" fmla="*/ 10 h 232"/>
                <a:gd name="T72" fmla="*/ 14 w 199"/>
                <a:gd name="T73" fmla="*/ 7 h 232"/>
                <a:gd name="T74" fmla="*/ 18 w 199"/>
                <a:gd name="T75" fmla="*/ 4 h 232"/>
                <a:gd name="T76" fmla="*/ 22 w 199"/>
                <a:gd name="T77" fmla="*/ 3 h 232"/>
                <a:gd name="T78" fmla="*/ 27 w 199"/>
                <a:gd name="T79" fmla="*/ 1 h 232"/>
                <a:gd name="T80" fmla="*/ 30 w 199"/>
                <a:gd name="T81" fmla="*/ 0 h 232"/>
                <a:gd name="T82" fmla="*/ 28 w 199"/>
                <a:gd name="T83" fmla="*/ 0 h 232"/>
                <a:gd name="T84" fmla="*/ 26 w 199"/>
                <a:gd name="T85" fmla="*/ 0 h 232"/>
                <a:gd name="T86" fmla="*/ 23 w 199"/>
                <a:gd name="T87" fmla="*/ 0 h 232"/>
                <a:gd name="T88" fmla="*/ 21 w 199"/>
                <a:gd name="T89" fmla="*/ 0 h 232"/>
                <a:gd name="T90" fmla="*/ 18 w 199"/>
                <a:gd name="T91" fmla="*/ 1 h 232"/>
                <a:gd name="T92" fmla="*/ 15 w 199"/>
                <a:gd name="T93" fmla="*/ 2 h 232"/>
                <a:gd name="T94" fmla="*/ 13 w 199"/>
                <a:gd name="T95" fmla="*/ 3 h 232"/>
                <a:gd name="T96" fmla="*/ 10 w 199"/>
                <a:gd name="T97" fmla="*/ 4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2" name="Freeform 67"/>
            <p:cNvSpPr>
              <a:spLocks/>
            </p:cNvSpPr>
            <p:nvPr/>
          </p:nvSpPr>
          <p:spPr bwMode="auto">
            <a:xfrm>
              <a:off x="3467" y="3153"/>
              <a:ext cx="52" cy="66"/>
            </a:xfrm>
            <a:custGeom>
              <a:avLst/>
              <a:gdLst>
                <a:gd name="T0" fmla="*/ 18 w 128"/>
                <a:gd name="T1" fmla="*/ 8 h 180"/>
                <a:gd name="T2" fmla="*/ 19 w 128"/>
                <a:gd name="T3" fmla="*/ 10 h 180"/>
                <a:gd name="T4" fmla="*/ 18 w 128"/>
                <a:gd name="T5" fmla="*/ 12 h 180"/>
                <a:gd name="T6" fmla="*/ 17 w 128"/>
                <a:gd name="T7" fmla="*/ 15 h 180"/>
                <a:gd name="T8" fmla="*/ 15 w 128"/>
                <a:gd name="T9" fmla="*/ 16 h 180"/>
                <a:gd name="T10" fmla="*/ 13 w 128"/>
                <a:gd name="T11" fmla="*/ 18 h 180"/>
                <a:gd name="T12" fmla="*/ 10 w 128"/>
                <a:gd name="T13" fmla="*/ 19 h 180"/>
                <a:gd name="T14" fmla="*/ 7 w 128"/>
                <a:gd name="T15" fmla="*/ 21 h 180"/>
                <a:gd name="T16" fmla="*/ 5 w 128"/>
                <a:gd name="T17" fmla="*/ 22 h 180"/>
                <a:gd name="T18" fmla="*/ 4 w 128"/>
                <a:gd name="T19" fmla="*/ 23 h 180"/>
                <a:gd name="T20" fmla="*/ 4 w 128"/>
                <a:gd name="T21" fmla="*/ 23 h 180"/>
                <a:gd name="T22" fmla="*/ 4 w 128"/>
                <a:gd name="T23" fmla="*/ 23 h 180"/>
                <a:gd name="T24" fmla="*/ 4 w 128"/>
                <a:gd name="T25" fmla="*/ 24 h 180"/>
                <a:gd name="T26" fmla="*/ 5 w 128"/>
                <a:gd name="T27" fmla="*/ 24 h 180"/>
                <a:gd name="T28" fmla="*/ 6 w 128"/>
                <a:gd name="T29" fmla="*/ 24 h 180"/>
                <a:gd name="T30" fmla="*/ 6 w 128"/>
                <a:gd name="T31" fmla="*/ 24 h 180"/>
                <a:gd name="T32" fmla="*/ 7 w 128"/>
                <a:gd name="T33" fmla="*/ 24 h 180"/>
                <a:gd name="T34" fmla="*/ 10 w 128"/>
                <a:gd name="T35" fmla="*/ 23 h 180"/>
                <a:gd name="T36" fmla="*/ 13 w 128"/>
                <a:gd name="T37" fmla="*/ 21 h 180"/>
                <a:gd name="T38" fmla="*/ 15 w 128"/>
                <a:gd name="T39" fmla="*/ 19 h 180"/>
                <a:gd name="T40" fmla="*/ 18 w 128"/>
                <a:gd name="T41" fmla="*/ 18 h 180"/>
                <a:gd name="T42" fmla="*/ 20 w 128"/>
                <a:gd name="T43" fmla="*/ 15 h 180"/>
                <a:gd name="T44" fmla="*/ 21 w 128"/>
                <a:gd name="T45" fmla="*/ 13 h 180"/>
                <a:gd name="T46" fmla="*/ 21 w 128"/>
                <a:gd name="T47" fmla="*/ 10 h 180"/>
                <a:gd name="T48" fmla="*/ 20 w 128"/>
                <a:gd name="T49" fmla="*/ 7 h 180"/>
                <a:gd name="T50" fmla="*/ 19 w 128"/>
                <a:gd name="T51" fmla="*/ 5 h 180"/>
                <a:gd name="T52" fmla="*/ 16 w 128"/>
                <a:gd name="T53" fmla="*/ 3 h 180"/>
                <a:gd name="T54" fmla="*/ 13 w 128"/>
                <a:gd name="T55" fmla="*/ 2 h 180"/>
                <a:gd name="T56" fmla="*/ 9 w 128"/>
                <a:gd name="T57" fmla="*/ 1 h 180"/>
                <a:gd name="T58" fmla="*/ 6 w 128"/>
                <a:gd name="T59" fmla="*/ 0 h 180"/>
                <a:gd name="T60" fmla="*/ 3 w 128"/>
                <a:gd name="T61" fmla="*/ 0 h 180"/>
                <a:gd name="T62" fmla="*/ 1 w 128"/>
                <a:gd name="T63" fmla="*/ 0 h 180"/>
                <a:gd name="T64" fmla="*/ 0 w 128"/>
                <a:gd name="T65" fmla="*/ 0 h 180"/>
                <a:gd name="T66" fmla="*/ 2 w 128"/>
                <a:gd name="T67" fmla="*/ 1 h 180"/>
                <a:gd name="T68" fmla="*/ 5 w 128"/>
                <a:gd name="T69" fmla="*/ 2 h 180"/>
                <a:gd name="T70" fmla="*/ 8 w 128"/>
                <a:gd name="T71" fmla="*/ 3 h 180"/>
                <a:gd name="T72" fmla="*/ 10 w 128"/>
                <a:gd name="T73" fmla="*/ 3 h 180"/>
                <a:gd name="T74" fmla="*/ 13 w 128"/>
                <a:gd name="T75" fmla="*/ 4 h 180"/>
                <a:gd name="T76" fmla="*/ 15 w 128"/>
                <a:gd name="T77" fmla="*/ 5 h 180"/>
                <a:gd name="T78" fmla="*/ 17 w 128"/>
                <a:gd name="T79" fmla="*/ 6 h 180"/>
                <a:gd name="T80" fmla="*/ 18 w 128"/>
                <a:gd name="T81" fmla="*/ 8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3" name="Freeform 68"/>
            <p:cNvSpPr>
              <a:spLocks/>
            </p:cNvSpPr>
            <p:nvPr/>
          </p:nvSpPr>
          <p:spPr bwMode="auto">
            <a:xfrm>
              <a:off x="3287" y="3138"/>
              <a:ext cx="126" cy="138"/>
            </a:xfrm>
            <a:custGeom>
              <a:avLst/>
              <a:gdLst>
                <a:gd name="T0" fmla="*/ 15 w 322"/>
                <a:gd name="T1" fmla="*/ 9 h 378"/>
                <a:gd name="T2" fmla="*/ 8 w 322"/>
                <a:gd name="T3" fmla="*/ 15 h 378"/>
                <a:gd name="T4" fmla="*/ 3 w 322"/>
                <a:gd name="T5" fmla="*/ 22 h 378"/>
                <a:gd name="T6" fmla="*/ 0 w 322"/>
                <a:gd name="T7" fmla="*/ 30 h 378"/>
                <a:gd name="T8" fmla="*/ 0 w 322"/>
                <a:gd name="T9" fmla="*/ 35 h 378"/>
                <a:gd name="T10" fmla="*/ 2 w 322"/>
                <a:gd name="T11" fmla="*/ 38 h 378"/>
                <a:gd name="T12" fmla="*/ 3 w 322"/>
                <a:gd name="T13" fmla="*/ 39 h 378"/>
                <a:gd name="T14" fmla="*/ 5 w 322"/>
                <a:gd name="T15" fmla="*/ 41 h 378"/>
                <a:gd name="T16" fmla="*/ 9 w 322"/>
                <a:gd name="T17" fmla="*/ 43 h 378"/>
                <a:gd name="T18" fmla="*/ 13 w 322"/>
                <a:gd name="T19" fmla="*/ 45 h 378"/>
                <a:gd name="T20" fmla="*/ 18 w 322"/>
                <a:gd name="T21" fmla="*/ 47 h 378"/>
                <a:gd name="T22" fmla="*/ 23 w 322"/>
                <a:gd name="T23" fmla="*/ 48 h 378"/>
                <a:gd name="T24" fmla="*/ 29 w 322"/>
                <a:gd name="T25" fmla="*/ 49 h 378"/>
                <a:gd name="T26" fmla="*/ 34 w 322"/>
                <a:gd name="T27" fmla="*/ 49 h 378"/>
                <a:gd name="T28" fmla="*/ 39 w 322"/>
                <a:gd name="T29" fmla="*/ 50 h 378"/>
                <a:gd name="T30" fmla="*/ 44 w 322"/>
                <a:gd name="T31" fmla="*/ 50 h 378"/>
                <a:gd name="T32" fmla="*/ 48 w 322"/>
                <a:gd name="T33" fmla="*/ 50 h 378"/>
                <a:gd name="T34" fmla="*/ 49 w 322"/>
                <a:gd name="T35" fmla="*/ 49 h 378"/>
                <a:gd name="T36" fmla="*/ 49 w 322"/>
                <a:gd name="T37" fmla="*/ 48 h 378"/>
                <a:gd name="T38" fmla="*/ 48 w 322"/>
                <a:gd name="T39" fmla="*/ 47 h 378"/>
                <a:gd name="T40" fmla="*/ 45 w 322"/>
                <a:gd name="T41" fmla="*/ 46 h 378"/>
                <a:gd name="T42" fmla="*/ 40 w 322"/>
                <a:gd name="T43" fmla="*/ 45 h 378"/>
                <a:gd name="T44" fmla="*/ 36 w 322"/>
                <a:gd name="T45" fmla="*/ 45 h 378"/>
                <a:gd name="T46" fmla="*/ 31 w 322"/>
                <a:gd name="T47" fmla="*/ 44 h 378"/>
                <a:gd name="T48" fmla="*/ 26 w 322"/>
                <a:gd name="T49" fmla="*/ 43 h 378"/>
                <a:gd name="T50" fmla="*/ 21 w 322"/>
                <a:gd name="T51" fmla="*/ 42 h 378"/>
                <a:gd name="T52" fmla="*/ 17 w 322"/>
                <a:gd name="T53" fmla="*/ 41 h 378"/>
                <a:gd name="T54" fmla="*/ 12 w 322"/>
                <a:gd name="T55" fmla="*/ 39 h 378"/>
                <a:gd name="T56" fmla="*/ 9 w 322"/>
                <a:gd name="T57" fmla="*/ 38 h 378"/>
                <a:gd name="T58" fmla="*/ 6 w 322"/>
                <a:gd name="T59" fmla="*/ 35 h 378"/>
                <a:gd name="T60" fmla="*/ 5 w 322"/>
                <a:gd name="T61" fmla="*/ 31 h 378"/>
                <a:gd name="T62" fmla="*/ 6 w 322"/>
                <a:gd name="T63" fmla="*/ 27 h 378"/>
                <a:gd name="T64" fmla="*/ 8 w 322"/>
                <a:gd name="T65" fmla="*/ 23 h 378"/>
                <a:gd name="T66" fmla="*/ 11 w 322"/>
                <a:gd name="T67" fmla="*/ 18 h 378"/>
                <a:gd name="T68" fmla="*/ 14 w 322"/>
                <a:gd name="T69" fmla="*/ 15 h 378"/>
                <a:gd name="T70" fmla="*/ 19 w 322"/>
                <a:gd name="T71" fmla="*/ 11 h 378"/>
                <a:gd name="T72" fmla="*/ 23 w 322"/>
                <a:gd name="T73" fmla="*/ 8 h 378"/>
                <a:gd name="T74" fmla="*/ 30 w 322"/>
                <a:gd name="T75" fmla="*/ 5 h 378"/>
                <a:gd name="T76" fmla="*/ 36 w 322"/>
                <a:gd name="T77" fmla="*/ 3 h 378"/>
                <a:gd name="T78" fmla="*/ 40 w 322"/>
                <a:gd name="T79" fmla="*/ 1 h 378"/>
                <a:gd name="T80" fmla="*/ 39 w 322"/>
                <a:gd name="T81" fmla="*/ 0 h 378"/>
                <a:gd name="T82" fmla="*/ 34 w 322"/>
                <a:gd name="T83" fmla="*/ 0 h 378"/>
                <a:gd name="T84" fmla="*/ 27 w 322"/>
                <a:gd name="T85" fmla="*/ 3 h 378"/>
                <a:gd name="T86" fmla="*/ 22 w 322"/>
                <a:gd name="T87" fmla="*/ 5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4" name="Freeform 69"/>
            <p:cNvSpPr>
              <a:spLocks/>
            </p:cNvSpPr>
            <p:nvPr/>
          </p:nvSpPr>
          <p:spPr bwMode="auto">
            <a:xfrm>
              <a:off x="3465" y="3134"/>
              <a:ext cx="110" cy="92"/>
            </a:xfrm>
            <a:custGeom>
              <a:avLst/>
              <a:gdLst>
                <a:gd name="T0" fmla="*/ 35 w 283"/>
                <a:gd name="T1" fmla="*/ 10 h 252"/>
                <a:gd name="T2" fmla="*/ 37 w 283"/>
                <a:gd name="T3" fmla="*/ 12 h 252"/>
                <a:gd name="T4" fmla="*/ 39 w 283"/>
                <a:gd name="T5" fmla="*/ 14 h 252"/>
                <a:gd name="T6" fmla="*/ 39 w 283"/>
                <a:gd name="T7" fmla="*/ 16 h 252"/>
                <a:gd name="T8" fmla="*/ 39 w 283"/>
                <a:gd name="T9" fmla="*/ 19 h 252"/>
                <a:gd name="T10" fmla="*/ 39 w 283"/>
                <a:gd name="T11" fmla="*/ 21 h 252"/>
                <a:gd name="T12" fmla="*/ 38 w 283"/>
                <a:gd name="T13" fmla="*/ 23 h 252"/>
                <a:gd name="T14" fmla="*/ 37 w 283"/>
                <a:gd name="T15" fmla="*/ 24 h 252"/>
                <a:gd name="T16" fmla="*/ 36 w 283"/>
                <a:gd name="T17" fmla="*/ 26 h 252"/>
                <a:gd name="T18" fmla="*/ 34 w 283"/>
                <a:gd name="T19" fmla="*/ 27 h 252"/>
                <a:gd name="T20" fmla="*/ 33 w 283"/>
                <a:gd name="T21" fmla="*/ 28 h 252"/>
                <a:gd name="T22" fmla="*/ 31 w 283"/>
                <a:gd name="T23" fmla="*/ 30 h 252"/>
                <a:gd name="T24" fmla="*/ 29 w 283"/>
                <a:gd name="T25" fmla="*/ 31 h 252"/>
                <a:gd name="T26" fmla="*/ 29 w 283"/>
                <a:gd name="T27" fmla="*/ 32 h 252"/>
                <a:gd name="T28" fmla="*/ 29 w 283"/>
                <a:gd name="T29" fmla="*/ 32 h 252"/>
                <a:gd name="T30" fmla="*/ 29 w 283"/>
                <a:gd name="T31" fmla="*/ 32 h 252"/>
                <a:gd name="T32" fmla="*/ 29 w 283"/>
                <a:gd name="T33" fmla="*/ 33 h 252"/>
                <a:gd name="T34" fmla="*/ 30 w 283"/>
                <a:gd name="T35" fmla="*/ 33 h 252"/>
                <a:gd name="T36" fmla="*/ 31 w 283"/>
                <a:gd name="T37" fmla="*/ 34 h 252"/>
                <a:gd name="T38" fmla="*/ 31 w 283"/>
                <a:gd name="T39" fmla="*/ 33 h 252"/>
                <a:gd name="T40" fmla="*/ 31 w 283"/>
                <a:gd name="T41" fmla="*/ 33 h 252"/>
                <a:gd name="T42" fmla="*/ 35 w 283"/>
                <a:gd name="T43" fmla="*/ 31 h 252"/>
                <a:gd name="T44" fmla="*/ 38 w 283"/>
                <a:gd name="T45" fmla="*/ 28 h 252"/>
                <a:gd name="T46" fmla="*/ 40 w 283"/>
                <a:gd name="T47" fmla="*/ 26 h 252"/>
                <a:gd name="T48" fmla="*/ 42 w 283"/>
                <a:gd name="T49" fmla="*/ 22 h 252"/>
                <a:gd name="T50" fmla="*/ 43 w 283"/>
                <a:gd name="T51" fmla="*/ 19 h 252"/>
                <a:gd name="T52" fmla="*/ 42 w 283"/>
                <a:gd name="T53" fmla="*/ 15 h 252"/>
                <a:gd name="T54" fmla="*/ 41 w 283"/>
                <a:gd name="T55" fmla="*/ 12 h 252"/>
                <a:gd name="T56" fmla="*/ 38 w 283"/>
                <a:gd name="T57" fmla="*/ 9 h 252"/>
                <a:gd name="T58" fmla="*/ 36 w 283"/>
                <a:gd name="T59" fmla="*/ 8 h 252"/>
                <a:gd name="T60" fmla="*/ 33 w 283"/>
                <a:gd name="T61" fmla="*/ 7 h 252"/>
                <a:gd name="T62" fmla="*/ 31 w 283"/>
                <a:gd name="T63" fmla="*/ 5 h 252"/>
                <a:gd name="T64" fmla="*/ 28 w 283"/>
                <a:gd name="T65" fmla="*/ 4 h 252"/>
                <a:gd name="T66" fmla="*/ 25 w 283"/>
                <a:gd name="T67" fmla="*/ 3 h 252"/>
                <a:gd name="T68" fmla="*/ 22 w 283"/>
                <a:gd name="T69" fmla="*/ 2 h 252"/>
                <a:gd name="T70" fmla="*/ 19 w 283"/>
                <a:gd name="T71" fmla="*/ 2 h 252"/>
                <a:gd name="T72" fmla="*/ 16 w 283"/>
                <a:gd name="T73" fmla="*/ 1 h 252"/>
                <a:gd name="T74" fmla="*/ 12 w 283"/>
                <a:gd name="T75" fmla="*/ 1 h 252"/>
                <a:gd name="T76" fmla="*/ 10 w 283"/>
                <a:gd name="T77" fmla="*/ 0 h 252"/>
                <a:gd name="T78" fmla="*/ 7 w 283"/>
                <a:gd name="T79" fmla="*/ 0 h 252"/>
                <a:gd name="T80" fmla="*/ 5 w 283"/>
                <a:gd name="T81" fmla="*/ 0 h 252"/>
                <a:gd name="T82" fmla="*/ 3 w 283"/>
                <a:gd name="T83" fmla="*/ 0 h 252"/>
                <a:gd name="T84" fmla="*/ 2 w 283"/>
                <a:gd name="T85" fmla="*/ 0 h 252"/>
                <a:gd name="T86" fmla="*/ 1 w 283"/>
                <a:gd name="T87" fmla="*/ 0 h 252"/>
                <a:gd name="T88" fmla="*/ 0 w 283"/>
                <a:gd name="T89" fmla="*/ 1 h 252"/>
                <a:gd name="T90" fmla="*/ 2 w 283"/>
                <a:gd name="T91" fmla="*/ 1 h 252"/>
                <a:gd name="T92" fmla="*/ 3 w 283"/>
                <a:gd name="T93" fmla="*/ 1 h 252"/>
                <a:gd name="T94" fmla="*/ 6 w 283"/>
                <a:gd name="T95" fmla="*/ 1 h 252"/>
                <a:gd name="T96" fmla="*/ 8 w 283"/>
                <a:gd name="T97" fmla="*/ 2 h 252"/>
                <a:gd name="T98" fmla="*/ 10 w 283"/>
                <a:gd name="T99" fmla="*/ 2 h 252"/>
                <a:gd name="T100" fmla="*/ 12 w 283"/>
                <a:gd name="T101" fmla="*/ 3 h 252"/>
                <a:gd name="T102" fmla="*/ 15 w 283"/>
                <a:gd name="T103" fmla="*/ 3 h 252"/>
                <a:gd name="T104" fmla="*/ 17 w 283"/>
                <a:gd name="T105" fmla="*/ 3 h 252"/>
                <a:gd name="T106" fmla="*/ 19 w 283"/>
                <a:gd name="T107" fmla="*/ 4 h 252"/>
                <a:gd name="T108" fmla="*/ 22 w 283"/>
                <a:gd name="T109" fmla="*/ 4 h 252"/>
                <a:gd name="T110" fmla="*/ 24 w 283"/>
                <a:gd name="T111" fmla="*/ 5 h 252"/>
                <a:gd name="T112" fmla="*/ 27 w 283"/>
                <a:gd name="T113" fmla="*/ 6 h 252"/>
                <a:gd name="T114" fmla="*/ 29 w 283"/>
                <a:gd name="T115" fmla="*/ 7 h 252"/>
                <a:gd name="T116" fmla="*/ 31 w 283"/>
                <a:gd name="T117" fmla="*/ 8 h 252"/>
                <a:gd name="T118" fmla="*/ 33 w 283"/>
                <a:gd name="T119" fmla="*/ 9 h 252"/>
                <a:gd name="T120" fmla="*/ 35 w 283"/>
                <a:gd name="T121" fmla="*/ 1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5" name="Freeform 70"/>
            <p:cNvSpPr>
              <a:spLocks/>
            </p:cNvSpPr>
            <p:nvPr/>
          </p:nvSpPr>
          <p:spPr bwMode="auto">
            <a:xfrm>
              <a:off x="3240" y="3178"/>
              <a:ext cx="44" cy="85"/>
            </a:xfrm>
            <a:custGeom>
              <a:avLst/>
              <a:gdLst>
                <a:gd name="T0" fmla="*/ 0 w 114"/>
                <a:gd name="T1" fmla="*/ 16 h 238"/>
                <a:gd name="T2" fmla="*/ 0 w 114"/>
                <a:gd name="T3" fmla="*/ 19 h 238"/>
                <a:gd name="T4" fmla="*/ 1 w 114"/>
                <a:gd name="T5" fmla="*/ 21 h 238"/>
                <a:gd name="T6" fmla="*/ 2 w 114"/>
                <a:gd name="T7" fmla="*/ 24 h 238"/>
                <a:gd name="T8" fmla="*/ 3 w 114"/>
                <a:gd name="T9" fmla="*/ 25 h 238"/>
                <a:gd name="T10" fmla="*/ 6 w 114"/>
                <a:gd name="T11" fmla="*/ 27 h 238"/>
                <a:gd name="T12" fmla="*/ 8 w 114"/>
                <a:gd name="T13" fmla="*/ 29 h 238"/>
                <a:gd name="T14" fmla="*/ 11 w 114"/>
                <a:gd name="T15" fmla="*/ 30 h 238"/>
                <a:gd name="T16" fmla="*/ 14 w 114"/>
                <a:gd name="T17" fmla="*/ 30 h 238"/>
                <a:gd name="T18" fmla="*/ 15 w 114"/>
                <a:gd name="T19" fmla="*/ 30 h 238"/>
                <a:gd name="T20" fmla="*/ 15 w 114"/>
                <a:gd name="T21" fmla="*/ 30 h 238"/>
                <a:gd name="T22" fmla="*/ 16 w 114"/>
                <a:gd name="T23" fmla="*/ 30 h 238"/>
                <a:gd name="T24" fmla="*/ 17 w 114"/>
                <a:gd name="T25" fmla="*/ 29 h 238"/>
                <a:gd name="T26" fmla="*/ 17 w 114"/>
                <a:gd name="T27" fmla="*/ 28 h 238"/>
                <a:gd name="T28" fmla="*/ 16 w 114"/>
                <a:gd name="T29" fmla="*/ 28 h 238"/>
                <a:gd name="T30" fmla="*/ 16 w 114"/>
                <a:gd name="T31" fmla="*/ 27 h 238"/>
                <a:gd name="T32" fmla="*/ 15 w 114"/>
                <a:gd name="T33" fmla="*/ 27 h 238"/>
                <a:gd name="T34" fmla="*/ 12 w 114"/>
                <a:gd name="T35" fmla="*/ 26 h 238"/>
                <a:gd name="T36" fmla="*/ 10 w 114"/>
                <a:gd name="T37" fmla="*/ 25 h 238"/>
                <a:gd name="T38" fmla="*/ 7 w 114"/>
                <a:gd name="T39" fmla="*/ 23 h 238"/>
                <a:gd name="T40" fmla="*/ 6 w 114"/>
                <a:gd name="T41" fmla="*/ 21 h 238"/>
                <a:gd name="T42" fmla="*/ 5 w 114"/>
                <a:gd name="T43" fmla="*/ 19 h 238"/>
                <a:gd name="T44" fmla="*/ 4 w 114"/>
                <a:gd name="T45" fmla="*/ 17 h 238"/>
                <a:gd name="T46" fmla="*/ 4 w 114"/>
                <a:gd name="T47" fmla="*/ 14 h 238"/>
                <a:gd name="T48" fmla="*/ 5 w 114"/>
                <a:gd name="T49" fmla="*/ 12 h 238"/>
                <a:gd name="T50" fmla="*/ 6 w 114"/>
                <a:gd name="T51" fmla="*/ 10 h 238"/>
                <a:gd name="T52" fmla="*/ 8 w 114"/>
                <a:gd name="T53" fmla="*/ 8 h 238"/>
                <a:gd name="T54" fmla="*/ 9 w 114"/>
                <a:gd name="T55" fmla="*/ 6 h 238"/>
                <a:gd name="T56" fmla="*/ 11 w 114"/>
                <a:gd name="T57" fmla="*/ 5 h 238"/>
                <a:gd name="T58" fmla="*/ 12 w 114"/>
                <a:gd name="T59" fmla="*/ 4 h 238"/>
                <a:gd name="T60" fmla="*/ 14 w 114"/>
                <a:gd name="T61" fmla="*/ 2 h 238"/>
                <a:gd name="T62" fmla="*/ 16 w 114"/>
                <a:gd name="T63" fmla="*/ 1 h 238"/>
                <a:gd name="T64" fmla="*/ 17 w 114"/>
                <a:gd name="T65" fmla="*/ 0 h 238"/>
                <a:gd name="T66" fmla="*/ 16 w 114"/>
                <a:gd name="T67" fmla="*/ 0 h 238"/>
                <a:gd name="T68" fmla="*/ 14 w 114"/>
                <a:gd name="T69" fmla="*/ 1 h 238"/>
                <a:gd name="T70" fmla="*/ 11 w 114"/>
                <a:gd name="T71" fmla="*/ 2 h 238"/>
                <a:gd name="T72" fmla="*/ 8 w 114"/>
                <a:gd name="T73" fmla="*/ 5 h 238"/>
                <a:gd name="T74" fmla="*/ 5 w 114"/>
                <a:gd name="T75" fmla="*/ 7 h 238"/>
                <a:gd name="T76" fmla="*/ 3 w 114"/>
                <a:gd name="T77" fmla="*/ 10 h 238"/>
                <a:gd name="T78" fmla="*/ 1 w 114"/>
                <a:gd name="T79" fmla="*/ 14 h 238"/>
                <a:gd name="T80" fmla="*/ 0 w 114"/>
                <a:gd name="T81" fmla="*/ 16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6" name="Freeform 71"/>
            <p:cNvSpPr>
              <a:spLocks/>
            </p:cNvSpPr>
            <p:nvPr/>
          </p:nvSpPr>
          <p:spPr bwMode="auto">
            <a:xfrm>
              <a:off x="3554" y="3127"/>
              <a:ext cx="96" cy="114"/>
            </a:xfrm>
            <a:custGeom>
              <a:avLst/>
              <a:gdLst>
                <a:gd name="T0" fmla="*/ 32 w 246"/>
                <a:gd name="T1" fmla="*/ 17 h 310"/>
                <a:gd name="T2" fmla="*/ 33 w 246"/>
                <a:gd name="T3" fmla="*/ 19 h 310"/>
                <a:gd name="T4" fmla="*/ 34 w 246"/>
                <a:gd name="T5" fmla="*/ 22 h 310"/>
                <a:gd name="T6" fmla="*/ 34 w 246"/>
                <a:gd name="T7" fmla="*/ 25 h 310"/>
                <a:gd name="T8" fmla="*/ 32 w 246"/>
                <a:gd name="T9" fmla="*/ 28 h 310"/>
                <a:gd name="T10" fmla="*/ 28 w 246"/>
                <a:gd name="T11" fmla="*/ 31 h 310"/>
                <a:gd name="T12" fmla="*/ 25 w 246"/>
                <a:gd name="T13" fmla="*/ 33 h 310"/>
                <a:gd name="T14" fmla="*/ 22 w 246"/>
                <a:gd name="T15" fmla="*/ 36 h 310"/>
                <a:gd name="T16" fmla="*/ 20 w 246"/>
                <a:gd name="T17" fmla="*/ 38 h 310"/>
                <a:gd name="T18" fmla="*/ 19 w 246"/>
                <a:gd name="T19" fmla="*/ 39 h 310"/>
                <a:gd name="T20" fmla="*/ 18 w 246"/>
                <a:gd name="T21" fmla="*/ 40 h 310"/>
                <a:gd name="T22" fmla="*/ 18 w 246"/>
                <a:gd name="T23" fmla="*/ 41 h 310"/>
                <a:gd name="T24" fmla="*/ 20 w 246"/>
                <a:gd name="T25" fmla="*/ 42 h 310"/>
                <a:gd name="T26" fmla="*/ 21 w 246"/>
                <a:gd name="T27" fmla="*/ 42 h 310"/>
                <a:gd name="T28" fmla="*/ 23 w 246"/>
                <a:gd name="T29" fmla="*/ 40 h 310"/>
                <a:gd name="T30" fmla="*/ 27 w 246"/>
                <a:gd name="T31" fmla="*/ 36 h 310"/>
                <a:gd name="T32" fmla="*/ 32 w 246"/>
                <a:gd name="T33" fmla="*/ 33 h 310"/>
                <a:gd name="T34" fmla="*/ 35 w 246"/>
                <a:gd name="T35" fmla="*/ 30 h 310"/>
                <a:gd name="T36" fmla="*/ 37 w 246"/>
                <a:gd name="T37" fmla="*/ 25 h 310"/>
                <a:gd name="T38" fmla="*/ 37 w 246"/>
                <a:gd name="T39" fmla="*/ 21 h 310"/>
                <a:gd name="T40" fmla="*/ 35 w 246"/>
                <a:gd name="T41" fmla="*/ 16 h 310"/>
                <a:gd name="T42" fmla="*/ 30 w 246"/>
                <a:gd name="T43" fmla="*/ 13 h 310"/>
                <a:gd name="T44" fmla="*/ 27 w 246"/>
                <a:gd name="T45" fmla="*/ 10 h 310"/>
                <a:gd name="T46" fmla="*/ 23 w 246"/>
                <a:gd name="T47" fmla="*/ 8 h 310"/>
                <a:gd name="T48" fmla="*/ 19 w 246"/>
                <a:gd name="T49" fmla="*/ 6 h 310"/>
                <a:gd name="T50" fmla="*/ 15 w 246"/>
                <a:gd name="T51" fmla="*/ 4 h 310"/>
                <a:gd name="T52" fmla="*/ 11 w 246"/>
                <a:gd name="T53" fmla="*/ 2 h 310"/>
                <a:gd name="T54" fmla="*/ 7 w 246"/>
                <a:gd name="T55" fmla="*/ 1 h 310"/>
                <a:gd name="T56" fmla="*/ 4 w 246"/>
                <a:gd name="T57" fmla="*/ 0 h 310"/>
                <a:gd name="T58" fmla="*/ 1 w 246"/>
                <a:gd name="T59" fmla="*/ 0 h 310"/>
                <a:gd name="T60" fmla="*/ 1 w 246"/>
                <a:gd name="T61" fmla="*/ 1 h 310"/>
                <a:gd name="T62" fmla="*/ 4 w 246"/>
                <a:gd name="T63" fmla="*/ 2 h 310"/>
                <a:gd name="T64" fmla="*/ 8 w 246"/>
                <a:gd name="T65" fmla="*/ 3 h 310"/>
                <a:gd name="T66" fmla="*/ 12 w 246"/>
                <a:gd name="T67" fmla="*/ 5 h 310"/>
                <a:gd name="T68" fmla="*/ 16 w 246"/>
                <a:gd name="T69" fmla="*/ 7 h 310"/>
                <a:gd name="T70" fmla="*/ 20 w 246"/>
                <a:gd name="T71" fmla="*/ 9 h 310"/>
                <a:gd name="T72" fmla="*/ 25 w 246"/>
                <a:gd name="T73" fmla="*/ 12 h 310"/>
                <a:gd name="T74" fmla="*/ 28 w 246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7" name="Freeform 72"/>
            <p:cNvSpPr>
              <a:spLocks/>
            </p:cNvSpPr>
            <p:nvPr/>
          </p:nvSpPr>
          <p:spPr bwMode="auto">
            <a:xfrm>
              <a:off x="3448" y="3261"/>
              <a:ext cx="33" cy="68"/>
            </a:xfrm>
            <a:custGeom>
              <a:avLst/>
              <a:gdLst>
                <a:gd name="T0" fmla="*/ 5 w 83"/>
                <a:gd name="T1" fmla="*/ 2 h 187"/>
                <a:gd name="T2" fmla="*/ 5 w 83"/>
                <a:gd name="T3" fmla="*/ 1 h 187"/>
                <a:gd name="T4" fmla="*/ 4 w 83"/>
                <a:gd name="T5" fmla="*/ 0 h 187"/>
                <a:gd name="T6" fmla="*/ 3 w 83"/>
                <a:gd name="T7" fmla="*/ 0 h 187"/>
                <a:gd name="T8" fmla="*/ 2 w 83"/>
                <a:gd name="T9" fmla="*/ 0 h 187"/>
                <a:gd name="T10" fmla="*/ 1 w 83"/>
                <a:gd name="T11" fmla="*/ 0 h 187"/>
                <a:gd name="T12" fmla="*/ 0 w 83"/>
                <a:gd name="T13" fmla="*/ 1 h 187"/>
                <a:gd name="T14" fmla="*/ 0 w 83"/>
                <a:gd name="T15" fmla="*/ 1 h 187"/>
                <a:gd name="T16" fmla="*/ 0 w 83"/>
                <a:gd name="T17" fmla="*/ 2 h 187"/>
                <a:gd name="T18" fmla="*/ 1 w 83"/>
                <a:gd name="T19" fmla="*/ 5 h 187"/>
                <a:gd name="T20" fmla="*/ 2 w 83"/>
                <a:gd name="T21" fmla="*/ 9 h 187"/>
                <a:gd name="T22" fmla="*/ 4 w 83"/>
                <a:gd name="T23" fmla="*/ 13 h 187"/>
                <a:gd name="T24" fmla="*/ 6 w 83"/>
                <a:gd name="T25" fmla="*/ 17 h 187"/>
                <a:gd name="T26" fmla="*/ 9 w 83"/>
                <a:gd name="T27" fmla="*/ 20 h 187"/>
                <a:gd name="T28" fmla="*/ 11 w 83"/>
                <a:gd name="T29" fmla="*/ 23 h 187"/>
                <a:gd name="T30" fmla="*/ 12 w 83"/>
                <a:gd name="T31" fmla="*/ 24 h 187"/>
                <a:gd name="T32" fmla="*/ 13 w 83"/>
                <a:gd name="T33" fmla="*/ 25 h 187"/>
                <a:gd name="T34" fmla="*/ 13 w 83"/>
                <a:gd name="T35" fmla="*/ 23 h 187"/>
                <a:gd name="T36" fmla="*/ 12 w 83"/>
                <a:gd name="T37" fmla="*/ 21 h 187"/>
                <a:gd name="T38" fmla="*/ 11 w 83"/>
                <a:gd name="T39" fmla="*/ 18 h 187"/>
                <a:gd name="T40" fmla="*/ 9 w 83"/>
                <a:gd name="T41" fmla="*/ 15 h 187"/>
                <a:gd name="T42" fmla="*/ 8 w 83"/>
                <a:gd name="T43" fmla="*/ 12 h 187"/>
                <a:gd name="T44" fmla="*/ 7 w 83"/>
                <a:gd name="T45" fmla="*/ 8 h 187"/>
                <a:gd name="T46" fmla="*/ 6 w 83"/>
                <a:gd name="T47" fmla="*/ 5 h 187"/>
                <a:gd name="T48" fmla="*/ 5 w 83"/>
                <a:gd name="T49" fmla="*/ 2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8" name="Freeform 73"/>
            <p:cNvSpPr>
              <a:spLocks/>
            </p:cNvSpPr>
            <p:nvPr/>
          </p:nvSpPr>
          <p:spPr bwMode="auto">
            <a:xfrm>
              <a:off x="3434" y="3224"/>
              <a:ext cx="17" cy="35"/>
            </a:xfrm>
            <a:custGeom>
              <a:avLst/>
              <a:gdLst>
                <a:gd name="T0" fmla="*/ 3 w 44"/>
                <a:gd name="T1" fmla="*/ 1 h 94"/>
                <a:gd name="T2" fmla="*/ 3 w 44"/>
                <a:gd name="T3" fmla="*/ 1 h 94"/>
                <a:gd name="T4" fmla="*/ 3 w 44"/>
                <a:gd name="T5" fmla="*/ 0 h 94"/>
                <a:gd name="T6" fmla="*/ 2 w 44"/>
                <a:gd name="T7" fmla="*/ 0 h 94"/>
                <a:gd name="T8" fmla="*/ 2 w 44"/>
                <a:gd name="T9" fmla="*/ 0 h 94"/>
                <a:gd name="T10" fmla="*/ 1 w 44"/>
                <a:gd name="T11" fmla="*/ 0 h 94"/>
                <a:gd name="T12" fmla="*/ 0 w 44"/>
                <a:gd name="T13" fmla="*/ 0 h 94"/>
                <a:gd name="T14" fmla="*/ 0 w 44"/>
                <a:gd name="T15" fmla="*/ 1 h 94"/>
                <a:gd name="T16" fmla="*/ 0 w 44"/>
                <a:gd name="T17" fmla="*/ 1 h 94"/>
                <a:gd name="T18" fmla="*/ 0 w 44"/>
                <a:gd name="T19" fmla="*/ 3 h 94"/>
                <a:gd name="T20" fmla="*/ 1 w 44"/>
                <a:gd name="T21" fmla="*/ 5 h 94"/>
                <a:gd name="T22" fmla="*/ 1 w 44"/>
                <a:gd name="T23" fmla="*/ 7 h 94"/>
                <a:gd name="T24" fmla="*/ 2 w 44"/>
                <a:gd name="T25" fmla="*/ 9 h 94"/>
                <a:gd name="T26" fmla="*/ 3 w 44"/>
                <a:gd name="T27" fmla="*/ 11 h 94"/>
                <a:gd name="T28" fmla="*/ 4 w 44"/>
                <a:gd name="T29" fmla="*/ 12 h 94"/>
                <a:gd name="T30" fmla="*/ 5 w 44"/>
                <a:gd name="T31" fmla="*/ 13 h 94"/>
                <a:gd name="T32" fmla="*/ 6 w 44"/>
                <a:gd name="T33" fmla="*/ 13 h 94"/>
                <a:gd name="T34" fmla="*/ 7 w 44"/>
                <a:gd name="T35" fmla="*/ 10 h 94"/>
                <a:gd name="T36" fmla="*/ 6 w 44"/>
                <a:gd name="T37" fmla="*/ 7 h 94"/>
                <a:gd name="T38" fmla="*/ 5 w 44"/>
                <a:gd name="T39" fmla="*/ 4 h 94"/>
                <a:gd name="T40" fmla="*/ 3 w 44"/>
                <a:gd name="T41" fmla="*/ 1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19" name="Freeform 74"/>
            <p:cNvSpPr>
              <a:spLocks/>
            </p:cNvSpPr>
            <p:nvPr/>
          </p:nvSpPr>
          <p:spPr bwMode="auto">
            <a:xfrm>
              <a:off x="3420" y="3199"/>
              <a:ext cx="14" cy="20"/>
            </a:xfrm>
            <a:custGeom>
              <a:avLst/>
              <a:gdLst>
                <a:gd name="T0" fmla="*/ 3 w 38"/>
                <a:gd name="T1" fmla="*/ 1 h 54"/>
                <a:gd name="T2" fmla="*/ 3 w 38"/>
                <a:gd name="T3" fmla="*/ 1 h 54"/>
                <a:gd name="T4" fmla="*/ 3 w 38"/>
                <a:gd name="T5" fmla="*/ 1 h 54"/>
                <a:gd name="T6" fmla="*/ 3 w 38"/>
                <a:gd name="T7" fmla="*/ 1 h 54"/>
                <a:gd name="T8" fmla="*/ 3 w 38"/>
                <a:gd name="T9" fmla="*/ 1 h 54"/>
                <a:gd name="T10" fmla="*/ 3 w 38"/>
                <a:gd name="T11" fmla="*/ 0 h 54"/>
                <a:gd name="T12" fmla="*/ 2 w 38"/>
                <a:gd name="T13" fmla="*/ 0 h 54"/>
                <a:gd name="T14" fmla="*/ 1 w 38"/>
                <a:gd name="T15" fmla="*/ 0 h 54"/>
                <a:gd name="T16" fmla="*/ 1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1 h 54"/>
                <a:gd name="T24" fmla="*/ 0 w 38"/>
                <a:gd name="T25" fmla="*/ 1 h 54"/>
                <a:gd name="T26" fmla="*/ 0 w 38"/>
                <a:gd name="T27" fmla="*/ 2 h 54"/>
                <a:gd name="T28" fmla="*/ 0 w 38"/>
                <a:gd name="T29" fmla="*/ 3 h 54"/>
                <a:gd name="T30" fmla="*/ 1 w 38"/>
                <a:gd name="T31" fmla="*/ 4 h 54"/>
                <a:gd name="T32" fmla="*/ 2 w 38"/>
                <a:gd name="T33" fmla="*/ 5 h 54"/>
                <a:gd name="T34" fmla="*/ 3 w 38"/>
                <a:gd name="T35" fmla="*/ 6 h 54"/>
                <a:gd name="T36" fmla="*/ 4 w 38"/>
                <a:gd name="T37" fmla="*/ 7 h 54"/>
                <a:gd name="T38" fmla="*/ 4 w 38"/>
                <a:gd name="T39" fmla="*/ 7 h 54"/>
                <a:gd name="T40" fmla="*/ 5 w 38"/>
                <a:gd name="T41" fmla="*/ 7 h 54"/>
                <a:gd name="T42" fmla="*/ 5 w 38"/>
                <a:gd name="T43" fmla="*/ 6 h 54"/>
                <a:gd name="T44" fmla="*/ 4 w 38"/>
                <a:gd name="T45" fmla="*/ 4 h 54"/>
                <a:gd name="T46" fmla="*/ 3 w 38"/>
                <a:gd name="T47" fmla="*/ 2 h 54"/>
                <a:gd name="T48" fmla="*/ 3 w 38"/>
                <a:gd name="T49" fmla="*/ 1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0" name="Freeform 75"/>
            <p:cNvSpPr>
              <a:spLocks/>
            </p:cNvSpPr>
            <p:nvPr/>
          </p:nvSpPr>
          <p:spPr bwMode="auto">
            <a:xfrm>
              <a:off x="3409" y="3182"/>
              <a:ext cx="18" cy="13"/>
            </a:xfrm>
            <a:custGeom>
              <a:avLst/>
              <a:gdLst>
                <a:gd name="T0" fmla="*/ 5 w 52"/>
                <a:gd name="T1" fmla="*/ 4 h 36"/>
                <a:gd name="T2" fmla="*/ 6 w 52"/>
                <a:gd name="T3" fmla="*/ 3 h 36"/>
                <a:gd name="T4" fmla="*/ 6 w 52"/>
                <a:gd name="T5" fmla="*/ 3 h 36"/>
                <a:gd name="T6" fmla="*/ 6 w 52"/>
                <a:gd name="T7" fmla="*/ 2 h 36"/>
                <a:gd name="T8" fmla="*/ 6 w 52"/>
                <a:gd name="T9" fmla="*/ 1 h 36"/>
                <a:gd name="T10" fmla="*/ 6 w 52"/>
                <a:gd name="T11" fmla="*/ 1 h 36"/>
                <a:gd name="T12" fmla="*/ 6 w 52"/>
                <a:gd name="T13" fmla="*/ 0 h 36"/>
                <a:gd name="T14" fmla="*/ 5 w 52"/>
                <a:gd name="T15" fmla="*/ 0 h 36"/>
                <a:gd name="T16" fmla="*/ 4 w 52"/>
                <a:gd name="T17" fmla="*/ 0 h 36"/>
                <a:gd name="T18" fmla="*/ 4 w 52"/>
                <a:gd name="T19" fmla="*/ 0 h 36"/>
                <a:gd name="T20" fmla="*/ 3 w 52"/>
                <a:gd name="T21" fmla="*/ 0 h 36"/>
                <a:gd name="T22" fmla="*/ 2 w 52"/>
                <a:gd name="T23" fmla="*/ 0 h 36"/>
                <a:gd name="T24" fmla="*/ 2 w 52"/>
                <a:gd name="T25" fmla="*/ 1 h 36"/>
                <a:gd name="T26" fmla="*/ 1 w 52"/>
                <a:gd name="T27" fmla="*/ 2 h 36"/>
                <a:gd name="T28" fmla="*/ 0 w 52"/>
                <a:gd name="T29" fmla="*/ 3 h 36"/>
                <a:gd name="T30" fmla="*/ 0 w 52"/>
                <a:gd name="T31" fmla="*/ 4 h 36"/>
                <a:gd name="T32" fmla="*/ 0 w 52"/>
                <a:gd name="T33" fmla="*/ 4 h 36"/>
                <a:gd name="T34" fmla="*/ 0 w 52"/>
                <a:gd name="T35" fmla="*/ 4 h 36"/>
                <a:gd name="T36" fmla="*/ 1 w 52"/>
                <a:gd name="T37" fmla="*/ 5 h 36"/>
                <a:gd name="T38" fmla="*/ 2 w 52"/>
                <a:gd name="T39" fmla="*/ 5 h 36"/>
                <a:gd name="T40" fmla="*/ 2 w 52"/>
                <a:gd name="T41" fmla="*/ 5 h 36"/>
                <a:gd name="T42" fmla="*/ 3 w 52"/>
                <a:gd name="T43" fmla="*/ 4 h 36"/>
                <a:gd name="T44" fmla="*/ 3 w 52"/>
                <a:gd name="T45" fmla="*/ 4 h 36"/>
                <a:gd name="T46" fmla="*/ 4 w 52"/>
                <a:gd name="T47" fmla="*/ 4 h 36"/>
                <a:gd name="T48" fmla="*/ 5 w 52"/>
                <a:gd name="T49" fmla="*/ 4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1" name="Freeform 76"/>
            <p:cNvSpPr>
              <a:spLocks/>
            </p:cNvSpPr>
            <p:nvPr/>
          </p:nvSpPr>
          <p:spPr bwMode="auto">
            <a:xfrm>
              <a:off x="3315" y="3160"/>
              <a:ext cx="77" cy="86"/>
            </a:xfrm>
            <a:custGeom>
              <a:avLst/>
              <a:gdLst>
                <a:gd name="T0" fmla="*/ 11 w 198"/>
                <a:gd name="T1" fmla="*/ 5 h 236"/>
                <a:gd name="T2" fmla="*/ 9 w 198"/>
                <a:gd name="T3" fmla="*/ 6 h 236"/>
                <a:gd name="T4" fmla="*/ 7 w 198"/>
                <a:gd name="T5" fmla="*/ 8 h 236"/>
                <a:gd name="T6" fmla="*/ 5 w 198"/>
                <a:gd name="T7" fmla="*/ 9 h 236"/>
                <a:gd name="T8" fmla="*/ 4 w 198"/>
                <a:gd name="T9" fmla="*/ 11 h 236"/>
                <a:gd name="T10" fmla="*/ 2 w 198"/>
                <a:gd name="T11" fmla="*/ 13 h 236"/>
                <a:gd name="T12" fmla="*/ 1 w 198"/>
                <a:gd name="T13" fmla="*/ 15 h 236"/>
                <a:gd name="T14" fmla="*/ 0 w 198"/>
                <a:gd name="T15" fmla="*/ 17 h 236"/>
                <a:gd name="T16" fmla="*/ 0 w 198"/>
                <a:gd name="T17" fmla="*/ 19 h 236"/>
                <a:gd name="T18" fmla="*/ 0 w 198"/>
                <a:gd name="T19" fmla="*/ 23 h 236"/>
                <a:gd name="T20" fmla="*/ 2 w 198"/>
                <a:gd name="T21" fmla="*/ 25 h 236"/>
                <a:gd name="T22" fmla="*/ 4 w 198"/>
                <a:gd name="T23" fmla="*/ 27 h 236"/>
                <a:gd name="T24" fmla="*/ 7 w 198"/>
                <a:gd name="T25" fmla="*/ 29 h 236"/>
                <a:gd name="T26" fmla="*/ 10 w 198"/>
                <a:gd name="T27" fmla="*/ 30 h 236"/>
                <a:gd name="T28" fmla="*/ 13 w 198"/>
                <a:gd name="T29" fmla="*/ 31 h 236"/>
                <a:gd name="T30" fmla="*/ 17 w 198"/>
                <a:gd name="T31" fmla="*/ 31 h 236"/>
                <a:gd name="T32" fmla="*/ 20 w 198"/>
                <a:gd name="T33" fmla="*/ 31 h 236"/>
                <a:gd name="T34" fmla="*/ 21 w 198"/>
                <a:gd name="T35" fmla="*/ 31 h 236"/>
                <a:gd name="T36" fmla="*/ 21 w 198"/>
                <a:gd name="T37" fmla="*/ 31 h 236"/>
                <a:gd name="T38" fmla="*/ 22 w 198"/>
                <a:gd name="T39" fmla="*/ 30 h 236"/>
                <a:gd name="T40" fmla="*/ 22 w 198"/>
                <a:gd name="T41" fmla="*/ 30 h 236"/>
                <a:gd name="T42" fmla="*/ 22 w 198"/>
                <a:gd name="T43" fmla="*/ 29 h 236"/>
                <a:gd name="T44" fmla="*/ 21 w 198"/>
                <a:gd name="T45" fmla="*/ 29 h 236"/>
                <a:gd name="T46" fmla="*/ 21 w 198"/>
                <a:gd name="T47" fmla="*/ 29 h 236"/>
                <a:gd name="T48" fmla="*/ 20 w 198"/>
                <a:gd name="T49" fmla="*/ 29 h 236"/>
                <a:gd name="T50" fmla="*/ 19 w 198"/>
                <a:gd name="T51" fmla="*/ 29 h 236"/>
                <a:gd name="T52" fmla="*/ 18 w 198"/>
                <a:gd name="T53" fmla="*/ 29 h 236"/>
                <a:gd name="T54" fmla="*/ 17 w 198"/>
                <a:gd name="T55" fmla="*/ 29 h 236"/>
                <a:gd name="T56" fmla="*/ 16 w 198"/>
                <a:gd name="T57" fmla="*/ 29 h 236"/>
                <a:gd name="T58" fmla="*/ 15 w 198"/>
                <a:gd name="T59" fmla="*/ 29 h 236"/>
                <a:gd name="T60" fmla="*/ 13 w 198"/>
                <a:gd name="T61" fmla="*/ 28 h 236"/>
                <a:gd name="T62" fmla="*/ 11 w 198"/>
                <a:gd name="T63" fmla="*/ 28 h 236"/>
                <a:gd name="T64" fmla="*/ 9 w 198"/>
                <a:gd name="T65" fmla="*/ 28 h 236"/>
                <a:gd name="T66" fmla="*/ 8 w 198"/>
                <a:gd name="T67" fmla="*/ 27 h 236"/>
                <a:gd name="T68" fmla="*/ 6 w 198"/>
                <a:gd name="T69" fmla="*/ 27 h 236"/>
                <a:gd name="T70" fmla="*/ 4 w 198"/>
                <a:gd name="T71" fmla="*/ 25 h 236"/>
                <a:gd name="T72" fmla="*/ 3 w 198"/>
                <a:gd name="T73" fmla="*/ 23 h 236"/>
                <a:gd name="T74" fmla="*/ 2 w 198"/>
                <a:gd name="T75" fmla="*/ 21 h 236"/>
                <a:gd name="T76" fmla="*/ 2 w 198"/>
                <a:gd name="T77" fmla="*/ 19 h 236"/>
                <a:gd name="T78" fmla="*/ 3 w 198"/>
                <a:gd name="T79" fmla="*/ 16 h 236"/>
                <a:gd name="T80" fmla="*/ 4 w 198"/>
                <a:gd name="T81" fmla="*/ 15 h 236"/>
                <a:gd name="T82" fmla="*/ 6 w 198"/>
                <a:gd name="T83" fmla="*/ 13 h 236"/>
                <a:gd name="T84" fmla="*/ 7 w 198"/>
                <a:gd name="T85" fmla="*/ 11 h 236"/>
                <a:gd name="T86" fmla="*/ 9 w 198"/>
                <a:gd name="T87" fmla="*/ 9 h 236"/>
                <a:gd name="T88" fmla="*/ 12 w 198"/>
                <a:gd name="T89" fmla="*/ 8 h 236"/>
                <a:gd name="T90" fmla="*/ 14 w 198"/>
                <a:gd name="T91" fmla="*/ 7 h 236"/>
                <a:gd name="T92" fmla="*/ 17 w 198"/>
                <a:gd name="T93" fmla="*/ 5 h 236"/>
                <a:gd name="T94" fmla="*/ 19 w 198"/>
                <a:gd name="T95" fmla="*/ 4 h 236"/>
                <a:gd name="T96" fmla="*/ 21 w 198"/>
                <a:gd name="T97" fmla="*/ 3 h 236"/>
                <a:gd name="T98" fmla="*/ 24 w 198"/>
                <a:gd name="T99" fmla="*/ 3 h 236"/>
                <a:gd name="T100" fmla="*/ 26 w 198"/>
                <a:gd name="T101" fmla="*/ 2 h 236"/>
                <a:gd name="T102" fmla="*/ 28 w 198"/>
                <a:gd name="T103" fmla="*/ 1 h 236"/>
                <a:gd name="T104" fmla="*/ 30 w 198"/>
                <a:gd name="T105" fmla="*/ 1 h 236"/>
                <a:gd name="T106" fmla="*/ 29 w 198"/>
                <a:gd name="T107" fmla="*/ 0 h 236"/>
                <a:gd name="T108" fmla="*/ 27 w 198"/>
                <a:gd name="T109" fmla="*/ 0 h 236"/>
                <a:gd name="T110" fmla="*/ 24 w 198"/>
                <a:gd name="T111" fmla="*/ 0 h 236"/>
                <a:gd name="T112" fmla="*/ 22 w 198"/>
                <a:gd name="T113" fmla="*/ 1 h 236"/>
                <a:gd name="T114" fmla="*/ 19 w 198"/>
                <a:gd name="T115" fmla="*/ 1 h 236"/>
                <a:gd name="T116" fmla="*/ 16 w 198"/>
                <a:gd name="T117" fmla="*/ 3 h 236"/>
                <a:gd name="T118" fmla="*/ 13 w 198"/>
                <a:gd name="T119" fmla="*/ 4 h 236"/>
                <a:gd name="T120" fmla="*/ 11 w 198"/>
                <a:gd name="T121" fmla="*/ 5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2" name="Freeform 77"/>
            <p:cNvSpPr>
              <a:spLocks/>
            </p:cNvSpPr>
            <p:nvPr/>
          </p:nvSpPr>
          <p:spPr bwMode="auto">
            <a:xfrm>
              <a:off x="3446" y="3160"/>
              <a:ext cx="52" cy="66"/>
            </a:xfrm>
            <a:custGeom>
              <a:avLst/>
              <a:gdLst>
                <a:gd name="T0" fmla="*/ 18 w 128"/>
                <a:gd name="T1" fmla="*/ 8 h 183"/>
                <a:gd name="T2" fmla="*/ 18 w 128"/>
                <a:gd name="T3" fmla="*/ 10 h 183"/>
                <a:gd name="T4" fmla="*/ 18 w 128"/>
                <a:gd name="T5" fmla="*/ 13 h 183"/>
                <a:gd name="T6" fmla="*/ 17 w 128"/>
                <a:gd name="T7" fmla="*/ 14 h 183"/>
                <a:gd name="T8" fmla="*/ 15 w 128"/>
                <a:gd name="T9" fmla="*/ 16 h 183"/>
                <a:gd name="T10" fmla="*/ 12 w 128"/>
                <a:gd name="T11" fmla="*/ 17 h 183"/>
                <a:gd name="T12" fmla="*/ 10 w 128"/>
                <a:gd name="T13" fmla="*/ 19 h 183"/>
                <a:gd name="T14" fmla="*/ 7 w 128"/>
                <a:gd name="T15" fmla="*/ 20 h 183"/>
                <a:gd name="T16" fmla="*/ 5 w 128"/>
                <a:gd name="T17" fmla="*/ 22 h 183"/>
                <a:gd name="T18" fmla="*/ 4 w 128"/>
                <a:gd name="T19" fmla="*/ 22 h 183"/>
                <a:gd name="T20" fmla="*/ 4 w 128"/>
                <a:gd name="T21" fmla="*/ 22 h 183"/>
                <a:gd name="T22" fmla="*/ 4 w 128"/>
                <a:gd name="T23" fmla="*/ 23 h 183"/>
                <a:gd name="T24" fmla="*/ 4 w 128"/>
                <a:gd name="T25" fmla="*/ 23 h 183"/>
                <a:gd name="T26" fmla="*/ 5 w 128"/>
                <a:gd name="T27" fmla="*/ 24 h 183"/>
                <a:gd name="T28" fmla="*/ 6 w 128"/>
                <a:gd name="T29" fmla="*/ 24 h 183"/>
                <a:gd name="T30" fmla="*/ 6 w 128"/>
                <a:gd name="T31" fmla="*/ 24 h 183"/>
                <a:gd name="T32" fmla="*/ 7 w 128"/>
                <a:gd name="T33" fmla="*/ 24 h 183"/>
                <a:gd name="T34" fmla="*/ 10 w 128"/>
                <a:gd name="T35" fmla="*/ 22 h 183"/>
                <a:gd name="T36" fmla="*/ 13 w 128"/>
                <a:gd name="T37" fmla="*/ 21 h 183"/>
                <a:gd name="T38" fmla="*/ 15 w 128"/>
                <a:gd name="T39" fmla="*/ 19 h 183"/>
                <a:gd name="T40" fmla="*/ 18 w 128"/>
                <a:gd name="T41" fmla="*/ 17 h 183"/>
                <a:gd name="T42" fmla="*/ 19 w 128"/>
                <a:gd name="T43" fmla="*/ 15 h 183"/>
                <a:gd name="T44" fmla="*/ 21 w 128"/>
                <a:gd name="T45" fmla="*/ 13 h 183"/>
                <a:gd name="T46" fmla="*/ 21 w 128"/>
                <a:gd name="T47" fmla="*/ 10 h 183"/>
                <a:gd name="T48" fmla="*/ 20 w 128"/>
                <a:gd name="T49" fmla="*/ 8 h 183"/>
                <a:gd name="T50" fmla="*/ 18 w 128"/>
                <a:gd name="T51" fmla="*/ 5 h 183"/>
                <a:gd name="T52" fmla="*/ 16 w 128"/>
                <a:gd name="T53" fmla="*/ 4 h 183"/>
                <a:gd name="T54" fmla="*/ 13 w 128"/>
                <a:gd name="T55" fmla="*/ 2 h 183"/>
                <a:gd name="T56" fmla="*/ 10 w 128"/>
                <a:gd name="T57" fmla="*/ 1 h 183"/>
                <a:gd name="T58" fmla="*/ 7 w 128"/>
                <a:gd name="T59" fmla="*/ 0 h 183"/>
                <a:gd name="T60" fmla="*/ 4 w 128"/>
                <a:gd name="T61" fmla="*/ 0 h 183"/>
                <a:gd name="T62" fmla="*/ 2 w 128"/>
                <a:gd name="T63" fmla="*/ 0 h 183"/>
                <a:gd name="T64" fmla="*/ 0 w 128"/>
                <a:gd name="T65" fmla="*/ 1 h 183"/>
                <a:gd name="T66" fmla="*/ 3 w 128"/>
                <a:gd name="T67" fmla="*/ 1 h 183"/>
                <a:gd name="T68" fmla="*/ 5 w 128"/>
                <a:gd name="T69" fmla="*/ 2 h 183"/>
                <a:gd name="T70" fmla="*/ 8 w 128"/>
                <a:gd name="T71" fmla="*/ 2 h 183"/>
                <a:gd name="T72" fmla="*/ 11 w 128"/>
                <a:gd name="T73" fmla="*/ 3 h 183"/>
                <a:gd name="T74" fmla="*/ 13 w 128"/>
                <a:gd name="T75" fmla="*/ 4 h 183"/>
                <a:gd name="T76" fmla="*/ 15 w 128"/>
                <a:gd name="T77" fmla="*/ 5 h 183"/>
                <a:gd name="T78" fmla="*/ 17 w 128"/>
                <a:gd name="T79" fmla="*/ 6 h 183"/>
                <a:gd name="T80" fmla="*/ 18 w 128"/>
                <a:gd name="T81" fmla="*/ 8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3" name="Freeform 78"/>
            <p:cNvSpPr>
              <a:spLocks/>
            </p:cNvSpPr>
            <p:nvPr/>
          </p:nvSpPr>
          <p:spPr bwMode="auto">
            <a:xfrm>
              <a:off x="3266" y="3145"/>
              <a:ext cx="124" cy="138"/>
            </a:xfrm>
            <a:custGeom>
              <a:avLst/>
              <a:gdLst>
                <a:gd name="T0" fmla="*/ 15 w 323"/>
                <a:gd name="T1" fmla="*/ 9 h 379"/>
                <a:gd name="T2" fmla="*/ 8 w 323"/>
                <a:gd name="T3" fmla="*/ 15 h 379"/>
                <a:gd name="T4" fmla="*/ 3 w 323"/>
                <a:gd name="T5" fmla="*/ 22 h 379"/>
                <a:gd name="T6" fmla="*/ 0 w 323"/>
                <a:gd name="T7" fmla="*/ 30 h 379"/>
                <a:gd name="T8" fmla="*/ 1 w 323"/>
                <a:gd name="T9" fmla="*/ 35 h 379"/>
                <a:gd name="T10" fmla="*/ 2 w 323"/>
                <a:gd name="T11" fmla="*/ 38 h 379"/>
                <a:gd name="T12" fmla="*/ 3 w 323"/>
                <a:gd name="T13" fmla="*/ 40 h 379"/>
                <a:gd name="T14" fmla="*/ 5 w 323"/>
                <a:gd name="T15" fmla="*/ 41 h 379"/>
                <a:gd name="T16" fmla="*/ 8 w 323"/>
                <a:gd name="T17" fmla="*/ 43 h 379"/>
                <a:gd name="T18" fmla="*/ 13 w 323"/>
                <a:gd name="T19" fmla="*/ 45 h 379"/>
                <a:gd name="T20" fmla="*/ 18 w 323"/>
                <a:gd name="T21" fmla="*/ 47 h 379"/>
                <a:gd name="T22" fmla="*/ 23 w 323"/>
                <a:gd name="T23" fmla="*/ 48 h 379"/>
                <a:gd name="T24" fmla="*/ 28 w 323"/>
                <a:gd name="T25" fmla="*/ 49 h 379"/>
                <a:gd name="T26" fmla="*/ 33 w 323"/>
                <a:gd name="T27" fmla="*/ 49 h 379"/>
                <a:gd name="T28" fmla="*/ 38 w 323"/>
                <a:gd name="T29" fmla="*/ 50 h 379"/>
                <a:gd name="T30" fmla="*/ 43 w 323"/>
                <a:gd name="T31" fmla="*/ 50 h 379"/>
                <a:gd name="T32" fmla="*/ 46 w 323"/>
                <a:gd name="T33" fmla="*/ 50 h 379"/>
                <a:gd name="T34" fmla="*/ 47 w 323"/>
                <a:gd name="T35" fmla="*/ 49 h 379"/>
                <a:gd name="T36" fmla="*/ 48 w 323"/>
                <a:gd name="T37" fmla="*/ 48 h 379"/>
                <a:gd name="T38" fmla="*/ 46 w 323"/>
                <a:gd name="T39" fmla="*/ 47 h 379"/>
                <a:gd name="T40" fmla="*/ 43 w 323"/>
                <a:gd name="T41" fmla="*/ 47 h 379"/>
                <a:gd name="T42" fmla="*/ 39 w 323"/>
                <a:gd name="T43" fmla="*/ 46 h 379"/>
                <a:gd name="T44" fmla="*/ 34 w 323"/>
                <a:gd name="T45" fmla="*/ 46 h 379"/>
                <a:gd name="T46" fmla="*/ 30 w 323"/>
                <a:gd name="T47" fmla="*/ 46 h 379"/>
                <a:gd name="T48" fmla="*/ 25 w 323"/>
                <a:gd name="T49" fmla="*/ 45 h 379"/>
                <a:gd name="T50" fmla="*/ 20 w 323"/>
                <a:gd name="T51" fmla="*/ 44 h 379"/>
                <a:gd name="T52" fmla="*/ 16 w 323"/>
                <a:gd name="T53" fmla="*/ 43 h 379"/>
                <a:gd name="T54" fmla="*/ 11 w 323"/>
                <a:gd name="T55" fmla="*/ 40 h 379"/>
                <a:gd name="T56" fmla="*/ 8 w 323"/>
                <a:gd name="T57" fmla="*/ 39 h 379"/>
                <a:gd name="T58" fmla="*/ 5 w 323"/>
                <a:gd name="T59" fmla="*/ 36 h 379"/>
                <a:gd name="T60" fmla="*/ 5 w 323"/>
                <a:gd name="T61" fmla="*/ 32 h 379"/>
                <a:gd name="T62" fmla="*/ 6 w 323"/>
                <a:gd name="T63" fmla="*/ 26 h 379"/>
                <a:gd name="T64" fmla="*/ 8 w 323"/>
                <a:gd name="T65" fmla="*/ 22 h 379"/>
                <a:gd name="T66" fmla="*/ 10 w 323"/>
                <a:gd name="T67" fmla="*/ 18 h 379"/>
                <a:gd name="T68" fmla="*/ 13 w 323"/>
                <a:gd name="T69" fmla="*/ 15 h 379"/>
                <a:gd name="T70" fmla="*/ 17 w 323"/>
                <a:gd name="T71" fmla="*/ 12 h 379"/>
                <a:gd name="T72" fmla="*/ 21 w 323"/>
                <a:gd name="T73" fmla="*/ 8 h 379"/>
                <a:gd name="T74" fmla="*/ 26 w 323"/>
                <a:gd name="T75" fmla="*/ 5 h 379"/>
                <a:gd name="T76" fmla="*/ 32 w 323"/>
                <a:gd name="T77" fmla="*/ 3 h 379"/>
                <a:gd name="T78" fmla="*/ 37 w 323"/>
                <a:gd name="T79" fmla="*/ 1 h 379"/>
                <a:gd name="T80" fmla="*/ 38 w 323"/>
                <a:gd name="T81" fmla="*/ 0 h 379"/>
                <a:gd name="T82" fmla="*/ 33 w 323"/>
                <a:gd name="T83" fmla="*/ 1 h 379"/>
                <a:gd name="T84" fmla="*/ 26 w 323"/>
                <a:gd name="T85" fmla="*/ 3 h 379"/>
                <a:gd name="T86" fmla="*/ 21 w 323"/>
                <a:gd name="T87" fmla="*/ 5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4" name="Freeform 79"/>
            <p:cNvSpPr>
              <a:spLocks/>
            </p:cNvSpPr>
            <p:nvPr/>
          </p:nvSpPr>
          <p:spPr bwMode="auto">
            <a:xfrm>
              <a:off x="3441" y="3140"/>
              <a:ext cx="111" cy="92"/>
            </a:xfrm>
            <a:custGeom>
              <a:avLst/>
              <a:gdLst>
                <a:gd name="T0" fmla="*/ 36 w 282"/>
                <a:gd name="T1" fmla="*/ 10 h 253"/>
                <a:gd name="T2" fmla="*/ 39 w 282"/>
                <a:gd name="T3" fmla="*/ 12 h 253"/>
                <a:gd name="T4" fmla="*/ 39 w 282"/>
                <a:gd name="T5" fmla="*/ 14 h 253"/>
                <a:gd name="T6" fmla="*/ 40 w 282"/>
                <a:gd name="T7" fmla="*/ 16 h 253"/>
                <a:gd name="T8" fmla="*/ 40 w 282"/>
                <a:gd name="T9" fmla="*/ 19 h 253"/>
                <a:gd name="T10" fmla="*/ 40 w 282"/>
                <a:gd name="T11" fmla="*/ 21 h 253"/>
                <a:gd name="T12" fmla="*/ 39 w 282"/>
                <a:gd name="T13" fmla="*/ 23 h 253"/>
                <a:gd name="T14" fmla="*/ 38 w 282"/>
                <a:gd name="T15" fmla="*/ 24 h 253"/>
                <a:gd name="T16" fmla="*/ 37 w 282"/>
                <a:gd name="T17" fmla="*/ 26 h 253"/>
                <a:gd name="T18" fmla="*/ 35 w 282"/>
                <a:gd name="T19" fmla="*/ 27 h 253"/>
                <a:gd name="T20" fmla="*/ 33 w 282"/>
                <a:gd name="T21" fmla="*/ 28 h 253"/>
                <a:gd name="T22" fmla="*/ 31 w 282"/>
                <a:gd name="T23" fmla="*/ 30 h 253"/>
                <a:gd name="T24" fmla="*/ 30 w 282"/>
                <a:gd name="T25" fmla="*/ 31 h 253"/>
                <a:gd name="T26" fmla="*/ 30 w 282"/>
                <a:gd name="T27" fmla="*/ 32 h 253"/>
                <a:gd name="T28" fmla="*/ 30 w 282"/>
                <a:gd name="T29" fmla="*/ 32 h 253"/>
                <a:gd name="T30" fmla="*/ 30 w 282"/>
                <a:gd name="T31" fmla="*/ 32 h 253"/>
                <a:gd name="T32" fmla="*/ 30 w 282"/>
                <a:gd name="T33" fmla="*/ 33 h 253"/>
                <a:gd name="T34" fmla="*/ 31 w 282"/>
                <a:gd name="T35" fmla="*/ 33 h 253"/>
                <a:gd name="T36" fmla="*/ 31 w 282"/>
                <a:gd name="T37" fmla="*/ 33 h 253"/>
                <a:gd name="T38" fmla="*/ 32 w 282"/>
                <a:gd name="T39" fmla="*/ 33 h 253"/>
                <a:gd name="T40" fmla="*/ 32 w 282"/>
                <a:gd name="T41" fmla="*/ 33 h 253"/>
                <a:gd name="T42" fmla="*/ 36 w 282"/>
                <a:gd name="T43" fmla="*/ 31 h 253"/>
                <a:gd name="T44" fmla="*/ 39 w 282"/>
                <a:gd name="T45" fmla="*/ 28 h 253"/>
                <a:gd name="T46" fmla="*/ 41 w 282"/>
                <a:gd name="T47" fmla="*/ 25 h 253"/>
                <a:gd name="T48" fmla="*/ 43 w 282"/>
                <a:gd name="T49" fmla="*/ 22 h 253"/>
                <a:gd name="T50" fmla="*/ 44 w 282"/>
                <a:gd name="T51" fmla="*/ 19 h 253"/>
                <a:gd name="T52" fmla="*/ 43 w 282"/>
                <a:gd name="T53" fmla="*/ 15 h 253"/>
                <a:gd name="T54" fmla="*/ 42 w 282"/>
                <a:gd name="T55" fmla="*/ 12 h 253"/>
                <a:gd name="T56" fmla="*/ 39 w 282"/>
                <a:gd name="T57" fmla="*/ 9 h 253"/>
                <a:gd name="T58" fmla="*/ 37 w 282"/>
                <a:gd name="T59" fmla="*/ 8 h 253"/>
                <a:gd name="T60" fmla="*/ 34 w 282"/>
                <a:gd name="T61" fmla="*/ 6 h 253"/>
                <a:gd name="T62" fmla="*/ 31 w 282"/>
                <a:gd name="T63" fmla="*/ 5 h 253"/>
                <a:gd name="T64" fmla="*/ 28 w 282"/>
                <a:gd name="T65" fmla="*/ 4 h 253"/>
                <a:gd name="T66" fmla="*/ 25 w 282"/>
                <a:gd name="T67" fmla="*/ 3 h 253"/>
                <a:gd name="T68" fmla="*/ 22 w 282"/>
                <a:gd name="T69" fmla="*/ 3 h 253"/>
                <a:gd name="T70" fmla="*/ 19 w 282"/>
                <a:gd name="T71" fmla="*/ 2 h 253"/>
                <a:gd name="T72" fmla="*/ 16 w 282"/>
                <a:gd name="T73" fmla="*/ 1 h 253"/>
                <a:gd name="T74" fmla="*/ 13 w 282"/>
                <a:gd name="T75" fmla="*/ 1 h 253"/>
                <a:gd name="T76" fmla="*/ 10 w 282"/>
                <a:gd name="T77" fmla="*/ 0 h 253"/>
                <a:gd name="T78" fmla="*/ 7 w 282"/>
                <a:gd name="T79" fmla="*/ 0 h 253"/>
                <a:gd name="T80" fmla="*/ 5 w 282"/>
                <a:gd name="T81" fmla="*/ 0 h 253"/>
                <a:gd name="T82" fmla="*/ 3 w 282"/>
                <a:gd name="T83" fmla="*/ 0 h 253"/>
                <a:gd name="T84" fmla="*/ 2 w 282"/>
                <a:gd name="T85" fmla="*/ 0 h 253"/>
                <a:gd name="T86" fmla="*/ 1 w 282"/>
                <a:gd name="T87" fmla="*/ 0 h 253"/>
                <a:gd name="T88" fmla="*/ 0 w 282"/>
                <a:gd name="T89" fmla="*/ 1 h 253"/>
                <a:gd name="T90" fmla="*/ 2 w 282"/>
                <a:gd name="T91" fmla="*/ 1 h 253"/>
                <a:gd name="T92" fmla="*/ 4 w 282"/>
                <a:gd name="T93" fmla="*/ 1 h 253"/>
                <a:gd name="T94" fmla="*/ 6 w 282"/>
                <a:gd name="T95" fmla="*/ 1 h 253"/>
                <a:gd name="T96" fmla="*/ 8 w 282"/>
                <a:gd name="T97" fmla="*/ 2 h 253"/>
                <a:gd name="T98" fmla="*/ 10 w 282"/>
                <a:gd name="T99" fmla="*/ 2 h 253"/>
                <a:gd name="T100" fmla="*/ 13 w 282"/>
                <a:gd name="T101" fmla="*/ 3 h 253"/>
                <a:gd name="T102" fmla="*/ 15 w 282"/>
                <a:gd name="T103" fmla="*/ 3 h 253"/>
                <a:gd name="T104" fmla="*/ 18 w 282"/>
                <a:gd name="T105" fmla="*/ 3 h 253"/>
                <a:gd name="T106" fmla="*/ 20 w 282"/>
                <a:gd name="T107" fmla="*/ 4 h 253"/>
                <a:gd name="T108" fmla="*/ 22 w 282"/>
                <a:gd name="T109" fmla="*/ 5 h 253"/>
                <a:gd name="T110" fmla="*/ 25 w 282"/>
                <a:gd name="T111" fmla="*/ 5 h 253"/>
                <a:gd name="T112" fmla="*/ 28 w 282"/>
                <a:gd name="T113" fmla="*/ 6 h 253"/>
                <a:gd name="T114" fmla="*/ 30 w 282"/>
                <a:gd name="T115" fmla="*/ 7 h 253"/>
                <a:gd name="T116" fmla="*/ 32 w 282"/>
                <a:gd name="T117" fmla="*/ 8 h 253"/>
                <a:gd name="T118" fmla="*/ 34 w 282"/>
                <a:gd name="T119" fmla="*/ 9 h 253"/>
                <a:gd name="T120" fmla="*/ 36 w 282"/>
                <a:gd name="T121" fmla="*/ 1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5" name="Freeform 80"/>
            <p:cNvSpPr>
              <a:spLocks/>
            </p:cNvSpPr>
            <p:nvPr/>
          </p:nvSpPr>
          <p:spPr bwMode="auto">
            <a:xfrm>
              <a:off x="3221" y="3191"/>
              <a:ext cx="45" cy="85"/>
            </a:xfrm>
            <a:custGeom>
              <a:avLst/>
              <a:gdLst>
                <a:gd name="T0" fmla="*/ 0 w 115"/>
                <a:gd name="T1" fmla="*/ 17 h 236"/>
                <a:gd name="T2" fmla="*/ 0 w 115"/>
                <a:gd name="T3" fmla="*/ 19 h 236"/>
                <a:gd name="T4" fmla="*/ 1 w 115"/>
                <a:gd name="T5" fmla="*/ 22 h 236"/>
                <a:gd name="T6" fmla="*/ 2 w 115"/>
                <a:gd name="T7" fmla="*/ 24 h 236"/>
                <a:gd name="T8" fmla="*/ 4 w 115"/>
                <a:gd name="T9" fmla="*/ 26 h 236"/>
                <a:gd name="T10" fmla="*/ 6 w 115"/>
                <a:gd name="T11" fmla="*/ 27 h 236"/>
                <a:gd name="T12" fmla="*/ 9 w 115"/>
                <a:gd name="T13" fmla="*/ 29 h 236"/>
                <a:gd name="T14" fmla="*/ 11 w 115"/>
                <a:gd name="T15" fmla="*/ 30 h 236"/>
                <a:gd name="T16" fmla="*/ 14 w 115"/>
                <a:gd name="T17" fmla="*/ 31 h 236"/>
                <a:gd name="T18" fmla="*/ 15 w 115"/>
                <a:gd name="T19" fmla="*/ 31 h 236"/>
                <a:gd name="T20" fmla="*/ 16 w 115"/>
                <a:gd name="T21" fmla="*/ 30 h 236"/>
                <a:gd name="T22" fmla="*/ 17 w 115"/>
                <a:gd name="T23" fmla="*/ 30 h 236"/>
                <a:gd name="T24" fmla="*/ 17 w 115"/>
                <a:gd name="T25" fmla="*/ 29 h 236"/>
                <a:gd name="T26" fmla="*/ 17 w 115"/>
                <a:gd name="T27" fmla="*/ 28 h 236"/>
                <a:gd name="T28" fmla="*/ 17 w 115"/>
                <a:gd name="T29" fmla="*/ 28 h 236"/>
                <a:gd name="T30" fmla="*/ 16 w 115"/>
                <a:gd name="T31" fmla="*/ 27 h 236"/>
                <a:gd name="T32" fmla="*/ 16 w 115"/>
                <a:gd name="T33" fmla="*/ 27 h 236"/>
                <a:gd name="T34" fmla="*/ 13 w 115"/>
                <a:gd name="T35" fmla="*/ 26 h 236"/>
                <a:gd name="T36" fmla="*/ 10 w 115"/>
                <a:gd name="T37" fmla="*/ 25 h 236"/>
                <a:gd name="T38" fmla="*/ 8 w 115"/>
                <a:gd name="T39" fmla="*/ 23 h 236"/>
                <a:gd name="T40" fmla="*/ 6 w 115"/>
                <a:gd name="T41" fmla="*/ 21 h 236"/>
                <a:gd name="T42" fmla="*/ 5 w 115"/>
                <a:gd name="T43" fmla="*/ 19 h 236"/>
                <a:gd name="T44" fmla="*/ 4 w 115"/>
                <a:gd name="T45" fmla="*/ 17 h 236"/>
                <a:gd name="T46" fmla="*/ 4 w 115"/>
                <a:gd name="T47" fmla="*/ 14 h 236"/>
                <a:gd name="T48" fmla="*/ 5 w 115"/>
                <a:gd name="T49" fmla="*/ 12 h 236"/>
                <a:gd name="T50" fmla="*/ 7 w 115"/>
                <a:gd name="T51" fmla="*/ 10 h 236"/>
                <a:gd name="T52" fmla="*/ 9 w 115"/>
                <a:gd name="T53" fmla="*/ 8 h 236"/>
                <a:gd name="T54" fmla="*/ 11 w 115"/>
                <a:gd name="T55" fmla="*/ 6 h 236"/>
                <a:gd name="T56" fmla="*/ 13 w 115"/>
                <a:gd name="T57" fmla="*/ 4 h 236"/>
                <a:gd name="T58" fmla="*/ 15 w 115"/>
                <a:gd name="T59" fmla="*/ 3 h 236"/>
                <a:gd name="T60" fmla="*/ 17 w 115"/>
                <a:gd name="T61" fmla="*/ 1 h 236"/>
                <a:gd name="T62" fmla="*/ 18 w 115"/>
                <a:gd name="T63" fmla="*/ 1 h 236"/>
                <a:gd name="T64" fmla="*/ 18 w 115"/>
                <a:gd name="T65" fmla="*/ 0 h 236"/>
                <a:gd name="T66" fmla="*/ 16 w 115"/>
                <a:gd name="T67" fmla="*/ 0 h 236"/>
                <a:gd name="T68" fmla="*/ 13 w 115"/>
                <a:gd name="T69" fmla="*/ 1 h 236"/>
                <a:gd name="T70" fmla="*/ 11 w 115"/>
                <a:gd name="T71" fmla="*/ 3 h 236"/>
                <a:gd name="T72" fmla="*/ 7 w 115"/>
                <a:gd name="T73" fmla="*/ 5 h 236"/>
                <a:gd name="T74" fmla="*/ 5 w 115"/>
                <a:gd name="T75" fmla="*/ 8 h 236"/>
                <a:gd name="T76" fmla="*/ 3 w 115"/>
                <a:gd name="T77" fmla="*/ 11 h 236"/>
                <a:gd name="T78" fmla="*/ 1 w 115"/>
                <a:gd name="T79" fmla="*/ 14 h 236"/>
                <a:gd name="T80" fmla="*/ 0 w 115"/>
                <a:gd name="T81" fmla="*/ 17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526" name="Freeform 81"/>
            <p:cNvSpPr>
              <a:spLocks/>
            </p:cNvSpPr>
            <p:nvPr/>
          </p:nvSpPr>
          <p:spPr bwMode="auto">
            <a:xfrm>
              <a:off x="3533" y="3134"/>
              <a:ext cx="96" cy="114"/>
            </a:xfrm>
            <a:custGeom>
              <a:avLst/>
              <a:gdLst>
                <a:gd name="T0" fmla="*/ 32 w 245"/>
                <a:gd name="T1" fmla="*/ 17 h 310"/>
                <a:gd name="T2" fmla="*/ 34 w 245"/>
                <a:gd name="T3" fmla="*/ 19 h 310"/>
                <a:gd name="T4" fmla="*/ 35 w 245"/>
                <a:gd name="T5" fmla="*/ 22 h 310"/>
                <a:gd name="T6" fmla="*/ 34 w 245"/>
                <a:gd name="T7" fmla="*/ 25 h 310"/>
                <a:gd name="T8" fmla="*/ 32 w 245"/>
                <a:gd name="T9" fmla="*/ 28 h 310"/>
                <a:gd name="T10" fmla="*/ 29 w 245"/>
                <a:gd name="T11" fmla="*/ 31 h 310"/>
                <a:gd name="T12" fmla="*/ 25 w 245"/>
                <a:gd name="T13" fmla="*/ 33 h 310"/>
                <a:gd name="T14" fmla="*/ 22 w 245"/>
                <a:gd name="T15" fmla="*/ 36 h 310"/>
                <a:gd name="T16" fmla="*/ 20 w 245"/>
                <a:gd name="T17" fmla="*/ 38 h 310"/>
                <a:gd name="T18" fmla="*/ 19 w 245"/>
                <a:gd name="T19" fmla="*/ 39 h 310"/>
                <a:gd name="T20" fmla="*/ 18 w 245"/>
                <a:gd name="T21" fmla="*/ 40 h 310"/>
                <a:gd name="T22" fmla="*/ 19 w 245"/>
                <a:gd name="T23" fmla="*/ 42 h 310"/>
                <a:gd name="T24" fmla="*/ 20 w 245"/>
                <a:gd name="T25" fmla="*/ 42 h 310"/>
                <a:gd name="T26" fmla="*/ 21 w 245"/>
                <a:gd name="T27" fmla="*/ 42 h 310"/>
                <a:gd name="T28" fmla="*/ 24 w 245"/>
                <a:gd name="T29" fmla="*/ 39 h 310"/>
                <a:gd name="T30" fmla="*/ 28 w 245"/>
                <a:gd name="T31" fmla="*/ 36 h 310"/>
                <a:gd name="T32" fmla="*/ 32 w 245"/>
                <a:gd name="T33" fmla="*/ 33 h 310"/>
                <a:gd name="T34" fmla="*/ 35 w 245"/>
                <a:gd name="T35" fmla="*/ 30 h 310"/>
                <a:gd name="T36" fmla="*/ 38 w 245"/>
                <a:gd name="T37" fmla="*/ 25 h 310"/>
                <a:gd name="T38" fmla="*/ 37 w 245"/>
                <a:gd name="T39" fmla="*/ 21 h 310"/>
                <a:gd name="T40" fmla="*/ 35 w 245"/>
                <a:gd name="T41" fmla="*/ 16 h 310"/>
                <a:gd name="T42" fmla="*/ 31 w 245"/>
                <a:gd name="T43" fmla="*/ 13 h 310"/>
                <a:gd name="T44" fmla="*/ 27 w 245"/>
                <a:gd name="T45" fmla="*/ 10 h 310"/>
                <a:gd name="T46" fmla="*/ 23 w 245"/>
                <a:gd name="T47" fmla="*/ 8 h 310"/>
                <a:gd name="T48" fmla="*/ 19 w 245"/>
                <a:gd name="T49" fmla="*/ 6 h 310"/>
                <a:gd name="T50" fmla="*/ 14 w 245"/>
                <a:gd name="T51" fmla="*/ 4 h 310"/>
                <a:gd name="T52" fmla="*/ 10 w 245"/>
                <a:gd name="T53" fmla="*/ 3 h 310"/>
                <a:gd name="T54" fmla="*/ 6 w 245"/>
                <a:gd name="T55" fmla="*/ 1 h 310"/>
                <a:gd name="T56" fmla="*/ 3 w 245"/>
                <a:gd name="T57" fmla="*/ 0 h 310"/>
                <a:gd name="T58" fmla="*/ 1 w 245"/>
                <a:gd name="T59" fmla="*/ 0 h 310"/>
                <a:gd name="T60" fmla="*/ 2 w 245"/>
                <a:gd name="T61" fmla="*/ 1 h 310"/>
                <a:gd name="T62" fmla="*/ 5 w 245"/>
                <a:gd name="T63" fmla="*/ 3 h 310"/>
                <a:gd name="T64" fmla="*/ 9 w 245"/>
                <a:gd name="T65" fmla="*/ 4 h 310"/>
                <a:gd name="T66" fmla="*/ 13 w 245"/>
                <a:gd name="T67" fmla="*/ 6 h 310"/>
                <a:gd name="T68" fmla="*/ 17 w 245"/>
                <a:gd name="T69" fmla="*/ 8 h 310"/>
                <a:gd name="T70" fmla="*/ 21 w 245"/>
                <a:gd name="T71" fmla="*/ 10 h 310"/>
                <a:gd name="T72" fmla="*/ 25 w 245"/>
                <a:gd name="T73" fmla="*/ 12 h 310"/>
                <a:gd name="T74" fmla="*/ 29 w 245"/>
                <a:gd name="T75" fmla="*/ 14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527" name="Group 82"/>
            <p:cNvGrpSpPr>
              <a:grpSpLocks/>
            </p:cNvGrpSpPr>
            <p:nvPr/>
          </p:nvGrpSpPr>
          <p:grpSpPr bwMode="auto">
            <a:xfrm>
              <a:off x="3334" y="3292"/>
              <a:ext cx="290" cy="352"/>
              <a:chOff x="3774" y="2423"/>
              <a:chExt cx="189" cy="286"/>
            </a:xfrm>
          </p:grpSpPr>
          <p:sp>
            <p:nvSpPr>
              <p:cNvPr id="20542" name="Rectangle 83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3" name="Rectangle 84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4" name="Rectangle 85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5" name="Rectangle 86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6" name="Rectangle 87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7" name="Rectangle 88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hlink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8" name="Group 91"/>
            <p:cNvGrpSpPr>
              <a:grpSpLocks/>
            </p:cNvGrpSpPr>
            <p:nvPr/>
          </p:nvGrpSpPr>
          <p:grpSpPr bwMode="auto">
            <a:xfrm>
              <a:off x="3420" y="3341"/>
              <a:ext cx="105" cy="46"/>
              <a:chOff x="3420" y="3341"/>
              <a:chExt cx="105" cy="46"/>
            </a:xfrm>
          </p:grpSpPr>
          <p:sp>
            <p:nvSpPr>
              <p:cNvPr id="20540" name="Rectangle 8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41" name="Rectangle 9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29" name="Group 92"/>
            <p:cNvGrpSpPr>
              <a:grpSpLocks/>
            </p:cNvGrpSpPr>
            <p:nvPr/>
          </p:nvGrpSpPr>
          <p:grpSpPr bwMode="auto">
            <a:xfrm>
              <a:off x="3409" y="3398"/>
              <a:ext cx="135" cy="46"/>
              <a:chOff x="3420" y="3341"/>
              <a:chExt cx="105" cy="46"/>
            </a:xfrm>
          </p:grpSpPr>
          <p:sp>
            <p:nvSpPr>
              <p:cNvPr id="20538" name="Rectangle 93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9" name="Rectangle 94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0" name="Group 95"/>
            <p:cNvGrpSpPr>
              <a:grpSpLocks/>
            </p:cNvGrpSpPr>
            <p:nvPr/>
          </p:nvGrpSpPr>
          <p:grpSpPr bwMode="auto">
            <a:xfrm>
              <a:off x="3392" y="3455"/>
              <a:ext cx="168" cy="46"/>
              <a:chOff x="3420" y="3341"/>
              <a:chExt cx="105" cy="46"/>
            </a:xfrm>
          </p:grpSpPr>
          <p:sp>
            <p:nvSpPr>
              <p:cNvPr id="20536" name="Rectangle 96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7" name="Rectangle 97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0531" name="Group 98"/>
            <p:cNvGrpSpPr>
              <a:grpSpLocks/>
            </p:cNvGrpSpPr>
            <p:nvPr/>
          </p:nvGrpSpPr>
          <p:grpSpPr bwMode="auto">
            <a:xfrm>
              <a:off x="3378" y="3512"/>
              <a:ext cx="203" cy="46"/>
              <a:chOff x="3420" y="3341"/>
              <a:chExt cx="105" cy="46"/>
            </a:xfrm>
          </p:grpSpPr>
          <p:sp>
            <p:nvSpPr>
              <p:cNvPr id="20534" name="Rectangle 99"/>
              <p:cNvSpPr>
                <a:spLocks noChangeArrowheads="1"/>
              </p:cNvSpPr>
              <p:nvPr/>
            </p:nvSpPr>
            <p:spPr bwMode="auto">
              <a:xfrm>
                <a:off x="3438" y="3341"/>
                <a:ext cx="72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0535" name="Rectangle 100"/>
              <p:cNvSpPr>
                <a:spLocks noChangeArrowheads="1"/>
              </p:cNvSpPr>
              <p:nvPr/>
            </p:nvSpPr>
            <p:spPr bwMode="auto">
              <a:xfrm>
                <a:off x="3420" y="3355"/>
                <a:ext cx="105" cy="32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532" name="Rectangle 102"/>
            <p:cNvSpPr>
              <a:spLocks noChangeArrowheads="1"/>
            </p:cNvSpPr>
            <p:nvPr/>
          </p:nvSpPr>
          <p:spPr bwMode="auto">
            <a:xfrm>
              <a:off x="3363" y="3561"/>
              <a:ext cx="226" cy="33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533" name="Rectangle 103"/>
            <p:cNvSpPr>
              <a:spLocks noChangeArrowheads="1"/>
            </p:cNvSpPr>
            <p:nvPr/>
          </p:nvSpPr>
          <p:spPr bwMode="auto">
            <a:xfrm>
              <a:off x="3382" y="3580"/>
              <a:ext cx="232" cy="32"/>
            </a:xfrm>
            <a:prstGeom prst="rect">
              <a:avLst/>
            </a:prstGeom>
            <a:solidFill>
              <a:schemeClr val="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06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41B4E779-40A7-4FB2-981E-DC2876EF0730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2065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“nuts and bolts” view</a:t>
            </a:r>
            <a:endParaRPr lang="en-US" smtClean="0"/>
          </a:p>
        </p:txBody>
      </p:sp>
      <p:sp>
        <p:nvSpPr>
          <p:cNvPr id="206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419600" cy="5132388"/>
          </a:xfrm>
        </p:spPr>
        <p:txBody>
          <a:bodyPr/>
          <a:lstStyle/>
          <a:p>
            <a:r>
              <a:rPr lang="en-US" sz="2400" i="1" smtClean="0">
                <a:solidFill>
                  <a:srgbClr val="FF0000"/>
                </a:solidFill>
              </a:rPr>
              <a:t>protocols</a:t>
            </a:r>
            <a:r>
              <a:rPr lang="en-US" sz="2400" smtClean="0">
                <a:solidFill>
                  <a:srgbClr val="FF0000"/>
                </a:solidFill>
              </a:rPr>
              <a:t> </a:t>
            </a:r>
            <a:r>
              <a:rPr lang="en-US" sz="2400" smtClean="0"/>
              <a:t>control sending, receiving of msgs</a:t>
            </a:r>
          </a:p>
          <a:p>
            <a:pPr lvl="1"/>
            <a:r>
              <a:rPr lang="en-US" sz="2000" smtClean="0"/>
              <a:t>e.g., TCP, IP, HTTP, Skype,  Ethernet</a:t>
            </a:r>
          </a:p>
          <a:p>
            <a:r>
              <a:rPr lang="en-US" sz="2400" i="1" smtClean="0">
                <a:solidFill>
                  <a:srgbClr val="FF0000"/>
                </a:solidFill>
              </a:rPr>
              <a:t>Internet: </a:t>
            </a:r>
            <a:r>
              <a:rPr lang="en-US" sz="2400" smtClean="0">
                <a:solidFill>
                  <a:srgbClr val="FF0000"/>
                </a:solidFill>
              </a:rPr>
              <a:t>“network of networks”</a:t>
            </a:r>
          </a:p>
          <a:p>
            <a:pPr lvl="1"/>
            <a:r>
              <a:rPr lang="en-US" sz="2000" smtClean="0"/>
              <a:t>loosely hierarchical</a:t>
            </a:r>
          </a:p>
          <a:p>
            <a:pPr lvl="1"/>
            <a:r>
              <a:rPr lang="en-US" sz="2000" smtClean="0"/>
              <a:t>public Internet versus private intranet</a:t>
            </a:r>
          </a:p>
          <a:p>
            <a:r>
              <a:rPr lang="en-US" sz="2400" smtClean="0"/>
              <a:t>Internet standards</a:t>
            </a:r>
          </a:p>
          <a:p>
            <a:pPr lvl="1"/>
            <a:r>
              <a:rPr lang="en-US" sz="2000" smtClean="0"/>
              <a:t>RFC: Request for comments</a:t>
            </a:r>
          </a:p>
          <a:p>
            <a:pPr lvl="1"/>
            <a:r>
              <a:rPr lang="en-US" sz="2000" smtClean="0"/>
              <a:t>IETF: Internet Engineering Task Force</a:t>
            </a:r>
          </a:p>
        </p:txBody>
      </p:sp>
      <p:grpSp>
        <p:nvGrpSpPr>
          <p:cNvPr id="2067" name="Group 260"/>
          <p:cNvGrpSpPr>
            <a:grpSpLocks/>
          </p:cNvGrpSpPr>
          <p:nvPr/>
        </p:nvGrpSpPr>
        <p:grpSpPr bwMode="auto">
          <a:xfrm>
            <a:off x="4989513" y="1319213"/>
            <a:ext cx="3470275" cy="4489450"/>
            <a:chOff x="3177" y="1065"/>
            <a:chExt cx="2186" cy="2828"/>
          </a:xfrm>
        </p:grpSpPr>
        <p:sp>
          <p:nvSpPr>
            <p:cNvPr id="2068" name="Freeform 261"/>
            <p:cNvSpPr>
              <a:spLocks/>
            </p:cNvSpPr>
            <p:nvPr/>
          </p:nvSpPr>
          <p:spPr bwMode="auto">
            <a:xfrm>
              <a:off x="4261" y="2412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69" name="Freeform 262"/>
            <p:cNvSpPr>
              <a:spLocks/>
            </p:cNvSpPr>
            <p:nvPr/>
          </p:nvSpPr>
          <p:spPr bwMode="auto">
            <a:xfrm>
              <a:off x="4273" y="1451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70" name="Freeform 263"/>
            <p:cNvSpPr>
              <a:spLocks/>
            </p:cNvSpPr>
            <p:nvPr/>
          </p:nvSpPr>
          <p:spPr bwMode="auto">
            <a:xfrm>
              <a:off x="3177" y="1267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71" name="Group 264"/>
            <p:cNvGrpSpPr>
              <a:grpSpLocks/>
            </p:cNvGrpSpPr>
            <p:nvPr/>
          </p:nvGrpSpPr>
          <p:grpSpPr bwMode="auto">
            <a:xfrm>
              <a:off x="3232" y="2108"/>
              <a:ext cx="919" cy="588"/>
              <a:chOff x="2889" y="1631"/>
              <a:chExt cx="980" cy="743"/>
            </a:xfrm>
          </p:grpSpPr>
          <p:sp>
            <p:nvSpPr>
              <p:cNvPr id="2373" name="Rectangle 265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74" name="AutoShape 266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2072" name="Group 267"/>
            <p:cNvGrpSpPr>
              <a:grpSpLocks/>
            </p:cNvGrpSpPr>
            <p:nvPr/>
          </p:nvGrpSpPr>
          <p:grpSpPr bwMode="auto">
            <a:xfrm>
              <a:off x="3674" y="1388"/>
              <a:ext cx="212" cy="335"/>
              <a:chOff x="3796" y="1043"/>
              <a:chExt cx="865" cy="1237"/>
            </a:xfrm>
          </p:grpSpPr>
          <p:sp>
            <p:nvSpPr>
              <p:cNvPr id="2343" name="Line 268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4" name="Line 269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5" name="Line 270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6" name="Line 271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7" name="Line 272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8" name="Line 273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49" name="Line 274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0" name="Line 275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1" name="Line 276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2" name="Line 277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3" name="Line 278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4" name="Line 279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5" name="Line 280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6" name="Line 281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2357" name="Line 282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2358" name="Group 283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2369" name="Line 28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0" name="Line 28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1" name="Line 28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72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2359" name="Group 288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2365" name="Line 289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6" name="Line 29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7" name="Line 291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8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2360" name="Group 293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2361" name="Line 294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2" name="Line 29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3" name="Line 296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2364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3" name="Group 298"/>
            <p:cNvGrpSpPr>
              <a:grpSpLocks/>
            </p:cNvGrpSpPr>
            <p:nvPr/>
          </p:nvGrpSpPr>
          <p:grpSpPr bwMode="auto">
            <a:xfrm>
              <a:off x="3223" y="1598"/>
              <a:ext cx="436" cy="114"/>
              <a:chOff x="3072" y="739"/>
              <a:chExt cx="652" cy="146"/>
            </a:xfrm>
          </p:grpSpPr>
          <p:pic>
            <p:nvPicPr>
              <p:cNvPr id="2340" name="Picture 299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341" name="Line 300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342" name="Line 301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2074" name="Picture 302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99" y="1417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2075" name="Group 303"/>
            <p:cNvGrpSpPr>
              <a:grpSpLocks/>
            </p:cNvGrpSpPr>
            <p:nvPr/>
          </p:nvGrpSpPr>
          <p:grpSpPr bwMode="auto">
            <a:xfrm>
              <a:off x="3880" y="1303"/>
              <a:ext cx="256" cy="269"/>
              <a:chOff x="2870" y="1518"/>
              <a:chExt cx="292" cy="320"/>
            </a:xfrm>
          </p:grpSpPr>
          <p:graphicFrame>
            <p:nvGraphicFramePr>
              <p:cNvPr id="206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61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06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62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076" name="Group 306"/>
            <p:cNvGrpSpPr>
              <a:grpSpLocks/>
            </p:cNvGrpSpPr>
            <p:nvPr/>
          </p:nvGrpSpPr>
          <p:grpSpPr bwMode="auto">
            <a:xfrm>
              <a:off x="4338" y="2487"/>
              <a:ext cx="228" cy="108"/>
              <a:chOff x="3600" y="219"/>
              <a:chExt cx="360" cy="175"/>
            </a:xfrm>
          </p:grpSpPr>
          <p:sp>
            <p:nvSpPr>
              <p:cNvPr id="2327" name="Oval 3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28" name="Line 3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29" name="Line 3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30" name="Rectangle 3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31" name="Oval 3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32" name="Group 3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37" name="Line 3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8" name="Line 3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9" name="Line 3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33" name="Group 3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34" name="Line 3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5" name="Line 3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36" name="Line 3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7" name="Group 320"/>
            <p:cNvGrpSpPr>
              <a:grpSpLocks/>
            </p:cNvGrpSpPr>
            <p:nvPr/>
          </p:nvGrpSpPr>
          <p:grpSpPr bwMode="auto">
            <a:xfrm>
              <a:off x="4562" y="2663"/>
              <a:ext cx="228" cy="108"/>
              <a:chOff x="3600" y="219"/>
              <a:chExt cx="360" cy="175"/>
            </a:xfrm>
          </p:grpSpPr>
          <p:sp>
            <p:nvSpPr>
              <p:cNvPr id="2314" name="Oval 3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5" name="Line 3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6" name="Line 3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17" name="Rectangle 3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18" name="Oval 3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19" name="Group 3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24" name="Line 3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5" name="Line 3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6" name="Line 3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20" name="Group 3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21" name="Line 3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2" name="Line 3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23" name="Line 3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8" name="Group 334"/>
            <p:cNvGrpSpPr>
              <a:grpSpLocks/>
            </p:cNvGrpSpPr>
            <p:nvPr/>
          </p:nvGrpSpPr>
          <p:grpSpPr bwMode="auto">
            <a:xfrm>
              <a:off x="4738" y="2495"/>
              <a:ext cx="228" cy="108"/>
              <a:chOff x="3600" y="219"/>
              <a:chExt cx="360" cy="175"/>
            </a:xfrm>
          </p:grpSpPr>
          <p:sp>
            <p:nvSpPr>
              <p:cNvPr id="2301" name="Oval 33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2" name="Line 33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3" name="Line 33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04" name="Rectangle 33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305" name="Oval 33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06" name="Group 34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11" name="Line 34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2" name="Line 34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3" name="Line 34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07" name="Group 34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08" name="Line 34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09" name="Line 34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10" name="Line 34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79" name="Group 348"/>
            <p:cNvGrpSpPr>
              <a:grpSpLocks/>
            </p:cNvGrpSpPr>
            <p:nvPr/>
          </p:nvGrpSpPr>
          <p:grpSpPr bwMode="auto">
            <a:xfrm>
              <a:off x="4401" y="1766"/>
              <a:ext cx="221" cy="101"/>
              <a:chOff x="3600" y="219"/>
              <a:chExt cx="360" cy="175"/>
            </a:xfrm>
          </p:grpSpPr>
          <p:sp>
            <p:nvSpPr>
              <p:cNvPr id="2288" name="Oval 34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89" name="Line 35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90" name="Line 35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91" name="Rectangle 35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92" name="Oval 35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93" name="Group 35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98" name="Line 35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9" name="Line 35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00" name="Line 35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94" name="Group 35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95" name="Line 35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6" name="Line 36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97" name="Line 36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0" name="Group 362"/>
            <p:cNvGrpSpPr>
              <a:grpSpLocks/>
            </p:cNvGrpSpPr>
            <p:nvPr/>
          </p:nvGrpSpPr>
          <p:grpSpPr bwMode="auto">
            <a:xfrm>
              <a:off x="4400" y="1927"/>
              <a:ext cx="228" cy="108"/>
              <a:chOff x="3600" y="219"/>
              <a:chExt cx="360" cy="175"/>
            </a:xfrm>
          </p:grpSpPr>
          <p:sp>
            <p:nvSpPr>
              <p:cNvPr id="2275" name="Oval 36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6" name="Line 36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7" name="Line 36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78" name="Rectangle 36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79" name="Oval 36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80" name="Group 36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85" name="Line 36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6" name="Line 37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7" name="Line 37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81" name="Group 37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82" name="Line 3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3" name="Line 3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84" name="Line 3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1" name="Group 376"/>
            <p:cNvGrpSpPr>
              <a:grpSpLocks/>
            </p:cNvGrpSpPr>
            <p:nvPr/>
          </p:nvGrpSpPr>
          <p:grpSpPr bwMode="auto">
            <a:xfrm>
              <a:off x="4700" y="1706"/>
              <a:ext cx="210" cy="97"/>
              <a:chOff x="3600" y="219"/>
              <a:chExt cx="360" cy="175"/>
            </a:xfrm>
          </p:grpSpPr>
          <p:sp>
            <p:nvSpPr>
              <p:cNvPr id="2262" name="Oval 3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3" name="Line 3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4" name="Line 3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65" name="Rectangle 3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66" name="Oval 3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67" name="Group 3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72" name="Line 3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3" name="Line 3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4" name="Line 3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68" name="Group 3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69" name="Line 3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0" name="Line 3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71" name="Line 3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2" name="Group 390"/>
            <p:cNvGrpSpPr>
              <a:grpSpLocks/>
            </p:cNvGrpSpPr>
            <p:nvPr/>
          </p:nvGrpSpPr>
          <p:grpSpPr bwMode="auto">
            <a:xfrm>
              <a:off x="4754" y="1927"/>
              <a:ext cx="228" cy="108"/>
              <a:chOff x="3600" y="219"/>
              <a:chExt cx="360" cy="175"/>
            </a:xfrm>
          </p:grpSpPr>
          <p:sp>
            <p:nvSpPr>
              <p:cNvPr id="2249" name="Oval 3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0" name="Line 3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1" name="Line 3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52" name="Rectangle 3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53" name="Oval 3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54" name="Group 3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59" name="Line 3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0" name="Line 3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61" name="Line 3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55" name="Group 4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56" name="Line 4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7" name="Line 4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58" name="Line 4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3" name="Group 404"/>
            <p:cNvGrpSpPr>
              <a:grpSpLocks/>
            </p:cNvGrpSpPr>
            <p:nvPr/>
          </p:nvGrpSpPr>
          <p:grpSpPr bwMode="auto">
            <a:xfrm>
              <a:off x="3866" y="1763"/>
              <a:ext cx="220" cy="100"/>
              <a:chOff x="3600" y="219"/>
              <a:chExt cx="360" cy="175"/>
            </a:xfrm>
          </p:grpSpPr>
          <p:sp>
            <p:nvSpPr>
              <p:cNvPr id="2236" name="Oval 4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7" name="Line 4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8" name="Line 4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39" name="Rectangle 4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40" name="Oval 4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41" name="Group 4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46" name="Line 4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7" name="Line 4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8" name="Line 4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42" name="Group 4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43" name="Line 4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4" name="Line 4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45" name="Line 4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084" name="Group 418"/>
            <p:cNvGrpSpPr>
              <a:grpSpLocks/>
            </p:cNvGrpSpPr>
            <p:nvPr/>
          </p:nvGrpSpPr>
          <p:grpSpPr bwMode="auto">
            <a:xfrm>
              <a:off x="3673" y="2487"/>
              <a:ext cx="220" cy="100"/>
              <a:chOff x="3600" y="219"/>
              <a:chExt cx="360" cy="175"/>
            </a:xfrm>
          </p:grpSpPr>
          <p:sp>
            <p:nvSpPr>
              <p:cNvPr id="2223" name="Oval 41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4" name="Line 42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5" name="Line 42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26" name="Rectangle 42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227" name="Oval 42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228" name="Group 42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233" name="Line 42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4" name="Line 42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5" name="Line 42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229" name="Group 42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230" name="Line 4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1" name="Line 4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232" name="Line 4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085" name="Line 432"/>
            <p:cNvSpPr>
              <a:spLocks noChangeShapeType="1"/>
            </p:cNvSpPr>
            <p:nvPr/>
          </p:nvSpPr>
          <p:spPr bwMode="auto">
            <a:xfrm flipV="1">
              <a:off x="4430" y="2757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6" name="Line 433"/>
            <p:cNvSpPr>
              <a:spLocks noChangeShapeType="1"/>
            </p:cNvSpPr>
            <p:nvPr/>
          </p:nvSpPr>
          <p:spPr bwMode="auto">
            <a:xfrm>
              <a:off x="4508" y="2592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7" name="Line 434"/>
            <p:cNvSpPr>
              <a:spLocks noChangeShapeType="1"/>
            </p:cNvSpPr>
            <p:nvPr/>
          </p:nvSpPr>
          <p:spPr bwMode="auto">
            <a:xfrm>
              <a:off x="4569" y="2542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8" name="Line 435"/>
            <p:cNvSpPr>
              <a:spLocks noChangeShapeType="1"/>
            </p:cNvSpPr>
            <p:nvPr/>
          </p:nvSpPr>
          <p:spPr bwMode="auto">
            <a:xfrm flipV="1">
              <a:off x="4718" y="2596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89" name="Line 436"/>
            <p:cNvSpPr>
              <a:spLocks noChangeShapeType="1"/>
            </p:cNvSpPr>
            <p:nvPr/>
          </p:nvSpPr>
          <p:spPr bwMode="auto">
            <a:xfrm>
              <a:off x="3898" y="2546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090" name="Group 437"/>
            <p:cNvGrpSpPr>
              <a:grpSpLocks/>
            </p:cNvGrpSpPr>
            <p:nvPr/>
          </p:nvGrpSpPr>
          <p:grpSpPr bwMode="auto">
            <a:xfrm>
              <a:off x="3424" y="2213"/>
              <a:ext cx="209" cy="224"/>
              <a:chOff x="2870" y="1518"/>
              <a:chExt cx="292" cy="320"/>
            </a:xfrm>
          </p:grpSpPr>
          <p:graphicFrame>
            <p:nvGraphicFramePr>
              <p:cNvPr id="205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9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06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60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091" name="Group 440"/>
            <p:cNvGrpSpPr>
              <a:grpSpLocks/>
            </p:cNvGrpSpPr>
            <p:nvPr/>
          </p:nvGrpSpPr>
          <p:grpSpPr bwMode="auto">
            <a:xfrm>
              <a:off x="3452" y="2445"/>
              <a:ext cx="139" cy="194"/>
              <a:chOff x="2556" y="2689"/>
              <a:chExt cx="183" cy="255"/>
            </a:xfrm>
          </p:grpSpPr>
          <p:pic>
            <p:nvPicPr>
              <p:cNvPr id="2206" name="Picture 441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207" name="Freeform 442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8" name="Freeform 443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09" name="Freeform 444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0" name="Freeform 445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1" name="Freeform 446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2" name="Freeform 447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3" name="Freeform 448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4" name="Freeform 449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5" name="Freeform 450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6" name="Freeform 451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7" name="Freeform 452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8" name="Freeform 453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19" name="Freeform 454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0" name="Freeform 455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1" name="Freeform 456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222" name="Freeform 457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2050" name="Object 2"/>
            <p:cNvGraphicFramePr>
              <a:graphicFrameLocks noChangeAspect="1"/>
            </p:cNvGraphicFramePr>
            <p:nvPr/>
          </p:nvGraphicFramePr>
          <p:xfrm>
            <a:off x="3694" y="2240"/>
            <a:ext cx="207" cy="173"/>
          </p:xfrm>
          <a:graphic>
            <a:graphicData uri="http://schemas.openxmlformats.org/presentationml/2006/ole">
              <p:oleObj spid="_x0000_s2050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2092" name="Line 459"/>
            <p:cNvSpPr>
              <a:spLocks noChangeShapeType="1"/>
            </p:cNvSpPr>
            <p:nvPr/>
          </p:nvSpPr>
          <p:spPr bwMode="auto">
            <a:xfrm>
              <a:off x="4084" y="1820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3" name="Line 460"/>
            <p:cNvSpPr>
              <a:spLocks noChangeShapeType="1"/>
            </p:cNvSpPr>
            <p:nvPr/>
          </p:nvSpPr>
          <p:spPr bwMode="auto">
            <a:xfrm>
              <a:off x="3811" y="1712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4" name="Freeform 461"/>
            <p:cNvSpPr>
              <a:spLocks/>
            </p:cNvSpPr>
            <p:nvPr/>
          </p:nvSpPr>
          <p:spPr bwMode="auto">
            <a:xfrm>
              <a:off x="3382" y="2976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095" name="Line 462"/>
            <p:cNvSpPr>
              <a:spLocks noChangeShapeType="1"/>
            </p:cNvSpPr>
            <p:nvPr/>
          </p:nvSpPr>
          <p:spPr bwMode="auto">
            <a:xfrm rot="-5400000">
              <a:off x="4791" y="3440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96" name="Group 463"/>
            <p:cNvGrpSpPr>
              <a:grpSpLocks/>
            </p:cNvGrpSpPr>
            <p:nvPr/>
          </p:nvGrpSpPr>
          <p:grpSpPr bwMode="auto">
            <a:xfrm>
              <a:off x="4736" y="3526"/>
              <a:ext cx="125" cy="230"/>
              <a:chOff x="4180" y="783"/>
              <a:chExt cx="150" cy="307"/>
            </a:xfrm>
          </p:grpSpPr>
          <p:sp>
            <p:nvSpPr>
              <p:cNvPr id="2198" name="AutoShape 464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99" name="Rectangle 465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0" name="Rectangle 466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1" name="AutoShape 467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2" name="Line 468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3" name="Line 469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4" name="Rectangle 470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205" name="Rectangle 471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097" name="Line 472"/>
            <p:cNvSpPr>
              <a:spLocks noChangeShapeType="1"/>
            </p:cNvSpPr>
            <p:nvPr/>
          </p:nvSpPr>
          <p:spPr bwMode="auto">
            <a:xfrm rot="5400000" flipV="1">
              <a:off x="4883" y="3617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098" name="Line 473"/>
            <p:cNvSpPr>
              <a:spLocks noChangeShapeType="1"/>
            </p:cNvSpPr>
            <p:nvPr/>
          </p:nvSpPr>
          <p:spPr bwMode="auto">
            <a:xfrm rot="-5400000">
              <a:off x="5000" y="3413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099" name="Group 474"/>
            <p:cNvGrpSpPr>
              <a:grpSpLocks/>
            </p:cNvGrpSpPr>
            <p:nvPr/>
          </p:nvGrpSpPr>
          <p:grpSpPr bwMode="auto">
            <a:xfrm>
              <a:off x="4735" y="3230"/>
              <a:ext cx="316" cy="148"/>
              <a:chOff x="3600" y="219"/>
              <a:chExt cx="360" cy="175"/>
            </a:xfrm>
          </p:grpSpPr>
          <p:sp>
            <p:nvSpPr>
              <p:cNvPr id="2185" name="Oval 47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6" name="Line 47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7" name="Line 47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88" name="Rectangle 47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89" name="Oval 47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90" name="Group 48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95" name="Line 48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6" name="Line 48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7" name="Line 48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91" name="Group 48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92" name="Line 4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3" name="Line 4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94" name="Line 4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00" name="Group 488"/>
            <p:cNvGrpSpPr>
              <a:grpSpLocks/>
            </p:cNvGrpSpPr>
            <p:nvPr/>
          </p:nvGrpSpPr>
          <p:grpSpPr bwMode="auto">
            <a:xfrm>
              <a:off x="4221" y="3056"/>
              <a:ext cx="316" cy="148"/>
              <a:chOff x="3600" y="219"/>
              <a:chExt cx="360" cy="175"/>
            </a:xfrm>
          </p:grpSpPr>
          <p:sp>
            <p:nvSpPr>
              <p:cNvPr id="2172" name="Oval 48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3" name="Line 49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4" name="Line 49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75" name="Rectangle 49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76" name="Oval 49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77" name="Group 49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82" name="Line 49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3" name="Line 49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4" name="Line 49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78" name="Group 49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79" name="Line 4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0" name="Line 5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81" name="Line 5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2101" name="Group 502"/>
            <p:cNvGrpSpPr>
              <a:grpSpLocks/>
            </p:cNvGrpSpPr>
            <p:nvPr/>
          </p:nvGrpSpPr>
          <p:grpSpPr bwMode="auto">
            <a:xfrm>
              <a:off x="3802" y="3248"/>
              <a:ext cx="316" cy="148"/>
              <a:chOff x="3600" y="219"/>
              <a:chExt cx="360" cy="175"/>
            </a:xfrm>
          </p:grpSpPr>
          <p:sp>
            <p:nvSpPr>
              <p:cNvPr id="2159" name="Oval 50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0" name="Line 50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1" name="Line 50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62" name="Rectangle 50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2163" name="Oval 50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164" name="Group 50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169" name="Line 5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0" name="Line 5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71" name="Line 5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165" name="Group 51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166" name="Line 5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7" name="Line 5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168" name="Line 5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2102" name="Line 516"/>
            <p:cNvSpPr>
              <a:spLocks noChangeShapeType="1"/>
            </p:cNvSpPr>
            <p:nvPr/>
          </p:nvSpPr>
          <p:spPr bwMode="auto">
            <a:xfrm>
              <a:off x="4504" y="3189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3" name="Line 517"/>
            <p:cNvSpPr>
              <a:spLocks noChangeShapeType="1"/>
            </p:cNvSpPr>
            <p:nvPr/>
          </p:nvSpPr>
          <p:spPr bwMode="auto">
            <a:xfrm flipV="1">
              <a:off x="4093" y="3197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4" name="Line 518"/>
            <p:cNvSpPr>
              <a:spLocks noChangeShapeType="1"/>
            </p:cNvSpPr>
            <p:nvPr/>
          </p:nvSpPr>
          <p:spPr bwMode="auto">
            <a:xfrm flipV="1">
              <a:off x="4120" y="3325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5" name="Line 519"/>
            <p:cNvSpPr>
              <a:spLocks noChangeShapeType="1"/>
            </p:cNvSpPr>
            <p:nvPr/>
          </p:nvSpPr>
          <p:spPr bwMode="auto">
            <a:xfrm flipH="1">
              <a:off x="3676" y="3165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6" name="Line 520"/>
            <p:cNvSpPr>
              <a:spLocks noChangeShapeType="1"/>
            </p:cNvSpPr>
            <p:nvPr/>
          </p:nvSpPr>
          <p:spPr bwMode="auto">
            <a:xfrm>
              <a:off x="3692" y="3197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7" name="Line 521"/>
            <p:cNvSpPr>
              <a:spLocks noChangeShapeType="1"/>
            </p:cNvSpPr>
            <p:nvPr/>
          </p:nvSpPr>
          <p:spPr bwMode="auto">
            <a:xfrm>
              <a:off x="3604" y="3409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8" name="Line 522"/>
            <p:cNvSpPr>
              <a:spLocks noChangeShapeType="1"/>
            </p:cNvSpPr>
            <p:nvPr/>
          </p:nvSpPr>
          <p:spPr bwMode="auto">
            <a:xfrm>
              <a:off x="3763" y="3459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09" name="Line 523"/>
            <p:cNvSpPr>
              <a:spLocks noChangeShapeType="1"/>
            </p:cNvSpPr>
            <p:nvPr/>
          </p:nvSpPr>
          <p:spPr bwMode="auto">
            <a:xfrm flipH="1">
              <a:off x="3914" y="3401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0" name="Line 524"/>
            <p:cNvSpPr>
              <a:spLocks noChangeShapeType="1"/>
            </p:cNvSpPr>
            <p:nvPr/>
          </p:nvSpPr>
          <p:spPr bwMode="auto">
            <a:xfrm>
              <a:off x="3796" y="3457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1" name="Line 525"/>
            <p:cNvSpPr>
              <a:spLocks noChangeShapeType="1"/>
            </p:cNvSpPr>
            <p:nvPr/>
          </p:nvSpPr>
          <p:spPr bwMode="auto">
            <a:xfrm flipH="1" flipV="1">
              <a:off x="4046" y="3462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2051" name="Object 3"/>
            <p:cNvGraphicFramePr>
              <a:graphicFrameLocks noChangeAspect="1"/>
            </p:cNvGraphicFramePr>
            <p:nvPr/>
          </p:nvGraphicFramePr>
          <p:xfrm>
            <a:off x="3451" y="3335"/>
            <a:ext cx="216" cy="180"/>
          </p:xfrm>
          <a:graphic>
            <a:graphicData uri="http://schemas.openxmlformats.org/presentationml/2006/ole">
              <p:oleObj spid="_x0000_s2051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555" y="3135"/>
            <a:ext cx="216" cy="180"/>
          </p:xfrm>
          <a:graphic>
            <a:graphicData uri="http://schemas.openxmlformats.org/presentationml/2006/ole">
              <p:oleObj spid="_x0000_s2052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2053" name="Object 5"/>
            <p:cNvGraphicFramePr>
              <a:graphicFrameLocks noChangeAspect="1"/>
            </p:cNvGraphicFramePr>
            <p:nvPr/>
          </p:nvGraphicFramePr>
          <p:xfrm>
            <a:off x="3723" y="3495"/>
            <a:ext cx="216" cy="180"/>
          </p:xfrm>
          <a:graphic>
            <a:graphicData uri="http://schemas.openxmlformats.org/presentationml/2006/ole">
              <p:oleObj spid="_x0000_s2053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2054" name="Object 6"/>
            <p:cNvGraphicFramePr>
              <a:graphicFrameLocks noChangeAspect="1"/>
            </p:cNvGraphicFramePr>
            <p:nvPr/>
          </p:nvGraphicFramePr>
          <p:xfrm>
            <a:off x="3937" y="3497"/>
            <a:ext cx="216" cy="180"/>
          </p:xfrm>
          <a:graphic>
            <a:graphicData uri="http://schemas.openxmlformats.org/presentationml/2006/ole">
              <p:oleObj spid="_x0000_s2054" name="Clip" r:id="rId15" imgW="1305000" imgH="1085760" progId="MS_ClipArt_Gallery.2">
                <p:embed/>
              </p:oleObj>
            </a:graphicData>
          </a:graphic>
        </p:graphicFrame>
        <p:grpSp>
          <p:nvGrpSpPr>
            <p:cNvPr id="2112" name="Group 530"/>
            <p:cNvGrpSpPr>
              <a:grpSpLocks/>
            </p:cNvGrpSpPr>
            <p:nvPr/>
          </p:nvGrpSpPr>
          <p:grpSpPr bwMode="auto">
            <a:xfrm>
              <a:off x="4509" y="3576"/>
              <a:ext cx="172" cy="215"/>
              <a:chOff x="2870" y="1518"/>
              <a:chExt cx="292" cy="320"/>
            </a:xfrm>
          </p:grpSpPr>
          <p:graphicFrame>
            <p:nvGraphicFramePr>
              <p:cNvPr id="205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7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05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8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113" name="Group 533"/>
            <p:cNvGrpSpPr>
              <a:grpSpLocks/>
            </p:cNvGrpSpPr>
            <p:nvPr/>
          </p:nvGrpSpPr>
          <p:grpSpPr bwMode="auto">
            <a:xfrm>
              <a:off x="4225" y="3608"/>
              <a:ext cx="220" cy="203"/>
              <a:chOff x="2870" y="1518"/>
              <a:chExt cx="292" cy="320"/>
            </a:xfrm>
          </p:grpSpPr>
          <p:graphicFrame>
            <p:nvGraphicFramePr>
              <p:cNvPr id="205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2055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205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2056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2114" name="Group 536"/>
            <p:cNvGrpSpPr>
              <a:grpSpLocks/>
            </p:cNvGrpSpPr>
            <p:nvPr/>
          </p:nvGrpSpPr>
          <p:grpSpPr bwMode="auto">
            <a:xfrm>
              <a:off x="4324" y="3364"/>
              <a:ext cx="183" cy="255"/>
              <a:chOff x="2556" y="2689"/>
              <a:chExt cx="183" cy="255"/>
            </a:xfrm>
          </p:grpSpPr>
          <p:pic>
            <p:nvPicPr>
              <p:cNvPr id="2142" name="Picture 537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2143" name="Freeform 538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4" name="Freeform 539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5" name="Freeform 540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6" name="Freeform 541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7" name="Freeform 542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8" name="Freeform 543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49" name="Freeform 544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0" name="Freeform 545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1" name="Freeform 546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2" name="Freeform 547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3" name="Freeform 548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4" name="Freeform 549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5" name="Freeform 550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6" name="Freeform 551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7" name="Freeform 552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2158" name="Freeform 553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2115" name="Line 554"/>
            <p:cNvSpPr>
              <a:spLocks noChangeShapeType="1"/>
            </p:cNvSpPr>
            <p:nvPr/>
          </p:nvSpPr>
          <p:spPr bwMode="auto">
            <a:xfrm>
              <a:off x="4097" y="3373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6" name="Line 555"/>
            <p:cNvSpPr>
              <a:spLocks noChangeShapeType="1"/>
            </p:cNvSpPr>
            <p:nvPr/>
          </p:nvSpPr>
          <p:spPr bwMode="auto">
            <a:xfrm>
              <a:off x="3750" y="3332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2117" name="Group 556"/>
            <p:cNvGrpSpPr>
              <a:grpSpLocks/>
            </p:cNvGrpSpPr>
            <p:nvPr/>
          </p:nvGrpSpPr>
          <p:grpSpPr bwMode="auto">
            <a:xfrm>
              <a:off x="4995" y="3370"/>
              <a:ext cx="131" cy="258"/>
              <a:chOff x="4180" y="783"/>
              <a:chExt cx="150" cy="307"/>
            </a:xfrm>
          </p:grpSpPr>
          <p:sp>
            <p:nvSpPr>
              <p:cNvPr id="2134" name="AutoShape 55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5" name="Rectangle 55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6" name="Rectangle 55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7" name="AutoShape 56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8" name="Line 56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39" name="Line 56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0" name="Rectangle 56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41" name="Rectangle 56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118" name="Line 565"/>
            <p:cNvSpPr>
              <a:spLocks noChangeShapeType="1"/>
            </p:cNvSpPr>
            <p:nvPr/>
          </p:nvSpPr>
          <p:spPr bwMode="auto">
            <a:xfrm flipH="1">
              <a:off x="3806" y="2401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19" name="Line 566"/>
            <p:cNvSpPr>
              <a:spLocks noChangeShapeType="1"/>
            </p:cNvSpPr>
            <p:nvPr/>
          </p:nvSpPr>
          <p:spPr bwMode="auto">
            <a:xfrm flipV="1">
              <a:off x="4623" y="1760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0" name="Line 567"/>
            <p:cNvSpPr>
              <a:spLocks noChangeShapeType="1"/>
            </p:cNvSpPr>
            <p:nvPr/>
          </p:nvSpPr>
          <p:spPr bwMode="auto">
            <a:xfrm>
              <a:off x="4514" y="1869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1" name="Line 568"/>
            <p:cNvSpPr>
              <a:spLocks noChangeShapeType="1"/>
            </p:cNvSpPr>
            <p:nvPr/>
          </p:nvSpPr>
          <p:spPr bwMode="auto">
            <a:xfrm flipV="1">
              <a:off x="4630" y="1804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2" name="Line 569"/>
            <p:cNvSpPr>
              <a:spLocks noChangeShapeType="1"/>
            </p:cNvSpPr>
            <p:nvPr/>
          </p:nvSpPr>
          <p:spPr bwMode="auto">
            <a:xfrm>
              <a:off x="4852" y="1803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3" name="Line 570"/>
            <p:cNvSpPr>
              <a:spLocks noChangeShapeType="1"/>
            </p:cNvSpPr>
            <p:nvPr/>
          </p:nvSpPr>
          <p:spPr bwMode="auto">
            <a:xfrm>
              <a:off x="4634" y="1996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4" name="Line 571"/>
            <p:cNvSpPr>
              <a:spLocks noChangeShapeType="1"/>
            </p:cNvSpPr>
            <p:nvPr/>
          </p:nvSpPr>
          <p:spPr bwMode="auto">
            <a:xfrm flipV="1">
              <a:off x="3560" y="2542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5" name="Line 572"/>
            <p:cNvSpPr>
              <a:spLocks noChangeShapeType="1"/>
            </p:cNvSpPr>
            <p:nvPr/>
          </p:nvSpPr>
          <p:spPr bwMode="auto">
            <a:xfrm flipV="1">
              <a:off x="4895" y="1614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6" name="Line 573"/>
            <p:cNvSpPr>
              <a:spLocks noChangeShapeType="1"/>
            </p:cNvSpPr>
            <p:nvPr/>
          </p:nvSpPr>
          <p:spPr bwMode="auto">
            <a:xfrm>
              <a:off x="4983" y="1990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7" name="Line 574"/>
            <p:cNvSpPr>
              <a:spLocks noChangeShapeType="1"/>
            </p:cNvSpPr>
            <p:nvPr/>
          </p:nvSpPr>
          <p:spPr bwMode="auto">
            <a:xfrm flipH="1">
              <a:off x="4445" y="2038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8" name="Line 575"/>
            <p:cNvSpPr>
              <a:spLocks noChangeShapeType="1"/>
            </p:cNvSpPr>
            <p:nvPr/>
          </p:nvSpPr>
          <p:spPr bwMode="auto">
            <a:xfrm flipH="1">
              <a:off x="4817" y="2038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129" name="Text Box 576"/>
            <p:cNvSpPr txBox="1">
              <a:spLocks noChangeArrowheads="1"/>
            </p:cNvSpPr>
            <p:nvPr/>
          </p:nvSpPr>
          <p:spPr bwMode="auto">
            <a:xfrm>
              <a:off x="3229" y="2006"/>
              <a:ext cx="1081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Home network</a:t>
              </a:r>
            </a:p>
          </p:txBody>
        </p:sp>
        <p:sp>
          <p:nvSpPr>
            <p:cNvPr id="2130" name="Text Box 577"/>
            <p:cNvSpPr txBox="1">
              <a:spLocks noChangeArrowheads="1"/>
            </p:cNvSpPr>
            <p:nvPr/>
          </p:nvSpPr>
          <p:spPr bwMode="auto">
            <a:xfrm>
              <a:off x="3515" y="2852"/>
              <a:ext cx="1550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Institutional network</a:t>
              </a:r>
            </a:p>
          </p:txBody>
        </p:sp>
        <p:sp>
          <p:nvSpPr>
            <p:cNvPr id="2131" name="Text Box 578"/>
            <p:cNvSpPr txBox="1">
              <a:spLocks noChangeArrowheads="1"/>
            </p:cNvSpPr>
            <p:nvPr/>
          </p:nvSpPr>
          <p:spPr bwMode="auto">
            <a:xfrm>
              <a:off x="3234" y="1065"/>
              <a:ext cx="1149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Mobile network</a:t>
              </a:r>
            </a:p>
          </p:txBody>
        </p:sp>
        <p:sp>
          <p:nvSpPr>
            <p:cNvPr id="2132" name="Text Box 579"/>
            <p:cNvSpPr txBox="1">
              <a:spLocks noChangeArrowheads="1"/>
            </p:cNvSpPr>
            <p:nvPr/>
          </p:nvSpPr>
          <p:spPr bwMode="auto">
            <a:xfrm>
              <a:off x="4369" y="1368"/>
              <a:ext cx="824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Global ISP</a:t>
              </a:r>
            </a:p>
          </p:txBody>
        </p:sp>
        <p:sp>
          <p:nvSpPr>
            <p:cNvPr id="2133" name="Text Box 580"/>
            <p:cNvSpPr txBox="1">
              <a:spLocks noChangeArrowheads="1"/>
            </p:cNvSpPr>
            <p:nvPr/>
          </p:nvSpPr>
          <p:spPr bwMode="auto">
            <a:xfrm>
              <a:off x="4240" y="2240"/>
              <a:ext cx="962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Regional ISP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151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34AE9A9-616D-4D76-8C6B-E6C2EEABD372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21515" name="Rectangle 2"/>
          <p:cNvSpPr>
            <a:spLocks noGrp="1" noChangeArrowheads="1"/>
          </p:cNvSpPr>
          <p:nvPr>
            <p:ph type="title"/>
          </p:nvPr>
        </p:nvSpPr>
        <p:spPr>
          <a:xfrm>
            <a:off x="276225" y="187325"/>
            <a:ext cx="8382000" cy="1143000"/>
          </a:xfrm>
        </p:spPr>
        <p:txBody>
          <a:bodyPr/>
          <a:lstStyle/>
          <a:p>
            <a:r>
              <a:rPr lang="en-US" sz="3200" smtClean="0"/>
              <a:t>Home networks</a:t>
            </a:r>
            <a:endParaRPr lang="en-US" smtClean="0"/>
          </a:p>
        </p:txBody>
      </p:sp>
      <p:sp>
        <p:nvSpPr>
          <p:cNvPr id="2151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38150" y="1266825"/>
            <a:ext cx="7770813" cy="4876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Typical home network components: </a:t>
            </a:r>
          </a:p>
          <a:p>
            <a:r>
              <a:rPr lang="en-US" sz="2400" smtClean="0"/>
              <a:t>DSL or cable modem</a:t>
            </a:r>
          </a:p>
          <a:p>
            <a:r>
              <a:rPr lang="en-US" sz="2400" smtClean="0"/>
              <a:t>router/firewall/NAT</a:t>
            </a:r>
          </a:p>
          <a:p>
            <a:r>
              <a:rPr lang="en-US" sz="2400" smtClean="0"/>
              <a:t>Ethernet</a:t>
            </a:r>
          </a:p>
          <a:p>
            <a:r>
              <a:rPr lang="en-US" sz="2400" smtClean="0"/>
              <a:t>wireless access</a:t>
            </a:r>
          </a:p>
          <a:p>
            <a:pPr>
              <a:buFont typeface="ZapfDingbats" pitchFamily="82" charset="2"/>
              <a:buNone/>
            </a:pPr>
            <a:r>
              <a:rPr lang="en-US" sz="2400" smtClean="0"/>
              <a:t>    point</a:t>
            </a:r>
          </a:p>
        </p:txBody>
      </p:sp>
      <p:grpSp>
        <p:nvGrpSpPr>
          <p:cNvPr id="21517" name="Group 4"/>
          <p:cNvGrpSpPr>
            <a:grpSpLocks/>
          </p:cNvGrpSpPr>
          <p:nvPr/>
        </p:nvGrpSpPr>
        <p:grpSpPr bwMode="auto">
          <a:xfrm>
            <a:off x="6753225" y="3371850"/>
            <a:ext cx="622300" cy="793750"/>
            <a:chOff x="3908" y="2375"/>
            <a:chExt cx="392" cy="500"/>
          </a:xfrm>
        </p:grpSpPr>
        <p:graphicFrame>
          <p:nvGraphicFramePr>
            <p:cNvPr id="21511" name="Object 5"/>
            <p:cNvGraphicFramePr>
              <a:graphicFrameLocks noChangeAspect="1"/>
            </p:cNvGraphicFramePr>
            <p:nvPr/>
          </p:nvGraphicFramePr>
          <p:xfrm>
            <a:off x="3908" y="2375"/>
            <a:ext cx="366" cy="441"/>
          </p:xfrm>
          <a:graphic>
            <a:graphicData uri="http://schemas.openxmlformats.org/presentationml/2006/ole">
              <p:oleObj spid="_x0000_s21511" name="Clip" r:id="rId3" imgW="819000" imgH="847800" progId="MS_ClipArt_Gallery.2">
                <p:embed/>
              </p:oleObj>
            </a:graphicData>
          </a:graphic>
        </p:graphicFrame>
        <p:graphicFrame>
          <p:nvGraphicFramePr>
            <p:cNvPr id="21512" name="Object 6"/>
            <p:cNvGraphicFramePr>
              <a:graphicFrameLocks noChangeAspect="1"/>
            </p:cNvGraphicFramePr>
            <p:nvPr/>
          </p:nvGraphicFramePr>
          <p:xfrm>
            <a:off x="3966" y="2506"/>
            <a:ext cx="334" cy="369"/>
          </p:xfrm>
          <a:graphic>
            <a:graphicData uri="http://schemas.openxmlformats.org/presentationml/2006/ole">
              <p:oleObj spid="_x0000_s21512" name="Clip" r:id="rId4" imgW="1266840" imgH="1200240" progId="MS_ClipArt_Gallery.2">
                <p:embed/>
              </p:oleObj>
            </a:graphicData>
          </a:graphic>
        </p:graphicFrame>
      </p:grpSp>
      <p:grpSp>
        <p:nvGrpSpPr>
          <p:cNvPr id="21518" name="Group 7"/>
          <p:cNvGrpSpPr>
            <a:grpSpLocks/>
          </p:cNvGrpSpPr>
          <p:nvPr/>
        </p:nvGrpSpPr>
        <p:grpSpPr bwMode="auto">
          <a:xfrm>
            <a:off x="6800850" y="4330700"/>
            <a:ext cx="622300" cy="793750"/>
            <a:chOff x="2870" y="1518"/>
            <a:chExt cx="292" cy="320"/>
          </a:xfrm>
        </p:grpSpPr>
        <p:graphicFrame>
          <p:nvGraphicFramePr>
            <p:cNvPr id="21509" name="Object 8"/>
            <p:cNvGraphicFramePr>
              <a:graphicFrameLocks noChangeAspect="1"/>
            </p:cNvGraphicFramePr>
            <p:nvPr/>
          </p:nvGraphicFramePr>
          <p:xfrm>
            <a:off x="2870" y="1518"/>
            <a:ext cx="272" cy="282"/>
          </p:xfrm>
          <a:graphic>
            <a:graphicData uri="http://schemas.openxmlformats.org/presentationml/2006/ole">
              <p:oleObj spid="_x0000_s21509" name="Clip" r:id="rId5" imgW="819000" imgH="847800" progId="MS_ClipArt_Gallery.2">
                <p:embed/>
              </p:oleObj>
            </a:graphicData>
          </a:graphic>
        </p:graphicFrame>
        <p:graphicFrame>
          <p:nvGraphicFramePr>
            <p:cNvPr id="21510" name="Object 9"/>
            <p:cNvGraphicFramePr>
              <a:graphicFrameLocks noChangeAspect="1"/>
            </p:cNvGraphicFramePr>
            <p:nvPr/>
          </p:nvGraphicFramePr>
          <p:xfrm>
            <a:off x="2913" y="1602"/>
            <a:ext cx="249" cy="236"/>
          </p:xfrm>
          <a:graphic>
            <a:graphicData uri="http://schemas.openxmlformats.org/presentationml/2006/ole">
              <p:oleObj spid="_x0000_s21510" name="Clip" r:id="rId6" imgW="1266840" imgH="1200240" progId="MS_ClipArt_Gallery.2">
                <p:embed/>
              </p:oleObj>
            </a:graphicData>
          </a:graphic>
        </p:graphicFrame>
      </p:grpSp>
      <p:grpSp>
        <p:nvGrpSpPr>
          <p:cNvPr id="21519" name="Group 10"/>
          <p:cNvGrpSpPr>
            <a:grpSpLocks/>
          </p:cNvGrpSpPr>
          <p:nvPr/>
        </p:nvGrpSpPr>
        <p:grpSpPr bwMode="auto">
          <a:xfrm>
            <a:off x="6108700" y="3937000"/>
            <a:ext cx="539750" cy="633413"/>
            <a:chOff x="4733" y="2082"/>
            <a:chExt cx="272" cy="282"/>
          </a:xfrm>
        </p:grpSpPr>
        <p:graphicFrame>
          <p:nvGraphicFramePr>
            <p:cNvPr id="21508" name="Object 11"/>
            <p:cNvGraphicFramePr>
              <a:graphicFrameLocks noChangeAspect="1"/>
            </p:cNvGraphicFramePr>
            <p:nvPr/>
          </p:nvGraphicFramePr>
          <p:xfrm>
            <a:off x="4733" y="2082"/>
            <a:ext cx="272" cy="282"/>
          </p:xfrm>
          <a:graphic>
            <a:graphicData uri="http://schemas.openxmlformats.org/presentationml/2006/ole">
              <p:oleObj spid="_x0000_s21508" name="Clip" r:id="rId7" imgW="819000" imgH="847800" progId="MS_ClipArt_Gallery.2">
                <p:embed/>
              </p:oleObj>
            </a:graphicData>
          </a:graphic>
        </p:graphicFrame>
        <p:sp>
          <p:nvSpPr>
            <p:cNvPr id="21550" name="Rectangle 12"/>
            <p:cNvSpPr>
              <a:spLocks noChangeArrowheads="1"/>
            </p:cNvSpPr>
            <p:nvPr/>
          </p:nvSpPr>
          <p:spPr bwMode="auto">
            <a:xfrm>
              <a:off x="4812" y="2181"/>
              <a:ext cx="192" cy="183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1520" name="Text Box 13"/>
          <p:cNvSpPr txBox="1">
            <a:spLocks noChangeArrowheads="1"/>
          </p:cNvSpPr>
          <p:nvPr/>
        </p:nvSpPr>
        <p:spPr bwMode="auto">
          <a:xfrm>
            <a:off x="6478588" y="5133975"/>
            <a:ext cx="11477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access 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point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521" name="Text Box 14"/>
          <p:cNvSpPr txBox="1">
            <a:spLocks noChangeArrowheads="1"/>
          </p:cNvSpPr>
          <p:nvPr/>
        </p:nvSpPr>
        <p:spPr bwMode="auto">
          <a:xfrm>
            <a:off x="7570788" y="3981450"/>
            <a:ext cx="1147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wireless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laptops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522" name="Text Box 15"/>
          <p:cNvSpPr txBox="1">
            <a:spLocks noChangeArrowheads="1"/>
          </p:cNvSpPr>
          <p:nvPr/>
        </p:nvSpPr>
        <p:spPr bwMode="auto">
          <a:xfrm>
            <a:off x="3613150" y="4498975"/>
            <a:ext cx="10890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router/</a:t>
            </a:r>
          </a:p>
          <a:p>
            <a:pPr algn="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firewall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523" name="Freeform 16"/>
          <p:cNvSpPr>
            <a:spLocks/>
          </p:cNvSpPr>
          <p:nvPr/>
        </p:nvSpPr>
        <p:spPr bwMode="auto">
          <a:xfrm>
            <a:off x="4821238" y="4448175"/>
            <a:ext cx="776287" cy="677863"/>
          </a:xfrm>
          <a:custGeom>
            <a:avLst/>
            <a:gdLst>
              <a:gd name="T0" fmla="*/ 2147483647 w 489"/>
              <a:gd name="T1" fmla="*/ 2147483647 h 427"/>
              <a:gd name="T2" fmla="*/ 2147483647 w 489"/>
              <a:gd name="T3" fmla="*/ 2147483647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1506" name="Object 17"/>
          <p:cNvGraphicFramePr>
            <a:graphicFrameLocks noChangeAspect="1"/>
          </p:cNvGraphicFramePr>
          <p:nvPr/>
        </p:nvGraphicFramePr>
        <p:xfrm>
          <a:off x="5526088" y="3222625"/>
          <a:ext cx="598487" cy="579438"/>
        </p:xfrm>
        <a:graphic>
          <a:graphicData uri="http://schemas.openxmlformats.org/presentationml/2006/ole">
            <p:oleObj spid="_x0000_s21506" name="Clip" r:id="rId8" imgW="1305000" imgH="1085760" progId="MS_ClipArt_Gallery.5">
              <p:embed/>
            </p:oleObj>
          </a:graphicData>
        </a:graphic>
      </p:graphicFrame>
      <p:sp>
        <p:nvSpPr>
          <p:cNvPr id="21524" name="Freeform 18"/>
          <p:cNvSpPr>
            <a:spLocks/>
          </p:cNvSpPr>
          <p:nvPr/>
        </p:nvSpPr>
        <p:spPr bwMode="auto">
          <a:xfrm flipV="1">
            <a:off x="5021263" y="4238625"/>
            <a:ext cx="1244600" cy="98425"/>
          </a:xfrm>
          <a:custGeom>
            <a:avLst/>
            <a:gdLst>
              <a:gd name="T0" fmla="*/ 0 w 513"/>
              <a:gd name="T1" fmla="*/ 0 h 1"/>
              <a:gd name="T2" fmla="*/ 2147483647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1507" name="Object 19"/>
          <p:cNvGraphicFramePr>
            <a:graphicFrameLocks noChangeAspect="1"/>
          </p:cNvGraphicFramePr>
          <p:nvPr/>
        </p:nvGraphicFramePr>
        <p:xfrm>
          <a:off x="5553075" y="4951413"/>
          <a:ext cx="598488" cy="579437"/>
        </p:xfrm>
        <a:graphic>
          <a:graphicData uri="http://schemas.openxmlformats.org/presentationml/2006/ole">
            <p:oleObj spid="_x0000_s21507" name="Clip" r:id="rId9" imgW="1305000" imgH="1085760" progId="MS_ClipArt_Gallery.5">
              <p:embed/>
            </p:oleObj>
          </a:graphicData>
        </a:graphic>
      </p:graphicFrame>
      <p:sp>
        <p:nvSpPr>
          <p:cNvPr id="21525" name="modem"/>
          <p:cNvSpPr>
            <a:spLocks noEditPoints="1" noChangeArrowheads="1"/>
          </p:cNvSpPr>
          <p:nvPr/>
        </p:nvSpPr>
        <p:spPr bwMode="auto">
          <a:xfrm>
            <a:off x="2435225" y="4232275"/>
            <a:ext cx="1033463" cy="207963"/>
          </a:xfrm>
          <a:custGeom>
            <a:avLst/>
            <a:gdLst>
              <a:gd name="T0" fmla="*/ 0 w 21600"/>
              <a:gd name="T1" fmla="*/ 44269549 h 21600"/>
              <a:gd name="T2" fmla="*/ 2147483647 w 21600"/>
              <a:gd name="T3" fmla="*/ 0 h 21600"/>
              <a:gd name="T4" fmla="*/ 2147483647 w 21600"/>
              <a:gd name="T5" fmla="*/ 0 h 21600"/>
              <a:gd name="T6" fmla="*/ 2147483647 w 21600"/>
              <a:gd name="T7" fmla="*/ 44269549 h 21600"/>
              <a:gd name="T8" fmla="*/ 2147483647 w 21600"/>
              <a:gd name="T9" fmla="*/ 185602058 h 21600"/>
              <a:gd name="T10" fmla="*/ 0 w 21600"/>
              <a:gd name="T11" fmla="*/ 185602058 h 21600"/>
              <a:gd name="T12" fmla="*/ 2147483647 w 21600"/>
              <a:gd name="T13" fmla="*/ 0 h 21600"/>
              <a:gd name="T14" fmla="*/ 2147483647 w 21600"/>
              <a:gd name="T15" fmla="*/ 185602058 h 21600"/>
              <a:gd name="T16" fmla="*/ 0 w 21600"/>
              <a:gd name="T17" fmla="*/ 114935832 h 21600"/>
              <a:gd name="T18" fmla="*/ 2147483647 w 21600"/>
              <a:gd name="T19" fmla="*/ 114935832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400 w 21600"/>
              <a:gd name="T31" fmla="*/ 22400 h 21600"/>
              <a:gd name="T32" fmla="*/ 21200 w 21600"/>
              <a:gd name="T33" fmla="*/ 30000 h 2160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21600" h="21600" extrusionOk="0">
                <a:moveTo>
                  <a:pt x="0" y="5152"/>
                </a:moveTo>
                <a:lnTo>
                  <a:pt x="2941" y="0"/>
                </a:lnTo>
                <a:lnTo>
                  <a:pt x="18625" y="0"/>
                </a:lnTo>
                <a:lnTo>
                  <a:pt x="21600" y="5152"/>
                </a:lnTo>
                <a:lnTo>
                  <a:pt x="21600" y="21600"/>
                </a:lnTo>
                <a:lnTo>
                  <a:pt x="0" y="21600"/>
                </a:lnTo>
                <a:lnTo>
                  <a:pt x="0" y="5152"/>
                </a:lnTo>
                <a:close/>
              </a:path>
              <a:path w="21600" h="21600" extrusionOk="0">
                <a:moveTo>
                  <a:pt x="0" y="5251"/>
                </a:moveTo>
                <a:lnTo>
                  <a:pt x="21600" y="5251"/>
                </a:lnTo>
                <a:moveTo>
                  <a:pt x="1961" y="11791"/>
                </a:moveTo>
                <a:lnTo>
                  <a:pt x="1961" y="14268"/>
                </a:lnTo>
                <a:lnTo>
                  <a:pt x="2806" y="14268"/>
                </a:lnTo>
                <a:lnTo>
                  <a:pt x="2806" y="11791"/>
                </a:lnTo>
                <a:lnTo>
                  <a:pt x="1961" y="11791"/>
                </a:lnTo>
                <a:close/>
              </a:path>
              <a:path w="21600" h="21600" extrusionOk="0">
                <a:moveTo>
                  <a:pt x="3685" y="11791"/>
                </a:moveTo>
                <a:lnTo>
                  <a:pt x="3685" y="14268"/>
                </a:lnTo>
                <a:lnTo>
                  <a:pt x="4530" y="14268"/>
                </a:lnTo>
                <a:lnTo>
                  <a:pt x="4530" y="11791"/>
                </a:lnTo>
                <a:lnTo>
                  <a:pt x="3685" y="11791"/>
                </a:lnTo>
                <a:close/>
              </a:path>
              <a:path w="21600" h="21600" extrusionOk="0">
                <a:moveTo>
                  <a:pt x="5408" y="11791"/>
                </a:moveTo>
                <a:lnTo>
                  <a:pt x="5408" y="14268"/>
                </a:lnTo>
                <a:lnTo>
                  <a:pt x="6254" y="14268"/>
                </a:lnTo>
                <a:lnTo>
                  <a:pt x="6254" y="11791"/>
                </a:lnTo>
                <a:lnTo>
                  <a:pt x="5408" y="11791"/>
                </a:lnTo>
                <a:close/>
              </a:path>
              <a:path w="21600" h="21600" extrusionOk="0">
                <a:moveTo>
                  <a:pt x="7132" y="11791"/>
                </a:moveTo>
                <a:lnTo>
                  <a:pt x="7132" y="14268"/>
                </a:lnTo>
                <a:lnTo>
                  <a:pt x="7977" y="14268"/>
                </a:lnTo>
                <a:lnTo>
                  <a:pt x="7977" y="11791"/>
                </a:lnTo>
                <a:lnTo>
                  <a:pt x="7132" y="11791"/>
                </a:lnTo>
                <a:close/>
              </a:path>
            </a:pathLst>
          </a:custGeom>
          <a:solidFill>
            <a:srgbClr val="C0C0C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26" name="Freeform 21"/>
          <p:cNvSpPr>
            <a:spLocks/>
          </p:cNvSpPr>
          <p:nvPr/>
        </p:nvSpPr>
        <p:spPr bwMode="auto">
          <a:xfrm>
            <a:off x="3470275" y="4368800"/>
            <a:ext cx="814388" cy="1588"/>
          </a:xfrm>
          <a:custGeom>
            <a:avLst/>
            <a:gdLst>
              <a:gd name="T0" fmla="*/ 0 w 513"/>
              <a:gd name="T1" fmla="*/ 0 h 1"/>
              <a:gd name="T2" fmla="*/ 2147483647 w 513"/>
              <a:gd name="T3" fmla="*/ 0 h 1"/>
              <a:gd name="T4" fmla="*/ 0 60000 65536"/>
              <a:gd name="T5" fmla="*/ 0 60000 65536"/>
              <a:gd name="T6" fmla="*/ 0 w 513"/>
              <a:gd name="T7" fmla="*/ 0 h 1"/>
              <a:gd name="T8" fmla="*/ 513 w 513"/>
              <a:gd name="T9" fmla="*/ 1 h 1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513" h="1">
                <a:moveTo>
                  <a:pt x="0" y="0"/>
                </a:moveTo>
                <a:lnTo>
                  <a:pt x="513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27" name="Freeform 22"/>
          <p:cNvSpPr>
            <a:spLocks/>
          </p:cNvSpPr>
          <p:nvPr/>
        </p:nvSpPr>
        <p:spPr bwMode="auto">
          <a:xfrm flipV="1">
            <a:off x="4765675" y="3592513"/>
            <a:ext cx="776288" cy="677862"/>
          </a:xfrm>
          <a:custGeom>
            <a:avLst/>
            <a:gdLst>
              <a:gd name="T0" fmla="*/ 2147483647 w 489"/>
              <a:gd name="T1" fmla="*/ 2147483647 h 427"/>
              <a:gd name="T2" fmla="*/ 2147483647 w 489"/>
              <a:gd name="T3" fmla="*/ 2147483647 h 427"/>
              <a:gd name="T4" fmla="*/ 0 w 489"/>
              <a:gd name="T5" fmla="*/ 0 h 427"/>
              <a:gd name="T6" fmla="*/ 0 60000 65536"/>
              <a:gd name="T7" fmla="*/ 0 60000 65536"/>
              <a:gd name="T8" fmla="*/ 0 60000 65536"/>
              <a:gd name="T9" fmla="*/ 0 w 489"/>
              <a:gd name="T10" fmla="*/ 0 h 427"/>
              <a:gd name="T11" fmla="*/ 489 w 489"/>
              <a:gd name="T12" fmla="*/ 427 h 427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89" h="427">
                <a:moveTo>
                  <a:pt x="489" y="427"/>
                </a:moveTo>
                <a:lnTo>
                  <a:pt x="166" y="427"/>
                </a:lnTo>
                <a:lnTo>
                  <a:pt x="0" y="0"/>
                </a:ln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1528" name="Line 23"/>
          <p:cNvSpPr>
            <a:spLocks noChangeShapeType="1"/>
          </p:cNvSpPr>
          <p:nvPr/>
        </p:nvSpPr>
        <p:spPr bwMode="auto">
          <a:xfrm flipH="1" flipV="1">
            <a:off x="6511925" y="4613275"/>
            <a:ext cx="123825" cy="582613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29" name="Text Box 24"/>
          <p:cNvSpPr txBox="1">
            <a:spLocks noChangeArrowheads="1"/>
          </p:cNvSpPr>
          <p:nvPr/>
        </p:nvSpPr>
        <p:spPr bwMode="auto">
          <a:xfrm>
            <a:off x="2428875" y="4484688"/>
            <a:ext cx="10001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modem</a:t>
            </a:r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530" name="Line 25"/>
          <p:cNvSpPr>
            <a:spLocks noChangeShapeType="1"/>
          </p:cNvSpPr>
          <p:nvPr/>
        </p:nvSpPr>
        <p:spPr bwMode="auto">
          <a:xfrm>
            <a:off x="1870075" y="4351338"/>
            <a:ext cx="566738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1531" name="Text Box 26"/>
          <p:cNvSpPr txBox="1">
            <a:spLocks noChangeArrowheads="1"/>
          </p:cNvSpPr>
          <p:nvPr/>
        </p:nvSpPr>
        <p:spPr bwMode="auto">
          <a:xfrm>
            <a:off x="1108075" y="4348163"/>
            <a:ext cx="1171575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latin typeface="Comic Sans MS" pitchFamily="66" charset="0"/>
              </a:rPr>
              <a:t>to/from</a:t>
            </a:r>
          </a:p>
          <a:p>
            <a:pPr algn="ctr"/>
            <a:r>
              <a:rPr lang="en-US" sz="2000">
                <a:latin typeface="Comic Sans MS" pitchFamily="66" charset="0"/>
              </a:rPr>
              <a:t>cable</a:t>
            </a:r>
          </a:p>
          <a:p>
            <a:pPr algn="ctr"/>
            <a:r>
              <a:rPr lang="en-US" sz="2000">
                <a:latin typeface="Comic Sans MS" pitchFamily="66" charset="0"/>
              </a:rPr>
              <a:t>headend</a:t>
            </a:r>
            <a:endParaRPr lang="en-US" sz="2000"/>
          </a:p>
        </p:txBody>
      </p:sp>
      <p:grpSp>
        <p:nvGrpSpPr>
          <p:cNvPr id="21532" name="Group 27"/>
          <p:cNvGrpSpPr>
            <a:grpSpLocks/>
          </p:cNvGrpSpPr>
          <p:nvPr/>
        </p:nvGrpSpPr>
        <p:grpSpPr bwMode="auto">
          <a:xfrm>
            <a:off x="4246563" y="4146550"/>
            <a:ext cx="766762" cy="433388"/>
            <a:chOff x="3600" y="219"/>
            <a:chExt cx="360" cy="175"/>
          </a:xfrm>
        </p:grpSpPr>
        <p:sp>
          <p:nvSpPr>
            <p:cNvPr id="21537" name="Oval 28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38" name="Line 29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39" name="Line 30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1540" name="Rectangle 31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1541" name="Oval 32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1542" name="Group 33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1547" name="Line 3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8" name="Line 3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9" name="Line 3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1543" name="Group 37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1544" name="Line 38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5" name="Line 39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1546" name="Line 40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1533" name="Text Box 41"/>
          <p:cNvSpPr txBox="1">
            <a:spLocks noChangeArrowheads="1"/>
          </p:cNvSpPr>
          <p:nvPr/>
        </p:nvSpPr>
        <p:spPr bwMode="auto">
          <a:xfrm>
            <a:off x="4206875" y="5632450"/>
            <a:ext cx="126206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Ethernet</a:t>
            </a:r>
          </a:p>
          <a:p>
            <a:pPr algn="ctr"/>
            <a:endParaRPr lang="en-US" sz="2000">
              <a:solidFill>
                <a:srgbClr val="FF0000"/>
              </a:solidFill>
            </a:endParaRPr>
          </a:p>
        </p:txBody>
      </p:sp>
      <p:sp>
        <p:nvSpPr>
          <p:cNvPr id="21534" name="Line 42"/>
          <p:cNvSpPr>
            <a:spLocks noChangeShapeType="1"/>
          </p:cNvSpPr>
          <p:nvPr/>
        </p:nvSpPr>
        <p:spPr bwMode="auto">
          <a:xfrm flipV="1">
            <a:off x="4862513" y="4875213"/>
            <a:ext cx="69850" cy="81915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35" name="Line 43"/>
          <p:cNvSpPr>
            <a:spLocks noChangeShapeType="1"/>
          </p:cNvSpPr>
          <p:nvPr/>
        </p:nvSpPr>
        <p:spPr bwMode="auto">
          <a:xfrm flipV="1">
            <a:off x="4875213" y="3586163"/>
            <a:ext cx="444500" cy="2093912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21536" name="Line 44"/>
          <p:cNvSpPr>
            <a:spLocks noChangeShapeType="1"/>
          </p:cNvSpPr>
          <p:nvPr/>
        </p:nvSpPr>
        <p:spPr bwMode="auto">
          <a:xfrm flipV="1">
            <a:off x="4860925" y="5124450"/>
            <a:ext cx="347663" cy="528638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451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D5D4EA6-91E1-4AFE-B2DA-96184C5EC2C6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6451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Physical Media</a:t>
            </a:r>
            <a:endParaRPr lang="en-US" smtClean="0"/>
          </a:p>
        </p:txBody>
      </p:sp>
      <p:sp>
        <p:nvSpPr>
          <p:cNvPr id="6451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7239000" cy="46482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physical link:</a:t>
            </a:r>
            <a:r>
              <a:rPr lang="en-US" sz="2400" smtClean="0"/>
              <a:t> transmitted data bit propagates across link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guided media:</a:t>
            </a:r>
            <a:r>
              <a:rPr lang="en-US" sz="2000" smtClean="0"/>
              <a:t> </a:t>
            </a:r>
          </a:p>
          <a:p>
            <a:pPr lvl="2"/>
            <a:r>
              <a:rPr lang="en-US" sz="1800" smtClean="0"/>
              <a:t>signals propagate in solid media: copper, fiber</a:t>
            </a:r>
          </a:p>
          <a:p>
            <a:pPr lvl="1"/>
            <a:r>
              <a:rPr lang="en-US" sz="2000" smtClean="0">
                <a:solidFill>
                  <a:srgbClr val="FF0000"/>
                </a:solidFill>
              </a:rPr>
              <a:t>unguided media:</a:t>
            </a:r>
            <a:r>
              <a:rPr lang="en-US" sz="2000" smtClean="0"/>
              <a:t> </a:t>
            </a:r>
          </a:p>
          <a:p>
            <a:pPr lvl="2"/>
            <a:r>
              <a:rPr lang="en-US" sz="1800" smtClean="0"/>
              <a:t>signals propagate freely e.g., radio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553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F87855F-AC7E-4855-930A-28C114B48607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6554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Physical Media: Twisted pair</a:t>
            </a:r>
            <a:endParaRPr lang="en-US" smtClean="0"/>
          </a:p>
        </p:txBody>
      </p:sp>
      <p:sp>
        <p:nvSpPr>
          <p:cNvPr id="6554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603250" y="1400175"/>
            <a:ext cx="77216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Twisted Pair (TP)</a:t>
            </a:r>
            <a:endParaRPr lang="en-US" sz="2400" smtClean="0"/>
          </a:p>
          <a:p>
            <a:r>
              <a:rPr lang="en-US" sz="2400" smtClean="0"/>
              <a:t>two insulated copper wires</a:t>
            </a:r>
          </a:p>
          <a:p>
            <a:pPr lvl="1"/>
            <a:r>
              <a:rPr lang="en-US" sz="2000" smtClean="0"/>
              <a:t>Category 3: traditional phone wires, 10 Mbps Ethernet</a:t>
            </a:r>
          </a:p>
          <a:p>
            <a:pPr lvl="1"/>
            <a:r>
              <a:rPr lang="en-US" sz="2000" smtClean="0"/>
              <a:t>Category 5 TP: more twists, higher insulation: 100Mbps Ethernet</a:t>
            </a:r>
          </a:p>
        </p:txBody>
      </p:sp>
      <p:pic>
        <p:nvPicPr>
          <p:cNvPr id="65542" name="Picture 5" descr="grentwis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09675" y="4886325"/>
            <a:ext cx="4111625" cy="37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656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01F2D0F-35DF-4884-AC9A-E6524D79C88E}" type="slidenum">
              <a:rPr lang="en-US" smtClean="0"/>
              <a:pPr/>
              <a:t>43</a:t>
            </a:fld>
            <a:endParaRPr lang="en-US" smtClean="0"/>
          </a:p>
        </p:txBody>
      </p:sp>
      <p:sp>
        <p:nvSpPr>
          <p:cNvPr id="6656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Physical Media: coax, fiber</a:t>
            </a:r>
            <a:endParaRPr lang="en-US" smtClean="0"/>
          </a:p>
        </p:txBody>
      </p:sp>
      <p:sp>
        <p:nvSpPr>
          <p:cNvPr id="6656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962400" cy="4368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Coaxial cable:</a:t>
            </a:r>
            <a:endParaRPr lang="en-US" sz="2400" smtClean="0"/>
          </a:p>
          <a:p>
            <a:r>
              <a:rPr lang="en-US" sz="2400" smtClean="0"/>
              <a:t>wire (signal carrier) within a wire (shield)</a:t>
            </a:r>
          </a:p>
          <a:p>
            <a:pPr lvl="1"/>
            <a:r>
              <a:rPr lang="en-US" sz="2000" smtClean="0"/>
              <a:t>baseband: single channel on cable (common use in 10Mbs Ethernet)</a:t>
            </a:r>
          </a:p>
          <a:p>
            <a:pPr lvl="1"/>
            <a:r>
              <a:rPr lang="en-US" sz="2000" smtClean="0"/>
              <a:t>broadband: multiple channels on cable (FDM; commonly used for cable TV)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  <a:p>
            <a:endParaRPr lang="en-US" sz="2400" smtClean="0"/>
          </a:p>
        </p:txBody>
      </p:sp>
      <p:pic>
        <p:nvPicPr>
          <p:cNvPr id="66566" name="Picture 5" descr="coax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7913" y="5772150"/>
            <a:ext cx="2501900" cy="108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7" name="Rectangle 6"/>
          <p:cNvSpPr>
            <a:spLocks noChangeArrowheads="1"/>
          </p:cNvSpPr>
          <p:nvPr/>
        </p:nvSpPr>
        <p:spPr bwMode="auto">
          <a:xfrm>
            <a:off x="4800600" y="1390650"/>
            <a:ext cx="39624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Fiber optic cable:</a:t>
            </a:r>
            <a:endParaRPr lang="en-US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latin typeface="Comic Sans MS" pitchFamily="66" charset="0"/>
              </a:rPr>
              <a:t>glass fiber carrying light pulses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solidFill>
                  <a:srgbClr val="C00000"/>
                </a:solidFill>
                <a:latin typeface="Comic Sans MS" pitchFamily="66" charset="0"/>
              </a:rPr>
              <a:t>low attenuation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latin typeface="Comic Sans MS" pitchFamily="66" charset="0"/>
              </a:rPr>
              <a:t>high-speed operation: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latin typeface="Comic Sans MS" pitchFamily="66" charset="0"/>
              </a:rPr>
              <a:t>100Mbps Ethernet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2000">
                <a:latin typeface="Comic Sans MS" pitchFamily="66" charset="0"/>
              </a:rPr>
              <a:t>high-speed point-to-point transmission (e.g., 5 Gps)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>
                <a:solidFill>
                  <a:srgbClr val="C00000"/>
                </a:solidFill>
                <a:latin typeface="Comic Sans MS" pitchFamily="66" charset="0"/>
              </a:rPr>
              <a:t>low error rate</a:t>
            </a:r>
          </a:p>
        </p:txBody>
      </p:sp>
      <p:pic>
        <p:nvPicPr>
          <p:cNvPr id="66568" name="Picture 7" descr="f-pic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4488" y="5145088"/>
            <a:ext cx="237172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758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E3DCC87-3D82-4479-99A0-DC66F64587DC}" type="slidenum">
              <a:rPr lang="en-US" smtClean="0"/>
              <a:pPr/>
              <a:t>44</a:t>
            </a:fld>
            <a:endParaRPr lang="en-US" smtClean="0"/>
          </a:p>
        </p:txBody>
      </p:sp>
      <p:sp>
        <p:nvSpPr>
          <p:cNvPr id="6758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Physical media: radio</a:t>
            </a:r>
            <a:endParaRPr lang="en-US" smtClean="0"/>
          </a:p>
        </p:txBody>
      </p:sp>
      <p:sp>
        <p:nvSpPr>
          <p:cNvPr id="6758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7600950" cy="494982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/>
              <a:t>signal carried in electromagnetic spectrum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Omnidirectional</a:t>
            </a:r>
            <a:r>
              <a:rPr lang="en-US" sz="2000" smtClean="0"/>
              <a:t>: signal spreads, can be received by many antennas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Directional</a:t>
            </a:r>
            <a:r>
              <a:rPr lang="en-US" sz="2000" smtClean="0"/>
              <a:t>: antennas communicate with focused el-magnetic beams and must be aligned (requires higher frequency ranges)</a:t>
            </a:r>
          </a:p>
          <a:p>
            <a:pPr>
              <a:lnSpc>
                <a:spcPct val="90000"/>
              </a:lnSpc>
            </a:pPr>
            <a:r>
              <a:rPr lang="en-US" sz="2000" smtClean="0"/>
              <a:t>propagation environment effects: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reflection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obstruction by objects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interference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5AD5AF-7DFF-481B-845D-46DBA2811C60}" type="slidenum">
              <a:rPr lang="en-US" smtClean="0"/>
              <a:pPr/>
              <a:t>45</a:t>
            </a:fld>
            <a:endParaRPr lang="en-US" smtClean="0"/>
          </a:p>
        </p:txBody>
      </p:sp>
      <p:sp>
        <p:nvSpPr>
          <p:cNvPr id="6861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buFont typeface="Symbol" pitchFamily="18" charset="2"/>
              <a:buNone/>
            </a:pPr>
            <a:r>
              <a:rPr lang="sv-SE" smtClean="0"/>
              <a:t>On wireless transmission </a:t>
            </a:r>
          </a:p>
        </p:txBody>
      </p:sp>
      <p:sp>
        <p:nvSpPr>
          <p:cNvPr id="6861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282700"/>
            <a:ext cx="7772400" cy="1501775"/>
          </a:xfrm>
          <a:ln>
            <a:solidFill>
              <a:srgbClr val="0070C0"/>
            </a:solidFill>
          </a:ln>
        </p:spPr>
        <p:txBody>
          <a:bodyPr/>
          <a:lstStyle/>
          <a:p>
            <a:pPr>
              <a:buFont typeface="Symbol" pitchFamily="18" charset="2"/>
              <a:buChar char="·"/>
            </a:pPr>
            <a:r>
              <a:rPr lang="sv-SE" sz="2000" smtClean="0"/>
              <a:t>Signal travels (propagates) at the speed of light, </a:t>
            </a:r>
            <a:r>
              <a:rPr lang="sv-SE" sz="2000" i="1" smtClean="0"/>
              <a:t>c</a:t>
            </a:r>
            <a:r>
              <a:rPr lang="sv-SE" sz="2000" smtClean="0"/>
              <a:t>, with frequency</a:t>
            </a:r>
            <a:r>
              <a:rPr lang="sv-SE" sz="2000" i="1" smtClean="0"/>
              <a:t> </a:t>
            </a:r>
            <a:r>
              <a:rPr lang="sv-SE" sz="2000" b="1" i="1" smtClean="0">
                <a:sym typeface="Symbol" pitchFamily="18" charset="2"/>
              </a:rPr>
              <a:t></a:t>
            </a:r>
            <a:r>
              <a:rPr lang="sv-SE" sz="2000" smtClean="0">
                <a:sym typeface="Symbol" pitchFamily="18" charset="2"/>
              </a:rPr>
              <a:t> </a:t>
            </a:r>
            <a:r>
              <a:rPr lang="sv-SE" sz="2000" smtClean="0"/>
              <a:t>and wavelength </a:t>
            </a:r>
            <a:r>
              <a:rPr lang="sv-SE" sz="2000" i="1" smtClean="0"/>
              <a:t>f</a:t>
            </a:r>
            <a:r>
              <a:rPr lang="sv-SE" sz="2000" b="1" smtClean="0"/>
              <a:t> : </a:t>
            </a:r>
          </a:p>
          <a:p>
            <a:pPr algn="ctr">
              <a:buFont typeface="Symbol" pitchFamily="18" charset="2"/>
              <a:buNone/>
            </a:pPr>
            <a:r>
              <a:rPr lang="sv-SE" sz="2000" i="1" smtClean="0"/>
              <a:t>c = </a:t>
            </a:r>
            <a:r>
              <a:rPr lang="sv-SE" sz="2000" b="1" i="1" smtClean="0">
                <a:sym typeface="Symbol" pitchFamily="18" charset="2"/>
              </a:rPr>
              <a:t></a:t>
            </a:r>
            <a:r>
              <a:rPr lang="sv-SE" sz="2000" i="1" smtClean="0"/>
              <a:t> f</a:t>
            </a:r>
            <a:r>
              <a:rPr lang="sv-SE" sz="2000" smtClean="0"/>
              <a:t> </a:t>
            </a:r>
            <a:endParaRPr lang="sv-SE" sz="2000" b="1" smtClean="0"/>
          </a:p>
          <a:p>
            <a:pPr>
              <a:buFont typeface="ZapfDingbats" pitchFamily="82" charset="2"/>
              <a:buNone/>
            </a:pPr>
            <a:r>
              <a:rPr lang="sv-SE" sz="2000" smtClean="0">
                <a:solidFill>
                  <a:srgbClr val="FF0000"/>
                </a:solidFill>
              </a:rPr>
              <a:t>larger wavelength,  longer distances without attenuation</a:t>
            </a:r>
          </a:p>
          <a:p>
            <a:pPr lvl="1">
              <a:buFont typeface="Symbol" pitchFamily="18" charset="2"/>
              <a:buNone/>
            </a:pPr>
            <a:endParaRPr lang="sv-SE" sz="1800" smtClean="0"/>
          </a:p>
        </p:txBody>
      </p:sp>
      <p:sp>
        <p:nvSpPr>
          <p:cNvPr id="68614" name="Rectangle 5"/>
          <p:cNvSpPr>
            <a:spLocks noChangeArrowheads="1"/>
          </p:cNvSpPr>
          <p:nvPr/>
        </p:nvSpPr>
        <p:spPr bwMode="auto">
          <a:xfrm>
            <a:off x="361950" y="2936875"/>
            <a:ext cx="8534400" cy="384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Radio link types:</a:t>
            </a:r>
            <a:endParaRPr lang="en-US" sz="1800">
              <a:latin typeface="Comic Sans MS" pitchFamily="66" charset="0"/>
            </a:endParaRP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microwave</a:t>
            </a:r>
            <a:endParaRPr lang="en-US" sz="180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600">
                <a:latin typeface="Comic Sans MS" pitchFamily="66" charset="0"/>
              </a:rPr>
              <a:t>e.g. up to 45 Mbps channels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LAN</a:t>
            </a:r>
            <a:r>
              <a:rPr lang="en-US" sz="1800">
                <a:latin typeface="Comic Sans MS" pitchFamily="66" charset="0"/>
              </a:rPr>
              <a:t> (e.g., wave LAN)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600">
                <a:latin typeface="Comic Sans MS" pitchFamily="66" charset="0"/>
              </a:rPr>
              <a:t>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wide-area</a:t>
            </a:r>
            <a:r>
              <a:rPr lang="en-US" sz="1800">
                <a:latin typeface="Comic Sans MS" pitchFamily="66" charset="0"/>
              </a:rPr>
              <a:t> (e.g. cellular)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600">
                <a:latin typeface="Comic Sans MS" pitchFamily="66" charset="0"/>
              </a:rPr>
              <a:t>Kbps, present/future Mbps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1800">
                <a:solidFill>
                  <a:srgbClr val="FF0000"/>
                </a:solidFill>
                <a:latin typeface="Comic Sans MS" pitchFamily="66" charset="0"/>
              </a:rPr>
              <a:t>satellite</a:t>
            </a:r>
            <a:endParaRPr lang="en-US" sz="180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600">
                <a:latin typeface="Comic Sans MS" pitchFamily="66" charset="0"/>
              </a:rPr>
              <a:t>up to 50Mbps channel (or multiple smaller channels)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600">
                <a:latin typeface="Comic Sans MS" pitchFamily="66" charset="0"/>
              </a:rPr>
              <a:t>270 msec end-end delay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600">
                <a:latin typeface="Comic Sans MS" pitchFamily="66" charset="0"/>
              </a:rPr>
              <a:t>geosynchronous versus low-altitude </a:t>
            </a:r>
            <a:r>
              <a:rPr lang="en-US" sz="2000">
                <a:latin typeface="Comic Sans MS" pitchFamily="66" charset="0"/>
              </a:rPr>
              <a:t>satellites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963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86D0EB-9E66-41C5-BB08-AADDA8579880}" type="slidenum">
              <a:rPr lang="en-US" smtClean="0"/>
              <a:pPr/>
              <a:t>46</a:t>
            </a:fld>
            <a:endParaRPr lang="en-US" smtClean="0"/>
          </a:p>
        </p:txBody>
      </p:sp>
      <p:sp>
        <p:nvSpPr>
          <p:cNvPr id="6963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3479800"/>
          </a:xfrm>
        </p:spPr>
        <p:txBody>
          <a:bodyPr/>
          <a:lstStyle/>
          <a:p>
            <a:pPr algn="ctr"/>
            <a:r>
              <a:rPr lang="en-US" smtClean="0"/>
              <a:t>Back to Layers-discussion</a:t>
            </a:r>
          </a:p>
        </p:txBody>
      </p:sp>
      <p:sp>
        <p:nvSpPr>
          <p:cNvPr id="6963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4500" y="6083300"/>
            <a:ext cx="101600" cy="139700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endParaRPr lang="en-GB" sz="2000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06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BF45DB9-ED10-4AED-B839-1D03E16C35B5}" type="slidenum">
              <a:rPr lang="en-US" smtClean="0"/>
              <a:pPr/>
              <a:t>47</a:t>
            </a:fld>
            <a:endParaRPr lang="en-US" smtClean="0"/>
          </a:p>
        </p:txBody>
      </p:sp>
      <p:sp>
        <p:nvSpPr>
          <p:cNvPr id="7066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Protocol “Layers”</a:t>
            </a:r>
          </a:p>
        </p:txBody>
      </p:sp>
      <p:sp>
        <p:nvSpPr>
          <p:cNvPr id="7066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3581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Networks are complex! </a:t>
            </a:r>
          </a:p>
          <a:p>
            <a:r>
              <a:rPr lang="en-US" sz="2400" smtClean="0"/>
              <a:t>many “pieces”:</a:t>
            </a:r>
          </a:p>
          <a:p>
            <a:pPr lvl="1"/>
            <a:r>
              <a:rPr lang="en-US" smtClean="0"/>
              <a:t>hosts</a:t>
            </a:r>
          </a:p>
          <a:p>
            <a:pPr lvl="1"/>
            <a:r>
              <a:rPr lang="en-US" smtClean="0"/>
              <a:t>routers</a:t>
            </a:r>
          </a:p>
          <a:p>
            <a:pPr lvl="1"/>
            <a:r>
              <a:rPr lang="en-US" smtClean="0"/>
              <a:t>links of various media</a:t>
            </a:r>
          </a:p>
          <a:p>
            <a:pPr lvl="1"/>
            <a:r>
              <a:rPr lang="en-US" smtClean="0"/>
              <a:t>applications</a:t>
            </a:r>
          </a:p>
          <a:p>
            <a:pPr lvl="1"/>
            <a:r>
              <a:rPr lang="en-US" smtClean="0"/>
              <a:t>protocols</a:t>
            </a:r>
          </a:p>
          <a:p>
            <a:pPr lvl="1"/>
            <a:r>
              <a:rPr lang="en-US" smtClean="0"/>
              <a:t>hardware, software</a:t>
            </a:r>
            <a:endParaRPr lang="en-US" sz="2000" smtClean="0"/>
          </a:p>
        </p:txBody>
      </p:sp>
      <p:sp>
        <p:nvSpPr>
          <p:cNvPr id="70662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552950" y="2266950"/>
            <a:ext cx="3943350" cy="2619375"/>
          </a:xfrm>
        </p:spPr>
        <p:txBody>
          <a:bodyPr/>
          <a:lstStyle/>
          <a:p>
            <a:pPr algn="ctr"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Question:</a:t>
            </a:r>
            <a:r>
              <a:rPr lang="en-US" sz="2000" u="sng" smtClean="0">
                <a:solidFill>
                  <a:srgbClr val="FF0000"/>
                </a:solidFill>
              </a:rPr>
              <a:t> </a:t>
            </a:r>
          </a:p>
          <a:p>
            <a:pPr algn="ctr">
              <a:buFont typeface="ZapfDingbats" pitchFamily="82" charset="2"/>
              <a:buNone/>
            </a:pPr>
            <a:r>
              <a:rPr lang="en-US" sz="2000" smtClean="0"/>
              <a:t>Is there any hope of </a:t>
            </a:r>
            <a:r>
              <a:rPr lang="en-US" sz="2000" i="1" smtClean="0"/>
              <a:t>organizing</a:t>
            </a:r>
            <a:r>
              <a:rPr lang="en-US" sz="2000" smtClean="0"/>
              <a:t> structure of network?</a:t>
            </a:r>
          </a:p>
          <a:p>
            <a:pPr algn="ctr">
              <a:buFont typeface="ZapfDingbats" pitchFamily="82" charset="2"/>
              <a:buNone/>
            </a:pPr>
            <a:endParaRPr lang="en-US" sz="2000" smtClean="0"/>
          </a:p>
          <a:p>
            <a:pPr algn="ctr">
              <a:buFont typeface="ZapfDingbats" pitchFamily="82" charset="2"/>
              <a:buNone/>
            </a:pPr>
            <a:r>
              <a:rPr lang="en-US" sz="2000" smtClean="0"/>
              <a:t>Or at least our discussion of networks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12B285-1438-4F46-8119-DDCC1D95DCCC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7168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Why layering?</a:t>
            </a:r>
          </a:p>
        </p:txBody>
      </p:sp>
      <p:sp>
        <p:nvSpPr>
          <p:cNvPr id="7168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46100" y="1346200"/>
            <a:ext cx="7772400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mtClean="0"/>
              <a:t>Dealing with complex systems:</a:t>
            </a:r>
          </a:p>
          <a:p>
            <a:r>
              <a:rPr lang="en-US" sz="2400" smtClean="0"/>
              <a:t>explicit structure allows identification, relationship of complex system’s pieces</a:t>
            </a:r>
            <a:endParaRPr lang="en-US" smtClean="0"/>
          </a:p>
          <a:p>
            <a:pPr lvl="1"/>
            <a:r>
              <a:rPr lang="en-US" smtClean="0"/>
              <a:t>layered </a:t>
            </a:r>
            <a:r>
              <a:rPr lang="en-US" smtClean="0">
                <a:solidFill>
                  <a:srgbClr val="FF0000"/>
                </a:solidFill>
              </a:rPr>
              <a:t>reference model</a:t>
            </a:r>
            <a:r>
              <a:rPr lang="en-US" smtClean="0"/>
              <a:t> for discussion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modularization eases maintenance</a:t>
            </a:r>
            <a:r>
              <a:rPr lang="en-US" sz="2400" smtClean="0"/>
              <a:t>/es</a:t>
            </a:r>
          </a:p>
          <a:p>
            <a:pPr lvl="1"/>
            <a:r>
              <a:rPr lang="en-US" smtClean="0"/>
              <a:t>change of implementation of layer’s service transparent to rest of system</a:t>
            </a:r>
          </a:p>
          <a:p>
            <a:pPr lvl="1"/>
            <a:r>
              <a:rPr lang="en-US" smtClean="0"/>
              <a:t>e.g., change in gate procedure doesn’t affect rest of system</a:t>
            </a: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6779DA9-9E4C-4695-90CC-52E7C9B454AE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7270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914400"/>
          </a:xfrm>
        </p:spPr>
        <p:txBody>
          <a:bodyPr/>
          <a:lstStyle/>
          <a:p>
            <a:r>
              <a:rPr lang="en-GB" sz="3600" smtClean="0"/>
              <a:t>Terminology: Protocols, Interfaces</a:t>
            </a:r>
            <a:endParaRPr lang="sv-SE" sz="3600" smtClean="0"/>
          </a:p>
        </p:txBody>
      </p:sp>
      <p:sp>
        <p:nvSpPr>
          <p:cNvPr id="7270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168400"/>
            <a:ext cx="7772400" cy="5080000"/>
          </a:xfrm>
        </p:spPr>
        <p:txBody>
          <a:bodyPr/>
          <a:lstStyle/>
          <a:p>
            <a:r>
              <a:rPr lang="en-GB" sz="2400" smtClean="0"/>
              <a:t>Each </a:t>
            </a:r>
            <a:r>
              <a:rPr lang="en-GB" sz="2400" smtClean="0">
                <a:solidFill>
                  <a:srgbClr val="FF0000"/>
                </a:solidFill>
              </a:rPr>
              <a:t>layer offers</a:t>
            </a:r>
            <a:r>
              <a:rPr lang="en-GB" sz="2400" smtClean="0"/>
              <a:t> </a:t>
            </a:r>
            <a:r>
              <a:rPr lang="en-GB" sz="2400" b="1" smtClean="0">
                <a:solidFill>
                  <a:srgbClr val="FF0000"/>
                </a:solidFill>
              </a:rPr>
              <a:t>services</a:t>
            </a:r>
            <a:r>
              <a:rPr lang="sv-SE" sz="2400" smtClean="0"/>
              <a:t> </a:t>
            </a:r>
            <a:r>
              <a:rPr lang="en-GB" sz="2400" smtClean="0"/>
              <a:t>to the upper layers</a:t>
            </a:r>
            <a:r>
              <a:rPr lang="sv-SE" sz="2400" smtClean="0"/>
              <a:t> (</a:t>
            </a:r>
            <a:r>
              <a:rPr lang="en-GB" sz="2400" smtClean="0"/>
              <a:t>shielding from the details how the services are implemented) </a:t>
            </a:r>
          </a:p>
          <a:p>
            <a:pPr lvl="1"/>
            <a:r>
              <a:rPr lang="en-GB" sz="2000" smtClean="0">
                <a:solidFill>
                  <a:srgbClr val="FF0000"/>
                </a:solidFill>
              </a:rPr>
              <a:t>service interface</a:t>
            </a:r>
            <a:r>
              <a:rPr lang="sv-SE" sz="2000" smtClean="0">
                <a:solidFill>
                  <a:srgbClr val="FF0000"/>
                </a:solidFill>
              </a:rPr>
              <a:t>: </a:t>
            </a:r>
            <a:r>
              <a:rPr lang="sv-SE" sz="2000" smtClean="0"/>
              <a:t>across layers in same host</a:t>
            </a:r>
            <a:endParaRPr lang="en-GB" sz="2000" smtClean="0"/>
          </a:p>
          <a:p>
            <a:r>
              <a:rPr lang="en-GB" sz="2400" smtClean="0"/>
              <a:t>Layer n on a host carries a </a:t>
            </a:r>
            <a:r>
              <a:rPr lang="en-GB" sz="2400" smtClean="0">
                <a:solidFill>
                  <a:srgbClr val="FF0000"/>
                </a:solidFill>
              </a:rPr>
              <a:t>conversation</a:t>
            </a:r>
            <a:r>
              <a:rPr lang="en-GB" sz="2400" smtClean="0"/>
              <a:t> with layer n on another host</a:t>
            </a:r>
            <a:r>
              <a:rPr lang="sv-SE" sz="2400" smtClean="0"/>
              <a:t> </a:t>
            </a:r>
            <a:r>
              <a:rPr lang="en-GB" sz="2400" smtClean="0"/>
              <a:t>(data are not sent directly) </a:t>
            </a:r>
          </a:p>
          <a:p>
            <a:pPr lvl="1"/>
            <a:r>
              <a:rPr lang="en-GB" sz="2000" smtClean="0">
                <a:solidFill>
                  <a:srgbClr val="FF0000"/>
                </a:solidFill>
              </a:rPr>
              <a:t>host-to-host</a:t>
            </a:r>
            <a:r>
              <a:rPr lang="sv-SE" sz="2000" smtClean="0">
                <a:solidFill>
                  <a:srgbClr val="FF0000"/>
                </a:solidFill>
              </a:rPr>
              <a:t> </a:t>
            </a:r>
            <a:r>
              <a:rPr lang="en-GB" sz="2000" smtClean="0">
                <a:solidFill>
                  <a:srgbClr val="FF0000"/>
                </a:solidFill>
              </a:rPr>
              <a:t>interface</a:t>
            </a:r>
            <a:r>
              <a:rPr lang="en-GB" sz="2000" smtClean="0"/>
              <a:t>: defines messages exchanged with peer</a:t>
            </a:r>
            <a:r>
              <a:rPr lang="sv-SE" sz="2000" smtClean="0"/>
              <a:t> entity</a:t>
            </a:r>
            <a:endParaRPr lang="en-GB" sz="2000" smtClean="0"/>
          </a:p>
          <a:p>
            <a:r>
              <a:rPr lang="en-GB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Interfaces must be clean</a:t>
            </a:r>
            <a:r>
              <a:rPr lang="sv-SE" sz="2400" smtClean="0">
                <a:solidFill>
                  <a:schemeClr val="accent1"/>
                </a:solidFill>
              </a:rPr>
              <a:t> </a:t>
            </a:r>
            <a:endParaRPr lang="sv-SE" sz="2400" smtClean="0"/>
          </a:p>
          <a:p>
            <a:pPr lvl="1"/>
            <a:r>
              <a:rPr lang="sv-SE" sz="2000" smtClean="0"/>
              <a:t>m</a:t>
            </a:r>
            <a:r>
              <a:rPr lang="en-GB" sz="2000" smtClean="0"/>
              <a:t>in info exchange</a:t>
            </a:r>
          </a:p>
          <a:p>
            <a:pPr lvl="1"/>
            <a:r>
              <a:rPr lang="en-GB" sz="2000" smtClean="0"/>
              <a:t>make it simple for protocol replacements</a:t>
            </a:r>
            <a:endParaRPr lang="sv-SE" sz="2000" smtClean="0"/>
          </a:p>
          <a:p>
            <a:r>
              <a:rPr lang="en-GB" sz="2400" smtClean="0">
                <a:solidFill>
                  <a:srgbClr val="FF0000"/>
                </a:solidFill>
              </a:rPr>
              <a:t>Network architecture</a:t>
            </a:r>
            <a:r>
              <a:rPr lang="sv-SE" sz="2400" smtClean="0">
                <a:solidFill>
                  <a:srgbClr val="FF0000"/>
                </a:solidFill>
              </a:rPr>
              <a:t> </a:t>
            </a:r>
            <a:r>
              <a:rPr lang="en-GB" sz="2400" smtClean="0"/>
              <a:t>(set of layers, interfaces) vs</a:t>
            </a:r>
            <a:r>
              <a:rPr lang="sv-SE" sz="2400" smtClean="0"/>
              <a:t> </a:t>
            </a:r>
            <a:r>
              <a:rPr lang="en-GB" sz="2400" smtClean="0">
                <a:solidFill>
                  <a:srgbClr val="FF0000"/>
                </a:solidFill>
              </a:rPr>
              <a:t>protocol stack</a:t>
            </a:r>
            <a:r>
              <a:rPr lang="en-GB" sz="2400" smtClean="0"/>
              <a:t> (protocol implementation)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88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9DC95F7-9250-4436-91D9-997163725BE7}" type="slidenum">
              <a:rPr lang="en-US" smtClean="0"/>
              <a:pPr/>
              <a:t>5</a:t>
            </a:fld>
            <a:endParaRPr lang="en-US" smtClean="0"/>
          </a:p>
        </p:txBody>
      </p:sp>
      <p:sp>
        <p:nvSpPr>
          <p:cNvPr id="308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What’s the Internet: a service view</a:t>
            </a:r>
            <a:endParaRPr lang="en-US" smtClean="0"/>
          </a:p>
        </p:txBody>
      </p:sp>
      <p:sp>
        <p:nvSpPr>
          <p:cNvPr id="3090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233488"/>
            <a:ext cx="4640263" cy="5145087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communication </a:t>
            </a:r>
            <a:r>
              <a:rPr lang="en-US" sz="2400" i="1" smtClean="0">
                <a:solidFill>
                  <a:srgbClr val="FF0000"/>
                </a:solidFill>
              </a:rPr>
              <a:t>infrastructure </a:t>
            </a:r>
            <a:r>
              <a:rPr lang="en-US" sz="2400" smtClean="0"/>
              <a:t>enables distributed applications:</a:t>
            </a:r>
          </a:p>
          <a:p>
            <a:pPr lvl="1"/>
            <a:r>
              <a:rPr lang="en-US" smtClean="0"/>
              <a:t>Web, VoIP, email, games, e-commerce, file sharing</a:t>
            </a:r>
          </a:p>
          <a:p>
            <a:r>
              <a:rPr lang="en-US" sz="2400" smtClean="0">
                <a:solidFill>
                  <a:srgbClr val="FF0000"/>
                </a:solidFill>
              </a:rPr>
              <a:t>communication services provided to apps:</a:t>
            </a:r>
            <a:endParaRPr lang="en-US" sz="2400" smtClean="0"/>
          </a:p>
          <a:p>
            <a:pPr lvl="1"/>
            <a:r>
              <a:rPr lang="en-US" smtClean="0"/>
              <a:t>reliable data delivery from source to destination</a:t>
            </a:r>
          </a:p>
          <a:p>
            <a:pPr lvl="1"/>
            <a:r>
              <a:rPr lang="en-US" smtClean="0"/>
              <a:t>“best effort” (unreliable) data delivery</a:t>
            </a:r>
          </a:p>
        </p:txBody>
      </p:sp>
      <p:grpSp>
        <p:nvGrpSpPr>
          <p:cNvPr id="3091" name="Group 58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3092" name="Freeform 26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3" name="Freeform 26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094" name="Freeform 26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095" name="Group 26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3392" name="Rectangle 26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93" name="AutoShape 26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3096" name="Group 26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3362" name="Line 27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3" name="Line 27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4" name="Line 27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5" name="Line 27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6" name="Line 27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7" name="Line 27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8" name="Line 27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69" name="Line 27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0" name="Line 27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1" name="Line 27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2" name="Line 28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3" name="Line 28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4" name="Line 28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5" name="Line 28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3376" name="Line 28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3377" name="Group 28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3388" name="Line 2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9" name="Line 2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90" name="Line 2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91" name="Line 2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378" name="Group 29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3384" name="Line 29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5" name="Line 29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6" name="Line 29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7" name="Line 29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3379" name="Group 29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3380" name="Line 29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1" name="Line 29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2" name="Line 29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3383" name="Line 29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097" name="Group 30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3359" name="Picture 30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360" name="Line 30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361" name="Line 30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3098" name="Picture 30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3099" name="Group 30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3085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5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086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6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100" name="Group 30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3346" name="Oval 30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7" name="Line 31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8" name="Line 31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49" name="Rectangle 31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50" name="Oval 31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51" name="Group 31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56" name="Line 3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7" name="Line 3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8" name="Line 3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52" name="Group 31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53" name="Line 3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4" name="Line 3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55" name="Line 3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1" name="Group 32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3333" name="Oval 32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4" name="Line 32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5" name="Line 32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36" name="Rectangle 32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37" name="Oval 32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38" name="Group 32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43" name="Line 32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4" name="Line 33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5" name="Line 33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39" name="Group 33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40" name="Line 3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1" name="Line 3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42" name="Line 3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2" name="Group 33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3320" name="Oval 33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1" name="Line 33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2" name="Line 33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23" name="Rectangle 34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24" name="Oval 34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25" name="Group 34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30" name="Line 34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31" name="Line 34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32" name="Line 34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26" name="Group 34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27" name="Line 3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8" name="Line 3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29" name="Line 3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3" name="Group 35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3307" name="Oval 35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08" name="Line 35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09" name="Line 35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310" name="Rectangle 35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311" name="Oval 35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312" name="Group 35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17" name="Line 35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8" name="Line 35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9" name="Line 35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13" name="Group 36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14" name="Line 3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5" name="Line 3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16" name="Line 3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4" name="Group 36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3294" name="Oval 36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5" name="Line 36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6" name="Line 36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97" name="Rectangle 36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98" name="Oval 36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99" name="Group 37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304" name="Line 37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5" name="Line 37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6" name="Line 37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300" name="Group 37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301" name="Line 3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2" name="Line 3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303" name="Line 3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5" name="Group 37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3281" name="Oval 37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2" name="Line 38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3" name="Line 38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84" name="Rectangle 38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85" name="Oval 38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86" name="Group 38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91" name="Line 38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2" name="Line 38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3" name="Line 38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87" name="Group 38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88" name="Line 3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89" name="Line 3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90" name="Line 3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6" name="Group 39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3268" name="Oval 39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69" name="Line 39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70" name="Line 39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71" name="Rectangle 39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72" name="Oval 39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73" name="Group 39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78" name="Line 39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9" name="Line 40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80" name="Line 40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74" name="Group 40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75" name="Line 4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6" name="Line 4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77" name="Line 4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7" name="Group 40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3255" name="Oval 40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6" name="Line 40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7" name="Line 40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58" name="Rectangle 41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59" name="Oval 41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60" name="Group 41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65" name="Line 41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6" name="Line 41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7" name="Line 41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61" name="Group 41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62" name="Line 4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3" name="Line 4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64" name="Line 4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08" name="Group 42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3242" name="Oval 42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3" name="Line 42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4" name="Line 42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45" name="Rectangle 42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46" name="Oval 42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47" name="Group 42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52" name="Line 42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3" name="Line 42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4" name="Line 42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48" name="Group 43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49" name="Line 43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0" name="Line 43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51" name="Line 43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09" name="Line 43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0" name="Line 43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1" name="Line 43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2" name="Line 43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3" name="Line 43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114" name="Group 43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3083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3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084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4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115" name="Group 44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3225" name="Picture 443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226" name="Freeform 44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7" name="Freeform 44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8" name="Freeform 44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29" name="Freeform 44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0" name="Freeform 44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1" name="Freeform 44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2" name="Freeform 45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3" name="Freeform 45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4" name="Freeform 45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5" name="Freeform 45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6" name="Freeform 45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7" name="Freeform 45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8" name="Freeform 45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39" name="Freeform 45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0" name="Freeform 45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241" name="Freeform 45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3074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3074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3116" name="Line 46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7" name="Line 46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8" name="Freeform 46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19" name="Line 46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20" name="Group 46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3217" name="AutoShape 46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8" name="Rectangle 46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19" name="Rectangle 46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0" name="AutoShape 46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1" name="Line 47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2" name="Line 47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3" name="Rectangle 47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24" name="Rectangle 47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121" name="Line 47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22" name="Line 47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23" name="Group 47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3204" name="Oval 47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5" name="Line 47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6" name="Line 47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207" name="Rectangle 48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208" name="Oval 48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209" name="Group 48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14" name="Line 48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5" name="Line 48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6" name="Line 48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210" name="Group 48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211" name="Line 4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2" name="Line 4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13" name="Line 4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24" name="Group 49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3191" name="Oval 49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2" name="Line 49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3" name="Line 49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94" name="Rectangle 49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195" name="Oval 49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196" name="Group 49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201" name="Line 49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2" name="Line 49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3" name="Line 49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97" name="Group 50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98" name="Line 5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9" name="Line 5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200" name="Line 5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3125" name="Group 50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3178" name="Oval 50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9" name="Line 50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80" name="Line 50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81" name="Rectangle 50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3182" name="Oval 50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3183" name="Group 51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3188" name="Line 51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9" name="Line 51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90" name="Line 51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3184" name="Group 51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3185" name="Line 51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6" name="Line 51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3187" name="Line 51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3126" name="Line 51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7" name="Line 51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8" name="Line 52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29" name="Line 52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0" name="Line 52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1" name="Line 52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2" name="Line 52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3" name="Line 52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4" name="Line 52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35" name="Line 52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3075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3075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3076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3076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3077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3077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3078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3078" name="Clip" r:id="rId15" imgW="1305000" imgH="1085760" progId="MS_ClipArt_Gallery.2">
                <p:embed/>
              </p:oleObj>
            </a:graphicData>
          </a:graphic>
        </p:graphicFrame>
        <p:grpSp>
          <p:nvGrpSpPr>
            <p:cNvPr id="3136" name="Group 53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3081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81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082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2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137" name="Group 53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3079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3079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3080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3080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3138" name="Group 53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3161" name="Picture 539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3162" name="Freeform 54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3" name="Freeform 54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4" name="Freeform 54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5" name="Freeform 54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6" name="Freeform 54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7" name="Freeform 54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8" name="Freeform 54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69" name="Freeform 54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0" name="Freeform 54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1" name="Freeform 54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2" name="Freeform 55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3" name="Freeform 55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4" name="Freeform 55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5" name="Freeform 55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6" name="Freeform 55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3177" name="Freeform 55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3139" name="Line 55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0" name="Line 55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3141" name="Group 55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3153" name="AutoShape 55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4" name="Rectangle 56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5" name="Rectangle 56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6" name="AutoShape 56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7" name="Line 56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8" name="Line 56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59" name="Rectangle 56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60" name="Rectangle 56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3142" name="Line 56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3" name="Line 56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4" name="Line 569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5" name="Line 57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6" name="Line 57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7" name="Line 57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8" name="Line 57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49" name="Line 57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0" name="Line 57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1" name="Line 57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3152" name="Line 57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253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5A257DD-BA38-4359-AB39-5C681B909F2C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2253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What’s a protocol?</a:t>
            </a:r>
          </a:p>
        </p:txBody>
      </p:sp>
      <p:sp>
        <p:nvSpPr>
          <p:cNvPr id="2253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371600"/>
            <a:ext cx="8153400" cy="6858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a human protocol and a computer network protocol:</a:t>
            </a:r>
          </a:p>
          <a:p>
            <a:pPr>
              <a:buFont typeface="ZapfDingbats" pitchFamily="82" charset="2"/>
              <a:buNone/>
            </a:pPr>
            <a:endParaRPr lang="en-US" sz="2400" smtClean="0"/>
          </a:p>
        </p:txBody>
      </p:sp>
      <p:sp>
        <p:nvSpPr>
          <p:cNvPr id="22535" name="Rectangle 8"/>
          <p:cNvSpPr>
            <a:spLocks noChangeArrowheads="1"/>
          </p:cNvSpPr>
          <p:nvPr/>
        </p:nvSpPr>
        <p:spPr bwMode="auto">
          <a:xfrm>
            <a:off x="685800" y="5943600"/>
            <a:ext cx="4419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endParaRPr lang="en-GB">
              <a:latin typeface="Comic Sans MS" pitchFamily="66" charset="0"/>
            </a:endParaRPr>
          </a:p>
        </p:txBody>
      </p:sp>
      <p:sp>
        <p:nvSpPr>
          <p:cNvPr id="22536" name="Line 10"/>
          <p:cNvSpPr>
            <a:spLocks noChangeShapeType="1"/>
          </p:cNvSpPr>
          <p:nvPr/>
        </p:nvSpPr>
        <p:spPr bwMode="auto">
          <a:xfrm>
            <a:off x="1257300" y="277177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37" name="Group 16"/>
          <p:cNvGrpSpPr>
            <a:grpSpLocks/>
          </p:cNvGrpSpPr>
          <p:nvPr/>
        </p:nvGrpSpPr>
        <p:grpSpPr bwMode="auto">
          <a:xfrm>
            <a:off x="7173913" y="2917825"/>
            <a:ext cx="355600" cy="933450"/>
            <a:chOff x="4180" y="783"/>
            <a:chExt cx="150" cy="307"/>
          </a:xfrm>
        </p:grpSpPr>
        <p:sp>
          <p:nvSpPr>
            <p:cNvPr id="22571" name="AutoShape 1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2" name="Rectangle 1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3" name="Rectangle 1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4" name="AutoShape 2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5" name="Line 2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6" name="Line 2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7" name="Rectangle 2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8" name="Rectangle 2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aphicFrame>
        <p:nvGraphicFramePr>
          <p:cNvPr id="22530" name="Object 26"/>
          <p:cNvGraphicFramePr>
            <a:graphicFrameLocks noChangeAspect="1"/>
          </p:cNvGraphicFramePr>
          <p:nvPr/>
        </p:nvGraphicFramePr>
        <p:xfrm>
          <a:off x="4543425" y="2632075"/>
          <a:ext cx="622300" cy="500063"/>
        </p:xfrm>
        <a:graphic>
          <a:graphicData uri="http://schemas.openxmlformats.org/presentationml/2006/ole">
            <p:oleObj spid="_x0000_s22530" name="Clip" r:id="rId3" imgW="1305000" imgH="1085760" progId="MS_ClipArt_Gallery.2">
              <p:embed/>
            </p:oleObj>
          </a:graphicData>
        </a:graphic>
      </p:graphicFrame>
      <p:pic>
        <p:nvPicPr>
          <p:cNvPr id="22538" name="Picture 62" descr="Alic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613" y="2376488"/>
            <a:ext cx="561975" cy="693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9" name="Picture 63" descr="Bob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28963" y="2771775"/>
            <a:ext cx="676275" cy="690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40" name="Text Box 64"/>
          <p:cNvSpPr txBox="1">
            <a:spLocks noChangeArrowheads="1"/>
          </p:cNvSpPr>
          <p:nvPr/>
        </p:nvSpPr>
        <p:spPr bwMode="auto">
          <a:xfrm>
            <a:off x="1698625" y="2484438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2541" name="Line 66"/>
          <p:cNvSpPr>
            <a:spLocks noChangeShapeType="1"/>
          </p:cNvSpPr>
          <p:nvPr/>
        </p:nvSpPr>
        <p:spPr bwMode="auto">
          <a:xfrm flipV="1">
            <a:off x="971550" y="3352800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42" name="Text Box 67"/>
          <p:cNvSpPr txBox="1">
            <a:spLocks noChangeArrowheads="1"/>
          </p:cNvSpPr>
          <p:nvPr/>
        </p:nvSpPr>
        <p:spPr bwMode="auto">
          <a:xfrm>
            <a:off x="1689100" y="3141663"/>
            <a:ext cx="503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rgbClr val="FF0000"/>
                </a:solidFill>
                <a:latin typeface="Comic Sans MS" pitchFamily="66" charset="0"/>
              </a:rPr>
              <a:t>Hi</a:t>
            </a:r>
            <a:endParaRPr lang="en-US"/>
          </a:p>
        </p:txBody>
      </p:sp>
      <p:sp>
        <p:nvSpPr>
          <p:cNvPr id="22543" name="Line 70"/>
          <p:cNvSpPr>
            <a:spLocks noChangeShapeType="1"/>
          </p:cNvSpPr>
          <p:nvPr/>
        </p:nvSpPr>
        <p:spPr bwMode="auto">
          <a:xfrm>
            <a:off x="933450" y="3762375"/>
            <a:ext cx="2162175" cy="4381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44" name="Group 72"/>
          <p:cNvGrpSpPr>
            <a:grpSpLocks/>
          </p:cNvGrpSpPr>
          <p:nvPr/>
        </p:nvGrpSpPr>
        <p:grpSpPr bwMode="auto">
          <a:xfrm>
            <a:off x="1322388" y="3694113"/>
            <a:ext cx="1090612" cy="701675"/>
            <a:chOff x="737" y="2747"/>
            <a:chExt cx="687" cy="442"/>
          </a:xfrm>
        </p:grpSpPr>
        <p:sp>
          <p:nvSpPr>
            <p:cNvPr id="22569" name="Rectangle 71"/>
            <p:cNvSpPr>
              <a:spLocks noChangeArrowheads="1"/>
            </p:cNvSpPr>
            <p:nvPr/>
          </p:nvSpPr>
          <p:spPr bwMode="auto">
            <a:xfrm>
              <a:off x="786" y="2790"/>
              <a:ext cx="588" cy="3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70" name="Text Box 69"/>
            <p:cNvSpPr txBox="1">
              <a:spLocks noChangeArrowheads="1"/>
            </p:cNvSpPr>
            <p:nvPr/>
          </p:nvSpPr>
          <p:spPr bwMode="auto">
            <a:xfrm>
              <a:off x="737" y="2747"/>
              <a:ext cx="687" cy="44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Got the</a:t>
              </a:r>
            </a:p>
            <a:p>
              <a:pPr algn="ctr"/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time?</a:t>
              </a:r>
              <a:endParaRPr lang="en-US" sz="2000"/>
            </a:p>
          </p:txBody>
        </p:sp>
      </p:grpSp>
      <p:sp>
        <p:nvSpPr>
          <p:cNvPr id="22545" name="Line 73"/>
          <p:cNvSpPr>
            <a:spLocks noChangeShapeType="1"/>
          </p:cNvSpPr>
          <p:nvPr/>
        </p:nvSpPr>
        <p:spPr bwMode="auto">
          <a:xfrm flipV="1">
            <a:off x="1095375" y="4333875"/>
            <a:ext cx="1952625" cy="3333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46" name="Group 76"/>
          <p:cNvGrpSpPr>
            <a:grpSpLocks/>
          </p:cNvGrpSpPr>
          <p:nvPr/>
        </p:nvGrpSpPr>
        <p:grpSpPr bwMode="auto">
          <a:xfrm>
            <a:off x="1431925" y="4360863"/>
            <a:ext cx="831850" cy="457200"/>
            <a:chOff x="1046" y="2771"/>
            <a:chExt cx="524" cy="288"/>
          </a:xfrm>
        </p:grpSpPr>
        <p:sp>
          <p:nvSpPr>
            <p:cNvPr id="22567" name="Rectangle 75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8" name="Text Box 74"/>
            <p:cNvSpPr txBox="1">
              <a:spLocks noChangeArrowheads="1"/>
            </p:cNvSpPr>
            <p:nvPr/>
          </p:nvSpPr>
          <p:spPr bwMode="auto">
            <a:xfrm>
              <a:off x="1046" y="2771"/>
              <a:ext cx="52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2:00</a:t>
              </a:r>
              <a:endParaRPr lang="en-US"/>
            </a:p>
          </p:txBody>
        </p:sp>
      </p:grpSp>
      <p:sp>
        <p:nvSpPr>
          <p:cNvPr id="22547" name="Text Box 78"/>
          <p:cNvSpPr txBox="1">
            <a:spLocks noChangeArrowheads="1"/>
          </p:cNvSpPr>
          <p:nvPr/>
        </p:nvSpPr>
        <p:spPr bwMode="auto">
          <a:xfrm>
            <a:off x="5175250" y="2655888"/>
            <a:ext cx="19748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TCP connection</a:t>
            </a:r>
          </a:p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 req.</a:t>
            </a:r>
            <a:endParaRPr lang="en-US"/>
          </a:p>
        </p:txBody>
      </p:sp>
      <p:sp>
        <p:nvSpPr>
          <p:cNvPr id="22548" name="Line 85"/>
          <p:cNvSpPr>
            <a:spLocks noChangeShapeType="1"/>
          </p:cNvSpPr>
          <p:nvPr/>
        </p:nvSpPr>
        <p:spPr bwMode="auto">
          <a:xfrm flipV="1">
            <a:off x="4943475" y="4648200"/>
            <a:ext cx="2343150" cy="4286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49" name="Line 89"/>
          <p:cNvSpPr>
            <a:spLocks noChangeShapeType="1"/>
          </p:cNvSpPr>
          <p:nvPr/>
        </p:nvSpPr>
        <p:spPr bwMode="auto">
          <a:xfrm>
            <a:off x="5219700" y="2981325"/>
            <a:ext cx="1762125" cy="2762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50" name="Line 90"/>
          <p:cNvSpPr>
            <a:spLocks noChangeShapeType="1"/>
          </p:cNvSpPr>
          <p:nvPr/>
        </p:nvSpPr>
        <p:spPr bwMode="auto">
          <a:xfrm flipV="1">
            <a:off x="4895850" y="3476625"/>
            <a:ext cx="2085975" cy="3619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1" name="Group 93"/>
          <p:cNvGrpSpPr>
            <a:grpSpLocks/>
          </p:cNvGrpSpPr>
          <p:nvPr/>
        </p:nvGrpSpPr>
        <p:grpSpPr bwMode="auto">
          <a:xfrm>
            <a:off x="5156200" y="3408363"/>
            <a:ext cx="1974850" cy="701675"/>
            <a:chOff x="3248" y="2147"/>
            <a:chExt cx="1244" cy="442"/>
          </a:xfrm>
        </p:grpSpPr>
        <p:sp>
          <p:nvSpPr>
            <p:cNvPr id="22565" name="Rectangle 92"/>
            <p:cNvSpPr>
              <a:spLocks noChangeArrowheads="1"/>
            </p:cNvSpPr>
            <p:nvPr/>
          </p:nvSpPr>
          <p:spPr bwMode="auto">
            <a:xfrm>
              <a:off x="3306" y="2190"/>
              <a:ext cx="906" cy="180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6" name="Text Box 91"/>
            <p:cNvSpPr txBox="1">
              <a:spLocks noChangeArrowheads="1"/>
            </p:cNvSpPr>
            <p:nvPr/>
          </p:nvSpPr>
          <p:spPr bwMode="auto">
            <a:xfrm>
              <a:off x="3248" y="2147"/>
              <a:ext cx="1244" cy="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TCP connection</a:t>
              </a:r>
            </a:p>
            <a:p>
              <a:r>
                <a:rPr lang="en-US" sz="2000">
                  <a:solidFill>
                    <a:srgbClr val="FF0000"/>
                  </a:solidFill>
                  <a:latin typeface="Comic Sans MS" pitchFamily="66" charset="0"/>
                </a:rPr>
                <a:t>reply.</a:t>
              </a:r>
              <a:endParaRPr lang="en-US"/>
            </a:p>
          </p:txBody>
        </p:sp>
      </p:grpSp>
      <p:sp>
        <p:nvSpPr>
          <p:cNvPr id="22552" name="Line 94"/>
          <p:cNvSpPr>
            <a:spLocks noChangeShapeType="1"/>
          </p:cNvSpPr>
          <p:nvPr/>
        </p:nvSpPr>
        <p:spPr bwMode="auto">
          <a:xfrm>
            <a:off x="4943475" y="4086225"/>
            <a:ext cx="2400300" cy="4191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3" name="Group 97"/>
          <p:cNvGrpSpPr>
            <a:grpSpLocks/>
          </p:cNvGrpSpPr>
          <p:nvPr/>
        </p:nvGrpSpPr>
        <p:grpSpPr bwMode="auto">
          <a:xfrm>
            <a:off x="5156200" y="4151313"/>
            <a:ext cx="3794125" cy="304800"/>
            <a:chOff x="3212" y="2597"/>
            <a:chExt cx="2390" cy="192"/>
          </a:xfrm>
        </p:grpSpPr>
        <p:sp>
          <p:nvSpPr>
            <p:cNvPr id="22563" name="Rectangle 96"/>
            <p:cNvSpPr>
              <a:spLocks noChangeArrowheads="1"/>
            </p:cNvSpPr>
            <p:nvPr/>
          </p:nvSpPr>
          <p:spPr bwMode="auto">
            <a:xfrm>
              <a:off x="3252" y="2628"/>
              <a:ext cx="2100" cy="11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4" name="Text Box 95"/>
            <p:cNvSpPr txBox="1">
              <a:spLocks noChangeArrowheads="1"/>
            </p:cNvSpPr>
            <p:nvPr/>
          </p:nvSpPr>
          <p:spPr bwMode="auto">
            <a:xfrm>
              <a:off x="3212" y="2597"/>
              <a:ext cx="239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400">
                  <a:solidFill>
                    <a:srgbClr val="FF0000"/>
                  </a:solidFill>
                  <a:latin typeface="Comic Sans MS" pitchFamily="66" charset="0"/>
                </a:rPr>
                <a:t>Get http://gaia.cs.umass.edu/index.htm</a:t>
              </a:r>
              <a:endParaRPr lang="en-US"/>
            </a:p>
          </p:txBody>
        </p:sp>
      </p:grpSp>
      <p:grpSp>
        <p:nvGrpSpPr>
          <p:cNvPr id="22554" name="Group 98"/>
          <p:cNvGrpSpPr>
            <a:grpSpLocks/>
          </p:cNvGrpSpPr>
          <p:nvPr/>
        </p:nvGrpSpPr>
        <p:grpSpPr bwMode="auto">
          <a:xfrm>
            <a:off x="5784850" y="4656138"/>
            <a:ext cx="908050" cy="457200"/>
            <a:chOff x="1046" y="2771"/>
            <a:chExt cx="572" cy="288"/>
          </a:xfrm>
        </p:grpSpPr>
        <p:sp>
          <p:nvSpPr>
            <p:cNvPr id="22561" name="Rectangle 99"/>
            <p:cNvSpPr>
              <a:spLocks noChangeArrowheads="1"/>
            </p:cNvSpPr>
            <p:nvPr/>
          </p:nvSpPr>
          <p:spPr bwMode="auto">
            <a:xfrm>
              <a:off x="1104" y="2820"/>
              <a:ext cx="444" cy="18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2" name="Text Box 100"/>
            <p:cNvSpPr txBox="1">
              <a:spLocks noChangeArrowheads="1"/>
            </p:cNvSpPr>
            <p:nvPr/>
          </p:nvSpPr>
          <p:spPr bwMode="auto">
            <a:xfrm>
              <a:off x="1046" y="2771"/>
              <a:ext cx="572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rgbClr val="FF0000"/>
                  </a:solidFill>
                  <a:latin typeface="Comic Sans MS" pitchFamily="66" charset="0"/>
                </a:rPr>
                <a:t>&lt;file&gt;</a:t>
              </a:r>
              <a:endParaRPr lang="en-US"/>
            </a:p>
          </p:txBody>
        </p:sp>
      </p:grpSp>
      <p:sp>
        <p:nvSpPr>
          <p:cNvPr id="22555" name="Line 101"/>
          <p:cNvSpPr>
            <a:spLocks noChangeShapeType="1"/>
          </p:cNvSpPr>
          <p:nvPr/>
        </p:nvSpPr>
        <p:spPr bwMode="auto">
          <a:xfrm>
            <a:off x="4057650" y="1866900"/>
            <a:ext cx="0" cy="33242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2556" name="Group 105"/>
          <p:cNvGrpSpPr>
            <a:grpSpLocks/>
          </p:cNvGrpSpPr>
          <p:nvPr/>
        </p:nvGrpSpPr>
        <p:grpSpPr bwMode="auto">
          <a:xfrm>
            <a:off x="3651250" y="3998913"/>
            <a:ext cx="815975" cy="457200"/>
            <a:chOff x="2198" y="3221"/>
            <a:chExt cx="514" cy="288"/>
          </a:xfrm>
        </p:grpSpPr>
        <p:sp>
          <p:nvSpPr>
            <p:cNvPr id="22559" name="Rectangle 104"/>
            <p:cNvSpPr>
              <a:spLocks noChangeArrowheads="1"/>
            </p:cNvSpPr>
            <p:nvPr/>
          </p:nvSpPr>
          <p:spPr bwMode="auto">
            <a:xfrm>
              <a:off x="2244" y="3282"/>
              <a:ext cx="408" cy="16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2560" name="Text Box 102"/>
            <p:cNvSpPr txBox="1">
              <a:spLocks noChangeArrowheads="1"/>
            </p:cNvSpPr>
            <p:nvPr/>
          </p:nvSpPr>
          <p:spPr bwMode="auto">
            <a:xfrm>
              <a:off x="2198" y="3221"/>
              <a:ext cx="51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accent2"/>
                  </a:solidFill>
                  <a:latin typeface="Comic Sans MS" pitchFamily="66" charset="0"/>
                </a:rPr>
                <a:t>time</a:t>
              </a:r>
              <a:endParaRPr lang="en-US"/>
            </a:p>
          </p:txBody>
        </p:sp>
      </p:grpSp>
      <p:sp>
        <p:nvSpPr>
          <p:cNvPr id="22557" name="Rectangle 106"/>
          <p:cNvSpPr>
            <a:spLocks noChangeArrowheads="1"/>
          </p:cNvSpPr>
          <p:nvPr/>
        </p:nvSpPr>
        <p:spPr bwMode="auto">
          <a:xfrm>
            <a:off x="352425" y="5476875"/>
            <a:ext cx="8353425" cy="123825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2558" name="Rectangle 107"/>
          <p:cNvSpPr>
            <a:spLocks noChangeArrowheads="1"/>
          </p:cNvSpPr>
          <p:nvPr/>
        </p:nvSpPr>
        <p:spPr bwMode="auto">
          <a:xfrm>
            <a:off x="374650" y="5513388"/>
            <a:ext cx="10636250" cy="133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i="1">
                <a:latin typeface="Comic Sans MS" pitchFamily="66" charset="0"/>
              </a:rPr>
              <a:t>protocols define format, order of msgs sent and received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i="1">
                <a:latin typeface="Comic Sans MS" pitchFamily="66" charset="0"/>
              </a:rPr>
              <a:t>among network entities and actions taken on msg </a:t>
            </a:r>
          </a:p>
          <a:p>
            <a:pPr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None/>
            </a:pPr>
            <a:r>
              <a:rPr lang="en-US" i="1">
                <a:latin typeface="Comic Sans MS" pitchFamily="66" charset="0"/>
              </a:rPr>
              <a:t>transmission, receipt</a:t>
            </a:r>
            <a:r>
              <a:rPr lang="en-US" i="1">
                <a:solidFill>
                  <a:srgbClr val="FF0000"/>
                </a:solidFill>
                <a:latin typeface="Comic Sans MS" pitchFamily="66" charset="0"/>
              </a:rPr>
              <a:t> 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235CD77-4842-4EE9-82BA-E977E247A84D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373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The OSI Reference Model</a:t>
            </a:r>
            <a:endParaRPr lang="sv-SE" smtClean="0"/>
          </a:p>
        </p:txBody>
      </p:sp>
      <p:sp>
        <p:nvSpPr>
          <p:cNvPr id="7373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GB" sz="2400" smtClean="0"/>
              <a:t>ISO (International Standards Organization) defines the OSI (Open Systems Inerconnect) model to help vendors create interoperable network</a:t>
            </a:r>
            <a:r>
              <a:rPr lang="sv-SE" sz="2400" smtClean="0"/>
              <a:t> </a:t>
            </a:r>
            <a:r>
              <a:rPr lang="en-GB" sz="2400" smtClean="0"/>
              <a:t>implementation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Reduce the problem into smaller and more manageable problems: </a:t>
            </a:r>
            <a:r>
              <a:rPr lang="en-GB" sz="2400" smtClean="0">
                <a:solidFill>
                  <a:srgbClr val="FF0000"/>
                </a:solidFill>
              </a:rPr>
              <a:t>7 layers</a:t>
            </a:r>
            <a:r>
              <a:rPr lang="sv-SE" sz="2400" smtClean="0">
                <a:solidFill>
                  <a:srgbClr val="FF0000"/>
                </a:solidFill>
              </a:rPr>
              <a:t> </a:t>
            </a:r>
          </a:p>
          <a:p>
            <a:pPr lvl="1">
              <a:lnSpc>
                <a:spcPct val="90000"/>
              </a:lnSpc>
            </a:pPr>
            <a:r>
              <a:rPr lang="sv-SE" sz="2000" smtClean="0"/>
              <a:t>a</a:t>
            </a:r>
            <a:r>
              <a:rPr lang="en-GB" sz="2000" smtClean="0"/>
              <a:t> layer should be created where a different level of abstraction is needed;</a:t>
            </a:r>
            <a:r>
              <a:rPr lang="sv-SE" sz="2000" smtClean="0"/>
              <a:t> </a:t>
            </a:r>
            <a:r>
              <a:rPr lang="en-GB" sz="2000" smtClean="0"/>
              <a:t>each layer should perform a well defined function</a:t>
            </a:r>
            <a:r>
              <a:rPr lang="sv-SE" sz="2000" smtClean="0"/>
              <a:t>)</a:t>
            </a:r>
            <a:endParaRPr lang="en-GB" sz="2000" smtClean="0"/>
          </a:p>
          <a:p>
            <a:pPr lvl="1">
              <a:lnSpc>
                <a:spcPct val="90000"/>
              </a:lnSpc>
            </a:pPr>
            <a:r>
              <a:rPr lang="en-GB" sz="2000" smtClean="0"/>
              <a:t>The function of each layer should be chosen with an eye toward defining</a:t>
            </a:r>
            <a:r>
              <a:rPr lang="sv-SE" sz="2000" smtClean="0"/>
              <a:t> </a:t>
            </a:r>
            <a:r>
              <a:rPr lang="en-GB" sz="2000" smtClean="0"/>
              <a:t>internationally </a:t>
            </a:r>
            <a:r>
              <a:rPr lang="en-GB" sz="2000" smtClean="0">
                <a:solidFill>
                  <a:srgbClr val="FF0000"/>
                </a:solidFill>
              </a:rPr>
              <a:t>standardized</a:t>
            </a:r>
            <a:r>
              <a:rPr lang="en-GB" sz="2000" smtClean="0"/>
              <a:t> protocols</a:t>
            </a:r>
          </a:p>
          <a:p>
            <a:pPr>
              <a:lnSpc>
                <a:spcPct val="90000"/>
              </a:lnSpc>
            </a:pPr>
            <a:endParaRPr lang="en-GB" sz="2400" smtClean="0"/>
          </a:p>
          <a:p>
            <a:pPr>
              <a:lnSpc>
                <a:spcPct val="90000"/>
              </a:lnSpc>
            </a:pPr>
            <a:r>
              <a:rPr lang="en-GB" sz="2400" smtClean="0"/>
              <a:t>``X dot" series (X.25, X. 400, X.500) OSI model implementation</a:t>
            </a:r>
            <a:r>
              <a:rPr lang="sv-SE" sz="2400" smtClean="0"/>
              <a:t> </a:t>
            </a:r>
            <a:r>
              <a:rPr lang="en-GB" sz="2400" smtClean="0"/>
              <a:t>(protocol stack)</a:t>
            </a: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475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1F2A188-4F6F-49AD-A35A-0437E602A3D9}" type="slidenum">
              <a:rPr lang="en-US" smtClean="0"/>
              <a:pPr/>
              <a:t>52</a:t>
            </a:fld>
            <a:endParaRPr lang="en-US" smtClean="0"/>
          </a:p>
        </p:txBody>
      </p:sp>
      <p:sp>
        <p:nvSpPr>
          <p:cNvPr id="74756" name="Rectangle 2"/>
          <p:cNvSpPr>
            <a:spLocks noChangeArrowheads="1"/>
          </p:cNvSpPr>
          <p:nvPr/>
        </p:nvSpPr>
        <p:spPr bwMode="auto">
          <a:xfrm>
            <a:off x="6578600" y="1714500"/>
            <a:ext cx="1892300" cy="3530600"/>
          </a:xfrm>
          <a:prstGeom prst="rect">
            <a:avLst/>
          </a:prstGeom>
          <a:solidFill>
            <a:schemeClr val="accent2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4757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 stack</a:t>
            </a:r>
          </a:p>
        </p:txBody>
      </p:sp>
      <p:sp>
        <p:nvSpPr>
          <p:cNvPr id="74758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790700"/>
            <a:ext cx="5905500" cy="3530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application: </a:t>
            </a:r>
            <a:r>
              <a:rPr lang="en-US" sz="2400" smtClean="0"/>
              <a:t>ftp, smtp, http, etc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transport:</a:t>
            </a:r>
            <a:r>
              <a:rPr lang="en-US" sz="2400" smtClean="0"/>
              <a:t> </a:t>
            </a:r>
            <a:r>
              <a:rPr lang="en-US" sz="2400" u="sng" smtClean="0"/>
              <a:t>tcp, udp</a:t>
            </a:r>
            <a:r>
              <a:rPr lang="en-US" sz="2400" smtClean="0"/>
              <a:t>, …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network:</a:t>
            </a:r>
            <a:r>
              <a:rPr lang="en-US" sz="2400" smtClean="0"/>
              <a:t> </a:t>
            </a:r>
            <a:r>
              <a:rPr lang="en-US" sz="2400" u="sng" smtClean="0"/>
              <a:t>routing of datagrams </a:t>
            </a:r>
            <a:r>
              <a:rPr lang="en-US" sz="2400" smtClean="0"/>
              <a:t>from source to destination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ip, routing protocols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link:</a:t>
            </a:r>
            <a:r>
              <a:rPr lang="en-US" sz="2400" smtClean="0"/>
              <a:t> data transfer between neighboring  network elements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ppp, ethernet</a:t>
            </a:r>
          </a:p>
          <a:p>
            <a:pPr>
              <a:lnSpc>
                <a:spcPct val="90000"/>
              </a:lnSpc>
            </a:pPr>
            <a:r>
              <a:rPr lang="en-US" sz="2400" smtClean="0">
                <a:solidFill>
                  <a:srgbClr val="FF0000"/>
                </a:solidFill>
              </a:rPr>
              <a:t>physical:</a:t>
            </a:r>
            <a:r>
              <a:rPr lang="en-US" sz="2400" smtClean="0"/>
              <a:t> bits “on the wire”</a:t>
            </a:r>
          </a:p>
        </p:txBody>
      </p:sp>
      <p:grpSp>
        <p:nvGrpSpPr>
          <p:cNvPr id="74759" name="Group 5"/>
          <p:cNvGrpSpPr>
            <a:grpSpLocks/>
          </p:cNvGrpSpPr>
          <p:nvPr/>
        </p:nvGrpSpPr>
        <p:grpSpPr bwMode="auto">
          <a:xfrm>
            <a:off x="6508750" y="1828800"/>
            <a:ext cx="1898650" cy="3530600"/>
            <a:chOff x="3076" y="888"/>
            <a:chExt cx="1196" cy="2224"/>
          </a:xfrm>
        </p:grpSpPr>
        <p:sp>
          <p:nvSpPr>
            <p:cNvPr id="74760" name="Rectangle 6"/>
            <p:cNvSpPr>
              <a:spLocks noChangeArrowheads="1"/>
            </p:cNvSpPr>
            <p:nvPr/>
          </p:nvSpPr>
          <p:spPr bwMode="auto">
            <a:xfrm>
              <a:off x="3080" y="888"/>
              <a:ext cx="1192" cy="2224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chemeClr val="accent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1" name="Text Box 7"/>
            <p:cNvSpPr txBox="1">
              <a:spLocks noChangeArrowheads="1"/>
            </p:cNvSpPr>
            <p:nvPr/>
          </p:nvSpPr>
          <p:spPr bwMode="auto">
            <a:xfrm>
              <a:off x="3150" y="949"/>
              <a:ext cx="1070" cy="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endParaRPr lang="en-US">
                <a:latin typeface="Comic Sans MS" pitchFamily="66" charset="0"/>
              </a:endParaRP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74762" name="Line 8"/>
            <p:cNvSpPr>
              <a:spLocks noChangeShapeType="1"/>
            </p:cNvSpPr>
            <p:nvPr/>
          </p:nvSpPr>
          <p:spPr bwMode="auto">
            <a:xfrm>
              <a:off x="3076" y="132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3" name="Line 9"/>
            <p:cNvSpPr>
              <a:spLocks noChangeShapeType="1"/>
            </p:cNvSpPr>
            <p:nvPr/>
          </p:nvSpPr>
          <p:spPr bwMode="auto">
            <a:xfrm>
              <a:off x="3076" y="1768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4" name="Line 10"/>
            <p:cNvSpPr>
              <a:spLocks noChangeShapeType="1"/>
            </p:cNvSpPr>
            <p:nvPr/>
          </p:nvSpPr>
          <p:spPr bwMode="auto">
            <a:xfrm>
              <a:off x="3076" y="2216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4765" name="Line 11"/>
            <p:cNvSpPr>
              <a:spLocks noChangeShapeType="1"/>
            </p:cNvSpPr>
            <p:nvPr/>
          </p:nvSpPr>
          <p:spPr bwMode="auto">
            <a:xfrm>
              <a:off x="3076" y="2664"/>
              <a:ext cx="1188" cy="0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577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C8B7978-C184-44BB-90BA-07D0A76C2BA3}" type="slidenum">
              <a:rPr lang="en-US" smtClean="0"/>
              <a:pPr/>
              <a:t>53</a:t>
            </a:fld>
            <a:endParaRPr lang="en-US" smtClean="0"/>
          </a:p>
        </p:txBody>
      </p:sp>
      <p:sp>
        <p:nvSpPr>
          <p:cNvPr id="75780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Internet protocol stack</a:t>
            </a:r>
          </a:p>
        </p:txBody>
      </p:sp>
      <p:sp>
        <p:nvSpPr>
          <p:cNvPr id="75781" name="Rectangle 4"/>
          <p:cNvSpPr>
            <a:spLocks noGrp="1" noChangeArrowheads="1"/>
          </p:cNvSpPr>
          <p:nvPr>
            <p:ph type="body" sz="half" idx="1"/>
          </p:nvPr>
        </p:nvSpPr>
        <p:spPr>
          <a:xfrm>
            <a:off x="584200" y="1790700"/>
            <a:ext cx="5905500" cy="3530600"/>
          </a:xfrm>
        </p:spPr>
        <p:txBody>
          <a:bodyPr/>
          <a:lstStyle/>
          <a:p>
            <a:endParaRPr lang="en-US" sz="2000" smtClean="0"/>
          </a:p>
          <a:p>
            <a:endParaRPr lang="en-US" sz="2000" smtClean="0"/>
          </a:p>
        </p:txBody>
      </p:sp>
      <p:sp>
        <p:nvSpPr>
          <p:cNvPr id="75782" name="Text Box 12"/>
          <p:cNvSpPr txBox="1">
            <a:spLocks noChangeArrowheads="1"/>
          </p:cNvSpPr>
          <p:nvPr/>
        </p:nvSpPr>
        <p:spPr bwMode="auto">
          <a:xfrm>
            <a:off x="584200" y="1473200"/>
            <a:ext cx="6921500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Architecture simple but not as good as OSI‘s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>
                <a:latin typeface="Comic Sans MS" pitchFamily="66" charset="0"/>
              </a:rPr>
              <a:t>no clear distinction between interface-design and implementations;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>
                <a:latin typeface="Comic Sans MS" pitchFamily="66" charset="0"/>
              </a:rPr>
              <a:t> hard to re-implement certain layers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endParaRPr lang="en-US" sz="1800">
              <a:latin typeface="Comic Sans MS" pitchFamily="66" charset="0"/>
            </a:endParaRPr>
          </a:p>
          <a:p>
            <a:pPr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Char char="r"/>
            </a:pPr>
            <a:r>
              <a:rPr lang="en-US" sz="2000">
                <a:latin typeface="Comic Sans MS" pitchFamily="66" charset="0"/>
              </a:rPr>
              <a:t>Successful protocol suite (</a:t>
            </a:r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de-facto standard</a:t>
            </a:r>
            <a:r>
              <a:rPr lang="en-US" sz="2000">
                <a:latin typeface="Comic Sans MS" pitchFamily="66" charset="0"/>
              </a:rPr>
              <a:t>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>
                <a:latin typeface="Comic Sans MS" pitchFamily="66" charset="0"/>
              </a:rPr>
              <a:t>was there when needed (OSI implementations were too complicated)</a:t>
            </a:r>
          </a:p>
          <a:p>
            <a:pPr lvl="1">
              <a:lnSpc>
                <a:spcPct val="90000"/>
              </a:lnSpc>
              <a:spcBef>
                <a:spcPct val="20000"/>
              </a:spcBef>
              <a:buClr>
                <a:schemeClr val="accent2"/>
              </a:buClr>
              <a:buSzPct val="75000"/>
              <a:buFont typeface="ZapfDingbats" pitchFamily="82" charset="2"/>
              <a:buChar char="m"/>
            </a:pPr>
            <a:r>
              <a:rPr lang="en-US" sz="1800">
                <a:latin typeface="Comic Sans MS" pitchFamily="66" charset="0"/>
              </a:rPr>
              <a:t>freely distributed with UNIX</a:t>
            </a:r>
          </a:p>
          <a:p>
            <a:pPr>
              <a:spcBef>
                <a:spcPct val="50000"/>
              </a:spcBef>
            </a:pPr>
            <a:endParaRPr lang="en-GB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355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D403883-6EBB-443E-A4BF-2DDB89EA94CD}" type="slidenum">
              <a:rPr lang="en-US" smtClean="0"/>
              <a:pPr/>
              <a:t>54</a:t>
            </a:fld>
            <a:endParaRPr lang="en-US" smtClean="0"/>
          </a:p>
        </p:txBody>
      </p:sp>
      <p:sp>
        <p:nvSpPr>
          <p:cNvPr id="2356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Layering: logical communication </a:t>
            </a:r>
            <a:endParaRPr lang="en-US" smtClean="0"/>
          </a:p>
        </p:txBody>
      </p:sp>
      <p:grpSp>
        <p:nvGrpSpPr>
          <p:cNvPr id="23561" name="Group 3"/>
          <p:cNvGrpSpPr>
            <a:grpSpLocks/>
          </p:cNvGrpSpPr>
          <p:nvPr/>
        </p:nvGrpSpPr>
        <p:grpSpPr bwMode="auto">
          <a:xfrm>
            <a:off x="3001963" y="1601788"/>
            <a:ext cx="5943600" cy="4451350"/>
            <a:chOff x="1091" y="1052"/>
            <a:chExt cx="3768" cy="2833"/>
          </a:xfrm>
        </p:grpSpPr>
        <p:sp>
          <p:nvSpPr>
            <p:cNvPr id="23602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603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23556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23556" name="ClipArt" r:id="rId3" imgW="1305000" imgH="1085760" progId="MS_ClipArt_Gallery.2">
                  <p:embed/>
                </p:oleObj>
              </a:graphicData>
            </a:graphic>
          </p:graphicFrame>
          <p:graphicFrame>
            <p:nvGraphicFramePr>
              <p:cNvPr id="23557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23557" name="ClipArt" r:id="rId4" imgW="676440" imgH="485640" progId="MS_ClipArt_Gallery.2">
                  <p:embed/>
                </p:oleObj>
              </a:graphicData>
            </a:graphic>
          </p:graphicFrame>
          <p:sp>
            <p:nvSpPr>
              <p:cNvPr id="23652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4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23554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23554" name="ClipArt" r:id="rId5" imgW="1305000" imgH="1085760" progId="MS_ClipArt_Gallery.2">
                  <p:embed/>
                </p:oleObj>
              </a:graphicData>
            </a:graphic>
          </p:graphicFrame>
          <p:graphicFrame>
            <p:nvGraphicFramePr>
              <p:cNvPr id="23555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23555" name="ClipArt" r:id="rId6" imgW="676440" imgH="485640" progId="MS_ClipArt_Gallery.2">
                  <p:embed/>
                </p:oleObj>
              </a:graphicData>
            </a:graphic>
          </p:graphicFrame>
          <p:sp>
            <p:nvSpPr>
              <p:cNvPr id="23651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5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23648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9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50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6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23640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1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2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3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4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5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6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47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07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23637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8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9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3608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09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0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1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2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3613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3614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23629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0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1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2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3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4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5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36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615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3616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7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8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19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3620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3621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362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7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8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3622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362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4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3625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12" name="Group 59"/>
          <p:cNvGrpSpPr>
            <a:grpSpLocks/>
          </p:cNvGrpSpPr>
          <p:nvPr/>
        </p:nvGrpSpPr>
        <p:grpSpPr bwMode="auto">
          <a:xfrm>
            <a:off x="3302000" y="1362075"/>
            <a:ext cx="5514975" cy="4471988"/>
            <a:chOff x="1291" y="897"/>
            <a:chExt cx="3496" cy="2847"/>
          </a:xfrm>
        </p:grpSpPr>
        <p:grpSp>
          <p:nvGrpSpPr>
            <p:cNvPr id="23564" name="Group 60"/>
            <p:cNvGrpSpPr>
              <a:grpSpLocks/>
            </p:cNvGrpSpPr>
            <p:nvPr/>
          </p:nvGrpSpPr>
          <p:grpSpPr bwMode="auto">
            <a:xfrm>
              <a:off x="1341" y="897"/>
              <a:ext cx="849" cy="965"/>
              <a:chOff x="186" y="1425"/>
              <a:chExt cx="849" cy="965"/>
            </a:xfrm>
          </p:grpSpPr>
          <p:sp>
            <p:nvSpPr>
              <p:cNvPr id="23595" name="Rectangle 61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6" name="Rectangle 62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7" name="Text Box 63"/>
              <p:cNvSpPr txBox="1">
                <a:spLocks noChangeArrowheads="1"/>
              </p:cNvSpPr>
              <p:nvPr/>
            </p:nvSpPr>
            <p:spPr bwMode="auto">
              <a:xfrm>
                <a:off x="186" y="1457"/>
                <a:ext cx="836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98" name="Line 64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9" name="Line 65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0" name="Line 66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601" name="Line 67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5" name="Group 68"/>
            <p:cNvGrpSpPr>
              <a:grpSpLocks/>
            </p:cNvGrpSpPr>
            <p:nvPr/>
          </p:nvGrpSpPr>
          <p:grpSpPr bwMode="auto">
            <a:xfrm>
              <a:off x="1291" y="1985"/>
              <a:ext cx="850" cy="967"/>
              <a:chOff x="185" y="1425"/>
              <a:chExt cx="850" cy="967"/>
            </a:xfrm>
          </p:grpSpPr>
          <p:sp>
            <p:nvSpPr>
              <p:cNvPr id="23588" name="Rectangle 69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9" name="Rectangle 70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0" name="Text Box 71"/>
              <p:cNvSpPr txBox="1">
                <a:spLocks noChangeArrowheads="1"/>
              </p:cNvSpPr>
              <p:nvPr/>
            </p:nvSpPr>
            <p:spPr bwMode="auto">
              <a:xfrm>
                <a:off x="185" y="1459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91" name="Line 72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2" name="Line 73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3" name="Line 74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94" name="Line 75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6" name="Group 76"/>
            <p:cNvGrpSpPr>
              <a:grpSpLocks/>
            </p:cNvGrpSpPr>
            <p:nvPr/>
          </p:nvGrpSpPr>
          <p:grpSpPr bwMode="auto">
            <a:xfrm>
              <a:off x="2814" y="2781"/>
              <a:ext cx="850" cy="963"/>
              <a:chOff x="185" y="1425"/>
              <a:chExt cx="850" cy="963"/>
            </a:xfrm>
          </p:grpSpPr>
          <p:sp>
            <p:nvSpPr>
              <p:cNvPr id="23581" name="Rectangle 77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2" name="Rectangle 78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3" name="Text Box 79"/>
              <p:cNvSpPr txBox="1">
                <a:spLocks noChangeArrowheads="1"/>
              </p:cNvSpPr>
              <p:nvPr/>
            </p:nvSpPr>
            <p:spPr bwMode="auto">
              <a:xfrm>
                <a:off x="185" y="1455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84" name="Line 80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5" name="Line 81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6" name="Line 82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7" name="Line 83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7" name="Group 84"/>
            <p:cNvGrpSpPr>
              <a:grpSpLocks/>
            </p:cNvGrpSpPr>
            <p:nvPr/>
          </p:nvGrpSpPr>
          <p:grpSpPr bwMode="auto">
            <a:xfrm>
              <a:off x="3937" y="2777"/>
              <a:ext cx="850" cy="965"/>
              <a:chOff x="185" y="1425"/>
              <a:chExt cx="850" cy="965"/>
            </a:xfrm>
          </p:grpSpPr>
          <p:sp>
            <p:nvSpPr>
              <p:cNvPr id="23574" name="Rectangle 85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5" name="Rectangle 86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6" name="Text Box 87"/>
              <p:cNvSpPr txBox="1">
                <a:spLocks noChangeArrowheads="1"/>
              </p:cNvSpPr>
              <p:nvPr/>
            </p:nvSpPr>
            <p:spPr bwMode="auto">
              <a:xfrm>
                <a:off x="185" y="1457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77" name="Line 88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8" name="Line 89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9" name="Line 90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80" name="Line 91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3568" name="Group 92"/>
            <p:cNvGrpSpPr>
              <a:grpSpLocks/>
            </p:cNvGrpSpPr>
            <p:nvPr/>
          </p:nvGrpSpPr>
          <p:grpSpPr bwMode="auto">
            <a:xfrm>
              <a:off x="3341" y="1815"/>
              <a:ext cx="832" cy="615"/>
              <a:chOff x="4369" y="791"/>
              <a:chExt cx="832" cy="615"/>
            </a:xfrm>
          </p:grpSpPr>
          <p:sp>
            <p:nvSpPr>
              <p:cNvPr id="23569" name="Rectangle 93"/>
              <p:cNvSpPr>
                <a:spLocks noChangeArrowheads="1"/>
              </p:cNvSpPr>
              <p:nvPr/>
            </p:nvSpPr>
            <p:spPr bwMode="auto">
              <a:xfrm>
                <a:off x="4403" y="791"/>
                <a:ext cx="798" cy="5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0" name="Rectangle 94"/>
              <p:cNvSpPr>
                <a:spLocks noChangeArrowheads="1"/>
              </p:cNvSpPr>
              <p:nvPr/>
            </p:nvSpPr>
            <p:spPr bwMode="auto">
              <a:xfrm>
                <a:off x="4369" y="830"/>
                <a:ext cx="798" cy="5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1" name="Text Box 95"/>
              <p:cNvSpPr txBox="1">
                <a:spLocks noChangeArrowheads="1"/>
              </p:cNvSpPr>
              <p:nvPr/>
            </p:nvSpPr>
            <p:spPr bwMode="auto">
              <a:xfrm>
                <a:off x="4437" y="823"/>
                <a:ext cx="664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3572" name="Line 96"/>
              <p:cNvSpPr>
                <a:spLocks noChangeShapeType="1"/>
              </p:cNvSpPr>
              <p:nvPr/>
            </p:nvSpPr>
            <p:spPr bwMode="auto">
              <a:xfrm flipV="1">
                <a:off x="4370" y="103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3573" name="Line 97"/>
              <p:cNvSpPr>
                <a:spLocks noChangeShapeType="1"/>
              </p:cNvSpPr>
              <p:nvPr/>
            </p:nvSpPr>
            <p:spPr bwMode="auto">
              <a:xfrm flipV="1">
                <a:off x="4382" y="121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3563" name="Rectangle 98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97000"/>
            <a:ext cx="2743200" cy="4648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/>
              <a:t>Each layer: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distributed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“entities” implement layer functions at each node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entities perform actions, exchange messages with peers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458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1A8A30D-0E63-4B0C-A973-C0B5C1EDA196}" type="slidenum">
              <a:rPr lang="en-US" smtClean="0"/>
              <a:pPr/>
              <a:t>55</a:t>
            </a:fld>
            <a:endParaRPr lang="en-US" smtClean="0"/>
          </a:p>
        </p:txBody>
      </p:sp>
      <p:sp>
        <p:nvSpPr>
          <p:cNvPr id="24582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382000" cy="1143000"/>
          </a:xfrm>
        </p:spPr>
        <p:txBody>
          <a:bodyPr/>
          <a:lstStyle/>
          <a:p>
            <a:r>
              <a:rPr lang="en-US" sz="3200" smtClean="0"/>
              <a:t>Layering: </a:t>
            </a:r>
            <a:r>
              <a:rPr lang="en-US" sz="3200" i="1" smtClean="0"/>
              <a:t>logical </a:t>
            </a:r>
            <a:r>
              <a:rPr lang="en-US" sz="3200" smtClean="0"/>
              <a:t>communication </a:t>
            </a:r>
            <a:endParaRPr lang="en-US" smtClean="0"/>
          </a:p>
        </p:txBody>
      </p:sp>
      <p:sp>
        <p:nvSpPr>
          <p:cNvPr id="24583" name="Freeform 3"/>
          <p:cNvSpPr>
            <a:spLocks/>
          </p:cNvSpPr>
          <p:nvPr/>
        </p:nvSpPr>
        <p:spPr bwMode="auto">
          <a:xfrm>
            <a:off x="3001963" y="1601788"/>
            <a:ext cx="5943600" cy="445135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66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4578" name="Object 4"/>
          <p:cNvGraphicFramePr>
            <a:graphicFrameLocks noChangeAspect="1"/>
          </p:cNvGraphicFramePr>
          <p:nvPr/>
        </p:nvGraphicFramePr>
        <p:xfrm>
          <a:off x="3362325" y="1952625"/>
          <a:ext cx="1323975" cy="892175"/>
        </p:xfrm>
        <a:graphic>
          <a:graphicData uri="http://schemas.openxmlformats.org/presentationml/2006/ole">
            <p:oleObj spid="_x0000_s24578" name="ClipArt" r:id="rId3" imgW="1305000" imgH="1085760" progId="MS_ClipArt_Gallery.2">
              <p:embed/>
            </p:oleObj>
          </a:graphicData>
        </a:graphic>
      </p:graphicFrame>
      <p:sp>
        <p:nvSpPr>
          <p:cNvPr id="24584" name="Line 5"/>
          <p:cNvSpPr>
            <a:spLocks noChangeShapeType="1"/>
          </p:cNvSpPr>
          <p:nvPr/>
        </p:nvSpPr>
        <p:spPr bwMode="auto">
          <a:xfrm flipV="1">
            <a:off x="4654550" y="2628900"/>
            <a:ext cx="363538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4579" name="Object 6"/>
          <p:cNvGraphicFramePr>
            <a:graphicFrameLocks noChangeAspect="1"/>
          </p:cNvGraphicFramePr>
          <p:nvPr/>
        </p:nvGraphicFramePr>
        <p:xfrm>
          <a:off x="3362325" y="3619500"/>
          <a:ext cx="1323975" cy="893763"/>
        </p:xfrm>
        <a:graphic>
          <a:graphicData uri="http://schemas.openxmlformats.org/presentationml/2006/ole">
            <p:oleObj spid="_x0000_s24579" name="ClipArt" r:id="rId4" imgW="1305000" imgH="1085760" progId="MS_ClipArt_Gallery.2">
              <p:embed/>
            </p:oleObj>
          </a:graphicData>
        </a:graphic>
      </p:graphicFrame>
      <p:sp>
        <p:nvSpPr>
          <p:cNvPr id="24585" name="Line 7"/>
          <p:cNvSpPr>
            <a:spLocks noChangeShapeType="1"/>
          </p:cNvSpPr>
          <p:nvPr/>
        </p:nvSpPr>
        <p:spPr bwMode="auto">
          <a:xfrm flipV="1">
            <a:off x="4654550" y="4297363"/>
            <a:ext cx="363538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86" name="Group 8"/>
          <p:cNvGrpSpPr>
            <a:grpSpLocks/>
          </p:cNvGrpSpPr>
          <p:nvPr/>
        </p:nvGrpSpPr>
        <p:grpSpPr bwMode="auto">
          <a:xfrm>
            <a:off x="5062538" y="2995613"/>
            <a:ext cx="165100" cy="600075"/>
            <a:chOff x="3842" y="406"/>
            <a:chExt cx="51" cy="167"/>
          </a:xfrm>
        </p:grpSpPr>
        <p:sp>
          <p:nvSpPr>
            <p:cNvPr id="24690" name="Oval 9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91" name="Oval 10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92" name="Oval 11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87" name="Group 12"/>
          <p:cNvGrpSpPr>
            <a:grpSpLocks/>
          </p:cNvGrpSpPr>
          <p:nvPr/>
        </p:nvGrpSpPr>
        <p:grpSpPr bwMode="auto">
          <a:xfrm>
            <a:off x="6056313" y="4433888"/>
            <a:ext cx="666750" cy="1106487"/>
            <a:chOff x="4180" y="783"/>
            <a:chExt cx="150" cy="307"/>
          </a:xfrm>
        </p:grpSpPr>
        <p:sp>
          <p:nvSpPr>
            <p:cNvPr id="24682" name="AutoShape 13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3" name="Rectangle 14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4" name="Rectangle 15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5" name="AutoShape 16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6" name="Line 17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7" name="Line 18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8" name="Rectangle 19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9" name="Rectangle 20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88" name="Group 21"/>
          <p:cNvGrpSpPr>
            <a:grpSpLocks/>
          </p:cNvGrpSpPr>
          <p:nvPr/>
        </p:nvGrpSpPr>
        <p:grpSpPr bwMode="auto">
          <a:xfrm rot="-5400000">
            <a:off x="7066756" y="4606132"/>
            <a:ext cx="227013" cy="742950"/>
            <a:chOff x="3842" y="406"/>
            <a:chExt cx="51" cy="167"/>
          </a:xfrm>
        </p:grpSpPr>
        <p:sp>
          <p:nvSpPr>
            <p:cNvPr id="24679" name="Oval 22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0" name="Oval 23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81" name="Oval 24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4589" name="Line 25"/>
          <p:cNvSpPr>
            <a:spLocks noChangeShapeType="1"/>
          </p:cNvSpPr>
          <p:nvPr/>
        </p:nvSpPr>
        <p:spPr bwMode="auto">
          <a:xfrm>
            <a:off x="6489700" y="4175125"/>
            <a:ext cx="15779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0" name="Line 26"/>
          <p:cNvSpPr>
            <a:spLocks noChangeShapeType="1"/>
          </p:cNvSpPr>
          <p:nvPr/>
        </p:nvSpPr>
        <p:spPr bwMode="auto">
          <a:xfrm>
            <a:off x="6500813" y="4165600"/>
            <a:ext cx="4762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1" name="Line 27"/>
          <p:cNvSpPr>
            <a:spLocks noChangeShapeType="1"/>
          </p:cNvSpPr>
          <p:nvPr/>
        </p:nvSpPr>
        <p:spPr bwMode="auto">
          <a:xfrm>
            <a:off x="8078788" y="4160838"/>
            <a:ext cx="317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2" name="Line 28"/>
          <p:cNvSpPr>
            <a:spLocks noChangeShapeType="1"/>
          </p:cNvSpPr>
          <p:nvPr/>
        </p:nvSpPr>
        <p:spPr bwMode="auto">
          <a:xfrm>
            <a:off x="5535613" y="2662238"/>
            <a:ext cx="919162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3" name="Line 29"/>
          <p:cNvSpPr>
            <a:spLocks noChangeShapeType="1"/>
          </p:cNvSpPr>
          <p:nvPr/>
        </p:nvSpPr>
        <p:spPr bwMode="auto">
          <a:xfrm flipV="1">
            <a:off x="5575300" y="3463925"/>
            <a:ext cx="879475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594" name="Line 30"/>
          <p:cNvSpPr>
            <a:spLocks noChangeShapeType="1"/>
          </p:cNvSpPr>
          <p:nvPr/>
        </p:nvSpPr>
        <p:spPr bwMode="auto">
          <a:xfrm flipV="1">
            <a:off x="7253288" y="3703638"/>
            <a:ext cx="476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95" name="Group 31"/>
          <p:cNvGrpSpPr>
            <a:grpSpLocks/>
          </p:cNvGrpSpPr>
          <p:nvPr/>
        </p:nvGrpSpPr>
        <p:grpSpPr bwMode="auto">
          <a:xfrm>
            <a:off x="7662863" y="4397375"/>
            <a:ext cx="666750" cy="1108075"/>
            <a:chOff x="4180" y="783"/>
            <a:chExt cx="150" cy="307"/>
          </a:xfrm>
        </p:grpSpPr>
        <p:sp>
          <p:nvSpPr>
            <p:cNvPr id="24671" name="AutoShape 3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2" name="Rectangle 3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3" name="Rectangle 3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4" name="AutoShape 3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5" name="Line 3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6" name="Line 3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7" name="Rectangle 3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78" name="Rectangle 3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4596" name="Group 40"/>
          <p:cNvGrpSpPr>
            <a:grpSpLocks/>
          </p:cNvGrpSpPr>
          <p:nvPr/>
        </p:nvGrpSpPr>
        <p:grpSpPr bwMode="auto">
          <a:xfrm>
            <a:off x="6408738" y="3076575"/>
            <a:ext cx="1598612" cy="654050"/>
            <a:chOff x="3600" y="219"/>
            <a:chExt cx="360" cy="175"/>
          </a:xfrm>
        </p:grpSpPr>
        <p:sp>
          <p:nvSpPr>
            <p:cNvPr id="24658" name="Oval 4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59" name="Line 4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60" name="Line 4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61" name="Rectangle 4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4662" name="Oval 4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4663" name="Group 4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4668" name="Line 4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9" name="Line 4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70" name="Line 4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64" name="Group 5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4665" name="Line 5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6" name="Line 5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67" name="Line 5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24597" name="Group 54"/>
          <p:cNvGrpSpPr>
            <a:grpSpLocks/>
          </p:cNvGrpSpPr>
          <p:nvPr/>
        </p:nvGrpSpPr>
        <p:grpSpPr bwMode="auto">
          <a:xfrm>
            <a:off x="3302000" y="1362075"/>
            <a:ext cx="5514975" cy="4471988"/>
            <a:chOff x="1291" y="897"/>
            <a:chExt cx="3496" cy="2847"/>
          </a:xfrm>
        </p:grpSpPr>
        <p:grpSp>
          <p:nvGrpSpPr>
            <p:cNvPr id="24620" name="Group 55"/>
            <p:cNvGrpSpPr>
              <a:grpSpLocks/>
            </p:cNvGrpSpPr>
            <p:nvPr/>
          </p:nvGrpSpPr>
          <p:grpSpPr bwMode="auto">
            <a:xfrm>
              <a:off x="1341" y="897"/>
              <a:ext cx="849" cy="965"/>
              <a:chOff x="186" y="1425"/>
              <a:chExt cx="849" cy="965"/>
            </a:xfrm>
          </p:grpSpPr>
          <p:sp>
            <p:nvSpPr>
              <p:cNvPr id="24651" name="Rectangle 56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2" name="Rectangle 57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3" name="Text Box 58"/>
              <p:cNvSpPr txBox="1">
                <a:spLocks noChangeArrowheads="1"/>
              </p:cNvSpPr>
              <p:nvPr/>
            </p:nvSpPr>
            <p:spPr bwMode="auto">
              <a:xfrm>
                <a:off x="186" y="1457"/>
                <a:ext cx="836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54" name="Line 59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5" name="Line 60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6" name="Line 61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7" name="Line 62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1" name="Group 63"/>
            <p:cNvGrpSpPr>
              <a:grpSpLocks/>
            </p:cNvGrpSpPr>
            <p:nvPr/>
          </p:nvGrpSpPr>
          <p:grpSpPr bwMode="auto">
            <a:xfrm>
              <a:off x="1291" y="1985"/>
              <a:ext cx="850" cy="967"/>
              <a:chOff x="185" y="1425"/>
              <a:chExt cx="850" cy="967"/>
            </a:xfrm>
          </p:grpSpPr>
          <p:sp>
            <p:nvSpPr>
              <p:cNvPr id="24644" name="Rectangle 64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5" name="Rectangle 65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6" name="Text Box 66"/>
              <p:cNvSpPr txBox="1">
                <a:spLocks noChangeArrowheads="1"/>
              </p:cNvSpPr>
              <p:nvPr/>
            </p:nvSpPr>
            <p:spPr bwMode="auto">
              <a:xfrm>
                <a:off x="185" y="1459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47" name="Line 67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8" name="Line 68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9" name="Line 69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50" name="Line 70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2" name="Group 71"/>
            <p:cNvGrpSpPr>
              <a:grpSpLocks/>
            </p:cNvGrpSpPr>
            <p:nvPr/>
          </p:nvGrpSpPr>
          <p:grpSpPr bwMode="auto">
            <a:xfrm>
              <a:off x="2814" y="2781"/>
              <a:ext cx="850" cy="963"/>
              <a:chOff x="185" y="1425"/>
              <a:chExt cx="850" cy="963"/>
            </a:xfrm>
          </p:grpSpPr>
          <p:sp>
            <p:nvSpPr>
              <p:cNvPr id="24637" name="Rectangle 72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8" name="Rectangle 73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9" name="Text Box 74"/>
              <p:cNvSpPr txBox="1">
                <a:spLocks noChangeArrowheads="1"/>
              </p:cNvSpPr>
              <p:nvPr/>
            </p:nvSpPr>
            <p:spPr bwMode="auto">
              <a:xfrm>
                <a:off x="185" y="1455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40" name="Line 75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1" name="Line 76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2" name="Line 77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43" name="Line 78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3" name="Group 79"/>
            <p:cNvGrpSpPr>
              <a:grpSpLocks/>
            </p:cNvGrpSpPr>
            <p:nvPr/>
          </p:nvGrpSpPr>
          <p:grpSpPr bwMode="auto">
            <a:xfrm>
              <a:off x="3937" y="2777"/>
              <a:ext cx="850" cy="965"/>
              <a:chOff x="185" y="1425"/>
              <a:chExt cx="850" cy="965"/>
            </a:xfrm>
          </p:grpSpPr>
          <p:sp>
            <p:nvSpPr>
              <p:cNvPr id="24630" name="Rectangle 80"/>
              <p:cNvSpPr>
                <a:spLocks noChangeArrowheads="1"/>
              </p:cNvSpPr>
              <p:nvPr/>
            </p:nvSpPr>
            <p:spPr bwMode="auto">
              <a:xfrm>
                <a:off x="237" y="1425"/>
                <a:ext cx="798" cy="90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1" name="Rectangle 81"/>
              <p:cNvSpPr>
                <a:spLocks noChangeArrowheads="1"/>
              </p:cNvSpPr>
              <p:nvPr/>
            </p:nvSpPr>
            <p:spPr bwMode="auto">
              <a:xfrm>
                <a:off x="207" y="1464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2" name="Text Box 82"/>
              <p:cNvSpPr txBox="1">
                <a:spLocks noChangeArrowheads="1"/>
              </p:cNvSpPr>
              <p:nvPr/>
            </p:nvSpPr>
            <p:spPr bwMode="auto">
              <a:xfrm>
                <a:off x="185" y="1457"/>
                <a:ext cx="835" cy="9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transport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33" name="Line 83"/>
              <p:cNvSpPr>
                <a:spLocks noChangeShapeType="1"/>
              </p:cNvSpPr>
              <p:nvPr/>
            </p:nvSpPr>
            <p:spPr bwMode="auto">
              <a:xfrm flipV="1">
                <a:off x="204" y="166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4" name="Line 84"/>
              <p:cNvSpPr>
                <a:spLocks noChangeShapeType="1"/>
              </p:cNvSpPr>
              <p:nvPr/>
            </p:nvSpPr>
            <p:spPr bwMode="auto">
              <a:xfrm flipV="1">
                <a:off x="216" y="1845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5" name="Line 85"/>
              <p:cNvSpPr>
                <a:spLocks noChangeShapeType="1"/>
              </p:cNvSpPr>
              <p:nvPr/>
            </p:nvSpPr>
            <p:spPr bwMode="auto">
              <a:xfrm flipV="1">
                <a:off x="216" y="200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36" name="Line 86"/>
              <p:cNvSpPr>
                <a:spLocks noChangeShapeType="1"/>
              </p:cNvSpPr>
              <p:nvPr/>
            </p:nvSpPr>
            <p:spPr bwMode="auto">
              <a:xfrm flipV="1">
                <a:off x="201" y="2184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4624" name="Group 87"/>
            <p:cNvGrpSpPr>
              <a:grpSpLocks/>
            </p:cNvGrpSpPr>
            <p:nvPr/>
          </p:nvGrpSpPr>
          <p:grpSpPr bwMode="auto">
            <a:xfrm>
              <a:off x="3341" y="1815"/>
              <a:ext cx="832" cy="615"/>
              <a:chOff x="4369" y="791"/>
              <a:chExt cx="832" cy="615"/>
            </a:xfrm>
          </p:grpSpPr>
          <p:sp>
            <p:nvSpPr>
              <p:cNvPr id="24625" name="Rectangle 88"/>
              <p:cNvSpPr>
                <a:spLocks noChangeArrowheads="1"/>
              </p:cNvSpPr>
              <p:nvPr/>
            </p:nvSpPr>
            <p:spPr bwMode="auto">
              <a:xfrm>
                <a:off x="4403" y="791"/>
                <a:ext cx="798" cy="583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6" name="Rectangle 89"/>
              <p:cNvSpPr>
                <a:spLocks noChangeArrowheads="1"/>
              </p:cNvSpPr>
              <p:nvPr/>
            </p:nvSpPr>
            <p:spPr bwMode="auto">
              <a:xfrm>
                <a:off x="4369" y="830"/>
                <a:ext cx="798" cy="56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7" name="Text Box 90"/>
              <p:cNvSpPr txBox="1">
                <a:spLocks noChangeArrowheads="1"/>
              </p:cNvSpPr>
              <p:nvPr/>
            </p:nvSpPr>
            <p:spPr bwMode="auto">
              <a:xfrm>
                <a:off x="4437" y="823"/>
                <a:ext cx="664" cy="58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network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link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4628" name="Line 91"/>
              <p:cNvSpPr>
                <a:spLocks noChangeShapeType="1"/>
              </p:cNvSpPr>
              <p:nvPr/>
            </p:nvSpPr>
            <p:spPr bwMode="auto">
              <a:xfrm flipV="1">
                <a:off x="4370" y="103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4629" name="Line 92"/>
              <p:cNvSpPr>
                <a:spLocks noChangeShapeType="1"/>
              </p:cNvSpPr>
              <p:nvPr/>
            </p:nvSpPr>
            <p:spPr bwMode="auto">
              <a:xfrm flipV="1">
                <a:off x="4382" y="1211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4598" name="Freeform 93"/>
          <p:cNvSpPr>
            <a:spLocks/>
          </p:cNvSpPr>
          <p:nvPr/>
        </p:nvSpPr>
        <p:spPr bwMode="auto">
          <a:xfrm>
            <a:off x="3829050" y="1514475"/>
            <a:ext cx="3724275" cy="3162300"/>
          </a:xfrm>
          <a:custGeom>
            <a:avLst/>
            <a:gdLst>
              <a:gd name="T0" fmla="*/ 2147483647 w 2346"/>
              <a:gd name="T1" fmla="*/ 0 h 1992"/>
              <a:gd name="T2" fmla="*/ 0 w 2346"/>
              <a:gd name="T3" fmla="*/ 2147483647 h 1992"/>
              <a:gd name="T4" fmla="*/ 2147483647 w 2346"/>
              <a:gd name="T5" fmla="*/ 2147483647 h 1992"/>
              <a:gd name="T6" fmla="*/ 2147483647 w 2346"/>
              <a:gd name="T7" fmla="*/ 2147483647 h 1992"/>
              <a:gd name="T8" fmla="*/ 0 60000 65536"/>
              <a:gd name="T9" fmla="*/ 0 60000 65536"/>
              <a:gd name="T10" fmla="*/ 0 60000 65536"/>
              <a:gd name="T11" fmla="*/ 0 60000 65536"/>
              <a:gd name="T12" fmla="*/ 0 w 2346"/>
              <a:gd name="T13" fmla="*/ 0 h 1992"/>
              <a:gd name="T14" fmla="*/ 2346 w 2346"/>
              <a:gd name="T15" fmla="*/ 1992 h 199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346" h="1992">
                <a:moveTo>
                  <a:pt x="12" y="0"/>
                </a:moveTo>
                <a:lnTo>
                  <a:pt x="0" y="288"/>
                </a:lnTo>
                <a:lnTo>
                  <a:pt x="2112" y="1812"/>
                </a:lnTo>
                <a:lnTo>
                  <a:pt x="2346" y="199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599" name="Group 94"/>
          <p:cNvGrpSpPr>
            <a:grpSpLocks/>
          </p:cNvGrpSpPr>
          <p:nvPr/>
        </p:nvGrpSpPr>
        <p:grpSpPr bwMode="auto">
          <a:xfrm>
            <a:off x="7966075" y="4046538"/>
            <a:ext cx="700088" cy="382587"/>
            <a:chOff x="4712" y="2088"/>
            <a:chExt cx="444" cy="244"/>
          </a:xfrm>
        </p:grpSpPr>
        <p:sp>
          <p:nvSpPr>
            <p:cNvPr id="24618" name="Rectangle 95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9" name="Text Box 96"/>
            <p:cNvSpPr txBox="1">
              <a:spLocks noChangeArrowheads="1"/>
            </p:cNvSpPr>
            <p:nvPr/>
          </p:nvSpPr>
          <p:spPr bwMode="auto">
            <a:xfrm>
              <a:off x="4726" y="2098"/>
              <a:ext cx="4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grpSp>
        <p:nvGrpSpPr>
          <p:cNvPr id="24600" name="Group 97"/>
          <p:cNvGrpSpPr>
            <a:grpSpLocks/>
          </p:cNvGrpSpPr>
          <p:nvPr/>
        </p:nvGrpSpPr>
        <p:grpSpPr bwMode="auto">
          <a:xfrm>
            <a:off x="3451225" y="1114425"/>
            <a:ext cx="701675" cy="382588"/>
            <a:chOff x="4712" y="2088"/>
            <a:chExt cx="444" cy="244"/>
          </a:xfrm>
        </p:grpSpPr>
        <p:sp>
          <p:nvSpPr>
            <p:cNvPr id="24616" name="Rectangle 98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7" name="Text Box 99"/>
            <p:cNvSpPr txBox="1">
              <a:spLocks noChangeArrowheads="1"/>
            </p:cNvSpPr>
            <p:nvPr/>
          </p:nvSpPr>
          <p:spPr bwMode="auto">
            <a:xfrm>
              <a:off x="4726" y="2098"/>
              <a:ext cx="419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sp>
        <p:nvSpPr>
          <p:cNvPr id="24601" name="Rectangle 100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97000"/>
            <a:ext cx="2813050" cy="4648200"/>
          </a:xfrm>
          <a:noFill/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mtClean="0">
                <a:solidFill>
                  <a:srgbClr val="FF0000"/>
                </a:solidFill>
              </a:rPr>
              <a:t>E.g.: transport</a:t>
            </a:r>
            <a:endParaRPr lang="en-US" smtClean="0"/>
          </a:p>
          <a:p>
            <a:pPr>
              <a:lnSpc>
                <a:spcPct val="90000"/>
              </a:lnSpc>
            </a:pPr>
            <a:r>
              <a:rPr lang="en-US" sz="2400" smtClean="0"/>
              <a:t>take data from app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add addressing, reliability check info to form “datagram”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send datagram to peer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wait for peer to ack receipt</a:t>
            </a:r>
          </a:p>
          <a:p>
            <a:pPr>
              <a:lnSpc>
                <a:spcPct val="90000"/>
              </a:lnSpc>
            </a:pPr>
            <a:endParaRPr lang="en-US" sz="2400" smtClean="0"/>
          </a:p>
        </p:txBody>
      </p:sp>
      <p:grpSp>
        <p:nvGrpSpPr>
          <p:cNvPr id="24602" name="Group 101"/>
          <p:cNvGrpSpPr>
            <a:grpSpLocks/>
          </p:cNvGrpSpPr>
          <p:nvPr/>
        </p:nvGrpSpPr>
        <p:grpSpPr bwMode="auto">
          <a:xfrm>
            <a:off x="5308600" y="3408363"/>
            <a:ext cx="700088" cy="382587"/>
            <a:chOff x="4712" y="2088"/>
            <a:chExt cx="444" cy="244"/>
          </a:xfrm>
        </p:grpSpPr>
        <p:sp>
          <p:nvSpPr>
            <p:cNvPr id="24614" name="Rectangle 102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5" name="Text Box 103"/>
            <p:cNvSpPr txBox="1">
              <a:spLocks noChangeArrowheads="1"/>
            </p:cNvSpPr>
            <p:nvPr/>
          </p:nvSpPr>
          <p:spPr bwMode="auto">
            <a:xfrm>
              <a:off x="4726" y="2098"/>
              <a:ext cx="420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sp>
        <p:nvSpPr>
          <p:cNvPr id="24603" name="Line 104"/>
          <p:cNvSpPr>
            <a:spLocks noChangeShapeType="1"/>
          </p:cNvSpPr>
          <p:nvPr/>
        </p:nvSpPr>
        <p:spPr bwMode="auto">
          <a:xfrm>
            <a:off x="6019800" y="3752850"/>
            <a:ext cx="285750" cy="2190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4" name="Line 105"/>
          <p:cNvSpPr>
            <a:spLocks noChangeShapeType="1"/>
          </p:cNvSpPr>
          <p:nvPr/>
        </p:nvSpPr>
        <p:spPr bwMode="auto">
          <a:xfrm flipH="1" flipV="1">
            <a:off x="5448300" y="2790825"/>
            <a:ext cx="200025" cy="16192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5" name="Rectangle 106"/>
          <p:cNvSpPr>
            <a:spLocks noChangeArrowheads="1"/>
          </p:cNvSpPr>
          <p:nvPr/>
        </p:nvSpPr>
        <p:spPr bwMode="auto">
          <a:xfrm>
            <a:off x="7524750" y="4714875"/>
            <a:ext cx="1257300" cy="276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transport</a:t>
            </a:r>
            <a:endParaRPr lang="en-US"/>
          </a:p>
        </p:txBody>
      </p:sp>
      <p:sp>
        <p:nvSpPr>
          <p:cNvPr id="24606" name="Rectangle 107"/>
          <p:cNvSpPr>
            <a:spLocks noChangeArrowheads="1"/>
          </p:cNvSpPr>
          <p:nvPr/>
        </p:nvSpPr>
        <p:spPr bwMode="auto">
          <a:xfrm>
            <a:off x="3438525" y="1762125"/>
            <a:ext cx="1257300" cy="276225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sz="2000">
                <a:solidFill>
                  <a:schemeClr val="bg1"/>
                </a:solidFill>
                <a:latin typeface="Comic Sans MS" pitchFamily="66" charset="0"/>
              </a:rPr>
              <a:t>transport</a:t>
            </a:r>
            <a:endParaRPr lang="en-US"/>
          </a:p>
        </p:txBody>
      </p:sp>
      <p:sp>
        <p:nvSpPr>
          <p:cNvPr id="24607" name="Freeform 108"/>
          <p:cNvSpPr>
            <a:spLocks/>
          </p:cNvSpPr>
          <p:nvPr/>
        </p:nvSpPr>
        <p:spPr bwMode="auto">
          <a:xfrm>
            <a:off x="8439150" y="4419600"/>
            <a:ext cx="9525" cy="361950"/>
          </a:xfrm>
          <a:custGeom>
            <a:avLst/>
            <a:gdLst>
              <a:gd name="T0" fmla="*/ 2147483647 w 6"/>
              <a:gd name="T1" fmla="*/ 2147483647 h 228"/>
              <a:gd name="T2" fmla="*/ 0 w 6"/>
              <a:gd name="T3" fmla="*/ 0 h 228"/>
              <a:gd name="T4" fmla="*/ 0 60000 65536"/>
              <a:gd name="T5" fmla="*/ 0 60000 65536"/>
              <a:gd name="T6" fmla="*/ 0 w 6"/>
              <a:gd name="T7" fmla="*/ 0 h 228"/>
              <a:gd name="T8" fmla="*/ 6 w 6"/>
              <a:gd name="T9" fmla="*/ 228 h 228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6" h="228">
                <a:moveTo>
                  <a:pt x="6" y="228"/>
                </a:move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4608" name="Freeform 109"/>
          <p:cNvSpPr>
            <a:spLocks/>
          </p:cNvSpPr>
          <p:nvPr/>
        </p:nvSpPr>
        <p:spPr bwMode="auto">
          <a:xfrm>
            <a:off x="4824413" y="2206625"/>
            <a:ext cx="890587" cy="519113"/>
          </a:xfrm>
          <a:custGeom>
            <a:avLst/>
            <a:gdLst>
              <a:gd name="T0" fmla="*/ 2147483647 w 1122"/>
              <a:gd name="T1" fmla="*/ 2147483647 h 981"/>
              <a:gd name="T2" fmla="*/ 2147483647 w 1122"/>
              <a:gd name="T3" fmla="*/ 1185315659 h 981"/>
              <a:gd name="T4" fmla="*/ 2147483647 w 1122"/>
              <a:gd name="T5" fmla="*/ 0 h 981"/>
              <a:gd name="T6" fmla="*/ 2147483647 w 1122"/>
              <a:gd name="T7" fmla="*/ 2147483647 h 981"/>
              <a:gd name="T8" fmla="*/ 2147483647 w 1122"/>
              <a:gd name="T9" fmla="*/ 2147483647 h 981"/>
              <a:gd name="T10" fmla="*/ 2147483647 w 1122"/>
              <a:gd name="T11" fmla="*/ 2147483647 h 981"/>
              <a:gd name="T12" fmla="*/ 500250319 w 1122"/>
              <a:gd name="T13" fmla="*/ 2147483647 h 981"/>
              <a:gd name="T14" fmla="*/ 2147483647 w 1122"/>
              <a:gd name="T15" fmla="*/ 2147483647 h 981"/>
              <a:gd name="T16" fmla="*/ 2147483647 w 1122"/>
              <a:gd name="T17" fmla="*/ 2147483647 h 981"/>
              <a:gd name="T18" fmla="*/ 2147483647 w 1122"/>
              <a:gd name="T19" fmla="*/ 2147483647 h 981"/>
              <a:gd name="T20" fmla="*/ 2147483647 w 1122"/>
              <a:gd name="T21" fmla="*/ 2147483647 h 981"/>
              <a:gd name="T22" fmla="*/ 2147483647 w 1122"/>
              <a:gd name="T23" fmla="*/ 2147483647 h 981"/>
              <a:gd name="T24" fmla="*/ 2147483647 w 1122"/>
              <a:gd name="T25" fmla="*/ 2147483647 h 981"/>
              <a:gd name="T26" fmla="*/ 2147483647 w 1122"/>
              <a:gd name="T27" fmla="*/ 2147483647 h 981"/>
              <a:gd name="T28" fmla="*/ 2147483647 w 1122"/>
              <a:gd name="T29" fmla="*/ 2147483647 h 981"/>
              <a:gd name="T30" fmla="*/ 2147483647 w 1122"/>
              <a:gd name="T31" fmla="*/ 2147483647 h 981"/>
              <a:gd name="T32" fmla="*/ 2147483647 w 1122"/>
              <a:gd name="T33" fmla="*/ 2147483647 h 981"/>
              <a:gd name="T34" fmla="*/ 2147483647 w 1122"/>
              <a:gd name="T35" fmla="*/ 2147483647 h 981"/>
              <a:gd name="T36" fmla="*/ 2147483647 w 1122"/>
              <a:gd name="T37" fmla="*/ 2147483647 h 981"/>
              <a:gd name="T38" fmla="*/ 2147483647 w 1122"/>
              <a:gd name="T39" fmla="*/ 2147483647 h 981"/>
              <a:gd name="T40" fmla="*/ 2147483647 w 1122"/>
              <a:gd name="T41" fmla="*/ 2147483647 h 981"/>
              <a:gd name="T42" fmla="*/ 2147483647 w 1122"/>
              <a:gd name="T43" fmla="*/ 2147483647 h 981"/>
              <a:gd name="T44" fmla="*/ 2147483647 w 1122"/>
              <a:gd name="T45" fmla="*/ 2147483647 h 981"/>
              <a:gd name="T46" fmla="*/ 2147483647 w 1122"/>
              <a:gd name="T47" fmla="*/ 2147483647 h 981"/>
              <a:gd name="T48" fmla="*/ 2147483647 w 1122"/>
              <a:gd name="T49" fmla="*/ 2147483647 h 981"/>
              <a:gd name="T50" fmla="*/ 2147483647 w 1122"/>
              <a:gd name="T51" fmla="*/ 2147483647 h 981"/>
              <a:gd name="T52" fmla="*/ 2147483647 w 1122"/>
              <a:gd name="T53" fmla="*/ 2147483647 h 981"/>
              <a:gd name="T54" fmla="*/ 2147483647 w 1122"/>
              <a:gd name="T55" fmla="*/ 2147483647 h 981"/>
              <a:gd name="T56" fmla="*/ 2147483647 w 1122"/>
              <a:gd name="T57" fmla="*/ 2147483647 h 981"/>
              <a:gd name="T58" fmla="*/ 2147483647 w 1122"/>
              <a:gd name="T59" fmla="*/ 2147483647 h 981"/>
              <a:gd name="T60" fmla="*/ 2147483647 w 1122"/>
              <a:gd name="T61" fmla="*/ 2147483647 h 981"/>
              <a:gd name="T62" fmla="*/ 2147483647 w 1122"/>
              <a:gd name="T63" fmla="*/ 2147483647 h 981"/>
              <a:gd name="T64" fmla="*/ 2147483647 w 1122"/>
              <a:gd name="T65" fmla="*/ 2147483647 h 981"/>
              <a:gd name="T66" fmla="*/ 2147483647 w 1122"/>
              <a:gd name="T67" fmla="*/ 2147483647 h 981"/>
              <a:gd name="T68" fmla="*/ 2147483647 w 1122"/>
              <a:gd name="T69" fmla="*/ 2147483647 h 981"/>
              <a:gd name="T70" fmla="*/ 2147483647 w 1122"/>
              <a:gd name="T71" fmla="*/ 2147483647 h 981"/>
              <a:gd name="T72" fmla="*/ 2147483647 w 1122"/>
              <a:gd name="T73" fmla="*/ 2147483647 h 981"/>
              <a:gd name="T74" fmla="*/ 2147483647 w 1122"/>
              <a:gd name="T75" fmla="*/ 2147483647 h 981"/>
              <a:gd name="T76" fmla="*/ 2147483647 w 1122"/>
              <a:gd name="T77" fmla="*/ 2147483647 h 981"/>
              <a:gd name="T78" fmla="*/ 2147483647 w 1122"/>
              <a:gd name="T79" fmla="*/ 2147483647 h 981"/>
              <a:gd name="T80" fmla="*/ 2147483647 w 1122"/>
              <a:gd name="T81" fmla="*/ 2147483647 h 981"/>
              <a:gd name="T82" fmla="*/ 2147483647 w 1122"/>
              <a:gd name="T83" fmla="*/ 2147483647 h 981"/>
              <a:gd name="T84" fmla="*/ 2147483647 w 1122"/>
              <a:gd name="T85" fmla="*/ 2147483647 h 981"/>
              <a:gd name="T86" fmla="*/ 2147483647 w 1122"/>
              <a:gd name="T87" fmla="*/ 2147483647 h 981"/>
              <a:gd name="T88" fmla="*/ 2147483647 w 1122"/>
              <a:gd name="T89" fmla="*/ 2147483647 h 981"/>
              <a:gd name="T90" fmla="*/ 2147483647 w 1122"/>
              <a:gd name="T91" fmla="*/ 2147483647 h 981"/>
              <a:gd name="T92" fmla="*/ 2147483647 w 1122"/>
              <a:gd name="T93" fmla="*/ 2147483647 h 981"/>
              <a:gd name="T94" fmla="*/ 2147483647 w 1122"/>
              <a:gd name="T95" fmla="*/ 2147483647 h 981"/>
              <a:gd name="T96" fmla="*/ 2147483647 w 1122"/>
              <a:gd name="T97" fmla="*/ 2147483647 h 981"/>
              <a:gd name="T98" fmla="*/ 2147483647 w 1122"/>
              <a:gd name="T99" fmla="*/ 2147483647 h 981"/>
              <a:gd name="T100" fmla="*/ 2147483647 w 1122"/>
              <a:gd name="T101" fmla="*/ 2147483647 h 981"/>
              <a:gd name="T102" fmla="*/ 2147483647 w 1122"/>
              <a:gd name="T103" fmla="*/ 2147483647 h 981"/>
              <a:gd name="T104" fmla="*/ 2147483647 w 1122"/>
              <a:gd name="T105" fmla="*/ 2147483647 h 981"/>
              <a:gd name="T106" fmla="*/ 2147483647 w 1122"/>
              <a:gd name="T107" fmla="*/ 2147483647 h 981"/>
              <a:gd name="T108" fmla="*/ 2147483647 w 1122"/>
              <a:gd name="T109" fmla="*/ 2147483647 h 981"/>
              <a:gd name="T110" fmla="*/ 2147483647 w 1122"/>
              <a:gd name="T111" fmla="*/ 2147483647 h 9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981"/>
              <a:gd name="T170" fmla="*/ 1122 w 1122"/>
              <a:gd name="T171" fmla="*/ 981 h 9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4609" name="Freeform 110"/>
          <p:cNvSpPr>
            <a:spLocks/>
          </p:cNvSpPr>
          <p:nvPr/>
        </p:nvSpPr>
        <p:spPr bwMode="auto">
          <a:xfrm>
            <a:off x="4495800" y="2047875"/>
            <a:ext cx="3822700" cy="2892425"/>
          </a:xfrm>
          <a:custGeom>
            <a:avLst/>
            <a:gdLst>
              <a:gd name="T0" fmla="*/ 0 w 2408"/>
              <a:gd name="T1" fmla="*/ 0 h 1822"/>
              <a:gd name="T2" fmla="*/ 2147483647 w 2408"/>
              <a:gd name="T3" fmla="*/ 2147483647 h 1822"/>
              <a:gd name="T4" fmla="*/ 2147483647 w 2408"/>
              <a:gd name="T5" fmla="*/ 2147483647 h 1822"/>
              <a:gd name="T6" fmla="*/ 0 60000 65536"/>
              <a:gd name="T7" fmla="*/ 0 60000 65536"/>
              <a:gd name="T8" fmla="*/ 0 60000 65536"/>
              <a:gd name="T9" fmla="*/ 0 w 2408"/>
              <a:gd name="T10" fmla="*/ 0 h 1822"/>
              <a:gd name="T11" fmla="*/ 2408 w 2408"/>
              <a:gd name="T12" fmla="*/ 1822 h 182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408" h="1822">
                <a:moveTo>
                  <a:pt x="0" y="0"/>
                </a:moveTo>
                <a:lnTo>
                  <a:pt x="6" y="126"/>
                </a:lnTo>
                <a:lnTo>
                  <a:pt x="2408" y="1822"/>
                </a:lnTo>
              </a:path>
            </a:pathLst>
          </a:custGeom>
          <a:noFill/>
          <a:ln w="381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4610" name="Group 111"/>
          <p:cNvGrpSpPr>
            <a:grpSpLocks/>
          </p:cNvGrpSpPr>
          <p:nvPr/>
        </p:nvGrpSpPr>
        <p:grpSpPr bwMode="auto">
          <a:xfrm>
            <a:off x="5670550" y="2836863"/>
            <a:ext cx="700088" cy="382587"/>
            <a:chOff x="4712" y="2088"/>
            <a:chExt cx="444" cy="244"/>
          </a:xfrm>
        </p:grpSpPr>
        <p:sp>
          <p:nvSpPr>
            <p:cNvPr id="24612" name="Rectangle 112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4613" name="Text Box 113"/>
            <p:cNvSpPr txBox="1">
              <a:spLocks noChangeArrowheads="1"/>
            </p:cNvSpPr>
            <p:nvPr/>
          </p:nvSpPr>
          <p:spPr bwMode="auto">
            <a:xfrm>
              <a:off x="4726" y="2098"/>
              <a:ext cx="344" cy="2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ack</a:t>
              </a:r>
              <a:endParaRPr lang="en-US"/>
            </a:p>
          </p:txBody>
        </p:sp>
      </p:grpSp>
      <p:sp>
        <p:nvSpPr>
          <p:cNvPr id="24611" name="Freeform 114"/>
          <p:cNvSpPr>
            <a:spLocks/>
          </p:cNvSpPr>
          <p:nvPr/>
        </p:nvSpPr>
        <p:spPr bwMode="auto">
          <a:xfrm>
            <a:off x="4843463" y="3911600"/>
            <a:ext cx="890587" cy="519113"/>
          </a:xfrm>
          <a:custGeom>
            <a:avLst/>
            <a:gdLst>
              <a:gd name="T0" fmla="*/ 2147483647 w 1122"/>
              <a:gd name="T1" fmla="*/ 2147483647 h 981"/>
              <a:gd name="T2" fmla="*/ 2147483647 w 1122"/>
              <a:gd name="T3" fmla="*/ 1185315659 h 981"/>
              <a:gd name="T4" fmla="*/ 2147483647 w 1122"/>
              <a:gd name="T5" fmla="*/ 0 h 981"/>
              <a:gd name="T6" fmla="*/ 2147483647 w 1122"/>
              <a:gd name="T7" fmla="*/ 2147483647 h 981"/>
              <a:gd name="T8" fmla="*/ 2147483647 w 1122"/>
              <a:gd name="T9" fmla="*/ 2147483647 h 981"/>
              <a:gd name="T10" fmla="*/ 2147483647 w 1122"/>
              <a:gd name="T11" fmla="*/ 2147483647 h 981"/>
              <a:gd name="T12" fmla="*/ 500250319 w 1122"/>
              <a:gd name="T13" fmla="*/ 2147483647 h 981"/>
              <a:gd name="T14" fmla="*/ 2147483647 w 1122"/>
              <a:gd name="T15" fmla="*/ 2147483647 h 981"/>
              <a:gd name="T16" fmla="*/ 2147483647 w 1122"/>
              <a:gd name="T17" fmla="*/ 2147483647 h 981"/>
              <a:gd name="T18" fmla="*/ 2147483647 w 1122"/>
              <a:gd name="T19" fmla="*/ 2147483647 h 981"/>
              <a:gd name="T20" fmla="*/ 2147483647 w 1122"/>
              <a:gd name="T21" fmla="*/ 2147483647 h 981"/>
              <a:gd name="T22" fmla="*/ 2147483647 w 1122"/>
              <a:gd name="T23" fmla="*/ 2147483647 h 981"/>
              <a:gd name="T24" fmla="*/ 2147483647 w 1122"/>
              <a:gd name="T25" fmla="*/ 2147483647 h 981"/>
              <a:gd name="T26" fmla="*/ 2147483647 w 1122"/>
              <a:gd name="T27" fmla="*/ 2147483647 h 981"/>
              <a:gd name="T28" fmla="*/ 2147483647 w 1122"/>
              <a:gd name="T29" fmla="*/ 2147483647 h 981"/>
              <a:gd name="T30" fmla="*/ 2147483647 w 1122"/>
              <a:gd name="T31" fmla="*/ 2147483647 h 981"/>
              <a:gd name="T32" fmla="*/ 2147483647 w 1122"/>
              <a:gd name="T33" fmla="*/ 2147483647 h 981"/>
              <a:gd name="T34" fmla="*/ 2147483647 w 1122"/>
              <a:gd name="T35" fmla="*/ 2147483647 h 981"/>
              <a:gd name="T36" fmla="*/ 2147483647 w 1122"/>
              <a:gd name="T37" fmla="*/ 2147483647 h 981"/>
              <a:gd name="T38" fmla="*/ 2147483647 w 1122"/>
              <a:gd name="T39" fmla="*/ 2147483647 h 981"/>
              <a:gd name="T40" fmla="*/ 2147483647 w 1122"/>
              <a:gd name="T41" fmla="*/ 2147483647 h 981"/>
              <a:gd name="T42" fmla="*/ 2147483647 w 1122"/>
              <a:gd name="T43" fmla="*/ 2147483647 h 981"/>
              <a:gd name="T44" fmla="*/ 2147483647 w 1122"/>
              <a:gd name="T45" fmla="*/ 2147483647 h 981"/>
              <a:gd name="T46" fmla="*/ 2147483647 w 1122"/>
              <a:gd name="T47" fmla="*/ 2147483647 h 981"/>
              <a:gd name="T48" fmla="*/ 2147483647 w 1122"/>
              <a:gd name="T49" fmla="*/ 2147483647 h 981"/>
              <a:gd name="T50" fmla="*/ 2147483647 w 1122"/>
              <a:gd name="T51" fmla="*/ 2147483647 h 981"/>
              <a:gd name="T52" fmla="*/ 2147483647 w 1122"/>
              <a:gd name="T53" fmla="*/ 2147483647 h 981"/>
              <a:gd name="T54" fmla="*/ 2147483647 w 1122"/>
              <a:gd name="T55" fmla="*/ 2147483647 h 981"/>
              <a:gd name="T56" fmla="*/ 2147483647 w 1122"/>
              <a:gd name="T57" fmla="*/ 2147483647 h 981"/>
              <a:gd name="T58" fmla="*/ 2147483647 w 1122"/>
              <a:gd name="T59" fmla="*/ 2147483647 h 981"/>
              <a:gd name="T60" fmla="*/ 2147483647 w 1122"/>
              <a:gd name="T61" fmla="*/ 2147483647 h 981"/>
              <a:gd name="T62" fmla="*/ 2147483647 w 1122"/>
              <a:gd name="T63" fmla="*/ 2147483647 h 981"/>
              <a:gd name="T64" fmla="*/ 2147483647 w 1122"/>
              <a:gd name="T65" fmla="*/ 2147483647 h 981"/>
              <a:gd name="T66" fmla="*/ 2147483647 w 1122"/>
              <a:gd name="T67" fmla="*/ 2147483647 h 981"/>
              <a:gd name="T68" fmla="*/ 2147483647 w 1122"/>
              <a:gd name="T69" fmla="*/ 2147483647 h 981"/>
              <a:gd name="T70" fmla="*/ 2147483647 w 1122"/>
              <a:gd name="T71" fmla="*/ 2147483647 h 981"/>
              <a:gd name="T72" fmla="*/ 2147483647 w 1122"/>
              <a:gd name="T73" fmla="*/ 2147483647 h 981"/>
              <a:gd name="T74" fmla="*/ 2147483647 w 1122"/>
              <a:gd name="T75" fmla="*/ 2147483647 h 981"/>
              <a:gd name="T76" fmla="*/ 2147483647 w 1122"/>
              <a:gd name="T77" fmla="*/ 2147483647 h 981"/>
              <a:gd name="T78" fmla="*/ 2147483647 w 1122"/>
              <a:gd name="T79" fmla="*/ 2147483647 h 981"/>
              <a:gd name="T80" fmla="*/ 2147483647 w 1122"/>
              <a:gd name="T81" fmla="*/ 2147483647 h 981"/>
              <a:gd name="T82" fmla="*/ 2147483647 w 1122"/>
              <a:gd name="T83" fmla="*/ 2147483647 h 981"/>
              <a:gd name="T84" fmla="*/ 2147483647 w 1122"/>
              <a:gd name="T85" fmla="*/ 2147483647 h 981"/>
              <a:gd name="T86" fmla="*/ 2147483647 w 1122"/>
              <a:gd name="T87" fmla="*/ 2147483647 h 981"/>
              <a:gd name="T88" fmla="*/ 2147483647 w 1122"/>
              <a:gd name="T89" fmla="*/ 2147483647 h 981"/>
              <a:gd name="T90" fmla="*/ 2147483647 w 1122"/>
              <a:gd name="T91" fmla="*/ 2147483647 h 981"/>
              <a:gd name="T92" fmla="*/ 2147483647 w 1122"/>
              <a:gd name="T93" fmla="*/ 2147483647 h 981"/>
              <a:gd name="T94" fmla="*/ 2147483647 w 1122"/>
              <a:gd name="T95" fmla="*/ 2147483647 h 981"/>
              <a:gd name="T96" fmla="*/ 2147483647 w 1122"/>
              <a:gd name="T97" fmla="*/ 2147483647 h 981"/>
              <a:gd name="T98" fmla="*/ 2147483647 w 1122"/>
              <a:gd name="T99" fmla="*/ 2147483647 h 981"/>
              <a:gd name="T100" fmla="*/ 2147483647 w 1122"/>
              <a:gd name="T101" fmla="*/ 2147483647 h 981"/>
              <a:gd name="T102" fmla="*/ 2147483647 w 1122"/>
              <a:gd name="T103" fmla="*/ 2147483647 h 981"/>
              <a:gd name="T104" fmla="*/ 2147483647 w 1122"/>
              <a:gd name="T105" fmla="*/ 2147483647 h 981"/>
              <a:gd name="T106" fmla="*/ 2147483647 w 1122"/>
              <a:gd name="T107" fmla="*/ 2147483647 h 981"/>
              <a:gd name="T108" fmla="*/ 2147483647 w 1122"/>
              <a:gd name="T109" fmla="*/ 2147483647 h 981"/>
              <a:gd name="T110" fmla="*/ 2147483647 w 1122"/>
              <a:gd name="T111" fmla="*/ 2147483647 h 9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981"/>
              <a:gd name="T170" fmla="*/ 1122 w 1122"/>
              <a:gd name="T171" fmla="*/ 981 h 9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560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E6A462B-0A8B-4399-B142-45015BE7FB63}" type="slidenum">
              <a:rPr lang="en-US" smtClean="0"/>
              <a:pPr/>
              <a:t>56</a:t>
            </a:fld>
            <a:endParaRPr lang="en-US" smtClean="0"/>
          </a:p>
        </p:txBody>
      </p:sp>
      <p:sp>
        <p:nvSpPr>
          <p:cNvPr id="25608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228600"/>
            <a:ext cx="8382000" cy="1143000"/>
          </a:xfrm>
        </p:spPr>
        <p:txBody>
          <a:bodyPr/>
          <a:lstStyle/>
          <a:p>
            <a:r>
              <a:rPr lang="en-US" sz="3200" smtClean="0"/>
              <a:t>Layering: physical communication </a:t>
            </a:r>
            <a:endParaRPr lang="en-US" smtClean="0"/>
          </a:p>
        </p:txBody>
      </p:sp>
      <p:grpSp>
        <p:nvGrpSpPr>
          <p:cNvPr id="25609" name="Group 3"/>
          <p:cNvGrpSpPr>
            <a:grpSpLocks/>
          </p:cNvGrpSpPr>
          <p:nvPr/>
        </p:nvGrpSpPr>
        <p:grpSpPr bwMode="auto">
          <a:xfrm>
            <a:off x="1731963" y="1670050"/>
            <a:ext cx="5981700" cy="4497388"/>
            <a:chOff x="1091" y="1052"/>
            <a:chExt cx="3768" cy="2833"/>
          </a:xfrm>
        </p:grpSpPr>
        <p:sp>
          <p:nvSpPr>
            <p:cNvPr id="25662" name="Freeform 4"/>
            <p:cNvSpPr>
              <a:spLocks/>
            </p:cNvSpPr>
            <p:nvPr/>
          </p:nvSpPr>
          <p:spPr bwMode="auto">
            <a:xfrm>
              <a:off x="1091" y="1052"/>
              <a:ext cx="3768" cy="2833"/>
            </a:xfrm>
            <a:custGeom>
              <a:avLst/>
              <a:gdLst>
                <a:gd name="T0" fmla="*/ 12232 w 1340"/>
                <a:gd name="T1" fmla="*/ 566 h 1191"/>
                <a:gd name="T2" fmla="*/ 1828 w 1340"/>
                <a:gd name="T3" fmla="*/ 809 h 1191"/>
                <a:gd name="T4" fmla="*/ 1288 w 1340"/>
                <a:gd name="T5" fmla="*/ 5409 h 1191"/>
                <a:gd name="T6" fmla="*/ 624 w 1340"/>
                <a:gd name="T7" fmla="*/ 9693 h 1191"/>
                <a:gd name="T8" fmla="*/ 2491 w 1340"/>
                <a:gd name="T9" fmla="*/ 11705 h 1191"/>
                <a:gd name="T10" fmla="*/ 11962 w 1340"/>
                <a:gd name="T11" fmla="*/ 11791 h 1191"/>
                <a:gd name="T12" fmla="*/ 14231 w 1340"/>
                <a:gd name="T13" fmla="*/ 15181 h 1191"/>
                <a:gd name="T14" fmla="*/ 27436 w 1340"/>
                <a:gd name="T15" fmla="*/ 14779 h 1191"/>
                <a:gd name="T16" fmla="*/ 28370 w 1340"/>
                <a:gd name="T17" fmla="*/ 7671 h 1191"/>
                <a:gd name="T18" fmla="*/ 26772 w 1340"/>
                <a:gd name="T19" fmla="*/ 4605 h 1191"/>
                <a:gd name="T20" fmla="*/ 16897 w 1340"/>
                <a:gd name="T21" fmla="*/ 3875 h 1191"/>
                <a:gd name="T22" fmla="*/ 12232 w 1340"/>
                <a:gd name="T23" fmla="*/ 566 h 119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1340"/>
                <a:gd name="T37" fmla="*/ 0 h 1191"/>
                <a:gd name="T38" fmla="*/ 1340 w 1340"/>
                <a:gd name="T39" fmla="*/ 1191 h 1191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1340" h="1191">
                  <a:moveTo>
                    <a:pt x="550" y="42"/>
                  </a:moveTo>
                  <a:cubicBezTo>
                    <a:pt x="437" y="4"/>
                    <a:pt x="164" y="0"/>
                    <a:pt x="82" y="60"/>
                  </a:cubicBezTo>
                  <a:cubicBezTo>
                    <a:pt x="0" y="120"/>
                    <a:pt x="67" y="292"/>
                    <a:pt x="58" y="402"/>
                  </a:cubicBezTo>
                  <a:cubicBezTo>
                    <a:pt x="49" y="512"/>
                    <a:pt x="19" y="642"/>
                    <a:pt x="28" y="720"/>
                  </a:cubicBezTo>
                  <a:cubicBezTo>
                    <a:pt x="37" y="798"/>
                    <a:pt x="27" y="844"/>
                    <a:pt x="112" y="870"/>
                  </a:cubicBezTo>
                  <a:cubicBezTo>
                    <a:pt x="197" y="896"/>
                    <a:pt x="450" y="833"/>
                    <a:pt x="538" y="876"/>
                  </a:cubicBezTo>
                  <a:cubicBezTo>
                    <a:pt x="626" y="919"/>
                    <a:pt x="524" y="1091"/>
                    <a:pt x="640" y="1128"/>
                  </a:cubicBezTo>
                  <a:cubicBezTo>
                    <a:pt x="756" y="1165"/>
                    <a:pt x="1128" y="1191"/>
                    <a:pt x="1234" y="1098"/>
                  </a:cubicBezTo>
                  <a:cubicBezTo>
                    <a:pt x="1340" y="1005"/>
                    <a:pt x="1281" y="696"/>
                    <a:pt x="1276" y="570"/>
                  </a:cubicBezTo>
                  <a:cubicBezTo>
                    <a:pt x="1271" y="444"/>
                    <a:pt x="1290" y="389"/>
                    <a:pt x="1204" y="342"/>
                  </a:cubicBezTo>
                  <a:cubicBezTo>
                    <a:pt x="1118" y="295"/>
                    <a:pt x="868" y="338"/>
                    <a:pt x="760" y="288"/>
                  </a:cubicBezTo>
                  <a:cubicBezTo>
                    <a:pt x="652" y="238"/>
                    <a:pt x="663" y="80"/>
                    <a:pt x="550" y="42"/>
                  </a:cubicBezTo>
                  <a:close/>
                </a:path>
              </a:pathLst>
            </a:custGeom>
            <a:solidFill>
              <a:srgbClr val="66FFCC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63" name="Group 5"/>
            <p:cNvGrpSpPr>
              <a:grpSpLocks/>
            </p:cNvGrpSpPr>
            <p:nvPr/>
          </p:nvGrpSpPr>
          <p:grpSpPr bwMode="auto">
            <a:xfrm>
              <a:off x="1319" y="1275"/>
              <a:ext cx="1480" cy="568"/>
              <a:chOff x="3552" y="246"/>
              <a:chExt cx="527" cy="248"/>
            </a:xfrm>
          </p:grpSpPr>
          <p:graphicFrame>
            <p:nvGraphicFramePr>
              <p:cNvPr id="25604" name="Object 6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25604" name="ClipArt" r:id="rId3" imgW="1305000" imgH="1085760" progId="MS_ClipArt_Gallery.2">
                  <p:embed/>
                </p:oleObj>
              </a:graphicData>
            </a:graphic>
          </p:graphicFrame>
          <p:graphicFrame>
            <p:nvGraphicFramePr>
              <p:cNvPr id="25605" name="Object 7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25605" name="ClipArt" r:id="rId4" imgW="676440" imgH="485640" progId="MS_ClipArt_Gallery.2">
                  <p:embed/>
                </p:oleObj>
              </a:graphicData>
            </a:graphic>
          </p:graphicFrame>
          <p:sp>
            <p:nvSpPr>
              <p:cNvPr id="25712" name="Line 8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4" name="Group 9"/>
            <p:cNvGrpSpPr>
              <a:grpSpLocks/>
            </p:cNvGrpSpPr>
            <p:nvPr/>
          </p:nvGrpSpPr>
          <p:grpSpPr bwMode="auto">
            <a:xfrm>
              <a:off x="1319" y="2336"/>
              <a:ext cx="1480" cy="569"/>
              <a:chOff x="3552" y="246"/>
              <a:chExt cx="527" cy="248"/>
            </a:xfrm>
          </p:grpSpPr>
          <p:graphicFrame>
            <p:nvGraphicFramePr>
              <p:cNvPr id="25602" name="Object 10"/>
              <p:cNvGraphicFramePr>
                <a:graphicFrameLocks noChangeAspect="1"/>
              </p:cNvGraphicFramePr>
              <p:nvPr/>
            </p:nvGraphicFramePr>
            <p:xfrm>
              <a:off x="3552" y="246"/>
              <a:ext cx="299" cy="248"/>
            </p:xfrm>
            <a:graphic>
              <a:graphicData uri="http://schemas.openxmlformats.org/presentationml/2006/ole">
                <p:oleObj spid="_x0000_s25602" name="ClipArt" r:id="rId5" imgW="1305000" imgH="1085760" progId="MS_ClipArt_Gallery.2">
                  <p:embed/>
                </p:oleObj>
              </a:graphicData>
            </a:graphic>
          </p:graphicFrame>
          <p:graphicFrame>
            <p:nvGraphicFramePr>
              <p:cNvPr id="25603" name="Object 11"/>
              <p:cNvGraphicFramePr>
                <a:graphicFrameLocks noChangeAspect="1"/>
              </p:cNvGraphicFramePr>
              <p:nvPr/>
            </p:nvGraphicFramePr>
            <p:xfrm>
              <a:off x="3878" y="338"/>
              <a:ext cx="201" cy="144"/>
            </p:xfrm>
            <a:graphic>
              <a:graphicData uri="http://schemas.openxmlformats.org/presentationml/2006/ole">
                <p:oleObj spid="_x0000_s25603" name="ClipArt" r:id="rId6" imgW="676440" imgH="485640" progId="MS_ClipArt_Gallery.2">
                  <p:embed/>
                </p:oleObj>
              </a:graphicData>
            </a:graphic>
          </p:graphicFrame>
          <p:sp>
            <p:nvSpPr>
              <p:cNvPr id="25711" name="Line 12"/>
              <p:cNvSpPr>
                <a:spLocks noChangeShapeType="1"/>
              </p:cNvSpPr>
              <p:nvPr/>
            </p:nvSpPr>
            <p:spPr bwMode="auto">
              <a:xfrm flipV="1">
                <a:off x="3844" y="434"/>
                <a:ext cx="82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5" name="Group 13"/>
            <p:cNvGrpSpPr>
              <a:grpSpLocks/>
            </p:cNvGrpSpPr>
            <p:nvPr/>
          </p:nvGrpSpPr>
          <p:grpSpPr bwMode="auto">
            <a:xfrm>
              <a:off x="2397" y="1939"/>
              <a:ext cx="105" cy="382"/>
              <a:chOff x="3842" y="406"/>
              <a:chExt cx="51" cy="167"/>
            </a:xfrm>
          </p:grpSpPr>
          <p:sp>
            <p:nvSpPr>
              <p:cNvPr id="25708" name="Oval 14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9" name="Oval 15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10" name="Oval 16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6" name="Group 17"/>
            <p:cNvGrpSpPr>
              <a:grpSpLocks/>
            </p:cNvGrpSpPr>
            <p:nvPr/>
          </p:nvGrpSpPr>
          <p:grpSpPr bwMode="auto">
            <a:xfrm>
              <a:off x="3027" y="2854"/>
              <a:ext cx="423" cy="705"/>
              <a:chOff x="4180" y="783"/>
              <a:chExt cx="150" cy="307"/>
            </a:xfrm>
          </p:grpSpPr>
          <p:sp>
            <p:nvSpPr>
              <p:cNvPr id="25700" name="AutoShape 18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1" name="Rectangle 19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2" name="Rectangle 20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3" name="AutoShape 21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4" name="Line 22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5" name="Line 23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6" name="Rectangle 24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707" name="Rectangle 25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67" name="Group 26"/>
            <p:cNvGrpSpPr>
              <a:grpSpLocks/>
            </p:cNvGrpSpPr>
            <p:nvPr/>
          </p:nvGrpSpPr>
          <p:grpSpPr bwMode="auto">
            <a:xfrm rot="-5400000">
              <a:off x="3667" y="2965"/>
              <a:ext cx="145" cy="471"/>
              <a:chOff x="3842" y="406"/>
              <a:chExt cx="51" cy="167"/>
            </a:xfrm>
          </p:grpSpPr>
          <p:sp>
            <p:nvSpPr>
              <p:cNvPr id="25697" name="Oval 27"/>
              <p:cNvSpPr>
                <a:spLocks noChangeArrowheads="1"/>
              </p:cNvSpPr>
              <p:nvPr/>
            </p:nvSpPr>
            <p:spPr bwMode="auto">
              <a:xfrm>
                <a:off x="3842" y="40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8" name="Oval 28"/>
              <p:cNvSpPr>
                <a:spLocks noChangeArrowheads="1"/>
              </p:cNvSpPr>
              <p:nvPr/>
            </p:nvSpPr>
            <p:spPr bwMode="auto">
              <a:xfrm>
                <a:off x="3844" y="46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9" name="Oval 29"/>
              <p:cNvSpPr>
                <a:spLocks noChangeArrowheads="1"/>
              </p:cNvSpPr>
              <p:nvPr/>
            </p:nvSpPr>
            <p:spPr bwMode="auto">
              <a:xfrm>
                <a:off x="3846" y="526"/>
                <a:ext cx="47" cy="47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5668" name="Line 30"/>
            <p:cNvSpPr>
              <a:spLocks noChangeShapeType="1"/>
            </p:cNvSpPr>
            <p:nvPr/>
          </p:nvSpPr>
          <p:spPr bwMode="auto">
            <a:xfrm>
              <a:off x="3302" y="2690"/>
              <a:ext cx="1000" cy="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9" name="Line 31"/>
            <p:cNvSpPr>
              <a:spLocks noChangeShapeType="1"/>
            </p:cNvSpPr>
            <p:nvPr/>
          </p:nvSpPr>
          <p:spPr bwMode="auto">
            <a:xfrm>
              <a:off x="3309" y="2684"/>
              <a:ext cx="3" cy="1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0" name="Line 32"/>
            <p:cNvSpPr>
              <a:spLocks noChangeShapeType="1"/>
            </p:cNvSpPr>
            <p:nvPr/>
          </p:nvSpPr>
          <p:spPr bwMode="auto">
            <a:xfrm>
              <a:off x="4309" y="2681"/>
              <a:ext cx="3" cy="14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1" name="Line 33"/>
            <p:cNvSpPr>
              <a:spLocks noChangeShapeType="1"/>
            </p:cNvSpPr>
            <p:nvPr/>
          </p:nvSpPr>
          <p:spPr bwMode="auto">
            <a:xfrm>
              <a:off x="2697" y="1727"/>
              <a:ext cx="583" cy="47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2" name="Line 34"/>
            <p:cNvSpPr>
              <a:spLocks noChangeShapeType="1"/>
            </p:cNvSpPr>
            <p:nvPr/>
          </p:nvSpPr>
          <p:spPr bwMode="auto">
            <a:xfrm flipV="1">
              <a:off x="2722" y="2237"/>
              <a:ext cx="558" cy="5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73" name="Line 35"/>
            <p:cNvSpPr>
              <a:spLocks noChangeShapeType="1"/>
            </p:cNvSpPr>
            <p:nvPr/>
          </p:nvSpPr>
          <p:spPr bwMode="auto">
            <a:xfrm flipV="1">
              <a:off x="3786" y="2390"/>
              <a:ext cx="3" cy="29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5674" name="Group 36"/>
            <p:cNvGrpSpPr>
              <a:grpSpLocks/>
            </p:cNvGrpSpPr>
            <p:nvPr/>
          </p:nvGrpSpPr>
          <p:grpSpPr bwMode="auto">
            <a:xfrm>
              <a:off x="4046" y="2831"/>
              <a:ext cx="423" cy="705"/>
              <a:chOff x="4180" y="783"/>
              <a:chExt cx="150" cy="307"/>
            </a:xfrm>
          </p:grpSpPr>
          <p:sp>
            <p:nvSpPr>
              <p:cNvPr id="25689" name="AutoShape 3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0" name="Rectangle 3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1" name="Rectangle 3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2" name="AutoShape 4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3" name="Line 4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4" name="Line 4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5" name="Rectangle 4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96" name="Rectangle 4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5675" name="Group 45"/>
            <p:cNvGrpSpPr>
              <a:grpSpLocks/>
            </p:cNvGrpSpPr>
            <p:nvPr/>
          </p:nvGrpSpPr>
          <p:grpSpPr bwMode="auto">
            <a:xfrm>
              <a:off x="3251" y="1991"/>
              <a:ext cx="1013" cy="416"/>
              <a:chOff x="3600" y="219"/>
              <a:chExt cx="360" cy="175"/>
            </a:xfrm>
          </p:grpSpPr>
          <p:sp>
            <p:nvSpPr>
              <p:cNvPr id="25676" name="Oval 4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7" name="Line 4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8" name="Line 4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5679" name="Rectangle 4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en-GB"/>
              </a:p>
            </p:txBody>
          </p:sp>
          <p:sp>
            <p:nvSpPr>
              <p:cNvPr id="25680" name="Oval 5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25681" name="Group 5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25686" name="Line 5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7" name="Line 5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8" name="Line 5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25682" name="Group 5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25683" name="Line 5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4" name="Line 5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25685" name="Line 5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</p:grpSp>
      <p:grpSp>
        <p:nvGrpSpPr>
          <p:cNvPr id="25610" name="Group 59"/>
          <p:cNvGrpSpPr>
            <a:grpSpLocks/>
          </p:cNvGrpSpPr>
          <p:nvPr/>
        </p:nvGrpSpPr>
        <p:grpSpPr bwMode="auto">
          <a:xfrm>
            <a:off x="2116138" y="1427163"/>
            <a:ext cx="1344612" cy="1512887"/>
            <a:chOff x="188" y="1425"/>
            <a:chExt cx="847" cy="953"/>
          </a:xfrm>
        </p:grpSpPr>
        <p:sp>
          <p:nvSpPr>
            <p:cNvPr id="25655" name="Rectangle 60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6" name="Rectangle 61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7" name="Text Box 62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58" name="Line 63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9" name="Line 64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0" name="Line 65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61" name="Line 66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1" name="Group 67"/>
          <p:cNvGrpSpPr>
            <a:grpSpLocks/>
          </p:cNvGrpSpPr>
          <p:nvPr/>
        </p:nvGrpSpPr>
        <p:grpSpPr bwMode="auto">
          <a:xfrm>
            <a:off x="2038350" y="3154363"/>
            <a:ext cx="1344613" cy="1512887"/>
            <a:chOff x="188" y="1425"/>
            <a:chExt cx="847" cy="953"/>
          </a:xfrm>
        </p:grpSpPr>
        <p:sp>
          <p:nvSpPr>
            <p:cNvPr id="25648" name="Rectangle 68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9" name="Rectangle 69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0" name="Text Box 70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51" name="Line 71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2" name="Line 72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3" name="Line 73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54" name="Line 74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2" name="Group 75"/>
          <p:cNvGrpSpPr>
            <a:grpSpLocks/>
          </p:cNvGrpSpPr>
          <p:nvPr/>
        </p:nvGrpSpPr>
        <p:grpSpPr bwMode="auto">
          <a:xfrm>
            <a:off x="4456113" y="4418013"/>
            <a:ext cx="1344612" cy="1512887"/>
            <a:chOff x="188" y="1425"/>
            <a:chExt cx="847" cy="953"/>
          </a:xfrm>
        </p:grpSpPr>
        <p:sp>
          <p:nvSpPr>
            <p:cNvPr id="25641" name="Rectangle 76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2" name="Rectangle 77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3" name="Text Box 78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44" name="Line 79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5" name="Line 80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6" name="Line 81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7" name="Line 82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3" name="Group 83"/>
          <p:cNvGrpSpPr>
            <a:grpSpLocks/>
          </p:cNvGrpSpPr>
          <p:nvPr/>
        </p:nvGrpSpPr>
        <p:grpSpPr bwMode="auto">
          <a:xfrm>
            <a:off x="6238875" y="4411663"/>
            <a:ext cx="1344613" cy="1512887"/>
            <a:chOff x="188" y="1425"/>
            <a:chExt cx="847" cy="953"/>
          </a:xfrm>
        </p:grpSpPr>
        <p:sp>
          <p:nvSpPr>
            <p:cNvPr id="25634" name="Rectangle 84"/>
            <p:cNvSpPr>
              <a:spLocks noChangeArrowheads="1"/>
            </p:cNvSpPr>
            <p:nvPr/>
          </p:nvSpPr>
          <p:spPr bwMode="auto">
            <a:xfrm>
              <a:off x="237" y="1425"/>
              <a:ext cx="798" cy="90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5" name="Rectangle 85"/>
            <p:cNvSpPr>
              <a:spLocks noChangeArrowheads="1"/>
            </p:cNvSpPr>
            <p:nvPr/>
          </p:nvSpPr>
          <p:spPr bwMode="auto">
            <a:xfrm>
              <a:off x="207" y="1464"/>
              <a:ext cx="798" cy="90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6" name="Text Box 86"/>
            <p:cNvSpPr txBox="1">
              <a:spLocks noChangeArrowheads="1"/>
            </p:cNvSpPr>
            <p:nvPr/>
          </p:nvSpPr>
          <p:spPr bwMode="auto">
            <a:xfrm>
              <a:off x="188" y="1455"/>
              <a:ext cx="830" cy="92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37" name="Line 87"/>
            <p:cNvSpPr>
              <a:spLocks noChangeShapeType="1"/>
            </p:cNvSpPr>
            <p:nvPr/>
          </p:nvSpPr>
          <p:spPr bwMode="auto">
            <a:xfrm flipV="1">
              <a:off x="204" y="166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8" name="Line 88"/>
            <p:cNvSpPr>
              <a:spLocks noChangeShapeType="1"/>
            </p:cNvSpPr>
            <p:nvPr/>
          </p:nvSpPr>
          <p:spPr bwMode="auto">
            <a:xfrm flipV="1">
              <a:off x="216" y="1845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9" name="Line 89"/>
            <p:cNvSpPr>
              <a:spLocks noChangeShapeType="1"/>
            </p:cNvSpPr>
            <p:nvPr/>
          </p:nvSpPr>
          <p:spPr bwMode="auto">
            <a:xfrm flipV="1">
              <a:off x="216" y="2007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40" name="Line 90"/>
            <p:cNvSpPr>
              <a:spLocks noChangeShapeType="1"/>
            </p:cNvSpPr>
            <p:nvPr/>
          </p:nvSpPr>
          <p:spPr bwMode="auto">
            <a:xfrm flipV="1">
              <a:off x="201" y="2184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5614" name="Group 91"/>
          <p:cNvGrpSpPr>
            <a:grpSpLocks/>
          </p:cNvGrpSpPr>
          <p:nvPr/>
        </p:nvGrpSpPr>
        <p:grpSpPr bwMode="auto">
          <a:xfrm>
            <a:off x="5287963" y="2884488"/>
            <a:ext cx="1320800" cy="963612"/>
            <a:chOff x="4369" y="791"/>
            <a:chExt cx="832" cy="607"/>
          </a:xfrm>
        </p:grpSpPr>
        <p:sp>
          <p:nvSpPr>
            <p:cNvPr id="25629" name="Rectangle 92"/>
            <p:cNvSpPr>
              <a:spLocks noChangeArrowheads="1"/>
            </p:cNvSpPr>
            <p:nvPr/>
          </p:nvSpPr>
          <p:spPr bwMode="auto">
            <a:xfrm>
              <a:off x="4403" y="791"/>
              <a:ext cx="798" cy="583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0" name="Rectangle 93"/>
            <p:cNvSpPr>
              <a:spLocks noChangeArrowheads="1"/>
            </p:cNvSpPr>
            <p:nvPr/>
          </p:nvSpPr>
          <p:spPr bwMode="auto">
            <a:xfrm>
              <a:off x="4369" y="830"/>
              <a:ext cx="798" cy="56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1" name="Text Box 94"/>
            <p:cNvSpPr txBox="1">
              <a:spLocks noChangeArrowheads="1"/>
            </p:cNvSpPr>
            <p:nvPr/>
          </p:nvSpPr>
          <p:spPr bwMode="auto">
            <a:xfrm>
              <a:off x="4439" y="821"/>
              <a:ext cx="660" cy="5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physical</a:t>
              </a:r>
            </a:p>
          </p:txBody>
        </p:sp>
        <p:sp>
          <p:nvSpPr>
            <p:cNvPr id="25632" name="Line 95"/>
            <p:cNvSpPr>
              <a:spLocks noChangeShapeType="1"/>
            </p:cNvSpPr>
            <p:nvPr/>
          </p:nvSpPr>
          <p:spPr bwMode="auto">
            <a:xfrm flipV="1">
              <a:off x="4370" y="103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33" name="Line 96"/>
            <p:cNvSpPr>
              <a:spLocks noChangeShapeType="1"/>
            </p:cNvSpPr>
            <p:nvPr/>
          </p:nvSpPr>
          <p:spPr bwMode="auto">
            <a:xfrm flipV="1">
              <a:off x="4382" y="1211"/>
              <a:ext cx="789" cy="3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6417" name="Line 97"/>
          <p:cNvSpPr>
            <a:spLocks noChangeShapeType="1"/>
          </p:cNvSpPr>
          <p:nvPr/>
        </p:nvSpPr>
        <p:spPr bwMode="auto">
          <a:xfrm>
            <a:off x="2940050" y="1638300"/>
            <a:ext cx="6350" cy="10287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18" name="Line 98"/>
          <p:cNvSpPr>
            <a:spLocks noChangeShapeType="1"/>
          </p:cNvSpPr>
          <p:nvPr/>
        </p:nvSpPr>
        <p:spPr bwMode="auto">
          <a:xfrm>
            <a:off x="6165850" y="3048000"/>
            <a:ext cx="6350" cy="27305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19" name="Line 99"/>
          <p:cNvSpPr>
            <a:spLocks noChangeShapeType="1"/>
          </p:cNvSpPr>
          <p:nvPr/>
        </p:nvSpPr>
        <p:spPr bwMode="auto">
          <a:xfrm flipV="1">
            <a:off x="5549900" y="3016250"/>
            <a:ext cx="0" cy="61595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0" name="Line 100"/>
          <p:cNvSpPr>
            <a:spLocks noChangeShapeType="1"/>
          </p:cNvSpPr>
          <p:nvPr/>
        </p:nvSpPr>
        <p:spPr bwMode="auto">
          <a:xfrm>
            <a:off x="5543550" y="3035300"/>
            <a:ext cx="625475" cy="31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1" name="Line 101"/>
          <p:cNvSpPr>
            <a:spLocks noChangeShapeType="1"/>
          </p:cNvSpPr>
          <p:nvPr/>
        </p:nvSpPr>
        <p:spPr bwMode="auto">
          <a:xfrm>
            <a:off x="6165850" y="5765800"/>
            <a:ext cx="787400" cy="952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2" name="Line 102"/>
          <p:cNvSpPr>
            <a:spLocks noChangeShapeType="1"/>
          </p:cNvSpPr>
          <p:nvPr/>
        </p:nvSpPr>
        <p:spPr bwMode="auto">
          <a:xfrm flipV="1">
            <a:off x="6953250" y="4606925"/>
            <a:ext cx="12700" cy="11684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3" name="Line 103"/>
          <p:cNvSpPr>
            <a:spLocks noChangeShapeType="1"/>
          </p:cNvSpPr>
          <p:nvPr/>
        </p:nvSpPr>
        <p:spPr bwMode="auto">
          <a:xfrm flipV="1">
            <a:off x="2971800" y="2682875"/>
            <a:ext cx="1403350" cy="28575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6424" name="Line 104"/>
          <p:cNvSpPr>
            <a:spLocks noChangeShapeType="1"/>
          </p:cNvSpPr>
          <p:nvPr/>
        </p:nvSpPr>
        <p:spPr bwMode="auto">
          <a:xfrm>
            <a:off x="4346575" y="2698750"/>
            <a:ext cx="1212850" cy="965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17" name="Group 105"/>
          <p:cNvGrpSpPr>
            <a:grpSpLocks/>
          </p:cNvGrpSpPr>
          <p:nvPr/>
        </p:nvGrpSpPr>
        <p:grpSpPr bwMode="auto">
          <a:xfrm>
            <a:off x="6661150" y="4178300"/>
            <a:ext cx="704850" cy="382588"/>
            <a:chOff x="4712" y="2088"/>
            <a:chExt cx="444" cy="241"/>
          </a:xfrm>
        </p:grpSpPr>
        <p:sp>
          <p:nvSpPr>
            <p:cNvPr id="25627" name="Rectangle 106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8" name="Text Box 107"/>
            <p:cNvSpPr txBox="1">
              <a:spLocks noChangeArrowheads="1"/>
            </p:cNvSpPr>
            <p:nvPr/>
          </p:nvSpPr>
          <p:spPr bwMode="auto">
            <a:xfrm>
              <a:off x="4726" y="2098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  <p:grpSp>
        <p:nvGrpSpPr>
          <p:cNvPr id="18" name="Group 108"/>
          <p:cNvGrpSpPr>
            <a:grpSpLocks/>
          </p:cNvGrpSpPr>
          <p:nvPr/>
        </p:nvGrpSpPr>
        <p:grpSpPr bwMode="auto">
          <a:xfrm>
            <a:off x="2609850" y="1257300"/>
            <a:ext cx="704850" cy="382588"/>
            <a:chOff x="4712" y="2088"/>
            <a:chExt cx="444" cy="241"/>
          </a:xfrm>
        </p:grpSpPr>
        <p:sp>
          <p:nvSpPr>
            <p:cNvPr id="25625" name="Rectangle 109"/>
            <p:cNvSpPr>
              <a:spLocks noChangeArrowheads="1"/>
            </p:cNvSpPr>
            <p:nvPr/>
          </p:nvSpPr>
          <p:spPr bwMode="auto">
            <a:xfrm>
              <a:off x="4712" y="2088"/>
              <a:ext cx="444" cy="24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5626" name="Text Box 110"/>
            <p:cNvSpPr txBox="1">
              <a:spLocks noChangeArrowheads="1"/>
            </p:cNvSpPr>
            <p:nvPr/>
          </p:nvSpPr>
          <p:spPr bwMode="auto">
            <a:xfrm>
              <a:off x="4726" y="2098"/>
              <a:ext cx="417" cy="2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800">
                  <a:solidFill>
                    <a:srgbClr val="FF0000"/>
                  </a:solidFill>
                  <a:latin typeface="Comic Sans MS" pitchFamily="66" charset="0"/>
                </a:rPr>
                <a:t>data</a:t>
              </a:r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64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64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5" dur="500"/>
                                        <p:tgtEl>
                                          <p:spTgt spid="564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4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64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6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500"/>
                            </p:stCondLst>
                            <p:childTnLst>
                              <p:par>
                                <p:cTn id="48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64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000"/>
                            </p:stCondLst>
                            <p:childTnLst>
                              <p:par>
                                <p:cTn id="5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64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4500"/>
                            </p:stCondLst>
                            <p:childTnLst>
                              <p:par>
                                <p:cTn id="6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6417" grpId="0" animBg="1"/>
      <p:bldP spid="56418" grpId="0" animBg="1"/>
      <p:bldP spid="56419" grpId="0" animBg="1"/>
      <p:bldP spid="56420" grpId="0" animBg="1"/>
      <p:bldP spid="56421" grpId="0" animBg="1"/>
      <p:bldP spid="56422" grpId="0" animBg="1"/>
      <p:bldP spid="56423" grpId="0" animBg="1"/>
      <p:bldP spid="56424" grpId="0" animBg="1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ADF5A4B-AF8F-4CDD-9F60-7A1CE71B1E1D}" type="slidenum">
              <a:rPr lang="en-US" smtClean="0"/>
              <a:pPr/>
              <a:t>57</a:t>
            </a:fld>
            <a:endParaRPr lang="en-US" smtClean="0"/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546100" y="279400"/>
            <a:ext cx="7772400" cy="1143000"/>
          </a:xfrm>
        </p:spPr>
        <p:txBody>
          <a:bodyPr/>
          <a:lstStyle/>
          <a:p>
            <a:r>
              <a:rPr lang="en-US" sz="3600" smtClean="0"/>
              <a:t>Protocol layering and data</a:t>
            </a:r>
            <a:endParaRPr lang="en-US" smtClean="0"/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5325" y="1530350"/>
            <a:ext cx="7772400" cy="1514475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/>
              <a:t>Each layer takes data from above</a:t>
            </a:r>
          </a:p>
          <a:p>
            <a:r>
              <a:rPr lang="en-US" sz="2400" smtClean="0"/>
              <a:t>adds header information to create new data unit</a:t>
            </a:r>
          </a:p>
          <a:p>
            <a:r>
              <a:rPr lang="en-US" sz="2400" smtClean="0"/>
              <a:t>passes new data unit to layer below</a:t>
            </a:r>
            <a:endParaRPr lang="en-US" sz="2400" smtClean="0">
              <a:solidFill>
                <a:srgbClr val="FF0000"/>
              </a:solidFill>
            </a:endParaRPr>
          </a:p>
          <a:p>
            <a:pPr>
              <a:buFont typeface="ZapfDingbats" pitchFamily="82" charset="2"/>
              <a:buNone/>
            </a:pPr>
            <a:endParaRPr lang="en-US" smtClean="0"/>
          </a:p>
        </p:txBody>
      </p:sp>
      <p:grpSp>
        <p:nvGrpSpPr>
          <p:cNvPr id="76806" name="Group 4"/>
          <p:cNvGrpSpPr>
            <a:grpSpLocks/>
          </p:cNvGrpSpPr>
          <p:nvPr/>
        </p:nvGrpSpPr>
        <p:grpSpPr bwMode="auto">
          <a:xfrm>
            <a:off x="1881188" y="3617913"/>
            <a:ext cx="1744662" cy="2017712"/>
            <a:chOff x="1835" y="2837"/>
            <a:chExt cx="1099" cy="1271"/>
          </a:xfrm>
        </p:grpSpPr>
        <p:grpSp>
          <p:nvGrpSpPr>
            <p:cNvPr id="76883" name="Group 5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76885" name="Rectangle 6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6" name="Rectangle 7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7" name="Line 8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8" name="Line 9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9" name="Line 10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90" name="Line 11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6884" name="Text Box 12"/>
            <p:cNvSpPr txBox="1">
              <a:spLocks noChangeArrowheads="1"/>
            </p:cNvSpPr>
            <p:nvPr/>
          </p:nvSpPr>
          <p:spPr bwMode="auto">
            <a:xfrm>
              <a:off x="1835" y="2900"/>
              <a:ext cx="107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</p:grpSp>
      <p:grpSp>
        <p:nvGrpSpPr>
          <p:cNvPr id="76807" name="Group 13"/>
          <p:cNvGrpSpPr>
            <a:grpSpLocks/>
          </p:cNvGrpSpPr>
          <p:nvPr/>
        </p:nvGrpSpPr>
        <p:grpSpPr bwMode="auto">
          <a:xfrm>
            <a:off x="4256088" y="3598863"/>
            <a:ext cx="1744662" cy="2017712"/>
            <a:chOff x="1835" y="2837"/>
            <a:chExt cx="1099" cy="1271"/>
          </a:xfrm>
        </p:grpSpPr>
        <p:grpSp>
          <p:nvGrpSpPr>
            <p:cNvPr id="76875" name="Group 14"/>
            <p:cNvGrpSpPr>
              <a:grpSpLocks/>
            </p:cNvGrpSpPr>
            <p:nvPr/>
          </p:nvGrpSpPr>
          <p:grpSpPr bwMode="auto">
            <a:xfrm>
              <a:off x="1842" y="2837"/>
              <a:ext cx="1092" cy="1266"/>
              <a:chOff x="1842" y="2837"/>
              <a:chExt cx="834" cy="942"/>
            </a:xfrm>
          </p:grpSpPr>
          <p:sp>
            <p:nvSpPr>
              <p:cNvPr id="76877" name="Rectangle 15"/>
              <p:cNvSpPr>
                <a:spLocks noChangeArrowheads="1"/>
              </p:cNvSpPr>
              <p:nvPr/>
            </p:nvSpPr>
            <p:spPr bwMode="auto">
              <a:xfrm>
                <a:off x="1878" y="2837"/>
                <a:ext cx="798" cy="903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78" name="Rectangle 16"/>
              <p:cNvSpPr>
                <a:spLocks noChangeArrowheads="1"/>
              </p:cNvSpPr>
              <p:nvPr/>
            </p:nvSpPr>
            <p:spPr bwMode="auto">
              <a:xfrm>
                <a:off x="1848" y="2876"/>
                <a:ext cx="798" cy="903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79" name="Line 17"/>
              <p:cNvSpPr>
                <a:spLocks noChangeShapeType="1"/>
              </p:cNvSpPr>
              <p:nvPr/>
            </p:nvSpPr>
            <p:spPr bwMode="auto">
              <a:xfrm flipV="1">
                <a:off x="1845" y="307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0" name="Line 18"/>
              <p:cNvSpPr>
                <a:spLocks noChangeShapeType="1"/>
              </p:cNvSpPr>
              <p:nvPr/>
            </p:nvSpPr>
            <p:spPr bwMode="auto">
              <a:xfrm flipV="1">
                <a:off x="1857" y="3257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1" name="Line 19"/>
              <p:cNvSpPr>
                <a:spLocks noChangeShapeType="1"/>
              </p:cNvSpPr>
              <p:nvPr/>
            </p:nvSpPr>
            <p:spPr bwMode="auto">
              <a:xfrm flipV="1">
                <a:off x="1857" y="3419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6882" name="Line 20"/>
              <p:cNvSpPr>
                <a:spLocks noChangeShapeType="1"/>
              </p:cNvSpPr>
              <p:nvPr/>
            </p:nvSpPr>
            <p:spPr bwMode="auto">
              <a:xfrm flipV="1">
                <a:off x="1842" y="3596"/>
                <a:ext cx="789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6876" name="Text Box 21"/>
            <p:cNvSpPr txBox="1">
              <a:spLocks noChangeArrowheads="1"/>
            </p:cNvSpPr>
            <p:nvPr/>
          </p:nvSpPr>
          <p:spPr bwMode="auto">
            <a:xfrm>
              <a:off x="1835" y="2900"/>
              <a:ext cx="1070" cy="1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>
                  <a:latin typeface="Comic Sans MS" pitchFamily="66" charset="0"/>
                </a:rPr>
                <a:t>application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transport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network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link</a:t>
              </a:r>
            </a:p>
            <a:p>
              <a:pPr algn="ctr"/>
              <a:r>
                <a:rPr lang="en-US">
                  <a:latin typeface="Comic Sans MS" pitchFamily="66" charset="0"/>
                </a:rPr>
                <a:t>physical</a:t>
              </a:r>
            </a:p>
          </p:txBody>
        </p:sp>
      </p:grpSp>
      <p:sp>
        <p:nvSpPr>
          <p:cNvPr id="76808" name="Text Box 22"/>
          <p:cNvSpPr txBox="1">
            <a:spLocks noChangeArrowheads="1"/>
          </p:cNvSpPr>
          <p:nvPr/>
        </p:nvSpPr>
        <p:spPr bwMode="auto">
          <a:xfrm>
            <a:off x="2212975" y="3084513"/>
            <a:ext cx="11207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source</a:t>
            </a:r>
          </a:p>
        </p:txBody>
      </p:sp>
      <p:sp>
        <p:nvSpPr>
          <p:cNvPr id="76809" name="Text Box 23"/>
          <p:cNvSpPr txBox="1">
            <a:spLocks noChangeArrowheads="1"/>
          </p:cNvSpPr>
          <p:nvPr/>
        </p:nvSpPr>
        <p:spPr bwMode="auto">
          <a:xfrm>
            <a:off x="4270375" y="3141663"/>
            <a:ext cx="1771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solidFill>
                  <a:schemeClr val="accent2"/>
                </a:solidFill>
                <a:latin typeface="Comic Sans MS" pitchFamily="66" charset="0"/>
              </a:rPr>
              <a:t>destination</a:t>
            </a:r>
          </a:p>
        </p:txBody>
      </p:sp>
      <p:sp>
        <p:nvSpPr>
          <p:cNvPr id="57368" name="Freeform 24"/>
          <p:cNvSpPr>
            <a:spLocks/>
          </p:cNvSpPr>
          <p:nvPr/>
        </p:nvSpPr>
        <p:spPr bwMode="auto">
          <a:xfrm>
            <a:off x="1076325" y="3181350"/>
            <a:ext cx="5848350" cy="2828925"/>
          </a:xfrm>
          <a:custGeom>
            <a:avLst/>
            <a:gdLst>
              <a:gd name="T0" fmla="*/ 0 w 4572"/>
              <a:gd name="T1" fmla="*/ 2147483647 h 1752"/>
              <a:gd name="T2" fmla="*/ 0 w 4572"/>
              <a:gd name="T3" fmla="*/ 2147483647 h 1752"/>
              <a:gd name="T4" fmla="*/ 2147483647 w 4572"/>
              <a:gd name="T5" fmla="*/ 2147483647 h 1752"/>
              <a:gd name="T6" fmla="*/ 2147483647 w 4572"/>
              <a:gd name="T7" fmla="*/ 0 h 1752"/>
              <a:gd name="T8" fmla="*/ 0 60000 65536"/>
              <a:gd name="T9" fmla="*/ 0 60000 65536"/>
              <a:gd name="T10" fmla="*/ 0 60000 65536"/>
              <a:gd name="T11" fmla="*/ 0 60000 65536"/>
              <a:gd name="T12" fmla="*/ 0 w 4572"/>
              <a:gd name="T13" fmla="*/ 0 h 1752"/>
              <a:gd name="T14" fmla="*/ 4572 w 4572"/>
              <a:gd name="T15" fmla="*/ 1752 h 1752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4572" h="1752">
                <a:moveTo>
                  <a:pt x="0" y="264"/>
                </a:moveTo>
                <a:lnTo>
                  <a:pt x="0" y="1752"/>
                </a:lnTo>
                <a:lnTo>
                  <a:pt x="4572" y="1746"/>
                </a:lnTo>
                <a:lnTo>
                  <a:pt x="4572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76811" name="Group 25"/>
          <p:cNvGrpSpPr>
            <a:grpSpLocks/>
          </p:cNvGrpSpPr>
          <p:nvPr/>
        </p:nvGrpSpPr>
        <p:grpSpPr bwMode="auto">
          <a:xfrm>
            <a:off x="165100" y="3752850"/>
            <a:ext cx="1668463" cy="1552575"/>
            <a:chOff x="230" y="2352"/>
            <a:chExt cx="1051" cy="978"/>
          </a:xfrm>
        </p:grpSpPr>
        <p:sp>
          <p:nvSpPr>
            <p:cNvPr id="76846" name="Rectangle 26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7" name="Rectangle 27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8" name="Rectangle 28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49" name="Rectangle 29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grpSp>
          <p:nvGrpSpPr>
            <p:cNvPr id="76850" name="Group 30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76872" name="Rectangle 31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3" name="Rectangle 32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74" name="Text Box 33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51" name="Group 34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76869" name="Rectangle 3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70" name="Rectangle 3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71" name="Text Box 3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52" name="Group 38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76866" name="Rectangle 3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67" name="Rectangle 4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68" name="Text Box 4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n</a:t>
                </a:r>
                <a:endParaRPr lang="en-US"/>
              </a:p>
            </p:txBody>
          </p:sp>
        </p:grpSp>
        <p:grpSp>
          <p:nvGrpSpPr>
            <p:cNvPr id="76853" name="Group 42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76858" name="Group 43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76863" name="Rectangle 44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64" name="Rectangle 45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65" name="Text Box 46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t</a:t>
                  </a:r>
                  <a:endParaRPr lang="en-US"/>
                </a:p>
              </p:txBody>
            </p:sp>
          </p:grpSp>
          <p:grpSp>
            <p:nvGrpSpPr>
              <p:cNvPr id="76859" name="Group 47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76860" name="Rectangle 4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61" name="Rectangle 4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62" name="Text Box 5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n</a:t>
                  </a:r>
                  <a:endParaRPr lang="en-US"/>
                </a:p>
              </p:txBody>
            </p:sp>
          </p:grpSp>
        </p:grpSp>
        <p:grpSp>
          <p:nvGrpSpPr>
            <p:cNvPr id="76854" name="Group 51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76855" name="Rectangle 5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56" name="Rectangle 5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57" name="Text Box 5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l</a:t>
                </a:r>
                <a:endParaRPr lang="en-US"/>
              </a:p>
            </p:txBody>
          </p:sp>
        </p:grpSp>
      </p:grpSp>
      <p:grpSp>
        <p:nvGrpSpPr>
          <p:cNvPr id="76812" name="Group 55"/>
          <p:cNvGrpSpPr>
            <a:grpSpLocks/>
          </p:cNvGrpSpPr>
          <p:nvPr/>
        </p:nvGrpSpPr>
        <p:grpSpPr bwMode="auto">
          <a:xfrm>
            <a:off x="6051550" y="3695700"/>
            <a:ext cx="1668463" cy="1552575"/>
            <a:chOff x="230" y="2352"/>
            <a:chExt cx="1051" cy="978"/>
          </a:xfrm>
        </p:grpSpPr>
        <p:sp>
          <p:nvSpPr>
            <p:cNvPr id="76817" name="Rectangle 56"/>
            <p:cNvSpPr>
              <a:spLocks noChangeArrowheads="1"/>
            </p:cNvSpPr>
            <p:nvPr/>
          </p:nvSpPr>
          <p:spPr bwMode="auto">
            <a:xfrm>
              <a:off x="892" y="23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18" name="Rectangle 57"/>
            <p:cNvSpPr>
              <a:spLocks noChangeArrowheads="1"/>
            </p:cNvSpPr>
            <p:nvPr/>
          </p:nvSpPr>
          <p:spPr bwMode="auto">
            <a:xfrm>
              <a:off x="892" y="2610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19" name="Rectangle 58"/>
            <p:cNvSpPr>
              <a:spLocks noChangeArrowheads="1"/>
            </p:cNvSpPr>
            <p:nvPr/>
          </p:nvSpPr>
          <p:spPr bwMode="auto">
            <a:xfrm>
              <a:off x="903" y="285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sp>
          <p:nvSpPr>
            <p:cNvPr id="76820" name="Rectangle 59"/>
            <p:cNvSpPr>
              <a:spLocks noChangeArrowheads="1"/>
            </p:cNvSpPr>
            <p:nvPr/>
          </p:nvSpPr>
          <p:spPr bwMode="auto">
            <a:xfrm>
              <a:off x="903" y="3092"/>
              <a:ext cx="378" cy="198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sz="2000">
                  <a:latin typeface="Comic Sans MS" pitchFamily="66" charset="0"/>
                </a:rPr>
                <a:t>M</a:t>
              </a:r>
              <a:endParaRPr lang="en-US"/>
            </a:p>
          </p:txBody>
        </p:sp>
        <p:grpSp>
          <p:nvGrpSpPr>
            <p:cNvPr id="76821" name="Group 60"/>
            <p:cNvGrpSpPr>
              <a:grpSpLocks/>
            </p:cNvGrpSpPr>
            <p:nvPr/>
          </p:nvGrpSpPr>
          <p:grpSpPr bwMode="auto">
            <a:xfrm>
              <a:off x="633" y="2592"/>
              <a:ext cx="307" cy="256"/>
              <a:chOff x="215" y="2368"/>
              <a:chExt cx="307" cy="256"/>
            </a:xfrm>
          </p:grpSpPr>
          <p:sp>
            <p:nvSpPr>
              <p:cNvPr id="76843" name="Rectangle 61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44" name="Rectangle 62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45" name="Text Box 63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22" name="Group 64"/>
            <p:cNvGrpSpPr>
              <a:grpSpLocks/>
            </p:cNvGrpSpPr>
            <p:nvPr/>
          </p:nvGrpSpPr>
          <p:grpSpPr bwMode="auto">
            <a:xfrm>
              <a:off x="646" y="2834"/>
              <a:ext cx="307" cy="256"/>
              <a:chOff x="215" y="2368"/>
              <a:chExt cx="307" cy="256"/>
            </a:xfrm>
          </p:grpSpPr>
          <p:sp>
            <p:nvSpPr>
              <p:cNvPr id="76840" name="Rectangle 65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41" name="Rectangle 66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42" name="Text Box 67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t</a:t>
                </a:r>
                <a:endParaRPr lang="en-US"/>
              </a:p>
            </p:txBody>
          </p:sp>
        </p:grpSp>
        <p:grpSp>
          <p:nvGrpSpPr>
            <p:cNvPr id="76823" name="Group 68"/>
            <p:cNvGrpSpPr>
              <a:grpSpLocks/>
            </p:cNvGrpSpPr>
            <p:nvPr/>
          </p:nvGrpSpPr>
          <p:grpSpPr bwMode="auto">
            <a:xfrm>
              <a:off x="440" y="2834"/>
              <a:ext cx="307" cy="256"/>
              <a:chOff x="215" y="2368"/>
              <a:chExt cx="307" cy="256"/>
            </a:xfrm>
          </p:grpSpPr>
          <p:sp>
            <p:nvSpPr>
              <p:cNvPr id="76837" name="Rectangle 69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38" name="Rectangle 70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39" name="Text Box 71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n</a:t>
                </a:r>
                <a:endParaRPr lang="en-US"/>
              </a:p>
            </p:txBody>
          </p:sp>
        </p:grpSp>
        <p:grpSp>
          <p:nvGrpSpPr>
            <p:cNvPr id="76824" name="Group 72"/>
            <p:cNvGrpSpPr>
              <a:grpSpLocks/>
            </p:cNvGrpSpPr>
            <p:nvPr/>
          </p:nvGrpSpPr>
          <p:grpSpPr bwMode="auto">
            <a:xfrm>
              <a:off x="440" y="3073"/>
              <a:ext cx="513" cy="256"/>
              <a:chOff x="440" y="2834"/>
              <a:chExt cx="513" cy="256"/>
            </a:xfrm>
          </p:grpSpPr>
          <p:grpSp>
            <p:nvGrpSpPr>
              <p:cNvPr id="76829" name="Group 73"/>
              <p:cNvGrpSpPr>
                <a:grpSpLocks/>
              </p:cNvGrpSpPr>
              <p:nvPr/>
            </p:nvGrpSpPr>
            <p:grpSpPr bwMode="auto">
              <a:xfrm>
                <a:off x="646" y="2834"/>
                <a:ext cx="307" cy="256"/>
                <a:chOff x="215" y="2368"/>
                <a:chExt cx="307" cy="256"/>
              </a:xfrm>
            </p:grpSpPr>
            <p:sp>
              <p:nvSpPr>
                <p:cNvPr id="76834" name="Rectangle 74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35" name="Rectangle 75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36" name="Text Box 76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t</a:t>
                  </a:r>
                  <a:endParaRPr lang="en-US"/>
                </a:p>
              </p:txBody>
            </p:sp>
          </p:grpSp>
          <p:grpSp>
            <p:nvGrpSpPr>
              <p:cNvPr id="76830" name="Group 77"/>
              <p:cNvGrpSpPr>
                <a:grpSpLocks/>
              </p:cNvGrpSpPr>
              <p:nvPr/>
            </p:nvGrpSpPr>
            <p:grpSpPr bwMode="auto">
              <a:xfrm>
                <a:off x="440" y="2834"/>
                <a:ext cx="307" cy="256"/>
                <a:chOff x="215" y="2368"/>
                <a:chExt cx="307" cy="256"/>
              </a:xfrm>
            </p:grpSpPr>
            <p:sp>
              <p:nvSpPr>
                <p:cNvPr id="76831" name="Rectangle 78"/>
                <p:cNvSpPr>
                  <a:spLocks noChangeArrowheads="1"/>
                </p:cNvSpPr>
                <p:nvPr/>
              </p:nvSpPr>
              <p:spPr bwMode="auto">
                <a:xfrm>
                  <a:off x="263" y="2386"/>
                  <a:ext cx="208" cy="198"/>
                </a:xfrm>
                <a:prstGeom prst="rect">
                  <a:avLst/>
                </a:prstGeom>
                <a:solidFill>
                  <a:schemeClr val="bg1"/>
                </a:solidFill>
                <a:ln w="19050">
                  <a:solidFill>
                    <a:schemeClr val="tx1"/>
                  </a:solidFill>
                  <a:miter lim="800000"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en-GB"/>
                </a:p>
              </p:txBody>
            </p:sp>
            <p:sp>
              <p:nvSpPr>
                <p:cNvPr id="76832" name="Rectangle 79"/>
                <p:cNvSpPr>
                  <a:spLocks noChangeArrowheads="1"/>
                </p:cNvSpPr>
                <p:nvPr/>
              </p:nvSpPr>
              <p:spPr bwMode="auto">
                <a:xfrm>
                  <a:off x="215" y="2368"/>
                  <a:ext cx="197" cy="25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2000">
                      <a:latin typeface="Comic Sans MS" pitchFamily="66" charset="0"/>
                    </a:rPr>
                    <a:t>H</a:t>
                  </a:r>
                </a:p>
              </p:txBody>
            </p:sp>
            <p:sp>
              <p:nvSpPr>
                <p:cNvPr id="76833" name="Text Box 80"/>
                <p:cNvSpPr txBox="1">
                  <a:spLocks noChangeArrowheads="1"/>
                </p:cNvSpPr>
                <p:nvPr/>
              </p:nvSpPr>
              <p:spPr bwMode="auto">
                <a:xfrm>
                  <a:off x="335" y="2412"/>
                  <a:ext cx="187" cy="212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r>
                    <a:rPr lang="en-US" sz="1600">
                      <a:latin typeface="Comic Sans MS" pitchFamily="66" charset="0"/>
                    </a:rPr>
                    <a:t>n</a:t>
                  </a:r>
                  <a:endParaRPr lang="en-US"/>
                </a:p>
              </p:txBody>
            </p:sp>
          </p:grpSp>
        </p:grpSp>
        <p:grpSp>
          <p:nvGrpSpPr>
            <p:cNvPr id="76825" name="Group 81"/>
            <p:cNvGrpSpPr>
              <a:grpSpLocks/>
            </p:cNvGrpSpPr>
            <p:nvPr/>
          </p:nvGrpSpPr>
          <p:grpSpPr bwMode="auto">
            <a:xfrm>
              <a:off x="230" y="3074"/>
              <a:ext cx="307" cy="256"/>
              <a:chOff x="215" y="2368"/>
              <a:chExt cx="307" cy="256"/>
            </a:xfrm>
          </p:grpSpPr>
          <p:sp>
            <p:nvSpPr>
              <p:cNvPr id="76826" name="Rectangle 82"/>
              <p:cNvSpPr>
                <a:spLocks noChangeArrowheads="1"/>
              </p:cNvSpPr>
              <p:nvPr/>
            </p:nvSpPr>
            <p:spPr bwMode="auto">
              <a:xfrm>
                <a:off x="263" y="2386"/>
                <a:ext cx="208" cy="198"/>
              </a:xfrm>
              <a:prstGeom prst="rect">
                <a:avLst/>
              </a:prstGeom>
              <a:solidFill>
                <a:schemeClr val="bg1"/>
              </a:solidFill>
              <a:ln w="1905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en-GB"/>
              </a:p>
            </p:txBody>
          </p:sp>
          <p:sp>
            <p:nvSpPr>
              <p:cNvPr id="76827" name="Rectangle 83"/>
              <p:cNvSpPr>
                <a:spLocks noChangeArrowheads="1"/>
              </p:cNvSpPr>
              <p:nvPr/>
            </p:nvSpPr>
            <p:spPr bwMode="auto">
              <a:xfrm>
                <a:off x="215" y="2368"/>
                <a:ext cx="197" cy="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2000">
                    <a:latin typeface="Comic Sans MS" pitchFamily="66" charset="0"/>
                  </a:rPr>
                  <a:t>H</a:t>
                </a:r>
              </a:p>
            </p:txBody>
          </p:sp>
          <p:sp>
            <p:nvSpPr>
              <p:cNvPr id="76828" name="Text Box 84"/>
              <p:cNvSpPr txBox="1">
                <a:spLocks noChangeArrowheads="1"/>
              </p:cNvSpPr>
              <p:nvPr/>
            </p:nvSpPr>
            <p:spPr bwMode="auto">
              <a:xfrm>
                <a:off x="335" y="2412"/>
                <a:ext cx="187" cy="21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sz="1600">
                    <a:latin typeface="Comic Sans MS" pitchFamily="66" charset="0"/>
                  </a:rPr>
                  <a:t>l</a:t>
                </a:r>
                <a:endParaRPr lang="en-US"/>
              </a:p>
            </p:txBody>
          </p:sp>
        </p:grpSp>
      </p:grpSp>
      <p:sp>
        <p:nvSpPr>
          <p:cNvPr id="76813" name="Text Box 85"/>
          <p:cNvSpPr txBox="1">
            <a:spLocks noChangeArrowheads="1"/>
          </p:cNvSpPr>
          <p:nvPr/>
        </p:nvSpPr>
        <p:spPr bwMode="auto">
          <a:xfrm>
            <a:off x="7794625" y="3646488"/>
            <a:ext cx="11731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message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4" name="Text Box 86"/>
          <p:cNvSpPr txBox="1">
            <a:spLocks noChangeArrowheads="1"/>
          </p:cNvSpPr>
          <p:nvPr/>
        </p:nvSpPr>
        <p:spPr bwMode="auto">
          <a:xfrm>
            <a:off x="7794625" y="4046538"/>
            <a:ext cx="11715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segment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5" name="Text Box 87"/>
          <p:cNvSpPr txBox="1">
            <a:spLocks noChangeArrowheads="1"/>
          </p:cNvSpPr>
          <p:nvPr/>
        </p:nvSpPr>
        <p:spPr bwMode="auto">
          <a:xfrm>
            <a:off x="7823200" y="4456113"/>
            <a:ext cx="12969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datagram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76816" name="Text Box 88"/>
          <p:cNvSpPr txBox="1">
            <a:spLocks noChangeArrowheads="1"/>
          </p:cNvSpPr>
          <p:nvPr/>
        </p:nvSpPr>
        <p:spPr bwMode="auto">
          <a:xfrm>
            <a:off x="7908925" y="4865688"/>
            <a:ext cx="9017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>
                <a:solidFill>
                  <a:srgbClr val="FF0000"/>
                </a:solidFill>
                <a:latin typeface="Comic Sans MS" pitchFamily="66" charset="0"/>
              </a:rPr>
              <a:t>frame</a:t>
            </a:r>
            <a:endParaRPr lang="en-US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368" grpId="0" animBg="1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782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1E6B4D0-B853-46DF-8372-C27C3DBE9D86}" type="slidenum">
              <a:rPr lang="en-US" smtClean="0"/>
              <a:pPr/>
              <a:t>58</a:t>
            </a:fld>
            <a:endParaRPr lang="en-US" smtClean="0"/>
          </a:p>
        </p:txBody>
      </p:sp>
      <p:sp>
        <p:nvSpPr>
          <p:cNvPr id="7782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782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4829175" cy="4648200"/>
          </a:xfrm>
        </p:spPr>
        <p:txBody>
          <a:bodyPr/>
          <a:lstStyle/>
          <a:p>
            <a:r>
              <a:rPr lang="en-US" sz="2000" smtClean="0"/>
              <a:t>roughly hierarchical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national/international backbone providers (NBPs)- tier 1 providers</a:t>
            </a:r>
          </a:p>
          <a:p>
            <a:pPr lvl="1"/>
            <a:r>
              <a:rPr lang="en-US" sz="1800" smtClean="0"/>
              <a:t>e.g. BBN/GTE, Sprint, AT&amp;T, IBM, UUNet/Verizon, TeliaSonera</a:t>
            </a:r>
          </a:p>
          <a:p>
            <a:pPr lvl="1"/>
            <a:r>
              <a:rPr lang="en-US" sz="1800" smtClean="0"/>
              <a:t>interconnect (peer) with each other privately, or at public Network Access Point (NAPs: routers or NWs of routers) 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regional ISPs, tier 2 providers</a:t>
            </a:r>
          </a:p>
          <a:p>
            <a:pPr lvl="1"/>
            <a:r>
              <a:rPr lang="en-US" sz="1800" smtClean="0"/>
              <a:t>connect into NBPs; e.g. Tele2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local ISP</a:t>
            </a:r>
            <a:r>
              <a:rPr lang="en-US" sz="2000" smtClean="0"/>
              <a:t>, company</a:t>
            </a:r>
          </a:p>
          <a:p>
            <a:pPr lvl="1"/>
            <a:r>
              <a:rPr lang="en-US" sz="1800" smtClean="0"/>
              <a:t>connect into regional ISPs, e.g. ComHem, Bredband2, Spray.se, …</a:t>
            </a:r>
          </a:p>
          <a:p>
            <a:pPr lvl="1"/>
            <a:endParaRPr lang="en-US" sz="1800" smtClean="0"/>
          </a:p>
          <a:p>
            <a:endParaRPr lang="en-US" sz="2000" smtClean="0"/>
          </a:p>
        </p:txBody>
      </p:sp>
      <p:sp>
        <p:nvSpPr>
          <p:cNvPr id="77830" name="Oval 4"/>
          <p:cNvSpPr>
            <a:spLocks noChangeArrowheads="1"/>
          </p:cNvSpPr>
          <p:nvPr/>
        </p:nvSpPr>
        <p:spPr bwMode="auto">
          <a:xfrm>
            <a:off x="4924425" y="4191000"/>
            <a:ext cx="3848100" cy="685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NBP A</a:t>
            </a:r>
            <a:endParaRPr lang="en-US"/>
          </a:p>
        </p:txBody>
      </p:sp>
      <p:sp>
        <p:nvSpPr>
          <p:cNvPr id="77831" name="Oval 5"/>
          <p:cNvSpPr>
            <a:spLocks noChangeArrowheads="1"/>
          </p:cNvSpPr>
          <p:nvPr/>
        </p:nvSpPr>
        <p:spPr bwMode="auto">
          <a:xfrm>
            <a:off x="4981575" y="2962275"/>
            <a:ext cx="3848100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NBP B</a:t>
            </a:r>
            <a:endParaRPr lang="en-US"/>
          </a:p>
        </p:txBody>
      </p:sp>
      <p:grpSp>
        <p:nvGrpSpPr>
          <p:cNvPr id="77832" name="Group 6"/>
          <p:cNvGrpSpPr>
            <a:grpSpLocks/>
          </p:cNvGrpSpPr>
          <p:nvPr/>
        </p:nvGrpSpPr>
        <p:grpSpPr bwMode="auto">
          <a:xfrm>
            <a:off x="4784725" y="3751263"/>
            <a:ext cx="808038" cy="457200"/>
            <a:chOff x="3272" y="3455"/>
            <a:chExt cx="509" cy="288"/>
          </a:xfrm>
        </p:grpSpPr>
        <p:sp>
          <p:nvSpPr>
            <p:cNvPr id="77857" name="Rectangle 7"/>
            <p:cNvSpPr>
              <a:spLocks noChangeArrowheads="1"/>
            </p:cNvSpPr>
            <p:nvPr/>
          </p:nvSpPr>
          <p:spPr bwMode="auto">
            <a:xfrm>
              <a:off x="3276" y="3474"/>
              <a:ext cx="504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8" name="Text Box 8"/>
            <p:cNvSpPr txBox="1">
              <a:spLocks noChangeArrowheads="1"/>
            </p:cNvSpPr>
            <p:nvPr/>
          </p:nvSpPr>
          <p:spPr bwMode="auto">
            <a:xfrm>
              <a:off x="3272" y="3455"/>
              <a:ext cx="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/>
            </a:p>
          </p:txBody>
        </p:sp>
      </p:grpSp>
      <p:grpSp>
        <p:nvGrpSpPr>
          <p:cNvPr id="77833" name="Group 9"/>
          <p:cNvGrpSpPr>
            <a:grpSpLocks/>
          </p:cNvGrpSpPr>
          <p:nvPr/>
        </p:nvGrpSpPr>
        <p:grpSpPr bwMode="auto">
          <a:xfrm>
            <a:off x="8080375" y="3760788"/>
            <a:ext cx="808038" cy="457200"/>
            <a:chOff x="3272" y="3455"/>
            <a:chExt cx="509" cy="288"/>
          </a:xfrm>
        </p:grpSpPr>
        <p:sp>
          <p:nvSpPr>
            <p:cNvPr id="77855" name="Rectangle 10"/>
            <p:cNvSpPr>
              <a:spLocks noChangeArrowheads="1"/>
            </p:cNvSpPr>
            <p:nvPr/>
          </p:nvSpPr>
          <p:spPr bwMode="auto">
            <a:xfrm>
              <a:off x="3276" y="3474"/>
              <a:ext cx="504" cy="246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6" name="Text Box 11"/>
            <p:cNvSpPr txBox="1">
              <a:spLocks noChangeArrowheads="1"/>
            </p:cNvSpPr>
            <p:nvPr/>
          </p:nvSpPr>
          <p:spPr bwMode="auto">
            <a:xfrm>
              <a:off x="3272" y="3455"/>
              <a:ext cx="509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  <a:latin typeface="Comic Sans MS" pitchFamily="66" charset="0"/>
                </a:rPr>
                <a:t>NAP</a:t>
              </a:r>
              <a:endParaRPr lang="en-US"/>
            </a:p>
          </p:txBody>
        </p:sp>
      </p:grpSp>
      <p:sp>
        <p:nvSpPr>
          <p:cNvPr id="77834" name="Oval 12"/>
          <p:cNvSpPr>
            <a:spLocks noChangeArrowheads="1"/>
          </p:cNvSpPr>
          <p:nvPr/>
        </p:nvSpPr>
        <p:spPr bwMode="auto">
          <a:xfrm>
            <a:off x="6753225" y="3848100"/>
            <a:ext cx="180975" cy="1905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5" name="Line 13"/>
          <p:cNvSpPr>
            <a:spLocks noChangeShapeType="1"/>
          </p:cNvSpPr>
          <p:nvPr/>
        </p:nvSpPr>
        <p:spPr bwMode="auto">
          <a:xfrm flipV="1">
            <a:off x="5238750" y="3524250"/>
            <a:ext cx="400050" cy="25717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6" name="Line 14"/>
          <p:cNvSpPr>
            <a:spLocks noChangeShapeType="1"/>
          </p:cNvSpPr>
          <p:nvPr/>
        </p:nvSpPr>
        <p:spPr bwMode="auto">
          <a:xfrm flipH="1" flipV="1">
            <a:off x="8210550" y="3590925"/>
            <a:ext cx="342900" cy="200025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7" name="Line 15"/>
          <p:cNvSpPr>
            <a:spLocks noChangeShapeType="1"/>
          </p:cNvSpPr>
          <p:nvPr/>
        </p:nvSpPr>
        <p:spPr bwMode="auto">
          <a:xfrm flipH="1" flipV="1">
            <a:off x="6810375" y="3648075"/>
            <a:ext cx="28575" cy="2286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8" name="Line 16"/>
          <p:cNvSpPr>
            <a:spLocks noChangeShapeType="1"/>
          </p:cNvSpPr>
          <p:nvPr/>
        </p:nvSpPr>
        <p:spPr bwMode="auto">
          <a:xfrm>
            <a:off x="5229225" y="4152900"/>
            <a:ext cx="390525" cy="333375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39" name="Line 17"/>
          <p:cNvSpPr>
            <a:spLocks noChangeShapeType="1"/>
          </p:cNvSpPr>
          <p:nvPr/>
        </p:nvSpPr>
        <p:spPr bwMode="auto">
          <a:xfrm flipH="1">
            <a:off x="8477250" y="4181475"/>
            <a:ext cx="247650" cy="1905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0" name="Line 18"/>
          <p:cNvSpPr>
            <a:spLocks noChangeShapeType="1"/>
          </p:cNvSpPr>
          <p:nvPr/>
        </p:nvSpPr>
        <p:spPr bwMode="auto">
          <a:xfrm>
            <a:off x="6829425" y="4057650"/>
            <a:ext cx="0" cy="266700"/>
          </a:xfrm>
          <a:prstGeom prst="line">
            <a:avLst/>
          </a:prstGeom>
          <a:noFill/>
          <a:ln w="381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1" name="Oval 19"/>
          <p:cNvSpPr>
            <a:spLocks noChangeArrowheads="1"/>
          </p:cNvSpPr>
          <p:nvPr/>
        </p:nvSpPr>
        <p:spPr bwMode="auto">
          <a:xfrm>
            <a:off x="6772275" y="2600325"/>
            <a:ext cx="1952625" cy="590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2" name="Oval 20"/>
          <p:cNvSpPr>
            <a:spLocks noChangeArrowheads="1"/>
          </p:cNvSpPr>
          <p:nvPr/>
        </p:nvSpPr>
        <p:spPr bwMode="auto">
          <a:xfrm>
            <a:off x="7010400" y="295275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3" name="Text Box 21"/>
          <p:cNvSpPr txBox="1">
            <a:spLocks noChangeArrowheads="1"/>
          </p:cNvSpPr>
          <p:nvPr/>
        </p:nvSpPr>
        <p:spPr bwMode="auto">
          <a:xfrm>
            <a:off x="7108825" y="2717800"/>
            <a:ext cx="149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regional ISP</a:t>
            </a:r>
            <a:endParaRPr lang="en-US"/>
          </a:p>
        </p:txBody>
      </p:sp>
      <p:sp>
        <p:nvSpPr>
          <p:cNvPr id="77844" name="Oval 22"/>
          <p:cNvSpPr>
            <a:spLocks noChangeArrowheads="1"/>
          </p:cNvSpPr>
          <p:nvPr/>
        </p:nvSpPr>
        <p:spPr bwMode="auto">
          <a:xfrm>
            <a:off x="5086350" y="4695825"/>
            <a:ext cx="1952625" cy="59055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5" name="Oval 23"/>
          <p:cNvSpPr>
            <a:spLocks noChangeArrowheads="1"/>
          </p:cNvSpPr>
          <p:nvPr/>
        </p:nvSpPr>
        <p:spPr bwMode="auto">
          <a:xfrm>
            <a:off x="6296025" y="4724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46" name="Text Box 24"/>
          <p:cNvSpPr txBox="1">
            <a:spLocks noChangeArrowheads="1"/>
          </p:cNvSpPr>
          <p:nvPr/>
        </p:nvSpPr>
        <p:spPr bwMode="auto">
          <a:xfrm>
            <a:off x="5251450" y="4813300"/>
            <a:ext cx="14938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>
                <a:latin typeface="Comic Sans MS" pitchFamily="66" charset="0"/>
              </a:rPr>
              <a:t>regional ISP</a:t>
            </a:r>
            <a:endParaRPr lang="en-US"/>
          </a:p>
        </p:txBody>
      </p:sp>
      <p:grpSp>
        <p:nvGrpSpPr>
          <p:cNvPr id="77847" name="Group 25"/>
          <p:cNvGrpSpPr>
            <a:grpSpLocks/>
          </p:cNvGrpSpPr>
          <p:nvPr/>
        </p:nvGrpSpPr>
        <p:grpSpPr bwMode="auto">
          <a:xfrm>
            <a:off x="7419975" y="2066925"/>
            <a:ext cx="1057275" cy="695325"/>
            <a:chOff x="4314" y="1086"/>
            <a:chExt cx="666" cy="438"/>
          </a:xfrm>
        </p:grpSpPr>
        <p:sp>
          <p:nvSpPr>
            <p:cNvPr id="77853" name="Oval 2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4" name="Text Box 2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ISP</a:t>
              </a:r>
              <a:endParaRPr lang="en-US"/>
            </a:p>
          </p:txBody>
        </p:sp>
      </p:grpSp>
      <p:grpSp>
        <p:nvGrpSpPr>
          <p:cNvPr id="77848" name="Group 28"/>
          <p:cNvGrpSpPr>
            <a:grpSpLocks/>
          </p:cNvGrpSpPr>
          <p:nvPr/>
        </p:nvGrpSpPr>
        <p:grpSpPr bwMode="auto">
          <a:xfrm>
            <a:off x="5429250" y="5133975"/>
            <a:ext cx="1057275" cy="695325"/>
            <a:chOff x="4314" y="1086"/>
            <a:chExt cx="666" cy="438"/>
          </a:xfrm>
        </p:grpSpPr>
        <p:sp>
          <p:nvSpPr>
            <p:cNvPr id="77851" name="Oval 2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7852" name="Text Box 3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latin typeface="Comic Sans MS" pitchFamily="66" charset="0"/>
                </a:rPr>
                <a:t>ISP</a:t>
              </a:r>
              <a:endParaRPr lang="en-US"/>
            </a:p>
          </p:txBody>
        </p:sp>
      </p:grpSp>
      <p:sp>
        <p:nvSpPr>
          <p:cNvPr id="77849" name="Oval 31"/>
          <p:cNvSpPr>
            <a:spLocks noChangeArrowheads="1"/>
          </p:cNvSpPr>
          <p:nvPr/>
        </p:nvSpPr>
        <p:spPr bwMode="auto">
          <a:xfrm>
            <a:off x="6124575" y="518160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7850" name="Oval 32"/>
          <p:cNvSpPr>
            <a:spLocks noChangeArrowheads="1"/>
          </p:cNvSpPr>
          <p:nvPr/>
        </p:nvSpPr>
        <p:spPr bwMode="auto">
          <a:xfrm>
            <a:off x="8010525" y="2609850"/>
            <a:ext cx="104775" cy="1143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8851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A698C4B-5121-46C1-8A18-C209C8BAACF9}" type="slidenum">
              <a:rPr lang="en-US" smtClean="0"/>
              <a:pPr/>
              <a:t>59</a:t>
            </a:fld>
            <a:endParaRPr lang="en-US" smtClean="0"/>
          </a:p>
        </p:txBody>
      </p:sp>
      <p:sp>
        <p:nvSpPr>
          <p:cNvPr id="7885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“Tier-2” ISPs: smaller (often regional) ISPs</a:t>
            </a:r>
          </a:p>
          <a:p>
            <a:pPr lvl="1"/>
            <a:r>
              <a:rPr lang="en-US" sz="2000" smtClean="0"/>
              <a:t>Connect to one or more tier-1 ISPs, possibly other tier-2 ISPs</a:t>
            </a:r>
          </a:p>
          <a:p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8854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5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6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8857" name="Oval 8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8" name="Oval 9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59" name="Oval 10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0" name="Oval 11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1" name="Oval 12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2" name="Oval 13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8863" name="Line 14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64" name="Line 15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8865" name="Line 16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" name="Group 61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8877" name="Group 32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8897" name="Oval 28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8" name="Text Box 30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9" name="Oval 29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78" name="Group 3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8894" name="Oval 34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5" name="Text Box 35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6" name="Oval 36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79" name="Group 42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8891" name="Oval 39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92" name="Text Box 40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3" name="Oval 41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80" name="Group 47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8888" name="Oval 44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89" name="Text Box 45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90" name="Oval 46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8881" name="Group 52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8885" name="Oval 49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8886" name="Text Box 50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8887" name="Oval 51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8882" name="Oval 54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83" name="Line 55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84" name="Oval 56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8" name="Group 62"/>
          <p:cNvGrpSpPr>
            <a:grpSpLocks/>
          </p:cNvGrpSpPr>
          <p:nvPr/>
        </p:nvGrpSpPr>
        <p:grpSpPr bwMode="auto">
          <a:xfrm>
            <a:off x="177800" y="3406775"/>
            <a:ext cx="3562350" cy="2014538"/>
            <a:chOff x="112" y="2146"/>
            <a:chExt cx="2244" cy="1269"/>
          </a:xfrm>
        </p:grpSpPr>
        <p:sp>
          <p:nvSpPr>
            <p:cNvPr id="78874" name="Text Box 53"/>
            <p:cNvSpPr txBox="1">
              <a:spLocks noChangeArrowheads="1"/>
            </p:cNvSpPr>
            <p:nvPr/>
          </p:nvSpPr>
          <p:spPr bwMode="auto">
            <a:xfrm>
              <a:off x="112" y="2146"/>
              <a:ext cx="1292" cy="12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 pays tier-1 ISP for connectivity to rest of Internet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Char char="q"/>
              </a:pPr>
              <a:r>
                <a:rPr lang="en-US" sz="1800">
                  <a:latin typeface="Comic Sans MS" pitchFamily="66" charset="0"/>
                </a:rPr>
                <a:t> tier-2 ISP is c</a:t>
              </a:r>
              <a:r>
                <a:rPr lang="en-US" sz="1800" i="1">
                  <a:latin typeface="Comic Sans MS" pitchFamily="66" charset="0"/>
                </a:rPr>
                <a:t>ustomer</a:t>
              </a:r>
              <a:r>
                <a:rPr lang="en-US" sz="1800">
                  <a:latin typeface="Comic Sans MS" pitchFamily="66" charset="0"/>
                </a:rPr>
                <a:t> of</a:t>
              </a:r>
            </a:p>
            <a:p>
              <a:pPr>
                <a:buClr>
                  <a:schemeClr val="accent2"/>
                </a:buClr>
                <a:buSzPct val="85000"/>
                <a:buFont typeface="Wingdings" pitchFamily="2" charset="2"/>
                <a:buNone/>
              </a:pPr>
              <a:r>
                <a:rPr lang="en-US" sz="1800">
                  <a:latin typeface="Comic Sans MS" pitchFamily="66" charset="0"/>
                </a:rPr>
                <a:t>tier-1 provider</a:t>
              </a:r>
            </a:p>
          </p:txBody>
        </p:sp>
        <p:sp>
          <p:nvSpPr>
            <p:cNvPr id="78875" name="Line 57"/>
            <p:cNvSpPr>
              <a:spLocks noChangeShapeType="1"/>
            </p:cNvSpPr>
            <p:nvPr/>
          </p:nvSpPr>
          <p:spPr bwMode="auto">
            <a:xfrm flipV="1">
              <a:off x="1344" y="2392"/>
              <a:ext cx="1012" cy="36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76" name="Line 58"/>
            <p:cNvSpPr>
              <a:spLocks noChangeShapeType="1"/>
            </p:cNvSpPr>
            <p:nvPr/>
          </p:nvSpPr>
          <p:spPr bwMode="auto">
            <a:xfrm flipV="1">
              <a:off x="1352" y="2412"/>
              <a:ext cx="360" cy="3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9" name="Group 77"/>
          <p:cNvGrpSpPr>
            <a:grpSpLocks/>
          </p:cNvGrpSpPr>
          <p:nvPr/>
        </p:nvGrpSpPr>
        <p:grpSpPr bwMode="auto">
          <a:xfrm>
            <a:off x="6337300" y="3019425"/>
            <a:ext cx="2705100" cy="2136775"/>
            <a:chOff x="3992" y="1902"/>
            <a:chExt cx="1704" cy="1346"/>
          </a:xfrm>
        </p:grpSpPr>
        <p:sp>
          <p:nvSpPr>
            <p:cNvPr id="78869" name="Oval 67"/>
            <p:cNvSpPr>
              <a:spLocks noChangeArrowheads="1"/>
            </p:cNvSpPr>
            <p:nvPr/>
          </p:nvSpPr>
          <p:spPr bwMode="auto">
            <a:xfrm>
              <a:off x="3992" y="2320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70" name="Text Box 64"/>
            <p:cNvSpPr txBox="1">
              <a:spLocks noChangeArrowheads="1"/>
            </p:cNvSpPr>
            <p:nvPr/>
          </p:nvSpPr>
          <p:spPr bwMode="auto">
            <a:xfrm>
              <a:off x="4564" y="1902"/>
              <a:ext cx="1132" cy="7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Tier-2 ISPs also peer privately with each other.</a:t>
              </a:r>
            </a:p>
          </p:txBody>
        </p:sp>
        <p:sp>
          <p:nvSpPr>
            <p:cNvPr id="78871" name="Oval 68"/>
            <p:cNvSpPr>
              <a:spLocks noChangeArrowheads="1"/>
            </p:cNvSpPr>
            <p:nvPr/>
          </p:nvSpPr>
          <p:spPr bwMode="auto">
            <a:xfrm>
              <a:off x="4600" y="3144"/>
              <a:ext cx="96" cy="104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8872" name="Line 69"/>
            <p:cNvSpPr>
              <a:spLocks noChangeShapeType="1"/>
            </p:cNvSpPr>
            <p:nvPr/>
          </p:nvSpPr>
          <p:spPr bwMode="auto">
            <a:xfrm>
              <a:off x="4064" y="2408"/>
              <a:ext cx="552" cy="72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8873" name="Line 72"/>
            <p:cNvSpPr>
              <a:spLocks noChangeShapeType="1"/>
            </p:cNvSpPr>
            <p:nvPr/>
          </p:nvSpPr>
          <p:spPr bwMode="auto">
            <a:xfrm flipH="1">
              <a:off x="4179" y="2166"/>
              <a:ext cx="434" cy="2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411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334F585-53BE-40A0-87AF-23059ACEA15D}" type="slidenum">
              <a:rPr lang="en-US" smtClean="0"/>
              <a:pPr/>
              <a:t>6</a:t>
            </a:fld>
            <a:endParaRPr lang="en-US" smtClean="0"/>
          </a:p>
        </p:txBody>
      </p:sp>
      <p:grpSp>
        <p:nvGrpSpPr>
          <p:cNvPr id="2" name="Group 871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4410" name="Freeform 553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1" name="Freeform 554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2" name="Freeform 555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413" name="Group 556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4420" name="Rectangle 557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21" name="AutoShape 558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sp>
          <p:nvSpPr>
            <p:cNvPr id="4414" name="Line 728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5" name="Line 751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6" name="Freeform 753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7" name="Line 866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8" name="Line 867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419" name="Line 724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4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A closer look at network structure:</a:t>
            </a:r>
            <a:endParaRPr lang="en-US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7513" y="1381125"/>
            <a:ext cx="3810000" cy="28194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network edge:</a:t>
            </a:r>
            <a:r>
              <a:rPr lang="en-US" smtClean="0"/>
              <a:t> applications and hosts</a:t>
            </a:r>
          </a:p>
        </p:txBody>
      </p:sp>
      <p:grpSp>
        <p:nvGrpSpPr>
          <p:cNvPr id="4" name="Group 868"/>
          <p:cNvGrpSpPr>
            <a:grpSpLocks/>
          </p:cNvGrpSpPr>
          <p:nvPr/>
        </p:nvGrpSpPr>
        <p:grpSpPr bwMode="auto">
          <a:xfrm>
            <a:off x="5103813" y="1658938"/>
            <a:ext cx="3021012" cy="3981450"/>
            <a:chOff x="3189" y="1069"/>
            <a:chExt cx="1903" cy="2508"/>
          </a:xfrm>
        </p:grpSpPr>
        <p:grpSp>
          <p:nvGrpSpPr>
            <p:cNvPr id="4383" name="Group 590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4407" name="Picture 591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408" name="Line 592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409" name="Line 593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4384" name="Picture 594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4385" name="Group 595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4109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9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110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10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386" name="Group 729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4107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7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108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8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4098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4098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4387" name="Group 755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4399" name="AutoShape 756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0" name="Rectangle 757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1" name="Rectangle 758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2" name="AutoShape 759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3" name="Line 760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4" name="Line 761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5" name="Rectangle 762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406" name="Rectangle 763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4099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4099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4100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4100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4101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4101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4102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4102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4388" name="Group 822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4105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5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106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6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389" name="Group 825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4103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4103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4104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4104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4390" name="Group 848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4391" name="AutoShape 849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2" name="Rectangle 850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3" name="Rectangle 851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4" name="AutoShape 852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5" name="Line 853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6" name="Line 854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7" name="Rectangle 855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98" name="Rectangle 856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2" name="Group 869"/>
          <p:cNvGrpSpPr>
            <a:grpSpLocks/>
          </p:cNvGrpSpPr>
          <p:nvPr/>
        </p:nvGrpSpPr>
        <p:grpSpPr bwMode="auto">
          <a:xfrm>
            <a:off x="5454650" y="1822450"/>
            <a:ext cx="2538413" cy="3589338"/>
            <a:chOff x="3418" y="1154"/>
            <a:chExt cx="1599" cy="2261"/>
          </a:xfrm>
        </p:grpSpPr>
        <p:grpSp>
          <p:nvGrpSpPr>
            <p:cNvPr id="4245" name="Group 559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4353" name="Line 560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4" name="Line 561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5" name="Line 562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6" name="Line 563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7" name="Line 564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8" name="Line 565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59" name="Line 566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0" name="Line 567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1" name="Line 568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2" name="Line 569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3" name="Line 570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4" name="Line 571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5" name="Line 572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6" name="Line 573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4367" name="Line 574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4368" name="Group 575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4379" name="Line 57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0" name="Line 57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1" name="Line 57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82" name="Line 57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69" name="Group 580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4375" name="Line 581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6" name="Line 582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7" name="Line 583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8" name="Line 584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4370" name="Group 585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4371" name="Line 586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2" name="Line 587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3" name="Line 588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4374" name="Line 589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6" name="Group 696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4340" name="Oval 69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1" name="Line 69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2" name="Line 69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43" name="Rectangle 70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44" name="Oval 70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45" name="Group 70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50" name="Line 70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51" name="Line 70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52" name="Line 70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46" name="Group 70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47" name="Line 70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48" name="Line 70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49" name="Line 70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7" name="Group 710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4327" name="Oval 71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28" name="Line 71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29" name="Line 71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30" name="Rectangle 71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31" name="Oval 71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32" name="Group 71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37" name="Line 71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8" name="Line 71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9" name="Line 71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33" name="Group 72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34" name="Line 72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5" name="Line 72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36" name="Line 72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48" name="Group 732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4310" name="Picture 733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311" name="Freeform 734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2" name="Freeform 735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3" name="Freeform 736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4" name="Freeform 737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5" name="Freeform 738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6" name="Freeform 739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7" name="Freeform 740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8" name="Freeform 741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19" name="Freeform 742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0" name="Freeform 743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1" name="Freeform 744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2" name="Freeform 745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3" name="Freeform 746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4" name="Freeform 747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5" name="Freeform 748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326" name="Freeform 749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49" name="Line 752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0" name="Line 754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51" name="Line 764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4252" name="Line 765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4253" name="Group 766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4297" name="Oval 76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98" name="Line 76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99" name="Line 76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300" name="Rectangle 77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301" name="Oval 77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302" name="Group 77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307" name="Line 77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8" name="Line 77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9" name="Line 77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303" name="Group 77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304" name="Line 77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5" name="Line 77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306" name="Line 77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254" name="Group 794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4284" name="Oval 79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5" name="Line 79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6" name="Line 79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87" name="Rectangle 79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88" name="Oval 79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89" name="Group 80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94" name="Line 80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5" name="Line 80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6" name="Line 80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90" name="Group 80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91" name="Line 8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2" name="Line 8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93" name="Line 8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255" name="Line 811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6" name="Line 812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7" name="Line 813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8" name="Line 814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59" name="Line 815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0" name="Line 816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1" name="Line 817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262" name="Group 828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4267" name="Picture 829" descr="31u_bnrz[1]"/>
              <p:cNvPicPr>
                <a:picLocks noChangeAspect="1" noChangeArrowheads="1"/>
              </p:cNvPicPr>
              <p:nvPr/>
            </p:nvPicPr>
            <p:blipFill>
              <a:blip r:embed="rId19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4268" name="Freeform 830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69" name="Freeform 831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0" name="Freeform 832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1" name="Freeform 833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2" name="Freeform 834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3" name="Freeform 835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4" name="Freeform 836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5" name="Freeform 837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6" name="Freeform 838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7" name="Freeform 839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8" name="Freeform 840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79" name="Freeform 841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0" name="Freeform 842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1" name="Freeform 843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2" name="Freeform 844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4283" name="Freeform 845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4263" name="Line 846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4" name="Line 847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5" name="Line 857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266" name="Line 863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31" name="Group 870"/>
          <p:cNvGrpSpPr>
            <a:grpSpLocks/>
          </p:cNvGrpSpPr>
          <p:nvPr/>
        </p:nvGrpSpPr>
        <p:grpSpPr bwMode="auto">
          <a:xfrm>
            <a:off x="6443663" y="2190750"/>
            <a:ext cx="1590675" cy="2716213"/>
            <a:chOff x="4059" y="1380"/>
            <a:chExt cx="1002" cy="1711"/>
          </a:xfrm>
        </p:grpSpPr>
        <p:grpSp>
          <p:nvGrpSpPr>
            <p:cNvPr id="4121" name="Group 598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4232" name="Oval 59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3" name="Line 60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4" name="Line 60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35" name="Rectangle 60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36" name="Oval 60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37" name="Group 60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42" name="Line 60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3" name="Line 60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4" name="Line 60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38" name="Group 60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39" name="Line 60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0" name="Line 61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41" name="Line 61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2" name="Group 612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4219" name="Oval 61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0" name="Line 61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1" name="Line 61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22" name="Rectangle 61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23" name="Oval 61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24" name="Group 61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29" name="Line 61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30" name="Line 62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31" name="Line 62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25" name="Group 62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26" name="Line 62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27" name="Line 62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28" name="Line 62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3" name="Group 626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4206" name="Oval 627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7" name="Line 628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8" name="Line 629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209" name="Rectangle 630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210" name="Oval 631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211" name="Group 632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16" name="Line 63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7" name="Line 63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8" name="Line 63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212" name="Group 636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13" name="Line 63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4" name="Line 63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15" name="Line 63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4" name="Group 640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4193" name="Oval 64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4" name="Line 64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5" name="Line 64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96" name="Rectangle 64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97" name="Oval 64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98" name="Group 64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203" name="Line 64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4" name="Line 64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5" name="Line 64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99" name="Group 65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200" name="Line 65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1" name="Line 65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202" name="Line 65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5" name="Group 654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4180" name="Oval 655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1" name="Line 656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2" name="Line 657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83" name="Rectangle 658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84" name="Oval 659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85" name="Group 660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90" name="Line 66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91" name="Line 66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92" name="Line 66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86" name="Group 664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87" name="Line 66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88" name="Line 66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89" name="Line 66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6" name="Group 668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4167" name="Oval 669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8" name="Line 670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69" name="Line 671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70" name="Rectangle 672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71" name="Oval 673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72" name="Group 674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77" name="Line 675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8" name="Line 676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9" name="Line 677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73" name="Group 678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74" name="Line 67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5" name="Line 68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76" name="Line 68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4127" name="Group 682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4154" name="Oval 683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5" name="Line 684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6" name="Line 685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57" name="Rectangle 686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58" name="Oval 687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59" name="Group 688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64" name="Line 689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5" name="Line 690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6" name="Line 691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60" name="Group 692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61" name="Line 693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2" name="Line 694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63" name="Line 695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128" name="Line 725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29" name="Line 726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0" name="Line 727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4131" name="Group 780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4141" name="Oval 781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2" name="Line 782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3" name="Line 783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4144" name="Rectangle 784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4145" name="Oval 785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4146" name="Group 786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4151" name="Line 787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2" name="Line 788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3" name="Line 789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4147" name="Group 790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4148" name="Line 791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49" name="Line 792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4150" name="Line 793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4132" name="Line 808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3" name="Line 809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4" name="Line 810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5" name="Line 858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6" name="Line 860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7" name="Line 861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8" name="Line 862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39" name="Line 864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4140" name="Line 865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10088" name="Rectangle 872"/>
          <p:cNvSpPr>
            <a:spLocks noChangeArrowheads="1"/>
          </p:cNvSpPr>
          <p:nvPr/>
        </p:nvSpPr>
        <p:spPr bwMode="auto">
          <a:xfrm>
            <a:off x="431800" y="2660650"/>
            <a:ext cx="3810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access networks, physical media:</a:t>
            </a:r>
            <a:r>
              <a:rPr lang="en-US" sz="2800">
                <a:latin typeface="Comic Sans MS" pitchFamily="66" charset="0"/>
              </a:rPr>
              <a:t> wired, wireless communication links</a:t>
            </a: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 </a:t>
            </a:r>
            <a:endParaRPr lang="en-US">
              <a:latin typeface="Comic Sans MS" pitchFamily="66" charset="0"/>
            </a:endParaRPr>
          </a:p>
        </p:txBody>
      </p:sp>
      <p:sp>
        <p:nvSpPr>
          <p:cNvPr id="10089" name="Rectangle 873"/>
          <p:cNvSpPr>
            <a:spLocks noChangeArrowheads="1"/>
          </p:cNvSpPr>
          <p:nvPr/>
        </p:nvSpPr>
        <p:spPr bwMode="auto">
          <a:xfrm>
            <a:off x="473075" y="4475163"/>
            <a:ext cx="3810000" cy="1876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network core:</a:t>
            </a:r>
            <a:r>
              <a:rPr lang="en-US" sz="2800">
                <a:latin typeface="Comic Sans MS" pitchFamily="66" charset="0"/>
              </a:rPr>
              <a:t> 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interconnected routers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network of networks</a:t>
            </a:r>
          </a:p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endParaRPr lang="en-US"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 build="p"/>
      <p:bldP spid="10088" grpId="0"/>
      <p:bldP spid="10089" grpId="0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9875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EF4A00B8-723B-4BB0-9177-2D58C5ADC486}" type="slidenum">
              <a:rPr lang="en-US" smtClean="0"/>
              <a:pPr/>
              <a:t>60</a:t>
            </a:fld>
            <a:endParaRPr lang="en-US" smtClean="0"/>
          </a:p>
        </p:txBody>
      </p:sp>
      <p:sp>
        <p:nvSpPr>
          <p:cNvPr id="7987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“Tier-3” ISPs and local ISPs </a:t>
            </a:r>
          </a:p>
          <a:p>
            <a:pPr lvl="1"/>
            <a:r>
              <a:rPr lang="en-US" sz="2000" smtClean="0"/>
              <a:t>last hop (“access”) network (closest to end systems)</a:t>
            </a:r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79878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79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80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79881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2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3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accent2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4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5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6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87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888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79889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79890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79928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79948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9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50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29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79945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6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7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0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79942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3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4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1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79939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40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41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79932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79936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37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latin typeface="Comic Sans MS" pitchFamily="66" charset="0"/>
                  </a:rPr>
                  <a:t>Tier-2 ISP</a:t>
                </a:r>
                <a:endParaRPr lang="en-US"/>
              </a:p>
            </p:txBody>
          </p:sp>
          <p:sp>
            <p:nvSpPr>
              <p:cNvPr id="79938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9933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9934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935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79891" name="Oval 52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92" name="Oval 53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79893" name="Line 54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8" name="Group 91"/>
          <p:cNvGrpSpPr>
            <a:grpSpLocks/>
          </p:cNvGrpSpPr>
          <p:nvPr/>
        </p:nvGrpSpPr>
        <p:grpSpPr bwMode="auto">
          <a:xfrm>
            <a:off x="1539875" y="2473325"/>
            <a:ext cx="6823075" cy="4162425"/>
            <a:chOff x="970" y="1558"/>
            <a:chExt cx="4298" cy="2622"/>
          </a:xfrm>
        </p:grpSpPr>
        <p:grpSp>
          <p:nvGrpSpPr>
            <p:cNvPr id="79901" name="Group 62"/>
            <p:cNvGrpSpPr>
              <a:grpSpLocks/>
            </p:cNvGrpSpPr>
            <p:nvPr/>
          </p:nvGrpSpPr>
          <p:grpSpPr bwMode="auto">
            <a:xfrm>
              <a:off x="3322" y="1686"/>
              <a:ext cx="666" cy="438"/>
              <a:chOff x="4314" y="1086"/>
              <a:chExt cx="666" cy="438"/>
            </a:xfrm>
          </p:grpSpPr>
          <p:sp>
            <p:nvSpPr>
              <p:cNvPr id="79926" name="Oval 63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7" name="Text Box 64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2" name="Group 65"/>
            <p:cNvGrpSpPr>
              <a:grpSpLocks/>
            </p:cNvGrpSpPr>
            <p:nvPr/>
          </p:nvGrpSpPr>
          <p:grpSpPr bwMode="auto">
            <a:xfrm>
              <a:off x="2714" y="1782"/>
              <a:ext cx="666" cy="438"/>
              <a:chOff x="4314" y="1086"/>
              <a:chExt cx="666" cy="438"/>
            </a:xfrm>
          </p:grpSpPr>
          <p:sp>
            <p:nvSpPr>
              <p:cNvPr id="79924" name="Oval 66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5" name="Text Box 67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3" name="Group 59"/>
            <p:cNvGrpSpPr>
              <a:grpSpLocks/>
            </p:cNvGrpSpPr>
            <p:nvPr/>
          </p:nvGrpSpPr>
          <p:grpSpPr bwMode="auto">
            <a:xfrm>
              <a:off x="3794" y="1774"/>
              <a:ext cx="666" cy="438"/>
              <a:chOff x="4314" y="1086"/>
              <a:chExt cx="666" cy="438"/>
            </a:xfrm>
          </p:grpSpPr>
          <p:sp>
            <p:nvSpPr>
              <p:cNvPr id="79922" name="Oval 60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3" name="Text Box 61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4" name="Group 71"/>
            <p:cNvGrpSpPr>
              <a:grpSpLocks/>
            </p:cNvGrpSpPr>
            <p:nvPr/>
          </p:nvGrpSpPr>
          <p:grpSpPr bwMode="auto">
            <a:xfrm>
              <a:off x="970" y="3702"/>
              <a:ext cx="666" cy="438"/>
              <a:chOff x="4314" y="1086"/>
              <a:chExt cx="666" cy="438"/>
            </a:xfrm>
          </p:grpSpPr>
          <p:sp>
            <p:nvSpPr>
              <p:cNvPr id="79920" name="Oval 72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21" name="Text Box 73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5" name="Group 74"/>
            <p:cNvGrpSpPr>
              <a:grpSpLocks/>
            </p:cNvGrpSpPr>
            <p:nvPr/>
          </p:nvGrpSpPr>
          <p:grpSpPr bwMode="auto">
            <a:xfrm>
              <a:off x="1186" y="1558"/>
              <a:ext cx="666" cy="438"/>
              <a:chOff x="4314" y="1086"/>
              <a:chExt cx="666" cy="438"/>
            </a:xfrm>
          </p:grpSpPr>
          <p:sp>
            <p:nvSpPr>
              <p:cNvPr id="79918" name="Oval 75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9" name="Text Box 76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6" name="Group 68"/>
            <p:cNvGrpSpPr>
              <a:grpSpLocks/>
            </p:cNvGrpSpPr>
            <p:nvPr/>
          </p:nvGrpSpPr>
          <p:grpSpPr bwMode="auto">
            <a:xfrm>
              <a:off x="1730" y="1710"/>
              <a:ext cx="666" cy="438"/>
              <a:chOff x="4314" y="1086"/>
              <a:chExt cx="666" cy="438"/>
            </a:xfrm>
          </p:grpSpPr>
          <p:sp>
            <p:nvSpPr>
              <p:cNvPr id="79916" name="Oval 69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7" name="Text Box 70"/>
              <p:cNvSpPr txBox="1">
                <a:spLocks noChangeArrowheads="1"/>
              </p:cNvSpPr>
              <p:nvPr/>
            </p:nvSpPr>
            <p:spPr bwMode="auto">
              <a:xfrm>
                <a:off x="4328" y="1106"/>
                <a:ext cx="533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Tier 3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7" name="Group 77"/>
            <p:cNvGrpSpPr>
              <a:grpSpLocks/>
            </p:cNvGrpSpPr>
            <p:nvPr/>
          </p:nvGrpSpPr>
          <p:grpSpPr bwMode="auto">
            <a:xfrm>
              <a:off x="1826" y="3742"/>
              <a:ext cx="666" cy="438"/>
              <a:chOff x="4314" y="1086"/>
              <a:chExt cx="666" cy="438"/>
            </a:xfrm>
          </p:grpSpPr>
          <p:sp>
            <p:nvSpPr>
              <p:cNvPr id="79914" name="Oval 78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5" name="Text Box 79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8" name="Group 80"/>
            <p:cNvGrpSpPr>
              <a:grpSpLocks/>
            </p:cNvGrpSpPr>
            <p:nvPr/>
          </p:nvGrpSpPr>
          <p:grpSpPr bwMode="auto">
            <a:xfrm>
              <a:off x="2898" y="3742"/>
              <a:ext cx="666" cy="438"/>
              <a:chOff x="4314" y="1086"/>
              <a:chExt cx="666" cy="438"/>
            </a:xfrm>
          </p:grpSpPr>
          <p:sp>
            <p:nvSpPr>
              <p:cNvPr id="79912" name="Oval 81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3" name="Text Box 82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  <p:grpSp>
          <p:nvGrpSpPr>
            <p:cNvPr id="79909" name="Group 83"/>
            <p:cNvGrpSpPr>
              <a:grpSpLocks/>
            </p:cNvGrpSpPr>
            <p:nvPr/>
          </p:nvGrpSpPr>
          <p:grpSpPr bwMode="auto">
            <a:xfrm>
              <a:off x="4602" y="3454"/>
              <a:ext cx="666" cy="438"/>
              <a:chOff x="4314" y="1086"/>
              <a:chExt cx="666" cy="438"/>
            </a:xfrm>
          </p:grpSpPr>
          <p:sp>
            <p:nvSpPr>
              <p:cNvPr id="79910" name="Oval 84"/>
              <p:cNvSpPr>
                <a:spLocks noChangeArrowheads="1"/>
              </p:cNvSpPr>
              <p:nvPr/>
            </p:nvSpPr>
            <p:spPr bwMode="auto">
              <a:xfrm>
                <a:off x="4314" y="1086"/>
                <a:ext cx="666" cy="438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9911" name="Text Box 85"/>
              <p:cNvSpPr txBox="1">
                <a:spLocks noChangeArrowheads="1"/>
              </p:cNvSpPr>
              <p:nvPr/>
            </p:nvSpPr>
            <p:spPr bwMode="auto">
              <a:xfrm>
                <a:off x="4384" y="1106"/>
                <a:ext cx="41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local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ISP</a:t>
                </a:r>
                <a:endParaRPr lang="en-US"/>
              </a:p>
            </p:txBody>
          </p:sp>
        </p:grpSp>
      </p:grpSp>
      <p:grpSp>
        <p:nvGrpSpPr>
          <p:cNvPr id="18" name="Group 90"/>
          <p:cNvGrpSpPr>
            <a:grpSpLocks/>
          </p:cNvGrpSpPr>
          <p:nvPr/>
        </p:nvGrpSpPr>
        <p:grpSpPr bwMode="auto">
          <a:xfrm>
            <a:off x="184150" y="3175000"/>
            <a:ext cx="2825750" cy="2819400"/>
            <a:chOff x="116" y="2000"/>
            <a:chExt cx="1780" cy="1776"/>
          </a:xfrm>
        </p:grpSpPr>
        <p:sp>
          <p:nvSpPr>
            <p:cNvPr id="79896" name="Text Box 51"/>
            <p:cNvSpPr txBox="1">
              <a:spLocks noChangeArrowheads="1"/>
            </p:cNvSpPr>
            <p:nvPr/>
          </p:nvSpPr>
          <p:spPr bwMode="auto">
            <a:xfrm>
              <a:off x="116" y="2094"/>
              <a:ext cx="1132" cy="144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sz="1800">
                  <a:latin typeface="Comic Sans MS" pitchFamily="66" charset="0"/>
                </a:rPr>
                <a:t>Local and tier- 3 ISPs are </a:t>
              </a:r>
              <a:r>
                <a:rPr lang="en-US" sz="1800" i="1">
                  <a:latin typeface="Comic Sans MS" pitchFamily="66" charset="0"/>
                </a:rPr>
                <a:t>customers</a:t>
              </a:r>
              <a:r>
                <a:rPr lang="en-US" sz="1800">
                  <a:latin typeface="Comic Sans MS" pitchFamily="66" charset="0"/>
                </a:rPr>
                <a:t> of</a:t>
              </a:r>
            </a:p>
            <a:p>
              <a:r>
                <a:rPr lang="en-US" sz="1800">
                  <a:latin typeface="Comic Sans MS" pitchFamily="66" charset="0"/>
                </a:rPr>
                <a:t>higher tier ISPs</a:t>
              </a:r>
            </a:p>
            <a:p>
              <a:r>
                <a:rPr lang="en-US" sz="1800">
                  <a:latin typeface="Comic Sans MS" pitchFamily="66" charset="0"/>
                </a:rPr>
                <a:t>connecting them to rest of Internet</a:t>
              </a:r>
            </a:p>
          </p:txBody>
        </p:sp>
        <p:sp>
          <p:nvSpPr>
            <p:cNvPr id="79897" name="Line 86"/>
            <p:cNvSpPr>
              <a:spLocks noChangeShapeType="1"/>
            </p:cNvSpPr>
            <p:nvPr/>
          </p:nvSpPr>
          <p:spPr bwMode="auto">
            <a:xfrm flipV="1">
              <a:off x="1072" y="2008"/>
              <a:ext cx="344" cy="7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898" name="Line 87"/>
            <p:cNvSpPr>
              <a:spLocks noChangeShapeType="1"/>
            </p:cNvSpPr>
            <p:nvPr/>
          </p:nvSpPr>
          <p:spPr bwMode="auto">
            <a:xfrm flipV="1">
              <a:off x="1088" y="2000"/>
              <a:ext cx="664" cy="72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899" name="Line 88"/>
            <p:cNvSpPr>
              <a:spLocks noChangeShapeType="1"/>
            </p:cNvSpPr>
            <p:nvPr/>
          </p:nvSpPr>
          <p:spPr bwMode="auto">
            <a:xfrm>
              <a:off x="1073" y="2744"/>
              <a:ext cx="95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9900" name="Line 89"/>
            <p:cNvSpPr>
              <a:spLocks noChangeShapeType="1"/>
            </p:cNvSpPr>
            <p:nvPr/>
          </p:nvSpPr>
          <p:spPr bwMode="auto">
            <a:xfrm>
              <a:off x="1074" y="2739"/>
              <a:ext cx="822" cy="103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7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662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97B98640-9292-44BF-9D45-3575E67A54C9}" type="slidenum">
              <a:rPr lang="en-US" smtClean="0"/>
              <a:pPr/>
              <a:t>61</a:t>
            </a:fld>
            <a:endParaRPr lang="en-US" smtClean="0"/>
          </a:p>
        </p:txBody>
      </p:sp>
      <p:sp>
        <p:nvSpPr>
          <p:cNvPr id="266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096250" cy="1143000"/>
          </a:xfrm>
        </p:spPr>
        <p:txBody>
          <a:bodyPr/>
          <a:lstStyle/>
          <a:p>
            <a:r>
              <a:rPr lang="en-US" sz="3200" smtClean="0"/>
              <a:t>Internet structure: network of networks</a:t>
            </a:r>
            <a:endParaRPr lang="en-US" smtClean="0"/>
          </a:p>
        </p:txBody>
      </p:sp>
      <p:sp>
        <p:nvSpPr>
          <p:cNvPr id="2663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52425" y="1428750"/>
            <a:ext cx="8440738" cy="914400"/>
          </a:xfrm>
        </p:spPr>
        <p:txBody>
          <a:bodyPr/>
          <a:lstStyle/>
          <a:p>
            <a:r>
              <a:rPr lang="en-US" sz="2400" smtClean="0">
                <a:solidFill>
                  <a:srgbClr val="FF0000"/>
                </a:solidFill>
              </a:rPr>
              <a:t>a packet passes through many networks!</a:t>
            </a:r>
            <a:endParaRPr lang="en-US" sz="2400" smtClean="0"/>
          </a:p>
          <a:p>
            <a:pPr>
              <a:buFont typeface="Wingdings" pitchFamily="2" charset="2"/>
              <a:buNone/>
            </a:pPr>
            <a:endParaRPr lang="en-US" sz="2400" smtClean="0">
              <a:solidFill>
                <a:srgbClr val="FF0000"/>
              </a:solidFill>
            </a:endParaRPr>
          </a:p>
          <a:p>
            <a:pPr lvl="1">
              <a:buFont typeface="Wingdings" pitchFamily="2" charset="2"/>
              <a:buNone/>
            </a:pPr>
            <a:endParaRPr lang="en-US" sz="2000" smtClean="0"/>
          </a:p>
        </p:txBody>
      </p:sp>
      <p:sp>
        <p:nvSpPr>
          <p:cNvPr id="26632" name="Oval 4"/>
          <p:cNvSpPr>
            <a:spLocks noChangeArrowheads="1"/>
          </p:cNvSpPr>
          <p:nvPr/>
        </p:nvSpPr>
        <p:spPr bwMode="auto">
          <a:xfrm>
            <a:off x="2432050" y="48831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3" name="Oval 5"/>
          <p:cNvSpPr>
            <a:spLocks noChangeArrowheads="1"/>
          </p:cNvSpPr>
          <p:nvPr/>
        </p:nvSpPr>
        <p:spPr bwMode="auto">
          <a:xfrm>
            <a:off x="3530600" y="3679825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4" name="Oval 6"/>
          <p:cNvSpPr>
            <a:spLocks noChangeArrowheads="1"/>
          </p:cNvSpPr>
          <p:nvPr/>
        </p:nvSpPr>
        <p:spPr bwMode="auto">
          <a:xfrm>
            <a:off x="4800600" y="4845050"/>
            <a:ext cx="1863725" cy="7905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en-US">
                <a:solidFill>
                  <a:schemeClr val="bg1"/>
                </a:solidFill>
                <a:latin typeface="Comic Sans MS" pitchFamily="66" charset="0"/>
              </a:rPr>
              <a:t>Tier 1 ISP</a:t>
            </a:r>
            <a:endParaRPr lang="en-US"/>
          </a:p>
        </p:txBody>
      </p:sp>
      <p:sp>
        <p:nvSpPr>
          <p:cNvPr id="26635" name="Oval 7"/>
          <p:cNvSpPr>
            <a:spLocks noChangeArrowheads="1"/>
          </p:cNvSpPr>
          <p:nvPr/>
        </p:nvSpPr>
        <p:spPr bwMode="auto">
          <a:xfrm>
            <a:off x="5121275" y="48514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6" name="Oval 8"/>
          <p:cNvSpPr>
            <a:spLocks noChangeArrowheads="1"/>
          </p:cNvSpPr>
          <p:nvPr/>
        </p:nvSpPr>
        <p:spPr bwMode="auto">
          <a:xfrm>
            <a:off x="4670425" y="43815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7" name="Oval 9"/>
          <p:cNvSpPr>
            <a:spLocks noChangeArrowheads="1"/>
          </p:cNvSpPr>
          <p:nvPr/>
        </p:nvSpPr>
        <p:spPr bwMode="auto">
          <a:xfrm>
            <a:off x="4206875" y="4406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8" name="Oval 10"/>
          <p:cNvSpPr>
            <a:spLocks noChangeArrowheads="1"/>
          </p:cNvSpPr>
          <p:nvPr/>
        </p:nvSpPr>
        <p:spPr bwMode="auto">
          <a:xfrm>
            <a:off x="3736975" y="48641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39" name="Oval 11"/>
          <p:cNvSpPr>
            <a:spLocks noChangeArrowheads="1"/>
          </p:cNvSpPr>
          <p:nvPr/>
        </p:nvSpPr>
        <p:spPr bwMode="auto">
          <a:xfrm>
            <a:off x="4232275" y="51816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0" name="Oval 12"/>
          <p:cNvSpPr>
            <a:spLocks noChangeArrowheads="1"/>
          </p:cNvSpPr>
          <p:nvPr/>
        </p:nvSpPr>
        <p:spPr bwMode="auto">
          <a:xfrm>
            <a:off x="4746625" y="5168900"/>
            <a:ext cx="133350" cy="142875"/>
          </a:xfrm>
          <a:prstGeom prst="ellipse">
            <a:avLst/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1" name="Line 13"/>
          <p:cNvSpPr>
            <a:spLocks noChangeShapeType="1"/>
          </p:cNvSpPr>
          <p:nvPr/>
        </p:nvSpPr>
        <p:spPr bwMode="auto">
          <a:xfrm flipV="1">
            <a:off x="4368800" y="5238750"/>
            <a:ext cx="381000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2" name="Line 14"/>
          <p:cNvSpPr>
            <a:spLocks noChangeShapeType="1"/>
          </p:cNvSpPr>
          <p:nvPr/>
        </p:nvSpPr>
        <p:spPr bwMode="auto">
          <a:xfrm>
            <a:off x="4778375" y="4495800"/>
            <a:ext cx="368300" cy="368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6643" name="Line 15"/>
          <p:cNvSpPr>
            <a:spLocks noChangeShapeType="1"/>
          </p:cNvSpPr>
          <p:nvPr/>
        </p:nvSpPr>
        <p:spPr bwMode="auto">
          <a:xfrm flipV="1">
            <a:off x="3835400" y="4527550"/>
            <a:ext cx="393700" cy="3556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4" name="Group 22"/>
          <p:cNvGrpSpPr>
            <a:grpSpLocks/>
          </p:cNvGrpSpPr>
          <p:nvPr/>
        </p:nvGrpSpPr>
        <p:grpSpPr bwMode="auto">
          <a:xfrm>
            <a:off x="1946275" y="3286125"/>
            <a:ext cx="6219825" cy="2838450"/>
            <a:chOff x="1226" y="2070"/>
            <a:chExt cx="3918" cy="1788"/>
          </a:xfrm>
        </p:grpSpPr>
        <p:grpSp>
          <p:nvGrpSpPr>
            <p:cNvPr id="26676" name="Group 23"/>
            <p:cNvGrpSpPr>
              <a:grpSpLocks/>
            </p:cNvGrpSpPr>
            <p:nvPr/>
          </p:nvGrpSpPr>
          <p:grpSpPr bwMode="auto">
            <a:xfrm>
              <a:off x="3042" y="2102"/>
              <a:ext cx="1054" cy="372"/>
              <a:chOff x="3042" y="2102"/>
              <a:chExt cx="1054" cy="372"/>
            </a:xfrm>
          </p:grpSpPr>
          <p:sp>
            <p:nvSpPr>
              <p:cNvPr id="26696" name="Oval 24"/>
              <p:cNvSpPr>
                <a:spLocks noChangeArrowheads="1"/>
              </p:cNvSpPr>
              <p:nvPr/>
            </p:nvSpPr>
            <p:spPr bwMode="auto">
              <a:xfrm>
                <a:off x="3042" y="210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7" name="Text Box 25"/>
              <p:cNvSpPr txBox="1">
                <a:spLocks noChangeArrowheads="1"/>
              </p:cNvSpPr>
              <p:nvPr/>
            </p:nvSpPr>
            <p:spPr bwMode="auto">
              <a:xfrm>
                <a:off x="3182" y="217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8" name="Oval 26"/>
              <p:cNvSpPr>
                <a:spLocks noChangeArrowheads="1"/>
              </p:cNvSpPr>
              <p:nvPr/>
            </p:nvSpPr>
            <p:spPr bwMode="auto">
              <a:xfrm>
                <a:off x="3184" y="234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7" name="Group 27"/>
            <p:cNvGrpSpPr>
              <a:grpSpLocks/>
            </p:cNvGrpSpPr>
            <p:nvPr/>
          </p:nvGrpSpPr>
          <p:grpSpPr bwMode="auto">
            <a:xfrm>
              <a:off x="1610" y="2070"/>
              <a:ext cx="1054" cy="372"/>
              <a:chOff x="698" y="2190"/>
              <a:chExt cx="1054" cy="372"/>
            </a:xfrm>
          </p:grpSpPr>
          <p:sp>
            <p:nvSpPr>
              <p:cNvPr id="26693" name="Oval 28"/>
              <p:cNvSpPr>
                <a:spLocks noChangeArrowheads="1"/>
              </p:cNvSpPr>
              <p:nvPr/>
            </p:nvSpPr>
            <p:spPr bwMode="auto">
              <a:xfrm>
                <a:off x="698" y="219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4" name="Text Box 29"/>
              <p:cNvSpPr txBox="1">
                <a:spLocks noChangeArrowheads="1"/>
              </p:cNvSpPr>
              <p:nvPr/>
            </p:nvSpPr>
            <p:spPr bwMode="auto">
              <a:xfrm>
                <a:off x="838" y="226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5" name="Oval 30"/>
              <p:cNvSpPr>
                <a:spLocks noChangeArrowheads="1"/>
              </p:cNvSpPr>
              <p:nvPr/>
            </p:nvSpPr>
            <p:spPr bwMode="auto">
              <a:xfrm>
                <a:off x="1464" y="2460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8" name="Group 31"/>
            <p:cNvGrpSpPr>
              <a:grpSpLocks/>
            </p:cNvGrpSpPr>
            <p:nvPr/>
          </p:nvGrpSpPr>
          <p:grpSpPr bwMode="auto">
            <a:xfrm>
              <a:off x="1226" y="3476"/>
              <a:ext cx="1054" cy="374"/>
              <a:chOff x="442" y="3748"/>
              <a:chExt cx="1054" cy="374"/>
            </a:xfrm>
          </p:grpSpPr>
          <p:sp>
            <p:nvSpPr>
              <p:cNvPr id="26690" name="Oval 32"/>
              <p:cNvSpPr>
                <a:spLocks noChangeArrowheads="1"/>
              </p:cNvSpPr>
              <p:nvPr/>
            </p:nvSpPr>
            <p:spPr bwMode="auto">
              <a:xfrm>
                <a:off x="442" y="375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91" name="Text Box 33"/>
              <p:cNvSpPr txBox="1">
                <a:spLocks noChangeArrowheads="1"/>
              </p:cNvSpPr>
              <p:nvPr/>
            </p:nvSpPr>
            <p:spPr bwMode="auto">
              <a:xfrm>
                <a:off x="582" y="382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92" name="Oval 34"/>
              <p:cNvSpPr>
                <a:spLocks noChangeArrowheads="1"/>
              </p:cNvSpPr>
              <p:nvPr/>
            </p:nvSpPr>
            <p:spPr bwMode="auto">
              <a:xfrm>
                <a:off x="904" y="374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79" name="Group 35"/>
            <p:cNvGrpSpPr>
              <a:grpSpLocks/>
            </p:cNvGrpSpPr>
            <p:nvPr/>
          </p:nvGrpSpPr>
          <p:grpSpPr bwMode="auto">
            <a:xfrm>
              <a:off x="2674" y="3486"/>
              <a:ext cx="1054" cy="372"/>
              <a:chOff x="2698" y="3710"/>
              <a:chExt cx="1054" cy="372"/>
            </a:xfrm>
          </p:grpSpPr>
          <p:sp>
            <p:nvSpPr>
              <p:cNvPr id="26687" name="Oval 36"/>
              <p:cNvSpPr>
                <a:spLocks noChangeArrowheads="1"/>
              </p:cNvSpPr>
              <p:nvPr/>
            </p:nvSpPr>
            <p:spPr bwMode="auto">
              <a:xfrm>
                <a:off x="2698" y="3710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8" name="Text Box 37"/>
              <p:cNvSpPr txBox="1">
                <a:spLocks noChangeArrowheads="1"/>
              </p:cNvSpPr>
              <p:nvPr/>
            </p:nvSpPr>
            <p:spPr bwMode="auto">
              <a:xfrm>
                <a:off x="2838" y="3784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9" name="Oval 38"/>
              <p:cNvSpPr>
                <a:spLocks noChangeArrowheads="1"/>
              </p:cNvSpPr>
              <p:nvPr/>
            </p:nvSpPr>
            <p:spPr bwMode="auto">
              <a:xfrm>
                <a:off x="3408" y="3716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6680" name="Group 39"/>
            <p:cNvGrpSpPr>
              <a:grpSpLocks/>
            </p:cNvGrpSpPr>
            <p:nvPr/>
          </p:nvGrpSpPr>
          <p:grpSpPr bwMode="auto">
            <a:xfrm>
              <a:off x="4090" y="3182"/>
              <a:ext cx="1054" cy="372"/>
              <a:chOff x="4090" y="3182"/>
              <a:chExt cx="1054" cy="372"/>
            </a:xfrm>
          </p:grpSpPr>
          <p:sp>
            <p:nvSpPr>
              <p:cNvPr id="26684" name="Oval 40"/>
              <p:cNvSpPr>
                <a:spLocks noChangeArrowheads="1"/>
              </p:cNvSpPr>
              <p:nvPr/>
            </p:nvSpPr>
            <p:spPr bwMode="auto">
              <a:xfrm>
                <a:off x="4090" y="3182"/>
                <a:ext cx="1054" cy="372"/>
              </a:xfrm>
              <a:prstGeom prst="ellipse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6685" name="Text Box 41"/>
              <p:cNvSpPr txBox="1">
                <a:spLocks noChangeArrowheads="1"/>
              </p:cNvSpPr>
              <p:nvPr/>
            </p:nvSpPr>
            <p:spPr bwMode="auto">
              <a:xfrm>
                <a:off x="4230" y="3256"/>
                <a:ext cx="847" cy="23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800">
                    <a:solidFill>
                      <a:schemeClr val="folHlink"/>
                    </a:solidFill>
                    <a:latin typeface="Comic Sans MS" pitchFamily="66" charset="0"/>
                  </a:rPr>
                  <a:t>Tier-2 ISP</a:t>
                </a:r>
                <a:endParaRPr lang="en-US">
                  <a:solidFill>
                    <a:schemeClr val="folHlink"/>
                  </a:solidFill>
                </a:endParaRPr>
              </a:p>
            </p:txBody>
          </p:sp>
          <p:sp>
            <p:nvSpPr>
              <p:cNvPr id="26686" name="Oval 42"/>
              <p:cNvSpPr>
                <a:spLocks noChangeArrowheads="1"/>
              </p:cNvSpPr>
              <p:nvPr/>
            </p:nvSpPr>
            <p:spPr bwMode="auto">
              <a:xfrm>
                <a:off x="4144" y="3308"/>
                <a:ext cx="84" cy="90"/>
              </a:xfrm>
              <a:prstGeom prst="ellipse">
                <a:avLst/>
              </a:prstGeom>
              <a:solidFill>
                <a:schemeClr val="folHlink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26681" name="Oval 43"/>
            <p:cNvSpPr>
              <a:spLocks noChangeArrowheads="1"/>
            </p:cNvSpPr>
            <p:nvPr/>
          </p:nvSpPr>
          <p:spPr bwMode="auto">
            <a:xfrm>
              <a:off x="1712" y="2328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82" name="Line 44"/>
            <p:cNvSpPr>
              <a:spLocks noChangeShapeType="1"/>
            </p:cNvSpPr>
            <p:nvPr/>
          </p:nvSpPr>
          <p:spPr bwMode="auto">
            <a:xfrm>
              <a:off x="1768" y="2400"/>
              <a:ext cx="200" cy="684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6683" name="Oval 45"/>
            <p:cNvSpPr>
              <a:spLocks noChangeArrowheads="1"/>
            </p:cNvSpPr>
            <p:nvPr/>
          </p:nvSpPr>
          <p:spPr bwMode="auto">
            <a:xfrm>
              <a:off x="1928" y="3044"/>
              <a:ext cx="96" cy="88"/>
            </a:xfrm>
            <a:prstGeom prst="ellipse">
              <a:avLst/>
            </a:prstGeom>
            <a:solidFill>
              <a:schemeClr val="folHlink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6645" name="Oval 46"/>
          <p:cNvSpPr>
            <a:spLocks noChangeArrowheads="1"/>
          </p:cNvSpPr>
          <p:nvPr/>
        </p:nvSpPr>
        <p:spPr bwMode="auto">
          <a:xfrm>
            <a:off x="6337300" y="36830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6" name="Oval 47"/>
          <p:cNvSpPr>
            <a:spLocks noChangeArrowheads="1"/>
          </p:cNvSpPr>
          <p:nvPr/>
        </p:nvSpPr>
        <p:spPr bwMode="auto">
          <a:xfrm>
            <a:off x="7302500" y="4991100"/>
            <a:ext cx="152400" cy="1651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6647" name="Line 48"/>
          <p:cNvSpPr>
            <a:spLocks noChangeShapeType="1"/>
          </p:cNvSpPr>
          <p:nvPr/>
        </p:nvSpPr>
        <p:spPr bwMode="auto">
          <a:xfrm>
            <a:off x="6451600" y="3822700"/>
            <a:ext cx="876300" cy="11557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26648" name="Group 52"/>
          <p:cNvGrpSpPr>
            <a:grpSpLocks/>
          </p:cNvGrpSpPr>
          <p:nvPr/>
        </p:nvGrpSpPr>
        <p:grpSpPr bwMode="auto">
          <a:xfrm>
            <a:off x="5273675" y="2676525"/>
            <a:ext cx="1057275" cy="695325"/>
            <a:chOff x="4314" y="1086"/>
            <a:chExt cx="666" cy="438"/>
          </a:xfrm>
        </p:grpSpPr>
        <p:sp>
          <p:nvSpPr>
            <p:cNvPr id="26674" name="Oval 53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5" name="Text Box 54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49" name="Group 55"/>
          <p:cNvGrpSpPr>
            <a:grpSpLocks/>
          </p:cNvGrpSpPr>
          <p:nvPr/>
        </p:nvGrpSpPr>
        <p:grpSpPr bwMode="auto">
          <a:xfrm>
            <a:off x="4308475" y="2828925"/>
            <a:ext cx="1057275" cy="695325"/>
            <a:chOff x="4314" y="1086"/>
            <a:chExt cx="666" cy="438"/>
          </a:xfrm>
        </p:grpSpPr>
        <p:sp>
          <p:nvSpPr>
            <p:cNvPr id="26672" name="Oval 56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3" name="Text Box 57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0" name="Group 58"/>
          <p:cNvGrpSpPr>
            <a:grpSpLocks/>
          </p:cNvGrpSpPr>
          <p:nvPr/>
        </p:nvGrpSpPr>
        <p:grpSpPr bwMode="auto">
          <a:xfrm>
            <a:off x="6022975" y="2816225"/>
            <a:ext cx="1057275" cy="695325"/>
            <a:chOff x="4314" y="1086"/>
            <a:chExt cx="666" cy="438"/>
          </a:xfrm>
        </p:grpSpPr>
        <p:sp>
          <p:nvSpPr>
            <p:cNvPr id="26670" name="Oval 59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71" name="Text Box 60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1" name="Group 61"/>
          <p:cNvGrpSpPr>
            <a:grpSpLocks/>
          </p:cNvGrpSpPr>
          <p:nvPr/>
        </p:nvGrpSpPr>
        <p:grpSpPr bwMode="auto">
          <a:xfrm>
            <a:off x="1539875" y="5876925"/>
            <a:ext cx="1057275" cy="695325"/>
            <a:chOff x="4314" y="1086"/>
            <a:chExt cx="666" cy="438"/>
          </a:xfrm>
        </p:grpSpPr>
        <p:sp>
          <p:nvSpPr>
            <p:cNvPr id="26668" name="Oval 62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9" name="Text Box 63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2" name="Group 64"/>
          <p:cNvGrpSpPr>
            <a:grpSpLocks/>
          </p:cNvGrpSpPr>
          <p:nvPr/>
        </p:nvGrpSpPr>
        <p:grpSpPr bwMode="auto">
          <a:xfrm>
            <a:off x="1882775" y="2473325"/>
            <a:ext cx="1057275" cy="695325"/>
            <a:chOff x="4314" y="1086"/>
            <a:chExt cx="666" cy="438"/>
          </a:xfrm>
        </p:grpSpPr>
        <p:sp>
          <p:nvSpPr>
            <p:cNvPr id="26666" name="Oval 65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7" name="Text Box 66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3" name="Group 67"/>
          <p:cNvGrpSpPr>
            <a:grpSpLocks/>
          </p:cNvGrpSpPr>
          <p:nvPr/>
        </p:nvGrpSpPr>
        <p:grpSpPr bwMode="auto">
          <a:xfrm>
            <a:off x="2746375" y="2714625"/>
            <a:ext cx="1057275" cy="695325"/>
            <a:chOff x="4314" y="1086"/>
            <a:chExt cx="666" cy="438"/>
          </a:xfrm>
        </p:grpSpPr>
        <p:sp>
          <p:nvSpPr>
            <p:cNvPr id="26664" name="Oval 68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5" name="Text Box 69"/>
            <p:cNvSpPr txBox="1">
              <a:spLocks noChangeArrowheads="1"/>
            </p:cNvSpPr>
            <p:nvPr/>
          </p:nvSpPr>
          <p:spPr bwMode="auto">
            <a:xfrm>
              <a:off x="4328" y="1106"/>
              <a:ext cx="533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Tier 3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4" name="Group 70"/>
          <p:cNvGrpSpPr>
            <a:grpSpLocks/>
          </p:cNvGrpSpPr>
          <p:nvPr/>
        </p:nvGrpSpPr>
        <p:grpSpPr bwMode="auto">
          <a:xfrm>
            <a:off x="2898775" y="5940425"/>
            <a:ext cx="1057275" cy="695325"/>
            <a:chOff x="4314" y="1086"/>
            <a:chExt cx="666" cy="438"/>
          </a:xfrm>
        </p:grpSpPr>
        <p:sp>
          <p:nvSpPr>
            <p:cNvPr id="26662" name="Oval 71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3" name="Text Box 72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5" name="Group 73"/>
          <p:cNvGrpSpPr>
            <a:grpSpLocks/>
          </p:cNvGrpSpPr>
          <p:nvPr/>
        </p:nvGrpSpPr>
        <p:grpSpPr bwMode="auto">
          <a:xfrm>
            <a:off x="4600575" y="5940425"/>
            <a:ext cx="1057275" cy="695325"/>
            <a:chOff x="4314" y="1086"/>
            <a:chExt cx="666" cy="438"/>
          </a:xfrm>
        </p:grpSpPr>
        <p:sp>
          <p:nvSpPr>
            <p:cNvPr id="26660" name="Oval 74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61" name="Text Box 75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pSp>
        <p:nvGrpSpPr>
          <p:cNvPr id="26656" name="Group 76"/>
          <p:cNvGrpSpPr>
            <a:grpSpLocks/>
          </p:cNvGrpSpPr>
          <p:nvPr/>
        </p:nvGrpSpPr>
        <p:grpSpPr bwMode="auto">
          <a:xfrm>
            <a:off x="7305675" y="5483225"/>
            <a:ext cx="1057275" cy="695325"/>
            <a:chOff x="4314" y="1086"/>
            <a:chExt cx="666" cy="438"/>
          </a:xfrm>
        </p:grpSpPr>
        <p:sp>
          <p:nvSpPr>
            <p:cNvPr id="26658" name="Oval 77"/>
            <p:cNvSpPr>
              <a:spLocks noChangeArrowheads="1"/>
            </p:cNvSpPr>
            <p:nvPr/>
          </p:nvSpPr>
          <p:spPr bwMode="auto">
            <a:xfrm>
              <a:off x="4314" y="1086"/>
              <a:ext cx="666" cy="438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6659" name="Text Box 78"/>
            <p:cNvSpPr txBox="1">
              <a:spLocks noChangeArrowheads="1"/>
            </p:cNvSpPr>
            <p:nvPr/>
          </p:nvSpPr>
          <p:spPr bwMode="auto">
            <a:xfrm>
              <a:off x="4384" y="1106"/>
              <a:ext cx="418" cy="4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local</a:t>
              </a:r>
            </a:p>
            <a:p>
              <a:pPr algn="ctr"/>
              <a:r>
                <a:rPr lang="en-US" sz="1800">
                  <a:solidFill>
                    <a:schemeClr val="folHlink"/>
                  </a:solidFill>
                  <a:latin typeface="Comic Sans MS" pitchFamily="66" charset="0"/>
                </a:rPr>
                <a:t>ISP</a:t>
              </a:r>
              <a:endParaRPr lang="en-US">
                <a:solidFill>
                  <a:schemeClr val="folHlink"/>
                </a:solidFill>
              </a:endParaRPr>
            </a:p>
          </p:txBody>
        </p:sp>
      </p:grpSp>
      <p:graphicFrame>
        <p:nvGraphicFramePr>
          <p:cNvPr id="26626" name="Object 219"/>
          <p:cNvGraphicFramePr>
            <a:graphicFrameLocks noChangeAspect="1"/>
          </p:cNvGraphicFramePr>
          <p:nvPr/>
        </p:nvGraphicFramePr>
        <p:xfrm>
          <a:off x="1512888" y="2197100"/>
          <a:ext cx="417512" cy="319088"/>
        </p:xfrm>
        <a:graphic>
          <a:graphicData uri="http://schemas.openxmlformats.org/presentationml/2006/ole">
            <p:oleObj spid="_x0000_s26626" name="Clip" r:id="rId4" imgW="1305000" imgH="1085760" progId="MS_ClipArt_Gallery.2">
              <p:embed/>
            </p:oleObj>
          </a:graphicData>
        </a:graphic>
      </p:graphicFrame>
      <p:graphicFrame>
        <p:nvGraphicFramePr>
          <p:cNvPr id="26627" name="Object 339"/>
          <p:cNvGraphicFramePr>
            <a:graphicFrameLocks noChangeAspect="1"/>
          </p:cNvGraphicFramePr>
          <p:nvPr/>
        </p:nvGraphicFramePr>
        <p:xfrm>
          <a:off x="8486775" y="6007100"/>
          <a:ext cx="417513" cy="319088"/>
        </p:xfrm>
        <a:graphic>
          <a:graphicData uri="http://schemas.openxmlformats.org/presentationml/2006/ole">
            <p:oleObj spid="_x0000_s26627" name="Clip" r:id="rId5" imgW="1305000" imgH="1085760" progId="MS_ClipArt_Gallery.2">
              <p:embed/>
            </p:oleObj>
          </a:graphicData>
        </a:graphic>
      </p:graphicFrame>
      <p:sp>
        <p:nvSpPr>
          <p:cNvPr id="79189" name="Freeform 341"/>
          <p:cNvSpPr>
            <a:spLocks/>
          </p:cNvSpPr>
          <p:nvPr/>
        </p:nvSpPr>
        <p:spPr bwMode="auto">
          <a:xfrm>
            <a:off x="1879600" y="2476500"/>
            <a:ext cx="6654800" cy="3619500"/>
          </a:xfrm>
          <a:custGeom>
            <a:avLst/>
            <a:gdLst>
              <a:gd name="T0" fmla="*/ 0 w 4192"/>
              <a:gd name="T1" fmla="*/ 0 h 2280"/>
              <a:gd name="T2" fmla="*/ 1431448480 w 4192"/>
              <a:gd name="T3" fmla="*/ 665321163 h 2280"/>
              <a:gd name="T4" fmla="*/ 2147483647 w 4192"/>
              <a:gd name="T5" fmla="*/ 1491932258 h 2280"/>
              <a:gd name="T6" fmla="*/ 2147483647 w 4192"/>
              <a:gd name="T7" fmla="*/ 2116931137 h 2280"/>
              <a:gd name="T8" fmla="*/ 2147483647 w 4192"/>
              <a:gd name="T9" fmla="*/ 2147483647 h 2280"/>
              <a:gd name="T10" fmla="*/ 2147483647 w 4192"/>
              <a:gd name="T11" fmla="*/ 2147483647 h 2280"/>
              <a:gd name="T12" fmla="*/ 2147483647 w 4192"/>
              <a:gd name="T13" fmla="*/ 2147483647 h 2280"/>
              <a:gd name="T14" fmla="*/ 2147483647 w 4192"/>
              <a:gd name="T15" fmla="*/ 2147483647 h 2280"/>
              <a:gd name="T16" fmla="*/ 2147483647 w 4192"/>
              <a:gd name="T17" fmla="*/ 2147483647 h 2280"/>
              <a:gd name="T18" fmla="*/ 2147483647 w 4192"/>
              <a:gd name="T19" fmla="*/ 2147483647 h 228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w 4192"/>
              <a:gd name="T31" fmla="*/ 0 h 2280"/>
              <a:gd name="T32" fmla="*/ 4192 w 4192"/>
              <a:gd name="T33" fmla="*/ 2280 h 2280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T30" t="T31" r="T32" b="T33"/>
            <a:pathLst>
              <a:path w="4192" h="2280">
                <a:moveTo>
                  <a:pt x="0" y="0"/>
                </a:moveTo>
                <a:lnTo>
                  <a:pt x="568" y="264"/>
                </a:lnTo>
                <a:lnTo>
                  <a:pt x="920" y="592"/>
                </a:lnTo>
                <a:lnTo>
                  <a:pt x="1232" y="840"/>
                </a:lnTo>
                <a:lnTo>
                  <a:pt x="1792" y="1248"/>
                </a:lnTo>
                <a:lnTo>
                  <a:pt x="2096" y="1560"/>
                </a:lnTo>
                <a:lnTo>
                  <a:pt x="3008" y="1800"/>
                </a:lnTo>
                <a:lnTo>
                  <a:pt x="3632" y="1912"/>
                </a:lnTo>
                <a:lnTo>
                  <a:pt x="4040" y="2240"/>
                </a:lnTo>
                <a:lnTo>
                  <a:pt x="4192" y="2280"/>
                </a:lnTo>
              </a:path>
            </a:pathLst>
          </a:custGeom>
          <a:noFill/>
          <a:ln w="57150">
            <a:solidFill>
              <a:schemeClr val="accent2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79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189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089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953740-3374-4897-A37A-4BEEC7648401}" type="slidenum">
              <a:rPr lang="en-US" smtClean="0"/>
              <a:pPr/>
              <a:t>62</a:t>
            </a:fld>
            <a:endParaRPr lang="en-US" smtClean="0"/>
          </a:p>
        </p:txBody>
      </p:sp>
      <p:sp>
        <p:nvSpPr>
          <p:cNvPr id="80900" name="Rectangle 2"/>
          <p:cNvSpPr>
            <a:spLocks noGrp="1" noChangeArrowheads="1"/>
          </p:cNvSpPr>
          <p:nvPr>
            <p:ph type="title"/>
          </p:nvPr>
        </p:nvSpPr>
        <p:spPr>
          <a:xfrm>
            <a:off x="476250" y="333375"/>
            <a:ext cx="7772400" cy="647700"/>
          </a:xfrm>
        </p:spPr>
        <p:txBody>
          <a:bodyPr/>
          <a:lstStyle/>
          <a:p>
            <a:r>
              <a:rPr lang="en-US" sz="3600" smtClean="0"/>
              <a:t>Recommended Reading:</a:t>
            </a:r>
            <a:endParaRPr lang="en-US" smtClean="0"/>
          </a:p>
        </p:txBody>
      </p:sp>
      <p:sp>
        <p:nvSpPr>
          <p:cNvPr id="8090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790700"/>
            <a:ext cx="6121400" cy="4457700"/>
          </a:xfrm>
        </p:spPr>
        <p:txBody>
          <a:bodyPr/>
          <a:lstStyle/>
          <a:p>
            <a:r>
              <a:rPr lang="en-US" sz="2000" smtClean="0"/>
              <a:t>Internet History in the book: interesting and fun!</a:t>
            </a:r>
          </a:p>
        </p:txBody>
      </p:sp>
      <p:sp>
        <p:nvSpPr>
          <p:cNvPr id="80902" name="Rectangle 5"/>
          <p:cNvSpPr>
            <a:spLocks noChangeArrowheads="1"/>
          </p:cNvSpPr>
          <p:nvPr/>
        </p:nvSpPr>
        <p:spPr bwMode="auto">
          <a:xfrm>
            <a:off x="523875" y="1028700"/>
            <a:ext cx="777240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endParaRPr lang="en-GB" sz="4000" u="sng">
              <a:solidFill>
                <a:schemeClr val="accent2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19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093B71B-E66A-4D1D-955A-AE0FD43C406C}" type="slidenum">
              <a:rPr lang="en-US" smtClean="0"/>
              <a:pPr/>
              <a:t>63</a:t>
            </a:fld>
            <a:endParaRPr lang="en-US" smtClean="0"/>
          </a:p>
        </p:txBody>
      </p:sp>
      <p:sp>
        <p:nvSpPr>
          <p:cNvPr id="8192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7772400" cy="3695700"/>
          </a:xfrm>
        </p:spPr>
        <p:txBody>
          <a:bodyPr/>
          <a:lstStyle/>
          <a:p>
            <a:pPr algn="ctr"/>
            <a:r>
              <a:rPr lang="en-US" sz="3600" smtClean="0"/>
              <a:t>ATM Networking </a:t>
            </a:r>
            <a:br>
              <a:rPr lang="en-US" sz="3600" smtClean="0"/>
            </a:br>
            <a:r>
              <a:rPr lang="en-US" sz="3600" smtClean="0"/>
              <a:t>What/why is that?</a:t>
            </a:r>
            <a:br>
              <a:rPr lang="en-US" sz="3600" smtClean="0"/>
            </a:br>
            <a:r>
              <a:rPr lang="en-US" sz="3600" smtClean="0"/>
              <a:t/>
            </a:r>
            <a:br>
              <a:rPr lang="en-US" sz="3600" smtClean="0"/>
            </a:br>
            <a:r>
              <a:rPr lang="en-US" sz="3600" smtClean="0"/>
              <a:t>(paved MPLS networking – Multiprotocol label switchng): </a:t>
            </a:r>
            <a:br>
              <a:rPr lang="en-US" sz="3600" smtClean="0"/>
            </a:br>
            <a:endParaRPr lang="en-US" sz="36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294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AB55F5A-E3A9-46CE-B930-79B50DE896E1}" type="slidenum">
              <a:rPr lang="en-US" smtClean="0"/>
              <a:pPr/>
              <a:t>64</a:t>
            </a:fld>
            <a:endParaRPr lang="en-US" smtClean="0"/>
          </a:p>
        </p:txBody>
      </p:sp>
      <p:sp>
        <p:nvSpPr>
          <p:cNvPr id="82948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228600"/>
            <a:ext cx="8296275" cy="1143000"/>
          </a:xfrm>
        </p:spPr>
        <p:txBody>
          <a:bodyPr/>
          <a:lstStyle/>
          <a:p>
            <a:r>
              <a:rPr lang="en-US" sz="3200" smtClean="0"/>
              <a:t>ATM: Asynchronous Transfer Mode nets</a:t>
            </a:r>
            <a:endParaRPr lang="en-US" smtClean="0"/>
          </a:p>
        </p:txBody>
      </p:sp>
      <p:sp>
        <p:nvSpPr>
          <p:cNvPr id="8294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Internet: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today’s </a:t>
            </a:r>
            <a:r>
              <a:rPr lang="en-US" sz="2400" i="1" smtClean="0"/>
              <a:t>de facto</a:t>
            </a:r>
            <a:r>
              <a:rPr lang="en-US" sz="2400" smtClean="0"/>
              <a:t> standard for global data networking</a:t>
            </a:r>
          </a:p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1980’s:</a:t>
            </a:r>
            <a:r>
              <a:rPr lang="en-US" sz="2400" smtClean="0"/>
              <a:t> 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telco’s develop ATM: competing network standard for carrying high-speed voice/data</a:t>
            </a:r>
          </a:p>
          <a:p>
            <a:pPr>
              <a:lnSpc>
                <a:spcPct val="90000"/>
              </a:lnSpc>
            </a:pPr>
            <a:r>
              <a:rPr lang="en-US" sz="2400" smtClean="0"/>
              <a:t>standards bodies: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ATM Forum</a:t>
            </a:r>
          </a:p>
          <a:p>
            <a:pPr lvl="1">
              <a:lnSpc>
                <a:spcPct val="90000"/>
              </a:lnSpc>
            </a:pPr>
            <a:r>
              <a:rPr lang="en-US" sz="2000" smtClean="0"/>
              <a:t>ITU</a:t>
            </a:r>
          </a:p>
        </p:txBody>
      </p:sp>
      <p:sp>
        <p:nvSpPr>
          <p:cNvPr id="82950" name="Rectangle 4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smtClean="0">
                <a:solidFill>
                  <a:srgbClr val="FF0000"/>
                </a:solidFill>
              </a:rPr>
              <a:t>ATM principles:</a:t>
            </a:r>
            <a:endParaRPr lang="en-US" sz="2400" smtClean="0"/>
          </a:p>
          <a:p>
            <a:r>
              <a:rPr lang="en-US" sz="2000" smtClean="0"/>
              <a:t>small (48 byte payload, 5 byte header) fixed length </a:t>
            </a:r>
            <a:r>
              <a:rPr lang="en-US" sz="2000" i="1" smtClean="0">
                <a:solidFill>
                  <a:srgbClr val="FF0000"/>
                </a:solidFill>
              </a:rPr>
              <a:t>cells</a:t>
            </a:r>
            <a:r>
              <a:rPr lang="en-US" sz="2000" smtClean="0">
                <a:solidFill>
                  <a:srgbClr val="FF0000"/>
                </a:solidFill>
              </a:rPr>
              <a:t> </a:t>
            </a:r>
            <a:r>
              <a:rPr lang="en-US" sz="2000" smtClean="0"/>
              <a:t>(like packets)</a:t>
            </a:r>
          </a:p>
          <a:p>
            <a:pPr lvl="1"/>
            <a:r>
              <a:rPr lang="en-US" sz="1800" smtClean="0"/>
              <a:t>fast switching</a:t>
            </a:r>
          </a:p>
          <a:p>
            <a:pPr lvl="1"/>
            <a:r>
              <a:rPr lang="en-US" sz="1800" smtClean="0"/>
              <a:t>small size good for voice</a:t>
            </a:r>
          </a:p>
          <a:p>
            <a:r>
              <a:rPr lang="en-US" sz="2000" smtClean="0">
                <a:solidFill>
                  <a:srgbClr val="FF0000"/>
                </a:solidFill>
              </a:rPr>
              <a:t>virtual-circuit network</a:t>
            </a:r>
            <a:r>
              <a:rPr lang="en-US" sz="2000" smtClean="0"/>
              <a:t>: switches maintain state for each “call”</a:t>
            </a:r>
          </a:p>
          <a:p>
            <a:r>
              <a:rPr lang="en-US" sz="2000" smtClean="0"/>
              <a:t>well-defined interface between “network” and “user” (think of telephone company)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765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8259170-0627-4201-BCF8-2EBA42FB7BAF}" type="slidenum">
              <a:rPr lang="en-US" smtClean="0"/>
              <a:pPr/>
              <a:t>65</a:t>
            </a:fld>
            <a:endParaRPr lang="en-US" smtClean="0"/>
          </a:p>
        </p:txBody>
      </p:sp>
      <p:sp>
        <p:nvSpPr>
          <p:cNvPr id="2765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133350"/>
            <a:ext cx="8382000" cy="1143000"/>
          </a:xfrm>
        </p:spPr>
        <p:txBody>
          <a:bodyPr/>
          <a:lstStyle/>
          <a:p>
            <a:r>
              <a:rPr lang="en-US" sz="3200" smtClean="0"/>
              <a:t>ATM layers</a:t>
            </a:r>
            <a:endParaRPr lang="en-US" smtClean="0"/>
          </a:p>
        </p:txBody>
      </p:sp>
      <p:sp>
        <p:nvSpPr>
          <p:cNvPr id="27655" name="Freeform 3"/>
          <p:cNvSpPr>
            <a:spLocks/>
          </p:cNvSpPr>
          <p:nvPr/>
        </p:nvSpPr>
        <p:spPr bwMode="auto">
          <a:xfrm>
            <a:off x="3001963" y="1601788"/>
            <a:ext cx="5943600" cy="4451350"/>
          </a:xfrm>
          <a:custGeom>
            <a:avLst/>
            <a:gdLst>
              <a:gd name="T0" fmla="*/ 2147483647 w 1340"/>
              <a:gd name="T1" fmla="*/ 2147483647 h 1191"/>
              <a:gd name="T2" fmla="*/ 2147483647 w 1340"/>
              <a:gd name="T3" fmla="*/ 2147483647 h 1191"/>
              <a:gd name="T4" fmla="*/ 2147483647 w 1340"/>
              <a:gd name="T5" fmla="*/ 2147483647 h 1191"/>
              <a:gd name="T6" fmla="*/ 2147483647 w 1340"/>
              <a:gd name="T7" fmla="*/ 2147483647 h 1191"/>
              <a:gd name="T8" fmla="*/ 2147483647 w 1340"/>
              <a:gd name="T9" fmla="*/ 2147483647 h 1191"/>
              <a:gd name="T10" fmla="*/ 2147483647 w 1340"/>
              <a:gd name="T11" fmla="*/ 2147483647 h 1191"/>
              <a:gd name="T12" fmla="*/ 2147483647 w 1340"/>
              <a:gd name="T13" fmla="*/ 2147483647 h 1191"/>
              <a:gd name="T14" fmla="*/ 2147483647 w 1340"/>
              <a:gd name="T15" fmla="*/ 2147483647 h 1191"/>
              <a:gd name="T16" fmla="*/ 2147483647 w 1340"/>
              <a:gd name="T17" fmla="*/ 2147483647 h 1191"/>
              <a:gd name="T18" fmla="*/ 2147483647 w 1340"/>
              <a:gd name="T19" fmla="*/ 2147483647 h 1191"/>
              <a:gd name="T20" fmla="*/ 2147483647 w 1340"/>
              <a:gd name="T21" fmla="*/ 2147483647 h 1191"/>
              <a:gd name="T22" fmla="*/ 2147483647 w 1340"/>
              <a:gd name="T23" fmla="*/ 2147483647 h 1191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1340"/>
              <a:gd name="T37" fmla="*/ 0 h 1191"/>
              <a:gd name="T38" fmla="*/ 1340 w 1340"/>
              <a:gd name="T39" fmla="*/ 1191 h 1191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1340" h="1191">
                <a:moveTo>
                  <a:pt x="550" y="42"/>
                </a:moveTo>
                <a:cubicBezTo>
                  <a:pt x="437" y="4"/>
                  <a:pt x="164" y="0"/>
                  <a:pt x="82" y="60"/>
                </a:cubicBezTo>
                <a:cubicBezTo>
                  <a:pt x="0" y="120"/>
                  <a:pt x="67" y="292"/>
                  <a:pt x="58" y="402"/>
                </a:cubicBezTo>
                <a:cubicBezTo>
                  <a:pt x="49" y="512"/>
                  <a:pt x="19" y="642"/>
                  <a:pt x="28" y="720"/>
                </a:cubicBezTo>
                <a:cubicBezTo>
                  <a:pt x="37" y="798"/>
                  <a:pt x="27" y="844"/>
                  <a:pt x="112" y="870"/>
                </a:cubicBezTo>
                <a:cubicBezTo>
                  <a:pt x="197" y="896"/>
                  <a:pt x="450" y="833"/>
                  <a:pt x="538" y="876"/>
                </a:cubicBezTo>
                <a:cubicBezTo>
                  <a:pt x="626" y="919"/>
                  <a:pt x="524" y="1091"/>
                  <a:pt x="640" y="1128"/>
                </a:cubicBezTo>
                <a:cubicBezTo>
                  <a:pt x="756" y="1165"/>
                  <a:pt x="1128" y="1191"/>
                  <a:pt x="1234" y="1098"/>
                </a:cubicBezTo>
                <a:cubicBezTo>
                  <a:pt x="1340" y="1005"/>
                  <a:pt x="1281" y="696"/>
                  <a:pt x="1276" y="570"/>
                </a:cubicBezTo>
                <a:cubicBezTo>
                  <a:pt x="1271" y="444"/>
                  <a:pt x="1290" y="389"/>
                  <a:pt x="1204" y="342"/>
                </a:cubicBezTo>
                <a:cubicBezTo>
                  <a:pt x="1118" y="295"/>
                  <a:pt x="868" y="338"/>
                  <a:pt x="760" y="288"/>
                </a:cubicBezTo>
                <a:cubicBezTo>
                  <a:pt x="652" y="238"/>
                  <a:pt x="663" y="80"/>
                  <a:pt x="550" y="42"/>
                </a:cubicBezTo>
                <a:close/>
              </a:path>
            </a:pathLst>
          </a:custGeom>
          <a:solidFill>
            <a:srgbClr val="66FFCC"/>
          </a:solidFill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aphicFrame>
        <p:nvGraphicFramePr>
          <p:cNvPr id="27650" name="Object 4"/>
          <p:cNvGraphicFramePr>
            <a:graphicFrameLocks noChangeAspect="1"/>
          </p:cNvGraphicFramePr>
          <p:nvPr/>
        </p:nvGraphicFramePr>
        <p:xfrm>
          <a:off x="3362325" y="1952625"/>
          <a:ext cx="1323975" cy="892175"/>
        </p:xfrm>
        <a:graphic>
          <a:graphicData uri="http://schemas.openxmlformats.org/presentationml/2006/ole">
            <p:oleObj spid="_x0000_s27650" name="ClipArt" r:id="rId3" imgW="1305000" imgH="1085760" progId="MS_ClipArt_Gallery.2">
              <p:embed/>
            </p:oleObj>
          </a:graphicData>
        </a:graphic>
      </p:graphicFrame>
      <p:graphicFrame>
        <p:nvGraphicFramePr>
          <p:cNvPr id="27651" name="Object 5"/>
          <p:cNvGraphicFramePr>
            <a:graphicFrameLocks noChangeAspect="1"/>
          </p:cNvGraphicFramePr>
          <p:nvPr/>
        </p:nvGraphicFramePr>
        <p:xfrm>
          <a:off x="3362325" y="3619500"/>
          <a:ext cx="1323975" cy="893763"/>
        </p:xfrm>
        <a:graphic>
          <a:graphicData uri="http://schemas.openxmlformats.org/presentationml/2006/ole">
            <p:oleObj spid="_x0000_s27651" name="ClipArt" r:id="rId4" imgW="1305000" imgH="1085760" progId="MS_ClipArt_Gallery.2">
              <p:embed/>
            </p:oleObj>
          </a:graphicData>
        </a:graphic>
      </p:graphicFrame>
      <p:sp>
        <p:nvSpPr>
          <p:cNvPr id="27656" name="Line 6"/>
          <p:cNvSpPr>
            <a:spLocks noChangeShapeType="1"/>
          </p:cNvSpPr>
          <p:nvPr/>
        </p:nvSpPr>
        <p:spPr bwMode="auto">
          <a:xfrm flipV="1">
            <a:off x="4654550" y="4297363"/>
            <a:ext cx="363538" cy="63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7657" name="Group 7"/>
          <p:cNvGrpSpPr>
            <a:grpSpLocks/>
          </p:cNvGrpSpPr>
          <p:nvPr/>
        </p:nvGrpSpPr>
        <p:grpSpPr bwMode="auto">
          <a:xfrm>
            <a:off x="5062538" y="2995613"/>
            <a:ext cx="165100" cy="600075"/>
            <a:chOff x="3842" y="406"/>
            <a:chExt cx="51" cy="167"/>
          </a:xfrm>
        </p:grpSpPr>
        <p:sp>
          <p:nvSpPr>
            <p:cNvPr id="27762" name="Oval 8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63" name="Oval 9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64" name="Oval 10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7658" name="Group 11"/>
          <p:cNvGrpSpPr>
            <a:grpSpLocks/>
          </p:cNvGrpSpPr>
          <p:nvPr/>
        </p:nvGrpSpPr>
        <p:grpSpPr bwMode="auto">
          <a:xfrm>
            <a:off x="6056313" y="4433888"/>
            <a:ext cx="666750" cy="1106487"/>
            <a:chOff x="4180" y="783"/>
            <a:chExt cx="150" cy="307"/>
          </a:xfrm>
        </p:grpSpPr>
        <p:sp>
          <p:nvSpPr>
            <p:cNvPr id="27754" name="AutoShape 12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55" name="Rectangle 13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56" name="Rectangle 14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57" name="AutoShape 15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58" name="Line 16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59" name="Line 17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60" name="Rectangle 18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61" name="Rectangle 19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7659" name="Group 20"/>
          <p:cNvGrpSpPr>
            <a:grpSpLocks/>
          </p:cNvGrpSpPr>
          <p:nvPr/>
        </p:nvGrpSpPr>
        <p:grpSpPr bwMode="auto">
          <a:xfrm rot="-5400000">
            <a:off x="7066756" y="4606132"/>
            <a:ext cx="227013" cy="742950"/>
            <a:chOff x="3842" y="406"/>
            <a:chExt cx="51" cy="167"/>
          </a:xfrm>
        </p:grpSpPr>
        <p:sp>
          <p:nvSpPr>
            <p:cNvPr id="27751" name="Oval 21"/>
            <p:cNvSpPr>
              <a:spLocks noChangeArrowheads="1"/>
            </p:cNvSpPr>
            <p:nvPr/>
          </p:nvSpPr>
          <p:spPr bwMode="auto">
            <a:xfrm>
              <a:off x="3842" y="40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52" name="Oval 22"/>
            <p:cNvSpPr>
              <a:spLocks noChangeArrowheads="1"/>
            </p:cNvSpPr>
            <p:nvPr/>
          </p:nvSpPr>
          <p:spPr bwMode="auto">
            <a:xfrm>
              <a:off x="3844" y="46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53" name="Oval 23"/>
            <p:cNvSpPr>
              <a:spLocks noChangeArrowheads="1"/>
            </p:cNvSpPr>
            <p:nvPr/>
          </p:nvSpPr>
          <p:spPr bwMode="auto">
            <a:xfrm>
              <a:off x="3846" y="526"/>
              <a:ext cx="47" cy="4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27660" name="Line 24"/>
          <p:cNvSpPr>
            <a:spLocks noChangeShapeType="1"/>
          </p:cNvSpPr>
          <p:nvPr/>
        </p:nvSpPr>
        <p:spPr bwMode="auto">
          <a:xfrm>
            <a:off x="6489700" y="4175125"/>
            <a:ext cx="1577975" cy="31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1" name="Line 25"/>
          <p:cNvSpPr>
            <a:spLocks noChangeShapeType="1"/>
          </p:cNvSpPr>
          <p:nvPr/>
        </p:nvSpPr>
        <p:spPr bwMode="auto">
          <a:xfrm>
            <a:off x="6500813" y="4165600"/>
            <a:ext cx="4762" cy="268288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2" name="Line 26"/>
          <p:cNvSpPr>
            <a:spLocks noChangeShapeType="1"/>
          </p:cNvSpPr>
          <p:nvPr/>
        </p:nvSpPr>
        <p:spPr bwMode="auto">
          <a:xfrm>
            <a:off x="8078788" y="4160838"/>
            <a:ext cx="3175" cy="231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3" name="Line 27"/>
          <p:cNvSpPr>
            <a:spLocks noChangeShapeType="1"/>
          </p:cNvSpPr>
          <p:nvPr/>
        </p:nvSpPr>
        <p:spPr bwMode="auto">
          <a:xfrm>
            <a:off x="5535613" y="2662238"/>
            <a:ext cx="919162" cy="74295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4" name="Line 28"/>
          <p:cNvSpPr>
            <a:spLocks noChangeShapeType="1"/>
          </p:cNvSpPr>
          <p:nvPr/>
        </p:nvSpPr>
        <p:spPr bwMode="auto">
          <a:xfrm flipV="1">
            <a:off x="5575300" y="3463925"/>
            <a:ext cx="879475" cy="92392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7665" name="Line 29"/>
          <p:cNvSpPr>
            <a:spLocks noChangeShapeType="1"/>
          </p:cNvSpPr>
          <p:nvPr/>
        </p:nvSpPr>
        <p:spPr bwMode="auto">
          <a:xfrm flipV="1">
            <a:off x="7253288" y="3703638"/>
            <a:ext cx="4762" cy="45720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27666" name="Group 30"/>
          <p:cNvGrpSpPr>
            <a:grpSpLocks/>
          </p:cNvGrpSpPr>
          <p:nvPr/>
        </p:nvGrpSpPr>
        <p:grpSpPr bwMode="auto">
          <a:xfrm>
            <a:off x="7662863" y="4397375"/>
            <a:ext cx="666750" cy="1108075"/>
            <a:chOff x="4180" y="783"/>
            <a:chExt cx="150" cy="307"/>
          </a:xfrm>
        </p:grpSpPr>
        <p:sp>
          <p:nvSpPr>
            <p:cNvPr id="27743" name="AutoShape 31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44" name="Rectangle 32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45" name="Rectangle 33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46" name="AutoShape 34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47" name="Line 35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48" name="Line 36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49" name="Rectangle 37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50" name="Rectangle 38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7667" name="Group 39"/>
          <p:cNvGrpSpPr>
            <a:grpSpLocks/>
          </p:cNvGrpSpPr>
          <p:nvPr/>
        </p:nvGrpSpPr>
        <p:grpSpPr bwMode="auto">
          <a:xfrm>
            <a:off x="6408738" y="3076575"/>
            <a:ext cx="1598612" cy="654050"/>
            <a:chOff x="3600" y="219"/>
            <a:chExt cx="360" cy="175"/>
          </a:xfrm>
        </p:grpSpPr>
        <p:sp>
          <p:nvSpPr>
            <p:cNvPr id="27730" name="Oval 40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31" name="Line 41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32" name="Line 42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7733" name="Rectangle 43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en-GB"/>
            </a:p>
          </p:txBody>
        </p:sp>
        <p:sp>
          <p:nvSpPr>
            <p:cNvPr id="27734" name="Oval 44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7735" name="Group 45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7740" name="Line 4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41" name="Line 4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42" name="Line 4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736" name="Group 49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7737" name="Line 5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38" name="Line 5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39" name="Line 5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27668" name="Rectangle 53"/>
          <p:cNvSpPr>
            <a:spLocks noGrp="1" noChangeArrowheads="1"/>
          </p:cNvSpPr>
          <p:nvPr>
            <p:ph type="body" sz="half" idx="1"/>
          </p:nvPr>
        </p:nvSpPr>
        <p:spPr>
          <a:xfrm>
            <a:off x="254000" y="1397000"/>
            <a:ext cx="2863850" cy="3838575"/>
          </a:xfrm>
          <a:noFill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ATM Adaptation Layer (AAL):</a:t>
            </a:r>
            <a:r>
              <a:rPr lang="en-US" sz="2000" smtClean="0"/>
              <a:t> interface to upper layers (transport-layer-like functionality) 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end-system</a:t>
            </a:r>
          </a:p>
          <a:p>
            <a:pPr lvl="1">
              <a:lnSpc>
                <a:spcPct val="90000"/>
              </a:lnSpc>
            </a:pPr>
            <a:r>
              <a:rPr lang="en-US" sz="1800" smtClean="0"/>
              <a:t>segmentation/re-assembly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ATM Layer:</a:t>
            </a:r>
            <a:r>
              <a:rPr lang="en-US" sz="2000" smtClean="0"/>
              <a:t> cell switching (network-layer-type functionality) </a:t>
            </a:r>
          </a:p>
          <a:p>
            <a:pPr>
              <a:lnSpc>
                <a:spcPct val="90000"/>
              </a:lnSpc>
            </a:pPr>
            <a:r>
              <a:rPr lang="en-US" sz="2000" smtClean="0">
                <a:solidFill>
                  <a:srgbClr val="FF0000"/>
                </a:solidFill>
              </a:rPr>
              <a:t>Physical</a:t>
            </a:r>
            <a:endParaRPr lang="en-US" sz="2000" smtClean="0"/>
          </a:p>
        </p:txBody>
      </p:sp>
      <p:sp>
        <p:nvSpPr>
          <p:cNvPr id="27669" name="Freeform 54"/>
          <p:cNvSpPr>
            <a:spLocks/>
          </p:cNvSpPr>
          <p:nvPr/>
        </p:nvSpPr>
        <p:spPr bwMode="auto">
          <a:xfrm>
            <a:off x="4824413" y="2206625"/>
            <a:ext cx="890587" cy="519113"/>
          </a:xfrm>
          <a:custGeom>
            <a:avLst/>
            <a:gdLst>
              <a:gd name="T0" fmla="*/ 2147483647 w 1122"/>
              <a:gd name="T1" fmla="*/ 2147483647 h 981"/>
              <a:gd name="T2" fmla="*/ 2147483647 w 1122"/>
              <a:gd name="T3" fmla="*/ 1185315659 h 981"/>
              <a:gd name="T4" fmla="*/ 2147483647 w 1122"/>
              <a:gd name="T5" fmla="*/ 0 h 981"/>
              <a:gd name="T6" fmla="*/ 2147483647 w 1122"/>
              <a:gd name="T7" fmla="*/ 2147483647 h 981"/>
              <a:gd name="T8" fmla="*/ 2147483647 w 1122"/>
              <a:gd name="T9" fmla="*/ 2147483647 h 981"/>
              <a:gd name="T10" fmla="*/ 2147483647 w 1122"/>
              <a:gd name="T11" fmla="*/ 2147483647 h 981"/>
              <a:gd name="T12" fmla="*/ 500250319 w 1122"/>
              <a:gd name="T13" fmla="*/ 2147483647 h 981"/>
              <a:gd name="T14" fmla="*/ 2147483647 w 1122"/>
              <a:gd name="T15" fmla="*/ 2147483647 h 981"/>
              <a:gd name="T16" fmla="*/ 2147483647 w 1122"/>
              <a:gd name="T17" fmla="*/ 2147483647 h 981"/>
              <a:gd name="T18" fmla="*/ 2147483647 w 1122"/>
              <a:gd name="T19" fmla="*/ 2147483647 h 981"/>
              <a:gd name="T20" fmla="*/ 2147483647 w 1122"/>
              <a:gd name="T21" fmla="*/ 2147483647 h 981"/>
              <a:gd name="T22" fmla="*/ 2147483647 w 1122"/>
              <a:gd name="T23" fmla="*/ 2147483647 h 981"/>
              <a:gd name="T24" fmla="*/ 2147483647 w 1122"/>
              <a:gd name="T25" fmla="*/ 2147483647 h 981"/>
              <a:gd name="T26" fmla="*/ 2147483647 w 1122"/>
              <a:gd name="T27" fmla="*/ 2147483647 h 981"/>
              <a:gd name="T28" fmla="*/ 2147483647 w 1122"/>
              <a:gd name="T29" fmla="*/ 2147483647 h 981"/>
              <a:gd name="T30" fmla="*/ 2147483647 w 1122"/>
              <a:gd name="T31" fmla="*/ 2147483647 h 981"/>
              <a:gd name="T32" fmla="*/ 2147483647 w 1122"/>
              <a:gd name="T33" fmla="*/ 2147483647 h 981"/>
              <a:gd name="T34" fmla="*/ 2147483647 w 1122"/>
              <a:gd name="T35" fmla="*/ 2147483647 h 981"/>
              <a:gd name="T36" fmla="*/ 2147483647 w 1122"/>
              <a:gd name="T37" fmla="*/ 2147483647 h 981"/>
              <a:gd name="T38" fmla="*/ 2147483647 w 1122"/>
              <a:gd name="T39" fmla="*/ 2147483647 h 981"/>
              <a:gd name="T40" fmla="*/ 2147483647 w 1122"/>
              <a:gd name="T41" fmla="*/ 2147483647 h 981"/>
              <a:gd name="T42" fmla="*/ 2147483647 w 1122"/>
              <a:gd name="T43" fmla="*/ 2147483647 h 981"/>
              <a:gd name="T44" fmla="*/ 2147483647 w 1122"/>
              <a:gd name="T45" fmla="*/ 2147483647 h 981"/>
              <a:gd name="T46" fmla="*/ 2147483647 w 1122"/>
              <a:gd name="T47" fmla="*/ 2147483647 h 981"/>
              <a:gd name="T48" fmla="*/ 2147483647 w 1122"/>
              <a:gd name="T49" fmla="*/ 2147483647 h 981"/>
              <a:gd name="T50" fmla="*/ 2147483647 w 1122"/>
              <a:gd name="T51" fmla="*/ 2147483647 h 981"/>
              <a:gd name="T52" fmla="*/ 2147483647 w 1122"/>
              <a:gd name="T53" fmla="*/ 2147483647 h 981"/>
              <a:gd name="T54" fmla="*/ 2147483647 w 1122"/>
              <a:gd name="T55" fmla="*/ 2147483647 h 981"/>
              <a:gd name="T56" fmla="*/ 2147483647 w 1122"/>
              <a:gd name="T57" fmla="*/ 2147483647 h 981"/>
              <a:gd name="T58" fmla="*/ 2147483647 w 1122"/>
              <a:gd name="T59" fmla="*/ 2147483647 h 981"/>
              <a:gd name="T60" fmla="*/ 2147483647 w 1122"/>
              <a:gd name="T61" fmla="*/ 2147483647 h 981"/>
              <a:gd name="T62" fmla="*/ 2147483647 w 1122"/>
              <a:gd name="T63" fmla="*/ 2147483647 h 981"/>
              <a:gd name="T64" fmla="*/ 2147483647 w 1122"/>
              <a:gd name="T65" fmla="*/ 2147483647 h 981"/>
              <a:gd name="T66" fmla="*/ 2147483647 w 1122"/>
              <a:gd name="T67" fmla="*/ 2147483647 h 981"/>
              <a:gd name="T68" fmla="*/ 2147483647 w 1122"/>
              <a:gd name="T69" fmla="*/ 2147483647 h 981"/>
              <a:gd name="T70" fmla="*/ 2147483647 w 1122"/>
              <a:gd name="T71" fmla="*/ 2147483647 h 981"/>
              <a:gd name="T72" fmla="*/ 2147483647 w 1122"/>
              <a:gd name="T73" fmla="*/ 2147483647 h 981"/>
              <a:gd name="T74" fmla="*/ 2147483647 w 1122"/>
              <a:gd name="T75" fmla="*/ 2147483647 h 981"/>
              <a:gd name="T76" fmla="*/ 2147483647 w 1122"/>
              <a:gd name="T77" fmla="*/ 2147483647 h 981"/>
              <a:gd name="T78" fmla="*/ 2147483647 w 1122"/>
              <a:gd name="T79" fmla="*/ 2147483647 h 981"/>
              <a:gd name="T80" fmla="*/ 2147483647 w 1122"/>
              <a:gd name="T81" fmla="*/ 2147483647 h 981"/>
              <a:gd name="T82" fmla="*/ 2147483647 w 1122"/>
              <a:gd name="T83" fmla="*/ 2147483647 h 981"/>
              <a:gd name="T84" fmla="*/ 2147483647 w 1122"/>
              <a:gd name="T85" fmla="*/ 2147483647 h 981"/>
              <a:gd name="T86" fmla="*/ 2147483647 w 1122"/>
              <a:gd name="T87" fmla="*/ 2147483647 h 981"/>
              <a:gd name="T88" fmla="*/ 2147483647 w 1122"/>
              <a:gd name="T89" fmla="*/ 2147483647 h 981"/>
              <a:gd name="T90" fmla="*/ 2147483647 w 1122"/>
              <a:gd name="T91" fmla="*/ 2147483647 h 981"/>
              <a:gd name="T92" fmla="*/ 2147483647 w 1122"/>
              <a:gd name="T93" fmla="*/ 2147483647 h 981"/>
              <a:gd name="T94" fmla="*/ 2147483647 w 1122"/>
              <a:gd name="T95" fmla="*/ 2147483647 h 981"/>
              <a:gd name="T96" fmla="*/ 2147483647 w 1122"/>
              <a:gd name="T97" fmla="*/ 2147483647 h 981"/>
              <a:gd name="T98" fmla="*/ 2147483647 w 1122"/>
              <a:gd name="T99" fmla="*/ 2147483647 h 981"/>
              <a:gd name="T100" fmla="*/ 2147483647 w 1122"/>
              <a:gd name="T101" fmla="*/ 2147483647 h 981"/>
              <a:gd name="T102" fmla="*/ 2147483647 w 1122"/>
              <a:gd name="T103" fmla="*/ 2147483647 h 981"/>
              <a:gd name="T104" fmla="*/ 2147483647 w 1122"/>
              <a:gd name="T105" fmla="*/ 2147483647 h 981"/>
              <a:gd name="T106" fmla="*/ 2147483647 w 1122"/>
              <a:gd name="T107" fmla="*/ 2147483647 h 981"/>
              <a:gd name="T108" fmla="*/ 2147483647 w 1122"/>
              <a:gd name="T109" fmla="*/ 2147483647 h 981"/>
              <a:gd name="T110" fmla="*/ 2147483647 w 1122"/>
              <a:gd name="T111" fmla="*/ 2147483647 h 9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981"/>
              <a:gd name="T170" fmla="*/ 1122 w 1122"/>
              <a:gd name="T171" fmla="*/ 981 h 9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70" name="Freeform 55"/>
          <p:cNvSpPr>
            <a:spLocks/>
          </p:cNvSpPr>
          <p:nvPr/>
        </p:nvSpPr>
        <p:spPr bwMode="auto">
          <a:xfrm>
            <a:off x="4843463" y="3911600"/>
            <a:ext cx="890587" cy="519113"/>
          </a:xfrm>
          <a:custGeom>
            <a:avLst/>
            <a:gdLst>
              <a:gd name="T0" fmla="*/ 2147483647 w 1122"/>
              <a:gd name="T1" fmla="*/ 2147483647 h 981"/>
              <a:gd name="T2" fmla="*/ 2147483647 w 1122"/>
              <a:gd name="T3" fmla="*/ 1185315659 h 981"/>
              <a:gd name="T4" fmla="*/ 2147483647 w 1122"/>
              <a:gd name="T5" fmla="*/ 0 h 981"/>
              <a:gd name="T6" fmla="*/ 2147483647 w 1122"/>
              <a:gd name="T7" fmla="*/ 2147483647 h 981"/>
              <a:gd name="T8" fmla="*/ 2147483647 w 1122"/>
              <a:gd name="T9" fmla="*/ 2147483647 h 981"/>
              <a:gd name="T10" fmla="*/ 2147483647 w 1122"/>
              <a:gd name="T11" fmla="*/ 2147483647 h 981"/>
              <a:gd name="T12" fmla="*/ 500250319 w 1122"/>
              <a:gd name="T13" fmla="*/ 2147483647 h 981"/>
              <a:gd name="T14" fmla="*/ 2147483647 w 1122"/>
              <a:gd name="T15" fmla="*/ 2147483647 h 981"/>
              <a:gd name="T16" fmla="*/ 2147483647 w 1122"/>
              <a:gd name="T17" fmla="*/ 2147483647 h 981"/>
              <a:gd name="T18" fmla="*/ 2147483647 w 1122"/>
              <a:gd name="T19" fmla="*/ 2147483647 h 981"/>
              <a:gd name="T20" fmla="*/ 2147483647 w 1122"/>
              <a:gd name="T21" fmla="*/ 2147483647 h 981"/>
              <a:gd name="T22" fmla="*/ 2147483647 w 1122"/>
              <a:gd name="T23" fmla="*/ 2147483647 h 981"/>
              <a:gd name="T24" fmla="*/ 2147483647 w 1122"/>
              <a:gd name="T25" fmla="*/ 2147483647 h 981"/>
              <a:gd name="T26" fmla="*/ 2147483647 w 1122"/>
              <a:gd name="T27" fmla="*/ 2147483647 h 981"/>
              <a:gd name="T28" fmla="*/ 2147483647 w 1122"/>
              <a:gd name="T29" fmla="*/ 2147483647 h 981"/>
              <a:gd name="T30" fmla="*/ 2147483647 w 1122"/>
              <a:gd name="T31" fmla="*/ 2147483647 h 981"/>
              <a:gd name="T32" fmla="*/ 2147483647 w 1122"/>
              <a:gd name="T33" fmla="*/ 2147483647 h 981"/>
              <a:gd name="T34" fmla="*/ 2147483647 w 1122"/>
              <a:gd name="T35" fmla="*/ 2147483647 h 981"/>
              <a:gd name="T36" fmla="*/ 2147483647 w 1122"/>
              <a:gd name="T37" fmla="*/ 2147483647 h 981"/>
              <a:gd name="T38" fmla="*/ 2147483647 w 1122"/>
              <a:gd name="T39" fmla="*/ 2147483647 h 981"/>
              <a:gd name="T40" fmla="*/ 2147483647 w 1122"/>
              <a:gd name="T41" fmla="*/ 2147483647 h 981"/>
              <a:gd name="T42" fmla="*/ 2147483647 w 1122"/>
              <a:gd name="T43" fmla="*/ 2147483647 h 981"/>
              <a:gd name="T44" fmla="*/ 2147483647 w 1122"/>
              <a:gd name="T45" fmla="*/ 2147483647 h 981"/>
              <a:gd name="T46" fmla="*/ 2147483647 w 1122"/>
              <a:gd name="T47" fmla="*/ 2147483647 h 981"/>
              <a:gd name="T48" fmla="*/ 2147483647 w 1122"/>
              <a:gd name="T49" fmla="*/ 2147483647 h 981"/>
              <a:gd name="T50" fmla="*/ 2147483647 w 1122"/>
              <a:gd name="T51" fmla="*/ 2147483647 h 981"/>
              <a:gd name="T52" fmla="*/ 2147483647 w 1122"/>
              <a:gd name="T53" fmla="*/ 2147483647 h 981"/>
              <a:gd name="T54" fmla="*/ 2147483647 w 1122"/>
              <a:gd name="T55" fmla="*/ 2147483647 h 981"/>
              <a:gd name="T56" fmla="*/ 2147483647 w 1122"/>
              <a:gd name="T57" fmla="*/ 2147483647 h 981"/>
              <a:gd name="T58" fmla="*/ 2147483647 w 1122"/>
              <a:gd name="T59" fmla="*/ 2147483647 h 981"/>
              <a:gd name="T60" fmla="*/ 2147483647 w 1122"/>
              <a:gd name="T61" fmla="*/ 2147483647 h 981"/>
              <a:gd name="T62" fmla="*/ 2147483647 w 1122"/>
              <a:gd name="T63" fmla="*/ 2147483647 h 981"/>
              <a:gd name="T64" fmla="*/ 2147483647 w 1122"/>
              <a:gd name="T65" fmla="*/ 2147483647 h 981"/>
              <a:gd name="T66" fmla="*/ 2147483647 w 1122"/>
              <a:gd name="T67" fmla="*/ 2147483647 h 981"/>
              <a:gd name="T68" fmla="*/ 2147483647 w 1122"/>
              <a:gd name="T69" fmla="*/ 2147483647 h 981"/>
              <a:gd name="T70" fmla="*/ 2147483647 w 1122"/>
              <a:gd name="T71" fmla="*/ 2147483647 h 981"/>
              <a:gd name="T72" fmla="*/ 2147483647 w 1122"/>
              <a:gd name="T73" fmla="*/ 2147483647 h 981"/>
              <a:gd name="T74" fmla="*/ 2147483647 w 1122"/>
              <a:gd name="T75" fmla="*/ 2147483647 h 981"/>
              <a:gd name="T76" fmla="*/ 2147483647 w 1122"/>
              <a:gd name="T77" fmla="*/ 2147483647 h 981"/>
              <a:gd name="T78" fmla="*/ 2147483647 w 1122"/>
              <a:gd name="T79" fmla="*/ 2147483647 h 981"/>
              <a:gd name="T80" fmla="*/ 2147483647 w 1122"/>
              <a:gd name="T81" fmla="*/ 2147483647 h 981"/>
              <a:gd name="T82" fmla="*/ 2147483647 w 1122"/>
              <a:gd name="T83" fmla="*/ 2147483647 h 981"/>
              <a:gd name="T84" fmla="*/ 2147483647 w 1122"/>
              <a:gd name="T85" fmla="*/ 2147483647 h 981"/>
              <a:gd name="T86" fmla="*/ 2147483647 w 1122"/>
              <a:gd name="T87" fmla="*/ 2147483647 h 981"/>
              <a:gd name="T88" fmla="*/ 2147483647 w 1122"/>
              <a:gd name="T89" fmla="*/ 2147483647 h 981"/>
              <a:gd name="T90" fmla="*/ 2147483647 w 1122"/>
              <a:gd name="T91" fmla="*/ 2147483647 h 981"/>
              <a:gd name="T92" fmla="*/ 2147483647 w 1122"/>
              <a:gd name="T93" fmla="*/ 2147483647 h 981"/>
              <a:gd name="T94" fmla="*/ 2147483647 w 1122"/>
              <a:gd name="T95" fmla="*/ 2147483647 h 981"/>
              <a:gd name="T96" fmla="*/ 2147483647 w 1122"/>
              <a:gd name="T97" fmla="*/ 2147483647 h 981"/>
              <a:gd name="T98" fmla="*/ 2147483647 w 1122"/>
              <a:gd name="T99" fmla="*/ 2147483647 h 981"/>
              <a:gd name="T100" fmla="*/ 2147483647 w 1122"/>
              <a:gd name="T101" fmla="*/ 2147483647 h 981"/>
              <a:gd name="T102" fmla="*/ 2147483647 w 1122"/>
              <a:gd name="T103" fmla="*/ 2147483647 h 981"/>
              <a:gd name="T104" fmla="*/ 2147483647 w 1122"/>
              <a:gd name="T105" fmla="*/ 2147483647 h 981"/>
              <a:gd name="T106" fmla="*/ 2147483647 w 1122"/>
              <a:gd name="T107" fmla="*/ 2147483647 h 981"/>
              <a:gd name="T108" fmla="*/ 2147483647 w 1122"/>
              <a:gd name="T109" fmla="*/ 2147483647 h 981"/>
              <a:gd name="T110" fmla="*/ 2147483647 w 1122"/>
              <a:gd name="T111" fmla="*/ 2147483647 h 981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w 1122"/>
              <a:gd name="T169" fmla="*/ 0 h 981"/>
              <a:gd name="T170" fmla="*/ 1122 w 1122"/>
              <a:gd name="T171" fmla="*/ 981 h 981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T168" t="T169" r="T170" b="T171"/>
            <a:pathLst>
              <a:path w="1122" h="981">
                <a:moveTo>
                  <a:pt x="986" y="98"/>
                </a:moveTo>
                <a:lnTo>
                  <a:pt x="964" y="84"/>
                </a:lnTo>
                <a:lnTo>
                  <a:pt x="941" y="72"/>
                </a:lnTo>
                <a:lnTo>
                  <a:pt x="918" y="61"/>
                </a:lnTo>
                <a:lnTo>
                  <a:pt x="894" y="52"/>
                </a:lnTo>
                <a:lnTo>
                  <a:pt x="870" y="42"/>
                </a:lnTo>
                <a:lnTo>
                  <a:pt x="847" y="35"/>
                </a:lnTo>
                <a:lnTo>
                  <a:pt x="821" y="28"/>
                </a:lnTo>
                <a:lnTo>
                  <a:pt x="796" y="21"/>
                </a:lnTo>
                <a:lnTo>
                  <a:pt x="770" y="15"/>
                </a:lnTo>
                <a:lnTo>
                  <a:pt x="744" y="11"/>
                </a:lnTo>
                <a:lnTo>
                  <a:pt x="715" y="8"/>
                </a:lnTo>
                <a:lnTo>
                  <a:pt x="687" y="4"/>
                </a:lnTo>
                <a:lnTo>
                  <a:pt x="657" y="3"/>
                </a:lnTo>
                <a:lnTo>
                  <a:pt x="627" y="1"/>
                </a:lnTo>
                <a:lnTo>
                  <a:pt x="594" y="0"/>
                </a:lnTo>
                <a:lnTo>
                  <a:pt x="562" y="0"/>
                </a:lnTo>
                <a:lnTo>
                  <a:pt x="528" y="0"/>
                </a:lnTo>
                <a:lnTo>
                  <a:pt x="496" y="1"/>
                </a:lnTo>
                <a:lnTo>
                  <a:pt x="465" y="3"/>
                </a:lnTo>
                <a:lnTo>
                  <a:pt x="436" y="4"/>
                </a:lnTo>
                <a:lnTo>
                  <a:pt x="407" y="8"/>
                </a:lnTo>
                <a:lnTo>
                  <a:pt x="378" y="11"/>
                </a:lnTo>
                <a:lnTo>
                  <a:pt x="352" y="15"/>
                </a:lnTo>
                <a:lnTo>
                  <a:pt x="326" y="21"/>
                </a:lnTo>
                <a:lnTo>
                  <a:pt x="300" y="28"/>
                </a:lnTo>
                <a:lnTo>
                  <a:pt x="275" y="35"/>
                </a:lnTo>
                <a:lnTo>
                  <a:pt x="252" y="42"/>
                </a:lnTo>
                <a:lnTo>
                  <a:pt x="227" y="52"/>
                </a:lnTo>
                <a:lnTo>
                  <a:pt x="203" y="61"/>
                </a:lnTo>
                <a:lnTo>
                  <a:pt x="181" y="72"/>
                </a:lnTo>
                <a:lnTo>
                  <a:pt x="157" y="84"/>
                </a:lnTo>
                <a:lnTo>
                  <a:pt x="135" y="98"/>
                </a:lnTo>
                <a:lnTo>
                  <a:pt x="94" y="127"/>
                </a:lnTo>
                <a:lnTo>
                  <a:pt x="63" y="160"/>
                </a:lnTo>
                <a:lnTo>
                  <a:pt x="39" y="196"/>
                </a:lnTo>
                <a:lnTo>
                  <a:pt x="22" y="233"/>
                </a:lnTo>
                <a:lnTo>
                  <a:pt x="11" y="269"/>
                </a:lnTo>
                <a:lnTo>
                  <a:pt x="4" y="304"/>
                </a:lnTo>
                <a:lnTo>
                  <a:pt x="1" y="336"/>
                </a:lnTo>
                <a:lnTo>
                  <a:pt x="0" y="364"/>
                </a:lnTo>
                <a:lnTo>
                  <a:pt x="1" y="386"/>
                </a:lnTo>
                <a:lnTo>
                  <a:pt x="6" y="405"/>
                </a:lnTo>
                <a:lnTo>
                  <a:pt x="11" y="421"/>
                </a:lnTo>
                <a:lnTo>
                  <a:pt x="20" y="432"/>
                </a:lnTo>
                <a:lnTo>
                  <a:pt x="30" y="442"/>
                </a:lnTo>
                <a:lnTo>
                  <a:pt x="43" y="447"/>
                </a:lnTo>
                <a:lnTo>
                  <a:pt x="57" y="453"/>
                </a:lnTo>
                <a:lnTo>
                  <a:pt x="73" y="456"/>
                </a:lnTo>
                <a:lnTo>
                  <a:pt x="86" y="457"/>
                </a:lnTo>
                <a:lnTo>
                  <a:pt x="99" y="457"/>
                </a:lnTo>
                <a:lnTo>
                  <a:pt x="113" y="456"/>
                </a:lnTo>
                <a:lnTo>
                  <a:pt x="127" y="453"/>
                </a:lnTo>
                <a:lnTo>
                  <a:pt x="142" y="450"/>
                </a:lnTo>
                <a:lnTo>
                  <a:pt x="155" y="447"/>
                </a:lnTo>
                <a:lnTo>
                  <a:pt x="168" y="442"/>
                </a:lnTo>
                <a:lnTo>
                  <a:pt x="183" y="438"/>
                </a:lnTo>
                <a:lnTo>
                  <a:pt x="195" y="432"/>
                </a:lnTo>
                <a:lnTo>
                  <a:pt x="208" y="426"/>
                </a:lnTo>
                <a:lnTo>
                  <a:pt x="220" y="421"/>
                </a:lnTo>
                <a:lnTo>
                  <a:pt x="231" y="414"/>
                </a:lnTo>
                <a:lnTo>
                  <a:pt x="241" y="408"/>
                </a:lnTo>
                <a:lnTo>
                  <a:pt x="250" y="403"/>
                </a:lnTo>
                <a:lnTo>
                  <a:pt x="258" y="396"/>
                </a:lnTo>
                <a:lnTo>
                  <a:pt x="265" y="390"/>
                </a:lnTo>
                <a:lnTo>
                  <a:pt x="276" y="379"/>
                </a:lnTo>
                <a:lnTo>
                  <a:pt x="286" y="368"/>
                </a:lnTo>
                <a:lnTo>
                  <a:pt x="294" y="357"/>
                </a:lnTo>
                <a:lnTo>
                  <a:pt x="300" y="346"/>
                </a:lnTo>
                <a:lnTo>
                  <a:pt x="304" y="336"/>
                </a:lnTo>
                <a:lnTo>
                  <a:pt x="308" y="325"/>
                </a:lnTo>
                <a:lnTo>
                  <a:pt x="309" y="315"/>
                </a:lnTo>
                <a:lnTo>
                  <a:pt x="308" y="305"/>
                </a:lnTo>
                <a:lnTo>
                  <a:pt x="302" y="283"/>
                </a:lnTo>
                <a:lnTo>
                  <a:pt x="297" y="255"/>
                </a:lnTo>
                <a:lnTo>
                  <a:pt x="294" y="231"/>
                </a:lnTo>
                <a:lnTo>
                  <a:pt x="300" y="216"/>
                </a:lnTo>
                <a:lnTo>
                  <a:pt x="310" y="215"/>
                </a:lnTo>
                <a:lnTo>
                  <a:pt x="318" y="222"/>
                </a:lnTo>
                <a:lnTo>
                  <a:pt x="323" y="237"/>
                </a:lnTo>
                <a:lnTo>
                  <a:pt x="327" y="259"/>
                </a:lnTo>
                <a:lnTo>
                  <a:pt x="328" y="295"/>
                </a:lnTo>
                <a:lnTo>
                  <a:pt x="326" y="332"/>
                </a:lnTo>
                <a:lnTo>
                  <a:pt x="322" y="365"/>
                </a:lnTo>
                <a:lnTo>
                  <a:pt x="317" y="389"/>
                </a:lnTo>
                <a:lnTo>
                  <a:pt x="312" y="401"/>
                </a:lnTo>
                <a:lnTo>
                  <a:pt x="302" y="419"/>
                </a:lnTo>
                <a:lnTo>
                  <a:pt x="290" y="440"/>
                </a:lnTo>
                <a:lnTo>
                  <a:pt x="275" y="464"/>
                </a:lnTo>
                <a:lnTo>
                  <a:pt x="258" y="489"/>
                </a:lnTo>
                <a:lnTo>
                  <a:pt x="243" y="513"/>
                </a:lnTo>
                <a:lnTo>
                  <a:pt x="227" y="535"/>
                </a:lnTo>
                <a:lnTo>
                  <a:pt x="213" y="553"/>
                </a:lnTo>
                <a:lnTo>
                  <a:pt x="200" y="574"/>
                </a:lnTo>
                <a:lnTo>
                  <a:pt x="185" y="606"/>
                </a:lnTo>
                <a:lnTo>
                  <a:pt x="170" y="644"/>
                </a:lnTo>
                <a:lnTo>
                  <a:pt x="154" y="686"/>
                </a:lnTo>
                <a:lnTo>
                  <a:pt x="138" y="730"/>
                </a:lnTo>
                <a:lnTo>
                  <a:pt x="126" y="772"/>
                </a:lnTo>
                <a:lnTo>
                  <a:pt x="116" y="810"/>
                </a:lnTo>
                <a:lnTo>
                  <a:pt x="110" y="840"/>
                </a:lnTo>
                <a:lnTo>
                  <a:pt x="107" y="882"/>
                </a:lnTo>
                <a:lnTo>
                  <a:pt x="108" y="916"/>
                </a:lnTo>
                <a:lnTo>
                  <a:pt x="113" y="941"/>
                </a:lnTo>
                <a:lnTo>
                  <a:pt x="124" y="957"/>
                </a:lnTo>
                <a:lnTo>
                  <a:pt x="139" y="970"/>
                </a:lnTo>
                <a:lnTo>
                  <a:pt x="159" y="977"/>
                </a:lnTo>
                <a:lnTo>
                  <a:pt x="185" y="980"/>
                </a:lnTo>
                <a:lnTo>
                  <a:pt x="217" y="981"/>
                </a:lnTo>
                <a:lnTo>
                  <a:pt x="235" y="981"/>
                </a:lnTo>
                <a:lnTo>
                  <a:pt x="255" y="981"/>
                </a:lnTo>
                <a:lnTo>
                  <a:pt x="277" y="981"/>
                </a:lnTo>
                <a:lnTo>
                  <a:pt x="301" y="981"/>
                </a:lnTo>
                <a:lnTo>
                  <a:pt x="326" y="981"/>
                </a:lnTo>
                <a:lnTo>
                  <a:pt x="352" y="981"/>
                </a:lnTo>
                <a:lnTo>
                  <a:pt x="378" y="981"/>
                </a:lnTo>
                <a:lnTo>
                  <a:pt x="404" y="981"/>
                </a:lnTo>
                <a:lnTo>
                  <a:pt x="430" y="981"/>
                </a:lnTo>
                <a:lnTo>
                  <a:pt x="455" y="981"/>
                </a:lnTo>
                <a:lnTo>
                  <a:pt x="477" y="981"/>
                </a:lnTo>
                <a:lnTo>
                  <a:pt x="499" y="981"/>
                </a:lnTo>
                <a:lnTo>
                  <a:pt x="518" y="981"/>
                </a:lnTo>
                <a:lnTo>
                  <a:pt x="533" y="981"/>
                </a:lnTo>
                <a:lnTo>
                  <a:pt x="546" y="981"/>
                </a:lnTo>
                <a:lnTo>
                  <a:pt x="555" y="981"/>
                </a:lnTo>
                <a:lnTo>
                  <a:pt x="555" y="872"/>
                </a:lnTo>
                <a:lnTo>
                  <a:pt x="535" y="871"/>
                </a:lnTo>
                <a:lnTo>
                  <a:pt x="514" y="867"/>
                </a:lnTo>
                <a:lnTo>
                  <a:pt x="495" y="860"/>
                </a:lnTo>
                <a:lnTo>
                  <a:pt x="477" y="851"/>
                </a:lnTo>
                <a:lnTo>
                  <a:pt x="459" y="842"/>
                </a:lnTo>
                <a:lnTo>
                  <a:pt x="444" y="828"/>
                </a:lnTo>
                <a:lnTo>
                  <a:pt x="428" y="814"/>
                </a:lnTo>
                <a:lnTo>
                  <a:pt x="413" y="797"/>
                </a:lnTo>
                <a:lnTo>
                  <a:pt x="401" y="779"/>
                </a:lnTo>
                <a:lnTo>
                  <a:pt x="389" y="761"/>
                </a:lnTo>
                <a:lnTo>
                  <a:pt x="380" y="740"/>
                </a:lnTo>
                <a:lnTo>
                  <a:pt x="371" y="718"/>
                </a:lnTo>
                <a:lnTo>
                  <a:pt x="364" y="694"/>
                </a:lnTo>
                <a:lnTo>
                  <a:pt x="359" y="670"/>
                </a:lnTo>
                <a:lnTo>
                  <a:pt x="356" y="645"/>
                </a:lnTo>
                <a:lnTo>
                  <a:pt x="355" y="620"/>
                </a:lnTo>
                <a:lnTo>
                  <a:pt x="356" y="595"/>
                </a:lnTo>
                <a:lnTo>
                  <a:pt x="359" y="570"/>
                </a:lnTo>
                <a:lnTo>
                  <a:pt x="364" y="546"/>
                </a:lnTo>
                <a:lnTo>
                  <a:pt x="371" y="523"/>
                </a:lnTo>
                <a:lnTo>
                  <a:pt x="380" y="500"/>
                </a:lnTo>
                <a:lnTo>
                  <a:pt x="389" y="479"/>
                </a:lnTo>
                <a:lnTo>
                  <a:pt x="401" y="461"/>
                </a:lnTo>
                <a:lnTo>
                  <a:pt x="413" y="443"/>
                </a:lnTo>
                <a:lnTo>
                  <a:pt x="428" y="426"/>
                </a:lnTo>
                <a:lnTo>
                  <a:pt x="444" y="412"/>
                </a:lnTo>
                <a:lnTo>
                  <a:pt x="459" y="399"/>
                </a:lnTo>
                <a:lnTo>
                  <a:pt x="477" y="389"/>
                </a:lnTo>
                <a:lnTo>
                  <a:pt x="495" y="380"/>
                </a:lnTo>
                <a:lnTo>
                  <a:pt x="514" y="373"/>
                </a:lnTo>
                <a:lnTo>
                  <a:pt x="535" y="369"/>
                </a:lnTo>
                <a:lnTo>
                  <a:pt x="555" y="368"/>
                </a:lnTo>
                <a:lnTo>
                  <a:pt x="555" y="241"/>
                </a:lnTo>
                <a:lnTo>
                  <a:pt x="546" y="241"/>
                </a:lnTo>
                <a:lnTo>
                  <a:pt x="536" y="241"/>
                </a:lnTo>
                <a:lnTo>
                  <a:pt x="524" y="242"/>
                </a:lnTo>
                <a:lnTo>
                  <a:pt x="513" y="242"/>
                </a:lnTo>
                <a:lnTo>
                  <a:pt x="503" y="242"/>
                </a:lnTo>
                <a:lnTo>
                  <a:pt x="493" y="244"/>
                </a:lnTo>
                <a:lnTo>
                  <a:pt x="484" y="244"/>
                </a:lnTo>
                <a:lnTo>
                  <a:pt x="477" y="244"/>
                </a:lnTo>
                <a:lnTo>
                  <a:pt x="467" y="237"/>
                </a:lnTo>
                <a:lnTo>
                  <a:pt x="462" y="220"/>
                </a:lnTo>
                <a:lnTo>
                  <a:pt x="460" y="203"/>
                </a:lnTo>
                <a:lnTo>
                  <a:pt x="465" y="195"/>
                </a:lnTo>
                <a:lnTo>
                  <a:pt x="471" y="194"/>
                </a:lnTo>
                <a:lnTo>
                  <a:pt x="478" y="194"/>
                </a:lnTo>
                <a:lnTo>
                  <a:pt x="489" y="194"/>
                </a:lnTo>
                <a:lnTo>
                  <a:pt x="501" y="194"/>
                </a:lnTo>
                <a:lnTo>
                  <a:pt x="514" y="194"/>
                </a:lnTo>
                <a:lnTo>
                  <a:pt x="530" y="195"/>
                </a:lnTo>
                <a:lnTo>
                  <a:pt x="546" y="195"/>
                </a:lnTo>
                <a:lnTo>
                  <a:pt x="562" y="195"/>
                </a:lnTo>
                <a:lnTo>
                  <a:pt x="577" y="195"/>
                </a:lnTo>
                <a:lnTo>
                  <a:pt x="593" y="195"/>
                </a:lnTo>
                <a:lnTo>
                  <a:pt x="608" y="194"/>
                </a:lnTo>
                <a:lnTo>
                  <a:pt x="621" y="194"/>
                </a:lnTo>
                <a:lnTo>
                  <a:pt x="633" y="194"/>
                </a:lnTo>
                <a:lnTo>
                  <a:pt x="644" y="194"/>
                </a:lnTo>
                <a:lnTo>
                  <a:pt x="651" y="194"/>
                </a:lnTo>
                <a:lnTo>
                  <a:pt x="657" y="195"/>
                </a:lnTo>
                <a:lnTo>
                  <a:pt x="662" y="203"/>
                </a:lnTo>
                <a:lnTo>
                  <a:pt x="662" y="220"/>
                </a:lnTo>
                <a:lnTo>
                  <a:pt x="655" y="237"/>
                </a:lnTo>
                <a:lnTo>
                  <a:pt x="645" y="244"/>
                </a:lnTo>
                <a:lnTo>
                  <a:pt x="637" y="244"/>
                </a:lnTo>
                <a:lnTo>
                  <a:pt x="628" y="244"/>
                </a:lnTo>
                <a:lnTo>
                  <a:pt x="617" y="242"/>
                </a:lnTo>
                <a:lnTo>
                  <a:pt x="605" y="242"/>
                </a:lnTo>
                <a:lnTo>
                  <a:pt x="593" y="242"/>
                </a:lnTo>
                <a:lnTo>
                  <a:pt x="581" y="241"/>
                </a:lnTo>
                <a:lnTo>
                  <a:pt x="571" y="241"/>
                </a:lnTo>
                <a:lnTo>
                  <a:pt x="562" y="241"/>
                </a:lnTo>
                <a:lnTo>
                  <a:pt x="560" y="241"/>
                </a:lnTo>
                <a:lnTo>
                  <a:pt x="558" y="241"/>
                </a:lnTo>
                <a:lnTo>
                  <a:pt x="557" y="241"/>
                </a:lnTo>
                <a:lnTo>
                  <a:pt x="555" y="241"/>
                </a:lnTo>
                <a:lnTo>
                  <a:pt x="555" y="368"/>
                </a:lnTo>
                <a:lnTo>
                  <a:pt x="556" y="368"/>
                </a:lnTo>
                <a:lnTo>
                  <a:pt x="557" y="368"/>
                </a:lnTo>
                <a:lnTo>
                  <a:pt x="558" y="368"/>
                </a:lnTo>
                <a:lnTo>
                  <a:pt x="580" y="369"/>
                </a:lnTo>
                <a:lnTo>
                  <a:pt x="600" y="373"/>
                </a:lnTo>
                <a:lnTo>
                  <a:pt x="619" y="379"/>
                </a:lnTo>
                <a:lnTo>
                  <a:pt x="638" y="387"/>
                </a:lnTo>
                <a:lnTo>
                  <a:pt x="656" y="399"/>
                </a:lnTo>
                <a:lnTo>
                  <a:pt x="673" y="411"/>
                </a:lnTo>
                <a:lnTo>
                  <a:pt x="688" y="425"/>
                </a:lnTo>
                <a:lnTo>
                  <a:pt x="703" y="442"/>
                </a:lnTo>
                <a:lnTo>
                  <a:pt x="717" y="460"/>
                </a:lnTo>
                <a:lnTo>
                  <a:pt x="728" y="479"/>
                </a:lnTo>
                <a:lnTo>
                  <a:pt x="738" y="500"/>
                </a:lnTo>
                <a:lnTo>
                  <a:pt x="747" y="523"/>
                </a:lnTo>
                <a:lnTo>
                  <a:pt x="754" y="545"/>
                </a:lnTo>
                <a:lnTo>
                  <a:pt x="758" y="570"/>
                </a:lnTo>
                <a:lnTo>
                  <a:pt x="761" y="594"/>
                </a:lnTo>
                <a:lnTo>
                  <a:pt x="763" y="620"/>
                </a:lnTo>
                <a:lnTo>
                  <a:pt x="761" y="647"/>
                </a:lnTo>
                <a:lnTo>
                  <a:pt x="758" y="670"/>
                </a:lnTo>
                <a:lnTo>
                  <a:pt x="754" y="695"/>
                </a:lnTo>
                <a:lnTo>
                  <a:pt x="747" y="718"/>
                </a:lnTo>
                <a:lnTo>
                  <a:pt x="738" y="740"/>
                </a:lnTo>
                <a:lnTo>
                  <a:pt x="728" y="761"/>
                </a:lnTo>
                <a:lnTo>
                  <a:pt x="717" y="780"/>
                </a:lnTo>
                <a:lnTo>
                  <a:pt x="703" y="798"/>
                </a:lnTo>
                <a:lnTo>
                  <a:pt x="688" y="815"/>
                </a:lnTo>
                <a:lnTo>
                  <a:pt x="673" y="829"/>
                </a:lnTo>
                <a:lnTo>
                  <a:pt x="656" y="842"/>
                </a:lnTo>
                <a:lnTo>
                  <a:pt x="638" y="853"/>
                </a:lnTo>
                <a:lnTo>
                  <a:pt x="619" y="861"/>
                </a:lnTo>
                <a:lnTo>
                  <a:pt x="600" y="867"/>
                </a:lnTo>
                <a:lnTo>
                  <a:pt x="580" y="871"/>
                </a:lnTo>
                <a:lnTo>
                  <a:pt x="558" y="872"/>
                </a:lnTo>
                <a:lnTo>
                  <a:pt x="557" y="872"/>
                </a:lnTo>
                <a:lnTo>
                  <a:pt x="556" y="872"/>
                </a:lnTo>
                <a:lnTo>
                  <a:pt x="555" y="872"/>
                </a:lnTo>
                <a:lnTo>
                  <a:pt x="555" y="981"/>
                </a:lnTo>
                <a:lnTo>
                  <a:pt x="558" y="981"/>
                </a:lnTo>
                <a:lnTo>
                  <a:pt x="560" y="981"/>
                </a:lnTo>
                <a:lnTo>
                  <a:pt x="562" y="981"/>
                </a:lnTo>
                <a:lnTo>
                  <a:pt x="564" y="981"/>
                </a:lnTo>
                <a:lnTo>
                  <a:pt x="573" y="981"/>
                </a:lnTo>
                <a:lnTo>
                  <a:pt x="585" y="981"/>
                </a:lnTo>
                <a:lnTo>
                  <a:pt x="602" y="981"/>
                </a:lnTo>
                <a:lnTo>
                  <a:pt x="622" y="981"/>
                </a:lnTo>
                <a:lnTo>
                  <a:pt x="645" y="981"/>
                </a:lnTo>
                <a:lnTo>
                  <a:pt x="671" y="981"/>
                </a:lnTo>
                <a:lnTo>
                  <a:pt x="697" y="981"/>
                </a:lnTo>
                <a:lnTo>
                  <a:pt x="726" y="981"/>
                </a:lnTo>
                <a:lnTo>
                  <a:pt x="754" y="981"/>
                </a:lnTo>
                <a:lnTo>
                  <a:pt x="783" y="981"/>
                </a:lnTo>
                <a:lnTo>
                  <a:pt x="811" y="981"/>
                </a:lnTo>
                <a:lnTo>
                  <a:pt x="838" y="981"/>
                </a:lnTo>
                <a:lnTo>
                  <a:pt x="863" y="981"/>
                </a:lnTo>
                <a:lnTo>
                  <a:pt x="885" y="981"/>
                </a:lnTo>
                <a:lnTo>
                  <a:pt x="905" y="981"/>
                </a:lnTo>
                <a:lnTo>
                  <a:pt x="937" y="980"/>
                </a:lnTo>
                <a:lnTo>
                  <a:pt x="961" y="977"/>
                </a:lnTo>
                <a:lnTo>
                  <a:pt x="983" y="970"/>
                </a:lnTo>
                <a:lnTo>
                  <a:pt x="997" y="957"/>
                </a:lnTo>
                <a:lnTo>
                  <a:pt x="1009" y="941"/>
                </a:lnTo>
                <a:lnTo>
                  <a:pt x="1013" y="916"/>
                </a:lnTo>
                <a:lnTo>
                  <a:pt x="1014" y="882"/>
                </a:lnTo>
                <a:lnTo>
                  <a:pt x="1011" y="840"/>
                </a:lnTo>
                <a:lnTo>
                  <a:pt x="1005" y="810"/>
                </a:lnTo>
                <a:lnTo>
                  <a:pt x="995" y="772"/>
                </a:lnTo>
                <a:lnTo>
                  <a:pt x="983" y="730"/>
                </a:lnTo>
                <a:lnTo>
                  <a:pt x="968" y="686"/>
                </a:lnTo>
                <a:lnTo>
                  <a:pt x="951" y="644"/>
                </a:lnTo>
                <a:lnTo>
                  <a:pt x="936" y="606"/>
                </a:lnTo>
                <a:lnTo>
                  <a:pt x="921" y="574"/>
                </a:lnTo>
                <a:lnTo>
                  <a:pt x="907" y="553"/>
                </a:lnTo>
                <a:lnTo>
                  <a:pt x="894" y="535"/>
                </a:lnTo>
                <a:lnTo>
                  <a:pt x="878" y="513"/>
                </a:lnTo>
                <a:lnTo>
                  <a:pt x="863" y="489"/>
                </a:lnTo>
                <a:lnTo>
                  <a:pt x="846" y="464"/>
                </a:lnTo>
                <a:lnTo>
                  <a:pt x="831" y="440"/>
                </a:lnTo>
                <a:lnTo>
                  <a:pt x="819" y="419"/>
                </a:lnTo>
                <a:lnTo>
                  <a:pt x="809" y="401"/>
                </a:lnTo>
                <a:lnTo>
                  <a:pt x="804" y="389"/>
                </a:lnTo>
                <a:lnTo>
                  <a:pt x="799" y="365"/>
                </a:lnTo>
                <a:lnTo>
                  <a:pt x="795" y="332"/>
                </a:lnTo>
                <a:lnTo>
                  <a:pt x="794" y="295"/>
                </a:lnTo>
                <a:lnTo>
                  <a:pt x="794" y="259"/>
                </a:lnTo>
                <a:lnTo>
                  <a:pt x="797" y="237"/>
                </a:lnTo>
                <a:lnTo>
                  <a:pt x="803" y="222"/>
                </a:lnTo>
                <a:lnTo>
                  <a:pt x="811" y="215"/>
                </a:lnTo>
                <a:lnTo>
                  <a:pt x="821" y="216"/>
                </a:lnTo>
                <a:lnTo>
                  <a:pt x="827" y="231"/>
                </a:lnTo>
                <a:lnTo>
                  <a:pt x="824" y="255"/>
                </a:lnTo>
                <a:lnTo>
                  <a:pt x="819" y="283"/>
                </a:lnTo>
                <a:lnTo>
                  <a:pt x="813" y="305"/>
                </a:lnTo>
                <a:lnTo>
                  <a:pt x="812" y="315"/>
                </a:lnTo>
                <a:lnTo>
                  <a:pt x="813" y="325"/>
                </a:lnTo>
                <a:lnTo>
                  <a:pt x="817" y="336"/>
                </a:lnTo>
                <a:lnTo>
                  <a:pt x="821" y="346"/>
                </a:lnTo>
                <a:lnTo>
                  <a:pt x="827" y="357"/>
                </a:lnTo>
                <a:lnTo>
                  <a:pt x="834" y="368"/>
                </a:lnTo>
                <a:lnTo>
                  <a:pt x="845" y="379"/>
                </a:lnTo>
                <a:lnTo>
                  <a:pt x="856" y="390"/>
                </a:lnTo>
                <a:lnTo>
                  <a:pt x="863" y="396"/>
                </a:lnTo>
                <a:lnTo>
                  <a:pt x="870" y="403"/>
                </a:lnTo>
                <a:lnTo>
                  <a:pt x="879" y="408"/>
                </a:lnTo>
                <a:lnTo>
                  <a:pt x="890" y="414"/>
                </a:lnTo>
                <a:lnTo>
                  <a:pt x="901" y="421"/>
                </a:lnTo>
                <a:lnTo>
                  <a:pt x="913" y="426"/>
                </a:lnTo>
                <a:lnTo>
                  <a:pt x="925" y="432"/>
                </a:lnTo>
                <a:lnTo>
                  <a:pt x="939" y="438"/>
                </a:lnTo>
                <a:lnTo>
                  <a:pt x="952" y="442"/>
                </a:lnTo>
                <a:lnTo>
                  <a:pt x="966" y="447"/>
                </a:lnTo>
                <a:lnTo>
                  <a:pt x="980" y="450"/>
                </a:lnTo>
                <a:lnTo>
                  <a:pt x="994" y="453"/>
                </a:lnTo>
                <a:lnTo>
                  <a:pt x="1009" y="456"/>
                </a:lnTo>
                <a:lnTo>
                  <a:pt x="1022" y="457"/>
                </a:lnTo>
                <a:lnTo>
                  <a:pt x="1036" y="457"/>
                </a:lnTo>
                <a:lnTo>
                  <a:pt x="1048" y="456"/>
                </a:lnTo>
                <a:lnTo>
                  <a:pt x="1064" y="453"/>
                </a:lnTo>
                <a:lnTo>
                  <a:pt x="1078" y="447"/>
                </a:lnTo>
                <a:lnTo>
                  <a:pt x="1091" y="442"/>
                </a:lnTo>
                <a:lnTo>
                  <a:pt x="1102" y="432"/>
                </a:lnTo>
                <a:lnTo>
                  <a:pt x="1110" y="421"/>
                </a:lnTo>
                <a:lnTo>
                  <a:pt x="1116" y="405"/>
                </a:lnTo>
                <a:lnTo>
                  <a:pt x="1121" y="386"/>
                </a:lnTo>
                <a:lnTo>
                  <a:pt x="1122" y="364"/>
                </a:lnTo>
                <a:lnTo>
                  <a:pt x="1121" y="336"/>
                </a:lnTo>
                <a:lnTo>
                  <a:pt x="1118" y="304"/>
                </a:lnTo>
                <a:lnTo>
                  <a:pt x="1111" y="269"/>
                </a:lnTo>
                <a:lnTo>
                  <a:pt x="1100" y="233"/>
                </a:lnTo>
                <a:lnTo>
                  <a:pt x="1082" y="196"/>
                </a:lnTo>
                <a:lnTo>
                  <a:pt x="1058" y="160"/>
                </a:lnTo>
                <a:lnTo>
                  <a:pt x="1027" y="127"/>
                </a:lnTo>
                <a:lnTo>
                  <a:pt x="986" y="98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27671" name="Line 56"/>
          <p:cNvSpPr>
            <a:spLocks noChangeShapeType="1"/>
          </p:cNvSpPr>
          <p:nvPr/>
        </p:nvSpPr>
        <p:spPr bwMode="auto">
          <a:xfrm flipV="1">
            <a:off x="4606925" y="2590800"/>
            <a:ext cx="363538" cy="7938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9" name="Group 57"/>
          <p:cNvGrpSpPr>
            <a:grpSpLocks/>
          </p:cNvGrpSpPr>
          <p:nvPr/>
        </p:nvGrpSpPr>
        <p:grpSpPr bwMode="auto">
          <a:xfrm>
            <a:off x="3338513" y="1800225"/>
            <a:ext cx="5410200" cy="3927475"/>
            <a:chOff x="2103" y="1134"/>
            <a:chExt cx="3408" cy="2474"/>
          </a:xfrm>
        </p:grpSpPr>
        <p:grpSp>
          <p:nvGrpSpPr>
            <p:cNvPr id="27701" name="Group 58"/>
            <p:cNvGrpSpPr>
              <a:grpSpLocks/>
            </p:cNvGrpSpPr>
            <p:nvPr/>
          </p:nvGrpSpPr>
          <p:grpSpPr bwMode="auto">
            <a:xfrm>
              <a:off x="2103" y="1134"/>
              <a:ext cx="846" cy="608"/>
              <a:chOff x="2865" y="120"/>
              <a:chExt cx="846" cy="608"/>
            </a:xfrm>
          </p:grpSpPr>
          <p:sp>
            <p:nvSpPr>
              <p:cNvPr id="27725" name="Rectangle 59"/>
              <p:cNvSpPr>
                <a:spLocks noChangeArrowheads="1"/>
              </p:cNvSpPr>
              <p:nvPr/>
            </p:nvSpPr>
            <p:spPr bwMode="auto">
              <a:xfrm>
                <a:off x="2901" y="120"/>
                <a:ext cx="81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26" name="Rectangle 60"/>
              <p:cNvSpPr>
                <a:spLocks noChangeArrowheads="1"/>
              </p:cNvSpPr>
              <p:nvPr/>
            </p:nvSpPr>
            <p:spPr bwMode="auto">
              <a:xfrm>
                <a:off x="2865" y="153"/>
                <a:ext cx="792" cy="5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27" name="Text Box 61"/>
              <p:cNvSpPr txBox="1">
                <a:spLocks noChangeArrowheads="1"/>
              </p:cNvSpPr>
              <p:nvPr/>
            </p:nvSpPr>
            <p:spPr bwMode="auto">
              <a:xfrm>
                <a:off x="2931" y="134"/>
                <a:ext cx="64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ATM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7728" name="Line 62"/>
              <p:cNvSpPr>
                <a:spLocks noChangeShapeType="1"/>
              </p:cNvSpPr>
              <p:nvPr/>
            </p:nvSpPr>
            <p:spPr bwMode="auto">
              <a:xfrm flipV="1">
                <a:off x="2868" y="334"/>
                <a:ext cx="783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29" name="Line 63"/>
              <p:cNvSpPr>
                <a:spLocks noChangeShapeType="1"/>
              </p:cNvSpPr>
              <p:nvPr/>
            </p:nvSpPr>
            <p:spPr bwMode="auto">
              <a:xfrm flipV="1">
                <a:off x="2868" y="524"/>
                <a:ext cx="783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702" name="Group 64"/>
            <p:cNvGrpSpPr>
              <a:grpSpLocks/>
            </p:cNvGrpSpPr>
            <p:nvPr/>
          </p:nvGrpSpPr>
          <p:grpSpPr bwMode="auto">
            <a:xfrm>
              <a:off x="2145" y="2358"/>
              <a:ext cx="846" cy="608"/>
              <a:chOff x="2865" y="120"/>
              <a:chExt cx="846" cy="608"/>
            </a:xfrm>
          </p:grpSpPr>
          <p:sp>
            <p:nvSpPr>
              <p:cNvPr id="27720" name="Rectangle 65"/>
              <p:cNvSpPr>
                <a:spLocks noChangeArrowheads="1"/>
              </p:cNvSpPr>
              <p:nvPr/>
            </p:nvSpPr>
            <p:spPr bwMode="auto">
              <a:xfrm>
                <a:off x="2901" y="120"/>
                <a:ext cx="81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21" name="Rectangle 66"/>
              <p:cNvSpPr>
                <a:spLocks noChangeArrowheads="1"/>
              </p:cNvSpPr>
              <p:nvPr/>
            </p:nvSpPr>
            <p:spPr bwMode="auto">
              <a:xfrm>
                <a:off x="2865" y="153"/>
                <a:ext cx="792" cy="5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22" name="Text Box 67"/>
              <p:cNvSpPr txBox="1">
                <a:spLocks noChangeArrowheads="1"/>
              </p:cNvSpPr>
              <p:nvPr/>
            </p:nvSpPr>
            <p:spPr bwMode="auto">
              <a:xfrm>
                <a:off x="2931" y="134"/>
                <a:ext cx="64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ATM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7723" name="Line 68"/>
              <p:cNvSpPr>
                <a:spLocks noChangeShapeType="1"/>
              </p:cNvSpPr>
              <p:nvPr/>
            </p:nvSpPr>
            <p:spPr bwMode="auto">
              <a:xfrm flipV="1">
                <a:off x="2868" y="334"/>
                <a:ext cx="783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24" name="Line 69"/>
              <p:cNvSpPr>
                <a:spLocks noChangeShapeType="1"/>
              </p:cNvSpPr>
              <p:nvPr/>
            </p:nvSpPr>
            <p:spPr bwMode="auto">
              <a:xfrm flipV="1">
                <a:off x="2868" y="524"/>
                <a:ext cx="783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703" name="Group 70"/>
            <p:cNvGrpSpPr>
              <a:grpSpLocks/>
            </p:cNvGrpSpPr>
            <p:nvPr/>
          </p:nvGrpSpPr>
          <p:grpSpPr bwMode="auto">
            <a:xfrm>
              <a:off x="3651" y="3000"/>
              <a:ext cx="846" cy="608"/>
              <a:chOff x="2865" y="120"/>
              <a:chExt cx="846" cy="608"/>
            </a:xfrm>
          </p:grpSpPr>
          <p:sp>
            <p:nvSpPr>
              <p:cNvPr id="27715" name="Rectangle 71"/>
              <p:cNvSpPr>
                <a:spLocks noChangeArrowheads="1"/>
              </p:cNvSpPr>
              <p:nvPr/>
            </p:nvSpPr>
            <p:spPr bwMode="auto">
              <a:xfrm>
                <a:off x="2901" y="120"/>
                <a:ext cx="81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6" name="Rectangle 72"/>
              <p:cNvSpPr>
                <a:spLocks noChangeArrowheads="1"/>
              </p:cNvSpPr>
              <p:nvPr/>
            </p:nvSpPr>
            <p:spPr bwMode="auto">
              <a:xfrm>
                <a:off x="2865" y="153"/>
                <a:ext cx="792" cy="5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7" name="Text Box 73"/>
              <p:cNvSpPr txBox="1">
                <a:spLocks noChangeArrowheads="1"/>
              </p:cNvSpPr>
              <p:nvPr/>
            </p:nvSpPr>
            <p:spPr bwMode="auto">
              <a:xfrm>
                <a:off x="2931" y="134"/>
                <a:ext cx="64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ATM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7718" name="Line 74"/>
              <p:cNvSpPr>
                <a:spLocks noChangeShapeType="1"/>
              </p:cNvSpPr>
              <p:nvPr/>
            </p:nvSpPr>
            <p:spPr bwMode="auto">
              <a:xfrm flipV="1">
                <a:off x="2868" y="334"/>
                <a:ext cx="783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9" name="Line 75"/>
              <p:cNvSpPr>
                <a:spLocks noChangeShapeType="1"/>
              </p:cNvSpPr>
              <p:nvPr/>
            </p:nvSpPr>
            <p:spPr bwMode="auto">
              <a:xfrm flipV="1">
                <a:off x="2868" y="524"/>
                <a:ext cx="783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704" name="Group 76"/>
            <p:cNvGrpSpPr>
              <a:grpSpLocks/>
            </p:cNvGrpSpPr>
            <p:nvPr/>
          </p:nvGrpSpPr>
          <p:grpSpPr bwMode="auto">
            <a:xfrm>
              <a:off x="4665" y="2976"/>
              <a:ext cx="846" cy="608"/>
              <a:chOff x="2865" y="120"/>
              <a:chExt cx="846" cy="608"/>
            </a:xfrm>
          </p:grpSpPr>
          <p:sp>
            <p:nvSpPr>
              <p:cNvPr id="27710" name="Rectangle 77"/>
              <p:cNvSpPr>
                <a:spLocks noChangeArrowheads="1"/>
              </p:cNvSpPr>
              <p:nvPr/>
            </p:nvSpPr>
            <p:spPr bwMode="auto">
              <a:xfrm>
                <a:off x="2901" y="120"/>
                <a:ext cx="810" cy="57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1" name="Rectangle 78"/>
              <p:cNvSpPr>
                <a:spLocks noChangeArrowheads="1"/>
              </p:cNvSpPr>
              <p:nvPr/>
            </p:nvSpPr>
            <p:spPr bwMode="auto">
              <a:xfrm>
                <a:off x="2865" y="153"/>
                <a:ext cx="792" cy="57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2" name="Text Box 79"/>
              <p:cNvSpPr txBox="1">
                <a:spLocks noChangeArrowheads="1"/>
              </p:cNvSpPr>
              <p:nvPr/>
            </p:nvSpPr>
            <p:spPr bwMode="auto">
              <a:xfrm>
                <a:off x="2931" y="134"/>
                <a:ext cx="648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AAL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ATM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7713" name="Line 80"/>
              <p:cNvSpPr>
                <a:spLocks noChangeShapeType="1"/>
              </p:cNvSpPr>
              <p:nvPr/>
            </p:nvSpPr>
            <p:spPr bwMode="auto">
              <a:xfrm flipV="1">
                <a:off x="2868" y="334"/>
                <a:ext cx="783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14" name="Line 81"/>
              <p:cNvSpPr>
                <a:spLocks noChangeShapeType="1"/>
              </p:cNvSpPr>
              <p:nvPr/>
            </p:nvSpPr>
            <p:spPr bwMode="auto">
              <a:xfrm flipV="1">
                <a:off x="2868" y="524"/>
                <a:ext cx="783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705" name="Group 82"/>
            <p:cNvGrpSpPr>
              <a:grpSpLocks/>
            </p:cNvGrpSpPr>
            <p:nvPr/>
          </p:nvGrpSpPr>
          <p:grpSpPr bwMode="auto">
            <a:xfrm>
              <a:off x="4125" y="1914"/>
              <a:ext cx="846" cy="442"/>
              <a:chOff x="3297" y="558"/>
              <a:chExt cx="846" cy="442"/>
            </a:xfrm>
          </p:grpSpPr>
          <p:sp>
            <p:nvSpPr>
              <p:cNvPr id="27706" name="Rectangle 83"/>
              <p:cNvSpPr>
                <a:spLocks noChangeArrowheads="1"/>
              </p:cNvSpPr>
              <p:nvPr/>
            </p:nvSpPr>
            <p:spPr bwMode="auto">
              <a:xfrm>
                <a:off x="3333" y="558"/>
                <a:ext cx="810" cy="396"/>
              </a:xfrm>
              <a:prstGeom prst="rect">
                <a:avLst/>
              </a:prstGeom>
              <a:solidFill>
                <a:schemeClr val="accent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07" name="Rectangle 84"/>
              <p:cNvSpPr>
                <a:spLocks noChangeArrowheads="1"/>
              </p:cNvSpPr>
              <p:nvPr/>
            </p:nvSpPr>
            <p:spPr bwMode="auto">
              <a:xfrm>
                <a:off x="3297" y="591"/>
                <a:ext cx="792" cy="395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08" name="Text Box 85"/>
              <p:cNvSpPr txBox="1">
                <a:spLocks noChangeArrowheads="1"/>
              </p:cNvSpPr>
              <p:nvPr/>
            </p:nvSpPr>
            <p:spPr bwMode="auto">
              <a:xfrm>
                <a:off x="3369" y="596"/>
                <a:ext cx="648" cy="40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ATM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physical</a:t>
                </a:r>
              </a:p>
            </p:txBody>
          </p:sp>
          <p:sp>
            <p:nvSpPr>
              <p:cNvPr id="27709" name="Line 86"/>
              <p:cNvSpPr>
                <a:spLocks noChangeShapeType="1"/>
              </p:cNvSpPr>
              <p:nvPr/>
            </p:nvSpPr>
            <p:spPr bwMode="auto">
              <a:xfrm flipV="1">
                <a:off x="3300" y="782"/>
                <a:ext cx="783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15" name="Group 87"/>
          <p:cNvGrpSpPr>
            <a:grpSpLocks/>
          </p:cNvGrpSpPr>
          <p:nvPr/>
        </p:nvGrpSpPr>
        <p:grpSpPr bwMode="auto">
          <a:xfrm>
            <a:off x="3302000" y="333375"/>
            <a:ext cx="5641975" cy="4529138"/>
            <a:chOff x="2080" y="210"/>
            <a:chExt cx="3554" cy="2853"/>
          </a:xfrm>
        </p:grpSpPr>
        <p:grpSp>
          <p:nvGrpSpPr>
            <p:cNvPr id="27674" name="Group 88"/>
            <p:cNvGrpSpPr>
              <a:grpSpLocks/>
            </p:cNvGrpSpPr>
            <p:nvPr/>
          </p:nvGrpSpPr>
          <p:grpSpPr bwMode="auto">
            <a:xfrm>
              <a:off x="3582" y="210"/>
              <a:ext cx="2052" cy="1186"/>
              <a:chOff x="3582" y="210"/>
              <a:chExt cx="2052" cy="1186"/>
            </a:xfrm>
          </p:grpSpPr>
          <p:sp>
            <p:nvSpPr>
              <p:cNvPr id="27699" name="Rectangle 89"/>
              <p:cNvSpPr>
                <a:spLocks noChangeArrowheads="1"/>
              </p:cNvSpPr>
              <p:nvPr/>
            </p:nvSpPr>
            <p:spPr bwMode="auto">
              <a:xfrm>
                <a:off x="3582" y="210"/>
                <a:ext cx="1986" cy="1186"/>
              </a:xfrm>
              <a:prstGeom prst="rect">
                <a:avLst/>
              </a:prstGeom>
              <a:solidFill>
                <a:schemeClr val="hlink"/>
              </a:solidFill>
              <a:ln w="19050">
                <a:solidFill>
                  <a:schemeClr val="accent2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700" name="Rectangle 90"/>
              <p:cNvSpPr>
                <a:spLocks noChangeArrowheads="1"/>
              </p:cNvSpPr>
              <p:nvPr/>
            </p:nvSpPr>
            <p:spPr bwMode="auto">
              <a:xfrm>
                <a:off x="3628" y="250"/>
                <a:ext cx="2006" cy="78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None/>
                </a:pPr>
                <a:r>
                  <a:rPr lang="en-US" sz="2000">
                    <a:solidFill>
                      <a:srgbClr val="FF0000"/>
                    </a:solidFill>
                    <a:latin typeface="Comic Sans MS" pitchFamily="66" charset="0"/>
                  </a:rPr>
                  <a:t>Where’s the application?</a:t>
                </a:r>
                <a:endParaRPr lang="en-US" sz="2000">
                  <a:latin typeface="Comic Sans MS" pitchFamily="66" charset="0"/>
                </a:endParaRPr>
              </a:p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</a:pPr>
                <a:r>
                  <a:rPr lang="en-US" sz="2000">
                    <a:latin typeface="Comic Sans MS" pitchFamily="66" charset="0"/>
                  </a:rPr>
                  <a:t>ATM: lower layer 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</a:pPr>
                <a:r>
                  <a:rPr lang="en-US" sz="2000">
                    <a:latin typeface="Comic Sans MS" pitchFamily="66" charset="0"/>
                  </a:rPr>
                  <a:t>functionality only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</a:pPr>
                <a:r>
                  <a:rPr lang="en-US" sz="2000">
                    <a:latin typeface="Comic Sans MS" pitchFamily="66" charset="0"/>
                  </a:rPr>
                  <a:t>IP-over ATM: later</a:t>
                </a:r>
              </a:p>
              <a:p>
                <a:pPr marL="342900" indent="-342900">
                  <a:spcBef>
                    <a:spcPct val="20000"/>
                  </a:spcBef>
                  <a:buClr>
                    <a:schemeClr val="accent2"/>
                  </a:buClr>
                  <a:buSzPct val="85000"/>
                  <a:buFont typeface="ZapfDingbats" pitchFamily="82" charset="2"/>
                  <a:buChar char="r"/>
                </a:pPr>
                <a:r>
                  <a:rPr lang="en-US" sz="2000">
                    <a:latin typeface="Comic Sans MS" pitchFamily="66" charset="0"/>
                  </a:rPr>
                  <a:t>MPLS: later</a:t>
                </a:r>
              </a:p>
            </p:txBody>
          </p:sp>
        </p:grpSp>
        <p:grpSp>
          <p:nvGrpSpPr>
            <p:cNvPr id="27675" name="Group 91"/>
            <p:cNvGrpSpPr>
              <a:grpSpLocks/>
            </p:cNvGrpSpPr>
            <p:nvPr/>
          </p:nvGrpSpPr>
          <p:grpSpPr bwMode="auto">
            <a:xfrm>
              <a:off x="2080" y="588"/>
              <a:ext cx="845" cy="606"/>
              <a:chOff x="3154" y="378"/>
              <a:chExt cx="845" cy="606"/>
            </a:xfrm>
          </p:grpSpPr>
          <p:sp>
            <p:nvSpPr>
              <p:cNvPr id="27694" name="Rectangle 92"/>
              <p:cNvSpPr>
                <a:spLocks noChangeArrowheads="1"/>
              </p:cNvSpPr>
              <p:nvPr/>
            </p:nvSpPr>
            <p:spPr bwMode="auto">
              <a:xfrm>
                <a:off x="3206" y="378"/>
                <a:ext cx="793" cy="54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5" name="Rectangle 93"/>
              <p:cNvSpPr>
                <a:spLocks noChangeArrowheads="1"/>
              </p:cNvSpPr>
              <p:nvPr/>
            </p:nvSpPr>
            <p:spPr bwMode="auto">
              <a:xfrm>
                <a:off x="3176" y="423"/>
                <a:ext cx="793" cy="532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6" name="Text Box 94"/>
              <p:cNvSpPr txBox="1">
                <a:spLocks noChangeArrowheads="1"/>
              </p:cNvSpPr>
              <p:nvPr/>
            </p:nvSpPr>
            <p:spPr bwMode="auto">
              <a:xfrm>
                <a:off x="3154" y="407"/>
                <a:ext cx="83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TCP/UDP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IP</a:t>
                </a:r>
              </a:p>
            </p:txBody>
          </p:sp>
          <p:sp>
            <p:nvSpPr>
              <p:cNvPr id="27697" name="Line 95"/>
              <p:cNvSpPr>
                <a:spLocks noChangeShapeType="1"/>
              </p:cNvSpPr>
              <p:nvPr/>
            </p:nvSpPr>
            <p:spPr bwMode="auto">
              <a:xfrm flipV="1">
                <a:off x="3185" y="599"/>
                <a:ext cx="78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8" name="Line 96"/>
              <p:cNvSpPr>
                <a:spLocks noChangeShapeType="1"/>
              </p:cNvSpPr>
              <p:nvPr/>
            </p:nvSpPr>
            <p:spPr bwMode="auto">
              <a:xfrm flipV="1">
                <a:off x="3170" y="774"/>
                <a:ext cx="78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676" name="Group 97"/>
            <p:cNvGrpSpPr>
              <a:grpSpLocks/>
            </p:cNvGrpSpPr>
            <p:nvPr/>
          </p:nvGrpSpPr>
          <p:grpSpPr bwMode="auto">
            <a:xfrm>
              <a:off x="2125" y="1818"/>
              <a:ext cx="845" cy="606"/>
              <a:chOff x="3154" y="378"/>
              <a:chExt cx="845" cy="606"/>
            </a:xfrm>
          </p:grpSpPr>
          <p:sp>
            <p:nvSpPr>
              <p:cNvPr id="27689" name="Rectangle 98"/>
              <p:cNvSpPr>
                <a:spLocks noChangeArrowheads="1"/>
              </p:cNvSpPr>
              <p:nvPr/>
            </p:nvSpPr>
            <p:spPr bwMode="auto">
              <a:xfrm>
                <a:off x="3206" y="378"/>
                <a:ext cx="793" cy="54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0" name="Rectangle 99"/>
              <p:cNvSpPr>
                <a:spLocks noChangeArrowheads="1"/>
              </p:cNvSpPr>
              <p:nvPr/>
            </p:nvSpPr>
            <p:spPr bwMode="auto">
              <a:xfrm>
                <a:off x="3176" y="423"/>
                <a:ext cx="793" cy="532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1" name="Text Box 100"/>
              <p:cNvSpPr txBox="1">
                <a:spLocks noChangeArrowheads="1"/>
              </p:cNvSpPr>
              <p:nvPr/>
            </p:nvSpPr>
            <p:spPr bwMode="auto">
              <a:xfrm>
                <a:off x="3154" y="407"/>
                <a:ext cx="83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TCP/UDP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IP</a:t>
                </a:r>
              </a:p>
            </p:txBody>
          </p:sp>
          <p:sp>
            <p:nvSpPr>
              <p:cNvPr id="27692" name="Line 101"/>
              <p:cNvSpPr>
                <a:spLocks noChangeShapeType="1"/>
              </p:cNvSpPr>
              <p:nvPr/>
            </p:nvSpPr>
            <p:spPr bwMode="auto">
              <a:xfrm flipV="1">
                <a:off x="3185" y="599"/>
                <a:ext cx="78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93" name="Line 102"/>
              <p:cNvSpPr>
                <a:spLocks noChangeShapeType="1"/>
              </p:cNvSpPr>
              <p:nvPr/>
            </p:nvSpPr>
            <p:spPr bwMode="auto">
              <a:xfrm flipV="1">
                <a:off x="3170" y="774"/>
                <a:ext cx="78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677" name="Group 103"/>
            <p:cNvGrpSpPr>
              <a:grpSpLocks/>
            </p:cNvGrpSpPr>
            <p:nvPr/>
          </p:nvGrpSpPr>
          <p:grpSpPr bwMode="auto">
            <a:xfrm>
              <a:off x="3631" y="2457"/>
              <a:ext cx="845" cy="606"/>
              <a:chOff x="3154" y="378"/>
              <a:chExt cx="845" cy="606"/>
            </a:xfrm>
          </p:grpSpPr>
          <p:sp>
            <p:nvSpPr>
              <p:cNvPr id="27684" name="Rectangle 104"/>
              <p:cNvSpPr>
                <a:spLocks noChangeArrowheads="1"/>
              </p:cNvSpPr>
              <p:nvPr/>
            </p:nvSpPr>
            <p:spPr bwMode="auto">
              <a:xfrm>
                <a:off x="3206" y="378"/>
                <a:ext cx="793" cy="54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85" name="Rectangle 105"/>
              <p:cNvSpPr>
                <a:spLocks noChangeArrowheads="1"/>
              </p:cNvSpPr>
              <p:nvPr/>
            </p:nvSpPr>
            <p:spPr bwMode="auto">
              <a:xfrm>
                <a:off x="3176" y="423"/>
                <a:ext cx="793" cy="532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86" name="Text Box 106"/>
              <p:cNvSpPr txBox="1">
                <a:spLocks noChangeArrowheads="1"/>
              </p:cNvSpPr>
              <p:nvPr/>
            </p:nvSpPr>
            <p:spPr bwMode="auto">
              <a:xfrm>
                <a:off x="3154" y="407"/>
                <a:ext cx="83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TCP/UDP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IP</a:t>
                </a:r>
              </a:p>
            </p:txBody>
          </p:sp>
          <p:sp>
            <p:nvSpPr>
              <p:cNvPr id="27687" name="Line 107"/>
              <p:cNvSpPr>
                <a:spLocks noChangeShapeType="1"/>
              </p:cNvSpPr>
              <p:nvPr/>
            </p:nvSpPr>
            <p:spPr bwMode="auto">
              <a:xfrm flipV="1">
                <a:off x="3185" y="599"/>
                <a:ext cx="78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88" name="Line 108"/>
              <p:cNvSpPr>
                <a:spLocks noChangeShapeType="1"/>
              </p:cNvSpPr>
              <p:nvPr/>
            </p:nvSpPr>
            <p:spPr bwMode="auto">
              <a:xfrm flipV="1">
                <a:off x="3170" y="774"/>
                <a:ext cx="78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7678" name="Group 109"/>
            <p:cNvGrpSpPr>
              <a:grpSpLocks/>
            </p:cNvGrpSpPr>
            <p:nvPr/>
          </p:nvGrpSpPr>
          <p:grpSpPr bwMode="auto">
            <a:xfrm>
              <a:off x="4645" y="2427"/>
              <a:ext cx="845" cy="606"/>
              <a:chOff x="3154" y="378"/>
              <a:chExt cx="845" cy="606"/>
            </a:xfrm>
          </p:grpSpPr>
          <p:sp>
            <p:nvSpPr>
              <p:cNvPr id="27679" name="Rectangle 110"/>
              <p:cNvSpPr>
                <a:spLocks noChangeArrowheads="1"/>
              </p:cNvSpPr>
              <p:nvPr/>
            </p:nvSpPr>
            <p:spPr bwMode="auto">
              <a:xfrm>
                <a:off x="3206" y="378"/>
                <a:ext cx="793" cy="545"/>
              </a:xfrm>
              <a:prstGeom prst="rect">
                <a:avLst/>
              </a:prstGeom>
              <a:solidFill>
                <a:schemeClr val="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80" name="Rectangle 111"/>
              <p:cNvSpPr>
                <a:spLocks noChangeArrowheads="1"/>
              </p:cNvSpPr>
              <p:nvPr/>
            </p:nvSpPr>
            <p:spPr bwMode="auto">
              <a:xfrm>
                <a:off x="3176" y="423"/>
                <a:ext cx="793" cy="532"/>
              </a:xfrm>
              <a:prstGeom prst="rect">
                <a:avLst/>
              </a:prstGeom>
              <a:solidFill>
                <a:schemeClr val="hlink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81" name="Text Box 112"/>
              <p:cNvSpPr txBox="1">
                <a:spLocks noChangeArrowheads="1"/>
              </p:cNvSpPr>
              <p:nvPr/>
            </p:nvSpPr>
            <p:spPr bwMode="auto">
              <a:xfrm>
                <a:off x="3154" y="407"/>
                <a:ext cx="830" cy="5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sz="1800">
                    <a:latin typeface="Comic Sans MS" pitchFamily="66" charset="0"/>
                  </a:rPr>
                  <a:t>application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TCP/UDP</a:t>
                </a:r>
              </a:p>
              <a:p>
                <a:pPr algn="ctr"/>
                <a:r>
                  <a:rPr lang="en-US" sz="1800">
                    <a:latin typeface="Comic Sans MS" pitchFamily="66" charset="0"/>
                  </a:rPr>
                  <a:t>IP</a:t>
                </a:r>
              </a:p>
            </p:txBody>
          </p:sp>
          <p:sp>
            <p:nvSpPr>
              <p:cNvPr id="27682" name="Line 113"/>
              <p:cNvSpPr>
                <a:spLocks noChangeShapeType="1"/>
              </p:cNvSpPr>
              <p:nvPr/>
            </p:nvSpPr>
            <p:spPr bwMode="auto">
              <a:xfrm flipV="1">
                <a:off x="3185" y="599"/>
                <a:ext cx="78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7683" name="Line 114"/>
              <p:cNvSpPr>
                <a:spLocks noChangeShapeType="1"/>
              </p:cNvSpPr>
              <p:nvPr/>
            </p:nvSpPr>
            <p:spPr bwMode="auto">
              <a:xfrm flipV="1">
                <a:off x="3170" y="774"/>
                <a:ext cx="784" cy="3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smtClean="0"/>
              <a:t>Security prelude</a:t>
            </a:r>
          </a:p>
        </p:txBody>
      </p:sp>
      <p:sp>
        <p:nvSpPr>
          <p:cNvPr id="83971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83972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sv-SE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397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7DC06E0-B952-4279-870A-A0111DF87EFD}" type="slidenum">
              <a:rPr lang="en-US" smtClean="0"/>
              <a:pPr/>
              <a:t>66</a:t>
            </a:fld>
            <a:endParaRPr lang="en-US" smtClean="0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A5E7F09-4241-4C15-8D4C-0BE875C06B9F}" type="slidenum">
              <a:rPr lang="en-US" smtClean="0"/>
              <a:pPr/>
              <a:t>67</a:t>
            </a:fld>
            <a:endParaRPr lang="en-US" smtClean="0"/>
          </a:p>
        </p:txBody>
      </p:sp>
      <p:sp>
        <p:nvSpPr>
          <p:cNvPr id="8499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Network Security</a:t>
            </a:r>
          </a:p>
        </p:txBody>
      </p:sp>
      <p:sp>
        <p:nvSpPr>
          <p:cNvPr id="8499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365250"/>
            <a:ext cx="7772400" cy="5119688"/>
          </a:xfrm>
        </p:spPr>
        <p:txBody>
          <a:bodyPr/>
          <a:lstStyle/>
          <a:p>
            <a:r>
              <a:rPr lang="en-US" smtClean="0">
                <a:solidFill>
                  <a:srgbClr val="FF3300"/>
                </a:solidFill>
              </a:rPr>
              <a:t>The field of network security is about:</a:t>
            </a:r>
          </a:p>
          <a:p>
            <a:pPr lvl="1"/>
            <a:r>
              <a:rPr lang="en-US" smtClean="0"/>
              <a:t>how bad guys can attack computer networks</a:t>
            </a:r>
          </a:p>
          <a:p>
            <a:pPr lvl="1"/>
            <a:r>
              <a:rPr lang="en-US" smtClean="0"/>
              <a:t>how we can defend networks against attacks</a:t>
            </a:r>
          </a:p>
          <a:p>
            <a:pPr lvl="1"/>
            <a:r>
              <a:rPr lang="en-US" smtClean="0"/>
              <a:t>how to design architectures that are immune to attacks</a:t>
            </a:r>
          </a:p>
          <a:p>
            <a:r>
              <a:rPr lang="en-US" smtClean="0">
                <a:solidFill>
                  <a:srgbClr val="FF3300"/>
                </a:solidFill>
              </a:rPr>
              <a:t>Internet not originally designed with (much) security in mind</a:t>
            </a:r>
          </a:p>
          <a:p>
            <a:pPr lvl="1"/>
            <a:r>
              <a:rPr lang="en-US" i="1" smtClean="0"/>
              <a:t>original vision:</a:t>
            </a:r>
            <a:r>
              <a:rPr lang="en-US" smtClean="0"/>
              <a:t> “a group of mutually trusting users attached to a transparent network” </a:t>
            </a:r>
            <a:r>
              <a:rPr lang="en-US" smtClean="0">
                <a:sym typeface="Wingdings" pitchFamily="2" charset="2"/>
              </a:rPr>
              <a:t></a:t>
            </a:r>
            <a:endParaRPr lang="en-US" smtClean="0"/>
          </a:p>
          <a:p>
            <a:pPr lvl="1"/>
            <a:r>
              <a:rPr lang="en-US" smtClean="0"/>
              <a:t>Internet protocol designers playing “catch-up”</a:t>
            </a:r>
          </a:p>
          <a:p>
            <a:pPr lvl="1"/>
            <a:r>
              <a:rPr lang="en-US" smtClean="0"/>
              <a:t>Security considerations in all layers!</a:t>
            </a:r>
          </a:p>
          <a:p>
            <a:endParaRPr lang="en-US" smtClean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601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FD68FE1-7617-4583-80EF-D13482D5B98C}" type="slidenum">
              <a:rPr lang="en-US" smtClean="0"/>
              <a:pPr/>
              <a:t>68</a:t>
            </a:fld>
            <a:endParaRPr lang="en-US" smtClean="0"/>
          </a:p>
        </p:txBody>
      </p:sp>
      <p:sp>
        <p:nvSpPr>
          <p:cNvPr id="8602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Bad guys can put malware into hosts via Internet</a:t>
            </a:r>
          </a:p>
        </p:txBody>
      </p:sp>
      <p:sp>
        <p:nvSpPr>
          <p:cNvPr id="86021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7710488" cy="4772025"/>
          </a:xfrm>
        </p:spPr>
        <p:txBody>
          <a:bodyPr/>
          <a:lstStyle/>
          <a:p>
            <a:r>
              <a:rPr lang="en-US" sz="2400" smtClean="0"/>
              <a:t>Malware can get in host from a </a:t>
            </a:r>
            <a:r>
              <a:rPr lang="en-US" sz="2400" smtClean="0">
                <a:solidFill>
                  <a:schemeClr val="accent2"/>
                </a:solidFill>
              </a:rPr>
              <a:t>virus</a:t>
            </a:r>
            <a:r>
              <a:rPr lang="en-US" sz="2400" smtClean="0"/>
              <a:t>, </a:t>
            </a:r>
            <a:r>
              <a:rPr lang="en-US" sz="2400" smtClean="0">
                <a:solidFill>
                  <a:schemeClr val="accent2"/>
                </a:solidFill>
              </a:rPr>
              <a:t>worm</a:t>
            </a:r>
            <a:r>
              <a:rPr lang="en-US" sz="2400" smtClean="0"/>
              <a:t>, or </a:t>
            </a:r>
            <a:r>
              <a:rPr lang="en-US" sz="2400" smtClean="0">
                <a:solidFill>
                  <a:schemeClr val="accent2"/>
                </a:solidFill>
              </a:rPr>
              <a:t>trojan horse</a:t>
            </a:r>
            <a:r>
              <a:rPr lang="en-US" sz="2400" smtClean="0"/>
              <a:t>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>
                <a:solidFill>
                  <a:schemeClr val="accent2"/>
                </a:solidFill>
              </a:rPr>
              <a:t>Spyware malware</a:t>
            </a:r>
            <a:r>
              <a:rPr lang="en-US" sz="2400" smtClean="0"/>
              <a:t> can record keystrokes, web sites visited, upload info to collection site.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Infected host can be enrolled in a </a:t>
            </a:r>
            <a:r>
              <a:rPr lang="en-US" sz="2400" smtClean="0">
                <a:solidFill>
                  <a:schemeClr val="accent2"/>
                </a:solidFill>
              </a:rPr>
              <a:t>botnet</a:t>
            </a:r>
            <a:r>
              <a:rPr lang="en-US" sz="2400" smtClean="0"/>
              <a:t>, used for spam and DDoS attacks.</a:t>
            </a:r>
            <a:br>
              <a:rPr lang="en-US" sz="2400" smtClean="0"/>
            </a:br>
            <a:endParaRPr lang="en-US" sz="2400" smtClean="0"/>
          </a:p>
          <a:p>
            <a:r>
              <a:rPr lang="en-US" sz="2400" smtClean="0"/>
              <a:t>Malware is often </a:t>
            </a:r>
            <a:r>
              <a:rPr lang="en-US" sz="2400" smtClean="0">
                <a:solidFill>
                  <a:schemeClr val="accent2"/>
                </a:solidFill>
              </a:rPr>
              <a:t>self-replicating</a:t>
            </a:r>
            <a:r>
              <a:rPr lang="en-US" sz="2400" smtClean="0"/>
              <a:t>: from an infected host, seeks entry into other hosts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704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BFCC54CE-28F0-4593-AEC7-3A2E98D57988}" type="slidenum">
              <a:rPr lang="en-US" smtClean="0"/>
              <a:pPr/>
              <a:t>69</a:t>
            </a:fld>
            <a:endParaRPr lang="en-US" smtClean="0"/>
          </a:p>
        </p:txBody>
      </p:sp>
      <p:sp>
        <p:nvSpPr>
          <p:cNvPr id="8704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Bad guys can put malware into hosts via Internet</a:t>
            </a:r>
          </a:p>
        </p:txBody>
      </p:sp>
      <p:sp>
        <p:nvSpPr>
          <p:cNvPr id="8704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74675" y="1489075"/>
            <a:ext cx="3863975" cy="4772025"/>
          </a:xfrm>
        </p:spPr>
        <p:txBody>
          <a:bodyPr/>
          <a:lstStyle/>
          <a:p>
            <a:r>
              <a:rPr lang="en-US" sz="2400" smtClean="0">
                <a:solidFill>
                  <a:srgbClr val="FF3300"/>
                </a:solidFill>
              </a:rPr>
              <a:t>Trojan horse</a:t>
            </a:r>
          </a:p>
          <a:p>
            <a:pPr lvl="1"/>
            <a:r>
              <a:rPr lang="en-US" sz="2000" smtClean="0"/>
              <a:t>Hidden part of some otherwise useful software</a:t>
            </a:r>
          </a:p>
          <a:p>
            <a:pPr lvl="1"/>
            <a:r>
              <a:rPr lang="en-US" sz="2000" smtClean="0"/>
              <a:t>Today often on a Web page (Active-X, plugin)</a:t>
            </a:r>
          </a:p>
          <a:p>
            <a:r>
              <a:rPr lang="en-US" sz="2400" smtClean="0">
                <a:solidFill>
                  <a:srgbClr val="FF3300"/>
                </a:solidFill>
              </a:rPr>
              <a:t>Virus</a:t>
            </a:r>
          </a:p>
          <a:p>
            <a:pPr lvl="1"/>
            <a:r>
              <a:rPr lang="en-US" sz="2000" smtClean="0"/>
              <a:t>infection by receiving object (e.g., e-mail attachment), actively executing</a:t>
            </a:r>
          </a:p>
          <a:p>
            <a:pPr lvl="1"/>
            <a:r>
              <a:rPr lang="en-US" sz="2000" smtClean="0"/>
              <a:t>self-replicating: propagate itself to other hosts, users</a:t>
            </a:r>
          </a:p>
        </p:txBody>
      </p:sp>
      <p:sp>
        <p:nvSpPr>
          <p:cNvPr id="87046" name="Rectangle 4"/>
          <p:cNvSpPr>
            <a:spLocks noChangeArrowheads="1"/>
          </p:cNvSpPr>
          <p:nvPr/>
        </p:nvSpPr>
        <p:spPr bwMode="auto">
          <a:xfrm>
            <a:off x="4419600" y="1516063"/>
            <a:ext cx="4452938" cy="4067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>
                <a:solidFill>
                  <a:srgbClr val="FF3300"/>
                </a:solidFill>
                <a:latin typeface="Comic Sans MS" pitchFamily="66" charset="0"/>
              </a:rPr>
              <a:t>Worm: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infection by passively receiving object that gets itself executed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self- replicating: propagates to other hosts, users</a:t>
            </a:r>
          </a:p>
        </p:txBody>
      </p:sp>
      <p:pic>
        <p:nvPicPr>
          <p:cNvPr id="8704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7125" y="3787775"/>
            <a:ext cx="35020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48" name="Text Box 6"/>
          <p:cNvSpPr txBox="1">
            <a:spLocks noChangeArrowheads="1"/>
          </p:cNvSpPr>
          <p:nvPr/>
        </p:nvSpPr>
        <p:spPr bwMode="auto">
          <a:xfrm>
            <a:off x="4621213" y="3722688"/>
            <a:ext cx="4176712" cy="5175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1400">
                <a:latin typeface="Arial" charset="0"/>
              </a:rPr>
              <a:t>Sapphire Worm: aggregate scans/sec</a:t>
            </a:r>
          </a:p>
          <a:p>
            <a:pPr algn="ctr"/>
            <a:r>
              <a:rPr lang="en-US" sz="1400">
                <a:latin typeface="Arial" charset="0"/>
              </a:rPr>
              <a:t> in first 5 minutes of outbreak (CAIDA, UWisc data)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5136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04CF4904-54C3-4E32-8F6D-AD31963A1C34}" type="slidenum">
              <a:rPr lang="en-US" smtClean="0"/>
              <a:pPr/>
              <a:t>7</a:t>
            </a:fld>
            <a:endParaRPr lang="en-US" smtClean="0"/>
          </a:p>
        </p:txBody>
      </p:sp>
      <p:sp>
        <p:nvSpPr>
          <p:cNvPr id="513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edge:</a:t>
            </a:r>
          </a:p>
        </p:txBody>
      </p:sp>
      <p:sp>
        <p:nvSpPr>
          <p:cNvPr id="513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371600"/>
            <a:ext cx="4651375" cy="4648200"/>
          </a:xfrm>
        </p:spPr>
        <p:txBody>
          <a:bodyPr/>
          <a:lstStyle/>
          <a:p>
            <a:r>
              <a:rPr lang="en-US" smtClean="0">
                <a:solidFill>
                  <a:srgbClr val="FF0000"/>
                </a:solidFill>
              </a:rPr>
              <a:t>end systems (hosts):</a:t>
            </a:r>
            <a:endParaRPr lang="en-US" sz="2400" smtClean="0"/>
          </a:p>
          <a:p>
            <a:pPr lvl="1"/>
            <a:r>
              <a:rPr lang="en-US" sz="2000" smtClean="0"/>
              <a:t>run application programs e.g. Web, email at “edge of network”</a:t>
            </a:r>
          </a:p>
        </p:txBody>
      </p:sp>
      <p:sp>
        <p:nvSpPr>
          <p:cNvPr id="5139" name="Freeform 229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40" name="Freeform 230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141" name="Freeform 231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142" name="Group 232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5474" name="Rectangle 233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75" name="AutoShape 234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srgbClr val="00CCFF"/>
                </a:solidFill>
              </a:endParaRPr>
            </a:p>
          </p:txBody>
        </p:sp>
      </p:grpSp>
      <p:grpSp>
        <p:nvGrpSpPr>
          <p:cNvPr id="5143" name="Group 235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5444" name="Line 236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5" name="Line 237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6" name="Line 238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7" name="Line 239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8" name="Line 240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49" name="Line 241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0" name="Line 242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1" name="Line 243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2" name="Line 244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3" name="Line 245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4" name="Line 246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5" name="Line 247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6" name="Line 248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7" name="Line 249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5458" name="Line 250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5459" name="Group 251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5470" name="Line 25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1" name="Line 25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2" name="Line 25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73" name="Line 25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5460" name="Group 256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5466" name="Line 257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7" name="Line 258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8" name="Line 259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9" name="Line 260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5461" name="Group 261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5462" name="Line 262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3" name="Line 263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4" name="Line 264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5465" name="Line 265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5144" name="Oval 275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5" name="Line 276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6" name="Line 277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47" name="Rectangle 278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48" name="Oval 279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49" name="Group 280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5441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2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3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50" name="Group 284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5438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9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40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51" name="Oval 289"/>
          <p:cNvSpPr>
            <a:spLocks noChangeArrowheads="1"/>
          </p:cNvSpPr>
          <p:nvPr/>
        </p:nvSpPr>
        <p:spPr bwMode="auto">
          <a:xfrm>
            <a:off x="7191375" y="39322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2" name="Line 290"/>
          <p:cNvSpPr>
            <a:spLocks noChangeShapeType="1"/>
          </p:cNvSpPr>
          <p:nvPr/>
        </p:nvSpPr>
        <p:spPr bwMode="auto">
          <a:xfrm>
            <a:off x="7191375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3" name="Line 291"/>
          <p:cNvSpPr>
            <a:spLocks noChangeShapeType="1"/>
          </p:cNvSpPr>
          <p:nvPr/>
        </p:nvSpPr>
        <p:spPr bwMode="auto">
          <a:xfrm>
            <a:off x="7550150" y="39243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4" name="Rectangle 292"/>
          <p:cNvSpPr>
            <a:spLocks noChangeArrowheads="1"/>
          </p:cNvSpPr>
          <p:nvPr/>
        </p:nvSpPr>
        <p:spPr bwMode="auto">
          <a:xfrm>
            <a:off x="7191375" y="39243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55" name="Oval 293"/>
          <p:cNvSpPr>
            <a:spLocks noChangeArrowheads="1"/>
          </p:cNvSpPr>
          <p:nvPr/>
        </p:nvSpPr>
        <p:spPr bwMode="auto">
          <a:xfrm>
            <a:off x="7188200" y="38560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56" name="Group 294"/>
          <p:cNvGrpSpPr>
            <a:grpSpLocks/>
          </p:cNvGrpSpPr>
          <p:nvPr/>
        </p:nvGrpSpPr>
        <p:grpSpPr bwMode="auto">
          <a:xfrm>
            <a:off x="7273925" y="3879850"/>
            <a:ext cx="179388" cy="65088"/>
            <a:chOff x="2848" y="848"/>
            <a:chExt cx="140" cy="98"/>
          </a:xfrm>
        </p:grpSpPr>
        <p:sp>
          <p:nvSpPr>
            <p:cNvPr id="5435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6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7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57" name="Group 298"/>
          <p:cNvGrpSpPr>
            <a:grpSpLocks/>
          </p:cNvGrpSpPr>
          <p:nvPr/>
        </p:nvGrpSpPr>
        <p:grpSpPr bwMode="auto">
          <a:xfrm flipV="1">
            <a:off x="7273925" y="3879850"/>
            <a:ext cx="179388" cy="65088"/>
            <a:chOff x="2848" y="848"/>
            <a:chExt cx="140" cy="98"/>
          </a:xfrm>
        </p:grpSpPr>
        <p:sp>
          <p:nvSpPr>
            <p:cNvPr id="5432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3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4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58" name="Oval 303"/>
          <p:cNvSpPr>
            <a:spLocks noChangeArrowheads="1"/>
          </p:cNvSpPr>
          <p:nvPr/>
        </p:nvSpPr>
        <p:spPr bwMode="auto">
          <a:xfrm>
            <a:off x="7470775" y="36655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59" name="Line 304"/>
          <p:cNvSpPr>
            <a:spLocks noChangeShapeType="1"/>
          </p:cNvSpPr>
          <p:nvPr/>
        </p:nvSpPr>
        <p:spPr bwMode="auto">
          <a:xfrm>
            <a:off x="7470775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0" name="Line 305"/>
          <p:cNvSpPr>
            <a:spLocks noChangeShapeType="1"/>
          </p:cNvSpPr>
          <p:nvPr/>
        </p:nvSpPr>
        <p:spPr bwMode="auto">
          <a:xfrm>
            <a:off x="7829550" y="36576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1" name="Rectangle 306"/>
          <p:cNvSpPr>
            <a:spLocks noChangeArrowheads="1"/>
          </p:cNvSpPr>
          <p:nvPr/>
        </p:nvSpPr>
        <p:spPr bwMode="auto">
          <a:xfrm>
            <a:off x="7470775" y="36576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62" name="Oval 307"/>
          <p:cNvSpPr>
            <a:spLocks noChangeArrowheads="1"/>
          </p:cNvSpPr>
          <p:nvPr/>
        </p:nvSpPr>
        <p:spPr bwMode="auto">
          <a:xfrm>
            <a:off x="7467600" y="35893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63" name="Group 308"/>
          <p:cNvGrpSpPr>
            <a:grpSpLocks/>
          </p:cNvGrpSpPr>
          <p:nvPr/>
        </p:nvGrpSpPr>
        <p:grpSpPr bwMode="auto">
          <a:xfrm>
            <a:off x="7553325" y="3613150"/>
            <a:ext cx="179388" cy="65088"/>
            <a:chOff x="2848" y="848"/>
            <a:chExt cx="140" cy="98"/>
          </a:xfrm>
        </p:grpSpPr>
        <p:sp>
          <p:nvSpPr>
            <p:cNvPr id="5429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0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31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64" name="Group 312"/>
          <p:cNvGrpSpPr>
            <a:grpSpLocks/>
          </p:cNvGrpSpPr>
          <p:nvPr/>
        </p:nvGrpSpPr>
        <p:grpSpPr bwMode="auto">
          <a:xfrm flipV="1">
            <a:off x="7553325" y="3613150"/>
            <a:ext cx="179388" cy="65088"/>
            <a:chOff x="2848" y="848"/>
            <a:chExt cx="140" cy="98"/>
          </a:xfrm>
        </p:grpSpPr>
        <p:sp>
          <p:nvSpPr>
            <p:cNvPr id="5426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7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8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65" name="Oval 317"/>
          <p:cNvSpPr>
            <a:spLocks noChangeArrowheads="1"/>
          </p:cNvSpPr>
          <p:nvPr/>
        </p:nvSpPr>
        <p:spPr bwMode="auto">
          <a:xfrm>
            <a:off x="6935788" y="2503488"/>
            <a:ext cx="347662" cy="8890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6" name="Line 318"/>
          <p:cNvSpPr>
            <a:spLocks noChangeShapeType="1"/>
          </p:cNvSpPr>
          <p:nvPr/>
        </p:nvSpPr>
        <p:spPr bwMode="auto">
          <a:xfrm>
            <a:off x="6935788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7" name="Line 319"/>
          <p:cNvSpPr>
            <a:spLocks noChangeShapeType="1"/>
          </p:cNvSpPr>
          <p:nvPr/>
        </p:nvSpPr>
        <p:spPr bwMode="auto">
          <a:xfrm>
            <a:off x="7283450" y="2495550"/>
            <a:ext cx="0" cy="55563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68" name="Rectangle 320"/>
          <p:cNvSpPr>
            <a:spLocks noChangeArrowheads="1"/>
          </p:cNvSpPr>
          <p:nvPr/>
        </p:nvSpPr>
        <p:spPr bwMode="auto">
          <a:xfrm>
            <a:off x="6935788" y="2495550"/>
            <a:ext cx="344487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69" name="Oval 321"/>
          <p:cNvSpPr>
            <a:spLocks noChangeArrowheads="1"/>
          </p:cNvSpPr>
          <p:nvPr/>
        </p:nvSpPr>
        <p:spPr bwMode="auto">
          <a:xfrm>
            <a:off x="6932613" y="2432050"/>
            <a:ext cx="347662" cy="103188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70" name="Group 322"/>
          <p:cNvGrpSpPr>
            <a:grpSpLocks/>
          </p:cNvGrpSpPr>
          <p:nvPr/>
        </p:nvGrpSpPr>
        <p:grpSpPr bwMode="auto">
          <a:xfrm>
            <a:off x="7016750" y="2454275"/>
            <a:ext cx="171450" cy="61913"/>
            <a:chOff x="2848" y="848"/>
            <a:chExt cx="140" cy="98"/>
          </a:xfrm>
        </p:grpSpPr>
        <p:sp>
          <p:nvSpPr>
            <p:cNvPr id="5423" name="Line 32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4" name="Line 32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5" name="Line 32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71" name="Group 326"/>
          <p:cNvGrpSpPr>
            <a:grpSpLocks/>
          </p:cNvGrpSpPr>
          <p:nvPr/>
        </p:nvGrpSpPr>
        <p:grpSpPr bwMode="auto">
          <a:xfrm flipV="1">
            <a:off x="7016750" y="2454275"/>
            <a:ext cx="171450" cy="60325"/>
            <a:chOff x="2848" y="848"/>
            <a:chExt cx="140" cy="98"/>
          </a:xfrm>
        </p:grpSpPr>
        <p:sp>
          <p:nvSpPr>
            <p:cNvPr id="5420" name="Line 32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1" name="Line 32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22" name="Line 32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72" name="Oval 331"/>
          <p:cNvSpPr>
            <a:spLocks noChangeArrowheads="1"/>
          </p:cNvSpPr>
          <p:nvPr/>
        </p:nvSpPr>
        <p:spPr bwMode="auto">
          <a:xfrm>
            <a:off x="6934200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3" name="Line 332"/>
          <p:cNvSpPr>
            <a:spLocks noChangeShapeType="1"/>
          </p:cNvSpPr>
          <p:nvPr/>
        </p:nvSpPr>
        <p:spPr bwMode="auto">
          <a:xfrm>
            <a:off x="693420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4" name="Line 333"/>
          <p:cNvSpPr>
            <a:spLocks noChangeShapeType="1"/>
          </p:cNvSpPr>
          <p:nvPr/>
        </p:nvSpPr>
        <p:spPr bwMode="auto">
          <a:xfrm>
            <a:off x="72929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75" name="Rectangle 334"/>
          <p:cNvSpPr>
            <a:spLocks noChangeArrowheads="1"/>
          </p:cNvSpPr>
          <p:nvPr/>
        </p:nvSpPr>
        <p:spPr bwMode="auto">
          <a:xfrm>
            <a:off x="6934200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76" name="Oval 335"/>
          <p:cNvSpPr>
            <a:spLocks noChangeArrowheads="1"/>
          </p:cNvSpPr>
          <p:nvPr/>
        </p:nvSpPr>
        <p:spPr bwMode="auto">
          <a:xfrm>
            <a:off x="6931025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77" name="Group 336"/>
          <p:cNvGrpSpPr>
            <a:grpSpLocks/>
          </p:cNvGrpSpPr>
          <p:nvPr/>
        </p:nvGrpSpPr>
        <p:grpSpPr bwMode="auto">
          <a:xfrm>
            <a:off x="7016750" y="2711450"/>
            <a:ext cx="179388" cy="65088"/>
            <a:chOff x="2848" y="848"/>
            <a:chExt cx="140" cy="98"/>
          </a:xfrm>
        </p:grpSpPr>
        <p:sp>
          <p:nvSpPr>
            <p:cNvPr id="5417" name="Line 33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8" name="Line 33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9" name="Line 33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78" name="Group 340"/>
          <p:cNvGrpSpPr>
            <a:grpSpLocks/>
          </p:cNvGrpSpPr>
          <p:nvPr/>
        </p:nvGrpSpPr>
        <p:grpSpPr bwMode="auto">
          <a:xfrm flipV="1">
            <a:off x="7016750" y="2711450"/>
            <a:ext cx="179388" cy="65088"/>
            <a:chOff x="2848" y="848"/>
            <a:chExt cx="140" cy="98"/>
          </a:xfrm>
        </p:grpSpPr>
        <p:sp>
          <p:nvSpPr>
            <p:cNvPr id="5414" name="Line 34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5" name="Line 34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6" name="Line 34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79" name="Oval 345"/>
          <p:cNvSpPr>
            <a:spLocks noChangeArrowheads="1"/>
          </p:cNvSpPr>
          <p:nvPr/>
        </p:nvSpPr>
        <p:spPr bwMode="auto">
          <a:xfrm>
            <a:off x="7410450" y="2405063"/>
            <a:ext cx="330200" cy="857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0" name="Line 346"/>
          <p:cNvSpPr>
            <a:spLocks noChangeShapeType="1"/>
          </p:cNvSpPr>
          <p:nvPr/>
        </p:nvSpPr>
        <p:spPr bwMode="auto">
          <a:xfrm>
            <a:off x="74104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1" name="Line 347"/>
          <p:cNvSpPr>
            <a:spLocks noChangeShapeType="1"/>
          </p:cNvSpPr>
          <p:nvPr/>
        </p:nvSpPr>
        <p:spPr bwMode="auto">
          <a:xfrm>
            <a:off x="7740650" y="2398713"/>
            <a:ext cx="0" cy="52387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2" name="Rectangle 348"/>
          <p:cNvSpPr>
            <a:spLocks noChangeArrowheads="1"/>
          </p:cNvSpPr>
          <p:nvPr/>
        </p:nvSpPr>
        <p:spPr bwMode="auto">
          <a:xfrm>
            <a:off x="7410450" y="2398713"/>
            <a:ext cx="327025" cy="52387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>
              <a:solidFill>
                <a:schemeClr val="bg2"/>
              </a:solidFill>
            </a:endParaRPr>
          </a:p>
        </p:txBody>
      </p:sp>
      <p:sp>
        <p:nvSpPr>
          <p:cNvPr id="5183" name="Oval 349"/>
          <p:cNvSpPr>
            <a:spLocks noChangeArrowheads="1"/>
          </p:cNvSpPr>
          <p:nvPr/>
        </p:nvSpPr>
        <p:spPr bwMode="auto">
          <a:xfrm>
            <a:off x="7407275" y="2336800"/>
            <a:ext cx="330200" cy="1000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84" name="Group 350"/>
          <p:cNvGrpSpPr>
            <a:grpSpLocks/>
          </p:cNvGrpSpPr>
          <p:nvPr/>
        </p:nvGrpSpPr>
        <p:grpSpPr bwMode="auto">
          <a:xfrm>
            <a:off x="7486650" y="2359025"/>
            <a:ext cx="163513" cy="57150"/>
            <a:chOff x="2848" y="848"/>
            <a:chExt cx="140" cy="98"/>
          </a:xfrm>
        </p:grpSpPr>
        <p:sp>
          <p:nvSpPr>
            <p:cNvPr id="5411" name="Line 35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2" name="Line 35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3" name="Line 35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85" name="Group 354"/>
          <p:cNvGrpSpPr>
            <a:grpSpLocks/>
          </p:cNvGrpSpPr>
          <p:nvPr/>
        </p:nvGrpSpPr>
        <p:grpSpPr bwMode="auto">
          <a:xfrm flipV="1">
            <a:off x="7486650" y="2357438"/>
            <a:ext cx="163513" cy="58737"/>
            <a:chOff x="2848" y="848"/>
            <a:chExt cx="140" cy="98"/>
          </a:xfrm>
        </p:grpSpPr>
        <p:sp>
          <p:nvSpPr>
            <p:cNvPr id="5408" name="Line 35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9" name="Line 35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10" name="Line 35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86" name="Oval 359"/>
          <p:cNvSpPr>
            <a:spLocks noChangeArrowheads="1"/>
          </p:cNvSpPr>
          <p:nvPr/>
        </p:nvSpPr>
        <p:spPr bwMode="auto">
          <a:xfrm>
            <a:off x="7496175" y="2763838"/>
            <a:ext cx="358775" cy="95250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7" name="Line 360"/>
          <p:cNvSpPr>
            <a:spLocks noChangeShapeType="1"/>
          </p:cNvSpPr>
          <p:nvPr/>
        </p:nvSpPr>
        <p:spPr bwMode="auto">
          <a:xfrm>
            <a:off x="7496175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8" name="Line 361"/>
          <p:cNvSpPr>
            <a:spLocks noChangeShapeType="1"/>
          </p:cNvSpPr>
          <p:nvPr/>
        </p:nvSpPr>
        <p:spPr bwMode="auto">
          <a:xfrm>
            <a:off x="7854950" y="2755900"/>
            <a:ext cx="0" cy="58738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89" name="Rectangle 362"/>
          <p:cNvSpPr>
            <a:spLocks noChangeArrowheads="1"/>
          </p:cNvSpPr>
          <p:nvPr/>
        </p:nvSpPr>
        <p:spPr bwMode="auto">
          <a:xfrm>
            <a:off x="7496175" y="2755900"/>
            <a:ext cx="355600" cy="58738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90" name="Oval 363"/>
          <p:cNvSpPr>
            <a:spLocks noChangeArrowheads="1"/>
          </p:cNvSpPr>
          <p:nvPr/>
        </p:nvSpPr>
        <p:spPr bwMode="auto">
          <a:xfrm>
            <a:off x="7493000" y="2687638"/>
            <a:ext cx="358775" cy="111125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91" name="Group 364"/>
          <p:cNvGrpSpPr>
            <a:grpSpLocks/>
          </p:cNvGrpSpPr>
          <p:nvPr/>
        </p:nvGrpSpPr>
        <p:grpSpPr bwMode="auto">
          <a:xfrm>
            <a:off x="7578725" y="2711450"/>
            <a:ext cx="179388" cy="65088"/>
            <a:chOff x="2848" y="848"/>
            <a:chExt cx="140" cy="98"/>
          </a:xfrm>
        </p:grpSpPr>
        <p:sp>
          <p:nvSpPr>
            <p:cNvPr id="5405" name="Line 36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6" name="Line 36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7" name="Line 36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92" name="Group 368"/>
          <p:cNvGrpSpPr>
            <a:grpSpLocks/>
          </p:cNvGrpSpPr>
          <p:nvPr/>
        </p:nvGrpSpPr>
        <p:grpSpPr bwMode="auto">
          <a:xfrm flipV="1">
            <a:off x="7578725" y="2711450"/>
            <a:ext cx="179388" cy="65088"/>
            <a:chOff x="2848" y="848"/>
            <a:chExt cx="140" cy="98"/>
          </a:xfrm>
        </p:grpSpPr>
        <p:sp>
          <p:nvSpPr>
            <p:cNvPr id="5402" name="Line 36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3" name="Line 37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4" name="Line 37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193" name="Oval 373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4" name="Line 374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5" name="Line 375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196" name="Rectangle 376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197" name="Oval 377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198" name="Group 378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5399" name="Line 37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0" name="Line 38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401" name="Line 38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199" name="Group 382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5396" name="Line 38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7" name="Line 38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8" name="Line 38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200" name="Oval 387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1" name="Line 388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2" name="Line 389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03" name="Rectangle 390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DDDDDD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5204" name="Oval 391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DDDDDD"/>
          </a:solidFill>
          <a:ln w="12700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05" name="Group 392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5393" name="Line 39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4" name="Line 39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5" name="Line 39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5206" name="Group 396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5390" name="Line 39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1" name="Line 39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92" name="Line 39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5207" name="Line 400"/>
          <p:cNvSpPr>
            <a:spLocks noChangeShapeType="1"/>
          </p:cNvSpPr>
          <p:nvPr/>
        </p:nvSpPr>
        <p:spPr bwMode="auto">
          <a:xfrm flipV="1">
            <a:off x="6978650" y="4005263"/>
            <a:ext cx="227013" cy="4365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08" name="Line 401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09" name="Line 402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0" name="Line 403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1" name="Line 404"/>
          <p:cNvSpPr>
            <a:spLocks noChangeShapeType="1"/>
          </p:cNvSpPr>
          <p:nvPr/>
        </p:nvSpPr>
        <p:spPr bwMode="auto">
          <a:xfrm>
            <a:off x="6134100" y="3670300"/>
            <a:ext cx="6794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2" name="Line 427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3" name="Line 428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4" name="Freeform 429"/>
          <p:cNvSpPr>
            <a:spLocks/>
          </p:cNvSpPr>
          <p:nvPr/>
        </p:nvSpPr>
        <p:spPr bwMode="auto">
          <a:xfrm>
            <a:off x="5316538" y="4352925"/>
            <a:ext cx="2979737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15" name="Line 430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16" name="Line 440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5217" name="Line 441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5218" name="Group 545"/>
          <p:cNvGrpSpPr>
            <a:grpSpLocks/>
          </p:cNvGrpSpPr>
          <p:nvPr/>
        </p:nvGrpSpPr>
        <p:grpSpPr bwMode="auto">
          <a:xfrm>
            <a:off x="7462838" y="4756150"/>
            <a:ext cx="501650" cy="234950"/>
            <a:chOff x="4701" y="2996"/>
            <a:chExt cx="316" cy="148"/>
          </a:xfrm>
        </p:grpSpPr>
        <p:sp>
          <p:nvSpPr>
            <p:cNvPr id="5377" name="Oval 443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78" name="Line 444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79" name="Line 445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80" name="Rectangle 446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81" name="Oval 447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82" name="Group 448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87" name="Line 44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8" name="Line 45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9" name="Line 45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83" name="Group 452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84" name="Line 4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5" name="Line 4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86" name="Line 4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19" name="Group 456"/>
          <p:cNvGrpSpPr>
            <a:grpSpLocks/>
          </p:cNvGrpSpPr>
          <p:nvPr/>
        </p:nvGrpSpPr>
        <p:grpSpPr bwMode="auto">
          <a:xfrm>
            <a:off x="6646863" y="4479925"/>
            <a:ext cx="501650" cy="234950"/>
            <a:chOff x="3600" y="219"/>
            <a:chExt cx="360" cy="175"/>
          </a:xfrm>
        </p:grpSpPr>
        <p:sp>
          <p:nvSpPr>
            <p:cNvPr id="5364" name="Oval 457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5" name="Line 458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6" name="Line 459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67" name="Rectangle 460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68" name="Oval 461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69" name="Group 462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74" name="Line 46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5" name="Line 46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6" name="Line 46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70" name="Group 466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71" name="Line 4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2" name="Line 4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73" name="Line 4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20" name="Group 470"/>
          <p:cNvGrpSpPr>
            <a:grpSpLocks/>
          </p:cNvGrpSpPr>
          <p:nvPr/>
        </p:nvGrpSpPr>
        <p:grpSpPr bwMode="auto">
          <a:xfrm>
            <a:off x="5981700" y="4784725"/>
            <a:ext cx="501650" cy="234950"/>
            <a:chOff x="3600" y="219"/>
            <a:chExt cx="360" cy="175"/>
          </a:xfrm>
        </p:grpSpPr>
        <p:sp>
          <p:nvSpPr>
            <p:cNvPr id="5351" name="Oval 471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2" name="Line 472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3" name="Line 473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54" name="Rectangle 474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55" name="Oval 475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56" name="Group 476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5361" name="Line 47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2" name="Line 47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3" name="Line 47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57" name="Group 480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5358" name="Line 48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59" name="Line 48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60" name="Line 48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221" name="Line 484"/>
          <p:cNvSpPr>
            <a:spLocks noChangeShapeType="1"/>
          </p:cNvSpPr>
          <p:nvPr/>
        </p:nvSpPr>
        <p:spPr bwMode="auto">
          <a:xfrm>
            <a:off x="7096125" y="4691063"/>
            <a:ext cx="358775" cy="1206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2" name="Line 485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3" name="Line 486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4" name="Line 487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5" name="Line 488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6" name="Line 489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7" name="Line 490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8" name="Line 491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29" name="Line 492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0" name="Line 493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1" name="Line 522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2" name="Line 523"/>
          <p:cNvSpPr>
            <a:spLocks noChangeShapeType="1"/>
          </p:cNvSpPr>
          <p:nvPr/>
        </p:nvSpPr>
        <p:spPr bwMode="auto">
          <a:xfrm>
            <a:off x="5899150" y="4918075"/>
            <a:ext cx="809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233" name="Group 596"/>
          <p:cNvGrpSpPr>
            <a:grpSpLocks/>
          </p:cNvGrpSpPr>
          <p:nvPr/>
        </p:nvGrpSpPr>
        <p:grpSpPr bwMode="auto">
          <a:xfrm>
            <a:off x="5084763" y="1677988"/>
            <a:ext cx="3021012" cy="3981450"/>
            <a:chOff x="-1203" y="1352"/>
            <a:chExt cx="1903" cy="2508"/>
          </a:xfrm>
        </p:grpSpPr>
        <p:grpSp>
          <p:nvGrpSpPr>
            <p:cNvPr id="5324" name="Group 266"/>
            <p:cNvGrpSpPr>
              <a:grpSpLocks/>
            </p:cNvGrpSpPr>
            <p:nvPr/>
          </p:nvGrpSpPr>
          <p:grpSpPr bwMode="auto">
            <a:xfrm>
              <a:off x="-1203" y="1647"/>
              <a:ext cx="436" cy="114"/>
              <a:chOff x="3072" y="739"/>
              <a:chExt cx="652" cy="146"/>
            </a:xfrm>
          </p:grpSpPr>
          <p:pic>
            <p:nvPicPr>
              <p:cNvPr id="5348" name="Picture 267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5349" name="Line 268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5350" name="Line 269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5325" name="Picture 270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-1027" y="1466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5326" name="Group 271"/>
            <p:cNvGrpSpPr>
              <a:grpSpLocks/>
            </p:cNvGrpSpPr>
            <p:nvPr/>
          </p:nvGrpSpPr>
          <p:grpSpPr bwMode="auto">
            <a:xfrm>
              <a:off x="-546" y="1352"/>
              <a:ext cx="256" cy="269"/>
              <a:chOff x="2870" y="1518"/>
              <a:chExt cx="292" cy="320"/>
            </a:xfrm>
          </p:grpSpPr>
          <p:graphicFrame>
            <p:nvGraphicFramePr>
              <p:cNvPr id="5133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33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5134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4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5327" name="Group 405"/>
            <p:cNvGrpSpPr>
              <a:grpSpLocks/>
            </p:cNvGrpSpPr>
            <p:nvPr/>
          </p:nvGrpSpPr>
          <p:grpSpPr bwMode="auto">
            <a:xfrm>
              <a:off x="-1002" y="2262"/>
              <a:ext cx="209" cy="224"/>
              <a:chOff x="2870" y="1518"/>
              <a:chExt cx="292" cy="320"/>
            </a:xfrm>
          </p:grpSpPr>
          <p:graphicFrame>
            <p:nvGraphicFramePr>
              <p:cNvPr id="5131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31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5132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2" name="Clip" r:id="rId9" imgW="1266840" imgH="1200240" progId="MS_ClipArt_Gallery.2">
                  <p:embed/>
                </p:oleObj>
              </a:graphicData>
            </a:graphic>
          </p:graphicFrame>
        </p:grpSp>
        <p:graphicFrame>
          <p:nvGraphicFramePr>
            <p:cNvPr id="5122" name="Object 2"/>
            <p:cNvGraphicFramePr>
              <a:graphicFrameLocks noChangeAspect="1"/>
            </p:cNvGraphicFramePr>
            <p:nvPr/>
          </p:nvGraphicFramePr>
          <p:xfrm>
            <a:off x="-732" y="2289"/>
            <a:ext cx="207" cy="173"/>
          </p:xfrm>
          <a:graphic>
            <a:graphicData uri="http://schemas.openxmlformats.org/presentationml/2006/ole">
              <p:oleObj spid="_x0000_s5122" name="Clip" r:id="rId10" imgW="1305000" imgH="1085760" progId="MS_ClipArt_Gallery.2">
                <p:embed/>
              </p:oleObj>
            </a:graphicData>
          </a:graphic>
        </p:graphicFrame>
        <p:grpSp>
          <p:nvGrpSpPr>
            <p:cNvPr id="5328" name="Group 431"/>
            <p:cNvGrpSpPr>
              <a:grpSpLocks/>
            </p:cNvGrpSpPr>
            <p:nvPr/>
          </p:nvGrpSpPr>
          <p:grpSpPr bwMode="auto">
            <a:xfrm>
              <a:off x="310" y="3575"/>
              <a:ext cx="125" cy="230"/>
              <a:chOff x="4180" y="783"/>
              <a:chExt cx="150" cy="307"/>
            </a:xfrm>
          </p:grpSpPr>
          <p:sp>
            <p:nvSpPr>
              <p:cNvPr id="5340" name="AutoShape 432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1" name="Rectangle 433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2" name="Rectangle 434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3" name="AutoShape 435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4" name="Line 436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5" name="Line 437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6" name="Rectangle 438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47" name="Rectangle 439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5123" name="Object 3"/>
            <p:cNvGraphicFramePr>
              <a:graphicFrameLocks noChangeAspect="1"/>
            </p:cNvGraphicFramePr>
            <p:nvPr/>
          </p:nvGraphicFramePr>
          <p:xfrm>
            <a:off x="-975" y="3384"/>
            <a:ext cx="216" cy="180"/>
          </p:xfrm>
          <a:graphic>
            <a:graphicData uri="http://schemas.openxmlformats.org/presentationml/2006/ole">
              <p:oleObj spid="_x0000_s5123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5124" name="Object 4"/>
            <p:cNvGraphicFramePr>
              <a:graphicFrameLocks noChangeAspect="1"/>
            </p:cNvGraphicFramePr>
            <p:nvPr/>
          </p:nvGraphicFramePr>
          <p:xfrm>
            <a:off x="-871" y="3184"/>
            <a:ext cx="216" cy="180"/>
          </p:xfrm>
          <a:graphic>
            <a:graphicData uri="http://schemas.openxmlformats.org/presentationml/2006/ole">
              <p:oleObj spid="_x0000_s5124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5125" name="Object 5"/>
            <p:cNvGraphicFramePr>
              <a:graphicFrameLocks noChangeAspect="1"/>
            </p:cNvGraphicFramePr>
            <p:nvPr/>
          </p:nvGraphicFramePr>
          <p:xfrm>
            <a:off x="-703" y="3544"/>
            <a:ext cx="216" cy="180"/>
          </p:xfrm>
          <a:graphic>
            <a:graphicData uri="http://schemas.openxmlformats.org/presentationml/2006/ole">
              <p:oleObj spid="_x0000_s5125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5126" name="Object 6"/>
            <p:cNvGraphicFramePr>
              <a:graphicFrameLocks noChangeAspect="1"/>
            </p:cNvGraphicFramePr>
            <p:nvPr/>
          </p:nvGraphicFramePr>
          <p:xfrm>
            <a:off x="-489" y="3546"/>
            <a:ext cx="216" cy="180"/>
          </p:xfrm>
          <a:graphic>
            <a:graphicData uri="http://schemas.openxmlformats.org/presentationml/2006/ole">
              <p:oleObj spid="_x0000_s5126" name="Clip" r:id="rId14" imgW="1305000" imgH="1085760" progId="MS_ClipArt_Gallery.2">
                <p:embed/>
              </p:oleObj>
            </a:graphicData>
          </a:graphic>
        </p:graphicFrame>
        <p:grpSp>
          <p:nvGrpSpPr>
            <p:cNvPr id="5329" name="Group 498"/>
            <p:cNvGrpSpPr>
              <a:grpSpLocks/>
            </p:cNvGrpSpPr>
            <p:nvPr/>
          </p:nvGrpSpPr>
          <p:grpSpPr bwMode="auto">
            <a:xfrm>
              <a:off x="83" y="3625"/>
              <a:ext cx="172" cy="215"/>
              <a:chOff x="2870" y="1518"/>
              <a:chExt cx="292" cy="320"/>
            </a:xfrm>
          </p:grpSpPr>
          <p:graphicFrame>
            <p:nvGraphicFramePr>
              <p:cNvPr id="5129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9" name="Clip" r:id="rId15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5130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30" name="Clip" r:id="rId16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5330" name="Group 501"/>
            <p:cNvGrpSpPr>
              <a:grpSpLocks/>
            </p:cNvGrpSpPr>
            <p:nvPr/>
          </p:nvGrpSpPr>
          <p:grpSpPr bwMode="auto">
            <a:xfrm>
              <a:off x="-201" y="3657"/>
              <a:ext cx="220" cy="203"/>
              <a:chOff x="2870" y="1518"/>
              <a:chExt cx="292" cy="320"/>
            </a:xfrm>
          </p:grpSpPr>
          <p:graphicFrame>
            <p:nvGraphicFramePr>
              <p:cNvPr id="5127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5127" name="Clip" r:id="rId17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5128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5128" name="Clip" r:id="rId18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5331" name="Group 524"/>
            <p:cNvGrpSpPr>
              <a:grpSpLocks/>
            </p:cNvGrpSpPr>
            <p:nvPr/>
          </p:nvGrpSpPr>
          <p:grpSpPr bwMode="auto">
            <a:xfrm>
              <a:off x="569" y="3419"/>
              <a:ext cx="131" cy="258"/>
              <a:chOff x="4180" y="783"/>
              <a:chExt cx="150" cy="307"/>
            </a:xfrm>
          </p:grpSpPr>
          <p:sp>
            <p:nvSpPr>
              <p:cNvPr id="5332" name="AutoShape 525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3" name="Rectangle 526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4" name="Rectangle 527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5" name="AutoShape 528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6" name="Line 529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7" name="Line 530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8" name="Rectangle 531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39" name="Rectangle 532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sp>
        <p:nvSpPr>
          <p:cNvPr id="5234" name="Line 533"/>
          <p:cNvSpPr>
            <a:spLocks noChangeShapeType="1"/>
          </p:cNvSpPr>
          <p:nvPr/>
        </p:nvSpPr>
        <p:spPr bwMode="auto">
          <a:xfrm flipH="1">
            <a:off x="5988050" y="3440113"/>
            <a:ext cx="3175" cy="144462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5" name="Line 534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6" name="Line 535"/>
          <p:cNvSpPr>
            <a:spLocks noChangeShapeType="1"/>
          </p:cNvSpPr>
          <p:nvPr/>
        </p:nvSpPr>
        <p:spPr bwMode="auto">
          <a:xfrm>
            <a:off x="7112000" y="2595563"/>
            <a:ext cx="0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7" name="Line 536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8" name="Line 537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39" name="Line 538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0" name="Line 539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1" name="Line 540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2" name="Line 541"/>
          <p:cNvSpPr>
            <a:spLocks noChangeShapeType="1"/>
          </p:cNvSpPr>
          <p:nvPr/>
        </p:nvSpPr>
        <p:spPr bwMode="auto">
          <a:xfrm>
            <a:off x="7856538" y="2787650"/>
            <a:ext cx="1778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3" name="Line 542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5244" name="Line 543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5245" name="Group 546"/>
          <p:cNvGrpSpPr>
            <a:grpSpLocks/>
          </p:cNvGrpSpPr>
          <p:nvPr/>
        </p:nvGrpSpPr>
        <p:grpSpPr bwMode="auto">
          <a:xfrm>
            <a:off x="6645275" y="4481513"/>
            <a:ext cx="501650" cy="234950"/>
            <a:chOff x="4701" y="2996"/>
            <a:chExt cx="316" cy="148"/>
          </a:xfrm>
        </p:grpSpPr>
        <p:sp>
          <p:nvSpPr>
            <p:cNvPr id="5311" name="Oval 547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2" name="Line 548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3" name="Line 549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14" name="Rectangle 550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15" name="Oval 551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16" name="Group 552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21" name="Line 553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2" name="Line 554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3" name="Line 555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17" name="Group 556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18" name="Line 55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19" name="Line 55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20" name="Line 55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46" name="Group 560"/>
          <p:cNvGrpSpPr>
            <a:grpSpLocks/>
          </p:cNvGrpSpPr>
          <p:nvPr/>
        </p:nvGrpSpPr>
        <p:grpSpPr bwMode="auto">
          <a:xfrm>
            <a:off x="5980113" y="4783138"/>
            <a:ext cx="501650" cy="234950"/>
            <a:chOff x="4701" y="2996"/>
            <a:chExt cx="316" cy="148"/>
          </a:xfrm>
        </p:grpSpPr>
        <p:sp>
          <p:nvSpPr>
            <p:cNvPr id="5298" name="Oval 561"/>
            <p:cNvSpPr>
              <a:spLocks noChangeArrowheads="1"/>
            </p:cNvSpPr>
            <p:nvPr/>
          </p:nvSpPr>
          <p:spPr bwMode="auto">
            <a:xfrm>
              <a:off x="4704" y="3062"/>
              <a:ext cx="313" cy="82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299" name="Line 562"/>
            <p:cNvSpPr>
              <a:spLocks noChangeShapeType="1"/>
            </p:cNvSpPr>
            <p:nvPr/>
          </p:nvSpPr>
          <p:spPr bwMode="auto">
            <a:xfrm>
              <a:off x="4704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00" name="Line 563"/>
            <p:cNvSpPr>
              <a:spLocks noChangeShapeType="1"/>
            </p:cNvSpPr>
            <p:nvPr/>
          </p:nvSpPr>
          <p:spPr bwMode="auto">
            <a:xfrm>
              <a:off x="5017" y="3055"/>
              <a:ext cx="0" cy="51"/>
            </a:xfrm>
            <a:prstGeom prst="line">
              <a:avLst/>
            </a:prstGeom>
            <a:noFill/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5301" name="Rectangle 564"/>
            <p:cNvSpPr>
              <a:spLocks noChangeArrowheads="1"/>
            </p:cNvSpPr>
            <p:nvPr/>
          </p:nvSpPr>
          <p:spPr bwMode="auto">
            <a:xfrm>
              <a:off x="4704" y="3055"/>
              <a:ext cx="310" cy="50"/>
            </a:xfrm>
            <a:prstGeom prst="rect">
              <a:avLst/>
            </a:prstGeom>
            <a:solidFill>
              <a:srgbClr val="DDDDDD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5302" name="Oval 565"/>
            <p:cNvSpPr>
              <a:spLocks noChangeArrowheads="1"/>
            </p:cNvSpPr>
            <p:nvPr/>
          </p:nvSpPr>
          <p:spPr bwMode="auto">
            <a:xfrm>
              <a:off x="4701" y="2996"/>
              <a:ext cx="313" cy="96"/>
            </a:xfrm>
            <a:prstGeom prst="ellipse">
              <a:avLst/>
            </a:prstGeom>
            <a:solidFill>
              <a:srgbClr val="DDDDDD"/>
            </a:solidFill>
            <a:ln w="12700">
              <a:solidFill>
                <a:schemeClr val="folHlink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5303" name="Group 566"/>
            <p:cNvGrpSpPr>
              <a:grpSpLocks/>
            </p:cNvGrpSpPr>
            <p:nvPr/>
          </p:nvGrpSpPr>
          <p:grpSpPr bwMode="auto">
            <a:xfrm>
              <a:off x="4776" y="3017"/>
              <a:ext cx="156" cy="56"/>
              <a:chOff x="2848" y="848"/>
              <a:chExt cx="140" cy="98"/>
            </a:xfrm>
          </p:grpSpPr>
          <p:sp>
            <p:nvSpPr>
              <p:cNvPr id="5308" name="Line 567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9" name="Line 568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10" name="Line 569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5304" name="Group 570"/>
            <p:cNvGrpSpPr>
              <a:grpSpLocks/>
            </p:cNvGrpSpPr>
            <p:nvPr/>
          </p:nvGrpSpPr>
          <p:grpSpPr bwMode="auto">
            <a:xfrm flipV="1">
              <a:off x="4776" y="3016"/>
              <a:ext cx="156" cy="56"/>
              <a:chOff x="2848" y="848"/>
              <a:chExt cx="140" cy="98"/>
            </a:xfrm>
          </p:grpSpPr>
          <p:sp>
            <p:nvSpPr>
              <p:cNvPr id="5305" name="Line 571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6" name="Line 572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5307" name="Line 573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5247" name="Group 576"/>
          <p:cNvGrpSpPr>
            <a:grpSpLocks/>
          </p:cNvGrpSpPr>
          <p:nvPr/>
        </p:nvGrpSpPr>
        <p:grpSpPr bwMode="auto">
          <a:xfrm>
            <a:off x="6810375" y="4968875"/>
            <a:ext cx="290513" cy="404813"/>
            <a:chOff x="4290" y="3130"/>
            <a:chExt cx="183" cy="255"/>
          </a:xfrm>
        </p:grpSpPr>
        <p:pic>
          <p:nvPicPr>
            <p:cNvPr id="5280" name="Picture 505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81" name="Freeform 506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2" name="Freeform 507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3" name="Freeform 508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4" name="Freeform 509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5" name="Freeform 510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6" name="Freeform 511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7" name="Freeform 512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8" name="Freeform 513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89" name="Freeform 514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0" name="Freeform 515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1" name="Freeform 516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2" name="Freeform 517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3" name="Freeform 518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4" name="Freeform 519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5" name="Freeform 520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6" name="Freeform 521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97" name="Freeform 57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5248" name="Group 577"/>
          <p:cNvGrpSpPr>
            <a:grpSpLocks/>
          </p:cNvGrpSpPr>
          <p:nvPr/>
        </p:nvGrpSpPr>
        <p:grpSpPr bwMode="auto">
          <a:xfrm>
            <a:off x="5367338" y="3430588"/>
            <a:ext cx="290512" cy="404812"/>
            <a:chOff x="4290" y="3130"/>
            <a:chExt cx="183" cy="255"/>
          </a:xfrm>
        </p:grpSpPr>
        <p:pic>
          <p:nvPicPr>
            <p:cNvPr id="5262" name="Picture 578" descr="31u_bnrz[1]"/>
            <p:cNvPicPr>
              <a:picLocks noChangeAspect="1" noChangeArrowheads="1"/>
            </p:cNvPicPr>
            <p:nvPr/>
          </p:nvPicPr>
          <p:blipFill>
            <a:blip r:embed="rId19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5263" name="Freeform 579"/>
            <p:cNvSpPr>
              <a:spLocks/>
            </p:cNvSpPr>
            <p:nvPr/>
          </p:nvSpPr>
          <p:spPr bwMode="auto">
            <a:xfrm>
              <a:off x="4339" y="3143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4" name="Freeform 580"/>
            <p:cNvSpPr>
              <a:spLocks/>
            </p:cNvSpPr>
            <p:nvPr/>
          </p:nvSpPr>
          <p:spPr bwMode="auto">
            <a:xfrm>
              <a:off x="4395" y="3142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5" name="Freeform 581"/>
            <p:cNvSpPr>
              <a:spLocks/>
            </p:cNvSpPr>
            <p:nvPr/>
          </p:nvSpPr>
          <p:spPr bwMode="auto">
            <a:xfrm>
              <a:off x="4318" y="3135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6" name="Freeform 582"/>
            <p:cNvSpPr>
              <a:spLocks/>
            </p:cNvSpPr>
            <p:nvPr/>
          </p:nvSpPr>
          <p:spPr bwMode="auto">
            <a:xfrm>
              <a:off x="4394" y="3133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7" name="Freeform 583"/>
            <p:cNvSpPr>
              <a:spLocks/>
            </p:cNvSpPr>
            <p:nvPr/>
          </p:nvSpPr>
          <p:spPr bwMode="auto">
            <a:xfrm>
              <a:off x="4298" y="3153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8" name="Freeform 584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9" name="Freeform 585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0" name="Freeform 586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1" name="Freeform 587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2" name="Freeform 588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3" name="Freeform 589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4" name="Freeform 590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5" name="Freeform 591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6" name="Freeform 592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7" name="Freeform 593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8" name="Freeform 594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79" name="Freeform 595"/>
            <p:cNvSpPr>
              <a:spLocks/>
            </p:cNvSpPr>
            <p:nvPr/>
          </p:nvSpPr>
          <p:spPr bwMode="auto">
            <a:xfrm>
              <a:off x="4338" y="3209"/>
              <a:ext cx="125" cy="175"/>
            </a:xfrm>
            <a:custGeom>
              <a:avLst/>
              <a:gdLst>
                <a:gd name="T0" fmla="*/ 0 w 125"/>
                <a:gd name="T1" fmla="*/ 175 h 175"/>
                <a:gd name="T2" fmla="*/ 0 w 125"/>
                <a:gd name="T3" fmla="*/ 144 h 175"/>
                <a:gd name="T4" fmla="*/ 11 w 125"/>
                <a:gd name="T5" fmla="*/ 144 h 175"/>
                <a:gd name="T6" fmla="*/ 11 w 125"/>
                <a:gd name="T7" fmla="*/ 118 h 175"/>
                <a:gd name="T8" fmla="*/ 23 w 125"/>
                <a:gd name="T9" fmla="*/ 114 h 175"/>
                <a:gd name="T10" fmla="*/ 20 w 125"/>
                <a:gd name="T11" fmla="*/ 88 h 175"/>
                <a:gd name="T12" fmla="*/ 30 w 125"/>
                <a:gd name="T13" fmla="*/ 84 h 175"/>
                <a:gd name="T14" fmla="*/ 30 w 125"/>
                <a:gd name="T15" fmla="*/ 58 h 175"/>
                <a:gd name="T16" fmla="*/ 39 w 125"/>
                <a:gd name="T17" fmla="*/ 54 h 175"/>
                <a:gd name="T18" fmla="*/ 39 w 125"/>
                <a:gd name="T19" fmla="*/ 28 h 175"/>
                <a:gd name="T20" fmla="*/ 48 w 125"/>
                <a:gd name="T21" fmla="*/ 28 h 175"/>
                <a:gd name="T22" fmla="*/ 56 w 125"/>
                <a:gd name="T23" fmla="*/ 0 h 175"/>
                <a:gd name="T24" fmla="*/ 80 w 125"/>
                <a:gd name="T25" fmla="*/ 0 h 175"/>
                <a:gd name="T26" fmla="*/ 81 w 125"/>
                <a:gd name="T27" fmla="*/ 25 h 175"/>
                <a:gd name="T28" fmla="*/ 92 w 125"/>
                <a:gd name="T29" fmla="*/ 24 h 175"/>
                <a:gd name="T30" fmla="*/ 93 w 125"/>
                <a:gd name="T31" fmla="*/ 49 h 175"/>
                <a:gd name="T32" fmla="*/ 102 w 125"/>
                <a:gd name="T33" fmla="*/ 54 h 175"/>
                <a:gd name="T34" fmla="*/ 99 w 125"/>
                <a:gd name="T35" fmla="*/ 81 h 175"/>
                <a:gd name="T36" fmla="*/ 114 w 125"/>
                <a:gd name="T37" fmla="*/ 82 h 175"/>
                <a:gd name="T38" fmla="*/ 107 w 125"/>
                <a:gd name="T39" fmla="*/ 81 h 175"/>
                <a:gd name="T40" fmla="*/ 108 w 125"/>
                <a:gd name="T41" fmla="*/ 114 h 175"/>
                <a:gd name="T42" fmla="*/ 117 w 125"/>
                <a:gd name="T43" fmla="*/ 117 h 175"/>
                <a:gd name="T44" fmla="*/ 122 w 125"/>
                <a:gd name="T45" fmla="*/ 142 h 175"/>
                <a:gd name="T46" fmla="*/ 125 w 125"/>
                <a:gd name="T47" fmla="*/ 175 h 175"/>
                <a:gd name="T48" fmla="*/ 0 w 125"/>
                <a:gd name="T49" fmla="*/ 175 h 175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125"/>
                <a:gd name="T76" fmla="*/ 0 h 175"/>
                <a:gd name="T77" fmla="*/ 125 w 125"/>
                <a:gd name="T78" fmla="*/ 175 h 175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125" h="175">
                  <a:moveTo>
                    <a:pt x="0" y="175"/>
                  </a:moveTo>
                  <a:lnTo>
                    <a:pt x="0" y="144"/>
                  </a:lnTo>
                  <a:lnTo>
                    <a:pt x="11" y="144"/>
                  </a:lnTo>
                  <a:lnTo>
                    <a:pt x="11" y="118"/>
                  </a:lnTo>
                  <a:lnTo>
                    <a:pt x="23" y="114"/>
                  </a:lnTo>
                  <a:lnTo>
                    <a:pt x="20" y="88"/>
                  </a:lnTo>
                  <a:lnTo>
                    <a:pt x="30" y="84"/>
                  </a:lnTo>
                  <a:lnTo>
                    <a:pt x="30" y="58"/>
                  </a:lnTo>
                  <a:lnTo>
                    <a:pt x="39" y="54"/>
                  </a:lnTo>
                  <a:lnTo>
                    <a:pt x="39" y="28"/>
                  </a:lnTo>
                  <a:lnTo>
                    <a:pt x="48" y="28"/>
                  </a:lnTo>
                  <a:lnTo>
                    <a:pt x="56" y="0"/>
                  </a:lnTo>
                  <a:lnTo>
                    <a:pt x="80" y="0"/>
                  </a:lnTo>
                  <a:lnTo>
                    <a:pt x="81" y="25"/>
                  </a:lnTo>
                  <a:lnTo>
                    <a:pt x="92" y="24"/>
                  </a:lnTo>
                  <a:lnTo>
                    <a:pt x="93" y="49"/>
                  </a:lnTo>
                  <a:lnTo>
                    <a:pt x="102" y="54"/>
                  </a:lnTo>
                  <a:lnTo>
                    <a:pt x="99" y="81"/>
                  </a:lnTo>
                  <a:lnTo>
                    <a:pt x="114" y="82"/>
                  </a:lnTo>
                  <a:lnTo>
                    <a:pt x="107" y="81"/>
                  </a:lnTo>
                  <a:lnTo>
                    <a:pt x="108" y="114"/>
                  </a:lnTo>
                  <a:lnTo>
                    <a:pt x="117" y="117"/>
                  </a:lnTo>
                  <a:lnTo>
                    <a:pt x="122" y="142"/>
                  </a:lnTo>
                  <a:lnTo>
                    <a:pt x="125" y="175"/>
                  </a:lnTo>
                  <a:lnTo>
                    <a:pt x="0" y="175"/>
                  </a:lnTo>
                  <a:close/>
                </a:path>
              </a:pathLst>
            </a:custGeom>
            <a:solidFill>
              <a:srgbClr val="DDDDDD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2" name="Group 601"/>
          <p:cNvGrpSpPr>
            <a:grpSpLocks/>
          </p:cNvGrpSpPr>
          <p:nvPr/>
        </p:nvGrpSpPr>
        <p:grpSpPr bwMode="auto">
          <a:xfrm>
            <a:off x="4548188" y="2074863"/>
            <a:ext cx="3340100" cy="3265487"/>
            <a:chOff x="2865" y="1307"/>
            <a:chExt cx="2104" cy="2057"/>
          </a:xfrm>
        </p:grpSpPr>
        <p:sp>
          <p:nvSpPr>
            <p:cNvPr id="5258" name="Line 597"/>
            <p:cNvSpPr>
              <a:spLocks noChangeShapeType="1"/>
            </p:cNvSpPr>
            <p:nvPr/>
          </p:nvSpPr>
          <p:spPr bwMode="auto">
            <a:xfrm>
              <a:off x="4092" y="1307"/>
              <a:ext cx="877" cy="176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9" name="Line 598"/>
            <p:cNvSpPr>
              <a:spLocks noChangeShapeType="1"/>
            </p:cNvSpPr>
            <p:nvPr/>
          </p:nvSpPr>
          <p:spPr bwMode="auto">
            <a:xfrm>
              <a:off x="3466" y="2211"/>
              <a:ext cx="1487" cy="1014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0" name="Line 599"/>
            <p:cNvSpPr>
              <a:spLocks noChangeShapeType="1"/>
            </p:cNvSpPr>
            <p:nvPr/>
          </p:nvSpPr>
          <p:spPr bwMode="auto">
            <a:xfrm>
              <a:off x="3657" y="3158"/>
              <a:ext cx="1014" cy="206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61" name="Text Box 600"/>
            <p:cNvSpPr txBox="1">
              <a:spLocks noChangeArrowheads="1"/>
            </p:cNvSpPr>
            <p:nvPr/>
          </p:nvSpPr>
          <p:spPr bwMode="auto">
            <a:xfrm>
              <a:off x="2865" y="2510"/>
              <a:ext cx="110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client/server</a:t>
              </a:r>
            </a:p>
          </p:txBody>
        </p:sp>
      </p:grpSp>
      <p:grpSp>
        <p:nvGrpSpPr>
          <p:cNvPr id="3" name="Group 606"/>
          <p:cNvGrpSpPr>
            <a:grpSpLocks/>
          </p:cNvGrpSpPr>
          <p:nvPr/>
        </p:nvGrpSpPr>
        <p:grpSpPr bwMode="auto">
          <a:xfrm>
            <a:off x="4206875" y="2076450"/>
            <a:ext cx="3013075" cy="3355975"/>
            <a:chOff x="2650" y="1308"/>
            <a:chExt cx="1898" cy="2114"/>
          </a:xfrm>
        </p:grpSpPr>
        <p:sp>
          <p:nvSpPr>
            <p:cNvPr id="5254" name="Line 602"/>
            <p:cNvSpPr>
              <a:spLocks noChangeShapeType="1"/>
            </p:cNvSpPr>
            <p:nvPr/>
          </p:nvSpPr>
          <p:spPr bwMode="auto">
            <a:xfrm flipH="1">
              <a:off x="3800" y="1315"/>
              <a:ext cx="188" cy="67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5" name="Line 603"/>
            <p:cNvSpPr>
              <a:spLocks noChangeShapeType="1"/>
            </p:cNvSpPr>
            <p:nvPr/>
          </p:nvSpPr>
          <p:spPr bwMode="auto">
            <a:xfrm flipH="1">
              <a:off x="3501" y="1308"/>
              <a:ext cx="15" cy="1831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6" name="Line 604"/>
            <p:cNvSpPr>
              <a:spLocks noChangeShapeType="1"/>
            </p:cNvSpPr>
            <p:nvPr/>
          </p:nvSpPr>
          <p:spPr bwMode="auto">
            <a:xfrm>
              <a:off x="3740" y="2940"/>
              <a:ext cx="808" cy="482"/>
            </a:xfrm>
            <a:prstGeom prst="line">
              <a:avLst/>
            </a:prstGeom>
            <a:noFill/>
            <a:ln w="76200">
              <a:solidFill>
                <a:srgbClr val="FF3300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5257" name="Text Box 605"/>
            <p:cNvSpPr txBox="1">
              <a:spLocks noChangeArrowheads="1"/>
            </p:cNvSpPr>
            <p:nvPr/>
          </p:nvSpPr>
          <p:spPr bwMode="auto">
            <a:xfrm>
              <a:off x="2650" y="1581"/>
              <a:ext cx="86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solidFill>
                    <a:srgbClr val="FF3300"/>
                  </a:solidFill>
                  <a:latin typeface="Comic Sans MS" pitchFamily="66" charset="0"/>
                </a:rPr>
                <a:t>peer-peer</a:t>
              </a:r>
            </a:p>
          </p:txBody>
        </p:sp>
      </p:grpSp>
      <p:sp>
        <p:nvSpPr>
          <p:cNvPr id="217695" name="Rectangle 607"/>
          <p:cNvSpPr>
            <a:spLocks noChangeArrowheads="1"/>
          </p:cNvSpPr>
          <p:nvPr/>
        </p:nvSpPr>
        <p:spPr bwMode="auto">
          <a:xfrm>
            <a:off x="333375" y="2954338"/>
            <a:ext cx="4651375" cy="1673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</a:pPr>
            <a:r>
              <a:rPr lang="en-US" sz="2800">
                <a:solidFill>
                  <a:srgbClr val="FF0000"/>
                </a:solidFill>
                <a:latin typeface="Comic Sans MS" pitchFamily="66" charset="0"/>
              </a:rPr>
              <a:t>client/server model</a:t>
            </a:r>
            <a:endParaRPr lang="en-US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 sz="2000">
                <a:latin typeface="Comic Sans MS" pitchFamily="66" charset="0"/>
              </a:rPr>
              <a:t>e.g. Web browser/server;</a:t>
            </a:r>
          </a:p>
        </p:txBody>
      </p:sp>
      <p:sp>
        <p:nvSpPr>
          <p:cNvPr id="217696" name="Rectangle 608"/>
          <p:cNvSpPr>
            <a:spLocks noChangeArrowheads="1"/>
          </p:cNvSpPr>
          <p:nvPr/>
        </p:nvSpPr>
        <p:spPr bwMode="auto">
          <a:xfrm>
            <a:off x="355600" y="3835400"/>
            <a:ext cx="4873625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accent2"/>
              </a:buClr>
              <a:buSzPct val="85000"/>
              <a:buFont typeface="Wingdings" pitchFamily="2" charset="2"/>
              <a:buChar char="q"/>
              <a:defRPr/>
            </a:pPr>
            <a:r>
              <a:rPr lang="en-US" sz="2800" dirty="0">
                <a:solidFill>
                  <a:srgbClr val="FF0000"/>
                </a:solidFill>
                <a:latin typeface="Comic Sans MS" pitchFamily="66" charset="0"/>
              </a:rPr>
              <a:t>peer-peer model:</a:t>
            </a:r>
            <a:endParaRPr lang="en-US" dirty="0">
              <a:latin typeface="Comic Sans MS" pitchFamily="66" charset="0"/>
            </a:endParaRP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r>
              <a:rPr lang="en-US" sz="2000" dirty="0">
                <a:latin typeface="Comic Sans MS" pitchFamily="66" charset="0"/>
              </a:rPr>
              <a:t>e.g. Skype,  </a:t>
            </a:r>
            <a:r>
              <a:rPr lang="en-US" sz="2000" dirty="0" err="1">
                <a:latin typeface="Comic Sans MS" pitchFamily="66" charset="0"/>
              </a:rPr>
              <a:t>BitTorrent</a:t>
            </a:r>
            <a:endParaRPr lang="en-US" sz="20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endParaRPr lang="en-US" sz="2000" dirty="0">
              <a:latin typeface="Comic Sans MS" pitchFamily="66" charset="0"/>
            </a:endParaRPr>
          </a:p>
          <a:p>
            <a:pPr marL="285750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  <a:defRPr/>
            </a:pPr>
            <a:endParaRPr lang="en-US" sz="2000" dirty="0">
              <a:latin typeface="Comic Sans MS" pitchFamily="66" charset="0"/>
            </a:endParaRPr>
          </a:p>
        </p:txBody>
      </p:sp>
      <p:sp>
        <p:nvSpPr>
          <p:cNvPr id="355" name="TextBox 354"/>
          <p:cNvSpPr txBox="1"/>
          <p:nvPr/>
        </p:nvSpPr>
        <p:spPr>
          <a:xfrm>
            <a:off x="320675" y="4697413"/>
            <a:ext cx="4976813" cy="2062162"/>
          </a:xfrm>
          <a:prstGeom prst="rect">
            <a:avLst/>
          </a:prstGeom>
          <a:solidFill>
            <a:srgbClr val="CCFFFF"/>
          </a:solidFill>
        </p:spPr>
        <p:txBody>
          <a:bodyPr>
            <a:spAutoFit/>
          </a:bodyPr>
          <a:lstStyle/>
          <a:p>
            <a:pPr>
              <a:defRPr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types of service</a:t>
            </a:r>
            <a:r>
              <a:rPr lang="en-US" dirty="0">
                <a:latin typeface="+mn-lt"/>
              </a:rPr>
              <a:t> offered by the network to applications:</a:t>
            </a:r>
          </a:p>
          <a:p>
            <a:pPr lvl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connection-oriented</a:t>
            </a:r>
            <a:r>
              <a:rPr lang="en-US" sz="2000" dirty="0">
                <a:latin typeface="+mn-lt"/>
              </a:rPr>
              <a:t>: deliver data in the order they are sent</a:t>
            </a:r>
          </a:p>
          <a:p>
            <a:pPr lvl="1">
              <a:defRPr/>
            </a:pPr>
            <a:r>
              <a:rPr lang="en-US" sz="2000" dirty="0">
                <a:solidFill>
                  <a:srgbClr val="FF0000"/>
                </a:solidFill>
                <a:latin typeface="+mn-lt"/>
              </a:rPr>
              <a:t>connectionless</a:t>
            </a:r>
            <a:r>
              <a:rPr lang="en-US" sz="2000" dirty="0">
                <a:latin typeface="+mn-lt"/>
              </a:rPr>
              <a:t>: delivery of data in arbitrary order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7695" grpId="0"/>
      <p:bldP spid="217696" grpId="0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8688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F3C89391-6AA4-410F-9CD1-D3DD4D64933C}" type="slidenum">
              <a:rPr lang="en-US" smtClean="0"/>
              <a:pPr/>
              <a:t>70</a:t>
            </a:fld>
            <a:endParaRPr lang="en-US" smtClean="0"/>
          </a:p>
        </p:txBody>
      </p:sp>
      <p:sp>
        <p:nvSpPr>
          <p:cNvPr id="2868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Bad guys can attack servers and network infrastructure</a:t>
            </a:r>
          </a:p>
        </p:txBody>
      </p:sp>
      <p:sp>
        <p:nvSpPr>
          <p:cNvPr id="2869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2275" y="1584325"/>
            <a:ext cx="8132763" cy="11715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2400" smtClean="0"/>
              <a:t>Denial of service (DoS): attackers make resources (server, bandwidth) unavailable to legitimate traffic by overwhelming resource with bogus traffic</a:t>
            </a:r>
          </a:p>
        </p:txBody>
      </p:sp>
      <p:sp>
        <p:nvSpPr>
          <p:cNvPr id="281604" name="Rectangle 4"/>
          <p:cNvSpPr>
            <a:spLocks noChangeArrowheads="1"/>
          </p:cNvSpPr>
          <p:nvPr/>
        </p:nvSpPr>
        <p:spPr bwMode="auto">
          <a:xfrm>
            <a:off x="287338" y="2786063"/>
            <a:ext cx="41148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/>
            </a:pPr>
            <a:r>
              <a:rPr lang="en-US">
                <a:latin typeface="Comic Sans MS" pitchFamily="66" charset="0"/>
              </a:rPr>
              <a:t>select target</a:t>
            </a:r>
          </a:p>
        </p:txBody>
      </p:sp>
      <p:sp>
        <p:nvSpPr>
          <p:cNvPr id="281605" name="Rectangle 5"/>
          <p:cNvSpPr>
            <a:spLocks noChangeArrowheads="1"/>
          </p:cNvSpPr>
          <p:nvPr/>
        </p:nvSpPr>
        <p:spPr bwMode="auto">
          <a:xfrm>
            <a:off x="247650" y="3305175"/>
            <a:ext cx="3795713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r>
              <a:rPr lang="en-US">
                <a:latin typeface="Comic Sans MS" pitchFamily="66" charset="0"/>
              </a:rPr>
              <a:t>break into hosts around the network (see botnet)</a:t>
            </a:r>
          </a:p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2"/>
            </a:pPr>
            <a:endParaRPr lang="en-US">
              <a:latin typeface="Comic Sans MS" pitchFamily="66" charset="0"/>
            </a:endParaRPr>
          </a:p>
        </p:txBody>
      </p:sp>
      <p:sp>
        <p:nvSpPr>
          <p:cNvPr id="281606" name="Rectangle 6"/>
          <p:cNvSpPr>
            <a:spLocks noChangeArrowheads="1"/>
          </p:cNvSpPr>
          <p:nvPr/>
        </p:nvSpPr>
        <p:spPr bwMode="auto">
          <a:xfrm>
            <a:off x="261938" y="4440238"/>
            <a:ext cx="41148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>
              <a:spcBef>
                <a:spcPct val="20000"/>
              </a:spcBef>
              <a:buClr>
                <a:schemeClr val="accent2"/>
              </a:buClr>
              <a:buSzPct val="85000"/>
              <a:buFont typeface="ZapfDingbats" pitchFamily="82" charset="2"/>
              <a:buAutoNum type="arabicPeriod" startAt="3"/>
            </a:pPr>
            <a:r>
              <a:rPr lang="en-US">
                <a:latin typeface="Comic Sans MS" pitchFamily="66" charset="0"/>
              </a:rPr>
              <a:t>send packets toward target from compromised hosts</a:t>
            </a:r>
          </a:p>
        </p:txBody>
      </p:sp>
      <p:grpSp>
        <p:nvGrpSpPr>
          <p:cNvPr id="28694" name="Group 74"/>
          <p:cNvGrpSpPr>
            <a:grpSpLocks/>
          </p:cNvGrpSpPr>
          <p:nvPr/>
        </p:nvGrpSpPr>
        <p:grpSpPr bwMode="auto">
          <a:xfrm>
            <a:off x="4519613" y="2995613"/>
            <a:ext cx="3641725" cy="3559175"/>
            <a:chOff x="2820" y="1549"/>
            <a:chExt cx="2294" cy="2242"/>
          </a:xfrm>
        </p:grpSpPr>
        <p:grpSp>
          <p:nvGrpSpPr>
            <p:cNvPr id="28695" name="Group 20"/>
            <p:cNvGrpSpPr>
              <a:grpSpLocks/>
            </p:cNvGrpSpPr>
            <p:nvPr/>
          </p:nvGrpSpPr>
          <p:grpSpPr bwMode="auto">
            <a:xfrm>
              <a:off x="4029" y="2155"/>
              <a:ext cx="233" cy="530"/>
              <a:chOff x="5086" y="1108"/>
              <a:chExt cx="198" cy="417"/>
            </a:xfrm>
          </p:grpSpPr>
          <p:sp>
            <p:nvSpPr>
              <p:cNvPr id="28718" name="AutoShape 8"/>
              <p:cNvSpPr>
                <a:spLocks noChangeArrowheads="1"/>
              </p:cNvSpPr>
              <p:nvPr/>
            </p:nvSpPr>
            <p:spPr bwMode="auto">
              <a:xfrm>
                <a:off x="5086" y="142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19" name="Rectangle 9"/>
              <p:cNvSpPr>
                <a:spLocks noChangeArrowheads="1"/>
              </p:cNvSpPr>
              <p:nvPr/>
            </p:nvSpPr>
            <p:spPr bwMode="auto">
              <a:xfrm>
                <a:off x="5186" y="1111"/>
                <a:ext cx="91" cy="320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0" name="Rectangle 10"/>
              <p:cNvSpPr>
                <a:spLocks noChangeArrowheads="1"/>
              </p:cNvSpPr>
              <p:nvPr/>
            </p:nvSpPr>
            <p:spPr bwMode="auto">
              <a:xfrm>
                <a:off x="5087" y="1202"/>
                <a:ext cx="126" cy="320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1" name="AutoShape 11"/>
              <p:cNvSpPr>
                <a:spLocks noChangeArrowheads="1"/>
              </p:cNvSpPr>
              <p:nvPr/>
            </p:nvSpPr>
            <p:spPr bwMode="auto">
              <a:xfrm>
                <a:off x="5086" y="1108"/>
                <a:ext cx="198" cy="97"/>
              </a:xfrm>
              <a:prstGeom prst="parallelogram">
                <a:avLst>
                  <a:gd name="adj" fmla="val 78635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2" name="Line 12"/>
              <p:cNvSpPr>
                <a:spLocks noChangeShapeType="1"/>
              </p:cNvSpPr>
              <p:nvPr/>
            </p:nvSpPr>
            <p:spPr bwMode="auto">
              <a:xfrm>
                <a:off x="5284" y="1115"/>
                <a:ext cx="0" cy="31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3" name="Line 13"/>
              <p:cNvSpPr>
                <a:spLocks noChangeShapeType="1"/>
              </p:cNvSpPr>
              <p:nvPr/>
            </p:nvSpPr>
            <p:spPr bwMode="auto">
              <a:xfrm flipH="1">
                <a:off x="5213" y="1428"/>
                <a:ext cx="71" cy="9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4" name="Rectangle 14"/>
              <p:cNvSpPr>
                <a:spLocks noChangeArrowheads="1"/>
              </p:cNvSpPr>
              <p:nvPr/>
            </p:nvSpPr>
            <p:spPr bwMode="auto">
              <a:xfrm>
                <a:off x="5104" y="1244"/>
                <a:ext cx="82" cy="184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8725" name="Rectangle 15"/>
              <p:cNvSpPr>
                <a:spLocks noChangeArrowheads="1"/>
              </p:cNvSpPr>
              <p:nvPr/>
            </p:nvSpPr>
            <p:spPr bwMode="auto">
              <a:xfrm>
                <a:off x="5115" y="1300"/>
                <a:ext cx="63" cy="64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aphicFrame>
          <p:nvGraphicFramePr>
            <p:cNvPr id="28674" name="Object 2"/>
            <p:cNvGraphicFramePr>
              <a:graphicFrameLocks noChangeAspect="1"/>
            </p:cNvGraphicFramePr>
            <p:nvPr/>
          </p:nvGraphicFramePr>
          <p:xfrm>
            <a:off x="4513" y="1549"/>
            <a:ext cx="344" cy="334"/>
          </p:xfrm>
          <a:graphic>
            <a:graphicData uri="http://schemas.openxmlformats.org/presentationml/2006/ole">
              <p:oleObj spid="_x0000_s28674" name="Clip" r:id="rId3" imgW="1305000" imgH="1085760" progId="MS_ClipArt_Gallery.2">
                <p:embed/>
              </p:oleObj>
            </a:graphicData>
          </a:graphic>
        </p:graphicFrame>
        <p:sp>
          <p:nvSpPr>
            <p:cNvPr id="28696" name="Text Box 21"/>
            <p:cNvSpPr txBox="1">
              <a:spLocks noChangeArrowheads="1"/>
            </p:cNvSpPr>
            <p:nvPr/>
          </p:nvSpPr>
          <p:spPr bwMode="auto">
            <a:xfrm>
              <a:off x="3895" y="2707"/>
              <a:ext cx="598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>
                  <a:latin typeface="Comic Sans MS" pitchFamily="66" charset="0"/>
                </a:rPr>
                <a:t>target</a:t>
              </a:r>
            </a:p>
          </p:txBody>
        </p:sp>
        <p:graphicFrame>
          <p:nvGraphicFramePr>
            <p:cNvPr id="28675" name="Object 3"/>
            <p:cNvGraphicFramePr>
              <a:graphicFrameLocks noChangeAspect="1"/>
            </p:cNvGraphicFramePr>
            <p:nvPr/>
          </p:nvGraphicFramePr>
          <p:xfrm>
            <a:off x="3894" y="1633"/>
            <a:ext cx="344" cy="334"/>
          </p:xfrm>
          <a:graphic>
            <a:graphicData uri="http://schemas.openxmlformats.org/presentationml/2006/ole">
              <p:oleObj spid="_x0000_s28675" name="Clip" r:id="rId4" imgW="1305000" imgH="1085760" progId="MS_ClipArt_Gallery.2">
                <p:embed/>
              </p:oleObj>
            </a:graphicData>
          </a:graphic>
        </p:graphicFrame>
        <p:graphicFrame>
          <p:nvGraphicFramePr>
            <p:cNvPr id="28676" name="Object 4"/>
            <p:cNvGraphicFramePr>
              <a:graphicFrameLocks noChangeAspect="1"/>
            </p:cNvGraphicFramePr>
            <p:nvPr/>
          </p:nvGraphicFramePr>
          <p:xfrm>
            <a:off x="3274" y="1651"/>
            <a:ext cx="344" cy="334"/>
          </p:xfrm>
          <a:graphic>
            <a:graphicData uri="http://schemas.openxmlformats.org/presentationml/2006/ole">
              <p:oleObj spid="_x0000_s28676" name="Clip" r:id="rId5" imgW="1305000" imgH="1085760" progId="MS_ClipArt_Gallery.2">
                <p:embed/>
              </p:oleObj>
            </a:graphicData>
          </a:graphic>
        </p:graphicFrame>
        <p:graphicFrame>
          <p:nvGraphicFramePr>
            <p:cNvPr id="28677" name="Object 5"/>
            <p:cNvGraphicFramePr>
              <a:graphicFrameLocks noChangeAspect="1"/>
            </p:cNvGraphicFramePr>
            <p:nvPr/>
          </p:nvGraphicFramePr>
          <p:xfrm>
            <a:off x="3553" y="2069"/>
            <a:ext cx="344" cy="334"/>
          </p:xfrm>
          <a:graphic>
            <a:graphicData uri="http://schemas.openxmlformats.org/presentationml/2006/ole">
              <p:oleObj spid="_x0000_s28677" name="Clip" r:id="rId6" imgW="1305000" imgH="1085760" progId="MS_ClipArt_Gallery.2">
                <p:embed/>
              </p:oleObj>
            </a:graphicData>
          </a:graphic>
        </p:graphicFrame>
        <p:graphicFrame>
          <p:nvGraphicFramePr>
            <p:cNvPr id="28678" name="Object 6"/>
            <p:cNvGraphicFramePr>
              <a:graphicFrameLocks noChangeAspect="1"/>
            </p:cNvGraphicFramePr>
            <p:nvPr/>
          </p:nvGraphicFramePr>
          <p:xfrm>
            <a:off x="4679" y="2070"/>
            <a:ext cx="344" cy="334"/>
          </p:xfrm>
          <a:graphic>
            <a:graphicData uri="http://schemas.openxmlformats.org/presentationml/2006/ole">
              <p:oleObj spid="_x0000_s28678" name="Clip" r:id="rId7" imgW="1305000" imgH="1085760" progId="MS_ClipArt_Gallery.2">
                <p:embed/>
              </p:oleObj>
            </a:graphicData>
          </a:graphic>
        </p:graphicFrame>
        <p:graphicFrame>
          <p:nvGraphicFramePr>
            <p:cNvPr id="28679" name="Object 7"/>
            <p:cNvGraphicFramePr>
              <a:graphicFrameLocks noChangeAspect="1"/>
            </p:cNvGraphicFramePr>
            <p:nvPr/>
          </p:nvGraphicFramePr>
          <p:xfrm>
            <a:off x="4733" y="3029"/>
            <a:ext cx="344" cy="334"/>
          </p:xfrm>
          <a:graphic>
            <a:graphicData uri="http://schemas.openxmlformats.org/presentationml/2006/ole">
              <p:oleObj spid="_x0000_s28679" name="Clip" r:id="rId8" imgW="1305000" imgH="1085760" progId="MS_ClipArt_Gallery.2">
                <p:embed/>
              </p:oleObj>
            </a:graphicData>
          </a:graphic>
        </p:graphicFrame>
        <p:graphicFrame>
          <p:nvGraphicFramePr>
            <p:cNvPr id="28680" name="Object 8"/>
            <p:cNvGraphicFramePr>
              <a:graphicFrameLocks noChangeAspect="1"/>
            </p:cNvGraphicFramePr>
            <p:nvPr/>
          </p:nvGraphicFramePr>
          <p:xfrm>
            <a:off x="2820" y="2096"/>
            <a:ext cx="344" cy="334"/>
          </p:xfrm>
          <a:graphic>
            <a:graphicData uri="http://schemas.openxmlformats.org/presentationml/2006/ole">
              <p:oleObj spid="_x0000_s28680" name="Clip" r:id="rId9" imgW="1305000" imgH="1085760" progId="MS_ClipArt_Gallery.2">
                <p:embed/>
              </p:oleObj>
            </a:graphicData>
          </a:graphic>
        </p:graphicFrame>
        <p:graphicFrame>
          <p:nvGraphicFramePr>
            <p:cNvPr id="28681" name="Object 9"/>
            <p:cNvGraphicFramePr>
              <a:graphicFrameLocks noChangeAspect="1"/>
            </p:cNvGraphicFramePr>
            <p:nvPr/>
          </p:nvGraphicFramePr>
          <p:xfrm>
            <a:off x="3230" y="2558"/>
            <a:ext cx="344" cy="334"/>
          </p:xfrm>
          <a:graphic>
            <a:graphicData uri="http://schemas.openxmlformats.org/presentationml/2006/ole">
              <p:oleObj spid="_x0000_s28681" name="Clip" r:id="rId10" imgW="1305000" imgH="1085760" progId="MS_ClipArt_Gallery.2">
                <p:embed/>
              </p:oleObj>
            </a:graphicData>
          </a:graphic>
        </p:graphicFrame>
        <p:graphicFrame>
          <p:nvGraphicFramePr>
            <p:cNvPr id="28682" name="Object 10"/>
            <p:cNvGraphicFramePr>
              <a:graphicFrameLocks noChangeAspect="1"/>
            </p:cNvGraphicFramePr>
            <p:nvPr/>
          </p:nvGraphicFramePr>
          <p:xfrm>
            <a:off x="3545" y="2951"/>
            <a:ext cx="344" cy="334"/>
          </p:xfrm>
          <a:graphic>
            <a:graphicData uri="http://schemas.openxmlformats.org/presentationml/2006/ole">
              <p:oleObj spid="_x0000_s28682" name="Clip" r:id="rId11" imgW="1305000" imgH="1085760" progId="MS_ClipArt_Gallery.2">
                <p:embed/>
              </p:oleObj>
            </a:graphicData>
          </a:graphic>
        </p:graphicFrame>
        <p:graphicFrame>
          <p:nvGraphicFramePr>
            <p:cNvPr id="28683" name="Object 11"/>
            <p:cNvGraphicFramePr>
              <a:graphicFrameLocks noChangeAspect="1"/>
            </p:cNvGraphicFramePr>
            <p:nvPr/>
          </p:nvGraphicFramePr>
          <p:xfrm>
            <a:off x="4713" y="2506"/>
            <a:ext cx="344" cy="334"/>
          </p:xfrm>
          <a:graphic>
            <a:graphicData uri="http://schemas.openxmlformats.org/presentationml/2006/ole">
              <p:oleObj spid="_x0000_s28683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28684" name="Object 12"/>
            <p:cNvGraphicFramePr>
              <a:graphicFrameLocks noChangeAspect="1"/>
            </p:cNvGraphicFramePr>
            <p:nvPr/>
          </p:nvGraphicFramePr>
          <p:xfrm>
            <a:off x="4113" y="3196"/>
            <a:ext cx="344" cy="334"/>
          </p:xfrm>
          <a:graphic>
            <a:graphicData uri="http://schemas.openxmlformats.org/presentationml/2006/ole">
              <p:oleObj spid="_x0000_s28684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28685" name="Object 13"/>
            <p:cNvGraphicFramePr>
              <a:graphicFrameLocks noChangeAspect="1"/>
            </p:cNvGraphicFramePr>
            <p:nvPr/>
          </p:nvGraphicFramePr>
          <p:xfrm>
            <a:off x="3719" y="3457"/>
            <a:ext cx="344" cy="334"/>
          </p:xfrm>
          <a:graphic>
            <a:graphicData uri="http://schemas.openxmlformats.org/presentationml/2006/ole">
              <p:oleObj spid="_x0000_s28685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28686" name="Object 14"/>
            <p:cNvGraphicFramePr>
              <a:graphicFrameLocks noChangeAspect="1"/>
            </p:cNvGraphicFramePr>
            <p:nvPr/>
          </p:nvGraphicFramePr>
          <p:xfrm>
            <a:off x="2951" y="3126"/>
            <a:ext cx="344" cy="334"/>
          </p:xfrm>
          <a:graphic>
            <a:graphicData uri="http://schemas.openxmlformats.org/presentationml/2006/ole">
              <p:oleObj spid="_x0000_s28686" name="Clip" r:id="rId15" imgW="1305000" imgH="1085760" progId="MS_ClipArt_Gallery.2">
                <p:embed/>
              </p:oleObj>
            </a:graphicData>
          </a:graphic>
        </p:graphicFrame>
        <p:pic>
          <p:nvPicPr>
            <p:cNvPr id="28697" name="Picture 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940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8" name="Picture 54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94" y="166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699" name="Picture 55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893" y="2122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0" name="Picture 56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243" y="2549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1" name="Picture 57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593" y="2976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2" name="Picture 58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3760" y="3438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3" name="Picture 59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817" y="3054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4" name="Picture 60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731" y="2085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5" name="Picture 61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2987" y="3141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pic>
          <p:nvPicPr>
            <p:cNvPr id="28706" name="Picture 62"/>
            <p:cNvPicPr>
              <a:picLocks noChangeAspect="1" noChangeArrowheads="1"/>
            </p:cNvPicPr>
            <p:nvPr/>
          </p:nvPicPr>
          <p:blipFill>
            <a:blip r:embed="rId16" cstate="print"/>
            <a:srcRect/>
            <a:stretch>
              <a:fillRect/>
            </a:stretch>
          </p:blipFill>
          <p:spPr bwMode="auto">
            <a:xfrm>
              <a:off x="4525" y="1570"/>
              <a:ext cx="297" cy="279"/>
            </a:xfrm>
            <a:prstGeom prst="rect">
              <a:avLst/>
            </a:prstGeom>
            <a:noFill/>
            <a:ln w="31750">
              <a:noFill/>
              <a:miter lim="800000"/>
              <a:headEnd/>
              <a:tailEnd/>
            </a:ln>
          </p:spPr>
        </p:pic>
        <p:sp>
          <p:nvSpPr>
            <p:cNvPr id="28707" name="Line 63"/>
            <p:cNvSpPr>
              <a:spLocks noChangeShapeType="1"/>
            </p:cNvSpPr>
            <p:nvPr/>
          </p:nvSpPr>
          <p:spPr bwMode="auto">
            <a:xfrm flipV="1">
              <a:off x="3570" y="2487"/>
              <a:ext cx="436" cy="16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8" name="Line 64"/>
            <p:cNvSpPr>
              <a:spLocks noChangeShapeType="1"/>
            </p:cNvSpPr>
            <p:nvPr/>
          </p:nvSpPr>
          <p:spPr bwMode="auto">
            <a:xfrm flipV="1">
              <a:off x="3823" y="2696"/>
              <a:ext cx="226" cy="324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09" name="Line 65"/>
            <p:cNvSpPr>
              <a:spLocks noChangeShapeType="1"/>
            </p:cNvSpPr>
            <p:nvPr/>
          </p:nvSpPr>
          <p:spPr bwMode="auto">
            <a:xfrm flipH="1" flipV="1">
              <a:off x="4267" y="2643"/>
              <a:ext cx="595" cy="456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0" name="Line 66"/>
            <p:cNvSpPr>
              <a:spLocks noChangeShapeType="1"/>
            </p:cNvSpPr>
            <p:nvPr/>
          </p:nvSpPr>
          <p:spPr bwMode="auto">
            <a:xfrm>
              <a:off x="4145" y="1781"/>
              <a:ext cx="16" cy="460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1" name="Line 67"/>
            <p:cNvSpPr>
              <a:spLocks noChangeShapeType="1"/>
            </p:cNvSpPr>
            <p:nvPr/>
          </p:nvSpPr>
          <p:spPr bwMode="auto">
            <a:xfrm flipH="1">
              <a:off x="4239" y="2237"/>
              <a:ext cx="473" cy="18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2" name="Line 68"/>
            <p:cNvSpPr>
              <a:spLocks noChangeShapeType="1"/>
            </p:cNvSpPr>
            <p:nvPr/>
          </p:nvSpPr>
          <p:spPr bwMode="auto">
            <a:xfrm>
              <a:off x="3148" y="2309"/>
              <a:ext cx="879" cy="111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3" name="Line 69"/>
            <p:cNvSpPr>
              <a:spLocks noChangeShapeType="1"/>
            </p:cNvSpPr>
            <p:nvPr/>
          </p:nvSpPr>
          <p:spPr bwMode="auto">
            <a:xfrm flipV="1">
              <a:off x="3209" y="2588"/>
              <a:ext cx="800" cy="649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4" name="Line 70"/>
            <p:cNvSpPr>
              <a:spLocks noChangeShapeType="1"/>
            </p:cNvSpPr>
            <p:nvPr/>
          </p:nvSpPr>
          <p:spPr bwMode="auto">
            <a:xfrm flipH="1">
              <a:off x="4262" y="1849"/>
              <a:ext cx="352" cy="39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5" name="Line 71"/>
            <p:cNvSpPr>
              <a:spLocks noChangeShapeType="1"/>
            </p:cNvSpPr>
            <p:nvPr/>
          </p:nvSpPr>
          <p:spPr bwMode="auto">
            <a:xfrm flipV="1">
              <a:off x="3904" y="2808"/>
              <a:ext cx="198" cy="6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6" name="Line 72"/>
            <p:cNvSpPr>
              <a:spLocks noChangeShapeType="1"/>
            </p:cNvSpPr>
            <p:nvPr/>
          </p:nvSpPr>
          <p:spPr bwMode="auto">
            <a:xfrm>
              <a:off x="3572" y="1964"/>
              <a:ext cx="416" cy="258"/>
            </a:xfrm>
            <a:prstGeom prst="line">
              <a:avLst/>
            </a:prstGeom>
            <a:noFill/>
            <a:ln w="57150">
              <a:solidFill>
                <a:srgbClr val="FF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28717" name="Line 73"/>
            <p:cNvSpPr>
              <a:spLocks noChangeShapeType="1"/>
            </p:cNvSpPr>
            <p:nvPr/>
          </p:nvSpPr>
          <p:spPr bwMode="auto">
            <a:xfrm flipH="1" flipV="1">
              <a:off x="4319" y="2514"/>
              <a:ext cx="419" cy="113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sv-SE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1604" grpId="0" build="p" autoUpdateAnimBg="0"/>
      <p:bldP spid="281605" grpId="0" autoUpdateAnimBg="0"/>
      <p:bldP spid="281606" grpId="0" autoUpdateAnimBg="0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2970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3496B1F7-2D51-4743-ADB7-C16A62BC9041}" type="slidenum">
              <a:rPr lang="en-US" smtClean="0"/>
              <a:pPr/>
              <a:t>71</a:t>
            </a:fld>
            <a:endParaRPr lang="en-US" smtClean="0"/>
          </a:p>
        </p:txBody>
      </p:sp>
      <p:sp>
        <p:nvSpPr>
          <p:cNvPr id="297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bad guys can sniff packets</a:t>
            </a:r>
          </a:p>
        </p:txBody>
      </p:sp>
      <p:sp>
        <p:nvSpPr>
          <p:cNvPr id="29703" name="Rectangle 17"/>
          <p:cNvSpPr>
            <a:spLocks noGrp="1" noChangeArrowheads="1"/>
          </p:cNvSpPr>
          <p:nvPr>
            <p:ph type="body" idx="1"/>
          </p:nvPr>
        </p:nvSpPr>
        <p:spPr>
          <a:xfrm>
            <a:off x="493713" y="1355725"/>
            <a:ext cx="8077200" cy="1484313"/>
          </a:xfrm>
          <a:noFill/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en-US" i="1" smtClean="0">
                <a:solidFill>
                  <a:srgbClr val="FF3300"/>
                </a:solidFill>
              </a:rPr>
              <a:t>Packet sniffing: </a:t>
            </a:r>
          </a:p>
          <a:p>
            <a:pPr lvl="1"/>
            <a:r>
              <a:rPr lang="en-US" smtClean="0"/>
              <a:t>broadcast media (shared Ethernet, wireless)</a:t>
            </a:r>
          </a:p>
          <a:p>
            <a:pPr lvl="1"/>
            <a:r>
              <a:rPr lang="en-US" smtClean="0"/>
              <a:t>promiscuous network interface reads/records all packets (e.g., including passwords!) passing by</a:t>
            </a:r>
          </a:p>
        </p:txBody>
      </p:sp>
      <p:graphicFrame>
        <p:nvGraphicFramePr>
          <p:cNvPr id="29698" name="Object 2"/>
          <p:cNvGraphicFramePr>
            <a:graphicFrameLocks noChangeAspect="1"/>
          </p:cNvGraphicFramePr>
          <p:nvPr/>
        </p:nvGraphicFramePr>
        <p:xfrm>
          <a:off x="6294438" y="4791075"/>
          <a:ext cx="668337" cy="530225"/>
        </p:xfrm>
        <a:graphic>
          <a:graphicData uri="http://schemas.openxmlformats.org/presentationml/2006/ole">
            <p:oleObj spid="_x0000_s29698" name="ClipArt" r:id="rId3" imgW="1305000" imgH="1085760" progId="MS_ClipArt_Gallery.2">
              <p:embed/>
            </p:oleObj>
          </a:graphicData>
        </a:graphic>
      </p:graphicFrame>
      <p:grpSp>
        <p:nvGrpSpPr>
          <p:cNvPr id="29704" name="Group 19"/>
          <p:cNvGrpSpPr>
            <a:grpSpLocks/>
          </p:cNvGrpSpPr>
          <p:nvPr/>
        </p:nvGrpSpPr>
        <p:grpSpPr bwMode="auto">
          <a:xfrm>
            <a:off x="1905000" y="3360738"/>
            <a:ext cx="384175" cy="723900"/>
            <a:chOff x="4180" y="783"/>
            <a:chExt cx="150" cy="307"/>
          </a:xfrm>
        </p:grpSpPr>
        <p:sp>
          <p:nvSpPr>
            <p:cNvPr id="29736" name="AutoShape 20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7" name="Rectangle 21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8" name="Rectangle 22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39" name="AutoShape 23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0" name="Line 24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1" name="Line 25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2" name="Rectangle 26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43" name="Rectangle 27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29705" name="Group 28"/>
          <p:cNvGrpSpPr>
            <a:grpSpLocks/>
          </p:cNvGrpSpPr>
          <p:nvPr/>
        </p:nvGrpSpPr>
        <p:grpSpPr bwMode="auto">
          <a:xfrm>
            <a:off x="2859088" y="4851400"/>
            <a:ext cx="642937" cy="328613"/>
            <a:chOff x="3600" y="219"/>
            <a:chExt cx="360" cy="175"/>
          </a:xfrm>
        </p:grpSpPr>
        <p:sp>
          <p:nvSpPr>
            <p:cNvPr id="29723" name="Oval 29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4" name="Line 30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5" name="Line 31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6" name="Rectangle 32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29727" name="Oval 33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29728" name="Group 34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29733" name="Line 35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4" name="Line 36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5" name="Line 37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29729" name="Group 38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29730" name="Line 39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1" name="Line 40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29732" name="Line 41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29699" name="Object 3"/>
          <p:cNvGraphicFramePr>
            <a:graphicFrameLocks noChangeAspect="1"/>
          </p:cNvGraphicFramePr>
          <p:nvPr/>
        </p:nvGraphicFramePr>
        <p:xfrm>
          <a:off x="4437063" y="3422650"/>
          <a:ext cx="668337" cy="530225"/>
        </p:xfrm>
        <a:graphic>
          <a:graphicData uri="http://schemas.openxmlformats.org/presentationml/2006/ole">
            <p:oleObj spid="_x0000_s29699" name="ClipArt" r:id="rId4" imgW="1305000" imgH="1085760" progId="MS_ClipArt_Gallery.2">
              <p:embed/>
            </p:oleObj>
          </a:graphicData>
        </a:graphic>
      </p:graphicFrame>
      <p:sp>
        <p:nvSpPr>
          <p:cNvPr id="29706" name="Freeform 43"/>
          <p:cNvSpPr>
            <a:spLocks/>
          </p:cNvSpPr>
          <p:nvPr/>
        </p:nvSpPr>
        <p:spPr bwMode="auto">
          <a:xfrm>
            <a:off x="2005013" y="4086225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7" name="Freeform 44"/>
          <p:cNvSpPr>
            <a:spLocks/>
          </p:cNvSpPr>
          <p:nvPr/>
        </p:nvSpPr>
        <p:spPr bwMode="auto">
          <a:xfrm>
            <a:off x="4837113" y="3956050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8" name="Line 45"/>
          <p:cNvSpPr>
            <a:spLocks noChangeShapeType="1"/>
          </p:cNvSpPr>
          <p:nvPr/>
        </p:nvSpPr>
        <p:spPr bwMode="auto">
          <a:xfrm flipV="1">
            <a:off x="3179763" y="4478338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09" name="Line 46"/>
          <p:cNvSpPr>
            <a:spLocks noChangeShapeType="1"/>
          </p:cNvSpPr>
          <p:nvPr/>
        </p:nvSpPr>
        <p:spPr bwMode="auto">
          <a:xfrm flipV="1">
            <a:off x="3198813" y="5189538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0" name="Text Box 47"/>
          <p:cNvSpPr txBox="1">
            <a:spLocks noChangeArrowheads="1"/>
          </p:cNvSpPr>
          <p:nvPr/>
        </p:nvSpPr>
        <p:spPr bwMode="auto">
          <a:xfrm>
            <a:off x="1452563" y="3375025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29711" name="Text Box 48"/>
          <p:cNvSpPr txBox="1">
            <a:spLocks noChangeArrowheads="1"/>
          </p:cNvSpPr>
          <p:nvPr/>
        </p:nvSpPr>
        <p:spPr bwMode="auto">
          <a:xfrm>
            <a:off x="6937375" y="4838700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29712" name="Text Box 49"/>
          <p:cNvSpPr txBox="1">
            <a:spLocks noChangeArrowheads="1"/>
          </p:cNvSpPr>
          <p:nvPr/>
        </p:nvSpPr>
        <p:spPr bwMode="auto">
          <a:xfrm>
            <a:off x="5046663" y="3352800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29713" name="Group 50"/>
          <p:cNvGrpSpPr>
            <a:grpSpLocks/>
          </p:cNvGrpSpPr>
          <p:nvPr/>
        </p:nvGrpSpPr>
        <p:grpSpPr bwMode="auto">
          <a:xfrm>
            <a:off x="3833813" y="4605338"/>
            <a:ext cx="2295525" cy="336550"/>
            <a:chOff x="2418" y="3342"/>
            <a:chExt cx="1446" cy="212"/>
          </a:xfrm>
        </p:grpSpPr>
        <p:sp>
          <p:nvSpPr>
            <p:cNvPr id="29718" name="Rectangle 51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19" name="Line 52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0" name="Line 53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1" name="Line 54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29722" name="Text Box 55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latin typeface="Arial" charset="0"/>
                </a:rPr>
                <a:t>src:B dest:A     payload</a:t>
              </a:r>
              <a:endParaRPr lang="en-US" sz="1600"/>
            </a:p>
          </p:txBody>
        </p:sp>
      </p:grpSp>
      <p:sp>
        <p:nvSpPr>
          <p:cNvPr id="29714" name="Freeform 56"/>
          <p:cNvSpPr>
            <a:spLocks/>
          </p:cNvSpPr>
          <p:nvPr/>
        </p:nvSpPr>
        <p:spPr bwMode="auto">
          <a:xfrm>
            <a:off x="3802063" y="4560888"/>
            <a:ext cx="2635250" cy="241300"/>
          </a:xfrm>
          <a:custGeom>
            <a:avLst/>
            <a:gdLst>
              <a:gd name="T0" fmla="*/ 2147483647 w 1660"/>
              <a:gd name="T1" fmla="*/ 2147483647 h 152"/>
              <a:gd name="T2" fmla="*/ 2147483647 w 1660"/>
              <a:gd name="T3" fmla="*/ 0 h 152"/>
              <a:gd name="T4" fmla="*/ 0 w 1660"/>
              <a:gd name="T5" fmla="*/ 2147483647 h 152"/>
              <a:gd name="T6" fmla="*/ 0 60000 65536"/>
              <a:gd name="T7" fmla="*/ 0 60000 65536"/>
              <a:gd name="T8" fmla="*/ 0 60000 65536"/>
              <a:gd name="T9" fmla="*/ 0 w 1660"/>
              <a:gd name="T10" fmla="*/ 0 h 152"/>
              <a:gd name="T11" fmla="*/ 1660 w 1660"/>
              <a:gd name="T12" fmla="*/ 152 h 15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660" h="152">
                <a:moveTo>
                  <a:pt x="1660" y="152"/>
                </a:moveTo>
                <a:lnTo>
                  <a:pt x="1660" y="0"/>
                </a:lnTo>
                <a:lnTo>
                  <a:pt x="0" y="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5" name="Line 57"/>
          <p:cNvSpPr>
            <a:spLocks noChangeShapeType="1"/>
          </p:cNvSpPr>
          <p:nvPr/>
        </p:nvSpPr>
        <p:spPr bwMode="auto">
          <a:xfrm flipV="1">
            <a:off x="4945063" y="3957638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29716" name="Rectangle 59"/>
          <p:cNvSpPr>
            <a:spLocks noChangeArrowheads="1"/>
          </p:cNvSpPr>
          <p:nvPr/>
        </p:nvSpPr>
        <p:spPr bwMode="auto">
          <a:xfrm>
            <a:off x="573088" y="5360988"/>
            <a:ext cx="77724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Char char="v"/>
            </a:pPr>
            <a:r>
              <a:rPr lang="en-US">
                <a:latin typeface="Comic Sans MS" pitchFamily="66" charset="0"/>
              </a:rPr>
              <a:t>Wireshark software used for end-of-chapter labs is a (free) packet-sniffer</a:t>
            </a:r>
          </a:p>
          <a:p>
            <a:pPr marL="742950" lvl="1" indent="-285750">
              <a:spcBef>
                <a:spcPct val="20000"/>
              </a:spcBef>
              <a:buClr>
                <a:schemeClr val="accent2"/>
              </a:buClr>
              <a:buSzPct val="75000"/>
              <a:buFont typeface="Wingdings" pitchFamily="2" charset="2"/>
              <a:buNone/>
            </a:pPr>
            <a:endParaRPr lang="en-US">
              <a:latin typeface="Comic Sans MS" pitchFamily="66" charset="0"/>
            </a:endParaRPr>
          </a:p>
        </p:txBody>
      </p:sp>
      <p:pic>
        <p:nvPicPr>
          <p:cNvPr id="29717" name="Picture 60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37075" y="34194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072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DBE17A58-5997-4031-95DE-B2F220381B29}" type="slidenum">
              <a:rPr lang="en-US" smtClean="0"/>
              <a:pPr/>
              <a:t>72</a:t>
            </a:fld>
            <a:endParaRPr lang="en-US" smtClean="0"/>
          </a:p>
        </p:txBody>
      </p:sp>
      <p:sp>
        <p:nvSpPr>
          <p:cNvPr id="307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bad guys can use false source addresses</a:t>
            </a:r>
          </a:p>
        </p:txBody>
      </p:sp>
      <p:sp>
        <p:nvSpPr>
          <p:cNvPr id="307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558925"/>
            <a:ext cx="8077200" cy="1484313"/>
          </a:xfrm>
          <a:noFill/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IP spoofing: </a:t>
            </a:r>
            <a:r>
              <a:rPr lang="en-US" sz="2400" smtClean="0"/>
              <a:t>send packet with false source address</a:t>
            </a: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6411913" y="3695700"/>
          <a:ext cx="668337" cy="530225"/>
        </p:xfrm>
        <a:graphic>
          <a:graphicData uri="http://schemas.openxmlformats.org/presentationml/2006/ole">
            <p:oleObj spid="_x0000_s30722" name="ClipArt" r:id="rId3" imgW="1305000" imgH="1085760" progId="MS_ClipArt_Gallery.2">
              <p:embed/>
            </p:oleObj>
          </a:graphicData>
        </a:graphic>
      </p:graphicFrame>
      <p:grpSp>
        <p:nvGrpSpPr>
          <p:cNvPr id="30728" name="Group 46"/>
          <p:cNvGrpSpPr>
            <a:grpSpLocks/>
          </p:cNvGrpSpPr>
          <p:nvPr/>
        </p:nvGrpSpPr>
        <p:grpSpPr bwMode="auto">
          <a:xfrm>
            <a:off x="2022475" y="2265363"/>
            <a:ext cx="384175" cy="723900"/>
            <a:chOff x="4180" y="783"/>
            <a:chExt cx="150" cy="307"/>
          </a:xfrm>
        </p:grpSpPr>
        <p:sp>
          <p:nvSpPr>
            <p:cNvPr id="30758" name="AutoShape 47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59" name="Rectangle 48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0" name="Rectangle 49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1" name="AutoShape 50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2" name="Line 51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3" name="Line 52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4" name="Rectangle 53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65" name="Rectangle 54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0729" name="Group 55"/>
          <p:cNvGrpSpPr>
            <a:grpSpLocks/>
          </p:cNvGrpSpPr>
          <p:nvPr/>
        </p:nvGrpSpPr>
        <p:grpSpPr bwMode="auto">
          <a:xfrm>
            <a:off x="2976563" y="3756025"/>
            <a:ext cx="642937" cy="328613"/>
            <a:chOff x="3600" y="219"/>
            <a:chExt cx="360" cy="175"/>
          </a:xfrm>
        </p:grpSpPr>
        <p:sp>
          <p:nvSpPr>
            <p:cNvPr id="30745" name="Oval 56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6" name="Line 57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7" name="Line 58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8" name="Rectangle 59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0749" name="Oval 60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0750" name="Group 61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0755" name="Line 62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6" name="Line 63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7" name="Line 64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0751" name="Group 65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0752" name="Line 66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3" name="Line 67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0754" name="Line 68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0723" name="Object 3"/>
          <p:cNvGraphicFramePr>
            <a:graphicFrameLocks noChangeAspect="1"/>
          </p:cNvGraphicFramePr>
          <p:nvPr/>
        </p:nvGraphicFramePr>
        <p:xfrm>
          <a:off x="4554538" y="2327275"/>
          <a:ext cx="668337" cy="530225"/>
        </p:xfrm>
        <a:graphic>
          <a:graphicData uri="http://schemas.openxmlformats.org/presentationml/2006/ole">
            <p:oleObj spid="_x0000_s30723" name="ClipArt" r:id="rId4" imgW="1305000" imgH="1085760" progId="MS_ClipArt_Gallery.2">
              <p:embed/>
            </p:oleObj>
          </a:graphicData>
        </a:graphic>
      </p:graphicFrame>
      <p:sp>
        <p:nvSpPr>
          <p:cNvPr id="30730" name="Freeform 70"/>
          <p:cNvSpPr>
            <a:spLocks/>
          </p:cNvSpPr>
          <p:nvPr/>
        </p:nvSpPr>
        <p:spPr bwMode="auto">
          <a:xfrm>
            <a:off x="2122488" y="2990850"/>
            <a:ext cx="4587875" cy="728663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1" name="Freeform 71"/>
          <p:cNvSpPr>
            <a:spLocks/>
          </p:cNvSpPr>
          <p:nvPr/>
        </p:nvSpPr>
        <p:spPr bwMode="auto">
          <a:xfrm>
            <a:off x="4954588" y="2860675"/>
            <a:ext cx="4762" cy="522288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2" name="Line 72"/>
          <p:cNvSpPr>
            <a:spLocks noChangeShapeType="1"/>
          </p:cNvSpPr>
          <p:nvPr/>
        </p:nvSpPr>
        <p:spPr bwMode="auto">
          <a:xfrm flipV="1">
            <a:off x="3297238" y="3382963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3" name="Line 73"/>
          <p:cNvSpPr>
            <a:spLocks noChangeShapeType="1"/>
          </p:cNvSpPr>
          <p:nvPr/>
        </p:nvSpPr>
        <p:spPr bwMode="auto">
          <a:xfrm flipV="1">
            <a:off x="3316288" y="4094163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0734" name="Text Box 74"/>
          <p:cNvSpPr txBox="1">
            <a:spLocks noChangeArrowheads="1"/>
          </p:cNvSpPr>
          <p:nvPr/>
        </p:nvSpPr>
        <p:spPr bwMode="auto">
          <a:xfrm>
            <a:off x="1570038" y="2279650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0735" name="Text Box 75"/>
          <p:cNvSpPr txBox="1">
            <a:spLocks noChangeArrowheads="1"/>
          </p:cNvSpPr>
          <p:nvPr/>
        </p:nvSpPr>
        <p:spPr bwMode="auto">
          <a:xfrm>
            <a:off x="7054850" y="3743325"/>
            <a:ext cx="3762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0736" name="Text Box 76"/>
          <p:cNvSpPr txBox="1">
            <a:spLocks noChangeArrowheads="1"/>
          </p:cNvSpPr>
          <p:nvPr/>
        </p:nvSpPr>
        <p:spPr bwMode="auto">
          <a:xfrm>
            <a:off x="5164138" y="22574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sp>
        <p:nvSpPr>
          <p:cNvPr id="30737" name="Freeform 77"/>
          <p:cNvSpPr>
            <a:spLocks/>
          </p:cNvSpPr>
          <p:nvPr/>
        </p:nvSpPr>
        <p:spPr bwMode="auto">
          <a:xfrm>
            <a:off x="2132013" y="2838450"/>
            <a:ext cx="2967037" cy="704850"/>
          </a:xfrm>
          <a:custGeom>
            <a:avLst/>
            <a:gdLst>
              <a:gd name="T0" fmla="*/ 2147483647 w 1869"/>
              <a:gd name="T1" fmla="*/ 0 h 444"/>
              <a:gd name="T2" fmla="*/ 2147483647 w 1869"/>
              <a:gd name="T3" fmla="*/ 2147483647 h 444"/>
              <a:gd name="T4" fmla="*/ 0 w 1869"/>
              <a:gd name="T5" fmla="*/ 2147483647 h 444"/>
              <a:gd name="T6" fmla="*/ 0 60000 65536"/>
              <a:gd name="T7" fmla="*/ 0 60000 65536"/>
              <a:gd name="T8" fmla="*/ 0 60000 65536"/>
              <a:gd name="T9" fmla="*/ 0 w 1869"/>
              <a:gd name="T10" fmla="*/ 0 h 444"/>
              <a:gd name="T11" fmla="*/ 1869 w 1869"/>
              <a:gd name="T12" fmla="*/ 444 h 444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1869" h="444">
                <a:moveTo>
                  <a:pt x="1869" y="0"/>
                </a:moveTo>
                <a:lnTo>
                  <a:pt x="1869" y="444"/>
                </a:lnTo>
                <a:lnTo>
                  <a:pt x="0" y="444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30738" name="Group 78"/>
          <p:cNvGrpSpPr>
            <a:grpSpLocks/>
          </p:cNvGrpSpPr>
          <p:nvPr/>
        </p:nvGrpSpPr>
        <p:grpSpPr bwMode="auto">
          <a:xfrm>
            <a:off x="2598738" y="3321050"/>
            <a:ext cx="2295525" cy="336550"/>
            <a:chOff x="2418" y="3342"/>
            <a:chExt cx="1446" cy="212"/>
          </a:xfrm>
        </p:grpSpPr>
        <p:sp>
          <p:nvSpPr>
            <p:cNvPr id="30740" name="Rectangle 79"/>
            <p:cNvSpPr>
              <a:spLocks noChangeArrowheads="1"/>
            </p:cNvSpPr>
            <p:nvPr/>
          </p:nvSpPr>
          <p:spPr bwMode="auto">
            <a:xfrm>
              <a:off x="2463" y="3366"/>
              <a:ext cx="1356" cy="174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1" name="Line 80"/>
            <p:cNvSpPr>
              <a:spLocks noChangeShapeType="1"/>
            </p:cNvSpPr>
            <p:nvPr/>
          </p:nvSpPr>
          <p:spPr bwMode="auto">
            <a:xfrm>
              <a:off x="2784" y="3372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2" name="Line 81"/>
            <p:cNvSpPr>
              <a:spLocks noChangeShapeType="1"/>
            </p:cNvSpPr>
            <p:nvPr/>
          </p:nvSpPr>
          <p:spPr bwMode="auto">
            <a:xfrm>
              <a:off x="3186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3" name="Line 82"/>
            <p:cNvSpPr>
              <a:spLocks noChangeShapeType="1"/>
            </p:cNvSpPr>
            <p:nvPr/>
          </p:nvSpPr>
          <p:spPr bwMode="auto">
            <a:xfrm>
              <a:off x="3321" y="3375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0744" name="Text Box 83"/>
            <p:cNvSpPr txBox="1">
              <a:spLocks noChangeArrowheads="1"/>
            </p:cNvSpPr>
            <p:nvPr/>
          </p:nvSpPr>
          <p:spPr bwMode="auto">
            <a:xfrm>
              <a:off x="2418" y="3342"/>
              <a:ext cx="1446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en-US" sz="1600">
                  <a:solidFill>
                    <a:srgbClr val="FF0000"/>
                  </a:solidFill>
                  <a:latin typeface="Arial" charset="0"/>
                </a:rPr>
                <a:t>src:B</a:t>
              </a:r>
              <a:r>
                <a:rPr lang="en-US" sz="1600">
                  <a:latin typeface="Arial" charset="0"/>
                </a:rPr>
                <a:t> dest:A     payload</a:t>
              </a:r>
              <a:endParaRPr lang="en-US" sz="1600"/>
            </a:p>
          </p:txBody>
        </p:sp>
      </p:grpSp>
      <p:pic>
        <p:nvPicPr>
          <p:cNvPr id="30739" name="Picture 8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0" y="23526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3174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C66AD75E-1133-448D-8124-98128619426C}" type="slidenum">
              <a:rPr lang="en-US" smtClean="0"/>
              <a:pPr/>
              <a:t>73</a:t>
            </a:fld>
            <a:endParaRPr lang="en-US" smtClean="0"/>
          </a:p>
        </p:txBody>
      </p:sp>
      <p:sp>
        <p:nvSpPr>
          <p:cNvPr id="317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The bad guys can record and playback</a:t>
            </a:r>
          </a:p>
        </p:txBody>
      </p:sp>
      <p:sp>
        <p:nvSpPr>
          <p:cNvPr id="317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3713" y="1731963"/>
            <a:ext cx="8077200" cy="1484312"/>
          </a:xfrm>
          <a:noFill/>
        </p:spPr>
        <p:txBody>
          <a:bodyPr/>
          <a:lstStyle/>
          <a:p>
            <a:r>
              <a:rPr lang="en-US" i="1" smtClean="0">
                <a:solidFill>
                  <a:srgbClr val="FF3300"/>
                </a:solidFill>
              </a:rPr>
              <a:t>record-and-playback</a:t>
            </a:r>
            <a:r>
              <a:rPr lang="en-US" sz="2400" smtClean="0"/>
              <a:t>: sniff sensitive info (e.g., password), and use later</a:t>
            </a:r>
          </a:p>
          <a:p>
            <a:pPr lvl="1"/>
            <a:r>
              <a:rPr lang="en-US" smtClean="0"/>
              <a:t>password holder </a:t>
            </a:r>
            <a:r>
              <a:rPr lang="en-US" i="1" smtClean="0"/>
              <a:t>is </a:t>
            </a:r>
            <a:r>
              <a:rPr lang="en-US" smtClean="0"/>
              <a:t>that user from system point of view</a:t>
            </a:r>
          </a:p>
        </p:txBody>
      </p:sp>
      <p:graphicFrame>
        <p:nvGraphicFramePr>
          <p:cNvPr id="31746" name="Object 2"/>
          <p:cNvGraphicFramePr>
            <a:graphicFrameLocks noChangeAspect="1"/>
          </p:cNvGraphicFramePr>
          <p:nvPr/>
        </p:nvGraphicFramePr>
        <p:xfrm>
          <a:off x="6099175" y="5414963"/>
          <a:ext cx="668338" cy="530225"/>
        </p:xfrm>
        <a:graphic>
          <a:graphicData uri="http://schemas.openxmlformats.org/presentationml/2006/ole">
            <p:oleObj spid="_x0000_s31746" name="ClipArt" r:id="rId3" imgW="1305000" imgH="1085760" progId="MS_ClipArt_Gallery.2">
              <p:embed/>
            </p:oleObj>
          </a:graphicData>
        </a:graphic>
      </p:graphicFrame>
      <p:grpSp>
        <p:nvGrpSpPr>
          <p:cNvPr id="31752" name="Group 44"/>
          <p:cNvGrpSpPr>
            <a:grpSpLocks/>
          </p:cNvGrpSpPr>
          <p:nvPr/>
        </p:nvGrpSpPr>
        <p:grpSpPr bwMode="auto">
          <a:xfrm>
            <a:off x="1709738" y="3984625"/>
            <a:ext cx="384175" cy="723900"/>
            <a:chOff x="4180" y="783"/>
            <a:chExt cx="150" cy="307"/>
          </a:xfrm>
        </p:grpSpPr>
        <p:sp>
          <p:nvSpPr>
            <p:cNvPr id="31784" name="AutoShape 45"/>
            <p:cNvSpPr>
              <a:spLocks noChangeArrowheads="1"/>
            </p:cNvSpPr>
            <p:nvPr/>
          </p:nvSpPr>
          <p:spPr bwMode="auto">
            <a:xfrm>
              <a:off x="4180" y="1019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5" name="Rectangle 46"/>
            <p:cNvSpPr>
              <a:spLocks noChangeArrowheads="1"/>
            </p:cNvSpPr>
            <p:nvPr/>
          </p:nvSpPr>
          <p:spPr bwMode="auto">
            <a:xfrm>
              <a:off x="4256" y="785"/>
              <a:ext cx="69" cy="236"/>
            </a:xfrm>
            <a:prstGeom prst="rect">
              <a:avLst/>
            </a:prstGeom>
            <a:solidFill>
              <a:srgbClr val="33CCCC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6" name="Rectangle 47"/>
            <p:cNvSpPr>
              <a:spLocks noChangeArrowheads="1"/>
            </p:cNvSpPr>
            <p:nvPr/>
          </p:nvSpPr>
          <p:spPr bwMode="auto">
            <a:xfrm>
              <a:off x="4181" y="852"/>
              <a:ext cx="95" cy="236"/>
            </a:xfrm>
            <a:prstGeom prst="rect">
              <a:avLst/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7" name="AutoShape 48"/>
            <p:cNvSpPr>
              <a:spLocks noChangeArrowheads="1"/>
            </p:cNvSpPr>
            <p:nvPr/>
          </p:nvSpPr>
          <p:spPr bwMode="auto">
            <a:xfrm>
              <a:off x="4180" y="783"/>
              <a:ext cx="150" cy="71"/>
            </a:xfrm>
            <a:prstGeom prst="parallelogram">
              <a:avLst>
                <a:gd name="adj" fmla="val 81387"/>
              </a:avLst>
            </a:prstGeom>
            <a:solidFill>
              <a:srgbClr val="33CC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8" name="Line 49"/>
            <p:cNvSpPr>
              <a:spLocks noChangeShapeType="1"/>
            </p:cNvSpPr>
            <p:nvPr/>
          </p:nvSpPr>
          <p:spPr bwMode="auto">
            <a:xfrm>
              <a:off x="4330" y="788"/>
              <a:ext cx="0" cy="23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89" name="Line 50"/>
            <p:cNvSpPr>
              <a:spLocks noChangeShapeType="1"/>
            </p:cNvSpPr>
            <p:nvPr/>
          </p:nvSpPr>
          <p:spPr bwMode="auto">
            <a:xfrm flipH="1">
              <a:off x="4276" y="1019"/>
              <a:ext cx="54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0" name="Rectangle 51"/>
            <p:cNvSpPr>
              <a:spLocks noChangeArrowheads="1"/>
            </p:cNvSpPr>
            <p:nvPr/>
          </p:nvSpPr>
          <p:spPr bwMode="auto">
            <a:xfrm>
              <a:off x="4193" y="883"/>
              <a:ext cx="63" cy="136"/>
            </a:xfrm>
            <a:prstGeom prst="rect">
              <a:avLst/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91" name="Rectangle 52"/>
            <p:cNvSpPr>
              <a:spLocks noChangeArrowheads="1"/>
            </p:cNvSpPr>
            <p:nvPr/>
          </p:nvSpPr>
          <p:spPr bwMode="auto">
            <a:xfrm>
              <a:off x="4202" y="924"/>
              <a:ext cx="48" cy="4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31753" name="Group 53"/>
          <p:cNvGrpSpPr>
            <a:grpSpLocks/>
          </p:cNvGrpSpPr>
          <p:nvPr/>
        </p:nvGrpSpPr>
        <p:grpSpPr bwMode="auto">
          <a:xfrm>
            <a:off x="2663825" y="5475288"/>
            <a:ext cx="642938" cy="328612"/>
            <a:chOff x="3600" y="219"/>
            <a:chExt cx="360" cy="175"/>
          </a:xfrm>
        </p:grpSpPr>
        <p:sp>
          <p:nvSpPr>
            <p:cNvPr id="31771" name="Oval 54"/>
            <p:cNvSpPr>
              <a:spLocks noChangeArrowheads="1"/>
            </p:cNvSpPr>
            <p:nvPr/>
          </p:nvSpPr>
          <p:spPr bwMode="auto">
            <a:xfrm>
              <a:off x="3603" y="297"/>
              <a:ext cx="357" cy="97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2" name="Line 55"/>
            <p:cNvSpPr>
              <a:spLocks noChangeShapeType="1"/>
            </p:cNvSpPr>
            <p:nvPr/>
          </p:nvSpPr>
          <p:spPr bwMode="auto">
            <a:xfrm>
              <a:off x="3603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3" name="Line 56"/>
            <p:cNvSpPr>
              <a:spLocks noChangeShapeType="1"/>
            </p:cNvSpPr>
            <p:nvPr/>
          </p:nvSpPr>
          <p:spPr bwMode="auto">
            <a:xfrm>
              <a:off x="3960" y="289"/>
              <a:ext cx="0" cy="6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4" name="Rectangle 57"/>
            <p:cNvSpPr>
              <a:spLocks noChangeArrowheads="1"/>
            </p:cNvSpPr>
            <p:nvPr/>
          </p:nvSpPr>
          <p:spPr bwMode="auto">
            <a:xfrm>
              <a:off x="3603" y="289"/>
              <a:ext cx="354" cy="59"/>
            </a:xfrm>
            <a:prstGeom prst="rect">
              <a:avLst/>
            </a:prstGeom>
            <a:solidFill>
              <a:schemeClr val="hlink"/>
            </a:solidFill>
            <a:ln w="12700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/>
            </a:p>
          </p:txBody>
        </p:sp>
        <p:sp>
          <p:nvSpPr>
            <p:cNvPr id="31775" name="Oval 58"/>
            <p:cNvSpPr>
              <a:spLocks noChangeArrowheads="1"/>
            </p:cNvSpPr>
            <p:nvPr/>
          </p:nvSpPr>
          <p:spPr bwMode="auto">
            <a:xfrm>
              <a:off x="3600" y="219"/>
              <a:ext cx="357" cy="113"/>
            </a:xfrm>
            <a:prstGeom prst="ellipse">
              <a:avLst/>
            </a:prstGeom>
            <a:solidFill>
              <a:schemeClr val="hlink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31776" name="Group 59"/>
            <p:cNvGrpSpPr>
              <a:grpSpLocks/>
            </p:cNvGrpSpPr>
            <p:nvPr/>
          </p:nvGrpSpPr>
          <p:grpSpPr bwMode="auto">
            <a:xfrm>
              <a:off x="3686" y="244"/>
              <a:ext cx="177" cy="66"/>
              <a:chOff x="2848" y="848"/>
              <a:chExt cx="140" cy="98"/>
            </a:xfrm>
          </p:grpSpPr>
          <p:sp>
            <p:nvSpPr>
              <p:cNvPr id="31781" name="Line 60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2" name="Line 61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3" name="Line 62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grpSp>
          <p:nvGrpSpPr>
            <p:cNvPr id="31777" name="Group 63"/>
            <p:cNvGrpSpPr>
              <a:grpSpLocks/>
            </p:cNvGrpSpPr>
            <p:nvPr/>
          </p:nvGrpSpPr>
          <p:grpSpPr bwMode="auto">
            <a:xfrm flipV="1">
              <a:off x="3686" y="243"/>
              <a:ext cx="177" cy="66"/>
              <a:chOff x="2848" y="848"/>
              <a:chExt cx="140" cy="98"/>
            </a:xfrm>
          </p:grpSpPr>
          <p:sp>
            <p:nvSpPr>
              <p:cNvPr id="31778" name="Line 64"/>
              <p:cNvSpPr>
                <a:spLocks noChangeShapeType="1"/>
              </p:cNvSpPr>
              <p:nvPr/>
            </p:nvSpPr>
            <p:spPr bwMode="auto">
              <a:xfrm flipV="1">
                <a:off x="2848" y="848"/>
                <a:ext cx="50" cy="2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79" name="Line 65"/>
              <p:cNvSpPr>
                <a:spLocks noChangeShapeType="1"/>
              </p:cNvSpPr>
              <p:nvPr/>
            </p:nvSpPr>
            <p:spPr bwMode="auto">
              <a:xfrm>
                <a:off x="2944" y="946"/>
                <a:ext cx="44" cy="0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31780" name="Line 66"/>
              <p:cNvSpPr>
                <a:spLocks noChangeShapeType="1"/>
              </p:cNvSpPr>
              <p:nvPr/>
            </p:nvSpPr>
            <p:spPr bwMode="auto">
              <a:xfrm>
                <a:off x="2894" y="850"/>
                <a:ext cx="52" cy="9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aphicFrame>
        <p:nvGraphicFramePr>
          <p:cNvPr id="31747" name="Object 3"/>
          <p:cNvGraphicFramePr>
            <a:graphicFrameLocks noChangeAspect="1"/>
          </p:cNvGraphicFramePr>
          <p:nvPr/>
        </p:nvGraphicFramePr>
        <p:xfrm>
          <a:off x="4241800" y="4046538"/>
          <a:ext cx="668338" cy="530225"/>
        </p:xfrm>
        <a:graphic>
          <a:graphicData uri="http://schemas.openxmlformats.org/presentationml/2006/ole">
            <p:oleObj spid="_x0000_s31747" name="ClipArt" r:id="rId4" imgW="1305000" imgH="1085760" progId="MS_ClipArt_Gallery.2">
              <p:embed/>
            </p:oleObj>
          </a:graphicData>
        </a:graphic>
      </p:graphicFrame>
      <p:sp>
        <p:nvSpPr>
          <p:cNvPr id="31754" name="Freeform 68"/>
          <p:cNvSpPr>
            <a:spLocks/>
          </p:cNvSpPr>
          <p:nvPr/>
        </p:nvSpPr>
        <p:spPr bwMode="auto">
          <a:xfrm>
            <a:off x="1809750" y="4710113"/>
            <a:ext cx="4587875" cy="728662"/>
          </a:xfrm>
          <a:custGeom>
            <a:avLst/>
            <a:gdLst>
              <a:gd name="T0" fmla="*/ 2147483647 w 2620"/>
              <a:gd name="T1" fmla="*/ 0 h 459"/>
              <a:gd name="T2" fmla="*/ 0 w 2620"/>
              <a:gd name="T3" fmla="*/ 2147483647 h 459"/>
              <a:gd name="T4" fmla="*/ 2147483647 w 2620"/>
              <a:gd name="T5" fmla="*/ 2147483647 h 459"/>
              <a:gd name="T6" fmla="*/ 2147483647 w 2620"/>
              <a:gd name="T7" fmla="*/ 2147483647 h 459"/>
              <a:gd name="T8" fmla="*/ 0 60000 65536"/>
              <a:gd name="T9" fmla="*/ 0 60000 65536"/>
              <a:gd name="T10" fmla="*/ 0 60000 65536"/>
              <a:gd name="T11" fmla="*/ 0 60000 65536"/>
              <a:gd name="T12" fmla="*/ 0 w 2620"/>
              <a:gd name="T13" fmla="*/ 0 h 459"/>
              <a:gd name="T14" fmla="*/ 2620 w 2620"/>
              <a:gd name="T15" fmla="*/ 459 h 459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620" h="459">
                <a:moveTo>
                  <a:pt x="2" y="0"/>
                </a:moveTo>
                <a:lnTo>
                  <a:pt x="0" y="253"/>
                </a:lnTo>
                <a:lnTo>
                  <a:pt x="2620" y="253"/>
                </a:lnTo>
                <a:lnTo>
                  <a:pt x="2620" y="459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5" name="Freeform 69"/>
          <p:cNvSpPr>
            <a:spLocks/>
          </p:cNvSpPr>
          <p:nvPr/>
        </p:nvSpPr>
        <p:spPr bwMode="auto">
          <a:xfrm>
            <a:off x="4641850" y="4579938"/>
            <a:ext cx="4763" cy="522287"/>
          </a:xfrm>
          <a:custGeom>
            <a:avLst/>
            <a:gdLst>
              <a:gd name="T0" fmla="*/ 0 w 3"/>
              <a:gd name="T1" fmla="*/ 2147483647 h 329"/>
              <a:gd name="T2" fmla="*/ 2147483647 w 3"/>
              <a:gd name="T3" fmla="*/ 0 h 329"/>
              <a:gd name="T4" fmla="*/ 0 60000 65536"/>
              <a:gd name="T5" fmla="*/ 0 60000 65536"/>
              <a:gd name="T6" fmla="*/ 0 w 3"/>
              <a:gd name="T7" fmla="*/ 0 h 329"/>
              <a:gd name="T8" fmla="*/ 3 w 3"/>
              <a:gd name="T9" fmla="*/ 329 h 329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3" h="329">
                <a:moveTo>
                  <a:pt x="0" y="329"/>
                </a:moveTo>
                <a:lnTo>
                  <a:pt x="3" y="0"/>
                </a:ln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6" name="Line 70"/>
          <p:cNvSpPr>
            <a:spLocks noChangeShapeType="1"/>
          </p:cNvSpPr>
          <p:nvPr/>
        </p:nvSpPr>
        <p:spPr bwMode="auto">
          <a:xfrm flipV="1">
            <a:off x="2984500" y="5102225"/>
            <a:ext cx="0" cy="37465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7" name="Line 71"/>
          <p:cNvSpPr>
            <a:spLocks noChangeShapeType="1"/>
          </p:cNvSpPr>
          <p:nvPr/>
        </p:nvSpPr>
        <p:spPr bwMode="auto">
          <a:xfrm flipV="1">
            <a:off x="3003550" y="5813425"/>
            <a:ext cx="0" cy="2413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58" name="Text Box 72"/>
          <p:cNvSpPr txBox="1">
            <a:spLocks noChangeArrowheads="1"/>
          </p:cNvSpPr>
          <p:nvPr/>
        </p:nvSpPr>
        <p:spPr bwMode="auto">
          <a:xfrm>
            <a:off x="1257300" y="3998913"/>
            <a:ext cx="406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A</a:t>
            </a:r>
            <a:endParaRPr lang="en-US"/>
          </a:p>
        </p:txBody>
      </p:sp>
      <p:sp>
        <p:nvSpPr>
          <p:cNvPr id="31759" name="Text Box 73"/>
          <p:cNvSpPr txBox="1">
            <a:spLocks noChangeArrowheads="1"/>
          </p:cNvSpPr>
          <p:nvPr/>
        </p:nvSpPr>
        <p:spPr bwMode="auto">
          <a:xfrm>
            <a:off x="6742113" y="5462588"/>
            <a:ext cx="37623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B</a:t>
            </a:r>
            <a:endParaRPr lang="en-US"/>
          </a:p>
        </p:txBody>
      </p:sp>
      <p:sp>
        <p:nvSpPr>
          <p:cNvPr id="31760" name="Text Box 74"/>
          <p:cNvSpPr txBox="1">
            <a:spLocks noChangeArrowheads="1"/>
          </p:cNvSpPr>
          <p:nvPr/>
        </p:nvSpPr>
        <p:spPr bwMode="auto">
          <a:xfrm>
            <a:off x="4365625" y="3616325"/>
            <a:ext cx="3683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>
                <a:latin typeface="Comic Sans MS" pitchFamily="66" charset="0"/>
              </a:rPr>
              <a:t>C</a:t>
            </a:r>
            <a:endParaRPr lang="en-US"/>
          </a:p>
        </p:txBody>
      </p:sp>
      <p:grpSp>
        <p:nvGrpSpPr>
          <p:cNvPr id="31761" name="Group 84"/>
          <p:cNvGrpSpPr>
            <a:grpSpLocks/>
          </p:cNvGrpSpPr>
          <p:nvPr/>
        </p:nvGrpSpPr>
        <p:grpSpPr bwMode="auto">
          <a:xfrm>
            <a:off x="4800600" y="4795838"/>
            <a:ext cx="3538538" cy="290512"/>
            <a:chOff x="3114" y="3021"/>
            <a:chExt cx="2229" cy="183"/>
          </a:xfrm>
        </p:grpSpPr>
        <p:sp>
          <p:nvSpPr>
            <p:cNvPr id="31767" name="Rectangle 76"/>
            <p:cNvSpPr>
              <a:spLocks noChangeArrowheads="1"/>
            </p:cNvSpPr>
            <p:nvPr/>
          </p:nvSpPr>
          <p:spPr bwMode="auto">
            <a:xfrm>
              <a:off x="3114" y="3021"/>
              <a:ext cx="2229" cy="183"/>
            </a:xfrm>
            <a:prstGeom prst="rect">
              <a:avLst/>
            </a:prstGeom>
            <a:solidFill>
              <a:srgbClr val="FFFFFF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8" name="Line 77"/>
            <p:cNvSpPr>
              <a:spLocks noChangeShapeType="1"/>
            </p:cNvSpPr>
            <p:nvPr/>
          </p:nvSpPr>
          <p:spPr bwMode="auto">
            <a:xfrm>
              <a:off x="3435" y="3027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69" name="Line 78"/>
            <p:cNvSpPr>
              <a:spLocks noChangeShapeType="1"/>
            </p:cNvSpPr>
            <p:nvPr/>
          </p:nvSpPr>
          <p:spPr bwMode="auto">
            <a:xfrm>
              <a:off x="3837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31770" name="Line 79"/>
            <p:cNvSpPr>
              <a:spLocks noChangeShapeType="1"/>
            </p:cNvSpPr>
            <p:nvPr/>
          </p:nvSpPr>
          <p:spPr bwMode="auto">
            <a:xfrm>
              <a:off x="3972" y="3030"/>
              <a:ext cx="0" cy="16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31762" name="Text Box 80"/>
          <p:cNvSpPr txBox="1">
            <a:spLocks noChangeArrowheads="1"/>
          </p:cNvSpPr>
          <p:nvPr/>
        </p:nvSpPr>
        <p:spPr bwMode="auto">
          <a:xfrm>
            <a:off x="4727575" y="4772025"/>
            <a:ext cx="38608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600">
                <a:latin typeface="Arial" charset="0"/>
              </a:rPr>
              <a:t>src:B dest:A     user: B; password: foo</a:t>
            </a:r>
            <a:endParaRPr lang="en-US" sz="1600"/>
          </a:p>
        </p:txBody>
      </p:sp>
      <p:sp>
        <p:nvSpPr>
          <p:cNvPr id="31763" name="Freeform 81"/>
          <p:cNvSpPr>
            <a:spLocks/>
          </p:cNvSpPr>
          <p:nvPr/>
        </p:nvSpPr>
        <p:spPr bwMode="auto">
          <a:xfrm>
            <a:off x="1731963" y="4751388"/>
            <a:ext cx="4510087" cy="674687"/>
          </a:xfrm>
          <a:custGeom>
            <a:avLst/>
            <a:gdLst>
              <a:gd name="T0" fmla="*/ 2147483647 w 2841"/>
              <a:gd name="T1" fmla="*/ 2147483647 h 425"/>
              <a:gd name="T2" fmla="*/ 2147483647 w 2841"/>
              <a:gd name="T3" fmla="*/ 2147483647 h 425"/>
              <a:gd name="T4" fmla="*/ 0 w 2841"/>
              <a:gd name="T5" fmla="*/ 2147483647 h 425"/>
              <a:gd name="T6" fmla="*/ 0 w 2841"/>
              <a:gd name="T7" fmla="*/ 0 h 425"/>
              <a:gd name="T8" fmla="*/ 0 60000 65536"/>
              <a:gd name="T9" fmla="*/ 0 60000 65536"/>
              <a:gd name="T10" fmla="*/ 0 60000 65536"/>
              <a:gd name="T11" fmla="*/ 0 60000 65536"/>
              <a:gd name="T12" fmla="*/ 0 w 2841"/>
              <a:gd name="T13" fmla="*/ 0 h 425"/>
              <a:gd name="T14" fmla="*/ 2841 w 2841"/>
              <a:gd name="T15" fmla="*/ 425 h 42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841" h="425">
                <a:moveTo>
                  <a:pt x="2841" y="425"/>
                </a:moveTo>
                <a:lnTo>
                  <a:pt x="2841" y="273"/>
                </a:lnTo>
                <a:lnTo>
                  <a:pt x="0" y="271"/>
                </a:lnTo>
                <a:lnTo>
                  <a:pt x="0" y="0"/>
                </a:lnTo>
              </a:path>
            </a:pathLst>
          </a:cu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31764" name="Line 82"/>
          <p:cNvSpPr>
            <a:spLocks noChangeShapeType="1"/>
          </p:cNvSpPr>
          <p:nvPr/>
        </p:nvSpPr>
        <p:spPr bwMode="auto">
          <a:xfrm flipV="1">
            <a:off x="4749800" y="4581525"/>
            <a:ext cx="0" cy="60325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sv-SE"/>
          </a:p>
        </p:txBody>
      </p:sp>
      <p:pic>
        <p:nvPicPr>
          <p:cNvPr id="31765" name="Picture 8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6100" y="4029075"/>
            <a:ext cx="471488" cy="442913"/>
          </a:xfrm>
          <a:prstGeom prst="rect">
            <a:avLst/>
          </a:prstGeom>
          <a:noFill/>
          <a:ln w="31750">
            <a:noFill/>
            <a:miter lim="800000"/>
            <a:headEnd/>
            <a:tailEnd/>
          </a:ln>
        </p:spPr>
      </p:pic>
      <p:pic>
        <p:nvPicPr>
          <p:cNvPr id="31766" name="Picture 85" descr="EN00179_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37088" y="4284663"/>
            <a:ext cx="681037" cy="528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1: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88067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81B8B1-38EF-46D5-81B2-B2107F3ABBCB}" type="slidenum">
              <a:rPr lang="en-US" smtClean="0"/>
              <a:pPr/>
              <a:t>74</a:t>
            </a:fld>
            <a:endParaRPr lang="en-US" smtClean="0"/>
          </a:p>
        </p:txBody>
      </p:sp>
      <p:sp>
        <p:nvSpPr>
          <p:cNvPr id="880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Chapter 1: Summary</a:t>
            </a:r>
          </a:p>
        </p:txBody>
      </p:sp>
      <p:sp>
        <p:nvSpPr>
          <p:cNvPr id="8806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9100" y="1216025"/>
            <a:ext cx="4089400" cy="4841875"/>
          </a:xfrm>
        </p:spPr>
        <p:txBody>
          <a:bodyPr/>
          <a:lstStyle/>
          <a:p>
            <a:pPr>
              <a:lnSpc>
                <a:spcPct val="90000"/>
              </a:lnSpc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Covered a “ton” of material!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what’s the Internet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what’s a protocol?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network edge (types of service)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network core (ways of transfer, routing, performance, delays, loss)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1800" smtClean="0"/>
              <a:t>access net, physical media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1800" smtClean="0"/>
              <a:t>protocol layers, service models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backbones, NAPs, ISPs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(history)</a:t>
            </a:r>
          </a:p>
          <a:p>
            <a:pPr>
              <a:lnSpc>
                <a:spcPct val="90000"/>
              </a:lnSpc>
            </a:pPr>
            <a:r>
              <a:rPr lang="en-US" sz="1800" smtClean="0"/>
              <a:t>Security concerns</a:t>
            </a:r>
          </a:p>
          <a:p>
            <a:pPr>
              <a:lnSpc>
                <a:spcPct val="90000"/>
              </a:lnSpc>
            </a:pPr>
            <a:endParaRPr lang="en-US" sz="1800" smtClean="0"/>
          </a:p>
          <a:p>
            <a:pPr>
              <a:lnSpc>
                <a:spcPct val="90000"/>
              </a:lnSpc>
            </a:pPr>
            <a:r>
              <a:rPr lang="en-US" sz="1800" smtClean="0"/>
              <a:t>quick look into ATM networks (historical and service/resource-related perspective)</a:t>
            </a:r>
          </a:p>
        </p:txBody>
      </p:sp>
      <p:sp>
        <p:nvSpPr>
          <p:cNvPr id="88070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295775" y="1371600"/>
            <a:ext cx="3724275" cy="4648200"/>
          </a:xfrm>
        </p:spPr>
        <p:txBody>
          <a:bodyPr/>
          <a:lstStyle/>
          <a:p>
            <a:pPr>
              <a:buFont typeface="ZapfDingbats" pitchFamily="82" charset="2"/>
              <a:buNone/>
            </a:pPr>
            <a:r>
              <a:rPr lang="en-US" sz="2400" u="sng" smtClean="0">
                <a:solidFill>
                  <a:srgbClr val="FF0000"/>
                </a:solidFill>
              </a:rPr>
              <a:t>You now hopefully have:</a:t>
            </a:r>
            <a:r>
              <a:rPr lang="en-US" sz="2400" smtClean="0"/>
              <a:t> </a:t>
            </a:r>
          </a:p>
          <a:p>
            <a:r>
              <a:rPr lang="en-US" sz="2400" smtClean="0"/>
              <a:t>context, overview, “feel” of networking</a:t>
            </a:r>
          </a:p>
          <a:p>
            <a:r>
              <a:rPr lang="en-US" sz="2400" smtClean="0"/>
              <a:t>more depth, detail </a:t>
            </a:r>
            <a:r>
              <a:rPr lang="en-US" sz="2400" i="1" smtClean="0"/>
              <a:t>later</a:t>
            </a:r>
            <a:r>
              <a:rPr lang="en-US" sz="2400" smtClean="0"/>
              <a:t> in course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614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A1C815F6-BE23-443C-9941-CBD433ECD266}" type="slidenum">
              <a:rPr lang="en-US" smtClean="0"/>
              <a:pPr/>
              <a:t>8</a:t>
            </a:fld>
            <a:endParaRPr lang="en-US" smtClean="0"/>
          </a:p>
        </p:txBody>
      </p:sp>
      <p:sp>
        <p:nvSpPr>
          <p:cNvPr id="61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Network Core</a:t>
            </a:r>
          </a:p>
        </p:txBody>
      </p:sp>
      <p:sp>
        <p:nvSpPr>
          <p:cNvPr id="61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600200"/>
            <a:ext cx="4191000" cy="4648200"/>
          </a:xfrm>
        </p:spPr>
        <p:txBody>
          <a:bodyPr/>
          <a:lstStyle/>
          <a:p>
            <a:r>
              <a:rPr lang="en-US" sz="2400" dirty="0" smtClean="0"/>
              <a:t>mesh of interconnected routers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fundamental question:</a:t>
            </a:r>
            <a:r>
              <a:rPr lang="en-US" sz="2400" dirty="0" smtClean="0"/>
              <a:t> how is data transferred through net? </a:t>
            </a:r>
            <a:r>
              <a:rPr lang="en-US" sz="2400" i="1" dirty="0" smtClean="0"/>
              <a:t>(think outside the Internet context)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circuit switching:</a:t>
            </a:r>
            <a:r>
              <a:rPr lang="en-US" dirty="0" smtClean="0"/>
              <a:t> dedicated circuit per call: </a:t>
            </a:r>
            <a:r>
              <a:rPr lang="en-US" dirty="0" smtClean="0"/>
              <a:t>“</a:t>
            </a:r>
            <a:r>
              <a:rPr lang="en-US" dirty="0" err="1" smtClean="0"/>
              <a:t>classic”phone</a:t>
            </a:r>
            <a:r>
              <a:rPr lang="en-US" dirty="0" smtClean="0"/>
              <a:t> </a:t>
            </a:r>
            <a:r>
              <a:rPr lang="en-US" dirty="0" smtClean="0"/>
              <a:t>net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packet-switching:</a:t>
            </a:r>
            <a:r>
              <a:rPr lang="en-US" dirty="0" smtClean="0"/>
              <a:t> data sent thru net in discrete “chunks”</a:t>
            </a:r>
            <a:endParaRPr lang="en-US" sz="2000" dirty="0" smtClean="0"/>
          </a:p>
        </p:txBody>
      </p:sp>
      <p:graphicFrame>
        <p:nvGraphicFramePr>
          <p:cNvPr id="6146" name="Rectangle 2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6" name="Clip" r:id="rId4" imgW="0" imgH="0" progId="MS_ClipArt_Gallery.2">
              <p:embed/>
            </p:oleObj>
          </a:graphicData>
        </a:graphic>
      </p:graphicFrame>
      <p:graphicFrame>
        <p:nvGraphicFramePr>
          <p:cNvPr id="6147" name="Rectangle 3"/>
          <p:cNvGraphicFramePr>
            <a:graphicFrameLocks/>
          </p:cNvGraphicFramePr>
          <p:nvPr/>
        </p:nvGraphicFramePr>
        <p:xfrm>
          <a:off x="1524000" y="1397000"/>
          <a:ext cx="6096000" cy="4064000"/>
        </p:xfrm>
        <a:graphic>
          <a:graphicData uri="http://schemas.openxmlformats.org/presentationml/2006/ole">
            <p:oleObj spid="_x0000_s6147" name="Clip" r:id="rId5" imgW="0" imgH="0" progId="MS_ClipArt_Gallery.2">
              <p:embed/>
            </p:oleObj>
          </a:graphicData>
        </a:graphic>
      </p:graphicFrame>
      <p:sp>
        <p:nvSpPr>
          <p:cNvPr id="6152" name="Freeform 61"/>
          <p:cNvSpPr>
            <a:spLocks/>
          </p:cNvSpPr>
          <p:nvPr/>
        </p:nvSpPr>
        <p:spPr bwMode="auto">
          <a:xfrm>
            <a:off x="6710363" y="3457575"/>
            <a:ext cx="1314450" cy="674688"/>
          </a:xfrm>
          <a:custGeom>
            <a:avLst/>
            <a:gdLst>
              <a:gd name="T0" fmla="*/ 2147483647 w 828"/>
              <a:gd name="T1" fmla="*/ 2147483647 h 425"/>
              <a:gd name="T2" fmla="*/ 2147483647 w 828"/>
              <a:gd name="T3" fmla="*/ 2147483647 h 425"/>
              <a:gd name="T4" fmla="*/ 2147483647 w 828"/>
              <a:gd name="T5" fmla="*/ 2147483647 h 425"/>
              <a:gd name="T6" fmla="*/ 2147483647 w 828"/>
              <a:gd name="T7" fmla="*/ 2147483647 h 425"/>
              <a:gd name="T8" fmla="*/ 2147483647 w 828"/>
              <a:gd name="T9" fmla="*/ 2147483647 h 425"/>
              <a:gd name="T10" fmla="*/ 2147483647 w 828"/>
              <a:gd name="T11" fmla="*/ 2147483647 h 425"/>
              <a:gd name="T12" fmla="*/ 2147483647 w 828"/>
              <a:gd name="T13" fmla="*/ 2147483647 h 425"/>
              <a:gd name="T14" fmla="*/ 2147483647 w 828"/>
              <a:gd name="T15" fmla="*/ 2147483647 h 425"/>
              <a:gd name="T16" fmla="*/ 2147483647 w 828"/>
              <a:gd name="T17" fmla="*/ 2147483647 h 425"/>
              <a:gd name="T18" fmla="*/ 2147483647 w 828"/>
              <a:gd name="T19" fmla="*/ 2147483647 h 425"/>
              <a:gd name="T20" fmla="*/ 2147483647 w 828"/>
              <a:gd name="T21" fmla="*/ 2147483647 h 425"/>
              <a:gd name="T22" fmla="*/ 2147483647 w 828"/>
              <a:gd name="T23" fmla="*/ 2147483647 h 425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828"/>
              <a:gd name="T37" fmla="*/ 0 h 425"/>
              <a:gd name="T38" fmla="*/ 828 w 828"/>
              <a:gd name="T39" fmla="*/ 425 h 425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828" h="425">
                <a:moveTo>
                  <a:pt x="382" y="30"/>
                </a:moveTo>
                <a:cubicBezTo>
                  <a:pt x="350" y="29"/>
                  <a:pt x="413" y="30"/>
                  <a:pt x="370" y="30"/>
                </a:cubicBezTo>
                <a:cubicBezTo>
                  <a:pt x="327" y="30"/>
                  <a:pt x="187" y="16"/>
                  <a:pt x="126" y="32"/>
                </a:cubicBezTo>
                <a:cubicBezTo>
                  <a:pt x="65" y="48"/>
                  <a:pt x="12" y="86"/>
                  <a:pt x="6" y="126"/>
                </a:cubicBezTo>
                <a:cubicBezTo>
                  <a:pt x="0" y="166"/>
                  <a:pt x="44" y="231"/>
                  <a:pt x="92" y="274"/>
                </a:cubicBezTo>
                <a:cubicBezTo>
                  <a:pt x="140" y="317"/>
                  <a:pt x="217" y="360"/>
                  <a:pt x="292" y="384"/>
                </a:cubicBezTo>
                <a:cubicBezTo>
                  <a:pt x="367" y="408"/>
                  <a:pt x="472" y="425"/>
                  <a:pt x="540" y="416"/>
                </a:cubicBezTo>
                <a:cubicBezTo>
                  <a:pt x="608" y="407"/>
                  <a:pt x="659" y="371"/>
                  <a:pt x="698" y="330"/>
                </a:cubicBezTo>
                <a:cubicBezTo>
                  <a:pt x="737" y="289"/>
                  <a:pt x="760" y="221"/>
                  <a:pt x="776" y="170"/>
                </a:cubicBezTo>
                <a:cubicBezTo>
                  <a:pt x="792" y="119"/>
                  <a:pt x="828" y="44"/>
                  <a:pt x="792" y="22"/>
                </a:cubicBezTo>
                <a:cubicBezTo>
                  <a:pt x="756" y="0"/>
                  <a:pt x="630" y="37"/>
                  <a:pt x="560" y="38"/>
                </a:cubicBezTo>
                <a:cubicBezTo>
                  <a:pt x="490" y="39"/>
                  <a:pt x="414" y="31"/>
                  <a:pt x="382" y="30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3" name="Freeform 62"/>
          <p:cNvSpPr>
            <a:spLocks/>
          </p:cNvSpPr>
          <p:nvPr/>
        </p:nvSpPr>
        <p:spPr bwMode="auto">
          <a:xfrm>
            <a:off x="6729413" y="1931988"/>
            <a:ext cx="1730375" cy="1044575"/>
          </a:xfrm>
          <a:custGeom>
            <a:avLst/>
            <a:gdLst>
              <a:gd name="T0" fmla="*/ 2147483647 w 765"/>
              <a:gd name="T1" fmla="*/ 2147483647 h 459"/>
              <a:gd name="T2" fmla="*/ 2147483647 w 765"/>
              <a:gd name="T3" fmla="*/ 2147483647 h 459"/>
              <a:gd name="T4" fmla="*/ 2147483647 w 765"/>
              <a:gd name="T5" fmla="*/ 2147483647 h 459"/>
              <a:gd name="T6" fmla="*/ 2147483647 w 765"/>
              <a:gd name="T7" fmla="*/ 2147483647 h 459"/>
              <a:gd name="T8" fmla="*/ 2147483647 w 765"/>
              <a:gd name="T9" fmla="*/ 2147483647 h 459"/>
              <a:gd name="T10" fmla="*/ 2147483647 w 765"/>
              <a:gd name="T11" fmla="*/ 2147483647 h 459"/>
              <a:gd name="T12" fmla="*/ 2147483647 w 765"/>
              <a:gd name="T13" fmla="*/ 2147483647 h 459"/>
              <a:gd name="T14" fmla="*/ 2147483647 w 765"/>
              <a:gd name="T15" fmla="*/ 2147483647 h 459"/>
              <a:gd name="T16" fmla="*/ 2147483647 w 765"/>
              <a:gd name="T17" fmla="*/ 2147483647 h 459"/>
              <a:gd name="T18" fmla="*/ 2147483647 w 765"/>
              <a:gd name="T19" fmla="*/ 2147483647 h 459"/>
              <a:gd name="T20" fmla="*/ 2147483647 w 765"/>
              <a:gd name="T21" fmla="*/ 2147483647 h 459"/>
              <a:gd name="T22" fmla="*/ 2147483647 w 765"/>
              <a:gd name="T23" fmla="*/ 2147483647 h 459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w 765"/>
              <a:gd name="T37" fmla="*/ 0 h 459"/>
              <a:gd name="T38" fmla="*/ 765 w 765"/>
              <a:gd name="T39" fmla="*/ 459 h 459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T36" t="T37" r="T38" b="T39"/>
            <a:pathLst>
              <a:path w="765" h="459">
                <a:moveTo>
                  <a:pt x="424" y="10"/>
                </a:moveTo>
                <a:cubicBezTo>
                  <a:pt x="362" y="16"/>
                  <a:pt x="343" y="55"/>
                  <a:pt x="288" y="70"/>
                </a:cubicBezTo>
                <a:cubicBezTo>
                  <a:pt x="233" y="85"/>
                  <a:pt x="142" y="56"/>
                  <a:pt x="96" y="100"/>
                </a:cubicBezTo>
                <a:cubicBezTo>
                  <a:pt x="50" y="144"/>
                  <a:pt x="0" y="279"/>
                  <a:pt x="14" y="336"/>
                </a:cubicBezTo>
                <a:cubicBezTo>
                  <a:pt x="28" y="393"/>
                  <a:pt x="125" y="429"/>
                  <a:pt x="180" y="444"/>
                </a:cubicBezTo>
                <a:cubicBezTo>
                  <a:pt x="235" y="459"/>
                  <a:pt x="279" y="426"/>
                  <a:pt x="346" y="426"/>
                </a:cubicBezTo>
                <a:cubicBezTo>
                  <a:pt x="413" y="426"/>
                  <a:pt x="525" y="443"/>
                  <a:pt x="584" y="444"/>
                </a:cubicBezTo>
                <a:cubicBezTo>
                  <a:pt x="643" y="445"/>
                  <a:pt x="670" y="446"/>
                  <a:pt x="698" y="434"/>
                </a:cubicBezTo>
                <a:cubicBezTo>
                  <a:pt x="726" y="422"/>
                  <a:pt x="743" y="418"/>
                  <a:pt x="752" y="372"/>
                </a:cubicBezTo>
                <a:cubicBezTo>
                  <a:pt x="761" y="326"/>
                  <a:pt x="765" y="214"/>
                  <a:pt x="750" y="158"/>
                </a:cubicBezTo>
                <a:cubicBezTo>
                  <a:pt x="735" y="102"/>
                  <a:pt x="716" y="58"/>
                  <a:pt x="662" y="34"/>
                </a:cubicBezTo>
                <a:cubicBezTo>
                  <a:pt x="608" y="10"/>
                  <a:pt x="505" y="0"/>
                  <a:pt x="424" y="10"/>
                </a:cubicBezTo>
                <a:close/>
              </a:path>
            </a:pathLst>
          </a:custGeom>
          <a:gradFill rotWithShape="1">
            <a:gsLst>
              <a:gs pos="0">
                <a:srgbClr val="DDDDDD"/>
              </a:gs>
              <a:gs pos="100000">
                <a:schemeClr val="bg1"/>
              </a:gs>
            </a:gsLst>
            <a:lin ang="0" scaled="1"/>
          </a:gra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4" name="Freeform 63"/>
          <p:cNvSpPr>
            <a:spLocks/>
          </p:cNvSpPr>
          <p:nvPr/>
        </p:nvSpPr>
        <p:spPr bwMode="auto">
          <a:xfrm>
            <a:off x="4989513" y="1639888"/>
            <a:ext cx="1644650" cy="1071562"/>
          </a:xfrm>
          <a:custGeom>
            <a:avLst/>
            <a:gdLst>
              <a:gd name="T0" fmla="*/ 2147483647 w 1036"/>
              <a:gd name="T1" fmla="*/ 2147483647 h 675"/>
              <a:gd name="T2" fmla="*/ 2147483647 w 1036"/>
              <a:gd name="T3" fmla="*/ 2147483647 h 675"/>
              <a:gd name="T4" fmla="*/ 2147483647 w 1036"/>
              <a:gd name="T5" fmla="*/ 2147483647 h 675"/>
              <a:gd name="T6" fmla="*/ 2147483647 w 1036"/>
              <a:gd name="T7" fmla="*/ 2147483647 h 675"/>
              <a:gd name="T8" fmla="*/ 2147483647 w 1036"/>
              <a:gd name="T9" fmla="*/ 2147483647 h 675"/>
              <a:gd name="T10" fmla="*/ 2147483647 w 1036"/>
              <a:gd name="T11" fmla="*/ 2147483647 h 675"/>
              <a:gd name="T12" fmla="*/ 2147483647 w 1036"/>
              <a:gd name="T13" fmla="*/ 2147483647 h 675"/>
              <a:gd name="T14" fmla="*/ 2147483647 w 1036"/>
              <a:gd name="T15" fmla="*/ 2147483647 h 675"/>
              <a:gd name="T16" fmla="*/ 2147483647 w 1036"/>
              <a:gd name="T17" fmla="*/ 2147483647 h 675"/>
              <a:gd name="T18" fmla="*/ 2147483647 w 1036"/>
              <a:gd name="T19" fmla="*/ 2147483647 h 675"/>
              <a:gd name="T20" fmla="*/ 2147483647 w 1036"/>
              <a:gd name="T21" fmla="*/ 2147483647 h 675"/>
              <a:gd name="T22" fmla="*/ 2147483647 w 1036"/>
              <a:gd name="T23" fmla="*/ 2147483647 h 675"/>
              <a:gd name="T24" fmla="*/ 2147483647 w 1036"/>
              <a:gd name="T25" fmla="*/ 2147483647 h 675"/>
              <a:gd name="T26" fmla="*/ 2147483647 w 1036"/>
              <a:gd name="T27" fmla="*/ 2147483647 h 675"/>
              <a:gd name="T28" fmla="*/ 2147483647 w 1036"/>
              <a:gd name="T29" fmla="*/ 2147483647 h 675"/>
              <a:gd name="T30" fmla="*/ 2147483647 w 1036"/>
              <a:gd name="T31" fmla="*/ 2147483647 h 675"/>
              <a:gd name="T32" fmla="*/ 2147483647 w 1036"/>
              <a:gd name="T33" fmla="*/ 2147483647 h 675"/>
              <a:gd name="T34" fmla="*/ 2147483647 w 1036"/>
              <a:gd name="T35" fmla="*/ 2147483647 h 675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w 1036"/>
              <a:gd name="T55" fmla="*/ 0 h 675"/>
              <a:gd name="T56" fmla="*/ 1036 w 1036"/>
              <a:gd name="T57" fmla="*/ 675 h 675"/>
            </a:gdLst>
            <a:ahLst/>
            <a:cxnLst>
              <a:cxn ang="T36">
                <a:pos x="T0" y="T1"/>
              </a:cxn>
              <a:cxn ang="T37">
                <a:pos x="T2" y="T3"/>
              </a:cxn>
              <a:cxn ang="T38">
                <a:pos x="T4" y="T5"/>
              </a:cxn>
              <a:cxn ang="T39">
                <a:pos x="T6" y="T7"/>
              </a:cxn>
              <a:cxn ang="T40">
                <a:pos x="T8" y="T9"/>
              </a:cxn>
              <a:cxn ang="T41">
                <a:pos x="T10" y="T11"/>
              </a:cxn>
              <a:cxn ang="T42">
                <a:pos x="T12" y="T13"/>
              </a:cxn>
              <a:cxn ang="T43">
                <a:pos x="T14" y="T15"/>
              </a:cxn>
              <a:cxn ang="T44">
                <a:pos x="T16" y="T17"/>
              </a:cxn>
              <a:cxn ang="T45">
                <a:pos x="T18" y="T19"/>
              </a:cxn>
              <a:cxn ang="T46">
                <a:pos x="T20" y="T21"/>
              </a:cxn>
              <a:cxn ang="T47">
                <a:pos x="T22" y="T23"/>
              </a:cxn>
              <a:cxn ang="T48">
                <a:pos x="T24" y="T25"/>
              </a:cxn>
              <a:cxn ang="T49">
                <a:pos x="T26" y="T27"/>
              </a:cxn>
              <a:cxn ang="T50">
                <a:pos x="T28" y="T29"/>
              </a:cxn>
              <a:cxn ang="T51">
                <a:pos x="T30" y="T31"/>
              </a:cxn>
              <a:cxn ang="T52">
                <a:pos x="T32" y="T33"/>
              </a:cxn>
              <a:cxn ang="T53">
                <a:pos x="T34" y="T35"/>
              </a:cxn>
            </a:cxnLst>
            <a:rect l="T54" t="T55" r="T56" b="T57"/>
            <a:pathLst>
              <a:path w="1036" h="675">
                <a:moveTo>
                  <a:pt x="648" y="11"/>
                </a:moveTo>
                <a:cubicBezTo>
                  <a:pt x="584" y="19"/>
                  <a:pt x="464" y="33"/>
                  <a:pt x="390" y="53"/>
                </a:cubicBezTo>
                <a:cubicBezTo>
                  <a:pt x="316" y="73"/>
                  <a:pt x="246" y="100"/>
                  <a:pt x="206" y="129"/>
                </a:cubicBezTo>
                <a:cubicBezTo>
                  <a:pt x="166" y="158"/>
                  <a:pt x="183" y="201"/>
                  <a:pt x="152" y="229"/>
                </a:cubicBezTo>
                <a:cubicBezTo>
                  <a:pt x="121" y="257"/>
                  <a:pt x="44" y="259"/>
                  <a:pt x="22" y="297"/>
                </a:cubicBezTo>
                <a:cubicBezTo>
                  <a:pt x="0" y="335"/>
                  <a:pt x="0" y="427"/>
                  <a:pt x="18" y="459"/>
                </a:cubicBezTo>
                <a:cubicBezTo>
                  <a:pt x="36" y="491"/>
                  <a:pt x="59" y="484"/>
                  <a:pt x="132" y="489"/>
                </a:cubicBezTo>
                <a:cubicBezTo>
                  <a:pt x="205" y="494"/>
                  <a:pt x="380" y="478"/>
                  <a:pt x="458" y="489"/>
                </a:cubicBezTo>
                <a:cubicBezTo>
                  <a:pt x="536" y="500"/>
                  <a:pt x="549" y="527"/>
                  <a:pt x="598" y="555"/>
                </a:cubicBezTo>
                <a:cubicBezTo>
                  <a:pt x="647" y="583"/>
                  <a:pt x="707" y="639"/>
                  <a:pt x="752" y="657"/>
                </a:cubicBezTo>
                <a:cubicBezTo>
                  <a:pt x="797" y="675"/>
                  <a:pt x="837" y="670"/>
                  <a:pt x="870" y="661"/>
                </a:cubicBezTo>
                <a:cubicBezTo>
                  <a:pt x="903" y="652"/>
                  <a:pt x="932" y="639"/>
                  <a:pt x="952" y="603"/>
                </a:cubicBezTo>
                <a:cubicBezTo>
                  <a:pt x="972" y="567"/>
                  <a:pt x="981" y="497"/>
                  <a:pt x="992" y="445"/>
                </a:cubicBezTo>
                <a:cubicBezTo>
                  <a:pt x="1003" y="393"/>
                  <a:pt x="1013" y="347"/>
                  <a:pt x="1018" y="291"/>
                </a:cubicBezTo>
                <a:cubicBezTo>
                  <a:pt x="1023" y="235"/>
                  <a:pt x="1036" y="153"/>
                  <a:pt x="1022" y="107"/>
                </a:cubicBezTo>
                <a:cubicBezTo>
                  <a:pt x="1008" y="61"/>
                  <a:pt x="975" y="34"/>
                  <a:pt x="934" y="17"/>
                </a:cubicBezTo>
                <a:cubicBezTo>
                  <a:pt x="893" y="0"/>
                  <a:pt x="824" y="4"/>
                  <a:pt x="776" y="3"/>
                </a:cubicBezTo>
                <a:cubicBezTo>
                  <a:pt x="728" y="2"/>
                  <a:pt x="712" y="3"/>
                  <a:pt x="648" y="11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55" name="Group 64"/>
          <p:cNvGrpSpPr>
            <a:grpSpLocks/>
          </p:cNvGrpSpPr>
          <p:nvPr/>
        </p:nvGrpSpPr>
        <p:grpSpPr bwMode="auto">
          <a:xfrm>
            <a:off x="5076825" y="2974975"/>
            <a:ext cx="1458913" cy="933450"/>
            <a:chOff x="2889" y="1631"/>
            <a:chExt cx="980" cy="743"/>
          </a:xfrm>
        </p:grpSpPr>
        <p:sp>
          <p:nvSpPr>
            <p:cNvPr id="6776" name="Rectangle 65"/>
            <p:cNvSpPr>
              <a:spLocks noChangeArrowheads="1"/>
            </p:cNvSpPr>
            <p:nvPr/>
          </p:nvSpPr>
          <p:spPr bwMode="auto">
            <a:xfrm>
              <a:off x="3046" y="1841"/>
              <a:ext cx="663" cy="533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77" name="AutoShape 66"/>
            <p:cNvSpPr>
              <a:spLocks noChangeArrowheads="1"/>
            </p:cNvSpPr>
            <p:nvPr/>
          </p:nvSpPr>
          <p:spPr bwMode="auto">
            <a:xfrm>
              <a:off x="2889" y="1631"/>
              <a:ext cx="980" cy="253"/>
            </a:xfrm>
            <a:prstGeom prst="triangle">
              <a:avLst>
                <a:gd name="adj" fmla="val 50000"/>
              </a:avLst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sv-SE">
                <a:solidFill>
                  <a:srgbClr val="00CCFF"/>
                </a:solidFill>
              </a:endParaRPr>
            </a:p>
          </p:txBody>
        </p:sp>
      </p:grpSp>
      <p:grpSp>
        <p:nvGrpSpPr>
          <p:cNvPr id="6156" name="Group 67"/>
          <p:cNvGrpSpPr>
            <a:grpSpLocks/>
          </p:cNvGrpSpPr>
          <p:nvPr/>
        </p:nvGrpSpPr>
        <p:grpSpPr bwMode="auto">
          <a:xfrm>
            <a:off x="5778500" y="1831975"/>
            <a:ext cx="336550" cy="531813"/>
            <a:chOff x="3796" y="1043"/>
            <a:chExt cx="865" cy="1237"/>
          </a:xfrm>
        </p:grpSpPr>
        <p:sp>
          <p:nvSpPr>
            <p:cNvPr id="6746" name="Line 68"/>
            <p:cNvSpPr>
              <a:spLocks noChangeShapeType="1"/>
            </p:cNvSpPr>
            <p:nvPr/>
          </p:nvSpPr>
          <p:spPr bwMode="auto">
            <a:xfrm flipH="1">
              <a:off x="3992" y="1481"/>
              <a:ext cx="235" cy="72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7" name="Line 69"/>
            <p:cNvSpPr>
              <a:spLocks noChangeShapeType="1"/>
            </p:cNvSpPr>
            <p:nvPr/>
          </p:nvSpPr>
          <p:spPr bwMode="auto">
            <a:xfrm>
              <a:off x="4227" y="1481"/>
              <a:ext cx="236" cy="72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8" name="Line 70"/>
            <p:cNvSpPr>
              <a:spLocks noChangeShapeType="1"/>
            </p:cNvSpPr>
            <p:nvPr/>
          </p:nvSpPr>
          <p:spPr bwMode="auto">
            <a:xfrm>
              <a:off x="3992" y="2201"/>
              <a:ext cx="235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49" name="Line 71"/>
            <p:cNvSpPr>
              <a:spLocks noChangeShapeType="1"/>
            </p:cNvSpPr>
            <p:nvPr/>
          </p:nvSpPr>
          <p:spPr bwMode="auto">
            <a:xfrm flipH="1">
              <a:off x="4227" y="2201"/>
              <a:ext cx="236" cy="7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0" name="Line 72"/>
            <p:cNvSpPr>
              <a:spLocks noChangeShapeType="1"/>
            </p:cNvSpPr>
            <p:nvPr/>
          </p:nvSpPr>
          <p:spPr bwMode="auto">
            <a:xfrm>
              <a:off x="4227" y="1497"/>
              <a:ext cx="0" cy="78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1" name="Line 73"/>
            <p:cNvSpPr>
              <a:spLocks noChangeShapeType="1"/>
            </p:cNvSpPr>
            <p:nvPr/>
          </p:nvSpPr>
          <p:spPr bwMode="auto">
            <a:xfrm flipV="1">
              <a:off x="3992" y="2127"/>
              <a:ext cx="235" cy="78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2" name="Line 74"/>
            <p:cNvSpPr>
              <a:spLocks noChangeShapeType="1"/>
            </p:cNvSpPr>
            <p:nvPr/>
          </p:nvSpPr>
          <p:spPr bwMode="auto">
            <a:xfrm flipH="1" flipV="1">
              <a:off x="4227" y="2127"/>
              <a:ext cx="236" cy="74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3" name="Line 75"/>
            <p:cNvSpPr>
              <a:spLocks noChangeShapeType="1"/>
            </p:cNvSpPr>
            <p:nvPr/>
          </p:nvSpPr>
          <p:spPr bwMode="auto">
            <a:xfrm>
              <a:off x="4092" y="1890"/>
              <a:ext cx="135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4" name="Line 76"/>
            <p:cNvSpPr>
              <a:spLocks noChangeShapeType="1"/>
            </p:cNvSpPr>
            <p:nvPr/>
          </p:nvSpPr>
          <p:spPr bwMode="auto">
            <a:xfrm flipV="1">
              <a:off x="4227" y="1890"/>
              <a:ext cx="143" cy="60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5" name="Line 77"/>
            <p:cNvSpPr>
              <a:spLocks noChangeShapeType="1"/>
            </p:cNvSpPr>
            <p:nvPr/>
          </p:nvSpPr>
          <p:spPr bwMode="auto">
            <a:xfrm>
              <a:off x="4047" y="1996"/>
              <a:ext cx="175" cy="8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6" name="Line 78"/>
            <p:cNvSpPr>
              <a:spLocks noChangeShapeType="1"/>
            </p:cNvSpPr>
            <p:nvPr/>
          </p:nvSpPr>
          <p:spPr bwMode="auto">
            <a:xfrm flipV="1">
              <a:off x="4227" y="2012"/>
              <a:ext cx="176" cy="71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7" name="Line 79"/>
            <p:cNvSpPr>
              <a:spLocks noChangeShapeType="1"/>
            </p:cNvSpPr>
            <p:nvPr/>
          </p:nvSpPr>
          <p:spPr bwMode="auto">
            <a:xfrm flipV="1">
              <a:off x="4227" y="1782"/>
              <a:ext cx="90" cy="2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8" name="Line 80"/>
            <p:cNvSpPr>
              <a:spLocks noChangeShapeType="1"/>
            </p:cNvSpPr>
            <p:nvPr/>
          </p:nvSpPr>
          <p:spPr bwMode="auto">
            <a:xfrm flipV="1">
              <a:off x="4227" y="1632"/>
              <a:ext cx="57" cy="2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59" name="Line 81"/>
            <p:cNvSpPr>
              <a:spLocks noChangeShapeType="1"/>
            </p:cNvSpPr>
            <p:nvPr/>
          </p:nvSpPr>
          <p:spPr bwMode="auto">
            <a:xfrm>
              <a:off x="4126" y="1772"/>
              <a:ext cx="109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sp>
          <p:nvSpPr>
            <p:cNvPr id="6760" name="Line 82"/>
            <p:cNvSpPr>
              <a:spLocks noChangeShapeType="1"/>
            </p:cNvSpPr>
            <p:nvPr/>
          </p:nvSpPr>
          <p:spPr bwMode="auto">
            <a:xfrm>
              <a:off x="4175" y="1625"/>
              <a:ext cx="63" cy="39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/>
            <a:lstStyle/>
            <a:p>
              <a:endParaRPr lang="sv-SE"/>
            </a:p>
          </p:txBody>
        </p:sp>
        <p:grpSp>
          <p:nvGrpSpPr>
            <p:cNvPr id="6761" name="Group 83"/>
            <p:cNvGrpSpPr>
              <a:grpSpLocks/>
            </p:cNvGrpSpPr>
            <p:nvPr/>
          </p:nvGrpSpPr>
          <p:grpSpPr bwMode="auto">
            <a:xfrm>
              <a:off x="4269" y="1415"/>
              <a:ext cx="392" cy="137"/>
              <a:chOff x="4227" y="1360"/>
              <a:chExt cx="863" cy="270"/>
            </a:xfrm>
          </p:grpSpPr>
          <p:sp>
            <p:nvSpPr>
              <p:cNvPr id="6772" name="Line 8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3" name="Line 8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4" name="Line 8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5" name="Line 8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2" name="Group 88"/>
            <p:cNvGrpSpPr>
              <a:grpSpLocks/>
            </p:cNvGrpSpPr>
            <p:nvPr/>
          </p:nvGrpSpPr>
          <p:grpSpPr bwMode="auto">
            <a:xfrm rot="5700496">
              <a:off x="4053" y="1170"/>
              <a:ext cx="392" cy="137"/>
              <a:chOff x="4227" y="1360"/>
              <a:chExt cx="863" cy="270"/>
            </a:xfrm>
          </p:grpSpPr>
          <p:sp>
            <p:nvSpPr>
              <p:cNvPr id="6768" name="Line 89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9" name="Line 90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0" name="Line 91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71" name="Line 92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  <p:grpSp>
          <p:nvGrpSpPr>
            <p:cNvPr id="6763" name="Group 93"/>
            <p:cNvGrpSpPr>
              <a:grpSpLocks/>
            </p:cNvGrpSpPr>
            <p:nvPr/>
          </p:nvGrpSpPr>
          <p:grpSpPr bwMode="auto">
            <a:xfrm rot="10800000">
              <a:off x="3796" y="1402"/>
              <a:ext cx="392" cy="137"/>
              <a:chOff x="4227" y="1360"/>
              <a:chExt cx="863" cy="270"/>
            </a:xfrm>
          </p:grpSpPr>
          <p:sp>
            <p:nvSpPr>
              <p:cNvPr id="6764" name="Line 94"/>
              <p:cNvSpPr>
                <a:spLocks noChangeShapeType="1"/>
              </p:cNvSpPr>
              <p:nvPr/>
            </p:nvSpPr>
            <p:spPr bwMode="auto">
              <a:xfrm>
                <a:off x="4227" y="1604"/>
                <a:ext cx="0" cy="0"/>
              </a:xfrm>
              <a:prstGeom prst="line">
                <a:avLst/>
              </a:prstGeom>
              <a:noFill/>
              <a:ln w="9525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5" name="Line 95"/>
              <p:cNvSpPr>
                <a:spLocks noChangeShapeType="1"/>
              </p:cNvSpPr>
              <p:nvPr/>
            </p:nvSpPr>
            <p:spPr bwMode="auto">
              <a:xfrm rot="6361956" flipH="1" flipV="1">
                <a:off x="4464" y="1205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6" name="Line 96"/>
              <p:cNvSpPr>
                <a:spLocks noChangeShapeType="1"/>
              </p:cNvSpPr>
              <p:nvPr/>
            </p:nvSpPr>
            <p:spPr bwMode="auto">
              <a:xfrm rot="6361956">
                <a:off x="4602" y="1393"/>
                <a:ext cx="189" cy="203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6767" name="Line 97"/>
              <p:cNvSpPr>
                <a:spLocks noChangeShapeType="1"/>
              </p:cNvSpPr>
              <p:nvPr/>
            </p:nvSpPr>
            <p:spPr bwMode="auto">
              <a:xfrm rot="6361956" flipH="1" flipV="1">
                <a:off x="4745" y="1286"/>
                <a:ext cx="189" cy="500"/>
              </a:xfrm>
              <a:prstGeom prst="line">
                <a:avLst/>
              </a:prstGeom>
              <a:noFill/>
              <a:ln w="31750">
                <a:solidFill>
                  <a:schemeClr val="bg2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</p:grpSp>
      </p:grpSp>
      <p:sp>
        <p:nvSpPr>
          <p:cNvPr id="6157" name="Line 100"/>
          <p:cNvSpPr>
            <a:spLocks noChangeShapeType="1"/>
          </p:cNvSpPr>
          <p:nvPr/>
        </p:nvSpPr>
        <p:spPr bwMode="auto">
          <a:xfrm flipH="1">
            <a:off x="5095875" y="2220913"/>
            <a:ext cx="93663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58" name="Line 101"/>
          <p:cNvSpPr>
            <a:spLocks noChangeShapeType="1"/>
          </p:cNvSpPr>
          <p:nvPr/>
        </p:nvSpPr>
        <p:spPr bwMode="auto">
          <a:xfrm flipH="1">
            <a:off x="5062538" y="2190750"/>
            <a:ext cx="15240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pic>
        <p:nvPicPr>
          <p:cNvPr id="6159" name="Picture 102" descr="imgyjavg[1]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341938" y="1878013"/>
            <a:ext cx="368300" cy="26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60" name="Oval 107"/>
          <p:cNvSpPr>
            <a:spLocks noChangeArrowheads="1"/>
          </p:cNvSpPr>
          <p:nvPr/>
        </p:nvSpPr>
        <p:spPr bwMode="auto">
          <a:xfrm>
            <a:off x="6835775" y="3652838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1" name="Line 108"/>
          <p:cNvSpPr>
            <a:spLocks noChangeShapeType="1"/>
          </p:cNvSpPr>
          <p:nvPr/>
        </p:nvSpPr>
        <p:spPr bwMode="auto">
          <a:xfrm>
            <a:off x="6835775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2" name="Line 109"/>
          <p:cNvSpPr>
            <a:spLocks noChangeShapeType="1"/>
          </p:cNvSpPr>
          <p:nvPr/>
        </p:nvSpPr>
        <p:spPr bwMode="auto">
          <a:xfrm>
            <a:off x="7194550" y="3644900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3" name="Rectangle 110"/>
          <p:cNvSpPr>
            <a:spLocks noChangeArrowheads="1"/>
          </p:cNvSpPr>
          <p:nvPr/>
        </p:nvSpPr>
        <p:spPr bwMode="auto">
          <a:xfrm>
            <a:off x="6835775" y="3644900"/>
            <a:ext cx="35560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64" name="Oval 111"/>
          <p:cNvSpPr>
            <a:spLocks noChangeArrowheads="1"/>
          </p:cNvSpPr>
          <p:nvPr/>
        </p:nvSpPr>
        <p:spPr bwMode="auto">
          <a:xfrm>
            <a:off x="6832600" y="3576638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65" name="Group 112"/>
          <p:cNvGrpSpPr>
            <a:grpSpLocks/>
          </p:cNvGrpSpPr>
          <p:nvPr/>
        </p:nvGrpSpPr>
        <p:grpSpPr bwMode="auto">
          <a:xfrm>
            <a:off x="6918325" y="3600450"/>
            <a:ext cx="179388" cy="65088"/>
            <a:chOff x="2848" y="848"/>
            <a:chExt cx="140" cy="98"/>
          </a:xfrm>
        </p:grpSpPr>
        <p:sp>
          <p:nvSpPr>
            <p:cNvPr id="6743" name="Line 1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4" name="Line 1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5" name="Line 1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66" name="Group 116"/>
          <p:cNvGrpSpPr>
            <a:grpSpLocks/>
          </p:cNvGrpSpPr>
          <p:nvPr/>
        </p:nvGrpSpPr>
        <p:grpSpPr bwMode="auto">
          <a:xfrm flipV="1">
            <a:off x="6918325" y="3600450"/>
            <a:ext cx="179388" cy="65088"/>
            <a:chOff x="2848" y="848"/>
            <a:chExt cx="140" cy="98"/>
          </a:xfrm>
        </p:grpSpPr>
        <p:sp>
          <p:nvSpPr>
            <p:cNvPr id="6740" name="Line 117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1" name="Line 118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42" name="Line 119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67" name="Oval 205"/>
          <p:cNvSpPr>
            <a:spLocks noChangeArrowheads="1"/>
          </p:cNvSpPr>
          <p:nvPr/>
        </p:nvSpPr>
        <p:spPr bwMode="auto">
          <a:xfrm>
            <a:off x="60864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8" name="Line 206"/>
          <p:cNvSpPr>
            <a:spLocks noChangeShapeType="1"/>
          </p:cNvSpPr>
          <p:nvPr/>
        </p:nvSpPr>
        <p:spPr bwMode="auto">
          <a:xfrm>
            <a:off x="60864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69" name="Line 207"/>
          <p:cNvSpPr>
            <a:spLocks noChangeShapeType="1"/>
          </p:cNvSpPr>
          <p:nvPr/>
        </p:nvSpPr>
        <p:spPr bwMode="auto">
          <a:xfrm>
            <a:off x="6432550" y="2490788"/>
            <a:ext cx="0" cy="53975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0" name="Rectangle 208"/>
          <p:cNvSpPr>
            <a:spLocks noChangeArrowheads="1"/>
          </p:cNvSpPr>
          <p:nvPr/>
        </p:nvSpPr>
        <p:spPr bwMode="auto">
          <a:xfrm>
            <a:off x="60864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1" name="Oval 209"/>
          <p:cNvSpPr>
            <a:spLocks noChangeArrowheads="1"/>
          </p:cNvSpPr>
          <p:nvPr/>
        </p:nvSpPr>
        <p:spPr bwMode="auto">
          <a:xfrm>
            <a:off x="60833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2" name="Group 210"/>
          <p:cNvGrpSpPr>
            <a:grpSpLocks/>
          </p:cNvGrpSpPr>
          <p:nvPr/>
        </p:nvGrpSpPr>
        <p:grpSpPr bwMode="auto">
          <a:xfrm>
            <a:off x="6167438" y="2449513"/>
            <a:ext cx="171450" cy="60325"/>
            <a:chOff x="2848" y="848"/>
            <a:chExt cx="140" cy="98"/>
          </a:xfrm>
        </p:grpSpPr>
        <p:sp>
          <p:nvSpPr>
            <p:cNvPr id="6737" name="Line 21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8" name="Line 21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9" name="Line 21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73" name="Group 214"/>
          <p:cNvGrpSpPr>
            <a:grpSpLocks/>
          </p:cNvGrpSpPr>
          <p:nvPr/>
        </p:nvGrpSpPr>
        <p:grpSpPr bwMode="auto">
          <a:xfrm flipV="1">
            <a:off x="6167438" y="2449513"/>
            <a:ext cx="171450" cy="58737"/>
            <a:chOff x="2848" y="848"/>
            <a:chExt cx="140" cy="98"/>
          </a:xfrm>
        </p:grpSpPr>
        <p:sp>
          <p:nvSpPr>
            <p:cNvPr id="6734" name="Line 21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5" name="Line 21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6" name="Line 21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74" name="Oval 219"/>
          <p:cNvSpPr>
            <a:spLocks noChangeArrowheads="1"/>
          </p:cNvSpPr>
          <p:nvPr/>
        </p:nvSpPr>
        <p:spPr bwMode="auto">
          <a:xfrm>
            <a:off x="5780088" y="364807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5" name="Line 220"/>
          <p:cNvSpPr>
            <a:spLocks noChangeShapeType="1"/>
          </p:cNvSpPr>
          <p:nvPr/>
        </p:nvSpPr>
        <p:spPr bwMode="auto">
          <a:xfrm>
            <a:off x="5780088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6" name="Line 221"/>
          <p:cNvSpPr>
            <a:spLocks noChangeShapeType="1"/>
          </p:cNvSpPr>
          <p:nvPr/>
        </p:nvSpPr>
        <p:spPr bwMode="auto">
          <a:xfrm>
            <a:off x="6126163" y="364013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77" name="Rectangle 222"/>
          <p:cNvSpPr>
            <a:spLocks noChangeArrowheads="1"/>
          </p:cNvSpPr>
          <p:nvPr/>
        </p:nvSpPr>
        <p:spPr bwMode="auto">
          <a:xfrm>
            <a:off x="5780088" y="364013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78" name="Oval 223"/>
          <p:cNvSpPr>
            <a:spLocks noChangeArrowheads="1"/>
          </p:cNvSpPr>
          <p:nvPr/>
        </p:nvSpPr>
        <p:spPr bwMode="auto">
          <a:xfrm>
            <a:off x="5776913" y="357663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79" name="Group 224"/>
          <p:cNvGrpSpPr>
            <a:grpSpLocks/>
          </p:cNvGrpSpPr>
          <p:nvPr/>
        </p:nvGrpSpPr>
        <p:grpSpPr bwMode="auto">
          <a:xfrm>
            <a:off x="5861050" y="3598863"/>
            <a:ext cx="171450" cy="60325"/>
            <a:chOff x="2848" y="848"/>
            <a:chExt cx="140" cy="98"/>
          </a:xfrm>
        </p:grpSpPr>
        <p:sp>
          <p:nvSpPr>
            <p:cNvPr id="6731" name="Line 22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2" name="Line 22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3" name="Line 22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80" name="Group 228"/>
          <p:cNvGrpSpPr>
            <a:grpSpLocks/>
          </p:cNvGrpSpPr>
          <p:nvPr/>
        </p:nvGrpSpPr>
        <p:grpSpPr bwMode="auto">
          <a:xfrm flipV="1">
            <a:off x="5861050" y="3598863"/>
            <a:ext cx="171450" cy="58737"/>
            <a:chOff x="2848" y="848"/>
            <a:chExt cx="140" cy="98"/>
          </a:xfrm>
        </p:grpSpPr>
        <p:sp>
          <p:nvSpPr>
            <p:cNvPr id="6728" name="Line 22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29" name="Line 23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30" name="Line 23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81" name="Line 233"/>
          <p:cNvSpPr>
            <a:spLocks noChangeShapeType="1"/>
          </p:cNvSpPr>
          <p:nvPr/>
        </p:nvSpPr>
        <p:spPr bwMode="auto">
          <a:xfrm>
            <a:off x="7102475" y="3743325"/>
            <a:ext cx="163513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2" name="Line 234"/>
          <p:cNvSpPr>
            <a:spLocks noChangeShapeType="1"/>
          </p:cNvSpPr>
          <p:nvPr/>
        </p:nvSpPr>
        <p:spPr bwMode="auto">
          <a:xfrm>
            <a:off x="7199313" y="3663950"/>
            <a:ext cx="27940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3" name="Line 235"/>
          <p:cNvSpPr>
            <a:spLocks noChangeShapeType="1"/>
          </p:cNvSpPr>
          <p:nvPr/>
        </p:nvSpPr>
        <p:spPr bwMode="auto">
          <a:xfrm flipV="1">
            <a:off x="7435850" y="3749675"/>
            <a:ext cx="134938" cy="1047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4" name="Line 236"/>
          <p:cNvSpPr>
            <a:spLocks noChangeShapeType="1"/>
          </p:cNvSpPr>
          <p:nvPr/>
        </p:nvSpPr>
        <p:spPr bwMode="auto">
          <a:xfrm>
            <a:off x="6134100" y="3670300"/>
            <a:ext cx="701675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185" name="Group 240"/>
          <p:cNvGrpSpPr>
            <a:grpSpLocks/>
          </p:cNvGrpSpPr>
          <p:nvPr/>
        </p:nvGrpSpPr>
        <p:grpSpPr bwMode="auto">
          <a:xfrm>
            <a:off x="5426075" y="3509963"/>
            <a:ext cx="220663" cy="307975"/>
            <a:chOff x="2556" y="2689"/>
            <a:chExt cx="183" cy="255"/>
          </a:xfrm>
        </p:grpSpPr>
        <p:pic>
          <p:nvPicPr>
            <p:cNvPr id="6711" name="Picture 241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609" y="2770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712" name="Freeform 242"/>
            <p:cNvSpPr>
              <a:spLocks/>
            </p:cNvSpPr>
            <p:nvPr/>
          </p:nvSpPr>
          <p:spPr bwMode="auto">
            <a:xfrm>
              <a:off x="2605" y="2702"/>
              <a:ext cx="33" cy="39"/>
            </a:xfrm>
            <a:custGeom>
              <a:avLst/>
              <a:gdLst>
                <a:gd name="T0" fmla="*/ 0 w 199"/>
                <a:gd name="T1" fmla="*/ 0 h 232"/>
                <a:gd name="T2" fmla="*/ 0 w 199"/>
                <a:gd name="T3" fmla="*/ 0 h 232"/>
                <a:gd name="T4" fmla="*/ 0 w 199"/>
                <a:gd name="T5" fmla="*/ 0 h 232"/>
                <a:gd name="T6" fmla="*/ 0 w 199"/>
                <a:gd name="T7" fmla="*/ 0 h 232"/>
                <a:gd name="T8" fmla="*/ 0 w 199"/>
                <a:gd name="T9" fmla="*/ 0 h 232"/>
                <a:gd name="T10" fmla="*/ 0 w 199"/>
                <a:gd name="T11" fmla="*/ 1 h 232"/>
                <a:gd name="T12" fmla="*/ 0 w 199"/>
                <a:gd name="T13" fmla="*/ 1 h 232"/>
                <a:gd name="T14" fmla="*/ 0 w 199"/>
                <a:gd name="T15" fmla="*/ 1 h 232"/>
                <a:gd name="T16" fmla="*/ 0 w 199"/>
                <a:gd name="T17" fmla="*/ 1 h 232"/>
                <a:gd name="T18" fmla="*/ 0 w 199"/>
                <a:gd name="T19" fmla="*/ 1 h 232"/>
                <a:gd name="T20" fmla="*/ 0 w 199"/>
                <a:gd name="T21" fmla="*/ 1 h 232"/>
                <a:gd name="T22" fmla="*/ 0 w 199"/>
                <a:gd name="T23" fmla="*/ 1 h 232"/>
                <a:gd name="T24" fmla="*/ 0 w 199"/>
                <a:gd name="T25" fmla="*/ 1 h 232"/>
                <a:gd name="T26" fmla="*/ 0 w 199"/>
                <a:gd name="T27" fmla="*/ 1 h 232"/>
                <a:gd name="T28" fmla="*/ 0 w 199"/>
                <a:gd name="T29" fmla="*/ 1 h 232"/>
                <a:gd name="T30" fmla="*/ 0 w 199"/>
                <a:gd name="T31" fmla="*/ 1 h 232"/>
                <a:gd name="T32" fmla="*/ 1 w 199"/>
                <a:gd name="T33" fmla="*/ 1 h 232"/>
                <a:gd name="T34" fmla="*/ 1 w 199"/>
                <a:gd name="T35" fmla="*/ 1 h 232"/>
                <a:gd name="T36" fmla="*/ 1 w 199"/>
                <a:gd name="T37" fmla="*/ 1 h 232"/>
                <a:gd name="T38" fmla="*/ 1 w 199"/>
                <a:gd name="T39" fmla="*/ 1 h 232"/>
                <a:gd name="T40" fmla="*/ 1 w 199"/>
                <a:gd name="T41" fmla="*/ 1 h 232"/>
                <a:gd name="T42" fmla="*/ 1 w 199"/>
                <a:gd name="T43" fmla="*/ 1 h 232"/>
                <a:gd name="T44" fmla="*/ 1 w 199"/>
                <a:gd name="T45" fmla="*/ 1 h 232"/>
                <a:gd name="T46" fmla="*/ 1 w 199"/>
                <a:gd name="T47" fmla="*/ 1 h 232"/>
                <a:gd name="T48" fmla="*/ 0 w 199"/>
                <a:gd name="T49" fmla="*/ 1 h 232"/>
                <a:gd name="T50" fmla="*/ 0 w 199"/>
                <a:gd name="T51" fmla="*/ 1 h 232"/>
                <a:gd name="T52" fmla="*/ 0 w 199"/>
                <a:gd name="T53" fmla="*/ 1 h 232"/>
                <a:gd name="T54" fmla="*/ 0 w 199"/>
                <a:gd name="T55" fmla="*/ 1 h 232"/>
                <a:gd name="T56" fmla="*/ 0 w 199"/>
                <a:gd name="T57" fmla="*/ 1 h 232"/>
                <a:gd name="T58" fmla="*/ 0 w 199"/>
                <a:gd name="T59" fmla="*/ 1 h 232"/>
                <a:gd name="T60" fmla="*/ 0 w 199"/>
                <a:gd name="T61" fmla="*/ 1 h 232"/>
                <a:gd name="T62" fmla="*/ 0 w 199"/>
                <a:gd name="T63" fmla="*/ 1 h 232"/>
                <a:gd name="T64" fmla="*/ 0 w 199"/>
                <a:gd name="T65" fmla="*/ 1 h 232"/>
                <a:gd name="T66" fmla="*/ 0 w 199"/>
                <a:gd name="T67" fmla="*/ 1 h 232"/>
                <a:gd name="T68" fmla="*/ 0 w 199"/>
                <a:gd name="T69" fmla="*/ 1 h 232"/>
                <a:gd name="T70" fmla="*/ 0 w 199"/>
                <a:gd name="T71" fmla="*/ 0 h 232"/>
                <a:gd name="T72" fmla="*/ 0 w 199"/>
                <a:gd name="T73" fmla="*/ 0 h 232"/>
                <a:gd name="T74" fmla="*/ 0 w 199"/>
                <a:gd name="T75" fmla="*/ 0 h 232"/>
                <a:gd name="T76" fmla="*/ 1 w 199"/>
                <a:gd name="T77" fmla="*/ 0 h 232"/>
                <a:gd name="T78" fmla="*/ 1 w 199"/>
                <a:gd name="T79" fmla="*/ 0 h 232"/>
                <a:gd name="T80" fmla="*/ 1 w 199"/>
                <a:gd name="T81" fmla="*/ 0 h 232"/>
                <a:gd name="T82" fmla="*/ 1 w 199"/>
                <a:gd name="T83" fmla="*/ 0 h 232"/>
                <a:gd name="T84" fmla="*/ 1 w 199"/>
                <a:gd name="T85" fmla="*/ 0 h 232"/>
                <a:gd name="T86" fmla="*/ 1 w 199"/>
                <a:gd name="T87" fmla="*/ 0 h 232"/>
                <a:gd name="T88" fmla="*/ 1 w 199"/>
                <a:gd name="T89" fmla="*/ 0 h 232"/>
                <a:gd name="T90" fmla="*/ 0 w 199"/>
                <a:gd name="T91" fmla="*/ 0 h 232"/>
                <a:gd name="T92" fmla="*/ 0 w 199"/>
                <a:gd name="T93" fmla="*/ 0 h 232"/>
                <a:gd name="T94" fmla="*/ 0 w 199"/>
                <a:gd name="T95" fmla="*/ 0 h 232"/>
                <a:gd name="T96" fmla="*/ 0 w 199"/>
                <a:gd name="T97" fmla="*/ 0 h 232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99"/>
                <a:gd name="T148" fmla="*/ 0 h 232"/>
                <a:gd name="T149" fmla="*/ 199 w 199"/>
                <a:gd name="T150" fmla="*/ 232 h 232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99" h="232">
                  <a:moveTo>
                    <a:pt x="70" y="29"/>
                  </a:moveTo>
                  <a:lnTo>
                    <a:pt x="55" y="39"/>
                  </a:lnTo>
                  <a:lnTo>
                    <a:pt x="42" y="50"/>
                  </a:lnTo>
                  <a:lnTo>
                    <a:pt x="30" y="63"/>
                  </a:lnTo>
                  <a:lnTo>
                    <a:pt x="20" y="77"/>
                  </a:lnTo>
                  <a:lnTo>
                    <a:pt x="12" y="91"/>
                  </a:lnTo>
                  <a:lnTo>
                    <a:pt x="6" y="108"/>
                  </a:lnTo>
                  <a:lnTo>
                    <a:pt x="2" y="125"/>
                  </a:lnTo>
                  <a:lnTo>
                    <a:pt x="0" y="142"/>
                  </a:lnTo>
                  <a:lnTo>
                    <a:pt x="2" y="166"/>
                  </a:lnTo>
                  <a:lnTo>
                    <a:pt x="12" y="186"/>
                  </a:lnTo>
                  <a:lnTo>
                    <a:pt x="26" y="203"/>
                  </a:lnTo>
                  <a:lnTo>
                    <a:pt x="45" y="216"/>
                  </a:lnTo>
                  <a:lnTo>
                    <a:pt x="66" y="226"/>
                  </a:lnTo>
                  <a:lnTo>
                    <a:pt x="88" y="230"/>
                  </a:lnTo>
                  <a:lnTo>
                    <a:pt x="111" y="232"/>
                  </a:lnTo>
                  <a:lnTo>
                    <a:pt x="134" y="228"/>
                  </a:lnTo>
                  <a:lnTo>
                    <a:pt x="138" y="228"/>
                  </a:lnTo>
                  <a:lnTo>
                    <a:pt x="143" y="226"/>
                  </a:lnTo>
                  <a:lnTo>
                    <a:pt x="147" y="222"/>
                  </a:lnTo>
                  <a:lnTo>
                    <a:pt x="148" y="218"/>
                  </a:lnTo>
                  <a:lnTo>
                    <a:pt x="145" y="212"/>
                  </a:lnTo>
                  <a:lnTo>
                    <a:pt x="141" y="207"/>
                  </a:lnTo>
                  <a:lnTo>
                    <a:pt x="135" y="203"/>
                  </a:lnTo>
                  <a:lnTo>
                    <a:pt x="129" y="201"/>
                  </a:lnTo>
                  <a:lnTo>
                    <a:pt x="117" y="197"/>
                  </a:lnTo>
                  <a:lnTo>
                    <a:pt x="105" y="195"/>
                  </a:lnTo>
                  <a:lnTo>
                    <a:pt x="94" y="193"/>
                  </a:lnTo>
                  <a:lnTo>
                    <a:pt x="83" y="190"/>
                  </a:lnTo>
                  <a:lnTo>
                    <a:pt x="73" y="187"/>
                  </a:lnTo>
                  <a:lnTo>
                    <a:pt x="62" y="182"/>
                  </a:lnTo>
                  <a:lnTo>
                    <a:pt x="53" y="176"/>
                  </a:lnTo>
                  <a:lnTo>
                    <a:pt x="43" y="167"/>
                  </a:lnTo>
                  <a:lnTo>
                    <a:pt x="40" y="128"/>
                  </a:lnTo>
                  <a:lnTo>
                    <a:pt x="49" y="96"/>
                  </a:lnTo>
                  <a:lnTo>
                    <a:pt x="68" y="71"/>
                  </a:lnTo>
                  <a:lnTo>
                    <a:pt x="94" y="50"/>
                  </a:lnTo>
                  <a:lnTo>
                    <a:pt x="122" y="34"/>
                  </a:lnTo>
                  <a:lnTo>
                    <a:pt x="151" y="21"/>
                  </a:lnTo>
                  <a:lnTo>
                    <a:pt x="178" y="12"/>
                  </a:lnTo>
                  <a:lnTo>
                    <a:pt x="199" y="4"/>
                  </a:lnTo>
                  <a:lnTo>
                    <a:pt x="186" y="1"/>
                  </a:lnTo>
                  <a:lnTo>
                    <a:pt x="172" y="0"/>
                  </a:lnTo>
                  <a:lnTo>
                    <a:pt x="156" y="2"/>
                  </a:lnTo>
                  <a:lnTo>
                    <a:pt x="138" y="4"/>
                  </a:lnTo>
                  <a:lnTo>
                    <a:pt x="121" y="10"/>
                  </a:lnTo>
                  <a:lnTo>
                    <a:pt x="103" y="16"/>
                  </a:lnTo>
                  <a:lnTo>
                    <a:pt x="86" y="23"/>
                  </a:lnTo>
                  <a:lnTo>
                    <a:pt x="70" y="2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3" name="Freeform 243"/>
            <p:cNvSpPr>
              <a:spLocks/>
            </p:cNvSpPr>
            <p:nvPr/>
          </p:nvSpPr>
          <p:spPr bwMode="auto">
            <a:xfrm>
              <a:off x="2661" y="2701"/>
              <a:ext cx="22" cy="30"/>
            </a:xfrm>
            <a:custGeom>
              <a:avLst/>
              <a:gdLst>
                <a:gd name="T0" fmla="*/ 1 w 128"/>
                <a:gd name="T1" fmla="*/ 0 h 180"/>
                <a:gd name="T2" fmla="*/ 1 w 128"/>
                <a:gd name="T3" fmla="*/ 0 h 180"/>
                <a:gd name="T4" fmla="*/ 1 w 128"/>
                <a:gd name="T5" fmla="*/ 0 h 180"/>
                <a:gd name="T6" fmla="*/ 1 w 128"/>
                <a:gd name="T7" fmla="*/ 0 h 180"/>
                <a:gd name="T8" fmla="*/ 1 w 128"/>
                <a:gd name="T9" fmla="*/ 0 h 180"/>
                <a:gd name="T10" fmla="*/ 0 w 128"/>
                <a:gd name="T11" fmla="*/ 1 h 180"/>
                <a:gd name="T12" fmla="*/ 0 w 128"/>
                <a:gd name="T13" fmla="*/ 1 h 180"/>
                <a:gd name="T14" fmla="*/ 0 w 128"/>
                <a:gd name="T15" fmla="*/ 1 h 180"/>
                <a:gd name="T16" fmla="*/ 0 w 128"/>
                <a:gd name="T17" fmla="*/ 1 h 180"/>
                <a:gd name="T18" fmla="*/ 0 w 128"/>
                <a:gd name="T19" fmla="*/ 1 h 180"/>
                <a:gd name="T20" fmla="*/ 0 w 128"/>
                <a:gd name="T21" fmla="*/ 1 h 180"/>
                <a:gd name="T22" fmla="*/ 0 w 128"/>
                <a:gd name="T23" fmla="*/ 1 h 180"/>
                <a:gd name="T24" fmla="*/ 0 w 128"/>
                <a:gd name="T25" fmla="*/ 1 h 180"/>
                <a:gd name="T26" fmla="*/ 0 w 128"/>
                <a:gd name="T27" fmla="*/ 1 h 180"/>
                <a:gd name="T28" fmla="*/ 0 w 128"/>
                <a:gd name="T29" fmla="*/ 1 h 180"/>
                <a:gd name="T30" fmla="*/ 0 w 128"/>
                <a:gd name="T31" fmla="*/ 1 h 180"/>
                <a:gd name="T32" fmla="*/ 0 w 128"/>
                <a:gd name="T33" fmla="*/ 1 h 180"/>
                <a:gd name="T34" fmla="*/ 0 w 128"/>
                <a:gd name="T35" fmla="*/ 1 h 180"/>
                <a:gd name="T36" fmla="*/ 0 w 128"/>
                <a:gd name="T37" fmla="*/ 1 h 180"/>
                <a:gd name="T38" fmla="*/ 1 w 128"/>
                <a:gd name="T39" fmla="*/ 1 h 180"/>
                <a:gd name="T40" fmla="*/ 1 w 128"/>
                <a:gd name="T41" fmla="*/ 1 h 180"/>
                <a:gd name="T42" fmla="*/ 1 w 128"/>
                <a:gd name="T43" fmla="*/ 0 h 180"/>
                <a:gd name="T44" fmla="*/ 1 w 128"/>
                <a:gd name="T45" fmla="*/ 0 h 180"/>
                <a:gd name="T46" fmla="*/ 1 w 128"/>
                <a:gd name="T47" fmla="*/ 0 h 180"/>
                <a:gd name="T48" fmla="*/ 1 w 128"/>
                <a:gd name="T49" fmla="*/ 0 h 180"/>
                <a:gd name="T50" fmla="*/ 1 w 128"/>
                <a:gd name="T51" fmla="*/ 0 h 180"/>
                <a:gd name="T52" fmla="*/ 1 w 128"/>
                <a:gd name="T53" fmla="*/ 0 h 180"/>
                <a:gd name="T54" fmla="*/ 0 w 128"/>
                <a:gd name="T55" fmla="*/ 0 h 180"/>
                <a:gd name="T56" fmla="*/ 0 w 128"/>
                <a:gd name="T57" fmla="*/ 0 h 180"/>
                <a:gd name="T58" fmla="*/ 0 w 128"/>
                <a:gd name="T59" fmla="*/ 0 h 180"/>
                <a:gd name="T60" fmla="*/ 0 w 128"/>
                <a:gd name="T61" fmla="*/ 0 h 180"/>
                <a:gd name="T62" fmla="*/ 0 w 128"/>
                <a:gd name="T63" fmla="*/ 0 h 180"/>
                <a:gd name="T64" fmla="*/ 0 w 128"/>
                <a:gd name="T65" fmla="*/ 0 h 180"/>
                <a:gd name="T66" fmla="*/ 0 w 128"/>
                <a:gd name="T67" fmla="*/ 0 h 180"/>
                <a:gd name="T68" fmla="*/ 0 w 128"/>
                <a:gd name="T69" fmla="*/ 0 h 180"/>
                <a:gd name="T70" fmla="*/ 0 w 128"/>
                <a:gd name="T71" fmla="*/ 0 h 180"/>
                <a:gd name="T72" fmla="*/ 0 w 128"/>
                <a:gd name="T73" fmla="*/ 0 h 180"/>
                <a:gd name="T74" fmla="*/ 0 w 128"/>
                <a:gd name="T75" fmla="*/ 0 h 180"/>
                <a:gd name="T76" fmla="*/ 1 w 128"/>
                <a:gd name="T77" fmla="*/ 0 h 180"/>
                <a:gd name="T78" fmla="*/ 1 w 128"/>
                <a:gd name="T79" fmla="*/ 0 h 180"/>
                <a:gd name="T80" fmla="*/ 1 w 128"/>
                <a:gd name="T81" fmla="*/ 0 h 18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0"/>
                <a:gd name="T125" fmla="*/ 128 w 128"/>
                <a:gd name="T126" fmla="*/ 180 h 18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0">
                  <a:moveTo>
                    <a:pt x="108" y="59"/>
                  </a:moveTo>
                  <a:lnTo>
                    <a:pt x="113" y="77"/>
                  </a:lnTo>
                  <a:lnTo>
                    <a:pt x="111" y="94"/>
                  </a:lnTo>
                  <a:lnTo>
                    <a:pt x="103" y="108"/>
                  </a:lnTo>
                  <a:lnTo>
                    <a:pt x="91" y="121"/>
                  </a:lnTo>
                  <a:lnTo>
                    <a:pt x="77" y="132"/>
                  </a:lnTo>
                  <a:lnTo>
                    <a:pt x="61" y="144"/>
                  </a:lnTo>
                  <a:lnTo>
                    <a:pt x="45" y="154"/>
                  </a:lnTo>
                  <a:lnTo>
                    <a:pt x="30" y="164"/>
                  </a:lnTo>
                  <a:lnTo>
                    <a:pt x="28" y="168"/>
                  </a:lnTo>
                  <a:lnTo>
                    <a:pt x="27" y="170"/>
                  </a:lnTo>
                  <a:lnTo>
                    <a:pt x="27" y="174"/>
                  </a:lnTo>
                  <a:lnTo>
                    <a:pt x="28" y="177"/>
                  </a:lnTo>
                  <a:lnTo>
                    <a:pt x="32" y="179"/>
                  </a:lnTo>
                  <a:lnTo>
                    <a:pt x="35" y="180"/>
                  </a:lnTo>
                  <a:lnTo>
                    <a:pt x="37" y="180"/>
                  </a:lnTo>
                  <a:lnTo>
                    <a:pt x="41" y="179"/>
                  </a:lnTo>
                  <a:lnTo>
                    <a:pt x="60" y="169"/>
                  </a:lnTo>
                  <a:lnTo>
                    <a:pt x="77" y="158"/>
                  </a:lnTo>
                  <a:lnTo>
                    <a:pt x="94" y="145"/>
                  </a:lnTo>
                  <a:lnTo>
                    <a:pt x="109" y="130"/>
                  </a:lnTo>
                  <a:lnTo>
                    <a:pt x="120" y="114"/>
                  </a:lnTo>
                  <a:lnTo>
                    <a:pt x="127" y="95"/>
                  </a:lnTo>
                  <a:lnTo>
                    <a:pt x="128" y="76"/>
                  </a:lnTo>
                  <a:lnTo>
                    <a:pt x="123" y="55"/>
                  </a:lnTo>
                  <a:lnTo>
                    <a:pt x="113" y="39"/>
                  </a:lnTo>
                  <a:lnTo>
                    <a:pt x="97" y="25"/>
                  </a:lnTo>
                  <a:lnTo>
                    <a:pt x="79" y="15"/>
                  </a:lnTo>
                  <a:lnTo>
                    <a:pt x="57" y="7"/>
                  </a:lnTo>
                  <a:lnTo>
                    <a:pt x="36" y="2"/>
                  </a:lnTo>
                  <a:lnTo>
                    <a:pt x="19" y="0"/>
                  </a:lnTo>
                  <a:lnTo>
                    <a:pt x="6" y="0"/>
                  </a:lnTo>
                  <a:lnTo>
                    <a:pt x="0" y="4"/>
                  </a:lnTo>
                  <a:lnTo>
                    <a:pt x="14" y="9"/>
                  </a:lnTo>
                  <a:lnTo>
                    <a:pt x="29" y="14"/>
                  </a:lnTo>
                  <a:lnTo>
                    <a:pt x="46" y="19"/>
                  </a:lnTo>
                  <a:lnTo>
                    <a:pt x="61" y="23"/>
                  </a:lnTo>
                  <a:lnTo>
                    <a:pt x="76" y="29"/>
                  </a:lnTo>
                  <a:lnTo>
                    <a:pt x="89" y="37"/>
                  </a:lnTo>
                  <a:lnTo>
                    <a:pt x="100" y="46"/>
                  </a:lnTo>
                  <a:lnTo>
                    <a:pt x="108" y="5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4" name="Freeform 244"/>
            <p:cNvSpPr>
              <a:spLocks/>
            </p:cNvSpPr>
            <p:nvPr/>
          </p:nvSpPr>
          <p:spPr bwMode="auto">
            <a:xfrm>
              <a:off x="2584" y="2694"/>
              <a:ext cx="54" cy="63"/>
            </a:xfrm>
            <a:custGeom>
              <a:avLst/>
              <a:gdLst>
                <a:gd name="T0" fmla="*/ 1 w 322"/>
                <a:gd name="T1" fmla="*/ 0 h 378"/>
                <a:gd name="T2" fmla="*/ 0 w 322"/>
                <a:gd name="T3" fmla="*/ 0 h 378"/>
                <a:gd name="T4" fmla="*/ 0 w 322"/>
                <a:gd name="T5" fmla="*/ 1 h 378"/>
                <a:gd name="T6" fmla="*/ 0 w 322"/>
                <a:gd name="T7" fmla="*/ 1 h 378"/>
                <a:gd name="T8" fmla="*/ 0 w 322"/>
                <a:gd name="T9" fmla="*/ 1 h 378"/>
                <a:gd name="T10" fmla="*/ 0 w 322"/>
                <a:gd name="T11" fmla="*/ 1 h 378"/>
                <a:gd name="T12" fmla="*/ 0 w 322"/>
                <a:gd name="T13" fmla="*/ 1 h 378"/>
                <a:gd name="T14" fmla="*/ 0 w 322"/>
                <a:gd name="T15" fmla="*/ 2 h 378"/>
                <a:gd name="T16" fmla="*/ 0 w 322"/>
                <a:gd name="T17" fmla="*/ 2 h 378"/>
                <a:gd name="T18" fmla="*/ 0 w 322"/>
                <a:gd name="T19" fmla="*/ 2 h 378"/>
                <a:gd name="T20" fmla="*/ 1 w 322"/>
                <a:gd name="T21" fmla="*/ 2 h 378"/>
                <a:gd name="T22" fmla="*/ 1 w 322"/>
                <a:gd name="T23" fmla="*/ 2 h 378"/>
                <a:gd name="T24" fmla="*/ 1 w 322"/>
                <a:gd name="T25" fmla="*/ 2 h 378"/>
                <a:gd name="T26" fmla="*/ 1 w 322"/>
                <a:gd name="T27" fmla="*/ 2 h 378"/>
                <a:gd name="T28" fmla="*/ 1 w 322"/>
                <a:gd name="T29" fmla="*/ 2 h 378"/>
                <a:gd name="T30" fmla="*/ 1 w 322"/>
                <a:gd name="T31" fmla="*/ 2 h 378"/>
                <a:gd name="T32" fmla="*/ 2 w 322"/>
                <a:gd name="T33" fmla="*/ 2 h 378"/>
                <a:gd name="T34" fmla="*/ 2 w 322"/>
                <a:gd name="T35" fmla="*/ 2 h 378"/>
                <a:gd name="T36" fmla="*/ 2 w 322"/>
                <a:gd name="T37" fmla="*/ 2 h 378"/>
                <a:gd name="T38" fmla="*/ 2 w 322"/>
                <a:gd name="T39" fmla="*/ 2 h 378"/>
                <a:gd name="T40" fmla="*/ 1 w 322"/>
                <a:gd name="T41" fmla="*/ 2 h 378"/>
                <a:gd name="T42" fmla="*/ 1 w 322"/>
                <a:gd name="T43" fmla="*/ 2 h 378"/>
                <a:gd name="T44" fmla="*/ 1 w 322"/>
                <a:gd name="T45" fmla="*/ 2 h 378"/>
                <a:gd name="T46" fmla="*/ 1 w 322"/>
                <a:gd name="T47" fmla="*/ 2 h 378"/>
                <a:gd name="T48" fmla="*/ 1 w 322"/>
                <a:gd name="T49" fmla="*/ 2 h 378"/>
                <a:gd name="T50" fmla="*/ 1 w 322"/>
                <a:gd name="T51" fmla="*/ 2 h 378"/>
                <a:gd name="T52" fmla="*/ 1 w 322"/>
                <a:gd name="T53" fmla="*/ 2 h 378"/>
                <a:gd name="T54" fmla="*/ 0 w 322"/>
                <a:gd name="T55" fmla="*/ 1 h 378"/>
                <a:gd name="T56" fmla="*/ 0 w 322"/>
                <a:gd name="T57" fmla="*/ 1 h 378"/>
                <a:gd name="T58" fmla="*/ 0 w 322"/>
                <a:gd name="T59" fmla="*/ 1 h 378"/>
                <a:gd name="T60" fmla="*/ 0 w 322"/>
                <a:gd name="T61" fmla="*/ 1 h 378"/>
                <a:gd name="T62" fmla="*/ 0 w 322"/>
                <a:gd name="T63" fmla="*/ 1 h 378"/>
                <a:gd name="T64" fmla="*/ 0 w 322"/>
                <a:gd name="T65" fmla="*/ 1 h 378"/>
                <a:gd name="T66" fmla="*/ 0 w 322"/>
                <a:gd name="T67" fmla="*/ 1 h 378"/>
                <a:gd name="T68" fmla="*/ 1 w 322"/>
                <a:gd name="T69" fmla="*/ 0 h 378"/>
                <a:gd name="T70" fmla="*/ 1 w 322"/>
                <a:gd name="T71" fmla="*/ 0 h 378"/>
                <a:gd name="T72" fmla="*/ 1 w 322"/>
                <a:gd name="T73" fmla="*/ 0 h 378"/>
                <a:gd name="T74" fmla="*/ 1 w 322"/>
                <a:gd name="T75" fmla="*/ 0 h 378"/>
                <a:gd name="T76" fmla="*/ 1 w 322"/>
                <a:gd name="T77" fmla="*/ 0 h 378"/>
                <a:gd name="T78" fmla="*/ 1 w 322"/>
                <a:gd name="T79" fmla="*/ 0 h 378"/>
                <a:gd name="T80" fmla="*/ 1 w 322"/>
                <a:gd name="T81" fmla="*/ 0 h 378"/>
                <a:gd name="T82" fmla="*/ 1 w 322"/>
                <a:gd name="T83" fmla="*/ 0 h 378"/>
                <a:gd name="T84" fmla="*/ 1 w 322"/>
                <a:gd name="T85" fmla="*/ 0 h 378"/>
                <a:gd name="T86" fmla="*/ 1 w 322"/>
                <a:gd name="T87" fmla="*/ 0 h 378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2"/>
                <a:gd name="T133" fmla="*/ 0 h 378"/>
                <a:gd name="T134" fmla="*/ 322 w 322"/>
                <a:gd name="T135" fmla="*/ 378 h 378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2" h="378">
                  <a:moveTo>
                    <a:pt x="125" y="49"/>
                  </a:moveTo>
                  <a:lnTo>
                    <a:pt x="100" y="70"/>
                  </a:lnTo>
                  <a:lnTo>
                    <a:pt x="76" y="90"/>
                  </a:lnTo>
                  <a:lnTo>
                    <a:pt x="53" y="115"/>
                  </a:lnTo>
                  <a:lnTo>
                    <a:pt x="34" y="140"/>
                  </a:lnTo>
                  <a:lnTo>
                    <a:pt x="17" y="166"/>
                  </a:lnTo>
                  <a:lnTo>
                    <a:pt x="5" y="195"/>
                  </a:lnTo>
                  <a:lnTo>
                    <a:pt x="0" y="226"/>
                  </a:lnTo>
                  <a:lnTo>
                    <a:pt x="1" y="258"/>
                  </a:lnTo>
                  <a:lnTo>
                    <a:pt x="3" y="266"/>
                  </a:lnTo>
                  <a:lnTo>
                    <a:pt x="5" y="275"/>
                  </a:lnTo>
                  <a:lnTo>
                    <a:pt x="9" y="282"/>
                  </a:lnTo>
                  <a:lnTo>
                    <a:pt x="14" y="290"/>
                  </a:lnTo>
                  <a:lnTo>
                    <a:pt x="19" y="297"/>
                  </a:lnTo>
                  <a:lnTo>
                    <a:pt x="26" y="304"/>
                  </a:lnTo>
                  <a:lnTo>
                    <a:pt x="32" y="310"/>
                  </a:lnTo>
                  <a:lnTo>
                    <a:pt x="41" y="314"/>
                  </a:lnTo>
                  <a:lnTo>
                    <a:pt x="56" y="324"/>
                  </a:lnTo>
                  <a:lnTo>
                    <a:pt x="71" y="332"/>
                  </a:lnTo>
                  <a:lnTo>
                    <a:pt x="86" y="338"/>
                  </a:lnTo>
                  <a:lnTo>
                    <a:pt x="103" y="344"/>
                  </a:lnTo>
                  <a:lnTo>
                    <a:pt x="119" y="350"/>
                  </a:lnTo>
                  <a:lnTo>
                    <a:pt x="136" y="355"/>
                  </a:lnTo>
                  <a:lnTo>
                    <a:pt x="152" y="359"/>
                  </a:lnTo>
                  <a:lnTo>
                    <a:pt x="168" y="363"/>
                  </a:lnTo>
                  <a:lnTo>
                    <a:pt x="186" y="366"/>
                  </a:lnTo>
                  <a:lnTo>
                    <a:pt x="202" y="368"/>
                  </a:lnTo>
                  <a:lnTo>
                    <a:pt x="220" y="371"/>
                  </a:lnTo>
                  <a:lnTo>
                    <a:pt x="238" y="373"/>
                  </a:lnTo>
                  <a:lnTo>
                    <a:pt x="254" y="374"/>
                  </a:lnTo>
                  <a:lnTo>
                    <a:pt x="272" y="375"/>
                  </a:lnTo>
                  <a:lnTo>
                    <a:pt x="289" y="376"/>
                  </a:lnTo>
                  <a:lnTo>
                    <a:pt x="306" y="378"/>
                  </a:lnTo>
                  <a:lnTo>
                    <a:pt x="311" y="378"/>
                  </a:lnTo>
                  <a:lnTo>
                    <a:pt x="316" y="375"/>
                  </a:lnTo>
                  <a:lnTo>
                    <a:pt x="320" y="371"/>
                  </a:lnTo>
                  <a:lnTo>
                    <a:pt x="322" y="366"/>
                  </a:lnTo>
                  <a:lnTo>
                    <a:pt x="322" y="360"/>
                  </a:lnTo>
                  <a:lnTo>
                    <a:pt x="320" y="356"/>
                  </a:lnTo>
                  <a:lnTo>
                    <a:pt x="315" y="352"/>
                  </a:lnTo>
                  <a:lnTo>
                    <a:pt x="309" y="350"/>
                  </a:lnTo>
                  <a:lnTo>
                    <a:pt x="294" y="347"/>
                  </a:lnTo>
                  <a:lnTo>
                    <a:pt x="279" y="344"/>
                  </a:lnTo>
                  <a:lnTo>
                    <a:pt x="263" y="341"/>
                  </a:lnTo>
                  <a:lnTo>
                    <a:pt x="247" y="338"/>
                  </a:lnTo>
                  <a:lnTo>
                    <a:pt x="232" y="336"/>
                  </a:lnTo>
                  <a:lnTo>
                    <a:pt x="216" y="334"/>
                  </a:lnTo>
                  <a:lnTo>
                    <a:pt x="200" y="332"/>
                  </a:lnTo>
                  <a:lnTo>
                    <a:pt x="185" y="328"/>
                  </a:lnTo>
                  <a:lnTo>
                    <a:pt x="170" y="326"/>
                  </a:lnTo>
                  <a:lnTo>
                    <a:pt x="154" y="322"/>
                  </a:lnTo>
                  <a:lnTo>
                    <a:pt x="139" y="318"/>
                  </a:lnTo>
                  <a:lnTo>
                    <a:pt x="124" y="314"/>
                  </a:lnTo>
                  <a:lnTo>
                    <a:pt x="110" y="309"/>
                  </a:lnTo>
                  <a:lnTo>
                    <a:pt x="94" y="303"/>
                  </a:lnTo>
                  <a:lnTo>
                    <a:pt x="80" y="297"/>
                  </a:lnTo>
                  <a:lnTo>
                    <a:pt x="66" y="289"/>
                  </a:lnTo>
                  <a:lnTo>
                    <a:pt x="55" y="281"/>
                  </a:lnTo>
                  <a:lnTo>
                    <a:pt x="45" y="271"/>
                  </a:lnTo>
                  <a:lnTo>
                    <a:pt x="38" y="259"/>
                  </a:lnTo>
                  <a:lnTo>
                    <a:pt x="35" y="245"/>
                  </a:lnTo>
                  <a:lnTo>
                    <a:pt x="34" y="232"/>
                  </a:lnTo>
                  <a:lnTo>
                    <a:pt x="35" y="216"/>
                  </a:lnTo>
                  <a:lnTo>
                    <a:pt x="38" y="200"/>
                  </a:lnTo>
                  <a:lnTo>
                    <a:pt x="43" y="187"/>
                  </a:lnTo>
                  <a:lnTo>
                    <a:pt x="51" y="170"/>
                  </a:lnTo>
                  <a:lnTo>
                    <a:pt x="60" y="152"/>
                  </a:lnTo>
                  <a:lnTo>
                    <a:pt x="71" y="137"/>
                  </a:lnTo>
                  <a:lnTo>
                    <a:pt x="83" y="124"/>
                  </a:lnTo>
                  <a:lnTo>
                    <a:pt x="94" y="110"/>
                  </a:lnTo>
                  <a:lnTo>
                    <a:pt x="107" y="96"/>
                  </a:lnTo>
                  <a:lnTo>
                    <a:pt x="123" y="82"/>
                  </a:lnTo>
                  <a:lnTo>
                    <a:pt x="138" y="69"/>
                  </a:lnTo>
                  <a:lnTo>
                    <a:pt x="153" y="57"/>
                  </a:lnTo>
                  <a:lnTo>
                    <a:pt x="173" y="47"/>
                  </a:lnTo>
                  <a:lnTo>
                    <a:pt x="195" y="38"/>
                  </a:lnTo>
                  <a:lnTo>
                    <a:pt x="218" y="28"/>
                  </a:lnTo>
                  <a:lnTo>
                    <a:pt x="238" y="20"/>
                  </a:lnTo>
                  <a:lnTo>
                    <a:pt x="254" y="13"/>
                  </a:lnTo>
                  <a:lnTo>
                    <a:pt x="264" y="7"/>
                  </a:lnTo>
                  <a:lnTo>
                    <a:pt x="268" y="2"/>
                  </a:lnTo>
                  <a:lnTo>
                    <a:pt x="256" y="0"/>
                  </a:lnTo>
                  <a:lnTo>
                    <a:pt x="240" y="1"/>
                  </a:lnTo>
                  <a:lnTo>
                    <a:pt x="221" y="4"/>
                  </a:lnTo>
                  <a:lnTo>
                    <a:pt x="201" y="10"/>
                  </a:lnTo>
                  <a:lnTo>
                    <a:pt x="180" y="18"/>
                  </a:lnTo>
                  <a:lnTo>
                    <a:pt x="160" y="27"/>
                  </a:lnTo>
                  <a:lnTo>
                    <a:pt x="141" y="38"/>
                  </a:lnTo>
                  <a:lnTo>
                    <a:pt x="125" y="49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5" name="Freeform 245"/>
            <p:cNvSpPr>
              <a:spLocks/>
            </p:cNvSpPr>
            <p:nvPr/>
          </p:nvSpPr>
          <p:spPr bwMode="auto">
            <a:xfrm>
              <a:off x="2660" y="2692"/>
              <a:ext cx="47" cy="42"/>
            </a:xfrm>
            <a:custGeom>
              <a:avLst/>
              <a:gdLst>
                <a:gd name="T0" fmla="*/ 1 w 283"/>
                <a:gd name="T1" fmla="*/ 0 h 252"/>
                <a:gd name="T2" fmla="*/ 1 w 283"/>
                <a:gd name="T3" fmla="*/ 1 h 252"/>
                <a:gd name="T4" fmla="*/ 1 w 283"/>
                <a:gd name="T5" fmla="*/ 1 h 252"/>
                <a:gd name="T6" fmla="*/ 1 w 283"/>
                <a:gd name="T7" fmla="*/ 1 h 252"/>
                <a:gd name="T8" fmla="*/ 1 w 283"/>
                <a:gd name="T9" fmla="*/ 1 h 252"/>
                <a:gd name="T10" fmla="*/ 1 w 283"/>
                <a:gd name="T11" fmla="*/ 1 h 252"/>
                <a:gd name="T12" fmla="*/ 1 w 283"/>
                <a:gd name="T13" fmla="*/ 1 h 252"/>
                <a:gd name="T14" fmla="*/ 1 w 283"/>
                <a:gd name="T15" fmla="*/ 1 h 252"/>
                <a:gd name="T16" fmla="*/ 1 w 283"/>
                <a:gd name="T17" fmla="*/ 1 h 252"/>
                <a:gd name="T18" fmla="*/ 1 w 283"/>
                <a:gd name="T19" fmla="*/ 1 h 252"/>
                <a:gd name="T20" fmla="*/ 1 w 283"/>
                <a:gd name="T21" fmla="*/ 1 h 252"/>
                <a:gd name="T22" fmla="*/ 1 w 283"/>
                <a:gd name="T23" fmla="*/ 1 h 252"/>
                <a:gd name="T24" fmla="*/ 1 w 283"/>
                <a:gd name="T25" fmla="*/ 1 h 252"/>
                <a:gd name="T26" fmla="*/ 1 w 283"/>
                <a:gd name="T27" fmla="*/ 1 h 252"/>
                <a:gd name="T28" fmla="*/ 1 w 283"/>
                <a:gd name="T29" fmla="*/ 1 h 252"/>
                <a:gd name="T30" fmla="*/ 1 w 283"/>
                <a:gd name="T31" fmla="*/ 1 h 252"/>
                <a:gd name="T32" fmla="*/ 1 w 283"/>
                <a:gd name="T33" fmla="*/ 1 h 252"/>
                <a:gd name="T34" fmla="*/ 1 w 283"/>
                <a:gd name="T35" fmla="*/ 1 h 252"/>
                <a:gd name="T36" fmla="*/ 1 w 283"/>
                <a:gd name="T37" fmla="*/ 1 h 252"/>
                <a:gd name="T38" fmla="*/ 1 w 283"/>
                <a:gd name="T39" fmla="*/ 1 h 252"/>
                <a:gd name="T40" fmla="*/ 1 w 283"/>
                <a:gd name="T41" fmla="*/ 1 h 252"/>
                <a:gd name="T42" fmla="*/ 1 w 283"/>
                <a:gd name="T43" fmla="*/ 1 h 252"/>
                <a:gd name="T44" fmla="*/ 1 w 283"/>
                <a:gd name="T45" fmla="*/ 1 h 252"/>
                <a:gd name="T46" fmla="*/ 1 w 283"/>
                <a:gd name="T47" fmla="*/ 1 h 252"/>
                <a:gd name="T48" fmla="*/ 1 w 283"/>
                <a:gd name="T49" fmla="*/ 1 h 252"/>
                <a:gd name="T50" fmla="*/ 1 w 283"/>
                <a:gd name="T51" fmla="*/ 1 h 252"/>
                <a:gd name="T52" fmla="*/ 1 w 283"/>
                <a:gd name="T53" fmla="*/ 1 h 252"/>
                <a:gd name="T54" fmla="*/ 1 w 283"/>
                <a:gd name="T55" fmla="*/ 1 h 252"/>
                <a:gd name="T56" fmla="*/ 1 w 283"/>
                <a:gd name="T57" fmla="*/ 0 h 252"/>
                <a:gd name="T58" fmla="*/ 1 w 283"/>
                <a:gd name="T59" fmla="*/ 0 h 252"/>
                <a:gd name="T60" fmla="*/ 1 w 283"/>
                <a:gd name="T61" fmla="*/ 0 h 252"/>
                <a:gd name="T62" fmla="*/ 1 w 283"/>
                <a:gd name="T63" fmla="*/ 0 h 252"/>
                <a:gd name="T64" fmla="*/ 1 w 283"/>
                <a:gd name="T65" fmla="*/ 0 h 252"/>
                <a:gd name="T66" fmla="*/ 1 w 283"/>
                <a:gd name="T67" fmla="*/ 0 h 252"/>
                <a:gd name="T68" fmla="*/ 1 w 283"/>
                <a:gd name="T69" fmla="*/ 0 h 252"/>
                <a:gd name="T70" fmla="*/ 0 w 283"/>
                <a:gd name="T71" fmla="*/ 0 h 252"/>
                <a:gd name="T72" fmla="*/ 0 w 283"/>
                <a:gd name="T73" fmla="*/ 0 h 252"/>
                <a:gd name="T74" fmla="*/ 0 w 283"/>
                <a:gd name="T75" fmla="*/ 0 h 252"/>
                <a:gd name="T76" fmla="*/ 0 w 283"/>
                <a:gd name="T77" fmla="*/ 0 h 252"/>
                <a:gd name="T78" fmla="*/ 0 w 283"/>
                <a:gd name="T79" fmla="*/ 0 h 252"/>
                <a:gd name="T80" fmla="*/ 0 w 283"/>
                <a:gd name="T81" fmla="*/ 0 h 252"/>
                <a:gd name="T82" fmla="*/ 0 w 283"/>
                <a:gd name="T83" fmla="*/ 0 h 252"/>
                <a:gd name="T84" fmla="*/ 0 w 283"/>
                <a:gd name="T85" fmla="*/ 0 h 252"/>
                <a:gd name="T86" fmla="*/ 0 w 283"/>
                <a:gd name="T87" fmla="*/ 0 h 252"/>
                <a:gd name="T88" fmla="*/ 0 w 283"/>
                <a:gd name="T89" fmla="*/ 0 h 252"/>
                <a:gd name="T90" fmla="*/ 0 w 283"/>
                <a:gd name="T91" fmla="*/ 0 h 252"/>
                <a:gd name="T92" fmla="*/ 0 w 283"/>
                <a:gd name="T93" fmla="*/ 0 h 252"/>
                <a:gd name="T94" fmla="*/ 0 w 283"/>
                <a:gd name="T95" fmla="*/ 0 h 252"/>
                <a:gd name="T96" fmla="*/ 0 w 283"/>
                <a:gd name="T97" fmla="*/ 0 h 252"/>
                <a:gd name="T98" fmla="*/ 0 w 283"/>
                <a:gd name="T99" fmla="*/ 0 h 252"/>
                <a:gd name="T100" fmla="*/ 0 w 283"/>
                <a:gd name="T101" fmla="*/ 0 h 252"/>
                <a:gd name="T102" fmla="*/ 0 w 283"/>
                <a:gd name="T103" fmla="*/ 0 h 252"/>
                <a:gd name="T104" fmla="*/ 0 w 283"/>
                <a:gd name="T105" fmla="*/ 0 h 252"/>
                <a:gd name="T106" fmla="*/ 0 w 283"/>
                <a:gd name="T107" fmla="*/ 0 h 252"/>
                <a:gd name="T108" fmla="*/ 1 w 283"/>
                <a:gd name="T109" fmla="*/ 0 h 252"/>
                <a:gd name="T110" fmla="*/ 1 w 283"/>
                <a:gd name="T111" fmla="*/ 0 h 252"/>
                <a:gd name="T112" fmla="*/ 1 w 283"/>
                <a:gd name="T113" fmla="*/ 0 h 252"/>
                <a:gd name="T114" fmla="*/ 1 w 283"/>
                <a:gd name="T115" fmla="*/ 0 h 252"/>
                <a:gd name="T116" fmla="*/ 1 w 283"/>
                <a:gd name="T117" fmla="*/ 0 h 252"/>
                <a:gd name="T118" fmla="*/ 1 w 283"/>
                <a:gd name="T119" fmla="*/ 0 h 252"/>
                <a:gd name="T120" fmla="*/ 1 w 283"/>
                <a:gd name="T121" fmla="*/ 0 h 252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3"/>
                <a:gd name="T184" fmla="*/ 0 h 252"/>
                <a:gd name="T185" fmla="*/ 283 w 283"/>
                <a:gd name="T186" fmla="*/ 252 h 252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3" h="252">
                  <a:moveTo>
                    <a:pt x="235" y="77"/>
                  </a:moveTo>
                  <a:lnTo>
                    <a:pt x="248" y="91"/>
                  </a:lnTo>
                  <a:lnTo>
                    <a:pt x="256" y="107"/>
                  </a:lnTo>
                  <a:lnTo>
                    <a:pt x="259" y="124"/>
                  </a:lnTo>
                  <a:lnTo>
                    <a:pt x="259" y="142"/>
                  </a:lnTo>
                  <a:lnTo>
                    <a:pt x="257" y="157"/>
                  </a:lnTo>
                  <a:lnTo>
                    <a:pt x="252" y="170"/>
                  </a:lnTo>
                  <a:lnTo>
                    <a:pt x="244" y="183"/>
                  </a:lnTo>
                  <a:lnTo>
                    <a:pt x="236" y="193"/>
                  </a:lnTo>
                  <a:lnTo>
                    <a:pt x="225" y="204"/>
                  </a:lnTo>
                  <a:lnTo>
                    <a:pt x="215" y="214"/>
                  </a:lnTo>
                  <a:lnTo>
                    <a:pt x="204" y="224"/>
                  </a:lnTo>
                  <a:lnTo>
                    <a:pt x="194" y="234"/>
                  </a:lnTo>
                  <a:lnTo>
                    <a:pt x="191" y="238"/>
                  </a:lnTo>
                  <a:lnTo>
                    <a:pt x="191" y="241"/>
                  </a:lnTo>
                  <a:lnTo>
                    <a:pt x="191" y="245"/>
                  </a:lnTo>
                  <a:lnTo>
                    <a:pt x="194" y="248"/>
                  </a:lnTo>
                  <a:lnTo>
                    <a:pt x="197" y="250"/>
                  </a:lnTo>
                  <a:lnTo>
                    <a:pt x="202" y="252"/>
                  </a:lnTo>
                  <a:lnTo>
                    <a:pt x="205" y="250"/>
                  </a:lnTo>
                  <a:lnTo>
                    <a:pt x="209" y="248"/>
                  </a:lnTo>
                  <a:lnTo>
                    <a:pt x="232" y="233"/>
                  </a:lnTo>
                  <a:lnTo>
                    <a:pt x="252" y="214"/>
                  </a:lnTo>
                  <a:lnTo>
                    <a:pt x="268" y="192"/>
                  </a:lnTo>
                  <a:lnTo>
                    <a:pt x="278" y="167"/>
                  </a:lnTo>
                  <a:lnTo>
                    <a:pt x="283" y="141"/>
                  </a:lnTo>
                  <a:lnTo>
                    <a:pt x="280" y="115"/>
                  </a:lnTo>
                  <a:lnTo>
                    <a:pt x="271" y="91"/>
                  </a:lnTo>
                  <a:lnTo>
                    <a:pt x="252" y="69"/>
                  </a:lnTo>
                  <a:lnTo>
                    <a:pt x="238" y="57"/>
                  </a:lnTo>
                  <a:lnTo>
                    <a:pt x="222" y="48"/>
                  </a:lnTo>
                  <a:lnTo>
                    <a:pt x="204" y="39"/>
                  </a:lnTo>
                  <a:lnTo>
                    <a:pt x="184" y="31"/>
                  </a:lnTo>
                  <a:lnTo>
                    <a:pt x="164" y="23"/>
                  </a:lnTo>
                  <a:lnTo>
                    <a:pt x="144" y="17"/>
                  </a:lnTo>
                  <a:lnTo>
                    <a:pt x="123" y="13"/>
                  </a:lnTo>
                  <a:lnTo>
                    <a:pt x="103" y="8"/>
                  </a:lnTo>
                  <a:lnTo>
                    <a:pt x="83" y="5"/>
                  </a:lnTo>
                  <a:lnTo>
                    <a:pt x="66" y="2"/>
                  </a:lnTo>
                  <a:lnTo>
                    <a:pt x="48" y="0"/>
                  </a:lnTo>
                  <a:lnTo>
                    <a:pt x="34" y="0"/>
                  </a:lnTo>
                  <a:lnTo>
                    <a:pt x="21" y="0"/>
                  </a:lnTo>
                  <a:lnTo>
                    <a:pt x="11" y="0"/>
                  </a:lnTo>
                  <a:lnTo>
                    <a:pt x="4" y="2"/>
                  </a:lnTo>
                  <a:lnTo>
                    <a:pt x="0" y="5"/>
                  </a:lnTo>
                  <a:lnTo>
                    <a:pt x="12" y="7"/>
                  </a:lnTo>
                  <a:lnTo>
                    <a:pt x="24" y="8"/>
                  </a:lnTo>
                  <a:lnTo>
                    <a:pt x="38" y="10"/>
                  </a:lnTo>
                  <a:lnTo>
                    <a:pt x="52" y="13"/>
                  </a:lnTo>
                  <a:lnTo>
                    <a:pt x="66" y="16"/>
                  </a:lnTo>
                  <a:lnTo>
                    <a:pt x="82" y="18"/>
                  </a:lnTo>
                  <a:lnTo>
                    <a:pt x="98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4"/>
                  </a:lnTo>
                  <a:lnTo>
                    <a:pt x="162" y="39"/>
                  </a:lnTo>
                  <a:lnTo>
                    <a:pt x="177" y="45"/>
                  </a:lnTo>
                  <a:lnTo>
                    <a:pt x="193" y="52"/>
                  </a:lnTo>
                  <a:lnTo>
                    <a:pt x="208" y="60"/>
                  </a:lnTo>
                  <a:lnTo>
                    <a:pt x="222" y="68"/>
                  </a:lnTo>
                  <a:lnTo>
                    <a:pt x="235" y="77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6" name="Freeform 246"/>
            <p:cNvSpPr>
              <a:spLocks/>
            </p:cNvSpPr>
            <p:nvPr/>
          </p:nvSpPr>
          <p:spPr bwMode="auto">
            <a:xfrm>
              <a:off x="2564" y="2712"/>
              <a:ext cx="19" cy="39"/>
            </a:xfrm>
            <a:custGeom>
              <a:avLst/>
              <a:gdLst>
                <a:gd name="T0" fmla="*/ 0 w 114"/>
                <a:gd name="T1" fmla="*/ 0 h 238"/>
                <a:gd name="T2" fmla="*/ 0 w 114"/>
                <a:gd name="T3" fmla="*/ 1 h 238"/>
                <a:gd name="T4" fmla="*/ 0 w 114"/>
                <a:gd name="T5" fmla="*/ 1 h 238"/>
                <a:gd name="T6" fmla="*/ 0 w 114"/>
                <a:gd name="T7" fmla="*/ 1 h 238"/>
                <a:gd name="T8" fmla="*/ 0 w 114"/>
                <a:gd name="T9" fmla="*/ 1 h 238"/>
                <a:gd name="T10" fmla="*/ 0 w 114"/>
                <a:gd name="T11" fmla="*/ 1 h 238"/>
                <a:gd name="T12" fmla="*/ 0 w 114"/>
                <a:gd name="T13" fmla="*/ 1 h 238"/>
                <a:gd name="T14" fmla="*/ 0 w 114"/>
                <a:gd name="T15" fmla="*/ 1 h 238"/>
                <a:gd name="T16" fmla="*/ 0 w 114"/>
                <a:gd name="T17" fmla="*/ 1 h 238"/>
                <a:gd name="T18" fmla="*/ 1 w 114"/>
                <a:gd name="T19" fmla="*/ 1 h 238"/>
                <a:gd name="T20" fmla="*/ 1 w 114"/>
                <a:gd name="T21" fmla="*/ 1 h 238"/>
                <a:gd name="T22" fmla="*/ 1 w 114"/>
                <a:gd name="T23" fmla="*/ 1 h 238"/>
                <a:gd name="T24" fmla="*/ 1 w 114"/>
                <a:gd name="T25" fmla="*/ 1 h 238"/>
                <a:gd name="T26" fmla="*/ 1 w 114"/>
                <a:gd name="T27" fmla="*/ 1 h 238"/>
                <a:gd name="T28" fmla="*/ 1 w 114"/>
                <a:gd name="T29" fmla="*/ 1 h 238"/>
                <a:gd name="T30" fmla="*/ 1 w 114"/>
                <a:gd name="T31" fmla="*/ 1 h 238"/>
                <a:gd name="T32" fmla="*/ 1 w 114"/>
                <a:gd name="T33" fmla="*/ 1 h 238"/>
                <a:gd name="T34" fmla="*/ 0 w 114"/>
                <a:gd name="T35" fmla="*/ 1 h 238"/>
                <a:gd name="T36" fmla="*/ 0 w 114"/>
                <a:gd name="T37" fmla="*/ 1 h 238"/>
                <a:gd name="T38" fmla="*/ 0 w 114"/>
                <a:gd name="T39" fmla="*/ 1 h 238"/>
                <a:gd name="T40" fmla="*/ 0 w 114"/>
                <a:gd name="T41" fmla="*/ 1 h 238"/>
                <a:gd name="T42" fmla="*/ 0 w 114"/>
                <a:gd name="T43" fmla="*/ 1 h 238"/>
                <a:gd name="T44" fmla="*/ 0 w 114"/>
                <a:gd name="T45" fmla="*/ 0 h 238"/>
                <a:gd name="T46" fmla="*/ 0 w 114"/>
                <a:gd name="T47" fmla="*/ 0 h 238"/>
                <a:gd name="T48" fmla="*/ 0 w 114"/>
                <a:gd name="T49" fmla="*/ 0 h 238"/>
                <a:gd name="T50" fmla="*/ 0 w 114"/>
                <a:gd name="T51" fmla="*/ 0 h 238"/>
                <a:gd name="T52" fmla="*/ 0 w 114"/>
                <a:gd name="T53" fmla="*/ 0 h 238"/>
                <a:gd name="T54" fmla="*/ 0 w 114"/>
                <a:gd name="T55" fmla="*/ 0 h 238"/>
                <a:gd name="T56" fmla="*/ 0 w 114"/>
                <a:gd name="T57" fmla="*/ 0 h 238"/>
                <a:gd name="T58" fmla="*/ 0 w 114"/>
                <a:gd name="T59" fmla="*/ 0 h 238"/>
                <a:gd name="T60" fmla="*/ 1 w 114"/>
                <a:gd name="T61" fmla="*/ 0 h 238"/>
                <a:gd name="T62" fmla="*/ 1 w 114"/>
                <a:gd name="T63" fmla="*/ 0 h 238"/>
                <a:gd name="T64" fmla="*/ 1 w 114"/>
                <a:gd name="T65" fmla="*/ 0 h 238"/>
                <a:gd name="T66" fmla="*/ 1 w 114"/>
                <a:gd name="T67" fmla="*/ 0 h 238"/>
                <a:gd name="T68" fmla="*/ 1 w 114"/>
                <a:gd name="T69" fmla="*/ 0 h 238"/>
                <a:gd name="T70" fmla="*/ 0 w 114"/>
                <a:gd name="T71" fmla="*/ 0 h 238"/>
                <a:gd name="T72" fmla="*/ 0 w 114"/>
                <a:gd name="T73" fmla="*/ 0 h 238"/>
                <a:gd name="T74" fmla="*/ 0 w 114"/>
                <a:gd name="T75" fmla="*/ 0 h 238"/>
                <a:gd name="T76" fmla="*/ 0 w 114"/>
                <a:gd name="T77" fmla="*/ 0 h 238"/>
                <a:gd name="T78" fmla="*/ 0 w 114"/>
                <a:gd name="T79" fmla="*/ 0 h 238"/>
                <a:gd name="T80" fmla="*/ 0 w 114"/>
                <a:gd name="T81" fmla="*/ 0 h 23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238"/>
                <a:gd name="T125" fmla="*/ 114 w 114"/>
                <a:gd name="T126" fmla="*/ 238 h 23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238">
                  <a:moveTo>
                    <a:pt x="0" y="130"/>
                  </a:moveTo>
                  <a:lnTo>
                    <a:pt x="0" y="149"/>
                  </a:lnTo>
                  <a:lnTo>
                    <a:pt x="4" y="168"/>
                  </a:lnTo>
                  <a:lnTo>
                    <a:pt x="12" y="185"/>
                  </a:lnTo>
                  <a:lnTo>
                    <a:pt x="24" y="200"/>
                  </a:lnTo>
                  <a:lnTo>
                    <a:pt x="38" y="213"/>
                  </a:lnTo>
                  <a:lnTo>
                    <a:pt x="55" y="224"/>
                  </a:lnTo>
                  <a:lnTo>
                    <a:pt x="73" y="232"/>
                  </a:lnTo>
                  <a:lnTo>
                    <a:pt x="92" y="237"/>
                  </a:lnTo>
                  <a:lnTo>
                    <a:pt x="98" y="238"/>
                  </a:lnTo>
                  <a:lnTo>
                    <a:pt x="104" y="235"/>
                  </a:lnTo>
                  <a:lnTo>
                    <a:pt x="109" y="232"/>
                  </a:lnTo>
                  <a:lnTo>
                    <a:pt x="111" y="227"/>
                  </a:lnTo>
                  <a:lnTo>
                    <a:pt x="111" y="222"/>
                  </a:lnTo>
                  <a:lnTo>
                    <a:pt x="110" y="216"/>
                  </a:lnTo>
                  <a:lnTo>
                    <a:pt x="106" y="211"/>
                  </a:lnTo>
                  <a:lnTo>
                    <a:pt x="100" y="209"/>
                  </a:lnTo>
                  <a:lnTo>
                    <a:pt x="82" y="202"/>
                  </a:lnTo>
                  <a:lnTo>
                    <a:pt x="64" y="193"/>
                  </a:lnTo>
                  <a:lnTo>
                    <a:pt x="50" y="180"/>
                  </a:lnTo>
                  <a:lnTo>
                    <a:pt x="39" y="167"/>
                  </a:lnTo>
                  <a:lnTo>
                    <a:pt x="32" y="149"/>
                  </a:lnTo>
                  <a:lnTo>
                    <a:pt x="29" y="131"/>
                  </a:lnTo>
                  <a:lnTo>
                    <a:pt x="29" y="111"/>
                  </a:lnTo>
                  <a:lnTo>
                    <a:pt x="35" y="91"/>
                  </a:lnTo>
                  <a:lnTo>
                    <a:pt x="42" y="76"/>
                  </a:lnTo>
                  <a:lnTo>
                    <a:pt x="51" y="62"/>
                  </a:lnTo>
                  <a:lnTo>
                    <a:pt x="62" y="49"/>
                  </a:lnTo>
                  <a:lnTo>
                    <a:pt x="73" y="38"/>
                  </a:lnTo>
                  <a:lnTo>
                    <a:pt x="84" y="28"/>
                  </a:lnTo>
                  <a:lnTo>
                    <a:pt x="96" y="18"/>
                  </a:lnTo>
                  <a:lnTo>
                    <a:pt x="106" y="9"/>
                  </a:lnTo>
                  <a:lnTo>
                    <a:pt x="114" y="1"/>
                  </a:lnTo>
                  <a:lnTo>
                    <a:pt x="106" y="0"/>
                  </a:lnTo>
                  <a:lnTo>
                    <a:pt x="93" y="6"/>
                  </a:lnTo>
                  <a:lnTo>
                    <a:pt x="76" y="18"/>
                  </a:lnTo>
                  <a:lnTo>
                    <a:pt x="56" y="36"/>
                  </a:lnTo>
                  <a:lnTo>
                    <a:pt x="37" y="57"/>
                  </a:lnTo>
                  <a:lnTo>
                    <a:pt x="20" y="80"/>
                  </a:lnTo>
                  <a:lnTo>
                    <a:pt x="7" y="106"/>
                  </a:lnTo>
                  <a:lnTo>
                    <a:pt x="0" y="130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7" name="Freeform 247"/>
            <p:cNvSpPr>
              <a:spLocks/>
            </p:cNvSpPr>
            <p:nvPr/>
          </p:nvSpPr>
          <p:spPr bwMode="auto">
            <a:xfrm>
              <a:off x="2698" y="2689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8" name="Freeform 248"/>
            <p:cNvSpPr>
              <a:spLocks/>
            </p:cNvSpPr>
            <p:nvPr/>
          </p:nvSpPr>
          <p:spPr bwMode="auto">
            <a:xfrm>
              <a:off x="2653" y="2750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19" name="Freeform 249"/>
            <p:cNvSpPr>
              <a:spLocks/>
            </p:cNvSpPr>
            <p:nvPr/>
          </p:nvSpPr>
          <p:spPr bwMode="auto">
            <a:xfrm>
              <a:off x="2647" y="2733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0" name="Freeform 250"/>
            <p:cNvSpPr>
              <a:spLocks/>
            </p:cNvSpPr>
            <p:nvPr/>
          </p:nvSpPr>
          <p:spPr bwMode="auto">
            <a:xfrm>
              <a:off x="2641" y="2722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1" name="Freeform 251"/>
            <p:cNvSpPr>
              <a:spLocks/>
            </p:cNvSpPr>
            <p:nvPr/>
          </p:nvSpPr>
          <p:spPr bwMode="auto">
            <a:xfrm>
              <a:off x="2636" y="2714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2" name="Freeform 252"/>
            <p:cNvSpPr>
              <a:spLocks/>
            </p:cNvSpPr>
            <p:nvPr/>
          </p:nvSpPr>
          <p:spPr bwMode="auto">
            <a:xfrm>
              <a:off x="2596" y="2704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3" name="Freeform 253"/>
            <p:cNvSpPr>
              <a:spLocks/>
            </p:cNvSpPr>
            <p:nvPr/>
          </p:nvSpPr>
          <p:spPr bwMode="auto">
            <a:xfrm>
              <a:off x="2652" y="2704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4" name="Freeform 254"/>
            <p:cNvSpPr>
              <a:spLocks/>
            </p:cNvSpPr>
            <p:nvPr/>
          </p:nvSpPr>
          <p:spPr bwMode="auto">
            <a:xfrm>
              <a:off x="2575" y="2697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5" name="Freeform 255"/>
            <p:cNvSpPr>
              <a:spLocks/>
            </p:cNvSpPr>
            <p:nvPr/>
          </p:nvSpPr>
          <p:spPr bwMode="auto">
            <a:xfrm>
              <a:off x="2650" y="2695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6" name="Freeform 256"/>
            <p:cNvSpPr>
              <a:spLocks/>
            </p:cNvSpPr>
            <p:nvPr/>
          </p:nvSpPr>
          <p:spPr bwMode="auto">
            <a:xfrm>
              <a:off x="2556" y="2718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727" name="Freeform 257"/>
            <p:cNvSpPr>
              <a:spLocks/>
            </p:cNvSpPr>
            <p:nvPr/>
          </p:nvSpPr>
          <p:spPr bwMode="auto">
            <a:xfrm>
              <a:off x="2689" y="2692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186" name="Line 259"/>
          <p:cNvSpPr>
            <a:spLocks noChangeShapeType="1"/>
          </p:cNvSpPr>
          <p:nvPr/>
        </p:nvSpPr>
        <p:spPr bwMode="auto">
          <a:xfrm>
            <a:off x="6429375" y="2517775"/>
            <a:ext cx="509588" cy="31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7" name="Line 260"/>
          <p:cNvSpPr>
            <a:spLocks noChangeShapeType="1"/>
          </p:cNvSpPr>
          <p:nvPr/>
        </p:nvSpPr>
        <p:spPr bwMode="auto">
          <a:xfrm>
            <a:off x="5995988" y="2346325"/>
            <a:ext cx="152400" cy="825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8" name="Freeform 261"/>
          <p:cNvSpPr>
            <a:spLocks/>
          </p:cNvSpPr>
          <p:nvPr/>
        </p:nvSpPr>
        <p:spPr bwMode="auto">
          <a:xfrm>
            <a:off x="5314950" y="4352925"/>
            <a:ext cx="2979738" cy="1455738"/>
          </a:xfrm>
          <a:custGeom>
            <a:avLst/>
            <a:gdLst>
              <a:gd name="T0" fmla="*/ 2147483647 w 1877"/>
              <a:gd name="T1" fmla="*/ 2147483647 h 917"/>
              <a:gd name="T2" fmla="*/ 2147483647 w 1877"/>
              <a:gd name="T3" fmla="*/ 2147483647 h 917"/>
              <a:gd name="T4" fmla="*/ 2147483647 w 1877"/>
              <a:gd name="T5" fmla="*/ 2147483647 h 917"/>
              <a:gd name="T6" fmla="*/ 2147483647 w 1877"/>
              <a:gd name="T7" fmla="*/ 2147483647 h 917"/>
              <a:gd name="T8" fmla="*/ 2147483647 w 1877"/>
              <a:gd name="T9" fmla="*/ 2147483647 h 917"/>
              <a:gd name="T10" fmla="*/ 2147483647 w 1877"/>
              <a:gd name="T11" fmla="*/ 2147483647 h 917"/>
              <a:gd name="T12" fmla="*/ 2147483647 w 1877"/>
              <a:gd name="T13" fmla="*/ 2147483647 h 917"/>
              <a:gd name="T14" fmla="*/ 2147483647 w 1877"/>
              <a:gd name="T15" fmla="*/ 2147483647 h 917"/>
              <a:gd name="T16" fmla="*/ 2147483647 w 1877"/>
              <a:gd name="T17" fmla="*/ 2147483647 h 917"/>
              <a:gd name="T18" fmla="*/ 2147483647 w 1877"/>
              <a:gd name="T19" fmla="*/ 2147483647 h 917"/>
              <a:gd name="T20" fmla="*/ 2147483647 w 1877"/>
              <a:gd name="T21" fmla="*/ 2147483647 h 917"/>
              <a:gd name="T22" fmla="*/ 2147483647 w 1877"/>
              <a:gd name="T23" fmla="*/ 2147483647 h 917"/>
              <a:gd name="T24" fmla="*/ 2147483647 w 1877"/>
              <a:gd name="T25" fmla="*/ 2147483647 h 917"/>
              <a:gd name="T26" fmla="*/ 2147483647 w 1877"/>
              <a:gd name="T27" fmla="*/ 2147483647 h 917"/>
              <a:gd name="T28" fmla="*/ 2147483647 w 1877"/>
              <a:gd name="T29" fmla="*/ 2147483647 h 917"/>
              <a:gd name="T30" fmla="*/ 2147483647 w 1877"/>
              <a:gd name="T31" fmla="*/ 2147483647 h 917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w 1877"/>
              <a:gd name="T49" fmla="*/ 0 h 917"/>
              <a:gd name="T50" fmla="*/ 1877 w 1877"/>
              <a:gd name="T51" fmla="*/ 917 h 917"/>
            </a:gdLst>
            <a:ahLst/>
            <a:cxnLst>
              <a:cxn ang="T32">
                <a:pos x="T0" y="T1"/>
              </a:cxn>
              <a:cxn ang="T33">
                <a:pos x="T2" y="T3"/>
              </a:cxn>
              <a:cxn ang="T34">
                <a:pos x="T4" y="T5"/>
              </a:cxn>
              <a:cxn ang="T35">
                <a:pos x="T6" y="T7"/>
              </a:cxn>
              <a:cxn ang="T36">
                <a:pos x="T8" y="T9"/>
              </a:cxn>
              <a:cxn ang="T37">
                <a:pos x="T10" y="T11"/>
              </a:cxn>
              <a:cxn ang="T38">
                <a:pos x="T12" y="T13"/>
              </a:cxn>
              <a:cxn ang="T39">
                <a:pos x="T14" y="T15"/>
              </a:cxn>
              <a:cxn ang="T40">
                <a:pos x="T16" y="T17"/>
              </a:cxn>
              <a:cxn ang="T41">
                <a:pos x="T18" y="T19"/>
              </a:cxn>
              <a:cxn ang="T42">
                <a:pos x="T20" y="T21"/>
              </a:cxn>
              <a:cxn ang="T43">
                <a:pos x="T22" y="T23"/>
              </a:cxn>
              <a:cxn ang="T44">
                <a:pos x="T24" y="T25"/>
              </a:cxn>
              <a:cxn ang="T45">
                <a:pos x="T26" y="T27"/>
              </a:cxn>
              <a:cxn ang="T46">
                <a:pos x="T28" y="T29"/>
              </a:cxn>
              <a:cxn ang="T47">
                <a:pos x="T30" y="T31"/>
              </a:cxn>
            </a:cxnLst>
            <a:rect l="T48" t="T49" r="T50" b="T51"/>
            <a:pathLst>
              <a:path w="1877" h="917">
                <a:moveTo>
                  <a:pt x="889" y="23"/>
                </a:moveTo>
                <a:cubicBezTo>
                  <a:pt x="804" y="39"/>
                  <a:pt x="771" y="98"/>
                  <a:pt x="692" y="109"/>
                </a:cubicBezTo>
                <a:cubicBezTo>
                  <a:pt x="613" y="120"/>
                  <a:pt x="511" y="81"/>
                  <a:pt x="415" y="91"/>
                </a:cubicBezTo>
                <a:cubicBezTo>
                  <a:pt x="319" y="101"/>
                  <a:pt x="174" y="126"/>
                  <a:pt x="112" y="170"/>
                </a:cubicBezTo>
                <a:cubicBezTo>
                  <a:pt x="51" y="214"/>
                  <a:pt x="66" y="294"/>
                  <a:pt x="50" y="353"/>
                </a:cubicBezTo>
                <a:cubicBezTo>
                  <a:pt x="34" y="412"/>
                  <a:pt x="0" y="479"/>
                  <a:pt x="14" y="528"/>
                </a:cubicBezTo>
                <a:cubicBezTo>
                  <a:pt x="29" y="577"/>
                  <a:pt x="57" y="608"/>
                  <a:pt x="139" y="650"/>
                </a:cubicBezTo>
                <a:cubicBezTo>
                  <a:pt x="221" y="692"/>
                  <a:pt x="372" y="742"/>
                  <a:pt x="505" y="781"/>
                </a:cubicBezTo>
                <a:cubicBezTo>
                  <a:pt x="638" y="820"/>
                  <a:pt x="789" y="866"/>
                  <a:pt x="933" y="886"/>
                </a:cubicBezTo>
                <a:cubicBezTo>
                  <a:pt x="1077" y="906"/>
                  <a:pt x="1246" y="917"/>
                  <a:pt x="1370" y="901"/>
                </a:cubicBezTo>
                <a:cubicBezTo>
                  <a:pt x="1494" y="885"/>
                  <a:pt x="1594" y="839"/>
                  <a:pt x="1676" y="793"/>
                </a:cubicBezTo>
                <a:cubicBezTo>
                  <a:pt x="1758" y="747"/>
                  <a:pt x="1843" y="720"/>
                  <a:pt x="1860" y="624"/>
                </a:cubicBezTo>
                <a:cubicBezTo>
                  <a:pt x="1877" y="528"/>
                  <a:pt x="1835" y="306"/>
                  <a:pt x="1776" y="219"/>
                </a:cubicBezTo>
                <a:cubicBezTo>
                  <a:pt x="1717" y="132"/>
                  <a:pt x="1599" y="134"/>
                  <a:pt x="1503" y="100"/>
                </a:cubicBezTo>
                <a:cubicBezTo>
                  <a:pt x="1407" y="66"/>
                  <a:pt x="1302" y="26"/>
                  <a:pt x="1200" y="13"/>
                </a:cubicBezTo>
                <a:cubicBezTo>
                  <a:pt x="1098" y="0"/>
                  <a:pt x="974" y="7"/>
                  <a:pt x="889" y="23"/>
                </a:cubicBezTo>
                <a:close/>
              </a:path>
            </a:pathLst>
          </a:custGeom>
          <a:solidFill>
            <a:srgbClr val="DDDDDD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189" name="Line 262"/>
          <p:cNvSpPr>
            <a:spLocks noChangeShapeType="1"/>
          </p:cNvSpPr>
          <p:nvPr/>
        </p:nvSpPr>
        <p:spPr bwMode="auto">
          <a:xfrm rot="-5400000">
            <a:off x="7551737" y="5089526"/>
            <a:ext cx="523875" cy="1397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0" name="Group 590"/>
          <p:cNvGrpSpPr>
            <a:grpSpLocks/>
          </p:cNvGrpSpPr>
          <p:nvPr/>
        </p:nvGrpSpPr>
        <p:grpSpPr bwMode="auto">
          <a:xfrm>
            <a:off x="7464425" y="5226050"/>
            <a:ext cx="198438" cy="365125"/>
            <a:chOff x="4702" y="3292"/>
            <a:chExt cx="125" cy="230"/>
          </a:xfrm>
        </p:grpSpPr>
        <p:sp>
          <p:nvSpPr>
            <p:cNvPr id="6703" name="AutoShape 264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4" name="Rectangle 265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5" name="Rectangle 266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6" name="AutoShape 267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7" name="Line 268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8" name="Line 269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9" name="Rectangle 270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10" name="Rectangle 271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191" name="Line 272"/>
          <p:cNvSpPr>
            <a:spLocks noChangeShapeType="1"/>
          </p:cNvSpPr>
          <p:nvPr/>
        </p:nvSpPr>
        <p:spPr bwMode="auto">
          <a:xfrm rot="5400000" flipV="1">
            <a:off x="7697788" y="5370513"/>
            <a:ext cx="3175" cy="85725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2" name="Line 273"/>
          <p:cNvSpPr>
            <a:spLocks noChangeShapeType="1"/>
          </p:cNvSpPr>
          <p:nvPr/>
        </p:nvSpPr>
        <p:spPr bwMode="auto">
          <a:xfrm rot="-5400000">
            <a:off x="7883525" y="5046663"/>
            <a:ext cx="0" cy="114300"/>
          </a:xfrm>
          <a:prstGeom prst="line">
            <a:avLst/>
          </a:prstGeom>
          <a:noFill/>
          <a:ln w="12700">
            <a:solidFill>
              <a:schemeClr val="bg2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3" name="Oval 275"/>
          <p:cNvSpPr>
            <a:spLocks noChangeArrowheads="1"/>
          </p:cNvSpPr>
          <p:nvPr/>
        </p:nvSpPr>
        <p:spPr bwMode="auto">
          <a:xfrm>
            <a:off x="7467600" y="4860925"/>
            <a:ext cx="49688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4" name="Line 276"/>
          <p:cNvSpPr>
            <a:spLocks noChangeShapeType="1"/>
          </p:cNvSpPr>
          <p:nvPr/>
        </p:nvSpPr>
        <p:spPr bwMode="auto">
          <a:xfrm>
            <a:off x="7467600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5" name="Line 277"/>
          <p:cNvSpPr>
            <a:spLocks noChangeShapeType="1"/>
          </p:cNvSpPr>
          <p:nvPr/>
        </p:nvSpPr>
        <p:spPr bwMode="auto">
          <a:xfrm>
            <a:off x="7964488" y="484981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196" name="Rectangle 278"/>
          <p:cNvSpPr>
            <a:spLocks noChangeArrowheads="1"/>
          </p:cNvSpPr>
          <p:nvPr/>
        </p:nvSpPr>
        <p:spPr bwMode="auto">
          <a:xfrm>
            <a:off x="7467600" y="4849813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197" name="Oval 279"/>
          <p:cNvSpPr>
            <a:spLocks noChangeArrowheads="1"/>
          </p:cNvSpPr>
          <p:nvPr/>
        </p:nvSpPr>
        <p:spPr bwMode="auto">
          <a:xfrm>
            <a:off x="7462838" y="4756150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198" name="Group 280"/>
          <p:cNvGrpSpPr>
            <a:grpSpLocks/>
          </p:cNvGrpSpPr>
          <p:nvPr/>
        </p:nvGrpSpPr>
        <p:grpSpPr bwMode="auto">
          <a:xfrm>
            <a:off x="7581900" y="4789488"/>
            <a:ext cx="247650" cy="88900"/>
            <a:chOff x="2848" y="848"/>
            <a:chExt cx="140" cy="98"/>
          </a:xfrm>
        </p:grpSpPr>
        <p:sp>
          <p:nvSpPr>
            <p:cNvPr id="6700" name="Line 281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1" name="Line 282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702" name="Line 283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199" name="Group 284"/>
          <p:cNvGrpSpPr>
            <a:grpSpLocks/>
          </p:cNvGrpSpPr>
          <p:nvPr/>
        </p:nvGrpSpPr>
        <p:grpSpPr bwMode="auto">
          <a:xfrm flipV="1">
            <a:off x="7581900" y="4787900"/>
            <a:ext cx="247650" cy="88900"/>
            <a:chOff x="2848" y="848"/>
            <a:chExt cx="140" cy="98"/>
          </a:xfrm>
        </p:grpSpPr>
        <p:sp>
          <p:nvSpPr>
            <p:cNvPr id="6697" name="Line 28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8" name="Line 28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9" name="Line 28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0" name="Oval 289"/>
          <p:cNvSpPr>
            <a:spLocks noChangeArrowheads="1"/>
          </p:cNvSpPr>
          <p:nvPr/>
        </p:nvSpPr>
        <p:spPr bwMode="auto">
          <a:xfrm>
            <a:off x="6657975" y="4584700"/>
            <a:ext cx="490538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1" name="Line 291"/>
          <p:cNvSpPr>
            <a:spLocks noChangeShapeType="1"/>
          </p:cNvSpPr>
          <p:nvPr/>
        </p:nvSpPr>
        <p:spPr bwMode="auto">
          <a:xfrm>
            <a:off x="7148513" y="45735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2" name="Rectangle 292"/>
          <p:cNvSpPr>
            <a:spLocks noChangeArrowheads="1"/>
          </p:cNvSpPr>
          <p:nvPr/>
        </p:nvSpPr>
        <p:spPr bwMode="auto">
          <a:xfrm>
            <a:off x="6651625" y="45735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03" name="Oval 293"/>
          <p:cNvSpPr>
            <a:spLocks noChangeArrowheads="1"/>
          </p:cNvSpPr>
          <p:nvPr/>
        </p:nvSpPr>
        <p:spPr bwMode="auto">
          <a:xfrm>
            <a:off x="6646863" y="4479925"/>
            <a:ext cx="496887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04" name="Group 294"/>
          <p:cNvGrpSpPr>
            <a:grpSpLocks/>
          </p:cNvGrpSpPr>
          <p:nvPr/>
        </p:nvGrpSpPr>
        <p:grpSpPr bwMode="auto">
          <a:xfrm>
            <a:off x="6765925" y="4513263"/>
            <a:ext cx="247650" cy="88900"/>
            <a:chOff x="2848" y="848"/>
            <a:chExt cx="140" cy="98"/>
          </a:xfrm>
        </p:grpSpPr>
        <p:sp>
          <p:nvSpPr>
            <p:cNvPr id="6694" name="Line 295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5" name="Line 296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6" name="Line 297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05" name="Group 298"/>
          <p:cNvGrpSpPr>
            <a:grpSpLocks/>
          </p:cNvGrpSpPr>
          <p:nvPr/>
        </p:nvGrpSpPr>
        <p:grpSpPr bwMode="auto">
          <a:xfrm flipV="1">
            <a:off x="6765925" y="4511675"/>
            <a:ext cx="247650" cy="88900"/>
            <a:chOff x="2848" y="848"/>
            <a:chExt cx="140" cy="98"/>
          </a:xfrm>
        </p:grpSpPr>
        <p:sp>
          <p:nvSpPr>
            <p:cNvPr id="6691" name="Line 29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2" name="Line 30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3" name="Line 30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06" name="Oval 303"/>
          <p:cNvSpPr>
            <a:spLocks noChangeArrowheads="1"/>
          </p:cNvSpPr>
          <p:nvPr/>
        </p:nvSpPr>
        <p:spPr bwMode="auto">
          <a:xfrm>
            <a:off x="5986463" y="4889500"/>
            <a:ext cx="496887" cy="13017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7" name="Line 304"/>
          <p:cNvSpPr>
            <a:spLocks noChangeShapeType="1"/>
          </p:cNvSpPr>
          <p:nvPr/>
        </p:nvSpPr>
        <p:spPr bwMode="auto">
          <a:xfrm>
            <a:off x="5986463" y="4878388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8" name="Line 305"/>
          <p:cNvSpPr>
            <a:spLocks noChangeShapeType="1"/>
          </p:cNvSpPr>
          <p:nvPr/>
        </p:nvSpPr>
        <p:spPr bwMode="auto">
          <a:xfrm>
            <a:off x="6483350" y="4878388"/>
            <a:ext cx="0" cy="80962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09" name="Rectangle 306"/>
          <p:cNvSpPr>
            <a:spLocks noChangeArrowheads="1"/>
          </p:cNvSpPr>
          <p:nvPr/>
        </p:nvSpPr>
        <p:spPr bwMode="auto">
          <a:xfrm>
            <a:off x="5986463" y="4878388"/>
            <a:ext cx="492125" cy="793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10" name="Oval 307"/>
          <p:cNvSpPr>
            <a:spLocks noChangeArrowheads="1"/>
          </p:cNvSpPr>
          <p:nvPr/>
        </p:nvSpPr>
        <p:spPr bwMode="auto">
          <a:xfrm>
            <a:off x="5981700" y="4784725"/>
            <a:ext cx="496888" cy="15240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11" name="Group 308"/>
          <p:cNvGrpSpPr>
            <a:grpSpLocks/>
          </p:cNvGrpSpPr>
          <p:nvPr/>
        </p:nvGrpSpPr>
        <p:grpSpPr bwMode="auto">
          <a:xfrm>
            <a:off x="6100763" y="4818063"/>
            <a:ext cx="247650" cy="88900"/>
            <a:chOff x="2848" y="848"/>
            <a:chExt cx="140" cy="98"/>
          </a:xfrm>
        </p:grpSpPr>
        <p:sp>
          <p:nvSpPr>
            <p:cNvPr id="6688" name="Line 309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9" name="Line 310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90" name="Line 311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12" name="Group 312"/>
          <p:cNvGrpSpPr>
            <a:grpSpLocks/>
          </p:cNvGrpSpPr>
          <p:nvPr/>
        </p:nvGrpSpPr>
        <p:grpSpPr bwMode="auto">
          <a:xfrm flipV="1">
            <a:off x="6100763" y="4816475"/>
            <a:ext cx="247650" cy="88900"/>
            <a:chOff x="2848" y="848"/>
            <a:chExt cx="140" cy="98"/>
          </a:xfrm>
        </p:grpSpPr>
        <p:sp>
          <p:nvSpPr>
            <p:cNvPr id="6685" name="Line 313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6" name="Line 314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7" name="Line 315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13" name="Line 316"/>
          <p:cNvSpPr>
            <a:spLocks noChangeShapeType="1"/>
          </p:cNvSpPr>
          <p:nvPr/>
        </p:nvSpPr>
        <p:spPr bwMode="auto">
          <a:xfrm>
            <a:off x="7096125" y="4691063"/>
            <a:ext cx="376238" cy="1206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4" name="Line 317"/>
          <p:cNvSpPr>
            <a:spLocks noChangeShapeType="1"/>
          </p:cNvSpPr>
          <p:nvPr/>
        </p:nvSpPr>
        <p:spPr bwMode="auto">
          <a:xfrm flipV="1">
            <a:off x="6443663" y="4703763"/>
            <a:ext cx="277812" cy="109537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5" name="Line 318"/>
          <p:cNvSpPr>
            <a:spLocks noChangeShapeType="1"/>
          </p:cNvSpPr>
          <p:nvPr/>
        </p:nvSpPr>
        <p:spPr bwMode="auto">
          <a:xfrm flipV="1">
            <a:off x="6486525" y="4906963"/>
            <a:ext cx="971550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6" name="Line 319"/>
          <p:cNvSpPr>
            <a:spLocks noChangeShapeType="1"/>
          </p:cNvSpPr>
          <p:nvPr/>
        </p:nvSpPr>
        <p:spPr bwMode="auto">
          <a:xfrm flipH="1">
            <a:off x="5781675" y="4652963"/>
            <a:ext cx="254000" cy="4699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7" name="Line 320"/>
          <p:cNvSpPr>
            <a:spLocks noChangeShapeType="1"/>
          </p:cNvSpPr>
          <p:nvPr/>
        </p:nvSpPr>
        <p:spPr bwMode="auto">
          <a:xfrm>
            <a:off x="5807075" y="4703763"/>
            <a:ext cx="196850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8" name="Line 321"/>
          <p:cNvSpPr>
            <a:spLocks noChangeShapeType="1"/>
          </p:cNvSpPr>
          <p:nvPr/>
        </p:nvSpPr>
        <p:spPr bwMode="auto">
          <a:xfrm>
            <a:off x="5667375" y="5040313"/>
            <a:ext cx="153988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19" name="Line 322"/>
          <p:cNvSpPr>
            <a:spLocks noChangeShapeType="1"/>
          </p:cNvSpPr>
          <p:nvPr/>
        </p:nvSpPr>
        <p:spPr bwMode="auto">
          <a:xfrm>
            <a:off x="5919788" y="5119688"/>
            <a:ext cx="490537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0" name="Line 323"/>
          <p:cNvSpPr>
            <a:spLocks noChangeShapeType="1"/>
          </p:cNvSpPr>
          <p:nvPr/>
        </p:nvSpPr>
        <p:spPr bwMode="auto">
          <a:xfrm flipH="1">
            <a:off x="6159500" y="5027613"/>
            <a:ext cx="53975" cy="8572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1" name="Line 324"/>
          <p:cNvSpPr>
            <a:spLocks noChangeShapeType="1"/>
          </p:cNvSpPr>
          <p:nvPr/>
        </p:nvSpPr>
        <p:spPr bwMode="auto">
          <a:xfrm>
            <a:off x="5972175" y="5116513"/>
            <a:ext cx="1588" cy="8255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2" name="Line 325"/>
          <p:cNvSpPr>
            <a:spLocks noChangeShapeType="1"/>
          </p:cNvSpPr>
          <p:nvPr/>
        </p:nvSpPr>
        <p:spPr bwMode="auto">
          <a:xfrm flipH="1" flipV="1">
            <a:off x="6369050" y="5124450"/>
            <a:ext cx="0" cy="7620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3" name="Line 354"/>
          <p:cNvSpPr>
            <a:spLocks noChangeShapeType="1"/>
          </p:cNvSpPr>
          <p:nvPr/>
        </p:nvSpPr>
        <p:spPr bwMode="auto">
          <a:xfrm>
            <a:off x="6450013" y="4983163"/>
            <a:ext cx="503237" cy="2698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4" name="Line 355"/>
          <p:cNvSpPr>
            <a:spLocks noChangeShapeType="1"/>
          </p:cNvSpPr>
          <p:nvPr/>
        </p:nvSpPr>
        <p:spPr bwMode="auto">
          <a:xfrm>
            <a:off x="5899150" y="4918075"/>
            <a:ext cx="79375" cy="0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5" name="Line 365"/>
          <p:cNvSpPr>
            <a:spLocks noChangeShapeType="1"/>
          </p:cNvSpPr>
          <p:nvPr/>
        </p:nvSpPr>
        <p:spPr bwMode="auto">
          <a:xfrm flipH="1">
            <a:off x="5988050" y="3440113"/>
            <a:ext cx="3175" cy="134937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6" name="Line 366"/>
          <p:cNvSpPr>
            <a:spLocks noChangeShapeType="1"/>
          </p:cNvSpPr>
          <p:nvPr/>
        </p:nvSpPr>
        <p:spPr bwMode="auto">
          <a:xfrm flipV="1">
            <a:off x="7285038" y="2422525"/>
            <a:ext cx="123825" cy="87313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7" name="Line 367"/>
          <p:cNvSpPr>
            <a:spLocks noChangeShapeType="1"/>
          </p:cNvSpPr>
          <p:nvPr/>
        </p:nvSpPr>
        <p:spPr bwMode="auto">
          <a:xfrm>
            <a:off x="7112000" y="2595563"/>
            <a:ext cx="0" cy="9842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8" name="Line 368"/>
          <p:cNvSpPr>
            <a:spLocks noChangeShapeType="1"/>
          </p:cNvSpPr>
          <p:nvPr/>
        </p:nvSpPr>
        <p:spPr bwMode="auto">
          <a:xfrm flipV="1">
            <a:off x="7296150" y="2492375"/>
            <a:ext cx="263525" cy="28892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29" name="Line 369"/>
          <p:cNvSpPr>
            <a:spLocks noChangeShapeType="1"/>
          </p:cNvSpPr>
          <p:nvPr/>
        </p:nvSpPr>
        <p:spPr bwMode="auto">
          <a:xfrm>
            <a:off x="7648575" y="2490788"/>
            <a:ext cx="0" cy="196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0" name="Line 370"/>
          <p:cNvSpPr>
            <a:spLocks noChangeShapeType="1"/>
          </p:cNvSpPr>
          <p:nvPr/>
        </p:nvSpPr>
        <p:spPr bwMode="auto">
          <a:xfrm>
            <a:off x="7302500" y="2797175"/>
            <a:ext cx="188913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1" name="Line 371"/>
          <p:cNvSpPr>
            <a:spLocks noChangeShapeType="1"/>
          </p:cNvSpPr>
          <p:nvPr/>
        </p:nvSpPr>
        <p:spPr bwMode="auto">
          <a:xfrm flipV="1">
            <a:off x="5597525" y="3663950"/>
            <a:ext cx="168275" cy="3175"/>
          </a:xfrm>
          <a:prstGeom prst="line">
            <a:avLst/>
          </a:prstGeom>
          <a:noFill/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2" name="Line 372"/>
          <p:cNvSpPr>
            <a:spLocks noChangeShapeType="1"/>
          </p:cNvSpPr>
          <p:nvPr/>
        </p:nvSpPr>
        <p:spPr bwMode="auto">
          <a:xfrm flipV="1">
            <a:off x="7716838" y="2190750"/>
            <a:ext cx="238125" cy="1682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3" name="Line 373"/>
          <p:cNvSpPr>
            <a:spLocks noChangeShapeType="1"/>
          </p:cNvSpPr>
          <p:nvPr/>
        </p:nvSpPr>
        <p:spPr bwMode="auto">
          <a:xfrm>
            <a:off x="7848600" y="2787650"/>
            <a:ext cx="185738" cy="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4" name="Line 374"/>
          <p:cNvSpPr>
            <a:spLocks noChangeShapeType="1"/>
          </p:cNvSpPr>
          <p:nvPr/>
        </p:nvSpPr>
        <p:spPr bwMode="auto">
          <a:xfrm flipH="1">
            <a:off x="7002463" y="2863850"/>
            <a:ext cx="98425" cy="70485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5" name="Line 375"/>
          <p:cNvSpPr>
            <a:spLocks noChangeShapeType="1"/>
          </p:cNvSpPr>
          <p:nvPr/>
        </p:nvSpPr>
        <p:spPr bwMode="auto">
          <a:xfrm flipH="1">
            <a:off x="7593013" y="2863850"/>
            <a:ext cx="111125" cy="727075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36" name="Oval 378"/>
          <p:cNvSpPr>
            <a:spLocks noChangeArrowheads="1"/>
          </p:cNvSpPr>
          <p:nvPr/>
        </p:nvSpPr>
        <p:spPr bwMode="auto">
          <a:xfrm>
            <a:off x="6937375" y="24987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7" name="Line 379"/>
          <p:cNvSpPr>
            <a:spLocks noChangeShapeType="1"/>
          </p:cNvSpPr>
          <p:nvPr/>
        </p:nvSpPr>
        <p:spPr bwMode="auto">
          <a:xfrm>
            <a:off x="6937375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8" name="Line 380"/>
          <p:cNvSpPr>
            <a:spLocks noChangeShapeType="1"/>
          </p:cNvSpPr>
          <p:nvPr/>
        </p:nvSpPr>
        <p:spPr bwMode="auto">
          <a:xfrm>
            <a:off x="7283450" y="24907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39" name="Rectangle 381"/>
          <p:cNvSpPr>
            <a:spLocks noChangeArrowheads="1"/>
          </p:cNvSpPr>
          <p:nvPr/>
        </p:nvSpPr>
        <p:spPr bwMode="auto">
          <a:xfrm>
            <a:off x="6937375" y="24907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0" name="Oval 382"/>
          <p:cNvSpPr>
            <a:spLocks noChangeArrowheads="1"/>
          </p:cNvSpPr>
          <p:nvPr/>
        </p:nvSpPr>
        <p:spPr bwMode="auto">
          <a:xfrm>
            <a:off x="6934200" y="24272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1" name="Group 383"/>
          <p:cNvGrpSpPr>
            <a:grpSpLocks/>
          </p:cNvGrpSpPr>
          <p:nvPr/>
        </p:nvGrpSpPr>
        <p:grpSpPr bwMode="auto">
          <a:xfrm>
            <a:off x="7018338" y="2449513"/>
            <a:ext cx="171450" cy="60325"/>
            <a:chOff x="2848" y="848"/>
            <a:chExt cx="140" cy="98"/>
          </a:xfrm>
        </p:grpSpPr>
        <p:sp>
          <p:nvSpPr>
            <p:cNvPr id="6682" name="Line 38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3" name="Line 38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4" name="Line 38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2" name="Group 387"/>
          <p:cNvGrpSpPr>
            <a:grpSpLocks/>
          </p:cNvGrpSpPr>
          <p:nvPr/>
        </p:nvGrpSpPr>
        <p:grpSpPr bwMode="auto">
          <a:xfrm flipV="1">
            <a:off x="7018338" y="2449513"/>
            <a:ext cx="171450" cy="58737"/>
            <a:chOff x="2848" y="848"/>
            <a:chExt cx="140" cy="98"/>
          </a:xfrm>
        </p:grpSpPr>
        <p:sp>
          <p:nvSpPr>
            <p:cNvPr id="6679" name="Line 38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0" name="Line 38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81" name="Line 39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43" name="Oval 392"/>
          <p:cNvSpPr>
            <a:spLocks noChangeArrowheads="1"/>
          </p:cNvSpPr>
          <p:nvPr/>
        </p:nvSpPr>
        <p:spPr bwMode="auto">
          <a:xfrm>
            <a:off x="7410450" y="2400300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4" name="Line 393"/>
          <p:cNvSpPr>
            <a:spLocks noChangeShapeType="1"/>
          </p:cNvSpPr>
          <p:nvPr/>
        </p:nvSpPr>
        <p:spPr bwMode="auto">
          <a:xfrm>
            <a:off x="7410450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5" name="Line 394"/>
          <p:cNvSpPr>
            <a:spLocks noChangeShapeType="1"/>
          </p:cNvSpPr>
          <p:nvPr/>
        </p:nvSpPr>
        <p:spPr bwMode="auto">
          <a:xfrm>
            <a:off x="7756525" y="2392363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46" name="Rectangle 395"/>
          <p:cNvSpPr>
            <a:spLocks noChangeArrowheads="1"/>
          </p:cNvSpPr>
          <p:nvPr/>
        </p:nvSpPr>
        <p:spPr bwMode="auto">
          <a:xfrm>
            <a:off x="7410450" y="2392363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47" name="Oval 396"/>
          <p:cNvSpPr>
            <a:spLocks noChangeArrowheads="1"/>
          </p:cNvSpPr>
          <p:nvPr/>
        </p:nvSpPr>
        <p:spPr bwMode="auto">
          <a:xfrm>
            <a:off x="7407275" y="2328863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48" name="Group 397"/>
          <p:cNvGrpSpPr>
            <a:grpSpLocks/>
          </p:cNvGrpSpPr>
          <p:nvPr/>
        </p:nvGrpSpPr>
        <p:grpSpPr bwMode="auto">
          <a:xfrm>
            <a:off x="7491413" y="2351088"/>
            <a:ext cx="171450" cy="60325"/>
            <a:chOff x="2848" y="848"/>
            <a:chExt cx="140" cy="98"/>
          </a:xfrm>
        </p:grpSpPr>
        <p:sp>
          <p:nvSpPr>
            <p:cNvPr id="6676" name="Line 39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7" name="Line 39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8" name="Line 40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49" name="Group 401"/>
          <p:cNvGrpSpPr>
            <a:grpSpLocks/>
          </p:cNvGrpSpPr>
          <p:nvPr/>
        </p:nvGrpSpPr>
        <p:grpSpPr bwMode="auto">
          <a:xfrm flipV="1">
            <a:off x="7491413" y="2351088"/>
            <a:ext cx="171450" cy="58737"/>
            <a:chOff x="2848" y="848"/>
            <a:chExt cx="140" cy="98"/>
          </a:xfrm>
        </p:grpSpPr>
        <p:sp>
          <p:nvSpPr>
            <p:cNvPr id="6673" name="Line 40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4" name="Line 40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5" name="Line 40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0" name="Oval 406"/>
          <p:cNvSpPr>
            <a:spLocks noChangeArrowheads="1"/>
          </p:cNvSpPr>
          <p:nvPr/>
        </p:nvSpPr>
        <p:spPr bwMode="auto">
          <a:xfrm>
            <a:off x="7497763" y="27781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1" name="Line 407"/>
          <p:cNvSpPr>
            <a:spLocks noChangeShapeType="1"/>
          </p:cNvSpPr>
          <p:nvPr/>
        </p:nvSpPr>
        <p:spPr bwMode="auto">
          <a:xfrm>
            <a:off x="7497763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2" name="Line 408"/>
          <p:cNvSpPr>
            <a:spLocks noChangeShapeType="1"/>
          </p:cNvSpPr>
          <p:nvPr/>
        </p:nvSpPr>
        <p:spPr bwMode="auto">
          <a:xfrm>
            <a:off x="7843838" y="27701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3" name="Rectangle 409"/>
          <p:cNvSpPr>
            <a:spLocks noChangeArrowheads="1"/>
          </p:cNvSpPr>
          <p:nvPr/>
        </p:nvSpPr>
        <p:spPr bwMode="auto">
          <a:xfrm>
            <a:off x="7497763" y="27701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54" name="Oval 410"/>
          <p:cNvSpPr>
            <a:spLocks noChangeArrowheads="1"/>
          </p:cNvSpPr>
          <p:nvPr/>
        </p:nvSpPr>
        <p:spPr bwMode="auto">
          <a:xfrm>
            <a:off x="7494588" y="27066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55" name="Group 411"/>
          <p:cNvGrpSpPr>
            <a:grpSpLocks/>
          </p:cNvGrpSpPr>
          <p:nvPr/>
        </p:nvGrpSpPr>
        <p:grpSpPr bwMode="auto">
          <a:xfrm>
            <a:off x="7578725" y="2728913"/>
            <a:ext cx="171450" cy="60325"/>
            <a:chOff x="2848" y="848"/>
            <a:chExt cx="140" cy="98"/>
          </a:xfrm>
        </p:grpSpPr>
        <p:sp>
          <p:nvSpPr>
            <p:cNvPr id="6670" name="Line 41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1" name="Line 41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72" name="Line 41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56" name="Group 415"/>
          <p:cNvGrpSpPr>
            <a:grpSpLocks/>
          </p:cNvGrpSpPr>
          <p:nvPr/>
        </p:nvGrpSpPr>
        <p:grpSpPr bwMode="auto">
          <a:xfrm flipV="1">
            <a:off x="7578725" y="2728913"/>
            <a:ext cx="171450" cy="58737"/>
            <a:chOff x="2848" y="848"/>
            <a:chExt cx="140" cy="98"/>
          </a:xfrm>
        </p:grpSpPr>
        <p:sp>
          <p:nvSpPr>
            <p:cNvPr id="6667" name="Line 416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8" name="Line 417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9" name="Line 418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57" name="Oval 434"/>
          <p:cNvSpPr>
            <a:spLocks noChangeArrowheads="1"/>
          </p:cNvSpPr>
          <p:nvPr/>
        </p:nvSpPr>
        <p:spPr bwMode="auto">
          <a:xfrm>
            <a:off x="6946900" y="2765425"/>
            <a:ext cx="346075" cy="87313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8" name="Line 435"/>
          <p:cNvSpPr>
            <a:spLocks noChangeShapeType="1"/>
          </p:cNvSpPr>
          <p:nvPr/>
        </p:nvSpPr>
        <p:spPr bwMode="auto">
          <a:xfrm>
            <a:off x="6946900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59" name="Line 436"/>
          <p:cNvSpPr>
            <a:spLocks noChangeShapeType="1"/>
          </p:cNvSpPr>
          <p:nvPr/>
        </p:nvSpPr>
        <p:spPr bwMode="auto">
          <a:xfrm>
            <a:off x="7292975" y="2757488"/>
            <a:ext cx="0" cy="53975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0" name="Rectangle 437"/>
          <p:cNvSpPr>
            <a:spLocks noChangeArrowheads="1"/>
          </p:cNvSpPr>
          <p:nvPr/>
        </p:nvSpPr>
        <p:spPr bwMode="auto">
          <a:xfrm>
            <a:off x="6946900" y="2757488"/>
            <a:ext cx="342900" cy="53975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1" name="Oval 438"/>
          <p:cNvSpPr>
            <a:spLocks noChangeArrowheads="1"/>
          </p:cNvSpPr>
          <p:nvPr/>
        </p:nvSpPr>
        <p:spPr bwMode="auto">
          <a:xfrm>
            <a:off x="6943725" y="2693988"/>
            <a:ext cx="346075" cy="103187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2" name="Group 439"/>
          <p:cNvGrpSpPr>
            <a:grpSpLocks/>
          </p:cNvGrpSpPr>
          <p:nvPr/>
        </p:nvGrpSpPr>
        <p:grpSpPr bwMode="auto">
          <a:xfrm>
            <a:off x="7027863" y="2716213"/>
            <a:ext cx="171450" cy="60325"/>
            <a:chOff x="2848" y="848"/>
            <a:chExt cx="140" cy="98"/>
          </a:xfrm>
        </p:grpSpPr>
        <p:sp>
          <p:nvSpPr>
            <p:cNvPr id="6664" name="Line 440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5" name="Line 441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6" name="Line 442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63" name="Group 443"/>
          <p:cNvGrpSpPr>
            <a:grpSpLocks/>
          </p:cNvGrpSpPr>
          <p:nvPr/>
        </p:nvGrpSpPr>
        <p:grpSpPr bwMode="auto">
          <a:xfrm flipV="1">
            <a:off x="7027863" y="2716213"/>
            <a:ext cx="171450" cy="58737"/>
            <a:chOff x="2848" y="848"/>
            <a:chExt cx="140" cy="98"/>
          </a:xfrm>
        </p:grpSpPr>
        <p:sp>
          <p:nvSpPr>
            <p:cNvPr id="6661" name="Line 44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2" name="Line 44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3" name="Line 44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64" name="Oval 448"/>
          <p:cNvSpPr>
            <a:spLocks noChangeArrowheads="1"/>
          </p:cNvSpPr>
          <p:nvPr/>
        </p:nvSpPr>
        <p:spPr bwMode="auto">
          <a:xfrm>
            <a:off x="7469188" y="3654425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5" name="Line 449"/>
          <p:cNvSpPr>
            <a:spLocks noChangeShapeType="1"/>
          </p:cNvSpPr>
          <p:nvPr/>
        </p:nvSpPr>
        <p:spPr bwMode="auto">
          <a:xfrm>
            <a:off x="7469188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6" name="Line 450"/>
          <p:cNvSpPr>
            <a:spLocks noChangeShapeType="1"/>
          </p:cNvSpPr>
          <p:nvPr/>
        </p:nvSpPr>
        <p:spPr bwMode="auto">
          <a:xfrm>
            <a:off x="7827963" y="3646488"/>
            <a:ext cx="0" cy="58737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67" name="Rectangle 451"/>
          <p:cNvSpPr>
            <a:spLocks noChangeArrowheads="1"/>
          </p:cNvSpPr>
          <p:nvPr/>
        </p:nvSpPr>
        <p:spPr bwMode="auto">
          <a:xfrm>
            <a:off x="7469188" y="3646488"/>
            <a:ext cx="355600" cy="58737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68" name="Oval 452"/>
          <p:cNvSpPr>
            <a:spLocks noChangeArrowheads="1"/>
          </p:cNvSpPr>
          <p:nvPr/>
        </p:nvSpPr>
        <p:spPr bwMode="auto">
          <a:xfrm>
            <a:off x="7466013" y="3578225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69" name="Group 453"/>
          <p:cNvGrpSpPr>
            <a:grpSpLocks/>
          </p:cNvGrpSpPr>
          <p:nvPr/>
        </p:nvGrpSpPr>
        <p:grpSpPr bwMode="auto">
          <a:xfrm>
            <a:off x="7551738" y="3602038"/>
            <a:ext cx="179387" cy="65087"/>
            <a:chOff x="2848" y="848"/>
            <a:chExt cx="140" cy="98"/>
          </a:xfrm>
        </p:grpSpPr>
        <p:sp>
          <p:nvSpPr>
            <p:cNvPr id="6658" name="Line 454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9" name="Line 455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60" name="Line 456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0" name="Group 457"/>
          <p:cNvGrpSpPr>
            <a:grpSpLocks/>
          </p:cNvGrpSpPr>
          <p:nvPr/>
        </p:nvGrpSpPr>
        <p:grpSpPr bwMode="auto">
          <a:xfrm flipV="1">
            <a:off x="7551738" y="3602038"/>
            <a:ext cx="179387" cy="65087"/>
            <a:chOff x="2848" y="848"/>
            <a:chExt cx="140" cy="98"/>
          </a:xfrm>
        </p:grpSpPr>
        <p:sp>
          <p:nvSpPr>
            <p:cNvPr id="6655" name="Line 45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6" name="Line 45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7" name="Line 46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1" name="Oval 462"/>
          <p:cNvSpPr>
            <a:spLocks noChangeArrowheads="1"/>
          </p:cNvSpPr>
          <p:nvPr/>
        </p:nvSpPr>
        <p:spPr bwMode="auto">
          <a:xfrm>
            <a:off x="7172325" y="3929063"/>
            <a:ext cx="358775" cy="95250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2" name="Line 463"/>
          <p:cNvSpPr>
            <a:spLocks noChangeShapeType="1"/>
          </p:cNvSpPr>
          <p:nvPr/>
        </p:nvSpPr>
        <p:spPr bwMode="auto">
          <a:xfrm>
            <a:off x="7172325" y="3921125"/>
            <a:ext cx="0" cy="58738"/>
          </a:xfrm>
          <a:prstGeom prst="line">
            <a:avLst/>
          </a:prstGeom>
          <a:noFill/>
          <a:ln w="1270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3" name="Line 464"/>
          <p:cNvSpPr>
            <a:spLocks noChangeShapeType="1"/>
          </p:cNvSpPr>
          <p:nvPr/>
        </p:nvSpPr>
        <p:spPr bwMode="auto">
          <a:xfrm>
            <a:off x="7531100" y="3921125"/>
            <a:ext cx="0" cy="58738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sp>
        <p:nvSpPr>
          <p:cNvPr id="6274" name="Rectangle 465"/>
          <p:cNvSpPr>
            <a:spLocks noChangeArrowheads="1"/>
          </p:cNvSpPr>
          <p:nvPr/>
        </p:nvSpPr>
        <p:spPr bwMode="auto">
          <a:xfrm>
            <a:off x="7178675" y="3921125"/>
            <a:ext cx="349250" cy="58738"/>
          </a:xfrm>
          <a:prstGeom prst="rect">
            <a:avLst/>
          </a:prstGeom>
          <a:solidFill>
            <a:srgbClr val="FFCCFF"/>
          </a:solidFill>
          <a:ln w="12700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sv-SE"/>
          </a:p>
        </p:txBody>
      </p:sp>
      <p:sp>
        <p:nvSpPr>
          <p:cNvPr id="6275" name="Oval 466"/>
          <p:cNvSpPr>
            <a:spLocks noChangeArrowheads="1"/>
          </p:cNvSpPr>
          <p:nvPr/>
        </p:nvSpPr>
        <p:spPr bwMode="auto">
          <a:xfrm>
            <a:off x="7169150" y="3852863"/>
            <a:ext cx="358775" cy="111125"/>
          </a:xfrm>
          <a:prstGeom prst="ellipse">
            <a:avLst/>
          </a:prstGeom>
          <a:solidFill>
            <a:srgbClr val="FFCCFF"/>
          </a:solidFill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76" name="Group 467"/>
          <p:cNvGrpSpPr>
            <a:grpSpLocks/>
          </p:cNvGrpSpPr>
          <p:nvPr/>
        </p:nvGrpSpPr>
        <p:grpSpPr bwMode="auto">
          <a:xfrm>
            <a:off x="7254875" y="3876675"/>
            <a:ext cx="179388" cy="65088"/>
            <a:chOff x="2848" y="848"/>
            <a:chExt cx="140" cy="98"/>
          </a:xfrm>
        </p:grpSpPr>
        <p:sp>
          <p:nvSpPr>
            <p:cNvPr id="6652" name="Line 468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3" name="Line 469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4" name="Line 470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77" name="Group 471"/>
          <p:cNvGrpSpPr>
            <a:grpSpLocks/>
          </p:cNvGrpSpPr>
          <p:nvPr/>
        </p:nvGrpSpPr>
        <p:grpSpPr bwMode="auto">
          <a:xfrm flipV="1">
            <a:off x="7254875" y="3876675"/>
            <a:ext cx="179388" cy="65088"/>
            <a:chOff x="2848" y="848"/>
            <a:chExt cx="140" cy="98"/>
          </a:xfrm>
        </p:grpSpPr>
        <p:sp>
          <p:nvSpPr>
            <p:cNvPr id="6649" name="Line 472"/>
            <p:cNvSpPr>
              <a:spLocks noChangeShapeType="1"/>
            </p:cNvSpPr>
            <p:nvPr/>
          </p:nvSpPr>
          <p:spPr bwMode="auto">
            <a:xfrm flipV="1">
              <a:off x="2848" y="848"/>
              <a:ext cx="50" cy="2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0" name="Line 473"/>
            <p:cNvSpPr>
              <a:spLocks noChangeShapeType="1"/>
            </p:cNvSpPr>
            <p:nvPr/>
          </p:nvSpPr>
          <p:spPr bwMode="auto">
            <a:xfrm>
              <a:off x="2944" y="946"/>
              <a:ext cx="44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51" name="Line 474"/>
            <p:cNvSpPr>
              <a:spLocks noChangeShapeType="1"/>
            </p:cNvSpPr>
            <p:nvPr/>
          </p:nvSpPr>
          <p:spPr bwMode="auto">
            <a:xfrm>
              <a:off x="2894" y="850"/>
              <a:ext cx="52" cy="96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sp>
        <p:nvSpPr>
          <p:cNvPr id="6278" name="Line 232"/>
          <p:cNvSpPr>
            <a:spLocks noChangeShapeType="1"/>
          </p:cNvSpPr>
          <p:nvPr/>
        </p:nvSpPr>
        <p:spPr bwMode="auto">
          <a:xfrm flipV="1">
            <a:off x="6942138" y="4005263"/>
            <a:ext cx="263525" cy="482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grpSp>
        <p:nvGrpSpPr>
          <p:cNvPr id="6279" name="Group 517"/>
          <p:cNvGrpSpPr>
            <a:grpSpLocks/>
          </p:cNvGrpSpPr>
          <p:nvPr/>
        </p:nvGrpSpPr>
        <p:grpSpPr bwMode="auto">
          <a:xfrm>
            <a:off x="5481638" y="3602038"/>
            <a:ext cx="173037" cy="219075"/>
            <a:chOff x="3774" y="2423"/>
            <a:chExt cx="189" cy="286"/>
          </a:xfrm>
        </p:grpSpPr>
        <p:sp>
          <p:nvSpPr>
            <p:cNvPr id="6643" name="Rectangle 511"/>
            <p:cNvSpPr>
              <a:spLocks noChangeArrowheads="1"/>
            </p:cNvSpPr>
            <p:nvPr/>
          </p:nvSpPr>
          <p:spPr bwMode="auto">
            <a:xfrm>
              <a:off x="3790" y="2610"/>
              <a:ext cx="153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4" name="Rectangle 512"/>
            <p:cNvSpPr>
              <a:spLocks noChangeArrowheads="1"/>
            </p:cNvSpPr>
            <p:nvPr/>
          </p:nvSpPr>
          <p:spPr bwMode="auto">
            <a:xfrm>
              <a:off x="3774" y="2653"/>
              <a:ext cx="18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5" name="Rectangle 513"/>
            <p:cNvSpPr>
              <a:spLocks noChangeArrowheads="1"/>
            </p:cNvSpPr>
            <p:nvPr/>
          </p:nvSpPr>
          <p:spPr bwMode="auto">
            <a:xfrm>
              <a:off x="3808" y="2564"/>
              <a:ext cx="119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6" name="Rectangle 514"/>
            <p:cNvSpPr>
              <a:spLocks noChangeArrowheads="1"/>
            </p:cNvSpPr>
            <p:nvPr/>
          </p:nvSpPr>
          <p:spPr bwMode="auto">
            <a:xfrm>
              <a:off x="3818" y="2518"/>
              <a:ext cx="97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7" name="Rectangle 515"/>
            <p:cNvSpPr>
              <a:spLocks noChangeArrowheads="1"/>
            </p:cNvSpPr>
            <p:nvPr/>
          </p:nvSpPr>
          <p:spPr bwMode="auto">
            <a:xfrm>
              <a:off x="3828" y="2472"/>
              <a:ext cx="74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48" name="Rectangle 516"/>
            <p:cNvSpPr>
              <a:spLocks noChangeArrowheads="1"/>
            </p:cNvSpPr>
            <p:nvPr/>
          </p:nvSpPr>
          <p:spPr bwMode="auto">
            <a:xfrm>
              <a:off x="3839" y="2423"/>
              <a:ext cx="51" cy="56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0" name="Group 805"/>
          <p:cNvGrpSpPr>
            <a:grpSpLocks/>
          </p:cNvGrpSpPr>
          <p:nvPr/>
        </p:nvGrpSpPr>
        <p:grpSpPr bwMode="auto">
          <a:xfrm>
            <a:off x="6810375" y="4968875"/>
            <a:ext cx="293688" cy="411163"/>
            <a:chOff x="4290" y="3130"/>
            <a:chExt cx="185" cy="259"/>
          </a:xfrm>
        </p:grpSpPr>
        <p:pic>
          <p:nvPicPr>
            <p:cNvPr id="6624" name="Picture 337" descr="31u_bnrz[1]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4343" y="3211"/>
              <a:ext cx="121" cy="17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625" name="Freeform 343"/>
            <p:cNvSpPr>
              <a:spLocks/>
            </p:cNvSpPr>
            <p:nvPr/>
          </p:nvSpPr>
          <p:spPr bwMode="auto">
            <a:xfrm>
              <a:off x="4432" y="3130"/>
              <a:ext cx="41" cy="52"/>
            </a:xfrm>
            <a:custGeom>
              <a:avLst/>
              <a:gdLst>
                <a:gd name="T0" fmla="*/ 1 w 246"/>
                <a:gd name="T1" fmla="*/ 1 h 310"/>
                <a:gd name="T2" fmla="*/ 1 w 246"/>
                <a:gd name="T3" fmla="*/ 1 h 310"/>
                <a:gd name="T4" fmla="*/ 1 w 246"/>
                <a:gd name="T5" fmla="*/ 1 h 310"/>
                <a:gd name="T6" fmla="*/ 1 w 246"/>
                <a:gd name="T7" fmla="*/ 1 h 310"/>
                <a:gd name="T8" fmla="*/ 1 w 246"/>
                <a:gd name="T9" fmla="*/ 1 h 310"/>
                <a:gd name="T10" fmla="*/ 1 w 246"/>
                <a:gd name="T11" fmla="*/ 1 h 310"/>
                <a:gd name="T12" fmla="*/ 1 w 246"/>
                <a:gd name="T13" fmla="*/ 1 h 310"/>
                <a:gd name="T14" fmla="*/ 1 w 246"/>
                <a:gd name="T15" fmla="*/ 1 h 310"/>
                <a:gd name="T16" fmla="*/ 1 w 246"/>
                <a:gd name="T17" fmla="*/ 1 h 310"/>
                <a:gd name="T18" fmla="*/ 1 w 246"/>
                <a:gd name="T19" fmla="*/ 1 h 310"/>
                <a:gd name="T20" fmla="*/ 1 w 246"/>
                <a:gd name="T21" fmla="*/ 1 h 310"/>
                <a:gd name="T22" fmla="*/ 1 w 246"/>
                <a:gd name="T23" fmla="*/ 2 h 310"/>
                <a:gd name="T24" fmla="*/ 1 w 246"/>
                <a:gd name="T25" fmla="*/ 2 h 310"/>
                <a:gd name="T26" fmla="*/ 1 w 246"/>
                <a:gd name="T27" fmla="*/ 2 h 310"/>
                <a:gd name="T28" fmla="*/ 1 w 246"/>
                <a:gd name="T29" fmla="*/ 1 h 310"/>
                <a:gd name="T30" fmla="*/ 1 w 246"/>
                <a:gd name="T31" fmla="*/ 1 h 310"/>
                <a:gd name="T32" fmla="*/ 1 w 246"/>
                <a:gd name="T33" fmla="*/ 1 h 310"/>
                <a:gd name="T34" fmla="*/ 1 w 246"/>
                <a:gd name="T35" fmla="*/ 1 h 310"/>
                <a:gd name="T36" fmla="*/ 1 w 246"/>
                <a:gd name="T37" fmla="*/ 1 h 310"/>
                <a:gd name="T38" fmla="*/ 1 w 246"/>
                <a:gd name="T39" fmla="*/ 1 h 310"/>
                <a:gd name="T40" fmla="*/ 1 w 246"/>
                <a:gd name="T41" fmla="*/ 1 h 310"/>
                <a:gd name="T42" fmla="*/ 1 w 246"/>
                <a:gd name="T43" fmla="*/ 1 h 310"/>
                <a:gd name="T44" fmla="*/ 1 w 246"/>
                <a:gd name="T45" fmla="*/ 0 h 310"/>
                <a:gd name="T46" fmla="*/ 1 w 246"/>
                <a:gd name="T47" fmla="*/ 0 h 310"/>
                <a:gd name="T48" fmla="*/ 1 w 246"/>
                <a:gd name="T49" fmla="*/ 0 h 310"/>
                <a:gd name="T50" fmla="*/ 1 w 246"/>
                <a:gd name="T51" fmla="*/ 0 h 310"/>
                <a:gd name="T52" fmla="*/ 0 w 246"/>
                <a:gd name="T53" fmla="*/ 0 h 310"/>
                <a:gd name="T54" fmla="*/ 0 w 246"/>
                <a:gd name="T55" fmla="*/ 0 h 310"/>
                <a:gd name="T56" fmla="*/ 0 w 246"/>
                <a:gd name="T57" fmla="*/ 0 h 310"/>
                <a:gd name="T58" fmla="*/ 0 w 246"/>
                <a:gd name="T59" fmla="*/ 0 h 310"/>
                <a:gd name="T60" fmla="*/ 0 w 246"/>
                <a:gd name="T61" fmla="*/ 0 h 310"/>
                <a:gd name="T62" fmla="*/ 0 w 246"/>
                <a:gd name="T63" fmla="*/ 0 h 310"/>
                <a:gd name="T64" fmla="*/ 0 w 246"/>
                <a:gd name="T65" fmla="*/ 0 h 310"/>
                <a:gd name="T66" fmla="*/ 0 w 246"/>
                <a:gd name="T67" fmla="*/ 0 h 310"/>
                <a:gd name="T68" fmla="*/ 1 w 246"/>
                <a:gd name="T69" fmla="*/ 0 h 310"/>
                <a:gd name="T70" fmla="*/ 1 w 246"/>
                <a:gd name="T71" fmla="*/ 0 h 310"/>
                <a:gd name="T72" fmla="*/ 1 w 246"/>
                <a:gd name="T73" fmla="*/ 1 h 310"/>
                <a:gd name="T74" fmla="*/ 1 w 246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6"/>
                <a:gd name="T115" fmla="*/ 0 h 310"/>
                <a:gd name="T116" fmla="*/ 246 w 246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6" h="310">
                  <a:moveTo>
                    <a:pt x="199" y="116"/>
                  </a:moveTo>
                  <a:lnTo>
                    <a:pt x="207" y="124"/>
                  </a:lnTo>
                  <a:lnTo>
                    <a:pt x="214" y="133"/>
                  </a:lnTo>
                  <a:lnTo>
                    <a:pt x="219" y="143"/>
                  </a:lnTo>
                  <a:lnTo>
                    <a:pt x="223" y="154"/>
                  </a:lnTo>
                  <a:lnTo>
                    <a:pt x="225" y="164"/>
                  </a:lnTo>
                  <a:lnTo>
                    <a:pt x="225" y="176"/>
                  </a:lnTo>
                  <a:lnTo>
                    <a:pt x="221" y="187"/>
                  </a:lnTo>
                  <a:lnTo>
                    <a:pt x="216" y="197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8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3" y="264"/>
                  </a:lnTo>
                  <a:lnTo>
                    <a:pt x="132" y="274"/>
                  </a:lnTo>
                  <a:lnTo>
                    <a:pt x="129" y="278"/>
                  </a:lnTo>
                  <a:lnTo>
                    <a:pt x="126" y="282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1" y="305"/>
                  </a:lnTo>
                  <a:lnTo>
                    <a:pt x="125" y="309"/>
                  </a:lnTo>
                  <a:lnTo>
                    <a:pt x="130" y="310"/>
                  </a:lnTo>
                  <a:lnTo>
                    <a:pt x="134" y="310"/>
                  </a:lnTo>
                  <a:lnTo>
                    <a:pt x="139" y="309"/>
                  </a:lnTo>
                  <a:lnTo>
                    <a:pt x="143" y="305"/>
                  </a:lnTo>
                  <a:lnTo>
                    <a:pt x="154" y="293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19" y="233"/>
                  </a:lnTo>
                  <a:lnTo>
                    <a:pt x="231" y="219"/>
                  </a:lnTo>
                  <a:lnTo>
                    <a:pt x="239" y="204"/>
                  </a:lnTo>
                  <a:lnTo>
                    <a:pt x="245" y="187"/>
                  </a:lnTo>
                  <a:lnTo>
                    <a:pt x="246" y="170"/>
                  </a:lnTo>
                  <a:lnTo>
                    <a:pt x="242" y="153"/>
                  </a:lnTo>
                  <a:lnTo>
                    <a:pt x="236" y="136"/>
                  </a:lnTo>
                  <a:lnTo>
                    <a:pt x="227" y="120"/>
                  </a:lnTo>
                  <a:lnTo>
                    <a:pt x="215" y="107"/>
                  </a:lnTo>
                  <a:lnTo>
                    <a:pt x="201" y="94"/>
                  </a:lnTo>
                  <a:lnTo>
                    <a:pt x="187" y="82"/>
                  </a:lnTo>
                  <a:lnTo>
                    <a:pt x="177" y="74"/>
                  </a:lnTo>
                  <a:lnTo>
                    <a:pt x="165" y="68"/>
                  </a:lnTo>
                  <a:lnTo>
                    <a:pt x="152" y="60"/>
                  </a:lnTo>
                  <a:lnTo>
                    <a:pt x="139" y="51"/>
                  </a:lnTo>
                  <a:lnTo>
                    <a:pt x="126" y="43"/>
                  </a:lnTo>
                  <a:lnTo>
                    <a:pt x="112" y="35"/>
                  </a:lnTo>
                  <a:lnTo>
                    <a:pt x="98" y="28"/>
                  </a:lnTo>
                  <a:lnTo>
                    <a:pt x="85" y="22"/>
                  </a:lnTo>
                  <a:lnTo>
                    <a:pt x="72" y="16"/>
                  </a:lnTo>
                  <a:lnTo>
                    <a:pt x="59" y="10"/>
                  </a:lnTo>
                  <a:lnTo>
                    <a:pt x="46" y="7"/>
                  </a:lnTo>
                  <a:lnTo>
                    <a:pt x="35" y="3"/>
                  </a:lnTo>
                  <a:lnTo>
                    <a:pt x="24" y="1"/>
                  </a:lnTo>
                  <a:lnTo>
                    <a:pt x="15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6"/>
                  </a:lnTo>
                  <a:lnTo>
                    <a:pt x="17" y="9"/>
                  </a:lnTo>
                  <a:lnTo>
                    <a:pt x="28" y="14"/>
                  </a:lnTo>
                  <a:lnTo>
                    <a:pt x="38" y="18"/>
                  </a:lnTo>
                  <a:lnTo>
                    <a:pt x="51" y="24"/>
                  </a:lnTo>
                  <a:lnTo>
                    <a:pt x="64" y="30"/>
                  </a:lnTo>
                  <a:lnTo>
                    <a:pt x="78" y="37"/>
                  </a:lnTo>
                  <a:lnTo>
                    <a:pt x="92" y="43"/>
                  </a:lnTo>
                  <a:lnTo>
                    <a:pt x="106" y="51"/>
                  </a:lnTo>
                  <a:lnTo>
                    <a:pt x="120" y="60"/>
                  </a:lnTo>
                  <a:lnTo>
                    <a:pt x="134" y="69"/>
                  </a:lnTo>
                  <a:lnTo>
                    <a:pt x="148" y="78"/>
                  </a:lnTo>
                  <a:lnTo>
                    <a:pt x="163" y="87"/>
                  </a:lnTo>
                  <a:lnTo>
                    <a:pt x="175" y="96"/>
                  </a:lnTo>
                  <a:lnTo>
                    <a:pt x="187" y="105"/>
                  </a:lnTo>
                  <a:lnTo>
                    <a:pt x="199" y="11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6" name="Freeform 344"/>
            <p:cNvSpPr>
              <a:spLocks/>
            </p:cNvSpPr>
            <p:nvPr/>
          </p:nvSpPr>
          <p:spPr bwMode="auto">
            <a:xfrm>
              <a:off x="4387" y="3191"/>
              <a:ext cx="14" cy="31"/>
            </a:xfrm>
            <a:custGeom>
              <a:avLst/>
              <a:gdLst>
                <a:gd name="T0" fmla="*/ 0 w 83"/>
                <a:gd name="T1" fmla="*/ 0 h 187"/>
                <a:gd name="T2" fmla="*/ 0 w 83"/>
                <a:gd name="T3" fmla="*/ 0 h 187"/>
                <a:gd name="T4" fmla="*/ 0 w 83"/>
                <a:gd name="T5" fmla="*/ 0 h 187"/>
                <a:gd name="T6" fmla="*/ 0 w 83"/>
                <a:gd name="T7" fmla="*/ 0 h 187"/>
                <a:gd name="T8" fmla="*/ 0 w 83"/>
                <a:gd name="T9" fmla="*/ 0 h 187"/>
                <a:gd name="T10" fmla="*/ 0 w 83"/>
                <a:gd name="T11" fmla="*/ 0 h 187"/>
                <a:gd name="T12" fmla="*/ 0 w 83"/>
                <a:gd name="T13" fmla="*/ 0 h 187"/>
                <a:gd name="T14" fmla="*/ 0 w 83"/>
                <a:gd name="T15" fmla="*/ 0 h 187"/>
                <a:gd name="T16" fmla="*/ 0 w 83"/>
                <a:gd name="T17" fmla="*/ 0 h 187"/>
                <a:gd name="T18" fmla="*/ 0 w 83"/>
                <a:gd name="T19" fmla="*/ 0 h 187"/>
                <a:gd name="T20" fmla="*/ 0 w 83"/>
                <a:gd name="T21" fmla="*/ 0 h 187"/>
                <a:gd name="T22" fmla="*/ 0 w 83"/>
                <a:gd name="T23" fmla="*/ 0 h 187"/>
                <a:gd name="T24" fmla="*/ 0 w 83"/>
                <a:gd name="T25" fmla="*/ 0 h 187"/>
                <a:gd name="T26" fmla="*/ 0 w 83"/>
                <a:gd name="T27" fmla="*/ 1 h 187"/>
                <a:gd name="T28" fmla="*/ 0 w 83"/>
                <a:gd name="T29" fmla="*/ 1 h 187"/>
                <a:gd name="T30" fmla="*/ 0 w 83"/>
                <a:gd name="T31" fmla="*/ 1 h 187"/>
                <a:gd name="T32" fmla="*/ 0 w 83"/>
                <a:gd name="T33" fmla="*/ 1 h 187"/>
                <a:gd name="T34" fmla="*/ 0 w 83"/>
                <a:gd name="T35" fmla="*/ 1 h 187"/>
                <a:gd name="T36" fmla="*/ 0 w 83"/>
                <a:gd name="T37" fmla="*/ 1 h 187"/>
                <a:gd name="T38" fmla="*/ 0 w 83"/>
                <a:gd name="T39" fmla="*/ 1 h 187"/>
                <a:gd name="T40" fmla="*/ 0 w 83"/>
                <a:gd name="T41" fmla="*/ 0 h 187"/>
                <a:gd name="T42" fmla="*/ 0 w 83"/>
                <a:gd name="T43" fmla="*/ 0 h 187"/>
                <a:gd name="T44" fmla="*/ 0 w 83"/>
                <a:gd name="T45" fmla="*/ 0 h 187"/>
                <a:gd name="T46" fmla="*/ 0 w 83"/>
                <a:gd name="T47" fmla="*/ 0 h 187"/>
                <a:gd name="T48" fmla="*/ 0 w 83"/>
                <a:gd name="T49" fmla="*/ 0 h 187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83"/>
                <a:gd name="T76" fmla="*/ 0 h 187"/>
                <a:gd name="T77" fmla="*/ 83 w 83"/>
                <a:gd name="T78" fmla="*/ 187 h 187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83" h="187">
                  <a:moveTo>
                    <a:pt x="31" y="14"/>
                  </a:moveTo>
                  <a:lnTo>
                    <a:pt x="29" y="8"/>
                  </a:lnTo>
                  <a:lnTo>
                    <a:pt x="25" y="3"/>
                  </a:lnTo>
                  <a:lnTo>
                    <a:pt x="19" y="1"/>
                  </a:lnTo>
                  <a:lnTo>
                    <a:pt x="14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0" y="11"/>
                  </a:lnTo>
                  <a:lnTo>
                    <a:pt x="0" y="17"/>
                  </a:lnTo>
                  <a:lnTo>
                    <a:pt x="5" y="42"/>
                  </a:lnTo>
                  <a:lnTo>
                    <a:pt x="15" y="71"/>
                  </a:lnTo>
                  <a:lnTo>
                    <a:pt x="27" y="100"/>
                  </a:lnTo>
                  <a:lnTo>
                    <a:pt x="41" y="127"/>
                  </a:lnTo>
                  <a:lnTo>
                    <a:pt x="55" y="151"/>
                  </a:lnTo>
                  <a:lnTo>
                    <a:pt x="68" y="171"/>
                  </a:lnTo>
                  <a:lnTo>
                    <a:pt x="77" y="184"/>
                  </a:lnTo>
                  <a:lnTo>
                    <a:pt x="83" y="187"/>
                  </a:lnTo>
                  <a:lnTo>
                    <a:pt x="80" y="174"/>
                  </a:lnTo>
                  <a:lnTo>
                    <a:pt x="75" y="158"/>
                  </a:lnTo>
                  <a:lnTo>
                    <a:pt x="68" y="138"/>
                  </a:lnTo>
                  <a:lnTo>
                    <a:pt x="59" y="113"/>
                  </a:lnTo>
                  <a:lnTo>
                    <a:pt x="51" y="88"/>
                  </a:lnTo>
                  <a:lnTo>
                    <a:pt x="43" y="63"/>
                  </a:lnTo>
                  <a:lnTo>
                    <a:pt x="36" y="38"/>
                  </a:lnTo>
                  <a:lnTo>
                    <a:pt x="31" y="14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7" name="Freeform 345"/>
            <p:cNvSpPr>
              <a:spLocks/>
            </p:cNvSpPr>
            <p:nvPr/>
          </p:nvSpPr>
          <p:spPr bwMode="auto">
            <a:xfrm>
              <a:off x="4381" y="3174"/>
              <a:ext cx="7" cy="16"/>
            </a:xfrm>
            <a:custGeom>
              <a:avLst/>
              <a:gdLst>
                <a:gd name="T0" fmla="*/ 0 w 44"/>
                <a:gd name="T1" fmla="*/ 0 h 94"/>
                <a:gd name="T2" fmla="*/ 0 w 44"/>
                <a:gd name="T3" fmla="*/ 0 h 94"/>
                <a:gd name="T4" fmla="*/ 0 w 44"/>
                <a:gd name="T5" fmla="*/ 0 h 94"/>
                <a:gd name="T6" fmla="*/ 0 w 44"/>
                <a:gd name="T7" fmla="*/ 0 h 94"/>
                <a:gd name="T8" fmla="*/ 0 w 44"/>
                <a:gd name="T9" fmla="*/ 0 h 94"/>
                <a:gd name="T10" fmla="*/ 0 w 44"/>
                <a:gd name="T11" fmla="*/ 0 h 94"/>
                <a:gd name="T12" fmla="*/ 0 w 44"/>
                <a:gd name="T13" fmla="*/ 0 h 94"/>
                <a:gd name="T14" fmla="*/ 0 w 44"/>
                <a:gd name="T15" fmla="*/ 0 h 94"/>
                <a:gd name="T16" fmla="*/ 0 w 44"/>
                <a:gd name="T17" fmla="*/ 0 h 94"/>
                <a:gd name="T18" fmla="*/ 0 w 44"/>
                <a:gd name="T19" fmla="*/ 0 h 94"/>
                <a:gd name="T20" fmla="*/ 0 w 44"/>
                <a:gd name="T21" fmla="*/ 0 h 94"/>
                <a:gd name="T22" fmla="*/ 0 w 44"/>
                <a:gd name="T23" fmla="*/ 0 h 94"/>
                <a:gd name="T24" fmla="*/ 0 w 44"/>
                <a:gd name="T25" fmla="*/ 0 h 94"/>
                <a:gd name="T26" fmla="*/ 0 w 44"/>
                <a:gd name="T27" fmla="*/ 0 h 94"/>
                <a:gd name="T28" fmla="*/ 0 w 44"/>
                <a:gd name="T29" fmla="*/ 1 h 94"/>
                <a:gd name="T30" fmla="*/ 0 w 44"/>
                <a:gd name="T31" fmla="*/ 1 h 94"/>
                <a:gd name="T32" fmla="*/ 0 w 44"/>
                <a:gd name="T33" fmla="*/ 1 h 94"/>
                <a:gd name="T34" fmla="*/ 0 w 44"/>
                <a:gd name="T35" fmla="*/ 0 h 94"/>
                <a:gd name="T36" fmla="*/ 0 w 44"/>
                <a:gd name="T37" fmla="*/ 0 h 94"/>
                <a:gd name="T38" fmla="*/ 0 w 44"/>
                <a:gd name="T39" fmla="*/ 0 h 94"/>
                <a:gd name="T40" fmla="*/ 0 w 44"/>
                <a:gd name="T41" fmla="*/ 0 h 9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44"/>
                <a:gd name="T64" fmla="*/ 0 h 94"/>
                <a:gd name="T65" fmla="*/ 44 w 44"/>
                <a:gd name="T66" fmla="*/ 94 h 9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44" h="94">
                  <a:moveTo>
                    <a:pt x="22" y="10"/>
                  </a:moveTo>
                  <a:lnTo>
                    <a:pt x="21" y="6"/>
                  </a:lnTo>
                  <a:lnTo>
                    <a:pt x="18" y="2"/>
                  </a:lnTo>
                  <a:lnTo>
                    <a:pt x="14" y="0"/>
                  </a:lnTo>
                  <a:lnTo>
                    <a:pt x="10" y="0"/>
                  </a:lnTo>
                  <a:lnTo>
                    <a:pt x="6" y="1"/>
                  </a:lnTo>
                  <a:lnTo>
                    <a:pt x="3" y="3"/>
                  </a:lnTo>
                  <a:lnTo>
                    <a:pt x="0" y="7"/>
                  </a:lnTo>
                  <a:lnTo>
                    <a:pt x="0" y="11"/>
                  </a:lnTo>
                  <a:lnTo>
                    <a:pt x="0" y="24"/>
                  </a:lnTo>
                  <a:lnTo>
                    <a:pt x="4" y="38"/>
                  </a:lnTo>
                  <a:lnTo>
                    <a:pt x="8" y="52"/>
                  </a:lnTo>
                  <a:lnTo>
                    <a:pt x="14" y="65"/>
                  </a:lnTo>
                  <a:lnTo>
                    <a:pt x="21" y="78"/>
                  </a:lnTo>
                  <a:lnTo>
                    <a:pt x="28" y="87"/>
                  </a:lnTo>
                  <a:lnTo>
                    <a:pt x="37" y="93"/>
                  </a:lnTo>
                  <a:lnTo>
                    <a:pt x="42" y="94"/>
                  </a:lnTo>
                  <a:lnTo>
                    <a:pt x="44" y="76"/>
                  </a:lnTo>
                  <a:lnTo>
                    <a:pt x="38" y="54"/>
                  </a:lnTo>
                  <a:lnTo>
                    <a:pt x="31" y="32"/>
                  </a:lnTo>
                  <a:lnTo>
                    <a:pt x="22" y="1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8" name="Freeform 346"/>
            <p:cNvSpPr>
              <a:spLocks/>
            </p:cNvSpPr>
            <p:nvPr/>
          </p:nvSpPr>
          <p:spPr bwMode="auto">
            <a:xfrm>
              <a:off x="4375" y="3163"/>
              <a:ext cx="6" cy="9"/>
            </a:xfrm>
            <a:custGeom>
              <a:avLst/>
              <a:gdLst>
                <a:gd name="T0" fmla="*/ 0 w 38"/>
                <a:gd name="T1" fmla="*/ 0 h 54"/>
                <a:gd name="T2" fmla="*/ 0 w 38"/>
                <a:gd name="T3" fmla="*/ 0 h 54"/>
                <a:gd name="T4" fmla="*/ 0 w 38"/>
                <a:gd name="T5" fmla="*/ 0 h 54"/>
                <a:gd name="T6" fmla="*/ 0 w 38"/>
                <a:gd name="T7" fmla="*/ 0 h 54"/>
                <a:gd name="T8" fmla="*/ 0 w 38"/>
                <a:gd name="T9" fmla="*/ 0 h 54"/>
                <a:gd name="T10" fmla="*/ 0 w 38"/>
                <a:gd name="T11" fmla="*/ 0 h 54"/>
                <a:gd name="T12" fmla="*/ 0 w 38"/>
                <a:gd name="T13" fmla="*/ 0 h 54"/>
                <a:gd name="T14" fmla="*/ 0 w 38"/>
                <a:gd name="T15" fmla="*/ 0 h 54"/>
                <a:gd name="T16" fmla="*/ 0 w 38"/>
                <a:gd name="T17" fmla="*/ 0 h 54"/>
                <a:gd name="T18" fmla="*/ 0 w 38"/>
                <a:gd name="T19" fmla="*/ 0 h 54"/>
                <a:gd name="T20" fmla="*/ 0 w 38"/>
                <a:gd name="T21" fmla="*/ 0 h 54"/>
                <a:gd name="T22" fmla="*/ 0 w 38"/>
                <a:gd name="T23" fmla="*/ 0 h 54"/>
                <a:gd name="T24" fmla="*/ 0 w 38"/>
                <a:gd name="T25" fmla="*/ 0 h 54"/>
                <a:gd name="T26" fmla="*/ 0 w 38"/>
                <a:gd name="T27" fmla="*/ 0 h 54"/>
                <a:gd name="T28" fmla="*/ 0 w 38"/>
                <a:gd name="T29" fmla="*/ 0 h 54"/>
                <a:gd name="T30" fmla="*/ 0 w 38"/>
                <a:gd name="T31" fmla="*/ 0 h 54"/>
                <a:gd name="T32" fmla="*/ 0 w 38"/>
                <a:gd name="T33" fmla="*/ 0 h 54"/>
                <a:gd name="T34" fmla="*/ 0 w 38"/>
                <a:gd name="T35" fmla="*/ 0 h 54"/>
                <a:gd name="T36" fmla="*/ 0 w 38"/>
                <a:gd name="T37" fmla="*/ 0 h 54"/>
                <a:gd name="T38" fmla="*/ 0 w 38"/>
                <a:gd name="T39" fmla="*/ 0 h 54"/>
                <a:gd name="T40" fmla="*/ 0 w 38"/>
                <a:gd name="T41" fmla="*/ 0 h 54"/>
                <a:gd name="T42" fmla="*/ 0 w 38"/>
                <a:gd name="T43" fmla="*/ 0 h 54"/>
                <a:gd name="T44" fmla="*/ 0 w 38"/>
                <a:gd name="T45" fmla="*/ 0 h 54"/>
                <a:gd name="T46" fmla="*/ 0 w 38"/>
                <a:gd name="T47" fmla="*/ 0 h 54"/>
                <a:gd name="T48" fmla="*/ 0 w 38"/>
                <a:gd name="T49" fmla="*/ 0 h 5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8"/>
                <a:gd name="T76" fmla="*/ 0 h 54"/>
                <a:gd name="T77" fmla="*/ 38 w 38"/>
                <a:gd name="T78" fmla="*/ 54 h 5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8" h="54">
                  <a:moveTo>
                    <a:pt x="20" y="7"/>
                  </a:moveTo>
                  <a:lnTo>
                    <a:pt x="20" y="8"/>
                  </a:lnTo>
                  <a:lnTo>
                    <a:pt x="19" y="4"/>
                  </a:lnTo>
                  <a:lnTo>
                    <a:pt x="15" y="1"/>
                  </a:lnTo>
                  <a:lnTo>
                    <a:pt x="12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4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7"/>
                  </a:lnTo>
                  <a:lnTo>
                    <a:pt x="4" y="24"/>
                  </a:lnTo>
                  <a:lnTo>
                    <a:pt x="8" y="32"/>
                  </a:lnTo>
                  <a:lnTo>
                    <a:pt x="14" y="39"/>
                  </a:lnTo>
                  <a:lnTo>
                    <a:pt x="20" y="46"/>
                  </a:lnTo>
                  <a:lnTo>
                    <a:pt x="27" y="50"/>
                  </a:lnTo>
                  <a:lnTo>
                    <a:pt x="33" y="54"/>
                  </a:lnTo>
                  <a:lnTo>
                    <a:pt x="38" y="54"/>
                  </a:lnTo>
                  <a:lnTo>
                    <a:pt x="36" y="42"/>
                  </a:lnTo>
                  <a:lnTo>
                    <a:pt x="32" y="29"/>
                  </a:lnTo>
                  <a:lnTo>
                    <a:pt x="25" y="16"/>
                  </a:lnTo>
                  <a:lnTo>
                    <a:pt x="20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29" name="Freeform 347"/>
            <p:cNvSpPr>
              <a:spLocks/>
            </p:cNvSpPr>
            <p:nvPr/>
          </p:nvSpPr>
          <p:spPr bwMode="auto">
            <a:xfrm>
              <a:off x="4370" y="3155"/>
              <a:ext cx="8" cy="6"/>
            </a:xfrm>
            <a:custGeom>
              <a:avLst/>
              <a:gdLst>
                <a:gd name="T0" fmla="*/ 0 w 52"/>
                <a:gd name="T1" fmla="*/ 0 h 36"/>
                <a:gd name="T2" fmla="*/ 0 w 52"/>
                <a:gd name="T3" fmla="*/ 0 h 36"/>
                <a:gd name="T4" fmla="*/ 0 w 52"/>
                <a:gd name="T5" fmla="*/ 0 h 36"/>
                <a:gd name="T6" fmla="*/ 0 w 52"/>
                <a:gd name="T7" fmla="*/ 0 h 36"/>
                <a:gd name="T8" fmla="*/ 0 w 52"/>
                <a:gd name="T9" fmla="*/ 0 h 36"/>
                <a:gd name="T10" fmla="*/ 0 w 52"/>
                <a:gd name="T11" fmla="*/ 0 h 36"/>
                <a:gd name="T12" fmla="*/ 0 w 52"/>
                <a:gd name="T13" fmla="*/ 0 h 36"/>
                <a:gd name="T14" fmla="*/ 0 w 52"/>
                <a:gd name="T15" fmla="*/ 0 h 36"/>
                <a:gd name="T16" fmla="*/ 0 w 52"/>
                <a:gd name="T17" fmla="*/ 0 h 36"/>
                <a:gd name="T18" fmla="*/ 0 w 52"/>
                <a:gd name="T19" fmla="*/ 0 h 36"/>
                <a:gd name="T20" fmla="*/ 0 w 52"/>
                <a:gd name="T21" fmla="*/ 0 h 36"/>
                <a:gd name="T22" fmla="*/ 0 w 52"/>
                <a:gd name="T23" fmla="*/ 0 h 36"/>
                <a:gd name="T24" fmla="*/ 0 w 52"/>
                <a:gd name="T25" fmla="*/ 0 h 36"/>
                <a:gd name="T26" fmla="*/ 0 w 52"/>
                <a:gd name="T27" fmla="*/ 0 h 36"/>
                <a:gd name="T28" fmla="*/ 0 w 52"/>
                <a:gd name="T29" fmla="*/ 0 h 36"/>
                <a:gd name="T30" fmla="*/ 0 w 52"/>
                <a:gd name="T31" fmla="*/ 0 h 36"/>
                <a:gd name="T32" fmla="*/ 0 w 52"/>
                <a:gd name="T33" fmla="*/ 0 h 36"/>
                <a:gd name="T34" fmla="*/ 0 w 52"/>
                <a:gd name="T35" fmla="*/ 0 h 36"/>
                <a:gd name="T36" fmla="*/ 0 w 52"/>
                <a:gd name="T37" fmla="*/ 0 h 36"/>
                <a:gd name="T38" fmla="*/ 0 w 52"/>
                <a:gd name="T39" fmla="*/ 0 h 36"/>
                <a:gd name="T40" fmla="*/ 0 w 52"/>
                <a:gd name="T41" fmla="*/ 0 h 36"/>
                <a:gd name="T42" fmla="*/ 0 w 52"/>
                <a:gd name="T43" fmla="*/ 0 h 36"/>
                <a:gd name="T44" fmla="*/ 0 w 52"/>
                <a:gd name="T45" fmla="*/ 0 h 36"/>
                <a:gd name="T46" fmla="*/ 0 w 52"/>
                <a:gd name="T47" fmla="*/ 0 h 36"/>
                <a:gd name="T48" fmla="*/ 0 w 52"/>
                <a:gd name="T49" fmla="*/ 0 h 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52"/>
                <a:gd name="T76" fmla="*/ 0 h 36"/>
                <a:gd name="T77" fmla="*/ 52 w 52"/>
                <a:gd name="T78" fmla="*/ 36 h 36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52" h="36">
                  <a:moveTo>
                    <a:pt x="41" y="27"/>
                  </a:moveTo>
                  <a:lnTo>
                    <a:pt x="46" y="24"/>
                  </a:lnTo>
                  <a:lnTo>
                    <a:pt x="51" y="21"/>
                  </a:lnTo>
                  <a:lnTo>
                    <a:pt x="52" y="16"/>
                  </a:lnTo>
                  <a:lnTo>
                    <a:pt x="52" y="12"/>
                  </a:lnTo>
                  <a:lnTo>
                    <a:pt x="50" y="6"/>
                  </a:lnTo>
                  <a:lnTo>
                    <a:pt x="46" y="2"/>
                  </a:lnTo>
                  <a:lnTo>
                    <a:pt x="41" y="0"/>
                  </a:lnTo>
                  <a:lnTo>
                    <a:pt x="36" y="0"/>
                  </a:lnTo>
                  <a:lnTo>
                    <a:pt x="33" y="0"/>
                  </a:lnTo>
                  <a:lnTo>
                    <a:pt x="29" y="1"/>
                  </a:lnTo>
                  <a:lnTo>
                    <a:pt x="21" y="4"/>
                  </a:lnTo>
                  <a:lnTo>
                    <a:pt x="13" y="8"/>
                  </a:lnTo>
                  <a:lnTo>
                    <a:pt x="6" y="15"/>
                  </a:lnTo>
                  <a:lnTo>
                    <a:pt x="3" y="22"/>
                  </a:lnTo>
                  <a:lnTo>
                    <a:pt x="0" y="29"/>
                  </a:lnTo>
                  <a:lnTo>
                    <a:pt x="0" y="31"/>
                  </a:lnTo>
                  <a:lnTo>
                    <a:pt x="4" y="33"/>
                  </a:lnTo>
                  <a:lnTo>
                    <a:pt x="9" y="36"/>
                  </a:lnTo>
                  <a:lnTo>
                    <a:pt x="13" y="36"/>
                  </a:lnTo>
                  <a:lnTo>
                    <a:pt x="18" y="36"/>
                  </a:lnTo>
                  <a:lnTo>
                    <a:pt x="24" y="33"/>
                  </a:lnTo>
                  <a:lnTo>
                    <a:pt x="30" y="32"/>
                  </a:lnTo>
                  <a:lnTo>
                    <a:pt x="36" y="30"/>
                  </a:lnTo>
                  <a:lnTo>
                    <a:pt x="41" y="2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0" name="Freeform 348"/>
            <p:cNvSpPr>
              <a:spLocks/>
            </p:cNvSpPr>
            <p:nvPr/>
          </p:nvSpPr>
          <p:spPr bwMode="auto">
            <a:xfrm>
              <a:off x="4330" y="3145"/>
              <a:ext cx="33" cy="39"/>
            </a:xfrm>
            <a:custGeom>
              <a:avLst/>
              <a:gdLst>
                <a:gd name="T0" fmla="*/ 0 w 198"/>
                <a:gd name="T1" fmla="*/ 0 h 236"/>
                <a:gd name="T2" fmla="*/ 0 w 198"/>
                <a:gd name="T3" fmla="*/ 0 h 236"/>
                <a:gd name="T4" fmla="*/ 0 w 198"/>
                <a:gd name="T5" fmla="*/ 0 h 236"/>
                <a:gd name="T6" fmla="*/ 0 w 198"/>
                <a:gd name="T7" fmla="*/ 0 h 236"/>
                <a:gd name="T8" fmla="*/ 0 w 198"/>
                <a:gd name="T9" fmla="*/ 0 h 236"/>
                <a:gd name="T10" fmla="*/ 0 w 198"/>
                <a:gd name="T11" fmla="*/ 0 h 236"/>
                <a:gd name="T12" fmla="*/ 0 w 198"/>
                <a:gd name="T13" fmla="*/ 0 h 236"/>
                <a:gd name="T14" fmla="*/ 0 w 198"/>
                <a:gd name="T15" fmla="*/ 0 h 236"/>
                <a:gd name="T16" fmla="*/ 0 w 198"/>
                <a:gd name="T17" fmla="*/ 1 h 236"/>
                <a:gd name="T18" fmla="*/ 0 w 198"/>
                <a:gd name="T19" fmla="*/ 1 h 236"/>
                <a:gd name="T20" fmla="*/ 0 w 198"/>
                <a:gd name="T21" fmla="*/ 1 h 236"/>
                <a:gd name="T22" fmla="*/ 0 w 198"/>
                <a:gd name="T23" fmla="*/ 1 h 236"/>
                <a:gd name="T24" fmla="*/ 0 w 198"/>
                <a:gd name="T25" fmla="*/ 1 h 236"/>
                <a:gd name="T26" fmla="*/ 0 w 198"/>
                <a:gd name="T27" fmla="*/ 1 h 236"/>
                <a:gd name="T28" fmla="*/ 0 w 198"/>
                <a:gd name="T29" fmla="*/ 1 h 236"/>
                <a:gd name="T30" fmla="*/ 1 w 198"/>
                <a:gd name="T31" fmla="*/ 1 h 236"/>
                <a:gd name="T32" fmla="*/ 1 w 198"/>
                <a:gd name="T33" fmla="*/ 1 h 236"/>
                <a:gd name="T34" fmla="*/ 1 w 198"/>
                <a:gd name="T35" fmla="*/ 1 h 236"/>
                <a:gd name="T36" fmla="*/ 1 w 198"/>
                <a:gd name="T37" fmla="*/ 1 h 236"/>
                <a:gd name="T38" fmla="*/ 1 w 198"/>
                <a:gd name="T39" fmla="*/ 1 h 236"/>
                <a:gd name="T40" fmla="*/ 1 w 198"/>
                <a:gd name="T41" fmla="*/ 1 h 236"/>
                <a:gd name="T42" fmla="*/ 1 w 198"/>
                <a:gd name="T43" fmla="*/ 1 h 236"/>
                <a:gd name="T44" fmla="*/ 1 w 198"/>
                <a:gd name="T45" fmla="*/ 1 h 236"/>
                <a:gd name="T46" fmla="*/ 1 w 198"/>
                <a:gd name="T47" fmla="*/ 1 h 236"/>
                <a:gd name="T48" fmla="*/ 1 w 198"/>
                <a:gd name="T49" fmla="*/ 1 h 236"/>
                <a:gd name="T50" fmla="*/ 1 w 198"/>
                <a:gd name="T51" fmla="*/ 1 h 236"/>
                <a:gd name="T52" fmla="*/ 1 w 198"/>
                <a:gd name="T53" fmla="*/ 1 h 236"/>
                <a:gd name="T54" fmla="*/ 1 w 198"/>
                <a:gd name="T55" fmla="*/ 1 h 236"/>
                <a:gd name="T56" fmla="*/ 1 w 198"/>
                <a:gd name="T57" fmla="*/ 1 h 236"/>
                <a:gd name="T58" fmla="*/ 1 w 198"/>
                <a:gd name="T59" fmla="*/ 1 h 236"/>
                <a:gd name="T60" fmla="*/ 0 w 198"/>
                <a:gd name="T61" fmla="*/ 1 h 236"/>
                <a:gd name="T62" fmla="*/ 0 w 198"/>
                <a:gd name="T63" fmla="*/ 1 h 236"/>
                <a:gd name="T64" fmla="*/ 0 w 198"/>
                <a:gd name="T65" fmla="*/ 1 h 236"/>
                <a:gd name="T66" fmla="*/ 0 w 198"/>
                <a:gd name="T67" fmla="*/ 1 h 236"/>
                <a:gd name="T68" fmla="*/ 0 w 198"/>
                <a:gd name="T69" fmla="*/ 1 h 236"/>
                <a:gd name="T70" fmla="*/ 0 w 198"/>
                <a:gd name="T71" fmla="*/ 1 h 236"/>
                <a:gd name="T72" fmla="*/ 0 w 198"/>
                <a:gd name="T73" fmla="*/ 1 h 236"/>
                <a:gd name="T74" fmla="*/ 0 w 198"/>
                <a:gd name="T75" fmla="*/ 1 h 236"/>
                <a:gd name="T76" fmla="*/ 0 w 198"/>
                <a:gd name="T77" fmla="*/ 1 h 236"/>
                <a:gd name="T78" fmla="*/ 0 w 198"/>
                <a:gd name="T79" fmla="*/ 0 h 236"/>
                <a:gd name="T80" fmla="*/ 0 w 198"/>
                <a:gd name="T81" fmla="*/ 0 h 236"/>
                <a:gd name="T82" fmla="*/ 0 w 198"/>
                <a:gd name="T83" fmla="*/ 0 h 236"/>
                <a:gd name="T84" fmla="*/ 0 w 198"/>
                <a:gd name="T85" fmla="*/ 0 h 236"/>
                <a:gd name="T86" fmla="*/ 0 w 198"/>
                <a:gd name="T87" fmla="*/ 0 h 236"/>
                <a:gd name="T88" fmla="*/ 0 w 198"/>
                <a:gd name="T89" fmla="*/ 0 h 236"/>
                <a:gd name="T90" fmla="*/ 1 w 198"/>
                <a:gd name="T91" fmla="*/ 0 h 236"/>
                <a:gd name="T92" fmla="*/ 1 w 198"/>
                <a:gd name="T93" fmla="*/ 0 h 236"/>
                <a:gd name="T94" fmla="*/ 1 w 198"/>
                <a:gd name="T95" fmla="*/ 0 h 236"/>
                <a:gd name="T96" fmla="*/ 1 w 198"/>
                <a:gd name="T97" fmla="*/ 0 h 236"/>
                <a:gd name="T98" fmla="*/ 1 w 198"/>
                <a:gd name="T99" fmla="*/ 0 h 236"/>
                <a:gd name="T100" fmla="*/ 1 w 198"/>
                <a:gd name="T101" fmla="*/ 0 h 236"/>
                <a:gd name="T102" fmla="*/ 1 w 198"/>
                <a:gd name="T103" fmla="*/ 0 h 236"/>
                <a:gd name="T104" fmla="*/ 1 w 198"/>
                <a:gd name="T105" fmla="*/ 0 h 236"/>
                <a:gd name="T106" fmla="*/ 1 w 198"/>
                <a:gd name="T107" fmla="*/ 0 h 236"/>
                <a:gd name="T108" fmla="*/ 1 w 198"/>
                <a:gd name="T109" fmla="*/ 0 h 236"/>
                <a:gd name="T110" fmla="*/ 1 w 198"/>
                <a:gd name="T111" fmla="*/ 0 h 236"/>
                <a:gd name="T112" fmla="*/ 1 w 198"/>
                <a:gd name="T113" fmla="*/ 0 h 236"/>
                <a:gd name="T114" fmla="*/ 1 w 198"/>
                <a:gd name="T115" fmla="*/ 0 h 236"/>
                <a:gd name="T116" fmla="*/ 1 w 198"/>
                <a:gd name="T117" fmla="*/ 0 h 236"/>
                <a:gd name="T118" fmla="*/ 0 w 198"/>
                <a:gd name="T119" fmla="*/ 0 h 236"/>
                <a:gd name="T120" fmla="*/ 0 w 198"/>
                <a:gd name="T121" fmla="*/ 0 h 2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98"/>
                <a:gd name="T184" fmla="*/ 0 h 236"/>
                <a:gd name="T185" fmla="*/ 198 w 198"/>
                <a:gd name="T186" fmla="*/ 236 h 2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98" h="236">
                  <a:moveTo>
                    <a:pt x="73" y="36"/>
                  </a:moveTo>
                  <a:lnTo>
                    <a:pt x="58" y="46"/>
                  </a:lnTo>
                  <a:lnTo>
                    <a:pt x="46" y="58"/>
                  </a:lnTo>
                  <a:lnTo>
                    <a:pt x="33" y="72"/>
                  </a:lnTo>
                  <a:lnTo>
                    <a:pt x="22" y="85"/>
                  </a:lnTo>
                  <a:lnTo>
                    <a:pt x="14" y="100"/>
                  </a:lnTo>
                  <a:lnTo>
                    <a:pt x="7" y="115"/>
                  </a:lnTo>
                  <a:lnTo>
                    <a:pt x="2" y="130"/>
                  </a:lnTo>
                  <a:lnTo>
                    <a:pt x="0" y="146"/>
                  </a:lnTo>
                  <a:lnTo>
                    <a:pt x="2" y="170"/>
                  </a:lnTo>
                  <a:lnTo>
                    <a:pt x="12" y="190"/>
                  </a:lnTo>
                  <a:lnTo>
                    <a:pt x="26" y="207"/>
                  </a:lnTo>
                  <a:lnTo>
                    <a:pt x="43" y="220"/>
                  </a:lnTo>
                  <a:lnTo>
                    <a:pt x="64" y="229"/>
                  </a:lnTo>
                  <a:lnTo>
                    <a:pt x="88" y="235"/>
                  </a:lnTo>
                  <a:lnTo>
                    <a:pt x="110" y="236"/>
                  </a:lnTo>
                  <a:lnTo>
                    <a:pt x="132" y="232"/>
                  </a:lnTo>
                  <a:lnTo>
                    <a:pt x="137" y="232"/>
                  </a:lnTo>
                  <a:lnTo>
                    <a:pt x="142" y="230"/>
                  </a:lnTo>
                  <a:lnTo>
                    <a:pt x="145" y="226"/>
                  </a:lnTo>
                  <a:lnTo>
                    <a:pt x="146" y="221"/>
                  </a:lnTo>
                  <a:lnTo>
                    <a:pt x="145" y="219"/>
                  </a:lnTo>
                  <a:lnTo>
                    <a:pt x="142" y="219"/>
                  </a:lnTo>
                  <a:lnTo>
                    <a:pt x="137" y="217"/>
                  </a:lnTo>
                  <a:lnTo>
                    <a:pt x="131" y="217"/>
                  </a:lnTo>
                  <a:lnTo>
                    <a:pt x="124" y="217"/>
                  </a:lnTo>
                  <a:lnTo>
                    <a:pt x="118" y="217"/>
                  </a:lnTo>
                  <a:lnTo>
                    <a:pt x="112" y="217"/>
                  </a:lnTo>
                  <a:lnTo>
                    <a:pt x="109" y="217"/>
                  </a:lnTo>
                  <a:lnTo>
                    <a:pt x="97" y="216"/>
                  </a:lnTo>
                  <a:lnTo>
                    <a:pt x="87" y="215"/>
                  </a:lnTo>
                  <a:lnTo>
                    <a:pt x="75" y="214"/>
                  </a:lnTo>
                  <a:lnTo>
                    <a:pt x="63" y="211"/>
                  </a:lnTo>
                  <a:lnTo>
                    <a:pt x="51" y="207"/>
                  </a:lnTo>
                  <a:lnTo>
                    <a:pt x="40" y="199"/>
                  </a:lnTo>
                  <a:lnTo>
                    <a:pt x="29" y="189"/>
                  </a:lnTo>
                  <a:lnTo>
                    <a:pt x="17" y="174"/>
                  </a:lnTo>
                  <a:lnTo>
                    <a:pt x="15" y="157"/>
                  </a:lnTo>
                  <a:lnTo>
                    <a:pt x="16" y="141"/>
                  </a:lnTo>
                  <a:lnTo>
                    <a:pt x="21" y="124"/>
                  </a:lnTo>
                  <a:lnTo>
                    <a:pt x="28" y="109"/>
                  </a:lnTo>
                  <a:lnTo>
                    <a:pt x="39" y="96"/>
                  </a:lnTo>
                  <a:lnTo>
                    <a:pt x="50" y="82"/>
                  </a:lnTo>
                  <a:lnTo>
                    <a:pt x="63" y="70"/>
                  </a:lnTo>
                  <a:lnTo>
                    <a:pt x="78" y="59"/>
                  </a:lnTo>
                  <a:lnTo>
                    <a:pt x="94" y="49"/>
                  </a:lnTo>
                  <a:lnTo>
                    <a:pt x="110" y="39"/>
                  </a:lnTo>
                  <a:lnTo>
                    <a:pt x="126" y="31"/>
                  </a:lnTo>
                  <a:lnTo>
                    <a:pt x="142" y="24"/>
                  </a:lnTo>
                  <a:lnTo>
                    <a:pt x="158" y="19"/>
                  </a:lnTo>
                  <a:lnTo>
                    <a:pt x="172" y="13"/>
                  </a:lnTo>
                  <a:lnTo>
                    <a:pt x="186" y="10"/>
                  </a:lnTo>
                  <a:lnTo>
                    <a:pt x="198" y="7"/>
                  </a:lnTo>
                  <a:lnTo>
                    <a:pt x="190" y="3"/>
                  </a:lnTo>
                  <a:lnTo>
                    <a:pt x="177" y="0"/>
                  </a:lnTo>
                  <a:lnTo>
                    <a:pt x="162" y="3"/>
                  </a:lnTo>
                  <a:lnTo>
                    <a:pt x="144" y="6"/>
                  </a:lnTo>
                  <a:lnTo>
                    <a:pt x="124" y="12"/>
                  </a:lnTo>
                  <a:lnTo>
                    <a:pt x="105" y="19"/>
                  </a:lnTo>
                  <a:lnTo>
                    <a:pt x="88" y="28"/>
                  </a:lnTo>
                  <a:lnTo>
                    <a:pt x="73" y="3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1" name="Freeform 349"/>
            <p:cNvSpPr>
              <a:spLocks/>
            </p:cNvSpPr>
            <p:nvPr/>
          </p:nvSpPr>
          <p:spPr bwMode="auto">
            <a:xfrm>
              <a:off x="4386" y="3145"/>
              <a:ext cx="22" cy="30"/>
            </a:xfrm>
            <a:custGeom>
              <a:avLst/>
              <a:gdLst>
                <a:gd name="T0" fmla="*/ 1 w 128"/>
                <a:gd name="T1" fmla="*/ 0 h 183"/>
                <a:gd name="T2" fmla="*/ 1 w 128"/>
                <a:gd name="T3" fmla="*/ 0 h 183"/>
                <a:gd name="T4" fmla="*/ 1 w 128"/>
                <a:gd name="T5" fmla="*/ 0 h 183"/>
                <a:gd name="T6" fmla="*/ 1 w 128"/>
                <a:gd name="T7" fmla="*/ 0 h 183"/>
                <a:gd name="T8" fmla="*/ 1 w 128"/>
                <a:gd name="T9" fmla="*/ 0 h 183"/>
                <a:gd name="T10" fmla="*/ 0 w 128"/>
                <a:gd name="T11" fmla="*/ 1 h 183"/>
                <a:gd name="T12" fmla="*/ 0 w 128"/>
                <a:gd name="T13" fmla="*/ 1 h 183"/>
                <a:gd name="T14" fmla="*/ 0 w 128"/>
                <a:gd name="T15" fmla="*/ 1 h 183"/>
                <a:gd name="T16" fmla="*/ 0 w 128"/>
                <a:gd name="T17" fmla="*/ 1 h 183"/>
                <a:gd name="T18" fmla="*/ 0 w 128"/>
                <a:gd name="T19" fmla="*/ 1 h 183"/>
                <a:gd name="T20" fmla="*/ 0 w 128"/>
                <a:gd name="T21" fmla="*/ 1 h 183"/>
                <a:gd name="T22" fmla="*/ 0 w 128"/>
                <a:gd name="T23" fmla="*/ 1 h 183"/>
                <a:gd name="T24" fmla="*/ 0 w 128"/>
                <a:gd name="T25" fmla="*/ 1 h 183"/>
                <a:gd name="T26" fmla="*/ 0 w 128"/>
                <a:gd name="T27" fmla="*/ 1 h 183"/>
                <a:gd name="T28" fmla="*/ 0 w 128"/>
                <a:gd name="T29" fmla="*/ 1 h 183"/>
                <a:gd name="T30" fmla="*/ 0 w 128"/>
                <a:gd name="T31" fmla="*/ 1 h 183"/>
                <a:gd name="T32" fmla="*/ 0 w 128"/>
                <a:gd name="T33" fmla="*/ 1 h 183"/>
                <a:gd name="T34" fmla="*/ 0 w 128"/>
                <a:gd name="T35" fmla="*/ 1 h 183"/>
                <a:gd name="T36" fmla="*/ 0 w 128"/>
                <a:gd name="T37" fmla="*/ 1 h 183"/>
                <a:gd name="T38" fmla="*/ 1 w 128"/>
                <a:gd name="T39" fmla="*/ 1 h 183"/>
                <a:gd name="T40" fmla="*/ 1 w 128"/>
                <a:gd name="T41" fmla="*/ 1 h 183"/>
                <a:gd name="T42" fmla="*/ 1 w 128"/>
                <a:gd name="T43" fmla="*/ 0 h 183"/>
                <a:gd name="T44" fmla="*/ 1 w 128"/>
                <a:gd name="T45" fmla="*/ 0 h 183"/>
                <a:gd name="T46" fmla="*/ 1 w 128"/>
                <a:gd name="T47" fmla="*/ 0 h 183"/>
                <a:gd name="T48" fmla="*/ 1 w 128"/>
                <a:gd name="T49" fmla="*/ 0 h 183"/>
                <a:gd name="T50" fmla="*/ 1 w 128"/>
                <a:gd name="T51" fmla="*/ 0 h 183"/>
                <a:gd name="T52" fmla="*/ 1 w 128"/>
                <a:gd name="T53" fmla="*/ 0 h 183"/>
                <a:gd name="T54" fmla="*/ 0 w 128"/>
                <a:gd name="T55" fmla="*/ 0 h 183"/>
                <a:gd name="T56" fmla="*/ 0 w 128"/>
                <a:gd name="T57" fmla="*/ 0 h 183"/>
                <a:gd name="T58" fmla="*/ 0 w 128"/>
                <a:gd name="T59" fmla="*/ 0 h 183"/>
                <a:gd name="T60" fmla="*/ 0 w 128"/>
                <a:gd name="T61" fmla="*/ 0 h 183"/>
                <a:gd name="T62" fmla="*/ 0 w 128"/>
                <a:gd name="T63" fmla="*/ 0 h 183"/>
                <a:gd name="T64" fmla="*/ 0 w 128"/>
                <a:gd name="T65" fmla="*/ 0 h 183"/>
                <a:gd name="T66" fmla="*/ 0 w 128"/>
                <a:gd name="T67" fmla="*/ 0 h 183"/>
                <a:gd name="T68" fmla="*/ 0 w 128"/>
                <a:gd name="T69" fmla="*/ 0 h 183"/>
                <a:gd name="T70" fmla="*/ 0 w 128"/>
                <a:gd name="T71" fmla="*/ 0 h 183"/>
                <a:gd name="T72" fmla="*/ 0 w 128"/>
                <a:gd name="T73" fmla="*/ 0 h 183"/>
                <a:gd name="T74" fmla="*/ 0 w 128"/>
                <a:gd name="T75" fmla="*/ 0 h 183"/>
                <a:gd name="T76" fmla="*/ 1 w 128"/>
                <a:gd name="T77" fmla="*/ 0 h 183"/>
                <a:gd name="T78" fmla="*/ 1 w 128"/>
                <a:gd name="T79" fmla="*/ 0 h 183"/>
                <a:gd name="T80" fmla="*/ 1 w 128"/>
                <a:gd name="T81" fmla="*/ 0 h 183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28"/>
                <a:gd name="T124" fmla="*/ 0 h 183"/>
                <a:gd name="T125" fmla="*/ 128 w 128"/>
                <a:gd name="T126" fmla="*/ 183 h 183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28" h="183">
                  <a:moveTo>
                    <a:pt x="108" y="61"/>
                  </a:moveTo>
                  <a:lnTo>
                    <a:pt x="111" y="80"/>
                  </a:lnTo>
                  <a:lnTo>
                    <a:pt x="109" y="97"/>
                  </a:lnTo>
                  <a:lnTo>
                    <a:pt x="101" y="110"/>
                  </a:lnTo>
                  <a:lnTo>
                    <a:pt x="89" y="123"/>
                  </a:lnTo>
                  <a:lnTo>
                    <a:pt x="75" y="134"/>
                  </a:lnTo>
                  <a:lnTo>
                    <a:pt x="60" y="145"/>
                  </a:lnTo>
                  <a:lnTo>
                    <a:pt x="43" y="156"/>
                  </a:lnTo>
                  <a:lnTo>
                    <a:pt x="29" y="167"/>
                  </a:lnTo>
                  <a:lnTo>
                    <a:pt x="27" y="170"/>
                  </a:lnTo>
                  <a:lnTo>
                    <a:pt x="26" y="172"/>
                  </a:lnTo>
                  <a:lnTo>
                    <a:pt x="26" y="176"/>
                  </a:lnTo>
                  <a:lnTo>
                    <a:pt x="28" y="179"/>
                  </a:lnTo>
                  <a:lnTo>
                    <a:pt x="30" y="182"/>
                  </a:lnTo>
                  <a:lnTo>
                    <a:pt x="34" y="183"/>
                  </a:lnTo>
                  <a:lnTo>
                    <a:pt x="37" y="183"/>
                  </a:lnTo>
                  <a:lnTo>
                    <a:pt x="41" y="182"/>
                  </a:lnTo>
                  <a:lnTo>
                    <a:pt x="58" y="171"/>
                  </a:lnTo>
                  <a:lnTo>
                    <a:pt x="76" y="160"/>
                  </a:lnTo>
                  <a:lnTo>
                    <a:pt x="92" y="147"/>
                  </a:lnTo>
                  <a:lnTo>
                    <a:pt x="108" y="132"/>
                  </a:lnTo>
                  <a:lnTo>
                    <a:pt x="118" y="116"/>
                  </a:lnTo>
                  <a:lnTo>
                    <a:pt x="125" y="98"/>
                  </a:lnTo>
                  <a:lnTo>
                    <a:pt x="128" y="78"/>
                  </a:lnTo>
                  <a:lnTo>
                    <a:pt x="123" y="58"/>
                  </a:lnTo>
                  <a:lnTo>
                    <a:pt x="112" y="41"/>
                  </a:lnTo>
                  <a:lnTo>
                    <a:pt x="98" y="28"/>
                  </a:lnTo>
                  <a:lnTo>
                    <a:pt x="80" y="16"/>
                  </a:lnTo>
                  <a:lnTo>
                    <a:pt x="61" y="8"/>
                  </a:lnTo>
                  <a:lnTo>
                    <a:pt x="41" y="2"/>
                  </a:lnTo>
                  <a:lnTo>
                    <a:pt x="23" y="0"/>
                  </a:lnTo>
                  <a:lnTo>
                    <a:pt x="9" y="1"/>
                  </a:lnTo>
                  <a:lnTo>
                    <a:pt x="0" y="6"/>
                  </a:lnTo>
                  <a:lnTo>
                    <a:pt x="16" y="10"/>
                  </a:lnTo>
                  <a:lnTo>
                    <a:pt x="33" y="14"/>
                  </a:lnTo>
                  <a:lnTo>
                    <a:pt x="48" y="17"/>
                  </a:lnTo>
                  <a:lnTo>
                    <a:pt x="63" y="22"/>
                  </a:lnTo>
                  <a:lnTo>
                    <a:pt x="77" y="28"/>
                  </a:lnTo>
                  <a:lnTo>
                    <a:pt x="90" y="36"/>
                  </a:lnTo>
                  <a:lnTo>
                    <a:pt x="101" y="46"/>
                  </a:lnTo>
                  <a:lnTo>
                    <a:pt x="108" y="61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2" name="Freeform 350"/>
            <p:cNvSpPr>
              <a:spLocks/>
            </p:cNvSpPr>
            <p:nvPr/>
          </p:nvSpPr>
          <p:spPr bwMode="auto">
            <a:xfrm>
              <a:off x="4309" y="3138"/>
              <a:ext cx="53" cy="63"/>
            </a:xfrm>
            <a:custGeom>
              <a:avLst/>
              <a:gdLst>
                <a:gd name="T0" fmla="*/ 0 w 323"/>
                <a:gd name="T1" fmla="*/ 0 h 379"/>
                <a:gd name="T2" fmla="*/ 0 w 323"/>
                <a:gd name="T3" fmla="*/ 0 h 379"/>
                <a:gd name="T4" fmla="*/ 0 w 323"/>
                <a:gd name="T5" fmla="*/ 1 h 379"/>
                <a:gd name="T6" fmla="*/ 0 w 323"/>
                <a:gd name="T7" fmla="*/ 1 h 379"/>
                <a:gd name="T8" fmla="*/ 0 w 323"/>
                <a:gd name="T9" fmla="*/ 1 h 379"/>
                <a:gd name="T10" fmla="*/ 0 w 323"/>
                <a:gd name="T11" fmla="*/ 1 h 379"/>
                <a:gd name="T12" fmla="*/ 0 w 323"/>
                <a:gd name="T13" fmla="*/ 1 h 379"/>
                <a:gd name="T14" fmla="*/ 0 w 323"/>
                <a:gd name="T15" fmla="*/ 1 h 379"/>
                <a:gd name="T16" fmla="*/ 0 w 323"/>
                <a:gd name="T17" fmla="*/ 1 h 379"/>
                <a:gd name="T18" fmla="*/ 0 w 323"/>
                <a:gd name="T19" fmla="*/ 1 h 379"/>
                <a:gd name="T20" fmla="*/ 0 w 323"/>
                <a:gd name="T21" fmla="*/ 2 h 379"/>
                <a:gd name="T22" fmla="*/ 1 w 323"/>
                <a:gd name="T23" fmla="*/ 2 h 379"/>
                <a:gd name="T24" fmla="*/ 1 w 323"/>
                <a:gd name="T25" fmla="*/ 2 h 379"/>
                <a:gd name="T26" fmla="*/ 1 w 323"/>
                <a:gd name="T27" fmla="*/ 2 h 379"/>
                <a:gd name="T28" fmla="*/ 1 w 323"/>
                <a:gd name="T29" fmla="*/ 2 h 379"/>
                <a:gd name="T30" fmla="*/ 1 w 323"/>
                <a:gd name="T31" fmla="*/ 2 h 379"/>
                <a:gd name="T32" fmla="*/ 1 w 323"/>
                <a:gd name="T33" fmla="*/ 2 h 379"/>
                <a:gd name="T34" fmla="*/ 1 w 323"/>
                <a:gd name="T35" fmla="*/ 2 h 379"/>
                <a:gd name="T36" fmla="*/ 1 w 323"/>
                <a:gd name="T37" fmla="*/ 2 h 379"/>
                <a:gd name="T38" fmla="*/ 1 w 323"/>
                <a:gd name="T39" fmla="*/ 2 h 379"/>
                <a:gd name="T40" fmla="*/ 1 w 323"/>
                <a:gd name="T41" fmla="*/ 2 h 379"/>
                <a:gd name="T42" fmla="*/ 1 w 323"/>
                <a:gd name="T43" fmla="*/ 2 h 379"/>
                <a:gd name="T44" fmla="*/ 1 w 323"/>
                <a:gd name="T45" fmla="*/ 2 h 379"/>
                <a:gd name="T46" fmla="*/ 1 w 323"/>
                <a:gd name="T47" fmla="*/ 1 h 379"/>
                <a:gd name="T48" fmla="*/ 1 w 323"/>
                <a:gd name="T49" fmla="*/ 1 h 379"/>
                <a:gd name="T50" fmla="*/ 1 w 323"/>
                <a:gd name="T51" fmla="*/ 1 h 379"/>
                <a:gd name="T52" fmla="*/ 0 w 323"/>
                <a:gd name="T53" fmla="*/ 1 h 379"/>
                <a:gd name="T54" fmla="*/ 0 w 323"/>
                <a:gd name="T55" fmla="*/ 1 h 379"/>
                <a:gd name="T56" fmla="*/ 0 w 323"/>
                <a:gd name="T57" fmla="*/ 1 h 379"/>
                <a:gd name="T58" fmla="*/ 0 w 323"/>
                <a:gd name="T59" fmla="*/ 1 h 379"/>
                <a:gd name="T60" fmla="*/ 0 w 323"/>
                <a:gd name="T61" fmla="*/ 1 h 379"/>
                <a:gd name="T62" fmla="*/ 0 w 323"/>
                <a:gd name="T63" fmla="*/ 1 h 379"/>
                <a:gd name="T64" fmla="*/ 0 w 323"/>
                <a:gd name="T65" fmla="*/ 1 h 379"/>
                <a:gd name="T66" fmla="*/ 0 w 323"/>
                <a:gd name="T67" fmla="*/ 1 h 379"/>
                <a:gd name="T68" fmla="*/ 0 w 323"/>
                <a:gd name="T69" fmla="*/ 0 h 379"/>
                <a:gd name="T70" fmla="*/ 0 w 323"/>
                <a:gd name="T71" fmla="*/ 0 h 379"/>
                <a:gd name="T72" fmla="*/ 1 w 323"/>
                <a:gd name="T73" fmla="*/ 0 h 379"/>
                <a:gd name="T74" fmla="*/ 1 w 323"/>
                <a:gd name="T75" fmla="*/ 0 h 379"/>
                <a:gd name="T76" fmla="*/ 1 w 323"/>
                <a:gd name="T77" fmla="*/ 0 h 379"/>
                <a:gd name="T78" fmla="*/ 1 w 323"/>
                <a:gd name="T79" fmla="*/ 0 h 379"/>
                <a:gd name="T80" fmla="*/ 1 w 323"/>
                <a:gd name="T81" fmla="*/ 0 h 379"/>
                <a:gd name="T82" fmla="*/ 1 w 323"/>
                <a:gd name="T83" fmla="*/ 0 h 379"/>
                <a:gd name="T84" fmla="*/ 1 w 323"/>
                <a:gd name="T85" fmla="*/ 0 h 379"/>
                <a:gd name="T86" fmla="*/ 1 w 323"/>
                <a:gd name="T87" fmla="*/ 0 h 379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323"/>
                <a:gd name="T133" fmla="*/ 0 h 379"/>
                <a:gd name="T134" fmla="*/ 323 w 323"/>
                <a:gd name="T135" fmla="*/ 379 h 379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323" h="379">
                  <a:moveTo>
                    <a:pt x="126" y="50"/>
                  </a:moveTo>
                  <a:lnTo>
                    <a:pt x="101" y="70"/>
                  </a:lnTo>
                  <a:lnTo>
                    <a:pt x="76" y="92"/>
                  </a:lnTo>
                  <a:lnTo>
                    <a:pt x="54" y="115"/>
                  </a:lnTo>
                  <a:lnTo>
                    <a:pt x="34" y="140"/>
                  </a:lnTo>
                  <a:lnTo>
                    <a:pt x="18" y="167"/>
                  </a:lnTo>
                  <a:lnTo>
                    <a:pt x="6" y="196"/>
                  </a:lnTo>
                  <a:lnTo>
                    <a:pt x="0" y="227"/>
                  </a:lnTo>
                  <a:lnTo>
                    <a:pt x="1" y="259"/>
                  </a:lnTo>
                  <a:lnTo>
                    <a:pt x="4" y="267"/>
                  </a:lnTo>
                  <a:lnTo>
                    <a:pt x="7" y="277"/>
                  </a:lnTo>
                  <a:lnTo>
                    <a:pt x="11" y="283"/>
                  </a:lnTo>
                  <a:lnTo>
                    <a:pt x="15" y="291"/>
                  </a:lnTo>
                  <a:lnTo>
                    <a:pt x="21" y="298"/>
                  </a:lnTo>
                  <a:lnTo>
                    <a:pt x="27" y="305"/>
                  </a:lnTo>
                  <a:lnTo>
                    <a:pt x="34" y="311"/>
                  </a:lnTo>
                  <a:lnTo>
                    <a:pt x="41" y="316"/>
                  </a:lnTo>
                  <a:lnTo>
                    <a:pt x="57" y="325"/>
                  </a:lnTo>
                  <a:lnTo>
                    <a:pt x="72" y="333"/>
                  </a:lnTo>
                  <a:lnTo>
                    <a:pt x="87" y="340"/>
                  </a:lnTo>
                  <a:lnTo>
                    <a:pt x="103" y="345"/>
                  </a:lnTo>
                  <a:lnTo>
                    <a:pt x="120" y="351"/>
                  </a:lnTo>
                  <a:lnTo>
                    <a:pt x="136" y="356"/>
                  </a:lnTo>
                  <a:lnTo>
                    <a:pt x="153" y="360"/>
                  </a:lnTo>
                  <a:lnTo>
                    <a:pt x="169" y="364"/>
                  </a:lnTo>
                  <a:lnTo>
                    <a:pt x="187" y="367"/>
                  </a:lnTo>
                  <a:lnTo>
                    <a:pt x="204" y="370"/>
                  </a:lnTo>
                  <a:lnTo>
                    <a:pt x="221" y="372"/>
                  </a:lnTo>
                  <a:lnTo>
                    <a:pt x="238" y="374"/>
                  </a:lnTo>
                  <a:lnTo>
                    <a:pt x="256" y="375"/>
                  </a:lnTo>
                  <a:lnTo>
                    <a:pt x="273" y="376"/>
                  </a:lnTo>
                  <a:lnTo>
                    <a:pt x="290" y="378"/>
                  </a:lnTo>
                  <a:lnTo>
                    <a:pt x="307" y="379"/>
                  </a:lnTo>
                  <a:lnTo>
                    <a:pt x="312" y="379"/>
                  </a:lnTo>
                  <a:lnTo>
                    <a:pt x="317" y="375"/>
                  </a:lnTo>
                  <a:lnTo>
                    <a:pt x="320" y="372"/>
                  </a:lnTo>
                  <a:lnTo>
                    <a:pt x="323" y="366"/>
                  </a:lnTo>
                  <a:lnTo>
                    <a:pt x="323" y="360"/>
                  </a:lnTo>
                  <a:lnTo>
                    <a:pt x="320" y="356"/>
                  </a:lnTo>
                  <a:lnTo>
                    <a:pt x="316" y="352"/>
                  </a:lnTo>
                  <a:lnTo>
                    <a:pt x="311" y="351"/>
                  </a:lnTo>
                  <a:lnTo>
                    <a:pt x="295" y="351"/>
                  </a:lnTo>
                  <a:lnTo>
                    <a:pt x="279" y="351"/>
                  </a:lnTo>
                  <a:lnTo>
                    <a:pt x="263" y="350"/>
                  </a:lnTo>
                  <a:lnTo>
                    <a:pt x="248" y="349"/>
                  </a:lnTo>
                  <a:lnTo>
                    <a:pt x="231" y="348"/>
                  </a:lnTo>
                  <a:lnTo>
                    <a:pt x="215" y="345"/>
                  </a:lnTo>
                  <a:lnTo>
                    <a:pt x="200" y="343"/>
                  </a:lnTo>
                  <a:lnTo>
                    <a:pt x="183" y="341"/>
                  </a:lnTo>
                  <a:lnTo>
                    <a:pt x="168" y="337"/>
                  </a:lnTo>
                  <a:lnTo>
                    <a:pt x="151" y="334"/>
                  </a:lnTo>
                  <a:lnTo>
                    <a:pt x="136" y="329"/>
                  </a:lnTo>
                  <a:lnTo>
                    <a:pt x="121" y="325"/>
                  </a:lnTo>
                  <a:lnTo>
                    <a:pt x="106" y="320"/>
                  </a:lnTo>
                  <a:lnTo>
                    <a:pt x="92" y="313"/>
                  </a:lnTo>
                  <a:lnTo>
                    <a:pt x="76" y="306"/>
                  </a:lnTo>
                  <a:lnTo>
                    <a:pt x="62" y="300"/>
                  </a:lnTo>
                  <a:lnTo>
                    <a:pt x="51" y="291"/>
                  </a:lnTo>
                  <a:lnTo>
                    <a:pt x="41" y="280"/>
                  </a:lnTo>
                  <a:lnTo>
                    <a:pt x="35" y="269"/>
                  </a:lnTo>
                  <a:lnTo>
                    <a:pt x="31" y="255"/>
                  </a:lnTo>
                  <a:lnTo>
                    <a:pt x="31" y="239"/>
                  </a:lnTo>
                  <a:lnTo>
                    <a:pt x="33" y="218"/>
                  </a:lnTo>
                  <a:lnTo>
                    <a:pt x="38" y="197"/>
                  </a:lnTo>
                  <a:lnTo>
                    <a:pt x="42" y="182"/>
                  </a:lnTo>
                  <a:lnTo>
                    <a:pt x="51" y="165"/>
                  </a:lnTo>
                  <a:lnTo>
                    <a:pt x="60" y="150"/>
                  </a:lnTo>
                  <a:lnTo>
                    <a:pt x="68" y="136"/>
                  </a:lnTo>
                  <a:lnTo>
                    <a:pt x="79" y="124"/>
                  </a:lnTo>
                  <a:lnTo>
                    <a:pt x="89" y="111"/>
                  </a:lnTo>
                  <a:lnTo>
                    <a:pt x="101" y="100"/>
                  </a:lnTo>
                  <a:lnTo>
                    <a:pt x="114" y="88"/>
                  </a:lnTo>
                  <a:lnTo>
                    <a:pt x="129" y="76"/>
                  </a:lnTo>
                  <a:lnTo>
                    <a:pt x="144" y="64"/>
                  </a:lnTo>
                  <a:lnTo>
                    <a:pt x="162" y="53"/>
                  </a:lnTo>
                  <a:lnTo>
                    <a:pt x="181" y="41"/>
                  </a:lnTo>
                  <a:lnTo>
                    <a:pt x="201" y="31"/>
                  </a:lnTo>
                  <a:lnTo>
                    <a:pt x="219" y="22"/>
                  </a:lnTo>
                  <a:lnTo>
                    <a:pt x="237" y="14"/>
                  </a:lnTo>
                  <a:lnTo>
                    <a:pt x="253" y="7"/>
                  </a:lnTo>
                  <a:lnTo>
                    <a:pt x="268" y="1"/>
                  </a:lnTo>
                  <a:lnTo>
                    <a:pt x="255" y="0"/>
                  </a:lnTo>
                  <a:lnTo>
                    <a:pt x="238" y="1"/>
                  </a:lnTo>
                  <a:lnTo>
                    <a:pt x="221" y="5"/>
                  </a:lnTo>
                  <a:lnTo>
                    <a:pt x="201" y="11"/>
                  </a:lnTo>
                  <a:lnTo>
                    <a:pt x="181" y="19"/>
                  </a:lnTo>
                  <a:lnTo>
                    <a:pt x="161" y="28"/>
                  </a:lnTo>
                  <a:lnTo>
                    <a:pt x="142" y="39"/>
                  </a:lnTo>
                  <a:lnTo>
                    <a:pt x="126" y="5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3" name="Freeform 351"/>
            <p:cNvSpPr>
              <a:spLocks/>
            </p:cNvSpPr>
            <p:nvPr/>
          </p:nvSpPr>
          <p:spPr bwMode="auto">
            <a:xfrm>
              <a:off x="4384" y="3136"/>
              <a:ext cx="47" cy="42"/>
            </a:xfrm>
            <a:custGeom>
              <a:avLst/>
              <a:gdLst>
                <a:gd name="T0" fmla="*/ 1 w 282"/>
                <a:gd name="T1" fmla="*/ 0 h 253"/>
                <a:gd name="T2" fmla="*/ 1 w 282"/>
                <a:gd name="T3" fmla="*/ 0 h 253"/>
                <a:gd name="T4" fmla="*/ 1 w 282"/>
                <a:gd name="T5" fmla="*/ 0 h 253"/>
                <a:gd name="T6" fmla="*/ 1 w 282"/>
                <a:gd name="T7" fmla="*/ 0 h 253"/>
                <a:gd name="T8" fmla="*/ 1 w 282"/>
                <a:gd name="T9" fmla="*/ 1 h 253"/>
                <a:gd name="T10" fmla="*/ 1 w 282"/>
                <a:gd name="T11" fmla="*/ 1 h 253"/>
                <a:gd name="T12" fmla="*/ 1 w 282"/>
                <a:gd name="T13" fmla="*/ 1 h 253"/>
                <a:gd name="T14" fmla="*/ 1 w 282"/>
                <a:gd name="T15" fmla="*/ 1 h 253"/>
                <a:gd name="T16" fmla="*/ 1 w 282"/>
                <a:gd name="T17" fmla="*/ 1 h 253"/>
                <a:gd name="T18" fmla="*/ 1 w 282"/>
                <a:gd name="T19" fmla="*/ 1 h 253"/>
                <a:gd name="T20" fmla="*/ 1 w 282"/>
                <a:gd name="T21" fmla="*/ 1 h 253"/>
                <a:gd name="T22" fmla="*/ 1 w 282"/>
                <a:gd name="T23" fmla="*/ 1 h 253"/>
                <a:gd name="T24" fmla="*/ 1 w 282"/>
                <a:gd name="T25" fmla="*/ 1 h 253"/>
                <a:gd name="T26" fmla="*/ 1 w 282"/>
                <a:gd name="T27" fmla="*/ 1 h 253"/>
                <a:gd name="T28" fmla="*/ 1 w 282"/>
                <a:gd name="T29" fmla="*/ 1 h 253"/>
                <a:gd name="T30" fmla="*/ 1 w 282"/>
                <a:gd name="T31" fmla="*/ 1 h 253"/>
                <a:gd name="T32" fmla="*/ 1 w 282"/>
                <a:gd name="T33" fmla="*/ 1 h 253"/>
                <a:gd name="T34" fmla="*/ 1 w 282"/>
                <a:gd name="T35" fmla="*/ 1 h 253"/>
                <a:gd name="T36" fmla="*/ 1 w 282"/>
                <a:gd name="T37" fmla="*/ 1 h 253"/>
                <a:gd name="T38" fmla="*/ 1 w 282"/>
                <a:gd name="T39" fmla="*/ 1 h 253"/>
                <a:gd name="T40" fmla="*/ 1 w 282"/>
                <a:gd name="T41" fmla="*/ 1 h 253"/>
                <a:gd name="T42" fmla="*/ 1 w 282"/>
                <a:gd name="T43" fmla="*/ 1 h 253"/>
                <a:gd name="T44" fmla="*/ 1 w 282"/>
                <a:gd name="T45" fmla="*/ 1 h 253"/>
                <a:gd name="T46" fmla="*/ 1 w 282"/>
                <a:gd name="T47" fmla="*/ 1 h 253"/>
                <a:gd name="T48" fmla="*/ 1 w 282"/>
                <a:gd name="T49" fmla="*/ 1 h 253"/>
                <a:gd name="T50" fmla="*/ 1 w 282"/>
                <a:gd name="T51" fmla="*/ 1 h 253"/>
                <a:gd name="T52" fmla="*/ 1 w 282"/>
                <a:gd name="T53" fmla="*/ 0 h 253"/>
                <a:gd name="T54" fmla="*/ 1 w 282"/>
                <a:gd name="T55" fmla="*/ 0 h 253"/>
                <a:gd name="T56" fmla="*/ 1 w 282"/>
                <a:gd name="T57" fmla="*/ 0 h 253"/>
                <a:gd name="T58" fmla="*/ 1 w 282"/>
                <a:gd name="T59" fmla="*/ 0 h 253"/>
                <a:gd name="T60" fmla="*/ 1 w 282"/>
                <a:gd name="T61" fmla="*/ 0 h 253"/>
                <a:gd name="T62" fmla="*/ 1 w 282"/>
                <a:gd name="T63" fmla="*/ 0 h 253"/>
                <a:gd name="T64" fmla="*/ 1 w 282"/>
                <a:gd name="T65" fmla="*/ 0 h 253"/>
                <a:gd name="T66" fmla="*/ 1 w 282"/>
                <a:gd name="T67" fmla="*/ 0 h 253"/>
                <a:gd name="T68" fmla="*/ 1 w 282"/>
                <a:gd name="T69" fmla="*/ 0 h 253"/>
                <a:gd name="T70" fmla="*/ 0 w 282"/>
                <a:gd name="T71" fmla="*/ 0 h 253"/>
                <a:gd name="T72" fmla="*/ 0 w 282"/>
                <a:gd name="T73" fmla="*/ 0 h 253"/>
                <a:gd name="T74" fmla="*/ 0 w 282"/>
                <a:gd name="T75" fmla="*/ 0 h 253"/>
                <a:gd name="T76" fmla="*/ 0 w 282"/>
                <a:gd name="T77" fmla="*/ 0 h 253"/>
                <a:gd name="T78" fmla="*/ 0 w 282"/>
                <a:gd name="T79" fmla="*/ 0 h 253"/>
                <a:gd name="T80" fmla="*/ 0 w 282"/>
                <a:gd name="T81" fmla="*/ 0 h 253"/>
                <a:gd name="T82" fmla="*/ 0 w 282"/>
                <a:gd name="T83" fmla="*/ 0 h 253"/>
                <a:gd name="T84" fmla="*/ 0 w 282"/>
                <a:gd name="T85" fmla="*/ 0 h 253"/>
                <a:gd name="T86" fmla="*/ 0 w 282"/>
                <a:gd name="T87" fmla="*/ 0 h 253"/>
                <a:gd name="T88" fmla="*/ 0 w 282"/>
                <a:gd name="T89" fmla="*/ 0 h 253"/>
                <a:gd name="T90" fmla="*/ 0 w 282"/>
                <a:gd name="T91" fmla="*/ 0 h 253"/>
                <a:gd name="T92" fmla="*/ 0 w 282"/>
                <a:gd name="T93" fmla="*/ 0 h 253"/>
                <a:gd name="T94" fmla="*/ 0 w 282"/>
                <a:gd name="T95" fmla="*/ 0 h 253"/>
                <a:gd name="T96" fmla="*/ 0 w 282"/>
                <a:gd name="T97" fmla="*/ 0 h 253"/>
                <a:gd name="T98" fmla="*/ 0 w 282"/>
                <a:gd name="T99" fmla="*/ 0 h 253"/>
                <a:gd name="T100" fmla="*/ 0 w 282"/>
                <a:gd name="T101" fmla="*/ 0 h 253"/>
                <a:gd name="T102" fmla="*/ 0 w 282"/>
                <a:gd name="T103" fmla="*/ 0 h 253"/>
                <a:gd name="T104" fmla="*/ 0 w 282"/>
                <a:gd name="T105" fmla="*/ 0 h 253"/>
                <a:gd name="T106" fmla="*/ 1 w 282"/>
                <a:gd name="T107" fmla="*/ 0 h 253"/>
                <a:gd name="T108" fmla="*/ 1 w 282"/>
                <a:gd name="T109" fmla="*/ 0 h 253"/>
                <a:gd name="T110" fmla="*/ 1 w 282"/>
                <a:gd name="T111" fmla="*/ 0 h 253"/>
                <a:gd name="T112" fmla="*/ 1 w 282"/>
                <a:gd name="T113" fmla="*/ 0 h 253"/>
                <a:gd name="T114" fmla="*/ 1 w 282"/>
                <a:gd name="T115" fmla="*/ 0 h 253"/>
                <a:gd name="T116" fmla="*/ 1 w 282"/>
                <a:gd name="T117" fmla="*/ 0 h 253"/>
                <a:gd name="T118" fmla="*/ 1 w 282"/>
                <a:gd name="T119" fmla="*/ 0 h 253"/>
                <a:gd name="T120" fmla="*/ 1 w 282"/>
                <a:gd name="T121" fmla="*/ 0 h 253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82"/>
                <a:gd name="T184" fmla="*/ 0 h 253"/>
                <a:gd name="T185" fmla="*/ 282 w 282"/>
                <a:gd name="T186" fmla="*/ 253 h 253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82" h="253">
                  <a:moveTo>
                    <a:pt x="235" y="78"/>
                  </a:moveTo>
                  <a:lnTo>
                    <a:pt x="248" y="92"/>
                  </a:lnTo>
                  <a:lnTo>
                    <a:pt x="255" y="108"/>
                  </a:lnTo>
                  <a:lnTo>
                    <a:pt x="259" y="125"/>
                  </a:lnTo>
                  <a:lnTo>
                    <a:pt x="259" y="144"/>
                  </a:lnTo>
                  <a:lnTo>
                    <a:pt x="257" y="159"/>
                  </a:lnTo>
                  <a:lnTo>
                    <a:pt x="252" y="171"/>
                  </a:lnTo>
                  <a:lnTo>
                    <a:pt x="244" y="184"/>
                  </a:lnTo>
                  <a:lnTo>
                    <a:pt x="236" y="194"/>
                  </a:lnTo>
                  <a:lnTo>
                    <a:pt x="225" y="206"/>
                  </a:lnTo>
                  <a:lnTo>
                    <a:pt x="215" y="215"/>
                  </a:lnTo>
                  <a:lnTo>
                    <a:pt x="204" y="225"/>
                  </a:lnTo>
                  <a:lnTo>
                    <a:pt x="194" y="236"/>
                  </a:lnTo>
                  <a:lnTo>
                    <a:pt x="191" y="239"/>
                  </a:lnTo>
                  <a:lnTo>
                    <a:pt x="190" y="242"/>
                  </a:lnTo>
                  <a:lnTo>
                    <a:pt x="191" y="246"/>
                  </a:lnTo>
                  <a:lnTo>
                    <a:pt x="194" y="249"/>
                  </a:lnTo>
                  <a:lnTo>
                    <a:pt x="197" y="252"/>
                  </a:lnTo>
                  <a:lnTo>
                    <a:pt x="201" y="253"/>
                  </a:lnTo>
                  <a:lnTo>
                    <a:pt x="205" y="252"/>
                  </a:lnTo>
                  <a:lnTo>
                    <a:pt x="209" y="249"/>
                  </a:lnTo>
                  <a:lnTo>
                    <a:pt x="232" y="234"/>
                  </a:lnTo>
                  <a:lnTo>
                    <a:pt x="251" y="215"/>
                  </a:lnTo>
                  <a:lnTo>
                    <a:pt x="267" y="192"/>
                  </a:lnTo>
                  <a:lnTo>
                    <a:pt x="278" y="168"/>
                  </a:lnTo>
                  <a:lnTo>
                    <a:pt x="282" y="141"/>
                  </a:lnTo>
                  <a:lnTo>
                    <a:pt x="279" y="116"/>
                  </a:lnTo>
                  <a:lnTo>
                    <a:pt x="270" y="92"/>
                  </a:lnTo>
                  <a:lnTo>
                    <a:pt x="251" y="70"/>
                  </a:lnTo>
                  <a:lnTo>
                    <a:pt x="237" y="59"/>
                  </a:lnTo>
                  <a:lnTo>
                    <a:pt x="221" y="48"/>
                  </a:lnTo>
                  <a:lnTo>
                    <a:pt x="202" y="39"/>
                  </a:lnTo>
                  <a:lnTo>
                    <a:pt x="183" y="31"/>
                  </a:lnTo>
                  <a:lnTo>
                    <a:pt x="163" y="24"/>
                  </a:lnTo>
                  <a:lnTo>
                    <a:pt x="142" y="18"/>
                  </a:lnTo>
                  <a:lnTo>
                    <a:pt x="122" y="13"/>
                  </a:lnTo>
                  <a:lnTo>
                    <a:pt x="101" y="8"/>
                  </a:lnTo>
                  <a:lnTo>
                    <a:pt x="82" y="5"/>
                  </a:lnTo>
                  <a:lnTo>
                    <a:pt x="63" y="2"/>
                  </a:lnTo>
                  <a:lnTo>
                    <a:pt x="47" y="0"/>
                  </a:lnTo>
                  <a:lnTo>
                    <a:pt x="32" y="0"/>
                  </a:lnTo>
                  <a:lnTo>
                    <a:pt x="19" y="0"/>
                  </a:lnTo>
                  <a:lnTo>
                    <a:pt x="10" y="1"/>
                  </a:lnTo>
                  <a:lnTo>
                    <a:pt x="4" y="4"/>
                  </a:lnTo>
                  <a:lnTo>
                    <a:pt x="0" y="6"/>
                  </a:lnTo>
                  <a:lnTo>
                    <a:pt x="12" y="8"/>
                  </a:lnTo>
                  <a:lnTo>
                    <a:pt x="25" y="9"/>
                  </a:lnTo>
                  <a:lnTo>
                    <a:pt x="38" y="12"/>
                  </a:lnTo>
                  <a:lnTo>
                    <a:pt x="52" y="14"/>
                  </a:lnTo>
                  <a:lnTo>
                    <a:pt x="67" y="16"/>
                  </a:lnTo>
                  <a:lnTo>
                    <a:pt x="82" y="18"/>
                  </a:lnTo>
                  <a:lnTo>
                    <a:pt x="97" y="22"/>
                  </a:lnTo>
                  <a:lnTo>
                    <a:pt x="114" y="25"/>
                  </a:lnTo>
                  <a:lnTo>
                    <a:pt x="129" y="30"/>
                  </a:lnTo>
                  <a:lnTo>
                    <a:pt x="146" y="35"/>
                  </a:lnTo>
                  <a:lnTo>
                    <a:pt x="162" y="40"/>
                  </a:lnTo>
                  <a:lnTo>
                    <a:pt x="177" y="46"/>
                  </a:lnTo>
                  <a:lnTo>
                    <a:pt x="192" y="53"/>
                  </a:lnTo>
                  <a:lnTo>
                    <a:pt x="208" y="60"/>
                  </a:lnTo>
                  <a:lnTo>
                    <a:pt x="222" y="69"/>
                  </a:lnTo>
                  <a:lnTo>
                    <a:pt x="235" y="7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4" name="Freeform 352"/>
            <p:cNvSpPr>
              <a:spLocks/>
            </p:cNvSpPr>
            <p:nvPr/>
          </p:nvSpPr>
          <p:spPr bwMode="auto">
            <a:xfrm>
              <a:off x="4290" y="3159"/>
              <a:ext cx="19" cy="39"/>
            </a:xfrm>
            <a:custGeom>
              <a:avLst/>
              <a:gdLst>
                <a:gd name="T0" fmla="*/ 0 w 115"/>
                <a:gd name="T1" fmla="*/ 0 h 236"/>
                <a:gd name="T2" fmla="*/ 0 w 115"/>
                <a:gd name="T3" fmla="*/ 1 h 236"/>
                <a:gd name="T4" fmla="*/ 0 w 115"/>
                <a:gd name="T5" fmla="*/ 1 h 236"/>
                <a:gd name="T6" fmla="*/ 0 w 115"/>
                <a:gd name="T7" fmla="*/ 1 h 236"/>
                <a:gd name="T8" fmla="*/ 0 w 115"/>
                <a:gd name="T9" fmla="*/ 1 h 236"/>
                <a:gd name="T10" fmla="*/ 0 w 115"/>
                <a:gd name="T11" fmla="*/ 1 h 236"/>
                <a:gd name="T12" fmla="*/ 0 w 115"/>
                <a:gd name="T13" fmla="*/ 1 h 236"/>
                <a:gd name="T14" fmla="*/ 0 w 115"/>
                <a:gd name="T15" fmla="*/ 1 h 236"/>
                <a:gd name="T16" fmla="*/ 0 w 115"/>
                <a:gd name="T17" fmla="*/ 1 h 236"/>
                <a:gd name="T18" fmla="*/ 0 w 115"/>
                <a:gd name="T19" fmla="*/ 1 h 236"/>
                <a:gd name="T20" fmla="*/ 0 w 115"/>
                <a:gd name="T21" fmla="*/ 1 h 236"/>
                <a:gd name="T22" fmla="*/ 0 w 115"/>
                <a:gd name="T23" fmla="*/ 1 h 236"/>
                <a:gd name="T24" fmla="*/ 0 w 115"/>
                <a:gd name="T25" fmla="*/ 1 h 236"/>
                <a:gd name="T26" fmla="*/ 0 w 115"/>
                <a:gd name="T27" fmla="*/ 1 h 236"/>
                <a:gd name="T28" fmla="*/ 0 w 115"/>
                <a:gd name="T29" fmla="*/ 1 h 236"/>
                <a:gd name="T30" fmla="*/ 0 w 115"/>
                <a:gd name="T31" fmla="*/ 1 h 236"/>
                <a:gd name="T32" fmla="*/ 0 w 115"/>
                <a:gd name="T33" fmla="*/ 1 h 236"/>
                <a:gd name="T34" fmla="*/ 0 w 115"/>
                <a:gd name="T35" fmla="*/ 1 h 236"/>
                <a:gd name="T36" fmla="*/ 0 w 115"/>
                <a:gd name="T37" fmla="*/ 1 h 236"/>
                <a:gd name="T38" fmla="*/ 0 w 115"/>
                <a:gd name="T39" fmla="*/ 1 h 236"/>
                <a:gd name="T40" fmla="*/ 0 w 115"/>
                <a:gd name="T41" fmla="*/ 1 h 236"/>
                <a:gd name="T42" fmla="*/ 0 w 115"/>
                <a:gd name="T43" fmla="*/ 1 h 236"/>
                <a:gd name="T44" fmla="*/ 0 w 115"/>
                <a:gd name="T45" fmla="*/ 0 h 236"/>
                <a:gd name="T46" fmla="*/ 0 w 115"/>
                <a:gd name="T47" fmla="*/ 0 h 236"/>
                <a:gd name="T48" fmla="*/ 0 w 115"/>
                <a:gd name="T49" fmla="*/ 0 h 236"/>
                <a:gd name="T50" fmla="*/ 0 w 115"/>
                <a:gd name="T51" fmla="*/ 0 h 236"/>
                <a:gd name="T52" fmla="*/ 0 w 115"/>
                <a:gd name="T53" fmla="*/ 0 h 236"/>
                <a:gd name="T54" fmla="*/ 0 w 115"/>
                <a:gd name="T55" fmla="*/ 0 h 236"/>
                <a:gd name="T56" fmla="*/ 0 w 115"/>
                <a:gd name="T57" fmla="*/ 0 h 236"/>
                <a:gd name="T58" fmla="*/ 0 w 115"/>
                <a:gd name="T59" fmla="*/ 0 h 236"/>
                <a:gd name="T60" fmla="*/ 0 w 115"/>
                <a:gd name="T61" fmla="*/ 0 h 236"/>
                <a:gd name="T62" fmla="*/ 0 w 115"/>
                <a:gd name="T63" fmla="*/ 0 h 236"/>
                <a:gd name="T64" fmla="*/ 0 w 115"/>
                <a:gd name="T65" fmla="*/ 0 h 236"/>
                <a:gd name="T66" fmla="*/ 0 w 115"/>
                <a:gd name="T67" fmla="*/ 0 h 236"/>
                <a:gd name="T68" fmla="*/ 0 w 115"/>
                <a:gd name="T69" fmla="*/ 0 h 236"/>
                <a:gd name="T70" fmla="*/ 0 w 115"/>
                <a:gd name="T71" fmla="*/ 0 h 236"/>
                <a:gd name="T72" fmla="*/ 0 w 115"/>
                <a:gd name="T73" fmla="*/ 0 h 236"/>
                <a:gd name="T74" fmla="*/ 0 w 115"/>
                <a:gd name="T75" fmla="*/ 0 h 236"/>
                <a:gd name="T76" fmla="*/ 0 w 115"/>
                <a:gd name="T77" fmla="*/ 0 h 236"/>
                <a:gd name="T78" fmla="*/ 0 w 115"/>
                <a:gd name="T79" fmla="*/ 0 h 236"/>
                <a:gd name="T80" fmla="*/ 0 w 115"/>
                <a:gd name="T81" fmla="*/ 0 h 2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236"/>
                <a:gd name="T125" fmla="*/ 115 w 115"/>
                <a:gd name="T126" fmla="*/ 236 h 236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236">
                  <a:moveTo>
                    <a:pt x="0" y="128"/>
                  </a:moveTo>
                  <a:lnTo>
                    <a:pt x="0" y="148"/>
                  </a:lnTo>
                  <a:lnTo>
                    <a:pt x="5" y="166"/>
                  </a:lnTo>
                  <a:lnTo>
                    <a:pt x="13" y="184"/>
                  </a:lnTo>
                  <a:lnTo>
                    <a:pt x="24" y="198"/>
                  </a:lnTo>
                  <a:lnTo>
                    <a:pt x="39" y="211"/>
                  </a:lnTo>
                  <a:lnTo>
                    <a:pt x="55" y="223"/>
                  </a:lnTo>
                  <a:lnTo>
                    <a:pt x="74" y="231"/>
                  </a:lnTo>
                  <a:lnTo>
                    <a:pt x="92" y="235"/>
                  </a:lnTo>
                  <a:lnTo>
                    <a:pt x="98" y="236"/>
                  </a:lnTo>
                  <a:lnTo>
                    <a:pt x="104" y="234"/>
                  </a:lnTo>
                  <a:lnTo>
                    <a:pt x="109" y="231"/>
                  </a:lnTo>
                  <a:lnTo>
                    <a:pt x="111" y="226"/>
                  </a:lnTo>
                  <a:lnTo>
                    <a:pt x="111" y="220"/>
                  </a:lnTo>
                  <a:lnTo>
                    <a:pt x="110" y="215"/>
                  </a:lnTo>
                  <a:lnTo>
                    <a:pt x="107" y="210"/>
                  </a:lnTo>
                  <a:lnTo>
                    <a:pt x="101" y="208"/>
                  </a:lnTo>
                  <a:lnTo>
                    <a:pt x="82" y="201"/>
                  </a:lnTo>
                  <a:lnTo>
                    <a:pt x="64" y="192"/>
                  </a:lnTo>
                  <a:lnTo>
                    <a:pt x="50" y="179"/>
                  </a:lnTo>
                  <a:lnTo>
                    <a:pt x="40" y="165"/>
                  </a:lnTo>
                  <a:lnTo>
                    <a:pt x="33" y="148"/>
                  </a:lnTo>
                  <a:lnTo>
                    <a:pt x="29" y="130"/>
                  </a:lnTo>
                  <a:lnTo>
                    <a:pt x="29" y="110"/>
                  </a:lnTo>
                  <a:lnTo>
                    <a:pt x="35" y="89"/>
                  </a:lnTo>
                  <a:lnTo>
                    <a:pt x="43" y="74"/>
                  </a:lnTo>
                  <a:lnTo>
                    <a:pt x="56" y="60"/>
                  </a:lnTo>
                  <a:lnTo>
                    <a:pt x="70" y="46"/>
                  </a:lnTo>
                  <a:lnTo>
                    <a:pt x="85" y="33"/>
                  </a:lnTo>
                  <a:lnTo>
                    <a:pt x="98" y="23"/>
                  </a:lnTo>
                  <a:lnTo>
                    <a:pt x="109" y="12"/>
                  </a:lnTo>
                  <a:lnTo>
                    <a:pt x="115" y="6"/>
                  </a:lnTo>
                  <a:lnTo>
                    <a:pt x="115" y="0"/>
                  </a:lnTo>
                  <a:lnTo>
                    <a:pt x="102" y="4"/>
                  </a:lnTo>
                  <a:lnTo>
                    <a:pt x="85" y="12"/>
                  </a:lnTo>
                  <a:lnTo>
                    <a:pt x="68" y="26"/>
                  </a:lnTo>
                  <a:lnTo>
                    <a:pt x="49" y="42"/>
                  </a:lnTo>
                  <a:lnTo>
                    <a:pt x="32" y="61"/>
                  </a:lnTo>
                  <a:lnTo>
                    <a:pt x="17" y="82"/>
                  </a:lnTo>
                  <a:lnTo>
                    <a:pt x="6" y="105"/>
                  </a:lnTo>
                  <a:lnTo>
                    <a:pt x="0" y="12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35" name="Freeform 353"/>
            <p:cNvSpPr>
              <a:spLocks/>
            </p:cNvSpPr>
            <p:nvPr/>
          </p:nvSpPr>
          <p:spPr bwMode="auto">
            <a:xfrm>
              <a:off x="4423" y="3133"/>
              <a:ext cx="41" cy="52"/>
            </a:xfrm>
            <a:custGeom>
              <a:avLst/>
              <a:gdLst>
                <a:gd name="T0" fmla="*/ 1 w 245"/>
                <a:gd name="T1" fmla="*/ 1 h 310"/>
                <a:gd name="T2" fmla="*/ 1 w 245"/>
                <a:gd name="T3" fmla="*/ 1 h 310"/>
                <a:gd name="T4" fmla="*/ 1 w 245"/>
                <a:gd name="T5" fmla="*/ 1 h 310"/>
                <a:gd name="T6" fmla="*/ 1 w 245"/>
                <a:gd name="T7" fmla="*/ 1 h 310"/>
                <a:gd name="T8" fmla="*/ 1 w 245"/>
                <a:gd name="T9" fmla="*/ 1 h 310"/>
                <a:gd name="T10" fmla="*/ 1 w 245"/>
                <a:gd name="T11" fmla="*/ 1 h 310"/>
                <a:gd name="T12" fmla="*/ 1 w 245"/>
                <a:gd name="T13" fmla="*/ 1 h 310"/>
                <a:gd name="T14" fmla="*/ 1 w 245"/>
                <a:gd name="T15" fmla="*/ 1 h 310"/>
                <a:gd name="T16" fmla="*/ 1 w 245"/>
                <a:gd name="T17" fmla="*/ 1 h 310"/>
                <a:gd name="T18" fmla="*/ 1 w 245"/>
                <a:gd name="T19" fmla="*/ 1 h 310"/>
                <a:gd name="T20" fmla="*/ 1 w 245"/>
                <a:gd name="T21" fmla="*/ 1 h 310"/>
                <a:gd name="T22" fmla="*/ 1 w 245"/>
                <a:gd name="T23" fmla="*/ 2 h 310"/>
                <a:gd name="T24" fmla="*/ 1 w 245"/>
                <a:gd name="T25" fmla="*/ 2 h 310"/>
                <a:gd name="T26" fmla="*/ 1 w 245"/>
                <a:gd name="T27" fmla="*/ 2 h 310"/>
                <a:gd name="T28" fmla="*/ 1 w 245"/>
                <a:gd name="T29" fmla="*/ 1 h 310"/>
                <a:gd name="T30" fmla="*/ 1 w 245"/>
                <a:gd name="T31" fmla="*/ 1 h 310"/>
                <a:gd name="T32" fmla="*/ 1 w 245"/>
                <a:gd name="T33" fmla="*/ 1 h 310"/>
                <a:gd name="T34" fmla="*/ 1 w 245"/>
                <a:gd name="T35" fmla="*/ 1 h 310"/>
                <a:gd name="T36" fmla="*/ 1 w 245"/>
                <a:gd name="T37" fmla="*/ 1 h 310"/>
                <a:gd name="T38" fmla="*/ 1 w 245"/>
                <a:gd name="T39" fmla="*/ 1 h 310"/>
                <a:gd name="T40" fmla="*/ 1 w 245"/>
                <a:gd name="T41" fmla="*/ 1 h 310"/>
                <a:gd name="T42" fmla="*/ 1 w 245"/>
                <a:gd name="T43" fmla="*/ 1 h 310"/>
                <a:gd name="T44" fmla="*/ 1 w 245"/>
                <a:gd name="T45" fmla="*/ 0 h 310"/>
                <a:gd name="T46" fmla="*/ 1 w 245"/>
                <a:gd name="T47" fmla="*/ 0 h 310"/>
                <a:gd name="T48" fmla="*/ 1 w 245"/>
                <a:gd name="T49" fmla="*/ 0 h 310"/>
                <a:gd name="T50" fmla="*/ 1 w 245"/>
                <a:gd name="T51" fmla="*/ 0 h 310"/>
                <a:gd name="T52" fmla="*/ 0 w 245"/>
                <a:gd name="T53" fmla="*/ 0 h 310"/>
                <a:gd name="T54" fmla="*/ 0 w 245"/>
                <a:gd name="T55" fmla="*/ 0 h 310"/>
                <a:gd name="T56" fmla="*/ 0 w 245"/>
                <a:gd name="T57" fmla="*/ 0 h 310"/>
                <a:gd name="T58" fmla="*/ 0 w 245"/>
                <a:gd name="T59" fmla="*/ 0 h 310"/>
                <a:gd name="T60" fmla="*/ 0 w 245"/>
                <a:gd name="T61" fmla="*/ 0 h 310"/>
                <a:gd name="T62" fmla="*/ 0 w 245"/>
                <a:gd name="T63" fmla="*/ 0 h 310"/>
                <a:gd name="T64" fmla="*/ 0 w 245"/>
                <a:gd name="T65" fmla="*/ 0 h 310"/>
                <a:gd name="T66" fmla="*/ 0 w 245"/>
                <a:gd name="T67" fmla="*/ 0 h 310"/>
                <a:gd name="T68" fmla="*/ 1 w 245"/>
                <a:gd name="T69" fmla="*/ 0 h 310"/>
                <a:gd name="T70" fmla="*/ 1 w 245"/>
                <a:gd name="T71" fmla="*/ 0 h 310"/>
                <a:gd name="T72" fmla="*/ 1 w 245"/>
                <a:gd name="T73" fmla="*/ 1 h 310"/>
                <a:gd name="T74" fmla="*/ 1 w 245"/>
                <a:gd name="T75" fmla="*/ 1 h 310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45"/>
                <a:gd name="T115" fmla="*/ 0 h 310"/>
                <a:gd name="T116" fmla="*/ 245 w 245"/>
                <a:gd name="T117" fmla="*/ 310 h 310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45" h="310">
                  <a:moveTo>
                    <a:pt x="200" y="116"/>
                  </a:moveTo>
                  <a:lnTo>
                    <a:pt x="208" y="124"/>
                  </a:lnTo>
                  <a:lnTo>
                    <a:pt x="214" y="133"/>
                  </a:lnTo>
                  <a:lnTo>
                    <a:pt x="220" y="144"/>
                  </a:lnTo>
                  <a:lnTo>
                    <a:pt x="223" y="154"/>
                  </a:lnTo>
                  <a:lnTo>
                    <a:pt x="226" y="164"/>
                  </a:lnTo>
                  <a:lnTo>
                    <a:pt x="224" y="176"/>
                  </a:lnTo>
                  <a:lnTo>
                    <a:pt x="222" y="187"/>
                  </a:lnTo>
                  <a:lnTo>
                    <a:pt x="216" y="198"/>
                  </a:lnTo>
                  <a:lnTo>
                    <a:pt x="208" y="209"/>
                  </a:lnTo>
                  <a:lnTo>
                    <a:pt x="199" y="219"/>
                  </a:lnTo>
                  <a:lnTo>
                    <a:pt x="188" y="229"/>
                  </a:lnTo>
                  <a:lnTo>
                    <a:pt x="177" y="238"/>
                  </a:lnTo>
                  <a:lnTo>
                    <a:pt x="166" y="246"/>
                  </a:lnTo>
                  <a:lnTo>
                    <a:pt x="154" y="255"/>
                  </a:lnTo>
                  <a:lnTo>
                    <a:pt x="142" y="264"/>
                  </a:lnTo>
                  <a:lnTo>
                    <a:pt x="132" y="275"/>
                  </a:lnTo>
                  <a:lnTo>
                    <a:pt x="128" y="278"/>
                  </a:lnTo>
                  <a:lnTo>
                    <a:pt x="126" y="283"/>
                  </a:lnTo>
                  <a:lnTo>
                    <a:pt x="124" y="287"/>
                  </a:lnTo>
                  <a:lnTo>
                    <a:pt x="121" y="292"/>
                  </a:lnTo>
                  <a:lnTo>
                    <a:pt x="120" y="296"/>
                  </a:lnTo>
                  <a:lnTo>
                    <a:pt x="120" y="301"/>
                  </a:lnTo>
                  <a:lnTo>
                    <a:pt x="122" y="306"/>
                  </a:lnTo>
                  <a:lnTo>
                    <a:pt x="126" y="309"/>
                  </a:lnTo>
                  <a:lnTo>
                    <a:pt x="131" y="310"/>
                  </a:lnTo>
                  <a:lnTo>
                    <a:pt x="135" y="310"/>
                  </a:lnTo>
                  <a:lnTo>
                    <a:pt x="139" y="309"/>
                  </a:lnTo>
                  <a:lnTo>
                    <a:pt x="142" y="306"/>
                  </a:lnTo>
                  <a:lnTo>
                    <a:pt x="154" y="292"/>
                  </a:lnTo>
                  <a:lnTo>
                    <a:pt x="167" y="280"/>
                  </a:lnTo>
                  <a:lnTo>
                    <a:pt x="180" y="269"/>
                  </a:lnTo>
                  <a:lnTo>
                    <a:pt x="194" y="257"/>
                  </a:lnTo>
                  <a:lnTo>
                    <a:pt x="207" y="246"/>
                  </a:lnTo>
                  <a:lnTo>
                    <a:pt x="220" y="233"/>
                  </a:lnTo>
                  <a:lnTo>
                    <a:pt x="230" y="219"/>
                  </a:lnTo>
                  <a:lnTo>
                    <a:pt x="238" y="204"/>
                  </a:lnTo>
                  <a:lnTo>
                    <a:pt x="244" y="186"/>
                  </a:lnTo>
                  <a:lnTo>
                    <a:pt x="245" y="169"/>
                  </a:lnTo>
                  <a:lnTo>
                    <a:pt x="243" y="152"/>
                  </a:lnTo>
                  <a:lnTo>
                    <a:pt x="237" y="134"/>
                  </a:lnTo>
                  <a:lnTo>
                    <a:pt x="228" y="119"/>
                  </a:lnTo>
                  <a:lnTo>
                    <a:pt x="217" y="105"/>
                  </a:lnTo>
                  <a:lnTo>
                    <a:pt x="203" y="93"/>
                  </a:lnTo>
                  <a:lnTo>
                    <a:pt x="188" y="83"/>
                  </a:lnTo>
                  <a:lnTo>
                    <a:pt x="176" y="76"/>
                  </a:lnTo>
                  <a:lnTo>
                    <a:pt x="163" y="69"/>
                  </a:lnTo>
                  <a:lnTo>
                    <a:pt x="151" y="61"/>
                  </a:lnTo>
                  <a:lnTo>
                    <a:pt x="136" y="54"/>
                  </a:lnTo>
                  <a:lnTo>
                    <a:pt x="122" y="46"/>
                  </a:lnTo>
                  <a:lnTo>
                    <a:pt x="107" y="39"/>
                  </a:lnTo>
                  <a:lnTo>
                    <a:pt x="93" y="31"/>
                  </a:lnTo>
                  <a:lnTo>
                    <a:pt x="79" y="24"/>
                  </a:lnTo>
                  <a:lnTo>
                    <a:pt x="66" y="18"/>
                  </a:lnTo>
                  <a:lnTo>
                    <a:pt x="53" y="13"/>
                  </a:lnTo>
                  <a:lnTo>
                    <a:pt x="40" y="8"/>
                  </a:lnTo>
                  <a:lnTo>
                    <a:pt x="30" y="5"/>
                  </a:lnTo>
                  <a:lnTo>
                    <a:pt x="20" y="1"/>
                  </a:lnTo>
                  <a:lnTo>
                    <a:pt x="12" y="0"/>
                  </a:lnTo>
                  <a:lnTo>
                    <a:pt x="5" y="0"/>
                  </a:lnTo>
                  <a:lnTo>
                    <a:pt x="0" y="2"/>
                  </a:lnTo>
                  <a:lnTo>
                    <a:pt x="11" y="8"/>
                  </a:lnTo>
                  <a:lnTo>
                    <a:pt x="23" y="14"/>
                  </a:lnTo>
                  <a:lnTo>
                    <a:pt x="36" y="20"/>
                  </a:lnTo>
                  <a:lnTo>
                    <a:pt x="47" y="25"/>
                  </a:lnTo>
                  <a:lnTo>
                    <a:pt x="60" y="31"/>
                  </a:lnTo>
                  <a:lnTo>
                    <a:pt x="73" y="37"/>
                  </a:lnTo>
                  <a:lnTo>
                    <a:pt x="86" y="44"/>
                  </a:lnTo>
                  <a:lnTo>
                    <a:pt x="99" y="51"/>
                  </a:lnTo>
                  <a:lnTo>
                    <a:pt x="113" y="57"/>
                  </a:lnTo>
                  <a:lnTo>
                    <a:pt x="126" y="64"/>
                  </a:lnTo>
                  <a:lnTo>
                    <a:pt x="139" y="71"/>
                  </a:lnTo>
                  <a:lnTo>
                    <a:pt x="152" y="79"/>
                  </a:lnTo>
                  <a:lnTo>
                    <a:pt x="165" y="88"/>
                  </a:lnTo>
                  <a:lnTo>
                    <a:pt x="176" y="96"/>
                  </a:lnTo>
                  <a:lnTo>
                    <a:pt x="188" y="106"/>
                  </a:lnTo>
                  <a:lnTo>
                    <a:pt x="200" y="116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6636" name="Group 518"/>
            <p:cNvGrpSpPr>
              <a:grpSpLocks/>
            </p:cNvGrpSpPr>
            <p:nvPr/>
          </p:nvGrpSpPr>
          <p:grpSpPr bwMode="auto">
            <a:xfrm>
              <a:off x="4332" y="3207"/>
              <a:ext cx="143" cy="182"/>
              <a:chOff x="3774" y="2423"/>
              <a:chExt cx="189" cy="286"/>
            </a:xfrm>
          </p:grpSpPr>
          <p:sp>
            <p:nvSpPr>
              <p:cNvPr id="6637" name="Rectangle 519"/>
              <p:cNvSpPr>
                <a:spLocks noChangeArrowheads="1"/>
              </p:cNvSpPr>
              <p:nvPr/>
            </p:nvSpPr>
            <p:spPr bwMode="auto">
              <a:xfrm>
                <a:off x="3790" y="2610"/>
                <a:ext cx="153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8" name="Rectangle 520"/>
              <p:cNvSpPr>
                <a:spLocks noChangeArrowheads="1"/>
              </p:cNvSpPr>
              <p:nvPr/>
            </p:nvSpPr>
            <p:spPr bwMode="auto">
              <a:xfrm>
                <a:off x="3774" y="2653"/>
                <a:ext cx="18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39" name="Rectangle 521"/>
              <p:cNvSpPr>
                <a:spLocks noChangeArrowheads="1"/>
              </p:cNvSpPr>
              <p:nvPr/>
            </p:nvSpPr>
            <p:spPr bwMode="auto">
              <a:xfrm>
                <a:off x="3808" y="2564"/>
                <a:ext cx="119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0" name="Rectangle 522"/>
              <p:cNvSpPr>
                <a:spLocks noChangeArrowheads="1"/>
              </p:cNvSpPr>
              <p:nvPr/>
            </p:nvSpPr>
            <p:spPr bwMode="auto">
              <a:xfrm>
                <a:off x="3818" y="2518"/>
                <a:ext cx="97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1" name="Rectangle 523"/>
              <p:cNvSpPr>
                <a:spLocks noChangeArrowheads="1"/>
              </p:cNvSpPr>
              <p:nvPr/>
            </p:nvSpPr>
            <p:spPr bwMode="auto">
              <a:xfrm>
                <a:off x="3828" y="2472"/>
                <a:ext cx="74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6642" name="Rectangle 524"/>
              <p:cNvSpPr>
                <a:spLocks noChangeArrowheads="1"/>
              </p:cNvSpPr>
              <p:nvPr/>
            </p:nvSpPr>
            <p:spPr bwMode="auto">
              <a:xfrm>
                <a:off x="3839" y="2423"/>
                <a:ext cx="51" cy="5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</p:grpSp>
      <p:grpSp>
        <p:nvGrpSpPr>
          <p:cNvPr id="6281" name="Group 591"/>
          <p:cNvGrpSpPr>
            <a:grpSpLocks/>
          </p:cNvGrpSpPr>
          <p:nvPr/>
        </p:nvGrpSpPr>
        <p:grpSpPr bwMode="auto">
          <a:xfrm>
            <a:off x="7926388" y="4949825"/>
            <a:ext cx="198437" cy="365125"/>
            <a:chOff x="4702" y="3292"/>
            <a:chExt cx="125" cy="230"/>
          </a:xfrm>
        </p:grpSpPr>
        <p:sp>
          <p:nvSpPr>
            <p:cNvPr id="6616" name="AutoShape 592"/>
            <p:cNvSpPr>
              <a:spLocks noChangeArrowheads="1"/>
            </p:cNvSpPr>
            <p:nvPr/>
          </p:nvSpPr>
          <p:spPr bwMode="auto">
            <a:xfrm>
              <a:off x="4702" y="3469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7" name="Rectangle 593"/>
            <p:cNvSpPr>
              <a:spLocks noChangeArrowheads="1"/>
            </p:cNvSpPr>
            <p:nvPr/>
          </p:nvSpPr>
          <p:spPr bwMode="auto">
            <a:xfrm>
              <a:off x="4765" y="3293"/>
              <a:ext cx="58" cy="17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8" name="Rectangle 594"/>
            <p:cNvSpPr>
              <a:spLocks noChangeArrowheads="1"/>
            </p:cNvSpPr>
            <p:nvPr/>
          </p:nvSpPr>
          <p:spPr bwMode="auto">
            <a:xfrm>
              <a:off x="4703" y="3344"/>
              <a:ext cx="79" cy="177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19" name="AutoShape 595"/>
            <p:cNvSpPr>
              <a:spLocks noChangeArrowheads="1"/>
            </p:cNvSpPr>
            <p:nvPr/>
          </p:nvSpPr>
          <p:spPr bwMode="auto">
            <a:xfrm>
              <a:off x="4702" y="3292"/>
              <a:ext cx="125" cy="53"/>
            </a:xfrm>
            <a:prstGeom prst="parallelogram">
              <a:avLst>
                <a:gd name="adj" fmla="val 90856"/>
              </a:avLst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0" name="Line 596"/>
            <p:cNvSpPr>
              <a:spLocks noChangeShapeType="1"/>
            </p:cNvSpPr>
            <p:nvPr/>
          </p:nvSpPr>
          <p:spPr bwMode="auto">
            <a:xfrm>
              <a:off x="4827" y="3296"/>
              <a:ext cx="0" cy="173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1" name="Line 597"/>
            <p:cNvSpPr>
              <a:spLocks noChangeShapeType="1"/>
            </p:cNvSpPr>
            <p:nvPr/>
          </p:nvSpPr>
          <p:spPr bwMode="auto">
            <a:xfrm flipH="1">
              <a:off x="4782" y="3469"/>
              <a:ext cx="45" cy="52"/>
            </a:xfrm>
            <a:prstGeom prst="line">
              <a:avLst/>
            </a:prstGeom>
            <a:noFill/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2" name="Rectangle 598"/>
            <p:cNvSpPr>
              <a:spLocks noChangeArrowheads="1"/>
            </p:cNvSpPr>
            <p:nvPr/>
          </p:nvSpPr>
          <p:spPr bwMode="auto">
            <a:xfrm>
              <a:off x="4713" y="3367"/>
              <a:ext cx="52" cy="102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6623" name="Rectangle 599"/>
            <p:cNvSpPr>
              <a:spLocks noChangeArrowheads="1"/>
            </p:cNvSpPr>
            <p:nvPr/>
          </p:nvSpPr>
          <p:spPr bwMode="auto">
            <a:xfrm>
              <a:off x="4720" y="3398"/>
              <a:ext cx="40" cy="36"/>
            </a:xfrm>
            <a:prstGeom prst="rect">
              <a:avLst/>
            </a:prstGeom>
            <a:solidFill>
              <a:schemeClr val="folHlink"/>
            </a:solidFill>
            <a:ln w="9525">
              <a:solidFill>
                <a:schemeClr val="bg2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</p:grpSp>
      <p:grpSp>
        <p:nvGrpSpPr>
          <p:cNvPr id="6282" name="Group 609"/>
          <p:cNvGrpSpPr>
            <a:grpSpLocks/>
          </p:cNvGrpSpPr>
          <p:nvPr/>
        </p:nvGrpSpPr>
        <p:grpSpPr bwMode="auto">
          <a:xfrm>
            <a:off x="7104063" y="5305425"/>
            <a:ext cx="273050" cy="341313"/>
            <a:chOff x="4475" y="3342"/>
            <a:chExt cx="172" cy="215"/>
          </a:xfrm>
        </p:grpSpPr>
        <p:sp>
          <p:nvSpPr>
            <p:cNvPr id="6585" name="AutoShape 475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6" name="Freeform 477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7" name="Freeform 482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8" name="Freeform 485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9" name="AutoShape 52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0" name="Freeform 54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1" name="Freeform 54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2" name="Freeform 54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3" name="Freeform 54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4" name="Freeform 54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5" name="Freeform 54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6" name="Freeform 551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7" name="Freeform 552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8" name="Freeform 553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99" name="Freeform 554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0" name="Freeform 583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1" name="Freeform 584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2" name="Freeform 585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3" name="Freeform 586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4" name="Freeform 587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5" name="Freeform 588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6" name="Freeform 496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7" name="Freeform 58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8" name="Freeform 60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09" name="Freeform 60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0" name="Freeform 60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1" name="Freeform 604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2" name="Freeform 605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3" name="Freeform 606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4" name="Freeform 607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615" name="Freeform 608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3" name="Group 610"/>
          <p:cNvGrpSpPr>
            <a:grpSpLocks/>
          </p:cNvGrpSpPr>
          <p:nvPr/>
        </p:nvGrpSpPr>
        <p:grpSpPr bwMode="auto">
          <a:xfrm>
            <a:off x="6646863" y="5322888"/>
            <a:ext cx="273050" cy="341312"/>
            <a:chOff x="4475" y="3342"/>
            <a:chExt cx="172" cy="215"/>
          </a:xfrm>
        </p:grpSpPr>
        <p:sp>
          <p:nvSpPr>
            <p:cNvPr id="6554" name="AutoShape 611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5" name="Freeform 612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6" name="Freeform 613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7" name="Freeform 614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8" name="AutoShape 615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9" name="Freeform 616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0" name="Freeform 617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1" name="Freeform 618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2" name="Freeform 619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3" name="Freeform 620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4" name="Freeform 621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5" name="Freeform 622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6" name="Freeform 623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7" name="Freeform 624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8" name="Freeform 625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69" name="Freeform 626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0" name="Freeform 627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1" name="Freeform 628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2" name="Freeform 629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3" name="Freeform 630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4" name="Freeform 631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5" name="Freeform 632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6" name="Freeform 633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7" name="Freeform 634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8" name="Freeform 635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79" name="Freeform 636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0" name="Freeform 637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1" name="Freeform 638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2" name="Freeform 639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3" name="Freeform 640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84" name="Freeform 641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4" name="Group 683"/>
          <p:cNvGrpSpPr>
            <a:grpSpLocks/>
          </p:cNvGrpSpPr>
          <p:nvPr/>
        </p:nvGrpSpPr>
        <p:grpSpPr bwMode="auto">
          <a:xfrm>
            <a:off x="6189663" y="5181600"/>
            <a:ext cx="338137" cy="282575"/>
            <a:chOff x="3899" y="3264"/>
            <a:chExt cx="213" cy="178"/>
          </a:xfrm>
        </p:grpSpPr>
        <p:sp>
          <p:nvSpPr>
            <p:cNvPr id="6515" name="Freeform 644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6" name="Freeform 645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7" name="Freeform 646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8" name="Freeform 647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9" name="Freeform 648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0" name="Freeform 649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1" name="Freeform 650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2" name="Freeform 651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3" name="Freeform 652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4" name="Freeform 653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5" name="Freeform 654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6" name="Freeform 655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7" name="Freeform 656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8" name="Freeform 657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29" name="Freeform 658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0" name="Freeform 659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1" name="Freeform 660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2" name="Freeform 661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3" name="Freeform 662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4" name="Freeform 663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5" name="Freeform 664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6" name="Freeform 665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7" name="Freeform 666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8" name="Freeform 667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39" name="Freeform 668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0" name="Freeform 669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1" name="Freeform 670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2" name="Freeform 671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3" name="Freeform 672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4" name="Rectangle 673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5" name="Freeform 674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6" name="Freeform 675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7" name="Freeform 676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8" name="Freeform 677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49" name="Freeform 678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0" name="Freeform 679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1" name="Freeform 680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2" name="Freeform 681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53" name="Freeform 682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5" name="Group 684"/>
          <p:cNvGrpSpPr>
            <a:grpSpLocks/>
          </p:cNvGrpSpPr>
          <p:nvPr/>
        </p:nvGrpSpPr>
        <p:grpSpPr bwMode="auto">
          <a:xfrm>
            <a:off x="5843588" y="5184775"/>
            <a:ext cx="338137" cy="282575"/>
            <a:chOff x="3899" y="3264"/>
            <a:chExt cx="213" cy="178"/>
          </a:xfrm>
        </p:grpSpPr>
        <p:sp>
          <p:nvSpPr>
            <p:cNvPr id="6476" name="Freeform 68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7" name="Freeform 68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8" name="Freeform 68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9" name="Freeform 68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0" name="Freeform 68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1" name="Freeform 69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2" name="Freeform 69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3" name="Freeform 69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4" name="Freeform 69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5" name="Freeform 69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6" name="Freeform 69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7" name="Freeform 69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8" name="Freeform 69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89" name="Freeform 69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0" name="Freeform 69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1" name="Freeform 70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2" name="Freeform 70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3" name="Freeform 70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4" name="Freeform 70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5" name="Freeform 70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6" name="Freeform 70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7" name="Freeform 70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8" name="Freeform 70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99" name="Freeform 70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0" name="Freeform 70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1" name="Freeform 71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2" name="Freeform 71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3" name="Freeform 71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4" name="Freeform 71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5" name="Rectangle 71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6" name="Freeform 71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7" name="Freeform 71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8" name="Freeform 71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09" name="Freeform 71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0" name="Freeform 71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1" name="Freeform 72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2" name="Freeform 72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3" name="Freeform 72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514" name="Freeform 72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6" name="Group 724"/>
          <p:cNvGrpSpPr>
            <a:grpSpLocks/>
          </p:cNvGrpSpPr>
          <p:nvPr/>
        </p:nvGrpSpPr>
        <p:grpSpPr bwMode="auto">
          <a:xfrm>
            <a:off x="5424488" y="4926013"/>
            <a:ext cx="338137" cy="282575"/>
            <a:chOff x="3899" y="3264"/>
            <a:chExt cx="213" cy="178"/>
          </a:xfrm>
        </p:grpSpPr>
        <p:sp>
          <p:nvSpPr>
            <p:cNvPr id="6437" name="Freeform 72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8" name="Freeform 72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9" name="Freeform 72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0" name="Freeform 72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1" name="Freeform 72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2" name="Freeform 73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3" name="Freeform 73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4" name="Freeform 73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5" name="Freeform 73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6" name="Freeform 73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7" name="Freeform 73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8" name="Freeform 73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49" name="Freeform 73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0" name="Freeform 73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1" name="Freeform 73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2" name="Freeform 74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3" name="Freeform 74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4" name="Freeform 74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5" name="Freeform 74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6" name="Freeform 74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7" name="Freeform 74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8" name="Freeform 74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59" name="Freeform 74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0" name="Freeform 74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1" name="Freeform 74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2" name="Freeform 75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3" name="Freeform 75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4" name="Freeform 75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5" name="Freeform 75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6" name="Rectangle 75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7" name="Freeform 75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8" name="Freeform 75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69" name="Freeform 75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0" name="Freeform 75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1" name="Freeform 75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2" name="Freeform 76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3" name="Freeform 76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4" name="Freeform 76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75" name="Freeform 76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87" name="Group 764"/>
          <p:cNvGrpSpPr>
            <a:grpSpLocks/>
          </p:cNvGrpSpPr>
          <p:nvPr/>
        </p:nvGrpSpPr>
        <p:grpSpPr bwMode="auto">
          <a:xfrm>
            <a:off x="5588000" y="4610100"/>
            <a:ext cx="338138" cy="282575"/>
            <a:chOff x="3899" y="3264"/>
            <a:chExt cx="213" cy="178"/>
          </a:xfrm>
        </p:grpSpPr>
        <p:sp>
          <p:nvSpPr>
            <p:cNvPr id="6398" name="Freeform 765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9" name="Freeform 766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0" name="Freeform 767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1" name="Freeform 768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2" name="Freeform 769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3" name="Freeform 770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4" name="Freeform 771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5" name="Freeform 772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6" name="Freeform 773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7" name="Freeform 774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8" name="Freeform 775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09" name="Freeform 776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0" name="Freeform 777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1" name="Freeform 778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2" name="Freeform 779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3" name="Freeform 780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4" name="Freeform 781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5" name="Freeform 782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6" name="Freeform 783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7" name="Freeform 784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8" name="Freeform 785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19" name="Freeform 786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0" name="Freeform 787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1" name="Freeform 788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2" name="Freeform 789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3" name="Freeform 790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4" name="Freeform 791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5" name="Freeform 792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6" name="Freeform 793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7" name="Rectangle 794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8" name="Freeform 795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29" name="Freeform 796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0" name="Freeform 797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1" name="Freeform 798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2" name="Freeform 799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3" name="Freeform 800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4" name="Freeform 801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5" name="Freeform 802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436" name="Freeform 803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88" name="Line 290"/>
          <p:cNvSpPr>
            <a:spLocks noChangeShapeType="1"/>
          </p:cNvSpPr>
          <p:nvPr/>
        </p:nvSpPr>
        <p:spPr bwMode="auto">
          <a:xfrm>
            <a:off x="6651625" y="4576763"/>
            <a:ext cx="0" cy="80962"/>
          </a:xfrm>
          <a:prstGeom prst="line">
            <a:avLst/>
          </a:prstGeom>
          <a:noFill/>
          <a:ln w="19050">
            <a:solidFill>
              <a:srgbClr val="FF33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sv-SE"/>
          </a:p>
        </p:txBody>
      </p:sp>
      <p:grpSp>
        <p:nvGrpSpPr>
          <p:cNvPr id="6289" name="Group 806"/>
          <p:cNvGrpSpPr>
            <a:grpSpLocks/>
          </p:cNvGrpSpPr>
          <p:nvPr/>
        </p:nvGrpSpPr>
        <p:grpSpPr bwMode="auto">
          <a:xfrm>
            <a:off x="5792788" y="3178175"/>
            <a:ext cx="338137" cy="282575"/>
            <a:chOff x="3899" y="3264"/>
            <a:chExt cx="213" cy="178"/>
          </a:xfrm>
        </p:grpSpPr>
        <p:sp>
          <p:nvSpPr>
            <p:cNvPr id="6359" name="Freeform 807"/>
            <p:cNvSpPr>
              <a:spLocks/>
            </p:cNvSpPr>
            <p:nvPr/>
          </p:nvSpPr>
          <p:spPr bwMode="auto">
            <a:xfrm>
              <a:off x="3899" y="3264"/>
              <a:ext cx="213" cy="178"/>
            </a:xfrm>
            <a:custGeom>
              <a:avLst/>
              <a:gdLst>
                <a:gd name="T0" fmla="*/ 1 w 1913"/>
                <a:gd name="T1" fmla="*/ 0 h 1606"/>
                <a:gd name="T2" fmla="*/ 1 w 1913"/>
                <a:gd name="T3" fmla="*/ 0 h 1606"/>
                <a:gd name="T4" fmla="*/ 1 w 1913"/>
                <a:gd name="T5" fmla="*/ 0 h 1606"/>
                <a:gd name="T6" fmla="*/ 1 w 1913"/>
                <a:gd name="T7" fmla="*/ 0 h 1606"/>
                <a:gd name="T8" fmla="*/ 1 w 1913"/>
                <a:gd name="T9" fmla="*/ 0 h 1606"/>
                <a:gd name="T10" fmla="*/ 1 w 1913"/>
                <a:gd name="T11" fmla="*/ 0 h 1606"/>
                <a:gd name="T12" fmla="*/ 1 w 1913"/>
                <a:gd name="T13" fmla="*/ 0 h 1606"/>
                <a:gd name="T14" fmla="*/ 1 w 1913"/>
                <a:gd name="T15" fmla="*/ 0 h 1606"/>
                <a:gd name="T16" fmla="*/ 1 w 1913"/>
                <a:gd name="T17" fmla="*/ 0 h 1606"/>
                <a:gd name="T18" fmla="*/ 1 w 1913"/>
                <a:gd name="T19" fmla="*/ 0 h 1606"/>
                <a:gd name="T20" fmla="*/ 1 w 1913"/>
                <a:gd name="T21" fmla="*/ 0 h 1606"/>
                <a:gd name="T22" fmla="*/ 1 w 1913"/>
                <a:gd name="T23" fmla="*/ 0 h 1606"/>
                <a:gd name="T24" fmla="*/ 2 w 1913"/>
                <a:gd name="T25" fmla="*/ 0 h 1606"/>
                <a:gd name="T26" fmla="*/ 2 w 1913"/>
                <a:gd name="T27" fmla="*/ 0 h 1606"/>
                <a:gd name="T28" fmla="*/ 2 w 1913"/>
                <a:gd name="T29" fmla="*/ 0 h 1606"/>
                <a:gd name="T30" fmla="*/ 2 w 1913"/>
                <a:gd name="T31" fmla="*/ 0 h 1606"/>
                <a:gd name="T32" fmla="*/ 2 w 1913"/>
                <a:gd name="T33" fmla="*/ 0 h 1606"/>
                <a:gd name="T34" fmla="*/ 2 w 1913"/>
                <a:gd name="T35" fmla="*/ 0 h 1606"/>
                <a:gd name="T36" fmla="*/ 2 w 1913"/>
                <a:gd name="T37" fmla="*/ 0 h 1606"/>
                <a:gd name="T38" fmla="*/ 2 w 1913"/>
                <a:gd name="T39" fmla="*/ 0 h 1606"/>
                <a:gd name="T40" fmla="*/ 2 w 1913"/>
                <a:gd name="T41" fmla="*/ 0 h 1606"/>
                <a:gd name="T42" fmla="*/ 2 w 1913"/>
                <a:gd name="T43" fmla="*/ 1 h 1606"/>
                <a:gd name="T44" fmla="*/ 3 w 1913"/>
                <a:gd name="T45" fmla="*/ 1 h 1606"/>
                <a:gd name="T46" fmla="*/ 3 w 1913"/>
                <a:gd name="T47" fmla="*/ 2 h 1606"/>
                <a:gd name="T48" fmla="*/ 3 w 1913"/>
                <a:gd name="T49" fmla="*/ 2 h 1606"/>
                <a:gd name="T50" fmla="*/ 3 w 1913"/>
                <a:gd name="T51" fmla="*/ 2 h 1606"/>
                <a:gd name="T52" fmla="*/ 3 w 1913"/>
                <a:gd name="T53" fmla="*/ 2 h 1606"/>
                <a:gd name="T54" fmla="*/ 3 w 1913"/>
                <a:gd name="T55" fmla="*/ 2 h 1606"/>
                <a:gd name="T56" fmla="*/ 0 w 1913"/>
                <a:gd name="T57" fmla="*/ 2 h 1606"/>
                <a:gd name="T58" fmla="*/ 0 w 1913"/>
                <a:gd name="T59" fmla="*/ 2 h 1606"/>
                <a:gd name="T60" fmla="*/ 0 w 1913"/>
                <a:gd name="T61" fmla="*/ 0 h 1606"/>
                <a:gd name="T62" fmla="*/ 0 w 1913"/>
                <a:gd name="T63" fmla="*/ 0 h 1606"/>
                <a:gd name="T64" fmla="*/ 0 w 1913"/>
                <a:gd name="T65" fmla="*/ 0 h 1606"/>
                <a:gd name="T66" fmla="*/ 0 w 1913"/>
                <a:gd name="T67" fmla="*/ 0 h 1606"/>
                <a:gd name="T68" fmla="*/ 0 w 1913"/>
                <a:gd name="T69" fmla="*/ 0 h 1606"/>
                <a:gd name="T70" fmla="*/ 0 w 1913"/>
                <a:gd name="T71" fmla="*/ 0 h 1606"/>
                <a:gd name="T72" fmla="*/ 1 w 1913"/>
                <a:gd name="T73" fmla="*/ 0 h 1606"/>
                <a:gd name="T74" fmla="*/ 1 w 1913"/>
                <a:gd name="T75" fmla="*/ 0 h 1606"/>
                <a:gd name="T76" fmla="*/ 1 w 1913"/>
                <a:gd name="T77" fmla="*/ 0 h 160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913"/>
                <a:gd name="T118" fmla="*/ 0 h 1606"/>
                <a:gd name="T119" fmla="*/ 1913 w 1913"/>
                <a:gd name="T120" fmla="*/ 1606 h 160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913" h="1606">
                  <a:moveTo>
                    <a:pt x="518" y="213"/>
                  </a:moveTo>
                  <a:lnTo>
                    <a:pt x="539" y="115"/>
                  </a:lnTo>
                  <a:lnTo>
                    <a:pt x="540" y="115"/>
                  </a:lnTo>
                  <a:lnTo>
                    <a:pt x="544" y="114"/>
                  </a:lnTo>
                  <a:lnTo>
                    <a:pt x="549" y="112"/>
                  </a:lnTo>
                  <a:lnTo>
                    <a:pt x="555" y="110"/>
                  </a:lnTo>
                  <a:lnTo>
                    <a:pt x="564" y="107"/>
                  </a:lnTo>
                  <a:lnTo>
                    <a:pt x="574" y="103"/>
                  </a:lnTo>
                  <a:lnTo>
                    <a:pt x="586" y="100"/>
                  </a:lnTo>
                  <a:lnTo>
                    <a:pt x="602" y="95"/>
                  </a:lnTo>
                  <a:lnTo>
                    <a:pt x="618" y="90"/>
                  </a:lnTo>
                  <a:lnTo>
                    <a:pt x="636" y="85"/>
                  </a:lnTo>
                  <a:lnTo>
                    <a:pt x="656" y="80"/>
                  </a:lnTo>
                  <a:lnTo>
                    <a:pt x="679" y="75"/>
                  </a:lnTo>
                  <a:lnTo>
                    <a:pt x="703" y="70"/>
                  </a:lnTo>
                  <a:lnTo>
                    <a:pt x="730" y="64"/>
                  </a:lnTo>
                  <a:lnTo>
                    <a:pt x="758" y="58"/>
                  </a:lnTo>
                  <a:lnTo>
                    <a:pt x="789" y="52"/>
                  </a:lnTo>
                  <a:lnTo>
                    <a:pt x="820" y="46"/>
                  </a:lnTo>
                  <a:lnTo>
                    <a:pt x="855" y="41"/>
                  </a:lnTo>
                  <a:lnTo>
                    <a:pt x="892" y="36"/>
                  </a:lnTo>
                  <a:lnTo>
                    <a:pt x="929" y="31"/>
                  </a:lnTo>
                  <a:lnTo>
                    <a:pt x="970" y="26"/>
                  </a:lnTo>
                  <a:lnTo>
                    <a:pt x="1013" y="21"/>
                  </a:lnTo>
                  <a:lnTo>
                    <a:pt x="1056" y="17"/>
                  </a:lnTo>
                  <a:lnTo>
                    <a:pt x="1103" y="13"/>
                  </a:lnTo>
                  <a:lnTo>
                    <a:pt x="1152" y="10"/>
                  </a:lnTo>
                  <a:lnTo>
                    <a:pt x="1202" y="6"/>
                  </a:lnTo>
                  <a:lnTo>
                    <a:pt x="1255" y="3"/>
                  </a:lnTo>
                  <a:lnTo>
                    <a:pt x="1309" y="1"/>
                  </a:lnTo>
                  <a:lnTo>
                    <a:pt x="1366" y="0"/>
                  </a:lnTo>
                  <a:lnTo>
                    <a:pt x="1425" y="0"/>
                  </a:lnTo>
                  <a:lnTo>
                    <a:pt x="1485" y="0"/>
                  </a:lnTo>
                  <a:lnTo>
                    <a:pt x="1548" y="1"/>
                  </a:lnTo>
                  <a:lnTo>
                    <a:pt x="1616" y="39"/>
                  </a:lnTo>
                  <a:lnTo>
                    <a:pt x="1601" y="221"/>
                  </a:lnTo>
                  <a:lnTo>
                    <a:pt x="1606" y="223"/>
                  </a:lnTo>
                  <a:lnTo>
                    <a:pt x="1620" y="230"/>
                  </a:lnTo>
                  <a:lnTo>
                    <a:pt x="1640" y="243"/>
                  </a:lnTo>
                  <a:lnTo>
                    <a:pt x="1663" y="260"/>
                  </a:lnTo>
                  <a:lnTo>
                    <a:pt x="1688" y="284"/>
                  </a:lnTo>
                  <a:lnTo>
                    <a:pt x="1709" y="312"/>
                  </a:lnTo>
                  <a:lnTo>
                    <a:pt x="1726" y="347"/>
                  </a:lnTo>
                  <a:lnTo>
                    <a:pt x="1736" y="388"/>
                  </a:lnTo>
                  <a:lnTo>
                    <a:pt x="1891" y="528"/>
                  </a:lnTo>
                  <a:lnTo>
                    <a:pt x="1849" y="898"/>
                  </a:lnTo>
                  <a:lnTo>
                    <a:pt x="1601" y="1023"/>
                  </a:lnTo>
                  <a:lnTo>
                    <a:pt x="1895" y="1110"/>
                  </a:lnTo>
                  <a:lnTo>
                    <a:pt x="1897" y="1114"/>
                  </a:lnTo>
                  <a:lnTo>
                    <a:pt x="1902" y="1125"/>
                  </a:lnTo>
                  <a:lnTo>
                    <a:pt x="1907" y="1143"/>
                  </a:lnTo>
                  <a:lnTo>
                    <a:pt x="1912" y="1166"/>
                  </a:lnTo>
                  <a:lnTo>
                    <a:pt x="1913" y="1195"/>
                  </a:lnTo>
                  <a:lnTo>
                    <a:pt x="1911" y="1229"/>
                  </a:lnTo>
                  <a:lnTo>
                    <a:pt x="1901" y="1266"/>
                  </a:lnTo>
                  <a:lnTo>
                    <a:pt x="1884" y="1307"/>
                  </a:lnTo>
                  <a:lnTo>
                    <a:pt x="1107" y="1606"/>
                  </a:lnTo>
                  <a:lnTo>
                    <a:pt x="0" y="1258"/>
                  </a:lnTo>
                  <a:lnTo>
                    <a:pt x="19" y="1217"/>
                  </a:lnTo>
                  <a:lnTo>
                    <a:pt x="188" y="1159"/>
                  </a:lnTo>
                  <a:lnTo>
                    <a:pt x="188" y="221"/>
                  </a:lnTo>
                  <a:lnTo>
                    <a:pt x="189" y="220"/>
                  </a:lnTo>
                  <a:lnTo>
                    <a:pt x="193" y="217"/>
                  </a:lnTo>
                  <a:lnTo>
                    <a:pt x="198" y="214"/>
                  </a:lnTo>
                  <a:lnTo>
                    <a:pt x="207" y="209"/>
                  </a:lnTo>
                  <a:lnTo>
                    <a:pt x="218" y="203"/>
                  </a:lnTo>
                  <a:lnTo>
                    <a:pt x="230" y="197"/>
                  </a:lnTo>
                  <a:lnTo>
                    <a:pt x="245" y="191"/>
                  </a:lnTo>
                  <a:lnTo>
                    <a:pt x="262" y="184"/>
                  </a:lnTo>
                  <a:lnTo>
                    <a:pt x="281" y="179"/>
                  </a:lnTo>
                  <a:lnTo>
                    <a:pt x="302" y="175"/>
                  </a:lnTo>
                  <a:lnTo>
                    <a:pt x="326" y="173"/>
                  </a:lnTo>
                  <a:lnTo>
                    <a:pt x="350" y="171"/>
                  </a:lnTo>
                  <a:lnTo>
                    <a:pt x="378" y="172"/>
                  </a:lnTo>
                  <a:lnTo>
                    <a:pt x="407" y="175"/>
                  </a:lnTo>
                  <a:lnTo>
                    <a:pt x="439" y="181"/>
                  </a:lnTo>
                  <a:lnTo>
                    <a:pt x="471" y="191"/>
                  </a:lnTo>
                  <a:lnTo>
                    <a:pt x="518" y="213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0" name="Freeform 808"/>
            <p:cNvSpPr>
              <a:spLocks/>
            </p:cNvSpPr>
            <p:nvPr/>
          </p:nvSpPr>
          <p:spPr bwMode="auto">
            <a:xfrm>
              <a:off x="3977" y="3278"/>
              <a:ext cx="68" cy="78"/>
            </a:xfrm>
            <a:custGeom>
              <a:avLst/>
              <a:gdLst>
                <a:gd name="T0" fmla="*/ 1 w 614"/>
                <a:gd name="T1" fmla="*/ 0 h 697"/>
                <a:gd name="T2" fmla="*/ 1 w 614"/>
                <a:gd name="T3" fmla="*/ 0 h 697"/>
                <a:gd name="T4" fmla="*/ 1 w 614"/>
                <a:gd name="T5" fmla="*/ 0 h 697"/>
                <a:gd name="T6" fmla="*/ 1 w 614"/>
                <a:gd name="T7" fmla="*/ 0 h 697"/>
                <a:gd name="T8" fmla="*/ 1 w 614"/>
                <a:gd name="T9" fmla="*/ 0 h 697"/>
                <a:gd name="T10" fmla="*/ 1 w 614"/>
                <a:gd name="T11" fmla="*/ 0 h 697"/>
                <a:gd name="T12" fmla="*/ 1 w 614"/>
                <a:gd name="T13" fmla="*/ 0 h 697"/>
                <a:gd name="T14" fmla="*/ 1 w 614"/>
                <a:gd name="T15" fmla="*/ 0 h 697"/>
                <a:gd name="T16" fmla="*/ 1 w 614"/>
                <a:gd name="T17" fmla="*/ 0 h 697"/>
                <a:gd name="T18" fmla="*/ 1 w 614"/>
                <a:gd name="T19" fmla="*/ 0 h 697"/>
                <a:gd name="T20" fmla="*/ 0 w 614"/>
                <a:gd name="T21" fmla="*/ 0 h 697"/>
                <a:gd name="T22" fmla="*/ 0 w 614"/>
                <a:gd name="T23" fmla="*/ 0 h 697"/>
                <a:gd name="T24" fmla="*/ 0 w 614"/>
                <a:gd name="T25" fmla="*/ 0 h 697"/>
                <a:gd name="T26" fmla="*/ 0 w 614"/>
                <a:gd name="T27" fmla="*/ 0 h 697"/>
                <a:gd name="T28" fmla="*/ 0 w 614"/>
                <a:gd name="T29" fmla="*/ 0 h 697"/>
                <a:gd name="T30" fmla="*/ 0 w 614"/>
                <a:gd name="T31" fmla="*/ 0 h 697"/>
                <a:gd name="T32" fmla="*/ 0 w 614"/>
                <a:gd name="T33" fmla="*/ 0 h 697"/>
                <a:gd name="T34" fmla="*/ 0 w 614"/>
                <a:gd name="T35" fmla="*/ 0 h 697"/>
                <a:gd name="T36" fmla="*/ 0 w 614"/>
                <a:gd name="T37" fmla="*/ 0 h 697"/>
                <a:gd name="T38" fmla="*/ 0 w 614"/>
                <a:gd name="T39" fmla="*/ 0 h 697"/>
                <a:gd name="T40" fmla="*/ 0 w 614"/>
                <a:gd name="T41" fmla="*/ 0 h 697"/>
                <a:gd name="T42" fmla="*/ 0 w 614"/>
                <a:gd name="T43" fmla="*/ 0 h 697"/>
                <a:gd name="T44" fmla="*/ 0 w 614"/>
                <a:gd name="T45" fmla="*/ 1 h 697"/>
                <a:gd name="T46" fmla="*/ 0 w 614"/>
                <a:gd name="T47" fmla="*/ 1 h 697"/>
                <a:gd name="T48" fmla="*/ 0 w 614"/>
                <a:gd name="T49" fmla="*/ 1 h 697"/>
                <a:gd name="T50" fmla="*/ 0 w 614"/>
                <a:gd name="T51" fmla="*/ 1 h 697"/>
                <a:gd name="T52" fmla="*/ 0 w 614"/>
                <a:gd name="T53" fmla="*/ 1 h 697"/>
                <a:gd name="T54" fmla="*/ 0 w 614"/>
                <a:gd name="T55" fmla="*/ 1 h 697"/>
                <a:gd name="T56" fmla="*/ 0 w 614"/>
                <a:gd name="T57" fmla="*/ 1 h 697"/>
                <a:gd name="T58" fmla="*/ 0 w 614"/>
                <a:gd name="T59" fmla="*/ 1 h 697"/>
                <a:gd name="T60" fmla="*/ 0 w 614"/>
                <a:gd name="T61" fmla="*/ 1 h 697"/>
                <a:gd name="T62" fmla="*/ 0 w 614"/>
                <a:gd name="T63" fmla="*/ 1 h 697"/>
                <a:gd name="T64" fmla="*/ 0 w 614"/>
                <a:gd name="T65" fmla="*/ 1 h 697"/>
                <a:gd name="T66" fmla="*/ 0 w 614"/>
                <a:gd name="T67" fmla="*/ 1 h 697"/>
                <a:gd name="T68" fmla="*/ 0 w 614"/>
                <a:gd name="T69" fmla="*/ 1 h 697"/>
                <a:gd name="T70" fmla="*/ 0 w 614"/>
                <a:gd name="T71" fmla="*/ 1 h 697"/>
                <a:gd name="T72" fmla="*/ 1 w 614"/>
                <a:gd name="T73" fmla="*/ 1 h 697"/>
                <a:gd name="T74" fmla="*/ 1 w 614"/>
                <a:gd name="T75" fmla="*/ 1 h 697"/>
                <a:gd name="T76" fmla="*/ 1 w 614"/>
                <a:gd name="T77" fmla="*/ 1 h 697"/>
                <a:gd name="T78" fmla="*/ 1 w 614"/>
                <a:gd name="T79" fmla="*/ 1 h 697"/>
                <a:gd name="T80" fmla="*/ 1 w 614"/>
                <a:gd name="T81" fmla="*/ 1 h 697"/>
                <a:gd name="T82" fmla="*/ 1 w 614"/>
                <a:gd name="T83" fmla="*/ 1 h 697"/>
                <a:gd name="T84" fmla="*/ 1 w 614"/>
                <a:gd name="T85" fmla="*/ 1 h 697"/>
                <a:gd name="T86" fmla="*/ 1 w 614"/>
                <a:gd name="T87" fmla="*/ 1 h 697"/>
                <a:gd name="T88" fmla="*/ 1 w 614"/>
                <a:gd name="T89" fmla="*/ 1 h 697"/>
                <a:gd name="T90" fmla="*/ 1 w 614"/>
                <a:gd name="T91" fmla="*/ 0 h 697"/>
                <a:gd name="T92" fmla="*/ 1 w 614"/>
                <a:gd name="T93" fmla="*/ 0 h 697"/>
                <a:gd name="T94" fmla="*/ 1 w 614"/>
                <a:gd name="T95" fmla="*/ 0 h 697"/>
                <a:gd name="T96" fmla="*/ 1 w 614"/>
                <a:gd name="T97" fmla="*/ 0 h 697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614"/>
                <a:gd name="T148" fmla="*/ 0 h 697"/>
                <a:gd name="T149" fmla="*/ 614 w 614"/>
                <a:gd name="T150" fmla="*/ 697 h 697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614" h="697">
                  <a:moveTo>
                    <a:pt x="609" y="26"/>
                  </a:moveTo>
                  <a:lnTo>
                    <a:pt x="606" y="25"/>
                  </a:lnTo>
                  <a:lnTo>
                    <a:pt x="596" y="23"/>
                  </a:lnTo>
                  <a:lnTo>
                    <a:pt x="581" y="18"/>
                  </a:lnTo>
                  <a:lnTo>
                    <a:pt x="559" y="14"/>
                  </a:lnTo>
                  <a:lnTo>
                    <a:pt x="534" y="10"/>
                  </a:lnTo>
                  <a:lnTo>
                    <a:pt x="503" y="6"/>
                  </a:lnTo>
                  <a:lnTo>
                    <a:pt x="469" y="3"/>
                  </a:lnTo>
                  <a:lnTo>
                    <a:pt x="430" y="1"/>
                  </a:lnTo>
                  <a:lnTo>
                    <a:pt x="388" y="0"/>
                  </a:lnTo>
                  <a:lnTo>
                    <a:pt x="344" y="2"/>
                  </a:lnTo>
                  <a:lnTo>
                    <a:pt x="297" y="6"/>
                  </a:lnTo>
                  <a:lnTo>
                    <a:pt x="247" y="14"/>
                  </a:lnTo>
                  <a:lnTo>
                    <a:pt x="197" y="25"/>
                  </a:lnTo>
                  <a:lnTo>
                    <a:pt x="145" y="40"/>
                  </a:lnTo>
                  <a:lnTo>
                    <a:pt x="92" y="58"/>
                  </a:lnTo>
                  <a:lnTo>
                    <a:pt x="39" y="83"/>
                  </a:lnTo>
                  <a:lnTo>
                    <a:pt x="35" y="96"/>
                  </a:lnTo>
                  <a:lnTo>
                    <a:pt x="26" y="134"/>
                  </a:lnTo>
                  <a:lnTo>
                    <a:pt x="15" y="192"/>
                  </a:lnTo>
                  <a:lnTo>
                    <a:pt x="5" y="268"/>
                  </a:lnTo>
                  <a:lnTo>
                    <a:pt x="0" y="358"/>
                  </a:lnTo>
                  <a:lnTo>
                    <a:pt x="4" y="459"/>
                  </a:lnTo>
                  <a:lnTo>
                    <a:pt x="19" y="568"/>
                  </a:lnTo>
                  <a:lnTo>
                    <a:pt x="50" y="679"/>
                  </a:lnTo>
                  <a:lnTo>
                    <a:pt x="54" y="679"/>
                  </a:lnTo>
                  <a:lnTo>
                    <a:pt x="62" y="678"/>
                  </a:lnTo>
                  <a:lnTo>
                    <a:pt x="75" y="676"/>
                  </a:lnTo>
                  <a:lnTo>
                    <a:pt x="93" y="675"/>
                  </a:lnTo>
                  <a:lnTo>
                    <a:pt x="117" y="673"/>
                  </a:lnTo>
                  <a:lnTo>
                    <a:pt x="144" y="671"/>
                  </a:lnTo>
                  <a:lnTo>
                    <a:pt x="177" y="670"/>
                  </a:lnTo>
                  <a:lnTo>
                    <a:pt x="212" y="669"/>
                  </a:lnTo>
                  <a:lnTo>
                    <a:pt x="252" y="668"/>
                  </a:lnTo>
                  <a:lnTo>
                    <a:pt x="295" y="669"/>
                  </a:lnTo>
                  <a:lnTo>
                    <a:pt x="342" y="670"/>
                  </a:lnTo>
                  <a:lnTo>
                    <a:pt x="391" y="672"/>
                  </a:lnTo>
                  <a:lnTo>
                    <a:pt x="443" y="676"/>
                  </a:lnTo>
                  <a:lnTo>
                    <a:pt x="498" y="681"/>
                  </a:lnTo>
                  <a:lnTo>
                    <a:pt x="555" y="688"/>
                  </a:lnTo>
                  <a:lnTo>
                    <a:pt x="614" y="697"/>
                  </a:lnTo>
                  <a:lnTo>
                    <a:pt x="611" y="676"/>
                  </a:lnTo>
                  <a:lnTo>
                    <a:pt x="605" y="621"/>
                  </a:lnTo>
                  <a:lnTo>
                    <a:pt x="596" y="538"/>
                  </a:lnTo>
                  <a:lnTo>
                    <a:pt x="589" y="438"/>
                  </a:lnTo>
                  <a:lnTo>
                    <a:pt x="584" y="327"/>
                  </a:lnTo>
                  <a:lnTo>
                    <a:pt x="584" y="217"/>
                  </a:lnTo>
                  <a:lnTo>
                    <a:pt x="592" y="114"/>
                  </a:lnTo>
                  <a:lnTo>
                    <a:pt x="609" y="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1" name="Freeform 809"/>
            <p:cNvSpPr>
              <a:spLocks/>
            </p:cNvSpPr>
            <p:nvPr/>
          </p:nvSpPr>
          <p:spPr bwMode="auto">
            <a:xfrm>
              <a:off x="3984" y="3299"/>
              <a:ext cx="113" cy="77"/>
            </a:xfrm>
            <a:custGeom>
              <a:avLst/>
              <a:gdLst>
                <a:gd name="T0" fmla="*/ 0 w 1014"/>
                <a:gd name="T1" fmla="*/ 1 h 693"/>
                <a:gd name="T2" fmla="*/ 0 w 1014"/>
                <a:gd name="T3" fmla="*/ 1 h 693"/>
                <a:gd name="T4" fmla="*/ 1 w 1014"/>
                <a:gd name="T5" fmla="*/ 1 h 693"/>
                <a:gd name="T6" fmla="*/ 1 w 1014"/>
                <a:gd name="T7" fmla="*/ 1 h 693"/>
                <a:gd name="T8" fmla="*/ 1 w 1014"/>
                <a:gd name="T9" fmla="*/ 1 h 693"/>
                <a:gd name="T10" fmla="*/ 1 w 1014"/>
                <a:gd name="T11" fmla="*/ 1 h 693"/>
                <a:gd name="T12" fmla="*/ 1 w 1014"/>
                <a:gd name="T13" fmla="*/ 1 h 693"/>
                <a:gd name="T14" fmla="*/ 1 w 1014"/>
                <a:gd name="T15" fmla="*/ 1 h 693"/>
                <a:gd name="T16" fmla="*/ 1 w 1014"/>
                <a:gd name="T17" fmla="*/ 1 h 693"/>
                <a:gd name="T18" fmla="*/ 1 w 1014"/>
                <a:gd name="T19" fmla="*/ 1 h 693"/>
                <a:gd name="T20" fmla="*/ 1 w 1014"/>
                <a:gd name="T21" fmla="*/ 1 h 693"/>
                <a:gd name="T22" fmla="*/ 1 w 1014"/>
                <a:gd name="T23" fmla="*/ 1 h 693"/>
                <a:gd name="T24" fmla="*/ 1 w 1014"/>
                <a:gd name="T25" fmla="*/ 1 h 693"/>
                <a:gd name="T26" fmla="*/ 1 w 1014"/>
                <a:gd name="T27" fmla="*/ 1 h 693"/>
                <a:gd name="T28" fmla="*/ 1 w 1014"/>
                <a:gd name="T29" fmla="*/ 0 h 693"/>
                <a:gd name="T30" fmla="*/ 1 w 1014"/>
                <a:gd name="T31" fmla="*/ 0 h 693"/>
                <a:gd name="T32" fmla="*/ 1 w 1014"/>
                <a:gd name="T33" fmla="*/ 0 h 693"/>
                <a:gd name="T34" fmla="*/ 1 w 1014"/>
                <a:gd name="T35" fmla="*/ 0 h 693"/>
                <a:gd name="T36" fmla="*/ 1 w 1014"/>
                <a:gd name="T37" fmla="*/ 0 h 693"/>
                <a:gd name="T38" fmla="*/ 1 w 1014"/>
                <a:gd name="T39" fmla="*/ 0 h 693"/>
                <a:gd name="T40" fmla="*/ 1 w 1014"/>
                <a:gd name="T41" fmla="*/ 0 h 693"/>
                <a:gd name="T42" fmla="*/ 1 w 1014"/>
                <a:gd name="T43" fmla="*/ 0 h 693"/>
                <a:gd name="T44" fmla="*/ 1 w 1014"/>
                <a:gd name="T45" fmla="*/ 0 h 693"/>
                <a:gd name="T46" fmla="*/ 1 w 1014"/>
                <a:gd name="T47" fmla="*/ 0 h 693"/>
                <a:gd name="T48" fmla="*/ 1 w 1014"/>
                <a:gd name="T49" fmla="*/ 0 h 693"/>
                <a:gd name="T50" fmla="*/ 1 w 1014"/>
                <a:gd name="T51" fmla="*/ 0 h 693"/>
                <a:gd name="T52" fmla="*/ 1 w 1014"/>
                <a:gd name="T53" fmla="*/ 0 h 693"/>
                <a:gd name="T54" fmla="*/ 1 w 1014"/>
                <a:gd name="T55" fmla="*/ 0 h 693"/>
                <a:gd name="T56" fmla="*/ 1 w 1014"/>
                <a:gd name="T57" fmla="*/ 0 h 693"/>
                <a:gd name="T58" fmla="*/ 1 w 1014"/>
                <a:gd name="T59" fmla="*/ 0 h 693"/>
                <a:gd name="T60" fmla="*/ 1 w 1014"/>
                <a:gd name="T61" fmla="*/ 0 h 693"/>
                <a:gd name="T62" fmla="*/ 1 w 1014"/>
                <a:gd name="T63" fmla="*/ 0 h 693"/>
                <a:gd name="T64" fmla="*/ 1 w 1014"/>
                <a:gd name="T65" fmla="*/ 0 h 693"/>
                <a:gd name="T66" fmla="*/ 1 w 1014"/>
                <a:gd name="T67" fmla="*/ 1 h 693"/>
                <a:gd name="T68" fmla="*/ 1 w 1014"/>
                <a:gd name="T69" fmla="*/ 1 h 693"/>
                <a:gd name="T70" fmla="*/ 1 w 1014"/>
                <a:gd name="T71" fmla="*/ 1 h 693"/>
                <a:gd name="T72" fmla="*/ 1 w 1014"/>
                <a:gd name="T73" fmla="*/ 1 h 693"/>
                <a:gd name="T74" fmla="*/ 1 w 1014"/>
                <a:gd name="T75" fmla="*/ 1 h 693"/>
                <a:gd name="T76" fmla="*/ 1 w 1014"/>
                <a:gd name="T77" fmla="*/ 1 h 693"/>
                <a:gd name="T78" fmla="*/ 1 w 1014"/>
                <a:gd name="T79" fmla="*/ 1 h 693"/>
                <a:gd name="T80" fmla="*/ 1 w 1014"/>
                <a:gd name="T81" fmla="*/ 1 h 693"/>
                <a:gd name="T82" fmla="*/ 1 w 1014"/>
                <a:gd name="T83" fmla="*/ 1 h 693"/>
                <a:gd name="T84" fmla="*/ 1 w 1014"/>
                <a:gd name="T85" fmla="*/ 1 h 693"/>
                <a:gd name="T86" fmla="*/ 1 w 1014"/>
                <a:gd name="T87" fmla="*/ 1 h 693"/>
                <a:gd name="T88" fmla="*/ 1 w 1014"/>
                <a:gd name="T89" fmla="*/ 1 h 693"/>
                <a:gd name="T90" fmla="*/ 1 w 1014"/>
                <a:gd name="T91" fmla="*/ 1 h 693"/>
                <a:gd name="T92" fmla="*/ 1 w 1014"/>
                <a:gd name="T93" fmla="*/ 1 h 693"/>
                <a:gd name="T94" fmla="*/ 1 w 1014"/>
                <a:gd name="T95" fmla="*/ 1 h 693"/>
                <a:gd name="T96" fmla="*/ 1 w 1014"/>
                <a:gd name="T97" fmla="*/ 1 h 693"/>
                <a:gd name="T98" fmla="*/ 1 w 1014"/>
                <a:gd name="T99" fmla="*/ 1 h 693"/>
                <a:gd name="T100" fmla="*/ 1 w 1014"/>
                <a:gd name="T101" fmla="*/ 1 h 693"/>
                <a:gd name="T102" fmla="*/ 1 w 1014"/>
                <a:gd name="T103" fmla="*/ 1 h 693"/>
                <a:gd name="T104" fmla="*/ 0 w 1014"/>
                <a:gd name="T105" fmla="*/ 1 h 693"/>
                <a:gd name="T106" fmla="*/ 0 w 1014"/>
                <a:gd name="T107" fmla="*/ 1 h 69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w 1014"/>
                <a:gd name="T163" fmla="*/ 0 h 693"/>
                <a:gd name="T164" fmla="*/ 1014 w 1014"/>
                <a:gd name="T165" fmla="*/ 693 h 693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T162" t="T163" r="T164" b="T165"/>
              <a:pathLst>
                <a:path w="1014" h="693">
                  <a:moveTo>
                    <a:pt x="6" y="523"/>
                  </a:moveTo>
                  <a:lnTo>
                    <a:pt x="0" y="608"/>
                  </a:lnTo>
                  <a:lnTo>
                    <a:pt x="660" y="693"/>
                  </a:lnTo>
                  <a:lnTo>
                    <a:pt x="665" y="691"/>
                  </a:lnTo>
                  <a:lnTo>
                    <a:pt x="679" y="683"/>
                  </a:lnTo>
                  <a:lnTo>
                    <a:pt x="700" y="672"/>
                  </a:lnTo>
                  <a:lnTo>
                    <a:pt x="726" y="657"/>
                  </a:lnTo>
                  <a:lnTo>
                    <a:pt x="758" y="636"/>
                  </a:lnTo>
                  <a:lnTo>
                    <a:pt x="793" y="611"/>
                  </a:lnTo>
                  <a:lnTo>
                    <a:pt x="829" y="581"/>
                  </a:lnTo>
                  <a:lnTo>
                    <a:pt x="866" y="546"/>
                  </a:lnTo>
                  <a:lnTo>
                    <a:pt x="902" y="508"/>
                  </a:lnTo>
                  <a:lnTo>
                    <a:pt x="935" y="465"/>
                  </a:lnTo>
                  <a:lnTo>
                    <a:pt x="964" y="416"/>
                  </a:lnTo>
                  <a:lnTo>
                    <a:pt x="987" y="362"/>
                  </a:lnTo>
                  <a:lnTo>
                    <a:pt x="1004" y="305"/>
                  </a:lnTo>
                  <a:lnTo>
                    <a:pt x="1014" y="242"/>
                  </a:lnTo>
                  <a:lnTo>
                    <a:pt x="1012" y="175"/>
                  </a:lnTo>
                  <a:lnTo>
                    <a:pt x="1000" y="103"/>
                  </a:lnTo>
                  <a:lnTo>
                    <a:pt x="998" y="98"/>
                  </a:lnTo>
                  <a:lnTo>
                    <a:pt x="992" y="87"/>
                  </a:lnTo>
                  <a:lnTo>
                    <a:pt x="981" y="72"/>
                  </a:lnTo>
                  <a:lnTo>
                    <a:pt x="967" y="53"/>
                  </a:lnTo>
                  <a:lnTo>
                    <a:pt x="948" y="35"/>
                  </a:lnTo>
                  <a:lnTo>
                    <a:pt x="926" y="19"/>
                  </a:lnTo>
                  <a:lnTo>
                    <a:pt x="900" y="6"/>
                  </a:lnTo>
                  <a:lnTo>
                    <a:pt x="870" y="0"/>
                  </a:lnTo>
                  <a:lnTo>
                    <a:pt x="874" y="12"/>
                  </a:lnTo>
                  <a:lnTo>
                    <a:pt x="884" y="41"/>
                  </a:lnTo>
                  <a:lnTo>
                    <a:pt x="896" y="89"/>
                  </a:lnTo>
                  <a:lnTo>
                    <a:pt x="907" y="151"/>
                  </a:lnTo>
                  <a:lnTo>
                    <a:pt x="910" y="225"/>
                  </a:lnTo>
                  <a:lnTo>
                    <a:pt x="902" y="307"/>
                  </a:lnTo>
                  <a:lnTo>
                    <a:pt x="878" y="396"/>
                  </a:lnTo>
                  <a:lnTo>
                    <a:pt x="836" y="489"/>
                  </a:lnTo>
                  <a:lnTo>
                    <a:pt x="835" y="490"/>
                  </a:lnTo>
                  <a:lnTo>
                    <a:pt x="831" y="493"/>
                  </a:lnTo>
                  <a:lnTo>
                    <a:pt x="825" y="498"/>
                  </a:lnTo>
                  <a:lnTo>
                    <a:pt x="816" y="506"/>
                  </a:lnTo>
                  <a:lnTo>
                    <a:pt x="805" y="513"/>
                  </a:lnTo>
                  <a:lnTo>
                    <a:pt x="792" y="521"/>
                  </a:lnTo>
                  <a:lnTo>
                    <a:pt x="775" y="529"/>
                  </a:lnTo>
                  <a:lnTo>
                    <a:pt x="757" y="537"/>
                  </a:lnTo>
                  <a:lnTo>
                    <a:pt x="737" y="544"/>
                  </a:lnTo>
                  <a:lnTo>
                    <a:pt x="713" y="552"/>
                  </a:lnTo>
                  <a:lnTo>
                    <a:pt x="688" y="557"/>
                  </a:lnTo>
                  <a:lnTo>
                    <a:pt x="659" y="561"/>
                  </a:lnTo>
                  <a:lnTo>
                    <a:pt x="630" y="562"/>
                  </a:lnTo>
                  <a:lnTo>
                    <a:pt x="597" y="561"/>
                  </a:lnTo>
                  <a:lnTo>
                    <a:pt x="562" y="558"/>
                  </a:lnTo>
                  <a:lnTo>
                    <a:pt x="525" y="551"/>
                  </a:lnTo>
                  <a:lnTo>
                    <a:pt x="525" y="642"/>
                  </a:lnTo>
                  <a:lnTo>
                    <a:pt x="23" y="590"/>
                  </a:lnTo>
                  <a:lnTo>
                    <a:pt x="6" y="52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2" name="Freeform 810"/>
            <p:cNvSpPr>
              <a:spLocks/>
            </p:cNvSpPr>
            <p:nvPr/>
          </p:nvSpPr>
          <p:spPr bwMode="auto">
            <a:xfrm>
              <a:off x="3970" y="3375"/>
              <a:ext cx="83" cy="27"/>
            </a:xfrm>
            <a:custGeom>
              <a:avLst/>
              <a:gdLst>
                <a:gd name="T0" fmla="*/ 1 w 745"/>
                <a:gd name="T1" fmla="*/ 0 h 240"/>
                <a:gd name="T2" fmla="*/ 0 w 745"/>
                <a:gd name="T3" fmla="*/ 0 h 240"/>
                <a:gd name="T4" fmla="*/ 0 w 745"/>
                <a:gd name="T5" fmla="*/ 0 h 240"/>
                <a:gd name="T6" fmla="*/ 1 w 745"/>
                <a:gd name="T7" fmla="*/ 0 h 240"/>
                <a:gd name="T8" fmla="*/ 1 w 745"/>
                <a:gd name="T9" fmla="*/ 0 h 24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745"/>
                <a:gd name="T16" fmla="*/ 0 h 240"/>
                <a:gd name="T17" fmla="*/ 745 w 745"/>
                <a:gd name="T18" fmla="*/ 240 h 24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745" h="240">
                  <a:moveTo>
                    <a:pt x="745" y="86"/>
                  </a:moveTo>
                  <a:lnTo>
                    <a:pt x="11" y="0"/>
                  </a:lnTo>
                  <a:lnTo>
                    <a:pt x="0" y="86"/>
                  </a:lnTo>
                  <a:lnTo>
                    <a:pt x="722" y="240"/>
                  </a:lnTo>
                  <a:lnTo>
                    <a:pt x="745" y="8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3" name="Freeform 811"/>
            <p:cNvSpPr>
              <a:spLocks/>
            </p:cNvSpPr>
            <p:nvPr/>
          </p:nvSpPr>
          <p:spPr bwMode="auto">
            <a:xfrm>
              <a:off x="4011" y="3384"/>
              <a:ext cx="36" cy="12"/>
            </a:xfrm>
            <a:custGeom>
              <a:avLst/>
              <a:gdLst>
                <a:gd name="T0" fmla="*/ 0 w 319"/>
                <a:gd name="T1" fmla="*/ 0 h 109"/>
                <a:gd name="T2" fmla="*/ 0 w 319"/>
                <a:gd name="T3" fmla="*/ 0 h 109"/>
                <a:gd name="T4" fmla="*/ 0 w 319"/>
                <a:gd name="T5" fmla="*/ 0 h 109"/>
                <a:gd name="T6" fmla="*/ 0 w 319"/>
                <a:gd name="T7" fmla="*/ 0 h 109"/>
                <a:gd name="T8" fmla="*/ 0 w 319"/>
                <a:gd name="T9" fmla="*/ 0 h 10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19"/>
                <a:gd name="T16" fmla="*/ 0 h 109"/>
                <a:gd name="T17" fmla="*/ 319 w 319"/>
                <a:gd name="T18" fmla="*/ 109 h 10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19" h="109">
                  <a:moveTo>
                    <a:pt x="319" y="47"/>
                  </a:moveTo>
                  <a:lnTo>
                    <a:pt x="4" y="0"/>
                  </a:lnTo>
                  <a:lnTo>
                    <a:pt x="0" y="45"/>
                  </a:lnTo>
                  <a:lnTo>
                    <a:pt x="309" y="109"/>
                  </a:lnTo>
                  <a:lnTo>
                    <a:pt x="319" y="4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4" name="Freeform 812"/>
            <p:cNvSpPr>
              <a:spLocks/>
            </p:cNvSpPr>
            <p:nvPr/>
          </p:nvSpPr>
          <p:spPr bwMode="auto">
            <a:xfrm>
              <a:off x="3975" y="3378"/>
              <a:ext cx="24" cy="9"/>
            </a:xfrm>
            <a:custGeom>
              <a:avLst/>
              <a:gdLst>
                <a:gd name="T0" fmla="*/ 0 w 213"/>
                <a:gd name="T1" fmla="*/ 0 h 81"/>
                <a:gd name="T2" fmla="*/ 0 w 213"/>
                <a:gd name="T3" fmla="*/ 0 h 81"/>
                <a:gd name="T4" fmla="*/ 0 w 213"/>
                <a:gd name="T5" fmla="*/ 0 h 81"/>
                <a:gd name="T6" fmla="*/ 0 w 213"/>
                <a:gd name="T7" fmla="*/ 0 h 81"/>
                <a:gd name="T8" fmla="*/ 0 w 213"/>
                <a:gd name="T9" fmla="*/ 0 h 8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213"/>
                <a:gd name="T16" fmla="*/ 0 h 81"/>
                <a:gd name="T17" fmla="*/ 213 w 213"/>
                <a:gd name="T18" fmla="*/ 81 h 8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213" h="81">
                  <a:moveTo>
                    <a:pt x="213" y="37"/>
                  </a:moveTo>
                  <a:lnTo>
                    <a:pt x="0" y="0"/>
                  </a:lnTo>
                  <a:lnTo>
                    <a:pt x="2" y="39"/>
                  </a:lnTo>
                  <a:lnTo>
                    <a:pt x="206" y="81"/>
                  </a:lnTo>
                  <a:lnTo>
                    <a:pt x="213" y="3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5" name="Freeform 813"/>
            <p:cNvSpPr>
              <a:spLocks/>
            </p:cNvSpPr>
            <p:nvPr/>
          </p:nvSpPr>
          <p:spPr bwMode="auto">
            <a:xfrm>
              <a:off x="3916" y="3386"/>
              <a:ext cx="139" cy="47"/>
            </a:xfrm>
            <a:custGeom>
              <a:avLst/>
              <a:gdLst>
                <a:gd name="T0" fmla="*/ 0 w 1254"/>
                <a:gd name="T1" fmla="*/ 0 h 415"/>
                <a:gd name="T2" fmla="*/ 0 w 1254"/>
                <a:gd name="T3" fmla="*/ 0 h 415"/>
                <a:gd name="T4" fmla="*/ 0 w 1254"/>
                <a:gd name="T5" fmla="*/ 0 h 415"/>
                <a:gd name="T6" fmla="*/ 0 w 1254"/>
                <a:gd name="T7" fmla="*/ 0 h 415"/>
                <a:gd name="T8" fmla="*/ 0 w 1254"/>
                <a:gd name="T9" fmla="*/ 0 h 415"/>
                <a:gd name="T10" fmla="*/ 0 w 1254"/>
                <a:gd name="T11" fmla="*/ 0 h 415"/>
                <a:gd name="T12" fmla="*/ 0 w 1254"/>
                <a:gd name="T13" fmla="*/ 0 h 415"/>
                <a:gd name="T14" fmla="*/ 0 w 1254"/>
                <a:gd name="T15" fmla="*/ 0 h 415"/>
                <a:gd name="T16" fmla="*/ 0 w 1254"/>
                <a:gd name="T17" fmla="*/ 0 h 415"/>
                <a:gd name="T18" fmla="*/ 0 w 1254"/>
                <a:gd name="T19" fmla="*/ 0 h 415"/>
                <a:gd name="T20" fmla="*/ 0 w 1254"/>
                <a:gd name="T21" fmla="*/ 0 h 415"/>
                <a:gd name="T22" fmla="*/ 0 w 1254"/>
                <a:gd name="T23" fmla="*/ 0 h 415"/>
                <a:gd name="T24" fmla="*/ 0 w 1254"/>
                <a:gd name="T25" fmla="*/ 0 h 415"/>
                <a:gd name="T26" fmla="*/ 0 w 1254"/>
                <a:gd name="T27" fmla="*/ 0 h 415"/>
                <a:gd name="T28" fmla="*/ 0 w 1254"/>
                <a:gd name="T29" fmla="*/ 0 h 415"/>
                <a:gd name="T30" fmla="*/ 0 w 1254"/>
                <a:gd name="T31" fmla="*/ 0 h 415"/>
                <a:gd name="T32" fmla="*/ 0 w 1254"/>
                <a:gd name="T33" fmla="*/ 0 h 415"/>
                <a:gd name="T34" fmla="*/ 2 w 1254"/>
                <a:gd name="T35" fmla="*/ 0 h 415"/>
                <a:gd name="T36" fmla="*/ 2 w 1254"/>
                <a:gd name="T37" fmla="*/ 0 h 415"/>
                <a:gd name="T38" fmla="*/ 2 w 1254"/>
                <a:gd name="T39" fmla="*/ 0 h 415"/>
                <a:gd name="T40" fmla="*/ 2 w 1254"/>
                <a:gd name="T41" fmla="*/ 0 h 415"/>
                <a:gd name="T42" fmla="*/ 2 w 1254"/>
                <a:gd name="T43" fmla="*/ 0 h 415"/>
                <a:gd name="T44" fmla="*/ 2 w 1254"/>
                <a:gd name="T45" fmla="*/ 0 h 415"/>
                <a:gd name="T46" fmla="*/ 2 w 1254"/>
                <a:gd name="T47" fmla="*/ 0 h 415"/>
                <a:gd name="T48" fmla="*/ 2 w 1254"/>
                <a:gd name="T49" fmla="*/ 0 h 415"/>
                <a:gd name="T50" fmla="*/ 2 w 1254"/>
                <a:gd name="T51" fmla="*/ 0 h 415"/>
                <a:gd name="T52" fmla="*/ 2 w 1254"/>
                <a:gd name="T53" fmla="*/ 0 h 415"/>
                <a:gd name="T54" fmla="*/ 2 w 1254"/>
                <a:gd name="T55" fmla="*/ 0 h 415"/>
                <a:gd name="T56" fmla="*/ 1 w 1254"/>
                <a:gd name="T57" fmla="*/ 0 h 415"/>
                <a:gd name="T58" fmla="*/ 1 w 1254"/>
                <a:gd name="T59" fmla="*/ 1 h 415"/>
                <a:gd name="T60" fmla="*/ 1 w 1254"/>
                <a:gd name="T61" fmla="*/ 1 h 415"/>
                <a:gd name="T62" fmla="*/ 1 w 1254"/>
                <a:gd name="T63" fmla="*/ 1 h 415"/>
                <a:gd name="T64" fmla="*/ 1 w 1254"/>
                <a:gd name="T65" fmla="*/ 1 h 415"/>
                <a:gd name="T66" fmla="*/ 1 w 1254"/>
                <a:gd name="T67" fmla="*/ 1 h 415"/>
                <a:gd name="T68" fmla="*/ 0 w 1254"/>
                <a:gd name="T69" fmla="*/ 0 h 415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254"/>
                <a:gd name="T106" fmla="*/ 0 h 415"/>
                <a:gd name="T107" fmla="*/ 1254 w 1254"/>
                <a:gd name="T108" fmla="*/ 415 h 415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254" h="415">
                  <a:moveTo>
                    <a:pt x="0" y="124"/>
                  </a:moveTo>
                  <a:lnTo>
                    <a:pt x="3" y="124"/>
                  </a:lnTo>
                  <a:lnTo>
                    <a:pt x="10" y="122"/>
                  </a:lnTo>
                  <a:lnTo>
                    <a:pt x="23" y="120"/>
                  </a:lnTo>
                  <a:lnTo>
                    <a:pt x="40" y="117"/>
                  </a:lnTo>
                  <a:lnTo>
                    <a:pt x="59" y="114"/>
                  </a:lnTo>
                  <a:lnTo>
                    <a:pt x="81" y="109"/>
                  </a:lnTo>
                  <a:lnTo>
                    <a:pt x="107" y="103"/>
                  </a:lnTo>
                  <a:lnTo>
                    <a:pt x="133" y="96"/>
                  </a:lnTo>
                  <a:lnTo>
                    <a:pt x="161" y="89"/>
                  </a:lnTo>
                  <a:lnTo>
                    <a:pt x="188" y="79"/>
                  </a:lnTo>
                  <a:lnTo>
                    <a:pt x="216" y="69"/>
                  </a:lnTo>
                  <a:lnTo>
                    <a:pt x="243" y="58"/>
                  </a:lnTo>
                  <a:lnTo>
                    <a:pt x="270" y="45"/>
                  </a:lnTo>
                  <a:lnTo>
                    <a:pt x="293" y="31"/>
                  </a:lnTo>
                  <a:lnTo>
                    <a:pt x="316" y="16"/>
                  </a:lnTo>
                  <a:lnTo>
                    <a:pt x="334" y="0"/>
                  </a:lnTo>
                  <a:lnTo>
                    <a:pt x="1254" y="210"/>
                  </a:lnTo>
                  <a:lnTo>
                    <a:pt x="1252" y="212"/>
                  </a:lnTo>
                  <a:lnTo>
                    <a:pt x="1247" y="218"/>
                  </a:lnTo>
                  <a:lnTo>
                    <a:pt x="1239" y="226"/>
                  </a:lnTo>
                  <a:lnTo>
                    <a:pt x="1227" y="236"/>
                  </a:lnTo>
                  <a:lnTo>
                    <a:pt x="1213" y="248"/>
                  </a:lnTo>
                  <a:lnTo>
                    <a:pt x="1197" y="263"/>
                  </a:lnTo>
                  <a:lnTo>
                    <a:pt x="1180" y="279"/>
                  </a:lnTo>
                  <a:lnTo>
                    <a:pt x="1159" y="295"/>
                  </a:lnTo>
                  <a:lnTo>
                    <a:pt x="1138" y="313"/>
                  </a:lnTo>
                  <a:lnTo>
                    <a:pt x="1116" y="330"/>
                  </a:lnTo>
                  <a:lnTo>
                    <a:pt x="1092" y="347"/>
                  </a:lnTo>
                  <a:lnTo>
                    <a:pt x="1068" y="364"/>
                  </a:lnTo>
                  <a:lnTo>
                    <a:pt x="1043" y="379"/>
                  </a:lnTo>
                  <a:lnTo>
                    <a:pt x="1019" y="392"/>
                  </a:lnTo>
                  <a:lnTo>
                    <a:pt x="994" y="405"/>
                  </a:lnTo>
                  <a:lnTo>
                    <a:pt x="971" y="415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6" name="Freeform 814"/>
            <p:cNvSpPr>
              <a:spLocks/>
            </p:cNvSpPr>
            <p:nvPr/>
          </p:nvSpPr>
          <p:spPr bwMode="auto">
            <a:xfrm>
              <a:off x="4055" y="3381"/>
              <a:ext cx="49" cy="22"/>
            </a:xfrm>
            <a:custGeom>
              <a:avLst/>
              <a:gdLst>
                <a:gd name="T0" fmla="*/ 0 w 447"/>
                <a:gd name="T1" fmla="*/ 0 h 198"/>
                <a:gd name="T2" fmla="*/ 1 w 447"/>
                <a:gd name="T3" fmla="*/ 0 h 198"/>
                <a:gd name="T4" fmla="*/ 0 w 447"/>
                <a:gd name="T5" fmla="*/ 0 h 198"/>
                <a:gd name="T6" fmla="*/ 0 w 447"/>
                <a:gd name="T7" fmla="*/ 0 h 198"/>
                <a:gd name="T8" fmla="*/ 0 w 447"/>
                <a:gd name="T9" fmla="*/ 0 h 198"/>
                <a:gd name="T10" fmla="*/ 0 w 447"/>
                <a:gd name="T11" fmla="*/ 0 h 19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w 447"/>
                <a:gd name="T19" fmla="*/ 0 h 198"/>
                <a:gd name="T20" fmla="*/ 447 w 447"/>
                <a:gd name="T21" fmla="*/ 198 h 198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447" h="198">
                  <a:moveTo>
                    <a:pt x="45" y="198"/>
                  </a:moveTo>
                  <a:lnTo>
                    <a:pt x="447" y="79"/>
                  </a:lnTo>
                  <a:lnTo>
                    <a:pt x="203" y="0"/>
                  </a:lnTo>
                  <a:lnTo>
                    <a:pt x="5" y="22"/>
                  </a:lnTo>
                  <a:lnTo>
                    <a:pt x="0" y="187"/>
                  </a:lnTo>
                  <a:lnTo>
                    <a:pt x="45" y="19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7" name="Freeform 815"/>
            <p:cNvSpPr>
              <a:spLocks/>
            </p:cNvSpPr>
            <p:nvPr/>
          </p:nvSpPr>
          <p:spPr bwMode="auto">
            <a:xfrm>
              <a:off x="3926" y="3287"/>
              <a:ext cx="27" cy="105"/>
            </a:xfrm>
            <a:custGeom>
              <a:avLst/>
              <a:gdLst>
                <a:gd name="T0" fmla="*/ 0 w 238"/>
                <a:gd name="T1" fmla="*/ 0 h 947"/>
                <a:gd name="T2" fmla="*/ 0 w 238"/>
                <a:gd name="T3" fmla="*/ 0 h 947"/>
                <a:gd name="T4" fmla="*/ 0 w 238"/>
                <a:gd name="T5" fmla="*/ 0 h 947"/>
                <a:gd name="T6" fmla="*/ 0 w 238"/>
                <a:gd name="T7" fmla="*/ 0 h 947"/>
                <a:gd name="T8" fmla="*/ 0 w 238"/>
                <a:gd name="T9" fmla="*/ 0 h 947"/>
                <a:gd name="T10" fmla="*/ 0 w 238"/>
                <a:gd name="T11" fmla="*/ 0 h 947"/>
                <a:gd name="T12" fmla="*/ 0 w 238"/>
                <a:gd name="T13" fmla="*/ 0 h 947"/>
                <a:gd name="T14" fmla="*/ 0 w 238"/>
                <a:gd name="T15" fmla="*/ 0 h 947"/>
                <a:gd name="T16" fmla="*/ 0 w 238"/>
                <a:gd name="T17" fmla="*/ 0 h 947"/>
                <a:gd name="T18" fmla="*/ 0 w 238"/>
                <a:gd name="T19" fmla="*/ 0 h 947"/>
                <a:gd name="T20" fmla="*/ 0 w 238"/>
                <a:gd name="T21" fmla="*/ 0 h 947"/>
                <a:gd name="T22" fmla="*/ 0 w 238"/>
                <a:gd name="T23" fmla="*/ 0 h 947"/>
                <a:gd name="T24" fmla="*/ 0 w 238"/>
                <a:gd name="T25" fmla="*/ 0 h 947"/>
                <a:gd name="T26" fmla="*/ 0 w 238"/>
                <a:gd name="T27" fmla="*/ 0 h 947"/>
                <a:gd name="T28" fmla="*/ 0 w 238"/>
                <a:gd name="T29" fmla="*/ 0 h 947"/>
                <a:gd name="T30" fmla="*/ 0 w 238"/>
                <a:gd name="T31" fmla="*/ 0 h 947"/>
                <a:gd name="T32" fmla="*/ 0 w 238"/>
                <a:gd name="T33" fmla="*/ 0 h 947"/>
                <a:gd name="T34" fmla="*/ 0 w 238"/>
                <a:gd name="T35" fmla="*/ 1 h 947"/>
                <a:gd name="T36" fmla="*/ 0 w 238"/>
                <a:gd name="T37" fmla="*/ 1 h 947"/>
                <a:gd name="T38" fmla="*/ 0 w 238"/>
                <a:gd name="T39" fmla="*/ 1 h 947"/>
                <a:gd name="T40" fmla="*/ 0 w 238"/>
                <a:gd name="T41" fmla="*/ 1 h 947"/>
                <a:gd name="T42" fmla="*/ 0 w 238"/>
                <a:gd name="T43" fmla="*/ 1 h 947"/>
                <a:gd name="T44" fmla="*/ 0 w 238"/>
                <a:gd name="T45" fmla="*/ 1 h 947"/>
                <a:gd name="T46" fmla="*/ 0 w 238"/>
                <a:gd name="T47" fmla="*/ 1 h 947"/>
                <a:gd name="T48" fmla="*/ 0 w 238"/>
                <a:gd name="T49" fmla="*/ 1 h 947"/>
                <a:gd name="T50" fmla="*/ 0 w 238"/>
                <a:gd name="T51" fmla="*/ 1 h 947"/>
                <a:gd name="T52" fmla="*/ 0 w 238"/>
                <a:gd name="T53" fmla="*/ 1 h 947"/>
                <a:gd name="T54" fmla="*/ 0 w 238"/>
                <a:gd name="T55" fmla="*/ 1 h 947"/>
                <a:gd name="T56" fmla="*/ 0 w 238"/>
                <a:gd name="T57" fmla="*/ 1 h 947"/>
                <a:gd name="T58" fmla="*/ 0 w 238"/>
                <a:gd name="T59" fmla="*/ 1 h 947"/>
                <a:gd name="T60" fmla="*/ 0 w 238"/>
                <a:gd name="T61" fmla="*/ 1 h 947"/>
                <a:gd name="T62" fmla="*/ 0 w 238"/>
                <a:gd name="T63" fmla="*/ 1 h 947"/>
                <a:gd name="T64" fmla="*/ 0 w 238"/>
                <a:gd name="T65" fmla="*/ 1 h 947"/>
                <a:gd name="T66" fmla="*/ 0 w 238"/>
                <a:gd name="T67" fmla="*/ 1 h 947"/>
                <a:gd name="T68" fmla="*/ 0 w 238"/>
                <a:gd name="T69" fmla="*/ 0 h 947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38"/>
                <a:gd name="T106" fmla="*/ 0 h 947"/>
                <a:gd name="T107" fmla="*/ 238 w 238"/>
                <a:gd name="T108" fmla="*/ 947 h 947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38" h="947">
                  <a:moveTo>
                    <a:pt x="238" y="22"/>
                  </a:moveTo>
                  <a:lnTo>
                    <a:pt x="237" y="21"/>
                  </a:lnTo>
                  <a:lnTo>
                    <a:pt x="233" y="19"/>
                  </a:lnTo>
                  <a:lnTo>
                    <a:pt x="226" y="17"/>
                  </a:lnTo>
                  <a:lnTo>
                    <a:pt x="217" y="14"/>
                  </a:lnTo>
                  <a:lnTo>
                    <a:pt x="206" y="10"/>
                  </a:lnTo>
                  <a:lnTo>
                    <a:pt x="194" y="7"/>
                  </a:lnTo>
                  <a:lnTo>
                    <a:pt x="180" y="4"/>
                  </a:lnTo>
                  <a:lnTo>
                    <a:pt x="164" y="1"/>
                  </a:lnTo>
                  <a:lnTo>
                    <a:pt x="146" y="0"/>
                  </a:lnTo>
                  <a:lnTo>
                    <a:pt x="127" y="0"/>
                  </a:lnTo>
                  <a:lnTo>
                    <a:pt x="108" y="2"/>
                  </a:lnTo>
                  <a:lnTo>
                    <a:pt x="87" y="5"/>
                  </a:lnTo>
                  <a:lnTo>
                    <a:pt x="66" y="11"/>
                  </a:lnTo>
                  <a:lnTo>
                    <a:pt x="44" y="19"/>
                  </a:lnTo>
                  <a:lnTo>
                    <a:pt x="22" y="30"/>
                  </a:lnTo>
                  <a:lnTo>
                    <a:pt x="0" y="45"/>
                  </a:lnTo>
                  <a:lnTo>
                    <a:pt x="0" y="947"/>
                  </a:lnTo>
                  <a:lnTo>
                    <a:pt x="1" y="947"/>
                  </a:lnTo>
                  <a:lnTo>
                    <a:pt x="6" y="947"/>
                  </a:lnTo>
                  <a:lnTo>
                    <a:pt x="13" y="946"/>
                  </a:lnTo>
                  <a:lnTo>
                    <a:pt x="22" y="945"/>
                  </a:lnTo>
                  <a:lnTo>
                    <a:pt x="33" y="943"/>
                  </a:lnTo>
                  <a:lnTo>
                    <a:pt x="47" y="941"/>
                  </a:lnTo>
                  <a:lnTo>
                    <a:pt x="62" y="938"/>
                  </a:lnTo>
                  <a:lnTo>
                    <a:pt x="78" y="934"/>
                  </a:lnTo>
                  <a:lnTo>
                    <a:pt x="96" y="928"/>
                  </a:lnTo>
                  <a:lnTo>
                    <a:pt x="115" y="922"/>
                  </a:lnTo>
                  <a:lnTo>
                    <a:pt x="135" y="915"/>
                  </a:lnTo>
                  <a:lnTo>
                    <a:pt x="155" y="906"/>
                  </a:lnTo>
                  <a:lnTo>
                    <a:pt x="176" y="896"/>
                  </a:lnTo>
                  <a:lnTo>
                    <a:pt x="197" y="884"/>
                  </a:lnTo>
                  <a:lnTo>
                    <a:pt x="217" y="871"/>
                  </a:lnTo>
                  <a:lnTo>
                    <a:pt x="238" y="856"/>
                  </a:lnTo>
                  <a:lnTo>
                    <a:pt x="238" y="2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8" name="Freeform 816"/>
            <p:cNvSpPr>
              <a:spLocks/>
            </p:cNvSpPr>
            <p:nvPr/>
          </p:nvSpPr>
          <p:spPr bwMode="auto">
            <a:xfrm>
              <a:off x="3927" y="3288"/>
              <a:ext cx="23" cy="89"/>
            </a:xfrm>
            <a:custGeom>
              <a:avLst/>
              <a:gdLst>
                <a:gd name="T0" fmla="*/ 0 w 203"/>
                <a:gd name="T1" fmla="*/ 0 h 799"/>
                <a:gd name="T2" fmla="*/ 0 w 203"/>
                <a:gd name="T3" fmla="*/ 0 h 799"/>
                <a:gd name="T4" fmla="*/ 0 w 203"/>
                <a:gd name="T5" fmla="*/ 0 h 799"/>
                <a:gd name="T6" fmla="*/ 0 w 203"/>
                <a:gd name="T7" fmla="*/ 0 h 799"/>
                <a:gd name="T8" fmla="*/ 0 w 203"/>
                <a:gd name="T9" fmla="*/ 0 h 799"/>
                <a:gd name="T10" fmla="*/ 0 w 203"/>
                <a:gd name="T11" fmla="*/ 0 h 799"/>
                <a:gd name="T12" fmla="*/ 0 w 203"/>
                <a:gd name="T13" fmla="*/ 0 h 799"/>
                <a:gd name="T14" fmla="*/ 0 w 203"/>
                <a:gd name="T15" fmla="*/ 0 h 799"/>
                <a:gd name="T16" fmla="*/ 0 w 203"/>
                <a:gd name="T17" fmla="*/ 0 h 799"/>
                <a:gd name="T18" fmla="*/ 0 w 203"/>
                <a:gd name="T19" fmla="*/ 0 h 799"/>
                <a:gd name="T20" fmla="*/ 0 w 203"/>
                <a:gd name="T21" fmla="*/ 0 h 799"/>
                <a:gd name="T22" fmla="*/ 0 w 203"/>
                <a:gd name="T23" fmla="*/ 0 h 799"/>
                <a:gd name="T24" fmla="*/ 0 w 203"/>
                <a:gd name="T25" fmla="*/ 0 h 799"/>
                <a:gd name="T26" fmla="*/ 0 w 203"/>
                <a:gd name="T27" fmla="*/ 0 h 799"/>
                <a:gd name="T28" fmla="*/ 0 w 203"/>
                <a:gd name="T29" fmla="*/ 0 h 799"/>
                <a:gd name="T30" fmla="*/ 0 w 203"/>
                <a:gd name="T31" fmla="*/ 0 h 799"/>
                <a:gd name="T32" fmla="*/ 0 w 203"/>
                <a:gd name="T33" fmla="*/ 0 h 799"/>
                <a:gd name="T34" fmla="*/ 0 w 203"/>
                <a:gd name="T35" fmla="*/ 1 h 799"/>
                <a:gd name="T36" fmla="*/ 0 w 203"/>
                <a:gd name="T37" fmla="*/ 1 h 799"/>
                <a:gd name="T38" fmla="*/ 0 w 203"/>
                <a:gd name="T39" fmla="*/ 1 h 799"/>
                <a:gd name="T40" fmla="*/ 0 w 203"/>
                <a:gd name="T41" fmla="*/ 1 h 799"/>
                <a:gd name="T42" fmla="*/ 0 w 203"/>
                <a:gd name="T43" fmla="*/ 1 h 799"/>
                <a:gd name="T44" fmla="*/ 0 w 203"/>
                <a:gd name="T45" fmla="*/ 1 h 799"/>
                <a:gd name="T46" fmla="*/ 0 w 203"/>
                <a:gd name="T47" fmla="*/ 1 h 799"/>
                <a:gd name="T48" fmla="*/ 0 w 203"/>
                <a:gd name="T49" fmla="*/ 1 h 799"/>
                <a:gd name="T50" fmla="*/ 0 w 203"/>
                <a:gd name="T51" fmla="*/ 1 h 799"/>
                <a:gd name="T52" fmla="*/ 0 w 203"/>
                <a:gd name="T53" fmla="*/ 1 h 799"/>
                <a:gd name="T54" fmla="*/ 0 w 203"/>
                <a:gd name="T55" fmla="*/ 1 h 799"/>
                <a:gd name="T56" fmla="*/ 0 w 203"/>
                <a:gd name="T57" fmla="*/ 1 h 799"/>
                <a:gd name="T58" fmla="*/ 0 w 203"/>
                <a:gd name="T59" fmla="*/ 1 h 799"/>
                <a:gd name="T60" fmla="*/ 0 w 203"/>
                <a:gd name="T61" fmla="*/ 1 h 799"/>
                <a:gd name="T62" fmla="*/ 0 w 203"/>
                <a:gd name="T63" fmla="*/ 1 h 799"/>
                <a:gd name="T64" fmla="*/ 0 w 203"/>
                <a:gd name="T65" fmla="*/ 1 h 799"/>
                <a:gd name="T66" fmla="*/ 0 w 203"/>
                <a:gd name="T67" fmla="*/ 1 h 799"/>
                <a:gd name="T68" fmla="*/ 0 w 203"/>
                <a:gd name="T69" fmla="*/ 0 h 79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03"/>
                <a:gd name="T106" fmla="*/ 0 h 799"/>
                <a:gd name="T107" fmla="*/ 203 w 203"/>
                <a:gd name="T108" fmla="*/ 799 h 79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03" h="799">
                  <a:moveTo>
                    <a:pt x="203" y="18"/>
                  </a:moveTo>
                  <a:lnTo>
                    <a:pt x="202" y="17"/>
                  </a:lnTo>
                  <a:lnTo>
                    <a:pt x="199" y="16"/>
                  </a:lnTo>
                  <a:lnTo>
                    <a:pt x="193" y="14"/>
                  </a:lnTo>
                  <a:lnTo>
                    <a:pt x="186" y="11"/>
                  </a:lnTo>
                  <a:lnTo>
                    <a:pt x="177" y="8"/>
                  </a:lnTo>
                  <a:lnTo>
                    <a:pt x="166" y="5"/>
                  </a:lnTo>
                  <a:lnTo>
                    <a:pt x="153" y="3"/>
                  </a:lnTo>
                  <a:lnTo>
                    <a:pt x="140" y="1"/>
                  </a:lnTo>
                  <a:lnTo>
                    <a:pt x="125" y="0"/>
                  </a:lnTo>
                  <a:lnTo>
                    <a:pt x="109" y="0"/>
                  </a:lnTo>
                  <a:lnTo>
                    <a:pt x="92" y="1"/>
                  </a:lnTo>
                  <a:lnTo>
                    <a:pt x="74" y="4"/>
                  </a:lnTo>
                  <a:lnTo>
                    <a:pt x="57" y="9"/>
                  </a:lnTo>
                  <a:lnTo>
                    <a:pt x="37" y="16"/>
                  </a:lnTo>
                  <a:lnTo>
                    <a:pt x="19" y="26"/>
                  </a:lnTo>
                  <a:lnTo>
                    <a:pt x="0" y="38"/>
                  </a:lnTo>
                  <a:lnTo>
                    <a:pt x="0" y="799"/>
                  </a:lnTo>
                  <a:lnTo>
                    <a:pt x="1" y="799"/>
                  </a:lnTo>
                  <a:lnTo>
                    <a:pt x="5" y="799"/>
                  </a:lnTo>
                  <a:lnTo>
                    <a:pt x="11" y="798"/>
                  </a:lnTo>
                  <a:lnTo>
                    <a:pt x="19" y="797"/>
                  </a:lnTo>
                  <a:lnTo>
                    <a:pt x="28" y="796"/>
                  </a:lnTo>
                  <a:lnTo>
                    <a:pt x="41" y="794"/>
                  </a:lnTo>
                  <a:lnTo>
                    <a:pt x="53" y="791"/>
                  </a:lnTo>
                  <a:lnTo>
                    <a:pt x="67" y="786"/>
                  </a:lnTo>
                  <a:lnTo>
                    <a:pt x="82" y="782"/>
                  </a:lnTo>
                  <a:lnTo>
                    <a:pt x="99" y="777"/>
                  </a:lnTo>
                  <a:lnTo>
                    <a:pt x="116" y="771"/>
                  </a:lnTo>
                  <a:lnTo>
                    <a:pt x="133" y="763"/>
                  </a:lnTo>
                  <a:lnTo>
                    <a:pt x="150" y="755"/>
                  </a:lnTo>
                  <a:lnTo>
                    <a:pt x="169" y="745"/>
                  </a:lnTo>
                  <a:lnTo>
                    <a:pt x="186" y="733"/>
                  </a:lnTo>
                  <a:lnTo>
                    <a:pt x="203" y="720"/>
                  </a:lnTo>
                  <a:lnTo>
                    <a:pt x="203" y="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69" name="Freeform 817"/>
            <p:cNvSpPr>
              <a:spLocks/>
            </p:cNvSpPr>
            <p:nvPr/>
          </p:nvSpPr>
          <p:spPr bwMode="auto">
            <a:xfrm>
              <a:off x="3928" y="3289"/>
              <a:ext cx="19" cy="72"/>
            </a:xfrm>
            <a:custGeom>
              <a:avLst/>
              <a:gdLst>
                <a:gd name="T0" fmla="*/ 0 w 171"/>
                <a:gd name="T1" fmla="*/ 0 h 650"/>
                <a:gd name="T2" fmla="*/ 0 w 171"/>
                <a:gd name="T3" fmla="*/ 0 h 650"/>
                <a:gd name="T4" fmla="*/ 0 w 171"/>
                <a:gd name="T5" fmla="*/ 0 h 650"/>
                <a:gd name="T6" fmla="*/ 0 w 171"/>
                <a:gd name="T7" fmla="*/ 0 h 650"/>
                <a:gd name="T8" fmla="*/ 0 w 171"/>
                <a:gd name="T9" fmla="*/ 0 h 650"/>
                <a:gd name="T10" fmla="*/ 0 w 171"/>
                <a:gd name="T11" fmla="*/ 0 h 650"/>
                <a:gd name="T12" fmla="*/ 0 w 171"/>
                <a:gd name="T13" fmla="*/ 0 h 650"/>
                <a:gd name="T14" fmla="*/ 0 w 171"/>
                <a:gd name="T15" fmla="*/ 0 h 650"/>
                <a:gd name="T16" fmla="*/ 0 w 171"/>
                <a:gd name="T17" fmla="*/ 0 h 650"/>
                <a:gd name="T18" fmla="*/ 0 w 171"/>
                <a:gd name="T19" fmla="*/ 0 h 650"/>
                <a:gd name="T20" fmla="*/ 0 w 171"/>
                <a:gd name="T21" fmla="*/ 0 h 650"/>
                <a:gd name="T22" fmla="*/ 0 w 171"/>
                <a:gd name="T23" fmla="*/ 0 h 650"/>
                <a:gd name="T24" fmla="*/ 0 w 171"/>
                <a:gd name="T25" fmla="*/ 0 h 650"/>
                <a:gd name="T26" fmla="*/ 0 w 171"/>
                <a:gd name="T27" fmla="*/ 0 h 650"/>
                <a:gd name="T28" fmla="*/ 0 w 171"/>
                <a:gd name="T29" fmla="*/ 0 h 650"/>
                <a:gd name="T30" fmla="*/ 0 w 171"/>
                <a:gd name="T31" fmla="*/ 0 h 650"/>
                <a:gd name="T32" fmla="*/ 0 w 171"/>
                <a:gd name="T33" fmla="*/ 0 h 650"/>
                <a:gd name="T34" fmla="*/ 0 w 171"/>
                <a:gd name="T35" fmla="*/ 1 h 650"/>
                <a:gd name="T36" fmla="*/ 0 w 171"/>
                <a:gd name="T37" fmla="*/ 1 h 650"/>
                <a:gd name="T38" fmla="*/ 0 w 171"/>
                <a:gd name="T39" fmla="*/ 1 h 650"/>
                <a:gd name="T40" fmla="*/ 0 w 171"/>
                <a:gd name="T41" fmla="*/ 1 h 650"/>
                <a:gd name="T42" fmla="*/ 0 w 171"/>
                <a:gd name="T43" fmla="*/ 1 h 650"/>
                <a:gd name="T44" fmla="*/ 0 w 171"/>
                <a:gd name="T45" fmla="*/ 1 h 650"/>
                <a:gd name="T46" fmla="*/ 0 w 171"/>
                <a:gd name="T47" fmla="*/ 1 h 650"/>
                <a:gd name="T48" fmla="*/ 0 w 171"/>
                <a:gd name="T49" fmla="*/ 1 h 650"/>
                <a:gd name="T50" fmla="*/ 0 w 171"/>
                <a:gd name="T51" fmla="*/ 1 h 650"/>
                <a:gd name="T52" fmla="*/ 0 w 171"/>
                <a:gd name="T53" fmla="*/ 1 h 650"/>
                <a:gd name="T54" fmla="*/ 0 w 171"/>
                <a:gd name="T55" fmla="*/ 1 h 650"/>
                <a:gd name="T56" fmla="*/ 0 w 171"/>
                <a:gd name="T57" fmla="*/ 1 h 650"/>
                <a:gd name="T58" fmla="*/ 0 w 171"/>
                <a:gd name="T59" fmla="*/ 1 h 650"/>
                <a:gd name="T60" fmla="*/ 0 w 171"/>
                <a:gd name="T61" fmla="*/ 1 h 650"/>
                <a:gd name="T62" fmla="*/ 0 w 171"/>
                <a:gd name="T63" fmla="*/ 1 h 650"/>
                <a:gd name="T64" fmla="*/ 0 w 171"/>
                <a:gd name="T65" fmla="*/ 1 h 650"/>
                <a:gd name="T66" fmla="*/ 0 w 171"/>
                <a:gd name="T67" fmla="*/ 1 h 650"/>
                <a:gd name="T68" fmla="*/ 0 w 171"/>
                <a:gd name="T69" fmla="*/ 0 h 650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171"/>
                <a:gd name="T106" fmla="*/ 0 h 650"/>
                <a:gd name="T107" fmla="*/ 171 w 171"/>
                <a:gd name="T108" fmla="*/ 650 h 650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171" h="650">
                  <a:moveTo>
                    <a:pt x="171" y="15"/>
                  </a:moveTo>
                  <a:lnTo>
                    <a:pt x="170" y="15"/>
                  </a:lnTo>
                  <a:lnTo>
                    <a:pt x="167" y="13"/>
                  </a:lnTo>
                  <a:lnTo>
                    <a:pt x="163" y="11"/>
                  </a:lnTo>
                  <a:lnTo>
                    <a:pt x="157" y="9"/>
                  </a:lnTo>
                  <a:lnTo>
                    <a:pt x="149" y="7"/>
                  </a:lnTo>
                  <a:lnTo>
                    <a:pt x="139" y="4"/>
                  </a:lnTo>
                  <a:lnTo>
                    <a:pt x="129" y="2"/>
                  </a:lnTo>
                  <a:lnTo>
                    <a:pt x="118" y="0"/>
                  </a:lnTo>
                  <a:lnTo>
                    <a:pt x="105" y="0"/>
                  </a:lnTo>
                  <a:lnTo>
                    <a:pt x="92" y="0"/>
                  </a:lnTo>
                  <a:lnTo>
                    <a:pt x="77" y="1"/>
                  </a:lnTo>
                  <a:lnTo>
                    <a:pt x="63" y="3"/>
                  </a:lnTo>
                  <a:lnTo>
                    <a:pt x="48" y="7"/>
                  </a:lnTo>
                  <a:lnTo>
                    <a:pt x="31" y="13"/>
                  </a:lnTo>
                  <a:lnTo>
                    <a:pt x="16" y="22"/>
                  </a:lnTo>
                  <a:lnTo>
                    <a:pt x="0" y="32"/>
                  </a:lnTo>
                  <a:lnTo>
                    <a:pt x="0" y="650"/>
                  </a:lnTo>
                  <a:lnTo>
                    <a:pt x="1" y="650"/>
                  </a:lnTo>
                  <a:lnTo>
                    <a:pt x="4" y="650"/>
                  </a:lnTo>
                  <a:lnTo>
                    <a:pt x="9" y="649"/>
                  </a:lnTo>
                  <a:lnTo>
                    <a:pt x="16" y="648"/>
                  </a:lnTo>
                  <a:lnTo>
                    <a:pt x="24" y="647"/>
                  </a:lnTo>
                  <a:lnTo>
                    <a:pt x="34" y="645"/>
                  </a:lnTo>
                  <a:lnTo>
                    <a:pt x="45" y="642"/>
                  </a:lnTo>
                  <a:lnTo>
                    <a:pt x="57" y="640"/>
                  </a:lnTo>
                  <a:lnTo>
                    <a:pt x="69" y="636"/>
                  </a:lnTo>
                  <a:lnTo>
                    <a:pt x="82" y="632"/>
                  </a:lnTo>
                  <a:lnTo>
                    <a:pt x="97" y="627"/>
                  </a:lnTo>
                  <a:lnTo>
                    <a:pt x="112" y="621"/>
                  </a:lnTo>
                  <a:lnTo>
                    <a:pt x="126" y="614"/>
                  </a:lnTo>
                  <a:lnTo>
                    <a:pt x="141" y="606"/>
                  </a:lnTo>
                  <a:lnTo>
                    <a:pt x="157" y="595"/>
                  </a:lnTo>
                  <a:lnTo>
                    <a:pt x="171" y="585"/>
                  </a:lnTo>
                  <a:lnTo>
                    <a:pt x="171" y="1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0" name="Freeform 818"/>
            <p:cNvSpPr>
              <a:spLocks/>
            </p:cNvSpPr>
            <p:nvPr/>
          </p:nvSpPr>
          <p:spPr bwMode="auto">
            <a:xfrm>
              <a:off x="3929" y="3289"/>
              <a:ext cx="15" cy="56"/>
            </a:xfrm>
            <a:custGeom>
              <a:avLst/>
              <a:gdLst>
                <a:gd name="T0" fmla="*/ 0 w 138"/>
                <a:gd name="T1" fmla="*/ 0 h 502"/>
                <a:gd name="T2" fmla="*/ 0 w 138"/>
                <a:gd name="T3" fmla="*/ 0 h 502"/>
                <a:gd name="T4" fmla="*/ 0 w 138"/>
                <a:gd name="T5" fmla="*/ 0 h 502"/>
                <a:gd name="T6" fmla="*/ 0 w 138"/>
                <a:gd name="T7" fmla="*/ 0 h 502"/>
                <a:gd name="T8" fmla="*/ 0 w 138"/>
                <a:gd name="T9" fmla="*/ 0 h 502"/>
                <a:gd name="T10" fmla="*/ 0 w 138"/>
                <a:gd name="T11" fmla="*/ 0 h 502"/>
                <a:gd name="T12" fmla="*/ 0 w 138"/>
                <a:gd name="T13" fmla="*/ 0 h 502"/>
                <a:gd name="T14" fmla="*/ 0 w 138"/>
                <a:gd name="T15" fmla="*/ 0 h 502"/>
                <a:gd name="T16" fmla="*/ 0 w 138"/>
                <a:gd name="T17" fmla="*/ 0 h 502"/>
                <a:gd name="T18" fmla="*/ 0 w 138"/>
                <a:gd name="T19" fmla="*/ 1 h 502"/>
                <a:gd name="T20" fmla="*/ 0 w 138"/>
                <a:gd name="T21" fmla="*/ 1 h 502"/>
                <a:gd name="T22" fmla="*/ 0 w 138"/>
                <a:gd name="T23" fmla="*/ 1 h 502"/>
                <a:gd name="T24" fmla="*/ 0 w 138"/>
                <a:gd name="T25" fmla="*/ 1 h 502"/>
                <a:gd name="T26" fmla="*/ 0 w 138"/>
                <a:gd name="T27" fmla="*/ 1 h 502"/>
                <a:gd name="T28" fmla="*/ 0 w 138"/>
                <a:gd name="T29" fmla="*/ 1 h 502"/>
                <a:gd name="T30" fmla="*/ 0 w 138"/>
                <a:gd name="T31" fmla="*/ 1 h 502"/>
                <a:gd name="T32" fmla="*/ 0 w 138"/>
                <a:gd name="T33" fmla="*/ 1 h 502"/>
                <a:gd name="T34" fmla="*/ 0 w 138"/>
                <a:gd name="T35" fmla="*/ 1 h 502"/>
                <a:gd name="T36" fmla="*/ 0 w 138"/>
                <a:gd name="T37" fmla="*/ 0 h 50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38"/>
                <a:gd name="T58" fmla="*/ 0 h 502"/>
                <a:gd name="T59" fmla="*/ 138 w 138"/>
                <a:gd name="T60" fmla="*/ 502 h 50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38" h="502">
                  <a:moveTo>
                    <a:pt x="138" y="14"/>
                  </a:moveTo>
                  <a:lnTo>
                    <a:pt x="135" y="13"/>
                  </a:lnTo>
                  <a:lnTo>
                    <a:pt x="126" y="8"/>
                  </a:lnTo>
                  <a:lnTo>
                    <a:pt x="113" y="4"/>
                  </a:lnTo>
                  <a:lnTo>
                    <a:pt x="96" y="1"/>
                  </a:lnTo>
                  <a:lnTo>
                    <a:pt x="74" y="0"/>
                  </a:lnTo>
                  <a:lnTo>
                    <a:pt x="51" y="3"/>
                  </a:lnTo>
                  <a:lnTo>
                    <a:pt x="25" y="12"/>
                  </a:lnTo>
                  <a:lnTo>
                    <a:pt x="0" y="26"/>
                  </a:lnTo>
                  <a:lnTo>
                    <a:pt x="0" y="502"/>
                  </a:lnTo>
                  <a:lnTo>
                    <a:pt x="3" y="502"/>
                  </a:lnTo>
                  <a:lnTo>
                    <a:pt x="13" y="501"/>
                  </a:lnTo>
                  <a:lnTo>
                    <a:pt x="28" y="499"/>
                  </a:lnTo>
                  <a:lnTo>
                    <a:pt x="46" y="494"/>
                  </a:lnTo>
                  <a:lnTo>
                    <a:pt x="67" y="488"/>
                  </a:lnTo>
                  <a:lnTo>
                    <a:pt x="91" y="479"/>
                  </a:lnTo>
                  <a:lnTo>
                    <a:pt x="114" y="467"/>
                  </a:lnTo>
                  <a:lnTo>
                    <a:pt x="138" y="450"/>
                  </a:lnTo>
                  <a:lnTo>
                    <a:pt x="138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1" name="Freeform 819"/>
            <p:cNvSpPr>
              <a:spLocks/>
            </p:cNvSpPr>
            <p:nvPr/>
          </p:nvSpPr>
          <p:spPr bwMode="auto">
            <a:xfrm>
              <a:off x="3929" y="3290"/>
              <a:ext cx="12" cy="40"/>
            </a:xfrm>
            <a:custGeom>
              <a:avLst/>
              <a:gdLst>
                <a:gd name="T0" fmla="*/ 0 w 104"/>
                <a:gd name="T1" fmla="*/ 0 h 353"/>
                <a:gd name="T2" fmla="*/ 0 w 104"/>
                <a:gd name="T3" fmla="*/ 0 h 353"/>
                <a:gd name="T4" fmla="*/ 0 w 104"/>
                <a:gd name="T5" fmla="*/ 0 h 353"/>
                <a:gd name="T6" fmla="*/ 0 w 104"/>
                <a:gd name="T7" fmla="*/ 0 h 353"/>
                <a:gd name="T8" fmla="*/ 0 w 104"/>
                <a:gd name="T9" fmla="*/ 0 h 353"/>
                <a:gd name="T10" fmla="*/ 0 w 104"/>
                <a:gd name="T11" fmla="*/ 0 h 353"/>
                <a:gd name="T12" fmla="*/ 0 w 104"/>
                <a:gd name="T13" fmla="*/ 0 h 353"/>
                <a:gd name="T14" fmla="*/ 0 w 104"/>
                <a:gd name="T15" fmla="*/ 0 h 353"/>
                <a:gd name="T16" fmla="*/ 0 w 104"/>
                <a:gd name="T17" fmla="*/ 0 h 353"/>
                <a:gd name="T18" fmla="*/ 0 w 104"/>
                <a:gd name="T19" fmla="*/ 1 h 353"/>
                <a:gd name="T20" fmla="*/ 0 w 104"/>
                <a:gd name="T21" fmla="*/ 1 h 353"/>
                <a:gd name="T22" fmla="*/ 0 w 104"/>
                <a:gd name="T23" fmla="*/ 1 h 353"/>
                <a:gd name="T24" fmla="*/ 0 w 104"/>
                <a:gd name="T25" fmla="*/ 1 h 353"/>
                <a:gd name="T26" fmla="*/ 0 w 104"/>
                <a:gd name="T27" fmla="*/ 0 h 353"/>
                <a:gd name="T28" fmla="*/ 0 w 104"/>
                <a:gd name="T29" fmla="*/ 0 h 353"/>
                <a:gd name="T30" fmla="*/ 0 w 104"/>
                <a:gd name="T31" fmla="*/ 0 h 353"/>
                <a:gd name="T32" fmla="*/ 0 w 104"/>
                <a:gd name="T33" fmla="*/ 0 h 353"/>
                <a:gd name="T34" fmla="*/ 0 w 104"/>
                <a:gd name="T35" fmla="*/ 0 h 353"/>
                <a:gd name="T36" fmla="*/ 0 w 104"/>
                <a:gd name="T37" fmla="*/ 0 h 35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04"/>
                <a:gd name="T58" fmla="*/ 0 h 353"/>
                <a:gd name="T59" fmla="*/ 104 w 104"/>
                <a:gd name="T60" fmla="*/ 353 h 35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04" h="353">
                  <a:moveTo>
                    <a:pt x="104" y="10"/>
                  </a:moveTo>
                  <a:lnTo>
                    <a:pt x="102" y="9"/>
                  </a:lnTo>
                  <a:lnTo>
                    <a:pt x="95" y="6"/>
                  </a:lnTo>
                  <a:lnTo>
                    <a:pt x="85" y="3"/>
                  </a:lnTo>
                  <a:lnTo>
                    <a:pt x="71" y="0"/>
                  </a:lnTo>
                  <a:lnTo>
                    <a:pt x="56" y="0"/>
                  </a:lnTo>
                  <a:lnTo>
                    <a:pt x="38" y="3"/>
                  </a:lnTo>
                  <a:lnTo>
                    <a:pt x="19" y="9"/>
                  </a:lnTo>
                  <a:lnTo>
                    <a:pt x="0" y="20"/>
                  </a:lnTo>
                  <a:lnTo>
                    <a:pt x="0" y="353"/>
                  </a:lnTo>
                  <a:lnTo>
                    <a:pt x="2" y="353"/>
                  </a:lnTo>
                  <a:lnTo>
                    <a:pt x="9" y="352"/>
                  </a:lnTo>
                  <a:lnTo>
                    <a:pt x="21" y="350"/>
                  </a:lnTo>
                  <a:lnTo>
                    <a:pt x="35" y="347"/>
                  </a:lnTo>
                  <a:lnTo>
                    <a:pt x="51" y="343"/>
                  </a:lnTo>
                  <a:lnTo>
                    <a:pt x="68" y="336"/>
                  </a:lnTo>
                  <a:lnTo>
                    <a:pt x="86" y="326"/>
                  </a:lnTo>
                  <a:lnTo>
                    <a:pt x="104" y="313"/>
                  </a:lnTo>
                  <a:lnTo>
                    <a:pt x="104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2" name="Freeform 820"/>
            <p:cNvSpPr>
              <a:spLocks/>
            </p:cNvSpPr>
            <p:nvPr/>
          </p:nvSpPr>
          <p:spPr bwMode="auto">
            <a:xfrm>
              <a:off x="3930" y="3291"/>
              <a:ext cx="8" cy="23"/>
            </a:xfrm>
            <a:custGeom>
              <a:avLst/>
              <a:gdLst>
                <a:gd name="T0" fmla="*/ 0 w 72"/>
                <a:gd name="T1" fmla="*/ 0 h 204"/>
                <a:gd name="T2" fmla="*/ 0 w 72"/>
                <a:gd name="T3" fmla="*/ 0 h 204"/>
                <a:gd name="T4" fmla="*/ 0 w 72"/>
                <a:gd name="T5" fmla="*/ 0 h 204"/>
                <a:gd name="T6" fmla="*/ 0 w 72"/>
                <a:gd name="T7" fmla="*/ 0 h 204"/>
                <a:gd name="T8" fmla="*/ 0 w 72"/>
                <a:gd name="T9" fmla="*/ 0 h 204"/>
                <a:gd name="T10" fmla="*/ 0 w 72"/>
                <a:gd name="T11" fmla="*/ 0 h 204"/>
                <a:gd name="T12" fmla="*/ 0 w 72"/>
                <a:gd name="T13" fmla="*/ 0 h 204"/>
                <a:gd name="T14" fmla="*/ 0 w 72"/>
                <a:gd name="T15" fmla="*/ 0 h 204"/>
                <a:gd name="T16" fmla="*/ 0 w 72"/>
                <a:gd name="T17" fmla="*/ 0 h 204"/>
                <a:gd name="T18" fmla="*/ 0 w 72"/>
                <a:gd name="T19" fmla="*/ 0 h 204"/>
                <a:gd name="T20" fmla="*/ 0 w 72"/>
                <a:gd name="T21" fmla="*/ 0 h 204"/>
                <a:gd name="T22" fmla="*/ 0 w 72"/>
                <a:gd name="T23" fmla="*/ 0 h 204"/>
                <a:gd name="T24" fmla="*/ 0 w 72"/>
                <a:gd name="T25" fmla="*/ 0 h 204"/>
                <a:gd name="T26" fmla="*/ 0 w 72"/>
                <a:gd name="T27" fmla="*/ 0 h 204"/>
                <a:gd name="T28" fmla="*/ 0 w 72"/>
                <a:gd name="T29" fmla="*/ 0 h 204"/>
                <a:gd name="T30" fmla="*/ 0 w 72"/>
                <a:gd name="T31" fmla="*/ 0 h 204"/>
                <a:gd name="T32" fmla="*/ 0 w 72"/>
                <a:gd name="T33" fmla="*/ 0 h 204"/>
                <a:gd name="T34" fmla="*/ 0 w 72"/>
                <a:gd name="T35" fmla="*/ 0 h 204"/>
                <a:gd name="T36" fmla="*/ 0 w 72"/>
                <a:gd name="T37" fmla="*/ 0 h 204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04"/>
                <a:gd name="T59" fmla="*/ 72 w 72"/>
                <a:gd name="T60" fmla="*/ 204 h 204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04">
                  <a:moveTo>
                    <a:pt x="72" y="6"/>
                  </a:moveTo>
                  <a:lnTo>
                    <a:pt x="69" y="5"/>
                  </a:lnTo>
                  <a:lnTo>
                    <a:pt x="65" y="4"/>
                  </a:lnTo>
                  <a:lnTo>
                    <a:pt x="58" y="2"/>
                  </a:lnTo>
                  <a:lnTo>
                    <a:pt x="49" y="0"/>
                  </a:lnTo>
                  <a:lnTo>
                    <a:pt x="39" y="0"/>
                  </a:lnTo>
                  <a:lnTo>
                    <a:pt x="27" y="1"/>
                  </a:lnTo>
                  <a:lnTo>
                    <a:pt x="13" y="6"/>
                  </a:lnTo>
                  <a:lnTo>
                    <a:pt x="0" y="13"/>
                  </a:lnTo>
                  <a:lnTo>
                    <a:pt x="0" y="204"/>
                  </a:lnTo>
                  <a:lnTo>
                    <a:pt x="2" y="204"/>
                  </a:lnTo>
                  <a:lnTo>
                    <a:pt x="6" y="203"/>
                  </a:lnTo>
                  <a:lnTo>
                    <a:pt x="15" y="202"/>
                  </a:lnTo>
                  <a:lnTo>
                    <a:pt x="24" y="200"/>
                  </a:lnTo>
                  <a:lnTo>
                    <a:pt x="35" y="197"/>
                  </a:lnTo>
                  <a:lnTo>
                    <a:pt x="47" y="192"/>
                  </a:lnTo>
                  <a:lnTo>
                    <a:pt x="59" y="185"/>
                  </a:lnTo>
                  <a:lnTo>
                    <a:pt x="72" y="177"/>
                  </a:lnTo>
                  <a:lnTo>
                    <a:pt x="72" y="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3" name="Freeform 821"/>
            <p:cNvSpPr>
              <a:spLocks/>
            </p:cNvSpPr>
            <p:nvPr/>
          </p:nvSpPr>
          <p:spPr bwMode="auto">
            <a:xfrm>
              <a:off x="4025" y="3357"/>
              <a:ext cx="12" cy="11"/>
            </a:xfrm>
            <a:custGeom>
              <a:avLst/>
              <a:gdLst>
                <a:gd name="T0" fmla="*/ 0 w 104"/>
                <a:gd name="T1" fmla="*/ 0 h 104"/>
                <a:gd name="T2" fmla="*/ 0 w 104"/>
                <a:gd name="T3" fmla="*/ 0 h 104"/>
                <a:gd name="T4" fmla="*/ 0 w 104"/>
                <a:gd name="T5" fmla="*/ 0 h 104"/>
                <a:gd name="T6" fmla="*/ 0 w 104"/>
                <a:gd name="T7" fmla="*/ 0 h 104"/>
                <a:gd name="T8" fmla="*/ 0 w 104"/>
                <a:gd name="T9" fmla="*/ 0 h 104"/>
                <a:gd name="T10" fmla="*/ 0 w 104"/>
                <a:gd name="T11" fmla="*/ 0 h 104"/>
                <a:gd name="T12" fmla="*/ 0 w 104"/>
                <a:gd name="T13" fmla="*/ 0 h 104"/>
                <a:gd name="T14" fmla="*/ 0 w 104"/>
                <a:gd name="T15" fmla="*/ 0 h 104"/>
                <a:gd name="T16" fmla="*/ 0 w 104"/>
                <a:gd name="T17" fmla="*/ 0 h 104"/>
                <a:gd name="T18" fmla="*/ 0 w 104"/>
                <a:gd name="T19" fmla="*/ 0 h 104"/>
                <a:gd name="T20" fmla="*/ 0 w 104"/>
                <a:gd name="T21" fmla="*/ 0 h 104"/>
                <a:gd name="T22" fmla="*/ 0 w 104"/>
                <a:gd name="T23" fmla="*/ 0 h 104"/>
                <a:gd name="T24" fmla="*/ 0 w 104"/>
                <a:gd name="T25" fmla="*/ 0 h 104"/>
                <a:gd name="T26" fmla="*/ 0 w 104"/>
                <a:gd name="T27" fmla="*/ 0 h 104"/>
                <a:gd name="T28" fmla="*/ 0 w 104"/>
                <a:gd name="T29" fmla="*/ 0 h 104"/>
                <a:gd name="T30" fmla="*/ 0 w 104"/>
                <a:gd name="T31" fmla="*/ 0 h 104"/>
                <a:gd name="T32" fmla="*/ 0 w 104"/>
                <a:gd name="T33" fmla="*/ 0 h 104"/>
                <a:gd name="T34" fmla="*/ 0 w 104"/>
                <a:gd name="T35" fmla="*/ 0 h 104"/>
                <a:gd name="T36" fmla="*/ 0 w 104"/>
                <a:gd name="T37" fmla="*/ 0 h 104"/>
                <a:gd name="T38" fmla="*/ 0 w 104"/>
                <a:gd name="T39" fmla="*/ 0 h 104"/>
                <a:gd name="T40" fmla="*/ 0 w 104"/>
                <a:gd name="T41" fmla="*/ 0 h 104"/>
                <a:gd name="T42" fmla="*/ 0 w 104"/>
                <a:gd name="T43" fmla="*/ 0 h 104"/>
                <a:gd name="T44" fmla="*/ 0 w 104"/>
                <a:gd name="T45" fmla="*/ 0 h 104"/>
                <a:gd name="T46" fmla="*/ 0 w 104"/>
                <a:gd name="T47" fmla="*/ 0 h 104"/>
                <a:gd name="T48" fmla="*/ 0 w 104"/>
                <a:gd name="T49" fmla="*/ 0 h 104"/>
                <a:gd name="T50" fmla="*/ 0 w 104"/>
                <a:gd name="T51" fmla="*/ 0 h 104"/>
                <a:gd name="T52" fmla="*/ 0 w 104"/>
                <a:gd name="T53" fmla="*/ 0 h 104"/>
                <a:gd name="T54" fmla="*/ 0 w 104"/>
                <a:gd name="T55" fmla="*/ 0 h 104"/>
                <a:gd name="T56" fmla="*/ 0 w 104"/>
                <a:gd name="T57" fmla="*/ 0 h 104"/>
                <a:gd name="T58" fmla="*/ 0 w 104"/>
                <a:gd name="T59" fmla="*/ 0 h 104"/>
                <a:gd name="T60" fmla="*/ 0 w 104"/>
                <a:gd name="T61" fmla="*/ 0 h 104"/>
                <a:gd name="T62" fmla="*/ 0 w 104"/>
                <a:gd name="T63" fmla="*/ 0 h 104"/>
                <a:gd name="T64" fmla="*/ 0 w 104"/>
                <a:gd name="T65" fmla="*/ 0 h 104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04"/>
                <a:gd name="T100" fmla="*/ 0 h 104"/>
                <a:gd name="T101" fmla="*/ 104 w 104"/>
                <a:gd name="T102" fmla="*/ 104 h 104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04" h="104">
                  <a:moveTo>
                    <a:pt x="52" y="104"/>
                  </a:moveTo>
                  <a:lnTo>
                    <a:pt x="62" y="103"/>
                  </a:lnTo>
                  <a:lnTo>
                    <a:pt x="73" y="100"/>
                  </a:lnTo>
                  <a:lnTo>
                    <a:pt x="81" y="95"/>
                  </a:lnTo>
                  <a:lnTo>
                    <a:pt x="89" y="89"/>
                  </a:lnTo>
                  <a:lnTo>
                    <a:pt x="95" y="81"/>
                  </a:lnTo>
                  <a:lnTo>
                    <a:pt x="100" y="72"/>
                  </a:lnTo>
                  <a:lnTo>
                    <a:pt x="103" y="62"/>
                  </a:lnTo>
                  <a:lnTo>
                    <a:pt x="104" y="52"/>
                  </a:lnTo>
                  <a:lnTo>
                    <a:pt x="103" y="41"/>
                  </a:lnTo>
                  <a:lnTo>
                    <a:pt x="100" y="31"/>
                  </a:lnTo>
                  <a:lnTo>
                    <a:pt x="95" y="22"/>
                  </a:lnTo>
                  <a:lnTo>
                    <a:pt x="89" y="15"/>
                  </a:lnTo>
                  <a:lnTo>
                    <a:pt x="81" y="8"/>
                  </a:lnTo>
                  <a:lnTo>
                    <a:pt x="73" y="4"/>
                  </a:lnTo>
                  <a:lnTo>
                    <a:pt x="62" y="1"/>
                  </a:lnTo>
                  <a:lnTo>
                    <a:pt x="52" y="0"/>
                  </a:lnTo>
                  <a:lnTo>
                    <a:pt x="42" y="1"/>
                  </a:lnTo>
                  <a:lnTo>
                    <a:pt x="32" y="4"/>
                  </a:lnTo>
                  <a:lnTo>
                    <a:pt x="24" y="8"/>
                  </a:lnTo>
                  <a:lnTo>
                    <a:pt x="16" y="15"/>
                  </a:lnTo>
                  <a:lnTo>
                    <a:pt x="9" y="22"/>
                  </a:lnTo>
                  <a:lnTo>
                    <a:pt x="4" y="31"/>
                  </a:lnTo>
                  <a:lnTo>
                    <a:pt x="1" y="41"/>
                  </a:lnTo>
                  <a:lnTo>
                    <a:pt x="0" y="52"/>
                  </a:lnTo>
                  <a:lnTo>
                    <a:pt x="1" y="62"/>
                  </a:lnTo>
                  <a:lnTo>
                    <a:pt x="4" y="72"/>
                  </a:lnTo>
                  <a:lnTo>
                    <a:pt x="9" y="81"/>
                  </a:lnTo>
                  <a:lnTo>
                    <a:pt x="16" y="89"/>
                  </a:lnTo>
                  <a:lnTo>
                    <a:pt x="24" y="95"/>
                  </a:lnTo>
                  <a:lnTo>
                    <a:pt x="32" y="100"/>
                  </a:lnTo>
                  <a:lnTo>
                    <a:pt x="42" y="103"/>
                  </a:lnTo>
                  <a:lnTo>
                    <a:pt x="52" y="10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4" name="Freeform 822"/>
            <p:cNvSpPr>
              <a:spLocks/>
            </p:cNvSpPr>
            <p:nvPr/>
          </p:nvSpPr>
          <p:spPr bwMode="auto">
            <a:xfrm>
              <a:off x="3990" y="3357"/>
              <a:ext cx="6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5" y="52"/>
                  </a:moveTo>
                  <a:lnTo>
                    <a:pt x="35" y="50"/>
                  </a:lnTo>
                  <a:lnTo>
                    <a:pt x="44" y="44"/>
                  </a:lnTo>
                  <a:lnTo>
                    <a:pt x="50" y="36"/>
                  </a:lnTo>
                  <a:lnTo>
                    <a:pt x="52" y="25"/>
                  </a:lnTo>
                  <a:lnTo>
                    <a:pt x="50" y="15"/>
                  </a:lnTo>
                  <a:lnTo>
                    <a:pt x="44" y="7"/>
                  </a:lnTo>
                  <a:lnTo>
                    <a:pt x="35" y="2"/>
                  </a:lnTo>
                  <a:lnTo>
                    <a:pt x="25" y="0"/>
                  </a:lnTo>
                  <a:lnTo>
                    <a:pt x="15" y="2"/>
                  </a:lnTo>
                  <a:lnTo>
                    <a:pt x="7" y="7"/>
                  </a:lnTo>
                  <a:lnTo>
                    <a:pt x="2" y="15"/>
                  </a:lnTo>
                  <a:lnTo>
                    <a:pt x="0" y="25"/>
                  </a:lnTo>
                  <a:lnTo>
                    <a:pt x="2" y="36"/>
                  </a:lnTo>
                  <a:lnTo>
                    <a:pt x="7" y="44"/>
                  </a:lnTo>
                  <a:lnTo>
                    <a:pt x="15" y="50"/>
                  </a:lnTo>
                  <a:lnTo>
                    <a:pt x="25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5" name="Freeform 823"/>
            <p:cNvSpPr>
              <a:spLocks/>
            </p:cNvSpPr>
            <p:nvPr/>
          </p:nvSpPr>
          <p:spPr bwMode="auto">
            <a:xfrm>
              <a:off x="4000" y="3357"/>
              <a:ext cx="5" cy="6"/>
            </a:xfrm>
            <a:custGeom>
              <a:avLst/>
              <a:gdLst>
                <a:gd name="T0" fmla="*/ 0 w 52"/>
                <a:gd name="T1" fmla="*/ 0 h 52"/>
                <a:gd name="T2" fmla="*/ 0 w 52"/>
                <a:gd name="T3" fmla="*/ 0 h 52"/>
                <a:gd name="T4" fmla="*/ 0 w 52"/>
                <a:gd name="T5" fmla="*/ 0 h 52"/>
                <a:gd name="T6" fmla="*/ 0 w 52"/>
                <a:gd name="T7" fmla="*/ 0 h 52"/>
                <a:gd name="T8" fmla="*/ 0 w 52"/>
                <a:gd name="T9" fmla="*/ 0 h 52"/>
                <a:gd name="T10" fmla="*/ 0 w 52"/>
                <a:gd name="T11" fmla="*/ 0 h 52"/>
                <a:gd name="T12" fmla="*/ 0 w 52"/>
                <a:gd name="T13" fmla="*/ 0 h 52"/>
                <a:gd name="T14" fmla="*/ 0 w 52"/>
                <a:gd name="T15" fmla="*/ 0 h 52"/>
                <a:gd name="T16" fmla="*/ 0 w 52"/>
                <a:gd name="T17" fmla="*/ 0 h 52"/>
                <a:gd name="T18" fmla="*/ 0 w 52"/>
                <a:gd name="T19" fmla="*/ 0 h 52"/>
                <a:gd name="T20" fmla="*/ 0 w 52"/>
                <a:gd name="T21" fmla="*/ 0 h 52"/>
                <a:gd name="T22" fmla="*/ 0 w 52"/>
                <a:gd name="T23" fmla="*/ 0 h 52"/>
                <a:gd name="T24" fmla="*/ 0 w 52"/>
                <a:gd name="T25" fmla="*/ 0 h 52"/>
                <a:gd name="T26" fmla="*/ 0 w 52"/>
                <a:gd name="T27" fmla="*/ 0 h 52"/>
                <a:gd name="T28" fmla="*/ 0 w 52"/>
                <a:gd name="T29" fmla="*/ 0 h 52"/>
                <a:gd name="T30" fmla="*/ 0 w 52"/>
                <a:gd name="T31" fmla="*/ 0 h 52"/>
                <a:gd name="T32" fmla="*/ 0 w 52"/>
                <a:gd name="T33" fmla="*/ 0 h 52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w 52"/>
                <a:gd name="T52" fmla="*/ 0 h 52"/>
                <a:gd name="T53" fmla="*/ 52 w 52"/>
                <a:gd name="T54" fmla="*/ 52 h 52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T51" t="T52" r="T53" b="T54"/>
              <a:pathLst>
                <a:path w="52" h="52">
                  <a:moveTo>
                    <a:pt x="27" y="52"/>
                  </a:moveTo>
                  <a:lnTo>
                    <a:pt x="37" y="50"/>
                  </a:lnTo>
                  <a:lnTo>
                    <a:pt x="45" y="45"/>
                  </a:lnTo>
                  <a:lnTo>
                    <a:pt x="50" y="37"/>
                  </a:lnTo>
                  <a:lnTo>
                    <a:pt x="52" y="26"/>
                  </a:lnTo>
                  <a:lnTo>
                    <a:pt x="50" y="16"/>
                  </a:lnTo>
                  <a:lnTo>
                    <a:pt x="45" y="8"/>
                  </a:lnTo>
                  <a:lnTo>
                    <a:pt x="37" y="2"/>
                  </a:lnTo>
                  <a:lnTo>
                    <a:pt x="27" y="0"/>
                  </a:lnTo>
                  <a:lnTo>
                    <a:pt x="17" y="2"/>
                  </a:lnTo>
                  <a:lnTo>
                    <a:pt x="8" y="8"/>
                  </a:lnTo>
                  <a:lnTo>
                    <a:pt x="2" y="16"/>
                  </a:lnTo>
                  <a:lnTo>
                    <a:pt x="0" y="26"/>
                  </a:lnTo>
                  <a:lnTo>
                    <a:pt x="2" y="37"/>
                  </a:lnTo>
                  <a:lnTo>
                    <a:pt x="8" y="45"/>
                  </a:lnTo>
                  <a:lnTo>
                    <a:pt x="17" y="50"/>
                  </a:lnTo>
                  <a:lnTo>
                    <a:pt x="27" y="5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6" name="Freeform 824"/>
            <p:cNvSpPr>
              <a:spLocks/>
            </p:cNvSpPr>
            <p:nvPr/>
          </p:nvSpPr>
          <p:spPr bwMode="auto">
            <a:xfrm>
              <a:off x="3961" y="3278"/>
              <a:ext cx="16" cy="79"/>
            </a:xfrm>
            <a:custGeom>
              <a:avLst/>
              <a:gdLst>
                <a:gd name="T0" fmla="*/ 0 w 148"/>
                <a:gd name="T1" fmla="*/ 0 h 712"/>
                <a:gd name="T2" fmla="*/ 0 w 148"/>
                <a:gd name="T3" fmla="*/ 0 h 712"/>
                <a:gd name="T4" fmla="*/ 0 w 148"/>
                <a:gd name="T5" fmla="*/ 0 h 712"/>
                <a:gd name="T6" fmla="*/ 0 w 148"/>
                <a:gd name="T7" fmla="*/ 0 h 712"/>
                <a:gd name="T8" fmla="*/ 0 w 148"/>
                <a:gd name="T9" fmla="*/ 0 h 712"/>
                <a:gd name="T10" fmla="*/ 0 w 148"/>
                <a:gd name="T11" fmla="*/ 0 h 712"/>
                <a:gd name="T12" fmla="*/ 0 w 148"/>
                <a:gd name="T13" fmla="*/ 1 h 712"/>
                <a:gd name="T14" fmla="*/ 0 w 148"/>
                <a:gd name="T15" fmla="*/ 1 h 712"/>
                <a:gd name="T16" fmla="*/ 0 w 148"/>
                <a:gd name="T17" fmla="*/ 1 h 712"/>
                <a:gd name="T18" fmla="*/ 0 w 148"/>
                <a:gd name="T19" fmla="*/ 1 h 712"/>
                <a:gd name="T20" fmla="*/ 0 w 148"/>
                <a:gd name="T21" fmla="*/ 1 h 712"/>
                <a:gd name="T22" fmla="*/ 0 w 148"/>
                <a:gd name="T23" fmla="*/ 1 h 712"/>
                <a:gd name="T24" fmla="*/ 0 w 148"/>
                <a:gd name="T25" fmla="*/ 1 h 712"/>
                <a:gd name="T26" fmla="*/ 0 w 148"/>
                <a:gd name="T27" fmla="*/ 1 h 712"/>
                <a:gd name="T28" fmla="*/ 0 w 148"/>
                <a:gd name="T29" fmla="*/ 0 h 712"/>
                <a:gd name="T30" fmla="*/ 0 w 148"/>
                <a:gd name="T31" fmla="*/ 0 h 712"/>
                <a:gd name="T32" fmla="*/ 0 w 148"/>
                <a:gd name="T33" fmla="*/ 0 h 712"/>
                <a:gd name="T34" fmla="*/ 0 w 148"/>
                <a:gd name="T35" fmla="*/ 0 h 712"/>
                <a:gd name="T36" fmla="*/ 0 w 148"/>
                <a:gd name="T37" fmla="*/ 0 h 712"/>
                <a:gd name="T38" fmla="*/ 0 w 148"/>
                <a:gd name="T39" fmla="*/ 0 h 712"/>
                <a:gd name="T40" fmla="*/ 0 w 148"/>
                <a:gd name="T41" fmla="*/ 0 h 712"/>
                <a:gd name="T42" fmla="*/ 0 w 148"/>
                <a:gd name="T43" fmla="*/ 0 h 712"/>
                <a:gd name="T44" fmla="*/ 0 w 148"/>
                <a:gd name="T45" fmla="*/ 0 h 712"/>
                <a:gd name="T46" fmla="*/ 0 w 148"/>
                <a:gd name="T47" fmla="*/ 0 h 712"/>
                <a:gd name="T48" fmla="*/ 0 w 148"/>
                <a:gd name="T49" fmla="*/ 0 h 712"/>
                <a:gd name="T50" fmla="*/ 0 w 148"/>
                <a:gd name="T51" fmla="*/ 0 h 71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48"/>
                <a:gd name="T79" fmla="*/ 0 h 712"/>
                <a:gd name="T80" fmla="*/ 148 w 148"/>
                <a:gd name="T81" fmla="*/ 712 h 71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48" h="712">
                  <a:moveTo>
                    <a:pt x="46" y="14"/>
                  </a:moveTo>
                  <a:lnTo>
                    <a:pt x="42" y="29"/>
                  </a:lnTo>
                  <a:lnTo>
                    <a:pt x="32" y="68"/>
                  </a:lnTo>
                  <a:lnTo>
                    <a:pt x="18" y="132"/>
                  </a:lnTo>
                  <a:lnTo>
                    <a:pt x="7" y="217"/>
                  </a:lnTo>
                  <a:lnTo>
                    <a:pt x="0" y="319"/>
                  </a:lnTo>
                  <a:lnTo>
                    <a:pt x="1" y="438"/>
                  </a:lnTo>
                  <a:lnTo>
                    <a:pt x="13" y="570"/>
                  </a:lnTo>
                  <a:lnTo>
                    <a:pt x="41" y="712"/>
                  </a:lnTo>
                  <a:lnTo>
                    <a:pt x="143" y="707"/>
                  </a:lnTo>
                  <a:lnTo>
                    <a:pt x="139" y="685"/>
                  </a:lnTo>
                  <a:lnTo>
                    <a:pt x="128" y="628"/>
                  </a:lnTo>
                  <a:lnTo>
                    <a:pt x="116" y="543"/>
                  </a:lnTo>
                  <a:lnTo>
                    <a:pt x="105" y="439"/>
                  </a:lnTo>
                  <a:lnTo>
                    <a:pt x="99" y="324"/>
                  </a:lnTo>
                  <a:lnTo>
                    <a:pt x="102" y="209"/>
                  </a:lnTo>
                  <a:lnTo>
                    <a:pt x="117" y="100"/>
                  </a:lnTo>
                  <a:lnTo>
                    <a:pt x="148" y="8"/>
                  </a:lnTo>
                  <a:lnTo>
                    <a:pt x="148" y="7"/>
                  </a:lnTo>
                  <a:lnTo>
                    <a:pt x="148" y="5"/>
                  </a:lnTo>
                  <a:lnTo>
                    <a:pt x="146" y="3"/>
                  </a:lnTo>
                  <a:lnTo>
                    <a:pt x="140" y="0"/>
                  </a:lnTo>
                  <a:lnTo>
                    <a:pt x="127" y="0"/>
                  </a:lnTo>
                  <a:lnTo>
                    <a:pt x="109" y="1"/>
                  </a:lnTo>
                  <a:lnTo>
                    <a:pt x="83" y="6"/>
                  </a:lnTo>
                  <a:lnTo>
                    <a:pt x="46" y="1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7" name="Freeform 825"/>
            <p:cNvSpPr>
              <a:spLocks/>
            </p:cNvSpPr>
            <p:nvPr/>
          </p:nvSpPr>
          <p:spPr bwMode="auto">
            <a:xfrm>
              <a:off x="4045" y="3268"/>
              <a:ext cx="23" cy="88"/>
            </a:xfrm>
            <a:custGeom>
              <a:avLst/>
              <a:gdLst>
                <a:gd name="T0" fmla="*/ 0 w 201"/>
                <a:gd name="T1" fmla="*/ 0 h 795"/>
                <a:gd name="T2" fmla="*/ 0 w 201"/>
                <a:gd name="T3" fmla="*/ 0 h 795"/>
                <a:gd name="T4" fmla="*/ 0 w 201"/>
                <a:gd name="T5" fmla="*/ 0 h 795"/>
                <a:gd name="T6" fmla="*/ 0 w 201"/>
                <a:gd name="T7" fmla="*/ 0 h 795"/>
                <a:gd name="T8" fmla="*/ 0 w 201"/>
                <a:gd name="T9" fmla="*/ 0 h 795"/>
                <a:gd name="T10" fmla="*/ 0 w 201"/>
                <a:gd name="T11" fmla="*/ 0 h 795"/>
                <a:gd name="T12" fmla="*/ 0 w 201"/>
                <a:gd name="T13" fmla="*/ 1 h 795"/>
                <a:gd name="T14" fmla="*/ 0 w 201"/>
                <a:gd name="T15" fmla="*/ 1 h 795"/>
                <a:gd name="T16" fmla="*/ 0 w 201"/>
                <a:gd name="T17" fmla="*/ 1 h 795"/>
                <a:gd name="T18" fmla="*/ 0 w 201"/>
                <a:gd name="T19" fmla="*/ 1 h 795"/>
                <a:gd name="T20" fmla="*/ 0 w 201"/>
                <a:gd name="T21" fmla="*/ 1 h 795"/>
                <a:gd name="T22" fmla="*/ 0 w 201"/>
                <a:gd name="T23" fmla="*/ 1 h 795"/>
                <a:gd name="T24" fmla="*/ 0 w 201"/>
                <a:gd name="T25" fmla="*/ 1 h 795"/>
                <a:gd name="T26" fmla="*/ 0 w 201"/>
                <a:gd name="T27" fmla="*/ 1 h 795"/>
                <a:gd name="T28" fmla="*/ 0 w 201"/>
                <a:gd name="T29" fmla="*/ 0 h 795"/>
                <a:gd name="T30" fmla="*/ 0 w 201"/>
                <a:gd name="T31" fmla="*/ 0 h 795"/>
                <a:gd name="T32" fmla="*/ 0 w 201"/>
                <a:gd name="T33" fmla="*/ 0 h 795"/>
                <a:gd name="T34" fmla="*/ 0 w 201"/>
                <a:gd name="T35" fmla="*/ 0 h 795"/>
                <a:gd name="T36" fmla="*/ 0 w 201"/>
                <a:gd name="T37" fmla="*/ 0 h 795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201"/>
                <a:gd name="T58" fmla="*/ 0 h 795"/>
                <a:gd name="T59" fmla="*/ 201 w 201"/>
                <a:gd name="T60" fmla="*/ 795 h 795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201" h="795">
                  <a:moveTo>
                    <a:pt x="201" y="5"/>
                  </a:moveTo>
                  <a:lnTo>
                    <a:pt x="196" y="10"/>
                  </a:lnTo>
                  <a:lnTo>
                    <a:pt x="183" y="31"/>
                  </a:lnTo>
                  <a:lnTo>
                    <a:pt x="165" y="73"/>
                  </a:lnTo>
                  <a:lnTo>
                    <a:pt x="148" y="140"/>
                  </a:lnTo>
                  <a:lnTo>
                    <a:pt x="134" y="240"/>
                  </a:lnTo>
                  <a:lnTo>
                    <a:pt x="127" y="379"/>
                  </a:lnTo>
                  <a:lnTo>
                    <a:pt x="131" y="561"/>
                  </a:lnTo>
                  <a:lnTo>
                    <a:pt x="150" y="795"/>
                  </a:lnTo>
                  <a:lnTo>
                    <a:pt x="37" y="795"/>
                  </a:lnTo>
                  <a:lnTo>
                    <a:pt x="33" y="771"/>
                  </a:lnTo>
                  <a:lnTo>
                    <a:pt x="24" y="707"/>
                  </a:lnTo>
                  <a:lnTo>
                    <a:pt x="13" y="611"/>
                  </a:lnTo>
                  <a:lnTo>
                    <a:pt x="3" y="493"/>
                  </a:lnTo>
                  <a:lnTo>
                    <a:pt x="0" y="363"/>
                  </a:lnTo>
                  <a:lnTo>
                    <a:pt x="7" y="231"/>
                  </a:lnTo>
                  <a:lnTo>
                    <a:pt x="28" y="107"/>
                  </a:lnTo>
                  <a:lnTo>
                    <a:pt x="66" y="0"/>
                  </a:lnTo>
                  <a:lnTo>
                    <a:pt x="201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8" name="Freeform 826"/>
            <p:cNvSpPr>
              <a:spLocks/>
            </p:cNvSpPr>
            <p:nvPr/>
          </p:nvSpPr>
          <p:spPr bwMode="auto">
            <a:xfrm>
              <a:off x="3961" y="3282"/>
              <a:ext cx="15" cy="69"/>
            </a:xfrm>
            <a:custGeom>
              <a:avLst/>
              <a:gdLst>
                <a:gd name="T0" fmla="*/ 0 w 129"/>
                <a:gd name="T1" fmla="*/ 0 h 622"/>
                <a:gd name="T2" fmla="*/ 0 w 129"/>
                <a:gd name="T3" fmla="*/ 0 h 622"/>
                <a:gd name="T4" fmla="*/ 0 w 129"/>
                <a:gd name="T5" fmla="*/ 0 h 622"/>
                <a:gd name="T6" fmla="*/ 0 w 129"/>
                <a:gd name="T7" fmla="*/ 0 h 622"/>
                <a:gd name="T8" fmla="*/ 0 w 129"/>
                <a:gd name="T9" fmla="*/ 0 h 622"/>
                <a:gd name="T10" fmla="*/ 0 w 129"/>
                <a:gd name="T11" fmla="*/ 0 h 622"/>
                <a:gd name="T12" fmla="*/ 0 w 129"/>
                <a:gd name="T13" fmla="*/ 1 h 622"/>
                <a:gd name="T14" fmla="*/ 0 w 129"/>
                <a:gd name="T15" fmla="*/ 1 h 622"/>
                <a:gd name="T16" fmla="*/ 0 w 129"/>
                <a:gd name="T17" fmla="*/ 1 h 622"/>
                <a:gd name="T18" fmla="*/ 0 w 129"/>
                <a:gd name="T19" fmla="*/ 1 h 622"/>
                <a:gd name="T20" fmla="*/ 0 w 129"/>
                <a:gd name="T21" fmla="*/ 1 h 622"/>
                <a:gd name="T22" fmla="*/ 0 w 129"/>
                <a:gd name="T23" fmla="*/ 1 h 622"/>
                <a:gd name="T24" fmla="*/ 0 w 129"/>
                <a:gd name="T25" fmla="*/ 1 h 622"/>
                <a:gd name="T26" fmla="*/ 0 w 129"/>
                <a:gd name="T27" fmla="*/ 1 h 622"/>
                <a:gd name="T28" fmla="*/ 0 w 129"/>
                <a:gd name="T29" fmla="*/ 0 h 622"/>
                <a:gd name="T30" fmla="*/ 0 w 129"/>
                <a:gd name="T31" fmla="*/ 0 h 622"/>
                <a:gd name="T32" fmla="*/ 0 w 129"/>
                <a:gd name="T33" fmla="*/ 0 h 622"/>
                <a:gd name="T34" fmla="*/ 0 w 129"/>
                <a:gd name="T35" fmla="*/ 0 h 622"/>
                <a:gd name="T36" fmla="*/ 0 w 129"/>
                <a:gd name="T37" fmla="*/ 0 h 622"/>
                <a:gd name="T38" fmla="*/ 0 w 129"/>
                <a:gd name="T39" fmla="*/ 0 h 622"/>
                <a:gd name="T40" fmla="*/ 0 w 129"/>
                <a:gd name="T41" fmla="*/ 0 h 622"/>
                <a:gd name="T42" fmla="*/ 0 w 129"/>
                <a:gd name="T43" fmla="*/ 0 h 622"/>
                <a:gd name="T44" fmla="*/ 0 w 129"/>
                <a:gd name="T45" fmla="*/ 0 h 622"/>
                <a:gd name="T46" fmla="*/ 0 w 129"/>
                <a:gd name="T47" fmla="*/ 0 h 622"/>
                <a:gd name="T48" fmla="*/ 0 w 129"/>
                <a:gd name="T49" fmla="*/ 0 h 622"/>
                <a:gd name="T50" fmla="*/ 0 w 129"/>
                <a:gd name="T51" fmla="*/ 0 h 622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29"/>
                <a:gd name="T79" fmla="*/ 0 h 622"/>
                <a:gd name="T80" fmla="*/ 129 w 129"/>
                <a:gd name="T81" fmla="*/ 622 h 622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29" h="622">
                  <a:moveTo>
                    <a:pt x="41" y="12"/>
                  </a:moveTo>
                  <a:lnTo>
                    <a:pt x="37" y="24"/>
                  </a:lnTo>
                  <a:lnTo>
                    <a:pt x="29" y="59"/>
                  </a:lnTo>
                  <a:lnTo>
                    <a:pt x="18" y="115"/>
                  </a:lnTo>
                  <a:lnTo>
                    <a:pt x="6" y="189"/>
                  </a:lnTo>
                  <a:lnTo>
                    <a:pt x="0" y="279"/>
                  </a:lnTo>
                  <a:lnTo>
                    <a:pt x="1" y="382"/>
                  </a:lnTo>
                  <a:lnTo>
                    <a:pt x="11" y="497"/>
                  </a:lnTo>
                  <a:lnTo>
                    <a:pt x="36" y="622"/>
                  </a:lnTo>
                  <a:lnTo>
                    <a:pt x="124" y="617"/>
                  </a:lnTo>
                  <a:lnTo>
                    <a:pt x="120" y="598"/>
                  </a:lnTo>
                  <a:lnTo>
                    <a:pt x="112" y="548"/>
                  </a:lnTo>
                  <a:lnTo>
                    <a:pt x="101" y="473"/>
                  </a:lnTo>
                  <a:lnTo>
                    <a:pt x="92" y="382"/>
                  </a:lnTo>
                  <a:lnTo>
                    <a:pt x="87" y="282"/>
                  </a:lnTo>
                  <a:lnTo>
                    <a:pt x="89" y="182"/>
                  </a:lnTo>
                  <a:lnTo>
                    <a:pt x="102" y="87"/>
                  </a:lnTo>
                  <a:lnTo>
                    <a:pt x="129" y="7"/>
                  </a:lnTo>
                  <a:lnTo>
                    <a:pt x="129" y="6"/>
                  </a:lnTo>
                  <a:lnTo>
                    <a:pt x="129" y="4"/>
                  </a:lnTo>
                  <a:lnTo>
                    <a:pt x="127" y="2"/>
                  </a:lnTo>
                  <a:lnTo>
                    <a:pt x="122" y="0"/>
                  </a:lnTo>
                  <a:lnTo>
                    <a:pt x="112" y="0"/>
                  </a:lnTo>
                  <a:lnTo>
                    <a:pt x="96" y="1"/>
                  </a:lnTo>
                  <a:lnTo>
                    <a:pt x="72" y="5"/>
                  </a:lnTo>
                  <a:lnTo>
                    <a:pt x="41" y="1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79" name="Freeform 827"/>
            <p:cNvSpPr>
              <a:spLocks/>
            </p:cNvSpPr>
            <p:nvPr/>
          </p:nvSpPr>
          <p:spPr bwMode="auto">
            <a:xfrm>
              <a:off x="3962" y="3287"/>
              <a:ext cx="12" cy="59"/>
            </a:xfrm>
            <a:custGeom>
              <a:avLst/>
              <a:gdLst>
                <a:gd name="T0" fmla="*/ 0 w 110"/>
                <a:gd name="T1" fmla="*/ 0 h 531"/>
                <a:gd name="T2" fmla="*/ 0 w 110"/>
                <a:gd name="T3" fmla="*/ 0 h 531"/>
                <a:gd name="T4" fmla="*/ 0 w 110"/>
                <a:gd name="T5" fmla="*/ 0 h 531"/>
                <a:gd name="T6" fmla="*/ 0 w 110"/>
                <a:gd name="T7" fmla="*/ 0 h 531"/>
                <a:gd name="T8" fmla="*/ 0 w 110"/>
                <a:gd name="T9" fmla="*/ 0 h 531"/>
                <a:gd name="T10" fmla="*/ 0 w 110"/>
                <a:gd name="T11" fmla="*/ 0 h 531"/>
                <a:gd name="T12" fmla="*/ 0 w 110"/>
                <a:gd name="T13" fmla="*/ 0 h 531"/>
                <a:gd name="T14" fmla="*/ 0 w 110"/>
                <a:gd name="T15" fmla="*/ 1 h 531"/>
                <a:gd name="T16" fmla="*/ 0 w 110"/>
                <a:gd name="T17" fmla="*/ 1 h 531"/>
                <a:gd name="T18" fmla="*/ 0 w 110"/>
                <a:gd name="T19" fmla="*/ 1 h 531"/>
                <a:gd name="T20" fmla="*/ 0 w 110"/>
                <a:gd name="T21" fmla="*/ 1 h 531"/>
                <a:gd name="T22" fmla="*/ 0 w 110"/>
                <a:gd name="T23" fmla="*/ 1 h 531"/>
                <a:gd name="T24" fmla="*/ 0 w 110"/>
                <a:gd name="T25" fmla="*/ 1 h 531"/>
                <a:gd name="T26" fmla="*/ 0 w 110"/>
                <a:gd name="T27" fmla="*/ 0 h 531"/>
                <a:gd name="T28" fmla="*/ 0 w 110"/>
                <a:gd name="T29" fmla="*/ 0 h 531"/>
                <a:gd name="T30" fmla="*/ 0 w 110"/>
                <a:gd name="T31" fmla="*/ 0 h 531"/>
                <a:gd name="T32" fmla="*/ 0 w 110"/>
                <a:gd name="T33" fmla="*/ 0 h 531"/>
                <a:gd name="T34" fmla="*/ 0 w 110"/>
                <a:gd name="T35" fmla="*/ 0 h 531"/>
                <a:gd name="T36" fmla="*/ 0 w 110"/>
                <a:gd name="T37" fmla="*/ 0 h 531"/>
                <a:gd name="T38" fmla="*/ 0 w 110"/>
                <a:gd name="T39" fmla="*/ 0 h 531"/>
                <a:gd name="T40" fmla="*/ 0 w 110"/>
                <a:gd name="T41" fmla="*/ 0 h 531"/>
                <a:gd name="T42" fmla="*/ 0 w 110"/>
                <a:gd name="T43" fmla="*/ 0 h 531"/>
                <a:gd name="T44" fmla="*/ 0 w 110"/>
                <a:gd name="T45" fmla="*/ 0 h 531"/>
                <a:gd name="T46" fmla="*/ 0 w 110"/>
                <a:gd name="T47" fmla="*/ 0 h 531"/>
                <a:gd name="T48" fmla="*/ 0 w 110"/>
                <a:gd name="T49" fmla="*/ 0 h 531"/>
                <a:gd name="T50" fmla="*/ 0 w 110"/>
                <a:gd name="T51" fmla="*/ 0 h 531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110"/>
                <a:gd name="T79" fmla="*/ 0 h 531"/>
                <a:gd name="T80" fmla="*/ 110 w 110"/>
                <a:gd name="T81" fmla="*/ 531 h 531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110" h="531">
                  <a:moveTo>
                    <a:pt x="35" y="10"/>
                  </a:moveTo>
                  <a:lnTo>
                    <a:pt x="32" y="20"/>
                  </a:lnTo>
                  <a:lnTo>
                    <a:pt x="24" y="50"/>
                  </a:lnTo>
                  <a:lnTo>
                    <a:pt x="15" y="98"/>
                  </a:lnTo>
                  <a:lnTo>
                    <a:pt x="5" y="160"/>
                  </a:lnTo>
                  <a:lnTo>
                    <a:pt x="0" y="237"/>
                  </a:lnTo>
                  <a:lnTo>
                    <a:pt x="1" y="326"/>
                  </a:lnTo>
                  <a:lnTo>
                    <a:pt x="10" y="424"/>
                  </a:lnTo>
                  <a:lnTo>
                    <a:pt x="31" y="531"/>
                  </a:lnTo>
                  <a:lnTo>
                    <a:pt x="106" y="525"/>
                  </a:lnTo>
                  <a:lnTo>
                    <a:pt x="103" y="510"/>
                  </a:lnTo>
                  <a:lnTo>
                    <a:pt x="96" y="467"/>
                  </a:lnTo>
                  <a:lnTo>
                    <a:pt x="87" y="404"/>
                  </a:lnTo>
                  <a:lnTo>
                    <a:pt x="79" y="326"/>
                  </a:lnTo>
                  <a:lnTo>
                    <a:pt x="74" y="241"/>
                  </a:lnTo>
                  <a:lnTo>
                    <a:pt x="76" y="155"/>
                  </a:lnTo>
                  <a:lnTo>
                    <a:pt x="87" y="74"/>
                  </a:lnTo>
                  <a:lnTo>
                    <a:pt x="110" y="6"/>
                  </a:lnTo>
                  <a:lnTo>
                    <a:pt x="110" y="5"/>
                  </a:lnTo>
                  <a:lnTo>
                    <a:pt x="110" y="4"/>
                  </a:lnTo>
                  <a:lnTo>
                    <a:pt x="108" y="2"/>
                  </a:lnTo>
                  <a:lnTo>
                    <a:pt x="104" y="0"/>
                  </a:lnTo>
                  <a:lnTo>
                    <a:pt x="95" y="0"/>
                  </a:lnTo>
                  <a:lnTo>
                    <a:pt x="82" y="1"/>
                  </a:lnTo>
                  <a:lnTo>
                    <a:pt x="62" y="4"/>
                  </a:lnTo>
                  <a:lnTo>
                    <a:pt x="35" y="1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0" name="Freeform 828"/>
            <p:cNvSpPr>
              <a:spLocks/>
            </p:cNvSpPr>
            <p:nvPr/>
          </p:nvSpPr>
          <p:spPr bwMode="auto">
            <a:xfrm>
              <a:off x="3963" y="3292"/>
              <a:ext cx="10" cy="48"/>
            </a:xfrm>
            <a:custGeom>
              <a:avLst/>
              <a:gdLst>
                <a:gd name="T0" fmla="*/ 0 w 92"/>
                <a:gd name="T1" fmla="*/ 0 h 438"/>
                <a:gd name="T2" fmla="*/ 0 w 92"/>
                <a:gd name="T3" fmla="*/ 0 h 438"/>
                <a:gd name="T4" fmla="*/ 0 w 92"/>
                <a:gd name="T5" fmla="*/ 0 h 438"/>
                <a:gd name="T6" fmla="*/ 0 w 92"/>
                <a:gd name="T7" fmla="*/ 0 h 438"/>
                <a:gd name="T8" fmla="*/ 0 w 92"/>
                <a:gd name="T9" fmla="*/ 0 h 438"/>
                <a:gd name="T10" fmla="*/ 0 w 92"/>
                <a:gd name="T11" fmla="*/ 0 h 438"/>
                <a:gd name="T12" fmla="*/ 0 w 92"/>
                <a:gd name="T13" fmla="*/ 0 h 438"/>
                <a:gd name="T14" fmla="*/ 0 w 92"/>
                <a:gd name="T15" fmla="*/ 0 h 438"/>
                <a:gd name="T16" fmla="*/ 0 w 92"/>
                <a:gd name="T17" fmla="*/ 1 h 438"/>
                <a:gd name="T18" fmla="*/ 0 w 92"/>
                <a:gd name="T19" fmla="*/ 1 h 438"/>
                <a:gd name="T20" fmla="*/ 0 w 92"/>
                <a:gd name="T21" fmla="*/ 1 h 438"/>
                <a:gd name="T22" fmla="*/ 0 w 92"/>
                <a:gd name="T23" fmla="*/ 1 h 438"/>
                <a:gd name="T24" fmla="*/ 0 w 92"/>
                <a:gd name="T25" fmla="*/ 0 h 438"/>
                <a:gd name="T26" fmla="*/ 0 w 92"/>
                <a:gd name="T27" fmla="*/ 0 h 438"/>
                <a:gd name="T28" fmla="*/ 0 w 92"/>
                <a:gd name="T29" fmla="*/ 0 h 438"/>
                <a:gd name="T30" fmla="*/ 0 w 92"/>
                <a:gd name="T31" fmla="*/ 0 h 438"/>
                <a:gd name="T32" fmla="*/ 0 w 92"/>
                <a:gd name="T33" fmla="*/ 0 h 438"/>
                <a:gd name="T34" fmla="*/ 0 w 92"/>
                <a:gd name="T35" fmla="*/ 0 h 438"/>
                <a:gd name="T36" fmla="*/ 0 w 92"/>
                <a:gd name="T37" fmla="*/ 0 h 438"/>
                <a:gd name="T38" fmla="*/ 0 w 92"/>
                <a:gd name="T39" fmla="*/ 0 h 438"/>
                <a:gd name="T40" fmla="*/ 0 w 92"/>
                <a:gd name="T41" fmla="*/ 0 h 438"/>
                <a:gd name="T42" fmla="*/ 0 w 92"/>
                <a:gd name="T43" fmla="*/ 0 h 438"/>
                <a:gd name="T44" fmla="*/ 0 w 92"/>
                <a:gd name="T45" fmla="*/ 0 h 438"/>
                <a:gd name="T46" fmla="*/ 0 w 92"/>
                <a:gd name="T47" fmla="*/ 0 h 438"/>
                <a:gd name="T48" fmla="*/ 0 w 92"/>
                <a:gd name="T49" fmla="*/ 0 h 438"/>
                <a:gd name="T50" fmla="*/ 0 w 92"/>
                <a:gd name="T51" fmla="*/ 0 h 438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92"/>
                <a:gd name="T79" fmla="*/ 0 h 438"/>
                <a:gd name="T80" fmla="*/ 92 w 92"/>
                <a:gd name="T81" fmla="*/ 438 h 438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92" h="438">
                  <a:moveTo>
                    <a:pt x="29" y="8"/>
                  </a:moveTo>
                  <a:lnTo>
                    <a:pt x="26" y="16"/>
                  </a:lnTo>
                  <a:lnTo>
                    <a:pt x="20" y="42"/>
                  </a:lnTo>
                  <a:lnTo>
                    <a:pt x="12" y="81"/>
                  </a:lnTo>
                  <a:lnTo>
                    <a:pt x="4" y="133"/>
                  </a:lnTo>
                  <a:lnTo>
                    <a:pt x="0" y="196"/>
                  </a:lnTo>
                  <a:lnTo>
                    <a:pt x="0" y="270"/>
                  </a:lnTo>
                  <a:lnTo>
                    <a:pt x="9" y="351"/>
                  </a:lnTo>
                  <a:lnTo>
                    <a:pt x="25" y="438"/>
                  </a:lnTo>
                  <a:lnTo>
                    <a:pt x="88" y="435"/>
                  </a:lnTo>
                  <a:lnTo>
                    <a:pt x="85" y="422"/>
                  </a:lnTo>
                  <a:lnTo>
                    <a:pt x="79" y="386"/>
                  </a:lnTo>
                  <a:lnTo>
                    <a:pt x="72" y="334"/>
                  </a:lnTo>
                  <a:lnTo>
                    <a:pt x="65" y="270"/>
                  </a:lnTo>
                  <a:lnTo>
                    <a:pt x="61" y="199"/>
                  </a:lnTo>
                  <a:lnTo>
                    <a:pt x="63" y="129"/>
                  </a:lnTo>
                  <a:lnTo>
                    <a:pt x="73" y="61"/>
                  </a:lnTo>
                  <a:lnTo>
                    <a:pt x="92" y="5"/>
                  </a:lnTo>
                  <a:lnTo>
                    <a:pt x="92" y="4"/>
                  </a:lnTo>
                  <a:lnTo>
                    <a:pt x="92" y="3"/>
                  </a:lnTo>
                  <a:lnTo>
                    <a:pt x="90" y="1"/>
                  </a:lnTo>
                  <a:lnTo>
                    <a:pt x="87" y="0"/>
                  </a:lnTo>
                  <a:lnTo>
                    <a:pt x="80" y="0"/>
                  </a:lnTo>
                  <a:lnTo>
                    <a:pt x="68" y="0"/>
                  </a:lnTo>
                  <a:lnTo>
                    <a:pt x="51" y="3"/>
                  </a:lnTo>
                  <a:lnTo>
                    <a:pt x="29" y="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1" name="Freeform 829"/>
            <p:cNvSpPr>
              <a:spLocks/>
            </p:cNvSpPr>
            <p:nvPr/>
          </p:nvSpPr>
          <p:spPr bwMode="auto">
            <a:xfrm>
              <a:off x="3963" y="3296"/>
              <a:ext cx="8" cy="39"/>
            </a:xfrm>
            <a:custGeom>
              <a:avLst/>
              <a:gdLst>
                <a:gd name="T0" fmla="*/ 0 w 73"/>
                <a:gd name="T1" fmla="*/ 0 h 347"/>
                <a:gd name="T2" fmla="*/ 0 w 73"/>
                <a:gd name="T3" fmla="*/ 0 h 347"/>
                <a:gd name="T4" fmla="*/ 0 w 73"/>
                <a:gd name="T5" fmla="*/ 0 h 347"/>
                <a:gd name="T6" fmla="*/ 0 w 73"/>
                <a:gd name="T7" fmla="*/ 0 h 347"/>
                <a:gd name="T8" fmla="*/ 0 w 73"/>
                <a:gd name="T9" fmla="*/ 0 h 347"/>
                <a:gd name="T10" fmla="*/ 0 w 73"/>
                <a:gd name="T11" fmla="*/ 0 h 347"/>
                <a:gd name="T12" fmla="*/ 0 w 73"/>
                <a:gd name="T13" fmla="*/ 0 h 347"/>
                <a:gd name="T14" fmla="*/ 0 w 73"/>
                <a:gd name="T15" fmla="*/ 0 h 347"/>
                <a:gd name="T16" fmla="*/ 0 w 73"/>
                <a:gd name="T17" fmla="*/ 0 h 347"/>
                <a:gd name="T18" fmla="*/ 0 w 73"/>
                <a:gd name="T19" fmla="*/ 0 h 347"/>
                <a:gd name="T20" fmla="*/ 0 w 73"/>
                <a:gd name="T21" fmla="*/ 0 h 347"/>
                <a:gd name="T22" fmla="*/ 0 w 73"/>
                <a:gd name="T23" fmla="*/ 0 h 347"/>
                <a:gd name="T24" fmla="*/ 0 w 73"/>
                <a:gd name="T25" fmla="*/ 0 h 347"/>
                <a:gd name="T26" fmla="*/ 0 w 73"/>
                <a:gd name="T27" fmla="*/ 0 h 347"/>
                <a:gd name="T28" fmla="*/ 0 w 73"/>
                <a:gd name="T29" fmla="*/ 0 h 347"/>
                <a:gd name="T30" fmla="*/ 0 w 73"/>
                <a:gd name="T31" fmla="*/ 0 h 347"/>
                <a:gd name="T32" fmla="*/ 0 w 73"/>
                <a:gd name="T33" fmla="*/ 0 h 347"/>
                <a:gd name="T34" fmla="*/ 0 w 73"/>
                <a:gd name="T35" fmla="*/ 0 h 347"/>
                <a:gd name="T36" fmla="*/ 0 w 73"/>
                <a:gd name="T37" fmla="*/ 0 h 347"/>
                <a:gd name="T38" fmla="*/ 0 w 73"/>
                <a:gd name="T39" fmla="*/ 0 h 347"/>
                <a:gd name="T40" fmla="*/ 0 w 73"/>
                <a:gd name="T41" fmla="*/ 0 h 347"/>
                <a:gd name="T42" fmla="*/ 0 w 73"/>
                <a:gd name="T43" fmla="*/ 0 h 347"/>
                <a:gd name="T44" fmla="*/ 0 w 73"/>
                <a:gd name="T45" fmla="*/ 0 h 347"/>
                <a:gd name="T46" fmla="*/ 0 w 73"/>
                <a:gd name="T47" fmla="*/ 0 h 347"/>
                <a:gd name="T48" fmla="*/ 0 w 73"/>
                <a:gd name="T49" fmla="*/ 0 h 347"/>
                <a:gd name="T50" fmla="*/ 0 w 73"/>
                <a:gd name="T51" fmla="*/ 0 h 347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73"/>
                <a:gd name="T79" fmla="*/ 0 h 347"/>
                <a:gd name="T80" fmla="*/ 73 w 73"/>
                <a:gd name="T81" fmla="*/ 347 h 347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73" h="347">
                  <a:moveTo>
                    <a:pt x="23" y="7"/>
                  </a:moveTo>
                  <a:lnTo>
                    <a:pt x="21" y="14"/>
                  </a:lnTo>
                  <a:lnTo>
                    <a:pt x="16" y="33"/>
                  </a:lnTo>
                  <a:lnTo>
                    <a:pt x="10" y="64"/>
                  </a:lnTo>
                  <a:lnTo>
                    <a:pt x="4" y="105"/>
                  </a:lnTo>
                  <a:lnTo>
                    <a:pt x="0" y="155"/>
                  </a:lnTo>
                  <a:lnTo>
                    <a:pt x="0" y="213"/>
                  </a:lnTo>
                  <a:lnTo>
                    <a:pt x="7" y="278"/>
                  </a:lnTo>
                  <a:lnTo>
                    <a:pt x="20" y="347"/>
                  </a:lnTo>
                  <a:lnTo>
                    <a:pt x="70" y="344"/>
                  </a:lnTo>
                  <a:lnTo>
                    <a:pt x="68" y="334"/>
                  </a:lnTo>
                  <a:lnTo>
                    <a:pt x="63" y="305"/>
                  </a:lnTo>
                  <a:lnTo>
                    <a:pt x="56" y="265"/>
                  </a:lnTo>
                  <a:lnTo>
                    <a:pt x="51" y="213"/>
                  </a:lnTo>
                  <a:lnTo>
                    <a:pt x="48" y="158"/>
                  </a:lnTo>
                  <a:lnTo>
                    <a:pt x="50" y="101"/>
                  </a:lnTo>
                  <a:lnTo>
                    <a:pt x="57" y="49"/>
                  </a:lnTo>
                  <a:lnTo>
                    <a:pt x="73" y="4"/>
                  </a:lnTo>
                  <a:lnTo>
                    <a:pt x="73" y="2"/>
                  </a:lnTo>
                  <a:lnTo>
                    <a:pt x="72" y="1"/>
                  </a:lnTo>
                  <a:lnTo>
                    <a:pt x="69" y="0"/>
                  </a:lnTo>
                  <a:lnTo>
                    <a:pt x="63" y="0"/>
                  </a:lnTo>
                  <a:lnTo>
                    <a:pt x="53" y="1"/>
                  </a:lnTo>
                  <a:lnTo>
                    <a:pt x="41" y="3"/>
                  </a:lnTo>
                  <a:lnTo>
                    <a:pt x="23" y="7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2" name="Freeform 830"/>
            <p:cNvSpPr>
              <a:spLocks/>
            </p:cNvSpPr>
            <p:nvPr/>
          </p:nvSpPr>
          <p:spPr bwMode="auto">
            <a:xfrm>
              <a:off x="3964" y="3301"/>
              <a:ext cx="6" cy="28"/>
            </a:xfrm>
            <a:custGeom>
              <a:avLst/>
              <a:gdLst>
                <a:gd name="T0" fmla="*/ 0 w 52"/>
                <a:gd name="T1" fmla="*/ 0 h 256"/>
                <a:gd name="T2" fmla="*/ 0 w 52"/>
                <a:gd name="T3" fmla="*/ 0 h 256"/>
                <a:gd name="T4" fmla="*/ 0 w 52"/>
                <a:gd name="T5" fmla="*/ 0 h 256"/>
                <a:gd name="T6" fmla="*/ 0 w 52"/>
                <a:gd name="T7" fmla="*/ 0 h 256"/>
                <a:gd name="T8" fmla="*/ 0 w 52"/>
                <a:gd name="T9" fmla="*/ 0 h 256"/>
                <a:gd name="T10" fmla="*/ 0 w 52"/>
                <a:gd name="T11" fmla="*/ 0 h 256"/>
                <a:gd name="T12" fmla="*/ 0 w 52"/>
                <a:gd name="T13" fmla="*/ 0 h 256"/>
                <a:gd name="T14" fmla="*/ 0 w 52"/>
                <a:gd name="T15" fmla="*/ 0 h 256"/>
                <a:gd name="T16" fmla="*/ 0 w 52"/>
                <a:gd name="T17" fmla="*/ 0 h 256"/>
                <a:gd name="T18" fmla="*/ 0 w 52"/>
                <a:gd name="T19" fmla="*/ 0 h 256"/>
                <a:gd name="T20" fmla="*/ 0 w 52"/>
                <a:gd name="T21" fmla="*/ 0 h 256"/>
                <a:gd name="T22" fmla="*/ 0 w 52"/>
                <a:gd name="T23" fmla="*/ 0 h 256"/>
                <a:gd name="T24" fmla="*/ 0 w 52"/>
                <a:gd name="T25" fmla="*/ 0 h 256"/>
                <a:gd name="T26" fmla="*/ 0 w 52"/>
                <a:gd name="T27" fmla="*/ 0 h 256"/>
                <a:gd name="T28" fmla="*/ 0 w 52"/>
                <a:gd name="T29" fmla="*/ 0 h 256"/>
                <a:gd name="T30" fmla="*/ 0 w 52"/>
                <a:gd name="T31" fmla="*/ 0 h 256"/>
                <a:gd name="T32" fmla="*/ 0 w 52"/>
                <a:gd name="T33" fmla="*/ 0 h 256"/>
                <a:gd name="T34" fmla="*/ 0 w 52"/>
                <a:gd name="T35" fmla="*/ 0 h 256"/>
                <a:gd name="T36" fmla="*/ 0 w 52"/>
                <a:gd name="T37" fmla="*/ 0 h 256"/>
                <a:gd name="T38" fmla="*/ 0 w 52"/>
                <a:gd name="T39" fmla="*/ 0 h 256"/>
                <a:gd name="T40" fmla="*/ 0 w 52"/>
                <a:gd name="T41" fmla="*/ 0 h 256"/>
                <a:gd name="T42" fmla="*/ 0 w 52"/>
                <a:gd name="T43" fmla="*/ 0 h 256"/>
                <a:gd name="T44" fmla="*/ 0 w 52"/>
                <a:gd name="T45" fmla="*/ 0 h 256"/>
                <a:gd name="T46" fmla="*/ 0 w 52"/>
                <a:gd name="T47" fmla="*/ 0 h 256"/>
                <a:gd name="T48" fmla="*/ 0 w 52"/>
                <a:gd name="T49" fmla="*/ 0 h 256"/>
                <a:gd name="T50" fmla="*/ 0 w 52"/>
                <a:gd name="T51" fmla="*/ 0 h 25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52"/>
                <a:gd name="T79" fmla="*/ 0 h 256"/>
                <a:gd name="T80" fmla="*/ 52 w 52"/>
                <a:gd name="T81" fmla="*/ 256 h 256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52" h="256">
                  <a:moveTo>
                    <a:pt x="16" y="5"/>
                  </a:moveTo>
                  <a:lnTo>
                    <a:pt x="15" y="10"/>
                  </a:lnTo>
                  <a:lnTo>
                    <a:pt x="11" y="24"/>
                  </a:lnTo>
                  <a:lnTo>
                    <a:pt x="6" y="47"/>
                  </a:lnTo>
                  <a:lnTo>
                    <a:pt x="2" y="77"/>
                  </a:lnTo>
                  <a:lnTo>
                    <a:pt x="0" y="115"/>
                  </a:lnTo>
                  <a:lnTo>
                    <a:pt x="0" y="157"/>
                  </a:lnTo>
                  <a:lnTo>
                    <a:pt x="4" y="205"/>
                  </a:lnTo>
                  <a:lnTo>
                    <a:pt x="14" y="256"/>
                  </a:lnTo>
                  <a:lnTo>
                    <a:pt x="50" y="254"/>
                  </a:lnTo>
                  <a:lnTo>
                    <a:pt x="49" y="247"/>
                  </a:lnTo>
                  <a:lnTo>
                    <a:pt x="45" y="226"/>
                  </a:lnTo>
                  <a:lnTo>
                    <a:pt x="41" y="195"/>
                  </a:lnTo>
                  <a:lnTo>
                    <a:pt x="37" y="157"/>
                  </a:lnTo>
                  <a:lnTo>
                    <a:pt x="35" y="116"/>
                  </a:lnTo>
                  <a:lnTo>
                    <a:pt x="36" y="74"/>
                  </a:lnTo>
                  <a:lnTo>
                    <a:pt x="41" y="35"/>
                  </a:lnTo>
                  <a:lnTo>
                    <a:pt x="52" y="3"/>
                  </a:lnTo>
                  <a:lnTo>
                    <a:pt x="52" y="2"/>
                  </a:lnTo>
                  <a:lnTo>
                    <a:pt x="51" y="1"/>
                  </a:lnTo>
                  <a:lnTo>
                    <a:pt x="49" y="0"/>
                  </a:lnTo>
                  <a:lnTo>
                    <a:pt x="45" y="0"/>
                  </a:lnTo>
                  <a:lnTo>
                    <a:pt x="39" y="0"/>
                  </a:lnTo>
                  <a:lnTo>
                    <a:pt x="29" y="2"/>
                  </a:lnTo>
                  <a:lnTo>
                    <a:pt x="1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3" name="Freeform 831"/>
            <p:cNvSpPr>
              <a:spLocks/>
            </p:cNvSpPr>
            <p:nvPr/>
          </p:nvSpPr>
          <p:spPr bwMode="auto">
            <a:xfrm>
              <a:off x="4046" y="3273"/>
              <a:ext cx="20" cy="77"/>
            </a:xfrm>
            <a:custGeom>
              <a:avLst/>
              <a:gdLst>
                <a:gd name="T0" fmla="*/ 0 w 176"/>
                <a:gd name="T1" fmla="*/ 0 h 693"/>
                <a:gd name="T2" fmla="*/ 0 w 176"/>
                <a:gd name="T3" fmla="*/ 0 h 693"/>
                <a:gd name="T4" fmla="*/ 0 w 176"/>
                <a:gd name="T5" fmla="*/ 0 h 693"/>
                <a:gd name="T6" fmla="*/ 0 w 176"/>
                <a:gd name="T7" fmla="*/ 0 h 693"/>
                <a:gd name="T8" fmla="*/ 0 w 176"/>
                <a:gd name="T9" fmla="*/ 0 h 693"/>
                <a:gd name="T10" fmla="*/ 0 w 176"/>
                <a:gd name="T11" fmla="*/ 0 h 693"/>
                <a:gd name="T12" fmla="*/ 0 w 176"/>
                <a:gd name="T13" fmla="*/ 0 h 693"/>
                <a:gd name="T14" fmla="*/ 0 w 176"/>
                <a:gd name="T15" fmla="*/ 1 h 693"/>
                <a:gd name="T16" fmla="*/ 0 w 176"/>
                <a:gd name="T17" fmla="*/ 1 h 693"/>
                <a:gd name="T18" fmla="*/ 0 w 176"/>
                <a:gd name="T19" fmla="*/ 1 h 693"/>
                <a:gd name="T20" fmla="*/ 0 w 176"/>
                <a:gd name="T21" fmla="*/ 1 h 693"/>
                <a:gd name="T22" fmla="*/ 0 w 176"/>
                <a:gd name="T23" fmla="*/ 1 h 693"/>
                <a:gd name="T24" fmla="*/ 0 w 176"/>
                <a:gd name="T25" fmla="*/ 1 h 693"/>
                <a:gd name="T26" fmla="*/ 0 w 176"/>
                <a:gd name="T27" fmla="*/ 1 h 693"/>
                <a:gd name="T28" fmla="*/ 0 w 176"/>
                <a:gd name="T29" fmla="*/ 0 h 693"/>
                <a:gd name="T30" fmla="*/ 0 w 176"/>
                <a:gd name="T31" fmla="*/ 0 h 693"/>
                <a:gd name="T32" fmla="*/ 0 w 176"/>
                <a:gd name="T33" fmla="*/ 0 h 693"/>
                <a:gd name="T34" fmla="*/ 0 w 176"/>
                <a:gd name="T35" fmla="*/ 0 h 693"/>
                <a:gd name="T36" fmla="*/ 0 w 176"/>
                <a:gd name="T37" fmla="*/ 0 h 693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76"/>
                <a:gd name="T58" fmla="*/ 0 h 693"/>
                <a:gd name="T59" fmla="*/ 176 w 176"/>
                <a:gd name="T60" fmla="*/ 693 h 693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76" h="693">
                  <a:moveTo>
                    <a:pt x="176" y="5"/>
                  </a:moveTo>
                  <a:lnTo>
                    <a:pt x="172" y="10"/>
                  </a:lnTo>
                  <a:lnTo>
                    <a:pt x="159" y="28"/>
                  </a:lnTo>
                  <a:lnTo>
                    <a:pt x="144" y="63"/>
                  </a:lnTo>
                  <a:lnTo>
                    <a:pt x="129" y="123"/>
                  </a:lnTo>
                  <a:lnTo>
                    <a:pt x="117" y="210"/>
                  </a:lnTo>
                  <a:lnTo>
                    <a:pt x="110" y="331"/>
                  </a:lnTo>
                  <a:lnTo>
                    <a:pt x="115" y="490"/>
                  </a:lnTo>
                  <a:lnTo>
                    <a:pt x="131" y="693"/>
                  </a:lnTo>
                  <a:lnTo>
                    <a:pt x="32" y="693"/>
                  </a:lnTo>
                  <a:lnTo>
                    <a:pt x="29" y="673"/>
                  </a:lnTo>
                  <a:lnTo>
                    <a:pt x="20" y="617"/>
                  </a:lnTo>
                  <a:lnTo>
                    <a:pt x="11" y="533"/>
                  </a:lnTo>
                  <a:lnTo>
                    <a:pt x="3" y="430"/>
                  </a:lnTo>
                  <a:lnTo>
                    <a:pt x="0" y="317"/>
                  </a:lnTo>
                  <a:lnTo>
                    <a:pt x="6" y="202"/>
                  </a:lnTo>
                  <a:lnTo>
                    <a:pt x="23" y="93"/>
                  </a:lnTo>
                  <a:lnTo>
                    <a:pt x="57" y="0"/>
                  </a:lnTo>
                  <a:lnTo>
                    <a:pt x="176" y="5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4" name="Freeform 832"/>
            <p:cNvSpPr>
              <a:spLocks/>
            </p:cNvSpPr>
            <p:nvPr/>
          </p:nvSpPr>
          <p:spPr bwMode="auto">
            <a:xfrm>
              <a:off x="4047" y="3279"/>
              <a:ext cx="16" cy="65"/>
            </a:xfrm>
            <a:custGeom>
              <a:avLst/>
              <a:gdLst>
                <a:gd name="T0" fmla="*/ 0 w 149"/>
                <a:gd name="T1" fmla="*/ 0 h 592"/>
                <a:gd name="T2" fmla="*/ 0 w 149"/>
                <a:gd name="T3" fmla="*/ 0 h 592"/>
                <a:gd name="T4" fmla="*/ 0 w 149"/>
                <a:gd name="T5" fmla="*/ 0 h 592"/>
                <a:gd name="T6" fmla="*/ 0 w 149"/>
                <a:gd name="T7" fmla="*/ 0 h 592"/>
                <a:gd name="T8" fmla="*/ 0 w 149"/>
                <a:gd name="T9" fmla="*/ 0 h 592"/>
                <a:gd name="T10" fmla="*/ 0 w 149"/>
                <a:gd name="T11" fmla="*/ 0 h 592"/>
                <a:gd name="T12" fmla="*/ 0 w 149"/>
                <a:gd name="T13" fmla="*/ 0 h 592"/>
                <a:gd name="T14" fmla="*/ 0 w 149"/>
                <a:gd name="T15" fmla="*/ 1 h 592"/>
                <a:gd name="T16" fmla="*/ 0 w 149"/>
                <a:gd name="T17" fmla="*/ 1 h 592"/>
                <a:gd name="T18" fmla="*/ 0 w 149"/>
                <a:gd name="T19" fmla="*/ 1 h 592"/>
                <a:gd name="T20" fmla="*/ 0 w 149"/>
                <a:gd name="T21" fmla="*/ 1 h 592"/>
                <a:gd name="T22" fmla="*/ 0 w 149"/>
                <a:gd name="T23" fmla="*/ 1 h 592"/>
                <a:gd name="T24" fmla="*/ 0 w 149"/>
                <a:gd name="T25" fmla="*/ 1 h 592"/>
                <a:gd name="T26" fmla="*/ 0 w 149"/>
                <a:gd name="T27" fmla="*/ 0 h 592"/>
                <a:gd name="T28" fmla="*/ 0 w 149"/>
                <a:gd name="T29" fmla="*/ 0 h 592"/>
                <a:gd name="T30" fmla="*/ 0 w 149"/>
                <a:gd name="T31" fmla="*/ 0 h 592"/>
                <a:gd name="T32" fmla="*/ 0 w 149"/>
                <a:gd name="T33" fmla="*/ 0 h 592"/>
                <a:gd name="T34" fmla="*/ 0 w 149"/>
                <a:gd name="T35" fmla="*/ 0 h 592"/>
                <a:gd name="T36" fmla="*/ 0 w 149"/>
                <a:gd name="T37" fmla="*/ 0 h 59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9"/>
                <a:gd name="T58" fmla="*/ 0 h 592"/>
                <a:gd name="T59" fmla="*/ 149 w 149"/>
                <a:gd name="T60" fmla="*/ 592 h 592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9" h="592">
                  <a:moveTo>
                    <a:pt x="149" y="4"/>
                  </a:moveTo>
                  <a:lnTo>
                    <a:pt x="145" y="8"/>
                  </a:lnTo>
                  <a:lnTo>
                    <a:pt x="136" y="24"/>
                  </a:lnTo>
                  <a:lnTo>
                    <a:pt x="123" y="54"/>
                  </a:lnTo>
                  <a:lnTo>
                    <a:pt x="110" y="104"/>
                  </a:lnTo>
                  <a:lnTo>
                    <a:pt x="99" y="179"/>
                  </a:lnTo>
                  <a:lnTo>
                    <a:pt x="94" y="282"/>
                  </a:lnTo>
                  <a:lnTo>
                    <a:pt x="97" y="418"/>
                  </a:lnTo>
                  <a:lnTo>
                    <a:pt x="112" y="592"/>
                  </a:lnTo>
                  <a:lnTo>
                    <a:pt x="27" y="592"/>
                  </a:lnTo>
                  <a:lnTo>
                    <a:pt x="24" y="575"/>
                  </a:lnTo>
                  <a:lnTo>
                    <a:pt x="17" y="527"/>
                  </a:lnTo>
                  <a:lnTo>
                    <a:pt x="9" y="455"/>
                  </a:lnTo>
                  <a:lnTo>
                    <a:pt x="2" y="367"/>
                  </a:lnTo>
                  <a:lnTo>
                    <a:pt x="0" y="271"/>
                  </a:lnTo>
                  <a:lnTo>
                    <a:pt x="5" y="173"/>
                  </a:lnTo>
                  <a:lnTo>
                    <a:pt x="20" y="80"/>
                  </a:lnTo>
                  <a:lnTo>
                    <a:pt x="48" y="0"/>
                  </a:lnTo>
                  <a:lnTo>
                    <a:pt x="149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5" name="Freeform 833"/>
            <p:cNvSpPr>
              <a:spLocks/>
            </p:cNvSpPr>
            <p:nvPr/>
          </p:nvSpPr>
          <p:spPr bwMode="auto">
            <a:xfrm>
              <a:off x="4048" y="3284"/>
              <a:ext cx="13" cy="54"/>
            </a:xfrm>
            <a:custGeom>
              <a:avLst/>
              <a:gdLst>
                <a:gd name="T0" fmla="*/ 0 w 124"/>
                <a:gd name="T1" fmla="*/ 0 h 490"/>
                <a:gd name="T2" fmla="*/ 0 w 124"/>
                <a:gd name="T3" fmla="*/ 0 h 490"/>
                <a:gd name="T4" fmla="*/ 0 w 124"/>
                <a:gd name="T5" fmla="*/ 0 h 490"/>
                <a:gd name="T6" fmla="*/ 0 w 124"/>
                <a:gd name="T7" fmla="*/ 0 h 490"/>
                <a:gd name="T8" fmla="*/ 0 w 124"/>
                <a:gd name="T9" fmla="*/ 0 h 490"/>
                <a:gd name="T10" fmla="*/ 0 w 124"/>
                <a:gd name="T11" fmla="*/ 0 h 490"/>
                <a:gd name="T12" fmla="*/ 0 w 124"/>
                <a:gd name="T13" fmla="*/ 0 h 490"/>
                <a:gd name="T14" fmla="*/ 0 w 124"/>
                <a:gd name="T15" fmla="*/ 0 h 490"/>
                <a:gd name="T16" fmla="*/ 0 w 124"/>
                <a:gd name="T17" fmla="*/ 1 h 490"/>
                <a:gd name="T18" fmla="*/ 0 w 124"/>
                <a:gd name="T19" fmla="*/ 1 h 490"/>
                <a:gd name="T20" fmla="*/ 0 w 124"/>
                <a:gd name="T21" fmla="*/ 1 h 490"/>
                <a:gd name="T22" fmla="*/ 0 w 124"/>
                <a:gd name="T23" fmla="*/ 1 h 490"/>
                <a:gd name="T24" fmla="*/ 0 w 124"/>
                <a:gd name="T25" fmla="*/ 1 h 490"/>
                <a:gd name="T26" fmla="*/ 0 w 124"/>
                <a:gd name="T27" fmla="*/ 0 h 490"/>
                <a:gd name="T28" fmla="*/ 0 w 124"/>
                <a:gd name="T29" fmla="*/ 0 h 490"/>
                <a:gd name="T30" fmla="*/ 0 w 124"/>
                <a:gd name="T31" fmla="*/ 0 h 490"/>
                <a:gd name="T32" fmla="*/ 0 w 124"/>
                <a:gd name="T33" fmla="*/ 0 h 490"/>
                <a:gd name="T34" fmla="*/ 0 w 124"/>
                <a:gd name="T35" fmla="*/ 0 h 490"/>
                <a:gd name="T36" fmla="*/ 0 w 124"/>
                <a:gd name="T37" fmla="*/ 0 h 490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24"/>
                <a:gd name="T58" fmla="*/ 0 h 490"/>
                <a:gd name="T59" fmla="*/ 124 w 124"/>
                <a:gd name="T60" fmla="*/ 490 h 490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24" h="490">
                  <a:moveTo>
                    <a:pt x="124" y="4"/>
                  </a:moveTo>
                  <a:lnTo>
                    <a:pt x="121" y="7"/>
                  </a:lnTo>
                  <a:lnTo>
                    <a:pt x="113" y="21"/>
                  </a:lnTo>
                  <a:lnTo>
                    <a:pt x="103" y="45"/>
                  </a:lnTo>
                  <a:lnTo>
                    <a:pt x="91" y="87"/>
                  </a:lnTo>
                  <a:lnTo>
                    <a:pt x="83" y="148"/>
                  </a:lnTo>
                  <a:lnTo>
                    <a:pt x="79" y="234"/>
                  </a:lnTo>
                  <a:lnTo>
                    <a:pt x="81" y="347"/>
                  </a:lnTo>
                  <a:lnTo>
                    <a:pt x="93" y="490"/>
                  </a:lnTo>
                  <a:lnTo>
                    <a:pt x="23" y="490"/>
                  </a:lnTo>
                  <a:lnTo>
                    <a:pt x="21" y="476"/>
                  </a:lnTo>
                  <a:lnTo>
                    <a:pt x="15" y="436"/>
                  </a:lnTo>
                  <a:lnTo>
                    <a:pt x="8" y="377"/>
                  </a:lnTo>
                  <a:lnTo>
                    <a:pt x="2" y="304"/>
                  </a:lnTo>
                  <a:lnTo>
                    <a:pt x="0" y="224"/>
                  </a:lnTo>
                  <a:lnTo>
                    <a:pt x="4" y="143"/>
                  </a:lnTo>
                  <a:lnTo>
                    <a:pt x="17" y="67"/>
                  </a:lnTo>
                  <a:lnTo>
                    <a:pt x="40" y="0"/>
                  </a:lnTo>
                  <a:lnTo>
                    <a:pt x="124" y="4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6" name="Freeform 834"/>
            <p:cNvSpPr>
              <a:spLocks/>
            </p:cNvSpPr>
            <p:nvPr/>
          </p:nvSpPr>
          <p:spPr bwMode="auto">
            <a:xfrm>
              <a:off x="4048" y="3289"/>
              <a:ext cx="11" cy="43"/>
            </a:xfrm>
            <a:custGeom>
              <a:avLst/>
              <a:gdLst>
                <a:gd name="T0" fmla="*/ 0 w 99"/>
                <a:gd name="T1" fmla="*/ 0 h 389"/>
                <a:gd name="T2" fmla="*/ 0 w 99"/>
                <a:gd name="T3" fmla="*/ 0 h 389"/>
                <a:gd name="T4" fmla="*/ 0 w 99"/>
                <a:gd name="T5" fmla="*/ 0 h 389"/>
                <a:gd name="T6" fmla="*/ 0 w 99"/>
                <a:gd name="T7" fmla="*/ 0 h 389"/>
                <a:gd name="T8" fmla="*/ 0 w 99"/>
                <a:gd name="T9" fmla="*/ 0 h 389"/>
                <a:gd name="T10" fmla="*/ 0 w 99"/>
                <a:gd name="T11" fmla="*/ 0 h 389"/>
                <a:gd name="T12" fmla="*/ 0 w 99"/>
                <a:gd name="T13" fmla="*/ 0 h 389"/>
                <a:gd name="T14" fmla="*/ 0 w 99"/>
                <a:gd name="T15" fmla="*/ 0 h 389"/>
                <a:gd name="T16" fmla="*/ 0 w 99"/>
                <a:gd name="T17" fmla="*/ 1 h 389"/>
                <a:gd name="T18" fmla="*/ 0 w 99"/>
                <a:gd name="T19" fmla="*/ 1 h 389"/>
                <a:gd name="T20" fmla="*/ 0 w 99"/>
                <a:gd name="T21" fmla="*/ 1 h 389"/>
                <a:gd name="T22" fmla="*/ 0 w 99"/>
                <a:gd name="T23" fmla="*/ 0 h 389"/>
                <a:gd name="T24" fmla="*/ 0 w 99"/>
                <a:gd name="T25" fmla="*/ 0 h 389"/>
                <a:gd name="T26" fmla="*/ 0 w 99"/>
                <a:gd name="T27" fmla="*/ 0 h 389"/>
                <a:gd name="T28" fmla="*/ 0 w 99"/>
                <a:gd name="T29" fmla="*/ 0 h 389"/>
                <a:gd name="T30" fmla="*/ 0 w 99"/>
                <a:gd name="T31" fmla="*/ 0 h 389"/>
                <a:gd name="T32" fmla="*/ 0 w 99"/>
                <a:gd name="T33" fmla="*/ 0 h 389"/>
                <a:gd name="T34" fmla="*/ 0 w 99"/>
                <a:gd name="T35" fmla="*/ 0 h 389"/>
                <a:gd name="T36" fmla="*/ 0 w 99"/>
                <a:gd name="T37" fmla="*/ 0 h 38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99"/>
                <a:gd name="T58" fmla="*/ 0 h 389"/>
                <a:gd name="T59" fmla="*/ 99 w 99"/>
                <a:gd name="T60" fmla="*/ 389 h 38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99" h="389">
                  <a:moveTo>
                    <a:pt x="99" y="3"/>
                  </a:moveTo>
                  <a:lnTo>
                    <a:pt x="96" y="6"/>
                  </a:lnTo>
                  <a:lnTo>
                    <a:pt x="89" y="16"/>
                  </a:lnTo>
                  <a:lnTo>
                    <a:pt x="81" y="36"/>
                  </a:lnTo>
                  <a:lnTo>
                    <a:pt x="72" y="69"/>
                  </a:lnTo>
                  <a:lnTo>
                    <a:pt x="66" y="118"/>
                  </a:lnTo>
                  <a:lnTo>
                    <a:pt x="62" y="185"/>
                  </a:lnTo>
                  <a:lnTo>
                    <a:pt x="64" y="275"/>
                  </a:lnTo>
                  <a:lnTo>
                    <a:pt x="73" y="389"/>
                  </a:lnTo>
                  <a:lnTo>
                    <a:pt x="18" y="389"/>
                  </a:lnTo>
                  <a:lnTo>
                    <a:pt x="16" y="378"/>
                  </a:lnTo>
                  <a:lnTo>
                    <a:pt x="11" y="346"/>
                  </a:lnTo>
                  <a:lnTo>
                    <a:pt x="6" y="299"/>
                  </a:lnTo>
                  <a:lnTo>
                    <a:pt x="2" y="242"/>
                  </a:lnTo>
                  <a:lnTo>
                    <a:pt x="0" y="178"/>
                  </a:lnTo>
                  <a:lnTo>
                    <a:pt x="4" y="114"/>
                  </a:lnTo>
                  <a:lnTo>
                    <a:pt x="14" y="52"/>
                  </a:lnTo>
                  <a:lnTo>
                    <a:pt x="32" y="0"/>
                  </a:lnTo>
                  <a:lnTo>
                    <a:pt x="99" y="3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7" name="Freeform 835"/>
            <p:cNvSpPr>
              <a:spLocks/>
            </p:cNvSpPr>
            <p:nvPr/>
          </p:nvSpPr>
          <p:spPr bwMode="auto">
            <a:xfrm>
              <a:off x="4049" y="3295"/>
              <a:ext cx="8" cy="31"/>
            </a:xfrm>
            <a:custGeom>
              <a:avLst/>
              <a:gdLst>
                <a:gd name="T0" fmla="*/ 0 w 72"/>
                <a:gd name="T1" fmla="*/ 0 h 287"/>
                <a:gd name="T2" fmla="*/ 0 w 72"/>
                <a:gd name="T3" fmla="*/ 0 h 287"/>
                <a:gd name="T4" fmla="*/ 0 w 72"/>
                <a:gd name="T5" fmla="*/ 0 h 287"/>
                <a:gd name="T6" fmla="*/ 0 w 72"/>
                <a:gd name="T7" fmla="*/ 0 h 287"/>
                <a:gd name="T8" fmla="*/ 0 w 72"/>
                <a:gd name="T9" fmla="*/ 0 h 287"/>
                <a:gd name="T10" fmla="*/ 0 w 72"/>
                <a:gd name="T11" fmla="*/ 0 h 287"/>
                <a:gd name="T12" fmla="*/ 0 w 72"/>
                <a:gd name="T13" fmla="*/ 0 h 287"/>
                <a:gd name="T14" fmla="*/ 0 w 72"/>
                <a:gd name="T15" fmla="*/ 0 h 287"/>
                <a:gd name="T16" fmla="*/ 0 w 72"/>
                <a:gd name="T17" fmla="*/ 0 h 287"/>
                <a:gd name="T18" fmla="*/ 0 w 72"/>
                <a:gd name="T19" fmla="*/ 0 h 287"/>
                <a:gd name="T20" fmla="*/ 0 w 72"/>
                <a:gd name="T21" fmla="*/ 0 h 287"/>
                <a:gd name="T22" fmla="*/ 0 w 72"/>
                <a:gd name="T23" fmla="*/ 0 h 287"/>
                <a:gd name="T24" fmla="*/ 0 w 72"/>
                <a:gd name="T25" fmla="*/ 0 h 287"/>
                <a:gd name="T26" fmla="*/ 0 w 72"/>
                <a:gd name="T27" fmla="*/ 0 h 287"/>
                <a:gd name="T28" fmla="*/ 0 w 72"/>
                <a:gd name="T29" fmla="*/ 0 h 287"/>
                <a:gd name="T30" fmla="*/ 0 w 72"/>
                <a:gd name="T31" fmla="*/ 0 h 287"/>
                <a:gd name="T32" fmla="*/ 0 w 72"/>
                <a:gd name="T33" fmla="*/ 0 h 287"/>
                <a:gd name="T34" fmla="*/ 0 w 72"/>
                <a:gd name="T35" fmla="*/ 0 h 287"/>
                <a:gd name="T36" fmla="*/ 0 w 72"/>
                <a:gd name="T37" fmla="*/ 0 h 28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72"/>
                <a:gd name="T58" fmla="*/ 0 h 287"/>
                <a:gd name="T59" fmla="*/ 72 w 72"/>
                <a:gd name="T60" fmla="*/ 287 h 28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72" h="287">
                  <a:moveTo>
                    <a:pt x="72" y="2"/>
                  </a:moveTo>
                  <a:lnTo>
                    <a:pt x="70" y="4"/>
                  </a:lnTo>
                  <a:lnTo>
                    <a:pt x="66" y="12"/>
                  </a:lnTo>
                  <a:lnTo>
                    <a:pt x="59" y="27"/>
                  </a:lnTo>
                  <a:lnTo>
                    <a:pt x="53" y="50"/>
                  </a:lnTo>
                  <a:lnTo>
                    <a:pt x="48" y="87"/>
                  </a:lnTo>
                  <a:lnTo>
                    <a:pt x="46" y="137"/>
                  </a:lnTo>
                  <a:lnTo>
                    <a:pt x="47" y="203"/>
                  </a:lnTo>
                  <a:lnTo>
                    <a:pt x="54" y="287"/>
                  </a:lnTo>
                  <a:lnTo>
                    <a:pt x="13" y="287"/>
                  </a:lnTo>
                  <a:lnTo>
                    <a:pt x="12" y="279"/>
                  </a:lnTo>
                  <a:lnTo>
                    <a:pt x="8" y="255"/>
                  </a:lnTo>
                  <a:lnTo>
                    <a:pt x="4" y="220"/>
                  </a:lnTo>
                  <a:lnTo>
                    <a:pt x="1" y="178"/>
                  </a:lnTo>
                  <a:lnTo>
                    <a:pt x="0" y="131"/>
                  </a:lnTo>
                  <a:lnTo>
                    <a:pt x="2" y="84"/>
                  </a:lnTo>
                  <a:lnTo>
                    <a:pt x="9" y="39"/>
                  </a:lnTo>
                  <a:lnTo>
                    <a:pt x="23" y="0"/>
                  </a:lnTo>
                  <a:lnTo>
                    <a:pt x="72" y="2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8" name="Rectangle 836"/>
            <p:cNvSpPr>
              <a:spLocks noChangeArrowheads="1"/>
            </p:cNvSpPr>
            <p:nvPr/>
          </p:nvSpPr>
          <p:spPr bwMode="auto">
            <a:xfrm>
              <a:off x="3944" y="3287"/>
              <a:ext cx="3" cy="101"/>
            </a:xfrm>
            <a:prstGeom prst="rect">
              <a:avLst/>
            </a:prstGeom>
            <a:solidFill>
              <a:srgbClr val="DDDDDD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89" name="Freeform 837"/>
            <p:cNvSpPr>
              <a:spLocks/>
            </p:cNvSpPr>
            <p:nvPr/>
          </p:nvSpPr>
          <p:spPr bwMode="auto">
            <a:xfrm>
              <a:off x="3980" y="3285"/>
              <a:ext cx="39" cy="47"/>
            </a:xfrm>
            <a:custGeom>
              <a:avLst/>
              <a:gdLst>
                <a:gd name="T0" fmla="*/ 0 w 354"/>
                <a:gd name="T1" fmla="*/ 0 h 418"/>
                <a:gd name="T2" fmla="*/ 0 w 354"/>
                <a:gd name="T3" fmla="*/ 0 h 418"/>
                <a:gd name="T4" fmla="*/ 0 w 354"/>
                <a:gd name="T5" fmla="*/ 0 h 418"/>
                <a:gd name="T6" fmla="*/ 0 w 354"/>
                <a:gd name="T7" fmla="*/ 0 h 418"/>
                <a:gd name="T8" fmla="*/ 0 w 354"/>
                <a:gd name="T9" fmla="*/ 0 h 418"/>
                <a:gd name="T10" fmla="*/ 0 w 354"/>
                <a:gd name="T11" fmla="*/ 0 h 418"/>
                <a:gd name="T12" fmla="*/ 0 w 354"/>
                <a:gd name="T13" fmla="*/ 0 h 418"/>
                <a:gd name="T14" fmla="*/ 0 w 354"/>
                <a:gd name="T15" fmla="*/ 0 h 418"/>
                <a:gd name="T16" fmla="*/ 0 w 354"/>
                <a:gd name="T17" fmla="*/ 1 h 418"/>
                <a:gd name="T18" fmla="*/ 0 w 354"/>
                <a:gd name="T19" fmla="*/ 1 h 418"/>
                <a:gd name="T20" fmla="*/ 0 w 354"/>
                <a:gd name="T21" fmla="*/ 1 h 418"/>
                <a:gd name="T22" fmla="*/ 0 w 354"/>
                <a:gd name="T23" fmla="*/ 1 h 418"/>
                <a:gd name="T24" fmla="*/ 0 w 354"/>
                <a:gd name="T25" fmla="*/ 1 h 418"/>
                <a:gd name="T26" fmla="*/ 0 w 354"/>
                <a:gd name="T27" fmla="*/ 0 h 418"/>
                <a:gd name="T28" fmla="*/ 0 w 354"/>
                <a:gd name="T29" fmla="*/ 0 h 418"/>
                <a:gd name="T30" fmla="*/ 0 w 354"/>
                <a:gd name="T31" fmla="*/ 0 h 418"/>
                <a:gd name="T32" fmla="*/ 0 w 354"/>
                <a:gd name="T33" fmla="*/ 0 h 418"/>
                <a:gd name="T34" fmla="*/ 0 w 354"/>
                <a:gd name="T35" fmla="*/ 0 h 418"/>
                <a:gd name="T36" fmla="*/ 0 w 354"/>
                <a:gd name="T37" fmla="*/ 0 h 418"/>
                <a:gd name="T38" fmla="*/ 0 w 354"/>
                <a:gd name="T39" fmla="*/ 0 h 418"/>
                <a:gd name="T40" fmla="*/ 0 w 354"/>
                <a:gd name="T41" fmla="*/ 0 h 418"/>
                <a:gd name="T42" fmla="*/ 0 w 354"/>
                <a:gd name="T43" fmla="*/ 0 h 418"/>
                <a:gd name="T44" fmla="*/ 0 w 354"/>
                <a:gd name="T45" fmla="*/ 0 h 418"/>
                <a:gd name="T46" fmla="*/ 0 w 354"/>
                <a:gd name="T47" fmla="*/ 0 h 418"/>
                <a:gd name="T48" fmla="*/ 0 w 354"/>
                <a:gd name="T49" fmla="*/ 0 h 418"/>
                <a:gd name="T50" fmla="*/ 0 w 354"/>
                <a:gd name="T51" fmla="*/ 0 h 418"/>
                <a:gd name="T52" fmla="*/ 0 w 354"/>
                <a:gd name="T53" fmla="*/ 0 h 418"/>
                <a:gd name="T54" fmla="*/ 0 w 354"/>
                <a:gd name="T55" fmla="*/ 0 h 418"/>
                <a:gd name="T56" fmla="*/ 0 w 354"/>
                <a:gd name="T57" fmla="*/ 0 h 418"/>
                <a:gd name="T58" fmla="*/ 0 w 354"/>
                <a:gd name="T59" fmla="*/ 0 h 418"/>
                <a:gd name="T60" fmla="*/ 0 w 354"/>
                <a:gd name="T61" fmla="*/ 0 h 418"/>
                <a:gd name="T62" fmla="*/ 0 w 354"/>
                <a:gd name="T63" fmla="*/ 0 h 418"/>
                <a:gd name="T64" fmla="*/ 0 w 354"/>
                <a:gd name="T65" fmla="*/ 0 h 418"/>
                <a:gd name="T66" fmla="*/ 0 w 354"/>
                <a:gd name="T67" fmla="*/ 0 h 418"/>
                <a:gd name="T68" fmla="*/ 0 w 354"/>
                <a:gd name="T69" fmla="*/ 0 h 418"/>
                <a:gd name="T70" fmla="*/ 0 w 354"/>
                <a:gd name="T71" fmla="*/ 0 h 418"/>
                <a:gd name="T72" fmla="*/ 0 w 354"/>
                <a:gd name="T73" fmla="*/ 0 h 418"/>
                <a:gd name="T74" fmla="*/ 0 w 354"/>
                <a:gd name="T75" fmla="*/ 0 h 418"/>
                <a:gd name="T76" fmla="*/ 0 w 354"/>
                <a:gd name="T77" fmla="*/ 0 h 418"/>
                <a:gd name="T78" fmla="*/ 0 w 354"/>
                <a:gd name="T79" fmla="*/ 0 h 418"/>
                <a:gd name="T80" fmla="*/ 0 w 354"/>
                <a:gd name="T81" fmla="*/ 0 h 418"/>
                <a:gd name="T82" fmla="*/ 0 w 354"/>
                <a:gd name="T83" fmla="*/ 0 h 418"/>
                <a:gd name="T84" fmla="*/ 0 w 354"/>
                <a:gd name="T85" fmla="*/ 0 h 418"/>
                <a:gd name="T86" fmla="*/ 0 w 354"/>
                <a:gd name="T87" fmla="*/ 0 h 418"/>
                <a:gd name="T88" fmla="*/ 0 w 354"/>
                <a:gd name="T89" fmla="*/ 0 h 418"/>
                <a:gd name="T90" fmla="*/ 0 w 354"/>
                <a:gd name="T91" fmla="*/ 0 h 418"/>
                <a:gd name="T92" fmla="*/ 0 w 354"/>
                <a:gd name="T93" fmla="*/ 0 h 418"/>
                <a:gd name="T94" fmla="*/ 0 w 354"/>
                <a:gd name="T95" fmla="*/ 0 h 418"/>
                <a:gd name="T96" fmla="*/ 0 w 354"/>
                <a:gd name="T97" fmla="*/ 0 h 41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354"/>
                <a:gd name="T148" fmla="*/ 0 h 418"/>
                <a:gd name="T149" fmla="*/ 354 w 354"/>
                <a:gd name="T150" fmla="*/ 418 h 41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354" h="418">
                  <a:moveTo>
                    <a:pt x="33" y="39"/>
                  </a:moveTo>
                  <a:lnTo>
                    <a:pt x="30" y="48"/>
                  </a:lnTo>
                  <a:lnTo>
                    <a:pt x="23" y="71"/>
                  </a:lnTo>
                  <a:lnTo>
                    <a:pt x="15" y="107"/>
                  </a:lnTo>
                  <a:lnTo>
                    <a:pt x="7" y="155"/>
                  </a:lnTo>
                  <a:lnTo>
                    <a:pt x="1" y="212"/>
                  </a:lnTo>
                  <a:lnTo>
                    <a:pt x="0" y="276"/>
                  </a:lnTo>
                  <a:lnTo>
                    <a:pt x="6" y="345"/>
                  </a:lnTo>
                  <a:lnTo>
                    <a:pt x="21" y="418"/>
                  </a:lnTo>
                  <a:lnTo>
                    <a:pt x="21" y="415"/>
                  </a:lnTo>
                  <a:lnTo>
                    <a:pt x="21" y="405"/>
                  </a:lnTo>
                  <a:lnTo>
                    <a:pt x="21" y="390"/>
                  </a:lnTo>
                  <a:lnTo>
                    <a:pt x="21" y="372"/>
                  </a:lnTo>
                  <a:lnTo>
                    <a:pt x="23" y="348"/>
                  </a:lnTo>
                  <a:lnTo>
                    <a:pt x="27" y="324"/>
                  </a:lnTo>
                  <a:lnTo>
                    <a:pt x="31" y="296"/>
                  </a:lnTo>
                  <a:lnTo>
                    <a:pt x="37" y="267"/>
                  </a:lnTo>
                  <a:lnTo>
                    <a:pt x="46" y="239"/>
                  </a:lnTo>
                  <a:lnTo>
                    <a:pt x="57" y="211"/>
                  </a:lnTo>
                  <a:lnTo>
                    <a:pt x="70" y="185"/>
                  </a:lnTo>
                  <a:lnTo>
                    <a:pt x="88" y="160"/>
                  </a:lnTo>
                  <a:lnTo>
                    <a:pt x="109" y="139"/>
                  </a:lnTo>
                  <a:lnTo>
                    <a:pt x="133" y="121"/>
                  </a:lnTo>
                  <a:lnTo>
                    <a:pt x="163" y="109"/>
                  </a:lnTo>
                  <a:lnTo>
                    <a:pt x="197" y="102"/>
                  </a:lnTo>
                  <a:lnTo>
                    <a:pt x="199" y="100"/>
                  </a:lnTo>
                  <a:lnTo>
                    <a:pt x="205" y="96"/>
                  </a:lnTo>
                  <a:lnTo>
                    <a:pt x="215" y="88"/>
                  </a:lnTo>
                  <a:lnTo>
                    <a:pt x="231" y="78"/>
                  </a:lnTo>
                  <a:lnTo>
                    <a:pt x="252" y="66"/>
                  </a:lnTo>
                  <a:lnTo>
                    <a:pt x="280" y="52"/>
                  </a:lnTo>
                  <a:lnTo>
                    <a:pt x="314" y="35"/>
                  </a:lnTo>
                  <a:lnTo>
                    <a:pt x="354" y="17"/>
                  </a:lnTo>
                  <a:lnTo>
                    <a:pt x="352" y="16"/>
                  </a:lnTo>
                  <a:lnTo>
                    <a:pt x="346" y="15"/>
                  </a:lnTo>
                  <a:lnTo>
                    <a:pt x="337" y="13"/>
                  </a:lnTo>
                  <a:lnTo>
                    <a:pt x="324" y="11"/>
                  </a:lnTo>
                  <a:lnTo>
                    <a:pt x="308" y="8"/>
                  </a:lnTo>
                  <a:lnTo>
                    <a:pt x="290" y="6"/>
                  </a:lnTo>
                  <a:lnTo>
                    <a:pt x="269" y="4"/>
                  </a:lnTo>
                  <a:lnTo>
                    <a:pt x="246" y="1"/>
                  </a:lnTo>
                  <a:lnTo>
                    <a:pt x="222" y="0"/>
                  </a:lnTo>
                  <a:lnTo>
                    <a:pt x="197" y="1"/>
                  </a:lnTo>
                  <a:lnTo>
                    <a:pt x="170" y="3"/>
                  </a:lnTo>
                  <a:lnTo>
                    <a:pt x="143" y="6"/>
                  </a:lnTo>
                  <a:lnTo>
                    <a:pt x="115" y="11"/>
                  </a:lnTo>
                  <a:lnTo>
                    <a:pt x="87" y="18"/>
                  </a:lnTo>
                  <a:lnTo>
                    <a:pt x="59" y="27"/>
                  </a:lnTo>
                  <a:lnTo>
                    <a:pt x="33" y="39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0" name="Freeform 838"/>
            <p:cNvSpPr>
              <a:spLocks/>
            </p:cNvSpPr>
            <p:nvPr/>
          </p:nvSpPr>
          <p:spPr bwMode="auto">
            <a:xfrm>
              <a:off x="3925" y="3320"/>
              <a:ext cx="32" cy="8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8"/>
                  </a:lnTo>
                  <a:lnTo>
                    <a:pt x="51" y="12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8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5"/>
                  </a:lnTo>
                  <a:lnTo>
                    <a:pt x="281" y="44"/>
                  </a:lnTo>
                  <a:lnTo>
                    <a:pt x="274" y="42"/>
                  </a:lnTo>
                  <a:lnTo>
                    <a:pt x="263" y="39"/>
                  </a:lnTo>
                  <a:lnTo>
                    <a:pt x="249" y="35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2"/>
                  </a:lnTo>
                  <a:lnTo>
                    <a:pt x="144" y="21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1" name="Freeform 839"/>
            <p:cNvSpPr>
              <a:spLocks/>
            </p:cNvSpPr>
            <p:nvPr/>
          </p:nvSpPr>
          <p:spPr bwMode="auto">
            <a:xfrm>
              <a:off x="3925" y="3299"/>
              <a:ext cx="32" cy="9"/>
            </a:xfrm>
            <a:custGeom>
              <a:avLst/>
              <a:gdLst>
                <a:gd name="T0" fmla="*/ 0 w 290"/>
                <a:gd name="T1" fmla="*/ 0 h 79"/>
                <a:gd name="T2" fmla="*/ 0 w 290"/>
                <a:gd name="T3" fmla="*/ 0 h 79"/>
                <a:gd name="T4" fmla="*/ 0 w 290"/>
                <a:gd name="T5" fmla="*/ 0 h 79"/>
                <a:gd name="T6" fmla="*/ 0 w 290"/>
                <a:gd name="T7" fmla="*/ 0 h 79"/>
                <a:gd name="T8" fmla="*/ 0 w 290"/>
                <a:gd name="T9" fmla="*/ 0 h 79"/>
                <a:gd name="T10" fmla="*/ 0 w 290"/>
                <a:gd name="T11" fmla="*/ 0 h 79"/>
                <a:gd name="T12" fmla="*/ 0 w 290"/>
                <a:gd name="T13" fmla="*/ 0 h 79"/>
                <a:gd name="T14" fmla="*/ 0 w 290"/>
                <a:gd name="T15" fmla="*/ 0 h 79"/>
                <a:gd name="T16" fmla="*/ 0 w 290"/>
                <a:gd name="T17" fmla="*/ 0 h 79"/>
                <a:gd name="T18" fmla="*/ 0 w 290"/>
                <a:gd name="T19" fmla="*/ 0 h 79"/>
                <a:gd name="T20" fmla="*/ 0 w 290"/>
                <a:gd name="T21" fmla="*/ 0 h 79"/>
                <a:gd name="T22" fmla="*/ 0 w 290"/>
                <a:gd name="T23" fmla="*/ 0 h 79"/>
                <a:gd name="T24" fmla="*/ 0 w 290"/>
                <a:gd name="T25" fmla="*/ 0 h 79"/>
                <a:gd name="T26" fmla="*/ 0 w 290"/>
                <a:gd name="T27" fmla="*/ 0 h 79"/>
                <a:gd name="T28" fmla="*/ 0 w 290"/>
                <a:gd name="T29" fmla="*/ 0 h 79"/>
                <a:gd name="T30" fmla="*/ 0 w 290"/>
                <a:gd name="T31" fmla="*/ 0 h 79"/>
                <a:gd name="T32" fmla="*/ 0 w 290"/>
                <a:gd name="T33" fmla="*/ 0 h 79"/>
                <a:gd name="T34" fmla="*/ 0 w 290"/>
                <a:gd name="T35" fmla="*/ 0 h 79"/>
                <a:gd name="T36" fmla="*/ 0 w 290"/>
                <a:gd name="T37" fmla="*/ 0 h 79"/>
                <a:gd name="T38" fmla="*/ 0 w 290"/>
                <a:gd name="T39" fmla="*/ 0 h 79"/>
                <a:gd name="T40" fmla="*/ 0 w 290"/>
                <a:gd name="T41" fmla="*/ 0 h 79"/>
                <a:gd name="T42" fmla="*/ 0 w 290"/>
                <a:gd name="T43" fmla="*/ 0 h 79"/>
                <a:gd name="T44" fmla="*/ 0 w 290"/>
                <a:gd name="T45" fmla="*/ 0 h 79"/>
                <a:gd name="T46" fmla="*/ 0 w 290"/>
                <a:gd name="T47" fmla="*/ 0 h 79"/>
                <a:gd name="T48" fmla="*/ 0 w 290"/>
                <a:gd name="T49" fmla="*/ 0 h 79"/>
                <a:gd name="T50" fmla="*/ 0 w 290"/>
                <a:gd name="T51" fmla="*/ 0 h 79"/>
                <a:gd name="T52" fmla="*/ 0 w 290"/>
                <a:gd name="T53" fmla="*/ 0 h 79"/>
                <a:gd name="T54" fmla="*/ 0 w 290"/>
                <a:gd name="T55" fmla="*/ 0 h 79"/>
                <a:gd name="T56" fmla="*/ 0 w 290"/>
                <a:gd name="T57" fmla="*/ 0 h 79"/>
                <a:gd name="T58" fmla="*/ 0 w 290"/>
                <a:gd name="T59" fmla="*/ 0 h 79"/>
                <a:gd name="T60" fmla="*/ 0 w 290"/>
                <a:gd name="T61" fmla="*/ 0 h 79"/>
                <a:gd name="T62" fmla="*/ 0 w 290"/>
                <a:gd name="T63" fmla="*/ 0 h 79"/>
                <a:gd name="T64" fmla="*/ 0 w 290"/>
                <a:gd name="T65" fmla="*/ 0 h 79"/>
                <a:gd name="T66" fmla="*/ 0 w 290"/>
                <a:gd name="T67" fmla="*/ 0 h 79"/>
                <a:gd name="T68" fmla="*/ 0 w 290"/>
                <a:gd name="T69" fmla="*/ 0 h 7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90"/>
                <a:gd name="T106" fmla="*/ 0 h 79"/>
                <a:gd name="T107" fmla="*/ 290 w 290"/>
                <a:gd name="T108" fmla="*/ 79 h 79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90" h="79">
                  <a:moveTo>
                    <a:pt x="0" y="50"/>
                  </a:moveTo>
                  <a:lnTo>
                    <a:pt x="0" y="49"/>
                  </a:lnTo>
                  <a:lnTo>
                    <a:pt x="3" y="46"/>
                  </a:lnTo>
                  <a:lnTo>
                    <a:pt x="6" y="42"/>
                  </a:lnTo>
                  <a:lnTo>
                    <a:pt x="11" y="36"/>
                  </a:lnTo>
                  <a:lnTo>
                    <a:pt x="18" y="30"/>
                  </a:lnTo>
                  <a:lnTo>
                    <a:pt x="26" y="24"/>
                  </a:lnTo>
                  <a:lnTo>
                    <a:pt x="37" y="17"/>
                  </a:lnTo>
                  <a:lnTo>
                    <a:pt x="51" y="11"/>
                  </a:lnTo>
                  <a:lnTo>
                    <a:pt x="69" y="6"/>
                  </a:lnTo>
                  <a:lnTo>
                    <a:pt x="88" y="2"/>
                  </a:lnTo>
                  <a:lnTo>
                    <a:pt x="112" y="0"/>
                  </a:lnTo>
                  <a:lnTo>
                    <a:pt x="139" y="0"/>
                  </a:lnTo>
                  <a:lnTo>
                    <a:pt x="170" y="2"/>
                  </a:lnTo>
                  <a:lnTo>
                    <a:pt x="205" y="7"/>
                  </a:lnTo>
                  <a:lnTo>
                    <a:pt x="245" y="16"/>
                  </a:lnTo>
                  <a:lnTo>
                    <a:pt x="290" y="28"/>
                  </a:lnTo>
                  <a:lnTo>
                    <a:pt x="283" y="44"/>
                  </a:lnTo>
                  <a:lnTo>
                    <a:pt x="281" y="43"/>
                  </a:lnTo>
                  <a:lnTo>
                    <a:pt x="274" y="41"/>
                  </a:lnTo>
                  <a:lnTo>
                    <a:pt x="263" y="38"/>
                  </a:lnTo>
                  <a:lnTo>
                    <a:pt x="249" y="34"/>
                  </a:lnTo>
                  <a:lnTo>
                    <a:pt x="232" y="31"/>
                  </a:lnTo>
                  <a:lnTo>
                    <a:pt x="212" y="27"/>
                  </a:lnTo>
                  <a:lnTo>
                    <a:pt x="191" y="24"/>
                  </a:lnTo>
                  <a:lnTo>
                    <a:pt x="167" y="21"/>
                  </a:lnTo>
                  <a:lnTo>
                    <a:pt x="144" y="20"/>
                  </a:lnTo>
                  <a:lnTo>
                    <a:pt x="120" y="21"/>
                  </a:lnTo>
                  <a:lnTo>
                    <a:pt x="96" y="23"/>
                  </a:lnTo>
                  <a:lnTo>
                    <a:pt x="74" y="28"/>
                  </a:lnTo>
                  <a:lnTo>
                    <a:pt x="52" y="36"/>
                  </a:lnTo>
                  <a:lnTo>
                    <a:pt x="32" y="46"/>
                  </a:lnTo>
                  <a:lnTo>
                    <a:pt x="15" y="61"/>
                  </a:lnTo>
                  <a:lnTo>
                    <a:pt x="0" y="79"/>
                  </a:lnTo>
                  <a:lnTo>
                    <a:pt x="0" y="5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2" name="Freeform 840"/>
            <p:cNvSpPr>
              <a:spLocks/>
            </p:cNvSpPr>
            <p:nvPr/>
          </p:nvSpPr>
          <p:spPr bwMode="auto">
            <a:xfrm>
              <a:off x="3955" y="3289"/>
              <a:ext cx="52" cy="96"/>
            </a:xfrm>
            <a:custGeom>
              <a:avLst/>
              <a:gdLst>
                <a:gd name="T0" fmla="*/ 0 w 469"/>
                <a:gd name="T1" fmla="*/ 0 h 868"/>
                <a:gd name="T2" fmla="*/ 0 w 469"/>
                <a:gd name="T3" fmla="*/ 1 h 868"/>
                <a:gd name="T4" fmla="*/ 0 w 469"/>
                <a:gd name="T5" fmla="*/ 1 h 868"/>
                <a:gd name="T6" fmla="*/ 0 w 469"/>
                <a:gd name="T7" fmla="*/ 1 h 868"/>
                <a:gd name="T8" fmla="*/ 1 w 469"/>
                <a:gd name="T9" fmla="*/ 1 h 868"/>
                <a:gd name="T10" fmla="*/ 1 w 469"/>
                <a:gd name="T11" fmla="*/ 1 h 868"/>
                <a:gd name="T12" fmla="*/ 0 w 469"/>
                <a:gd name="T13" fmla="*/ 1 h 868"/>
                <a:gd name="T14" fmla="*/ 0 w 469"/>
                <a:gd name="T15" fmla="*/ 1 h 868"/>
                <a:gd name="T16" fmla="*/ 0 w 469"/>
                <a:gd name="T17" fmla="*/ 1 h 868"/>
                <a:gd name="T18" fmla="*/ 0 w 469"/>
                <a:gd name="T19" fmla="*/ 1 h 868"/>
                <a:gd name="T20" fmla="*/ 0 w 469"/>
                <a:gd name="T21" fmla="*/ 1 h 868"/>
                <a:gd name="T22" fmla="*/ 0 w 469"/>
                <a:gd name="T23" fmla="*/ 1 h 868"/>
                <a:gd name="T24" fmla="*/ 0 w 469"/>
                <a:gd name="T25" fmla="*/ 1 h 868"/>
                <a:gd name="T26" fmla="*/ 0 w 469"/>
                <a:gd name="T27" fmla="*/ 0 h 868"/>
                <a:gd name="T28" fmla="*/ 0 w 469"/>
                <a:gd name="T29" fmla="*/ 0 h 868"/>
                <a:gd name="T30" fmla="*/ 0 w 469"/>
                <a:gd name="T31" fmla="*/ 0 h 868"/>
                <a:gd name="T32" fmla="*/ 0 w 469"/>
                <a:gd name="T33" fmla="*/ 0 h 868"/>
                <a:gd name="T34" fmla="*/ 0 w 469"/>
                <a:gd name="T35" fmla="*/ 0 h 868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469"/>
                <a:gd name="T55" fmla="*/ 0 h 868"/>
                <a:gd name="T56" fmla="*/ 469 w 469"/>
                <a:gd name="T57" fmla="*/ 868 h 868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469" h="868">
                  <a:moveTo>
                    <a:pt x="0" y="0"/>
                  </a:moveTo>
                  <a:lnTo>
                    <a:pt x="0" y="840"/>
                  </a:lnTo>
                  <a:lnTo>
                    <a:pt x="142" y="868"/>
                  </a:lnTo>
                  <a:lnTo>
                    <a:pt x="136" y="755"/>
                  </a:lnTo>
                  <a:lnTo>
                    <a:pt x="469" y="806"/>
                  </a:lnTo>
                  <a:lnTo>
                    <a:pt x="463" y="761"/>
                  </a:lnTo>
                  <a:lnTo>
                    <a:pt x="232" y="732"/>
                  </a:lnTo>
                  <a:lnTo>
                    <a:pt x="226" y="635"/>
                  </a:lnTo>
                  <a:lnTo>
                    <a:pt x="68" y="635"/>
                  </a:lnTo>
                  <a:lnTo>
                    <a:pt x="64" y="623"/>
                  </a:lnTo>
                  <a:lnTo>
                    <a:pt x="53" y="587"/>
                  </a:lnTo>
                  <a:lnTo>
                    <a:pt x="39" y="530"/>
                  </a:lnTo>
                  <a:lnTo>
                    <a:pt x="25" y="455"/>
                  </a:lnTo>
                  <a:lnTo>
                    <a:pt x="14" y="365"/>
                  </a:lnTo>
                  <a:lnTo>
                    <a:pt x="10" y="262"/>
                  </a:lnTo>
                  <a:lnTo>
                    <a:pt x="19" y="149"/>
                  </a:lnTo>
                  <a:lnTo>
                    <a:pt x="40" y="2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3" name="Freeform 841"/>
            <p:cNvSpPr>
              <a:spLocks/>
            </p:cNvSpPr>
            <p:nvPr/>
          </p:nvSpPr>
          <p:spPr bwMode="auto">
            <a:xfrm>
              <a:off x="3981" y="3267"/>
              <a:ext cx="67" cy="13"/>
            </a:xfrm>
            <a:custGeom>
              <a:avLst/>
              <a:gdLst>
                <a:gd name="T0" fmla="*/ 0 w 604"/>
                <a:gd name="T1" fmla="*/ 0 h 118"/>
                <a:gd name="T2" fmla="*/ 0 w 604"/>
                <a:gd name="T3" fmla="*/ 0 h 118"/>
                <a:gd name="T4" fmla="*/ 0 w 604"/>
                <a:gd name="T5" fmla="*/ 0 h 118"/>
                <a:gd name="T6" fmla="*/ 0 w 604"/>
                <a:gd name="T7" fmla="*/ 0 h 118"/>
                <a:gd name="T8" fmla="*/ 0 w 604"/>
                <a:gd name="T9" fmla="*/ 0 h 118"/>
                <a:gd name="T10" fmla="*/ 0 w 604"/>
                <a:gd name="T11" fmla="*/ 0 h 118"/>
                <a:gd name="T12" fmla="*/ 0 w 604"/>
                <a:gd name="T13" fmla="*/ 0 h 118"/>
                <a:gd name="T14" fmla="*/ 0 w 604"/>
                <a:gd name="T15" fmla="*/ 0 h 118"/>
                <a:gd name="T16" fmla="*/ 0 w 604"/>
                <a:gd name="T17" fmla="*/ 0 h 118"/>
                <a:gd name="T18" fmla="*/ 0 w 604"/>
                <a:gd name="T19" fmla="*/ 0 h 118"/>
                <a:gd name="T20" fmla="*/ 0 w 604"/>
                <a:gd name="T21" fmla="*/ 0 h 118"/>
                <a:gd name="T22" fmla="*/ 0 w 604"/>
                <a:gd name="T23" fmla="*/ 0 h 118"/>
                <a:gd name="T24" fmla="*/ 1 w 604"/>
                <a:gd name="T25" fmla="*/ 0 h 118"/>
                <a:gd name="T26" fmla="*/ 1 w 604"/>
                <a:gd name="T27" fmla="*/ 0 h 118"/>
                <a:gd name="T28" fmla="*/ 1 w 604"/>
                <a:gd name="T29" fmla="*/ 0 h 118"/>
                <a:gd name="T30" fmla="*/ 1 w 604"/>
                <a:gd name="T31" fmla="*/ 0 h 118"/>
                <a:gd name="T32" fmla="*/ 1 w 604"/>
                <a:gd name="T33" fmla="*/ 0 h 118"/>
                <a:gd name="T34" fmla="*/ 1 w 604"/>
                <a:gd name="T35" fmla="*/ 0 h 118"/>
                <a:gd name="T36" fmla="*/ 1 w 604"/>
                <a:gd name="T37" fmla="*/ 0 h 118"/>
                <a:gd name="T38" fmla="*/ 1 w 604"/>
                <a:gd name="T39" fmla="*/ 0 h 118"/>
                <a:gd name="T40" fmla="*/ 1 w 604"/>
                <a:gd name="T41" fmla="*/ 0 h 118"/>
                <a:gd name="T42" fmla="*/ 1 w 604"/>
                <a:gd name="T43" fmla="*/ 0 h 118"/>
                <a:gd name="T44" fmla="*/ 1 w 604"/>
                <a:gd name="T45" fmla="*/ 0 h 118"/>
                <a:gd name="T46" fmla="*/ 1 w 604"/>
                <a:gd name="T47" fmla="*/ 0 h 118"/>
                <a:gd name="T48" fmla="*/ 1 w 604"/>
                <a:gd name="T49" fmla="*/ 0 h 118"/>
                <a:gd name="T50" fmla="*/ 1 w 604"/>
                <a:gd name="T51" fmla="*/ 0 h 118"/>
                <a:gd name="T52" fmla="*/ 0 w 604"/>
                <a:gd name="T53" fmla="*/ 0 h 118"/>
                <a:gd name="T54" fmla="*/ 0 w 604"/>
                <a:gd name="T55" fmla="*/ 0 h 118"/>
                <a:gd name="T56" fmla="*/ 0 w 604"/>
                <a:gd name="T57" fmla="*/ 0 h 118"/>
                <a:gd name="T58" fmla="*/ 0 w 604"/>
                <a:gd name="T59" fmla="*/ 0 h 118"/>
                <a:gd name="T60" fmla="*/ 0 w 604"/>
                <a:gd name="T61" fmla="*/ 0 h 118"/>
                <a:gd name="T62" fmla="*/ 0 w 604"/>
                <a:gd name="T63" fmla="*/ 0 h 118"/>
                <a:gd name="T64" fmla="*/ 0 w 604"/>
                <a:gd name="T65" fmla="*/ 0 h 118"/>
                <a:gd name="T66" fmla="*/ 0 w 604"/>
                <a:gd name="T67" fmla="*/ 0 h 118"/>
                <a:gd name="T68" fmla="*/ 0 w 604"/>
                <a:gd name="T69" fmla="*/ 0 h 1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604"/>
                <a:gd name="T106" fmla="*/ 0 h 118"/>
                <a:gd name="T107" fmla="*/ 604 w 604"/>
                <a:gd name="T108" fmla="*/ 118 h 1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604" h="118">
                  <a:moveTo>
                    <a:pt x="0" y="118"/>
                  </a:moveTo>
                  <a:lnTo>
                    <a:pt x="3" y="117"/>
                  </a:lnTo>
                  <a:lnTo>
                    <a:pt x="14" y="113"/>
                  </a:lnTo>
                  <a:lnTo>
                    <a:pt x="29" y="108"/>
                  </a:lnTo>
                  <a:lnTo>
                    <a:pt x="50" y="101"/>
                  </a:lnTo>
                  <a:lnTo>
                    <a:pt x="77" y="93"/>
                  </a:lnTo>
                  <a:lnTo>
                    <a:pt x="107" y="85"/>
                  </a:lnTo>
                  <a:lnTo>
                    <a:pt x="143" y="76"/>
                  </a:lnTo>
                  <a:lnTo>
                    <a:pt x="181" y="69"/>
                  </a:lnTo>
                  <a:lnTo>
                    <a:pt x="224" y="62"/>
                  </a:lnTo>
                  <a:lnTo>
                    <a:pt x="270" y="57"/>
                  </a:lnTo>
                  <a:lnTo>
                    <a:pt x="319" y="53"/>
                  </a:lnTo>
                  <a:lnTo>
                    <a:pt x="369" y="52"/>
                  </a:lnTo>
                  <a:lnTo>
                    <a:pt x="422" y="53"/>
                  </a:lnTo>
                  <a:lnTo>
                    <a:pt x="476" y="58"/>
                  </a:lnTo>
                  <a:lnTo>
                    <a:pt x="531" y="66"/>
                  </a:lnTo>
                  <a:lnTo>
                    <a:pt x="587" y="78"/>
                  </a:lnTo>
                  <a:lnTo>
                    <a:pt x="604" y="0"/>
                  </a:lnTo>
                  <a:lnTo>
                    <a:pt x="600" y="0"/>
                  </a:lnTo>
                  <a:lnTo>
                    <a:pt x="587" y="0"/>
                  </a:lnTo>
                  <a:lnTo>
                    <a:pt x="566" y="0"/>
                  </a:lnTo>
                  <a:lnTo>
                    <a:pt x="540" y="1"/>
                  </a:lnTo>
                  <a:lnTo>
                    <a:pt x="507" y="2"/>
                  </a:lnTo>
                  <a:lnTo>
                    <a:pt x="470" y="3"/>
                  </a:lnTo>
                  <a:lnTo>
                    <a:pt x="428" y="6"/>
                  </a:lnTo>
                  <a:lnTo>
                    <a:pt x="383" y="8"/>
                  </a:lnTo>
                  <a:lnTo>
                    <a:pt x="335" y="12"/>
                  </a:lnTo>
                  <a:lnTo>
                    <a:pt x="285" y="16"/>
                  </a:lnTo>
                  <a:lnTo>
                    <a:pt x="235" y="21"/>
                  </a:lnTo>
                  <a:lnTo>
                    <a:pt x="186" y="28"/>
                  </a:lnTo>
                  <a:lnTo>
                    <a:pt x="136" y="36"/>
                  </a:lnTo>
                  <a:lnTo>
                    <a:pt x="88" y="45"/>
                  </a:lnTo>
                  <a:lnTo>
                    <a:pt x="42" y="55"/>
                  </a:lnTo>
                  <a:lnTo>
                    <a:pt x="0" y="67"/>
                  </a:lnTo>
                  <a:lnTo>
                    <a:pt x="0" y="118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4" name="Freeform 842"/>
            <p:cNvSpPr>
              <a:spLocks/>
            </p:cNvSpPr>
            <p:nvPr/>
          </p:nvSpPr>
          <p:spPr bwMode="auto">
            <a:xfrm>
              <a:off x="3942" y="3387"/>
              <a:ext cx="113" cy="38"/>
            </a:xfrm>
            <a:custGeom>
              <a:avLst/>
              <a:gdLst>
                <a:gd name="T0" fmla="*/ 1 w 1017"/>
                <a:gd name="T1" fmla="*/ 0 h 337"/>
                <a:gd name="T2" fmla="*/ 1 w 1017"/>
                <a:gd name="T3" fmla="*/ 0 h 337"/>
                <a:gd name="T4" fmla="*/ 1 w 1017"/>
                <a:gd name="T5" fmla="*/ 0 h 337"/>
                <a:gd name="T6" fmla="*/ 1 w 1017"/>
                <a:gd name="T7" fmla="*/ 0 h 337"/>
                <a:gd name="T8" fmla="*/ 1 w 1017"/>
                <a:gd name="T9" fmla="*/ 0 h 337"/>
                <a:gd name="T10" fmla="*/ 1 w 1017"/>
                <a:gd name="T11" fmla="*/ 0 h 337"/>
                <a:gd name="T12" fmla="*/ 1 w 1017"/>
                <a:gd name="T13" fmla="*/ 0 h 337"/>
                <a:gd name="T14" fmla="*/ 1 w 1017"/>
                <a:gd name="T15" fmla="*/ 0 h 337"/>
                <a:gd name="T16" fmla="*/ 1 w 1017"/>
                <a:gd name="T17" fmla="*/ 0 h 337"/>
                <a:gd name="T18" fmla="*/ 1 w 1017"/>
                <a:gd name="T19" fmla="*/ 0 h 337"/>
                <a:gd name="T20" fmla="*/ 1 w 1017"/>
                <a:gd name="T21" fmla="*/ 0 h 337"/>
                <a:gd name="T22" fmla="*/ 1 w 1017"/>
                <a:gd name="T23" fmla="*/ 0 h 337"/>
                <a:gd name="T24" fmla="*/ 1 w 1017"/>
                <a:gd name="T25" fmla="*/ 0 h 337"/>
                <a:gd name="T26" fmla="*/ 1 w 1017"/>
                <a:gd name="T27" fmla="*/ 0 h 337"/>
                <a:gd name="T28" fmla="*/ 1 w 1017"/>
                <a:gd name="T29" fmla="*/ 0 h 337"/>
                <a:gd name="T30" fmla="*/ 1 w 1017"/>
                <a:gd name="T31" fmla="*/ 0 h 337"/>
                <a:gd name="T32" fmla="*/ 1 w 1017"/>
                <a:gd name="T33" fmla="*/ 0 h 337"/>
                <a:gd name="T34" fmla="*/ 0 w 1017"/>
                <a:gd name="T35" fmla="*/ 0 h 337"/>
                <a:gd name="T36" fmla="*/ 0 w 1017"/>
                <a:gd name="T37" fmla="*/ 0 h 337"/>
                <a:gd name="T38" fmla="*/ 1 w 1017"/>
                <a:gd name="T39" fmla="*/ 0 h 337"/>
                <a:gd name="T40" fmla="*/ 1 w 1017"/>
                <a:gd name="T41" fmla="*/ 0 h 337"/>
                <a:gd name="T42" fmla="*/ 1 w 1017"/>
                <a:gd name="T43" fmla="*/ 0 h 337"/>
                <a:gd name="T44" fmla="*/ 1 w 1017"/>
                <a:gd name="T45" fmla="*/ 0 h 337"/>
                <a:gd name="T46" fmla="*/ 1 w 1017"/>
                <a:gd name="T47" fmla="*/ 0 h 337"/>
                <a:gd name="T48" fmla="*/ 1 w 1017"/>
                <a:gd name="T49" fmla="*/ 0 h 337"/>
                <a:gd name="T50" fmla="*/ 1 w 1017"/>
                <a:gd name="T51" fmla="*/ 0 h 337"/>
                <a:gd name="T52" fmla="*/ 1 w 1017"/>
                <a:gd name="T53" fmla="*/ 0 h 337"/>
                <a:gd name="T54" fmla="*/ 1 w 1017"/>
                <a:gd name="T55" fmla="*/ 0 h 337"/>
                <a:gd name="T56" fmla="*/ 1 w 1017"/>
                <a:gd name="T57" fmla="*/ 0 h 337"/>
                <a:gd name="T58" fmla="*/ 1 w 1017"/>
                <a:gd name="T59" fmla="*/ 0 h 337"/>
                <a:gd name="T60" fmla="*/ 1 w 1017"/>
                <a:gd name="T61" fmla="*/ 0 h 337"/>
                <a:gd name="T62" fmla="*/ 1 w 1017"/>
                <a:gd name="T63" fmla="*/ 0 h 337"/>
                <a:gd name="T64" fmla="*/ 1 w 1017"/>
                <a:gd name="T65" fmla="*/ 0 h 337"/>
                <a:gd name="T66" fmla="*/ 1 w 1017"/>
                <a:gd name="T67" fmla="*/ 0 h 337"/>
                <a:gd name="T68" fmla="*/ 1 w 1017"/>
                <a:gd name="T69" fmla="*/ 0 h 337"/>
                <a:gd name="T70" fmla="*/ 1 w 1017"/>
                <a:gd name="T71" fmla="*/ 0 h 337"/>
                <a:gd name="T72" fmla="*/ 1 w 1017"/>
                <a:gd name="T73" fmla="*/ 0 h 337"/>
                <a:gd name="T74" fmla="*/ 1 w 1017"/>
                <a:gd name="T75" fmla="*/ 0 h 337"/>
                <a:gd name="T76" fmla="*/ 1 w 1017"/>
                <a:gd name="T77" fmla="*/ 0 h 337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017"/>
                <a:gd name="T118" fmla="*/ 0 h 337"/>
                <a:gd name="T119" fmla="*/ 1017 w 1017"/>
                <a:gd name="T120" fmla="*/ 337 h 337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017" h="337">
                  <a:moveTo>
                    <a:pt x="430" y="326"/>
                  </a:moveTo>
                  <a:lnTo>
                    <a:pt x="432" y="325"/>
                  </a:lnTo>
                  <a:lnTo>
                    <a:pt x="438" y="323"/>
                  </a:lnTo>
                  <a:lnTo>
                    <a:pt x="447" y="319"/>
                  </a:lnTo>
                  <a:lnTo>
                    <a:pt x="459" y="314"/>
                  </a:lnTo>
                  <a:lnTo>
                    <a:pt x="474" y="308"/>
                  </a:lnTo>
                  <a:lnTo>
                    <a:pt x="491" y="301"/>
                  </a:lnTo>
                  <a:lnTo>
                    <a:pt x="509" y="291"/>
                  </a:lnTo>
                  <a:lnTo>
                    <a:pt x="528" y="282"/>
                  </a:lnTo>
                  <a:lnTo>
                    <a:pt x="549" y="272"/>
                  </a:lnTo>
                  <a:lnTo>
                    <a:pt x="568" y="260"/>
                  </a:lnTo>
                  <a:lnTo>
                    <a:pt x="587" y="248"/>
                  </a:lnTo>
                  <a:lnTo>
                    <a:pt x="606" y="235"/>
                  </a:lnTo>
                  <a:lnTo>
                    <a:pt x="623" y="222"/>
                  </a:lnTo>
                  <a:lnTo>
                    <a:pt x="638" y="208"/>
                  </a:lnTo>
                  <a:lnTo>
                    <a:pt x="651" y="193"/>
                  </a:lnTo>
                  <a:lnTo>
                    <a:pt x="662" y="179"/>
                  </a:lnTo>
                  <a:lnTo>
                    <a:pt x="0" y="17"/>
                  </a:lnTo>
                  <a:lnTo>
                    <a:pt x="51" y="0"/>
                  </a:lnTo>
                  <a:lnTo>
                    <a:pt x="1017" y="237"/>
                  </a:lnTo>
                  <a:lnTo>
                    <a:pt x="977" y="260"/>
                  </a:lnTo>
                  <a:lnTo>
                    <a:pt x="698" y="188"/>
                  </a:lnTo>
                  <a:lnTo>
                    <a:pt x="697" y="189"/>
                  </a:lnTo>
                  <a:lnTo>
                    <a:pt x="695" y="192"/>
                  </a:lnTo>
                  <a:lnTo>
                    <a:pt x="691" y="196"/>
                  </a:lnTo>
                  <a:lnTo>
                    <a:pt x="685" y="202"/>
                  </a:lnTo>
                  <a:lnTo>
                    <a:pt x="678" y="211"/>
                  </a:lnTo>
                  <a:lnTo>
                    <a:pt x="668" y="219"/>
                  </a:lnTo>
                  <a:lnTo>
                    <a:pt x="657" y="229"/>
                  </a:lnTo>
                  <a:lnTo>
                    <a:pt x="642" y="239"/>
                  </a:lnTo>
                  <a:lnTo>
                    <a:pt x="626" y="250"/>
                  </a:lnTo>
                  <a:lnTo>
                    <a:pt x="609" y="263"/>
                  </a:lnTo>
                  <a:lnTo>
                    <a:pt x="587" y="275"/>
                  </a:lnTo>
                  <a:lnTo>
                    <a:pt x="565" y="287"/>
                  </a:lnTo>
                  <a:lnTo>
                    <a:pt x="540" y="301"/>
                  </a:lnTo>
                  <a:lnTo>
                    <a:pt x="511" y="313"/>
                  </a:lnTo>
                  <a:lnTo>
                    <a:pt x="480" y="325"/>
                  </a:lnTo>
                  <a:lnTo>
                    <a:pt x="447" y="337"/>
                  </a:lnTo>
                  <a:lnTo>
                    <a:pt x="430" y="326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5" name="Freeform 843"/>
            <p:cNvSpPr>
              <a:spLocks/>
            </p:cNvSpPr>
            <p:nvPr/>
          </p:nvSpPr>
          <p:spPr bwMode="auto">
            <a:xfrm>
              <a:off x="3918" y="3397"/>
              <a:ext cx="116" cy="34"/>
            </a:xfrm>
            <a:custGeom>
              <a:avLst/>
              <a:gdLst>
                <a:gd name="T0" fmla="*/ 0 w 1036"/>
                <a:gd name="T1" fmla="*/ 0 h 303"/>
                <a:gd name="T2" fmla="*/ 1 w 1036"/>
                <a:gd name="T3" fmla="*/ 0 h 303"/>
                <a:gd name="T4" fmla="*/ 1 w 1036"/>
                <a:gd name="T5" fmla="*/ 0 h 303"/>
                <a:gd name="T6" fmla="*/ 0 w 1036"/>
                <a:gd name="T7" fmla="*/ 0 h 303"/>
                <a:gd name="T8" fmla="*/ 0 w 1036"/>
                <a:gd name="T9" fmla="*/ 0 h 30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36"/>
                <a:gd name="T16" fmla="*/ 0 h 303"/>
                <a:gd name="T17" fmla="*/ 1036 w 1036"/>
                <a:gd name="T18" fmla="*/ 303 h 30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36" h="303">
                  <a:moveTo>
                    <a:pt x="0" y="0"/>
                  </a:moveTo>
                  <a:lnTo>
                    <a:pt x="1013" y="303"/>
                  </a:lnTo>
                  <a:lnTo>
                    <a:pt x="1036" y="303"/>
                  </a:lnTo>
                  <a:lnTo>
                    <a:pt x="31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6" name="Freeform 844"/>
            <p:cNvSpPr>
              <a:spLocks/>
            </p:cNvSpPr>
            <p:nvPr/>
          </p:nvSpPr>
          <p:spPr bwMode="auto">
            <a:xfrm>
              <a:off x="3938" y="3393"/>
              <a:ext cx="113" cy="30"/>
            </a:xfrm>
            <a:custGeom>
              <a:avLst/>
              <a:gdLst>
                <a:gd name="T0" fmla="*/ 0 w 1023"/>
                <a:gd name="T1" fmla="*/ 0 h 270"/>
                <a:gd name="T2" fmla="*/ 1 w 1023"/>
                <a:gd name="T3" fmla="*/ 0 h 270"/>
                <a:gd name="T4" fmla="*/ 1 w 1023"/>
                <a:gd name="T5" fmla="*/ 0 h 270"/>
                <a:gd name="T6" fmla="*/ 0 w 1023"/>
                <a:gd name="T7" fmla="*/ 0 h 270"/>
                <a:gd name="T8" fmla="*/ 0 w 1023"/>
                <a:gd name="T9" fmla="*/ 0 h 2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3"/>
                <a:gd name="T16" fmla="*/ 0 h 270"/>
                <a:gd name="T17" fmla="*/ 1023 w 1023"/>
                <a:gd name="T18" fmla="*/ 270 h 2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3" h="270">
                  <a:moveTo>
                    <a:pt x="0" y="1"/>
                  </a:moveTo>
                  <a:lnTo>
                    <a:pt x="1001" y="270"/>
                  </a:lnTo>
                  <a:lnTo>
                    <a:pt x="1023" y="269"/>
                  </a:lnTo>
                  <a:lnTo>
                    <a:pt x="31" y="0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97" name="Freeform 845"/>
            <p:cNvSpPr>
              <a:spLocks/>
            </p:cNvSpPr>
            <p:nvPr/>
          </p:nvSpPr>
          <p:spPr bwMode="auto">
            <a:xfrm>
              <a:off x="3929" y="3394"/>
              <a:ext cx="114" cy="33"/>
            </a:xfrm>
            <a:custGeom>
              <a:avLst/>
              <a:gdLst>
                <a:gd name="T0" fmla="*/ 0 w 1028"/>
                <a:gd name="T1" fmla="*/ 0 h 299"/>
                <a:gd name="T2" fmla="*/ 1 w 1028"/>
                <a:gd name="T3" fmla="*/ 0 h 299"/>
                <a:gd name="T4" fmla="*/ 1 w 1028"/>
                <a:gd name="T5" fmla="*/ 0 h 299"/>
                <a:gd name="T6" fmla="*/ 0 w 1028"/>
                <a:gd name="T7" fmla="*/ 0 h 299"/>
                <a:gd name="T8" fmla="*/ 0 w 1028"/>
                <a:gd name="T9" fmla="*/ 0 h 29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28"/>
                <a:gd name="T16" fmla="*/ 0 h 299"/>
                <a:gd name="T17" fmla="*/ 1028 w 1028"/>
                <a:gd name="T18" fmla="*/ 299 h 299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28" h="299">
                  <a:moveTo>
                    <a:pt x="0" y="0"/>
                  </a:moveTo>
                  <a:lnTo>
                    <a:pt x="1009" y="299"/>
                  </a:lnTo>
                  <a:lnTo>
                    <a:pt x="1028" y="292"/>
                  </a:lnTo>
                  <a:lnTo>
                    <a:pt x="3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DDDDD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0" name="Group 846"/>
          <p:cNvGrpSpPr>
            <a:grpSpLocks/>
          </p:cNvGrpSpPr>
          <p:nvPr/>
        </p:nvGrpSpPr>
        <p:grpSpPr bwMode="auto">
          <a:xfrm>
            <a:off x="5395913" y="3130550"/>
            <a:ext cx="304800" cy="363538"/>
            <a:chOff x="4475" y="3342"/>
            <a:chExt cx="172" cy="215"/>
          </a:xfrm>
        </p:grpSpPr>
        <p:sp>
          <p:nvSpPr>
            <p:cNvPr id="6328" name="AutoShape 847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9" name="Freeform 848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0" name="Freeform 849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1" name="Freeform 850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2" name="AutoShape 851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3" name="Freeform 852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4" name="Freeform 853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5" name="Freeform 854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6" name="Freeform 855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7" name="Freeform 856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8" name="Freeform 857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39" name="Freeform 858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0" name="Freeform 859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1" name="Freeform 860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2" name="Freeform 861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3" name="Freeform 862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4" name="Freeform 863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5" name="Freeform 864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6" name="Freeform 865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7" name="Freeform 866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8" name="Freeform 867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49" name="Freeform 868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0" name="Freeform 869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1" name="Freeform 870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2" name="Freeform 871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3" name="Freeform 872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4" name="Freeform 873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5" name="Freeform 874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6" name="Freeform 875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7" name="Freeform 876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58" name="Freeform 877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grpSp>
        <p:nvGrpSpPr>
          <p:cNvPr id="6291" name="Group 878"/>
          <p:cNvGrpSpPr>
            <a:grpSpLocks/>
          </p:cNvGrpSpPr>
          <p:nvPr/>
        </p:nvGrpSpPr>
        <p:grpSpPr bwMode="auto">
          <a:xfrm>
            <a:off x="6143625" y="1728788"/>
            <a:ext cx="346075" cy="396875"/>
            <a:chOff x="4475" y="3342"/>
            <a:chExt cx="172" cy="215"/>
          </a:xfrm>
        </p:grpSpPr>
        <p:sp>
          <p:nvSpPr>
            <p:cNvPr id="6297" name="AutoShape 879"/>
            <p:cNvSpPr>
              <a:spLocks noChangeAspect="1" noChangeArrowheads="1" noTextEdit="1"/>
            </p:cNvSpPr>
            <p:nvPr/>
          </p:nvSpPr>
          <p:spPr bwMode="auto">
            <a:xfrm>
              <a:off x="4500" y="3398"/>
              <a:ext cx="147" cy="1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8" name="Freeform 880"/>
            <p:cNvSpPr>
              <a:spLocks/>
            </p:cNvSpPr>
            <p:nvPr/>
          </p:nvSpPr>
          <p:spPr bwMode="auto">
            <a:xfrm>
              <a:off x="4501" y="3398"/>
              <a:ext cx="146" cy="159"/>
            </a:xfrm>
            <a:custGeom>
              <a:avLst/>
              <a:gdLst>
                <a:gd name="T0" fmla="*/ 0 w 1894"/>
                <a:gd name="T1" fmla="*/ 0 h 1904"/>
                <a:gd name="T2" fmla="*/ 0 w 1894"/>
                <a:gd name="T3" fmla="*/ 0 h 1904"/>
                <a:gd name="T4" fmla="*/ 0 w 1894"/>
                <a:gd name="T5" fmla="*/ 0 h 1904"/>
                <a:gd name="T6" fmla="*/ 0 w 1894"/>
                <a:gd name="T7" fmla="*/ 0 h 1904"/>
                <a:gd name="T8" fmla="*/ 0 w 1894"/>
                <a:gd name="T9" fmla="*/ 0 h 1904"/>
                <a:gd name="T10" fmla="*/ 0 w 1894"/>
                <a:gd name="T11" fmla="*/ 0 h 1904"/>
                <a:gd name="T12" fmla="*/ 0 w 1894"/>
                <a:gd name="T13" fmla="*/ 0 h 1904"/>
                <a:gd name="T14" fmla="*/ 0 w 1894"/>
                <a:gd name="T15" fmla="*/ 0 h 1904"/>
                <a:gd name="T16" fmla="*/ 1 w 1894"/>
                <a:gd name="T17" fmla="*/ 0 h 1904"/>
                <a:gd name="T18" fmla="*/ 1 w 1894"/>
                <a:gd name="T19" fmla="*/ 0 h 1904"/>
                <a:gd name="T20" fmla="*/ 1 w 1894"/>
                <a:gd name="T21" fmla="*/ 0 h 1904"/>
                <a:gd name="T22" fmla="*/ 1 w 1894"/>
                <a:gd name="T23" fmla="*/ 0 h 1904"/>
                <a:gd name="T24" fmla="*/ 1 w 1894"/>
                <a:gd name="T25" fmla="*/ 0 h 1904"/>
                <a:gd name="T26" fmla="*/ 1 w 1894"/>
                <a:gd name="T27" fmla="*/ 0 h 1904"/>
                <a:gd name="T28" fmla="*/ 1 w 1894"/>
                <a:gd name="T29" fmla="*/ 0 h 1904"/>
                <a:gd name="T30" fmla="*/ 1 w 1894"/>
                <a:gd name="T31" fmla="*/ 0 h 1904"/>
                <a:gd name="T32" fmla="*/ 1 w 1894"/>
                <a:gd name="T33" fmla="*/ 1 h 1904"/>
                <a:gd name="T34" fmla="*/ 1 w 1894"/>
                <a:gd name="T35" fmla="*/ 1 h 1904"/>
                <a:gd name="T36" fmla="*/ 1 w 1894"/>
                <a:gd name="T37" fmla="*/ 1 h 1904"/>
                <a:gd name="T38" fmla="*/ 1 w 1894"/>
                <a:gd name="T39" fmla="*/ 1 h 1904"/>
                <a:gd name="T40" fmla="*/ 1 w 1894"/>
                <a:gd name="T41" fmla="*/ 1 h 1904"/>
                <a:gd name="T42" fmla="*/ 1 w 1894"/>
                <a:gd name="T43" fmla="*/ 1 h 1904"/>
                <a:gd name="T44" fmla="*/ 1 w 1894"/>
                <a:gd name="T45" fmla="*/ 1 h 1904"/>
                <a:gd name="T46" fmla="*/ 1 w 1894"/>
                <a:gd name="T47" fmla="*/ 1 h 1904"/>
                <a:gd name="T48" fmla="*/ 1 w 1894"/>
                <a:gd name="T49" fmla="*/ 1 h 1904"/>
                <a:gd name="T50" fmla="*/ 1 w 1894"/>
                <a:gd name="T51" fmla="*/ 1 h 1904"/>
                <a:gd name="T52" fmla="*/ 1 w 1894"/>
                <a:gd name="T53" fmla="*/ 1 h 1904"/>
                <a:gd name="T54" fmla="*/ 0 w 1894"/>
                <a:gd name="T55" fmla="*/ 1 h 1904"/>
                <a:gd name="T56" fmla="*/ 0 w 1894"/>
                <a:gd name="T57" fmla="*/ 1 h 1904"/>
                <a:gd name="T58" fmla="*/ 0 w 1894"/>
                <a:gd name="T59" fmla="*/ 1 h 1904"/>
                <a:gd name="T60" fmla="*/ 0 w 1894"/>
                <a:gd name="T61" fmla="*/ 1 h 1904"/>
                <a:gd name="T62" fmla="*/ 0 w 1894"/>
                <a:gd name="T63" fmla="*/ 1 h 1904"/>
                <a:gd name="T64" fmla="*/ 0 w 1894"/>
                <a:gd name="T65" fmla="*/ 1 h 1904"/>
                <a:gd name="T66" fmla="*/ 0 w 1894"/>
                <a:gd name="T67" fmla="*/ 1 h 1904"/>
                <a:gd name="T68" fmla="*/ 0 w 1894"/>
                <a:gd name="T69" fmla="*/ 1 h 1904"/>
                <a:gd name="T70" fmla="*/ 0 w 1894"/>
                <a:gd name="T71" fmla="*/ 1 h 1904"/>
                <a:gd name="T72" fmla="*/ 0 w 1894"/>
                <a:gd name="T73" fmla="*/ 1 h 1904"/>
                <a:gd name="T74" fmla="*/ 0 w 1894"/>
                <a:gd name="T75" fmla="*/ 1 h 1904"/>
                <a:gd name="T76" fmla="*/ 0 w 1894"/>
                <a:gd name="T77" fmla="*/ 1 h 1904"/>
                <a:gd name="T78" fmla="*/ 0 w 1894"/>
                <a:gd name="T79" fmla="*/ 1 h 1904"/>
                <a:gd name="T80" fmla="*/ 0 w 1894"/>
                <a:gd name="T81" fmla="*/ 1 h 1904"/>
                <a:gd name="T82" fmla="*/ 0 w 1894"/>
                <a:gd name="T83" fmla="*/ 1 h 1904"/>
                <a:gd name="T84" fmla="*/ 0 w 1894"/>
                <a:gd name="T85" fmla="*/ 1 h 1904"/>
                <a:gd name="T86" fmla="*/ 0 w 1894"/>
                <a:gd name="T87" fmla="*/ 1 h 1904"/>
                <a:gd name="T88" fmla="*/ 0 w 1894"/>
                <a:gd name="T89" fmla="*/ 1 h 1904"/>
                <a:gd name="T90" fmla="*/ 0 w 1894"/>
                <a:gd name="T91" fmla="*/ 1 h 1904"/>
                <a:gd name="T92" fmla="*/ 0 w 1894"/>
                <a:gd name="T93" fmla="*/ 1 h 1904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w 1894"/>
                <a:gd name="T142" fmla="*/ 0 h 1904"/>
                <a:gd name="T143" fmla="*/ 1894 w 1894"/>
                <a:gd name="T144" fmla="*/ 1904 h 1904"/>
              </a:gdLst>
              <a:ahLst/>
              <a:cxnLst>
                <a:cxn ang="T94">
                  <a:pos x="T0" y="T1"/>
                </a:cxn>
                <a:cxn ang="T95">
                  <a:pos x="T2" y="T3"/>
                </a:cxn>
                <a:cxn ang="T96">
                  <a:pos x="T4" y="T5"/>
                </a:cxn>
                <a:cxn ang="T97">
                  <a:pos x="T6" y="T7"/>
                </a:cxn>
                <a:cxn ang="T98">
                  <a:pos x="T8" y="T9"/>
                </a:cxn>
                <a:cxn ang="T99">
                  <a:pos x="T10" y="T11"/>
                </a:cxn>
                <a:cxn ang="T100">
                  <a:pos x="T12" y="T13"/>
                </a:cxn>
                <a:cxn ang="T101">
                  <a:pos x="T14" y="T15"/>
                </a:cxn>
                <a:cxn ang="T102">
                  <a:pos x="T16" y="T17"/>
                </a:cxn>
                <a:cxn ang="T103">
                  <a:pos x="T18" y="T19"/>
                </a:cxn>
                <a:cxn ang="T104">
                  <a:pos x="T20" y="T21"/>
                </a:cxn>
                <a:cxn ang="T105">
                  <a:pos x="T22" y="T23"/>
                </a:cxn>
                <a:cxn ang="T106">
                  <a:pos x="T24" y="T25"/>
                </a:cxn>
                <a:cxn ang="T107">
                  <a:pos x="T26" y="T27"/>
                </a:cxn>
                <a:cxn ang="T108">
                  <a:pos x="T28" y="T29"/>
                </a:cxn>
                <a:cxn ang="T109">
                  <a:pos x="T30" y="T31"/>
                </a:cxn>
                <a:cxn ang="T110">
                  <a:pos x="T32" y="T33"/>
                </a:cxn>
                <a:cxn ang="T111">
                  <a:pos x="T34" y="T35"/>
                </a:cxn>
                <a:cxn ang="T112">
                  <a:pos x="T36" y="T37"/>
                </a:cxn>
                <a:cxn ang="T113">
                  <a:pos x="T38" y="T39"/>
                </a:cxn>
                <a:cxn ang="T114">
                  <a:pos x="T40" y="T41"/>
                </a:cxn>
                <a:cxn ang="T115">
                  <a:pos x="T42" y="T43"/>
                </a:cxn>
                <a:cxn ang="T116">
                  <a:pos x="T44" y="T45"/>
                </a:cxn>
                <a:cxn ang="T117">
                  <a:pos x="T46" y="T47"/>
                </a:cxn>
                <a:cxn ang="T118">
                  <a:pos x="T48" y="T49"/>
                </a:cxn>
                <a:cxn ang="T119">
                  <a:pos x="T50" y="T51"/>
                </a:cxn>
                <a:cxn ang="T120">
                  <a:pos x="T52" y="T53"/>
                </a:cxn>
                <a:cxn ang="T121">
                  <a:pos x="T54" y="T55"/>
                </a:cxn>
                <a:cxn ang="T122">
                  <a:pos x="T56" y="T57"/>
                </a:cxn>
                <a:cxn ang="T123">
                  <a:pos x="T58" y="T59"/>
                </a:cxn>
                <a:cxn ang="T124">
                  <a:pos x="T60" y="T61"/>
                </a:cxn>
                <a:cxn ang="T125">
                  <a:pos x="T62" y="T63"/>
                </a:cxn>
                <a:cxn ang="T126">
                  <a:pos x="T64" y="T65"/>
                </a:cxn>
                <a:cxn ang="T127">
                  <a:pos x="T66" y="T67"/>
                </a:cxn>
                <a:cxn ang="T128">
                  <a:pos x="T68" y="T69"/>
                </a:cxn>
                <a:cxn ang="T129">
                  <a:pos x="T70" y="T71"/>
                </a:cxn>
                <a:cxn ang="T130">
                  <a:pos x="T72" y="T73"/>
                </a:cxn>
                <a:cxn ang="T131">
                  <a:pos x="T74" y="T75"/>
                </a:cxn>
                <a:cxn ang="T132">
                  <a:pos x="T76" y="T77"/>
                </a:cxn>
                <a:cxn ang="T133">
                  <a:pos x="T78" y="T79"/>
                </a:cxn>
                <a:cxn ang="T134">
                  <a:pos x="T80" y="T81"/>
                </a:cxn>
                <a:cxn ang="T135">
                  <a:pos x="T82" y="T83"/>
                </a:cxn>
                <a:cxn ang="T136">
                  <a:pos x="T84" y="T85"/>
                </a:cxn>
                <a:cxn ang="T137">
                  <a:pos x="T86" y="T87"/>
                </a:cxn>
                <a:cxn ang="T138">
                  <a:pos x="T88" y="T89"/>
                </a:cxn>
                <a:cxn ang="T139">
                  <a:pos x="T90" y="T91"/>
                </a:cxn>
                <a:cxn ang="T140">
                  <a:pos x="T92" y="T93"/>
                </a:cxn>
              </a:cxnLst>
              <a:rect l="T141" t="T142" r="T143" b="T144"/>
              <a:pathLst>
                <a:path w="1894" h="1904">
                  <a:moveTo>
                    <a:pt x="651" y="0"/>
                  </a:moveTo>
                  <a:lnTo>
                    <a:pt x="653" y="0"/>
                  </a:lnTo>
                  <a:lnTo>
                    <a:pt x="659" y="0"/>
                  </a:lnTo>
                  <a:lnTo>
                    <a:pt x="668" y="0"/>
                  </a:lnTo>
                  <a:lnTo>
                    <a:pt x="682" y="0"/>
                  </a:lnTo>
                  <a:lnTo>
                    <a:pt x="699" y="1"/>
                  </a:lnTo>
                  <a:lnTo>
                    <a:pt x="720" y="1"/>
                  </a:lnTo>
                  <a:lnTo>
                    <a:pt x="742" y="3"/>
                  </a:lnTo>
                  <a:lnTo>
                    <a:pt x="769" y="4"/>
                  </a:lnTo>
                  <a:lnTo>
                    <a:pt x="799" y="6"/>
                  </a:lnTo>
                  <a:lnTo>
                    <a:pt x="831" y="8"/>
                  </a:lnTo>
                  <a:lnTo>
                    <a:pt x="865" y="10"/>
                  </a:lnTo>
                  <a:lnTo>
                    <a:pt x="902" y="13"/>
                  </a:lnTo>
                  <a:lnTo>
                    <a:pt x="941" y="17"/>
                  </a:lnTo>
                  <a:lnTo>
                    <a:pt x="982" y="21"/>
                  </a:lnTo>
                  <a:lnTo>
                    <a:pt x="1025" y="26"/>
                  </a:lnTo>
                  <a:lnTo>
                    <a:pt x="1070" y="32"/>
                  </a:lnTo>
                  <a:lnTo>
                    <a:pt x="1116" y="38"/>
                  </a:lnTo>
                  <a:lnTo>
                    <a:pt x="1164" y="46"/>
                  </a:lnTo>
                  <a:lnTo>
                    <a:pt x="1213" y="55"/>
                  </a:lnTo>
                  <a:lnTo>
                    <a:pt x="1263" y="63"/>
                  </a:lnTo>
                  <a:lnTo>
                    <a:pt x="1315" y="73"/>
                  </a:lnTo>
                  <a:lnTo>
                    <a:pt x="1366" y="85"/>
                  </a:lnTo>
                  <a:lnTo>
                    <a:pt x="1418" y="97"/>
                  </a:lnTo>
                  <a:lnTo>
                    <a:pt x="1472" y="111"/>
                  </a:lnTo>
                  <a:lnTo>
                    <a:pt x="1525" y="125"/>
                  </a:lnTo>
                  <a:lnTo>
                    <a:pt x="1579" y="141"/>
                  </a:lnTo>
                  <a:lnTo>
                    <a:pt x="1632" y="159"/>
                  </a:lnTo>
                  <a:lnTo>
                    <a:pt x="1685" y="177"/>
                  </a:lnTo>
                  <a:lnTo>
                    <a:pt x="1739" y="197"/>
                  </a:lnTo>
                  <a:lnTo>
                    <a:pt x="1791" y="218"/>
                  </a:lnTo>
                  <a:lnTo>
                    <a:pt x="1843" y="241"/>
                  </a:lnTo>
                  <a:lnTo>
                    <a:pt x="1894" y="266"/>
                  </a:lnTo>
                  <a:lnTo>
                    <a:pt x="1729" y="1139"/>
                  </a:lnTo>
                  <a:lnTo>
                    <a:pt x="1733" y="1140"/>
                  </a:lnTo>
                  <a:lnTo>
                    <a:pt x="1742" y="1146"/>
                  </a:lnTo>
                  <a:lnTo>
                    <a:pt x="1755" y="1156"/>
                  </a:lnTo>
                  <a:lnTo>
                    <a:pt x="1768" y="1173"/>
                  </a:lnTo>
                  <a:lnTo>
                    <a:pt x="1778" y="1199"/>
                  </a:lnTo>
                  <a:lnTo>
                    <a:pt x="1781" y="1234"/>
                  </a:lnTo>
                  <a:lnTo>
                    <a:pt x="1777" y="1281"/>
                  </a:lnTo>
                  <a:lnTo>
                    <a:pt x="1760" y="1341"/>
                  </a:lnTo>
                  <a:lnTo>
                    <a:pt x="1472" y="1765"/>
                  </a:lnTo>
                  <a:lnTo>
                    <a:pt x="1432" y="1765"/>
                  </a:lnTo>
                  <a:lnTo>
                    <a:pt x="1324" y="1904"/>
                  </a:lnTo>
                  <a:lnTo>
                    <a:pt x="1322" y="1904"/>
                  </a:lnTo>
                  <a:lnTo>
                    <a:pt x="1315" y="1903"/>
                  </a:lnTo>
                  <a:lnTo>
                    <a:pt x="1304" y="1902"/>
                  </a:lnTo>
                  <a:lnTo>
                    <a:pt x="1290" y="1900"/>
                  </a:lnTo>
                  <a:lnTo>
                    <a:pt x="1270" y="1897"/>
                  </a:lnTo>
                  <a:lnTo>
                    <a:pt x="1249" y="1894"/>
                  </a:lnTo>
                  <a:lnTo>
                    <a:pt x="1223" y="1891"/>
                  </a:lnTo>
                  <a:lnTo>
                    <a:pt x="1194" y="1887"/>
                  </a:lnTo>
                  <a:lnTo>
                    <a:pt x="1162" y="1881"/>
                  </a:lnTo>
                  <a:lnTo>
                    <a:pt x="1128" y="1876"/>
                  </a:lnTo>
                  <a:lnTo>
                    <a:pt x="1091" y="1869"/>
                  </a:lnTo>
                  <a:lnTo>
                    <a:pt x="1050" y="1862"/>
                  </a:lnTo>
                  <a:lnTo>
                    <a:pt x="1008" y="1854"/>
                  </a:lnTo>
                  <a:lnTo>
                    <a:pt x="964" y="1845"/>
                  </a:lnTo>
                  <a:lnTo>
                    <a:pt x="918" y="1835"/>
                  </a:lnTo>
                  <a:lnTo>
                    <a:pt x="870" y="1824"/>
                  </a:lnTo>
                  <a:lnTo>
                    <a:pt x="820" y="1813"/>
                  </a:lnTo>
                  <a:lnTo>
                    <a:pt x="769" y="1800"/>
                  </a:lnTo>
                  <a:lnTo>
                    <a:pt x="717" y="1786"/>
                  </a:lnTo>
                  <a:lnTo>
                    <a:pt x="664" y="1772"/>
                  </a:lnTo>
                  <a:lnTo>
                    <a:pt x="610" y="1755"/>
                  </a:lnTo>
                  <a:lnTo>
                    <a:pt x="555" y="1738"/>
                  </a:lnTo>
                  <a:lnTo>
                    <a:pt x="501" y="1720"/>
                  </a:lnTo>
                  <a:lnTo>
                    <a:pt x="445" y="1701"/>
                  </a:lnTo>
                  <a:lnTo>
                    <a:pt x="390" y="1681"/>
                  </a:lnTo>
                  <a:lnTo>
                    <a:pt x="334" y="1659"/>
                  </a:lnTo>
                  <a:lnTo>
                    <a:pt x="280" y="1636"/>
                  </a:lnTo>
                  <a:lnTo>
                    <a:pt x="225" y="1611"/>
                  </a:lnTo>
                  <a:lnTo>
                    <a:pt x="172" y="1585"/>
                  </a:lnTo>
                  <a:lnTo>
                    <a:pt x="119" y="1559"/>
                  </a:lnTo>
                  <a:lnTo>
                    <a:pt x="67" y="1530"/>
                  </a:lnTo>
                  <a:lnTo>
                    <a:pt x="17" y="1500"/>
                  </a:lnTo>
                  <a:lnTo>
                    <a:pt x="16" y="1495"/>
                  </a:lnTo>
                  <a:lnTo>
                    <a:pt x="12" y="1480"/>
                  </a:lnTo>
                  <a:lnTo>
                    <a:pt x="8" y="1457"/>
                  </a:lnTo>
                  <a:lnTo>
                    <a:pt x="4" y="1430"/>
                  </a:lnTo>
                  <a:lnTo>
                    <a:pt x="0" y="1401"/>
                  </a:lnTo>
                  <a:lnTo>
                    <a:pt x="0" y="1370"/>
                  </a:lnTo>
                  <a:lnTo>
                    <a:pt x="4" y="1343"/>
                  </a:lnTo>
                  <a:lnTo>
                    <a:pt x="12" y="1319"/>
                  </a:lnTo>
                  <a:lnTo>
                    <a:pt x="388" y="965"/>
                  </a:lnTo>
                  <a:lnTo>
                    <a:pt x="387" y="961"/>
                  </a:lnTo>
                  <a:lnTo>
                    <a:pt x="386" y="952"/>
                  </a:lnTo>
                  <a:lnTo>
                    <a:pt x="386" y="936"/>
                  </a:lnTo>
                  <a:lnTo>
                    <a:pt x="390" y="917"/>
                  </a:lnTo>
                  <a:lnTo>
                    <a:pt x="397" y="893"/>
                  </a:lnTo>
                  <a:lnTo>
                    <a:pt x="412" y="868"/>
                  </a:lnTo>
                  <a:lnTo>
                    <a:pt x="435" y="841"/>
                  </a:lnTo>
                  <a:lnTo>
                    <a:pt x="468" y="814"/>
                  </a:lnTo>
                  <a:lnTo>
                    <a:pt x="65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299" name="Freeform 881"/>
            <p:cNvSpPr>
              <a:spLocks/>
            </p:cNvSpPr>
            <p:nvPr/>
          </p:nvSpPr>
          <p:spPr bwMode="auto">
            <a:xfrm>
              <a:off x="4519" y="3499"/>
              <a:ext cx="85" cy="27"/>
            </a:xfrm>
            <a:custGeom>
              <a:avLst/>
              <a:gdLst>
                <a:gd name="T0" fmla="*/ 0 w 1106"/>
                <a:gd name="T1" fmla="*/ 0 h 331"/>
                <a:gd name="T2" fmla="*/ 1 w 1106"/>
                <a:gd name="T3" fmla="*/ 0 h 331"/>
                <a:gd name="T4" fmla="*/ 0 w 1106"/>
                <a:gd name="T5" fmla="*/ 0 h 331"/>
                <a:gd name="T6" fmla="*/ 0 w 1106"/>
                <a:gd name="T7" fmla="*/ 0 h 331"/>
                <a:gd name="T8" fmla="*/ 0 w 1106"/>
                <a:gd name="T9" fmla="*/ 0 h 33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106"/>
                <a:gd name="T16" fmla="*/ 0 h 331"/>
                <a:gd name="T17" fmla="*/ 1106 w 1106"/>
                <a:gd name="T18" fmla="*/ 331 h 33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106" h="331">
                  <a:moveTo>
                    <a:pt x="40" y="0"/>
                  </a:moveTo>
                  <a:lnTo>
                    <a:pt x="1106" y="277"/>
                  </a:lnTo>
                  <a:lnTo>
                    <a:pt x="1071" y="331"/>
                  </a:lnTo>
                  <a:lnTo>
                    <a:pt x="0" y="36"/>
                  </a:lnTo>
                  <a:lnTo>
                    <a:pt x="40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0" name="Freeform 882"/>
            <p:cNvSpPr>
              <a:spLocks/>
            </p:cNvSpPr>
            <p:nvPr/>
          </p:nvSpPr>
          <p:spPr bwMode="auto">
            <a:xfrm>
              <a:off x="4505" y="3511"/>
              <a:ext cx="99" cy="42"/>
            </a:xfrm>
            <a:custGeom>
              <a:avLst/>
              <a:gdLst>
                <a:gd name="T0" fmla="*/ 1 w 1285"/>
                <a:gd name="T1" fmla="*/ 0 h 505"/>
                <a:gd name="T2" fmla="*/ 1 w 1285"/>
                <a:gd name="T3" fmla="*/ 0 h 505"/>
                <a:gd name="T4" fmla="*/ 1 w 1285"/>
                <a:gd name="T5" fmla="*/ 0 h 505"/>
                <a:gd name="T6" fmla="*/ 1 w 1285"/>
                <a:gd name="T7" fmla="*/ 0 h 505"/>
                <a:gd name="T8" fmla="*/ 1 w 1285"/>
                <a:gd name="T9" fmla="*/ 0 h 505"/>
                <a:gd name="T10" fmla="*/ 0 w 1285"/>
                <a:gd name="T11" fmla="*/ 0 h 505"/>
                <a:gd name="T12" fmla="*/ 0 w 1285"/>
                <a:gd name="T13" fmla="*/ 0 h 505"/>
                <a:gd name="T14" fmla="*/ 0 w 1285"/>
                <a:gd name="T15" fmla="*/ 0 h 505"/>
                <a:gd name="T16" fmla="*/ 0 w 1285"/>
                <a:gd name="T17" fmla="*/ 0 h 505"/>
                <a:gd name="T18" fmla="*/ 0 w 1285"/>
                <a:gd name="T19" fmla="*/ 0 h 505"/>
                <a:gd name="T20" fmla="*/ 0 w 1285"/>
                <a:gd name="T21" fmla="*/ 0 h 505"/>
                <a:gd name="T22" fmla="*/ 0 w 1285"/>
                <a:gd name="T23" fmla="*/ 0 h 505"/>
                <a:gd name="T24" fmla="*/ 0 w 1285"/>
                <a:gd name="T25" fmla="*/ 0 h 505"/>
                <a:gd name="T26" fmla="*/ 0 w 1285"/>
                <a:gd name="T27" fmla="*/ 0 h 505"/>
                <a:gd name="T28" fmla="*/ 0 w 1285"/>
                <a:gd name="T29" fmla="*/ 0 h 505"/>
                <a:gd name="T30" fmla="*/ 0 w 1285"/>
                <a:gd name="T31" fmla="*/ 0 h 505"/>
                <a:gd name="T32" fmla="*/ 0 w 1285"/>
                <a:gd name="T33" fmla="*/ 0 h 505"/>
                <a:gd name="T34" fmla="*/ 0 w 1285"/>
                <a:gd name="T35" fmla="*/ 0 h 505"/>
                <a:gd name="T36" fmla="*/ 0 w 1285"/>
                <a:gd name="T37" fmla="*/ 0 h 505"/>
                <a:gd name="T38" fmla="*/ 0 w 1285"/>
                <a:gd name="T39" fmla="*/ 0 h 505"/>
                <a:gd name="T40" fmla="*/ 0 w 1285"/>
                <a:gd name="T41" fmla="*/ 0 h 505"/>
                <a:gd name="T42" fmla="*/ 0 w 1285"/>
                <a:gd name="T43" fmla="*/ 0 h 505"/>
                <a:gd name="T44" fmla="*/ 0 w 1285"/>
                <a:gd name="T45" fmla="*/ 0 h 505"/>
                <a:gd name="T46" fmla="*/ 0 w 1285"/>
                <a:gd name="T47" fmla="*/ 0 h 505"/>
                <a:gd name="T48" fmla="*/ 0 w 1285"/>
                <a:gd name="T49" fmla="*/ 0 h 505"/>
                <a:gd name="T50" fmla="*/ 0 w 1285"/>
                <a:gd name="T51" fmla="*/ 0 h 505"/>
                <a:gd name="T52" fmla="*/ 0 w 1285"/>
                <a:gd name="T53" fmla="*/ 0 h 505"/>
                <a:gd name="T54" fmla="*/ 0 w 1285"/>
                <a:gd name="T55" fmla="*/ 0 h 505"/>
                <a:gd name="T56" fmla="*/ 0 w 1285"/>
                <a:gd name="T57" fmla="*/ 0 h 505"/>
                <a:gd name="T58" fmla="*/ 0 w 1285"/>
                <a:gd name="T59" fmla="*/ 0 h 505"/>
                <a:gd name="T60" fmla="*/ 0 w 1285"/>
                <a:gd name="T61" fmla="*/ 0 h 505"/>
                <a:gd name="T62" fmla="*/ 0 w 1285"/>
                <a:gd name="T63" fmla="*/ 0 h 505"/>
                <a:gd name="T64" fmla="*/ 0 w 1285"/>
                <a:gd name="T65" fmla="*/ 0 h 505"/>
                <a:gd name="T66" fmla="*/ 0 w 1285"/>
                <a:gd name="T67" fmla="*/ 0 h 505"/>
                <a:gd name="T68" fmla="*/ 0 w 1285"/>
                <a:gd name="T69" fmla="*/ 0 h 505"/>
                <a:gd name="T70" fmla="*/ 1 w 1285"/>
                <a:gd name="T71" fmla="*/ 0 h 505"/>
                <a:gd name="T72" fmla="*/ 1 w 1285"/>
                <a:gd name="T73" fmla="*/ 0 h 505"/>
                <a:gd name="T74" fmla="*/ 1 w 1285"/>
                <a:gd name="T75" fmla="*/ 0 h 505"/>
                <a:gd name="T76" fmla="*/ 1 w 1285"/>
                <a:gd name="T77" fmla="*/ 0 h 505"/>
                <a:gd name="T78" fmla="*/ 1 w 1285"/>
                <a:gd name="T79" fmla="*/ 0 h 505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285"/>
                <a:gd name="T121" fmla="*/ 0 h 505"/>
                <a:gd name="T122" fmla="*/ 1285 w 1285"/>
                <a:gd name="T123" fmla="*/ 505 h 505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285" h="505">
                  <a:moveTo>
                    <a:pt x="1284" y="391"/>
                  </a:moveTo>
                  <a:lnTo>
                    <a:pt x="1282" y="391"/>
                  </a:lnTo>
                  <a:lnTo>
                    <a:pt x="1275" y="390"/>
                  </a:lnTo>
                  <a:lnTo>
                    <a:pt x="1264" y="389"/>
                  </a:lnTo>
                  <a:lnTo>
                    <a:pt x="1250" y="387"/>
                  </a:lnTo>
                  <a:lnTo>
                    <a:pt x="1232" y="385"/>
                  </a:lnTo>
                  <a:lnTo>
                    <a:pt x="1209" y="382"/>
                  </a:lnTo>
                  <a:lnTo>
                    <a:pt x="1183" y="378"/>
                  </a:lnTo>
                  <a:lnTo>
                    <a:pt x="1155" y="374"/>
                  </a:lnTo>
                  <a:lnTo>
                    <a:pt x="1124" y="369"/>
                  </a:lnTo>
                  <a:lnTo>
                    <a:pt x="1089" y="362"/>
                  </a:lnTo>
                  <a:lnTo>
                    <a:pt x="1052" y="355"/>
                  </a:lnTo>
                  <a:lnTo>
                    <a:pt x="1013" y="349"/>
                  </a:lnTo>
                  <a:lnTo>
                    <a:pt x="971" y="340"/>
                  </a:lnTo>
                  <a:lnTo>
                    <a:pt x="926" y="332"/>
                  </a:lnTo>
                  <a:lnTo>
                    <a:pt x="881" y="322"/>
                  </a:lnTo>
                  <a:lnTo>
                    <a:pt x="834" y="311"/>
                  </a:lnTo>
                  <a:lnTo>
                    <a:pt x="785" y="299"/>
                  </a:lnTo>
                  <a:lnTo>
                    <a:pt x="735" y="287"/>
                  </a:lnTo>
                  <a:lnTo>
                    <a:pt x="684" y="273"/>
                  </a:lnTo>
                  <a:lnTo>
                    <a:pt x="632" y="259"/>
                  </a:lnTo>
                  <a:lnTo>
                    <a:pt x="579" y="244"/>
                  </a:lnTo>
                  <a:lnTo>
                    <a:pt x="526" y="228"/>
                  </a:lnTo>
                  <a:lnTo>
                    <a:pt x="472" y="209"/>
                  </a:lnTo>
                  <a:lnTo>
                    <a:pt x="419" y="191"/>
                  </a:lnTo>
                  <a:lnTo>
                    <a:pt x="364" y="171"/>
                  </a:lnTo>
                  <a:lnTo>
                    <a:pt x="311" y="150"/>
                  </a:lnTo>
                  <a:lnTo>
                    <a:pt x="259" y="128"/>
                  </a:lnTo>
                  <a:lnTo>
                    <a:pt x="206" y="105"/>
                  </a:lnTo>
                  <a:lnTo>
                    <a:pt x="155" y="81"/>
                  </a:lnTo>
                  <a:lnTo>
                    <a:pt x="104" y="55"/>
                  </a:lnTo>
                  <a:lnTo>
                    <a:pt x="55" y="28"/>
                  </a:lnTo>
                  <a:lnTo>
                    <a:pt x="7" y="0"/>
                  </a:lnTo>
                  <a:lnTo>
                    <a:pt x="6" y="4"/>
                  </a:lnTo>
                  <a:lnTo>
                    <a:pt x="4" y="15"/>
                  </a:lnTo>
                  <a:lnTo>
                    <a:pt x="2" y="32"/>
                  </a:lnTo>
                  <a:lnTo>
                    <a:pt x="0" y="53"/>
                  </a:lnTo>
                  <a:lnTo>
                    <a:pt x="0" y="76"/>
                  </a:lnTo>
                  <a:lnTo>
                    <a:pt x="2" y="98"/>
                  </a:lnTo>
                  <a:lnTo>
                    <a:pt x="8" y="120"/>
                  </a:lnTo>
                  <a:lnTo>
                    <a:pt x="18" y="137"/>
                  </a:lnTo>
                  <a:lnTo>
                    <a:pt x="19" y="139"/>
                  </a:lnTo>
                  <a:lnTo>
                    <a:pt x="22" y="141"/>
                  </a:lnTo>
                  <a:lnTo>
                    <a:pt x="28" y="144"/>
                  </a:lnTo>
                  <a:lnTo>
                    <a:pt x="37" y="148"/>
                  </a:lnTo>
                  <a:lnTo>
                    <a:pt x="47" y="155"/>
                  </a:lnTo>
                  <a:lnTo>
                    <a:pt x="59" y="162"/>
                  </a:lnTo>
                  <a:lnTo>
                    <a:pt x="75" y="170"/>
                  </a:lnTo>
                  <a:lnTo>
                    <a:pt x="92" y="180"/>
                  </a:lnTo>
                  <a:lnTo>
                    <a:pt x="112" y="190"/>
                  </a:lnTo>
                  <a:lnTo>
                    <a:pt x="134" y="200"/>
                  </a:lnTo>
                  <a:lnTo>
                    <a:pt x="159" y="212"/>
                  </a:lnTo>
                  <a:lnTo>
                    <a:pt x="186" y="225"/>
                  </a:lnTo>
                  <a:lnTo>
                    <a:pt x="215" y="238"/>
                  </a:lnTo>
                  <a:lnTo>
                    <a:pt x="247" y="252"/>
                  </a:lnTo>
                  <a:lnTo>
                    <a:pt x="281" y="267"/>
                  </a:lnTo>
                  <a:lnTo>
                    <a:pt x="318" y="281"/>
                  </a:lnTo>
                  <a:lnTo>
                    <a:pt x="358" y="296"/>
                  </a:lnTo>
                  <a:lnTo>
                    <a:pt x="399" y="311"/>
                  </a:lnTo>
                  <a:lnTo>
                    <a:pt x="443" y="326"/>
                  </a:lnTo>
                  <a:lnTo>
                    <a:pt x="491" y="341"/>
                  </a:lnTo>
                  <a:lnTo>
                    <a:pt x="540" y="357"/>
                  </a:lnTo>
                  <a:lnTo>
                    <a:pt x="592" y="372"/>
                  </a:lnTo>
                  <a:lnTo>
                    <a:pt x="647" y="387"/>
                  </a:lnTo>
                  <a:lnTo>
                    <a:pt x="703" y="402"/>
                  </a:lnTo>
                  <a:lnTo>
                    <a:pt x="764" y="416"/>
                  </a:lnTo>
                  <a:lnTo>
                    <a:pt x="826" y="431"/>
                  </a:lnTo>
                  <a:lnTo>
                    <a:pt x="890" y="444"/>
                  </a:lnTo>
                  <a:lnTo>
                    <a:pt x="958" y="459"/>
                  </a:lnTo>
                  <a:lnTo>
                    <a:pt x="1028" y="472"/>
                  </a:lnTo>
                  <a:lnTo>
                    <a:pt x="1101" y="483"/>
                  </a:lnTo>
                  <a:lnTo>
                    <a:pt x="1177" y="494"/>
                  </a:lnTo>
                  <a:lnTo>
                    <a:pt x="1255" y="505"/>
                  </a:lnTo>
                  <a:lnTo>
                    <a:pt x="1256" y="503"/>
                  </a:lnTo>
                  <a:lnTo>
                    <a:pt x="1260" y="497"/>
                  </a:lnTo>
                  <a:lnTo>
                    <a:pt x="1265" y="487"/>
                  </a:lnTo>
                  <a:lnTo>
                    <a:pt x="1272" y="473"/>
                  </a:lnTo>
                  <a:lnTo>
                    <a:pt x="1278" y="456"/>
                  </a:lnTo>
                  <a:lnTo>
                    <a:pt x="1282" y="437"/>
                  </a:lnTo>
                  <a:lnTo>
                    <a:pt x="1285" y="415"/>
                  </a:lnTo>
                  <a:lnTo>
                    <a:pt x="1284" y="391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1" name="AutoShape 883"/>
            <p:cNvSpPr>
              <a:spLocks noChangeAspect="1" noChangeArrowheads="1" noTextEdit="1"/>
            </p:cNvSpPr>
            <p:nvPr/>
          </p:nvSpPr>
          <p:spPr bwMode="auto">
            <a:xfrm>
              <a:off x="4475" y="3342"/>
              <a:ext cx="160" cy="1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2" name="Freeform 884"/>
            <p:cNvSpPr>
              <a:spLocks/>
            </p:cNvSpPr>
            <p:nvPr/>
          </p:nvSpPr>
          <p:spPr bwMode="auto">
            <a:xfrm>
              <a:off x="4508" y="3354"/>
              <a:ext cx="23" cy="31"/>
            </a:xfrm>
            <a:custGeom>
              <a:avLst/>
              <a:gdLst>
                <a:gd name="T0" fmla="*/ 0 w 179"/>
                <a:gd name="T1" fmla="*/ 0 h 216"/>
                <a:gd name="T2" fmla="*/ 0 w 179"/>
                <a:gd name="T3" fmla="*/ 0 h 216"/>
                <a:gd name="T4" fmla="*/ 0 w 179"/>
                <a:gd name="T5" fmla="*/ 0 h 216"/>
                <a:gd name="T6" fmla="*/ 0 w 179"/>
                <a:gd name="T7" fmla="*/ 0 h 216"/>
                <a:gd name="T8" fmla="*/ 0 w 179"/>
                <a:gd name="T9" fmla="*/ 0 h 216"/>
                <a:gd name="T10" fmla="*/ 0 w 179"/>
                <a:gd name="T11" fmla="*/ 0 h 216"/>
                <a:gd name="T12" fmla="*/ 0 w 179"/>
                <a:gd name="T13" fmla="*/ 0 h 216"/>
                <a:gd name="T14" fmla="*/ 0 w 179"/>
                <a:gd name="T15" fmla="*/ 0 h 216"/>
                <a:gd name="T16" fmla="*/ 0 w 179"/>
                <a:gd name="T17" fmla="*/ 0 h 216"/>
                <a:gd name="T18" fmla="*/ 0 w 179"/>
                <a:gd name="T19" fmla="*/ 0 h 216"/>
                <a:gd name="T20" fmla="*/ 0 w 179"/>
                <a:gd name="T21" fmla="*/ 1 h 216"/>
                <a:gd name="T22" fmla="*/ 0 w 179"/>
                <a:gd name="T23" fmla="*/ 1 h 216"/>
                <a:gd name="T24" fmla="*/ 0 w 179"/>
                <a:gd name="T25" fmla="*/ 1 h 216"/>
                <a:gd name="T26" fmla="*/ 0 w 179"/>
                <a:gd name="T27" fmla="*/ 1 h 216"/>
                <a:gd name="T28" fmla="*/ 0 w 179"/>
                <a:gd name="T29" fmla="*/ 1 h 216"/>
                <a:gd name="T30" fmla="*/ 0 w 179"/>
                <a:gd name="T31" fmla="*/ 1 h 216"/>
                <a:gd name="T32" fmla="*/ 0 w 179"/>
                <a:gd name="T33" fmla="*/ 1 h 216"/>
                <a:gd name="T34" fmla="*/ 0 w 179"/>
                <a:gd name="T35" fmla="*/ 1 h 216"/>
                <a:gd name="T36" fmla="*/ 0 w 179"/>
                <a:gd name="T37" fmla="*/ 1 h 216"/>
                <a:gd name="T38" fmla="*/ 0 w 179"/>
                <a:gd name="T39" fmla="*/ 1 h 216"/>
                <a:gd name="T40" fmla="*/ 0 w 179"/>
                <a:gd name="T41" fmla="*/ 1 h 216"/>
                <a:gd name="T42" fmla="*/ 0 w 179"/>
                <a:gd name="T43" fmla="*/ 1 h 216"/>
                <a:gd name="T44" fmla="*/ 0 w 179"/>
                <a:gd name="T45" fmla="*/ 1 h 216"/>
                <a:gd name="T46" fmla="*/ 0 w 179"/>
                <a:gd name="T47" fmla="*/ 1 h 216"/>
                <a:gd name="T48" fmla="*/ 0 w 179"/>
                <a:gd name="T49" fmla="*/ 1 h 216"/>
                <a:gd name="T50" fmla="*/ 0 w 179"/>
                <a:gd name="T51" fmla="*/ 1 h 216"/>
                <a:gd name="T52" fmla="*/ 0 w 179"/>
                <a:gd name="T53" fmla="*/ 1 h 216"/>
                <a:gd name="T54" fmla="*/ 0 w 179"/>
                <a:gd name="T55" fmla="*/ 1 h 216"/>
                <a:gd name="T56" fmla="*/ 0 w 179"/>
                <a:gd name="T57" fmla="*/ 1 h 216"/>
                <a:gd name="T58" fmla="*/ 0 w 179"/>
                <a:gd name="T59" fmla="*/ 1 h 216"/>
                <a:gd name="T60" fmla="*/ 0 w 179"/>
                <a:gd name="T61" fmla="*/ 0 h 216"/>
                <a:gd name="T62" fmla="*/ 0 w 179"/>
                <a:gd name="T63" fmla="*/ 0 h 216"/>
                <a:gd name="T64" fmla="*/ 0 w 179"/>
                <a:gd name="T65" fmla="*/ 0 h 216"/>
                <a:gd name="T66" fmla="*/ 0 w 179"/>
                <a:gd name="T67" fmla="*/ 0 h 216"/>
                <a:gd name="T68" fmla="*/ 0 w 179"/>
                <a:gd name="T69" fmla="*/ 0 h 216"/>
                <a:gd name="T70" fmla="*/ 0 w 179"/>
                <a:gd name="T71" fmla="*/ 0 h 216"/>
                <a:gd name="T72" fmla="*/ 0 w 179"/>
                <a:gd name="T73" fmla="*/ 0 h 216"/>
                <a:gd name="T74" fmla="*/ 0 w 179"/>
                <a:gd name="T75" fmla="*/ 0 h 216"/>
                <a:gd name="T76" fmla="*/ 0 w 179"/>
                <a:gd name="T77" fmla="*/ 0 h 216"/>
                <a:gd name="T78" fmla="*/ 0 w 179"/>
                <a:gd name="T79" fmla="*/ 0 h 216"/>
                <a:gd name="T80" fmla="*/ 0 w 179"/>
                <a:gd name="T81" fmla="*/ 0 h 216"/>
                <a:gd name="T82" fmla="*/ 0 w 179"/>
                <a:gd name="T83" fmla="*/ 0 h 216"/>
                <a:gd name="T84" fmla="*/ 0 w 179"/>
                <a:gd name="T85" fmla="*/ 0 h 216"/>
                <a:gd name="T86" fmla="*/ 0 w 179"/>
                <a:gd name="T87" fmla="*/ 0 h 216"/>
                <a:gd name="T88" fmla="*/ 0 w 179"/>
                <a:gd name="T89" fmla="*/ 0 h 216"/>
                <a:gd name="T90" fmla="*/ 0 w 179"/>
                <a:gd name="T91" fmla="*/ 0 h 216"/>
                <a:gd name="T92" fmla="*/ 0 w 179"/>
                <a:gd name="T93" fmla="*/ 0 h 216"/>
                <a:gd name="T94" fmla="*/ 0 w 179"/>
                <a:gd name="T95" fmla="*/ 0 h 216"/>
                <a:gd name="T96" fmla="*/ 0 w 179"/>
                <a:gd name="T97" fmla="*/ 0 h 21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179"/>
                <a:gd name="T148" fmla="*/ 0 h 216"/>
                <a:gd name="T149" fmla="*/ 179 w 179"/>
                <a:gd name="T150" fmla="*/ 216 h 216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179" h="216">
                  <a:moveTo>
                    <a:pt x="63" y="28"/>
                  </a:moveTo>
                  <a:lnTo>
                    <a:pt x="49" y="37"/>
                  </a:lnTo>
                  <a:lnTo>
                    <a:pt x="38" y="47"/>
                  </a:lnTo>
                  <a:lnTo>
                    <a:pt x="27" y="59"/>
                  </a:lnTo>
                  <a:lnTo>
                    <a:pt x="18" y="72"/>
                  </a:lnTo>
                  <a:lnTo>
                    <a:pt x="10" y="86"/>
                  </a:lnTo>
                  <a:lnTo>
                    <a:pt x="5" y="101"/>
                  </a:lnTo>
                  <a:lnTo>
                    <a:pt x="2" y="117"/>
                  </a:lnTo>
                  <a:lnTo>
                    <a:pt x="0" y="133"/>
                  </a:lnTo>
                  <a:lnTo>
                    <a:pt x="2" y="155"/>
                  </a:lnTo>
                  <a:lnTo>
                    <a:pt x="10" y="173"/>
                  </a:lnTo>
                  <a:lnTo>
                    <a:pt x="23" y="190"/>
                  </a:lnTo>
                  <a:lnTo>
                    <a:pt x="40" y="201"/>
                  </a:lnTo>
                  <a:lnTo>
                    <a:pt x="59" y="211"/>
                  </a:lnTo>
                  <a:lnTo>
                    <a:pt x="79" y="215"/>
                  </a:lnTo>
                  <a:lnTo>
                    <a:pt x="100" y="216"/>
                  </a:lnTo>
                  <a:lnTo>
                    <a:pt x="120" y="213"/>
                  </a:lnTo>
                  <a:lnTo>
                    <a:pt x="124" y="213"/>
                  </a:lnTo>
                  <a:lnTo>
                    <a:pt x="128" y="211"/>
                  </a:lnTo>
                  <a:lnTo>
                    <a:pt x="131" y="208"/>
                  </a:lnTo>
                  <a:lnTo>
                    <a:pt x="132" y="203"/>
                  </a:lnTo>
                  <a:lnTo>
                    <a:pt x="130" y="198"/>
                  </a:lnTo>
                  <a:lnTo>
                    <a:pt x="126" y="194"/>
                  </a:lnTo>
                  <a:lnTo>
                    <a:pt x="121" y="190"/>
                  </a:lnTo>
                  <a:lnTo>
                    <a:pt x="116" y="187"/>
                  </a:lnTo>
                  <a:lnTo>
                    <a:pt x="105" y="184"/>
                  </a:lnTo>
                  <a:lnTo>
                    <a:pt x="95" y="182"/>
                  </a:lnTo>
                  <a:lnTo>
                    <a:pt x="84" y="180"/>
                  </a:lnTo>
                  <a:lnTo>
                    <a:pt x="75" y="178"/>
                  </a:lnTo>
                  <a:lnTo>
                    <a:pt x="65" y="175"/>
                  </a:lnTo>
                  <a:lnTo>
                    <a:pt x="56" y="170"/>
                  </a:lnTo>
                  <a:lnTo>
                    <a:pt x="47" y="165"/>
                  </a:lnTo>
                  <a:lnTo>
                    <a:pt x="39" y="156"/>
                  </a:lnTo>
                  <a:lnTo>
                    <a:pt x="36" y="120"/>
                  </a:lnTo>
                  <a:lnTo>
                    <a:pt x="44" y="90"/>
                  </a:lnTo>
                  <a:lnTo>
                    <a:pt x="61" y="67"/>
                  </a:lnTo>
                  <a:lnTo>
                    <a:pt x="84" y="47"/>
                  </a:lnTo>
                  <a:lnTo>
                    <a:pt x="109" y="32"/>
                  </a:lnTo>
                  <a:lnTo>
                    <a:pt x="136" y="21"/>
                  </a:lnTo>
                  <a:lnTo>
                    <a:pt x="160" y="12"/>
                  </a:lnTo>
                  <a:lnTo>
                    <a:pt x="179" y="5"/>
                  </a:lnTo>
                  <a:lnTo>
                    <a:pt x="167" y="1"/>
                  </a:lnTo>
                  <a:lnTo>
                    <a:pt x="154" y="0"/>
                  </a:lnTo>
                  <a:lnTo>
                    <a:pt x="140" y="2"/>
                  </a:lnTo>
                  <a:lnTo>
                    <a:pt x="124" y="5"/>
                  </a:lnTo>
                  <a:lnTo>
                    <a:pt x="108" y="10"/>
                  </a:lnTo>
                  <a:lnTo>
                    <a:pt x="92" y="15"/>
                  </a:lnTo>
                  <a:lnTo>
                    <a:pt x="77" y="22"/>
                  </a:lnTo>
                  <a:lnTo>
                    <a:pt x="63" y="28"/>
                  </a:lnTo>
                  <a:close/>
                </a:path>
              </a:pathLst>
            </a:custGeom>
            <a:solidFill>
              <a:srgbClr val="C9E8FF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3" name="Freeform 885"/>
            <p:cNvSpPr>
              <a:spLocks/>
            </p:cNvSpPr>
            <p:nvPr/>
          </p:nvSpPr>
          <p:spPr bwMode="auto">
            <a:xfrm>
              <a:off x="4547" y="3353"/>
              <a:ext cx="14" cy="24"/>
            </a:xfrm>
            <a:custGeom>
              <a:avLst/>
              <a:gdLst>
                <a:gd name="T0" fmla="*/ 0 w 114"/>
                <a:gd name="T1" fmla="*/ 0 h 168"/>
                <a:gd name="T2" fmla="*/ 0 w 114"/>
                <a:gd name="T3" fmla="*/ 0 h 168"/>
                <a:gd name="T4" fmla="*/ 0 w 114"/>
                <a:gd name="T5" fmla="*/ 0 h 168"/>
                <a:gd name="T6" fmla="*/ 0 w 114"/>
                <a:gd name="T7" fmla="*/ 0 h 168"/>
                <a:gd name="T8" fmla="*/ 0 w 114"/>
                <a:gd name="T9" fmla="*/ 0 h 168"/>
                <a:gd name="T10" fmla="*/ 0 w 114"/>
                <a:gd name="T11" fmla="*/ 0 h 168"/>
                <a:gd name="T12" fmla="*/ 0 w 114"/>
                <a:gd name="T13" fmla="*/ 0 h 168"/>
                <a:gd name="T14" fmla="*/ 0 w 114"/>
                <a:gd name="T15" fmla="*/ 0 h 168"/>
                <a:gd name="T16" fmla="*/ 0 w 114"/>
                <a:gd name="T17" fmla="*/ 0 h 168"/>
                <a:gd name="T18" fmla="*/ 0 w 114"/>
                <a:gd name="T19" fmla="*/ 0 h 168"/>
                <a:gd name="T20" fmla="*/ 0 w 114"/>
                <a:gd name="T21" fmla="*/ 0 h 168"/>
                <a:gd name="T22" fmla="*/ 0 w 114"/>
                <a:gd name="T23" fmla="*/ 0 h 168"/>
                <a:gd name="T24" fmla="*/ 0 w 114"/>
                <a:gd name="T25" fmla="*/ 0 h 168"/>
                <a:gd name="T26" fmla="*/ 0 w 114"/>
                <a:gd name="T27" fmla="*/ 0 h 168"/>
                <a:gd name="T28" fmla="*/ 0 w 114"/>
                <a:gd name="T29" fmla="*/ 0 h 168"/>
                <a:gd name="T30" fmla="*/ 0 w 114"/>
                <a:gd name="T31" fmla="*/ 0 h 168"/>
                <a:gd name="T32" fmla="*/ 0 w 114"/>
                <a:gd name="T33" fmla="*/ 0 h 168"/>
                <a:gd name="T34" fmla="*/ 0 w 114"/>
                <a:gd name="T35" fmla="*/ 0 h 168"/>
                <a:gd name="T36" fmla="*/ 0 w 114"/>
                <a:gd name="T37" fmla="*/ 0 h 168"/>
                <a:gd name="T38" fmla="*/ 0 w 114"/>
                <a:gd name="T39" fmla="*/ 0 h 168"/>
                <a:gd name="T40" fmla="*/ 0 w 114"/>
                <a:gd name="T41" fmla="*/ 0 h 168"/>
                <a:gd name="T42" fmla="*/ 0 w 114"/>
                <a:gd name="T43" fmla="*/ 0 h 168"/>
                <a:gd name="T44" fmla="*/ 0 w 114"/>
                <a:gd name="T45" fmla="*/ 0 h 168"/>
                <a:gd name="T46" fmla="*/ 0 w 114"/>
                <a:gd name="T47" fmla="*/ 0 h 168"/>
                <a:gd name="T48" fmla="*/ 0 w 114"/>
                <a:gd name="T49" fmla="*/ 0 h 168"/>
                <a:gd name="T50" fmla="*/ 0 w 114"/>
                <a:gd name="T51" fmla="*/ 0 h 168"/>
                <a:gd name="T52" fmla="*/ 0 w 114"/>
                <a:gd name="T53" fmla="*/ 0 h 168"/>
                <a:gd name="T54" fmla="*/ 0 w 114"/>
                <a:gd name="T55" fmla="*/ 0 h 168"/>
                <a:gd name="T56" fmla="*/ 0 w 114"/>
                <a:gd name="T57" fmla="*/ 0 h 168"/>
                <a:gd name="T58" fmla="*/ 0 w 114"/>
                <a:gd name="T59" fmla="*/ 0 h 168"/>
                <a:gd name="T60" fmla="*/ 0 w 114"/>
                <a:gd name="T61" fmla="*/ 0 h 168"/>
                <a:gd name="T62" fmla="*/ 0 w 114"/>
                <a:gd name="T63" fmla="*/ 0 h 168"/>
                <a:gd name="T64" fmla="*/ 0 w 114"/>
                <a:gd name="T65" fmla="*/ 0 h 168"/>
                <a:gd name="T66" fmla="*/ 0 w 114"/>
                <a:gd name="T67" fmla="*/ 0 h 168"/>
                <a:gd name="T68" fmla="*/ 0 w 114"/>
                <a:gd name="T69" fmla="*/ 0 h 168"/>
                <a:gd name="T70" fmla="*/ 0 w 114"/>
                <a:gd name="T71" fmla="*/ 0 h 168"/>
                <a:gd name="T72" fmla="*/ 0 w 114"/>
                <a:gd name="T73" fmla="*/ 0 h 168"/>
                <a:gd name="T74" fmla="*/ 0 w 114"/>
                <a:gd name="T75" fmla="*/ 0 h 168"/>
                <a:gd name="T76" fmla="*/ 0 w 114"/>
                <a:gd name="T77" fmla="*/ 0 h 168"/>
                <a:gd name="T78" fmla="*/ 0 w 114"/>
                <a:gd name="T79" fmla="*/ 0 h 168"/>
                <a:gd name="T80" fmla="*/ 0 w 114"/>
                <a:gd name="T81" fmla="*/ 0 h 168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4"/>
                <a:gd name="T124" fmla="*/ 0 h 168"/>
                <a:gd name="T125" fmla="*/ 114 w 114"/>
                <a:gd name="T126" fmla="*/ 168 h 168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4" h="168">
                  <a:moveTo>
                    <a:pt x="96" y="55"/>
                  </a:moveTo>
                  <a:lnTo>
                    <a:pt x="101" y="72"/>
                  </a:lnTo>
                  <a:lnTo>
                    <a:pt x="100" y="88"/>
                  </a:lnTo>
                  <a:lnTo>
                    <a:pt x="92" y="101"/>
                  </a:lnTo>
                  <a:lnTo>
                    <a:pt x="82" y="112"/>
                  </a:lnTo>
                  <a:lnTo>
                    <a:pt x="69" y="123"/>
                  </a:lnTo>
                  <a:lnTo>
                    <a:pt x="54" y="134"/>
                  </a:lnTo>
                  <a:lnTo>
                    <a:pt x="40" y="143"/>
                  </a:lnTo>
                  <a:lnTo>
                    <a:pt x="27" y="153"/>
                  </a:lnTo>
                  <a:lnTo>
                    <a:pt x="25" y="156"/>
                  </a:lnTo>
                  <a:lnTo>
                    <a:pt x="24" y="158"/>
                  </a:lnTo>
                  <a:lnTo>
                    <a:pt x="24" y="162"/>
                  </a:lnTo>
                  <a:lnTo>
                    <a:pt x="25" y="165"/>
                  </a:lnTo>
                  <a:lnTo>
                    <a:pt x="28" y="167"/>
                  </a:lnTo>
                  <a:lnTo>
                    <a:pt x="31" y="168"/>
                  </a:lnTo>
                  <a:lnTo>
                    <a:pt x="33" y="168"/>
                  </a:lnTo>
                  <a:lnTo>
                    <a:pt x="37" y="167"/>
                  </a:lnTo>
                  <a:lnTo>
                    <a:pt x="53" y="157"/>
                  </a:lnTo>
                  <a:lnTo>
                    <a:pt x="69" y="147"/>
                  </a:lnTo>
                  <a:lnTo>
                    <a:pt x="84" y="135"/>
                  </a:lnTo>
                  <a:lnTo>
                    <a:pt x="97" y="121"/>
                  </a:lnTo>
                  <a:lnTo>
                    <a:pt x="107" y="106"/>
                  </a:lnTo>
                  <a:lnTo>
                    <a:pt x="113" y="89"/>
                  </a:lnTo>
                  <a:lnTo>
                    <a:pt x="114" y="71"/>
                  </a:lnTo>
                  <a:lnTo>
                    <a:pt x="110" y="51"/>
                  </a:lnTo>
                  <a:lnTo>
                    <a:pt x="101" y="36"/>
                  </a:lnTo>
                  <a:lnTo>
                    <a:pt x="87" y="24"/>
                  </a:lnTo>
                  <a:lnTo>
                    <a:pt x="70" y="14"/>
                  </a:lnTo>
                  <a:lnTo>
                    <a:pt x="51" y="7"/>
                  </a:lnTo>
                  <a:lnTo>
                    <a:pt x="32" y="2"/>
                  </a:lnTo>
                  <a:lnTo>
                    <a:pt x="17" y="0"/>
                  </a:lnTo>
                  <a:lnTo>
                    <a:pt x="5" y="0"/>
                  </a:lnTo>
                  <a:lnTo>
                    <a:pt x="0" y="3"/>
                  </a:lnTo>
                  <a:lnTo>
                    <a:pt x="12" y="9"/>
                  </a:lnTo>
                  <a:lnTo>
                    <a:pt x="26" y="13"/>
                  </a:lnTo>
                  <a:lnTo>
                    <a:pt x="41" y="17"/>
                  </a:lnTo>
                  <a:lnTo>
                    <a:pt x="54" y="22"/>
                  </a:lnTo>
                  <a:lnTo>
                    <a:pt x="68" y="27"/>
                  </a:lnTo>
                  <a:lnTo>
                    <a:pt x="80" y="34"/>
                  </a:lnTo>
                  <a:lnTo>
                    <a:pt x="89" y="43"/>
                  </a:lnTo>
                  <a:lnTo>
                    <a:pt x="96" y="55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4" name="Freeform 886"/>
            <p:cNvSpPr>
              <a:spLocks/>
            </p:cNvSpPr>
            <p:nvPr/>
          </p:nvSpPr>
          <p:spPr bwMode="auto">
            <a:xfrm>
              <a:off x="4494" y="3348"/>
              <a:ext cx="37" cy="50"/>
            </a:xfrm>
            <a:custGeom>
              <a:avLst/>
              <a:gdLst>
                <a:gd name="T0" fmla="*/ 0 w 289"/>
                <a:gd name="T1" fmla="*/ 0 h 351"/>
                <a:gd name="T2" fmla="*/ 0 w 289"/>
                <a:gd name="T3" fmla="*/ 0 h 351"/>
                <a:gd name="T4" fmla="*/ 0 w 289"/>
                <a:gd name="T5" fmla="*/ 0 h 351"/>
                <a:gd name="T6" fmla="*/ 0 w 289"/>
                <a:gd name="T7" fmla="*/ 1 h 351"/>
                <a:gd name="T8" fmla="*/ 0 w 289"/>
                <a:gd name="T9" fmla="*/ 1 h 351"/>
                <a:gd name="T10" fmla="*/ 0 w 289"/>
                <a:gd name="T11" fmla="*/ 1 h 351"/>
                <a:gd name="T12" fmla="*/ 0 w 289"/>
                <a:gd name="T13" fmla="*/ 1 h 351"/>
                <a:gd name="T14" fmla="*/ 0 w 289"/>
                <a:gd name="T15" fmla="*/ 1 h 351"/>
                <a:gd name="T16" fmla="*/ 0 w 289"/>
                <a:gd name="T17" fmla="*/ 1 h 351"/>
                <a:gd name="T18" fmla="*/ 0 w 289"/>
                <a:gd name="T19" fmla="*/ 1 h 351"/>
                <a:gd name="T20" fmla="*/ 0 w 289"/>
                <a:gd name="T21" fmla="*/ 1 h 351"/>
                <a:gd name="T22" fmla="*/ 0 w 289"/>
                <a:gd name="T23" fmla="*/ 1 h 351"/>
                <a:gd name="T24" fmla="*/ 0 w 289"/>
                <a:gd name="T25" fmla="*/ 1 h 351"/>
                <a:gd name="T26" fmla="*/ 0 w 289"/>
                <a:gd name="T27" fmla="*/ 1 h 351"/>
                <a:gd name="T28" fmla="*/ 1 w 289"/>
                <a:gd name="T29" fmla="*/ 1 h 351"/>
                <a:gd name="T30" fmla="*/ 1 w 289"/>
                <a:gd name="T31" fmla="*/ 1 h 351"/>
                <a:gd name="T32" fmla="*/ 1 w 289"/>
                <a:gd name="T33" fmla="*/ 1 h 351"/>
                <a:gd name="T34" fmla="*/ 1 w 289"/>
                <a:gd name="T35" fmla="*/ 1 h 351"/>
                <a:gd name="T36" fmla="*/ 1 w 289"/>
                <a:gd name="T37" fmla="*/ 1 h 351"/>
                <a:gd name="T38" fmla="*/ 1 w 289"/>
                <a:gd name="T39" fmla="*/ 1 h 351"/>
                <a:gd name="T40" fmla="*/ 1 w 289"/>
                <a:gd name="T41" fmla="*/ 1 h 351"/>
                <a:gd name="T42" fmla="*/ 1 w 289"/>
                <a:gd name="T43" fmla="*/ 1 h 351"/>
                <a:gd name="T44" fmla="*/ 0 w 289"/>
                <a:gd name="T45" fmla="*/ 1 h 351"/>
                <a:gd name="T46" fmla="*/ 0 w 289"/>
                <a:gd name="T47" fmla="*/ 1 h 351"/>
                <a:gd name="T48" fmla="*/ 0 w 289"/>
                <a:gd name="T49" fmla="*/ 1 h 351"/>
                <a:gd name="T50" fmla="*/ 0 w 289"/>
                <a:gd name="T51" fmla="*/ 1 h 351"/>
                <a:gd name="T52" fmla="*/ 0 w 289"/>
                <a:gd name="T53" fmla="*/ 1 h 351"/>
                <a:gd name="T54" fmla="*/ 0 w 289"/>
                <a:gd name="T55" fmla="*/ 1 h 351"/>
                <a:gd name="T56" fmla="*/ 0 w 289"/>
                <a:gd name="T57" fmla="*/ 1 h 351"/>
                <a:gd name="T58" fmla="*/ 0 w 289"/>
                <a:gd name="T59" fmla="*/ 1 h 351"/>
                <a:gd name="T60" fmla="*/ 0 w 289"/>
                <a:gd name="T61" fmla="*/ 1 h 351"/>
                <a:gd name="T62" fmla="*/ 0 w 289"/>
                <a:gd name="T63" fmla="*/ 1 h 351"/>
                <a:gd name="T64" fmla="*/ 0 w 289"/>
                <a:gd name="T65" fmla="*/ 0 h 351"/>
                <a:gd name="T66" fmla="*/ 0 w 289"/>
                <a:gd name="T67" fmla="*/ 0 h 351"/>
                <a:gd name="T68" fmla="*/ 0 w 289"/>
                <a:gd name="T69" fmla="*/ 0 h 351"/>
                <a:gd name="T70" fmla="*/ 0 w 289"/>
                <a:gd name="T71" fmla="*/ 0 h 351"/>
                <a:gd name="T72" fmla="*/ 0 w 289"/>
                <a:gd name="T73" fmla="*/ 0 h 351"/>
                <a:gd name="T74" fmla="*/ 0 w 289"/>
                <a:gd name="T75" fmla="*/ 0 h 351"/>
                <a:gd name="T76" fmla="*/ 0 w 289"/>
                <a:gd name="T77" fmla="*/ 0 h 351"/>
                <a:gd name="T78" fmla="*/ 1 w 289"/>
                <a:gd name="T79" fmla="*/ 0 h 351"/>
                <a:gd name="T80" fmla="*/ 1 w 289"/>
                <a:gd name="T81" fmla="*/ 0 h 351"/>
                <a:gd name="T82" fmla="*/ 0 w 289"/>
                <a:gd name="T83" fmla="*/ 0 h 351"/>
                <a:gd name="T84" fmla="*/ 0 w 289"/>
                <a:gd name="T85" fmla="*/ 0 h 351"/>
                <a:gd name="T86" fmla="*/ 0 w 289"/>
                <a:gd name="T87" fmla="*/ 0 h 351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1"/>
                <a:gd name="T134" fmla="*/ 289 w 289"/>
                <a:gd name="T135" fmla="*/ 351 h 351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1">
                  <a:moveTo>
                    <a:pt x="112" y="46"/>
                  </a:moveTo>
                  <a:lnTo>
                    <a:pt x="90" y="65"/>
                  </a:lnTo>
                  <a:lnTo>
                    <a:pt x="68" y="84"/>
                  </a:lnTo>
                  <a:lnTo>
                    <a:pt x="48" y="106"/>
                  </a:lnTo>
                  <a:lnTo>
                    <a:pt x="30" y="130"/>
                  </a:lnTo>
                  <a:lnTo>
                    <a:pt x="15" y="155"/>
                  </a:lnTo>
                  <a:lnTo>
                    <a:pt x="5" y="181"/>
                  </a:lnTo>
                  <a:lnTo>
                    <a:pt x="0" y="210"/>
                  </a:lnTo>
                  <a:lnTo>
                    <a:pt x="1" y="240"/>
                  </a:lnTo>
                  <a:lnTo>
                    <a:pt x="3" y="248"/>
                  </a:lnTo>
                  <a:lnTo>
                    <a:pt x="5" y="256"/>
                  </a:lnTo>
                  <a:lnTo>
                    <a:pt x="8" y="262"/>
                  </a:lnTo>
                  <a:lnTo>
                    <a:pt x="12" y="270"/>
                  </a:lnTo>
                  <a:lnTo>
                    <a:pt x="17" y="276"/>
                  </a:lnTo>
                  <a:lnTo>
                    <a:pt x="24" y="283"/>
                  </a:lnTo>
                  <a:lnTo>
                    <a:pt x="29" y="288"/>
                  </a:lnTo>
                  <a:lnTo>
                    <a:pt x="36" y="292"/>
                  </a:lnTo>
                  <a:lnTo>
                    <a:pt x="50" y="301"/>
                  </a:lnTo>
                  <a:lnTo>
                    <a:pt x="64" y="308"/>
                  </a:lnTo>
                  <a:lnTo>
                    <a:pt x="77" y="315"/>
                  </a:lnTo>
                  <a:lnTo>
                    <a:pt x="92" y="320"/>
                  </a:lnTo>
                  <a:lnTo>
                    <a:pt x="107" y="326"/>
                  </a:lnTo>
                  <a:lnTo>
                    <a:pt x="121" y="330"/>
                  </a:lnTo>
                  <a:lnTo>
                    <a:pt x="136" y="334"/>
                  </a:lnTo>
                  <a:lnTo>
                    <a:pt x="151" y="337"/>
                  </a:lnTo>
                  <a:lnTo>
                    <a:pt x="167" y="341"/>
                  </a:lnTo>
                  <a:lnTo>
                    <a:pt x="181" y="343"/>
                  </a:lnTo>
                  <a:lnTo>
                    <a:pt x="197" y="345"/>
                  </a:lnTo>
                  <a:lnTo>
                    <a:pt x="213" y="347"/>
                  </a:lnTo>
                  <a:lnTo>
                    <a:pt x="228" y="348"/>
                  </a:lnTo>
                  <a:lnTo>
                    <a:pt x="243" y="349"/>
                  </a:lnTo>
                  <a:lnTo>
                    <a:pt x="259" y="350"/>
                  </a:lnTo>
                  <a:lnTo>
                    <a:pt x="274" y="351"/>
                  </a:lnTo>
                  <a:lnTo>
                    <a:pt x="279" y="351"/>
                  </a:lnTo>
                  <a:lnTo>
                    <a:pt x="283" y="349"/>
                  </a:lnTo>
                  <a:lnTo>
                    <a:pt x="286" y="345"/>
                  </a:lnTo>
                  <a:lnTo>
                    <a:pt x="289" y="341"/>
                  </a:lnTo>
                  <a:lnTo>
                    <a:pt x="289" y="335"/>
                  </a:lnTo>
                  <a:lnTo>
                    <a:pt x="286" y="331"/>
                  </a:lnTo>
                  <a:lnTo>
                    <a:pt x="282" y="328"/>
                  </a:lnTo>
                  <a:lnTo>
                    <a:pt x="277" y="326"/>
                  </a:lnTo>
                  <a:lnTo>
                    <a:pt x="263" y="322"/>
                  </a:lnTo>
                  <a:lnTo>
                    <a:pt x="250" y="320"/>
                  </a:lnTo>
                  <a:lnTo>
                    <a:pt x="236" y="317"/>
                  </a:lnTo>
                  <a:lnTo>
                    <a:pt x="221" y="315"/>
                  </a:lnTo>
                  <a:lnTo>
                    <a:pt x="208" y="313"/>
                  </a:lnTo>
                  <a:lnTo>
                    <a:pt x="194" y="311"/>
                  </a:lnTo>
                  <a:lnTo>
                    <a:pt x="179" y="308"/>
                  </a:lnTo>
                  <a:lnTo>
                    <a:pt x="166" y="305"/>
                  </a:lnTo>
                  <a:lnTo>
                    <a:pt x="152" y="303"/>
                  </a:lnTo>
                  <a:lnTo>
                    <a:pt x="138" y="300"/>
                  </a:lnTo>
                  <a:lnTo>
                    <a:pt x="125" y="296"/>
                  </a:lnTo>
                  <a:lnTo>
                    <a:pt x="111" y="292"/>
                  </a:lnTo>
                  <a:lnTo>
                    <a:pt x="98" y="287"/>
                  </a:lnTo>
                  <a:lnTo>
                    <a:pt x="85" y="282"/>
                  </a:lnTo>
                  <a:lnTo>
                    <a:pt x="72" y="276"/>
                  </a:lnTo>
                  <a:lnTo>
                    <a:pt x="59" y="269"/>
                  </a:lnTo>
                  <a:lnTo>
                    <a:pt x="49" y="261"/>
                  </a:lnTo>
                  <a:lnTo>
                    <a:pt x="41" y="252"/>
                  </a:lnTo>
                  <a:lnTo>
                    <a:pt x="34" y="241"/>
                  </a:lnTo>
                  <a:lnTo>
                    <a:pt x="31" y="228"/>
                  </a:lnTo>
                  <a:lnTo>
                    <a:pt x="30" y="215"/>
                  </a:lnTo>
                  <a:lnTo>
                    <a:pt x="31" y="201"/>
                  </a:lnTo>
                  <a:lnTo>
                    <a:pt x="34" y="186"/>
                  </a:lnTo>
                  <a:lnTo>
                    <a:pt x="38" y="174"/>
                  </a:lnTo>
                  <a:lnTo>
                    <a:pt x="46" y="158"/>
                  </a:lnTo>
                  <a:lnTo>
                    <a:pt x="54" y="142"/>
                  </a:lnTo>
                  <a:lnTo>
                    <a:pt x="64" y="128"/>
                  </a:lnTo>
                  <a:lnTo>
                    <a:pt x="74" y="115"/>
                  </a:lnTo>
                  <a:lnTo>
                    <a:pt x="85" y="102"/>
                  </a:lnTo>
                  <a:lnTo>
                    <a:pt x="96" y="89"/>
                  </a:lnTo>
                  <a:lnTo>
                    <a:pt x="110" y="77"/>
                  </a:lnTo>
                  <a:lnTo>
                    <a:pt x="124" y="64"/>
                  </a:lnTo>
                  <a:lnTo>
                    <a:pt x="137" y="53"/>
                  </a:lnTo>
                  <a:lnTo>
                    <a:pt x="155" y="43"/>
                  </a:lnTo>
                  <a:lnTo>
                    <a:pt x="175" y="35"/>
                  </a:lnTo>
                  <a:lnTo>
                    <a:pt x="195" y="26"/>
                  </a:lnTo>
                  <a:lnTo>
                    <a:pt x="213" y="19"/>
                  </a:lnTo>
                  <a:lnTo>
                    <a:pt x="228" y="12"/>
                  </a:lnTo>
                  <a:lnTo>
                    <a:pt x="237" y="6"/>
                  </a:lnTo>
                  <a:lnTo>
                    <a:pt x="240" y="2"/>
                  </a:lnTo>
                  <a:lnTo>
                    <a:pt x="230" y="0"/>
                  </a:lnTo>
                  <a:lnTo>
                    <a:pt x="215" y="1"/>
                  </a:lnTo>
                  <a:lnTo>
                    <a:pt x="198" y="4"/>
                  </a:lnTo>
                  <a:lnTo>
                    <a:pt x="180" y="9"/>
                  </a:lnTo>
                  <a:lnTo>
                    <a:pt x="161" y="17"/>
                  </a:lnTo>
                  <a:lnTo>
                    <a:pt x="144" y="25"/>
                  </a:lnTo>
                  <a:lnTo>
                    <a:pt x="127" y="35"/>
                  </a:lnTo>
                  <a:lnTo>
                    <a:pt x="112" y="46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5" name="Freeform 887"/>
            <p:cNvSpPr>
              <a:spLocks/>
            </p:cNvSpPr>
            <p:nvPr/>
          </p:nvSpPr>
          <p:spPr bwMode="auto">
            <a:xfrm>
              <a:off x="4545" y="3346"/>
              <a:ext cx="32" cy="34"/>
            </a:xfrm>
            <a:custGeom>
              <a:avLst/>
              <a:gdLst>
                <a:gd name="T0" fmla="*/ 0 w 254"/>
                <a:gd name="T1" fmla="*/ 0 h 234"/>
                <a:gd name="T2" fmla="*/ 1 w 254"/>
                <a:gd name="T3" fmla="*/ 0 h 234"/>
                <a:gd name="T4" fmla="*/ 1 w 254"/>
                <a:gd name="T5" fmla="*/ 0 h 234"/>
                <a:gd name="T6" fmla="*/ 1 w 254"/>
                <a:gd name="T7" fmla="*/ 0 h 234"/>
                <a:gd name="T8" fmla="*/ 1 w 254"/>
                <a:gd name="T9" fmla="*/ 0 h 234"/>
                <a:gd name="T10" fmla="*/ 1 w 254"/>
                <a:gd name="T11" fmla="*/ 0 h 234"/>
                <a:gd name="T12" fmla="*/ 1 w 254"/>
                <a:gd name="T13" fmla="*/ 0 h 234"/>
                <a:gd name="T14" fmla="*/ 1 w 254"/>
                <a:gd name="T15" fmla="*/ 1 h 234"/>
                <a:gd name="T16" fmla="*/ 0 w 254"/>
                <a:gd name="T17" fmla="*/ 1 h 234"/>
                <a:gd name="T18" fmla="*/ 0 w 254"/>
                <a:gd name="T19" fmla="*/ 1 h 234"/>
                <a:gd name="T20" fmla="*/ 0 w 254"/>
                <a:gd name="T21" fmla="*/ 1 h 234"/>
                <a:gd name="T22" fmla="*/ 0 w 254"/>
                <a:gd name="T23" fmla="*/ 1 h 234"/>
                <a:gd name="T24" fmla="*/ 0 w 254"/>
                <a:gd name="T25" fmla="*/ 1 h 234"/>
                <a:gd name="T26" fmla="*/ 0 w 254"/>
                <a:gd name="T27" fmla="*/ 1 h 234"/>
                <a:gd name="T28" fmla="*/ 0 w 254"/>
                <a:gd name="T29" fmla="*/ 1 h 234"/>
                <a:gd name="T30" fmla="*/ 0 w 254"/>
                <a:gd name="T31" fmla="*/ 1 h 234"/>
                <a:gd name="T32" fmla="*/ 0 w 254"/>
                <a:gd name="T33" fmla="*/ 1 h 234"/>
                <a:gd name="T34" fmla="*/ 0 w 254"/>
                <a:gd name="T35" fmla="*/ 1 h 234"/>
                <a:gd name="T36" fmla="*/ 0 w 254"/>
                <a:gd name="T37" fmla="*/ 1 h 234"/>
                <a:gd name="T38" fmla="*/ 0 w 254"/>
                <a:gd name="T39" fmla="*/ 1 h 234"/>
                <a:gd name="T40" fmla="*/ 0 w 254"/>
                <a:gd name="T41" fmla="*/ 1 h 234"/>
                <a:gd name="T42" fmla="*/ 0 w 254"/>
                <a:gd name="T43" fmla="*/ 1 h 234"/>
                <a:gd name="T44" fmla="*/ 1 w 254"/>
                <a:gd name="T45" fmla="*/ 1 h 234"/>
                <a:gd name="T46" fmla="*/ 1 w 254"/>
                <a:gd name="T47" fmla="*/ 1 h 234"/>
                <a:gd name="T48" fmla="*/ 1 w 254"/>
                <a:gd name="T49" fmla="*/ 0 h 234"/>
                <a:gd name="T50" fmla="*/ 1 w 254"/>
                <a:gd name="T51" fmla="*/ 0 h 234"/>
                <a:gd name="T52" fmla="*/ 1 w 254"/>
                <a:gd name="T53" fmla="*/ 0 h 234"/>
                <a:gd name="T54" fmla="*/ 1 w 254"/>
                <a:gd name="T55" fmla="*/ 0 h 234"/>
                <a:gd name="T56" fmla="*/ 1 w 254"/>
                <a:gd name="T57" fmla="*/ 0 h 234"/>
                <a:gd name="T58" fmla="*/ 0 w 254"/>
                <a:gd name="T59" fmla="*/ 0 h 234"/>
                <a:gd name="T60" fmla="*/ 0 w 254"/>
                <a:gd name="T61" fmla="*/ 0 h 234"/>
                <a:gd name="T62" fmla="*/ 0 w 254"/>
                <a:gd name="T63" fmla="*/ 0 h 234"/>
                <a:gd name="T64" fmla="*/ 0 w 254"/>
                <a:gd name="T65" fmla="*/ 0 h 234"/>
                <a:gd name="T66" fmla="*/ 0 w 254"/>
                <a:gd name="T67" fmla="*/ 0 h 234"/>
                <a:gd name="T68" fmla="*/ 0 w 254"/>
                <a:gd name="T69" fmla="*/ 0 h 234"/>
                <a:gd name="T70" fmla="*/ 0 w 254"/>
                <a:gd name="T71" fmla="*/ 0 h 234"/>
                <a:gd name="T72" fmla="*/ 0 w 254"/>
                <a:gd name="T73" fmla="*/ 0 h 234"/>
                <a:gd name="T74" fmla="*/ 0 w 254"/>
                <a:gd name="T75" fmla="*/ 0 h 234"/>
                <a:gd name="T76" fmla="*/ 0 w 254"/>
                <a:gd name="T77" fmla="*/ 0 h 234"/>
                <a:gd name="T78" fmla="*/ 0 w 254"/>
                <a:gd name="T79" fmla="*/ 0 h 234"/>
                <a:gd name="T80" fmla="*/ 0 w 254"/>
                <a:gd name="T81" fmla="*/ 0 h 234"/>
                <a:gd name="T82" fmla="*/ 0 w 254"/>
                <a:gd name="T83" fmla="*/ 0 h 234"/>
                <a:gd name="T84" fmla="*/ 0 w 254"/>
                <a:gd name="T85" fmla="*/ 0 h 234"/>
                <a:gd name="T86" fmla="*/ 0 w 254"/>
                <a:gd name="T87" fmla="*/ 0 h 234"/>
                <a:gd name="T88" fmla="*/ 0 w 254"/>
                <a:gd name="T89" fmla="*/ 0 h 234"/>
                <a:gd name="T90" fmla="*/ 0 w 254"/>
                <a:gd name="T91" fmla="*/ 0 h 234"/>
                <a:gd name="T92" fmla="*/ 0 w 254"/>
                <a:gd name="T93" fmla="*/ 0 h 234"/>
                <a:gd name="T94" fmla="*/ 0 w 254"/>
                <a:gd name="T95" fmla="*/ 0 h 234"/>
                <a:gd name="T96" fmla="*/ 0 w 254"/>
                <a:gd name="T97" fmla="*/ 0 h 234"/>
                <a:gd name="T98" fmla="*/ 0 w 254"/>
                <a:gd name="T99" fmla="*/ 0 h 234"/>
                <a:gd name="T100" fmla="*/ 0 w 254"/>
                <a:gd name="T101" fmla="*/ 0 h 234"/>
                <a:gd name="T102" fmla="*/ 0 w 254"/>
                <a:gd name="T103" fmla="*/ 0 h 234"/>
                <a:gd name="T104" fmla="*/ 0 w 254"/>
                <a:gd name="T105" fmla="*/ 0 h 234"/>
                <a:gd name="T106" fmla="*/ 0 w 254"/>
                <a:gd name="T107" fmla="*/ 0 h 234"/>
                <a:gd name="T108" fmla="*/ 0 w 254"/>
                <a:gd name="T109" fmla="*/ 0 h 234"/>
                <a:gd name="T110" fmla="*/ 0 w 254"/>
                <a:gd name="T111" fmla="*/ 0 h 234"/>
                <a:gd name="T112" fmla="*/ 0 w 254"/>
                <a:gd name="T113" fmla="*/ 0 h 234"/>
                <a:gd name="T114" fmla="*/ 0 w 254"/>
                <a:gd name="T115" fmla="*/ 0 h 234"/>
                <a:gd name="T116" fmla="*/ 0 w 254"/>
                <a:gd name="T117" fmla="*/ 0 h 234"/>
                <a:gd name="T118" fmla="*/ 0 w 254"/>
                <a:gd name="T119" fmla="*/ 0 h 234"/>
                <a:gd name="T120" fmla="*/ 0 w 254"/>
                <a:gd name="T121" fmla="*/ 0 h 234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4"/>
                <a:gd name="T184" fmla="*/ 0 h 234"/>
                <a:gd name="T185" fmla="*/ 254 w 254"/>
                <a:gd name="T186" fmla="*/ 234 h 234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4" h="234">
                  <a:moveTo>
                    <a:pt x="210" y="71"/>
                  </a:moveTo>
                  <a:lnTo>
                    <a:pt x="222" y="84"/>
                  </a:lnTo>
                  <a:lnTo>
                    <a:pt x="229" y="99"/>
                  </a:lnTo>
                  <a:lnTo>
                    <a:pt x="232" y="115"/>
                  </a:lnTo>
                  <a:lnTo>
                    <a:pt x="232" y="132"/>
                  </a:lnTo>
                  <a:lnTo>
                    <a:pt x="230" y="146"/>
                  </a:lnTo>
                  <a:lnTo>
                    <a:pt x="226" y="158"/>
                  </a:lnTo>
                  <a:lnTo>
                    <a:pt x="219" y="170"/>
                  </a:lnTo>
                  <a:lnTo>
                    <a:pt x="211" y="179"/>
                  </a:lnTo>
                  <a:lnTo>
                    <a:pt x="202" y="190"/>
                  </a:lnTo>
                  <a:lnTo>
                    <a:pt x="193" y="199"/>
                  </a:lnTo>
                  <a:lnTo>
                    <a:pt x="183" y="208"/>
                  </a:lnTo>
                  <a:lnTo>
                    <a:pt x="174" y="218"/>
                  </a:lnTo>
                  <a:lnTo>
                    <a:pt x="172" y="221"/>
                  </a:lnTo>
                  <a:lnTo>
                    <a:pt x="172" y="224"/>
                  </a:lnTo>
                  <a:lnTo>
                    <a:pt x="172" y="227"/>
                  </a:lnTo>
                  <a:lnTo>
                    <a:pt x="174" y="231"/>
                  </a:lnTo>
                  <a:lnTo>
                    <a:pt x="177" y="233"/>
                  </a:lnTo>
                  <a:lnTo>
                    <a:pt x="181" y="234"/>
                  </a:lnTo>
                  <a:lnTo>
                    <a:pt x="184" y="233"/>
                  </a:lnTo>
                  <a:lnTo>
                    <a:pt x="187" y="231"/>
                  </a:lnTo>
                  <a:lnTo>
                    <a:pt x="208" y="217"/>
                  </a:lnTo>
                  <a:lnTo>
                    <a:pt x="226" y="199"/>
                  </a:lnTo>
                  <a:lnTo>
                    <a:pt x="240" y="178"/>
                  </a:lnTo>
                  <a:lnTo>
                    <a:pt x="249" y="155"/>
                  </a:lnTo>
                  <a:lnTo>
                    <a:pt x="254" y="131"/>
                  </a:lnTo>
                  <a:lnTo>
                    <a:pt x="251" y="107"/>
                  </a:lnTo>
                  <a:lnTo>
                    <a:pt x="243" y="84"/>
                  </a:lnTo>
                  <a:lnTo>
                    <a:pt x="226" y="64"/>
                  </a:lnTo>
                  <a:lnTo>
                    <a:pt x="214" y="53"/>
                  </a:lnTo>
                  <a:lnTo>
                    <a:pt x="199" y="45"/>
                  </a:lnTo>
                  <a:lnTo>
                    <a:pt x="183" y="36"/>
                  </a:lnTo>
                  <a:lnTo>
                    <a:pt x="165" y="29"/>
                  </a:lnTo>
                  <a:lnTo>
                    <a:pt x="147" y="21"/>
                  </a:lnTo>
                  <a:lnTo>
                    <a:pt x="129" y="16"/>
                  </a:lnTo>
                  <a:lnTo>
                    <a:pt x="111" y="12"/>
                  </a:lnTo>
                  <a:lnTo>
                    <a:pt x="93" y="7"/>
                  </a:lnTo>
                  <a:lnTo>
                    <a:pt x="75" y="4"/>
                  </a:lnTo>
                  <a:lnTo>
                    <a:pt x="59" y="2"/>
                  </a:lnTo>
                  <a:lnTo>
                    <a:pt x="43" y="0"/>
                  </a:lnTo>
                  <a:lnTo>
                    <a:pt x="31" y="0"/>
                  </a:lnTo>
                  <a:lnTo>
                    <a:pt x="19" y="0"/>
                  </a:lnTo>
                  <a:lnTo>
                    <a:pt x="10" y="0"/>
                  </a:lnTo>
                  <a:lnTo>
                    <a:pt x="3" y="2"/>
                  </a:lnTo>
                  <a:lnTo>
                    <a:pt x="0" y="4"/>
                  </a:lnTo>
                  <a:lnTo>
                    <a:pt x="11" y="6"/>
                  </a:lnTo>
                  <a:lnTo>
                    <a:pt x="21" y="7"/>
                  </a:lnTo>
                  <a:lnTo>
                    <a:pt x="34" y="9"/>
                  </a:lnTo>
                  <a:lnTo>
                    <a:pt x="46" y="12"/>
                  </a:lnTo>
                  <a:lnTo>
                    <a:pt x="59" y="15"/>
                  </a:lnTo>
                  <a:lnTo>
                    <a:pt x="74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6" y="28"/>
                  </a:lnTo>
                  <a:lnTo>
                    <a:pt x="131" y="32"/>
                  </a:lnTo>
                  <a:lnTo>
                    <a:pt x="145" y="36"/>
                  </a:lnTo>
                  <a:lnTo>
                    <a:pt x="159" y="42"/>
                  </a:lnTo>
                  <a:lnTo>
                    <a:pt x="173" y="48"/>
                  </a:lnTo>
                  <a:lnTo>
                    <a:pt x="186" y="55"/>
                  </a:lnTo>
                  <a:lnTo>
                    <a:pt x="199" y="63"/>
                  </a:lnTo>
                  <a:lnTo>
                    <a:pt x="210" y="7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6" name="Freeform 888"/>
            <p:cNvSpPr>
              <a:spLocks/>
            </p:cNvSpPr>
            <p:nvPr/>
          </p:nvSpPr>
          <p:spPr bwMode="auto">
            <a:xfrm>
              <a:off x="4481" y="3362"/>
              <a:ext cx="13" cy="31"/>
            </a:xfrm>
            <a:custGeom>
              <a:avLst/>
              <a:gdLst>
                <a:gd name="T0" fmla="*/ 0 w 103"/>
                <a:gd name="T1" fmla="*/ 0 h 221"/>
                <a:gd name="T2" fmla="*/ 0 w 103"/>
                <a:gd name="T3" fmla="*/ 0 h 221"/>
                <a:gd name="T4" fmla="*/ 0 w 103"/>
                <a:gd name="T5" fmla="*/ 0 h 221"/>
                <a:gd name="T6" fmla="*/ 0 w 103"/>
                <a:gd name="T7" fmla="*/ 0 h 221"/>
                <a:gd name="T8" fmla="*/ 0 w 103"/>
                <a:gd name="T9" fmla="*/ 1 h 221"/>
                <a:gd name="T10" fmla="*/ 0 w 103"/>
                <a:gd name="T11" fmla="*/ 1 h 221"/>
                <a:gd name="T12" fmla="*/ 0 w 103"/>
                <a:gd name="T13" fmla="*/ 1 h 221"/>
                <a:gd name="T14" fmla="*/ 0 w 103"/>
                <a:gd name="T15" fmla="*/ 1 h 221"/>
                <a:gd name="T16" fmla="*/ 0 w 103"/>
                <a:gd name="T17" fmla="*/ 1 h 221"/>
                <a:gd name="T18" fmla="*/ 0 w 103"/>
                <a:gd name="T19" fmla="*/ 1 h 221"/>
                <a:gd name="T20" fmla="*/ 0 w 103"/>
                <a:gd name="T21" fmla="*/ 1 h 221"/>
                <a:gd name="T22" fmla="*/ 0 w 103"/>
                <a:gd name="T23" fmla="*/ 1 h 221"/>
                <a:gd name="T24" fmla="*/ 0 w 103"/>
                <a:gd name="T25" fmla="*/ 1 h 221"/>
                <a:gd name="T26" fmla="*/ 0 w 103"/>
                <a:gd name="T27" fmla="*/ 1 h 221"/>
                <a:gd name="T28" fmla="*/ 0 w 103"/>
                <a:gd name="T29" fmla="*/ 1 h 221"/>
                <a:gd name="T30" fmla="*/ 0 w 103"/>
                <a:gd name="T31" fmla="*/ 1 h 221"/>
                <a:gd name="T32" fmla="*/ 0 w 103"/>
                <a:gd name="T33" fmla="*/ 1 h 221"/>
                <a:gd name="T34" fmla="*/ 0 w 103"/>
                <a:gd name="T35" fmla="*/ 1 h 221"/>
                <a:gd name="T36" fmla="*/ 0 w 103"/>
                <a:gd name="T37" fmla="*/ 1 h 221"/>
                <a:gd name="T38" fmla="*/ 0 w 103"/>
                <a:gd name="T39" fmla="*/ 0 h 221"/>
                <a:gd name="T40" fmla="*/ 0 w 103"/>
                <a:gd name="T41" fmla="*/ 0 h 221"/>
                <a:gd name="T42" fmla="*/ 0 w 103"/>
                <a:gd name="T43" fmla="*/ 0 h 221"/>
                <a:gd name="T44" fmla="*/ 0 w 103"/>
                <a:gd name="T45" fmla="*/ 0 h 221"/>
                <a:gd name="T46" fmla="*/ 0 w 103"/>
                <a:gd name="T47" fmla="*/ 0 h 221"/>
                <a:gd name="T48" fmla="*/ 0 w 103"/>
                <a:gd name="T49" fmla="*/ 0 h 221"/>
                <a:gd name="T50" fmla="*/ 0 w 103"/>
                <a:gd name="T51" fmla="*/ 0 h 221"/>
                <a:gd name="T52" fmla="*/ 0 w 103"/>
                <a:gd name="T53" fmla="*/ 0 h 221"/>
                <a:gd name="T54" fmla="*/ 0 w 103"/>
                <a:gd name="T55" fmla="*/ 0 h 221"/>
                <a:gd name="T56" fmla="*/ 0 w 103"/>
                <a:gd name="T57" fmla="*/ 0 h 221"/>
                <a:gd name="T58" fmla="*/ 0 w 103"/>
                <a:gd name="T59" fmla="*/ 0 h 221"/>
                <a:gd name="T60" fmla="*/ 0 w 103"/>
                <a:gd name="T61" fmla="*/ 0 h 221"/>
                <a:gd name="T62" fmla="*/ 0 w 103"/>
                <a:gd name="T63" fmla="*/ 0 h 221"/>
                <a:gd name="T64" fmla="*/ 0 w 103"/>
                <a:gd name="T65" fmla="*/ 0 h 221"/>
                <a:gd name="T66" fmla="*/ 0 w 103"/>
                <a:gd name="T67" fmla="*/ 0 h 221"/>
                <a:gd name="T68" fmla="*/ 0 w 103"/>
                <a:gd name="T69" fmla="*/ 0 h 221"/>
                <a:gd name="T70" fmla="*/ 0 w 103"/>
                <a:gd name="T71" fmla="*/ 0 h 221"/>
                <a:gd name="T72" fmla="*/ 0 w 103"/>
                <a:gd name="T73" fmla="*/ 0 h 221"/>
                <a:gd name="T74" fmla="*/ 0 w 103"/>
                <a:gd name="T75" fmla="*/ 0 h 221"/>
                <a:gd name="T76" fmla="*/ 0 w 103"/>
                <a:gd name="T77" fmla="*/ 0 h 221"/>
                <a:gd name="T78" fmla="*/ 0 w 103"/>
                <a:gd name="T79" fmla="*/ 0 h 221"/>
                <a:gd name="T80" fmla="*/ 0 w 103"/>
                <a:gd name="T81" fmla="*/ 0 h 22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1"/>
                <a:gd name="T125" fmla="*/ 103 w 103"/>
                <a:gd name="T126" fmla="*/ 221 h 22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1">
                  <a:moveTo>
                    <a:pt x="0" y="121"/>
                  </a:moveTo>
                  <a:lnTo>
                    <a:pt x="0" y="139"/>
                  </a:lnTo>
                  <a:lnTo>
                    <a:pt x="4" y="156"/>
                  </a:lnTo>
                  <a:lnTo>
                    <a:pt x="12" y="172"/>
                  </a:lnTo>
                  <a:lnTo>
                    <a:pt x="22" y="186"/>
                  </a:lnTo>
                  <a:lnTo>
                    <a:pt x="35" y="197"/>
                  </a:lnTo>
                  <a:lnTo>
                    <a:pt x="50" y="208"/>
                  </a:lnTo>
                  <a:lnTo>
                    <a:pt x="66" y="216"/>
                  </a:lnTo>
                  <a:lnTo>
                    <a:pt x="83" y="220"/>
                  </a:lnTo>
                  <a:lnTo>
                    <a:pt x="89" y="221"/>
                  </a:lnTo>
                  <a:lnTo>
                    <a:pt x="94" y="219"/>
                  </a:lnTo>
                  <a:lnTo>
                    <a:pt x="98" y="216"/>
                  </a:lnTo>
                  <a:lnTo>
                    <a:pt x="100" y="211"/>
                  </a:lnTo>
                  <a:lnTo>
                    <a:pt x="100" y="206"/>
                  </a:lnTo>
                  <a:lnTo>
                    <a:pt x="99" y="201"/>
                  </a:lnTo>
                  <a:lnTo>
                    <a:pt x="96" y="196"/>
                  </a:lnTo>
                  <a:lnTo>
                    <a:pt x="91" y="194"/>
                  </a:lnTo>
                  <a:lnTo>
                    <a:pt x="74" y="188"/>
                  </a:lnTo>
                  <a:lnTo>
                    <a:pt x="58" y="179"/>
                  </a:lnTo>
                  <a:lnTo>
                    <a:pt x="45" y="168"/>
                  </a:lnTo>
                  <a:lnTo>
                    <a:pt x="36" y="155"/>
                  </a:lnTo>
                  <a:lnTo>
                    <a:pt x="30" y="139"/>
                  </a:lnTo>
                  <a:lnTo>
                    <a:pt x="27" y="122"/>
                  </a:lnTo>
                  <a:lnTo>
                    <a:pt x="27" y="103"/>
                  </a:lnTo>
                  <a:lnTo>
                    <a:pt x="32" y="84"/>
                  </a:lnTo>
                  <a:lnTo>
                    <a:pt x="38" y="70"/>
                  </a:lnTo>
                  <a:lnTo>
                    <a:pt x="46" y="57"/>
                  </a:lnTo>
                  <a:lnTo>
                    <a:pt x="56" y="46"/>
                  </a:lnTo>
                  <a:lnTo>
                    <a:pt x="66" y="35"/>
                  </a:lnTo>
                  <a:lnTo>
                    <a:pt x="76" y="25"/>
                  </a:lnTo>
                  <a:lnTo>
                    <a:pt x="86" y="17"/>
                  </a:lnTo>
                  <a:lnTo>
                    <a:pt x="96" y="8"/>
                  </a:lnTo>
                  <a:lnTo>
                    <a:pt x="103" y="1"/>
                  </a:lnTo>
                  <a:lnTo>
                    <a:pt x="96" y="0"/>
                  </a:lnTo>
                  <a:lnTo>
                    <a:pt x="84" y="5"/>
                  </a:lnTo>
                  <a:lnTo>
                    <a:pt x="69" y="17"/>
                  </a:lnTo>
                  <a:lnTo>
                    <a:pt x="51" y="33"/>
                  </a:lnTo>
                  <a:lnTo>
                    <a:pt x="34" y="53"/>
                  </a:lnTo>
                  <a:lnTo>
                    <a:pt x="18" y="75"/>
                  </a:lnTo>
                  <a:lnTo>
                    <a:pt x="7" y="98"/>
                  </a:lnTo>
                  <a:lnTo>
                    <a:pt x="0" y="121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7" name="Freeform 889"/>
            <p:cNvSpPr>
              <a:spLocks/>
            </p:cNvSpPr>
            <p:nvPr/>
          </p:nvSpPr>
          <p:spPr bwMode="auto">
            <a:xfrm>
              <a:off x="4571" y="3344"/>
              <a:ext cx="28" cy="41"/>
            </a:xfrm>
            <a:custGeom>
              <a:avLst/>
              <a:gdLst>
                <a:gd name="T0" fmla="*/ 0 w 221"/>
                <a:gd name="T1" fmla="*/ 0 h 288"/>
                <a:gd name="T2" fmla="*/ 0 w 221"/>
                <a:gd name="T3" fmla="*/ 0 h 288"/>
                <a:gd name="T4" fmla="*/ 0 w 221"/>
                <a:gd name="T5" fmla="*/ 0 h 288"/>
                <a:gd name="T6" fmla="*/ 0 w 221"/>
                <a:gd name="T7" fmla="*/ 1 h 288"/>
                <a:gd name="T8" fmla="*/ 0 w 221"/>
                <a:gd name="T9" fmla="*/ 1 h 288"/>
                <a:gd name="T10" fmla="*/ 0 w 221"/>
                <a:gd name="T11" fmla="*/ 1 h 288"/>
                <a:gd name="T12" fmla="*/ 0 w 221"/>
                <a:gd name="T13" fmla="*/ 1 h 288"/>
                <a:gd name="T14" fmla="*/ 0 w 221"/>
                <a:gd name="T15" fmla="*/ 1 h 288"/>
                <a:gd name="T16" fmla="*/ 0 w 221"/>
                <a:gd name="T17" fmla="*/ 1 h 288"/>
                <a:gd name="T18" fmla="*/ 0 w 221"/>
                <a:gd name="T19" fmla="*/ 1 h 288"/>
                <a:gd name="T20" fmla="*/ 0 w 221"/>
                <a:gd name="T21" fmla="*/ 1 h 288"/>
                <a:gd name="T22" fmla="*/ 0 w 221"/>
                <a:gd name="T23" fmla="*/ 1 h 288"/>
                <a:gd name="T24" fmla="*/ 0 w 221"/>
                <a:gd name="T25" fmla="*/ 1 h 288"/>
                <a:gd name="T26" fmla="*/ 0 w 221"/>
                <a:gd name="T27" fmla="*/ 1 h 288"/>
                <a:gd name="T28" fmla="*/ 0 w 221"/>
                <a:gd name="T29" fmla="*/ 1 h 288"/>
                <a:gd name="T30" fmla="*/ 0 w 221"/>
                <a:gd name="T31" fmla="*/ 1 h 288"/>
                <a:gd name="T32" fmla="*/ 0 w 221"/>
                <a:gd name="T33" fmla="*/ 1 h 288"/>
                <a:gd name="T34" fmla="*/ 0 w 221"/>
                <a:gd name="T35" fmla="*/ 1 h 288"/>
                <a:gd name="T36" fmla="*/ 1 w 221"/>
                <a:gd name="T37" fmla="*/ 1 h 288"/>
                <a:gd name="T38" fmla="*/ 1 w 221"/>
                <a:gd name="T39" fmla="*/ 0 h 288"/>
                <a:gd name="T40" fmla="*/ 0 w 221"/>
                <a:gd name="T41" fmla="*/ 0 h 288"/>
                <a:gd name="T42" fmla="*/ 0 w 221"/>
                <a:gd name="T43" fmla="*/ 0 h 288"/>
                <a:gd name="T44" fmla="*/ 0 w 221"/>
                <a:gd name="T45" fmla="*/ 0 h 288"/>
                <a:gd name="T46" fmla="*/ 0 w 221"/>
                <a:gd name="T47" fmla="*/ 0 h 288"/>
                <a:gd name="T48" fmla="*/ 0 w 221"/>
                <a:gd name="T49" fmla="*/ 0 h 288"/>
                <a:gd name="T50" fmla="*/ 0 w 221"/>
                <a:gd name="T51" fmla="*/ 0 h 288"/>
                <a:gd name="T52" fmla="*/ 0 w 221"/>
                <a:gd name="T53" fmla="*/ 0 h 288"/>
                <a:gd name="T54" fmla="*/ 0 w 221"/>
                <a:gd name="T55" fmla="*/ 0 h 288"/>
                <a:gd name="T56" fmla="*/ 0 w 221"/>
                <a:gd name="T57" fmla="*/ 0 h 288"/>
                <a:gd name="T58" fmla="*/ 0 w 221"/>
                <a:gd name="T59" fmla="*/ 0 h 288"/>
                <a:gd name="T60" fmla="*/ 0 w 221"/>
                <a:gd name="T61" fmla="*/ 0 h 288"/>
                <a:gd name="T62" fmla="*/ 0 w 221"/>
                <a:gd name="T63" fmla="*/ 0 h 288"/>
                <a:gd name="T64" fmla="*/ 0 w 221"/>
                <a:gd name="T65" fmla="*/ 0 h 288"/>
                <a:gd name="T66" fmla="*/ 0 w 221"/>
                <a:gd name="T67" fmla="*/ 0 h 288"/>
                <a:gd name="T68" fmla="*/ 0 w 221"/>
                <a:gd name="T69" fmla="*/ 0 h 288"/>
                <a:gd name="T70" fmla="*/ 0 w 221"/>
                <a:gd name="T71" fmla="*/ 0 h 288"/>
                <a:gd name="T72" fmla="*/ 0 w 221"/>
                <a:gd name="T73" fmla="*/ 0 h 288"/>
                <a:gd name="T74" fmla="*/ 0 w 221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1"/>
                <a:gd name="T115" fmla="*/ 0 h 288"/>
                <a:gd name="T116" fmla="*/ 221 w 221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1" h="288">
                  <a:moveTo>
                    <a:pt x="179" y="108"/>
                  </a:moveTo>
                  <a:lnTo>
                    <a:pt x="186" y="115"/>
                  </a:lnTo>
                  <a:lnTo>
                    <a:pt x="193" y="124"/>
                  </a:lnTo>
                  <a:lnTo>
                    <a:pt x="197" y="133"/>
                  </a:lnTo>
                  <a:lnTo>
                    <a:pt x="201" y="143"/>
                  </a:lnTo>
                  <a:lnTo>
                    <a:pt x="202" y="153"/>
                  </a:lnTo>
                  <a:lnTo>
                    <a:pt x="202" y="163"/>
                  </a:lnTo>
                  <a:lnTo>
                    <a:pt x="199" y="174"/>
                  </a:lnTo>
                  <a:lnTo>
                    <a:pt x="195" y="184"/>
                  </a:lnTo>
                  <a:lnTo>
                    <a:pt x="187" y="194"/>
                  </a:lnTo>
                  <a:lnTo>
                    <a:pt x="179" y="204"/>
                  </a:lnTo>
                  <a:lnTo>
                    <a:pt x="170" y="212"/>
                  </a:lnTo>
                  <a:lnTo>
                    <a:pt x="159" y="221"/>
                  </a:lnTo>
                  <a:lnTo>
                    <a:pt x="150" y="229"/>
                  </a:lnTo>
                  <a:lnTo>
                    <a:pt x="139" y="237"/>
                  </a:lnTo>
                  <a:lnTo>
                    <a:pt x="129" y="246"/>
                  </a:lnTo>
                  <a:lnTo>
                    <a:pt x="119" y="255"/>
                  </a:lnTo>
                  <a:lnTo>
                    <a:pt x="116" y="258"/>
                  </a:lnTo>
                  <a:lnTo>
                    <a:pt x="114" y="263"/>
                  </a:lnTo>
                  <a:lnTo>
                    <a:pt x="112" y="267"/>
                  </a:lnTo>
                  <a:lnTo>
                    <a:pt x="110" y="271"/>
                  </a:lnTo>
                  <a:lnTo>
                    <a:pt x="109" y="276"/>
                  </a:lnTo>
                  <a:lnTo>
                    <a:pt x="109" y="280"/>
                  </a:lnTo>
                  <a:lnTo>
                    <a:pt x="110" y="284"/>
                  </a:lnTo>
                  <a:lnTo>
                    <a:pt x="113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5" y="287"/>
                  </a:lnTo>
                  <a:lnTo>
                    <a:pt x="129" y="284"/>
                  </a:lnTo>
                  <a:lnTo>
                    <a:pt x="139" y="272"/>
                  </a:lnTo>
                  <a:lnTo>
                    <a:pt x="151" y="261"/>
                  </a:lnTo>
                  <a:lnTo>
                    <a:pt x="162" y="250"/>
                  </a:lnTo>
                  <a:lnTo>
                    <a:pt x="175" y="239"/>
                  </a:lnTo>
                  <a:lnTo>
                    <a:pt x="186" y="229"/>
                  </a:lnTo>
                  <a:lnTo>
                    <a:pt x="197" y="217"/>
                  </a:lnTo>
                  <a:lnTo>
                    <a:pt x="207" y="204"/>
                  </a:lnTo>
                  <a:lnTo>
                    <a:pt x="215" y="190"/>
                  </a:lnTo>
                  <a:lnTo>
                    <a:pt x="220" y="174"/>
                  </a:lnTo>
                  <a:lnTo>
                    <a:pt x="221" y="158"/>
                  </a:lnTo>
                  <a:lnTo>
                    <a:pt x="218" y="142"/>
                  </a:lnTo>
                  <a:lnTo>
                    <a:pt x="213" y="127"/>
                  </a:lnTo>
                  <a:lnTo>
                    <a:pt x="204" y="112"/>
                  </a:lnTo>
                  <a:lnTo>
                    <a:pt x="194" y="99"/>
                  </a:lnTo>
                  <a:lnTo>
                    <a:pt x="181" y="87"/>
                  </a:lnTo>
                  <a:lnTo>
                    <a:pt x="169" y="77"/>
                  </a:lnTo>
                  <a:lnTo>
                    <a:pt x="159" y="69"/>
                  </a:lnTo>
                  <a:lnTo>
                    <a:pt x="149" y="63"/>
                  </a:lnTo>
                  <a:lnTo>
                    <a:pt x="137" y="55"/>
                  </a:lnTo>
                  <a:lnTo>
                    <a:pt x="125" y="48"/>
                  </a:lnTo>
                  <a:lnTo>
                    <a:pt x="114" y="40"/>
                  </a:lnTo>
                  <a:lnTo>
                    <a:pt x="101" y="33"/>
                  </a:lnTo>
                  <a:lnTo>
                    <a:pt x="89" y="27"/>
                  </a:lnTo>
                  <a:lnTo>
                    <a:pt x="77" y="20"/>
                  </a:lnTo>
                  <a:lnTo>
                    <a:pt x="66" y="15"/>
                  </a:lnTo>
                  <a:lnTo>
                    <a:pt x="54" y="9"/>
                  </a:lnTo>
                  <a:lnTo>
                    <a:pt x="42" y="6"/>
                  </a:lnTo>
                  <a:lnTo>
                    <a:pt x="32" y="3"/>
                  </a:lnTo>
                  <a:lnTo>
                    <a:pt x="22" y="1"/>
                  </a:lnTo>
                  <a:lnTo>
                    <a:pt x="14" y="0"/>
                  </a:lnTo>
                  <a:lnTo>
                    <a:pt x="7" y="1"/>
                  </a:lnTo>
                  <a:lnTo>
                    <a:pt x="0" y="3"/>
                  </a:lnTo>
                  <a:lnTo>
                    <a:pt x="8" y="5"/>
                  </a:lnTo>
                  <a:lnTo>
                    <a:pt x="16" y="8"/>
                  </a:lnTo>
                  <a:lnTo>
                    <a:pt x="26" y="13"/>
                  </a:lnTo>
                  <a:lnTo>
                    <a:pt x="35" y="17"/>
                  </a:lnTo>
                  <a:lnTo>
                    <a:pt x="47" y="22"/>
                  </a:lnTo>
                  <a:lnTo>
                    <a:pt x="58" y="28"/>
                  </a:lnTo>
                  <a:lnTo>
                    <a:pt x="71" y="34"/>
                  </a:lnTo>
                  <a:lnTo>
                    <a:pt x="83" y="40"/>
                  </a:lnTo>
                  <a:lnTo>
                    <a:pt x="96" y="48"/>
                  </a:lnTo>
                  <a:lnTo>
                    <a:pt x="109" y="55"/>
                  </a:lnTo>
                  <a:lnTo>
                    <a:pt x="121" y="64"/>
                  </a:lnTo>
                  <a:lnTo>
                    <a:pt x="134" y="72"/>
                  </a:lnTo>
                  <a:lnTo>
                    <a:pt x="146" y="81"/>
                  </a:lnTo>
                  <a:lnTo>
                    <a:pt x="158" y="90"/>
                  </a:lnTo>
                  <a:lnTo>
                    <a:pt x="169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C9E8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8" name="Freeform 890"/>
            <p:cNvSpPr>
              <a:spLocks/>
            </p:cNvSpPr>
            <p:nvPr/>
          </p:nvSpPr>
          <p:spPr bwMode="auto">
            <a:xfrm>
              <a:off x="4541" y="3392"/>
              <a:ext cx="9" cy="25"/>
            </a:xfrm>
            <a:custGeom>
              <a:avLst/>
              <a:gdLst>
                <a:gd name="T0" fmla="*/ 0 w 74"/>
                <a:gd name="T1" fmla="*/ 0 h 174"/>
                <a:gd name="T2" fmla="*/ 0 w 74"/>
                <a:gd name="T3" fmla="*/ 0 h 174"/>
                <a:gd name="T4" fmla="*/ 0 w 74"/>
                <a:gd name="T5" fmla="*/ 0 h 174"/>
                <a:gd name="T6" fmla="*/ 0 w 74"/>
                <a:gd name="T7" fmla="*/ 0 h 174"/>
                <a:gd name="T8" fmla="*/ 0 w 74"/>
                <a:gd name="T9" fmla="*/ 0 h 174"/>
                <a:gd name="T10" fmla="*/ 0 w 74"/>
                <a:gd name="T11" fmla="*/ 0 h 174"/>
                <a:gd name="T12" fmla="*/ 0 w 74"/>
                <a:gd name="T13" fmla="*/ 0 h 174"/>
                <a:gd name="T14" fmla="*/ 0 w 74"/>
                <a:gd name="T15" fmla="*/ 0 h 174"/>
                <a:gd name="T16" fmla="*/ 0 w 74"/>
                <a:gd name="T17" fmla="*/ 0 h 174"/>
                <a:gd name="T18" fmla="*/ 0 w 74"/>
                <a:gd name="T19" fmla="*/ 0 h 174"/>
                <a:gd name="T20" fmla="*/ 0 w 74"/>
                <a:gd name="T21" fmla="*/ 0 h 174"/>
                <a:gd name="T22" fmla="*/ 0 w 74"/>
                <a:gd name="T23" fmla="*/ 0 h 174"/>
                <a:gd name="T24" fmla="*/ 0 w 74"/>
                <a:gd name="T25" fmla="*/ 0 h 174"/>
                <a:gd name="T26" fmla="*/ 0 w 74"/>
                <a:gd name="T27" fmla="*/ 0 h 174"/>
                <a:gd name="T28" fmla="*/ 0 w 74"/>
                <a:gd name="T29" fmla="*/ 0 h 174"/>
                <a:gd name="T30" fmla="*/ 0 w 74"/>
                <a:gd name="T31" fmla="*/ 1 h 174"/>
                <a:gd name="T32" fmla="*/ 0 w 74"/>
                <a:gd name="T33" fmla="*/ 1 h 174"/>
                <a:gd name="T34" fmla="*/ 0 w 74"/>
                <a:gd name="T35" fmla="*/ 0 h 174"/>
                <a:gd name="T36" fmla="*/ 0 w 74"/>
                <a:gd name="T37" fmla="*/ 0 h 174"/>
                <a:gd name="T38" fmla="*/ 0 w 74"/>
                <a:gd name="T39" fmla="*/ 0 h 174"/>
                <a:gd name="T40" fmla="*/ 0 w 74"/>
                <a:gd name="T41" fmla="*/ 0 h 174"/>
                <a:gd name="T42" fmla="*/ 0 w 74"/>
                <a:gd name="T43" fmla="*/ 0 h 174"/>
                <a:gd name="T44" fmla="*/ 0 w 74"/>
                <a:gd name="T45" fmla="*/ 0 h 174"/>
                <a:gd name="T46" fmla="*/ 0 w 74"/>
                <a:gd name="T47" fmla="*/ 0 h 174"/>
                <a:gd name="T48" fmla="*/ 0 w 74"/>
                <a:gd name="T49" fmla="*/ 0 h 174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74"/>
                <a:gd name="T76" fmla="*/ 0 h 174"/>
                <a:gd name="T77" fmla="*/ 74 w 74"/>
                <a:gd name="T78" fmla="*/ 174 h 174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74" h="174">
                  <a:moveTo>
                    <a:pt x="28" y="12"/>
                  </a:moveTo>
                  <a:lnTo>
                    <a:pt x="26" y="7"/>
                  </a:lnTo>
                  <a:lnTo>
                    <a:pt x="23" y="3"/>
                  </a:lnTo>
                  <a:lnTo>
                    <a:pt x="17" y="1"/>
                  </a:lnTo>
                  <a:lnTo>
                    <a:pt x="12" y="0"/>
                  </a:lnTo>
                  <a:lnTo>
                    <a:pt x="7" y="2"/>
                  </a:lnTo>
                  <a:lnTo>
                    <a:pt x="3" y="5"/>
                  </a:lnTo>
                  <a:lnTo>
                    <a:pt x="0" y="10"/>
                  </a:lnTo>
                  <a:lnTo>
                    <a:pt x="0" y="16"/>
                  </a:lnTo>
                  <a:lnTo>
                    <a:pt x="5" y="39"/>
                  </a:lnTo>
                  <a:lnTo>
                    <a:pt x="13" y="66"/>
                  </a:lnTo>
                  <a:lnTo>
                    <a:pt x="24" y="92"/>
                  </a:lnTo>
                  <a:lnTo>
                    <a:pt x="36" y="118"/>
                  </a:lnTo>
                  <a:lnTo>
                    <a:pt x="49" y="141"/>
                  </a:lnTo>
                  <a:lnTo>
                    <a:pt x="61" y="159"/>
                  </a:lnTo>
                  <a:lnTo>
                    <a:pt x="69" y="171"/>
                  </a:lnTo>
                  <a:lnTo>
                    <a:pt x="74" y="174"/>
                  </a:lnTo>
                  <a:lnTo>
                    <a:pt x="72" y="162"/>
                  </a:lnTo>
                  <a:lnTo>
                    <a:pt x="67" y="147"/>
                  </a:lnTo>
                  <a:lnTo>
                    <a:pt x="61" y="128"/>
                  </a:lnTo>
                  <a:lnTo>
                    <a:pt x="53" y="105"/>
                  </a:lnTo>
                  <a:lnTo>
                    <a:pt x="46" y="82"/>
                  </a:lnTo>
                  <a:lnTo>
                    <a:pt x="38" y="58"/>
                  </a:lnTo>
                  <a:lnTo>
                    <a:pt x="32" y="35"/>
                  </a:lnTo>
                  <a:lnTo>
                    <a:pt x="28" y="1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09" name="Freeform 891"/>
            <p:cNvSpPr>
              <a:spLocks/>
            </p:cNvSpPr>
            <p:nvPr/>
          </p:nvSpPr>
          <p:spPr bwMode="auto">
            <a:xfrm>
              <a:off x="4537" y="3379"/>
              <a:ext cx="5" cy="12"/>
            </a:xfrm>
            <a:custGeom>
              <a:avLst/>
              <a:gdLst>
                <a:gd name="T0" fmla="*/ 0 w 39"/>
                <a:gd name="T1" fmla="*/ 0 h 87"/>
                <a:gd name="T2" fmla="*/ 0 w 39"/>
                <a:gd name="T3" fmla="*/ 0 h 87"/>
                <a:gd name="T4" fmla="*/ 0 w 39"/>
                <a:gd name="T5" fmla="*/ 0 h 87"/>
                <a:gd name="T6" fmla="*/ 0 w 39"/>
                <a:gd name="T7" fmla="*/ 0 h 87"/>
                <a:gd name="T8" fmla="*/ 0 w 39"/>
                <a:gd name="T9" fmla="*/ 0 h 87"/>
                <a:gd name="T10" fmla="*/ 0 w 39"/>
                <a:gd name="T11" fmla="*/ 0 h 87"/>
                <a:gd name="T12" fmla="*/ 0 w 39"/>
                <a:gd name="T13" fmla="*/ 0 h 87"/>
                <a:gd name="T14" fmla="*/ 0 w 39"/>
                <a:gd name="T15" fmla="*/ 0 h 87"/>
                <a:gd name="T16" fmla="*/ 0 w 39"/>
                <a:gd name="T17" fmla="*/ 0 h 87"/>
                <a:gd name="T18" fmla="*/ 0 w 39"/>
                <a:gd name="T19" fmla="*/ 0 h 87"/>
                <a:gd name="T20" fmla="*/ 0 w 39"/>
                <a:gd name="T21" fmla="*/ 0 h 87"/>
                <a:gd name="T22" fmla="*/ 0 w 39"/>
                <a:gd name="T23" fmla="*/ 0 h 87"/>
                <a:gd name="T24" fmla="*/ 0 w 39"/>
                <a:gd name="T25" fmla="*/ 0 h 87"/>
                <a:gd name="T26" fmla="*/ 0 w 39"/>
                <a:gd name="T27" fmla="*/ 0 h 87"/>
                <a:gd name="T28" fmla="*/ 0 w 39"/>
                <a:gd name="T29" fmla="*/ 0 h 87"/>
                <a:gd name="T30" fmla="*/ 0 w 39"/>
                <a:gd name="T31" fmla="*/ 0 h 87"/>
                <a:gd name="T32" fmla="*/ 0 w 39"/>
                <a:gd name="T33" fmla="*/ 0 h 87"/>
                <a:gd name="T34" fmla="*/ 0 w 39"/>
                <a:gd name="T35" fmla="*/ 0 h 87"/>
                <a:gd name="T36" fmla="*/ 0 w 39"/>
                <a:gd name="T37" fmla="*/ 0 h 87"/>
                <a:gd name="T38" fmla="*/ 0 w 39"/>
                <a:gd name="T39" fmla="*/ 0 h 87"/>
                <a:gd name="T40" fmla="*/ 0 w 39"/>
                <a:gd name="T41" fmla="*/ 0 h 87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9"/>
                <a:gd name="T64" fmla="*/ 0 h 87"/>
                <a:gd name="T65" fmla="*/ 39 w 39"/>
                <a:gd name="T66" fmla="*/ 87 h 87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9" h="87">
                  <a:moveTo>
                    <a:pt x="20" y="9"/>
                  </a:moveTo>
                  <a:lnTo>
                    <a:pt x="19" y="5"/>
                  </a:lnTo>
                  <a:lnTo>
                    <a:pt x="16" y="2"/>
                  </a:lnTo>
                  <a:lnTo>
                    <a:pt x="13" y="0"/>
                  </a:lnTo>
                  <a:lnTo>
                    <a:pt x="8" y="0"/>
                  </a:lnTo>
                  <a:lnTo>
                    <a:pt x="5" y="1"/>
                  </a:lnTo>
                  <a:lnTo>
                    <a:pt x="2" y="3"/>
                  </a:lnTo>
                  <a:lnTo>
                    <a:pt x="0" y="6"/>
                  </a:lnTo>
                  <a:lnTo>
                    <a:pt x="0" y="10"/>
                  </a:lnTo>
                  <a:lnTo>
                    <a:pt x="0" y="22"/>
                  </a:lnTo>
                  <a:lnTo>
                    <a:pt x="3" y="35"/>
                  </a:lnTo>
                  <a:lnTo>
                    <a:pt x="7" y="48"/>
                  </a:lnTo>
                  <a:lnTo>
                    <a:pt x="13" y="60"/>
                  </a:lnTo>
                  <a:lnTo>
                    <a:pt x="19" y="72"/>
                  </a:lnTo>
                  <a:lnTo>
                    <a:pt x="25" y="81"/>
                  </a:lnTo>
                  <a:lnTo>
                    <a:pt x="33" y="86"/>
                  </a:lnTo>
                  <a:lnTo>
                    <a:pt x="38" y="87"/>
                  </a:lnTo>
                  <a:lnTo>
                    <a:pt x="39" y="70"/>
                  </a:lnTo>
                  <a:lnTo>
                    <a:pt x="34" y="50"/>
                  </a:lnTo>
                  <a:lnTo>
                    <a:pt x="27" y="29"/>
                  </a:lnTo>
                  <a:lnTo>
                    <a:pt x="20" y="9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0" name="Freeform 892"/>
            <p:cNvSpPr>
              <a:spLocks/>
            </p:cNvSpPr>
            <p:nvPr/>
          </p:nvSpPr>
          <p:spPr bwMode="auto">
            <a:xfrm>
              <a:off x="4533" y="3370"/>
              <a:ext cx="4" cy="7"/>
            </a:xfrm>
            <a:custGeom>
              <a:avLst/>
              <a:gdLst>
                <a:gd name="T0" fmla="*/ 0 w 34"/>
                <a:gd name="T1" fmla="*/ 0 h 51"/>
                <a:gd name="T2" fmla="*/ 0 w 34"/>
                <a:gd name="T3" fmla="*/ 0 h 51"/>
                <a:gd name="T4" fmla="*/ 0 w 34"/>
                <a:gd name="T5" fmla="*/ 0 h 51"/>
                <a:gd name="T6" fmla="*/ 0 w 34"/>
                <a:gd name="T7" fmla="*/ 0 h 51"/>
                <a:gd name="T8" fmla="*/ 0 w 34"/>
                <a:gd name="T9" fmla="*/ 0 h 51"/>
                <a:gd name="T10" fmla="*/ 0 w 34"/>
                <a:gd name="T11" fmla="*/ 0 h 51"/>
                <a:gd name="T12" fmla="*/ 0 w 34"/>
                <a:gd name="T13" fmla="*/ 0 h 51"/>
                <a:gd name="T14" fmla="*/ 0 w 34"/>
                <a:gd name="T15" fmla="*/ 0 h 51"/>
                <a:gd name="T16" fmla="*/ 0 w 34"/>
                <a:gd name="T17" fmla="*/ 0 h 51"/>
                <a:gd name="T18" fmla="*/ 0 w 34"/>
                <a:gd name="T19" fmla="*/ 0 h 51"/>
                <a:gd name="T20" fmla="*/ 0 w 34"/>
                <a:gd name="T21" fmla="*/ 0 h 51"/>
                <a:gd name="T22" fmla="*/ 0 w 34"/>
                <a:gd name="T23" fmla="*/ 0 h 51"/>
                <a:gd name="T24" fmla="*/ 0 w 34"/>
                <a:gd name="T25" fmla="*/ 0 h 51"/>
                <a:gd name="T26" fmla="*/ 0 w 34"/>
                <a:gd name="T27" fmla="*/ 0 h 51"/>
                <a:gd name="T28" fmla="*/ 0 w 34"/>
                <a:gd name="T29" fmla="*/ 0 h 51"/>
                <a:gd name="T30" fmla="*/ 0 w 34"/>
                <a:gd name="T31" fmla="*/ 0 h 51"/>
                <a:gd name="T32" fmla="*/ 0 w 34"/>
                <a:gd name="T33" fmla="*/ 0 h 51"/>
                <a:gd name="T34" fmla="*/ 0 w 34"/>
                <a:gd name="T35" fmla="*/ 0 h 51"/>
                <a:gd name="T36" fmla="*/ 0 w 34"/>
                <a:gd name="T37" fmla="*/ 0 h 51"/>
                <a:gd name="T38" fmla="*/ 0 w 34"/>
                <a:gd name="T39" fmla="*/ 0 h 51"/>
                <a:gd name="T40" fmla="*/ 0 w 34"/>
                <a:gd name="T41" fmla="*/ 0 h 51"/>
                <a:gd name="T42" fmla="*/ 0 w 34"/>
                <a:gd name="T43" fmla="*/ 0 h 51"/>
                <a:gd name="T44" fmla="*/ 0 w 34"/>
                <a:gd name="T45" fmla="*/ 0 h 51"/>
                <a:gd name="T46" fmla="*/ 0 w 34"/>
                <a:gd name="T47" fmla="*/ 0 h 51"/>
                <a:gd name="T48" fmla="*/ 0 w 34"/>
                <a:gd name="T49" fmla="*/ 0 h 51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34"/>
                <a:gd name="T76" fmla="*/ 0 h 51"/>
                <a:gd name="T77" fmla="*/ 34 w 34"/>
                <a:gd name="T78" fmla="*/ 51 h 51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34" h="51">
                  <a:moveTo>
                    <a:pt x="18" y="7"/>
                  </a:moveTo>
                  <a:lnTo>
                    <a:pt x="18" y="8"/>
                  </a:lnTo>
                  <a:lnTo>
                    <a:pt x="17" y="5"/>
                  </a:lnTo>
                  <a:lnTo>
                    <a:pt x="14" y="1"/>
                  </a:lnTo>
                  <a:lnTo>
                    <a:pt x="11" y="0"/>
                  </a:lnTo>
                  <a:lnTo>
                    <a:pt x="7" y="0"/>
                  </a:lnTo>
                  <a:lnTo>
                    <a:pt x="4" y="1"/>
                  </a:lnTo>
                  <a:lnTo>
                    <a:pt x="1" y="5"/>
                  </a:lnTo>
                  <a:lnTo>
                    <a:pt x="0" y="8"/>
                  </a:lnTo>
                  <a:lnTo>
                    <a:pt x="0" y="11"/>
                  </a:lnTo>
                  <a:lnTo>
                    <a:pt x="1" y="16"/>
                  </a:lnTo>
                  <a:lnTo>
                    <a:pt x="4" y="23"/>
                  </a:lnTo>
                  <a:lnTo>
                    <a:pt x="8" y="30"/>
                  </a:lnTo>
                  <a:lnTo>
                    <a:pt x="13" y="37"/>
                  </a:lnTo>
                  <a:lnTo>
                    <a:pt x="18" y="43"/>
                  </a:lnTo>
                  <a:lnTo>
                    <a:pt x="25" y="47"/>
                  </a:lnTo>
                  <a:lnTo>
                    <a:pt x="30" y="51"/>
                  </a:lnTo>
                  <a:lnTo>
                    <a:pt x="34" y="51"/>
                  </a:lnTo>
                  <a:lnTo>
                    <a:pt x="33" y="40"/>
                  </a:lnTo>
                  <a:lnTo>
                    <a:pt x="29" y="27"/>
                  </a:lnTo>
                  <a:lnTo>
                    <a:pt x="23" y="15"/>
                  </a:lnTo>
                  <a:lnTo>
                    <a:pt x="18" y="7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1" name="Freeform 893"/>
            <p:cNvSpPr>
              <a:spLocks/>
            </p:cNvSpPr>
            <p:nvPr/>
          </p:nvSpPr>
          <p:spPr bwMode="auto">
            <a:xfrm>
              <a:off x="4529" y="3364"/>
              <a:ext cx="6" cy="4"/>
            </a:xfrm>
            <a:custGeom>
              <a:avLst/>
              <a:gdLst>
                <a:gd name="T0" fmla="*/ 0 w 46"/>
                <a:gd name="T1" fmla="*/ 0 h 33"/>
                <a:gd name="T2" fmla="*/ 0 w 46"/>
                <a:gd name="T3" fmla="*/ 0 h 33"/>
                <a:gd name="T4" fmla="*/ 0 w 46"/>
                <a:gd name="T5" fmla="*/ 0 h 33"/>
                <a:gd name="T6" fmla="*/ 0 w 46"/>
                <a:gd name="T7" fmla="*/ 0 h 33"/>
                <a:gd name="T8" fmla="*/ 0 w 46"/>
                <a:gd name="T9" fmla="*/ 0 h 33"/>
                <a:gd name="T10" fmla="*/ 0 w 46"/>
                <a:gd name="T11" fmla="*/ 0 h 33"/>
                <a:gd name="T12" fmla="*/ 0 w 46"/>
                <a:gd name="T13" fmla="*/ 0 h 33"/>
                <a:gd name="T14" fmla="*/ 0 w 46"/>
                <a:gd name="T15" fmla="*/ 0 h 33"/>
                <a:gd name="T16" fmla="*/ 0 w 46"/>
                <a:gd name="T17" fmla="*/ 0 h 33"/>
                <a:gd name="T18" fmla="*/ 0 w 46"/>
                <a:gd name="T19" fmla="*/ 0 h 33"/>
                <a:gd name="T20" fmla="*/ 0 w 46"/>
                <a:gd name="T21" fmla="*/ 0 h 33"/>
                <a:gd name="T22" fmla="*/ 0 w 46"/>
                <a:gd name="T23" fmla="*/ 0 h 33"/>
                <a:gd name="T24" fmla="*/ 0 w 46"/>
                <a:gd name="T25" fmla="*/ 0 h 33"/>
                <a:gd name="T26" fmla="*/ 0 w 46"/>
                <a:gd name="T27" fmla="*/ 0 h 33"/>
                <a:gd name="T28" fmla="*/ 0 w 46"/>
                <a:gd name="T29" fmla="*/ 0 h 33"/>
                <a:gd name="T30" fmla="*/ 0 w 46"/>
                <a:gd name="T31" fmla="*/ 0 h 33"/>
                <a:gd name="T32" fmla="*/ 0 w 46"/>
                <a:gd name="T33" fmla="*/ 0 h 33"/>
                <a:gd name="T34" fmla="*/ 0 w 46"/>
                <a:gd name="T35" fmla="*/ 0 h 33"/>
                <a:gd name="T36" fmla="*/ 0 w 46"/>
                <a:gd name="T37" fmla="*/ 0 h 33"/>
                <a:gd name="T38" fmla="*/ 0 w 46"/>
                <a:gd name="T39" fmla="*/ 0 h 33"/>
                <a:gd name="T40" fmla="*/ 0 w 46"/>
                <a:gd name="T41" fmla="*/ 0 h 33"/>
                <a:gd name="T42" fmla="*/ 0 w 46"/>
                <a:gd name="T43" fmla="*/ 0 h 33"/>
                <a:gd name="T44" fmla="*/ 0 w 46"/>
                <a:gd name="T45" fmla="*/ 0 h 33"/>
                <a:gd name="T46" fmla="*/ 0 w 46"/>
                <a:gd name="T47" fmla="*/ 0 h 33"/>
                <a:gd name="T48" fmla="*/ 0 w 46"/>
                <a:gd name="T49" fmla="*/ 0 h 33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w 46"/>
                <a:gd name="T76" fmla="*/ 0 h 33"/>
                <a:gd name="T77" fmla="*/ 46 w 46"/>
                <a:gd name="T78" fmla="*/ 33 h 33"/>
              </a:gdLst>
              <a:ahLst/>
              <a:cxnLst>
                <a:cxn ang="T50">
                  <a:pos x="T0" y="T1"/>
                </a:cxn>
                <a:cxn ang="T51">
                  <a:pos x="T2" y="T3"/>
                </a:cxn>
                <a:cxn ang="T52">
                  <a:pos x="T4" y="T5"/>
                </a:cxn>
                <a:cxn ang="T53">
                  <a:pos x="T6" y="T7"/>
                </a:cxn>
                <a:cxn ang="T54">
                  <a:pos x="T8" y="T9"/>
                </a:cxn>
                <a:cxn ang="T55">
                  <a:pos x="T10" y="T11"/>
                </a:cxn>
                <a:cxn ang="T56">
                  <a:pos x="T12" y="T13"/>
                </a:cxn>
                <a:cxn ang="T57">
                  <a:pos x="T14" y="T15"/>
                </a:cxn>
                <a:cxn ang="T58">
                  <a:pos x="T16" y="T17"/>
                </a:cxn>
                <a:cxn ang="T59">
                  <a:pos x="T18" y="T19"/>
                </a:cxn>
                <a:cxn ang="T60">
                  <a:pos x="T20" y="T21"/>
                </a:cxn>
                <a:cxn ang="T61">
                  <a:pos x="T22" y="T23"/>
                </a:cxn>
                <a:cxn ang="T62">
                  <a:pos x="T24" y="T25"/>
                </a:cxn>
                <a:cxn ang="T63">
                  <a:pos x="T26" y="T27"/>
                </a:cxn>
                <a:cxn ang="T64">
                  <a:pos x="T28" y="T29"/>
                </a:cxn>
                <a:cxn ang="T65">
                  <a:pos x="T30" y="T31"/>
                </a:cxn>
                <a:cxn ang="T66">
                  <a:pos x="T32" y="T33"/>
                </a:cxn>
                <a:cxn ang="T67">
                  <a:pos x="T34" y="T35"/>
                </a:cxn>
                <a:cxn ang="T68">
                  <a:pos x="T36" y="T37"/>
                </a:cxn>
                <a:cxn ang="T69">
                  <a:pos x="T38" y="T39"/>
                </a:cxn>
                <a:cxn ang="T70">
                  <a:pos x="T40" y="T41"/>
                </a:cxn>
                <a:cxn ang="T71">
                  <a:pos x="T42" y="T43"/>
                </a:cxn>
                <a:cxn ang="T72">
                  <a:pos x="T44" y="T45"/>
                </a:cxn>
                <a:cxn ang="T73">
                  <a:pos x="T46" y="T47"/>
                </a:cxn>
                <a:cxn ang="T74">
                  <a:pos x="T48" y="T49"/>
                </a:cxn>
              </a:cxnLst>
              <a:rect l="T75" t="T76" r="T77" b="T78"/>
              <a:pathLst>
                <a:path w="46" h="33">
                  <a:moveTo>
                    <a:pt x="37" y="24"/>
                  </a:moveTo>
                  <a:lnTo>
                    <a:pt x="41" y="22"/>
                  </a:lnTo>
                  <a:lnTo>
                    <a:pt x="45" y="19"/>
                  </a:lnTo>
                  <a:lnTo>
                    <a:pt x="46" y="15"/>
                  </a:lnTo>
                  <a:lnTo>
                    <a:pt x="46" y="10"/>
                  </a:lnTo>
                  <a:lnTo>
                    <a:pt x="44" y="5"/>
                  </a:lnTo>
                  <a:lnTo>
                    <a:pt x="41" y="2"/>
                  </a:lnTo>
                  <a:lnTo>
                    <a:pt x="37" y="0"/>
                  </a:lnTo>
                  <a:lnTo>
                    <a:pt x="32" y="0"/>
                  </a:lnTo>
                  <a:lnTo>
                    <a:pt x="29" y="0"/>
                  </a:lnTo>
                  <a:lnTo>
                    <a:pt x="25" y="1"/>
                  </a:lnTo>
                  <a:lnTo>
                    <a:pt x="19" y="3"/>
                  </a:lnTo>
                  <a:lnTo>
                    <a:pt x="12" y="7"/>
                  </a:lnTo>
                  <a:lnTo>
                    <a:pt x="5" y="14"/>
                  </a:lnTo>
                  <a:lnTo>
                    <a:pt x="2" y="20"/>
                  </a:lnTo>
                  <a:lnTo>
                    <a:pt x="0" y="26"/>
                  </a:lnTo>
                  <a:lnTo>
                    <a:pt x="0" y="29"/>
                  </a:lnTo>
                  <a:lnTo>
                    <a:pt x="3" y="31"/>
                  </a:lnTo>
                  <a:lnTo>
                    <a:pt x="7" y="33"/>
                  </a:lnTo>
                  <a:lnTo>
                    <a:pt x="12" y="33"/>
                  </a:lnTo>
                  <a:lnTo>
                    <a:pt x="16" y="33"/>
                  </a:lnTo>
                  <a:lnTo>
                    <a:pt x="21" y="31"/>
                  </a:lnTo>
                  <a:lnTo>
                    <a:pt x="26" y="30"/>
                  </a:lnTo>
                  <a:lnTo>
                    <a:pt x="32" y="28"/>
                  </a:lnTo>
                  <a:lnTo>
                    <a:pt x="37" y="2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2" name="Freeform 894"/>
            <p:cNvSpPr>
              <a:spLocks/>
            </p:cNvSpPr>
            <p:nvPr/>
          </p:nvSpPr>
          <p:spPr bwMode="auto">
            <a:xfrm>
              <a:off x="4502" y="3356"/>
              <a:ext cx="23" cy="31"/>
            </a:xfrm>
            <a:custGeom>
              <a:avLst/>
              <a:gdLst>
                <a:gd name="T0" fmla="*/ 0 w 177"/>
                <a:gd name="T1" fmla="*/ 0 h 219"/>
                <a:gd name="T2" fmla="*/ 0 w 177"/>
                <a:gd name="T3" fmla="*/ 0 h 219"/>
                <a:gd name="T4" fmla="*/ 0 w 177"/>
                <a:gd name="T5" fmla="*/ 0 h 219"/>
                <a:gd name="T6" fmla="*/ 0 w 177"/>
                <a:gd name="T7" fmla="*/ 0 h 219"/>
                <a:gd name="T8" fmla="*/ 0 w 177"/>
                <a:gd name="T9" fmla="*/ 0 h 219"/>
                <a:gd name="T10" fmla="*/ 0 w 177"/>
                <a:gd name="T11" fmla="*/ 0 h 219"/>
                <a:gd name="T12" fmla="*/ 0 w 177"/>
                <a:gd name="T13" fmla="*/ 0 h 219"/>
                <a:gd name="T14" fmla="*/ 0 w 177"/>
                <a:gd name="T15" fmla="*/ 0 h 219"/>
                <a:gd name="T16" fmla="*/ 0 w 177"/>
                <a:gd name="T17" fmla="*/ 0 h 219"/>
                <a:gd name="T18" fmla="*/ 0 w 177"/>
                <a:gd name="T19" fmla="*/ 0 h 219"/>
                <a:gd name="T20" fmla="*/ 0 w 177"/>
                <a:gd name="T21" fmla="*/ 1 h 219"/>
                <a:gd name="T22" fmla="*/ 0 w 177"/>
                <a:gd name="T23" fmla="*/ 1 h 219"/>
                <a:gd name="T24" fmla="*/ 0 w 177"/>
                <a:gd name="T25" fmla="*/ 1 h 219"/>
                <a:gd name="T26" fmla="*/ 0 w 177"/>
                <a:gd name="T27" fmla="*/ 1 h 219"/>
                <a:gd name="T28" fmla="*/ 0 w 177"/>
                <a:gd name="T29" fmla="*/ 1 h 219"/>
                <a:gd name="T30" fmla="*/ 0 w 177"/>
                <a:gd name="T31" fmla="*/ 1 h 219"/>
                <a:gd name="T32" fmla="*/ 0 w 177"/>
                <a:gd name="T33" fmla="*/ 1 h 219"/>
                <a:gd name="T34" fmla="*/ 0 w 177"/>
                <a:gd name="T35" fmla="*/ 1 h 219"/>
                <a:gd name="T36" fmla="*/ 0 w 177"/>
                <a:gd name="T37" fmla="*/ 1 h 219"/>
                <a:gd name="T38" fmla="*/ 0 w 177"/>
                <a:gd name="T39" fmla="*/ 1 h 219"/>
                <a:gd name="T40" fmla="*/ 0 w 177"/>
                <a:gd name="T41" fmla="*/ 1 h 219"/>
                <a:gd name="T42" fmla="*/ 0 w 177"/>
                <a:gd name="T43" fmla="*/ 1 h 219"/>
                <a:gd name="T44" fmla="*/ 0 w 177"/>
                <a:gd name="T45" fmla="*/ 1 h 219"/>
                <a:gd name="T46" fmla="*/ 0 w 177"/>
                <a:gd name="T47" fmla="*/ 1 h 219"/>
                <a:gd name="T48" fmla="*/ 0 w 177"/>
                <a:gd name="T49" fmla="*/ 1 h 219"/>
                <a:gd name="T50" fmla="*/ 0 w 177"/>
                <a:gd name="T51" fmla="*/ 1 h 219"/>
                <a:gd name="T52" fmla="*/ 0 w 177"/>
                <a:gd name="T53" fmla="*/ 1 h 219"/>
                <a:gd name="T54" fmla="*/ 0 w 177"/>
                <a:gd name="T55" fmla="*/ 1 h 219"/>
                <a:gd name="T56" fmla="*/ 0 w 177"/>
                <a:gd name="T57" fmla="*/ 1 h 219"/>
                <a:gd name="T58" fmla="*/ 0 w 177"/>
                <a:gd name="T59" fmla="*/ 1 h 219"/>
                <a:gd name="T60" fmla="*/ 0 w 177"/>
                <a:gd name="T61" fmla="*/ 1 h 219"/>
                <a:gd name="T62" fmla="*/ 0 w 177"/>
                <a:gd name="T63" fmla="*/ 1 h 219"/>
                <a:gd name="T64" fmla="*/ 0 w 177"/>
                <a:gd name="T65" fmla="*/ 1 h 219"/>
                <a:gd name="T66" fmla="*/ 0 w 177"/>
                <a:gd name="T67" fmla="*/ 1 h 219"/>
                <a:gd name="T68" fmla="*/ 0 w 177"/>
                <a:gd name="T69" fmla="*/ 1 h 219"/>
                <a:gd name="T70" fmla="*/ 0 w 177"/>
                <a:gd name="T71" fmla="*/ 1 h 219"/>
                <a:gd name="T72" fmla="*/ 0 w 177"/>
                <a:gd name="T73" fmla="*/ 0 h 219"/>
                <a:gd name="T74" fmla="*/ 0 w 177"/>
                <a:gd name="T75" fmla="*/ 0 h 219"/>
                <a:gd name="T76" fmla="*/ 0 w 177"/>
                <a:gd name="T77" fmla="*/ 0 h 219"/>
                <a:gd name="T78" fmla="*/ 0 w 177"/>
                <a:gd name="T79" fmla="*/ 0 h 219"/>
                <a:gd name="T80" fmla="*/ 0 w 177"/>
                <a:gd name="T81" fmla="*/ 0 h 219"/>
                <a:gd name="T82" fmla="*/ 0 w 177"/>
                <a:gd name="T83" fmla="*/ 0 h 219"/>
                <a:gd name="T84" fmla="*/ 0 w 177"/>
                <a:gd name="T85" fmla="*/ 0 h 219"/>
                <a:gd name="T86" fmla="*/ 0 w 177"/>
                <a:gd name="T87" fmla="*/ 0 h 219"/>
                <a:gd name="T88" fmla="*/ 0 w 177"/>
                <a:gd name="T89" fmla="*/ 0 h 219"/>
                <a:gd name="T90" fmla="*/ 0 w 177"/>
                <a:gd name="T91" fmla="*/ 0 h 219"/>
                <a:gd name="T92" fmla="*/ 0 w 177"/>
                <a:gd name="T93" fmla="*/ 0 h 219"/>
                <a:gd name="T94" fmla="*/ 0 w 177"/>
                <a:gd name="T95" fmla="*/ 0 h 219"/>
                <a:gd name="T96" fmla="*/ 0 w 177"/>
                <a:gd name="T97" fmla="*/ 0 h 219"/>
                <a:gd name="T98" fmla="*/ 0 w 177"/>
                <a:gd name="T99" fmla="*/ 0 h 219"/>
                <a:gd name="T100" fmla="*/ 0 w 177"/>
                <a:gd name="T101" fmla="*/ 0 h 219"/>
                <a:gd name="T102" fmla="*/ 0 w 177"/>
                <a:gd name="T103" fmla="*/ 0 h 219"/>
                <a:gd name="T104" fmla="*/ 0 w 177"/>
                <a:gd name="T105" fmla="*/ 0 h 219"/>
                <a:gd name="T106" fmla="*/ 0 w 177"/>
                <a:gd name="T107" fmla="*/ 0 h 219"/>
                <a:gd name="T108" fmla="*/ 0 w 177"/>
                <a:gd name="T109" fmla="*/ 0 h 219"/>
                <a:gd name="T110" fmla="*/ 0 w 177"/>
                <a:gd name="T111" fmla="*/ 0 h 219"/>
                <a:gd name="T112" fmla="*/ 0 w 177"/>
                <a:gd name="T113" fmla="*/ 0 h 219"/>
                <a:gd name="T114" fmla="*/ 0 w 177"/>
                <a:gd name="T115" fmla="*/ 0 h 219"/>
                <a:gd name="T116" fmla="*/ 0 w 177"/>
                <a:gd name="T117" fmla="*/ 0 h 219"/>
                <a:gd name="T118" fmla="*/ 0 w 177"/>
                <a:gd name="T119" fmla="*/ 0 h 219"/>
                <a:gd name="T120" fmla="*/ 0 w 177"/>
                <a:gd name="T121" fmla="*/ 0 h 219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177"/>
                <a:gd name="T184" fmla="*/ 0 h 219"/>
                <a:gd name="T185" fmla="*/ 177 w 177"/>
                <a:gd name="T186" fmla="*/ 219 h 219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177" h="219">
                  <a:moveTo>
                    <a:pt x="65" y="33"/>
                  </a:moveTo>
                  <a:lnTo>
                    <a:pt x="52" y="43"/>
                  </a:lnTo>
                  <a:lnTo>
                    <a:pt x="41" y="54"/>
                  </a:lnTo>
                  <a:lnTo>
                    <a:pt x="29" y="66"/>
                  </a:lnTo>
                  <a:lnTo>
                    <a:pt x="20" y="79"/>
                  </a:lnTo>
                  <a:lnTo>
                    <a:pt x="12" y="93"/>
                  </a:lnTo>
                  <a:lnTo>
                    <a:pt x="6" y="107"/>
                  </a:lnTo>
                  <a:lnTo>
                    <a:pt x="2" y="121"/>
                  </a:lnTo>
                  <a:lnTo>
                    <a:pt x="0" y="136"/>
                  </a:lnTo>
                  <a:lnTo>
                    <a:pt x="2" y="158"/>
                  </a:lnTo>
                  <a:lnTo>
                    <a:pt x="10" y="177"/>
                  </a:lnTo>
                  <a:lnTo>
                    <a:pt x="23" y="193"/>
                  </a:lnTo>
                  <a:lnTo>
                    <a:pt x="38" y="204"/>
                  </a:lnTo>
                  <a:lnTo>
                    <a:pt x="57" y="213"/>
                  </a:lnTo>
                  <a:lnTo>
                    <a:pt x="78" y="218"/>
                  </a:lnTo>
                  <a:lnTo>
                    <a:pt x="98" y="219"/>
                  </a:lnTo>
                  <a:lnTo>
                    <a:pt x="118" y="216"/>
                  </a:lnTo>
                  <a:lnTo>
                    <a:pt x="123" y="216"/>
                  </a:lnTo>
                  <a:lnTo>
                    <a:pt x="127" y="214"/>
                  </a:lnTo>
                  <a:lnTo>
                    <a:pt x="130" y="210"/>
                  </a:lnTo>
                  <a:lnTo>
                    <a:pt x="131" y="205"/>
                  </a:lnTo>
                  <a:lnTo>
                    <a:pt x="130" y="203"/>
                  </a:lnTo>
                  <a:lnTo>
                    <a:pt x="127" y="203"/>
                  </a:lnTo>
                  <a:lnTo>
                    <a:pt x="123" y="202"/>
                  </a:lnTo>
                  <a:lnTo>
                    <a:pt x="117" y="202"/>
                  </a:lnTo>
                  <a:lnTo>
                    <a:pt x="111" y="202"/>
                  </a:lnTo>
                  <a:lnTo>
                    <a:pt x="106" y="202"/>
                  </a:lnTo>
                  <a:lnTo>
                    <a:pt x="100" y="202"/>
                  </a:lnTo>
                  <a:lnTo>
                    <a:pt x="97" y="202"/>
                  </a:lnTo>
                  <a:lnTo>
                    <a:pt x="87" y="201"/>
                  </a:lnTo>
                  <a:lnTo>
                    <a:pt x="77" y="200"/>
                  </a:lnTo>
                  <a:lnTo>
                    <a:pt x="67" y="199"/>
                  </a:lnTo>
                  <a:lnTo>
                    <a:pt x="56" y="196"/>
                  </a:lnTo>
                  <a:lnTo>
                    <a:pt x="46" y="193"/>
                  </a:lnTo>
                  <a:lnTo>
                    <a:pt x="35" y="185"/>
                  </a:lnTo>
                  <a:lnTo>
                    <a:pt x="26" y="175"/>
                  </a:lnTo>
                  <a:lnTo>
                    <a:pt x="15" y="162"/>
                  </a:lnTo>
                  <a:lnTo>
                    <a:pt x="13" y="146"/>
                  </a:lnTo>
                  <a:lnTo>
                    <a:pt x="14" y="131"/>
                  </a:lnTo>
                  <a:lnTo>
                    <a:pt x="19" y="116"/>
                  </a:lnTo>
                  <a:lnTo>
                    <a:pt x="25" y="102"/>
                  </a:lnTo>
                  <a:lnTo>
                    <a:pt x="34" y="89"/>
                  </a:lnTo>
                  <a:lnTo>
                    <a:pt x="45" y="76"/>
                  </a:lnTo>
                  <a:lnTo>
                    <a:pt x="56" y="65"/>
                  </a:lnTo>
                  <a:lnTo>
                    <a:pt x="70" y="55"/>
                  </a:lnTo>
                  <a:lnTo>
                    <a:pt x="84" y="45"/>
                  </a:lnTo>
                  <a:lnTo>
                    <a:pt x="98" y="37"/>
                  </a:lnTo>
                  <a:lnTo>
                    <a:pt x="113" y="29"/>
                  </a:lnTo>
                  <a:lnTo>
                    <a:pt x="127" y="23"/>
                  </a:lnTo>
                  <a:lnTo>
                    <a:pt x="141" y="17"/>
                  </a:lnTo>
                  <a:lnTo>
                    <a:pt x="154" y="12"/>
                  </a:lnTo>
                  <a:lnTo>
                    <a:pt x="167" y="9"/>
                  </a:lnTo>
                  <a:lnTo>
                    <a:pt x="177" y="7"/>
                  </a:lnTo>
                  <a:lnTo>
                    <a:pt x="170" y="2"/>
                  </a:lnTo>
                  <a:lnTo>
                    <a:pt x="158" y="0"/>
                  </a:lnTo>
                  <a:lnTo>
                    <a:pt x="145" y="2"/>
                  </a:lnTo>
                  <a:lnTo>
                    <a:pt x="129" y="6"/>
                  </a:lnTo>
                  <a:lnTo>
                    <a:pt x="111" y="11"/>
                  </a:lnTo>
                  <a:lnTo>
                    <a:pt x="94" y="17"/>
                  </a:lnTo>
                  <a:lnTo>
                    <a:pt x="78" y="26"/>
                  </a:lnTo>
                  <a:lnTo>
                    <a:pt x="65" y="33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3" name="Freeform 895"/>
            <p:cNvSpPr>
              <a:spLocks/>
            </p:cNvSpPr>
            <p:nvPr/>
          </p:nvSpPr>
          <p:spPr bwMode="auto">
            <a:xfrm>
              <a:off x="4540" y="3355"/>
              <a:ext cx="15" cy="25"/>
            </a:xfrm>
            <a:custGeom>
              <a:avLst/>
              <a:gdLst>
                <a:gd name="T0" fmla="*/ 0 w 115"/>
                <a:gd name="T1" fmla="*/ 0 h 170"/>
                <a:gd name="T2" fmla="*/ 0 w 115"/>
                <a:gd name="T3" fmla="*/ 0 h 170"/>
                <a:gd name="T4" fmla="*/ 0 w 115"/>
                <a:gd name="T5" fmla="*/ 0 h 170"/>
                <a:gd name="T6" fmla="*/ 0 w 115"/>
                <a:gd name="T7" fmla="*/ 0 h 170"/>
                <a:gd name="T8" fmla="*/ 0 w 115"/>
                <a:gd name="T9" fmla="*/ 0 h 170"/>
                <a:gd name="T10" fmla="*/ 0 w 115"/>
                <a:gd name="T11" fmla="*/ 0 h 170"/>
                <a:gd name="T12" fmla="*/ 0 w 115"/>
                <a:gd name="T13" fmla="*/ 0 h 170"/>
                <a:gd name="T14" fmla="*/ 0 w 115"/>
                <a:gd name="T15" fmla="*/ 0 h 170"/>
                <a:gd name="T16" fmla="*/ 0 w 115"/>
                <a:gd name="T17" fmla="*/ 0 h 170"/>
                <a:gd name="T18" fmla="*/ 0 w 115"/>
                <a:gd name="T19" fmla="*/ 0 h 170"/>
                <a:gd name="T20" fmla="*/ 0 w 115"/>
                <a:gd name="T21" fmla="*/ 1 h 170"/>
                <a:gd name="T22" fmla="*/ 0 w 115"/>
                <a:gd name="T23" fmla="*/ 1 h 170"/>
                <a:gd name="T24" fmla="*/ 0 w 115"/>
                <a:gd name="T25" fmla="*/ 1 h 170"/>
                <a:gd name="T26" fmla="*/ 0 w 115"/>
                <a:gd name="T27" fmla="*/ 1 h 170"/>
                <a:gd name="T28" fmla="*/ 0 w 115"/>
                <a:gd name="T29" fmla="*/ 1 h 170"/>
                <a:gd name="T30" fmla="*/ 0 w 115"/>
                <a:gd name="T31" fmla="*/ 1 h 170"/>
                <a:gd name="T32" fmla="*/ 0 w 115"/>
                <a:gd name="T33" fmla="*/ 1 h 170"/>
                <a:gd name="T34" fmla="*/ 0 w 115"/>
                <a:gd name="T35" fmla="*/ 0 h 170"/>
                <a:gd name="T36" fmla="*/ 0 w 115"/>
                <a:gd name="T37" fmla="*/ 0 h 170"/>
                <a:gd name="T38" fmla="*/ 0 w 115"/>
                <a:gd name="T39" fmla="*/ 0 h 170"/>
                <a:gd name="T40" fmla="*/ 0 w 115"/>
                <a:gd name="T41" fmla="*/ 0 h 170"/>
                <a:gd name="T42" fmla="*/ 0 w 115"/>
                <a:gd name="T43" fmla="*/ 0 h 170"/>
                <a:gd name="T44" fmla="*/ 0 w 115"/>
                <a:gd name="T45" fmla="*/ 0 h 170"/>
                <a:gd name="T46" fmla="*/ 0 w 115"/>
                <a:gd name="T47" fmla="*/ 0 h 170"/>
                <a:gd name="T48" fmla="*/ 0 w 115"/>
                <a:gd name="T49" fmla="*/ 0 h 170"/>
                <a:gd name="T50" fmla="*/ 0 w 115"/>
                <a:gd name="T51" fmla="*/ 0 h 170"/>
                <a:gd name="T52" fmla="*/ 0 w 115"/>
                <a:gd name="T53" fmla="*/ 0 h 170"/>
                <a:gd name="T54" fmla="*/ 0 w 115"/>
                <a:gd name="T55" fmla="*/ 0 h 170"/>
                <a:gd name="T56" fmla="*/ 0 w 115"/>
                <a:gd name="T57" fmla="*/ 0 h 170"/>
                <a:gd name="T58" fmla="*/ 0 w 115"/>
                <a:gd name="T59" fmla="*/ 0 h 170"/>
                <a:gd name="T60" fmla="*/ 0 w 115"/>
                <a:gd name="T61" fmla="*/ 0 h 170"/>
                <a:gd name="T62" fmla="*/ 0 w 115"/>
                <a:gd name="T63" fmla="*/ 0 h 170"/>
                <a:gd name="T64" fmla="*/ 0 w 115"/>
                <a:gd name="T65" fmla="*/ 0 h 170"/>
                <a:gd name="T66" fmla="*/ 0 w 115"/>
                <a:gd name="T67" fmla="*/ 0 h 170"/>
                <a:gd name="T68" fmla="*/ 0 w 115"/>
                <a:gd name="T69" fmla="*/ 0 h 170"/>
                <a:gd name="T70" fmla="*/ 0 w 115"/>
                <a:gd name="T71" fmla="*/ 0 h 170"/>
                <a:gd name="T72" fmla="*/ 0 w 115"/>
                <a:gd name="T73" fmla="*/ 0 h 170"/>
                <a:gd name="T74" fmla="*/ 0 w 115"/>
                <a:gd name="T75" fmla="*/ 0 h 170"/>
                <a:gd name="T76" fmla="*/ 0 w 115"/>
                <a:gd name="T77" fmla="*/ 0 h 170"/>
                <a:gd name="T78" fmla="*/ 0 w 115"/>
                <a:gd name="T79" fmla="*/ 0 h 170"/>
                <a:gd name="T80" fmla="*/ 0 w 115"/>
                <a:gd name="T81" fmla="*/ 0 h 17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15"/>
                <a:gd name="T124" fmla="*/ 0 h 170"/>
                <a:gd name="T125" fmla="*/ 115 w 115"/>
                <a:gd name="T126" fmla="*/ 170 h 17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15" h="170">
                  <a:moveTo>
                    <a:pt x="97" y="57"/>
                  </a:moveTo>
                  <a:lnTo>
                    <a:pt x="100" y="75"/>
                  </a:lnTo>
                  <a:lnTo>
                    <a:pt x="98" y="90"/>
                  </a:lnTo>
                  <a:lnTo>
                    <a:pt x="91" y="103"/>
                  </a:lnTo>
                  <a:lnTo>
                    <a:pt x="80" y="114"/>
                  </a:lnTo>
                  <a:lnTo>
                    <a:pt x="68" y="125"/>
                  </a:lnTo>
                  <a:lnTo>
                    <a:pt x="54" y="135"/>
                  </a:lnTo>
                  <a:lnTo>
                    <a:pt x="39" y="145"/>
                  </a:lnTo>
                  <a:lnTo>
                    <a:pt x="27" y="155"/>
                  </a:lnTo>
                  <a:lnTo>
                    <a:pt x="25" y="158"/>
                  </a:lnTo>
                  <a:lnTo>
                    <a:pt x="23" y="160"/>
                  </a:lnTo>
                  <a:lnTo>
                    <a:pt x="23" y="164"/>
                  </a:lnTo>
                  <a:lnTo>
                    <a:pt x="26" y="167"/>
                  </a:lnTo>
                  <a:lnTo>
                    <a:pt x="28" y="169"/>
                  </a:lnTo>
                  <a:lnTo>
                    <a:pt x="31" y="170"/>
                  </a:lnTo>
                  <a:lnTo>
                    <a:pt x="34" y="170"/>
                  </a:lnTo>
                  <a:lnTo>
                    <a:pt x="37" y="169"/>
                  </a:lnTo>
                  <a:lnTo>
                    <a:pt x="53" y="159"/>
                  </a:lnTo>
                  <a:lnTo>
                    <a:pt x="69" y="149"/>
                  </a:lnTo>
                  <a:lnTo>
                    <a:pt x="83" y="137"/>
                  </a:lnTo>
                  <a:lnTo>
                    <a:pt x="97" y="123"/>
                  </a:lnTo>
                  <a:lnTo>
                    <a:pt x="106" y="108"/>
                  </a:lnTo>
                  <a:lnTo>
                    <a:pt x="113" y="91"/>
                  </a:lnTo>
                  <a:lnTo>
                    <a:pt x="115" y="73"/>
                  </a:lnTo>
                  <a:lnTo>
                    <a:pt x="111" y="53"/>
                  </a:lnTo>
                  <a:lnTo>
                    <a:pt x="101" y="39"/>
                  </a:lnTo>
                  <a:lnTo>
                    <a:pt x="89" y="26"/>
                  </a:lnTo>
                  <a:lnTo>
                    <a:pt x="72" y="15"/>
                  </a:lnTo>
                  <a:lnTo>
                    <a:pt x="55" y="8"/>
                  </a:lnTo>
                  <a:lnTo>
                    <a:pt x="37" y="2"/>
                  </a:lnTo>
                  <a:lnTo>
                    <a:pt x="21" y="0"/>
                  </a:lnTo>
                  <a:lnTo>
                    <a:pt x="9" y="1"/>
                  </a:lnTo>
                  <a:lnTo>
                    <a:pt x="0" y="5"/>
                  </a:lnTo>
                  <a:lnTo>
                    <a:pt x="15" y="10"/>
                  </a:lnTo>
                  <a:lnTo>
                    <a:pt x="30" y="13"/>
                  </a:lnTo>
                  <a:lnTo>
                    <a:pt x="43" y="16"/>
                  </a:lnTo>
                  <a:lnTo>
                    <a:pt x="57" y="20"/>
                  </a:lnTo>
                  <a:lnTo>
                    <a:pt x="70" y="26"/>
                  </a:lnTo>
                  <a:lnTo>
                    <a:pt x="81" y="33"/>
                  </a:lnTo>
                  <a:lnTo>
                    <a:pt x="91" y="43"/>
                  </a:lnTo>
                  <a:lnTo>
                    <a:pt x="97" y="5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4" name="Freeform 896"/>
            <p:cNvSpPr>
              <a:spLocks/>
            </p:cNvSpPr>
            <p:nvPr/>
          </p:nvSpPr>
          <p:spPr bwMode="auto">
            <a:xfrm>
              <a:off x="4488" y="3350"/>
              <a:ext cx="36" cy="50"/>
            </a:xfrm>
            <a:custGeom>
              <a:avLst/>
              <a:gdLst>
                <a:gd name="T0" fmla="*/ 0 w 289"/>
                <a:gd name="T1" fmla="*/ 0 h 352"/>
                <a:gd name="T2" fmla="*/ 0 w 289"/>
                <a:gd name="T3" fmla="*/ 0 h 352"/>
                <a:gd name="T4" fmla="*/ 0 w 289"/>
                <a:gd name="T5" fmla="*/ 0 h 352"/>
                <a:gd name="T6" fmla="*/ 0 w 289"/>
                <a:gd name="T7" fmla="*/ 1 h 352"/>
                <a:gd name="T8" fmla="*/ 0 w 289"/>
                <a:gd name="T9" fmla="*/ 1 h 352"/>
                <a:gd name="T10" fmla="*/ 0 w 289"/>
                <a:gd name="T11" fmla="*/ 1 h 352"/>
                <a:gd name="T12" fmla="*/ 0 w 289"/>
                <a:gd name="T13" fmla="*/ 1 h 352"/>
                <a:gd name="T14" fmla="*/ 0 w 289"/>
                <a:gd name="T15" fmla="*/ 1 h 352"/>
                <a:gd name="T16" fmla="*/ 0 w 289"/>
                <a:gd name="T17" fmla="*/ 1 h 352"/>
                <a:gd name="T18" fmla="*/ 0 w 289"/>
                <a:gd name="T19" fmla="*/ 1 h 352"/>
                <a:gd name="T20" fmla="*/ 0 w 289"/>
                <a:gd name="T21" fmla="*/ 1 h 352"/>
                <a:gd name="T22" fmla="*/ 0 w 289"/>
                <a:gd name="T23" fmla="*/ 1 h 352"/>
                <a:gd name="T24" fmla="*/ 0 w 289"/>
                <a:gd name="T25" fmla="*/ 1 h 352"/>
                <a:gd name="T26" fmla="*/ 0 w 289"/>
                <a:gd name="T27" fmla="*/ 1 h 352"/>
                <a:gd name="T28" fmla="*/ 0 w 289"/>
                <a:gd name="T29" fmla="*/ 1 h 352"/>
                <a:gd name="T30" fmla="*/ 0 w 289"/>
                <a:gd name="T31" fmla="*/ 1 h 352"/>
                <a:gd name="T32" fmla="*/ 0 w 289"/>
                <a:gd name="T33" fmla="*/ 1 h 352"/>
                <a:gd name="T34" fmla="*/ 0 w 289"/>
                <a:gd name="T35" fmla="*/ 1 h 352"/>
                <a:gd name="T36" fmla="*/ 0 w 289"/>
                <a:gd name="T37" fmla="*/ 1 h 352"/>
                <a:gd name="T38" fmla="*/ 0 w 289"/>
                <a:gd name="T39" fmla="*/ 1 h 352"/>
                <a:gd name="T40" fmla="*/ 0 w 289"/>
                <a:gd name="T41" fmla="*/ 1 h 352"/>
                <a:gd name="T42" fmla="*/ 0 w 289"/>
                <a:gd name="T43" fmla="*/ 1 h 352"/>
                <a:gd name="T44" fmla="*/ 0 w 289"/>
                <a:gd name="T45" fmla="*/ 1 h 352"/>
                <a:gd name="T46" fmla="*/ 0 w 289"/>
                <a:gd name="T47" fmla="*/ 1 h 352"/>
                <a:gd name="T48" fmla="*/ 0 w 289"/>
                <a:gd name="T49" fmla="*/ 1 h 352"/>
                <a:gd name="T50" fmla="*/ 0 w 289"/>
                <a:gd name="T51" fmla="*/ 1 h 352"/>
                <a:gd name="T52" fmla="*/ 0 w 289"/>
                <a:gd name="T53" fmla="*/ 1 h 352"/>
                <a:gd name="T54" fmla="*/ 0 w 289"/>
                <a:gd name="T55" fmla="*/ 1 h 352"/>
                <a:gd name="T56" fmla="*/ 0 w 289"/>
                <a:gd name="T57" fmla="*/ 1 h 352"/>
                <a:gd name="T58" fmla="*/ 0 w 289"/>
                <a:gd name="T59" fmla="*/ 1 h 352"/>
                <a:gd name="T60" fmla="*/ 0 w 289"/>
                <a:gd name="T61" fmla="*/ 1 h 352"/>
                <a:gd name="T62" fmla="*/ 0 w 289"/>
                <a:gd name="T63" fmla="*/ 1 h 352"/>
                <a:gd name="T64" fmla="*/ 0 w 289"/>
                <a:gd name="T65" fmla="*/ 0 h 352"/>
                <a:gd name="T66" fmla="*/ 0 w 289"/>
                <a:gd name="T67" fmla="*/ 0 h 352"/>
                <a:gd name="T68" fmla="*/ 0 w 289"/>
                <a:gd name="T69" fmla="*/ 0 h 352"/>
                <a:gd name="T70" fmla="*/ 0 w 289"/>
                <a:gd name="T71" fmla="*/ 0 h 352"/>
                <a:gd name="T72" fmla="*/ 0 w 289"/>
                <a:gd name="T73" fmla="*/ 0 h 352"/>
                <a:gd name="T74" fmla="*/ 0 w 289"/>
                <a:gd name="T75" fmla="*/ 0 h 352"/>
                <a:gd name="T76" fmla="*/ 0 w 289"/>
                <a:gd name="T77" fmla="*/ 0 h 352"/>
                <a:gd name="T78" fmla="*/ 0 w 289"/>
                <a:gd name="T79" fmla="*/ 0 h 352"/>
                <a:gd name="T80" fmla="*/ 0 w 289"/>
                <a:gd name="T81" fmla="*/ 0 h 352"/>
                <a:gd name="T82" fmla="*/ 0 w 289"/>
                <a:gd name="T83" fmla="*/ 0 h 352"/>
                <a:gd name="T84" fmla="*/ 0 w 289"/>
                <a:gd name="T85" fmla="*/ 0 h 352"/>
                <a:gd name="T86" fmla="*/ 0 w 289"/>
                <a:gd name="T87" fmla="*/ 0 h 352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289"/>
                <a:gd name="T133" fmla="*/ 0 h 352"/>
                <a:gd name="T134" fmla="*/ 289 w 289"/>
                <a:gd name="T135" fmla="*/ 352 h 352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289" h="352">
                  <a:moveTo>
                    <a:pt x="113" y="47"/>
                  </a:moveTo>
                  <a:lnTo>
                    <a:pt x="90" y="65"/>
                  </a:lnTo>
                  <a:lnTo>
                    <a:pt x="68" y="85"/>
                  </a:lnTo>
                  <a:lnTo>
                    <a:pt x="48" y="106"/>
                  </a:lnTo>
                  <a:lnTo>
                    <a:pt x="31" y="130"/>
                  </a:lnTo>
                  <a:lnTo>
                    <a:pt x="16" y="156"/>
                  </a:lnTo>
                  <a:lnTo>
                    <a:pt x="5" y="182"/>
                  </a:lnTo>
                  <a:lnTo>
                    <a:pt x="0" y="211"/>
                  </a:lnTo>
                  <a:lnTo>
                    <a:pt x="1" y="241"/>
                  </a:lnTo>
                  <a:lnTo>
                    <a:pt x="3" y="249"/>
                  </a:lnTo>
                  <a:lnTo>
                    <a:pt x="6" y="257"/>
                  </a:lnTo>
                  <a:lnTo>
                    <a:pt x="10" y="264"/>
                  </a:lnTo>
                  <a:lnTo>
                    <a:pt x="14" y="271"/>
                  </a:lnTo>
                  <a:lnTo>
                    <a:pt x="19" y="277"/>
                  </a:lnTo>
                  <a:lnTo>
                    <a:pt x="24" y="284"/>
                  </a:lnTo>
                  <a:lnTo>
                    <a:pt x="31" y="289"/>
                  </a:lnTo>
                  <a:lnTo>
                    <a:pt x="37" y="293"/>
                  </a:lnTo>
                  <a:lnTo>
                    <a:pt x="51" y="302"/>
                  </a:lnTo>
                  <a:lnTo>
                    <a:pt x="64" y="309"/>
                  </a:lnTo>
                  <a:lnTo>
                    <a:pt x="78" y="316"/>
                  </a:lnTo>
                  <a:lnTo>
                    <a:pt x="93" y="321"/>
                  </a:lnTo>
                  <a:lnTo>
                    <a:pt x="107" y="327"/>
                  </a:lnTo>
                  <a:lnTo>
                    <a:pt x="122" y="331"/>
                  </a:lnTo>
                  <a:lnTo>
                    <a:pt x="137" y="335"/>
                  </a:lnTo>
                  <a:lnTo>
                    <a:pt x="151" y="338"/>
                  </a:lnTo>
                  <a:lnTo>
                    <a:pt x="167" y="342"/>
                  </a:lnTo>
                  <a:lnTo>
                    <a:pt x="183" y="344"/>
                  </a:lnTo>
                  <a:lnTo>
                    <a:pt x="198" y="346"/>
                  </a:lnTo>
                  <a:lnTo>
                    <a:pt x="213" y="348"/>
                  </a:lnTo>
                  <a:lnTo>
                    <a:pt x="229" y="349"/>
                  </a:lnTo>
                  <a:lnTo>
                    <a:pt x="245" y="350"/>
                  </a:lnTo>
                  <a:lnTo>
                    <a:pt x="260" y="351"/>
                  </a:lnTo>
                  <a:lnTo>
                    <a:pt x="275" y="352"/>
                  </a:lnTo>
                  <a:lnTo>
                    <a:pt x="280" y="352"/>
                  </a:lnTo>
                  <a:lnTo>
                    <a:pt x="284" y="349"/>
                  </a:lnTo>
                  <a:lnTo>
                    <a:pt x="287" y="346"/>
                  </a:lnTo>
                  <a:lnTo>
                    <a:pt x="289" y="340"/>
                  </a:lnTo>
                  <a:lnTo>
                    <a:pt x="289" y="335"/>
                  </a:lnTo>
                  <a:lnTo>
                    <a:pt x="287" y="331"/>
                  </a:lnTo>
                  <a:lnTo>
                    <a:pt x="283" y="328"/>
                  </a:lnTo>
                  <a:lnTo>
                    <a:pt x="279" y="327"/>
                  </a:lnTo>
                  <a:lnTo>
                    <a:pt x="264" y="327"/>
                  </a:lnTo>
                  <a:lnTo>
                    <a:pt x="250" y="327"/>
                  </a:lnTo>
                  <a:lnTo>
                    <a:pt x="235" y="326"/>
                  </a:lnTo>
                  <a:lnTo>
                    <a:pt x="222" y="324"/>
                  </a:lnTo>
                  <a:lnTo>
                    <a:pt x="207" y="323"/>
                  </a:lnTo>
                  <a:lnTo>
                    <a:pt x="192" y="321"/>
                  </a:lnTo>
                  <a:lnTo>
                    <a:pt x="179" y="319"/>
                  </a:lnTo>
                  <a:lnTo>
                    <a:pt x="164" y="317"/>
                  </a:lnTo>
                  <a:lnTo>
                    <a:pt x="150" y="314"/>
                  </a:lnTo>
                  <a:lnTo>
                    <a:pt x="136" y="311"/>
                  </a:lnTo>
                  <a:lnTo>
                    <a:pt x="122" y="306"/>
                  </a:lnTo>
                  <a:lnTo>
                    <a:pt x="108" y="302"/>
                  </a:lnTo>
                  <a:lnTo>
                    <a:pt x="95" y="298"/>
                  </a:lnTo>
                  <a:lnTo>
                    <a:pt x="82" y="291"/>
                  </a:lnTo>
                  <a:lnTo>
                    <a:pt x="68" y="285"/>
                  </a:lnTo>
                  <a:lnTo>
                    <a:pt x="56" y="278"/>
                  </a:lnTo>
                  <a:lnTo>
                    <a:pt x="45" y="271"/>
                  </a:lnTo>
                  <a:lnTo>
                    <a:pt x="37" y="260"/>
                  </a:lnTo>
                  <a:lnTo>
                    <a:pt x="32" y="250"/>
                  </a:lnTo>
                  <a:lnTo>
                    <a:pt x="27" y="237"/>
                  </a:lnTo>
                  <a:lnTo>
                    <a:pt x="27" y="222"/>
                  </a:lnTo>
                  <a:lnTo>
                    <a:pt x="30" y="203"/>
                  </a:lnTo>
                  <a:lnTo>
                    <a:pt x="34" y="183"/>
                  </a:lnTo>
                  <a:lnTo>
                    <a:pt x="38" y="169"/>
                  </a:lnTo>
                  <a:lnTo>
                    <a:pt x="45" y="153"/>
                  </a:lnTo>
                  <a:lnTo>
                    <a:pt x="54" y="140"/>
                  </a:lnTo>
                  <a:lnTo>
                    <a:pt x="61" y="127"/>
                  </a:lnTo>
                  <a:lnTo>
                    <a:pt x="71" y="115"/>
                  </a:lnTo>
                  <a:lnTo>
                    <a:pt x="80" y="103"/>
                  </a:lnTo>
                  <a:lnTo>
                    <a:pt x="90" y="93"/>
                  </a:lnTo>
                  <a:lnTo>
                    <a:pt x="102" y="82"/>
                  </a:lnTo>
                  <a:lnTo>
                    <a:pt x="116" y="70"/>
                  </a:lnTo>
                  <a:lnTo>
                    <a:pt x="129" y="59"/>
                  </a:lnTo>
                  <a:lnTo>
                    <a:pt x="145" y="49"/>
                  </a:lnTo>
                  <a:lnTo>
                    <a:pt x="162" y="38"/>
                  </a:lnTo>
                  <a:lnTo>
                    <a:pt x="180" y="28"/>
                  </a:lnTo>
                  <a:lnTo>
                    <a:pt x="197" y="20"/>
                  </a:lnTo>
                  <a:lnTo>
                    <a:pt x="212" y="12"/>
                  </a:lnTo>
                  <a:lnTo>
                    <a:pt x="227" y="6"/>
                  </a:lnTo>
                  <a:lnTo>
                    <a:pt x="240" y="1"/>
                  </a:lnTo>
                  <a:lnTo>
                    <a:pt x="228" y="0"/>
                  </a:lnTo>
                  <a:lnTo>
                    <a:pt x="213" y="1"/>
                  </a:lnTo>
                  <a:lnTo>
                    <a:pt x="198" y="5"/>
                  </a:lnTo>
                  <a:lnTo>
                    <a:pt x="180" y="10"/>
                  </a:lnTo>
                  <a:lnTo>
                    <a:pt x="162" y="18"/>
                  </a:lnTo>
                  <a:lnTo>
                    <a:pt x="144" y="26"/>
                  </a:lnTo>
                  <a:lnTo>
                    <a:pt x="127" y="36"/>
                  </a:lnTo>
                  <a:lnTo>
                    <a:pt x="113" y="47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5" name="Freeform 897"/>
            <p:cNvSpPr>
              <a:spLocks/>
            </p:cNvSpPr>
            <p:nvPr/>
          </p:nvSpPr>
          <p:spPr bwMode="auto">
            <a:xfrm>
              <a:off x="4539" y="3348"/>
              <a:ext cx="32" cy="34"/>
            </a:xfrm>
            <a:custGeom>
              <a:avLst/>
              <a:gdLst>
                <a:gd name="T0" fmla="*/ 0 w 252"/>
                <a:gd name="T1" fmla="*/ 0 h 235"/>
                <a:gd name="T2" fmla="*/ 1 w 252"/>
                <a:gd name="T3" fmla="*/ 0 h 235"/>
                <a:gd name="T4" fmla="*/ 1 w 252"/>
                <a:gd name="T5" fmla="*/ 0 h 235"/>
                <a:gd name="T6" fmla="*/ 1 w 252"/>
                <a:gd name="T7" fmla="*/ 0 h 235"/>
                <a:gd name="T8" fmla="*/ 1 w 252"/>
                <a:gd name="T9" fmla="*/ 0 h 235"/>
                <a:gd name="T10" fmla="*/ 1 w 252"/>
                <a:gd name="T11" fmla="*/ 0 h 235"/>
                <a:gd name="T12" fmla="*/ 1 w 252"/>
                <a:gd name="T13" fmla="*/ 0 h 235"/>
                <a:gd name="T14" fmla="*/ 1 w 252"/>
                <a:gd name="T15" fmla="*/ 1 h 235"/>
                <a:gd name="T16" fmla="*/ 0 w 252"/>
                <a:gd name="T17" fmla="*/ 1 h 235"/>
                <a:gd name="T18" fmla="*/ 0 w 252"/>
                <a:gd name="T19" fmla="*/ 1 h 235"/>
                <a:gd name="T20" fmla="*/ 0 w 252"/>
                <a:gd name="T21" fmla="*/ 1 h 235"/>
                <a:gd name="T22" fmla="*/ 0 w 252"/>
                <a:gd name="T23" fmla="*/ 1 h 235"/>
                <a:gd name="T24" fmla="*/ 0 w 252"/>
                <a:gd name="T25" fmla="*/ 1 h 235"/>
                <a:gd name="T26" fmla="*/ 0 w 252"/>
                <a:gd name="T27" fmla="*/ 1 h 235"/>
                <a:gd name="T28" fmla="*/ 0 w 252"/>
                <a:gd name="T29" fmla="*/ 1 h 235"/>
                <a:gd name="T30" fmla="*/ 0 w 252"/>
                <a:gd name="T31" fmla="*/ 1 h 235"/>
                <a:gd name="T32" fmla="*/ 0 w 252"/>
                <a:gd name="T33" fmla="*/ 1 h 235"/>
                <a:gd name="T34" fmla="*/ 0 w 252"/>
                <a:gd name="T35" fmla="*/ 1 h 235"/>
                <a:gd name="T36" fmla="*/ 0 w 252"/>
                <a:gd name="T37" fmla="*/ 1 h 235"/>
                <a:gd name="T38" fmla="*/ 0 w 252"/>
                <a:gd name="T39" fmla="*/ 1 h 235"/>
                <a:gd name="T40" fmla="*/ 0 w 252"/>
                <a:gd name="T41" fmla="*/ 1 h 235"/>
                <a:gd name="T42" fmla="*/ 0 w 252"/>
                <a:gd name="T43" fmla="*/ 1 h 235"/>
                <a:gd name="T44" fmla="*/ 1 w 252"/>
                <a:gd name="T45" fmla="*/ 1 h 235"/>
                <a:gd name="T46" fmla="*/ 1 w 252"/>
                <a:gd name="T47" fmla="*/ 1 h 235"/>
                <a:gd name="T48" fmla="*/ 1 w 252"/>
                <a:gd name="T49" fmla="*/ 0 h 235"/>
                <a:gd name="T50" fmla="*/ 1 w 252"/>
                <a:gd name="T51" fmla="*/ 0 h 235"/>
                <a:gd name="T52" fmla="*/ 1 w 252"/>
                <a:gd name="T53" fmla="*/ 0 h 235"/>
                <a:gd name="T54" fmla="*/ 1 w 252"/>
                <a:gd name="T55" fmla="*/ 0 h 235"/>
                <a:gd name="T56" fmla="*/ 1 w 252"/>
                <a:gd name="T57" fmla="*/ 0 h 235"/>
                <a:gd name="T58" fmla="*/ 0 w 252"/>
                <a:gd name="T59" fmla="*/ 0 h 235"/>
                <a:gd name="T60" fmla="*/ 0 w 252"/>
                <a:gd name="T61" fmla="*/ 0 h 235"/>
                <a:gd name="T62" fmla="*/ 0 w 252"/>
                <a:gd name="T63" fmla="*/ 0 h 235"/>
                <a:gd name="T64" fmla="*/ 0 w 252"/>
                <a:gd name="T65" fmla="*/ 0 h 235"/>
                <a:gd name="T66" fmla="*/ 0 w 252"/>
                <a:gd name="T67" fmla="*/ 0 h 235"/>
                <a:gd name="T68" fmla="*/ 0 w 252"/>
                <a:gd name="T69" fmla="*/ 0 h 235"/>
                <a:gd name="T70" fmla="*/ 0 w 252"/>
                <a:gd name="T71" fmla="*/ 0 h 235"/>
                <a:gd name="T72" fmla="*/ 0 w 252"/>
                <a:gd name="T73" fmla="*/ 0 h 235"/>
                <a:gd name="T74" fmla="*/ 0 w 252"/>
                <a:gd name="T75" fmla="*/ 0 h 235"/>
                <a:gd name="T76" fmla="*/ 0 w 252"/>
                <a:gd name="T77" fmla="*/ 0 h 235"/>
                <a:gd name="T78" fmla="*/ 0 w 252"/>
                <a:gd name="T79" fmla="*/ 0 h 235"/>
                <a:gd name="T80" fmla="*/ 0 w 252"/>
                <a:gd name="T81" fmla="*/ 0 h 235"/>
                <a:gd name="T82" fmla="*/ 0 w 252"/>
                <a:gd name="T83" fmla="*/ 0 h 235"/>
                <a:gd name="T84" fmla="*/ 0 w 252"/>
                <a:gd name="T85" fmla="*/ 0 h 235"/>
                <a:gd name="T86" fmla="*/ 0 w 252"/>
                <a:gd name="T87" fmla="*/ 0 h 235"/>
                <a:gd name="T88" fmla="*/ 0 w 252"/>
                <a:gd name="T89" fmla="*/ 0 h 235"/>
                <a:gd name="T90" fmla="*/ 0 w 252"/>
                <a:gd name="T91" fmla="*/ 0 h 235"/>
                <a:gd name="T92" fmla="*/ 0 w 252"/>
                <a:gd name="T93" fmla="*/ 0 h 235"/>
                <a:gd name="T94" fmla="*/ 0 w 252"/>
                <a:gd name="T95" fmla="*/ 0 h 235"/>
                <a:gd name="T96" fmla="*/ 0 w 252"/>
                <a:gd name="T97" fmla="*/ 0 h 235"/>
                <a:gd name="T98" fmla="*/ 0 w 252"/>
                <a:gd name="T99" fmla="*/ 0 h 235"/>
                <a:gd name="T100" fmla="*/ 0 w 252"/>
                <a:gd name="T101" fmla="*/ 0 h 235"/>
                <a:gd name="T102" fmla="*/ 0 w 252"/>
                <a:gd name="T103" fmla="*/ 0 h 235"/>
                <a:gd name="T104" fmla="*/ 0 w 252"/>
                <a:gd name="T105" fmla="*/ 0 h 235"/>
                <a:gd name="T106" fmla="*/ 0 w 252"/>
                <a:gd name="T107" fmla="*/ 0 h 235"/>
                <a:gd name="T108" fmla="*/ 0 w 252"/>
                <a:gd name="T109" fmla="*/ 0 h 235"/>
                <a:gd name="T110" fmla="*/ 0 w 252"/>
                <a:gd name="T111" fmla="*/ 0 h 235"/>
                <a:gd name="T112" fmla="*/ 0 w 252"/>
                <a:gd name="T113" fmla="*/ 0 h 235"/>
                <a:gd name="T114" fmla="*/ 0 w 252"/>
                <a:gd name="T115" fmla="*/ 0 h 235"/>
                <a:gd name="T116" fmla="*/ 0 w 252"/>
                <a:gd name="T117" fmla="*/ 0 h 235"/>
                <a:gd name="T118" fmla="*/ 0 w 252"/>
                <a:gd name="T119" fmla="*/ 0 h 235"/>
                <a:gd name="T120" fmla="*/ 0 w 252"/>
                <a:gd name="T121" fmla="*/ 0 h 235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w 252"/>
                <a:gd name="T184" fmla="*/ 0 h 235"/>
                <a:gd name="T185" fmla="*/ 252 w 252"/>
                <a:gd name="T186" fmla="*/ 235 h 235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T183" t="T184" r="T185" b="T186"/>
              <a:pathLst>
                <a:path w="252" h="235">
                  <a:moveTo>
                    <a:pt x="210" y="72"/>
                  </a:moveTo>
                  <a:lnTo>
                    <a:pt x="222" y="85"/>
                  </a:lnTo>
                  <a:lnTo>
                    <a:pt x="228" y="100"/>
                  </a:lnTo>
                  <a:lnTo>
                    <a:pt x="232" y="116"/>
                  </a:lnTo>
                  <a:lnTo>
                    <a:pt x="232" y="133"/>
                  </a:lnTo>
                  <a:lnTo>
                    <a:pt x="230" y="147"/>
                  </a:lnTo>
                  <a:lnTo>
                    <a:pt x="226" y="159"/>
                  </a:lnTo>
                  <a:lnTo>
                    <a:pt x="218" y="171"/>
                  </a:lnTo>
                  <a:lnTo>
                    <a:pt x="211" y="180"/>
                  </a:lnTo>
                  <a:lnTo>
                    <a:pt x="202" y="191"/>
                  </a:lnTo>
                  <a:lnTo>
                    <a:pt x="192" y="200"/>
                  </a:lnTo>
                  <a:lnTo>
                    <a:pt x="183" y="209"/>
                  </a:lnTo>
                  <a:lnTo>
                    <a:pt x="173" y="219"/>
                  </a:lnTo>
                  <a:lnTo>
                    <a:pt x="171" y="222"/>
                  </a:lnTo>
                  <a:lnTo>
                    <a:pt x="170" y="225"/>
                  </a:lnTo>
                  <a:lnTo>
                    <a:pt x="171" y="229"/>
                  </a:lnTo>
                  <a:lnTo>
                    <a:pt x="173" y="232"/>
                  </a:lnTo>
                  <a:lnTo>
                    <a:pt x="176" y="234"/>
                  </a:lnTo>
                  <a:lnTo>
                    <a:pt x="180" y="235"/>
                  </a:lnTo>
                  <a:lnTo>
                    <a:pt x="184" y="234"/>
                  </a:lnTo>
                  <a:lnTo>
                    <a:pt x="187" y="232"/>
                  </a:lnTo>
                  <a:lnTo>
                    <a:pt x="208" y="218"/>
                  </a:lnTo>
                  <a:lnTo>
                    <a:pt x="225" y="200"/>
                  </a:lnTo>
                  <a:lnTo>
                    <a:pt x="239" y="178"/>
                  </a:lnTo>
                  <a:lnTo>
                    <a:pt x="249" y="156"/>
                  </a:lnTo>
                  <a:lnTo>
                    <a:pt x="252" y="131"/>
                  </a:lnTo>
                  <a:lnTo>
                    <a:pt x="250" y="108"/>
                  </a:lnTo>
                  <a:lnTo>
                    <a:pt x="242" y="85"/>
                  </a:lnTo>
                  <a:lnTo>
                    <a:pt x="225" y="65"/>
                  </a:lnTo>
                  <a:lnTo>
                    <a:pt x="212" y="54"/>
                  </a:lnTo>
                  <a:lnTo>
                    <a:pt x="197" y="45"/>
                  </a:lnTo>
                  <a:lnTo>
                    <a:pt x="181" y="36"/>
                  </a:lnTo>
                  <a:lnTo>
                    <a:pt x="164" y="29"/>
                  </a:lnTo>
                  <a:lnTo>
                    <a:pt x="146" y="22"/>
                  </a:lnTo>
                  <a:lnTo>
                    <a:pt x="127" y="17"/>
                  </a:lnTo>
                  <a:lnTo>
                    <a:pt x="109" y="12"/>
                  </a:lnTo>
                  <a:lnTo>
                    <a:pt x="90" y="7"/>
                  </a:lnTo>
                  <a:lnTo>
                    <a:pt x="73" y="4"/>
                  </a:lnTo>
                  <a:lnTo>
                    <a:pt x="57" y="2"/>
                  </a:lnTo>
                  <a:lnTo>
                    <a:pt x="42" y="0"/>
                  </a:lnTo>
                  <a:lnTo>
                    <a:pt x="28" y="0"/>
                  </a:lnTo>
                  <a:lnTo>
                    <a:pt x="17" y="0"/>
                  </a:lnTo>
                  <a:lnTo>
                    <a:pt x="8" y="1"/>
                  </a:lnTo>
                  <a:lnTo>
                    <a:pt x="3" y="3"/>
                  </a:lnTo>
                  <a:lnTo>
                    <a:pt x="0" y="5"/>
                  </a:lnTo>
                  <a:lnTo>
                    <a:pt x="10" y="7"/>
                  </a:lnTo>
                  <a:lnTo>
                    <a:pt x="22" y="8"/>
                  </a:lnTo>
                  <a:lnTo>
                    <a:pt x="33" y="11"/>
                  </a:lnTo>
                  <a:lnTo>
                    <a:pt x="46" y="13"/>
                  </a:lnTo>
                  <a:lnTo>
                    <a:pt x="60" y="15"/>
                  </a:lnTo>
                  <a:lnTo>
                    <a:pt x="73" y="17"/>
                  </a:lnTo>
                  <a:lnTo>
                    <a:pt x="87" y="20"/>
                  </a:lnTo>
                  <a:lnTo>
                    <a:pt x="102" y="23"/>
                  </a:lnTo>
                  <a:lnTo>
                    <a:pt x="115" y="28"/>
                  </a:lnTo>
                  <a:lnTo>
                    <a:pt x="130" y="32"/>
                  </a:lnTo>
                  <a:lnTo>
                    <a:pt x="145" y="37"/>
                  </a:lnTo>
                  <a:lnTo>
                    <a:pt x="159" y="43"/>
                  </a:lnTo>
                  <a:lnTo>
                    <a:pt x="172" y="49"/>
                  </a:lnTo>
                  <a:lnTo>
                    <a:pt x="186" y="55"/>
                  </a:lnTo>
                  <a:lnTo>
                    <a:pt x="198" y="64"/>
                  </a:lnTo>
                  <a:lnTo>
                    <a:pt x="210" y="72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6" name="Freeform 898"/>
            <p:cNvSpPr>
              <a:spLocks/>
            </p:cNvSpPr>
            <p:nvPr/>
          </p:nvSpPr>
          <p:spPr bwMode="auto">
            <a:xfrm>
              <a:off x="4476" y="3366"/>
              <a:ext cx="13" cy="32"/>
            </a:xfrm>
            <a:custGeom>
              <a:avLst/>
              <a:gdLst>
                <a:gd name="T0" fmla="*/ 0 w 103"/>
                <a:gd name="T1" fmla="*/ 0 h 220"/>
                <a:gd name="T2" fmla="*/ 0 w 103"/>
                <a:gd name="T3" fmla="*/ 0 h 220"/>
                <a:gd name="T4" fmla="*/ 0 w 103"/>
                <a:gd name="T5" fmla="*/ 0 h 220"/>
                <a:gd name="T6" fmla="*/ 0 w 103"/>
                <a:gd name="T7" fmla="*/ 1 h 220"/>
                <a:gd name="T8" fmla="*/ 0 w 103"/>
                <a:gd name="T9" fmla="*/ 1 h 220"/>
                <a:gd name="T10" fmla="*/ 0 w 103"/>
                <a:gd name="T11" fmla="*/ 1 h 220"/>
                <a:gd name="T12" fmla="*/ 0 w 103"/>
                <a:gd name="T13" fmla="*/ 1 h 220"/>
                <a:gd name="T14" fmla="*/ 0 w 103"/>
                <a:gd name="T15" fmla="*/ 1 h 220"/>
                <a:gd name="T16" fmla="*/ 0 w 103"/>
                <a:gd name="T17" fmla="*/ 1 h 220"/>
                <a:gd name="T18" fmla="*/ 0 w 103"/>
                <a:gd name="T19" fmla="*/ 1 h 220"/>
                <a:gd name="T20" fmla="*/ 0 w 103"/>
                <a:gd name="T21" fmla="*/ 1 h 220"/>
                <a:gd name="T22" fmla="*/ 0 w 103"/>
                <a:gd name="T23" fmla="*/ 1 h 220"/>
                <a:gd name="T24" fmla="*/ 0 w 103"/>
                <a:gd name="T25" fmla="*/ 1 h 220"/>
                <a:gd name="T26" fmla="*/ 0 w 103"/>
                <a:gd name="T27" fmla="*/ 1 h 220"/>
                <a:gd name="T28" fmla="*/ 0 w 103"/>
                <a:gd name="T29" fmla="*/ 1 h 220"/>
                <a:gd name="T30" fmla="*/ 0 w 103"/>
                <a:gd name="T31" fmla="*/ 1 h 220"/>
                <a:gd name="T32" fmla="*/ 0 w 103"/>
                <a:gd name="T33" fmla="*/ 1 h 220"/>
                <a:gd name="T34" fmla="*/ 0 w 103"/>
                <a:gd name="T35" fmla="*/ 1 h 220"/>
                <a:gd name="T36" fmla="*/ 0 w 103"/>
                <a:gd name="T37" fmla="*/ 1 h 220"/>
                <a:gd name="T38" fmla="*/ 0 w 103"/>
                <a:gd name="T39" fmla="*/ 0 h 220"/>
                <a:gd name="T40" fmla="*/ 0 w 103"/>
                <a:gd name="T41" fmla="*/ 0 h 220"/>
                <a:gd name="T42" fmla="*/ 0 w 103"/>
                <a:gd name="T43" fmla="*/ 0 h 220"/>
                <a:gd name="T44" fmla="*/ 0 w 103"/>
                <a:gd name="T45" fmla="*/ 0 h 220"/>
                <a:gd name="T46" fmla="*/ 0 w 103"/>
                <a:gd name="T47" fmla="*/ 0 h 220"/>
                <a:gd name="T48" fmla="*/ 0 w 103"/>
                <a:gd name="T49" fmla="*/ 0 h 220"/>
                <a:gd name="T50" fmla="*/ 0 w 103"/>
                <a:gd name="T51" fmla="*/ 0 h 220"/>
                <a:gd name="T52" fmla="*/ 0 w 103"/>
                <a:gd name="T53" fmla="*/ 0 h 220"/>
                <a:gd name="T54" fmla="*/ 0 w 103"/>
                <a:gd name="T55" fmla="*/ 0 h 220"/>
                <a:gd name="T56" fmla="*/ 0 w 103"/>
                <a:gd name="T57" fmla="*/ 0 h 220"/>
                <a:gd name="T58" fmla="*/ 0 w 103"/>
                <a:gd name="T59" fmla="*/ 0 h 220"/>
                <a:gd name="T60" fmla="*/ 0 w 103"/>
                <a:gd name="T61" fmla="*/ 0 h 220"/>
                <a:gd name="T62" fmla="*/ 0 w 103"/>
                <a:gd name="T63" fmla="*/ 0 h 220"/>
                <a:gd name="T64" fmla="*/ 0 w 103"/>
                <a:gd name="T65" fmla="*/ 0 h 220"/>
                <a:gd name="T66" fmla="*/ 0 w 103"/>
                <a:gd name="T67" fmla="*/ 0 h 220"/>
                <a:gd name="T68" fmla="*/ 0 w 103"/>
                <a:gd name="T69" fmla="*/ 0 h 220"/>
                <a:gd name="T70" fmla="*/ 0 w 103"/>
                <a:gd name="T71" fmla="*/ 0 h 220"/>
                <a:gd name="T72" fmla="*/ 0 w 103"/>
                <a:gd name="T73" fmla="*/ 0 h 220"/>
                <a:gd name="T74" fmla="*/ 0 w 103"/>
                <a:gd name="T75" fmla="*/ 0 h 220"/>
                <a:gd name="T76" fmla="*/ 0 w 103"/>
                <a:gd name="T77" fmla="*/ 0 h 220"/>
                <a:gd name="T78" fmla="*/ 0 w 103"/>
                <a:gd name="T79" fmla="*/ 0 h 220"/>
                <a:gd name="T80" fmla="*/ 0 w 103"/>
                <a:gd name="T81" fmla="*/ 0 h 220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03"/>
                <a:gd name="T124" fmla="*/ 0 h 220"/>
                <a:gd name="T125" fmla="*/ 103 w 103"/>
                <a:gd name="T126" fmla="*/ 220 h 220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03" h="220">
                  <a:moveTo>
                    <a:pt x="0" y="120"/>
                  </a:moveTo>
                  <a:lnTo>
                    <a:pt x="0" y="138"/>
                  </a:lnTo>
                  <a:lnTo>
                    <a:pt x="4" y="155"/>
                  </a:lnTo>
                  <a:lnTo>
                    <a:pt x="12" y="171"/>
                  </a:lnTo>
                  <a:lnTo>
                    <a:pt x="22" y="185"/>
                  </a:lnTo>
                  <a:lnTo>
                    <a:pt x="35" y="197"/>
                  </a:lnTo>
                  <a:lnTo>
                    <a:pt x="50" y="207"/>
                  </a:lnTo>
                  <a:lnTo>
                    <a:pt x="66" y="215"/>
                  </a:lnTo>
                  <a:lnTo>
                    <a:pt x="83" y="219"/>
                  </a:lnTo>
                  <a:lnTo>
                    <a:pt x="89" y="220"/>
                  </a:lnTo>
                  <a:lnTo>
                    <a:pt x="94" y="218"/>
                  </a:lnTo>
                  <a:lnTo>
                    <a:pt x="98" y="215"/>
                  </a:lnTo>
                  <a:lnTo>
                    <a:pt x="100" y="211"/>
                  </a:lnTo>
                  <a:lnTo>
                    <a:pt x="100" y="205"/>
                  </a:lnTo>
                  <a:lnTo>
                    <a:pt x="99" y="200"/>
                  </a:lnTo>
                  <a:lnTo>
                    <a:pt x="96" y="196"/>
                  </a:lnTo>
                  <a:lnTo>
                    <a:pt x="91" y="193"/>
                  </a:lnTo>
                  <a:lnTo>
                    <a:pt x="74" y="187"/>
                  </a:lnTo>
                  <a:lnTo>
                    <a:pt x="58" y="178"/>
                  </a:lnTo>
                  <a:lnTo>
                    <a:pt x="45" y="167"/>
                  </a:lnTo>
                  <a:lnTo>
                    <a:pt x="36" y="154"/>
                  </a:lnTo>
                  <a:lnTo>
                    <a:pt x="30" y="138"/>
                  </a:lnTo>
                  <a:lnTo>
                    <a:pt x="27" y="121"/>
                  </a:lnTo>
                  <a:lnTo>
                    <a:pt x="27" y="103"/>
                  </a:lnTo>
                  <a:lnTo>
                    <a:pt x="32" y="83"/>
                  </a:lnTo>
                  <a:lnTo>
                    <a:pt x="39" y="69"/>
                  </a:lnTo>
                  <a:lnTo>
                    <a:pt x="51" y="56"/>
                  </a:lnTo>
                  <a:lnTo>
                    <a:pt x="63" y="43"/>
                  </a:lnTo>
                  <a:lnTo>
                    <a:pt x="77" y="31"/>
                  </a:lnTo>
                  <a:lnTo>
                    <a:pt x="89" y="21"/>
                  </a:lnTo>
                  <a:lnTo>
                    <a:pt x="98" y="12"/>
                  </a:lnTo>
                  <a:lnTo>
                    <a:pt x="103" y="5"/>
                  </a:lnTo>
                  <a:lnTo>
                    <a:pt x="103" y="0"/>
                  </a:lnTo>
                  <a:lnTo>
                    <a:pt x="92" y="4"/>
                  </a:lnTo>
                  <a:lnTo>
                    <a:pt x="77" y="12"/>
                  </a:lnTo>
                  <a:lnTo>
                    <a:pt x="61" y="25"/>
                  </a:lnTo>
                  <a:lnTo>
                    <a:pt x="44" y="40"/>
                  </a:lnTo>
                  <a:lnTo>
                    <a:pt x="29" y="57"/>
                  </a:lnTo>
                  <a:lnTo>
                    <a:pt x="16" y="77"/>
                  </a:lnTo>
                  <a:lnTo>
                    <a:pt x="6" y="98"/>
                  </a:lnTo>
                  <a:lnTo>
                    <a:pt x="0" y="120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7" name="Freeform 899"/>
            <p:cNvSpPr>
              <a:spLocks/>
            </p:cNvSpPr>
            <p:nvPr/>
          </p:nvSpPr>
          <p:spPr bwMode="auto">
            <a:xfrm>
              <a:off x="4565" y="3346"/>
              <a:ext cx="28" cy="41"/>
            </a:xfrm>
            <a:custGeom>
              <a:avLst/>
              <a:gdLst>
                <a:gd name="T0" fmla="*/ 0 w 220"/>
                <a:gd name="T1" fmla="*/ 0 h 288"/>
                <a:gd name="T2" fmla="*/ 0 w 220"/>
                <a:gd name="T3" fmla="*/ 0 h 288"/>
                <a:gd name="T4" fmla="*/ 0 w 220"/>
                <a:gd name="T5" fmla="*/ 0 h 288"/>
                <a:gd name="T6" fmla="*/ 0 w 220"/>
                <a:gd name="T7" fmla="*/ 1 h 288"/>
                <a:gd name="T8" fmla="*/ 0 w 220"/>
                <a:gd name="T9" fmla="*/ 1 h 288"/>
                <a:gd name="T10" fmla="*/ 0 w 220"/>
                <a:gd name="T11" fmla="*/ 1 h 288"/>
                <a:gd name="T12" fmla="*/ 0 w 220"/>
                <a:gd name="T13" fmla="*/ 1 h 288"/>
                <a:gd name="T14" fmla="*/ 0 w 220"/>
                <a:gd name="T15" fmla="*/ 1 h 288"/>
                <a:gd name="T16" fmla="*/ 0 w 220"/>
                <a:gd name="T17" fmla="*/ 1 h 288"/>
                <a:gd name="T18" fmla="*/ 0 w 220"/>
                <a:gd name="T19" fmla="*/ 1 h 288"/>
                <a:gd name="T20" fmla="*/ 0 w 220"/>
                <a:gd name="T21" fmla="*/ 1 h 288"/>
                <a:gd name="T22" fmla="*/ 0 w 220"/>
                <a:gd name="T23" fmla="*/ 1 h 288"/>
                <a:gd name="T24" fmla="*/ 0 w 220"/>
                <a:gd name="T25" fmla="*/ 1 h 288"/>
                <a:gd name="T26" fmla="*/ 0 w 220"/>
                <a:gd name="T27" fmla="*/ 1 h 288"/>
                <a:gd name="T28" fmla="*/ 0 w 220"/>
                <a:gd name="T29" fmla="*/ 1 h 288"/>
                <a:gd name="T30" fmla="*/ 0 w 220"/>
                <a:gd name="T31" fmla="*/ 1 h 288"/>
                <a:gd name="T32" fmla="*/ 0 w 220"/>
                <a:gd name="T33" fmla="*/ 1 h 288"/>
                <a:gd name="T34" fmla="*/ 0 w 220"/>
                <a:gd name="T35" fmla="*/ 1 h 288"/>
                <a:gd name="T36" fmla="*/ 1 w 220"/>
                <a:gd name="T37" fmla="*/ 1 h 288"/>
                <a:gd name="T38" fmla="*/ 1 w 220"/>
                <a:gd name="T39" fmla="*/ 0 h 288"/>
                <a:gd name="T40" fmla="*/ 0 w 220"/>
                <a:gd name="T41" fmla="*/ 0 h 288"/>
                <a:gd name="T42" fmla="*/ 0 w 220"/>
                <a:gd name="T43" fmla="*/ 0 h 288"/>
                <a:gd name="T44" fmla="*/ 0 w 220"/>
                <a:gd name="T45" fmla="*/ 0 h 288"/>
                <a:gd name="T46" fmla="*/ 0 w 220"/>
                <a:gd name="T47" fmla="*/ 0 h 288"/>
                <a:gd name="T48" fmla="*/ 0 w 220"/>
                <a:gd name="T49" fmla="*/ 0 h 288"/>
                <a:gd name="T50" fmla="*/ 0 w 220"/>
                <a:gd name="T51" fmla="*/ 0 h 288"/>
                <a:gd name="T52" fmla="*/ 0 w 220"/>
                <a:gd name="T53" fmla="*/ 0 h 288"/>
                <a:gd name="T54" fmla="*/ 0 w 220"/>
                <a:gd name="T55" fmla="*/ 0 h 288"/>
                <a:gd name="T56" fmla="*/ 0 w 220"/>
                <a:gd name="T57" fmla="*/ 0 h 288"/>
                <a:gd name="T58" fmla="*/ 0 w 220"/>
                <a:gd name="T59" fmla="*/ 0 h 288"/>
                <a:gd name="T60" fmla="*/ 0 w 220"/>
                <a:gd name="T61" fmla="*/ 0 h 288"/>
                <a:gd name="T62" fmla="*/ 0 w 220"/>
                <a:gd name="T63" fmla="*/ 0 h 288"/>
                <a:gd name="T64" fmla="*/ 0 w 220"/>
                <a:gd name="T65" fmla="*/ 0 h 288"/>
                <a:gd name="T66" fmla="*/ 0 w 220"/>
                <a:gd name="T67" fmla="*/ 0 h 288"/>
                <a:gd name="T68" fmla="*/ 0 w 220"/>
                <a:gd name="T69" fmla="*/ 0 h 288"/>
                <a:gd name="T70" fmla="*/ 0 w 220"/>
                <a:gd name="T71" fmla="*/ 0 h 288"/>
                <a:gd name="T72" fmla="*/ 0 w 220"/>
                <a:gd name="T73" fmla="*/ 0 h 288"/>
                <a:gd name="T74" fmla="*/ 0 w 220"/>
                <a:gd name="T75" fmla="*/ 0 h 288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220"/>
                <a:gd name="T115" fmla="*/ 0 h 288"/>
                <a:gd name="T116" fmla="*/ 220 w 220"/>
                <a:gd name="T117" fmla="*/ 288 h 288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220" h="288">
                  <a:moveTo>
                    <a:pt x="179" y="108"/>
                  </a:moveTo>
                  <a:lnTo>
                    <a:pt x="186" y="115"/>
                  </a:lnTo>
                  <a:lnTo>
                    <a:pt x="191" y="124"/>
                  </a:lnTo>
                  <a:lnTo>
                    <a:pt x="196" y="133"/>
                  </a:lnTo>
                  <a:lnTo>
                    <a:pt x="200" y="143"/>
                  </a:lnTo>
                  <a:lnTo>
                    <a:pt x="202" y="153"/>
                  </a:lnTo>
                  <a:lnTo>
                    <a:pt x="201" y="163"/>
                  </a:lnTo>
                  <a:lnTo>
                    <a:pt x="199" y="174"/>
                  </a:lnTo>
                  <a:lnTo>
                    <a:pt x="193" y="184"/>
                  </a:lnTo>
                  <a:lnTo>
                    <a:pt x="186" y="194"/>
                  </a:lnTo>
                  <a:lnTo>
                    <a:pt x="178" y="204"/>
                  </a:lnTo>
                  <a:lnTo>
                    <a:pt x="168" y="213"/>
                  </a:lnTo>
                  <a:lnTo>
                    <a:pt x="159" y="221"/>
                  </a:lnTo>
                  <a:lnTo>
                    <a:pt x="148" y="229"/>
                  </a:lnTo>
                  <a:lnTo>
                    <a:pt x="138" y="237"/>
                  </a:lnTo>
                  <a:lnTo>
                    <a:pt x="127" y="246"/>
                  </a:lnTo>
                  <a:lnTo>
                    <a:pt x="118" y="255"/>
                  </a:lnTo>
                  <a:lnTo>
                    <a:pt x="115" y="258"/>
                  </a:lnTo>
                  <a:lnTo>
                    <a:pt x="112" y="263"/>
                  </a:lnTo>
                  <a:lnTo>
                    <a:pt x="110" y="267"/>
                  </a:lnTo>
                  <a:lnTo>
                    <a:pt x="108" y="271"/>
                  </a:lnTo>
                  <a:lnTo>
                    <a:pt x="107" y="276"/>
                  </a:lnTo>
                  <a:lnTo>
                    <a:pt x="107" y="280"/>
                  </a:lnTo>
                  <a:lnTo>
                    <a:pt x="109" y="284"/>
                  </a:lnTo>
                  <a:lnTo>
                    <a:pt x="112" y="287"/>
                  </a:lnTo>
                  <a:lnTo>
                    <a:pt x="117" y="288"/>
                  </a:lnTo>
                  <a:lnTo>
                    <a:pt x="121" y="288"/>
                  </a:lnTo>
                  <a:lnTo>
                    <a:pt x="124" y="287"/>
                  </a:lnTo>
                  <a:lnTo>
                    <a:pt x="127" y="284"/>
                  </a:lnTo>
                  <a:lnTo>
                    <a:pt x="138" y="271"/>
                  </a:lnTo>
                  <a:lnTo>
                    <a:pt x="149" y="261"/>
                  </a:lnTo>
                  <a:lnTo>
                    <a:pt x="161" y="250"/>
                  </a:lnTo>
                  <a:lnTo>
                    <a:pt x="173" y="239"/>
                  </a:lnTo>
                  <a:lnTo>
                    <a:pt x="185" y="229"/>
                  </a:lnTo>
                  <a:lnTo>
                    <a:pt x="196" y="217"/>
                  </a:lnTo>
                  <a:lnTo>
                    <a:pt x="206" y="204"/>
                  </a:lnTo>
                  <a:lnTo>
                    <a:pt x="213" y="190"/>
                  </a:lnTo>
                  <a:lnTo>
                    <a:pt x="219" y="173"/>
                  </a:lnTo>
                  <a:lnTo>
                    <a:pt x="220" y="157"/>
                  </a:lnTo>
                  <a:lnTo>
                    <a:pt x="218" y="141"/>
                  </a:lnTo>
                  <a:lnTo>
                    <a:pt x="212" y="125"/>
                  </a:lnTo>
                  <a:lnTo>
                    <a:pt x="204" y="111"/>
                  </a:lnTo>
                  <a:lnTo>
                    <a:pt x="194" y="97"/>
                  </a:lnTo>
                  <a:lnTo>
                    <a:pt x="182" y="86"/>
                  </a:lnTo>
                  <a:lnTo>
                    <a:pt x="168" y="77"/>
                  </a:lnTo>
                  <a:lnTo>
                    <a:pt x="158" y="70"/>
                  </a:lnTo>
                  <a:lnTo>
                    <a:pt x="146" y="64"/>
                  </a:lnTo>
                  <a:lnTo>
                    <a:pt x="134" y="56"/>
                  </a:lnTo>
                  <a:lnTo>
                    <a:pt x="122" y="50"/>
                  </a:lnTo>
                  <a:lnTo>
                    <a:pt x="109" y="43"/>
                  </a:lnTo>
                  <a:lnTo>
                    <a:pt x="96" y="36"/>
                  </a:lnTo>
                  <a:lnTo>
                    <a:pt x="83" y="29"/>
                  </a:lnTo>
                  <a:lnTo>
                    <a:pt x="70" y="22"/>
                  </a:lnTo>
                  <a:lnTo>
                    <a:pt x="59" y="17"/>
                  </a:lnTo>
                  <a:lnTo>
                    <a:pt x="47" y="12"/>
                  </a:lnTo>
                  <a:lnTo>
                    <a:pt x="36" y="7"/>
                  </a:lnTo>
                  <a:lnTo>
                    <a:pt x="26" y="4"/>
                  </a:lnTo>
                  <a:lnTo>
                    <a:pt x="18" y="1"/>
                  </a:lnTo>
                  <a:lnTo>
                    <a:pt x="10" y="0"/>
                  </a:lnTo>
                  <a:lnTo>
                    <a:pt x="4" y="0"/>
                  </a:lnTo>
                  <a:lnTo>
                    <a:pt x="0" y="2"/>
                  </a:lnTo>
                  <a:lnTo>
                    <a:pt x="9" y="7"/>
                  </a:lnTo>
                  <a:lnTo>
                    <a:pt x="20" y="13"/>
                  </a:lnTo>
                  <a:lnTo>
                    <a:pt x="31" y="18"/>
                  </a:lnTo>
                  <a:lnTo>
                    <a:pt x="42" y="23"/>
                  </a:lnTo>
                  <a:lnTo>
                    <a:pt x="54" y="29"/>
                  </a:lnTo>
                  <a:lnTo>
                    <a:pt x="65" y="34"/>
                  </a:lnTo>
                  <a:lnTo>
                    <a:pt x="77" y="40"/>
                  </a:lnTo>
                  <a:lnTo>
                    <a:pt x="88" y="47"/>
                  </a:lnTo>
                  <a:lnTo>
                    <a:pt x="101" y="53"/>
                  </a:lnTo>
                  <a:lnTo>
                    <a:pt x="112" y="60"/>
                  </a:lnTo>
                  <a:lnTo>
                    <a:pt x="124" y="66"/>
                  </a:lnTo>
                  <a:lnTo>
                    <a:pt x="136" y="74"/>
                  </a:lnTo>
                  <a:lnTo>
                    <a:pt x="147" y="82"/>
                  </a:lnTo>
                  <a:lnTo>
                    <a:pt x="158" y="90"/>
                  </a:lnTo>
                  <a:lnTo>
                    <a:pt x="168" y="98"/>
                  </a:lnTo>
                  <a:lnTo>
                    <a:pt x="179" y="108"/>
                  </a:lnTo>
                  <a:close/>
                </a:path>
              </a:pathLst>
            </a:custGeom>
            <a:solidFill>
              <a:srgbClr val="000000"/>
            </a:solidFill>
            <a:ln w="9525">
              <a:solidFill>
                <a:schemeClr val="bg2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8" name="Freeform 900"/>
            <p:cNvSpPr>
              <a:spLocks/>
            </p:cNvSpPr>
            <p:nvPr/>
          </p:nvSpPr>
          <p:spPr bwMode="auto">
            <a:xfrm>
              <a:off x="4538" y="3409"/>
              <a:ext cx="107" cy="71"/>
            </a:xfrm>
            <a:custGeom>
              <a:avLst/>
              <a:gdLst>
                <a:gd name="T0" fmla="*/ 0 w 1070"/>
                <a:gd name="T1" fmla="*/ 0 h 844"/>
                <a:gd name="T2" fmla="*/ 1 w 1070"/>
                <a:gd name="T3" fmla="*/ 0 h 844"/>
                <a:gd name="T4" fmla="*/ 1 w 1070"/>
                <a:gd name="T5" fmla="*/ 1 h 844"/>
                <a:gd name="T6" fmla="*/ 0 w 1070"/>
                <a:gd name="T7" fmla="*/ 0 h 844"/>
                <a:gd name="T8" fmla="*/ 0 w 1070"/>
                <a:gd name="T9" fmla="*/ 0 h 84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70"/>
                <a:gd name="T16" fmla="*/ 0 h 844"/>
                <a:gd name="T17" fmla="*/ 1070 w 1070"/>
                <a:gd name="T18" fmla="*/ 844 h 84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70" h="844">
                  <a:moveTo>
                    <a:pt x="141" y="0"/>
                  </a:moveTo>
                  <a:lnTo>
                    <a:pt x="1070" y="194"/>
                  </a:lnTo>
                  <a:lnTo>
                    <a:pt x="919" y="844"/>
                  </a:lnTo>
                  <a:lnTo>
                    <a:pt x="0" y="624"/>
                  </a:lnTo>
                  <a:lnTo>
                    <a:pt x="141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19" name="Freeform 901"/>
            <p:cNvSpPr>
              <a:spLocks/>
            </p:cNvSpPr>
            <p:nvPr/>
          </p:nvSpPr>
          <p:spPr bwMode="auto">
            <a:xfrm>
              <a:off x="4547" y="3411"/>
              <a:ext cx="82" cy="28"/>
            </a:xfrm>
            <a:custGeom>
              <a:avLst/>
              <a:gdLst>
                <a:gd name="T0" fmla="*/ 0 w 819"/>
                <a:gd name="T1" fmla="*/ 0 h 333"/>
                <a:gd name="T2" fmla="*/ 1 w 819"/>
                <a:gd name="T3" fmla="*/ 0 h 333"/>
                <a:gd name="T4" fmla="*/ 0 w 819"/>
                <a:gd name="T5" fmla="*/ 0 h 333"/>
                <a:gd name="T6" fmla="*/ 0 w 819"/>
                <a:gd name="T7" fmla="*/ 0 h 333"/>
                <a:gd name="T8" fmla="*/ 0 w 819"/>
                <a:gd name="T9" fmla="*/ 0 h 33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819"/>
                <a:gd name="T16" fmla="*/ 0 h 333"/>
                <a:gd name="T17" fmla="*/ 819 w 819"/>
                <a:gd name="T18" fmla="*/ 333 h 333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819" h="333">
                  <a:moveTo>
                    <a:pt x="97" y="0"/>
                  </a:moveTo>
                  <a:lnTo>
                    <a:pt x="819" y="139"/>
                  </a:lnTo>
                  <a:lnTo>
                    <a:pt x="172" y="98"/>
                  </a:lnTo>
                  <a:lnTo>
                    <a:pt x="0" y="333"/>
                  </a:lnTo>
                  <a:lnTo>
                    <a:pt x="97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0" name="Freeform 902"/>
            <p:cNvSpPr>
              <a:spLocks/>
            </p:cNvSpPr>
            <p:nvPr/>
          </p:nvSpPr>
          <p:spPr bwMode="auto">
            <a:xfrm>
              <a:off x="4527" y="3494"/>
              <a:ext cx="108" cy="26"/>
            </a:xfrm>
            <a:custGeom>
              <a:avLst/>
              <a:gdLst>
                <a:gd name="T0" fmla="*/ 0 w 1083"/>
                <a:gd name="T1" fmla="*/ 0 h 306"/>
                <a:gd name="T2" fmla="*/ 1 w 1083"/>
                <a:gd name="T3" fmla="*/ 0 h 306"/>
                <a:gd name="T4" fmla="*/ 1 w 1083"/>
                <a:gd name="T5" fmla="*/ 0 h 306"/>
                <a:gd name="T6" fmla="*/ 0 w 1083"/>
                <a:gd name="T7" fmla="*/ 0 h 306"/>
                <a:gd name="T8" fmla="*/ 0 w 1083"/>
                <a:gd name="T9" fmla="*/ 0 h 3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3"/>
                <a:gd name="T16" fmla="*/ 0 h 306"/>
                <a:gd name="T17" fmla="*/ 1083 w 1083"/>
                <a:gd name="T18" fmla="*/ 306 h 30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3" h="306">
                  <a:moveTo>
                    <a:pt x="34" y="0"/>
                  </a:moveTo>
                  <a:lnTo>
                    <a:pt x="1083" y="261"/>
                  </a:lnTo>
                  <a:lnTo>
                    <a:pt x="1055" y="306"/>
                  </a:lnTo>
                  <a:lnTo>
                    <a:pt x="0" y="28"/>
                  </a:lnTo>
                  <a:lnTo>
                    <a:pt x="34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1" name="Freeform 903"/>
            <p:cNvSpPr>
              <a:spLocks/>
            </p:cNvSpPr>
            <p:nvPr/>
          </p:nvSpPr>
          <p:spPr bwMode="auto">
            <a:xfrm>
              <a:off x="4517" y="3502"/>
              <a:ext cx="109" cy="26"/>
            </a:xfrm>
            <a:custGeom>
              <a:avLst/>
              <a:gdLst>
                <a:gd name="T0" fmla="*/ 0 w 1088"/>
                <a:gd name="T1" fmla="*/ 0 h 311"/>
                <a:gd name="T2" fmla="*/ 1 w 1088"/>
                <a:gd name="T3" fmla="*/ 0 h 311"/>
                <a:gd name="T4" fmla="*/ 1 w 1088"/>
                <a:gd name="T5" fmla="*/ 0 h 311"/>
                <a:gd name="T6" fmla="*/ 0 w 1088"/>
                <a:gd name="T7" fmla="*/ 0 h 311"/>
                <a:gd name="T8" fmla="*/ 0 w 1088"/>
                <a:gd name="T9" fmla="*/ 0 h 311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088"/>
                <a:gd name="T16" fmla="*/ 0 h 311"/>
                <a:gd name="T17" fmla="*/ 1088 w 1088"/>
                <a:gd name="T18" fmla="*/ 311 h 311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088" h="311">
                  <a:moveTo>
                    <a:pt x="39" y="0"/>
                  </a:moveTo>
                  <a:lnTo>
                    <a:pt x="1088" y="260"/>
                  </a:lnTo>
                  <a:lnTo>
                    <a:pt x="1055" y="311"/>
                  </a:lnTo>
                  <a:lnTo>
                    <a:pt x="0" y="34"/>
                  </a:lnTo>
                  <a:lnTo>
                    <a:pt x="39" y="0"/>
                  </a:lnTo>
                  <a:close/>
                </a:path>
              </a:pathLst>
            </a:custGeom>
            <a:solidFill>
              <a:srgbClr val="7F7F7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2" name="Freeform 904"/>
            <p:cNvSpPr>
              <a:spLocks/>
            </p:cNvSpPr>
            <p:nvPr/>
          </p:nvSpPr>
          <p:spPr bwMode="auto">
            <a:xfrm>
              <a:off x="4534" y="3526"/>
              <a:ext cx="16" cy="6"/>
            </a:xfrm>
            <a:custGeom>
              <a:avLst/>
              <a:gdLst>
                <a:gd name="T0" fmla="*/ 0 w 164"/>
                <a:gd name="T1" fmla="*/ 0 h 72"/>
                <a:gd name="T2" fmla="*/ 0 w 164"/>
                <a:gd name="T3" fmla="*/ 0 h 72"/>
                <a:gd name="T4" fmla="*/ 0 w 164"/>
                <a:gd name="T5" fmla="*/ 0 h 72"/>
                <a:gd name="T6" fmla="*/ 0 w 164"/>
                <a:gd name="T7" fmla="*/ 0 h 72"/>
                <a:gd name="T8" fmla="*/ 0 w 164"/>
                <a:gd name="T9" fmla="*/ 0 h 72"/>
                <a:gd name="T10" fmla="*/ 0 w 164"/>
                <a:gd name="T11" fmla="*/ 0 h 72"/>
                <a:gd name="T12" fmla="*/ 0 w 164"/>
                <a:gd name="T13" fmla="*/ 0 h 72"/>
                <a:gd name="T14" fmla="*/ 0 w 164"/>
                <a:gd name="T15" fmla="*/ 0 h 72"/>
                <a:gd name="T16" fmla="*/ 0 w 164"/>
                <a:gd name="T17" fmla="*/ 0 h 72"/>
                <a:gd name="T18" fmla="*/ 0 w 164"/>
                <a:gd name="T19" fmla="*/ 0 h 72"/>
                <a:gd name="T20" fmla="*/ 0 w 164"/>
                <a:gd name="T21" fmla="*/ 0 h 72"/>
                <a:gd name="T22" fmla="*/ 0 w 164"/>
                <a:gd name="T23" fmla="*/ 0 h 72"/>
                <a:gd name="T24" fmla="*/ 0 w 164"/>
                <a:gd name="T25" fmla="*/ 0 h 72"/>
                <a:gd name="T26" fmla="*/ 0 w 164"/>
                <a:gd name="T27" fmla="*/ 0 h 72"/>
                <a:gd name="T28" fmla="*/ 0 w 164"/>
                <a:gd name="T29" fmla="*/ 0 h 72"/>
                <a:gd name="T30" fmla="*/ 0 w 164"/>
                <a:gd name="T31" fmla="*/ 0 h 72"/>
                <a:gd name="T32" fmla="*/ 0 w 164"/>
                <a:gd name="T33" fmla="*/ 0 h 72"/>
                <a:gd name="T34" fmla="*/ 0 w 164"/>
                <a:gd name="T35" fmla="*/ 0 h 72"/>
                <a:gd name="T36" fmla="*/ 0 w 164"/>
                <a:gd name="T37" fmla="*/ 0 h 72"/>
                <a:gd name="T38" fmla="*/ 0 w 164"/>
                <a:gd name="T39" fmla="*/ 0 h 72"/>
                <a:gd name="T40" fmla="*/ 0 w 164"/>
                <a:gd name="T41" fmla="*/ 0 h 72"/>
                <a:gd name="T42" fmla="*/ 0 w 164"/>
                <a:gd name="T43" fmla="*/ 0 h 72"/>
                <a:gd name="T44" fmla="*/ 0 w 164"/>
                <a:gd name="T45" fmla="*/ 0 h 72"/>
                <a:gd name="T46" fmla="*/ 0 w 164"/>
                <a:gd name="T47" fmla="*/ 0 h 72"/>
                <a:gd name="T48" fmla="*/ 0 w 164"/>
                <a:gd name="T49" fmla="*/ 0 h 72"/>
                <a:gd name="T50" fmla="*/ 0 w 164"/>
                <a:gd name="T51" fmla="*/ 0 h 72"/>
                <a:gd name="T52" fmla="*/ 0 w 164"/>
                <a:gd name="T53" fmla="*/ 0 h 72"/>
                <a:gd name="T54" fmla="*/ 0 w 164"/>
                <a:gd name="T55" fmla="*/ 0 h 72"/>
                <a:gd name="T56" fmla="*/ 0 w 164"/>
                <a:gd name="T57" fmla="*/ 0 h 72"/>
                <a:gd name="T58" fmla="*/ 0 w 164"/>
                <a:gd name="T59" fmla="*/ 0 h 72"/>
                <a:gd name="T60" fmla="*/ 0 w 164"/>
                <a:gd name="T61" fmla="*/ 0 h 72"/>
                <a:gd name="T62" fmla="*/ 0 w 164"/>
                <a:gd name="T63" fmla="*/ 0 h 72"/>
                <a:gd name="T64" fmla="*/ 0 w 164"/>
                <a:gd name="T65" fmla="*/ 0 h 7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w 164"/>
                <a:gd name="T100" fmla="*/ 0 h 72"/>
                <a:gd name="T101" fmla="*/ 164 w 164"/>
                <a:gd name="T102" fmla="*/ 72 h 72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T99" t="T100" r="T101" b="T102"/>
              <a:pathLst>
                <a:path w="164" h="72">
                  <a:moveTo>
                    <a:pt x="16" y="1"/>
                  </a:moveTo>
                  <a:lnTo>
                    <a:pt x="21" y="1"/>
                  </a:lnTo>
                  <a:lnTo>
                    <a:pt x="35" y="0"/>
                  </a:lnTo>
                  <a:lnTo>
                    <a:pt x="54" y="0"/>
                  </a:lnTo>
                  <a:lnTo>
                    <a:pt x="78" y="2"/>
                  </a:lnTo>
                  <a:lnTo>
                    <a:pt x="104" y="7"/>
                  </a:lnTo>
                  <a:lnTo>
                    <a:pt x="128" y="17"/>
                  </a:lnTo>
                  <a:lnTo>
                    <a:pt x="149" y="31"/>
                  </a:lnTo>
                  <a:lnTo>
                    <a:pt x="164" y="51"/>
                  </a:lnTo>
                  <a:lnTo>
                    <a:pt x="164" y="52"/>
                  </a:lnTo>
                  <a:lnTo>
                    <a:pt x="164" y="57"/>
                  </a:lnTo>
                  <a:lnTo>
                    <a:pt x="163" y="62"/>
                  </a:lnTo>
                  <a:lnTo>
                    <a:pt x="161" y="67"/>
                  </a:lnTo>
                  <a:lnTo>
                    <a:pt x="156" y="71"/>
                  </a:lnTo>
                  <a:lnTo>
                    <a:pt x="149" y="72"/>
                  </a:lnTo>
                  <a:lnTo>
                    <a:pt x="138" y="71"/>
                  </a:lnTo>
                  <a:lnTo>
                    <a:pt x="124" y="65"/>
                  </a:lnTo>
                  <a:lnTo>
                    <a:pt x="124" y="63"/>
                  </a:lnTo>
                  <a:lnTo>
                    <a:pt x="123" y="59"/>
                  </a:lnTo>
                  <a:lnTo>
                    <a:pt x="120" y="52"/>
                  </a:lnTo>
                  <a:lnTo>
                    <a:pt x="113" y="45"/>
                  </a:lnTo>
                  <a:lnTo>
                    <a:pt x="100" y="38"/>
                  </a:lnTo>
                  <a:lnTo>
                    <a:pt x="81" y="32"/>
                  </a:lnTo>
                  <a:lnTo>
                    <a:pt x="55" y="29"/>
                  </a:lnTo>
                  <a:lnTo>
                    <a:pt x="20" y="29"/>
                  </a:lnTo>
                  <a:lnTo>
                    <a:pt x="18" y="29"/>
                  </a:lnTo>
                  <a:lnTo>
                    <a:pt x="14" y="27"/>
                  </a:lnTo>
                  <a:lnTo>
                    <a:pt x="9" y="25"/>
                  </a:lnTo>
                  <a:lnTo>
                    <a:pt x="4" y="22"/>
                  </a:lnTo>
                  <a:lnTo>
                    <a:pt x="0" y="18"/>
                  </a:lnTo>
                  <a:lnTo>
                    <a:pt x="0" y="14"/>
                  </a:lnTo>
                  <a:lnTo>
                    <a:pt x="5" y="7"/>
                  </a:lnTo>
                  <a:lnTo>
                    <a:pt x="16" y="1"/>
                  </a:lnTo>
                  <a:close/>
                </a:path>
              </a:pathLst>
            </a:custGeom>
            <a:solidFill>
              <a:srgbClr val="BFBF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3" name="Freeform 905"/>
            <p:cNvSpPr>
              <a:spLocks/>
            </p:cNvSpPr>
            <p:nvPr/>
          </p:nvSpPr>
          <p:spPr bwMode="auto">
            <a:xfrm>
              <a:off x="4537" y="3483"/>
              <a:ext cx="15" cy="9"/>
            </a:xfrm>
            <a:custGeom>
              <a:avLst/>
              <a:gdLst>
                <a:gd name="T0" fmla="*/ 0 w 146"/>
                <a:gd name="T1" fmla="*/ 0 h 109"/>
                <a:gd name="T2" fmla="*/ 0 w 146"/>
                <a:gd name="T3" fmla="*/ 0 h 109"/>
                <a:gd name="T4" fmla="*/ 0 w 146"/>
                <a:gd name="T5" fmla="*/ 0 h 109"/>
                <a:gd name="T6" fmla="*/ 0 w 146"/>
                <a:gd name="T7" fmla="*/ 0 h 109"/>
                <a:gd name="T8" fmla="*/ 0 w 146"/>
                <a:gd name="T9" fmla="*/ 0 h 109"/>
                <a:gd name="T10" fmla="*/ 0 w 146"/>
                <a:gd name="T11" fmla="*/ 0 h 109"/>
                <a:gd name="T12" fmla="*/ 0 w 146"/>
                <a:gd name="T13" fmla="*/ 0 h 109"/>
                <a:gd name="T14" fmla="*/ 0 w 146"/>
                <a:gd name="T15" fmla="*/ 0 h 109"/>
                <a:gd name="T16" fmla="*/ 0 w 146"/>
                <a:gd name="T17" fmla="*/ 0 h 109"/>
                <a:gd name="T18" fmla="*/ 0 w 146"/>
                <a:gd name="T19" fmla="*/ 0 h 109"/>
                <a:gd name="T20" fmla="*/ 0 w 146"/>
                <a:gd name="T21" fmla="*/ 0 h 109"/>
                <a:gd name="T22" fmla="*/ 0 w 146"/>
                <a:gd name="T23" fmla="*/ 0 h 109"/>
                <a:gd name="T24" fmla="*/ 0 w 146"/>
                <a:gd name="T25" fmla="*/ 0 h 109"/>
                <a:gd name="T26" fmla="*/ 0 w 146"/>
                <a:gd name="T27" fmla="*/ 0 h 109"/>
                <a:gd name="T28" fmla="*/ 0 w 146"/>
                <a:gd name="T29" fmla="*/ 0 h 109"/>
                <a:gd name="T30" fmla="*/ 0 w 146"/>
                <a:gd name="T31" fmla="*/ 0 h 109"/>
                <a:gd name="T32" fmla="*/ 0 w 146"/>
                <a:gd name="T33" fmla="*/ 0 h 109"/>
                <a:gd name="T34" fmla="*/ 0 w 146"/>
                <a:gd name="T35" fmla="*/ 0 h 109"/>
                <a:gd name="T36" fmla="*/ 0 w 146"/>
                <a:gd name="T37" fmla="*/ 0 h 109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9"/>
                <a:gd name="T59" fmla="*/ 146 w 146"/>
                <a:gd name="T60" fmla="*/ 109 h 109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9">
                  <a:moveTo>
                    <a:pt x="45" y="0"/>
                  </a:moveTo>
                  <a:lnTo>
                    <a:pt x="42" y="0"/>
                  </a:lnTo>
                  <a:lnTo>
                    <a:pt x="35" y="3"/>
                  </a:lnTo>
                  <a:lnTo>
                    <a:pt x="26" y="7"/>
                  </a:lnTo>
                  <a:lnTo>
                    <a:pt x="15" y="14"/>
                  </a:lnTo>
                  <a:lnTo>
                    <a:pt x="6" y="24"/>
                  </a:lnTo>
                  <a:lnTo>
                    <a:pt x="1" y="39"/>
                  </a:lnTo>
                  <a:lnTo>
                    <a:pt x="0" y="59"/>
                  </a:lnTo>
                  <a:lnTo>
                    <a:pt x="6" y="85"/>
                  </a:lnTo>
                  <a:lnTo>
                    <a:pt x="85" y="109"/>
                  </a:lnTo>
                  <a:lnTo>
                    <a:pt x="84" y="104"/>
                  </a:lnTo>
                  <a:lnTo>
                    <a:pt x="84" y="93"/>
                  </a:lnTo>
                  <a:lnTo>
                    <a:pt x="84" y="76"/>
                  </a:lnTo>
                  <a:lnTo>
                    <a:pt x="87" y="58"/>
                  </a:lnTo>
                  <a:lnTo>
                    <a:pt x="93" y="40"/>
                  </a:lnTo>
                  <a:lnTo>
                    <a:pt x="104" y="27"/>
                  </a:lnTo>
                  <a:lnTo>
                    <a:pt x="121" y="20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4" name="Freeform 906"/>
            <p:cNvSpPr>
              <a:spLocks/>
            </p:cNvSpPr>
            <p:nvPr/>
          </p:nvSpPr>
          <p:spPr bwMode="auto">
            <a:xfrm>
              <a:off x="4620" y="3499"/>
              <a:ext cx="15" cy="9"/>
            </a:xfrm>
            <a:custGeom>
              <a:avLst/>
              <a:gdLst>
                <a:gd name="T0" fmla="*/ 0 w 146"/>
                <a:gd name="T1" fmla="*/ 0 h 107"/>
                <a:gd name="T2" fmla="*/ 0 w 146"/>
                <a:gd name="T3" fmla="*/ 0 h 107"/>
                <a:gd name="T4" fmla="*/ 0 w 146"/>
                <a:gd name="T5" fmla="*/ 0 h 107"/>
                <a:gd name="T6" fmla="*/ 0 w 146"/>
                <a:gd name="T7" fmla="*/ 0 h 107"/>
                <a:gd name="T8" fmla="*/ 0 w 146"/>
                <a:gd name="T9" fmla="*/ 0 h 107"/>
                <a:gd name="T10" fmla="*/ 0 w 146"/>
                <a:gd name="T11" fmla="*/ 0 h 107"/>
                <a:gd name="T12" fmla="*/ 0 w 146"/>
                <a:gd name="T13" fmla="*/ 0 h 107"/>
                <a:gd name="T14" fmla="*/ 0 w 146"/>
                <a:gd name="T15" fmla="*/ 0 h 107"/>
                <a:gd name="T16" fmla="*/ 0 w 146"/>
                <a:gd name="T17" fmla="*/ 0 h 107"/>
                <a:gd name="T18" fmla="*/ 0 w 146"/>
                <a:gd name="T19" fmla="*/ 0 h 107"/>
                <a:gd name="T20" fmla="*/ 0 w 146"/>
                <a:gd name="T21" fmla="*/ 0 h 107"/>
                <a:gd name="T22" fmla="*/ 0 w 146"/>
                <a:gd name="T23" fmla="*/ 0 h 107"/>
                <a:gd name="T24" fmla="*/ 0 w 146"/>
                <a:gd name="T25" fmla="*/ 0 h 107"/>
                <a:gd name="T26" fmla="*/ 0 w 146"/>
                <a:gd name="T27" fmla="*/ 0 h 107"/>
                <a:gd name="T28" fmla="*/ 0 w 146"/>
                <a:gd name="T29" fmla="*/ 0 h 107"/>
                <a:gd name="T30" fmla="*/ 0 w 146"/>
                <a:gd name="T31" fmla="*/ 0 h 107"/>
                <a:gd name="T32" fmla="*/ 0 w 146"/>
                <a:gd name="T33" fmla="*/ 0 h 107"/>
                <a:gd name="T34" fmla="*/ 0 w 146"/>
                <a:gd name="T35" fmla="*/ 0 h 107"/>
                <a:gd name="T36" fmla="*/ 0 w 146"/>
                <a:gd name="T37" fmla="*/ 0 h 107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w 146"/>
                <a:gd name="T58" fmla="*/ 0 h 107"/>
                <a:gd name="T59" fmla="*/ 146 w 146"/>
                <a:gd name="T60" fmla="*/ 107 h 107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T57" t="T58" r="T59" b="T60"/>
              <a:pathLst>
                <a:path w="146" h="107">
                  <a:moveTo>
                    <a:pt x="45" y="0"/>
                  </a:moveTo>
                  <a:lnTo>
                    <a:pt x="42" y="0"/>
                  </a:lnTo>
                  <a:lnTo>
                    <a:pt x="35" y="2"/>
                  </a:lnTo>
                  <a:lnTo>
                    <a:pt x="25" y="6"/>
                  </a:lnTo>
                  <a:lnTo>
                    <a:pt x="15" y="12"/>
                  </a:lnTo>
                  <a:lnTo>
                    <a:pt x="6" y="23"/>
                  </a:lnTo>
                  <a:lnTo>
                    <a:pt x="0" y="38"/>
                  </a:lnTo>
                  <a:lnTo>
                    <a:pt x="0" y="58"/>
                  </a:lnTo>
                  <a:lnTo>
                    <a:pt x="6" y="85"/>
                  </a:lnTo>
                  <a:lnTo>
                    <a:pt x="84" y="107"/>
                  </a:lnTo>
                  <a:lnTo>
                    <a:pt x="83" y="103"/>
                  </a:lnTo>
                  <a:lnTo>
                    <a:pt x="83" y="91"/>
                  </a:lnTo>
                  <a:lnTo>
                    <a:pt x="83" y="75"/>
                  </a:lnTo>
                  <a:lnTo>
                    <a:pt x="86" y="56"/>
                  </a:lnTo>
                  <a:lnTo>
                    <a:pt x="92" y="40"/>
                  </a:lnTo>
                  <a:lnTo>
                    <a:pt x="103" y="27"/>
                  </a:lnTo>
                  <a:lnTo>
                    <a:pt x="121" y="19"/>
                  </a:lnTo>
                  <a:lnTo>
                    <a:pt x="146" y="23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5" name="Freeform 907"/>
            <p:cNvSpPr>
              <a:spLocks/>
            </p:cNvSpPr>
            <p:nvPr/>
          </p:nvSpPr>
          <p:spPr bwMode="auto">
            <a:xfrm>
              <a:off x="4553" y="3485"/>
              <a:ext cx="63" cy="16"/>
            </a:xfrm>
            <a:custGeom>
              <a:avLst/>
              <a:gdLst>
                <a:gd name="T0" fmla="*/ 0 w 629"/>
                <a:gd name="T1" fmla="*/ 0 h 182"/>
                <a:gd name="T2" fmla="*/ 1 w 629"/>
                <a:gd name="T3" fmla="*/ 0 h 182"/>
                <a:gd name="T4" fmla="*/ 1 w 629"/>
                <a:gd name="T5" fmla="*/ 0 h 182"/>
                <a:gd name="T6" fmla="*/ 0 w 629"/>
                <a:gd name="T7" fmla="*/ 0 h 182"/>
                <a:gd name="T8" fmla="*/ 0 w 629"/>
                <a:gd name="T9" fmla="*/ 0 h 18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29"/>
                <a:gd name="T16" fmla="*/ 0 h 182"/>
                <a:gd name="T17" fmla="*/ 629 w 629"/>
                <a:gd name="T18" fmla="*/ 182 h 182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29" h="182">
                  <a:moveTo>
                    <a:pt x="0" y="40"/>
                  </a:moveTo>
                  <a:lnTo>
                    <a:pt x="601" y="182"/>
                  </a:lnTo>
                  <a:lnTo>
                    <a:pt x="629" y="142"/>
                  </a:lnTo>
                  <a:lnTo>
                    <a:pt x="29" y="0"/>
                  </a:lnTo>
                  <a:lnTo>
                    <a:pt x="0" y="4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6" name="Freeform 908"/>
            <p:cNvSpPr>
              <a:spLocks/>
            </p:cNvSpPr>
            <p:nvPr/>
          </p:nvSpPr>
          <p:spPr bwMode="auto">
            <a:xfrm>
              <a:off x="4553" y="349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6327" name="Freeform 909"/>
            <p:cNvSpPr>
              <a:spLocks/>
            </p:cNvSpPr>
            <p:nvPr/>
          </p:nvSpPr>
          <p:spPr bwMode="auto">
            <a:xfrm>
              <a:off x="4553" y="3482"/>
              <a:ext cx="60" cy="14"/>
            </a:xfrm>
            <a:custGeom>
              <a:avLst/>
              <a:gdLst>
                <a:gd name="T0" fmla="*/ 0 w 606"/>
                <a:gd name="T1" fmla="*/ 0 h 170"/>
                <a:gd name="T2" fmla="*/ 1 w 606"/>
                <a:gd name="T3" fmla="*/ 0 h 170"/>
                <a:gd name="T4" fmla="*/ 1 w 606"/>
                <a:gd name="T5" fmla="*/ 0 h 170"/>
                <a:gd name="T6" fmla="*/ 0 w 606"/>
                <a:gd name="T7" fmla="*/ 0 h 170"/>
                <a:gd name="T8" fmla="*/ 0 w 606"/>
                <a:gd name="T9" fmla="*/ 0 h 17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06"/>
                <a:gd name="T16" fmla="*/ 0 h 170"/>
                <a:gd name="T17" fmla="*/ 606 w 606"/>
                <a:gd name="T18" fmla="*/ 170 h 170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06" h="170">
                  <a:moveTo>
                    <a:pt x="0" y="28"/>
                  </a:moveTo>
                  <a:lnTo>
                    <a:pt x="600" y="170"/>
                  </a:lnTo>
                  <a:lnTo>
                    <a:pt x="606" y="142"/>
                  </a:lnTo>
                  <a:lnTo>
                    <a:pt x="5" y="0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rgbClr val="F2E5B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6292" name="AutoShape 916"/>
          <p:cNvSpPr>
            <a:spLocks noChangeAspect="1" noChangeArrowheads="1" noTextEdit="1"/>
          </p:cNvSpPr>
          <p:nvPr/>
        </p:nvSpPr>
        <p:spPr bwMode="auto">
          <a:xfrm flipH="1">
            <a:off x="5227638" y="2174875"/>
            <a:ext cx="517525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3" name="Freeform 918"/>
          <p:cNvSpPr>
            <a:spLocks/>
          </p:cNvSpPr>
          <p:nvPr/>
        </p:nvSpPr>
        <p:spPr bwMode="auto">
          <a:xfrm flipH="1">
            <a:off x="5600700" y="2266950"/>
            <a:ext cx="74613" cy="88900"/>
          </a:xfrm>
          <a:custGeom>
            <a:avLst/>
            <a:gdLst>
              <a:gd name="T0" fmla="*/ 2147483647 w 188"/>
              <a:gd name="T1" fmla="*/ 0 h 168"/>
              <a:gd name="T2" fmla="*/ 2147483647 w 188"/>
              <a:gd name="T3" fmla="*/ 1037184017 h 168"/>
              <a:gd name="T4" fmla="*/ 2147483647 w 188"/>
              <a:gd name="T5" fmla="*/ 2147483647 h 168"/>
              <a:gd name="T6" fmla="*/ 2147483647 w 188"/>
              <a:gd name="T7" fmla="*/ 2147483647 h 168"/>
              <a:gd name="T8" fmla="*/ 2147483647 w 188"/>
              <a:gd name="T9" fmla="*/ 2147483647 h 168"/>
              <a:gd name="T10" fmla="*/ 2147483647 w 188"/>
              <a:gd name="T11" fmla="*/ 2147483647 h 168"/>
              <a:gd name="T12" fmla="*/ 2147483647 w 188"/>
              <a:gd name="T13" fmla="*/ 2147483647 h 168"/>
              <a:gd name="T14" fmla="*/ 2147483647 w 188"/>
              <a:gd name="T15" fmla="*/ 2147483647 h 168"/>
              <a:gd name="T16" fmla="*/ 2147483647 w 188"/>
              <a:gd name="T17" fmla="*/ 2147483647 h 168"/>
              <a:gd name="T18" fmla="*/ 2147483647 w 188"/>
              <a:gd name="T19" fmla="*/ 2147483647 h 168"/>
              <a:gd name="T20" fmla="*/ 1375235810 w 188"/>
              <a:gd name="T21" fmla="*/ 2147483647 h 168"/>
              <a:gd name="T22" fmla="*/ 312503451 w 188"/>
              <a:gd name="T23" fmla="*/ 2147483647 h 168"/>
              <a:gd name="T24" fmla="*/ 0 w 188"/>
              <a:gd name="T25" fmla="*/ 2147483647 h 168"/>
              <a:gd name="T26" fmla="*/ 312503451 w 188"/>
              <a:gd name="T27" fmla="*/ 2147483647 h 168"/>
              <a:gd name="T28" fmla="*/ 1375235810 w 188"/>
              <a:gd name="T29" fmla="*/ 2147483647 h 168"/>
              <a:gd name="T30" fmla="*/ 2147483647 w 188"/>
              <a:gd name="T31" fmla="*/ 1037184017 h 168"/>
              <a:gd name="T32" fmla="*/ 2147483647 w 188"/>
              <a:gd name="T33" fmla="*/ 0 h 168"/>
              <a:gd name="T34" fmla="*/ 2147483647 w 188"/>
              <a:gd name="T35" fmla="*/ 2147483647 h 168"/>
              <a:gd name="T36" fmla="*/ 2147483647 w 188"/>
              <a:gd name="T37" fmla="*/ 2147483647 h 168"/>
              <a:gd name="T38" fmla="*/ 2147483647 w 188"/>
              <a:gd name="T39" fmla="*/ 2147483647 h 168"/>
              <a:gd name="T40" fmla="*/ 2147483647 w 188"/>
              <a:gd name="T41" fmla="*/ 2147483647 h 168"/>
              <a:gd name="T42" fmla="*/ 2147483647 w 188"/>
              <a:gd name="T43" fmla="*/ 2147483647 h 168"/>
              <a:gd name="T44" fmla="*/ 2147483647 w 188"/>
              <a:gd name="T45" fmla="*/ 2147483647 h 168"/>
              <a:gd name="T46" fmla="*/ 2147483647 w 188"/>
              <a:gd name="T47" fmla="*/ 2147483647 h 168"/>
              <a:gd name="T48" fmla="*/ 2147483647 w 188"/>
              <a:gd name="T49" fmla="*/ 2147483647 h 168"/>
              <a:gd name="T50" fmla="*/ 2147483647 w 188"/>
              <a:gd name="T51" fmla="*/ 2147483647 h 168"/>
              <a:gd name="T52" fmla="*/ 2147483647 w 188"/>
              <a:gd name="T53" fmla="*/ 2147483647 h 168"/>
              <a:gd name="T54" fmla="*/ 2147483647 w 188"/>
              <a:gd name="T55" fmla="*/ 2147483647 h 168"/>
              <a:gd name="T56" fmla="*/ 2147483647 w 188"/>
              <a:gd name="T57" fmla="*/ 2147483647 h 168"/>
              <a:gd name="T58" fmla="*/ 2147483647 w 188"/>
              <a:gd name="T59" fmla="*/ 2147483647 h 168"/>
              <a:gd name="T60" fmla="*/ 2147483647 w 188"/>
              <a:gd name="T61" fmla="*/ 2147483647 h 168"/>
              <a:gd name="T62" fmla="*/ 2147483647 w 188"/>
              <a:gd name="T63" fmla="*/ 2147483647 h 168"/>
              <a:gd name="T64" fmla="*/ 2147483647 w 188"/>
              <a:gd name="T65" fmla="*/ 2147483647 h 168"/>
              <a:gd name="T66" fmla="*/ 2147483647 w 188"/>
              <a:gd name="T67" fmla="*/ 2147483647 h 168"/>
              <a:gd name="T68" fmla="*/ 2147483647 w 188"/>
              <a:gd name="T69" fmla="*/ 2147483647 h 168"/>
              <a:gd name="T70" fmla="*/ 2147483647 w 188"/>
              <a:gd name="T71" fmla="*/ 0 h 168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188"/>
              <a:gd name="T109" fmla="*/ 0 h 168"/>
              <a:gd name="T110" fmla="*/ 188 w 188"/>
              <a:gd name="T111" fmla="*/ 168 h 168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188" h="168">
                <a:moveTo>
                  <a:pt x="92" y="0"/>
                </a:moveTo>
                <a:lnTo>
                  <a:pt x="135" y="7"/>
                </a:lnTo>
                <a:lnTo>
                  <a:pt x="164" y="27"/>
                </a:lnTo>
                <a:lnTo>
                  <a:pt x="182" y="54"/>
                </a:lnTo>
                <a:lnTo>
                  <a:pt x="188" y="84"/>
                </a:lnTo>
                <a:lnTo>
                  <a:pt x="182" y="115"/>
                </a:lnTo>
                <a:lnTo>
                  <a:pt x="164" y="141"/>
                </a:lnTo>
                <a:lnTo>
                  <a:pt x="135" y="161"/>
                </a:lnTo>
                <a:lnTo>
                  <a:pt x="92" y="168"/>
                </a:lnTo>
                <a:lnTo>
                  <a:pt x="51" y="161"/>
                </a:lnTo>
                <a:lnTo>
                  <a:pt x="22" y="141"/>
                </a:lnTo>
                <a:lnTo>
                  <a:pt x="5" y="115"/>
                </a:lnTo>
                <a:lnTo>
                  <a:pt x="0" y="84"/>
                </a:lnTo>
                <a:lnTo>
                  <a:pt x="5" y="54"/>
                </a:lnTo>
                <a:lnTo>
                  <a:pt x="22" y="27"/>
                </a:lnTo>
                <a:lnTo>
                  <a:pt x="51" y="7"/>
                </a:lnTo>
                <a:lnTo>
                  <a:pt x="92" y="0"/>
                </a:lnTo>
                <a:lnTo>
                  <a:pt x="96" y="37"/>
                </a:lnTo>
                <a:lnTo>
                  <a:pt x="72" y="42"/>
                </a:lnTo>
                <a:lnTo>
                  <a:pt x="57" y="52"/>
                </a:lnTo>
                <a:lnTo>
                  <a:pt x="47" y="67"/>
                </a:lnTo>
                <a:lnTo>
                  <a:pt x="45" y="85"/>
                </a:lnTo>
                <a:lnTo>
                  <a:pt x="47" y="102"/>
                </a:lnTo>
                <a:lnTo>
                  <a:pt x="58" y="117"/>
                </a:lnTo>
                <a:lnTo>
                  <a:pt x="74" y="128"/>
                </a:lnTo>
                <a:lnTo>
                  <a:pt x="96" y="132"/>
                </a:lnTo>
                <a:lnTo>
                  <a:pt x="120" y="128"/>
                </a:lnTo>
                <a:lnTo>
                  <a:pt x="136" y="117"/>
                </a:lnTo>
                <a:lnTo>
                  <a:pt x="147" y="102"/>
                </a:lnTo>
                <a:lnTo>
                  <a:pt x="151" y="85"/>
                </a:lnTo>
                <a:lnTo>
                  <a:pt x="148" y="67"/>
                </a:lnTo>
                <a:lnTo>
                  <a:pt x="137" y="52"/>
                </a:lnTo>
                <a:lnTo>
                  <a:pt x="120" y="42"/>
                </a:lnTo>
                <a:lnTo>
                  <a:pt x="96" y="37"/>
                </a:lnTo>
                <a:lnTo>
                  <a:pt x="92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4" name="Freeform 919"/>
          <p:cNvSpPr>
            <a:spLocks/>
          </p:cNvSpPr>
          <p:nvPr/>
        </p:nvSpPr>
        <p:spPr bwMode="auto">
          <a:xfrm flipH="1">
            <a:off x="5294313" y="2266950"/>
            <a:ext cx="76200" cy="88900"/>
          </a:xfrm>
          <a:custGeom>
            <a:avLst/>
            <a:gdLst>
              <a:gd name="T0" fmla="*/ 2147483647 w 192"/>
              <a:gd name="T1" fmla="*/ 0 h 168"/>
              <a:gd name="T2" fmla="*/ 2147483647 w 192"/>
              <a:gd name="T3" fmla="*/ 1037184017 h 168"/>
              <a:gd name="T4" fmla="*/ 2147483647 w 192"/>
              <a:gd name="T5" fmla="*/ 2147483647 h 168"/>
              <a:gd name="T6" fmla="*/ 2147483647 w 192"/>
              <a:gd name="T7" fmla="*/ 2147483647 h 168"/>
              <a:gd name="T8" fmla="*/ 2147483647 w 192"/>
              <a:gd name="T9" fmla="*/ 2147483647 h 168"/>
              <a:gd name="T10" fmla="*/ 2147483647 w 192"/>
              <a:gd name="T11" fmla="*/ 2147483647 h 168"/>
              <a:gd name="T12" fmla="*/ 2147483647 w 192"/>
              <a:gd name="T13" fmla="*/ 2147483647 h 168"/>
              <a:gd name="T14" fmla="*/ 2147483647 w 192"/>
              <a:gd name="T15" fmla="*/ 2147483647 h 168"/>
              <a:gd name="T16" fmla="*/ 2147483647 w 192"/>
              <a:gd name="T17" fmla="*/ 2147483647 h 168"/>
              <a:gd name="T18" fmla="*/ 2147483647 w 192"/>
              <a:gd name="T19" fmla="*/ 2147483647 h 168"/>
              <a:gd name="T20" fmla="*/ 1500280289 w 192"/>
              <a:gd name="T21" fmla="*/ 2147483647 h 168"/>
              <a:gd name="T22" fmla="*/ 312499375 w 192"/>
              <a:gd name="T23" fmla="*/ 2147483647 h 168"/>
              <a:gd name="T24" fmla="*/ 0 w 192"/>
              <a:gd name="T25" fmla="*/ 2147483647 h 168"/>
              <a:gd name="T26" fmla="*/ 375030583 w 192"/>
              <a:gd name="T27" fmla="*/ 2147483647 h 168"/>
              <a:gd name="T28" fmla="*/ 1500280289 w 192"/>
              <a:gd name="T29" fmla="*/ 2147483647 h 168"/>
              <a:gd name="T30" fmla="*/ 2147483647 w 192"/>
              <a:gd name="T31" fmla="*/ 1037184017 h 168"/>
              <a:gd name="T32" fmla="*/ 2147483647 w 192"/>
              <a:gd name="T33" fmla="*/ 0 h 168"/>
              <a:gd name="T34" fmla="*/ 2147483647 w 192"/>
              <a:gd name="T35" fmla="*/ 0 h 168"/>
              <a:gd name="T36" fmla="*/ 2147483647 w 192"/>
              <a:gd name="T37" fmla="*/ 2147483647 h 168"/>
              <a:gd name="T38" fmla="*/ 2147483647 w 192"/>
              <a:gd name="T39" fmla="*/ 2147483647 h 168"/>
              <a:gd name="T40" fmla="*/ 2147483647 w 192"/>
              <a:gd name="T41" fmla="*/ 2147483647 h 168"/>
              <a:gd name="T42" fmla="*/ 2147483647 w 192"/>
              <a:gd name="T43" fmla="*/ 2147483647 h 168"/>
              <a:gd name="T44" fmla="*/ 2147483647 w 192"/>
              <a:gd name="T45" fmla="*/ 2147483647 h 168"/>
              <a:gd name="T46" fmla="*/ 2147483647 w 192"/>
              <a:gd name="T47" fmla="*/ 2147483647 h 168"/>
              <a:gd name="T48" fmla="*/ 2147483647 w 192"/>
              <a:gd name="T49" fmla="*/ 2147483647 h 168"/>
              <a:gd name="T50" fmla="*/ 2147483647 w 192"/>
              <a:gd name="T51" fmla="*/ 2147483647 h 168"/>
              <a:gd name="T52" fmla="*/ 2147483647 w 192"/>
              <a:gd name="T53" fmla="*/ 2147483647 h 168"/>
              <a:gd name="T54" fmla="*/ 2147483647 w 192"/>
              <a:gd name="T55" fmla="*/ 2147483647 h 168"/>
              <a:gd name="T56" fmla="*/ 2147483647 w 192"/>
              <a:gd name="T57" fmla="*/ 2147483647 h 168"/>
              <a:gd name="T58" fmla="*/ 2147483647 w 192"/>
              <a:gd name="T59" fmla="*/ 2147483647 h 168"/>
              <a:gd name="T60" fmla="*/ 2147483647 w 192"/>
              <a:gd name="T61" fmla="*/ 2147483647 h 168"/>
              <a:gd name="T62" fmla="*/ 2147483647 w 192"/>
              <a:gd name="T63" fmla="*/ 2147483647 h 168"/>
              <a:gd name="T64" fmla="*/ 2147483647 w 192"/>
              <a:gd name="T65" fmla="*/ 2147483647 h 168"/>
              <a:gd name="T66" fmla="*/ 2147483647 w 192"/>
              <a:gd name="T67" fmla="*/ 2147483647 h 168"/>
              <a:gd name="T68" fmla="*/ 2147483647 w 192"/>
              <a:gd name="T69" fmla="*/ 2147483647 h 168"/>
              <a:gd name="T70" fmla="*/ 2147483647 w 192"/>
              <a:gd name="T71" fmla="*/ 2147483647 h 168"/>
              <a:gd name="T72" fmla="*/ 2147483647 w 192"/>
              <a:gd name="T73" fmla="*/ 0 h 168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w 192"/>
              <a:gd name="T112" fmla="*/ 0 h 168"/>
              <a:gd name="T113" fmla="*/ 192 w 192"/>
              <a:gd name="T114" fmla="*/ 168 h 168"/>
            </a:gdLst>
            <a:ahLst/>
            <a:cxnLst>
              <a:cxn ang="T74">
                <a:pos x="T0" y="T1"/>
              </a:cxn>
              <a:cxn ang="T75">
                <a:pos x="T2" y="T3"/>
              </a:cxn>
              <a:cxn ang="T76">
                <a:pos x="T4" y="T5"/>
              </a:cxn>
              <a:cxn ang="T77">
                <a:pos x="T6" y="T7"/>
              </a:cxn>
              <a:cxn ang="T78">
                <a:pos x="T8" y="T9"/>
              </a:cxn>
              <a:cxn ang="T79">
                <a:pos x="T10" y="T11"/>
              </a:cxn>
              <a:cxn ang="T80">
                <a:pos x="T12" y="T13"/>
              </a:cxn>
              <a:cxn ang="T81">
                <a:pos x="T14" y="T15"/>
              </a:cxn>
              <a:cxn ang="T82">
                <a:pos x="T16" y="T17"/>
              </a:cxn>
              <a:cxn ang="T83">
                <a:pos x="T18" y="T19"/>
              </a:cxn>
              <a:cxn ang="T84">
                <a:pos x="T20" y="T21"/>
              </a:cxn>
              <a:cxn ang="T85">
                <a:pos x="T22" y="T23"/>
              </a:cxn>
              <a:cxn ang="T86">
                <a:pos x="T24" y="T25"/>
              </a:cxn>
              <a:cxn ang="T87">
                <a:pos x="T26" y="T27"/>
              </a:cxn>
              <a:cxn ang="T88">
                <a:pos x="T28" y="T29"/>
              </a:cxn>
              <a:cxn ang="T89">
                <a:pos x="T30" y="T31"/>
              </a:cxn>
              <a:cxn ang="T90">
                <a:pos x="T32" y="T33"/>
              </a:cxn>
              <a:cxn ang="T91">
                <a:pos x="T34" y="T35"/>
              </a:cxn>
              <a:cxn ang="T92">
                <a:pos x="T36" y="T37"/>
              </a:cxn>
              <a:cxn ang="T93">
                <a:pos x="T38" y="T39"/>
              </a:cxn>
              <a:cxn ang="T94">
                <a:pos x="T40" y="T41"/>
              </a:cxn>
              <a:cxn ang="T95">
                <a:pos x="T42" y="T43"/>
              </a:cxn>
              <a:cxn ang="T96">
                <a:pos x="T44" y="T45"/>
              </a:cxn>
              <a:cxn ang="T97">
                <a:pos x="T46" y="T47"/>
              </a:cxn>
              <a:cxn ang="T98">
                <a:pos x="T48" y="T49"/>
              </a:cxn>
              <a:cxn ang="T99">
                <a:pos x="T50" y="T51"/>
              </a:cxn>
              <a:cxn ang="T100">
                <a:pos x="T52" y="T53"/>
              </a:cxn>
              <a:cxn ang="T101">
                <a:pos x="T54" y="T55"/>
              </a:cxn>
              <a:cxn ang="T102">
                <a:pos x="T56" y="T57"/>
              </a:cxn>
              <a:cxn ang="T103">
                <a:pos x="T58" y="T59"/>
              </a:cxn>
              <a:cxn ang="T104">
                <a:pos x="T60" y="T61"/>
              </a:cxn>
              <a:cxn ang="T105">
                <a:pos x="T62" y="T63"/>
              </a:cxn>
              <a:cxn ang="T106">
                <a:pos x="T64" y="T65"/>
              </a:cxn>
              <a:cxn ang="T107">
                <a:pos x="T66" y="T67"/>
              </a:cxn>
              <a:cxn ang="T108">
                <a:pos x="T68" y="T69"/>
              </a:cxn>
              <a:cxn ang="T109">
                <a:pos x="T70" y="T71"/>
              </a:cxn>
              <a:cxn ang="T110">
                <a:pos x="T72" y="T73"/>
              </a:cxn>
            </a:cxnLst>
            <a:rect l="T111" t="T112" r="T113" b="T114"/>
            <a:pathLst>
              <a:path w="192" h="168">
                <a:moveTo>
                  <a:pt x="95" y="0"/>
                </a:moveTo>
                <a:lnTo>
                  <a:pt x="138" y="7"/>
                </a:lnTo>
                <a:lnTo>
                  <a:pt x="168" y="27"/>
                </a:lnTo>
                <a:lnTo>
                  <a:pt x="185" y="54"/>
                </a:lnTo>
                <a:lnTo>
                  <a:pt x="192" y="84"/>
                </a:lnTo>
                <a:lnTo>
                  <a:pt x="187" y="115"/>
                </a:lnTo>
                <a:lnTo>
                  <a:pt x="168" y="141"/>
                </a:lnTo>
                <a:lnTo>
                  <a:pt x="138" y="161"/>
                </a:lnTo>
                <a:lnTo>
                  <a:pt x="95" y="168"/>
                </a:lnTo>
                <a:lnTo>
                  <a:pt x="53" y="161"/>
                </a:lnTo>
                <a:lnTo>
                  <a:pt x="24" y="141"/>
                </a:lnTo>
                <a:lnTo>
                  <a:pt x="5" y="115"/>
                </a:lnTo>
                <a:lnTo>
                  <a:pt x="0" y="84"/>
                </a:lnTo>
                <a:lnTo>
                  <a:pt x="6" y="54"/>
                </a:lnTo>
                <a:lnTo>
                  <a:pt x="24" y="27"/>
                </a:lnTo>
                <a:lnTo>
                  <a:pt x="54" y="7"/>
                </a:lnTo>
                <a:lnTo>
                  <a:pt x="95" y="0"/>
                </a:lnTo>
                <a:lnTo>
                  <a:pt x="95" y="37"/>
                </a:lnTo>
                <a:lnTo>
                  <a:pt x="71" y="42"/>
                </a:lnTo>
                <a:lnTo>
                  <a:pt x="56" y="52"/>
                </a:lnTo>
                <a:lnTo>
                  <a:pt x="46" y="67"/>
                </a:lnTo>
                <a:lnTo>
                  <a:pt x="44" y="85"/>
                </a:lnTo>
                <a:lnTo>
                  <a:pt x="46" y="102"/>
                </a:lnTo>
                <a:lnTo>
                  <a:pt x="57" y="117"/>
                </a:lnTo>
                <a:lnTo>
                  <a:pt x="73" y="128"/>
                </a:lnTo>
                <a:lnTo>
                  <a:pt x="95" y="132"/>
                </a:lnTo>
                <a:lnTo>
                  <a:pt x="119" y="128"/>
                </a:lnTo>
                <a:lnTo>
                  <a:pt x="135" y="117"/>
                </a:lnTo>
                <a:lnTo>
                  <a:pt x="146" y="102"/>
                </a:lnTo>
                <a:lnTo>
                  <a:pt x="150" y="85"/>
                </a:lnTo>
                <a:lnTo>
                  <a:pt x="147" y="67"/>
                </a:lnTo>
                <a:lnTo>
                  <a:pt x="136" y="52"/>
                </a:lnTo>
                <a:lnTo>
                  <a:pt x="119" y="42"/>
                </a:lnTo>
                <a:lnTo>
                  <a:pt x="95" y="37"/>
                </a:lnTo>
                <a:lnTo>
                  <a:pt x="9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5" name="Freeform 920"/>
          <p:cNvSpPr>
            <a:spLocks/>
          </p:cNvSpPr>
          <p:nvPr/>
        </p:nvSpPr>
        <p:spPr bwMode="auto">
          <a:xfrm flipH="1">
            <a:off x="5432425" y="2251075"/>
            <a:ext cx="128588" cy="77788"/>
          </a:xfrm>
          <a:custGeom>
            <a:avLst/>
            <a:gdLst>
              <a:gd name="T0" fmla="*/ 2147483647 w 325"/>
              <a:gd name="T1" fmla="*/ 0 h 148"/>
              <a:gd name="T2" fmla="*/ 2147483647 w 325"/>
              <a:gd name="T3" fmla="*/ 0 h 148"/>
              <a:gd name="T4" fmla="*/ 2147483647 w 325"/>
              <a:gd name="T5" fmla="*/ 0 h 148"/>
              <a:gd name="T6" fmla="*/ 2147483647 w 325"/>
              <a:gd name="T7" fmla="*/ 0 h 148"/>
              <a:gd name="T8" fmla="*/ 2147483647 w 325"/>
              <a:gd name="T9" fmla="*/ 290338466 h 148"/>
              <a:gd name="T10" fmla="*/ 2147483647 w 325"/>
              <a:gd name="T11" fmla="*/ 290338466 h 148"/>
              <a:gd name="T12" fmla="*/ 2147483647 w 325"/>
              <a:gd name="T13" fmla="*/ 290338466 h 148"/>
              <a:gd name="T14" fmla="*/ 2147483647 w 325"/>
              <a:gd name="T15" fmla="*/ 290338466 h 148"/>
              <a:gd name="T16" fmla="*/ 2147483647 w 325"/>
              <a:gd name="T17" fmla="*/ 290338466 h 148"/>
              <a:gd name="T18" fmla="*/ 2147483647 w 325"/>
              <a:gd name="T19" fmla="*/ 290338466 h 148"/>
              <a:gd name="T20" fmla="*/ 2147483647 w 325"/>
              <a:gd name="T21" fmla="*/ 290338466 h 148"/>
              <a:gd name="T22" fmla="*/ 2147483647 w 325"/>
              <a:gd name="T23" fmla="*/ 290338466 h 148"/>
              <a:gd name="T24" fmla="*/ 2147483647 w 325"/>
              <a:gd name="T25" fmla="*/ 290338466 h 148"/>
              <a:gd name="T26" fmla="*/ 2147483647 w 325"/>
              <a:gd name="T27" fmla="*/ 290338466 h 148"/>
              <a:gd name="T28" fmla="*/ 2147483647 w 325"/>
              <a:gd name="T29" fmla="*/ 290338466 h 148"/>
              <a:gd name="T30" fmla="*/ 2147483647 w 325"/>
              <a:gd name="T31" fmla="*/ 290338466 h 148"/>
              <a:gd name="T32" fmla="*/ 2147483647 w 325"/>
              <a:gd name="T33" fmla="*/ 290338466 h 148"/>
              <a:gd name="T34" fmla="*/ 2147483647 w 325"/>
              <a:gd name="T35" fmla="*/ 1597275533 h 148"/>
              <a:gd name="T36" fmla="*/ 2147483647 w 325"/>
              <a:gd name="T37" fmla="*/ 2147483647 h 148"/>
              <a:gd name="T38" fmla="*/ 2147483647 w 325"/>
              <a:gd name="T39" fmla="*/ 2147483647 h 148"/>
              <a:gd name="T40" fmla="*/ 2147483647 w 325"/>
              <a:gd name="T41" fmla="*/ 2147483647 h 148"/>
              <a:gd name="T42" fmla="*/ 2147483647 w 325"/>
              <a:gd name="T43" fmla="*/ 2147483647 h 148"/>
              <a:gd name="T44" fmla="*/ 2147483647 w 325"/>
              <a:gd name="T45" fmla="*/ 2147483647 h 148"/>
              <a:gd name="T46" fmla="*/ 2147483647 w 325"/>
              <a:gd name="T47" fmla="*/ 2147483647 h 148"/>
              <a:gd name="T48" fmla="*/ 2147483647 w 325"/>
              <a:gd name="T49" fmla="*/ 2147483647 h 148"/>
              <a:gd name="T50" fmla="*/ 2147483647 w 325"/>
              <a:gd name="T51" fmla="*/ 2147483647 h 148"/>
              <a:gd name="T52" fmla="*/ 2147483647 w 325"/>
              <a:gd name="T53" fmla="*/ 2147483647 h 148"/>
              <a:gd name="T54" fmla="*/ 2147483647 w 325"/>
              <a:gd name="T55" fmla="*/ 2147483647 h 148"/>
              <a:gd name="T56" fmla="*/ 1238725722 w 325"/>
              <a:gd name="T57" fmla="*/ 2147483647 h 148"/>
              <a:gd name="T58" fmla="*/ 1176734459 w 325"/>
              <a:gd name="T59" fmla="*/ 2147483647 h 148"/>
              <a:gd name="T60" fmla="*/ 929083560 w 325"/>
              <a:gd name="T61" fmla="*/ 2147483647 h 148"/>
              <a:gd name="T62" fmla="*/ 557450334 w 325"/>
              <a:gd name="T63" fmla="*/ 2147483647 h 148"/>
              <a:gd name="T64" fmla="*/ 0 w 325"/>
              <a:gd name="T65" fmla="*/ 2147483647 h 148"/>
              <a:gd name="T66" fmla="*/ 2147483647 w 325"/>
              <a:gd name="T67" fmla="*/ 0 h 148"/>
              <a:gd name="T68" fmla="*/ 2147483647 w 325"/>
              <a:gd name="T69" fmla="*/ 0 h 148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325"/>
              <a:gd name="T106" fmla="*/ 0 h 148"/>
              <a:gd name="T107" fmla="*/ 325 w 325"/>
              <a:gd name="T108" fmla="*/ 148 h 148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325" h="148">
                <a:moveTo>
                  <a:pt x="45" y="0"/>
                </a:moveTo>
                <a:lnTo>
                  <a:pt x="58" y="0"/>
                </a:lnTo>
                <a:lnTo>
                  <a:pt x="73" y="0"/>
                </a:lnTo>
                <a:lnTo>
                  <a:pt x="88" y="0"/>
                </a:lnTo>
                <a:lnTo>
                  <a:pt x="102" y="2"/>
                </a:lnTo>
                <a:lnTo>
                  <a:pt x="117" y="2"/>
                </a:lnTo>
                <a:lnTo>
                  <a:pt x="131" y="2"/>
                </a:lnTo>
                <a:lnTo>
                  <a:pt x="147" y="2"/>
                </a:lnTo>
                <a:lnTo>
                  <a:pt x="163" y="2"/>
                </a:lnTo>
                <a:lnTo>
                  <a:pt x="179" y="2"/>
                </a:lnTo>
                <a:lnTo>
                  <a:pt x="196" y="2"/>
                </a:lnTo>
                <a:lnTo>
                  <a:pt x="212" y="2"/>
                </a:lnTo>
                <a:lnTo>
                  <a:pt x="229" y="2"/>
                </a:lnTo>
                <a:lnTo>
                  <a:pt x="247" y="2"/>
                </a:lnTo>
                <a:lnTo>
                  <a:pt x="265" y="2"/>
                </a:lnTo>
                <a:lnTo>
                  <a:pt x="282" y="2"/>
                </a:lnTo>
                <a:lnTo>
                  <a:pt x="301" y="2"/>
                </a:lnTo>
                <a:lnTo>
                  <a:pt x="310" y="11"/>
                </a:lnTo>
                <a:lnTo>
                  <a:pt x="225" y="17"/>
                </a:lnTo>
                <a:lnTo>
                  <a:pt x="316" y="24"/>
                </a:lnTo>
                <a:lnTo>
                  <a:pt x="325" y="47"/>
                </a:lnTo>
                <a:lnTo>
                  <a:pt x="325" y="65"/>
                </a:lnTo>
                <a:lnTo>
                  <a:pt x="318" y="80"/>
                </a:lnTo>
                <a:lnTo>
                  <a:pt x="308" y="94"/>
                </a:lnTo>
                <a:lnTo>
                  <a:pt x="296" y="106"/>
                </a:lnTo>
                <a:lnTo>
                  <a:pt x="284" y="118"/>
                </a:lnTo>
                <a:lnTo>
                  <a:pt x="276" y="132"/>
                </a:lnTo>
                <a:lnTo>
                  <a:pt x="272" y="148"/>
                </a:lnTo>
                <a:lnTo>
                  <a:pt x="20" y="144"/>
                </a:lnTo>
                <a:lnTo>
                  <a:pt x="19" y="125"/>
                </a:lnTo>
                <a:lnTo>
                  <a:pt x="15" y="104"/>
                </a:lnTo>
                <a:lnTo>
                  <a:pt x="9" y="82"/>
                </a:lnTo>
                <a:lnTo>
                  <a:pt x="0" y="57"/>
                </a:lnTo>
                <a:lnTo>
                  <a:pt x="45" y="0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  <p:sp>
        <p:nvSpPr>
          <p:cNvPr id="6296" name="Freeform 921"/>
          <p:cNvSpPr>
            <a:spLocks/>
          </p:cNvSpPr>
          <p:nvPr/>
        </p:nvSpPr>
        <p:spPr bwMode="auto">
          <a:xfrm flipH="1">
            <a:off x="5227638" y="2195513"/>
            <a:ext cx="517525" cy="133350"/>
          </a:xfrm>
          <a:custGeom>
            <a:avLst/>
            <a:gdLst>
              <a:gd name="T0" fmla="*/ 2147483647 w 1303"/>
              <a:gd name="T1" fmla="*/ 2147483647 h 253"/>
              <a:gd name="T2" fmla="*/ 2147483647 w 1303"/>
              <a:gd name="T3" fmla="*/ 2147483647 h 253"/>
              <a:gd name="T4" fmla="*/ 2147483647 w 1303"/>
              <a:gd name="T5" fmla="*/ 2147483647 h 253"/>
              <a:gd name="T6" fmla="*/ 2147483647 w 1303"/>
              <a:gd name="T7" fmla="*/ 2147483647 h 253"/>
              <a:gd name="T8" fmla="*/ 2147483647 w 1303"/>
              <a:gd name="T9" fmla="*/ 2147483647 h 253"/>
              <a:gd name="T10" fmla="*/ 2147483647 w 1303"/>
              <a:gd name="T11" fmla="*/ 2147483647 h 253"/>
              <a:gd name="T12" fmla="*/ 2147483647 w 1303"/>
              <a:gd name="T13" fmla="*/ 2147483647 h 253"/>
              <a:gd name="T14" fmla="*/ 2147483647 w 1303"/>
              <a:gd name="T15" fmla="*/ 2147483647 h 253"/>
              <a:gd name="T16" fmla="*/ 2147483647 w 1303"/>
              <a:gd name="T17" fmla="*/ 2147483647 h 253"/>
              <a:gd name="T18" fmla="*/ 2147483647 w 1303"/>
              <a:gd name="T19" fmla="*/ 2147483647 h 253"/>
              <a:gd name="T20" fmla="*/ 2147483647 w 1303"/>
              <a:gd name="T21" fmla="*/ 2147483647 h 253"/>
              <a:gd name="T22" fmla="*/ 2147483647 w 1303"/>
              <a:gd name="T23" fmla="*/ 2147483647 h 253"/>
              <a:gd name="T24" fmla="*/ 2147483647 w 1303"/>
              <a:gd name="T25" fmla="*/ 2147483647 h 253"/>
              <a:gd name="T26" fmla="*/ 2147483647 w 1303"/>
              <a:gd name="T27" fmla="*/ 2147483647 h 253"/>
              <a:gd name="T28" fmla="*/ 2147483647 w 1303"/>
              <a:gd name="T29" fmla="*/ 2147483647 h 253"/>
              <a:gd name="T30" fmla="*/ 2147483647 w 1303"/>
              <a:gd name="T31" fmla="*/ 2147483647 h 253"/>
              <a:gd name="T32" fmla="*/ 2147483647 w 1303"/>
              <a:gd name="T33" fmla="*/ 2147483647 h 253"/>
              <a:gd name="T34" fmla="*/ 2147483647 w 1303"/>
              <a:gd name="T35" fmla="*/ 2147483647 h 253"/>
              <a:gd name="T36" fmla="*/ 2147483647 w 1303"/>
              <a:gd name="T37" fmla="*/ 2147483647 h 253"/>
              <a:gd name="T38" fmla="*/ 2147483647 w 1303"/>
              <a:gd name="T39" fmla="*/ 439214868 h 253"/>
              <a:gd name="T40" fmla="*/ 2147483647 w 1303"/>
              <a:gd name="T41" fmla="*/ 585620088 h 253"/>
              <a:gd name="T42" fmla="*/ 2147483647 w 1303"/>
              <a:gd name="T43" fmla="*/ 2147483647 h 253"/>
              <a:gd name="T44" fmla="*/ 2147483647 w 1303"/>
              <a:gd name="T45" fmla="*/ 2147483647 h 253"/>
              <a:gd name="T46" fmla="*/ 2147483647 w 1303"/>
              <a:gd name="T47" fmla="*/ 2147483647 h 253"/>
              <a:gd name="T48" fmla="*/ 2147483647 w 1303"/>
              <a:gd name="T49" fmla="*/ 2147483647 h 253"/>
              <a:gd name="T50" fmla="*/ 2147483647 w 1303"/>
              <a:gd name="T51" fmla="*/ 2147483647 h 253"/>
              <a:gd name="T52" fmla="*/ 2147483647 w 1303"/>
              <a:gd name="T53" fmla="*/ 2147483647 h 253"/>
              <a:gd name="T54" fmla="*/ 2147483647 w 1303"/>
              <a:gd name="T55" fmla="*/ 2147483647 h 253"/>
              <a:gd name="T56" fmla="*/ 2147483647 w 1303"/>
              <a:gd name="T57" fmla="*/ 2147483647 h 253"/>
              <a:gd name="T58" fmla="*/ 2147483647 w 1303"/>
              <a:gd name="T59" fmla="*/ 2147483647 h 253"/>
              <a:gd name="T60" fmla="*/ 2147483647 w 1303"/>
              <a:gd name="T61" fmla="*/ 2147483647 h 253"/>
              <a:gd name="T62" fmla="*/ 2147483647 w 1303"/>
              <a:gd name="T63" fmla="*/ 2147483647 h 253"/>
              <a:gd name="T64" fmla="*/ 1816982330 w 1303"/>
              <a:gd name="T65" fmla="*/ 2147483647 h 253"/>
              <a:gd name="T66" fmla="*/ 2147483647 w 1303"/>
              <a:gd name="T67" fmla="*/ 2147483647 h 253"/>
              <a:gd name="T68" fmla="*/ 2147483647 w 1303"/>
              <a:gd name="T69" fmla="*/ 2147483647 h 253"/>
              <a:gd name="T70" fmla="*/ 877256974 w 1303"/>
              <a:gd name="T71" fmla="*/ 2147483647 h 253"/>
              <a:gd name="T72" fmla="*/ 250667191 w 1303"/>
              <a:gd name="T73" fmla="*/ 2147483647 h 253"/>
              <a:gd name="T74" fmla="*/ 2147483647 w 1303"/>
              <a:gd name="T75" fmla="*/ 2147483647 h 253"/>
              <a:gd name="T76" fmla="*/ 2147483647 w 1303"/>
              <a:gd name="T77" fmla="*/ 2147483647 h 253"/>
              <a:gd name="T78" fmla="*/ 2147483647 w 1303"/>
              <a:gd name="T79" fmla="*/ 2147483647 h 253"/>
              <a:gd name="T80" fmla="*/ 2147483647 w 1303"/>
              <a:gd name="T81" fmla="*/ 2147483647 h 253"/>
              <a:gd name="T82" fmla="*/ 2147483647 w 1303"/>
              <a:gd name="T83" fmla="*/ 2147483647 h 253"/>
              <a:gd name="T84" fmla="*/ 2147483647 w 1303"/>
              <a:gd name="T85" fmla="*/ 2147483647 h 253"/>
              <a:gd name="T86" fmla="*/ 2147483647 w 1303"/>
              <a:gd name="T87" fmla="*/ 2147483647 h 253"/>
              <a:gd name="T88" fmla="*/ 2147483647 w 1303"/>
              <a:gd name="T89" fmla="*/ 2147483647 h 253"/>
              <a:gd name="T90" fmla="*/ 2147483647 w 1303"/>
              <a:gd name="T91" fmla="*/ 2147483647 h 253"/>
              <a:gd name="T92" fmla="*/ 2147483647 w 1303"/>
              <a:gd name="T93" fmla="*/ 2147483647 h 253"/>
              <a:gd name="T94" fmla="*/ 2147483647 w 1303"/>
              <a:gd name="T95" fmla="*/ 2147483647 h 253"/>
              <a:gd name="T96" fmla="*/ 2147483647 w 1303"/>
              <a:gd name="T97" fmla="*/ 2147483647 h 253"/>
              <a:gd name="T98" fmla="*/ 2147483647 w 1303"/>
              <a:gd name="T99" fmla="*/ 2147483647 h 253"/>
              <a:gd name="T100" fmla="*/ 2147483647 w 1303"/>
              <a:gd name="T101" fmla="*/ 2147483647 h 253"/>
              <a:gd name="T102" fmla="*/ 2147483647 w 1303"/>
              <a:gd name="T103" fmla="*/ 2147483647 h 253"/>
              <a:gd name="T104" fmla="*/ 2147483647 w 1303"/>
              <a:gd name="T105" fmla="*/ 2147483647 h 253"/>
              <a:gd name="T106" fmla="*/ 2147483647 w 1303"/>
              <a:gd name="T107" fmla="*/ 2147483647 h 253"/>
              <a:gd name="T108" fmla="*/ 2147483647 w 1303"/>
              <a:gd name="T109" fmla="*/ 2147483647 h 253"/>
              <a:gd name="T110" fmla="*/ 2147483647 w 1303"/>
              <a:gd name="T111" fmla="*/ 2147483647 h 253"/>
              <a:gd name="T112" fmla="*/ 2147483647 w 1303"/>
              <a:gd name="T113" fmla="*/ 2147483647 h 253"/>
              <a:gd name="T114" fmla="*/ 2147483647 w 1303"/>
              <a:gd name="T115" fmla="*/ 2147483647 h 253"/>
              <a:gd name="T116" fmla="*/ 2147483647 w 1303"/>
              <a:gd name="T117" fmla="*/ 2147483647 h 253"/>
              <a:gd name="T118" fmla="*/ 2147483647 w 1303"/>
              <a:gd name="T119" fmla="*/ 2147483647 h 253"/>
              <a:gd name="T120" fmla="*/ 2147483647 w 1303"/>
              <a:gd name="T121" fmla="*/ 2147483647 h 253"/>
              <a:gd name="T122" fmla="*/ 2147483647 w 1303"/>
              <a:gd name="T123" fmla="*/ 2147483647 h 253"/>
              <a:gd name="T124" fmla="*/ 2147483647 w 1303"/>
              <a:gd name="T125" fmla="*/ 2147483647 h 253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  <a:gd name="T189" fmla="*/ 0 w 1303"/>
              <a:gd name="T190" fmla="*/ 0 h 253"/>
              <a:gd name="T191" fmla="*/ 1303 w 1303"/>
              <a:gd name="T192" fmla="*/ 253 h 253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T189" t="T190" r="T191" b="T192"/>
            <a:pathLst>
              <a:path w="1303" h="253">
                <a:moveTo>
                  <a:pt x="805" y="184"/>
                </a:moveTo>
                <a:lnTo>
                  <a:pt x="799" y="192"/>
                </a:lnTo>
                <a:lnTo>
                  <a:pt x="791" y="200"/>
                </a:lnTo>
                <a:lnTo>
                  <a:pt x="785" y="208"/>
                </a:lnTo>
                <a:lnTo>
                  <a:pt x="777" y="216"/>
                </a:lnTo>
                <a:lnTo>
                  <a:pt x="770" y="224"/>
                </a:lnTo>
                <a:lnTo>
                  <a:pt x="765" y="233"/>
                </a:lnTo>
                <a:lnTo>
                  <a:pt x="761" y="243"/>
                </a:lnTo>
                <a:lnTo>
                  <a:pt x="760" y="253"/>
                </a:lnTo>
                <a:lnTo>
                  <a:pt x="909" y="252"/>
                </a:lnTo>
                <a:lnTo>
                  <a:pt x="912" y="219"/>
                </a:lnTo>
                <a:lnTo>
                  <a:pt x="921" y="191"/>
                </a:lnTo>
                <a:lnTo>
                  <a:pt x="935" y="167"/>
                </a:lnTo>
                <a:lnTo>
                  <a:pt x="952" y="147"/>
                </a:lnTo>
                <a:lnTo>
                  <a:pt x="972" y="132"/>
                </a:lnTo>
                <a:lnTo>
                  <a:pt x="994" y="122"/>
                </a:lnTo>
                <a:lnTo>
                  <a:pt x="1019" y="115"/>
                </a:lnTo>
                <a:lnTo>
                  <a:pt x="1045" y="112"/>
                </a:lnTo>
                <a:lnTo>
                  <a:pt x="1068" y="115"/>
                </a:lnTo>
                <a:lnTo>
                  <a:pt x="1094" y="120"/>
                </a:lnTo>
                <a:lnTo>
                  <a:pt x="1116" y="130"/>
                </a:lnTo>
                <a:lnTo>
                  <a:pt x="1136" y="144"/>
                </a:lnTo>
                <a:lnTo>
                  <a:pt x="1153" y="162"/>
                </a:lnTo>
                <a:lnTo>
                  <a:pt x="1167" y="183"/>
                </a:lnTo>
                <a:lnTo>
                  <a:pt x="1176" y="208"/>
                </a:lnTo>
                <a:lnTo>
                  <a:pt x="1178" y="237"/>
                </a:lnTo>
                <a:lnTo>
                  <a:pt x="1291" y="224"/>
                </a:lnTo>
                <a:lnTo>
                  <a:pt x="1284" y="212"/>
                </a:lnTo>
                <a:lnTo>
                  <a:pt x="1290" y="206"/>
                </a:lnTo>
                <a:lnTo>
                  <a:pt x="1298" y="202"/>
                </a:lnTo>
                <a:lnTo>
                  <a:pt x="1302" y="196"/>
                </a:lnTo>
                <a:lnTo>
                  <a:pt x="1288" y="178"/>
                </a:lnTo>
                <a:lnTo>
                  <a:pt x="1282" y="166"/>
                </a:lnTo>
                <a:lnTo>
                  <a:pt x="1280" y="155"/>
                </a:lnTo>
                <a:lnTo>
                  <a:pt x="1284" y="147"/>
                </a:lnTo>
                <a:lnTo>
                  <a:pt x="1290" y="139"/>
                </a:lnTo>
                <a:lnTo>
                  <a:pt x="1296" y="131"/>
                </a:lnTo>
                <a:lnTo>
                  <a:pt x="1300" y="120"/>
                </a:lnTo>
                <a:lnTo>
                  <a:pt x="1303" y="108"/>
                </a:lnTo>
                <a:lnTo>
                  <a:pt x="1282" y="108"/>
                </a:lnTo>
                <a:lnTo>
                  <a:pt x="1262" y="107"/>
                </a:lnTo>
                <a:lnTo>
                  <a:pt x="1242" y="107"/>
                </a:lnTo>
                <a:lnTo>
                  <a:pt x="1222" y="105"/>
                </a:lnTo>
                <a:lnTo>
                  <a:pt x="1204" y="103"/>
                </a:lnTo>
                <a:lnTo>
                  <a:pt x="1184" y="101"/>
                </a:lnTo>
                <a:lnTo>
                  <a:pt x="1165" y="98"/>
                </a:lnTo>
                <a:lnTo>
                  <a:pt x="1147" y="95"/>
                </a:lnTo>
                <a:lnTo>
                  <a:pt x="1128" y="92"/>
                </a:lnTo>
                <a:lnTo>
                  <a:pt x="1110" y="88"/>
                </a:lnTo>
                <a:lnTo>
                  <a:pt x="1091" y="82"/>
                </a:lnTo>
                <a:lnTo>
                  <a:pt x="1074" y="78"/>
                </a:lnTo>
                <a:lnTo>
                  <a:pt x="1055" y="72"/>
                </a:lnTo>
                <a:lnTo>
                  <a:pt x="1037" y="65"/>
                </a:lnTo>
                <a:lnTo>
                  <a:pt x="1018" y="58"/>
                </a:lnTo>
                <a:lnTo>
                  <a:pt x="1000" y="50"/>
                </a:lnTo>
                <a:lnTo>
                  <a:pt x="961" y="35"/>
                </a:lnTo>
                <a:lnTo>
                  <a:pt x="921" y="22"/>
                </a:lnTo>
                <a:lnTo>
                  <a:pt x="882" y="13"/>
                </a:lnTo>
                <a:lnTo>
                  <a:pt x="841" y="6"/>
                </a:lnTo>
                <a:lnTo>
                  <a:pt x="798" y="3"/>
                </a:lnTo>
                <a:lnTo>
                  <a:pt x="757" y="0"/>
                </a:lnTo>
                <a:lnTo>
                  <a:pt x="715" y="1"/>
                </a:lnTo>
                <a:lnTo>
                  <a:pt x="674" y="4"/>
                </a:lnTo>
                <a:lnTo>
                  <a:pt x="631" y="10"/>
                </a:lnTo>
                <a:lnTo>
                  <a:pt x="589" y="16"/>
                </a:lnTo>
                <a:lnTo>
                  <a:pt x="548" y="25"/>
                </a:lnTo>
                <a:lnTo>
                  <a:pt x="508" y="35"/>
                </a:lnTo>
                <a:lnTo>
                  <a:pt x="468" y="48"/>
                </a:lnTo>
                <a:lnTo>
                  <a:pt x="428" y="62"/>
                </a:lnTo>
                <a:lnTo>
                  <a:pt x="391" y="77"/>
                </a:lnTo>
                <a:lnTo>
                  <a:pt x="354" y="93"/>
                </a:lnTo>
                <a:lnTo>
                  <a:pt x="382" y="97"/>
                </a:lnTo>
                <a:lnTo>
                  <a:pt x="393" y="93"/>
                </a:lnTo>
                <a:lnTo>
                  <a:pt x="407" y="87"/>
                </a:lnTo>
                <a:lnTo>
                  <a:pt x="426" y="80"/>
                </a:lnTo>
                <a:lnTo>
                  <a:pt x="447" y="72"/>
                </a:lnTo>
                <a:lnTo>
                  <a:pt x="471" y="64"/>
                </a:lnTo>
                <a:lnTo>
                  <a:pt x="499" y="53"/>
                </a:lnTo>
                <a:lnTo>
                  <a:pt x="530" y="43"/>
                </a:lnTo>
                <a:lnTo>
                  <a:pt x="565" y="31"/>
                </a:lnTo>
                <a:lnTo>
                  <a:pt x="459" y="97"/>
                </a:lnTo>
                <a:lnTo>
                  <a:pt x="382" y="97"/>
                </a:lnTo>
                <a:lnTo>
                  <a:pt x="354" y="93"/>
                </a:lnTo>
                <a:lnTo>
                  <a:pt x="329" y="90"/>
                </a:lnTo>
                <a:lnTo>
                  <a:pt x="304" y="88"/>
                </a:lnTo>
                <a:lnTo>
                  <a:pt x="280" y="87"/>
                </a:lnTo>
                <a:lnTo>
                  <a:pt x="257" y="87"/>
                </a:lnTo>
                <a:lnTo>
                  <a:pt x="235" y="88"/>
                </a:lnTo>
                <a:lnTo>
                  <a:pt x="212" y="90"/>
                </a:lnTo>
                <a:lnTo>
                  <a:pt x="191" y="94"/>
                </a:lnTo>
                <a:lnTo>
                  <a:pt x="170" y="97"/>
                </a:lnTo>
                <a:lnTo>
                  <a:pt x="149" y="103"/>
                </a:lnTo>
                <a:lnTo>
                  <a:pt x="129" y="110"/>
                </a:lnTo>
                <a:lnTo>
                  <a:pt x="108" y="119"/>
                </a:lnTo>
                <a:lnTo>
                  <a:pt x="88" y="129"/>
                </a:lnTo>
                <a:lnTo>
                  <a:pt x="68" y="140"/>
                </a:lnTo>
                <a:lnTo>
                  <a:pt x="49" y="153"/>
                </a:lnTo>
                <a:lnTo>
                  <a:pt x="29" y="167"/>
                </a:lnTo>
                <a:lnTo>
                  <a:pt x="10" y="183"/>
                </a:lnTo>
                <a:lnTo>
                  <a:pt x="122" y="197"/>
                </a:lnTo>
                <a:lnTo>
                  <a:pt x="108" y="204"/>
                </a:lnTo>
                <a:lnTo>
                  <a:pt x="93" y="208"/>
                </a:lnTo>
                <a:lnTo>
                  <a:pt x="77" y="212"/>
                </a:lnTo>
                <a:lnTo>
                  <a:pt x="61" y="212"/>
                </a:lnTo>
                <a:lnTo>
                  <a:pt x="44" y="211"/>
                </a:lnTo>
                <a:lnTo>
                  <a:pt x="29" y="207"/>
                </a:lnTo>
                <a:lnTo>
                  <a:pt x="14" y="202"/>
                </a:lnTo>
                <a:lnTo>
                  <a:pt x="0" y="196"/>
                </a:lnTo>
                <a:lnTo>
                  <a:pt x="0" y="201"/>
                </a:lnTo>
                <a:lnTo>
                  <a:pt x="4" y="208"/>
                </a:lnTo>
                <a:lnTo>
                  <a:pt x="10" y="218"/>
                </a:lnTo>
                <a:lnTo>
                  <a:pt x="19" y="229"/>
                </a:lnTo>
                <a:lnTo>
                  <a:pt x="149" y="229"/>
                </a:lnTo>
                <a:lnTo>
                  <a:pt x="151" y="201"/>
                </a:lnTo>
                <a:lnTo>
                  <a:pt x="159" y="177"/>
                </a:lnTo>
                <a:lnTo>
                  <a:pt x="173" y="156"/>
                </a:lnTo>
                <a:lnTo>
                  <a:pt x="189" y="140"/>
                </a:lnTo>
                <a:lnTo>
                  <a:pt x="207" y="127"/>
                </a:lnTo>
                <a:lnTo>
                  <a:pt x="228" y="119"/>
                </a:lnTo>
                <a:lnTo>
                  <a:pt x="252" y="114"/>
                </a:lnTo>
                <a:lnTo>
                  <a:pt x="276" y="112"/>
                </a:lnTo>
                <a:lnTo>
                  <a:pt x="298" y="116"/>
                </a:lnTo>
                <a:lnTo>
                  <a:pt x="322" y="123"/>
                </a:lnTo>
                <a:lnTo>
                  <a:pt x="344" y="133"/>
                </a:lnTo>
                <a:lnTo>
                  <a:pt x="362" y="148"/>
                </a:lnTo>
                <a:lnTo>
                  <a:pt x="378" y="168"/>
                </a:lnTo>
                <a:lnTo>
                  <a:pt x="391" y="190"/>
                </a:lnTo>
                <a:lnTo>
                  <a:pt x="399" y="218"/>
                </a:lnTo>
                <a:lnTo>
                  <a:pt x="402" y="249"/>
                </a:lnTo>
                <a:lnTo>
                  <a:pt x="467" y="249"/>
                </a:lnTo>
                <a:lnTo>
                  <a:pt x="465" y="228"/>
                </a:lnTo>
                <a:lnTo>
                  <a:pt x="460" y="206"/>
                </a:lnTo>
                <a:lnTo>
                  <a:pt x="452" y="184"/>
                </a:lnTo>
                <a:lnTo>
                  <a:pt x="442" y="160"/>
                </a:lnTo>
                <a:lnTo>
                  <a:pt x="598" y="30"/>
                </a:lnTo>
                <a:lnTo>
                  <a:pt x="811" y="21"/>
                </a:lnTo>
                <a:lnTo>
                  <a:pt x="809" y="47"/>
                </a:lnTo>
                <a:lnTo>
                  <a:pt x="843" y="50"/>
                </a:lnTo>
                <a:lnTo>
                  <a:pt x="860" y="50"/>
                </a:lnTo>
                <a:lnTo>
                  <a:pt x="875" y="50"/>
                </a:lnTo>
                <a:lnTo>
                  <a:pt x="892" y="50"/>
                </a:lnTo>
                <a:lnTo>
                  <a:pt x="905" y="50"/>
                </a:lnTo>
                <a:lnTo>
                  <a:pt x="924" y="50"/>
                </a:lnTo>
                <a:lnTo>
                  <a:pt x="909" y="83"/>
                </a:lnTo>
                <a:lnTo>
                  <a:pt x="892" y="83"/>
                </a:lnTo>
                <a:lnTo>
                  <a:pt x="905" y="50"/>
                </a:lnTo>
                <a:lnTo>
                  <a:pt x="892" y="50"/>
                </a:lnTo>
                <a:lnTo>
                  <a:pt x="878" y="83"/>
                </a:lnTo>
                <a:lnTo>
                  <a:pt x="860" y="83"/>
                </a:lnTo>
                <a:lnTo>
                  <a:pt x="875" y="50"/>
                </a:lnTo>
                <a:lnTo>
                  <a:pt x="860" y="50"/>
                </a:lnTo>
                <a:lnTo>
                  <a:pt x="848" y="83"/>
                </a:lnTo>
                <a:lnTo>
                  <a:pt x="830" y="83"/>
                </a:lnTo>
                <a:lnTo>
                  <a:pt x="843" y="50"/>
                </a:lnTo>
                <a:lnTo>
                  <a:pt x="809" y="47"/>
                </a:lnTo>
                <a:lnTo>
                  <a:pt x="802" y="103"/>
                </a:lnTo>
                <a:lnTo>
                  <a:pt x="785" y="105"/>
                </a:lnTo>
                <a:lnTo>
                  <a:pt x="790" y="116"/>
                </a:lnTo>
                <a:lnTo>
                  <a:pt x="799" y="112"/>
                </a:lnTo>
                <a:lnTo>
                  <a:pt x="814" y="109"/>
                </a:lnTo>
                <a:lnTo>
                  <a:pt x="831" y="108"/>
                </a:lnTo>
                <a:lnTo>
                  <a:pt x="850" y="107"/>
                </a:lnTo>
                <a:lnTo>
                  <a:pt x="867" y="107"/>
                </a:lnTo>
                <a:lnTo>
                  <a:pt x="882" y="109"/>
                </a:lnTo>
                <a:lnTo>
                  <a:pt x="892" y="114"/>
                </a:lnTo>
                <a:lnTo>
                  <a:pt x="896" y="122"/>
                </a:lnTo>
                <a:lnTo>
                  <a:pt x="892" y="126"/>
                </a:lnTo>
                <a:lnTo>
                  <a:pt x="882" y="129"/>
                </a:lnTo>
                <a:lnTo>
                  <a:pt x="867" y="130"/>
                </a:lnTo>
                <a:lnTo>
                  <a:pt x="848" y="130"/>
                </a:lnTo>
                <a:lnTo>
                  <a:pt x="831" y="130"/>
                </a:lnTo>
                <a:lnTo>
                  <a:pt x="815" y="130"/>
                </a:lnTo>
                <a:lnTo>
                  <a:pt x="803" y="129"/>
                </a:lnTo>
                <a:lnTo>
                  <a:pt x="797" y="129"/>
                </a:lnTo>
                <a:lnTo>
                  <a:pt x="806" y="146"/>
                </a:lnTo>
                <a:lnTo>
                  <a:pt x="810" y="160"/>
                </a:lnTo>
                <a:lnTo>
                  <a:pt x="809" y="172"/>
                </a:lnTo>
                <a:lnTo>
                  <a:pt x="805" y="184"/>
                </a:lnTo>
                <a:lnTo>
                  <a:pt x="829" y="183"/>
                </a:lnTo>
                <a:lnTo>
                  <a:pt x="843" y="168"/>
                </a:lnTo>
                <a:lnTo>
                  <a:pt x="831" y="154"/>
                </a:lnTo>
                <a:lnTo>
                  <a:pt x="846" y="154"/>
                </a:lnTo>
                <a:lnTo>
                  <a:pt x="860" y="168"/>
                </a:lnTo>
                <a:lnTo>
                  <a:pt x="848" y="183"/>
                </a:lnTo>
                <a:lnTo>
                  <a:pt x="829" y="183"/>
                </a:lnTo>
                <a:lnTo>
                  <a:pt x="805" y="184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 Introduction</a:t>
            </a:r>
            <a:endParaRPr lang="en-US">
              <a:latin typeface="Times New Roman" pitchFamily="18" charset="0"/>
            </a:endParaRPr>
          </a:p>
        </p:txBody>
      </p:sp>
      <p:sp>
        <p:nvSpPr>
          <p:cNvPr id="718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r>
              <a:rPr lang="en-US" smtClean="0"/>
              <a:t>1-</a:t>
            </a:r>
            <a:fld id="{5E595F0E-8906-4A6B-8445-20DB12CAB3F7}" type="slidenum">
              <a:rPr lang="en-US" smtClean="0"/>
              <a:pPr/>
              <a:t>9</a:t>
            </a:fld>
            <a:endParaRPr lang="en-US" smtClean="0"/>
          </a:p>
        </p:txBody>
      </p:sp>
      <p:sp>
        <p:nvSpPr>
          <p:cNvPr id="7185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Network Core: Circuit Switching</a:t>
            </a:r>
            <a:endParaRPr lang="en-US" smtClean="0"/>
          </a:p>
        </p:txBody>
      </p:sp>
      <p:sp>
        <p:nvSpPr>
          <p:cNvPr id="7186" name="Rectangle 1027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 typeface="Wingdings" pitchFamily="2" charset="2"/>
              <a:buNone/>
            </a:pPr>
            <a:r>
              <a:rPr lang="en-US" smtClean="0">
                <a:solidFill>
                  <a:srgbClr val="FF0000"/>
                </a:solidFill>
              </a:rPr>
              <a:t>End-end resources reserved for “call”</a:t>
            </a:r>
          </a:p>
          <a:p>
            <a:r>
              <a:rPr lang="en-US" sz="2400" smtClean="0"/>
              <a:t>link bandwidth,  switch capacity</a:t>
            </a:r>
          </a:p>
          <a:p>
            <a:r>
              <a:rPr lang="en-US" sz="2400" smtClean="0"/>
              <a:t>dedicated resources: no sharing</a:t>
            </a:r>
          </a:p>
          <a:p>
            <a:r>
              <a:rPr lang="en-US" sz="2400" smtClean="0"/>
              <a:t>circuit-like (guaranteed) performance</a:t>
            </a:r>
          </a:p>
          <a:p>
            <a:r>
              <a:rPr lang="en-US" sz="2400" smtClean="0"/>
              <a:t>call setup required</a:t>
            </a:r>
          </a:p>
          <a:p>
            <a:endParaRPr lang="en-US" sz="2400" smtClean="0"/>
          </a:p>
        </p:txBody>
      </p:sp>
      <p:grpSp>
        <p:nvGrpSpPr>
          <p:cNvPr id="7187" name="Group 1573"/>
          <p:cNvGrpSpPr>
            <a:grpSpLocks/>
          </p:cNvGrpSpPr>
          <p:nvPr/>
        </p:nvGrpSpPr>
        <p:grpSpPr bwMode="auto">
          <a:xfrm>
            <a:off x="4989513" y="1639888"/>
            <a:ext cx="3470275" cy="4168775"/>
            <a:chOff x="3143" y="1033"/>
            <a:chExt cx="2186" cy="2626"/>
          </a:xfrm>
        </p:grpSpPr>
        <p:sp>
          <p:nvSpPr>
            <p:cNvPr id="7190" name="Freeform 1574"/>
            <p:cNvSpPr>
              <a:spLocks/>
            </p:cNvSpPr>
            <p:nvPr/>
          </p:nvSpPr>
          <p:spPr bwMode="auto">
            <a:xfrm>
              <a:off x="4227" y="2178"/>
              <a:ext cx="828" cy="425"/>
            </a:xfrm>
            <a:custGeom>
              <a:avLst/>
              <a:gdLst>
                <a:gd name="T0" fmla="*/ 382 w 828"/>
                <a:gd name="T1" fmla="*/ 30 h 425"/>
                <a:gd name="T2" fmla="*/ 370 w 828"/>
                <a:gd name="T3" fmla="*/ 30 h 425"/>
                <a:gd name="T4" fmla="*/ 126 w 828"/>
                <a:gd name="T5" fmla="*/ 32 h 425"/>
                <a:gd name="T6" fmla="*/ 6 w 828"/>
                <a:gd name="T7" fmla="*/ 126 h 425"/>
                <a:gd name="T8" fmla="*/ 92 w 828"/>
                <a:gd name="T9" fmla="*/ 274 h 425"/>
                <a:gd name="T10" fmla="*/ 292 w 828"/>
                <a:gd name="T11" fmla="*/ 384 h 425"/>
                <a:gd name="T12" fmla="*/ 540 w 828"/>
                <a:gd name="T13" fmla="*/ 416 h 425"/>
                <a:gd name="T14" fmla="*/ 698 w 828"/>
                <a:gd name="T15" fmla="*/ 330 h 425"/>
                <a:gd name="T16" fmla="*/ 776 w 828"/>
                <a:gd name="T17" fmla="*/ 170 h 425"/>
                <a:gd name="T18" fmla="*/ 792 w 828"/>
                <a:gd name="T19" fmla="*/ 22 h 425"/>
                <a:gd name="T20" fmla="*/ 560 w 828"/>
                <a:gd name="T21" fmla="*/ 38 h 425"/>
                <a:gd name="T22" fmla="*/ 382 w 828"/>
                <a:gd name="T23" fmla="*/ 30 h 42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828"/>
                <a:gd name="T37" fmla="*/ 0 h 425"/>
                <a:gd name="T38" fmla="*/ 828 w 828"/>
                <a:gd name="T39" fmla="*/ 425 h 425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828" h="425">
                  <a:moveTo>
                    <a:pt x="382" y="30"/>
                  </a:moveTo>
                  <a:cubicBezTo>
                    <a:pt x="350" y="29"/>
                    <a:pt x="413" y="30"/>
                    <a:pt x="370" y="30"/>
                  </a:cubicBezTo>
                  <a:cubicBezTo>
                    <a:pt x="327" y="30"/>
                    <a:pt x="187" y="16"/>
                    <a:pt x="126" y="32"/>
                  </a:cubicBezTo>
                  <a:cubicBezTo>
                    <a:pt x="65" y="48"/>
                    <a:pt x="12" y="86"/>
                    <a:pt x="6" y="126"/>
                  </a:cubicBezTo>
                  <a:cubicBezTo>
                    <a:pt x="0" y="166"/>
                    <a:pt x="44" y="231"/>
                    <a:pt x="92" y="274"/>
                  </a:cubicBezTo>
                  <a:cubicBezTo>
                    <a:pt x="140" y="317"/>
                    <a:pt x="217" y="360"/>
                    <a:pt x="292" y="384"/>
                  </a:cubicBezTo>
                  <a:cubicBezTo>
                    <a:pt x="367" y="408"/>
                    <a:pt x="472" y="425"/>
                    <a:pt x="540" y="416"/>
                  </a:cubicBezTo>
                  <a:cubicBezTo>
                    <a:pt x="608" y="407"/>
                    <a:pt x="659" y="371"/>
                    <a:pt x="698" y="330"/>
                  </a:cubicBezTo>
                  <a:cubicBezTo>
                    <a:pt x="737" y="289"/>
                    <a:pt x="760" y="221"/>
                    <a:pt x="776" y="170"/>
                  </a:cubicBezTo>
                  <a:cubicBezTo>
                    <a:pt x="792" y="119"/>
                    <a:pt x="828" y="44"/>
                    <a:pt x="792" y="22"/>
                  </a:cubicBezTo>
                  <a:cubicBezTo>
                    <a:pt x="756" y="0"/>
                    <a:pt x="630" y="37"/>
                    <a:pt x="560" y="38"/>
                  </a:cubicBezTo>
                  <a:cubicBezTo>
                    <a:pt x="490" y="39"/>
                    <a:pt x="414" y="31"/>
                    <a:pt x="382" y="30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1" name="Freeform 1575"/>
            <p:cNvSpPr>
              <a:spLocks/>
            </p:cNvSpPr>
            <p:nvPr/>
          </p:nvSpPr>
          <p:spPr bwMode="auto">
            <a:xfrm>
              <a:off x="4239" y="1217"/>
              <a:ext cx="1090" cy="658"/>
            </a:xfrm>
            <a:custGeom>
              <a:avLst/>
              <a:gdLst>
                <a:gd name="T0" fmla="*/ 1227 w 765"/>
                <a:gd name="T1" fmla="*/ 29 h 459"/>
                <a:gd name="T2" fmla="*/ 832 w 765"/>
                <a:gd name="T3" fmla="*/ 205 h 459"/>
                <a:gd name="T4" fmla="*/ 278 w 765"/>
                <a:gd name="T5" fmla="*/ 294 h 459"/>
                <a:gd name="T6" fmla="*/ 40 w 765"/>
                <a:gd name="T7" fmla="*/ 991 h 459"/>
                <a:gd name="T8" fmla="*/ 520 w 765"/>
                <a:gd name="T9" fmla="*/ 1307 h 459"/>
                <a:gd name="T10" fmla="*/ 1000 w 765"/>
                <a:gd name="T11" fmla="*/ 1256 h 459"/>
                <a:gd name="T12" fmla="*/ 1688 w 765"/>
                <a:gd name="T13" fmla="*/ 1307 h 459"/>
                <a:gd name="T14" fmla="*/ 2020 w 765"/>
                <a:gd name="T15" fmla="*/ 1279 h 459"/>
                <a:gd name="T16" fmla="*/ 2174 w 765"/>
                <a:gd name="T17" fmla="*/ 1095 h 459"/>
                <a:gd name="T18" fmla="*/ 2170 w 765"/>
                <a:gd name="T19" fmla="*/ 466 h 459"/>
                <a:gd name="T20" fmla="*/ 1915 w 765"/>
                <a:gd name="T21" fmla="*/ 100 h 459"/>
                <a:gd name="T22" fmla="*/ 1227 w 765"/>
                <a:gd name="T23" fmla="*/ 29 h 45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w 765"/>
                <a:gd name="T37" fmla="*/ 0 h 459"/>
                <a:gd name="T38" fmla="*/ 765 w 765"/>
                <a:gd name="T39" fmla="*/ 459 h 459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T36" t="T37" r="T38" b="T39"/>
              <a:pathLst>
                <a:path w="765" h="459">
                  <a:moveTo>
                    <a:pt x="424" y="10"/>
                  </a:moveTo>
                  <a:cubicBezTo>
                    <a:pt x="362" y="16"/>
                    <a:pt x="343" y="55"/>
                    <a:pt x="288" y="70"/>
                  </a:cubicBezTo>
                  <a:cubicBezTo>
                    <a:pt x="233" y="85"/>
                    <a:pt x="142" y="56"/>
                    <a:pt x="96" y="100"/>
                  </a:cubicBezTo>
                  <a:cubicBezTo>
                    <a:pt x="50" y="144"/>
                    <a:pt x="0" y="279"/>
                    <a:pt x="14" y="336"/>
                  </a:cubicBezTo>
                  <a:cubicBezTo>
                    <a:pt x="28" y="393"/>
                    <a:pt x="125" y="429"/>
                    <a:pt x="180" y="444"/>
                  </a:cubicBezTo>
                  <a:cubicBezTo>
                    <a:pt x="235" y="459"/>
                    <a:pt x="279" y="426"/>
                    <a:pt x="346" y="426"/>
                  </a:cubicBezTo>
                  <a:cubicBezTo>
                    <a:pt x="413" y="426"/>
                    <a:pt x="525" y="443"/>
                    <a:pt x="584" y="444"/>
                  </a:cubicBezTo>
                  <a:cubicBezTo>
                    <a:pt x="643" y="445"/>
                    <a:pt x="670" y="446"/>
                    <a:pt x="698" y="434"/>
                  </a:cubicBezTo>
                  <a:cubicBezTo>
                    <a:pt x="726" y="422"/>
                    <a:pt x="743" y="418"/>
                    <a:pt x="752" y="372"/>
                  </a:cubicBezTo>
                  <a:cubicBezTo>
                    <a:pt x="761" y="326"/>
                    <a:pt x="765" y="214"/>
                    <a:pt x="750" y="158"/>
                  </a:cubicBezTo>
                  <a:cubicBezTo>
                    <a:pt x="735" y="102"/>
                    <a:pt x="716" y="58"/>
                    <a:pt x="662" y="34"/>
                  </a:cubicBezTo>
                  <a:cubicBezTo>
                    <a:pt x="608" y="10"/>
                    <a:pt x="505" y="0"/>
                    <a:pt x="424" y="10"/>
                  </a:cubicBezTo>
                  <a:close/>
                </a:path>
              </a:pathLst>
            </a:custGeom>
            <a:gradFill rotWithShape="1">
              <a:gsLst>
                <a:gs pos="0">
                  <a:srgbClr val="00CCFF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192" name="Freeform 1576"/>
            <p:cNvSpPr>
              <a:spLocks/>
            </p:cNvSpPr>
            <p:nvPr/>
          </p:nvSpPr>
          <p:spPr bwMode="auto">
            <a:xfrm>
              <a:off x="3143" y="1033"/>
              <a:ext cx="1036" cy="675"/>
            </a:xfrm>
            <a:custGeom>
              <a:avLst/>
              <a:gdLst>
                <a:gd name="T0" fmla="*/ 648 w 1036"/>
                <a:gd name="T1" fmla="*/ 11 h 675"/>
                <a:gd name="T2" fmla="*/ 390 w 1036"/>
                <a:gd name="T3" fmla="*/ 53 h 675"/>
                <a:gd name="T4" fmla="*/ 206 w 1036"/>
                <a:gd name="T5" fmla="*/ 129 h 675"/>
                <a:gd name="T6" fmla="*/ 152 w 1036"/>
                <a:gd name="T7" fmla="*/ 229 h 675"/>
                <a:gd name="T8" fmla="*/ 22 w 1036"/>
                <a:gd name="T9" fmla="*/ 297 h 675"/>
                <a:gd name="T10" fmla="*/ 18 w 1036"/>
                <a:gd name="T11" fmla="*/ 459 h 675"/>
                <a:gd name="T12" fmla="*/ 132 w 1036"/>
                <a:gd name="T13" fmla="*/ 489 h 675"/>
                <a:gd name="T14" fmla="*/ 458 w 1036"/>
                <a:gd name="T15" fmla="*/ 489 h 675"/>
                <a:gd name="T16" fmla="*/ 598 w 1036"/>
                <a:gd name="T17" fmla="*/ 555 h 675"/>
                <a:gd name="T18" fmla="*/ 752 w 1036"/>
                <a:gd name="T19" fmla="*/ 657 h 675"/>
                <a:gd name="T20" fmla="*/ 870 w 1036"/>
                <a:gd name="T21" fmla="*/ 661 h 675"/>
                <a:gd name="T22" fmla="*/ 952 w 1036"/>
                <a:gd name="T23" fmla="*/ 603 h 675"/>
                <a:gd name="T24" fmla="*/ 992 w 1036"/>
                <a:gd name="T25" fmla="*/ 445 h 675"/>
                <a:gd name="T26" fmla="*/ 1018 w 1036"/>
                <a:gd name="T27" fmla="*/ 291 h 675"/>
                <a:gd name="T28" fmla="*/ 1022 w 1036"/>
                <a:gd name="T29" fmla="*/ 107 h 675"/>
                <a:gd name="T30" fmla="*/ 934 w 1036"/>
                <a:gd name="T31" fmla="*/ 17 h 675"/>
                <a:gd name="T32" fmla="*/ 776 w 1036"/>
                <a:gd name="T33" fmla="*/ 3 h 675"/>
                <a:gd name="T34" fmla="*/ 648 w 1036"/>
                <a:gd name="T35" fmla="*/ 11 h 675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036"/>
                <a:gd name="T55" fmla="*/ 0 h 675"/>
                <a:gd name="T56" fmla="*/ 1036 w 1036"/>
                <a:gd name="T57" fmla="*/ 675 h 675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036" h="675">
                  <a:moveTo>
                    <a:pt x="648" y="11"/>
                  </a:moveTo>
                  <a:cubicBezTo>
                    <a:pt x="584" y="19"/>
                    <a:pt x="464" y="33"/>
                    <a:pt x="390" y="53"/>
                  </a:cubicBezTo>
                  <a:cubicBezTo>
                    <a:pt x="316" y="73"/>
                    <a:pt x="246" y="100"/>
                    <a:pt x="206" y="129"/>
                  </a:cubicBezTo>
                  <a:cubicBezTo>
                    <a:pt x="166" y="158"/>
                    <a:pt x="183" y="201"/>
                    <a:pt x="152" y="229"/>
                  </a:cubicBezTo>
                  <a:cubicBezTo>
                    <a:pt x="121" y="257"/>
                    <a:pt x="44" y="259"/>
                    <a:pt x="22" y="297"/>
                  </a:cubicBezTo>
                  <a:cubicBezTo>
                    <a:pt x="0" y="335"/>
                    <a:pt x="0" y="427"/>
                    <a:pt x="18" y="459"/>
                  </a:cubicBezTo>
                  <a:cubicBezTo>
                    <a:pt x="36" y="491"/>
                    <a:pt x="59" y="484"/>
                    <a:pt x="132" y="489"/>
                  </a:cubicBezTo>
                  <a:cubicBezTo>
                    <a:pt x="205" y="494"/>
                    <a:pt x="380" y="478"/>
                    <a:pt x="458" y="489"/>
                  </a:cubicBezTo>
                  <a:cubicBezTo>
                    <a:pt x="536" y="500"/>
                    <a:pt x="549" y="527"/>
                    <a:pt x="598" y="555"/>
                  </a:cubicBezTo>
                  <a:cubicBezTo>
                    <a:pt x="647" y="583"/>
                    <a:pt x="707" y="639"/>
                    <a:pt x="752" y="657"/>
                  </a:cubicBezTo>
                  <a:cubicBezTo>
                    <a:pt x="797" y="675"/>
                    <a:pt x="837" y="670"/>
                    <a:pt x="870" y="661"/>
                  </a:cubicBezTo>
                  <a:cubicBezTo>
                    <a:pt x="903" y="652"/>
                    <a:pt x="932" y="639"/>
                    <a:pt x="952" y="603"/>
                  </a:cubicBezTo>
                  <a:cubicBezTo>
                    <a:pt x="972" y="567"/>
                    <a:pt x="981" y="497"/>
                    <a:pt x="992" y="445"/>
                  </a:cubicBezTo>
                  <a:cubicBezTo>
                    <a:pt x="1003" y="393"/>
                    <a:pt x="1013" y="347"/>
                    <a:pt x="1018" y="291"/>
                  </a:cubicBezTo>
                  <a:cubicBezTo>
                    <a:pt x="1023" y="235"/>
                    <a:pt x="1036" y="153"/>
                    <a:pt x="1022" y="107"/>
                  </a:cubicBezTo>
                  <a:cubicBezTo>
                    <a:pt x="1008" y="61"/>
                    <a:pt x="975" y="34"/>
                    <a:pt x="934" y="17"/>
                  </a:cubicBezTo>
                  <a:cubicBezTo>
                    <a:pt x="893" y="0"/>
                    <a:pt x="824" y="4"/>
                    <a:pt x="776" y="3"/>
                  </a:cubicBezTo>
                  <a:cubicBezTo>
                    <a:pt x="728" y="2"/>
                    <a:pt x="712" y="3"/>
                    <a:pt x="648" y="11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193" name="Group 1577"/>
            <p:cNvGrpSpPr>
              <a:grpSpLocks/>
            </p:cNvGrpSpPr>
            <p:nvPr/>
          </p:nvGrpSpPr>
          <p:grpSpPr bwMode="auto">
            <a:xfrm>
              <a:off x="3198" y="1874"/>
              <a:ext cx="919" cy="588"/>
              <a:chOff x="2889" y="1631"/>
              <a:chExt cx="980" cy="743"/>
            </a:xfrm>
          </p:grpSpPr>
          <p:sp>
            <p:nvSpPr>
              <p:cNvPr id="7490" name="Rectangle 1578"/>
              <p:cNvSpPr>
                <a:spLocks noChangeArrowheads="1"/>
              </p:cNvSpPr>
              <p:nvPr/>
            </p:nvSpPr>
            <p:spPr bwMode="auto">
              <a:xfrm>
                <a:off x="3046" y="1841"/>
                <a:ext cx="663" cy="533"/>
              </a:xfrm>
              <a:prstGeom prst="rect">
                <a:avLst/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91" name="AutoShape 1579"/>
              <p:cNvSpPr>
                <a:spLocks noChangeArrowheads="1"/>
              </p:cNvSpPr>
              <p:nvPr/>
            </p:nvSpPr>
            <p:spPr bwMode="auto">
              <a:xfrm>
                <a:off x="2889" y="1631"/>
                <a:ext cx="980" cy="253"/>
              </a:xfrm>
              <a:prstGeom prst="triangle">
                <a:avLst>
                  <a:gd name="adj" fmla="val 50000"/>
                </a:avLst>
              </a:prstGeom>
              <a:solidFill>
                <a:srgbClr val="00CC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>
                  <a:solidFill>
                    <a:srgbClr val="00CCFF"/>
                  </a:solidFill>
                </a:endParaRPr>
              </a:p>
            </p:txBody>
          </p:sp>
        </p:grpSp>
        <p:grpSp>
          <p:nvGrpSpPr>
            <p:cNvPr id="7194" name="Group 1580"/>
            <p:cNvGrpSpPr>
              <a:grpSpLocks/>
            </p:cNvGrpSpPr>
            <p:nvPr/>
          </p:nvGrpSpPr>
          <p:grpSpPr bwMode="auto">
            <a:xfrm>
              <a:off x="3640" y="1154"/>
              <a:ext cx="212" cy="335"/>
              <a:chOff x="3796" y="1043"/>
              <a:chExt cx="865" cy="1237"/>
            </a:xfrm>
          </p:grpSpPr>
          <p:sp>
            <p:nvSpPr>
              <p:cNvPr id="7460" name="Line 1581"/>
              <p:cNvSpPr>
                <a:spLocks noChangeShapeType="1"/>
              </p:cNvSpPr>
              <p:nvPr/>
            </p:nvSpPr>
            <p:spPr bwMode="auto">
              <a:xfrm flipH="1">
                <a:off x="3992" y="1481"/>
                <a:ext cx="235" cy="72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1" name="Line 1582"/>
              <p:cNvSpPr>
                <a:spLocks noChangeShapeType="1"/>
              </p:cNvSpPr>
              <p:nvPr/>
            </p:nvSpPr>
            <p:spPr bwMode="auto">
              <a:xfrm>
                <a:off x="4227" y="1481"/>
                <a:ext cx="236" cy="72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2" name="Line 1583"/>
              <p:cNvSpPr>
                <a:spLocks noChangeShapeType="1"/>
              </p:cNvSpPr>
              <p:nvPr/>
            </p:nvSpPr>
            <p:spPr bwMode="auto">
              <a:xfrm>
                <a:off x="3992" y="2201"/>
                <a:ext cx="235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3" name="Line 1584"/>
              <p:cNvSpPr>
                <a:spLocks noChangeShapeType="1"/>
              </p:cNvSpPr>
              <p:nvPr/>
            </p:nvSpPr>
            <p:spPr bwMode="auto">
              <a:xfrm flipH="1">
                <a:off x="4227" y="2201"/>
                <a:ext cx="236" cy="7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4" name="Line 1585"/>
              <p:cNvSpPr>
                <a:spLocks noChangeShapeType="1"/>
              </p:cNvSpPr>
              <p:nvPr/>
            </p:nvSpPr>
            <p:spPr bwMode="auto">
              <a:xfrm>
                <a:off x="4227" y="1497"/>
                <a:ext cx="0" cy="783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5" name="Line 1586"/>
              <p:cNvSpPr>
                <a:spLocks noChangeShapeType="1"/>
              </p:cNvSpPr>
              <p:nvPr/>
            </p:nvSpPr>
            <p:spPr bwMode="auto">
              <a:xfrm flipV="1">
                <a:off x="3992" y="2127"/>
                <a:ext cx="235" cy="7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6" name="Line 1587"/>
              <p:cNvSpPr>
                <a:spLocks noChangeShapeType="1"/>
              </p:cNvSpPr>
              <p:nvPr/>
            </p:nvSpPr>
            <p:spPr bwMode="auto">
              <a:xfrm flipH="1" flipV="1">
                <a:off x="4227" y="2127"/>
                <a:ext cx="236" cy="7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7" name="Line 1588"/>
              <p:cNvSpPr>
                <a:spLocks noChangeShapeType="1"/>
              </p:cNvSpPr>
              <p:nvPr/>
            </p:nvSpPr>
            <p:spPr bwMode="auto">
              <a:xfrm>
                <a:off x="4092" y="1890"/>
                <a:ext cx="135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8" name="Line 1589"/>
              <p:cNvSpPr>
                <a:spLocks noChangeShapeType="1"/>
              </p:cNvSpPr>
              <p:nvPr/>
            </p:nvSpPr>
            <p:spPr bwMode="auto">
              <a:xfrm flipV="1">
                <a:off x="4227" y="1890"/>
                <a:ext cx="143" cy="6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69" name="Line 1590"/>
              <p:cNvSpPr>
                <a:spLocks noChangeShapeType="1"/>
              </p:cNvSpPr>
              <p:nvPr/>
            </p:nvSpPr>
            <p:spPr bwMode="auto">
              <a:xfrm>
                <a:off x="4047" y="1996"/>
                <a:ext cx="175" cy="8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0" name="Line 1591"/>
              <p:cNvSpPr>
                <a:spLocks noChangeShapeType="1"/>
              </p:cNvSpPr>
              <p:nvPr/>
            </p:nvSpPr>
            <p:spPr bwMode="auto">
              <a:xfrm flipV="1">
                <a:off x="4227" y="2012"/>
                <a:ext cx="176" cy="7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1" name="Line 1592"/>
              <p:cNvSpPr>
                <a:spLocks noChangeShapeType="1"/>
              </p:cNvSpPr>
              <p:nvPr/>
            </p:nvSpPr>
            <p:spPr bwMode="auto">
              <a:xfrm flipV="1">
                <a:off x="4227" y="1782"/>
                <a:ext cx="90" cy="2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2" name="Line 1593"/>
              <p:cNvSpPr>
                <a:spLocks noChangeShapeType="1"/>
              </p:cNvSpPr>
              <p:nvPr/>
            </p:nvSpPr>
            <p:spPr bwMode="auto">
              <a:xfrm flipV="1">
                <a:off x="4227" y="1632"/>
                <a:ext cx="57" cy="2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3" name="Line 1594"/>
              <p:cNvSpPr>
                <a:spLocks noChangeShapeType="1"/>
              </p:cNvSpPr>
              <p:nvPr/>
            </p:nvSpPr>
            <p:spPr bwMode="auto">
              <a:xfrm>
                <a:off x="4126" y="1772"/>
                <a:ext cx="109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sp>
            <p:nvSpPr>
              <p:cNvPr id="7474" name="Line 1595"/>
              <p:cNvSpPr>
                <a:spLocks noChangeShapeType="1"/>
              </p:cNvSpPr>
              <p:nvPr/>
            </p:nvSpPr>
            <p:spPr bwMode="auto">
              <a:xfrm>
                <a:off x="4175" y="1625"/>
                <a:ext cx="63" cy="3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/>
              <a:lstStyle/>
              <a:p>
                <a:endParaRPr lang="sv-SE"/>
              </a:p>
            </p:txBody>
          </p:sp>
          <p:grpSp>
            <p:nvGrpSpPr>
              <p:cNvPr id="7475" name="Group 1596"/>
              <p:cNvGrpSpPr>
                <a:grpSpLocks/>
              </p:cNvGrpSpPr>
              <p:nvPr/>
            </p:nvGrpSpPr>
            <p:grpSpPr bwMode="auto">
              <a:xfrm>
                <a:off x="4269" y="1415"/>
                <a:ext cx="392" cy="137"/>
                <a:chOff x="4227" y="1360"/>
                <a:chExt cx="863" cy="270"/>
              </a:xfrm>
            </p:grpSpPr>
            <p:sp>
              <p:nvSpPr>
                <p:cNvPr id="7486" name="Line 159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7" name="Line 159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8" name="Line 159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9" name="Line 160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6" name="Group 1601"/>
              <p:cNvGrpSpPr>
                <a:grpSpLocks/>
              </p:cNvGrpSpPr>
              <p:nvPr/>
            </p:nvGrpSpPr>
            <p:grpSpPr bwMode="auto">
              <a:xfrm rot="5700496">
                <a:off x="4053" y="1170"/>
                <a:ext cx="392" cy="137"/>
                <a:chOff x="4227" y="1360"/>
                <a:chExt cx="863" cy="270"/>
              </a:xfrm>
            </p:grpSpPr>
            <p:sp>
              <p:nvSpPr>
                <p:cNvPr id="7482" name="Line 1602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3" name="Line 1603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4" name="Line 1604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5" name="Line 1605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  <p:grpSp>
            <p:nvGrpSpPr>
              <p:cNvPr id="7477" name="Group 1606"/>
              <p:cNvGrpSpPr>
                <a:grpSpLocks/>
              </p:cNvGrpSpPr>
              <p:nvPr/>
            </p:nvGrpSpPr>
            <p:grpSpPr bwMode="auto">
              <a:xfrm rot="10800000">
                <a:off x="3796" y="1402"/>
                <a:ext cx="392" cy="137"/>
                <a:chOff x="4227" y="1360"/>
                <a:chExt cx="863" cy="270"/>
              </a:xfrm>
            </p:grpSpPr>
            <p:sp>
              <p:nvSpPr>
                <p:cNvPr id="7478" name="Line 1607"/>
                <p:cNvSpPr>
                  <a:spLocks noChangeShapeType="1"/>
                </p:cNvSpPr>
                <p:nvPr/>
              </p:nvSpPr>
              <p:spPr bwMode="auto">
                <a:xfrm>
                  <a:off x="4227" y="1604"/>
                  <a:ext cx="0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79" name="Line 1608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464" y="1205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0" name="Line 1609"/>
                <p:cNvSpPr>
                  <a:spLocks noChangeShapeType="1"/>
                </p:cNvSpPr>
                <p:nvPr/>
              </p:nvSpPr>
              <p:spPr bwMode="auto">
                <a:xfrm rot="6361956">
                  <a:off x="4602" y="1393"/>
                  <a:ext cx="189" cy="203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  <p:sp>
              <p:nvSpPr>
                <p:cNvPr id="7481" name="Line 1610"/>
                <p:cNvSpPr>
                  <a:spLocks noChangeShapeType="1"/>
                </p:cNvSpPr>
                <p:nvPr/>
              </p:nvSpPr>
              <p:spPr bwMode="auto">
                <a:xfrm rot="6361956" flipH="1" flipV="1">
                  <a:off x="4745" y="1286"/>
                  <a:ext cx="189" cy="500"/>
                </a:xfrm>
                <a:prstGeom prst="line">
                  <a:avLst/>
                </a:prstGeom>
                <a:noFill/>
                <a:ln w="31750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5" name="Group 1611"/>
            <p:cNvGrpSpPr>
              <a:grpSpLocks/>
            </p:cNvGrpSpPr>
            <p:nvPr/>
          </p:nvGrpSpPr>
          <p:grpSpPr bwMode="auto">
            <a:xfrm>
              <a:off x="3189" y="1364"/>
              <a:ext cx="436" cy="114"/>
              <a:chOff x="3072" y="739"/>
              <a:chExt cx="652" cy="146"/>
            </a:xfrm>
          </p:grpSpPr>
          <p:pic>
            <p:nvPicPr>
              <p:cNvPr id="7457" name="Picture 1612" descr="lgv_fqmg[1]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 flipH="1">
                <a:off x="3237" y="739"/>
                <a:ext cx="487" cy="14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458" name="Line 1613"/>
              <p:cNvSpPr>
                <a:spLocks noChangeShapeType="1"/>
              </p:cNvSpPr>
              <p:nvPr/>
            </p:nvSpPr>
            <p:spPr bwMode="auto">
              <a:xfrm flipH="1">
                <a:off x="3104" y="784"/>
                <a:ext cx="8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459" name="Line 1614"/>
              <p:cNvSpPr>
                <a:spLocks noChangeShapeType="1"/>
              </p:cNvSpPr>
              <p:nvPr/>
            </p:nvSpPr>
            <p:spPr bwMode="auto">
              <a:xfrm flipH="1">
                <a:off x="3072" y="760"/>
                <a:ext cx="14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pic>
          <p:nvPicPr>
            <p:cNvPr id="7196" name="Picture 1615" descr="imgyjavg[1]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365" y="1183"/>
              <a:ext cx="232" cy="16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grpSp>
          <p:nvGrpSpPr>
            <p:cNvPr id="7197" name="Group 1616"/>
            <p:cNvGrpSpPr>
              <a:grpSpLocks/>
            </p:cNvGrpSpPr>
            <p:nvPr/>
          </p:nvGrpSpPr>
          <p:grpSpPr bwMode="auto">
            <a:xfrm>
              <a:off x="3846" y="1069"/>
              <a:ext cx="256" cy="269"/>
              <a:chOff x="2870" y="1518"/>
              <a:chExt cx="292" cy="320"/>
            </a:xfrm>
          </p:grpSpPr>
          <p:graphicFrame>
            <p:nvGraphicFramePr>
              <p:cNvPr id="7181" name="Object 13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181" name="Clip" r:id="rId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7182" name="Object 14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182" name="Clip" r:id="rId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7198" name="Group 1619"/>
            <p:cNvGrpSpPr>
              <a:grpSpLocks/>
            </p:cNvGrpSpPr>
            <p:nvPr/>
          </p:nvGrpSpPr>
          <p:grpSpPr bwMode="auto">
            <a:xfrm>
              <a:off x="4304" y="2253"/>
              <a:ext cx="228" cy="108"/>
              <a:chOff x="3600" y="219"/>
              <a:chExt cx="360" cy="175"/>
            </a:xfrm>
          </p:grpSpPr>
          <p:sp>
            <p:nvSpPr>
              <p:cNvPr id="7444" name="Oval 162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5" name="Line 162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6" name="Line 162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47" name="Rectangle 162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48" name="Oval 162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49" name="Group 162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54" name="Line 16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5" name="Line 16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6" name="Line 16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50" name="Group 162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51" name="Line 163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2" name="Line 163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53" name="Line 163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199" name="Group 1633"/>
            <p:cNvGrpSpPr>
              <a:grpSpLocks/>
            </p:cNvGrpSpPr>
            <p:nvPr/>
          </p:nvGrpSpPr>
          <p:grpSpPr bwMode="auto">
            <a:xfrm>
              <a:off x="4528" y="2429"/>
              <a:ext cx="228" cy="108"/>
              <a:chOff x="3600" y="219"/>
              <a:chExt cx="360" cy="175"/>
            </a:xfrm>
          </p:grpSpPr>
          <p:sp>
            <p:nvSpPr>
              <p:cNvPr id="7431" name="Oval 163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2" name="Line 163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3" name="Line 163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34" name="Rectangle 163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35" name="Oval 163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36" name="Group 163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41" name="Line 164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2" name="Line 164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3" name="Line 164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37" name="Group 164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38" name="Line 164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9" name="Line 164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40" name="Line 164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0" name="Group 1647"/>
            <p:cNvGrpSpPr>
              <a:grpSpLocks/>
            </p:cNvGrpSpPr>
            <p:nvPr/>
          </p:nvGrpSpPr>
          <p:grpSpPr bwMode="auto">
            <a:xfrm>
              <a:off x="4704" y="2261"/>
              <a:ext cx="228" cy="108"/>
              <a:chOff x="3600" y="219"/>
              <a:chExt cx="360" cy="175"/>
            </a:xfrm>
          </p:grpSpPr>
          <p:sp>
            <p:nvSpPr>
              <p:cNvPr id="7418" name="Oval 164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19" name="Line 164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0" name="Line 165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21" name="Rectangle 165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22" name="Oval 165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23" name="Group 165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28" name="Line 165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9" name="Line 165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30" name="Line 165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24" name="Group 165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25" name="Line 165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6" name="Line 165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27" name="Line 166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1" name="Group 1661"/>
            <p:cNvGrpSpPr>
              <a:grpSpLocks/>
            </p:cNvGrpSpPr>
            <p:nvPr/>
          </p:nvGrpSpPr>
          <p:grpSpPr bwMode="auto">
            <a:xfrm>
              <a:off x="4367" y="1532"/>
              <a:ext cx="221" cy="101"/>
              <a:chOff x="3600" y="219"/>
              <a:chExt cx="360" cy="175"/>
            </a:xfrm>
          </p:grpSpPr>
          <p:sp>
            <p:nvSpPr>
              <p:cNvPr id="7405" name="Oval 166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6" name="Line 166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7" name="Line 166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408" name="Rectangle 166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409" name="Oval 166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410" name="Group 166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15" name="Line 166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6" name="Line 166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7" name="Line 167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411" name="Group 167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412" name="Line 167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3" name="Line 167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14" name="Line 167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2" name="Group 1675"/>
            <p:cNvGrpSpPr>
              <a:grpSpLocks/>
            </p:cNvGrpSpPr>
            <p:nvPr/>
          </p:nvGrpSpPr>
          <p:grpSpPr bwMode="auto">
            <a:xfrm>
              <a:off x="4366" y="1693"/>
              <a:ext cx="228" cy="108"/>
              <a:chOff x="3600" y="219"/>
              <a:chExt cx="360" cy="175"/>
            </a:xfrm>
          </p:grpSpPr>
          <p:sp>
            <p:nvSpPr>
              <p:cNvPr id="7392" name="Oval 167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3" name="Line 167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4" name="Line 167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95" name="Rectangle 167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96" name="Oval 168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97" name="Group 168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402" name="Line 168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3" name="Line 168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4" name="Line 168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98" name="Group 168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99" name="Line 168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0" name="Line 168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401" name="Line 168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3" name="Group 1689"/>
            <p:cNvGrpSpPr>
              <a:grpSpLocks/>
            </p:cNvGrpSpPr>
            <p:nvPr/>
          </p:nvGrpSpPr>
          <p:grpSpPr bwMode="auto">
            <a:xfrm>
              <a:off x="4666" y="1472"/>
              <a:ext cx="210" cy="97"/>
              <a:chOff x="3600" y="219"/>
              <a:chExt cx="360" cy="175"/>
            </a:xfrm>
          </p:grpSpPr>
          <p:sp>
            <p:nvSpPr>
              <p:cNvPr id="7379" name="Oval 1690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0" name="Line 1691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1" name="Line 1692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82" name="Rectangle 1693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83" name="Oval 1694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84" name="Group 1695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89" name="Line 169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0" name="Line 169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91" name="Line 169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85" name="Group 1699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86" name="Line 170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7" name="Line 170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88" name="Line 170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4" name="Group 1703"/>
            <p:cNvGrpSpPr>
              <a:grpSpLocks/>
            </p:cNvGrpSpPr>
            <p:nvPr/>
          </p:nvGrpSpPr>
          <p:grpSpPr bwMode="auto">
            <a:xfrm>
              <a:off x="4720" y="1693"/>
              <a:ext cx="228" cy="108"/>
              <a:chOff x="3600" y="219"/>
              <a:chExt cx="360" cy="175"/>
            </a:xfrm>
          </p:grpSpPr>
          <p:sp>
            <p:nvSpPr>
              <p:cNvPr id="7366" name="Oval 1704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7" name="Line 1705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8" name="Line 1706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69" name="Rectangle 1707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70" name="Oval 1708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71" name="Group 1709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76" name="Line 1710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7" name="Line 1711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8" name="Line 1712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72" name="Group 1713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73" name="Line 171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4" name="Line 171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75" name="Line 171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5" name="Group 1717"/>
            <p:cNvGrpSpPr>
              <a:grpSpLocks/>
            </p:cNvGrpSpPr>
            <p:nvPr/>
          </p:nvGrpSpPr>
          <p:grpSpPr bwMode="auto">
            <a:xfrm>
              <a:off x="3832" y="1529"/>
              <a:ext cx="220" cy="100"/>
              <a:chOff x="3600" y="219"/>
              <a:chExt cx="360" cy="175"/>
            </a:xfrm>
          </p:grpSpPr>
          <p:sp>
            <p:nvSpPr>
              <p:cNvPr id="7353" name="Oval 171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4" name="Line 171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5" name="Line 172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56" name="Rectangle 172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57" name="Oval 172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58" name="Group 172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63" name="Line 172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4" name="Line 172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5" name="Line 172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59" name="Group 172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60" name="Line 172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1" name="Line 172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62" name="Line 173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06" name="Group 1731"/>
            <p:cNvGrpSpPr>
              <a:grpSpLocks/>
            </p:cNvGrpSpPr>
            <p:nvPr/>
          </p:nvGrpSpPr>
          <p:grpSpPr bwMode="auto">
            <a:xfrm>
              <a:off x="3639" y="2253"/>
              <a:ext cx="220" cy="100"/>
              <a:chOff x="3600" y="219"/>
              <a:chExt cx="360" cy="175"/>
            </a:xfrm>
          </p:grpSpPr>
          <p:sp>
            <p:nvSpPr>
              <p:cNvPr id="7340" name="Oval 173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1" name="Line 173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2" name="Line 173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43" name="Rectangle 173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44" name="Oval 173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45" name="Group 173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50" name="Line 173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1" name="Line 173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52" name="Line 174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46" name="Group 174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47" name="Line 174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8" name="Line 174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49" name="Line 174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07" name="Line 1745"/>
            <p:cNvSpPr>
              <a:spLocks noChangeShapeType="1"/>
            </p:cNvSpPr>
            <p:nvPr/>
          </p:nvSpPr>
          <p:spPr bwMode="auto">
            <a:xfrm flipV="1">
              <a:off x="4396" y="2523"/>
              <a:ext cx="143" cy="27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8" name="Line 1746"/>
            <p:cNvSpPr>
              <a:spLocks noChangeShapeType="1"/>
            </p:cNvSpPr>
            <p:nvPr/>
          </p:nvSpPr>
          <p:spPr bwMode="auto">
            <a:xfrm>
              <a:off x="4474" y="2358"/>
              <a:ext cx="103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09" name="Line 1747"/>
            <p:cNvSpPr>
              <a:spLocks noChangeShapeType="1"/>
            </p:cNvSpPr>
            <p:nvPr/>
          </p:nvSpPr>
          <p:spPr bwMode="auto">
            <a:xfrm>
              <a:off x="4535" y="2308"/>
              <a:ext cx="17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0" name="Line 1748"/>
            <p:cNvSpPr>
              <a:spLocks noChangeShapeType="1"/>
            </p:cNvSpPr>
            <p:nvPr/>
          </p:nvSpPr>
          <p:spPr bwMode="auto">
            <a:xfrm flipV="1">
              <a:off x="4684" y="2362"/>
              <a:ext cx="85" cy="6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1" name="Line 1749"/>
            <p:cNvSpPr>
              <a:spLocks noChangeShapeType="1"/>
            </p:cNvSpPr>
            <p:nvPr/>
          </p:nvSpPr>
          <p:spPr bwMode="auto">
            <a:xfrm>
              <a:off x="3864" y="2312"/>
              <a:ext cx="42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12" name="Group 1750"/>
            <p:cNvGrpSpPr>
              <a:grpSpLocks/>
            </p:cNvGrpSpPr>
            <p:nvPr/>
          </p:nvGrpSpPr>
          <p:grpSpPr bwMode="auto">
            <a:xfrm>
              <a:off x="3390" y="1979"/>
              <a:ext cx="209" cy="224"/>
              <a:chOff x="2870" y="1518"/>
              <a:chExt cx="292" cy="320"/>
            </a:xfrm>
          </p:grpSpPr>
          <p:graphicFrame>
            <p:nvGraphicFramePr>
              <p:cNvPr id="7179" name="Object 11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179" name="Clip" r:id="rId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7180" name="Object 12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180" name="Clip" r:id="rId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7213" name="Group 1753"/>
            <p:cNvGrpSpPr>
              <a:grpSpLocks/>
            </p:cNvGrpSpPr>
            <p:nvPr/>
          </p:nvGrpSpPr>
          <p:grpSpPr bwMode="auto">
            <a:xfrm>
              <a:off x="3418" y="2211"/>
              <a:ext cx="139" cy="194"/>
              <a:chOff x="2556" y="2689"/>
              <a:chExt cx="183" cy="255"/>
            </a:xfrm>
          </p:grpSpPr>
          <p:pic>
            <p:nvPicPr>
              <p:cNvPr id="7323" name="Picture 1754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324" name="Freeform 1755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5" name="Freeform 1756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6" name="Freeform 1757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7" name="Freeform 1758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8" name="Freeform 1759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29" name="Freeform 1760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0" name="Freeform 1761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1" name="Freeform 1762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2" name="Freeform 1763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3" name="Freeform 1764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4" name="Freeform 1765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5" name="Freeform 1766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6" name="Freeform 1767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7" name="Freeform 1768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8" name="Freeform 1769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339" name="Freeform 1770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3660" y="2006"/>
            <a:ext cx="207" cy="173"/>
          </p:xfrm>
          <a:graphic>
            <a:graphicData uri="http://schemas.openxmlformats.org/presentationml/2006/ole">
              <p:oleObj spid="_x0000_s7170" name="Clip" r:id="rId11" imgW="1305000" imgH="1085760" progId="MS_ClipArt_Gallery.2">
                <p:embed/>
              </p:oleObj>
            </a:graphicData>
          </a:graphic>
        </p:graphicFrame>
        <p:sp>
          <p:nvSpPr>
            <p:cNvPr id="7214" name="Line 1772"/>
            <p:cNvSpPr>
              <a:spLocks noChangeShapeType="1"/>
            </p:cNvSpPr>
            <p:nvPr/>
          </p:nvSpPr>
          <p:spPr bwMode="auto">
            <a:xfrm>
              <a:off x="4050" y="1586"/>
              <a:ext cx="321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5" name="Line 1773"/>
            <p:cNvSpPr>
              <a:spLocks noChangeShapeType="1"/>
            </p:cNvSpPr>
            <p:nvPr/>
          </p:nvSpPr>
          <p:spPr bwMode="auto">
            <a:xfrm>
              <a:off x="3777" y="1478"/>
              <a:ext cx="96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6" name="Freeform 1774"/>
            <p:cNvSpPr>
              <a:spLocks/>
            </p:cNvSpPr>
            <p:nvPr/>
          </p:nvSpPr>
          <p:spPr bwMode="auto">
            <a:xfrm>
              <a:off x="3348" y="2742"/>
              <a:ext cx="1877" cy="917"/>
            </a:xfrm>
            <a:custGeom>
              <a:avLst/>
              <a:gdLst>
                <a:gd name="T0" fmla="*/ 889 w 1877"/>
                <a:gd name="T1" fmla="*/ 23 h 917"/>
                <a:gd name="T2" fmla="*/ 692 w 1877"/>
                <a:gd name="T3" fmla="*/ 109 h 917"/>
                <a:gd name="T4" fmla="*/ 415 w 1877"/>
                <a:gd name="T5" fmla="*/ 91 h 917"/>
                <a:gd name="T6" fmla="*/ 112 w 1877"/>
                <a:gd name="T7" fmla="*/ 170 h 917"/>
                <a:gd name="T8" fmla="*/ 50 w 1877"/>
                <a:gd name="T9" fmla="*/ 353 h 917"/>
                <a:gd name="T10" fmla="*/ 14 w 1877"/>
                <a:gd name="T11" fmla="*/ 528 h 917"/>
                <a:gd name="T12" fmla="*/ 139 w 1877"/>
                <a:gd name="T13" fmla="*/ 650 h 917"/>
                <a:gd name="T14" fmla="*/ 505 w 1877"/>
                <a:gd name="T15" fmla="*/ 781 h 917"/>
                <a:gd name="T16" fmla="*/ 933 w 1877"/>
                <a:gd name="T17" fmla="*/ 886 h 917"/>
                <a:gd name="T18" fmla="*/ 1370 w 1877"/>
                <a:gd name="T19" fmla="*/ 901 h 917"/>
                <a:gd name="T20" fmla="*/ 1676 w 1877"/>
                <a:gd name="T21" fmla="*/ 793 h 917"/>
                <a:gd name="T22" fmla="*/ 1860 w 1877"/>
                <a:gd name="T23" fmla="*/ 624 h 917"/>
                <a:gd name="T24" fmla="*/ 1776 w 1877"/>
                <a:gd name="T25" fmla="*/ 219 h 917"/>
                <a:gd name="T26" fmla="*/ 1503 w 1877"/>
                <a:gd name="T27" fmla="*/ 100 h 917"/>
                <a:gd name="T28" fmla="*/ 1200 w 1877"/>
                <a:gd name="T29" fmla="*/ 13 h 917"/>
                <a:gd name="T30" fmla="*/ 889 w 1877"/>
                <a:gd name="T31" fmla="*/ 23 h 917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877"/>
                <a:gd name="T49" fmla="*/ 0 h 917"/>
                <a:gd name="T50" fmla="*/ 1877 w 1877"/>
                <a:gd name="T51" fmla="*/ 917 h 917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877" h="917">
                  <a:moveTo>
                    <a:pt x="889" y="23"/>
                  </a:moveTo>
                  <a:cubicBezTo>
                    <a:pt x="804" y="39"/>
                    <a:pt x="771" y="98"/>
                    <a:pt x="692" y="109"/>
                  </a:cubicBezTo>
                  <a:cubicBezTo>
                    <a:pt x="613" y="120"/>
                    <a:pt x="511" y="81"/>
                    <a:pt x="415" y="91"/>
                  </a:cubicBezTo>
                  <a:cubicBezTo>
                    <a:pt x="319" y="101"/>
                    <a:pt x="174" y="126"/>
                    <a:pt x="112" y="170"/>
                  </a:cubicBezTo>
                  <a:cubicBezTo>
                    <a:pt x="51" y="214"/>
                    <a:pt x="66" y="294"/>
                    <a:pt x="50" y="353"/>
                  </a:cubicBezTo>
                  <a:cubicBezTo>
                    <a:pt x="34" y="412"/>
                    <a:pt x="0" y="479"/>
                    <a:pt x="14" y="528"/>
                  </a:cubicBezTo>
                  <a:cubicBezTo>
                    <a:pt x="29" y="577"/>
                    <a:pt x="57" y="608"/>
                    <a:pt x="139" y="650"/>
                  </a:cubicBezTo>
                  <a:cubicBezTo>
                    <a:pt x="221" y="692"/>
                    <a:pt x="372" y="742"/>
                    <a:pt x="505" y="781"/>
                  </a:cubicBezTo>
                  <a:cubicBezTo>
                    <a:pt x="638" y="820"/>
                    <a:pt x="789" y="866"/>
                    <a:pt x="933" y="886"/>
                  </a:cubicBezTo>
                  <a:cubicBezTo>
                    <a:pt x="1077" y="906"/>
                    <a:pt x="1246" y="917"/>
                    <a:pt x="1370" y="901"/>
                  </a:cubicBezTo>
                  <a:cubicBezTo>
                    <a:pt x="1494" y="885"/>
                    <a:pt x="1594" y="839"/>
                    <a:pt x="1676" y="793"/>
                  </a:cubicBezTo>
                  <a:cubicBezTo>
                    <a:pt x="1758" y="747"/>
                    <a:pt x="1843" y="720"/>
                    <a:pt x="1860" y="624"/>
                  </a:cubicBezTo>
                  <a:cubicBezTo>
                    <a:pt x="1877" y="528"/>
                    <a:pt x="1835" y="306"/>
                    <a:pt x="1776" y="219"/>
                  </a:cubicBezTo>
                  <a:cubicBezTo>
                    <a:pt x="1717" y="132"/>
                    <a:pt x="1599" y="134"/>
                    <a:pt x="1503" y="100"/>
                  </a:cubicBezTo>
                  <a:cubicBezTo>
                    <a:pt x="1407" y="66"/>
                    <a:pt x="1302" y="26"/>
                    <a:pt x="1200" y="13"/>
                  </a:cubicBezTo>
                  <a:cubicBezTo>
                    <a:pt x="1098" y="0"/>
                    <a:pt x="974" y="7"/>
                    <a:pt x="889" y="23"/>
                  </a:cubicBezTo>
                  <a:close/>
                </a:path>
              </a:pathLst>
            </a:custGeom>
            <a:solidFill>
              <a:srgbClr val="00CC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17" name="Line 1775"/>
            <p:cNvSpPr>
              <a:spLocks noChangeShapeType="1"/>
            </p:cNvSpPr>
            <p:nvPr/>
          </p:nvSpPr>
          <p:spPr bwMode="auto">
            <a:xfrm rot="-5400000">
              <a:off x="4757" y="3206"/>
              <a:ext cx="330" cy="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18" name="Group 1776"/>
            <p:cNvGrpSpPr>
              <a:grpSpLocks/>
            </p:cNvGrpSpPr>
            <p:nvPr/>
          </p:nvGrpSpPr>
          <p:grpSpPr bwMode="auto">
            <a:xfrm>
              <a:off x="4702" y="3292"/>
              <a:ext cx="125" cy="230"/>
              <a:chOff x="4180" y="783"/>
              <a:chExt cx="150" cy="307"/>
            </a:xfrm>
          </p:grpSpPr>
          <p:sp>
            <p:nvSpPr>
              <p:cNvPr id="7315" name="AutoShape 1777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6" name="Rectangle 1778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7" name="Rectangle 1779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8" name="AutoShape 1780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19" name="Line 1781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0" name="Line 1782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1" name="Rectangle 1783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22" name="Rectangle 1784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19" name="Line 1785"/>
            <p:cNvSpPr>
              <a:spLocks noChangeShapeType="1"/>
            </p:cNvSpPr>
            <p:nvPr/>
          </p:nvSpPr>
          <p:spPr bwMode="auto">
            <a:xfrm rot="5400000" flipV="1">
              <a:off x="4849" y="3383"/>
              <a:ext cx="2" cy="5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sp>
          <p:nvSpPr>
            <p:cNvPr id="7220" name="Line 1786"/>
            <p:cNvSpPr>
              <a:spLocks noChangeShapeType="1"/>
            </p:cNvSpPr>
            <p:nvPr/>
          </p:nvSpPr>
          <p:spPr bwMode="auto">
            <a:xfrm rot="-5400000">
              <a:off x="4966" y="3179"/>
              <a:ext cx="0" cy="72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sv-SE"/>
            </a:p>
          </p:txBody>
        </p:sp>
        <p:grpSp>
          <p:nvGrpSpPr>
            <p:cNvPr id="7221" name="Group 1787"/>
            <p:cNvGrpSpPr>
              <a:grpSpLocks/>
            </p:cNvGrpSpPr>
            <p:nvPr/>
          </p:nvGrpSpPr>
          <p:grpSpPr bwMode="auto">
            <a:xfrm>
              <a:off x="4701" y="2996"/>
              <a:ext cx="316" cy="148"/>
              <a:chOff x="3600" y="219"/>
              <a:chExt cx="360" cy="175"/>
            </a:xfrm>
          </p:grpSpPr>
          <p:sp>
            <p:nvSpPr>
              <p:cNvPr id="7302" name="Oval 1788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3" name="Line 1789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4" name="Line 1790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305" name="Rectangle 1791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306" name="Oval 1792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307" name="Group 1793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312" name="Line 1794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3" name="Line 1795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4" name="Line 1796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308" name="Group 1797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309" name="Line 179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0" name="Line 179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11" name="Line 180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2" name="Group 1801"/>
            <p:cNvGrpSpPr>
              <a:grpSpLocks/>
            </p:cNvGrpSpPr>
            <p:nvPr/>
          </p:nvGrpSpPr>
          <p:grpSpPr bwMode="auto">
            <a:xfrm>
              <a:off x="4187" y="2822"/>
              <a:ext cx="316" cy="148"/>
              <a:chOff x="3600" y="219"/>
              <a:chExt cx="360" cy="175"/>
            </a:xfrm>
          </p:grpSpPr>
          <p:sp>
            <p:nvSpPr>
              <p:cNvPr id="7289" name="Oval 1802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0" name="Line 1803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1" name="Line 1804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92" name="Rectangle 1805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93" name="Oval 1806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94" name="Group 1807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99" name="Line 1808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0" name="Line 1809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301" name="Line 1810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95" name="Group 1811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96" name="Line 181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7" name="Line 181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98" name="Line 181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grpSp>
          <p:nvGrpSpPr>
            <p:cNvPr id="7223" name="Group 1815"/>
            <p:cNvGrpSpPr>
              <a:grpSpLocks/>
            </p:cNvGrpSpPr>
            <p:nvPr/>
          </p:nvGrpSpPr>
          <p:grpSpPr bwMode="auto">
            <a:xfrm>
              <a:off x="3768" y="3014"/>
              <a:ext cx="316" cy="148"/>
              <a:chOff x="3600" y="219"/>
              <a:chExt cx="360" cy="175"/>
            </a:xfrm>
          </p:grpSpPr>
          <p:sp>
            <p:nvSpPr>
              <p:cNvPr id="7276" name="Oval 1816"/>
              <p:cNvSpPr>
                <a:spLocks noChangeArrowheads="1"/>
              </p:cNvSpPr>
              <p:nvPr/>
            </p:nvSpPr>
            <p:spPr bwMode="auto">
              <a:xfrm>
                <a:off x="3603" y="297"/>
                <a:ext cx="357" cy="97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7" name="Line 1817"/>
              <p:cNvSpPr>
                <a:spLocks noChangeShapeType="1"/>
              </p:cNvSpPr>
              <p:nvPr/>
            </p:nvSpPr>
            <p:spPr bwMode="auto">
              <a:xfrm>
                <a:off x="3603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8" name="Line 1818"/>
              <p:cNvSpPr>
                <a:spLocks noChangeShapeType="1"/>
              </p:cNvSpPr>
              <p:nvPr/>
            </p:nvSpPr>
            <p:spPr bwMode="auto">
              <a:xfrm>
                <a:off x="3960" y="289"/>
                <a:ext cx="0" cy="6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79" name="Rectangle 1819"/>
              <p:cNvSpPr>
                <a:spLocks noChangeArrowheads="1"/>
              </p:cNvSpPr>
              <p:nvPr/>
            </p:nvSpPr>
            <p:spPr bwMode="auto">
              <a:xfrm>
                <a:off x="3603" y="289"/>
                <a:ext cx="354" cy="59"/>
              </a:xfrm>
              <a:prstGeom prst="rect">
                <a:avLst/>
              </a:prstGeom>
              <a:solidFill>
                <a:schemeClr val="hlink"/>
              </a:solidFill>
              <a:ln w="12700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endParaRPr lang="sv-SE"/>
              </a:p>
            </p:txBody>
          </p:sp>
          <p:sp>
            <p:nvSpPr>
              <p:cNvPr id="7280" name="Oval 1820"/>
              <p:cNvSpPr>
                <a:spLocks noChangeArrowheads="1"/>
              </p:cNvSpPr>
              <p:nvPr/>
            </p:nvSpPr>
            <p:spPr bwMode="auto">
              <a:xfrm>
                <a:off x="3600" y="219"/>
                <a:ext cx="357" cy="113"/>
              </a:xfrm>
              <a:prstGeom prst="ellipse">
                <a:avLst/>
              </a:prstGeom>
              <a:solidFill>
                <a:schemeClr val="hlink"/>
              </a:solidFill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grpSp>
            <p:nvGrpSpPr>
              <p:cNvPr id="7281" name="Group 1821"/>
              <p:cNvGrpSpPr>
                <a:grpSpLocks/>
              </p:cNvGrpSpPr>
              <p:nvPr/>
            </p:nvGrpSpPr>
            <p:grpSpPr bwMode="auto">
              <a:xfrm>
                <a:off x="3686" y="244"/>
                <a:ext cx="177" cy="66"/>
                <a:chOff x="2848" y="848"/>
                <a:chExt cx="140" cy="98"/>
              </a:xfrm>
            </p:grpSpPr>
            <p:sp>
              <p:nvSpPr>
                <p:cNvPr id="7286" name="Line 1822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7" name="Line 1823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8" name="Line 1824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  <p:grpSp>
            <p:nvGrpSpPr>
              <p:cNvPr id="7282" name="Group 1825"/>
              <p:cNvGrpSpPr>
                <a:grpSpLocks/>
              </p:cNvGrpSpPr>
              <p:nvPr/>
            </p:nvGrpSpPr>
            <p:grpSpPr bwMode="auto">
              <a:xfrm flipV="1">
                <a:off x="3686" y="243"/>
                <a:ext cx="177" cy="66"/>
                <a:chOff x="2848" y="848"/>
                <a:chExt cx="140" cy="98"/>
              </a:xfrm>
            </p:grpSpPr>
            <p:sp>
              <p:nvSpPr>
                <p:cNvPr id="7283" name="Line 1826"/>
                <p:cNvSpPr>
                  <a:spLocks noChangeShapeType="1"/>
                </p:cNvSpPr>
                <p:nvPr/>
              </p:nvSpPr>
              <p:spPr bwMode="auto">
                <a:xfrm flipV="1">
                  <a:off x="2848" y="848"/>
                  <a:ext cx="50" cy="2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4" name="Line 1827"/>
                <p:cNvSpPr>
                  <a:spLocks noChangeShapeType="1"/>
                </p:cNvSpPr>
                <p:nvPr/>
              </p:nvSpPr>
              <p:spPr bwMode="auto">
                <a:xfrm>
                  <a:off x="2944" y="946"/>
                  <a:ext cx="44" cy="0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  <p:sp>
              <p:nvSpPr>
                <p:cNvPr id="7285" name="Line 1828"/>
                <p:cNvSpPr>
                  <a:spLocks noChangeShapeType="1"/>
                </p:cNvSpPr>
                <p:nvPr/>
              </p:nvSpPr>
              <p:spPr bwMode="auto">
                <a:xfrm>
                  <a:off x="2894" y="850"/>
                  <a:ext cx="52" cy="96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/>
                <a:p>
                  <a:endParaRPr lang="sv-SE"/>
                </a:p>
              </p:txBody>
            </p:sp>
          </p:grpSp>
        </p:grpSp>
        <p:sp>
          <p:nvSpPr>
            <p:cNvPr id="7224" name="Line 1829"/>
            <p:cNvSpPr>
              <a:spLocks noChangeShapeType="1"/>
            </p:cNvSpPr>
            <p:nvPr/>
          </p:nvSpPr>
          <p:spPr bwMode="auto">
            <a:xfrm>
              <a:off x="4470" y="2955"/>
              <a:ext cx="226" cy="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5" name="Line 1830"/>
            <p:cNvSpPr>
              <a:spLocks noChangeShapeType="1"/>
            </p:cNvSpPr>
            <p:nvPr/>
          </p:nvSpPr>
          <p:spPr bwMode="auto">
            <a:xfrm flipV="1">
              <a:off x="4059" y="2963"/>
              <a:ext cx="175" cy="6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6" name="Line 1831"/>
            <p:cNvSpPr>
              <a:spLocks noChangeShapeType="1"/>
            </p:cNvSpPr>
            <p:nvPr/>
          </p:nvSpPr>
          <p:spPr bwMode="auto">
            <a:xfrm flipV="1">
              <a:off x="4086" y="3091"/>
              <a:ext cx="6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7" name="Line 1832"/>
            <p:cNvSpPr>
              <a:spLocks noChangeShapeType="1"/>
            </p:cNvSpPr>
            <p:nvPr/>
          </p:nvSpPr>
          <p:spPr bwMode="auto">
            <a:xfrm flipH="1">
              <a:off x="3642" y="2931"/>
              <a:ext cx="160" cy="2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8" name="Line 1833"/>
            <p:cNvSpPr>
              <a:spLocks noChangeShapeType="1"/>
            </p:cNvSpPr>
            <p:nvPr/>
          </p:nvSpPr>
          <p:spPr bwMode="auto">
            <a:xfrm>
              <a:off x="3658" y="2963"/>
              <a:ext cx="12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29" name="Line 1834"/>
            <p:cNvSpPr>
              <a:spLocks noChangeShapeType="1"/>
            </p:cNvSpPr>
            <p:nvPr/>
          </p:nvSpPr>
          <p:spPr bwMode="auto">
            <a:xfrm>
              <a:off x="3570" y="3175"/>
              <a:ext cx="9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0" name="Line 1835"/>
            <p:cNvSpPr>
              <a:spLocks noChangeShapeType="1"/>
            </p:cNvSpPr>
            <p:nvPr/>
          </p:nvSpPr>
          <p:spPr bwMode="auto">
            <a:xfrm>
              <a:off x="3729" y="3225"/>
              <a:ext cx="30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1" name="Line 1836"/>
            <p:cNvSpPr>
              <a:spLocks noChangeShapeType="1"/>
            </p:cNvSpPr>
            <p:nvPr/>
          </p:nvSpPr>
          <p:spPr bwMode="auto">
            <a:xfrm flipH="1">
              <a:off x="3880" y="3167"/>
              <a:ext cx="34" cy="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2" name="Line 1837"/>
            <p:cNvSpPr>
              <a:spLocks noChangeShapeType="1"/>
            </p:cNvSpPr>
            <p:nvPr/>
          </p:nvSpPr>
          <p:spPr bwMode="auto">
            <a:xfrm>
              <a:off x="3762" y="3223"/>
              <a:ext cx="1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3" name="Line 1838"/>
            <p:cNvSpPr>
              <a:spLocks noChangeShapeType="1"/>
            </p:cNvSpPr>
            <p:nvPr/>
          </p:nvSpPr>
          <p:spPr bwMode="auto">
            <a:xfrm flipH="1" flipV="1">
              <a:off x="4012" y="3228"/>
              <a:ext cx="0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aphicFrame>
          <p:nvGraphicFramePr>
            <p:cNvPr id="7171" name="Object 3"/>
            <p:cNvGraphicFramePr>
              <a:graphicFrameLocks noChangeAspect="1"/>
            </p:cNvGraphicFramePr>
            <p:nvPr/>
          </p:nvGraphicFramePr>
          <p:xfrm>
            <a:off x="3417" y="3101"/>
            <a:ext cx="216" cy="180"/>
          </p:xfrm>
          <a:graphic>
            <a:graphicData uri="http://schemas.openxmlformats.org/presentationml/2006/ole">
              <p:oleObj spid="_x0000_s7171" name="Clip" r:id="rId12" imgW="1305000" imgH="1085760" progId="MS_ClipArt_Gallery.2">
                <p:embed/>
              </p:oleObj>
            </a:graphicData>
          </a:graphic>
        </p:graphicFrame>
        <p:graphicFrame>
          <p:nvGraphicFramePr>
            <p:cNvPr id="7172" name="Object 4"/>
            <p:cNvGraphicFramePr>
              <a:graphicFrameLocks noChangeAspect="1"/>
            </p:cNvGraphicFramePr>
            <p:nvPr/>
          </p:nvGraphicFramePr>
          <p:xfrm>
            <a:off x="3521" y="2901"/>
            <a:ext cx="216" cy="180"/>
          </p:xfrm>
          <a:graphic>
            <a:graphicData uri="http://schemas.openxmlformats.org/presentationml/2006/ole">
              <p:oleObj spid="_x0000_s7172" name="Clip" r:id="rId13" imgW="1305000" imgH="1085760" progId="MS_ClipArt_Gallery.2">
                <p:embed/>
              </p:oleObj>
            </a:graphicData>
          </a:graphic>
        </p:graphicFrame>
        <p:graphicFrame>
          <p:nvGraphicFramePr>
            <p:cNvPr id="7173" name="Object 5"/>
            <p:cNvGraphicFramePr>
              <a:graphicFrameLocks noChangeAspect="1"/>
            </p:cNvGraphicFramePr>
            <p:nvPr/>
          </p:nvGraphicFramePr>
          <p:xfrm>
            <a:off x="3689" y="3261"/>
            <a:ext cx="216" cy="180"/>
          </p:xfrm>
          <a:graphic>
            <a:graphicData uri="http://schemas.openxmlformats.org/presentationml/2006/ole">
              <p:oleObj spid="_x0000_s7173" name="Clip" r:id="rId14" imgW="1305000" imgH="1085760" progId="MS_ClipArt_Gallery.2">
                <p:embed/>
              </p:oleObj>
            </a:graphicData>
          </a:graphic>
        </p:graphicFrame>
        <p:graphicFrame>
          <p:nvGraphicFramePr>
            <p:cNvPr id="7174" name="Object 6"/>
            <p:cNvGraphicFramePr>
              <a:graphicFrameLocks noChangeAspect="1"/>
            </p:cNvGraphicFramePr>
            <p:nvPr/>
          </p:nvGraphicFramePr>
          <p:xfrm>
            <a:off x="3903" y="3263"/>
            <a:ext cx="216" cy="180"/>
          </p:xfrm>
          <a:graphic>
            <a:graphicData uri="http://schemas.openxmlformats.org/presentationml/2006/ole">
              <p:oleObj spid="_x0000_s7174" name="Clip" r:id="rId15" imgW="1305000" imgH="1085760" progId="MS_ClipArt_Gallery.2">
                <p:embed/>
              </p:oleObj>
            </a:graphicData>
          </a:graphic>
        </p:graphicFrame>
        <p:grpSp>
          <p:nvGrpSpPr>
            <p:cNvPr id="7234" name="Group 1843"/>
            <p:cNvGrpSpPr>
              <a:grpSpLocks/>
            </p:cNvGrpSpPr>
            <p:nvPr/>
          </p:nvGrpSpPr>
          <p:grpSpPr bwMode="auto">
            <a:xfrm>
              <a:off x="4475" y="3342"/>
              <a:ext cx="172" cy="215"/>
              <a:chOff x="2870" y="1518"/>
              <a:chExt cx="292" cy="320"/>
            </a:xfrm>
          </p:grpSpPr>
          <p:graphicFrame>
            <p:nvGraphicFramePr>
              <p:cNvPr id="7177" name="Object 9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177" name="Clip" r:id="rId16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7178" name="Object 10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178" name="Clip" r:id="rId17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7235" name="Group 1846"/>
            <p:cNvGrpSpPr>
              <a:grpSpLocks/>
            </p:cNvGrpSpPr>
            <p:nvPr/>
          </p:nvGrpSpPr>
          <p:grpSpPr bwMode="auto">
            <a:xfrm>
              <a:off x="4191" y="3374"/>
              <a:ext cx="220" cy="203"/>
              <a:chOff x="2870" y="1518"/>
              <a:chExt cx="292" cy="320"/>
            </a:xfrm>
          </p:grpSpPr>
          <p:graphicFrame>
            <p:nvGraphicFramePr>
              <p:cNvPr id="7175" name="Object 7"/>
              <p:cNvGraphicFramePr>
                <a:graphicFrameLocks noChangeAspect="1"/>
              </p:cNvGraphicFramePr>
              <p:nvPr/>
            </p:nvGraphicFramePr>
            <p:xfrm>
              <a:off x="2870" y="1518"/>
              <a:ext cx="272" cy="282"/>
            </p:xfrm>
            <a:graphic>
              <a:graphicData uri="http://schemas.openxmlformats.org/presentationml/2006/ole">
                <p:oleObj spid="_x0000_s7175" name="Clip" r:id="rId18" imgW="819000" imgH="847800" progId="MS_ClipArt_Gallery.2">
                  <p:embed/>
                </p:oleObj>
              </a:graphicData>
            </a:graphic>
          </p:graphicFrame>
          <p:graphicFrame>
            <p:nvGraphicFramePr>
              <p:cNvPr id="7176" name="Object 8"/>
              <p:cNvGraphicFramePr>
                <a:graphicFrameLocks noChangeAspect="1"/>
              </p:cNvGraphicFramePr>
              <p:nvPr/>
            </p:nvGraphicFramePr>
            <p:xfrm>
              <a:off x="2913" y="1602"/>
              <a:ext cx="249" cy="236"/>
            </p:xfrm>
            <a:graphic>
              <a:graphicData uri="http://schemas.openxmlformats.org/presentationml/2006/ole">
                <p:oleObj spid="_x0000_s7176" name="Clip" r:id="rId19" imgW="1266840" imgH="1200240" progId="MS_ClipArt_Gallery.2">
                  <p:embed/>
                </p:oleObj>
              </a:graphicData>
            </a:graphic>
          </p:graphicFrame>
        </p:grpSp>
        <p:grpSp>
          <p:nvGrpSpPr>
            <p:cNvPr id="7236" name="Group 1849"/>
            <p:cNvGrpSpPr>
              <a:grpSpLocks/>
            </p:cNvGrpSpPr>
            <p:nvPr/>
          </p:nvGrpSpPr>
          <p:grpSpPr bwMode="auto">
            <a:xfrm>
              <a:off x="4290" y="3130"/>
              <a:ext cx="183" cy="255"/>
              <a:chOff x="2556" y="2689"/>
              <a:chExt cx="183" cy="255"/>
            </a:xfrm>
          </p:grpSpPr>
          <p:pic>
            <p:nvPicPr>
              <p:cNvPr id="7259" name="Picture 1850" descr="31u_bnrz[1]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2609" y="2770"/>
                <a:ext cx="121" cy="17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7260" name="Freeform 1851"/>
              <p:cNvSpPr>
                <a:spLocks/>
              </p:cNvSpPr>
              <p:nvPr/>
            </p:nvSpPr>
            <p:spPr bwMode="auto">
              <a:xfrm>
                <a:off x="2605" y="2702"/>
                <a:ext cx="33" cy="39"/>
              </a:xfrm>
              <a:custGeom>
                <a:avLst/>
                <a:gdLst>
                  <a:gd name="T0" fmla="*/ 0 w 199"/>
                  <a:gd name="T1" fmla="*/ 0 h 232"/>
                  <a:gd name="T2" fmla="*/ 0 w 199"/>
                  <a:gd name="T3" fmla="*/ 0 h 232"/>
                  <a:gd name="T4" fmla="*/ 0 w 199"/>
                  <a:gd name="T5" fmla="*/ 0 h 232"/>
                  <a:gd name="T6" fmla="*/ 0 w 199"/>
                  <a:gd name="T7" fmla="*/ 0 h 232"/>
                  <a:gd name="T8" fmla="*/ 0 w 199"/>
                  <a:gd name="T9" fmla="*/ 0 h 232"/>
                  <a:gd name="T10" fmla="*/ 0 w 199"/>
                  <a:gd name="T11" fmla="*/ 1 h 232"/>
                  <a:gd name="T12" fmla="*/ 0 w 199"/>
                  <a:gd name="T13" fmla="*/ 1 h 232"/>
                  <a:gd name="T14" fmla="*/ 0 w 199"/>
                  <a:gd name="T15" fmla="*/ 1 h 232"/>
                  <a:gd name="T16" fmla="*/ 0 w 199"/>
                  <a:gd name="T17" fmla="*/ 1 h 232"/>
                  <a:gd name="T18" fmla="*/ 0 w 199"/>
                  <a:gd name="T19" fmla="*/ 1 h 232"/>
                  <a:gd name="T20" fmla="*/ 0 w 199"/>
                  <a:gd name="T21" fmla="*/ 1 h 232"/>
                  <a:gd name="T22" fmla="*/ 0 w 199"/>
                  <a:gd name="T23" fmla="*/ 1 h 232"/>
                  <a:gd name="T24" fmla="*/ 0 w 199"/>
                  <a:gd name="T25" fmla="*/ 1 h 232"/>
                  <a:gd name="T26" fmla="*/ 0 w 199"/>
                  <a:gd name="T27" fmla="*/ 1 h 232"/>
                  <a:gd name="T28" fmla="*/ 0 w 199"/>
                  <a:gd name="T29" fmla="*/ 1 h 232"/>
                  <a:gd name="T30" fmla="*/ 0 w 199"/>
                  <a:gd name="T31" fmla="*/ 1 h 232"/>
                  <a:gd name="T32" fmla="*/ 1 w 199"/>
                  <a:gd name="T33" fmla="*/ 1 h 232"/>
                  <a:gd name="T34" fmla="*/ 1 w 199"/>
                  <a:gd name="T35" fmla="*/ 1 h 232"/>
                  <a:gd name="T36" fmla="*/ 1 w 199"/>
                  <a:gd name="T37" fmla="*/ 1 h 232"/>
                  <a:gd name="T38" fmla="*/ 1 w 199"/>
                  <a:gd name="T39" fmla="*/ 1 h 232"/>
                  <a:gd name="T40" fmla="*/ 1 w 199"/>
                  <a:gd name="T41" fmla="*/ 1 h 232"/>
                  <a:gd name="T42" fmla="*/ 1 w 199"/>
                  <a:gd name="T43" fmla="*/ 1 h 232"/>
                  <a:gd name="T44" fmla="*/ 1 w 199"/>
                  <a:gd name="T45" fmla="*/ 1 h 232"/>
                  <a:gd name="T46" fmla="*/ 1 w 199"/>
                  <a:gd name="T47" fmla="*/ 1 h 232"/>
                  <a:gd name="T48" fmla="*/ 0 w 199"/>
                  <a:gd name="T49" fmla="*/ 1 h 232"/>
                  <a:gd name="T50" fmla="*/ 0 w 199"/>
                  <a:gd name="T51" fmla="*/ 1 h 232"/>
                  <a:gd name="T52" fmla="*/ 0 w 199"/>
                  <a:gd name="T53" fmla="*/ 1 h 232"/>
                  <a:gd name="T54" fmla="*/ 0 w 199"/>
                  <a:gd name="T55" fmla="*/ 1 h 232"/>
                  <a:gd name="T56" fmla="*/ 0 w 199"/>
                  <a:gd name="T57" fmla="*/ 1 h 232"/>
                  <a:gd name="T58" fmla="*/ 0 w 199"/>
                  <a:gd name="T59" fmla="*/ 1 h 232"/>
                  <a:gd name="T60" fmla="*/ 0 w 199"/>
                  <a:gd name="T61" fmla="*/ 1 h 232"/>
                  <a:gd name="T62" fmla="*/ 0 w 199"/>
                  <a:gd name="T63" fmla="*/ 1 h 232"/>
                  <a:gd name="T64" fmla="*/ 0 w 199"/>
                  <a:gd name="T65" fmla="*/ 1 h 232"/>
                  <a:gd name="T66" fmla="*/ 0 w 199"/>
                  <a:gd name="T67" fmla="*/ 1 h 232"/>
                  <a:gd name="T68" fmla="*/ 0 w 199"/>
                  <a:gd name="T69" fmla="*/ 1 h 232"/>
                  <a:gd name="T70" fmla="*/ 0 w 199"/>
                  <a:gd name="T71" fmla="*/ 0 h 232"/>
                  <a:gd name="T72" fmla="*/ 0 w 199"/>
                  <a:gd name="T73" fmla="*/ 0 h 232"/>
                  <a:gd name="T74" fmla="*/ 0 w 199"/>
                  <a:gd name="T75" fmla="*/ 0 h 232"/>
                  <a:gd name="T76" fmla="*/ 1 w 199"/>
                  <a:gd name="T77" fmla="*/ 0 h 232"/>
                  <a:gd name="T78" fmla="*/ 1 w 199"/>
                  <a:gd name="T79" fmla="*/ 0 h 232"/>
                  <a:gd name="T80" fmla="*/ 1 w 199"/>
                  <a:gd name="T81" fmla="*/ 0 h 232"/>
                  <a:gd name="T82" fmla="*/ 1 w 199"/>
                  <a:gd name="T83" fmla="*/ 0 h 232"/>
                  <a:gd name="T84" fmla="*/ 1 w 199"/>
                  <a:gd name="T85" fmla="*/ 0 h 232"/>
                  <a:gd name="T86" fmla="*/ 1 w 199"/>
                  <a:gd name="T87" fmla="*/ 0 h 232"/>
                  <a:gd name="T88" fmla="*/ 1 w 199"/>
                  <a:gd name="T89" fmla="*/ 0 h 232"/>
                  <a:gd name="T90" fmla="*/ 0 w 199"/>
                  <a:gd name="T91" fmla="*/ 0 h 232"/>
                  <a:gd name="T92" fmla="*/ 0 w 199"/>
                  <a:gd name="T93" fmla="*/ 0 h 232"/>
                  <a:gd name="T94" fmla="*/ 0 w 199"/>
                  <a:gd name="T95" fmla="*/ 0 h 232"/>
                  <a:gd name="T96" fmla="*/ 0 w 199"/>
                  <a:gd name="T97" fmla="*/ 0 h 232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w 199"/>
                  <a:gd name="T148" fmla="*/ 0 h 232"/>
                  <a:gd name="T149" fmla="*/ 199 w 199"/>
                  <a:gd name="T150" fmla="*/ 232 h 232"/>
                </a:gdLst>
                <a:ahLst/>
                <a:cxnLst>
                  <a:cxn ang="T98">
                    <a:pos x="T0" y="T1"/>
                  </a:cxn>
                  <a:cxn ang="T99">
                    <a:pos x="T2" y="T3"/>
                  </a:cxn>
                  <a:cxn ang="T100">
                    <a:pos x="T4" y="T5"/>
                  </a:cxn>
                  <a:cxn ang="T101">
                    <a:pos x="T6" y="T7"/>
                  </a:cxn>
                  <a:cxn ang="T102">
                    <a:pos x="T8" y="T9"/>
                  </a:cxn>
                  <a:cxn ang="T103">
                    <a:pos x="T10" y="T11"/>
                  </a:cxn>
                  <a:cxn ang="T104">
                    <a:pos x="T12" y="T13"/>
                  </a:cxn>
                  <a:cxn ang="T105">
                    <a:pos x="T14" y="T15"/>
                  </a:cxn>
                  <a:cxn ang="T106">
                    <a:pos x="T16" y="T17"/>
                  </a:cxn>
                  <a:cxn ang="T107">
                    <a:pos x="T18" y="T19"/>
                  </a:cxn>
                  <a:cxn ang="T108">
                    <a:pos x="T20" y="T21"/>
                  </a:cxn>
                  <a:cxn ang="T109">
                    <a:pos x="T22" y="T23"/>
                  </a:cxn>
                  <a:cxn ang="T110">
                    <a:pos x="T24" y="T25"/>
                  </a:cxn>
                  <a:cxn ang="T111">
                    <a:pos x="T26" y="T27"/>
                  </a:cxn>
                  <a:cxn ang="T112">
                    <a:pos x="T28" y="T29"/>
                  </a:cxn>
                  <a:cxn ang="T113">
                    <a:pos x="T30" y="T31"/>
                  </a:cxn>
                  <a:cxn ang="T114">
                    <a:pos x="T32" y="T33"/>
                  </a:cxn>
                  <a:cxn ang="T115">
                    <a:pos x="T34" y="T35"/>
                  </a:cxn>
                  <a:cxn ang="T116">
                    <a:pos x="T36" y="T37"/>
                  </a:cxn>
                  <a:cxn ang="T117">
                    <a:pos x="T38" y="T39"/>
                  </a:cxn>
                  <a:cxn ang="T118">
                    <a:pos x="T40" y="T41"/>
                  </a:cxn>
                  <a:cxn ang="T119">
                    <a:pos x="T42" y="T43"/>
                  </a:cxn>
                  <a:cxn ang="T120">
                    <a:pos x="T44" y="T45"/>
                  </a:cxn>
                  <a:cxn ang="T121">
                    <a:pos x="T46" y="T47"/>
                  </a:cxn>
                  <a:cxn ang="T122">
                    <a:pos x="T48" y="T49"/>
                  </a:cxn>
                  <a:cxn ang="T123">
                    <a:pos x="T50" y="T51"/>
                  </a:cxn>
                  <a:cxn ang="T124">
                    <a:pos x="T52" y="T53"/>
                  </a:cxn>
                  <a:cxn ang="T125">
                    <a:pos x="T54" y="T55"/>
                  </a:cxn>
                  <a:cxn ang="T126">
                    <a:pos x="T56" y="T57"/>
                  </a:cxn>
                  <a:cxn ang="T127">
                    <a:pos x="T58" y="T59"/>
                  </a:cxn>
                  <a:cxn ang="T128">
                    <a:pos x="T60" y="T61"/>
                  </a:cxn>
                  <a:cxn ang="T129">
                    <a:pos x="T62" y="T63"/>
                  </a:cxn>
                  <a:cxn ang="T130">
                    <a:pos x="T64" y="T65"/>
                  </a:cxn>
                  <a:cxn ang="T131">
                    <a:pos x="T66" y="T67"/>
                  </a:cxn>
                  <a:cxn ang="T132">
                    <a:pos x="T68" y="T69"/>
                  </a:cxn>
                  <a:cxn ang="T133">
                    <a:pos x="T70" y="T71"/>
                  </a:cxn>
                  <a:cxn ang="T134">
                    <a:pos x="T72" y="T73"/>
                  </a:cxn>
                  <a:cxn ang="T135">
                    <a:pos x="T74" y="T75"/>
                  </a:cxn>
                  <a:cxn ang="T136">
                    <a:pos x="T76" y="T77"/>
                  </a:cxn>
                  <a:cxn ang="T137">
                    <a:pos x="T78" y="T79"/>
                  </a:cxn>
                  <a:cxn ang="T138">
                    <a:pos x="T80" y="T81"/>
                  </a:cxn>
                  <a:cxn ang="T139">
                    <a:pos x="T82" y="T83"/>
                  </a:cxn>
                  <a:cxn ang="T140">
                    <a:pos x="T84" y="T85"/>
                  </a:cxn>
                  <a:cxn ang="T141">
                    <a:pos x="T86" y="T87"/>
                  </a:cxn>
                  <a:cxn ang="T142">
                    <a:pos x="T88" y="T89"/>
                  </a:cxn>
                  <a:cxn ang="T143">
                    <a:pos x="T90" y="T91"/>
                  </a:cxn>
                  <a:cxn ang="T144">
                    <a:pos x="T92" y="T93"/>
                  </a:cxn>
                  <a:cxn ang="T145">
                    <a:pos x="T94" y="T95"/>
                  </a:cxn>
                  <a:cxn ang="T146">
                    <a:pos x="T96" y="T97"/>
                  </a:cxn>
                </a:cxnLst>
                <a:rect l="T147" t="T148" r="T149" b="T150"/>
                <a:pathLst>
                  <a:path w="199" h="232">
                    <a:moveTo>
                      <a:pt x="70" y="29"/>
                    </a:moveTo>
                    <a:lnTo>
                      <a:pt x="55" y="39"/>
                    </a:lnTo>
                    <a:lnTo>
                      <a:pt x="42" y="50"/>
                    </a:lnTo>
                    <a:lnTo>
                      <a:pt x="30" y="63"/>
                    </a:lnTo>
                    <a:lnTo>
                      <a:pt x="20" y="77"/>
                    </a:lnTo>
                    <a:lnTo>
                      <a:pt x="12" y="91"/>
                    </a:lnTo>
                    <a:lnTo>
                      <a:pt x="6" y="108"/>
                    </a:lnTo>
                    <a:lnTo>
                      <a:pt x="2" y="125"/>
                    </a:lnTo>
                    <a:lnTo>
                      <a:pt x="0" y="142"/>
                    </a:lnTo>
                    <a:lnTo>
                      <a:pt x="2" y="166"/>
                    </a:lnTo>
                    <a:lnTo>
                      <a:pt x="12" y="186"/>
                    </a:lnTo>
                    <a:lnTo>
                      <a:pt x="26" y="203"/>
                    </a:lnTo>
                    <a:lnTo>
                      <a:pt x="45" y="216"/>
                    </a:lnTo>
                    <a:lnTo>
                      <a:pt x="66" y="226"/>
                    </a:lnTo>
                    <a:lnTo>
                      <a:pt x="88" y="230"/>
                    </a:lnTo>
                    <a:lnTo>
                      <a:pt x="111" y="232"/>
                    </a:lnTo>
                    <a:lnTo>
                      <a:pt x="134" y="228"/>
                    </a:lnTo>
                    <a:lnTo>
                      <a:pt x="138" y="228"/>
                    </a:lnTo>
                    <a:lnTo>
                      <a:pt x="143" y="226"/>
                    </a:lnTo>
                    <a:lnTo>
                      <a:pt x="147" y="222"/>
                    </a:lnTo>
                    <a:lnTo>
                      <a:pt x="148" y="218"/>
                    </a:lnTo>
                    <a:lnTo>
                      <a:pt x="145" y="212"/>
                    </a:lnTo>
                    <a:lnTo>
                      <a:pt x="141" y="207"/>
                    </a:lnTo>
                    <a:lnTo>
                      <a:pt x="135" y="203"/>
                    </a:lnTo>
                    <a:lnTo>
                      <a:pt x="129" y="201"/>
                    </a:lnTo>
                    <a:lnTo>
                      <a:pt x="117" y="197"/>
                    </a:lnTo>
                    <a:lnTo>
                      <a:pt x="105" y="195"/>
                    </a:lnTo>
                    <a:lnTo>
                      <a:pt x="94" y="193"/>
                    </a:lnTo>
                    <a:lnTo>
                      <a:pt x="83" y="190"/>
                    </a:lnTo>
                    <a:lnTo>
                      <a:pt x="73" y="187"/>
                    </a:lnTo>
                    <a:lnTo>
                      <a:pt x="62" y="182"/>
                    </a:lnTo>
                    <a:lnTo>
                      <a:pt x="53" y="176"/>
                    </a:lnTo>
                    <a:lnTo>
                      <a:pt x="43" y="167"/>
                    </a:lnTo>
                    <a:lnTo>
                      <a:pt x="40" y="128"/>
                    </a:lnTo>
                    <a:lnTo>
                      <a:pt x="49" y="96"/>
                    </a:lnTo>
                    <a:lnTo>
                      <a:pt x="68" y="71"/>
                    </a:lnTo>
                    <a:lnTo>
                      <a:pt x="94" y="50"/>
                    </a:lnTo>
                    <a:lnTo>
                      <a:pt x="122" y="34"/>
                    </a:lnTo>
                    <a:lnTo>
                      <a:pt x="151" y="21"/>
                    </a:lnTo>
                    <a:lnTo>
                      <a:pt x="178" y="12"/>
                    </a:lnTo>
                    <a:lnTo>
                      <a:pt x="199" y="4"/>
                    </a:lnTo>
                    <a:lnTo>
                      <a:pt x="186" y="1"/>
                    </a:lnTo>
                    <a:lnTo>
                      <a:pt x="172" y="0"/>
                    </a:lnTo>
                    <a:lnTo>
                      <a:pt x="156" y="2"/>
                    </a:lnTo>
                    <a:lnTo>
                      <a:pt x="138" y="4"/>
                    </a:lnTo>
                    <a:lnTo>
                      <a:pt x="121" y="10"/>
                    </a:lnTo>
                    <a:lnTo>
                      <a:pt x="103" y="16"/>
                    </a:lnTo>
                    <a:lnTo>
                      <a:pt x="86" y="23"/>
                    </a:lnTo>
                    <a:lnTo>
                      <a:pt x="70" y="2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1" name="Freeform 1852"/>
              <p:cNvSpPr>
                <a:spLocks/>
              </p:cNvSpPr>
              <p:nvPr/>
            </p:nvSpPr>
            <p:spPr bwMode="auto">
              <a:xfrm>
                <a:off x="2661" y="2701"/>
                <a:ext cx="22" cy="30"/>
              </a:xfrm>
              <a:custGeom>
                <a:avLst/>
                <a:gdLst>
                  <a:gd name="T0" fmla="*/ 1 w 128"/>
                  <a:gd name="T1" fmla="*/ 0 h 180"/>
                  <a:gd name="T2" fmla="*/ 1 w 128"/>
                  <a:gd name="T3" fmla="*/ 0 h 180"/>
                  <a:gd name="T4" fmla="*/ 1 w 128"/>
                  <a:gd name="T5" fmla="*/ 0 h 180"/>
                  <a:gd name="T6" fmla="*/ 1 w 128"/>
                  <a:gd name="T7" fmla="*/ 0 h 180"/>
                  <a:gd name="T8" fmla="*/ 1 w 128"/>
                  <a:gd name="T9" fmla="*/ 0 h 180"/>
                  <a:gd name="T10" fmla="*/ 0 w 128"/>
                  <a:gd name="T11" fmla="*/ 1 h 180"/>
                  <a:gd name="T12" fmla="*/ 0 w 128"/>
                  <a:gd name="T13" fmla="*/ 1 h 180"/>
                  <a:gd name="T14" fmla="*/ 0 w 128"/>
                  <a:gd name="T15" fmla="*/ 1 h 180"/>
                  <a:gd name="T16" fmla="*/ 0 w 128"/>
                  <a:gd name="T17" fmla="*/ 1 h 180"/>
                  <a:gd name="T18" fmla="*/ 0 w 128"/>
                  <a:gd name="T19" fmla="*/ 1 h 180"/>
                  <a:gd name="T20" fmla="*/ 0 w 128"/>
                  <a:gd name="T21" fmla="*/ 1 h 180"/>
                  <a:gd name="T22" fmla="*/ 0 w 128"/>
                  <a:gd name="T23" fmla="*/ 1 h 180"/>
                  <a:gd name="T24" fmla="*/ 0 w 128"/>
                  <a:gd name="T25" fmla="*/ 1 h 180"/>
                  <a:gd name="T26" fmla="*/ 0 w 128"/>
                  <a:gd name="T27" fmla="*/ 1 h 180"/>
                  <a:gd name="T28" fmla="*/ 0 w 128"/>
                  <a:gd name="T29" fmla="*/ 1 h 180"/>
                  <a:gd name="T30" fmla="*/ 0 w 128"/>
                  <a:gd name="T31" fmla="*/ 1 h 180"/>
                  <a:gd name="T32" fmla="*/ 0 w 128"/>
                  <a:gd name="T33" fmla="*/ 1 h 180"/>
                  <a:gd name="T34" fmla="*/ 0 w 128"/>
                  <a:gd name="T35" fmla="*/ 1 h 180"/>
                  <a:gd name="T36" fmla="*/ 0 w 128"/>
                  <a:gd name="T37" fmla="*/ 1 h 180"/>
                  <a:gd name="T38" fmla="*/ 1 w 128"/>
                  <a:gd name="T39" fmla="*/ 1 h 180"/>
                  <a:gd name="T40" fmla="*/ 1 w 128"/>
                  <a:gd name="T41" fmla="*/ 1 h 180"/>
                  <a:gd name="T42" fmla="*/ 1 w 128"/>
                  <a:gd name="T43" fmla="*/ 0 h 180"/>
                  <a:gd name="T44" fmla="*/ 1 w 128"/>
                  <a:gd name="T45" fmla="*/ 0 h 180"/>
                  <a:gd name="T46" fmla="*/ 1 w 128"/>
                  <a:gd name="T47" fmla="*/ 0 h 180"/>
                  <a:gd name="T48" fmla="*/ 1 w 128"/>
                  <a:gd name="T49" fmla="*/ 0 h 180"/>
                  <a:gd name="T50" fmla="*/ 1 w 128"/>
                  <a:gd name="T51" fmla="*/ 0 h 180"/>
                  <a:gd name="T52" fmla="*/ 1 w 128"/>
                  <a:gd name="T53" fmla="*/ 0 h 180"/>
                  <a:gd name="T54" fmla="*/ 0 w 128"/>
                  <a:gd name="T55" fmla="*/ 0 h 180"/>
                  <a:gd name="T56" fmla="*/ 0 w 128"/>
                  <a:gd name="T57" fmla="*/ 0 h 180"/>
                  <a:gd name="T58" fmla="*/ 0 w 128"/>
                  <a:gd name="T59" fmla="*/ 0 h 180"/>
                  <a:gd name="T60" fmla="*/ 0 w 128"/>
                  <a:gd name="T61" fmla="*/ 0 h 180"/>
                  <a:gd name="T62" fmla="*/ 0 w 128"/>
                  <a:gd name="T63" fmla="*/ 0 h 180"/>
                  <a:gd name="T64" fmla="*/ 0 w 128"/>
                  <a:gd name="T65" fmla="*/ 0 h 180"/>
                  <a:gd name="T66" fmla="*/ 0 w 128"/>
                  <a:gd name="T67" fmla="*/ 0 h 180"/>
                  <a:gd name="T68" fmla="*/ 0 w 128"/>
                  <a:gd name="T69" fmla="*/ 0 h 180"/>
                  <a:gd name="T70" fmla="*/ 0 w 128"/>
                  <a:gd name="T71" fmla="*/ 0 h 180"/>
                  <a:gd name="T72" fmla="*/ 0 w 128"/>
                  <a:gd name="T73" fmla="*/ 0 h 180"/>
                  <a:gd name="T74" fmla="*/ 0 w 128"/>
                  <a:gd name="T75" fmla="*/ 0 h 180"/>
                  <a:gd name="T76" fmla="*/ 1 w 128"/>
                  <a:gd name="T77" fmla="*/ 0 h 180"/>
                  <a:gd name="T78" fmla="*/ 1 w 128"/>
                  <a:gd name="T79" fmla="*/ 0 h 180"/>
                  <a:gd name="T80" fmla="*/ 1 w 128"/>
                  <a:gd name="T81" fmla="*/ 0 h 180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0"/>
                  <a:gd name="T125" fmla="*/ 128 w 128"/>
                  <a:gd name="T126" fmla="*/ 180 h 180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0">
                    <a:moveTo>
                      <a:pt x="108" y="59"/>
                    </a:moveTo>
                    <a:lnTo>
                      <a:pt x="113" y="77"/>
                    </a:lnTo>
                    <a:lnTo>
                      <a:pt x="111" y="94"/>
                    </a:lnTo>
                    <a:lnTo>
                      <a:pt x="103" y="108"/>
                    </a:lnTo>
                    <a:lnTo>
                      <a:pt x="91" y="121"/>
                    </a:lnTo>
                    <a:lnTo>
                      <a:pt x="77" y="132"/>
                    </a:lnTo>
                    <a:lnTo>
                      <a:pt x="61" y="144"/>
                    </a:lnTo>
                    <a:lnTo>
                      <a:pt x="45" y="154"/>
                    </a:lnTo>
                    <a:lnTo>
                      <a:pt x="30" y="164"/>
                    </a:lnTo>
                    <a:lnTo>
                      <a:pt x="28" y="168"/>
                    </a:lnTo>
                    <a:lnTo>
                      <a:pt x="27" y="170"/>
                    </a:lnTo>
                    <a:lnTo>
                      <a:pt x="27" y="174"/>
                    </a:lnTo>
                    <a:lnTo>
                      <a:pt x="28" y="177"/>
                    </a:lnTo>
                    <a:lnTo>
                      <a:pt x="32" y="179"/>
                    </a:lnTo>
                    <a:lnTo>
                      <a:pt x="35" y="180"/>
                    </a:lnTo>
                    <a:lnTo>
                      <a:pt x="37" y="180"/>
                    </a:lnTo>
                    <a:lnTo>
                      <a:pt x="41" y="179"/>
                    </a:lnTo>
                    <a:lnTo>
                      <a:pt x="60" y="169"/>
                    </a:lnTo>
                    <a:lnTo>
                      <a:pt x="77" y="158"/>
                    </a:lnTo>
                    <a:lnTo>
                      <a:pt x="94" y="145"/>
                    </a:lnTo>
                    <a:lnTo>
                      <a:pt x="109" y="130"/>
                    </a:lnTo>
                    <a:lnTo>
                      <a:pt x="120" y="114"/>
                    </a:lnTo>
                    <a:lnTo>
                      <a:pt x="127" y="95"/>
                    </a:lnTo>
                    <a:lnTo>
                      <a:pt x="128" y="76"/>
                    </a:lnTo>
                    <a:lnTo>
                      <a:pt x="123" y="55"/>
                    </a:lnTo>
                    <a:lnTo>
                      <a:pt x="113" y="39"/>
                    </a:lnTo>
                    <a:lnTo>
                      <a:pt x="97" y="25"/>
                    </a:lnTo>
                    <a:lnTo>
                      <a:pt x="79" y="15"/>
                    </a:lnTo>
                    <a:lnTo>
                      <a:pt x="57" y="7"/>
                    </a:lnTo>
                    <a:lnTo>
                      <a:pt x="36" y="2"/>
                    </a:lnTo>
                    <a:lnTo>
                      <a:pt x="19" y="0"/>
                    </a:lnTo>
                    <a:lnTo>
                      <a:pt x="6" y="0"/>
                    </a:lnTo>
                    <a:lnTo>
                      <a:pt x="0" y="4"/>
                    </a:lnTo>
                    <a:lnTo>
                      <a:pt x="14" y="9"/>
                    </a:lnTo>
                    <a:lnTo>
                      <a:pt x="29" y="14"/>
                    </a:lnTo>
                    <a:lnTo>
                      <a:pt x="46" y="19"/>
                    </a:lnTo>
                    <a:lnTo>
                      <a:pt x="61" y="23"/>
                    </a:lnTo>
                    <a:lnTo>
                      <a:pt x="76" y="29"/>
                    </a:lnTo>
                    <a:lnTo>
                      <a:pt x="89" y="37"/>
                    </a:lnTo>
                    <a:lnTo>
                      <a:pt x="100" y="46"/>
                    </a:lnTo>
                    <a:lnTo>
                      <a:pt x="108" y="5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2" name="Freeform 1853"/>
              <p:cNvSpPr>
                <a:spLocks/>
              </p:cNvSpPr>
              <p:nvPr/>
            </p:nvSpPr>
            <p:spPr bwMode="auto">
              <a:xfrm>
                <a:off x="2584" y="2694"/>
                <a:ext cx="54" cy="63"/>
              </a:xfrm>
              <a:custGeom>
                <a:avLst/>
                <a:gdLst>
                  <a:gd name="T0" fmla="*/ 1 w 322"/>
                  <a:gd name="T1" fmla="*/ 0 h 378"/>
                  <a:gd name="T2" fmla="*/ 0 w 322"/>
                  <a:gd name="T3" fmla="*/ 0 h 378"/>
                  <a:gd name="T4" fmla="*/ 0 w 322"/>
                  <a:gd name="T5" fmla="*/ 1 h 378"/>
                  <a:gd name="T6" fmla="*/ 0 w 322"/>
                  <a:gd name="T7" fmla="*/ 1 h 378"/>
                  <a:gd name="T8" fmla="*/ 0 w 322"/>
                  <a:gd name="T9" fmla="*/ 1 h 378"/>
                  <a:gd name="T10" fmla="*/ 0 w 322"/>
                  <a:gd name="T11" fmla="*/ 1 h 378"/>
                  <a:gd name="T12" fmla="*/ 0 w 322"/>
                  <a:gd name="T13" fmla="*/ 1 h 378"/>
                  <a:gd name="T14" fmla="*/ 0 w 322"/>
                  <a:gd name="T15" fmla="*/ 2 h 378"/>
                  <a:gd name="T16" fmla="*/ 0 w 322"/>
                  <a:gd name="T17" fmla="*/ 2 h 378"/>
                  <a:gd name="T18" fmla="*/ 0 w 322"/>
                  <a:gd name="T19" fmla="*/ 2 h 378"/>
                  <a:gd name="T20" fmla="*/ 1 w 322"/>
                  <a:gd name="T21" fmla="*/ 2 h 378"/>
                  <a:gd name="T22" fmla="*/ 1 w 322"/>
                  <a:gd name="T23" fmla="*/ 2 h 378"/>
                  <a:gd name="T24" fmla="*/ 1 w 322"/>
                  <a:gd name="T25" fmla="*/ 2 h 378"/>
                  <a:gd name="T26" fmla="*/ 1 w 322"/>
                  <a:gd name="T27" fmla="*/ 2 h 378"/>
                  <a:gd name="T28" fmla="*/ 1 w 322"/>
                  <a:gd name="T29" fmla="*/ 2 h 378"/>
                  <a:gd name="T30" fmla="*/ 1 w 322"/>
                  <a:gd name="T31" fmla="*/ 2 h 378"/>
                  <a:gd name="T32" fmla="*/ 2 w 322"/>
                  <a:gd name="T33" fmla="*/ 2 h 378"/>
                  <a:gd name="T34" fmla="*/ 2 w 322"/>
                  <a:gd name="T35" fmla="*/ 2 h 378"/>
                  <a:gd name="T36" fmla="*/ 2 w 322"/>
                  <a:gd name="T37" fmla="*/ 2 h 378"/>
                  <a:gd name="T38" fmla="*/ 2 w 322"/>
                  <a:gd name="T39" fmla="*/ 2 h 378"/>
                  <a:gd name="T40" fmla="*/ 1 w 322"/>
                  <a:gd name="T41" fmla="*/ 2 h 378"/>
                  <a:gd name="T42" fmla="*/ 1 w 322"/>
                  <a:gd name="T43" fmla="*/ 2 h 378"/>
                  <a:gd name="T44" fmla="*/ 1 w 322"/>
                  <a:gd name="T45" fmla="*/ 2 h 378"/>
                  <a:gd name="T46" fmla="*/ 1 w 322"/>
                  <a:gd name="T47" fmla="*/ 2 h 378"/>
                  <a:gd name="T48" fmla="*/ 1 w 322"/>
                  <a:gd name="T49" fmla="*/ 2 h 378"/>
                  <a:gd name="T50" fmla="*/ 1 w 322"/>
                  <a:gd name="T51" fmla="*/ 2 h 378"/>
                  <a:gd name="T52" fmla="*/ 1 w 322"/>
                  <a:gd name="T53" fmla="*/ 2 h 378"/>
                  <a:gd name="T54" fmla="*/ 0 w 322"/>
                  <a:gd name="T55" fmla="*/ 1 h 378"/>
                  <a:gd name="T56" fmla="*/ 0 w 322"/>
                  <a:gd name="T57" fmla="*/ 1 h 378"/>
                  <a:gd name="T58" fmla="*/ 0 w 322"/>
                  <a:gd name="T59" fmla="*/ 1 h 378"/>
                  <a:gd name="T60" fmla="*/ 0 w 322"/>
                  <a:gd name="T61" fmla="*/ 1 h 378"/>
                  <a:gd name="T62" fmla="*/ 0 w 322"/>
                  <a:gd name="T63" fmla="*/ 1 h 378"/>
                  <a:gd name="T64" fmla="*/ 0 w 322"/>
                  <a:gd name="T65" fmla="*/ 1 h 378"/>
                  <a:gd name="T66" fmla="*/ 0 w 322"/>
                  <a:gd name="T67" fmla="*/ 1 h 378"/>
                  <a:gd name="T68" fmla="*/ 1 w 322"/>
                  <a:gd name="T69" fmla="*/ 0 h 378"/>
                  <a:gd name="T70" fmla="*/ 1 w 322"/>
                  <a:gd name="T71" fmla="*/ 0 h 378"/>
                  <a:gd name="T72" fmla="*/ 1 w 322"/>
                  <a:gd name="T73" fmla="*/ 0 h 378"/>
                  <a:gd name="T74" fmla="*/ 1 w 322"/>
                  <a:gd name="T75" fmla="*/ 0 h 378"/>
                  <a:gd name="T76" fmla="*/ 1 w 322"/>
                  <a:gd name="T77" fmla="*/ 0 h 378"/>
                  <a:gd name="T78" fmla="*/ 1 w 322"/>
                  <a:gd name="T79" fmla="*/ 0 h 378"/>
                  <a:gd name="T80" fmla="*/ 1 w 322"/>
                  <a:gd name="T81" fmla="*/ 0 h 378"/>
                  <a:gd name="T82" fmla="*/ 1 w 322"/>
                  <a:gd name="T83" fmla="*/ 0 h 378"/>
                  <a:gd name="T84" fmla="*/ 1 w 322"/>
                  <a:gd name="T85" fmla="*/ 0 h 378"/>
                  <a:gd name="T86" fmla="*/ 1 w 322"/>
                  <a:gd name="T87" fmla="*/ 0 h 378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2"/>
                  <a:gd name="T133" fmla="*/ 0 h 378"/>
                  <a:gd name="T134" fmla="*/ 322 w 322"/>
                  <a:gd name="T135" fmla="*/ 378 h 378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2" h="378">
                    <a:moveTo>
                      <a:pt x="125" y="49"/>
                    </a:moveTo>
                    <a:lnTo>
                      <a:pt x="100" y="70"/>
                    </a:lnTo>
                    <a:lnTo>
                      <a:pt x="76" y="90"/>
                    </a:lnTo>
                    <a:lnTo>
                      <a:pt x="53" y="115"/>
                    </a:lnTo>
                    <a:lnTo>
                      <a:pt x="34" y="140"/>
                    </a:lnTo>
                    <a:lnTo>
                      <a:pt x="17" y="166"/>
                    </a:lnTo>
                    <a:lnTo>
                      <a:pt x="5" y="195"/>
                    </a:lnTo>
                    <a:lnTo>
                      <a:pt x="0" y="226"/>
                    </a:lnTo>
                    <a:lnTo>
                      <a:pt x="1" y="258"/>
                    </a:lnTo>
                    <a:lnTo>
                      <a:pt x="3" y="266"/>
                    </a:lnTo>
                    <a:lnTo>
                      <a:pt x="5" y="275"/>
                    </a:lnTo>
                    <a:lnTo>
                      <a:pt x="9" y="282"/>
                    </a:lnTo>
                    <a:lnTo>
                      <a:pt x="14" y="290"/>
                    </a:lnTo>
                    <a:lnTo>
                      <a:pt x="19" y="297"/>
                    </a:lnTo>
                    <a:lnTo>
                      <a:pt x="26" y="304"/>
                    </a:lnTo>
                    <a:lnTo>
                      <a:pt x="32" y="310"/>
                    </a:lnTo>
                    <a:lnTo>
                      <a:pt x="41" y="314"/>
                    </a:lnTo>
                    <a:lnTo>
                      <a:pt x="56" y="324"/>
                    </a:lnTo>
                    <a:lnTo>
                      <a:pt x="71" y="332"/>
                    </a:lnTo>
                    <a:lnTo>
                      <a:pt x="86" y="338"/>
                    </a:lnTo>
                    <a:lnTo>
                      <a:pt x="103" y="344"/>
                    </a:lnTo>
                    <a:lnTo>
                      <a:pt x="119" y="350"/>
                    </a:lnTo>
                    <a:lnTo>
                      <a:pt x="136" y="355"/>
                    </a:lnTo>
                    <a:lnTo>
                      <a:pt x="152" y="359"/>
                    </a:lnTo>
                    <a:lnTo>
                      <a:pt x="168" y="363"/>
                    </a:lnTo>
                    <a:lnTo>
                      <a:pt x="186" y="366"/>
                    </a:lnTo>
                    <a:lnTo>
                      <a:pt x="202" y="368"/>
                    </a:lnTo>
                    <a:lnTo>
                      <a:pt x="220" y="371"/>
                    </a:lnTo>
                    <a:lnTo>
                      <a:pt x="238" y="373"/>
                    </a:lnTo>
                    <a:lnTo>
                      <a:pt x="254" y="374"/>
                    </a:lnTo>
                    <a:lnTo>
                      <a:pt x="272" y="375"/>
                    </a:lnTo>
                    <a:lnTo>
                      <a:pt x="289" y="376"/>
                    </a:lnTo>
                    <a:lnTo>
                      <a:pt x="306" y="378"/>
                    </a:lnTo>
                    <a:lnTo>
                      <a:pt x="311" y="378"/>
                    </a:lnTo>
                    <a:lnTo>
                      <a:pt x="316" y="375"/>
                    </a:lnTo>
                    <a:lnTo>
                      <a:pt x="320" y="371"/>
                    </a:lnTo>
                    <a:lnTo>
                      <a:pt x="322" y="366"/>
                    </a:lnTo>
                    <a:lnTo>
                      <a:pt x="322" y="360"/>
                    </a:lnTo>
                    <a:lnTo>
                      <a:pt x="320" y="356"/>
                    </a:lnTo>
                    <a:lnTo>
                      <a:pt x="315" y="352"/>
                    </a:lnTo>
                    <a:lnTo>
                      <a:pt x="309" y="350"/>
                    </a:lnTo>
                    <a:lnTo>
                      <a:pt x="294" y="347"/>
                    </a:lnTo>
                    <a:lnTo>
                      <a:pt x="279" y="344"/>
                    </a:lnTo>
                    <a:lnTo>
                      <a:pt x="263" y="341"/>
                    </a:lnTo>
                    <a:lnTo>
                      <a:pt x="247" y="338"/>
                    </a:lnTo>
                    <a:lnTo>
                      <a:pt x="232" y="336"/>
                    </a:lnTo>
                    <a:lnTo>
                      <a:pt x="216" y="334"/>
                    </a:lnTo>
                    <a:lnTo>
                      <a:pt x="200" y="332"/>
                    </a:lnTo>
                    <a:lnTo>
                      <a:pt x="185" y="328"/>
                    </a:lnTo>
                    <a:lnTo>
                      <a:pt x="170" y="326"/>
                    </a:lnTo>
                    <a:lnTo>
                      <a:pt x="154" y="322"/>
                    </a:lnTo>
                    <a:lnTo>
                      <a:pt x="139" y="318"/>
                    </a:lnTo>
                    <a:lnTo>
                      <a:pt x="124" y="314"/>
                    </a:lnTo>
                    <a:lnTo>
                      <a:pt x="110" y="309"/>
                    </a:lnTo>
                    <a:lnTo>
                      <a:pt x="94" y="303"/>
                    </a:lnTo>
                    <a:lnTo>
                      <a:pt x="80" y="297"/>
                    </a:lnTo>
                    <a:lnTo>
                      <a:pt x="66" y="289"/>
                    </a:lnTo>
                    <a:lnTo>
                      <a:pt x="55" y="281"/>
                    </a:lnTo>
                    <a:lnTo>
                      <a:pt x="45" y="271"/>
                    </a:lnTo>
                    <a:lnTo>
                      <a:pt x="38" y="259"/>
                    </a:lnTo>
                    <a:lnTo>
                      <a:pt x="35" y="245"/>
                    </a:lnTo>
                    <a:lnTo>
                      <a:pt x="34" y="232"/>
                    </a:lnTo>
                    <a:lnTo>
                      <a:pt x="35" y="216"/>
                    </a:lnTo>
                    <a:lnTo>
                      <a:pt x="38" y="200"/>
                    </a:lnTo>
                    <a:lnTo>
                      <a:pt x="43" y="187"/>
                    </a:lnTo>
                    <a:lnTo>
                      <a:pt x="51" y="170"/>
                    </a:lnTo>
                    <a:lnTo>
                      <a:pt x="60" y="152"/>
                    </a:lnTo>
                    <a:lnTo>
                      <a:pt x="71" y="137"/>
                    </a:lnTo>
                    <a:lnTo>
                      <a:pt x="83" y="124"/>
                    </a:lnTo>
                    <a:lnTo>
                      <a:pt x="94" y="110"/>
                    </a:lnTo>
                    <a:lnTo>
                      <a:pt x="107" y="96"/>
                    </a:lnTo>
                    <a:lnTo>
                      <a:pt x="123" y="82"/>
                    </a:lnTo>
                    <a:lnTo>
                      <a:pt x="138" y="69"/>
                    </a:lnTo>
                    <a:lnTo>
                      <a:pt x="153" y="57"/>
                    </a:lnTo>
                    <a:lnTo>
                      <a:pt x="173" y="47"/>
                    </a:lnTo>
                    <a:lnTo>
                      <a:pt x="195" y="38"/>
                    </a:lnTo>
                    <a:lnTo>
                      <a:pt x="218" y="28"/>
                    </a:lnTo>
                    <a:lnTo>
                      <a:pt x="238" y="20"/>
                    </a:lnTo>
                    <a:lnTo>
                      <a:pt x="254" y="13"/>
                    </a:lnTo>
                    <a:lnTo>
                      <a:pt x="264" y="7"/>
                    </a:lnTo>
                    <a:lnTo>
                      <a:pt x="268" y="2"/>
                    </a:lnTo>
                    <a:lnTo>
                      <a:pt x="256" y="0"/>
                    </a:lnTo>
                    <a:lnTo>
                      <a:pt x="240" y="1"/>
                    </a:lnTo>
                    <a:lnTo>
                      <a:pt x="221" y="4"/>
                    </a:lnTo>
                    <a:lnTo>
                      <a:pt x="201" y="10"/>
                    </a:lnTo>
                    <a:lnTo>
                      <a:pt x="180" y="18"/>
                    </a:lnTo>
                    <a:lnTo>
                      <a:pt x="160" y="27"/>
                    </a:lnTo>
                    <a:lnTo>
                      <a:pt x="141" y="38"/>
                    </a:lnTo>
                    <a:lnTo>
                      <a:pt x="125" y="49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3" name="Freeform 1854"/>
              <p:cNvSpPr>
                <a:spLocks/>
              </p:cNvSpPr>
              <p:nvPr/>
            </p:nvSpPr>
            <p:spPr bwMode="auto">
              <a:xfrm>
                <a:off x="2660" y="2692"/>
                <a:ext cx="47" cy="42"/>
              </a:xfrm>
              <a:custGeom>
                <a:avLst/>
                <a:gdLst>
                  <a:gd name="T0" fmla="*/ 1 w 283"/>
                  <a:gd name="T1" fmla="*/ 0 h 252"/>
                  <a:gd name="T2" fmla="*/ 1 w 283"/>
                  <a:gd name="T3" fmla="*/ 1 h 252"/>
                  <a:gd name="T4" fmla="*/ 1 w 283"/>
                  <a:gd name="T5" fmla="*/ 1 h 252"/>
                  <a:gd name="T6" fmla="*/ 1 w 283"/>
                  <a:gd name="T7" fmla="*/ 1 h 252"/>
                  <a:gd name="T8" fmla="*/ 1 w 283"/>
                  <a:gd name="T9" fmla="*/ 1 h 252"/>
                  <a:gd name="T10" fmla="*/ 1 w 283"/>
                  <a:gd name="T11" fmla="*/ 1 h 252"/>
                  <a:gd name="T12" fmla="*/ 1 w 283"/>
                  <a:gd name="T13" fmla="*/ 1 h 252"/>
                  <a:gd name="T14" fmla="*/ 1 w 283"/>
                  <a:gd name="T15" fmla="*/ 1 h 252"/>
                  <a:gd name="T16" fmla="*/ 1 w 283"/>
                  <a:gd name="T17" fmla="*/ 1 h 252"/>
                  <a:gd name="T18" fmla="*/ 1 w 283"/>
                  <a:gd name="T19" fmla="*/ 1 h 252"/>
                  <a:gd name="T20" fmla="*/ 1 w 283"/>
                  <a:gd name="T21" fmla="*/ 1 h 252"/>
                  <a:gd name="T22" fmla="*/ 1 w 283"/>
                  <a:gd name="T23" fmla="*/ 1 h 252"/>
                  <a:gd name="T24" fmla="*/ 1 w 283"/>
                  <a:gd name="T25" fmla="*/ 1 h 252"/>
                  <a:gd name="T26" fmla="*/ 1 w 283"/>
                  <a:gd name="T27" fmla="*/ 1 h 252"/>
                  <a:gd name="T28" fmla="*/ 1 w 283"/>
                  <a:gd name="T29" fmla="*/ 1 h 252"/>
                  <a:gd name="T30" fmla="*/ 1 w 283"/>
                  <a:gd name="T31" fmla="*/ 1 h 252"/>
                  <a:gd name="T32" fmla="*/ 1 w 283"/>
                  <a:gd name="T33" fmla="*/ 1 h 252"/>
                  <a:gd name="T34" fmla="*/ 1 w 283"/>
                  <a:gd name="T35" fmla="*/ 1 h 252"/>
                  <a:gd name="T36" fmla="*/ 1 w 283"/>
                  <a:gd name="T37" fmla="*/ 1 h 252"/>
                  <a:gd name="T38" fmla="*/ 1 w 283"/>
                  <a:gd name="T39" fmla="*/ 1 h 252"/>
                  <a:gd name="T40" fmla="*/ 1 w 283"/>
                  <a:gd name="T41" fmla="*/ 1 h 252"/>
                  <a:gd name="T42" fmla="*/ 1 w 283"/>
                  <a:gd name="T43" fmla="*/ 1 h 252"/>
                  <a:gd name="T44" fmla="*/ 1 w 283"/>
                  <a:gd name="T45" fmla="*/ 1 h 252"/>
                  <a:gd name="T46" fmla="*/ 1 w 283"/>
                  <a:gd name="T47" fmla="*/ 1 h 252"/>
                  <a:gd name="T48" fmla="*/ 1 w 283"/>
                  <a:gd name="T49" fmla="*/ 1 h 252"/>
                  <a:gd name="T50" fmla="*/ 1 w 283"/>
                  <a:gd name="T51" fmla="*/ 1 h 252"/>
                  <a:gd name="T52" fmla="*/ 1 w 283"/>
                  <a:gd name="T53" fmla="*/ 1 h 252"/>
                  <a:gd name="T54" fmla="*/ 1 w 283"/>
                  <a:gd name="T55" fmla="*/ 1 h 252"/>
                  <a:gd name="T56" fmla="*/ 1 w 283"/>
                  <a:gd name="T57" fmla="*/ 0 h 252"/>
                  <a:gd name="T58" fmla="*/ 1 w 283"/>
                  <a:gd name="T59" fmla="*/ 0 h 252"/>
                  <a:gd name="T60" fmla="*/ 1 w 283"/>
                  <a:gd name="T61" fmla="*/ 0 h 252"/>
                  <a:gd name="T62" fmla="*/ 1 w 283"/>
                  <a:gd name="T63" fmla="*/ 0 h 252"/>
                  <a:gd name="T64" fmla="*/ 1 w 283"/>
                  <a:gd name="T65" fmla="*/ 0 h 252"/>
                  <a:gd name="T66" fmla="*/ 1 w 283"/>
                  <a:gd name="T67" fmla="*/ 0 h 252"/>
                  <a:gd name="T68" fmla="*/ 1 w 283"/>
                  <a:gd name="T69" fmla="*/ 0 h 252"/>
                  <a:gd name="T70" fmla="*/ 0 w 283"/>
                  <a:gd name="T71" fmla="*/ 0 h 252"/>
                  <a:gd name="T72" fmla="*/ 0 w 283"/>
                  <a:gd name="T73" fmla="*/ 0 h 252"/>
                  <a:gd name="T74" fmla="*/ 0 w 283"/>
                  <a:gd name="T75" fmla="*/ 0 h 252"/>
                  <a:gd name="T76" fmla="*/ 0 w 283"/>
                  <a:gd name="T77" fmla="*/ 0 h 252"/>
                  <a:gd name="T78" fmla="*/ 0 w 283"/>
                  <a:gd name="T79" fmla="*/ 0 h 252"/>
                  <a:gd name="T80" fmla="*/ 0 w 283"/>
                  <a:gd name="T81" fmla="*/ 0 h 252"/>
                  <a:gd name="T82" fmla="*/ 0 w 283"/>
                  <a:gd name="T83" fmla="*/ 0 h 252"/>
                  <a:gd name="T84" fmla="*/ 0 w 283"/>
                  <a:gd name="T85" fmla="*/ 0 h 252"/>
                  <a:gd name="T86" fmla="*/ 0 w 283"/>
                  <a:gd name="T87" fmla="*/ 0 h 252"/>
                  <a:gd name="T88" fmla="*/ 0 w 283"/>
                  <a:gd name="T89" fmla="*/ 0 h 252"/>
                  <a:gd name="T90" fmla="*/ 0 w 283"/>
                  <a:gd name="T91" fmla="*/ 0 h 252"/>
                  <a:gd name="T92" fmla="*/ 0 w 283"/>
                  <a:gd name="T93" fmla="*/ 0 h 252"/>
                  <a:gd name="T94" fmla="*/ 0 w 283"/>
                  <a:gd name="T95" fmla="*/ 0 h 252"/>
                  <a:gd name="T96" fmla="*/ 0 w 283"/>
                  <a:gd name="T97" fmla="*/ 0 h 252"/>
                  <a:gd name="T98" fmla="*/ 0 w 283"/>
                  <a:gd name="T99" fmla="*/ 0 h 252"/>
                  <a:gd name="T100" fmla="*/ 0 w 283"/>
                  <a:gd name="T101" fmla="*/ 0 h 252"/>
                  <a:gd name="T102" fmla="*/ 0 w 283"/>
                  <a:gd name="T103" fmla="*/ 0 h 252"/>
                  <a:gd name="T104" fmla="*/ 0 w 283"/>
                  <a:gd name="T105" fmla="*/ 0 h 252"/>
                  <a:gd name="T106" fmla="*/ 0 w 283"/>
                  <a:gd name="T107" fmla="*/ 0 h 252"/>
                  <a:gd name="T108" fmla="*/ 1 w 283"/>
                  <a:gd name="T109" fmla="*/ 0 h 252"/>
                  <a:gd name="T110" fmla="*/ 1 w 283"/>
                  <a:gd name="T111" fmla="*/ 0 h 252"/>
                  <a:gd name="T112" fmla="*/ 1 w 283"/>
                  <a:gd name="T113" fmla="*/ 0 h 252"/>
                  <a:gd name="T114" fmla="*/ 1 w 283"/>
                  <a:gd name="T115" fmla="*/ 0 h 252"/>
                  <a:gd name="T116" fmla="*/ 1 w 283"/>
                  <a:gd name="T117" fmla="*/ 0 h 252"/>
                  <a:gd name="T118" fmla="*/ 1 w 283"/>
                  <a:gd name="T119" fmla="*/ 0 h 252"/>
                  <a:gd name="T120" fmla="*/ 1 w 283"/>
                  <a:gd name="T121" fmla="*/ 0 h 252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3"/>
                  <a:gd name="T184" fmla="*/ 0 h 252"/>
                  <a:gd name="T185" fmla="*/ 283 w 283"/>
                  <a:gd name="T186" fmla="*/ 252 h 252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3" h="252">
                    <a:moveTo>
                      <a:pt x="235" y="77"/>
                    </a:moveTo>
                    <a:lnTo>
                      <a:pt x="248" y="91"/>
                    </a:lnTo>
                    <a:lnTo>
                      <a:pt x="256" y="107"/>
                    </a:lnTo>
                    <a:lnTo>
                      <a:pt x="259" y="124"/>
                    </a:lnTo>
                    <a:lnTo>
                      <a:pt x="259" y="142"/>
                    </a:lnTo>
                    <a:lnTo>
                      <a:pt x="257" y="157"/>
                    </a:lnTo>
                    <a:lnTo>
                      <a:pt x="252" y="170"/>
                    </a:lnTo>
                    <a:lnTo>
                      <a:pt x="244" y="183"/>
                    </a:lnTo>
                    <a:lnTo>
                      <a:pt x="236" y="193"/>
                    </a:lnTo>
                    <a:lnTo>
                      <a:pt x="225" y="204"/>
                    </a:lnTo>
                    <a:lnTo>
                      <a:pt x="215" y="214"/>
                    </a:lnTo>
                    <a:lnTo>
                      <a:pt x="204" y="224"/>
                    </a:lnTo>
                    <a:lnTo>
                      <a:pt x="194" y="234"/>
                    </a:lnTo>
                    <a:lnTo>
                      <a:pt x="191" y="238"/>
                    </a:lnTo>
                    <a:lnTo>
                      <a:pt x="191" y="241"/>
                    </a:lnTo>
                    <a:lnTo>
                      <a:pt x="191" y="245"/>
                    </a:lnTo>
                    <a:lnTo>
                      <a:pt x="194" y="248"/>
                    </a:lnTo>
                    <a:lnTo>
                      <a:pt x="197" y="250"/>
                    </a:lnTo>
                    <a:lnTo>
                      <a:pt x="202" y="252"/>
                    </a:lnTo>
                    <a:lnTo>
                      <a:pt x="205" y="250"/>
                    </a:lnTo>
                    <a:lnTo>
                      <a:pt x="209" y="248"/>
                    </a:lnTo>
                    <a:lnTo>
                      <a:pt x="232" y="233"/>
                    </a:lnTo>
                    <a:lnTo>
                      <a:pt x="252" y="214"/>
                    </a:lnTo>
                    <a:lnTo>
                      <a:pt x="268" y="192"/>
                    </a:lnTo>
                    <a:lnTo>
                      <a:pt x="278" y="167"/>
                    </a:lnTo>
                    <a:lnTo>
                      <a:pt x="283" y="141"/>
                    </a:lnTo>
                    <a:lnTo>
                      <a:pt x="280" y="115"/>
                    </a:lnTo>
                    <a:lnTo>
                      <a:pt x="271" y="91"/>
                    </a:lnTo>
                    <a:lnTo>
                      <a:pt x="252" y="69"/>
                    </a:lnTo>
                    <a:lnTo>
                      <a:pt x="238" y="57"/>
                    </a:lnTo>
                    <a:lnTo>
                      <a:pt x="222" y="48"/>
                    </a:lnTo>
                    <a:lnTo>
                      <a:pt x="204" y="39"/>
                    </a:lnTo>
                    <a:lnTo>
                      <a:pt x="184" y="31"/>
                    </a:lnTo>
                    <a:lnTo>
                      <a:pt x="164" y="23"/>
                    </a:lnTo>
                    <a:lnTo>
                      <a:pt x="144" y="17"/>
                    </a:lnTo>
                    <a:lnTo>
                      <a:pt x="123" y="13"/>
                    </a:lnTo>
                    <a:lnTo>
                      <a:pt x="103" y="8"/>
                    </a:lnTo>
                    <a:lnTo>
                      <a:pt x="83" y="5"/>
                    </a:lnTo>
                    <a:lnTo>
                      <a:pt x="66" y="2"/>
                    </a:lnTo>
                    <a:lnTo>
                      <a:pt x="48" y="0"/>
                    </a:lnTo>
                    <a:lnTo>
                      <a:pt x="34" y="0"/>
                    </a:lnTo>
                    <a:lnTo>
                      <a:pt x="21" y="0"/>
                    </a:lnTo>
                    <a:lnTo>
                      <a:pt x="11" y="0"/>
                    </a:lnTo>
                    <a:lnTo>
                      <a:pt x="4" y="2"/>
                    </a:lnTo>
                    <a:lnTo>
                      <a:pt x="0" y="5"/>
                    </a:lnTo>
                    <a:lnTo>
                      <a:pt x="12" y="7"/>
                    </a:lnTo>
                    <a:lnTo>
                      <a:pt x="24" y="8"/>
                    </a:lnTo>
                    <a:lnTo>
                      <a:pt x="38" y="10"/>
                    </a:lnTo>
                    <a:lnTo>
                      <a:pt x="52" y="13"/>
                    </a:lnTo>
                    <a:lnTo>
                      <a:pt x="66" y="16"/>
                    </a:lnTo>
                    <a:lnTo>
                      <a:pt x="82" y="18"/>
                    </a:lnTo>
                    <a:lnTo>
                      <a:pt x="98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4"/>
                    </a:lnTo>
                    <a:lnTo>
                      <a:pt x="162" y="39"/>
                    </a:lnTo>
                    <a:lnTo>
                      <a:pt x="177" y="45"/>
                    </a:lnTo>
                    <a:lnTo>
                      <a:pt x="193" y="52"/>
                    </a:lnTo>
                    <a:lnTo>
                      <a:pt x="208" y="60"/>
                    </a:lnTo>
                    <a:lnTo>
                      <a:pt x="222" y="68"/>
                    </a:lnTo>
                    <a:lnTo>
                      <a:pt x="235" y="77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4" name="Freeform 1855"/>
              <p:cNvSpPr>
                <a:spLocks/>
              </p:cNvSpPr>
              <p:nvPr/>
            </p:nvSpPr>
            <p:spPr bwMode="auto">
              <a:xfrm>
                <a:off x="2564" y="2712"/>
                <a:ext cx="19" cy="39"/>
              </a:xfrm>
              <a:custGeom>
                <a:avLst/>
                <a:gdLst>
                  <a:gd name="T0" fmla="*/ 0 w 114"/>
                  <a:gd name="T1" fmla="*/ 0 h 238"/>
                  <a:gd name="T2" fmla="*/ 0 w 114"/>
                  <a:gd name="T3" fmla="*/ 1 h 238"/>
                  <a:gd name="T4" fmla="*/ 0 w 114"/>
                  <a:gd name="T5" fmla="*/ 1 h 238"/>
                  <a:gd name="T6" fmla="*/ 0 w 114"/>
                  <a:gd name="T7" fmla="*/ 1 h 238"/>
                  <a:gd name="T8" fmla="*/ 0 w 114"/>
                  <a:gd name="T9" fmla="*/ 1 h 238"/>
                  <a:gd name="T10" fmla="*/ 0 w 114"/>
                  <a:gd name="T11" fmla="*/ 1 h 238"/>
                  <a:gd name="T12" fmla="*/ 0 w 114"/>
                  <a:gd name="T13" fmla="*/ 1 h 238"/>
                  <a:gd name="T14" fmla="*/ 0 w 114"/>
                  <a:gd name="T15" fmla="*/ 1 h 238"/>
                  <a:gd name="T16" fmla="*/ 0 w 114"/>
                  <a:gd name="T17" fmla="*/ 1 h 238"/>
                  <a:gd name="T18" fmla="*/ 1 w 114"/>
                  <a:gd name="T19" fmla="*/ 1 h 238"/>
                  <a:gd name="T20" fmla="*/ 1 w 114"/>
                  <a:gd name="T21" fmla="*/ 1 h 238"/>
                  <a:gd name="T22" fmla="*/ 1 w 114"/>
                  <a:gd name="T23" fmla="*/ 1 h 238"/>
                  <a:gd name="T24" fmla="*/ 1 w 114"/>
                  <a:gd name="T25" fmla="*/ 1 h 238"/>
                  <a:gd name="T26" fmla="*/ 1 w 114"/>
                  <a:gd name="T27" fmla="*/ 1 h 238"/>
                  <a:gd name="T28" fmla="*/ 1 w 114"/>
                  <a:gd name="T29" fmla="*/ 1 h 238"/>
                  <a:gd name="T30" fmla="*/ 1 w 114"/>
                  <a:gd name="T31" fmla="*/ 1 h 238"/>
                  <a:gd name="T32" fmla="*/ 1 w 114"/>
                  <a:gd name="T33" fmla="*/ 1 h 238"/>
                  <a:gd name="T34" fmla="*/ 0 w 114"/>
                  <a:gd name="T35" fmla="*/ 1 h 238"/>
                  <a:gd name="T36" fmla="*/ 0 w 114"/>
                  <a:gd name="T37" fmla="*/ 1 h 238"/>
                  <a:gd name="T38" fmla="*/ 0 w 114"/>
                  <a:gd name="T39" fmla="*/ 1 h 238"/>
                  <a:gd name="T40" fmla="*/ 0 w 114"/>
                  <a:gd name="T41" fmla="*/ 1 h 238"/>
                  <a:gd name="T42" fmla="*/ 0 w 114"/>
                  <a:gd name="T43" fmla="*/ 1 h 238"/>
                  <a:gd name="T44" fmla="*/ 0 w 114"/>
                  <a:gd name="T45" fmla="*/ 0 h 238"/>
                  <a:gd name="T46" fmla="*/ 0 w 114"/>
                  <a:gd name="T47" fmla="*/ 0 h 238"/>
                  <a:gd name="T48" fmla="*/ 0 w 114"/>
                  <a:gd name="T49" fmla="*/ 0 h 238"/>
                  <a:gd name="T50" fmla="*/ 0 w 114"/>
                  <a:gd name="T51" fmla="*/ 0 h 238"/>
                  <a:gd name="T52" fmla="*/ 0 w 114"/>
                  <a:gd name="T53" fmla="*/ 0 h 238"/>
                  <a:gd name="T54" fmla="*/ 0 w 114"/>
                  <a:gd name="T55" fmla="*/ 0 h 238"/>
                  <a:gd name="T56" fmla="*/ 0 w 114"/>
                  <a:gd name="T57" fmla="*/ 0 h 238"/>
                  <a:gd name="T58" fmla="*/ 0 w 114"/>
                  <a:gd name="T59" fmla="*/ 0 h 238"/>
                  <a:gd name="T60" fmla="*/ 1 w 114"/>
                  <a:gd name="T61" fmla="*/ 0 h 238"/>
                  <a:gd name="T62" fmla="*/ 1 w 114"/>
                  <a:gd name="T63" fmla="*/ 0 h 238"/>
                  <a:gd name="T64" fmla="*/ 1 w 114"/>
                  <a:gd name="T65" fmla="*/ 0 h 238"/>
                  <a:gd name="T66" fmla="*/ 1 w 114"/>
                  <a:gd name="T67" fmla="*/ 0 h 238"/>
                  <a:gd name="T68" fmla="*/ 1 w 114"/>
                  <a:gd name="T69" fmla="*/ 0 h 238"/>
                  <a:gd name="T70" fmla="*/ 0 w 114"/>
                  <a:gd name="T71" fmla="*/ 0 h 238"/>
                  <a:gd name="T72" fmla="*/ 0 w 114"/>
                  <a:gd name="T73" fmla="*/ 0 h 238"/>
                  <a:gd name="T74" fmla="*/ 0 w 114"/>
                  <a:gd name="T75" fmla="*/ 0 h 238"/>
                  <a:gd name="T76" fmla="*/ 0 w 114"/>
                  <a:gd name="T77" fmla="*/ 0 h 238"/>
                  <a:gd name="T78" fmla="*/ 0 w 114"/>
                  <a:gd name="T79" fmla="*/ 0 h 238"/>
                  <a:gd name="T80" fmla="*/ 0 w 114"/>
                  <a:gd name="T81" fmla="*/ 0 h 238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4"/>
                  <a:gd name="T124" fmla="*/ 0 h 238"/>
                  <a:gd name="T125" fmla="*/ 114 w 114"/>
                  <a:gd name="T126" fmla="*/ 238 h 238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4" h="238">
                    <a:moveTo>
                      <a:pt x="0" y="130"/>
                    </a:moveTo>
                    <a:lnTo>
                      <a:pt x="0" y="149"/>
                    </a:lnTo>
                    <a:lnTo>
                      <a:pt x="4" y="168"/>
                    </a:lnTo>
                    <a:lnTo>
                      <a:pt x="12" y="185"/>
                    </a:lnTo>
                    <a:lnTo>
                      <a:pt x="24" y="200"/>
                    </a:lnTo>
                    <a:lnTo>
                      <a:pt x="38" y="213"/>
                    </a:lnTo>
                    <a:lnTo>
                      <a:pt x="55" y="224"/>
                    </a:lnTo>
                    <a:lnTo>
                      <a:pt x="73" y="232"/>
                    </a:lnTo>
                    <a:lnTo>
                      <a:pt x="92" y="237"/>
                    </a:lnTo>
                    <a:lnTo>
                      <a:pt x="98" y="238"/>
                    </a:lnTo>
                    <a:lnTo>
                      <a:pt x="104" y="235"/>
                    </a:lnTo>
                    <a:lnTo>
                      <a:pt x="109" y="232"/>
                    </a:lnTo>
                    <a:lnTo>
                      <a:pt x="111" y="227"/>
                    </a:lnTo>
                    <a:lnTo>
                      <a:pt x="111" y="222"/>
                    </a:lnTo>
                    <a:lnTo>
                      <a:pt x="110" y="216"/>
                    </a:lnTo>
                    <a:lnTo>
                      <a:pt x="106" y="211"/>
                    </a:lnTo>
                    <a:lnTo>
                      <a:pt x="100" y="209"/>
                    </a:lnTo>
                    <a:lnTo>
                      <a:pt x="82" y="202"/>
                    </a:lnTo>
                    <a:lnTo>
                      <a:pt x="64" y="193"/>
                    </a:lnTo>
                    <a:lnTo>
                      <a:pt x="50" y="180"/>
                    </a:lnTo>
                    <a:lnTo>
                      <a:pt x="39" y="167"/>
                    </a:lnTo>
                    <a:lnTo>
                      <a:pt x="32" y="149"/>
                    </a:lnTo>
                    <a:lnTo>
                      <a:pt x="29" y="131"/>
                    </a:lnTo>
                    <a:lnTo>
                      <a:pt x="29" y="111"/>
                    </a:lnTo>
                    <a:lnTo>
                      <a:pt x="35" y="91"/>
                    </a:lnTo>
                    <a:lnTo>
                      <a:pt x="42" y="76"/>
                    </a:lnTo>
                    <a:lnTo>
                      <a:pt x="51" y="62"/>
                    </a:lnTo>
                    <a:lnTo>
                      <a:pt x="62" y="49"/>
                    </a:lnTo>
                    <a:lnTo>
                      <a:pt x="73" y="38"/>
                    </a:lnTo>
                    <a:lnTo>
                      <a:pt x="84" y="28"/>
                    </a:lnTo>
                    <a:lnTo>
                      <a:pt x="96" y="18"/>
                    </a:lnTo>
                    <a:lnTo>
                      <a:pt x="106" y="9"/>
                    </a:lnTo>
                    <a:lnTo>
                      <a:pt x="114" y="1"/>
                    </a:lnTo>
                    <a:lnTo>
                      <a:pt x="106" y="0"/>
                    </a:lnTo>
                    <a:lnTo>
                      <a:pt x="93" y="6"/>
                    </a:lnTo>
                    <a:lnTo>
                      <a:pt x="76" y="18"/>
                    </a:lnTo>
                    <a:lnTo>
                      <a:pt x="56" y="36"/>
                    </a:lnTo>
                    <a:lnTo>
                      <a:pt x="37" y="57"/>
                    </a:lnTo>
                    <a:lnTo>
                      <a:pt x="20" y="80"/>
                    </a:lnTo>
                    <a:lnTo>
                      <a:pt x="7" y="106"/>
                    </a:lnTo>
                    <a:lnTo>
                      <a:pt x="0" y="130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5" name="Freeform 1856"/>
              <p:cNvSpPr>
                <a:spLocks/>
              </p:cNvSpPr>
              <p:nvPr/>
            </p:nvSpPr>
            <p:spPr bwMode="auto">
              <a:xfrm>
                <a:off x="2698" y="2689"/>
                <a:ext cx="41" cy="52"/>
              </a:xfrm>
              <a:custGeom>
                <a:avLst/>
                <a:gdLst>
                  <a:gd name="T0" fmla="*/ 1 w 246"/>
                  <a:gd name="T1" fmla="*/ 1 h 310"/>
                  <a:gd name="T2" fmla="*/ 1 w 246"/>
                  <a:gd name="T3" fmla="*/ 1 h 310"/>
                  <a:gd name="T4" fmla="*/ 1 w 246"/>
                  <a:gd name="T5" fmla="*/ 1 h 310"/>
                  <a:gd name="T6" fmla="*/ 1 w 246"/>
                  <a:gd name="T7" fmla="*/ 1 h 310"/>
                  <a:gd name="T8" fmla="*/ 1 w 246"/>
                  <a:gd name="T9" fmla="*/ 1 h 310"/>
                  <a:gd name="T10" fmla="*/ 1 w 246"/>
                  <a:gd name="T11" fmla="*/ 1 h 310"/>
                  <a:gd name="T12" fmla="*/ 1 w 246"/>
                  <a:gd name="T13" fmla="*/ 1 h 310"/>
                  <a:gd name="T14" fmla="*/ 1 w 246"/>
                  <a:gd name="T15" fmla="*/ 1 h 310"/>
                  <a:gd name="T16" fmla="*/ 1 w 246"/>
                  <a:gd name="T17" fmla="*/ 1 h 310"/>
                  <a:gd name="T18" fmla="*/ 1 w 246"/>
                  <a:gd name="T19" fmla="*/ 1 h 310"/>
                  <a:gd name="T20" fmla="*/ 1 w 246"/>
                  <a:gd name="T21" fmla="*/ 1 h 310"/>
                  <a:gd name="T22" fmla="*/ 1 w 246"/>
                  <a:gd name="T23" fmla="*/ 2 h 310"/>
                  <a:gd name="T24" fmla="*/ 1 w 246"/>
                  <a:gd name="T25" fmla="*/ 2 h 310"/>
                  <a:gd name="T26" fmla="*/ 1 w 246"/>
                  <a:gd name="T27" fmla="*/ 2 h 310"/>
                  <a:gd name="T28" fmla="*/ 1 w 246"/>
                  <a:gd name="T29" fmla="*/ 1 h 310"/>
                  <a:gd name="T30" fmla="*/ 1 w 246"/>
                  <a:gd name="T31" fmla="*/ 1 h 310"/>
                  <a:gd name="T32" fmla="*/ 1 w 246"/>
                  <a:gd name="T33" fmla="*/ 1 h 310"/>
                  <a:gd name="T34" fmla="*/ 1 w 246"/>
                  <a:gd name="T35" fmla="*/ 1 h 310"/>
                  <a:gd name="T36" fmla="*/ 1 w 246"/>
                  <a:gd name="T37" fmla="*/ 1 h 310"/>
                  <a:gd name="T38" fmla="*/ 1 w 246"/>
                  <a:gd name="T39" fmla="*/ 1 h 310"/>
                  <a:gd name="T40" fmla="*/ 1 w 246"/>
                  <a:gd name="T41" fmla="*/ 1 h 310"/>
                  <a:gd name="T42" fmla="*/ 1 w 246"/>
                  <a:gd name="T43" fmla="*/ 1 h 310"/>
                  <a:gd name="T44" fmla="*/ 1 w 246"/>
                  <a:gd name="T45" fmla="*/ 0 h 310"/>
                  <a:gd name="T46" fmla="*/ 1 w 246"/>
                  <a:gd name="T47" fmla="*/ 0 h 310"/>
                  <a:gd name="T48" fmla="*/ 1 w 246"/>
                  <a:gd name="T49" fmla="*/ 0 h 310"/>
                  <a:gd name="T50" fmla="*/ 1 w 246"/>
                  <a:gd name="T51" fmla="*/ 0 h 310"/>
                  <a:gd name="T52" fmla="*/ 0 w 246"/>
                  <a:gd name="T53" fmla="*/ 0 h 310"/>
                  <a:gd name="T54" fmla="*/ 0 w 246"/>
                  <a:gd name="T55" fmla="*/ 0 h 310"/>
                  <a:gd name="T56" fmla="*/ 0 w 246"/>
                  <a:gd name="T57" fmla="*/ 0 h 310"/>
                  <a:gd name="T58" fmla="*/ 0 w 246"/>
                  <a:gd name="T59" fmla="*/ 0 h 310"/>
                  <a:gd name="T60" fmla="*/ 0 w 246"/>
                  <a:gd name="T61" fmla="*/ 0 h 310"/>
                  <a:gd name="T62" fmla="*/ 0 w 246"/>
                  <a:gd name="T63" fmla="*/ 0 h 310"/>
                  <a:gd name="T64" fmla="*/ 0 w 246"/>
                  <a:gd name="T65" fmla="*/ 0 h 310"/>
                  <a:gd name="T66" fmla="*/ 0 w 246"/>
                  <a:gd name="T67" fmla="*/ 0 h 310"/>
                  <a:gd name="T68" fmla="*/ 1 w 246"/>
                  <a:gd name="T69" fmla="*/ 0 h 310"/>
                  <a:gd name="T70" fmla="*/ 1 w 246"/>
                  <a:gd name="T71" fmla="*/ 0 h 310"/>
                  <a:gd name="T72" fmla="*/ 1 w 246"/>
                  <a:gd name="T73" fmla="*/ 1 h 310"/>
                  <a:gd name="T74" fmla="*/ 1 w 246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6"/>
                  <a:gd name="T115" fmla="*/ 0 h 310"/>
                  <a:gd name="T116" fmla="*/ 246 w 246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6" h="310">
                    <a:moveTo>
                      <a:pt x="199" y="116"/>
                    </a:moveTo>
                    <a:lnTo>
                      <a:pt x="207" y="124"/>
                    </a:lnTo>
                    <a:lnTo>
                      <a:pt x="214" y="133"/>
                    </a:lnTo>
                    <a:lnTo>
                      <a:pt x="219" y="143"/>
                    </a:lnTo>
                    <a:lnTo>
                      <a:pt x="223" y="154"/>
                    </a:lnTo>
                    <a:lnTo>
                      <a:pt x="225" y="164"/>
                    </a:lnTo>
                    <a:lnTo>
                      <a:pt x="225" y="176"/>
                    </a:lnTo>
                    <a:lnTo>
                      <a:pt x="221" y="187"/>
                    </a:lnTo>
                    <a:lnTo>
                      <a:pt x="216" y="197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8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3" y="264"/>
                    </a:lnTo>
                    <a:lnTo>
                      <a:pt x="132" y="274"/>
                    </a:lnTo>
                    <a:lnTo>
                      <a:pt x="129" y="278"/>
                    </a:lnTo>
                    <a:lnTo>
                      <a:pt x="126" y="282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1" y="305"/>
                    </a:lnTo>
                    <a:lnTo>
                      <a:pt x="125" y="309"/>
                    </a:lnTo>
                    <a:lnTo>
                      <a:pt x="130" y="310"/>
                    </a:lnTo>
                    <a:lnTo>
                      <a:pt x="134" y="310"/>
                    </a:lnTo>
                    <a:lnTo>
                      <a:pt x="139" y="309"/>
                    </a:lnTo>
                    <a:lnTo>
                      <a:pt x="143" y="305"/>
                    </a:lnTo>
                    <a:lnTo>
                      <a:pt x="154" y="293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19" y="233"/>
                    </a:lnTo>
                    <a:lnTo>
                      <a:pt x="231" y="219"/>
                    </a:lnTo>
                    <a:lnTo>
                      <a:pt x="239" y="204"/>
                    </a:lnTo>
                    <a:lnTo>
                      <a:pt x="245" y="187"/>
                    </a:lnTo>
                    <a:lnTo>
                      <a:pt x="246" y="170"/>
                    </a:lnTo>
                    <a:lnTo>
                      <a:pt x="242" y="153"/>
                    </a:lnTo>
                    <a:lnTo>
                      <a:pt x="236" y="136"/>
                    </a:lnTo>
                    <a:lnTo>
                      <a:pt x="227" y="120"/>
                    </a:lnTo>
                    <a:lnTo>
                      <a:pt x="215" y="107"/>
                    </a:lnTo>
                    <a:lnTo>
                      <a:pt x="201" y="94"/>
                    </a:lnTo>
                    <a:lnTo>
                      <a:pt x="187" y="82"/>
                    </a:lnTo>
                    <a:lnTo>
                      <a:pt x="177" y="74"/>
                    </a:lnTo>
                    <a:lnTo>
                      <a:pt x="165" y="68"/>
                    </a:lnTo>
                    <a:lnTo>
                      <a:pt x="152" y="60"/>
                    </a:lnTo>
                    <a:lnTo>
                      <a:pt x="139" y="51"/>
                    </a:lnTo>
                    <a:lnTo>
                      <a:pt x="126" y="43"/>
                    </a:lnTo>
                    <a:lnTo>
                      <a:pt x="112" y="35"/>
                    </a:lnTo>
                    <a:lnTo>
                      <a:pt x="98" y="28"/>
                    </a:lnTo>
                    <a:lnTo>
                      <a:pt x="85" y="22"/>
                    </a:lnTo>
                    <a:lnTo>
                      <a:pt x="72" y="16"/>
                    </a:lnTo>
                    <a:lnTo>
                      <a:pt x="59" y="10"/>
                    </a:lnTo>
                    <a:lnTo>
                      <a:pt x="46" y="7"/>
                    </a:lnTo>
                    <a:lnTo>
                      <a:pt x="35" y="3"/>
                    </a:lnTo>
                    <a:lnTo>
                      <a:pt x="24" y="1"/>
                    </a:lnTo>
                    <a:lnTo>
                      <a:pt x="15" y="0"/>
                    </a:lnTo>
                    <a:lnTo>
                      <a:pt x="7" y="1"/>
                    </a:lnTo>
                    <a:lnTo>
                      <a:pt x="0" y="3"/>
                    </a:lnTo>
                    <a:lnTo>
                      <a:pt x="8" y="6"/>
                    </a:lnTo>
                    <a:lnTo>
                      <a:pt x="17" y="9"/>
                    </a:lnTo>
                    <a:lnTo>
                      <a:pt x="28" y="14"/>
                    </a:lnTo>
                    <a:lnTo>
                      <a:pt x="38" y="18"/>
                    </a:lnTo>
                    <a:lnTo>
                      <a:pt x="51" y="24"/>
                    </a:lnTo>
                    <a:lnTo>
                      <a:pt x="64" y="30"/>
                    </a:lnTo>
                    <a:lnTo>
                      <a:pt x="78" y="37"/>
                    </a:lnTo>
                    <a:lnTo>
                      <a:pt x="92" y="43"/>
                    </a:lnTo>
                    <a:lnTo>
                      <a:pt x="106" y="51"/>
                    </a:lnTo>
                    <a:lnTo>
                      <a:pt x="120" y="60"/>
                    </a:lnTo>
                    <a:lnTo>
                      <a:pt x="134" y="69"/>
                    </a:lnTo>
                    <a:lnTo>
                      <a:pt x="148" y="78"/>
                    </a:lnTo>
                    <a:lnTo>
                      <a:pt x="163" y="87"/>
                    </a:lnTo>
                    <a:lnTo>
                      <a:pt x="175" y="96"/>
                    </a:lnTo>
                    <a:lnTo>
                      <a:pt x="187" y="105"/>
                    </a:lnTo>
                    <a:lnTo>
                      <a:pt x="199" y="116"/>
                    </a:lnTo>
                    <a:close/>
                  </a:path>
                </a:pathLst>
              </a:custGeom>
              <a:solidFill>
                <a:srgbClr val="C9E8FF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6" name="Freeform 1857"/>
              <p:cNvSpPr>
                <a:spLocks/>
              </p:cNvSpPr>
              <p:nvPr/>
            </p:nvSpPr>
            <p:spPr bwMode="auto">
              <a:xfrm>
                <a:off x="2653" y="2750"/>
                <a:ext cx="14" cy="31"/>
              </a:xfrm>
              <a:custGeom>
                <a:avLst/>
                <a:gdLst>
                  <a:gd name="T0" fmla="*/ 0 w 83"/>
                  <a:gd name="T1" fmla="*/ 0 h 187"/>
                  <a:gd name="T2" fmla="*/ 0 w 83"/>
                  <a:gd name="T3" fmla="*/ 0 h 187"/>
                  <a:gd name="T4" fmla="*/ 0 w 83"/>
                  <a:gd name="T5" fmla="*/ 0 h 187"/>
                  <a:gd name="T6" fmla="*/ 0 w 83"/>
                  <a:gd name="T7" fmla="*/ 0 h 187"/>
                  <a:gd name="T8" fmla="*/ 0 w 83"/>
                  <a:gd name="T9" fmla="*/ 0 h 187"/>
                  <a:gd name="T10" fmla="*/ 0 w 83"/>
                  <a:gd name="T11" fmla="*/ 0 h 187"/>
                  <a:gd name="T12" fmla="*/ 0 w 83"/>
                  <a:gd name="T13" fmla="*/ 0 h 187"/>
                  <a:gd name="T14" fmla="*/ 0 w 83"/>
                  <a:gd name="T15" fmla="*/ 0 h 187"/>
                  <a:gd name="T16" fmla="*/ 0 w 83"/>
                  <a:gd name="T17" fmla="*/ 0 h 187"/>
                  <a:gd name="T18" fmla="*/ 0 w 83"/>
                  <a:gd name="T19" fmla="*/ 0 h 187"/>
                  <a:gd name="T20" fmla="*/ 0 w 83"/>
                  <a:gd name="T21" fmla="*/ 0 h 187"/>
                  <a:gd name="T22" fmla="*/ 0 w 83"/>
                  <a:gd name="T23" fmla="*/ 0 h 187"/>
                  <a:gd name="T24" fmla="*/ 0 w 83"/>
                  <a:gd name="T25" fmla="*/ 0 h 187"/>
                  <a:gd name="T26" fmla="*/ 0 w 83"/>
                  <a:gd name="T27" fmla="*/ 1 h 187"/>
                  <a:gd name="T28" fmla="*/ 0 w 83"/>
                  <a:gd name="T29" fmla="*/ 1 h 187"/>
                  <a:gd name="T30" fmla="*/ 0 w 83"/>
                  <a:gd name="T31" fmla="*/ 1 h 187"/>
                  <a:gd name="T32" fmla="*/ 0 w 83"/>
                  <a:gd name="T33" fmla="*/ 1 h 187"/>
                  <a:gd name="T34" fmla="*/ 0 w 83"/>
                  <a:gd name="T35" fmla="*/ 1 h 187"/>
                  <a:gd name="T36" fmla="*/ 0 w 83"/>
                  <a:gd name="T37" fmla="*/ 1 h 187"/>
                  <a:gd name="T38" fmla="*/ 0 w 83"/>
                  <a:gd name="T39" fmla="*/ 1 h 187"/>
                  <a:gd name="T40" fmla="*/ 0 w 83"/>
                  <a:gd name="T41" fmla="*/ 0 h 187"/>
                  <a:gd name="T42" fmla="*/ 0 w 83"/>
                  <a:gd name="T43" fmla="*/ 0 h 187"/>
                  <a:gd name="T44" fmla="*/ 0 w 83"/>
                  <a:gd name="T45" fmla="*/ 0 h 187"/>
                  <a:gd name="T46" fmla="*/ 0 w 83"/>
                  <a:gd name="T47" fmla="*/ 0 h 187"/>
                  <a:gd name="T48" fmla="*/ 0 w 83"/>
                  <a:gd name="T49" fmla="*/ 0 h 187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83"/>
                  <a:gd name="T76" fmla="*/ 0 h 187"/>
                  <a:gd name="T77" fmla="*/ 83 w 83"/>
                  <a:gd name="T78" fmla="*/ 187 h 187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83" h="187">
                    <a:moveTo>
                      <a:pt x="31" y="14"/>
                    </a:moveTo>
                    <a:lnTo>
                      <a:pt x="29" y="8"/>
                    </a:lnTo>
                    <a:lnTo>
                      <a:pt x="25" y="3"/>
                    </a:lnTo>
                    <a:lnTo>
                      <a:pt x="19" y="1"/>
                    </a:lnTo>
                    <a:lnTo>
                      <a:pt x="14" y="0"/>
                    </a:lnTo>
                    <a:lnTo>
                      <a:pt x="8" y="2"/>
                    </a:lnTo>
                    <a:lnTo>
                      <a:pt x="3" y="5"/>
                    </a:lnTo>
                    <a:lnTo>
                      <a:pt x="0" y="11"/>
                    </a:lnTo>
                    <a:lnTo>
                      <a:pt x="0" y="17"/>
                    </a:lnTo>
                    <a:lnTo>
                      <a:pt x="5" y="42"/>
                    </a:lnTo>
                    <a:lnTo>
                      <a:pt x="15" y="71"/>
                    </a:lnTo>
                    <a:lnTo>
                      <a:pt x="27" y="100"/>
                    </a:lnTo>
                    <a:lnTo>
                      <a:pt x="41" y="127"/>
                    </a:lnTo>
                    <a:lnTo>
                      <a:pt x="55" y="151"/>
                    </a:lnTo>
                    <a:lnTo>
                      <a:pt x="68" y="171"/>
                    </a:lnTo>
                    <a:lnTo>
                      <a:pt x="77" y="184"/>
                    </a:lnTo>
                    <a:lnTo>
                      <a:pt x="83" y="187"/>
                    </a:lnTo>
                    <a:lnTo>
                      <a:pt x="80" y="174"/>
                    </a:lnTo>
                    <a:lnTo>
                      <a:pt x="75" y="158"/>
                    </a:lnTo>
                    <a:lnTo>
                      <a:pt x="68" y="138"/>
                    </a:lnTo>
                    <a:lnTo>
                      <a:pt x="59" y="113"/>
                    </a:lnTo>
                    <a:lnTo>
                      <a:pt x="51" y="88"/>
                    </a:lnTo>
                    <a:lnTo>
                      <a:pt x="43" y="63"/>
                    </a:lnTo>
                    <a:lnTo>
                      <a:pt x="36" y="38"/>
                    </a:lnTo>
                    <a:lnTo>
                      <a:pt x="31" y="14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7" name="Freeform 1858"/>
              <p:cNvSpPr>
                <a:spLocks/>
              </p:cNvSpPr>
              <p:nvPr/>
            </p:nvSpPr>
            <p:spPr bwMode="auto">
              <a:xfrm>
                <a:off x="2647" y="2733"/>
                <a:ext cx="7" cy="16"/>
              </a:xfrm>
              <a:custGeom>
                <a:avLst/>
                <a:gdLst>
                  <a:gd name="T0" fmla="*/ 0 w 44"/>
                  <a:gd name="T1" fmla="*/ 0 h 94"/>
                  <a:gd name="T2" fmla="*/ 0 w 44"/>
                  <a:gd name="T3" fmla="*/ 0 h 94"/>
                  <a:gd name="T4" fmla="*/ 0 w 44"/>
                  <a:gd name="T5" fmla="*/ 0 h 94"/>
                  <a:gd name="T6" fmla="*/ 0 w 44"/>
                  <a:gd name="T7" fmla="*/ 0 h 94"/>
                  <a:gd name="T8" fmla="*/ 0 w 44"/>
                  <a:gd name="T9" fmla="*/ 0 h 94"/>
                  <a:gd name="T10" fmla="*/ 0 w 44"/>
                  <a:gd name="T11" fmla="*/ 0 h 94"/>
                  <a:gd name="T12" fmla="*/ 0 w 44"/>
                  <a:gd name="T13" fmla="*/ 0 h 94"/>
                  <a:gd name="T14" fmla="*/ 0 w 44"/>
                  <a:gd name="T15" fmla="*/ 0 h 94"/>
                  <a:gd name="T16" fmla="*/ 0 w 44"/>
                  <a:gd name="T17" fmla="*/ 0 h 94"/>
                  <a:gd name="T18" fmla="*/ 0 w 44"/>
                  <a:gd name="T19" fmla="*/ 0 h 94"/>
                  <a:gd name="T20" fmla="*/ 0 w 44"/>
                  <a:gd name="T21" fmla="*/ 0 h 94"/>
                  <a:gd name="T22" fmla="*/ 0 w 44"/>
                  <a:gd name="T23" fmla="*/ 0 h 94"/>
                  <a:gd name="T24" fmla="*/ 0 w 44"/>
                  <a:gd name="T25" fmla="*/ 0 h 94"/>
                  <a:gd name="T26" fmla="*/ 0 w 44"/>
                  <a:gd name="T27" fmla="*/ 0 h 94"/>
                  <a:gd name="T28" fmla="*/ 0 w 44"/>
                  <a:gd name="T29" fmla="*/ 1 h 94"/>
                  <a:gd name="T30" fmla="*/ 0 w 44"/>
                  <a:gd name="T31" fmla="*/ 1 h 94"/>
                  <a:gd name="T32" fmla="*/ 0 w 44"/>
                  <a:gd name="T33" fmla="*/ 1 h 94"/>
                  <a:gd name="T34" fmla="*/ 0 w 44"/>
                  <a:gd name="T35" fmla="*/ 0 h 94"/>
                  <a:gd name="T36" fmla="*/ 0 w 44"/>
                  <a:gd name="T37" fmla="*/ 0 h 94"/>
                  <a:gd name="T38" fmla="*/ 0 w 44"/>
                  <a:gd name="T39" fmla="*/ 0 h 94"/>
                  <a:gd name="T40" fmla="*/ 0 w 44"/>
                  <a:gd name="T41" fmla="*/ 0 h 94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w 44"/>
                  <a:gd name="T64" fmla="*/ 0 h 94"/>
                  <a:gd name="T65" fmla="*/ 44 w 44"/>
                  <a:gd name="T66" fmla="*/ 94 h 94"/>
                </a:gdLst>
                <a:ahLst/>
                <a:cxnLst>
                  <a:cxn ang="T42">
                    <a:pos x="T0" y="T1"/>
                  </a:cxn>
                  <a:cxn ang="T43">
                    <a:pos x="T2" y="T3"/>
                  </a:cxn>
                  <a:cxn ang="T44">
                    <a:pos x="T4" y="T5"/>
                  </a:cxn>
                  <a:cxn ang="T45">
                    <a:pos x="T6" y="T7"/>
                  </a:cxn>
                  <a:cxn ang="T46">
                    <a:pos x="T8" y="T9"/>
                  </a:cxn>
                  <a:cxn ang="T47">
                    <a:pos x="T10" y="T11"/>
                  </a:cxn>
                  <a:cxn ang="T48">
                    <a:pos x="T12" y="T13"/>
                  </a:cxn>
                  <a:cxn ang="T49">
                    <a:pos x="T14" y="T15"/>
                  </a:cxn>
                  <a:cxn ang="T50">
                    <a:pos x="T16" y="T17"/>
                  </a:cxn>
                  <a:cxn ang="T51">
                    <a:pos x="T18" y="T19"/>
                  </a:cxn>
                  <a:cxn ang="T52">
                    <a:pos x="T20" y="T21"/>
                  </a:cxn>
                  <a:cxn ang="T53">
                    <a:pos x="T22" y="T23"/>
                  </a:cxn>
                  <a:cxn ang="T54">
                    <a:pos x="T24" y="T25"/>
                  </a:cxn>
                  <a:cxn ang="T55">
                    <a:pos x="T26" y="T27"/>
                  </a:cxn>
                  <a:cxn ang="T56">
                    <a:pos x="T28" y="T29"/>
                  </a:cxn>
                  <a:cxn ang="T57">
                    <a:pos x="T30" y="T31"/>
                  </a:cxn>
                  <a:cxn ang="T58">
                    <a:pos x="T32" y="T33"/>
                  </a:cxn>
                  <a:cxn ang="T59">
                    <a:pos x="T34" y="T35"/>
                  </a:cxn>
                  <a:cxn ang="T60">
                    <a:pos x="T36" y="T37"/>
                  </a:cxn>
                  <a:cxn ang="T61">
                    <a:pos x="T38" y="T39"/>
                  </a:cxn>
                  <a:cxn ang="T62">
                    <a:pos x="T40" y="T41"/>
                  </a:cxn>
                </a:cxnLst>
                <a:rect l="T63" t="T64" r="T65" b="T66"/>
                <a:pathLst>
                  <a:path w="44" h="94">
                    <a:moveTo>
                      <a:pt x="22" y="10"/>
                    </a:moveTo>
                    <a:lnTo>
                      <a:pt x="21" y="6"/>
                    </a:lnTo>
                    <a:lnTo>
                      <a:pt x="18" y="2"/>
                    </a:lnTo>
                    <a:lnTo>
                      <a:pt x="14" y="0"/>
                    </a:lnTo>
                    <a:lnTo>
                      <a:pt x="10" y="0"/>
                    </a:lnTo>
                    <a:lnTo>
                      <a:pt x="6" y="1"/>
                    </a:lnTo>
                    <a:lnTo>
                      <a:pt x="3" y="3"/>
                    </a:lnTo>
                    <a:lnTo>
                      <a:pt x="0" y="7"/>
                    </a:lnTo>
                    <a:lnTo>
                      <a:pt x="0" y="11"/>
                    </a:lnTo>
                    <a:lnTo>
                      <a:pt x="0" y="24"/>
                    </a:lnTo>
                    <a:lnTo>
                      <a:pt x="4" y="38"/>
                    </a:lnTo>
                    <a:lnTo>
                      <a:pt x="8" y="52"/>
                    </a:lnTo>
                    <a:lnTo>
                      <a:pt x="14" y="65"/>
                    </a:lnTo>
                    <a:lnTo>
                      <a:pt x="21" y="78"/>
                    </a:lnTo>
                    <a:lnTo>
                      <a:pt x="28" y="87"/>
                    </a:lnTo>
                    <a:lnTo>
                      <a:pt x="37" y="93"/>
                    </a:lnTo>
                    <a:lnTo>
                      <a:pt x="42" y="94"/>
                    </a:lnTo>
                    <a:lnTo>
                      <a:pt x="44" y="76"/>
                    </a:lnTo>
                    <a:lnTo>
                      <a:pt x="38" y="54"/>
                    </a:lnTo>
                    <a:lnTo>
                      <a:pt x="31" y="32"/>
                    </a:lnTo>
                    <a:lnTo>
                      <a:pt x="22" y="1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8" name="Freeform 1859"/>
              <p:cNvSpPr>
                <a:spLocks/>
              </p:cNvSpPr>
              <p:nvPr/>
            </p:nvSpPr>
            <p:spPr bwMode="auto">
              <a:xfrm>
                <a:off x="2641" y="2722"/>
                <a:ext cx="6" cy="9"/>
              </a:xfrm>
              <a:custGeom>
                <a:avLst/>
                <a:gdLst>
                  <a:gd name="T0" fmla="*/ 0 w 38"/>
                  <a:gd name="T1" fmla="*/ 0 h 54"/>
                  <a:gd name="T2" fmla="*/ 0 w 38"/>
                  <a:gd name="T3" fmla="*/ 0 h 54"/>
                  <a:gd name="T4" fmla="*/ 0 w 38"/>
                  <a:gd name="T5" fmla="*/ 0 h 54"/>
                  <a:gd name="T6" fmla="*/ 0 w 38"/>
                  <a:gd name="T7" fmla="*/ 0 h 54"/>
                  <a:gd name="T8" fmla="*/ 0 w 38"/>
                  <a:gd name="T9" fmla="*/ 0 h 54"/>
                  <a:gd name="T10" fmla="*/ 0 w 38"/>
                  <a:gd name="T11" fmla="*/ 0 h 54"/>
                  <a:gd name="T12" fmla="*/ 0 w 38"/>
                  <a:gd name="T13" fmla="*/ 0 h 54"/>
                  <a:gd name="T14" fmla="*/ 0 w 38"/>
                  <a:gd name="T15" fmla="*/ 0 h 54"/>
                  <a:gd name="T16" fmla="*/ 0 w 38"/>
                  <a:gd name="T17" fmla="*/ 0 h 54"/>
                  <a:gd name="T18" fmla="*/ 0 w 38"/>
                  <a:gd name="T19" fmla="*/ 0 h 54"/>
                  <a:gd name="T20" fmla="*/ 0 w 38"/>
                  <a:gd name="T21" fmla="*/ 0 h 54"/>
                  <a:gd name="T22" fmla="*/ 0 w 38"/>
                  <a:gd name="T23" fmla="*/ 0 h 54"/>
                  <a:gd name="T24" fmla="*/ 0 w 38"/>
                  <a:gd name="T25" fmla="*/ 0 h 54"/>
                  <a:gd name="T26" fmla="*/ 0 w 38"/>
                  <a:gd name="T27" fmla="*/ 0 h 54"/>
                  <a:gd name="T28" fmla="*/ 0 w 38"/>
                  <a:gd name="T29" fmla="*/ 0 h 54"/>
                  <a:gd name="T30" fmla="*/ 0 w 38"/>
                  <a:gd name="T31" fmla="*/ 0 h 54"/>
                  <a:gd name="T32" fmla="*/ 0 w 38"/>
                  <a:gd name="T33" fmla="*/ 0 h 54"/>
                  <a:gd name="T34" fmla="*/ 0 w 38"/>
                  <a:gd name="T35" fmla="*/ 0 h 54"/>
                  <a:gd name="T36" fmla="*/ 0 w 38"/>
                  <a:gd name="T37" fmla="*/ 0 h 54"/>
                  <a:gd name="T38" fmla="*/ 0 w 38"/>
                  <a:gd name="T39" fmla="*/ 0 h 54"/>
                  <a:gd name="T40" fmla="*/ 0 w 38"/>
                  <a:gd name="T41" fmla="*/ 0 h 54"/>
                  <a:gd name="T42" fmla="*/ 0 w 38"/>
                  <a:gd name="T43" fmla="*/ 0 h 54"/>
                  <a:gd name="T44" fmla="*/ 0 w 38"/>
                  <a:gd name="T45" fmla="*/ 0 h 54"/>
                  <a:gd name="T46" fmla="*/ 0 w 38"/>
                  <a:gd name="T47" fmla="*/ 0 h 54"/>
                  <a:gd name="T48" fmla="*/ 0 w 38"/>
                  <a:gd name="T49" fmla="*/ 0 h 54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38"/>
                  <a:gd name="T76" fmla="*/ 0 h 54"/>
                  <a:gd name="T77" fmla="*/ 38 w 38"/>
                  <a:gd name="T78" fmla="*/ 54 h 54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38" h="54">
                    <a:moveTo>
                      <a:pt x="20" y="7"/>
                    </a:moveTo>
                    <a:lnTo>
                      <a:pt x="20" y="8"/>
                    </a:lnTo>
                    <a:lnTo>
                      <a:pt x="19" y="4"/>
                    </a:lnTo>
                    <a:lnTo>
                      <a:pt x="15" y="1"/>
                    </a:lnTo>
                    <a:lnTo>
                      <a:pt x="12" y="0"/>
                    </a:lnTo>
                    <a:lnTo>
                      <a:pt x="7" y="0"/>
                    </a:lnTo>
                    <a:lnTo>
                      <a:pt x="4" y="1"/>
                    </a:lnTo>
                    <a:lnTo>
                      <a:pt x="1" y="4"/>
                    </a:lnTo>
                    <a:lnTo>
                      <a:pt x="0" y="8"/>
                    </a:lnTo>
                    <a:lnTo>
                      <a:pt x="0" y="11"/>
                    </a:lnTo>
                    <a:lnTo>
                      <a:pt x="1" y="17"/>
                    </a:lnTo>
                    <a:lnTo>
                      <a:pt x="4" y="24"/>
                    </a:lnTo>
                    <a:lnTo>
                      <a:pt x="8" y="32"/>
                    </a:lnTo>
                    <a:lnTo>
                      <a:pt x="14" y="39"/>
                    </a:lnTo>
                    <a:lnTo>
                      <a:pt x="20" y="46"/>
                    </a:lnTo>
                    <a:lnTo>
                      <a:pt x="27" y="50"/>
                    </a:lnTo>
                    <a:lnTo>
                      <a:pt x="33" y="54"/>
                    </a:lnTo>
                    <a:lnTo>
                      <a:pt x="38" y="54"/>
                    </a:lnTo>
                    <a:lnTo>
                      <a:pt x="36" y="42"/>
                    </a:lnTo>
                    <a:lnTo>
                      <a:pt x="32" y="29"/>
                    </a:lnTo>
                    <a:lnTo>
                      <a:pt x="25" y="16"/>
                    </a:lnTo>
                    <a:lnTo>
                      <a:pt x="20" y="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69" name="Freeform 1860"/>
              <p:cNvSpPr>
                <a:spLocks/>
              </p:cNvSpPr>
              <p:nvPr/>
            </p:nvSpPr>
            <p:spPr bwMode="auto">
              <a:xfrm>
                <a:off x="2636" y="2714"/>
                <a:ext cx="8" cy="6"/>
              </a:xfrm>
              <a:custGeom>
                <a:avLst/>
                <a:gdLst>
                  <a:gd name="T0" fmla="*/ 0 w 52"/>
                  <a:gd name="T1" fmla="*/ 0 h 36"/>
                  <a:gd name="T2" fmla="*/ 0 w 52"/>
                  <a:gd name="T3" fmla="*/ 0 h 36"/>
                  <a:gd name="T4" fmla="*/ 0 w 52"/>
                  <a:gd name="T5" fmla="*/ 0 h 36"/>
                  <a:gd name="T6" fmla="*/ 0 w 52"/>
                  <a:gd name="T7" fmla="*/ 0 h 36"/>
                  <a:gd name="T8" fmla="*/ 0 w 52"/>
                  <a:gd name="T9" fmla="*/ 0 h 36"/>
                  <a:gd name="T10" fmla="*/ 0 w 52"/>
                  <a:gd name="T11" fmla="*/ 0 h 36"/>
                  <a:gd name="T12" fmla="*/ 0 w 52"/>
                  <a:gd name="T13" fmla="*/ 0 h 36"/>
                  <a:gd name="T14" fmla="*/ 0 w 52"/>
                  <a:gd name="T15" fmla="*/ 0 h 36"/>
                  <a:gd name="T16" fmla="*/ 0 w 52"/>
                  <a:gd name="T17" fmla="*/ 0 h 36"/>
                  <a:gd name="T18" fmla="*/ 0 w 52"/>
                  <a:gd name="T19" fmla="*/ 0 h 36"/>
                  <a:gd name="T20" fmla="*/ 0 w 52"/>
                  <a:gd name="T21" fmla="*/ 0 h 36"/>
                  <a:gd name="T22" fmla="*/ 0 w 52"/>
                  <a:gd name="T23" fmla="*/ 0 h 36"/>
                  <a:gd name="T24" fmla="*/ 0 w 52"/>
                  <a:gd name="T25" fmla="*/ 0 h 36"/>
                  <a:gd name="T26" fmla="*/ 0 w 52"/>
                  <a:gd name="T27" fmla="*/ 0 h 36"/>
                  <a:gd name="T28" fmla="*/ 0 w 52"/>
                  <a:gd name="T29" fmla="*/ 0 h 36"/>
                  <a:gd name="T30" fmla="*/ 0 w 52"/>
                  <a:gd name="T31" fmla="*/ 0 h 36"/>
                  <a:gd name="T32" fmla="*/ 0 w 52"/>
                  <a:gd name="T33" fmla="*/ 0 h 36"/>
                  <a:gd name="T34" fmla="*/ 0 w 52"/>
                  <a:gd name="T35" fmla="*/ 0 h 36"/>
                  <a:gd name="T36" fmla="*/ 0 w 52"/>
                  <a:gd name="T37" fmla="*/ 0 h 36"/>
                  <a:gd name="T38" fmla="*/ 0 w 52"/>
                  <a:gd name="T39" fmla="*/ 0 h 36"/>
                  <a:gd name="T40" fmla="*/ 0 w 52"/>
                  <a:gd name="T41" fmla="*/ 0 h 36"/>
                  <a:gd name="T42" fmla="*/ 0 w 52"/>
                  <a:gd name="T43" fmla="*/ 0 h 36"/>
                  <a:gd name="T44" fmla="*/ 0 w 52"/>
                  <a:gd name="T45" fmla="*/ 0 h 36"/>
                  <a:gd name="T46" fmla="*/ 0 w 52"/>
                  <a:gd name="T47" fmla="*/ 0 h 36"/>
                  <a:gd name="T48" fmla="*/ 0 w 52"/>
                  <a:gd name="T49" fmla="*/ 0 h 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w 52"/>
                  <a:gd name="T76" fmla="*/ 0 h 36"/>
                  <a:gd name="T77" fmla="*/ 52 w 52"/>
                  <a:gd name="T78" fmla="*/ 36 h 36"/>
                </a:gdLst>
                <a:ahLst/>
                <a:cxnLst>
                  <a:cxn ang="T50">
                    <a:pos x="T0" y="T1"/>
                  </a:cxn>
                  <a:cxn ang="T51">
                    <a:pos x="T2" y="T3"/>
                  </a:cxn>
                  <a:cxn ang="T52">
                    <a:pos x="T4" y="T5"/>
                  </a:cxn>
                  <a:cxn ang="T53">
                    <a:pos x="T6" y="T7"/>
                  </a:cxn>
                  <a:cxn ang="T54">
                    <a:pos x="T8" y="T9"/>
                  </a:cxn>
                  <a:cxn ang="T55">
                    <a:pos x="T10" y="T11"/>
                  </a:cxn>
                  <a:cxn ang="T56">
                    <a:pos x="T12" y="T13"/>
                  </a:cxn>
                  <a:cxn ang="T57">
                    <a:pos x="T14" y="T15"/>
                  </a:cxn>
                  <a:cxn ang="T58">
                    <a:pos x="T16" y="T17"/>
                  </a:cxn>
                  <a:cxn ang="T59">
                    <a:pos x="T18" y="T19"/>
                  </a:cxn>
                  <a:cxn ang="T60">
                    <a:pos x="T20" y="T21"/>
                  </a:cxn>
                  <a:cxn ang="T61">
                    <a:pos x="T22" y="T23"/>
                  </a:cxn>
                  <a:cxn ang="T62">
                    <a:pos x="T24" y="T25"/>
                  </a:cxn>
                  <a:cxn ang="T63">
                    <a:pos x="T26" y="T27"/>
                  </a:cxn>
                  <a:cxn ang="T64">
                    <a:pos x="T28" y="T29"/>
                  </a:cxn>
                  <a:cxn ang="T65">
                    <a:pos x="T30" y="T31"/>
                  </a:cxn>
                  <a:cxn ang="T66">
                    <a:pos x="T32" y="T33"/>
                  </a:cxn>
                  <a:cxn ang="T67">
                    <a:pos x="T34" y="T35"/>
                  </a:cxn>
                  <a:cxn ang="T68">
                    <a:pos x="T36" y="T37"/>
                  </a:cxn>
                  <a:cxn ang="T69">
                    <a:pos x="T38" y="T39"/>
                  </a:cxn>
                  <a:cxn ang="T70">
                    <a:pos x="T40" y="T41"/>
                  </a:cxn>
                  <a:cxn ang="T71">
                    <a:pos x="T42" y="T43"/>
                  </a:cxn>
                  <a:cxn ang="T72">
                    <a:pos x="T44" y="T45"/>
                  </a:cxn>
                  <a:cxn ang="T73">
                    <a:pos x="T46" y="T47"/>
                  </a:cxn>
                  <a:cxn ang="T74">
                    <a:pos x="T48" y="T49"/>
                  </a:cxn>
                </a:cxnLst>
                <a:rect l="T75" t="T76" r="T77" b="T78"/>
                <a:pathLst>
                  <a:path w="52" h="36">
                    <a:moveTo>
                      <a:pt x="41" y="27"/>
                    </a:moveTo>
                    <a:lnTo>
                      <a:pt x="46" y="24"/>
                    </a:lnTo>
                    <a:lnTo>
                      <a:pt x="51" y="21"/>
                    </a:lnTo>
                    <a:lnTo>
                      <a:pt x="52" y="16"/>
                    </a:lnTo>
                    <a:lnTo>
                      <a:pt x="52" y="12"/>
                    </a:lnTo>
                    <a:lnTo>
                      <a:pt x="50" y="6"/>
                    </a:lnTo>
                    <a:lnTo>
                      <a:pt x="46" y="2"/>
                    </a:lnTo>
                    <a:lnTo>
                      <a:pt x="41" y="0"/>
                    </a:lnTo>
                    <a:lnTo>
                      <a:pt x="36" y="0"/>
                    </a:lnTo>
                    <a:lnTo>
                      <a:pt x="33" y="0"/>
                    </a:lnTo>
                    <a:lnTo>
                      <a:pt x="29" y="1"/>
                    </a:lnTo>
                    <a:lnTo>
                      <a:pt x="21" y="4"/>
                    </a:lnTo>
                    <a:lnTo>
                      <a:pt x="13" y="8"/>
                    </a:lnTo>
                    <a:lnTo>
                      <a:pt x="6" y="15"/>
                    </a:lnTo>
                    <a:lnTo>
                      <a:pt x="3" y="22"/>
                    </a:lnTo>
                    <a:lnTo>
                      <a:pt x="0" y="29"/>
                    </a:lnTo>
                    <a:lnTo>
                      <a:pt x="0" y="31"/>
                    </a:lnTo>
                    <a:lnTo>
                      <a:pt x="4" y="33"/>
                    </a:lnTo>
                    <a:lnTo>
                      <a:pt x="9" y="36"/>
                    </a:lnTo>
                    <a:lnTo>
                      <a:pt x="13" y="36"/>
                    </a:lnTo>
                    <a:lnTo>
                      <a:pt x="18" y="36"/>
                    </a:lnTo>
                    <a:lnTo>
                      <a:pt x="24" y="33"/>
                    </a:lnTo>
                    <a:lnTo>
                      <a:pt x="30" y="32"/>
                    </a:lnTo>
                    <a:lnTo>
                      <a:pt x="36" y="30"/>
                    </a:lnTo>
                    <a:lnTo>
                      <a:pt x="41" y="27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0" name="Freeform 1861"/>
              <p:cNvSpPr>
                <a:spLocks/>
              </p:cNvSpPr>
              <p:nvPr/>
            </p:nvSpPr>
            <p:spPr bwMode="auto">
              <a:xfrm>
                <a:off x="2596" y="2704"/>
                <a:ext cx="33" cy="39"/>
              </a:xfrm>
              <a:custGeom>
                <a:avLst/>
                <a:gdLst>
                  <a:gd name="T0" fmla="*/ 0 w 198"/>
                  <a:gd name="T1" fmla="*/ 0 h 236"/>
                  <a:gd name="T2" fmla="*/ 0 w 198"/>
                  <a:gd name="T3" fmla="*/ 0 h 236"/>
                  <a:gd name="T4" fmla="*/ 0 w 198"/>
                  <a:gd name="T5" fmla="*/ 0 h 236"/>
                  <a:gd name="T6" fmla="*/ 0 w 198"/>
                  <a:gd name="T7" fmla="*/ 0 h 236"/>
                  <a:gd name="T8" fmla="*/ 0 w 198"/>
                  <a:gd name="T9" fmla="*/ 0 h 236"/>
                  <a:gd name="T10" fmla="*/ 0 w 198"/>
                  <a:gd name="T11" fmla="*/ 0 h 236"/>
                  <a:gd name="T12" fmla="*/ 0 w 198"/>
                  <a:gd name="T13" fmla="*/ 0 h 236"/>
                  <a:gd name="T14" fmla="*/ 0 w 198"/>
                  <a:gd name="T15" fmla="*/ 0 h 236"/>
                  <a:gd name="T16" fmla="*/ 0 w 198"/>
                  <a:gd name="T17" fmla="*/ 1 h 236"/>
                  <a:gd name="T18" fmla="*/ 0 w 198"/>
                  <a:gd name="T19" fmla="*/ 1 h 236"/>
                  <a:gd name="T20" fmla="*/ 0 w 198"/>
                  <a:gd name="T21" fmla="*/ 1 h 236"/>
                  <a:gd name="T22" fmla="*/ 0 w 198"/>
                  <a:gd name="T23" fmla="*/ 1 h 236"/>
                  <a:gd name="T24" fmla="*/ 0 w 198"/>
                  <a:gd name="T25" fmla="*/ 1 h 236"/>
                  <a:gd name="T26" fmla="*/ 0 w 198"/>
                  <a:gd name="T27" fmla="*/ 1 h 236"/>
                  <a:gd name="T28" fmla="*/ 0 w 198"/>
                  <a:gd name="T29" fmla="*/ 1 h 236"/>
                  <a:gd name="T30" fmla="*/ 1 w 198"/>
                  <a:gd name="T31" fmla="*/ 1 h 236"/>
                  <a:gd name="T32" fmla="*/ 1 w 198"/>
                  <a:gd name="T33" fmla="*/ 1 h 236"/>
                  <a:gd name="T34" fmla="*/ 1 w 198"/>
                  <a:gd name="T35" fmla="*/ 1 h 236"/>
                  <a:gd name="T36" fmla="*/ 1 w 198"/>
                  <a:gd name="T37" fmla="*/ 1 h 236"/>
                  <a:gd name="T38" fmla="*/ 1 w 198"/>
                  <a:gd name="T39" fmla="*/ 1 h 236"/>
                  <a:gd name="T40" fmla="*/ 1 w 198"/>
                  <a:gd name="T41" fmla="*/ 1 h 236"/>
                  <a:gd name="T42" fmla="*/ 1 w 198"/>
                  <a:gd name="T43" fmla="*/ 1 h 236"/>
                  <a:gd name="T44" fmla="*/ 1 w 198"/>
                  <a:gd name="T45" fmla="*/ 1 h 236"/>
                  <a:gd name="T46" fmla="*/ 1 w 198"/>
                  <a:gd name="T47" fmla="*/ 1 h 236"/>
                  <a:gd name="T48" fmla="*/ 1 w 198"/>
                  <a:gd name="T49" fmla="*/ 1 h 236"/>
                  <a:gd name="T50" fmla="*/ 1 w 198"/>
                  <a:gd name="T51" fmla="*/ 1 h 236"/>
                  <a:gd name="T52" fmla="*/ 1 w 198"/>
                  <a:gd name="T53" fmla="*/ 1 h 236"/>
                  <a:gd name="T54" fmla="*/ 1 w 198"/>
                  <a:gd name="T55" fmla="*/ 1 h 236"/>
                  <a:gd name="T56" fmla="*/ 1 w 198"/>
                  <a:gd name="T57" fmla="*/ 1 h 236"/>
                  <a:gd name="T58" fmla="*/ 1 w 198"/>
                  <a:gd name="T59" fmla="*/ 1 h 236"/>
                  <a:gd name="T60" fmla="*/ 0 w 198"/>
                  <a:gd name="T61" fmla="*/ 1 h 236"/>
                  <a:gd name="T62" fmla="*/ 0 w 198"/>
                  <a:gd name="T63" fmla="*/ 1 h 236"/>
                  <a:gd name="T64" fmla="*/ 0 w 198"/>
                  <a:gd name="T65" fmla="*/ 1 h 236"/>
                  <a:gd name="T66" fmla="*/ 0 w 198"/>
                  <a:gd name="T67" fmla="*/ 1 h 236"/>
                  <a:gd name="T68" fmla="*/ 0 w 198"/>
                  <a:gd name="T69" fmla="*/ 1 h 236"/>
                  <a:gd name="T70" fmla="*/ 0 w 198"/>
                  <a:gd name="T71" fmla="*/ 1 h 236"/>
                  <a:gd name="T72" fmla="*/ 0 w 198"/>
                  <a:gd name="T73" fmla="*/ 1 h 236"/>
                  <a:gd name="T74" fmla="*/ 0 w 198"/>
                  <a:gd name="T75" fmla="*/ 1 h 236"/>
                  <a:gd name="T76" fmla="*/ 0 w 198"/>
                  <a:gd name="T77" fmla="*/ 1 h 236"/>
                  <a:gd name="T78" fmla="*/ 0 w 198"/>
                  <a:gd name="T79" fmla="*/ 0 h 236"/>
                  <a:gd name="T80" fmla="*/ 0 w 198"/>
                  <a:gd name="T81" fmla="*/ 0 h 236"/>
                  <a:gd name="T82" fmla="*/ 0 w 198"/>
                  <a:gd name="T83" fmla="*/ 0 h 236"/>
                  <a:gd name="T84" fmla="*/ 0 w 198"/>
                  <a:gd name="T85" fmla="*/ 0 h 236"/>
                  <a:gd name="T86" fmla="*/ 0 w 198"/>
                  <a:gd name="T87" fmla="*/ 0 h 236"/>
                  <a:gd name="T88" fmla="*/ 0 w 198"/>
                  <a:gd name="T89" fmla="*/ 0 h 236"/>
                  <a:gd name="T90" fmla="*/ 1 w 198"/>
                  <a:gd name="T91" fmla="*/ 0 h 236"/>
                  <a:gd name="T92" fmla="*/ 1 w 198"/>
                  <a:gd name="T93" fmla="*/ 0 h 236"/>
                  <a:gd name="T94" fmla="*/ 1 w 198"/>
                  <a:gd name="T95" fmla="*/ 0 h 236"/>
                  <a:gd name="T96" fmla="*/ 1 w 198"/>
                  <a:gd name="T97" fmla="*/ 0 h 236"/>
                  <a:gd name="T98" fmla="*/ 1 w 198"/>
                  <a:gd name="T99" fmla="*/ 0 h 236"/>
                  <a:gd name="T100" fmla="*/ 1 w 198"/>
                  <a:gd name="T101" fmla="*/ 0 h 236"/>
                  <a:gd name="T102" fmla="*/ 1 w 198"/>
                  <a:gd name="T103" fmla="*/ 0 h 236"/>
                  <a:gd name="T104" fmla="*/ 1 w 198"/>
                  <a:gd name="T105" fmla="*/ 0 h 236"/>
                  <a:gd name="T106" fmla="*/ 1 w 198"/>
                  <a:gd name="T107" fmla="*/ 0 h 236"/>
                  <a:gd name="T108" fmla="*/ 1 w 198"/>
                  <a:gd name="T109" fmla="*/ 0 h 236"/>
                  <a:gd name="T110" fmla="*/ 1 w 198"/>
                  <a:gd name="T111" fmla="*/ 0 h 236"/>
                  <a:gd name="T112" fmla="*/ 1 w 198"/>
                  <a:gd name="T113" fmla="*/ 0 h 236"/>
                  <a:gd name="T114" fmla="*/ 1 w 198"/>
                  <a:gd name="T115" fmla="*/ 0 h 236"/>
                  <a:gd name="T116" fmla="*/ 1 w 198"/>
                  <a:gd name="T117" fmla="*/ 0 h 236"/>
                  <a:gd name="T118" fmla="*/ 0 w 198"/>
                  <a:gd name="T119" fmla="*/ 0 h 236"/>
                  <a:gd name="T120" fmla="*/ 0 w 198"/>
                  <a:gd name="T121" fmla="*/ 0 h 2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198"/>
                  <a:gd name="T184" fmla="*/ 0 h 236"/>
                  <a:gd name="T185" fmla="*/ 198 w 198"/>
                  <a:gd name="T186" fmla="*/ 236 h 236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198" h="236">
                    <a:moveTo>
                      <a:pt x="73" y="36"/>
                    </a:moveTo>
                    <a:lnTo>
                      <a:pt x="58" y="46"/>
                    </a:lnTo>
                    <a:lnTo>
                      <a:pt x="46" y="58"/>
                    </a:lnTo>
                    <a:lnTo>
                      <a:pt x="33" y="72"/>
                    </a:lnTo>
                    <a:lnTo>
                      <a:pt x="22" y="85"/>
                    </a:lnTo>
                    <a:lnTo>
                      <a:pt x="14" y="100"/>
                    </a:lnTo>
                    <a:lnTo>
                      <a:pt x="7" y="115"/>
                    </a:lnTo>
                    <a:lnTo>
                      <a:pt x="2" y="130"/>
                    </a:lnTo>
                    <a:lnTo>
                      <a:pt x="0" y="146"/>
                    </a:lnTo>
                    <a:lnTo>
                      <a:pt x="2" y="170"/>
                    </a:lnTo>
                    <a:lnTo>
                      <a:pt x="12" y="190"/>
                    </a:lnTo>
                    <a:lnTo>
                      <a:pt x="26" y="207"/>
                    </a:lnTo>
                    <a:lnTo>
                      <a:pt x="43" y="220"/>
                    </a:lnTo>
                    <a:lnTo>
                      <a:pt x="64" y="229"/>
                    </a:lnTo>
                    <a:lnTo>
                      <a:pt x="88" y="235"/>
                    </a:lnTo>
                    <a:lnTo>
                      <a:pt x="110" y="236"/>
                    </a:lnTo>
                    <a:lnTo>
                      <a:pt x="132" y="232"/>
                    </a:lnTo>
                    <a:lnTo>
                      <a:pt x="137" y="232"/>
                    </a:lnTo>
                    <a:lnTo>
                      <a:pt x="142" y="230"/>
                    </a:lnTo>
                    <a:lnTo>
                      <a:pt x="145" y="226"/>
                    </a:lnTo>
                    <a:lnTo>
                      <a:pt x="146" y="221"/>
                    </a:lnTo>
                    <a:lnTo>
                      <a:pt x="145" y="219"/>
                    </a:lnTo>
                    <a:lnTo>
                      <a:pt x="142" y="219"/>
                    </a:lnTo>
                    <a:lnTo>
                      <a:pt x="137" y="217"/>
                    </a:lnTo>
                    <a:lnTo>
                      <a:pt x="131" y="217"/>
                    </a:lnTo>
                    <a:lnTo>
                      <a:pt x="124" y="217"/>
                    </a:lnTo>
                    <a:lnTo>
                      <a:pt x="118" y="217"/>
                    </a:lnTo>
                    <a:lnTo>
                      <a:pt x="112" y="217"/>
                    </a:lnTo>
                    <a:lnTo>
                      <a:pt x="109" y="217"/>
                    </a:lnTo>
                    <a:lnTo>
                      <a:pt x="97" y="216"/>
                    </a:lnTo>
                    <a:lnTo>
                      <a:pt x="87" y="215"/>
                    </a:lnTo>
                    <a:lnTo>
                      <a:pt x="75" y="214"/>
                    </a:lnTo>
                    <a:lnTo>
                      <a:pt x="63" y="211"/>
                    </a:lnTo>
                    <a:lnTo>
                      <a:pt x="51" y="207"/>
                    </a:lnTo>
                    <a:lnTo>
                      <a:pt x="40" y="199"/>
                    </a:lnTo>
                    <a:lnTo>
                      <a:pt x="29" y="189"/>
                    </a:lnTo>
                    <a:lnTo>
                      <a:pt x="17" y="174"/>
                    </a:lnTo>
                    <a:lnTo>
                      <a:pt x="15" y="157"/>
                    </a:lnTo>
                    <a:lnTo>
                      <a:pt x="16" y="141"/>
                    </a:lnTo>
                    <a:lnTo>
                      <a:pt x="21" y="124"/>
                    </a:lnTo>
                    <a:lnTo>
                      <a:pt x="28" y="109"/>
                    </a:lnTo>
                    <a:lnTo>
                      <a:pt x="39" y="96"/>
                    </a:lnTo>
                    <a:lnTo>
                      <a:pt x="50" y="82"/>
                    </a:lnTo>
                    <a:lnTo>
                      <a:pt x="63" y="70"/>
                    </a:lnTo>
                    <a:lnTo>
                      <a:pt x="78" y="59"/>
                    </a:lnTo>
                    <a:lnTo>
                      <a:pt x="94" y="49"/>
                    </a:lnTo>
                    <a:lnTo>
                      <a:pt x="110" y="39"/>
                    </a:lnTo>
                    <a:lnTo>
                      <a:pt x="126" y="31"/>
                    </a:lnTo>
                    <a:lnTo>
                      <a:pt x="142" y="24"/>
                    </a:lnTo>
                    <a:lnTo>
                      <a:pt x="158" y="19"/>
                    </a:lnTo>
                    <a:lnTo>
                      <a:pt x="172" y="13"/>
                    </a:lnTo>
                    <a:lnTo>
                      <a:pt x="186" y="10"/>
                    </a:lnTo>
                    <a:lnTo>
                      <a:pt x="198" y="7"/>
                    </a:lnTo>
                    <a:lnTo>
                      <a:pt x="190" y="3"/>
                    </a:lnTo>
                    <a:lnTo>
                      <a:pt x="177" y="0"/>
                    </a:lnTo>
                    <a:lnTo>
                      <a:pt x="162" y="3"/>
                    </a:lnTo>
                    <a:lnTo>
                      <a:pt x="144" y="6"/>
                    </a:lnTo>
                    <a:lnTo>
                      <a:pt x="124" y="12"/>
                    </a:lnTo>
                    <a:lnTo>
                      <a:pt x="105" y="19"/>
                    </a:lnTo>
                    <a:lnTo>
                      <a:pt x="88" y="28"/>
                    </a:lnTo>
                    <a:lnTo>
                      <a:pt x="73" y="3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1" name="Freeform 1862"/>
              <p:cNvSpPr>
                <a:spLocks/>
              </p:cNvSpPr>
              <p:nvPr/>
            </p:nvSpPr>
            <p:spPr bwMode="auto">
              <a:xfrm>
                <a:off x="2652" y="2704"/>
                <a:ext cx="22" cy="30"/>
              </a:xfrm>
              <a:custGeom>
                <a:avLst/>
                <a:gdLst>
                  <a:gd name="T0" fmla="*/ 1 w 128"/>
                  <a:gd name="T1" fmla="*/ 0 h 183"/>
                  <a:gd name="T2" fmla="*/ 1 w 128"/>
                  <a:gd name="T3" fmla="*/ 0 h 183"/>
                  <a:gd name="T4" fmla="*/ 1 w 128"/>
                  <a:gd name="T5" fmla="*/ 0 h 183"/>
                  <a:gd name="T6" fmla="*/ 1 w 128"/>
                  <a:gd name="T7" fmla="*/ 0 h 183"/>
                  <a:gd name="T8" fmla="*/ 1 w 128"/>
                  <a:gd name="T9" fmla="*/ 0 h 183"/>
                  <a:gd name="T10" fmla="*/ 0 w 128"/>
                  <a:gd name="T11" fmla="*/ 1 h 183"/>
                  <a:gd name="T12" fmla="*/ 0 w 128"/>
                  <a:gd name="T13" fmla="*/ 1 h 183"/>
                  <a:gd name="T14" fmla="*/ 0 w 128"/>
                  <a:gd name="T15" fmla="*/ 1 h 183"/>
                  <a:gd name="T16" fmla="*/ 0 w 128"/>
                  <a:gd name="T17" fmla="*/ 1 h 183"/>
                  <a:gd name="T18" fmla="*/ 0 w 128"/>
                  <a:gd name="T19" fmla="*/ 1 h 183"/>
                  <a:gd name="T20" fmla="*/ 0 w 128"/>
                  <a:gd name="T21" fmla="*/ 1 h 183"/>
                  <a:gd name="T22" fmla="*/ 0 w 128"/>
                  <a:gd name="T23" fmla="*/ 1 h 183"/>
                  <a:gd name="T24" fmla="*/ 0 w 128"/>
                  <a:gd name="T25" fmla="*/ 1 h 183"/>
                  <a:gd name="T26" fmla="*/ 0 w 128"/>
                  <a:gd name="T27" fmla="*/ 1 h 183"/>
                  <a:gd name="T28" fmla="*/ 0 w 128"/>
                  <a:gd name="T29" fmla="*/ 1 h 183"/>
                  <a:gd name="T30" fmla="*/ 0 w 128"/>
                  <a:gd name="T31" fmla="*/ 1 h 183"/>
                  <a:gd name="T32" fmla="*/ 0 w 128"/>
                  <a:gd name="T33" fmla="*/ 1 h 183"/>
                  <a:gd name="T34" fmla="*/ 0 w 128"/>
                  <a:gd name="T35" fmla="*/ 1 h 183"/>
                  <a:gd name="T36" fmla="*/ 0 w 128"/>
                  <a:gd name="T37" fmla="*/ 1 h 183"/>
                  <a:gd name="T38" fmla="*/ 1 w 128"/>
                  <a:gd name="T39" fmla="*/ 1 h 183"/>
                  <a:gd name="T40" fmla="*/ 1 w 128"/>
                  <a:gd name="T41" fmla="*/ 1 h 183"/>
                  <a:gd name="T42" fmla="*/ 1 w 128"/>
                  <a:gd name="T43" fmla="*/ 0 h 183"/>
                  <a:gd name="T44" fmla="*/ 1 w 128"/>
                  <a:gd name="T45" fmla="*/ 0 h 183"/>
                  <a:gd name="T46" fmla="*/ 1 w 128"/>
                  <a:gd name="T47" fmla="*/ 0 h 183"/>
                  <a:gd name="T48" fmla="*/ 1 w 128"/>
                  <a:gd name="T49" fmla="*/ 0 h 183"/>
                  <a:gd name="T50" fmla="*/ 1 w 128"/>
                  <a:gd name="T51" fmla="*/ 0 h 183"/>
                  <a:gd name="T52" fmla="*/ 1 w 128"/>
                  <a:gd name="T53" fmla="*/ 0 h 183"/>
                  <a:gd name="T54" fmla="*/ 0 w 128"/>
                  <a:gd name="T55" fmla="*/ 0 h 183"/>
                  <a:gd name="T56" fmla="*/ 0 w 128"/>
                  <a:gd name="T57" fmla="*/ 0 h 183"/>
                  <a:gd name="T58" fmla="*/ 0 w 128"/>
                  <a:gd name="T59" fmla="*/ 0 h 183"/>
                  <a:gd name="T60" fmla="*/ 0 w 128"/>
                  <a:gd name="T61" fmla="*/ 0 h 183"/>
                  <a:gd name="T62" fmla="*/ 0 w 128"/>
                  <a:gd name="T63" fmla="*/ 0 h 183"/>
                  <a:gd name="T64" fmla="*/ 0 w 128"/>
                  <a:gd name="T65" fmla="*/ 0 h 183"/>
                  <a:gd name="T66" fmla="*/ 0 w 128"/>
                  <a:gd name="T67" fmla="*/ 0 h 183"/>
                  <a:gd name="T68" fmla="*/ 0 w 128"/>
                  <a:gd name="T69" fmla="*/ 0 h 183"/>
                  <a:gd name="T70" fmla="*/ 0 w 128"/>
                  <a:gd name="T71" fmla="*/ 0 h 183"/>
                  <a:gd name="T72" fmla="*/ 0 w 128"/>
                  <a:gd name="T73" fmla="*/ 0 h 183"/>
                  <a:gd name="T74" fmla="*/ 0 w 128"/>
                  <a:gd name="T75" fmla="*/ 0 h 183"/>
                  <a:gd name="T76" fmla="*/ 1 w 128"/>
                  <a:gd name="T77" fmla="*/ 0 h 183"/>
                  <a:gd name="T78" fmla="*/ 1 w 128"/>
                  <a:gd name="T79" fmla="*/ 0 h 183"/>
                  <a:gd name="T80" fmla="*/ 1 w 128"/>
                  <a:gd name="T81" fmla="*/ 0 h 18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28"/>
                  <a:gd name="T124" fmla="*/ 0 h 183"/>
                  <a:gd name="T125" fmla="*/ 128 w 128"/>
                  <a:gd name="T126" fmla="*/ 183 h 18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28" h="183">
                    <a:moveTo>
                      <a:pt x="108" y="61"/>
                    </a:moveTo>
                    <a:lnTo>
                      <a:pt x="111" y="80"/>
                    </a:lnTo>
                    <a:lnTo>
                      <a:pt x="109" y="97"/>
                    </a:lnTo>
                    <a:lnTo>
                      <a:pt x="101" y="110"/>
                    </a:lnTo>
                    <a:lnTo>
                      <a:pt x="89" y="123"/>
                    </a:lnTo>
                    <a:lnTo>
                      <a:pt x="75" y="134"/>
                    </a:lnTo>
                    <a:lnTo>
                      <a:pt x="60" y="145"/>
                    </a:lnTo>
                    <a:lnTo>
                      <a:pt x="43" y="156"/>
                    </a:lnTo>
                    <a:lnTo>
                      <a:pt x="29" y="167"/>
                    </a:lnTo>
                    <a:lnTo>
                      <a:pt x="27" y="170"/>
                    </a:lnTo>
                    <a:lnTo>
                      <a:pt x="26" y="172"/>
                    </a:lnTo>
                    <a:lnTo>
                      <a:pt x="26" y="176"/>
                    </a:lnTo>
                    <a:lnTo>
                      <a:pt x="28" y="179"/>
                    </a:lnTo>
                    <a:lnTo>
                      <a:pt x="30" y="182"/>
                    </a:lnTo>
                    <a:lnTo>
                      <a:pt x="34" y="183"/>
                    </a:lnTo>
                    <a:lnTo>
                      <a:pt x="37" y="183"/>
                    </a:lnTo>
                    <a:lnTo>
                      <a:pt x="41" y="182"/>
                    </a:lnTo>
                    <a:lnTo>
                      <a:pt x="58" y="171"/>
                    </a:lnTo>
                    <a:lnTo>
                      <a:pt x="76" y="160"/>
                    </a:lnTo>
                    <a:lnTo>
                      <a:pt x="92" y="147"/>
                    </a:lnTo>
                    <a:lnTo>
                      <a:pt x="108" y="132"/>
                    </a:lnTo>
                    <a:lnTo>
                      <a:pt x="118" y="116"/>
                    </a:lnTo>
                    <a:lnTo>
                      <a:pt x="125" y="98"/>
                    </a:lnTo>
                    <a:lnTo>
                      <a:pt x="128" y="78"/>
                    </a:lnTo>
                    <a:lnTo>
                      <a:pt x="123" y="58"/>
                    </a:lnTo>
                    <a:lnTo>
                      <a:pt x="112" y="41"/>
                    </a:lnTo>
                    <a:lnTo>
                      <a:pt x="98" y="28"/>
                    </a:lnTo>
                    <a:lnTo>
                      <a:pt x="80" y="16"/>
                    </a:lnTo>
                    <a:lnTo>
                      <a:pt x="61" y="8"/>
                    </a:lnTo>
                    <a:lnTo>
                      <a:pt x="41" y="2"/>
                    </a:lnTo>
                    <a:lnTo>
                      <a:pt x="23" y="0"/>
                    </a:lnTo>
                    <a:lnTo>
                      <a:pt x="9" y="1"/>
                    </a:lnTo>
                    <a:lnTo>
                      <a:pt x="0" y="6"/>
                    </a:lnTo>
                    <a:lnTo>
                      <a:pt x="16" y="10"/>
                    </a:lnTo>
                    <a:lnTo>
                      <a:pt x="33" y="14"/>
                    </a:lnTo>
                    <a:lnTo>
                      <a:pt x="48" y="17"/>
                    </a:lnTo>
                    <a:lnTo>
                      <a:pt x="63" y="22"/>
                    </a:lnTo>
                    <a:lnTo>
                      <a:pt x="77" y="28"/>
                    </a:lnTo>
                    <a:lnTo>
                      <a:pt x="90" y="36"/>
                    </a:lnTo>
                    <a:lnTo>
                      <a:pt x="101" y="46"/>
                    </a:lnTo>
                    <a:lnTo>
                      <a:pt x="108" y="61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2" name="Freeform 1863"/>
              <p:cNvSpPr>
                <a:spLocks/>
              </p:cNvSpPr>
              <p:nvPr/>
            </p:nvSpPr>
            <p:spPr bwMode="auto">
              <a:xfrm>
                <a:off x="2575" y="2697"/>
                <a:ext cx="53" cy="63"/>
              </a:xfrm>
              <a:custGeom>
                <a:avLst/>
                <a:gdLst>
                  <a:gd name="T0" fmla="*/ 0 w 323"/>
                  <a:gd name="T1" fmla="*/ 0 h 379"/>
                  <a:gd name="T2" fmla="*/ 0 w 323"/>
                  <a:gd name="T3" fmla="*/ 0 h 379"/>
                  <a:gd name="T4" fmla="*/ 0 w 323"/>
                  <a:gd name="T5" fmla="*/ 1 h 379"/>
                  <a:gd name="T6" fmla="*/ 0 w 323"/>
                  <a:gd name="T7" fmla="*/ 1 h 379"/>
                  <a:gd name="T8" fmla="*/ 0 w 323"/>
                  <a:gd name="T9" fmla="*/ 1 h 379"/>
                  <a:gd name="T10" fmla="*/ 0 w 323"/>
                  <a:gd name="T11" fmla="*/ 1 h 379"/>
                  <a:gd name="T12" fmla="*/ 0 w 323"/>
                  <a:gd name="T13" fmla="*/ 1 h 379"/>
                  <a:gd name="T14" fmla="*/ 0 w 323"/>
                  <a:gd name="T15" fmla="*/ 1 h 379"/>
                  <a:gd name="T16" fmla="*/ 0 w 323"/>
                  <a:gd name="T17" fmla="*/ 1 h 379"/>
                  <a:gd name="T18" fmla="*/ 0 w 323"/>
                  <a:gd name="T19" fmla="*/ 1 h 379"/>
                  <a:gd name="T20" fmla="*/ 0 w 323"/>
                  <a:gd name="T21" fmla="*/ 2 h 379"/>
                  <a:gd name="T22" fmla="*/ 1 w 323"/>
                  <a:gd name="T23" fmla="*/ 2 h 379"/>
                  <a:gd name="T24" fmla="*/ 1 w 323"/>
                  <a:gd name="T25" fmla="*/ 2 h 379"/>
                  <a:gd name="T26" fmla="*/ 1 w 323"/>
                  <a:gd name="T27" fmla="*/ 2 h 379"/>
                  <a:gd name="T28" fmla="*/ 1 w 323"/>
                  <a:gd name="T29" fmla="*/ 2 h 379"/>
                  <a:gd name="T30" fmla="*/ 1 w 323"/>
                  <a:gd name="T31" fmla="*/ 2 h 379"/>
                  <a:gd name="T32" fmla="*/ 1 w 323"/>
                  <a:gd name="T33" fmla="*/ 2 h 379"/>
                  <a:gd name="T34" fmla="*/ 1 w 323"/>
                  <a:gd name="T35" fmla="*/ 2 h 379"/>
                  <a:gd name="T36" fmla="*/ 1 w 323"/>
                  <a:gd name="T37" fmla="*/ 2 h 379"/>
                  <a:gd name="T38" fmla="*/ 1 w 323"/>
                  <a:gd name="T39" fmla="*/ 2 h 379"/>
                  <a:gd name="T40" fmla="*/ 1 w 323"/>
                  <a:gd name="T41" fmla="*/ 2 h 379"/>
                  <a:gd name="T42" fmla="*/ 1 w 323"/>
                  <a:gd name="T43" fmla="*/ 2 h 379"/>
                  <a:gd name="T44" fmla="*/ 1 w 323"/>
                  <a:gd name="T45" fmla="*/ 2 h 379"/>
                  <a:gd name="T46" fmla="*/ 1 w 323"/>
                  <a:gd name="T47" fmla="*/ 1 h 379"/>
                  <a:gd name="T48" fmla="*/ 1 w 323"/>
                  <a:gd name="T49" fmla="*/ 1 h 379"/>
                  <a:gd name="T50" fmla="*/ 1 w 323"/>
                  <a:gd name="T51" fmla="*/ 1 h 379"/>
                  <a:gd name="T52" fmla="*/ 0 w 323"/>
                  <a:gd name="T53" fmla="*/ 1 h 379"/>
                  <a:gd name="T54" fmla="*/ 0 w 323"/>
                  <a:gd name="T55" fmla="*/ 1 h 379"/>
                  <a:gd name="T56" fmla="*/ 0 w 323"/>
                  <a:gd name="T57" fmla="*/ 1 h 379"/>
                  <a:gd name="T58" fmla="*/ 0 w 323"/>
                  <a:gd name="T59" fmla="*/ 1 h 379"/>
                  <a:gd name="T60" fmla="*/ 0 w 323"/>
                  <a:gd name="T61" fmla="*/ 1 h 379"/>
                  <a:gd name="T62" fmla="*/ 0 w 323"/>
                  <a:gd name="T63" fmla="*/ 1 h 379"/>
                  <a:gd name="T64" fmla="*/ 0 w 323"/>
                  <a:gd name="T65" fmla="*/ 1 h 379"/>
                  <a:gd name="T66" fmla="*/ 0 w 323"/>
                  <a:gd name="T67" fmla="*/ 1 h 379"/>
                  <a:gd name="T68" fmla="*/ 0 w 323"/>
                  <a:gd name="T69" fmla="*/ 0 h 379"/>
                  <a:gd name="T70" fmla="*/ 0 w 323"/>
                  <a:gd name="T71" fmla="*/ 0 h 379"/>
                  <a:gd name="T72" fmla="*/ 1 w 323"/>
                  <a:gd name="T73" fmla="*/ 0 h 379"/>
                  <a:gd name="T74" fmla="*/ 1 w 323"/>
                  <a:gd name="T75" fmla="*/ 0 h 379"/>
                  <a:gd name="T76" fmla="*/ 1 w 323"/>
                  <a:gd name="T77" fmla="*/ 0 h 379"/>
                  <a:gd name="T78" fmla="*/ 1 w 323"/>
                  <a:gd name="T79" fmla="*/ 0 h 379"/>
                  <a:gd name="T80" fmla="*/ 1 w 323"/>
                  <a:gd name="T81" fmla="*/ 0 h 379"/>
                  <a:gd name="T82" fmla="*/ 1 w 323"/>
                  <a:gd name="T83" fmla="*/ 0 h 379"/>
                  <a:gd name="T84" fmla="*/ 1 w 323"/>
                  <a:gd name="T85" fmla="*/ 0 h 379"/>
                  <a:gd name="T86" fmla="*/ 1 w 323"/>
                  <a:gd name="T87" fmla="*/ 0 h 379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323"/>
                  <a:gd name="T133" fmla="*/ 0 h 379"/>
                  <a:gd name="T134" fmla="*/ 323 w 323"/>
                  <a:gd name="T135" fmla="*/ 379 h 379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323" h="379">
                    <a:moveTo>
                      <a:pt x="126" y="50"/>
                    </a:moveTo>
                    <a:lnTo>
                      <a:pt x="101" y="70"/>
                    </a:lnTo>
                    <a:lnTo>
                      <a:pt x="76" y="92"/>
                    </a:lnTo>
                    <a:lnTo>
                      <a:pt x="54" y="115"/>
                    </a:lnTo>
                    <a:lnTo>
                      <a:pt x="34" y="140"/>
                    </a:lnTo>
                    <a:lnTo>
                      <a:pt x="18" y="167"/>
                    </a:lnTo>
                    <a:lnTo>
                      <a:pt x="6" y="196"/>
                    </a:lnTo>
                    <a:lnTo>
                      <a:pt x="0" y="227"/>
                    </a:lnTo>
                    <a:lnTo>
                      <a:pt x="1" y="259"/>
                    </a:lnTo>
                    <a:lnTo>
                      <a:pt x="4" y="267"/>
                    </a:lnTo>
                    <a:lnTo>
                      <a:pt x="7" y="277"/>
                    </a:lnTo>
                    <a:lnTo>
                      <a:pt x="11" y="283"/>
                    </a:lnTo>
                    <a:lnTo>
                      <a:pt x="15" y="291"/>
                    </a:lnTo>
                    <a:lnTo>
                      <a:pt x="21" y="298"/>
                    </a:lnTo>
                    <a:lnTo>
                      <a:pt x="27" y="305"/>
                    </a:lnTo>
                    <a:lnTo>
                      <a:pt x="34" y="311"/>
                    </a:lnTo>
                    <a:lnTo>
                      <a:pt x="41" y="316"/>
                    </a:lnTo>
                    <a:lnTo>
                      <a:pt x="57" y="325"/>
                    </a:lnTo>
                    <a:lnTo>
                      <a:pt x="72" y="333"/>
                    </a:lnTo>
                    <a:lnTo>
                      <a:pt x="87" y="340"/>
                    </a:lnTo>
                    <a:lnTo>
                      <a:pt x="103" y="345"/>
                    </a:lnTo>
                    <a:lnTo>
                      <a:pt x="120" y="351"/>
                    </a:lnTo>
                    <a:lnTo>
                      <a:pt x="136" y="356"/>
                    </a:lnTo>
                    <a:lnTo>
                      <a:pt x="153" y="360"/>
                    </a:lnTo>
                    <a:lnTo>
                      <a:pt x="169" y="364"/>
                    </a:lnTo>
                    <a:lnTo>
                      <a:pt x="187" y="367"/>
                    </a:lnTo>
                    <a:lnTo>
                      <a:pt x="204" y="370"/>
                    </a:lnTo>
                    <a:lnTo>
                      <a:pt x="221" y="372"/>
                    </a:lnTo>
                    <a:lnTo>
                      <a:pt x="238" y="374"/>
                    </a:lnTo>
                    <a:lnTo>
                      <a:pt x="256" y="375"/>
                    </a:lnTo>
                    <a:lnTo>
                      <a:pt x="273" y="376"/>
                    </a:lnTo>
                    <a:lnTo>
                      <a:pt x="290" y="378"/>
                    </a:lnTo>
                    <a:lnTo>
                      <a:pt x="307" y="379"/>
                    </a:lnTo>
                    <a:lnTo>
                      <a:pt x="312" y="379"/>
                    </a:lnTo>
                    <a:lnTo>
                      <a:pt x="317" y="375"/>
                    </a:lnTo>
                    <a:lnTo>
                      <a:pt x="320" y="372"/>
                    </a:lnTo>
                    <a:lnTo>
                      <a:pt x="323" y="366"/>
                    </a:lnTo>
                    <a:lnTo>
                      <a:pt x="323" y="360"/>
                    </a:lnTo>
                    <a:lnTo>
                      <a:pt x="320" y="356"/>
                    </a:lnTo>
                    <a:lnTo>
                      <a:pt x="316" y="352"/>
                    </a:lnTo>
                    <a:lnTo>
                      <a:pt x="311" y="351"/>
                    </a:lnTo>
                    <a:lnTo>
                      <a:pt x="295" y="351"/>
                    </a:lnTo>
                    <a:lnTo>
                      <a:pt x="279" y="351"/>
                    </a:lnTo>
                    <a:lnTo>
                      <a:pt x="263" y="350"/>
                    </a:lnTo>
                    <a:lnTo>
                      <a:pt x="248" y="349"/>
                    </a:lnTo>
                    <a:lnTo>
                      <a:pt x="231" y="348"/>
                    </a:lnTo>
                    <a:lnTo>
                      <a:pt x="215" y="345"/>
                    </a:lnTo>
                    <a:lnTo>
                      <a:pt x="200" y="343"/>
                    </a:lnTo>
                    <a:lnTo>
                      <a:pt x="183" y="341"/>
                    </a:lnTo>
                    <a:lnTo>
                      <a:pt x="168" y="337"/>
                    </a:lnTo>
                    <a:lnTo>
                      <a:pt x="151" y="334"/>
                    </a:lnTo>
                    <a:lnTo>
                      <a:pt x="136" y="329"/>
                    </a:lnTo>
                    <a:lnTo>
                      <a:pt x="121" y="325"/>
                    </a:lnTo>
                    <a:lnTo>
                      <a:pt x="106" y="320"/>
                    </a:lnTo>
                    <a:lnTo>
                      <a:pt x="92" y="313"/>
                    </a:lnTo>
                    <a:lnTo>
                      <a:pt x="76" y="306"/>
                    </a:lnTo>
                    <a:lnTo>
                      <a:pt x="62" y="300"/>
                    </a:lnTo>
                    <a:lnTo>
                      <a:pt x="51" y="291"/>
                    </a:lnTo>
                    <a:lnTo>
                      <a:pt x="41" y="280"/>
                    </a:lnTo>
                    <a:lnTo>
                      <a:pt x="35" y="269"/>
                    </a:lnTo>
                    <a:lnTo>
                      <a:pt x="31" y="255"/>
                    </a:lnTo>
                    <a:lnTo>
                      <a:pt x="31" y="239"/>
                    </a:lnTo>
                    <a:lnTo>
                      <a:pt x="33" y="218"/>
                    </a:lnTo>
                    <a:lnTo>
                      <a:pt x="38" y="197"/>
                    </a:lnTo>
                    <a:lnTo>
                      <a:pt x="42" y="182"/>
                    </a:lnTo>
                    <a:lnTo>
                      <a:pt x="51" y="165"/>
                    </a:lnTo>
                    <a:lnTo>
                      <a:pt x="60" y="150"/>
                    </a:lnTo>
                    <a:lnTo>
                      <a:pt x="68" y="136"/>
                    </a:lnTo>
                    <a:lnTo>
                      <a:pt x="79" y="124"/>
                    </a:lnTo>
                    <a:lnTo>
                      <a:pt x="89" y="111"/>
                    </a:lnTo>
                    <a:lnTo>
                      <a:pt x="101" y="100"/>
                    </a:lnTo>
                    <a:lnTo>
                      <a:pt x="114" y="88"/>
                    </a:lnTo>
                    <a:lnTo>
                      <a:pt x="129" y="76"/>
                    </a:lnTo>
                    <a:lnTo>
                      <a:pt x="144" y="64"/>
                    </a:lnTo>
                    <a:lnTo>
                      <a:pt x="162" y="53"/>
                    </a:lnTo>
                    <a:lnTo>
                      <a:pt x="181" y="41"/>
                    </a:lnTo>
                    <a:lnTo>
                      <a:pt x="201" y="31"/>
                    </a:lnTo>
                    <a:lnTo>
                      <a:pt x="219" y="22"/>
                    </a:lnTo>
                    <a:lnTo>
                      <a:pt x="237" y="14"/>
                    </a:lnTo>
                    <a:lnTo>
                      <a:pt x="253" y="7"/>
                    </a:lnTo>
                    <a:lnTo>
                      <a:pt x="268" y="1"/>
                    </a:lnTo>
                    <a:lnTo>
                      <a:pt x="255" y="0"/>
                    </a:lnTo>
                    <a:lnTo>
                      <a:pt x="238" y="1"/>
                    </a:lnTo>
                    <a:lnTo>
                      <a:pt x="221" y="5"/>
                    </a:lnTo>
                    <a:lnTo>
                      <a:pt x="201" y="11"/>
                    </a:lnTo>
                    <a:lnTo>
                      <a:pt x="181" y="19"/>
                    </a:lnTo>
                    <a:lnTo>
                      <a:pt x="161" y="28"/>
                    </a:lnTo>
                    <a:lnTo>
                      <a:pt x="142" y="39"/>
                    </a:lnTo>
                    <a:lnTo>
                      <a:pt x="126" y="5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3" name="Freeform 1864"/>
              <p:cNvSpPr>
                <a:spLocks/>
              </p:cNvSpPr>
              <p:nvPr/>
            </p:nvSpPr>
            <p:spPr bwMode="auto">
              <a:xfrm>
                <a:off x="2650" y="2695"/>
                <a:ext cx="47" cy="42"/>
              </a:xfrm>
              <a:custGeom>
                <a:avLst/>
                <a:gdLst>
                  <a:gd name="T0" fmla="*/ 1 w 282"/>
                  <a:gd name="T1" fmla="*/ 0 h 253"/>
                  <a:gd name="T2" fmla="*/ 1 w 282"/>
                  <a:gd name="T3" fmla="*/ 0 h 253"/>
                  <a:gd name="T4" fmla="*/ 1 w 282"/>
                  <a:gd name="T5" fmla="*/ 0 h 253"/>
                  <a:gd name="T6" fmla="*/ 1 w 282"/>
                  <a:gd name="T7" fmla="*/ 0 h 253"/>
                  <a:gd name="T8" fmla="*/ 1 w 282"/>
                  <a:gd name="T9" fmla="*/ 1 h 253"/>
                  <a:gd name="T10" fmla="*/ 1 w 282"/>
                  <a:gd name="T11" fmla="*/ 1 h 253"/>
                  <a:gd name="T12" fmla="*/ 1 w 282"/>
                  <a:gd name="T13" fmla="*/ 1 h 253"/>
                  <a:gd name="T14" fmla="*/ 1 w 282"/>
                  <a:gd name="T15" fmla="*/ 1 h 253"/>
                  <a:gd name="T16" fmla="*/ 1 w 282"/>
                  <a:gd name="T17" fmla="*/ 1 h 253"/>
                  <a:gd name="T18" fmla="*/ 1 w 282"/>
                  <a:gd name="T19" fmla="*/ 1 h 253"/>
                  <a:gd name="T20" fmla="*/ 1 w 282"/>
                  <a:gd name="T21" fmla="*/ 1 h 253"/>
                  <a:gd name="T22" fmla="*/ 1 w 282"/>
                  <a:gd name="T23" fmla="*/ 1 h 253"/>
                  <a:gd name="T24" fmla="*/ 1 w 282"/>
                  <a:gd name="T25" fmla="*/ 1 h 253"/>
                  <a:gd name="T26" fmla="*/ 1 w 282"/>
                  <a:gd name="T27" fmla="*/ 1 h 253"/>
                  <a:gd name="T28" fmla="*/ 1 w 282"/>
                  <a:gd name="T29" fmla="*/ 1 h 253"/>
                  <a:gd name="T30" fmla="*/ 1 w 282"/>
                  <a:gd name="T31" fmla="*/ 1 h 253"/>
                  <a:gd name="T32" fmla="*/ 1 w 282"/>
                  <a:gd name="T33" fmla="*/ 1 h 253"/>
                  <a:gd name="T34" fmla="*/ 1 w 282"/>
                  <a:gd name="T35" fmla="*/ 1 h 253"/>
                  <a:gd name="T36" fmla="*/ 1 w 282"/>
                  <a:gd name="T37" fmla="*/ 1 h 253"/>
                  <a:gd name="T38" fmla="*/ 1 w 282"/>
                  <a:gd name="T39" fmla="*/ 1 h 253"/>
                  <a:gd name="T40" fmla="*/ 1 w 282"/>
                  <a:gd name="T41" fmla="*/ 1 h 253"/>
                  <a:gd name="T42" fmla="*/ 1 w 282"/>
                  <a:gd name="T43" fmla="*/ 1 h 253"/>
                  <a:gd name="T44" fmla="*/ 1 w 282"/>
                  <a:gd name="T45" fmla="*/ 1 h 253"/>
                  <a:gd name="T46" fmla="*/ 1 w 282"/>
                  <a:gd name="T47" fmla="*/ 1 h 253"/>
                  <a:gd name="T48" fmla="*/ 1 w 282"/>
                  <a:gd name="T49" fmla="*/ 1 h 253"/>
                  <a:gd name="T50" fmla="*/ 1 w 282"/>
                  <a:gd name="T51" fmla="*/ 1 h 253"/>
                  <a:gd name="T52" fmla="*/ 1 w 282"/>
                  <a:gd name="T53" fmla="*/ 0 h 253"/>
                  <a:gd name="T54" fmla="*/ 1 w 282"/>
                  <a:gd name="T55" fmla="*/ 0 h 253"/>
                  <a:gd name="T56" fmla="*/ 1 w 282"/>
                  <a:gd name="T57" fmla="*/ 0 h 253"/>
                  <a:gd name="T58" fmla="*/ 1 w 282"/>
                  <a:gd name="T59" fmla="*/ 0 h 253"/>
                  <a:gd name="T60" fmla="*/ 1 w 282"/>
                  <a:gd name="T61" fmla="*/ 0 h 253"/>
                  <a:gd name="T62" fmla="*/ 1 w 282"/>
                  <a:gd name="T63" fmla="*/ 0 h 253"/>
                  <a:gd name="T64" fmla="*/ 1 w 282"/>
                  <a:gd name="T65" fmla="*/ 0 h 253"/>
                  <a:gd name="T66" fmla="*/ 1 w 282"/>
                  <a:gd name="T67" fmla="*/ 0 h 253"/>
                  <a:gd name="T68" fmla="*/ 1 w 282"/>
                  <a:gd name="T69" fmla="*/ 0 h 253"/>
                  <a:gd name="T70" fmla="*/ 0 w 282"/>
                  <a:gd name="T71" fmla="*/ 0 h 253"/>
                  <a:gd name="T72" fmla="*/ 0 w 282"/>
                  <a:gd name="T73" fmla="*/ 0 h 253"/>
                  <a:gd name="T74" fmla="*/ 0 w 282"/>
                  <a:gd name="T75" fmla="*/ 0 h 253"/>
                  <a:gd name="T76" fmla="*/ 0 w 282"/>
                  <a:gd name="T77" fmla="*/ 0 h 253"/>
                  <a:gd name="T78" fmla="*/ 0 w 282"/>
                  <a:gd name="T79" fmla="*/ 0 h 253"/>
                  <a:gd name="T80" fmla="*/ 0 w 282"/>
                  <a:gd name="T81" fmla="*/ 0 h 253"/>
                  <a:gd name="T82" fmla="*/ 0 w 282"/>
                  <a:gd name="T83" fmla="*/ 0 h 253"/>
                  <a:gd name="T84" fmla="*/ 0 w 282"/>
                  <a:gd name="T85" fmla="*/ 0 h 253"/>
                  <a:gd name="T86" fmla="*/ 0 w 282"/>
                  <a:gd name="T87" fmla="*/ 0 h 253"/>
                  <a:gd name="T88" fmla="*/ 0 w 282"/>
                  <a:gd name="T89" fmla="*/ 0 h 253"/>
                  <a:gd name="T90" fmla="*/ 0 w 282"/>
                  <a:gd name="T91" fmla="*/ 0 h 253"/>
                  <a:gd name="T92" fmla="*/ 0 w 282"/>
                  <a:gd name="T93" fmla="*/ 0 h 253"/>
                  <a:gd name="T94" fmla="*/ 0 w 282"/>
                  <a:gd name="T95" fmla="*/ 0 h 253"/>
                  <a:gd name="T96" fmla="*/ 0 w 282"/>
                  <a:gd name="T97" fmla="*/ 0 h 253"/>
                  <a:gd name="T98" fmla="*/ 0 w 282"/>
                  <a:gd name="T99" fmla="*/ 0 h 253"/>
                  <a:gd name="T100" fmla="*/ 0 w 282"/>
                  <a:gd name="T101" fmla="*/ 0 h 253"/>
                  <a:gd name="T102" fmla="*/ 0 w 282"/>
                  <a:gd name="T103" fmla="*/ 0 h 253"/>
                  <a:gd name="T104" fmla="*/ 0 w 282"/>
                  <a:gd name="T105" fmla="*/ 0 h 253"/>
                  <a:gd name="T106" fmla="*/ 1 w 282"/>
                  <a:gd name="T107" fmla="*/ 0 h 253"/>
                  <a:gd name="T108" fmla="*/ 1 w 282"/>
                  <a:gd name="T109" fmla="*/ 0 h 253"/>
                  <a:gd name="T110" fmla="*/ 1 w 282"/>
                  <a:gd name="T111" fmla="*/ 0 h 253"/>
                  <a:gd name="T112" fmla="*/ 1 w 282"/>
                  <a:gd name="T113" fmla="*/ 0 h 253"/>
                  <a:gd name="T114" fmla="*/ 1 w 282"/>
                  <a:gd name="T115" fmla="*/ 0 h 253"/>
                  <a:gd name="T116" fmla="*/ 1 w 282"/>
                  <a:gd name="T117" fmla="*/ 0 h 253"/>
                  <a:gd name="T118" fmla="*/ 1 w 282"/>
                  <a:gd name="T119" fmla="*/ 0 h 253"/>
                  <a:gd name="T120" fmla="*/ 1 w 282"/>
                  <a:gd name="T121" fmla="*/ 0 h 253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282"/>
                  <a:gd name="T184" fmla="*/ 0 h 253"/>
                  <a:gd name="T185" fmla="*/ 282 w 282"/>
                  <a:gd name="T186" fmla="*/ 253 h 253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282" h="253">
                    <a:moveTo>
                      <a:pt x="235" y="78"/>
                    </a:moveTo>
                    <a:lnTo>
                      <a:pt x="248" y="92"/>
                    </a:lnTo>
                    <a:lnTo>
                      <a:pt x="255" y="108"/>
                    </a:lnTo>
                    <a:lnTo>
                      <a:pt x="259" y="125"/>
                    </a:lnTo>
                    <a:lnTo>
                      <a:pt x="259" y="144"/>
                    </a:lnTo>
                    <a:lnTo>
                      <a:pt x="257" y="159"/>
                    </a:lnTo>
                    <a:lnTo>
                      <a:pt x="252" y="171"/>
                    </a:lnTo>
                    <a:lnTo>
                      <a:pt x="244" y="184"/>
                    </a:lnTo>
                    <a:lnTo>
                      <a:pt x="236" y="194"/>
                    </a:lnTo>
                    <a:lnTo>
                      <a:pt x="225" y="206"/>
                    </a:lnTo>
                    <a:lnTo>
                      <a:pt x="215" y="215"/>
                    </a:lnTo>
                    <a:lnTo>
                      <a:pt x="204" y="225"/>
                    </a:lnTo>
                    <a:lnTo>
                      <a:pt x="194" y="236"/>
                    </a:lnTo>
                    <a:lnTo>
                      <a:pt x="191" y="239"/>
                    </a:lnTo>
                    <a:lnTo>
                      <a:pt x="190" y="242"/>
                    </a:lnTo>
                    <a:lnTo>
                      <a:pt x="191" y="246"/>
                    </a:lnTo>
                    <a:lnTo>
                      <a:pt x="194" y="249"/>
                    </a:lnTo>
                    <a:lnTo>
                      <a:pt x="197" y="252"/>
                    </a:lnTo>
                    <a:lnTo>
                      <a:pt x="201" y="253"/>
                    </a:lnTo>
                    <a:lnTo>
                      <a:pt x="205" y="252"/>
                    </a:lnTo>
                    <a:lnTo>
                      <a:pt x="209" y="249"/>
                    </a:lnTo>
                    <a:lnTo>
                      <a:pt x="232" y="234"/>
                    </a:lnTo>
                    <a:lnTo>
                      <a:pt x="251" y="215"/>
                    </a:lnTo>
                    <a:lnTo>
                      <a:pt x="267" y="192"/>
                    </a:lnTo>
                    <a:lnTo>
                      <a:pt x="278" y="168"/>
                    </a:lnTo>
                    <a:lnTo>
                      <a:pt x="282" y="141"/>
                    </a:lnTo>
                    <a:lnTo>
                      <a:pt x="279" y="116"/>
                    </a:lnTo>
                    <a:lnTo>
                      <a:pt x="270" y="92"/>
                    </a:lnTo>
                    <a:lnTo>
                      <a:pt x="251" y="70"/>
                    </a:lnTo>
                    <a:lnTo>
                      <a:pt x="237" y="59"/>
                    </a:lnTo>
                    <a:lnTo>
                      <a:pt x="221" y="48"/>
                    </a:lnTo>
                    <a:lnTo>
                      <a:pt x="202" y="39"/>
                    </a:lnTo>
                    <a:lnTo>
                      <a:pt x="183" y="31"/>
                    </a:lnTo>
                    <a:lnTo>
                      <a:pt x="163" y="24"/>
                    </a:lnTo>
                    <a:lnTo>
                      <a:pt x="142" y="18"/>
                    </a:lnTo>
                    <a:lnTo>
                      <a:pt x="122" y="13"/>
                    </a:lnTo>
                    <a:lnTo>
                      <a:pt x="101" y="8"/>
                    </a:lnTo>
                    <a:lnTo>
                      <a:pt x="82" y="5"/>
                    </a:lnTo>
                    <a:lnTo>
                      <a:pt x="63" y="2"/>
                    </a:lnTo>
                    <a:lnTo>
                      <a:pt x="47" y="0"/>
                    </a:lnTo>
                    <a:lnTo>
                      <a:pt x="32" y="0"/>
                    </a:lnTo>
                    <a:lnTo>
                      <a:pt x="19" y="0"/>
                    </a:lnTo>
                    <a:lnTo>
                      <a:pt x="10" y="1"/>
                    </a:lnTo>
                    <a:lnTo>
                      <a:pt x="4" y="4"/>
                    </a:lnTo>
                    <a:lnTo>
                      <a:pt x="0" y="6"/>
                    </a:lnTo>
                    <a:lnTo>
                      <a:pt x="12" y="8"/>
                    </a:lnTo>
                    <a:lnTo>
                      <a:pt x="25" y="9"/>
                    </a:lnTo>
                    <a:lnTo>
                      <a:pt x="38" y="12"/>
                    </a:lnTo>
                    <a:lnTo>
                      <a:pt x="52" y="14"/>
                    </a:lnTo>
                    <a:lnTo>
                      <a:pt x="67" y="16"/>
                    </a:lnTo>
                    <a:lnTo>
                      <a:pt x="82" y="18"/>
                    </a:lnTo>
                    <a:lnTo>
                      <a:pt x="97" y="22"/>
                    </a:lnTo>
                    <a:lnTo>
                      <a:pt x="114" y="25"/>
                    </a:lnTo>
                    <a:lnTo>
                      <a:pt x="129" y="30"/>
                    </a:lnTo>
                    <a:lnTo>
                      <a:pt x="146" y="35"/>
                    </a:lnTo>
                    <a:lnTo>
                      <a:pt x="162" y="40"/>
                    </a:lnTo>
                    <a:lnTo>
                      <a:pt x="177" y="46"/>
                    </a:lnTo>
                    <a:lnTo>
                      <a:pt x="192" y="53"/>
                    </a:lnTo>
                    <a:lnTo>
                      <a:pt x="208" y="60"/>
                    </a:lnTo>
                    <a:lnTo>
                      <a:pt x="222" y="69"/>
                    </a:lnTo>
                    <a:lnTo>
                      <a:pt x="235" y="7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4" name="Freeform 1865"/>
              <p:cNvSpPr>
                <a:spLocks/>
              </p:cNvSpPr>
              <p:nvPr/>
            </p:nvSpPr>
            <p:spPr bwMode="auto">
              <a:xfrm>
                <a:off x="2556" y="2718"/>
                <a:ext cx="19" cy="39"/>
              </a:xfrm>
              <a:custGeom>
                <a:avLst/>
                <a:gdLst>
                  <a:gd name="T0" fmla="*/ 0 w 115"/>
                  <a:gd name="T1" fmla="*/ 0 h 236"/>
                  <a:gd name="T2" fmla="*/ 0 w 115"/>
                  <a:gd name="T3" fmla="*/ 1 h 236"/>
                  <a:gd name="T4" fmla="*/ 0 w 115"/>
                  <a:gd name="T5" fmla="*/ 1 h 236"/>
                  <a:gd name="T6" fmla="*/ 0 w 115"/>
                  <a:gd name="T7" fmla="*/ 1 h 236"/>
                  <a:gd name="T8" fmla="*/ 0 w 115"/>
                  <a:gd name="T9" fmla="*/ 1 h 236"/>
                  <a:gd name="T10" fmla="*/ 0 w 115"/>
                  <a:gd name="T11" fmla="*/ 1 h 236"/>
                  <a:gd name="T12" fmla="*/ 0 w 115"/>
                  <a:gd name="T13" fmla="*/ 1 h 236"/>
                  <a:gd name="T14" fmla="*/ 0 w 115"/>
                  <a:gd name="T15" fmla="*/ 1 h 236"/>
                  <a:gd name="T16" fmla="*/ 0 w 115"/>
                  <a:gd name="T17" fmla="*/ 1 h 236"/>
                  <a:gd name="T18" fmla="*/ 0 w 115"/>
                  <a:gd name="T19" fmla="*/ 1 h 236"/>
                  <a:gd name="T20" fmla="*/ 0 w 115"/>
                  <a:gd name="T21" fmla="*/ 1 h 236"/>
                  <a:gd name="T22" fmla="*/ 0 w 115"/>
                  <a:gd name="T23" fmla="*/ 1 h 236"/>
                  <a:gd name="T24" fmla="*/ 0 w 115"/>
                  <a:gd name="T25" fmla="*/ 1 h 236"/>
                  <a:gd name="T26" fmla="*/ 0 w 115"/>
                  <a:gd name="T27" fmla="*/ 1 h 236"/>
                  <a:gd name="T28" fmla="*/ 0 w 115"/>
                  <a:gd name="T29" fmla="*/ 1 h 236"/>
                  <a:gd name="T30" fmla="*/ 0 w 115"/>
                  <a:gd name="T31" fmla="*/ 1 h 236"/>
                  <a:gd name="T32" fmla="*/ 0 w 115"/>
                  <a:gd name="T33" fmla="*/ 1 h 236"/>
                  <a:gd name="T34" fmla="*/ 0 w 115"/>
                  <a:gd name="T35" fmla="*/ 1 h 236"/>
                  <a:gd name="T36" fmla="*/ 0 w 115"/>
                  <a:gd name="T37" fmla="*/ 1 h 236"/>
                  <a:gd name="T38" fmla="*/ 0 w 115"/>
                  <a:gd name="T39" fmla="*/ 1 h 236"/>
                  <a:gd name="T40" fmla="*/ 0 w 115"/>
                  <a:gd name="T41" fmla="*/ 1 h 236"/>
                  <a:gd name="T42" fmla="*/ 0 w 115"/>
                  <a:gd name="T43" fmla="*/ 1 h 236"/>
                  <a:gd name="T44" fmla="*/ 0 w 115"/>
                  <a:gd name="T45" fmla="*/ 0 h 236"/>
                  <a:gd name="T46" fmla="*/ 0 w 115"/>
                  <a:gd name="T47" fmla="*/ 0 h 236"/>
                  <a:gd name="T48" fmla="*/ 0 w 115"/>
                  <a:gd name="T49" fmla="*/ 0 h 236"/>
                  <a:gd name="T50" fmla="*/ 0 w 115"/>
                  <a:gd name="T51" fmla="*/ 0 h 236"/>
                  <a:gd name="T52" fmla="*/ 0 w 115"/>
                  <a:gd name="T53" fmla="*/ 0 h 236"/>
                  <a:gd name="T54" fmla="*/ 0 w 115"/>
                  <a:gd name="T55" fmla="*/ 0 h 236"/>
                  <a:gd name="T56" fmla="*/ 0 w 115"/>
                  <a:gd name="T57" fmla="*/ 0 h 236"/>
                  <a:gd name="T58" fmla="*/ 0 w 115"/>
                  <a:gd name="T59" fmla="*/ 0 h 236"/>
                  <a:gd name="T60" fmla="*/ 0 w 115"/>
                  <a:gd name="T61" fmla="*/ 0 h 236"/>
                  <a:gd name="T62" fmla="*/ 0 w 115"/>
                  <a:gd name="T63" fmla="*/ 0 h 236"/>
                  <a:gd name="T64" fmla="*/ 0 w 115"/>
                  <a:gd name="T65" fmla="*/ 0 h 236"/>
                  <a:gd name="T66" fmla="*/ 0 w 115"/>
                  <a:gd name="T67" fmla="*/ 0 h 236"/>
                  <a:gd name="T68" fmla="*/ 0 w 115"/>
                  <a:gd name="T69" fmla="*/ 0 h 236"/>
                  <a:gd name="T70" fmla="*/ 0 w 115"/>
                  <a:gd name="T71" fmla="*/ 0 h 236"/>
                  <a:gd name="T72" fmla="*/ 0 w 115"/>
                  <a:gd name="T73" fmla="*/ 0 h 236"/>
                  <a:gd name="T74" fmla="*/ 0 w 115"/>
                  <a:gd name="T75" fmla="*/ 0 h 236"/>
                  <a:gd name="T76" fmla="*/ 0 w 115"/>
                  <a:gd name="T77" fmla="*/ 0 h 236"/>
                  <a:gd name="T78" fmla="*/ 0 w 115"/>
                  <a:gd name="T79" fmla="*/ 0 h 236"/>
                  <a:gd name="T80" fmla="*/ 0 w 115"/>
                  <a:gd name="T81" fmla="*/ 0 h 2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115"/>
                  <a:gd name="T124" fmla="*/ 0 h 236"/>
                  <a:gd name="T125" fmla="*/ 115 w 115"/>
                  <a:gd name="T126" fmla="*/ 236 h 236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115" h="236">
                    <a:moveTo>
                      <a:pt x="0" y="128"/>
                    </a:moveTo>
                    <a:lnTo>
                      <a:pt x="0" y="148"/>
                    </a:lnTo>
                    <a:lnTo>
                      <a:pt x="5" y="166"/>
                    </a:lnTo>
                    <a:lnTo>
                      <a:pt x="13" y="184"/>
                    </a:lnTo>
                    <a:lnTo>
                      <a:pt x="24" y="198"/>
                    </a:lnTo>
                    <a:lnTo>
                      <a:pt x="39" y="211"/>
                    </a:lnTo>
                    <a:lnTo>
                      <a:pt x="55" y="223"/>
                    </a:lnTo>
                    <a:lnTo>
                      <a:pt x="74" y="231"/>
                    </a:lnTo>
                    <a:lnTo>
                      <a:pt x="92" y="235"/>
                    </a:lnTo>
                    <a:lnTo>
                      <a:pt x="98" y="236"/>
                    </a:lnTo>
                    <a:lnTo>
                      <a:pt x="104" y="234"/>
                    </a:lnTo>
                    <a:lnTo>
                      <a:pt x="109" y="231"/>
                    </a:lnTo>
                    <a:lnTo>
                      <a:pt x="111" y="226"/>
                    </a:lnTo>
                    <a:lnTo>
                      <a:pt x="111" y="220"/>
                    </a:lnTo>
                    <a:lnTo>
                      <a:pt x="110" y="215"/>
                    </a:lnTo>
                    <a:lnTo>
                      <a:pt x="107" y="210"/>
                    </a:lnTo>
                    <a:lnTo>
                      <a:pt x="101" y="208"/>
                    </a:lnTo>
                    <a:lnTo>
                      <a:pt x="82" y="201"/>
                    </a:lnTo>
                    <a:lnTo>
                      <a:pt x="64" y="192"/>
                    </a:lnTo>
                    <a:lnTo>
                      <a:pt x="50" y="179"/>
                    </a:lnTo>
                    <a:lnTo>
                      <a:pt x="40" y="165"/>
                    </a:lnTo>
                    <a:lnTo>
                      <a:pt x="33" y="148"/>
                    </a:lnTo>
                    <a:lnTo>
                      <a:pt x="29" y="130"/>
                    </a:lnTo>
                    <a:lnTo>
                      <a:pt x="29" y="110"/>
                    </a:lnTo>
                    <a:lnTo>
                      <a:pt x="35" y="89"/>
                    </a:lnTo>
                    <a:lnTo>
                      <a:pt x="43" y="74"/>
                    </a:lnTo>
                    <a:lnTo>
                      <a:pt x="56" y="60"/>
                    </a:lnTo>
                    <a:lnTo>
                      <a:pt x="70" y="46"/>
                    </a:lnTo>
                    <a:lnTo>
                      <a:pt x="85" y="33"/>
                    </a:lnTo>
                    <a:lnTo>
                      <a:pt x="98" y="23"/>
                    </a:lnTo>
                    <a:lnTo>
                      <a:pt x="109" y="12"/>
                    </a:lnTo>
                    <a:lnTo>
                      <a:pt x="115" y="6"/>
                    </a:lnTo>
                    <a:lnTo>
                      <a:pt x="115" y="0"/>
                    </a:lnTo>
                    <a:lnTo>
                      <a:pt x="102" y="4"/>
                    </a:lnTo>
                    <a:lnTo>
                      <a:pt x="85" y="12"/>
                    </a:lnTo>
                    <a:lnTo>
                      <a:pt x="68" y="26"/>
                    </a:lnTo>
                    <a:lnTo>
                      <a:pt x="49" y="42"/>
                    </a:lnTo>
                    <a:lnTo>
                      <a:pt x="32" y="61"/>
                    </a:lnTo>
                    <a:lnTo>
                      <a:pt x="17" y="82"/>
                    </a:lnTo>
                    <a:lnTo>
                      <a:pt x="6" y="105"/>
                    </a:lnTo>
                    <a:lnTo>
                      <a:pt x="0" y="128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  <p:sp>
            <p:nvSpPr>
              <p:cNvPr id="7275" name="Freeform 1866"/>
              <p:cNvSpPr>
                <a:spLocks/>
              </p:cNvSpPr>
              <p:nvPr/>
            </p:nvSpPr>
            <p:spPr bwMode="auto">
              <a:xfrm>
                <a:off x="2689" y="2692"/>
                <a:ext cx="41" cy="52"/>
              </a:xfrm>
              <a:custGeom>
                <a:avLst/>
                <a:gdLst>
                  <a:gd name="T0" fmla="*/ 1 w 245"/>
                  <a:gd name="T1" fmla="*/ 1 h 310"/>
                  <a:gd name="T2" fmla="*/ 1 w 245"/>
                  <a:gd name="T3" fmla="*/ 1 h 310"/>
                  <a:gd name="T4" fmla="*/ 1 w 245"/>
                  <a:gd name="T5" fmla="*/ 1 h 310"/>
                  <a:gd name="T6" fmla="*/ 1 w 245"/>
                  <a:gd name="T7" fmla="*/ 1 h 310"/>
                  <a:gd name="T8" fmla="*/ 1 w 245"/>
                  <a:gd name="T9" fmla="*/ 1 h 310"/>
                  <a:gd name="T10" fmla="*/ 1 w 245"/>
                  <a:gd name="T11" fmla="*/ 1 h 310"/>
                  <a:gd name="T12" fmla="*/ 1 w 245"/>
                  <a:gd name="T13" fmla="*/ 1 h 310"/>
                  <a:gd name="T14" fmla="*/ 1 w 245"/>
                  <a:gd name="T15" fmla="*/ 1 h 310"/>
                  <a:gd name="T16" fmla="*/ 1 w 245"/>
                  <a:gd name="T17" fmla="*/ 1 h 310"/>
                  <a:gd name="T18" fmla="*/ 1 w 245"/>
                  <a:gd name="T19" fmla="*/ 1 h 310"/>
                  <a:gd name="T20" fmla="*/ 1 w 245"/>
                  <a:gd name="T21" fmla="*/ 1 h 310"/>
                  <a:gd name="T22" fmla="*/ 1 w 245"/>
                  <a:gd name="T23" fmla="*/ 2 h 310"/>
                  <a:gd name="T24" fmla="*/ 1 w 245"/>
                  <a:gd name="T25" fmla="*/ 2 h 310"/>
                  <a:gd name="T26" fmla="*/ 1 w 245"/>
                  <a:gd name="T27" fmla="*/ 2 h 310"/>
                  <a:gd name="T28" fmla="*/ 1 w 245"/>
                  <a:gd name="T29" fmla="*/ 1 h 310"/>
                  <a:gd name="T30" fmla="*/ 1 w 245"/>
                  <a:gd name="T31" fmla="*/ 1 h 310"/>
                  <a:gd name="T32" fmla="*/ 1 w 245"/>
                  <a:gd name="T33" fmla="*/ 1 h 310"/>
                  <a:gd name="T34" fmla="*/ 1 w 245"/>
                  <a:gd name="T35" fmla="*/ 1 h 310"/>
                  <a:gd name="T36" fmla="*/ 1 w 245"/>
                  <a:gd name="T37" fmla="*/ 1 h 310"/>
                  <a:gd name="T38" fmla="*/ 1 w 245"/>
                  <a:gd name="T39" fmla="*/ 1 h 310"/>
                  <a:gd name="T40" fmla="*/ 1 w 245"/>
                  <a:gd name="T41" fmla="*/ 1 h 310"/>
                  <a:gd name="T42" fmla="*/ 1 w 245"/>
                  <a:gd name="T43" fmla="*/ 1 h 310"/>
                  <a:gd name="T44" fmla="*/ 1 w 245"/>
                  <a:gd name="T45" fmla="*/ 0 h 310"/>
                  <a:gd name="T46" fmla="*/ 1 w 245"/>
                  <a:gd name="T47" fmla="*/ 0 h 310"/>
                  <a:gd name="T48" fmla="*/ 1 w 245"/>
                  <a:gd name="T49" fmla="*/ 0 h 310"/>
                  <a:gd name="T50" fmla="*/ 1 w 245"/>
                  <a:gd name="T51" fmla="*/ 0 h 310"/>
                  <a:gd name="T52" fmla="*/ 0 w 245"/>
                  <a:gd name="T53" fmla="*/ 0 h 310"/>
                  <a:gd name="T54" fmla="*/ 0 w 245"/>
                  <a:gd name="T55" fmla="*/ 0 h 310"/>
                  <a:gd name="T56" fmla="*/ 0 w 245"/>
                  <a:gd name="T57" fmla="*/ 0 h 310"/>
                  <a:gd name="T58" fmla="*/ 0 w 245"/>
                  <a:gd name="T59" fmla="*/ 0 h 310"/>
                  <a:gd name="T60" fmla="*/ 0 w 245"/>
                  <a:gd name="T61" fmla="*/ 0 h 310"/>
                  <a:gd name="T62" fmla="*/ 0 w 245"/>
                  <a:gd name="T63" fmla="*/ 0 h 310"/>
                  <a:gd name="T64" fmla="*/ 0 w 245"/>
                  <a:gd name="T65" fmla="*/ 0 h 310"/>
                  <a:gd name="T66" fmla="*/ 0 w 245"/>
                  <a:gd name="T67" fmla="*/ 0 h 310"/>
                  <a:gd name="T68" fmla="*/ 1 w 245"/>
                  <a:gd name="T69" fmla="*/ 0 h 310"/>
                  <a:gd name="T70" fmla="*/ 1 w 245"/>
                  <a:gd name="T71" fmla="*/ 0 h 310"/>
                  <a:gd name="T72" fmla="*/ 1 w 245"/>
                  <a:gd name="T73" fmla="*/ 1 h 310"/>
                  <a:gd name="T74" fmla="*/ 1 w 245"/>
                  <a:gd name="T75" fmla="*/ 1 h 31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w 245"/>
                  <a:gd name="T115" fmla="*/ 0 h 310"/>
                  <a:gd name="T116" fmla="*/ 245 w 245"/>
                  <a:gd name="T117" fmla="*/ 310 h 310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T114" t="T115" r="T116" b="T117"/>
                <a:pathLst>
                  <a:path w="245" h="310">
                    <a:moveTo>
                      <a:pt x="200" y="116"/>
                    </a:moveTo>
                    <a:lnTo>
                      <a:pt x="208" y="124"/>
                    </a:lnTo>
                    <a:lnTo>
                      <a:pt x="214" y="133"/>
                    </a:lnTo>
                    <a:lnTo>
                      <a:pt x="220" y="144"/>
                    </a:lnTo>
                    <a:lnTo>
                      <a:pt x="223" y="154"/>
                    </a:lnTo>
                    <a:lnTo>
                      <a:pt x="226" y="164"/>
                    </a:lnTo>
                    <a:lnTo>
                      <a:pt x="224" y="176"/>
                    </a:lnTo>
                    <a:lnTo>
                      <a:pt x="222" y="187"/>
                    </a:lnTo>
                    <a:lnTo>
                      <a:pt x="216" y="198"/>
                    </a:lnTo>
                    <a:lnTo>
                      <a:pt x="208" y="209"/>
                    </a:lnTo>
                    <a:lnTo>
                      <a:pt x="199" y="219"/>
                    </a:lnTo>
                    <a:lnTo>
                      <a:pt x="188" y="229"/>
                    </a:lnTo>
                    <a:lnTo>
                      <a:pt x="177" y="238"/>
                    </a:lnTo>
                    <a:lnTo>
                      <a:pt x="166" y="246"/>
                    </a:lnTo>
                    <a:lnTo>
                      <a:pt x="154" y="255"/>
                    </a:lnTo>
                    <a:lnTo>
                      <a:pt x="142" y="264"/>
                    </a:lnTo>
                    <a:lnTo>
                      <a:pt x="132" y="275"/>
                    </a:lnTo>
                    <a:lnTo>
                      <a:pt x="128" y="278"/>
                    </a:lnTo>
                    <a:lnTo>
                      <a:pt x="126" y="283"/>
                    </a:lnTo>
                    <a:lnTo>
                      <a:pt x="124" y="287"/>
                    </a:lnTo>
                    <a:lnTo>
                      <a:pt x="121" y="292"/>
                    </a:lnTo>
                    <a:lnTo>
                      <a:pt x="120" y="296"/>
                    </a:lnTo>
                    <a:lnTo>
                      <a:pt x="120" y="301"/>
                    </a:lnTo>
                    <a:lnTo>
                      <a:pt x="122" y="306"/>
                    </a:lnTo>
                    <a:lnTo>
                      <a:pt x="126" y="309"/>
                    </a:lnTo>
                    <a:lnTo>
                      <a:pt x="131" y="310"/>
                    </a:lnTo>
                    <a:lnTo>
                      <a:pt x="135" y="310"/>
                    </a:lnTo>
                    <a:lnTo>
                      <a:pt x="139" y="309"/>
                    </a:lnTo>
                    <a:lnTo>
                      <a:pt x="142" y="306"/>
                    </a:lnTo>
                    <a:lnTo>
                      <a:pt x="154" y="292"/>
                    </a:lnTo>
                    <a:lnTo>
                      <a:pt x="167" y="280"/>
                    </a:lnTo>
                    <a:lnTo>
                      <a:pt x="180" y="269"/>
                    </a:lnTo>
                    <a:lnTo>
                      <a:pt x="194" y="257"/>
                    </a:lnTo>
                    <a:lnTo>
                      <a:pt x="207" y="246"/>
                    </a:lnTo>
                    <a:lnTo>
                      <a:pt x="220" y="233"/>
                    </a:lnTo>
                    <a:lnTo>
                      <a:pt x="230" y="219"/>
                    </a:lnTo>
                    <a:lnTo>
                      <a:pt x="238" y="204"/>
                    </a:lnTo>
                    <a:lnTo>
                      <a:pt x="244" y="186"/>
                    </a:lnTo>
                    <a:lnTo>
                      <a:pt x="245" y="169"/>
                    </a:lnTo>
                    <a:lnTo>
                      <a:pt x="243" y="152"/>
                    </a:lnTo>
                    <a:lnTo>
                      <a:pt x="237" y="134"/>
                    </a:lnTo>
                    <a:lnTo>
                      <a:pt x="228" y="119"/>
                    </a:lnTo>
                    <a:lnTo>
                      <a:pt x="217" y="105"/>
                    </a:lnTo>
                    <a:lnTo>
                      <a:pt x="203" y="93"/>
                    </a:lnTo>
                    <a:lnTo>
                      <a:pt x="188" y="83"/>
                    </a:lnTo>
                    <a:lnTo>
                      <a:pt x="176" y="76"/>
                    </a:lnTo>
                    <a:lnTo>
                      <a:pt x="163" y="69"/>
                    </a:lnTo>
                    <a:lnTo>
                      <a:pt x="151" y="61"/>
                    </a:lnTo>
                    <a:lnTo>
                      <a:pt x="136" y="54"/>
                    </a:lnTo>
                    <a:lnTo>
                      <a:pt x="122" y="46"/>
                    </a:lnTo>
                    <a:lnTo>
                      <a:pt x="107" y="39"/>
                    </a:lnTo>
                    <a:lnTo>
                      <a:pt x="93" y="31"/>
                    </a:lnTo>
                    <a:lnTo>
                      <a:pt x="79" y="24"/>
                    </a:lnTo>
                    <a:lnTo>
                      <a:pt x="66" y="18"/>
                    </a:lnTo>
                    <a:lnTo>
                      <a:pt x="53" y="13"/>
                    </a:lnTo>
                    <a:lnTo>
                      <a:pt x="40" y="8"/>
                    </a:lnTo>
                    <a:lnTo>
                      <a:pt x="30" y="5"/>
                    </a:lnTo>
                    <a:lnTo>
                      <a:pt x="20" y="1"/>
                    </a:lnTo>
                    <a:lnTo>
                      <a:pt x="12" y="0"/>
                    </a:lnTo>
                    <a:lnTo>
                      <a:pt x="5" y="0"/>
                    </a:lnTo>
                    <a:lnTo>
                      <a:pt x="0" y="2"/>
                    </a:lnTo>
                    <a:lnTo>
                      <a:pt x="11" y="8"/>
                    </a:lnTo>
                    <a:lnTo>
                      <a:pt x="23" y="14"/>
                    </a:lnTo>
                    <a:lnTo>
                      <a:pt x="36" y="20"/>
                    </a:lnTo>
                    <a:lnTo>
                      <a:pt x="47" y="25"/>
                    </a:lnTo>
                    <a:lnTo>
                      <a:pt x="60" y="31"/>
                    </a:lnTo>
                    <a:lnTo>
                      <a:pt x="73" y="37"/>
                    </a:lnTo>
                    <a:lnTo>
                      <a:pt x="86" y="44"/>
                    </a:lnTo>
                    <a:lnTo>
                      <a:pt x="99" y="51"/>
                    </a:lnTo>
                    <a:lnTo>
                      <a:pt x="113" y="57"/>
                    </a:lnTo>
                    <a:lnTo>
                      <a:pt x="126" y="64"/>
                    </a:lnTo>
                    <a:lnTo>
                      <a:pt x="139" y="71"/>
                    </a:lnTo>
                    <a:lnTo>
                      <a:pt x="152" y="79"/>
                    </a:lnTo>
                    <a:lnTo>
                      <a:pt x="165" y="88"/>
                    </a:lnTo>
                    <a:lnTo>
                      <a:pt x="176" y="96"/>
                    </a:lnTo>
                    <a:lnTo>
                      <a:pt x="188" y="106"/>
                    </a:lnTo>
                    <a:lnTo>
                      <a:pt x="200" y="116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sv-SE"/>
              </a:p>
            </p:txBody>
          </p:sp>
        </p:grpSp>
        <p:sp>
          <p:nvSpPr>
            <p:cNvPr id="7237" name="Line 1867"/>
            <p:cNvSpPr>
              <a:spLocks noChangeShapeType="1"/>
            </p:cNvSpPr>
            <p:nvPr/>
          </p:nvSpPr>
          <p:spPr bwMode="auto">
            <a:xfrm>
              <a:off x="4063" y="3139"/>
              <a:ext cx="317" cy="17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38" name="Line 1868"/>
            <p:cNvSpPr>
              <a:spLocks noChangeShapeType="1"/>
            </p:cNvSpPr>
            <p:nvPr/>
          </p:nvSpPr>
          <p:spPr bwMode="auto">
            <a:xfrm>
              <a:off x="3716" y="3098"/>
              <a:ext cx="5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grpSp>
          <p:nvGrpSpPr>
            <p:cNvPr id="7239" name="Group 1869"/>
            <p:cNvGrpSpPr>
              <a:grpSpLocks/>
            </p:cNvGrpSpPr>
            <p:nvPr/>
          </p:nvGrpSpPr>
          <p:grpSpPr bwMode="auto">
            <a:xfrm>
              <a:off x="4961" y="3136"/>
              <a:ext cx="131" cy="258"/>
              <a:chOff x="4180" y="783"/>
              <a:chExt cx="150" cy="307"/>
            </a:xfrm>
          </p:grpSpPr>
          <p:sp>
            <p:nvSpPr>
              <p:cNvPr id="7251" name="AutoShape 1870"/>
              <p:cNvSpPr>
                <a:spLocks noChangeArrowheads="1"/>
              </p:cNvSpPr>
              <p:nvPr/>
            </p:nvSpPr>
            <p:spPr bwMode="auto">
              <a:xfrm>
                <a:off x="4180" y="1019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2" name="Rectangle 1871"/>
              <p:cNvSpPr>
                <a:spLocks noChangeArrowheads="1"/>
              </p:cNvSpPr>
              <p:nvPr/>
            </p:nvSpPr>
            <p:spPr bwMode="auto">
              <a:xfrm>
                <a:off x="4256" y="785"/>
                <a:ext cx="69" cy="236"/>
              </a:xfrm>
              <a:prstGeom prst="rect">
                <a:avLst/>
              </a:prstGeom>
              <a:solidFill>
                <a:srgbClr val="33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3" name="Rectangle 1872"/>
              <p:cNvSpPr>
                <a:spLocks noChangeArrowheads="1"/>
              </p:cNvSpPr>
              <p:nvPr/>
            </p:nvSpPr>
            <p:spPr bwMode="auto">
              <a:xfrm>
                <a:off x="4181" y="852"/>
                <a:ext cx="95" cy="236"/>
              </a:xfrm>
              <a:prstGeom prst="rect">
                <a:avLst/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4" name="AutoShape 1873"/>
              <p:cNvSpPr>
                <a:spLocks noChangeArrowheads="1"/>
              </p:cNvSpPr>
              <p:nvPr/>
            </p:nvSpPr>
            <p:spPr bwMode="auto">
              <a:xfrm>
                <a:off x="4180" y="783"/>
                <a:ext cx="150" cy="71"/>
              </a:xfrm>
              <a:prstGeom prst="parallelogram">
                <a:avLst>
                  <a:gd name="adj" fmla="val 81387"/>
                </a:avLst>
              </a:prstGeom>
              <a:solidFill>
                <a:srgbClr val="33CCCC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5" name="Line 1874"/>
              <p:cNvSpPr>
                <a:spLocks noChangeShapeType="1"/>
              </p:cNvSpPr>
              <p:nvPr/>
            </p:nvSpPr>
            <p:spPr bwMode="auto">
              <a:xfrm>
                <a:off x="4330" y="788"/>
                <a:ext cx="0" cy="231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6" name="Line 1875"/>
              <p:cNvSpPr>
                <a:spLocks noChangeShapeType="1"/>
              </p:cNvSpPr>
              <p:nvPr/>
            </p:nvSpPr>
            <p:spPr bwMode="auto">
              <a:xfrm flipH="1">
                <a:off x="4276" y="1019"/>
                <a:ext cx="54" cy="69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7" name="Rectangle 1876"/>
              <p:cNvSpPr>
                <a:spLocks noChangeArrowheads="1"/>
              </p:cNvSpPr>
              <p:nvPr/>
            </p:nvSpPr>
            <p:spPr bwMode="auto">
              <a:xfrm>
                <a:off x="4193" y="883"/>
                <a:ext cx="63" cy="136"/>
              </a:xfrm>
              <a:prstGeom prst="rect">
                <a:avLst/>
              </a:prstGeom>
              <a:solidFill>
                <a:schemeClr val="accent2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  <p:sp>
            <p:nvSpPr>
              <p:cNvPr id="7258" name="Rectangle 1877"/>
              <p:cNvSpPr>
                <a:spLocks noChangeArrowheads="1"/>
              </p:cNvSpPr>
              <p:nvPr/>
            </p:nvSpPr>
            <p:spPr bwMode="auto">
              <a:xfrm>
                <a:off x="4202" y="924"/>
                <a:ext cx="48" cy="48"/>
              </a:xfrm>
              <a:prstGeom prst="rect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endParaRPr lang="sv-SE"/>
              </a:p>
            </p:txBody>
          </p:sp>
        </p:grpSp>
        <p:sp>
          <p:nvSpPr>
            <p:cNvPr id="7240" name="Line 1878"/>
            <p:cNvSpPr>
              <a:spLocks noChangeShapeType="1"/>
            </p:cNvSpPr>
            <p:nvPr/>
          </p:nvSpPr>
          <p:spPr bwMode="auto">
            <a:xfrm flipH="1">
              <a:off x="3772" y="2167"/>
              <a:ext cx="2" cy="9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1" name="Line 1879"/>
            <p:cNvSpPr>
              <a:spLocks noChangeShapeType="1"/>
            </p:cNvSpPr>
            <p:nvPr/>
          </p:nvSpPr>
          <p:spPr bwMode="auto">
            <a:xfrm flipV="1">
              <a:off x="4589" y="1526"/>
              <a:ext cx="78" cy="5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2" name="Line 1880"/>
            <p:cNvSpPr>
              <a:spLocks noChangeShapeType="1"/>
            </p:cNvSpPr>
            <p:nvPr/>
          </p:nvSpPr>
          <p:spPr bwMode="auto">
            <a:xfrm>
              <a:off x="4480" y="1635"/>
              <a:ext cx="0" cy="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3" name="Line 1881"/>
            <p:cNvSpPr>
              <a:spLocks noChangeShapeType="1"/>
            </p:cNvSpPr>
            <p:nvPr/>
          </p:nvSpPr>
          <p:spPr bwMode="auto">
            <a:xfrm flipV="1">
              <a:off x="4596" y="1570"/>
              <a:ext cx="166" cy="18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4" name="Line 1882"/>
            <p:cNvSpPr>
              <a:spLocks noChangeShapeType="1"/>
            </p:cNvSpPr>
            <p:nvPr/>
          </p:nvSpPr>
          <p:spPr bwMode="auto">
            <a:xfrm>
              <a:off x="4818" y="1569"/>
              <a:ext cx="0" cy="12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5" name="Line 1883"/>
            <p:cNvSpPr>
              <a:spLocks noChangeShapeType="1"/>
            </p:cNvSpPr>
            <p:nvPr/>
          </p:nvSpPr>
          <p:spPr bwMode="auto">
            <a:xfrm>
              <a:off x="4600" y="1762"/>
              <a:ext cx="11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6" name="Line 1884"/>
            <p:cNvSpPr>
              <a:spLocks noChangeShapeType="1"/>
            </p:cNvSpPr>
            <p:nvPr/>
          </p:nvSpPr>
          <p:spPr bwMode="auto">
            <a:xfrm flipV="1">
              <a:off x="3526" y="2308"/>
              <a:ext cx="106" cy="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7" name="Line 1885"/>
            <p:cNvSpPr>
              <a:spLocks noChangeShapeType="1"/>
            </p:cNvSpPr>
            <p:nvPr/>
          </p:nvSpPr>
          <p:spPr bwMode="auto">
            <a:xfrm flipV="1">
              <a:off x="4861" y="1380"/>
              <a:ext cx="150" cy="10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8" name="Line 1886"/>
            <p:cNvSpPr>
              <a:spLocks noChangeShapeType="1"/>
            </p:cNvSpPr>
            <p:nvPr/>
          </p:nvSpPr>
          <p:spPr bwMode="auto">
            <a:xfrm>
              <a:off x="4949" y="1756"/>
              <a:ext cx="1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49" name="Line 1887"/>
            <p:cNvSpPr>
              <a:spLocks noChangeShapeType="1"/>
            </p:cNvSpPr>
            <p:nvPr/>
          </p:nvSpPr>
          <p:spPr bwMode="auto">
            <a:xfrm flipH="1">
              <a:off x="4411" y="1804"/>
              <a:ext cx="62" cy="4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  <p:sp>
          <p:nvSpPr>
            <p:cNvPr id="7250" name="Line 1888"/>
            <p:cNvSpPr>
              <a:spLocks noChangeShapeType="1"/>
            </p:cNvSpPr>
            <p:nvPr/>
          </p:nvSpPr>
          <p:spPr bwMode="auto">
            <a:xfrm flipH="1">
              <a:off x="4783" y="1804"/>
              <a:ext cx="70" cy="45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sv-SE"/>
            </a:p>
          </p:txBody>
        </p:sp>
      </p:grpSp>
      <p:sp>
        <p:nvSpPr>
          <p:cNvPr id="7188" name="Freeform 1889"/>
          <p:cNvSpPr>
            <a:spLocks/>
          </p:cNvSpPr>
          <p:nvPr/>
        </p:nvSpPr>
        <p:spPr bwMode="auto">
          <a:xfrm>
            <a:off x="5645150" y="2054225"/>
            <a:ext cx="2584450" cy="3233738"/>
          </a:xfrm>
          <a:custGeom>
            <a:avLst/>
            <a:gdLst>
              <a:gd name="T0" fmla="*/ 0 w 1628"/>
              <a:gd name="T1" fmla="*/ 0 h 2037"/>
              <a:gd name="T2" fmla="*/ 2147483647 w 1628"/>
              <a:gd name="T3" fmla="*/ 2147483647 h 2037"/>
              <a:gd name="T4" fmla="*/ 2147483647 w 1628"/>
              <a:gd name="T5" fmla="*/ 2147483647 h 2037"/>
              <a:gd name="T6" fmla="*/ 2147483647 w 1628"/>
              <a:gd name="T7" fmla="*/ 2147483647 h 2037"/>
              <a:gd name="T8" fmla="*/ 2147483647 w 1628"/>
              <a:gd name="T9" fmla="*/ 2147483647 h 2037"/>
              <a:gd name="T10" fmla="*/ 2147483647 w 1628"/>
              <a:gd name="T11" fmla="*/ 2147483647 h 2037"/>
              <a:gd name="T12" fmla="*/ 2147483647 w 1628"/>
              <a:gd name="T13" fmla="*/ 2147483647 h 2037"/>
              <a:gd name="T14" fmla="*/ 2147483647 w 1628"/>
              <a:gd name="T15" fmla="*/ 2147483647 h 2037"/>
              <a:gd name="T16" fmla="*/ 2147483647 w 1628"/>
              <a:gd name="T17" fmla="*/ 2147483647 h 203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628"/>
              <a:gd name="T28" fmla="*/ 0 h 2037"/>
              <a:gd name="T29" fmla="*/ 1628 w 1628"/>
              <a:gd name="T30" fmla="*/ 2037 h 203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628" h="2037">
                <a:moveTo>
                  <a:pt x="0" y="0"/>
                </a:moveTo>
                <a:lnTo>
                  <a:pt x="351" y="209"/>
                </a:lnTo>
                <a:lnTo>
                  <a:pt x="1060" y="250"/>
                </a:lnTo>
                <a:lnTo>
                  <a:pt x="969" y="910"/>
                </a:lnTo>
                <a:lnTo>
                  <a:pt x="1161" y="1127"/>
                </a:lnTo>
                <a:lnTo>
                  <a:pt x="927" y="1528"/>
                </a:lnTo>
                <a:lnTo>
                  <a:pt x="1469" y="1653"/>
                </a:lnTo>
                <a:lnTo>
                  <a:pt x="1369" y="1995"/>
                </a:lnTo>
                <a:lnTo>
                  <a:pt x="1628" y="2037"/>
                </a:lnTo>
              </a:path>
            </a:pathLst>
          </a:custGeom>
          <a:noFill/>
          <a:ln w="76200">
            <a:solidFill>
              <a:srgbClr val="FF3300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  <p:sp>
        <p:nvSpPr>
          <p:cNvPr id="7189" name="Freeform 1890"/>
          <p:cNvSpPr>
            <a:spLocks/>
          </p:cNvSpPr>
          <p:nvPr/>
        </p:nvSpPr>
        <p:spPr bwMode="auto">
          <a:xfrm>
            <a:off x="5592763" y="3390900"/>
            <a:ext cx="1646237" cy="1974850"/>
          </a:xfrm>
          <a:custGeom>
            <a:avLst/>
            <a:gdLst>
              <a:gd name="T0" fmla="*/ 0 w 1037"/>
              <a:gd name="T1" fmla="*/ 0 h 1244"/>
              <a:gd name="T2" fmla="*/ 2147483647 w 1037"/>
              <a:gd name="T3" fmla="*/ 2147483647 h 1244"/>
              <a:gd name="T4" fmla="*/ 2147483647 w 1037"/>
              <a:gd name="T5" fmla="*/ 2147483647 h 1244"/>
              <a:gd name="T6" fmla="*/ 2147483647 w 1037"/>
              <a:gd name="T7" fmla="*/ 2147483647 h 1244"/>
              <a:gd name="T8" fmla="*/ 2147483647 w 1037"/>
              <a:gd name="T9" fmla="*/ 2147483647 h 1244"/>
              <a:gd name="T10" fmla="*/ 2147483647 w 1037"/>
              <a:gd name="T11" fmla="*/ 2147483647 h 1244"/>
              <a:gd name="T12" fmla="*/ 2147483647 w 1037"/>
              <a:gd name="T13" fmla="*/ 2147483647 h 1244"/>
              <a:gd name="T14" fmla="*/ 2147483647 w 1037"/>
              <a:gd name="T15" fmla="*/ 2147483647 h 1244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37"/>
              <a:gd name="T25" fmla="*/ 0 h 1244"/>
              <a:gd name="T26" fmla="*/ 1037 w 1037"/>
              <a:gd name="T27" fmla="*/ 1244 h 1244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37" h="1244">
                <a:moveTo>
                  <a:pt x="0" y="0"/>
                </a:moveTo>
                <a:lnTo>
                  <a:pt x="29" y="86"/>
                </a:lnTo>
                <a:lnTo>
                  <a:pt x="845" y="80"/>
                </a:lnTo>
                <a:lnTo>
                  <a:pt x="1037" y="280"/>
                </a:lnTo>
                <a:lnTo>
                  <a:pt x="805" y="688"/>
                </a:lnTo>
                <a:lnTo>
                  <a:pt x="473" y="880"/>
                </a:lnTo>
                <a:lnTo>
                  <a:pt x="345" y="1024"/>
                </a:lnTo>
                <a:lnTo>
                  <a:pt x="285" y="1244"/>
                </a:lnTo>
              </a:path>
            </a:pathLst>
          </a:custGeom>
          <a:noFill/>
          <a:ln w="76200">
            <a:solidFill>
              <a:srgbClr val="0000FF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7113</TotalTime>
  <Words>4328</Words>
  <Application>Microsoft Office PowerPoint</Application>
  <PresentationFormat>On-screen Show (4:3)</PresentationFormat>
  <Paragraphs>1154</Paragraphs>
  <Slides>74</Slides>
  <Notes>15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74</vt:i4>
      </vt:variant>
    </vt:vector>
  </HeadingPairs>
  <TitlesOfParts>
    <vt:vector size="83" baseType="lpstr">
      <vt:lpstr>Times New Roman</vt:lpstr>
      <vt:lpstr>Arial</vt:lpstr>
      <vt:lpstr>Comic Sans MS</vt:lpstr>
      <vt:lpstr>ZapfDingbats</vt:lpstr>
      <vt:lpstr>Wingdings</vt:lpstr>
      <vt:lpstr>Symbol</vt:lpstr>
      <vt:lpstr>Default Design</vt:lpstr>
      <vt:lpstr>Microsoft Clip Gallery</vt:lpstr>
      <vt:lpstr>Microsoft ClipArt Gallery</vt:lpstr>
      <vt:lpstr>Chapter I: Introduction</vt:lpstr>
      <vt:lpstr>Chapter I: Introduction</vt:lpstr>
      <vt:lpstr>What’s the Internet: “nuts and bolts” view</vt:lpstr>
      <vt:lpstr>What’s the Internet: “nuts and bolts” view</vt:lpstr>
      <vt:lpstr>What’s the Internet: a service view</vt:lpstr>
      <vt:lpstr>A closer look at network structure:</vt:lpstr>
      <vt:lpstr>The network edge:</vt:lpstr>
      <vt:lpstr>The Network Core</vt:lpstr>
      <vt:lpstr>Network Core: Circuit Switching</vt:lpstr>
      <vt:lpstr>Network Core: Circuit Switching</vt:lpstr>
      <vt:lpstr>Circuit Switching: FDM and TDM</vt:lpstr>
      <vt:lpstr>Network Core: Packet Switching</vt:lpstr>
      <vt:lpstr>Network Core: Packet Switching</vt:lpstr>
      <vt:lpstr>Delay in packet-switched networks</vt:lpstr>
      <vt:lpstr>Delay in packet-switched networks</vt:lpstr>
      <vt:lpstr>Circuit, message, packet switching</vt:lpstr>
      <vt:lpstr>Packet switching versus circuit switching(1)</vt:lpstr>
      <vt:lpstr>( Queueing delay (revisited) …</vt:lpstr>
      <vt:lpstr>… “Real” Internet delays and routes (1)… </vt:lpstr>
      <vt:lpstr>…“Real” Internet delays and routes (2)…</vt:lpstr>
      <vt:lpstr>Packet switching versus circuit switching(2)</vt:lpstr>
      <vt:lpstr>Packet-switched networks: routing</vt:lpstr>
      <vt:lpstr>Network Taxonomy</vt:lpstr>
      <vt:lpstr>Packet loss</vt:lpstr>
      <vt:lpstr>Throughput</vt:lpstr>
      <vt:lpstr>Throughput (more)</vt:lpstr>
      <vt:lpstr>Throughput: Internet scenario</vt:lpstr>
      <vt:lpstr>Access networks and physical media</vt:lpstr>
      <vt:lpstr>Access networks and physical media</vt:lpstr>
      <vt:lpstr>Dial-up Modem</vt:lpstr>
      <vt:lpstr>Digital Subscriber Line (DSL)</vt:lpstr>
      <vt:lpstr>Residential access: cable modems</vt:lpstr>
      <vt:lpstr>Cable Network Architecture: Overview</vt:lpstr>
      <vt:lpstr>Cable Network Architecture: Overview</vt:lpstr>
      <vt:lpstr>Cable Network Architecture: Overview</vt:lpstr>
      <vt:lpstr>Cable Network Architecture: Overview</vt:lpstr>
      <vt:lpstr>Fiber to the Home</vt:lpstr>
      <vt:lpstr>Institutional access: local area networks</vt:lpstr>
      <vt:lpstr>Wireless access networks</vt:lpstr>
      <vt:lpstr>Home networks</vt:lpstr>
      <vt:lpstr>Physical Media</vt:lpstr>
      <vt:lpstr>Physical Media: Twisted pair</vt:lpstr>
      <vt:lpstr>Physical Media: coax, fiber</vt:lpstr>
      <vt:lpstr>Physical media: radio</vt:lpstr>
      <vt:lpstr>On wireless transmission </vt:lpstr>
      <vt:lpstr>Back to Layers-discussion</vt:lpstr>
      <vt:lpstr>Protocol “Layers”</vt:lpstr>
      <vt:lpstr>Why layering?</vt:lpstr>
      <vt:lpstr>Terminology: Protocols, Interfaces</vt:lpstr>
      <vt:lpstr>What’s a protocol?</vt:lpstr>
      <vt:lpstr>The OSI Reference Model</vt:lpstr>
      <vt:lpstr>Internet protocol stack</vt:lpstr>
      <vt:lpstr>Internet protocol stack</vt:lpstr>
      <vt:lpstr>Layering: logical communication </vt:lpstr>
      <vt:lpstr>Layering: logical communication </vt:lpstr>
      <vt:lpstr>Layering: physical communication </vt:lpstr>
      <vt:lpstr>Protocol layering and data</vt:lpstr>
      <vt:lpstr>Internet structure: network of networks</vt:lpstr>
      <vt:lpstr>Internet structure: network of networks</vt:lpstr>
      <vt:lpstr>Internet structure: network of networks</vt:lpstr>
      <vt:lpstr>Internet structure: network of networks</vt:lpstr>
      <vt:lpstr>Recommended Reading:</vt:lpstr>
      <vt:lpstr>ATM Networking  What/why is that?  (paved MPLS networking – Multiprotocol label switchng):  </vt:lpstr>
      <vt:lpstr>ATM: Asynchronous Transfer Mode nets</vt:lpstr>
      <vt:lpstr>ATM layers</vt:lpstr>
      <vt:lpstr>Security prelude</vt:lpstr>
      <vt:lpstr>Network Security</vt:lpstr>
      <vt:lpstr>Bad guys can put malware into hosts via Internet</vt:lpstr>
      <vt:lpstr>Bad guys can put malware into hosts via Internet</vt:lpstr>
      <vt:lpstr>Bad guys can attack servers and network infrastructure</vt:lpstr>
      <vt:lpstr>The bad guys can sniff packets</vt:lpstr>
      <vt:lpstr>The bad guys can use false source addresses</vt:lpstr>
      <vt:lpstr>The bad guys can record and playback</vt:lpstr>
      <vt:lpstr>Chapter 1: Summary</vt:lpstr>
    </vt:vector>
  </TitlesOfParts>
  <Company>University of Massachusetts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Part I: Introduction</dc:title>
  <dc:creator>adaptation by ptrianta</dc:creator>
  <cp:lastModifiedBy>marina</cp:lastModifiedBy>
  <cp:revision>109</cp:revision>
  <dcterms:created xsi:type="dcterms:W3CDTF">1999-10-08T19:08:27Z</dcterms:created>
  <dcterms:modified xsi:type="dcterms:W3CDTF">2010-10-26T15:52:31Z</dcterms:modified>
</cp:coreProperties>
</file>