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636" r:id="rId2"/>
    <p:sldId id="615" r:id="rId3"/>
    <p:sldId id="548" r:id="rId4"/>
    <p:sldId id="550" r:id="rId5"/>
    <p:sldId id="555" r:id="rId6"/>
    <p:sldId id="647" r:id="rId7"/>
    <p:sldId id="556" r:id="rId8"/>
    <p:sldId id="557" r:id="rId9"/>
    <p:sldId id="558" r:id="rId10"/>
    <p:sldId id="670" r:id="rId11"/>
    <p:sldId id="559" r:id="rId12"/>
    <p:sldId id="648" r:id="rId13"/>
    <p:sldId id="560" r:id="rId14"/>
    <p:sldId id="561" r:id="rId15"/>
    <p:sldId id="562" r:id="rId16"/>
    <p:sldId id="563" r:id="rId17"/>
    <p:sldId id="564" r:id="rId18"/>
    <p:sldId id="565" r:id="rId19"/>
    <p:sldId id="675" r:id="rId20"/>
    <p:sldId id="566" r:id="rId21"/>
    <p:sldId id="678" r:id="rId22"/>
    <p:sldId id="679" r:id="rId23"/>
    <p:sldId id="567" r:id="rId24"/>
    <p:sldId id="569" r:id="rId25"/>
    <p:sldId id="649" r:id="rId26"/>
    <p:sldId id="571" r:id="rId27"/>
    <p:sldId id="650" r:id="rId28"/>
    <p:sldId id="651" r:id="rId29"/>
    <p:sldId id="652" r:id="rId30"/>
    <p:sldId id="676" r:id="rId31"/>
    <p:sldId id="653" r:id="rId32"/>
    <p:sldId id="654" r:id="rId33"/>
    <p:sldId id="578" r:id="rId34"/>
    <p:sldId id="655" r:id="rId35"/>
    <p:sldId id="682" r:id="rId36"/>
    <p:sldId id="683" r:id="rId37"/>
    <p:sldId id="656" r:id="rId38"/>
    <p:sldId id="684" r:id="rId39"/>
    <p:sldId id="685" r:id="rId40"/>
    <p:sldId id="686" r:id="rId41"/>
    <p:sldId id="657" r:id="rId42"/>
    <p:sldId id="591" r:id="rId43"/>
    <p:sldId id="660" r:id="rId44"/>
    <p:sldId id="662" r:id="rId45"/>
    <p:sldId id="687" r:id="rId46"/>
    <p:sldId id="663" r:id="rId47"/>
    <p:sldId id="664" r:id="rId48"/>
    <p:sldId id="596" r:id="rId49"/>
    <p:sldId id="593" r:id="rId50"/>
    <p:sldId id="594" r:id="rId51"/>
    <p:sldId id="597" r:id="rId52"/>
    <p:sldId id="617" r:id="rId5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CCFFFF"/>
    <a:srgbClr val="FF0000"/>
    <a:srgbClr val="99CCFF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784" autoAdjust="0"/>
  </p:normalViewPr>
  <p:slideViewPr>
    <p:cSldViewPr snapToGrid="0">
      <p:cViewPr varScale="1">
        <p:scale>
          <a:sx n="65" d="100"/>
          <a:sy n="65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6954"/>
    </p:cViewPr>
  </p:sorterViewPr>
  <p:notesViewPr>
    <p:cSldViewPr snapToGrid="0">
      <p:cViewPr varScale="1">
        <p:scale>
          <a:sx n="52" d="100"/>
          <a:sy n="52" d="100"/>
        </p:scale>
        <p:origin x="-1512" y="-114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77F8E780-7F83-4E6D-AA4A-9775BFC31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00FE01E-781C-4B01-8D49-B19368951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09BBF-4E38-4289-9E0F-6873BF585B0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9AA9C32-65EF-44B4-ADC9-E8786AFB1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0D5BED2-BAF0-4B15-B3C1-75EECC6FC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FA06B81-BEC4-43DA-804D-08745ED53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E60435E-FA69-413E-B629-66E98C88D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C62D2252-6BA3-4FE5-B98E-742AA2642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ED7A97C-7D11-4CFE-B6ED-D62D078AA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CE6CDCF-A1E2-4065-8B5F-DBAD646F0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C7351FD-7ED9-4BC7-8B5A-22974AEC6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6AB73BE-19CE-4CEB-8C80-8FCA2F36E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A4ECD17-448C-445C-804E-E8B4AF91A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B2676FD7-516F-48BD-9CD5-04A7E3D4E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A79949-D84F-4B1A-BCFE-31CAEAA78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4-</a:t>
            </a:r>
            <a:fld id="{105C3E34-180C-4FF4-A80B-DC0F81C0A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AADA4C7-2BD4-4926-801A-8FD1512D55D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Layer, partb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645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mtClean="0"/>
              <a:t>The slides are adaptations of the slides available by the main textbook authors, Kurose&amp;Ross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5A45D04-F537-4EE7-8E0E-0F3453DA7A8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Dijkstra’s algorithm: example (2) </a:t>
            </a:r>
          </a:p>
        </p:txBody>
      </p:sp>
      <p:grpSp>
        <p:nvGrpSpPr>
          <p:cNvPr id="11269" name="Group 77"/>
          <p:cNvGrpSpPr>
            <a:grpSpLocks/>
          </p:cNvGrpSpPr>
          <p:nvPr/>
        </p:nvGrpSpPr>
        <p:grpSpPr bwMode="auto">
          <a:xfrm>
            <a:off x="2198688" y="2043113"/>
            <a:ext cx="3244850" cy="1500187"/>
            <a:chOff x="1385" y="1287"/>
            <a:chExt cx="2044" cy="945"/>
          </a:xfrm>
        </p:grpSpPr>
        <p:sp>
          <p:nvSpPr>
            <p:cNvPr id="11287" name="Freeform 7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88" name="Oval 8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89" name="Line 9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0" name="Line 10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1" name="Rectangle 11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292" name="Oval 12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3" name="Oval 13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4" name="Line 14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5" name="Line 15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6" name="Rectangle 16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297" name="Oval 17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8" name="Oval 18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99" name="Line 19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0" name="Line 20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1" name="Rectangle 21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302" name="Oval 22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3" name="Oval 23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4" name="Line 24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5" name="Line 25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6" name="Rectangle 26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307" name="Oval 27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8" name="Oval 28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9" name="Line 29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0" name="Line 30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1" name="Rectangle 31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312" name="Oval 32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3" name="Oval 33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4" name="Line 34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5" name="Line 35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6" name="Rectangle 36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1317" name="Oval 37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8" name="Freeform 38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9" name="Freeform 41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0" name="Freeform 42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21" name="Freeform 43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322" name="Group 47"/>
            <p:cNvGrpSpPr>
              <a:grpSpLocks/>
            </p:cNvGrpSpPr>
            <p:nvPr/>
          </p:nvGrpSpPr>
          <p:grpSpPr bwMode="auto">
            <a:xfrm>
              <a:off x="1440" y="1593"/>
              <a:ext cx="199" cy="250"/>
              <a:chOff x="2957" y="2429"/>
              <a:chExt cx="202" cy="250"/>
            </a:xfrm>
          </p:grpSpPr>
          <p:sp>
            <p:nvSpPr>
              <p:cNvPr id="11338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39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323" name="Group 50"/>
            <p:cNvGrpSpPr>
              <a:grpSpLocks/>
            </p:cNvGrpSpPr>
            <p:nvPr/>
          </p:nvGrpSpPr>
          <p:grpSpPr bwMode="auto">
            <a:xfrm>
              <a:off x="2610" y="1977"/>
              <a:ext cx="199" cy="250"/>
              <a:chOff x="2957" y="2429"/>
              <a:chExt cx="202" cy="250"/>
            </a:xfrm>
          </p:grpSpPr>
          <p:sp>
            <p:nvSpPr>
              <p:cNvPr id="11336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37" name="Text Box 52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324" name="Group 53"/>
            <p:cNvGrpSpPr>
              <a:grpSpLocks/>
            </p:cNvGrpSpPr>
            <p:nvPr/>
          </p:nvGrpSpPr>
          <p:grpSpPr bwMode="auto">
            <a:xfrm>
              <a:off x="1914" y="1944"/>
              <a:ext cx="229" cy="288"/>
              <a:chOff x="2943" y="2399"/>
              <a:chExt cx="230" cy="288"/>
            </a:xfrm>
          </p:grpSpPr>
          <p:sp>
            <p:nvSpPr>
              <p:cNvPr id="11334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35" name="Text Box 55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1325" name="Group 56"/>
            <p:cNvGrpSpPr>
              <a:grpSpLocks/>
            </p:cNvGrpSpPr>
            <p:nvPr/>
          </p:nvGrpSpPr>
          <p:grpSpPr bwMode="auto">
            <a:xfrm>
              <a:off x="2591" y="1287"/>
              <a:ext cx="225" cy="250"/>
              <a:chOff x="2944" y="2429"/>
              <a:chExt cx="228" cy="250"/>
            </a:xfrm>
          </p:grpSpPr>
          <p:sp>
            <p:nvSpPr>
              <p:cNvPr id="11332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33" name="Text Box 58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326" name="Group 59"/>
            <p:cNvGrpSpPr>
              <a:grpSpLocks/>
            </p:cNvGrpSpPr>
            <p:nvPr/>
          </p:nvGrpSpPr>
          <p:grpSpPr bwMode="auto">
            <a:xfrm>
              <a:off x="1922" y="1287"/>
              <a:ext cx="194" cy="250"/>
              <a:chOff x="2959" y="2429"/>
              <a:chExt cx="197" cy="250"/>
            </a:xfrm>
          </p:grpSpPr>
          <p:sp>
            <p:nvSpPr>
              <p:cNvPr id="11330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31" name="Text Box 61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1327" name="Group 62"/>
            <p:cNvGrpSpPr>
              <a:grpSpLocks/>
            </p:cNvGrpSpPr>
            <p:nvPr/>
          </p:nvGrpSpPr>
          <p:grpSpPr bwMode="auto">
            <a:xfrm>
              <a:off x="3172" y="1605"/>
              <a:ext cx="219" cy="288"/>
              <a:chOff x="2946" y="2399"/>
              <a:chExt cx="221" cy="288"/>
            </a:xfrm>
          </p:grpSpPr>
          <p:sp>
            <p:nvSpPr>
              <p:cNvPr id="11328" name="Rectangle 6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329" name="Text Box 64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</p:grpSp>
      <p:sp>
        <p:nvSpPr>
          <p:cNvPr id="11270" name="Text Box 76"/>
          <p:cNvSpPr txBox="1">
            <a:spLocks noChangeArrowheads="1"/>
          </p:cNvSpPr>
          <p:nvPr/>
        </p:nvSpPr>
        <p:spPr bwMode="auto">
          <a:xfrm>
            <a:off x="577850" y="1295400"/>
            <a:ext cx="410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Resulting shortest-path tree from u:</a:t>
            </a:r>
          </a:p>
        </p:txBody>
      </p:sp>
      <p:grpSp>
        <p:nvGrpSpPr>
          <p:cNvPr id="11271" name="Group 100"/>
          <p:cNvGrpSpPr>
            <a:grpSpLocks/>
          </p:cNvGrpSpPr>
          <p:nvPr/>
        </p:nvGrpSpPr>
        <p:grpSpPr bwMode="auto">
          <a:xfrm>
            <a:off x="1030288" y="4217988"/>
            <a:ext cx="2319337" cy="2271712"/>
            <a:chOff x="259" y="2771"/>
            <a:chExt cx="1461" cy="1431"/>
          </a:xfrm>
        </p:grpSpPr>
        <p:sp>
          <p:nvSpPr>
            <p:cNvPr id="11273" name="Line 7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1274" name="Line 8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1275" name="Text Box 81"/>
            <p:cNvSpPr txBox="1">
              <a:spLocks noChangeArrowheads="1"/>
            </p:cNvSpPr>
            <p:nvPr/>
          </p:nvSpPr>
          <p:spPr bwMode="auto">
            <a:xfrm>
              <a:off x="883" y="3063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11276" name="Text Box 82"/>
            <p:cNvSpPr txBox="1">
              <a:spLocks noChangeArrowheads="1"/>
            </p:cNvSpPr>
            <p:nvPr/>
          </p:nvSpPr>
          <p:spPr bwMode="auto">
            <a:xfrm>
              <a:off x="876" y="3250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1277" name="Text Box 90"/>
            <p:cNvSpPr txBox="1">
              <a:spLocks noChangeArrowheads="1"/>
            </p:cNvSpPr>
            <p:nvPr/>
          </p:nvSpPr>
          <p:spPr bwMode="auto">
            <a:xfrm>
              <a:off x="890" y="3485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11278" name="Text Box 91"/>
            <p:cNvSpPr txBox="1">
              <a:spLocks noChangeArrowheads="1"/>
            </p:cNvSpPr>
            <p:nvPr/>
          </p:nvSpPr>
          <p:spPr bwMode="auto">
            <a:xfrm>
              <a:off x="875" y="3720"/>
              <a:ext cx="2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</a:p>
          </p:txBody>
        </p:sp>
        <p:sp>
          <p:nvSpPr>
            <p:cNvPr id="11279" name="Text Box 92"/>
            <p:cNvSpPr txBox="1">
              <a:spLocks noChangeArrowheads="1"/>
            </p:cNvSpPr>
            <p:nvPr/>
          </p:nvSpPr>
          <p:spPr bwMode="auto">
            <a:xfrm>
              <a:off x="884" y="3946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11280" name="Text Box 93"/>
            <p:cNvSpPr txBox="1">
              <a:spLocks noChangeArrowheads="1"/>
            </p:cNvSpPr>
            <p:nvPr/>
          </p:nvSpPr>
          <p:spPr bwMode="auto">
            <a:xfrm>
              <a:off x="1248" y="3047"/>
              <a:ext cx="4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(u,v)</a:t>
              </a:r>
            </a:p>
          </p:txBody>
        </p:sp>
        <p:sp>
          <p:nvSpPr>
            <p:cNvPr id="11281" name="Text Box 94"/>
            <p:cNvSpPr txBox="1">
              <a:spLocks noChangeArrowheads="1"/>
            </p:cNvSpPr>
            <p:nvPr/>
          </p:nvSpPr>
          <p:spPr bwMode="auto">
            <a:xfrm>
              <a:off x="1249" y="3249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11282" name="Text Box 95"/>
            <p:cNvSpPr txBox="1">
              <a:spLocks noChangeArrowheads="1"/>
            </p:cNvSpPr>
            <p:nvPr/>
          </p:nvSpPr>
          <p:spPr bwMode="auto">
            <a:xfrm>
              <a:off x="1248" y="3500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11283" name="Text Box 96"/>
            <p:cNvSpPr txBox="1">
              <a:spLocks noChangeArrowheads="1"/>
            </p:cNvSpPr>
            <p:nvPr/>
          </p:nvSpPr>
          <p:spPr bwMode="auto">
            <a:xfrm>
              <a:off x="1264" y="3718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11284" name="Text Box 97"/>
            <p:cNvSpPr txBox="1">
              <a:spLocks noChangeArrowheads="1"/>
            </p:cNvSpPr>
            <p:nvPr/>
          </p:nvSpPr>
          <p:spPr bwMode="auto">
            <a:xfrm>
              <a:off x="1254" y="3952"/>
              <a:ext cx="4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(u,x)</a:t>
              </a:r>
            </a:p>
          </p:txBody>
        </p:sp>
        <p:sp>
          <p:nvSpPr>
            <p:cNvPr id="11285" name="Text Box 98"/>
            <p:cNvSpPr txBox="1">
              <a:spLocks noChangeArrowheads="1"/>
            </p:cNvSpPr>
            <p:nvPr/>
          </p:nvSpPr>
          <p:spPr bwMode="auto">
            <a:xfrm>
              <a:off x="259" y="2771"/>
              <a:ext cx="86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destination</a:t>
              </a:r>
            </a:p>
          </p:txBody>
        </p:sp>
        <p:sp>
          <p:nvSpPr>
            <p:cNvPr id="11286" name="Text Box 99"/>
            <p:cNvSpPr txBox="1">
              <a:spLocks noChangeArrowheads="1"/>
            </p:cNvSpPr>
            <p:nvPr/>
          </p:nvSpPr>
          <p:spPr bwMode="auto">
            <a:xfrm>
              <a:off x="1232" y="2794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link</a:t>
              </a:r>
            </a:p>
          </p:txBody>
        </p:sp>
      </p:grpSp>
      <p:sp>
        <p:nvSpPr>
          <p:cNvPr id="11272" name="Text Box 101"/>
          <p:cNvSpPr txBox="1">
            <a:spLocks noChangeArrowheads="1"/>
          </p:cNvSpPr>
          <p:nvPr/>
        </p:nvSpPr>
        <p:spPr bwMode="auto">
          <a:xfrm>
            <a:off x="525463" y="3817938"/>
            <a:ext cx="3514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0000"/>
                </a:solidFill>
              </a:rPr>
              <a:t>Resulting forwarding table in u: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7C7D0F8-1C1C-47F8-9477-63A7EDF8FE0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Dijkstra’s algorithm, discussion</a:t>
            </a:r>
            <a:endParaRPr lang="en-US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71600"/>
            <a:ext cx="80010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Algorithm complexity: </a:t>
            </a:r>
            <a:r>
              <a:rPr lang="en-US" sz="2400" smtClean="0"/>
              <a:t>n nodes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each iteration: need to check all nodes, w, not in 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n(n+1)/2 comparisons: O(n</a:t>
            </a:r>
            <a:r>
              <a:rPr lang="en-US" sz="2400" baseline="30000" smtClean="0"/>
              <a:t>2</a:t>
            </a:r>
            <a:r>
              <a:rPr lang="en-US" sz="24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more efficient implementations possible: O(nlogn)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Oscillations possible:</a:t>
            </a: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e.g., link cost = amount of carried traffic</a:t>
            </a:r>
          </a:p>
        </p:txBody>
      </p:sp>
      <p:grpSp>
        <p:nvGrpSpPr>
          <p:cNvPr id="12294" name="Group 4"/>
          <p:cNvGrpSpPr>
            <a:grpSpLocks/>
          </p:cNvGrpSpPr>
          <p:nvPr/>
        </p:nvGrpSpPr>
        <p:grpSpPr bwMode="auto">
          <a:xfrm>
            <a:off x="360363" y="4141788"/>
            <a:ext cx="8478837" cy="2228850"/>
            <a:chOff x="252" y="2691"/>
            <a:chExt cx="5341" cy="1404"/>
          </a:xfrm>
        </p:grpSpPr>
        <p:sp>
          <p:nvSpPr>
            <p:cNvPr id="12295" name="Freeform 5"/>
            <p:cNvSpPr>
              <a:spLocks/>
            </p:cNvSpPr>
            <p:nvPr/>
          </p:nvSpPr>
          <p:spPr bwMode="auto">
            <a:xfrm>
              <a:off x="281" y="2691"/>
              <a:ext cx="1242" cy="854"/>
            </a:xfrm>
            <a:custGeom>
              <a:avLst/>
              <a:gdLst>
                <a:gd name="T0" fmla="*/ 1 w 1242"/>
                <a:gd name="T1" fmla="*/ 381 h 854"/>
                <a:gd name="T2" fmla="*/ 169 w 1242"/>
                <a:gd name="T3" fmla="*/ 162 h 854"/>
                <a:gd name="T4" fmla="*/ 487 w 1242"/>
                <a:gd name="T5" fmla="*/ 18 h 854"/>
                <a:gd name="T6" fmla="*/ 823 w 1242"/>
                <a:gd name="T7" fmla="*/ 30 h 854"/>
                <a:gd name="T8" fmla="*/ 1183 w 1242"/>
                <a:gd name="T9" fmla="*/ 261 h 854"/>
                <a:gd name="T10" fmla="*/ 1177 w 1242"/>
                <a:gd name="T11" fmla="*/ 609 h 854"/>
                <a:gd name="T12" fmla="*/ 928 w 1242"/>
                <a:gd name="T13" fmla="*/ 780 h 854"/>
                <a:gd name="T14" fmla="*/ 448 w 1242"/>
                <a:gd name="T15" fmla="*/ 837 h 854"/>
                <a:gd name="T16" fmla="*/ 178 w 1242"/>
                <a:gd name="T17" fmla="*/ 675 h 854"/>
                <a:gd name="T18" fmla="*/ 1 w 1242"/>
                <a:gd name="T19" fmla="*/ 381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2"/>
                <a:gd name="T31" fmla="*/ 0 h 854"/>
                <a:gd name="T32" fmla="*/ 1242 w 1242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2" h="854">
                  <a:moveTo>
                    <a:pt x="1" y="381"/>
                  </a:moveTo>
                  <a:cubicBezTo>
                    <a:pt x="0" y="296"/>
                    <a:pt x="88" y="222"/>
                    <a:pt x="169" y="162"/>
                  </a:cubicBezTo>
                  <a:cubicBezTo>
                    <a:pt x="250" y="102"/>
                    <a:pt x="378" y="40"/>
                    <a:pt x="487" y="18"/>
                  </a:cubicBezTo>
                  <a:cubicBezTo>
                    <a:pt x="616" y="6"/>
                    <a:pt x="685" y="0"/>
                    <a:pt x="823" y="30"/>
                  </a:cubicBezTo>
                  <a:cubicBezTo>
                    <a:pt x="961" y="60"/>
                    <a:pt x="1121" y="165"/>
                    <a:pt x="1183" y="261"/>
                  </a:cubicBezTo>
                  <a:cubicBezTo>
                    <a:pt x="1242" y="357"/>
                    <a:pt x="1219" y="523"/>
                    <a:pt x="1177" y="609"/>
                  </a:cubicBezTo>
                  <a:cubicBezTo>
                    <a:pt x="1135" y="695"/>
                    <a:pt x="1049" y="742"/>
                    <a:pt x="928" y="780"/>
                  </a:cubicBezTo>
                  <a:cubicBezTo>
                    <a:pt x="807" y="818"/>
                    <a:pt x="573" y="854"/>
                    <a:pt x="448" y="837"/>
                  </a:cubicBezTo>
                  <a:cubicBezTo>
                    <a:pt x="323" y="820"/>
                    <a:pt x="252" y="751"/>
                    <a:pt x="178" y="675"/>
                  </a:cubicBezTo>
                  <a:cubicBezTo>
                    <a:pt x="104" y="599"/>
                    <a:pt x="2" y="466"/>
                    <a:pt x="1" y="3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296" name="Freeform 6"/>
            <p:cNvSpPr>
              <a:spLocks/>
            </p:cNvSpPr>
            <p:nvPr/>
          </p:nvSpPr>
          <p:spPr bwMode="auto">
            <a:xfrm>
              <a:off x="534" y="2904"/>
              <a:ext cx="246" cy="132"/>
            </a:xfrm>
            <a:custGeom>
              <a:avLst/>
              <a:gdLst>
                <a:gd name="T0" fmla="*/ 0 w 342"/>
                <a:gd name="T1" fmla="*/ 132 h 186"/>
                <a:gd name="T2" fmla="*/ 246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297" name="Group 7"/>
            <p:cNvGrpSpPr>
              <a:grpSpLocks/>
            </p:cNvGrpSpPr>
            <p:nvPr/>
          </p:nvGrpSpPr>
          <p:grpSpPr bwMode="auto">
            <a:xfrm>
              <a:off x="727" y="2708"/>
              <a:ext cx="316" cy="250"/>
              <a:chOff x="1747" y="3194"/>
              <a:chExt cx="316" cy="250"/>
            </a:xfrm>
          </p:grpSpPr>
          <p:sp>
            <p:nvSpPr>
              <p:cNvPr id="12506" name="Oval 8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7" name="Line 9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8" name="Line 10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9" name="Rectangle 11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510" name="Oval 12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511" name="Group 13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12512" name="Rectangle 1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1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298" name="Group 16"/>
            <p:cNvGrpSpPr>
              <a:grpSpLocks/>
            </p:cNvGrpSpPr>
            <p:nvPr/>
          </p:nvGrpSpPr>
          <p:grpSpPr bwMode="auto">
            <a:xfrm>
              <a:off x="319" y="2963"/>
              <a:ext cx="316" cy="250"/>
              <a:chOff x="2221" y="3575"/>
              <a:chExt cx="316" cy="250"/>
            </a:xfrm>
          </p:grpSpPr>
          <p:sp>
            <p:nvSpPr>
              <p:cNvPr id="12498" name="Oval 17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99" name="Line 18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0" name="Line 19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1" name="Rectangle 20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502" name="Oval 21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503" name="Group 22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12504" name="Rectangle 2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50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299" name="Group 25"/>
            <p:cNvGrpSpPr>
              <a:grpSpLocks/>
            </p:cNvGrpSpPr>
            <p:nvPr/>
          </p:nvGrpSpPr>
          <p:grpSpPr bwMode="auto">
            <a:xfrm>
              <a:off x="719" y="3254"/>
              <a:ext cx="315" cy="250"/>
              <a:chOff x="2903" y="2888"/>
              <a:chExt cx="315" cy="250"/>
            </a:xfrm>
          </p:grpSpPr>
          <p:grpSp>
            <p:nvGrpSpPr>
              <p:cNvPr id="12489" name="Group 26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2493" name="Oval 27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94" name="Line 28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95" name="Line 29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96" name="Rectangle 30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12497" name="Oval 31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490" name="Group 32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12491" name="Rectangle 3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92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00" name="Group 35"/>
            <p:cNvGrpSpPr>
              <a:grpSpLocks/>
            </p:cNvGrpSpPr>
            <p:nvPr/>
          </p:nvGrpSpPr>
          <p:grpSpPr bwMode="auto">
            <a:xfrm>
              <a:off x="1131" y="2972"/>
              <a:ext cx="316" cy="250"/>
              <a:chOff x="2217" y="2888"/>
              <a:chExt cx="316" cy="250"/>
            </a:xfrm>
          </p:grpSpPr>
          <p:sp>
            <p:nvSpPr>
              <p:cNvPr id="12481" name="Oval 36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82" name="Line 37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83" name="Line 38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84" name="Rectangle 39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85" name="Oval 40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86" name="Group 41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12487" name="Rectangle 4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88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2301" name="Text Box 44"/>
            <p:cNvSpPr txBox="1">
              <a:spLocks noChangeArrowheads="1"/>
            </p:cNvSpPr>
            <p:nvPr/>
          </p:nvSpPr>
          <p:spPr bwMode="auto">
            <a:xfrm>
              <a:off x="533" y="278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2" name="Freeform 45"/>
            <p:cNvSpPr>
              <a:spLocks/>
            </p:cNvSpPr>
            <p:nvPr/>
          </p:nvSpPr>
          <p:spPr bwMode="auto">
            <a:xfrm flipH="1">
              <a:off x="966" y="2904"/>
              <a:ext cx="213" cy="129"/>
            </a:xfrm>
            <a:custGeom>
              <a:avLst/>
              <a:gdLst>
                <a:gd name="T0" fmla="*/ 0 w 342"/>
                <a:gd name="T1" fmla="*/ 129 h 186"/>
                <a:gd name="T2" fmla="*/ 21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03" name="Freeform 46"/>
            <p:cNvSpPr>
              <a:spLocks/>
            </p:cNvSpPr>
            <p:nvPr/>
          </p:nvSpPr>
          <p:spPr bwMode="auto">
            <a:xfrm flipH="1" flipV="1">
              <a:off x="975" y="3165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04" name="Freeform 47"/>
            <p:cNvSpPr>
              <a:spLocks/>
            </p:cNvSpPr>
            <p:nvPr/>
          </p:nvSpPr>
          <p:spPr bwMode="auto">
            <a:xfrm flipV="1">
              <a:off x="573" y="3159"/>
              <a:ext cx="204" cy="156"/>
            </a:xfrm>
            <a:custGeom>
              <a:avLst/>
              <a:gdLst>
                <a:gd name="T0" fmla="*/ 0 w 342"/>
                <a:gd name="T1" fmla="*/ 156 h 186"/>
                <a:gd name="T2" fmla="*/ 2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05" name="Text Box 48"/>
            <p:cNvSpPr txBox="1">
              <a:spLocks noChangeArrowheads="1"/>
            </p:cNvSpPr>
            <p:nvPr/>
          </p:nvSpPr>
          <p:spPr bwMode="auto">
            <a:xfrm>
              <a:off x="1042" y="2816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6" name="Text Box 49"/>
            <p:cNvSpPr txBox="1">
              <a:spLocks noChangeArrowheads="1"/>
            </p:cNvSpPr>
            <p:nvPr/>
          </p:nvSpPr>
          <p:spPr bwMode="auto">
            <a:xfrm>
              <a:off x="1052" y="3161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7" name="Text Box 50"/>
            <p:cNvSpPr txBox="1">
              <a:spLocks noChangeArrowheads="1"/>
            </p:cNvSpPr>
            <p:nvPr/>
          </p:nvSpPr>
          <p:spPr bwMode="auto">
            <a:xfrm>
              <a:off x="499" y="317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08" name="Line 51"/>
            <p:cNvSpPr>
              <a:spLocks noChangeShapeType="1"/>
            </p:cNvSpPr>
            <p:nvPr/>
          </p:nvSpPr>
          <p:spPr bwMode="auto">
            <a:xfrm flipV="1">
              <a:off x="870" y="3453"/>
              <a:ext cx="0" cy="25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09" name="Text Box 52"/>
            <p:cNvSpPr txBox="1">
              <a:spLocks noChangeArrowheads="1"/>
            </p:cNvSpPr>
            <p:nvPr/>
          </p:nvSpPr>
          <p:spPr bwMode="auto">
            <a:xfrm>
              <a:off x="716" y="3587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10" name="Line 53"/>
            <p:cNvSpPr>
              <a:spLocks noChangeShapeType="1"/>
            </p:cNvSpPr>
            <p:nvPr/>
          </p:nvSpPr>
          <p:spPr bwMode="auto">
            <a:xfrm flipH="1" flipV="1">
              <a:off x="354" y="3159"/>
              <a:ext cx="3" cy="2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1" name="Text Box 54"/>
            <p:cNvSpPr txBox="1">
              <a:spLocks noChangeArrowheads="1"/>
            </p:cNvSpPr>
            <p:nvPr/>
          </p:nvSpPr>
          <p:spPr bwMode="auto">
            <a:xfrm>
              <a:off x="252" y="334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12" name="Line 55"/>
            <p:cNvSpPr>
              <a:spLocks noChangeShapeType="1"/>
            </p:cNvSpPr>
            <p:nvPr/>
          </p:nvSpPr>
          <p:spPr bwMode="auto">
            <a:xfrm flipV="1">
              <a:off x="1311" y="3180"/>
              <a:ext cx="0" cy="27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3" name="Text Box 56"/>
            <p:cNvSpPr txBox="1">
              <a:spLocks noChangeArrowheads="1"/>
            </p:cNvSpPr>
            <p:nvPr/>
          </p:nvSpPr>
          <p:spPr bwMode="auto">
            <a:xfrm>
              <a:off x="1218" y="341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14" name="Freeform 57"/>
            <p:cNvSpPr>
              <a:spLocks/>
            </p:cNvSpPr>
            <p:nvPr/>
          </p:nvSpPr>
          <p:spPr bwMode="auto">
            <a:xfrm flipH="1" flipV="1">
              <a:off x="915" y="3138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5" name="Freeform 58"/>
            <p:cNvSpPr>
              <a:spLocks/>
            </p:cNvSpPr>
            <p:nvPr/>
          </p:nvSpPr>
          <p:spPr bwMode="auto">
            <a:xfrm flipH="1">
              <a:off x="630" y="3144"/>
              <a:ext cx="192" cy="138"/>
            </a:xfrm>
            <a:custGeom>
              <a:avLst/>
              <a:gdLst>
                <a:gd name="T0" fmla="*/ 0 w 342"/>
                <a:gd name="T1" fmla="*/ 138 h 186"/>
                <a:gd name="T2" fmla="*/ 19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6" name="Text Box 59"/>
            <p:cNvSpPr txBox="1">
              <a:spLocks noChangeArrowheads="1"/>
            </p:cNvSpPr>
            <p:nvPr/>
          </p:nvSpPr>
          <p:spPr bwMode="auto">
            <a:xfrm>
              <a:off x="679" y="303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17" name="Text Box 60"/>
            <p:cNvSpPr txBox="1">
              <a:spLocks noChangeArrowheads="1"/>
            </p:cNvSpPr>
            <p:nvPr/>
          </p:nvSpPr>
          <p:spPr bwMode="auto">
            <a:xfrm>
              <a:off x="895" y="302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18" name="Freeform 61"/>
            <p:cNvSpPr>
              <a:spLocks/>
            </p:cNvSpPr>
            <p:nvPr/>
          </p:nvSpPr>
          <p:spPr bwMode="auto">
            <a:xfrm>
              <a:off x="1692" y="2721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19" name="Freeform 62"/>
            <p:cNvSpPr>
              <a:spLocks/>
            </p:cNvSpPr>
            <p:nvPr/>
          </p:nvSpPr>
          <p:spPr bwMode="auto">
            <a:xfrm>
              <a:off x="1944" y="2934"/>
              <a:ext cx="246" cy="132"/>
            </a:xfrm>
            <a:custGeom>
              <a:avLst/>
              <a:gdLst>
                <a:gd name="T0" fmla="*/ 0 w 342"/>
                <a:gd name="T1" fmla="*/ 132 h 186"/>
                <a:gd name="T2" fmla="*/ 246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320" name="Group 63"/>
            <p:cNvGrpSpPr>
              <a:grpSpLocks/>
            </p:cNvGrpSpPr>
            <p:nvPr/>
          </p:nvGrpSpPr>
          <p:grpSpPr bwMode="auto">
            <a:xfrm>
              <a:off x="2137" y="2738"/>
              <a:ext cx="316" cy="250"/>
              <a:chOff x="1747" y="3194"/>
              <a:chExt cx="316" cy="250"/>
            </a:xfrm>
          </p:grpSpPr>
          <p:sp>
            <p:nvSpPr>
              <p:cNvPr id="12473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74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75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76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77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78" name="Group 6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12479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80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21" name="Group 72"/>
            <p:cNvGrpSpPr>
              <a:grpSpLocks/>
            </p:cNvGrpSpPr>
            <p:nvPr/>
          </p:nvGrpSpPr>
          <p:grpSpPr bwMode="auto">
            <a:xfrm>
              <a:off x="1729" y="2993"/>
              <a:ext cx="316" cy="250"/>
              <a:chOff x="2221" y="3575"/>
              <a:chExt cx="316" cy="250"/>
            </a:xfrm>
          </p:grpSpPr>
          <p:sp>
            <p:nvSpPr>
              <p:cNvPr id="12465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66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67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68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69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70" name="Group 7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12471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7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22" name="Group 81"/>
            <p:cNvGrpSpPr>
              <a:grpSpLocks/>
            </p:cNvGrpSpPr>
            <p:nvPr/>
          </p:nvGrpSpPr>
          <p:grpSpPr bwMode="auto">
            <a:xfrm>
              <a:off x="2129" y="3284"/>
              <a:ext cx="315" cy="250"/>
              <a:chOff x="2903" y="2888"/>
              <a:chExt cx="315" cy="250"/>
            </a:xfrm>
          </p:grpSpPr>
          <p:grpSp>
            <p:nvGrpSpPr>
              <p:cNvPr id="12456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2460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61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62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63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12464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457" name="Group 8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12458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59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23" name="Group 91"/>
            <p:cNvGrpSpPr>
              <a:grpSpLocks/>
            </p:cNvGrpSpPr>
            <p:nvPr/>
          </p:nvGrpSpPr>
          <p:grpSpPr bwMode="auto">
            <a:xfrm>
              <a:off x="2541" y="3002"/>
              <a:ext cx="316" cy="250"/>
              <a:chOff x="2217" y="2888"/>
              <a:chExt cx="316" cy="250"/>
            </a:xfrm>
          </p:grpSpPr>
          <p:sp>
            <p:nvSpPr>
              <p:cNvPr id="12448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49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50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51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52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53" name="Group 9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12454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5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2324" name="Text Box 100"/>
            <p:cNvSpPr txBox="1">
              <a:spLocks noChangeArrowheads="1"/>
            </p:cNvSpPr>
            <p:nvPr/>
          </p:nvSpPr>
          <p:spPr bwMode="auto">
            <a:xfrm>
              <a:off x="1781" y="2825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25" name="Freeform 101"/>
            <p:cNvSpPr>
              <a:spLocks/>
            </p:cNvSpPr>
            <p:nvPr/>
          </p:nvSpPr>
          <p:spPr bwMode="auto">
            <a:xfrm flipH="1">
              <a:off x="2376" y="2934"/>
              <a:ext cx="213" cy="129"/>
            </a:xfrm>
            <a:custGeom>
              <a:avLst/>
              <a:gdLst>
                <a:gd name="T0" fmla="*/ 0 w 342"/>
                <a:gd name="T1" fmla="*/ 129 h 186"/>
                <a:gd name="T2" fmla="*/ 21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26" name="Freeform 102"/>
            <p:cNvSpPr>
              <a:spLocks/>
            </p:cNvSpPr>
            <p:nvPr/>
          </p:nvSpPr>
          <p:spPr bwMode="auto">
            <a:xfrm flipH="1" flipV="1">
              <a:off x="2385" y="3195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27" name="Freeform 103"/>
            <p:cNvSpPr>
              <a:spLocks/>
            </p:cNvSpPr>
            <p:nvPr/>
          </p:nvSpPr>
          <p:spPr bwMode="auto">
            <a:xfrm flipV="1">
              <a:off x="1983" y="3189"/>
              <a:ext cx="204" cy="156"/>
            </a:xfrm>
            <a:custGeom>
              <a:avLst/>
              <a:gdLst>
                <a:gd name="T0" fmla="*/ 0 w 342"/>
                <a:gd name="T1" fmla="*/ 156 h 186"/>
                <a:gd name="T2" fmla="*/ 2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28" name="Text Box 104"/>
            <p:cNvSpPr txBox="1">
              <a:spLocks noChangeArrowheads="1"/>
            </p:cNvSpPr>
            <p:nvPr/>
          </p:nvSpPr>
          <p:spPr bwMode="auto">
            <a:xfrm>
              <a:off x="2514" y="284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29" name="Text Box 105"/>
            <p:cNvSpPr txBox="1">
              <a:spLocks noChangeArrowheads="1"/>
            </p:cNvSpPr>
            <p:nvPr/>
          </p:nvSpPr>
          <p:spPr bwMode="auto">
            <a:xfrm>
              <a:off x="2458" y="319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30" name="Text Box 106"/>
            <p:cNvSpPr txBox="1">
              <a:spLocks noChangeArrowheads="1"/>
            </p:cNvSpPr>
            <p:nvPr/>
          </p:nvSpPr>
          <p:spPr bwMode="auto">
            <a:xfrm>
              <a:off x="1909" y="320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31" name="Freeform 107"/>
            <p:cNvSpPr>
              <a:spLocks/>
            </p:cNvSpPr>
            <p:nvPr/>
          </p:nvSpPr>
          <p:spPr bwMode="auto">
            <a:xfrm flipH="1" flipV="1">
              <a:off x="2325" y="3168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2" name="Freeform 108"/>
            <p:cNvSpPr>
              <a:spLocks/>
            </p:cNvSpPr>
            <p:nvPr/>
          </p:nvSpPr>
          <p:spPr bwMode="auto">
            <a:xfrm flipH="1">
              <a:off x="2040" y="3174"/>
              <a:ext cx="192" cy="138"/>
            </a:xfrm>
            <a:custGeom>
              <a:avLst/>
              <a:gdLst>
                <a:gd name="T0" fmla="*/ 0 w 342"/>
                <a:gd name="T1" fmla="*/ 138 h 186"/>
                <a:gd name="T2" fmla="*/ 19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3" name="Text Box 109"/>
            <p:cNvSpPr txBox="1">
              <a:spLocks noChangeArrowheads="1"/>
            </p:cNvSpPr>
            <p:nvPr/>
          </p:nvSpPr>
          <p:spPr bwMode="auto">
            <a:xfrm>
              <a:off x="2057" y="3062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34" name="Text Box 110"/>
            <p:cNvSpPr txBox="1">
              <a:spLocks noChangeArrowheads="1"/>
            </p:cNvSpPr>
            <p:nvPr/>
          </p:nvSpPr>
          <p:spPr bwMode="auto">
            <a:xfrm>
              <a:off x="2316" y="305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35" name="Freeform 111"/>
            <p:cNvSpPr>
              <a:spLocks/>
            </p:cNvSpPr>
            <p:nvPr/>
          </p:nvSpPr>
          <p:spPr bwMode="auto">
            <a:xfrm>
              <a:off x="3048" y="2727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36" name="Freeform 112"/>
            <p:cNvSpPr>
              <a:spLocks/>
            </p:cNvSpPr>
            <p:nvPr/>
          </p:nvSpPr>
          <p:spPr bwMode="auto">
            <a:xfrm>
              <a:off x="3300" y="2940"/>
              <a:ext cx="246" cy="132"/>
            </a:xfrm>
            <a:custGeom>
              <a:avLst/>
              <a:gdLst>
                <a:gd name="T0" fmla="*/ 0 w 342"/>
                <a:gd name="T1" fmla="*/ 132 h 186"/>
                <a:gd name="T2" fmla="*/ 246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337" name="Group 113"/>
            <p:cNvGrpSpPr>
              <a:grpSpLocks/>
            </p:cNvGrpSpPr>
            <p:nvPr/>
          </p:nvGrpSpPr>
          <p:grpSpPr bwMode="auto">
            <a:xfrm>
              <a:off x="3493" y="2744"/>
              <a:ext cx="316" cy="250"/>
              <a:chOff x="1747" y="3194"/>
              <a:chExt cx="316" cy="250"/>
            </a:xfrm>
          </p:grpSpPr>
          <p:sp>
            <p:nvSpPr>
              <p:cNvPr id="12440" name="Oval 11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41" name="Line 11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42" name="Line 11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43" name="Rectangle 11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44" name="Oval 11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45" name="Group 11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1244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47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38" name="Group 122"/>
            <p:cNvGrpSpPr>
              <a:grpSpLocks/>
            </p:cNvGrpSpPr>
            <p:nvPr/>
          </p:nvGrpSpPr>
          <p:grpSpPr bwMode="auto">
            <a:xfrm>
              <a:off x="3085" y="2999"/>
              <a:ext cx="316" cy="250"/>
              <a:chOff x="2221" y="3575"/>
              <a:chExt cx="316" cy="250"/>
            </a:xfrm>
          </p:grpSpPr>
          <p:sp>
            <p:nvSpPr>
              <p:cNvPr id="12432" name="Oval 12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33" name="Line 12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34" name="Line 12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35" name="Rectangle 12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36" name="Oval 12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37" name="Group 12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12438" name="Rectangle 12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39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39" name="Group 131"/>
            <p:cNvGrpSpPr>
              <a:grpSpLocks/>
            </p:cNvGrpSpPr>
            <p:nvPr/>
          </p:nvGrpSpPr>
          <p:grpSpPr bwMode="auto">
            <a:xfrm>
              <a:off x="3485" y="3290"/>
              <a:ext cx="315" cy="250"/>
              <a:chOff x="2903" y="2888"/>
              <a:chExt cx="315" cy="250"/>
            </a:xfrm>
          </p:grpSpPr>
          <p:grpSp>
            <p:nvGrpSpPr>
              <p:cNvPr id="12423" name="Group 13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2427" name="Oval 13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28" name="Line 13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29" name="Line 13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12431" name="Oval 13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424" name="Group 13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12425" name="Rectangle 13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26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40" name="Group 141"/>
            <p:cNvGrpSpPr>
              <a:grpSpLocks/>
            </p:cNvGrpSpPr>
            <p:nvPr/>
          </p:nvGrpSpPr>
          <p:grpSpPr bwMode="auto">
            <a:xfrm>
              <a:off x="3897" y="3008"/>
              <a:ext cx="316" cy="250"/>
              <a:chOff x="2217" y="2888"/>
              <a:chExt cx="316" cy="250"/>
            </a:xfrm>
          </p:grpSpPr>
          <p:sp>
            <p:nvSpPr>
              <p:cNvPr id="12415" name="Oval 14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16" name="Line 14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17" name="Line 14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18" name="Rectangle 14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19" name="Oval 14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20" name="Group 14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12421" name="Rectangle 14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22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2341" name="Text Box 150"/>
            <p:cNvSpPr txBox="1">
              <a:spLocks noChangeArrowheads="1"/>
            </p:cNvSpPr>
            <p:nvPr/>
          </p:nvSpPr>
          <p:spPr bwMode="auto">
            <a:xfrm>
              <a:off x="3211" y="283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42" name="Freeform 151"/>
            <p:cNvSpPr>
              <a:spLocks/>
            </p:cNvSpPr>
            <p:nvPr/>
          </p:nvSpPr>
          <p:spPr bwMode="auto">
            <a:xfrm flipH="1">
              <a:off x="3732" y="2940"/>
              <a:ext cx="213" cy="129"/>
            </a:xfrm>
            <a:custGeom>
              <a:avLst/>
              <a:gdLst>
                <a:gd name="T0" fmla="*/ 0 w 342"/>
                <a:gd name="T1" fmla="*/ 129 h 186"/>
                <a:gd name="T2" fmla="*/ 21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43" name="Freeform 152"/>
            <p:cNvSpPr>
              <a:spLocks/>
            </p:cNvSpPr>
            <p:nvPr/>
          </p:nvSpPr>
          <p:spPr bwMode="auto">
            <a:xfrm flipH="1" flipV="1">
              <a:off x="3741" y="3201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44" name="Freeform 153"/>
            <p:cNvSpPr>
              <a:spLocks/>
            </p:cNvSpPr>
            <p:nvPr/>
          </p:nvSpPr>
          <p:spPr bwMode="auto">
            <a:xfrm flipV="1">
              <a:off x="3339" y="3195"/>
              <a:ext cx="204" cy="156"/>
            </a:xfrm>
            <a:custGeom>
              <a:avLst/>
              <a:gdLst>
                <a:gd name="T0" fmla="*/ 0 w 342"/>
                <a:gd name="T1" fmla="*/ 156 h 186"/>
                <a:gd name="T2" fmla="*/ 2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45" name="Text Box 154"/>
            <p:cNvSpPr txBox="1">
              <a:spLocks noChangeArrowheads="1"/>
            </p:cNvSpPr>
            <p:nvPr/>
          </p:nvSpPr>
          <p:spPr bwMode="auto">
            <a:xfrm>
              <a:off x="3797" y="2852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46" name="Text Box 155"/>
            <p:cNvSpPr txBox="1">
              <a:spLocks noChangeArrowheads="1"/>
            </p:cNvSpPr>
            <p:nvPr/>
          </p:nvSpPr>
          <p:spPr bwMode="auto">
            <a:xfrm>
              <a:off x="3752" y="3221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47" name="Text Box 156"/>
            <p:cNvSpPr txBox="1">
              <a:spLocks noChangeArrowheads="1"/>
            </p:cNvSpPr>
            <p:nvPr/>
          </p:nvSpPr>
          <p:spPr bwMode="auto">
            <a:xfrm>
              <a:off x="3276" y="3212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48" name="Freeform 157"/>
            <p:cNvSpPr>
              <a:spLocks/>
            </p:cNvSpPr>
            <p:nvPr/>
          </p:nvSpPr>
          <p:spPr bwMode="auto">
            <a:xfrm flipH="1" flipV="1">
              <a:off x="3681" y="3174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49" name="Freeform 158"/>
            <p:cNvSpPr>
              <a:spLocks/>
            </p:cNvSpPr>
            <p:nvPr/>
          </p:nvSpPr>
          <p:spPr bwMode="auto">
            <a:xfrm flipH="1">
              <a:off x="3396" y="3180"/>
              <a:ext cx="192" cy="138"/>
            </a:xfrm>
            <a:custGeom>
              <a:avLst/>
              <a:gdLst>
                <a:gd name="T0" fmla="*/ 0 w 342"/>
                <a:gd name="T1" fmla="*/ 138 h 186"/>
                <a:gd name="T2" fmla="*/ 19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50" name="Text Box 159"/>
            <p:cNvSpPr txBox="1">
              <a:spLocks noChangeArrowheads="1"/>
            </p:cNvSpPr>
            <p:nvPr/>
          </p:nvSpPr>
          <p:spPr bwMode="auto">
            <a:xfrm>
              <a:off x="3475" y="306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51" name="Text Box 160"/>
            <p:cNvSpPr txBox="1">
              <a:spLocks noChangeArrowheads="1"/>
            </p:cNvSpPr>
            <p:nvPr/>
          </p:nvSpPr>
          <p:spPr bwMode="auto">
            <a:xfrm>
              <a:off x="3661" y="306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52" name="Freeform 161"/>
            <p:cNvSpPr>
              <a:spLocks/>
            </p:cNvSpPr>
            <p:nvPr/>
          </p:nvSpPr>
          <p:spPr bwMode="auto">
            <a:xfrm>
              <a:off x="4368" y="27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53" name="Freeform 162"/>
            <p:cNvSpPr>
              <a:spLocks/>
            </p:cNvSpPr>
            <p:nvPr/>
          </p:nvSpPr>
          <p:spPr bwMode="auto">
            <a:xfrm>
              <a:off x="4620" y="2952"/>
              <a:ext cx="246" cy="132"/>
            </a:xfrm>
            <a:custGeom>
              <a:avLst/>
              <a:gdLst>
                <a:gd name="T0" fmla="*/ 0 w 342"/>
                <a:gd name="T1" fmla="*/ 132 h 186"/>
                <a:gd name="T2" fmla="*/ 246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354" name="Group 163"/>
            <p:cNvGrpSpPr>
              <a:grpSpLocks/>
            </p:cNvGrpSpPr>
            <p:nvPr/>
          </p:nvGrpSpPr>
          <p:grpSpPr bwMode="auto">
            <a:xfrm>
              <a:off x="4813" y="2756"/>
              <a:ext cx="316" cy="250"/>
              <a:chOff x="1747" y="3194"/>
              <a:chExt cx="316" cy="250"/>
            </a:xfrm>
          </p:grpSpPr>
          <p:sp>
            <p:nvSpPr>
              <p:cNvPr id="12407" name="Oval 1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08" name="Line 1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09" name="Line 1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10" name="Rectangle 1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11" name="Oval 1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12" name="Group 169"/>
              <p:cNvGrpSpPr>
                <a:grpSpLocks/>
              </p:cNvGrpSpPr>
              <p:nvPr/>
            </p:nvGrpSpPr>
            <p:grpSpPr bwMode="auto">
              <a:xfrm>
                <a:off x="1785" y="3194"/>
                <a:ext cx="233" cy="250"/>
                <a:chOff x="2940" y="2429"/>
                <a:chExt cx="236" cy="250"/>
              </a:xfrm>
            </p:grpSpPr>
            <p:sp>
              <p:nvSpPr>
                <p:cNvPr id="12413" name="Rectangle 1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14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55" name="Group 172"/>
            <p:cNvGrpSpPr>
              <a:grpSpLocks/>
            </p:cNvGrpSpPr>
            <p:nvPr/>
          </p:nvGrpSpPr>
          <p:grpSpPr bwMode="auto">
            <a:xfrm>
              <a:off x="4405" y="3011"/>
              <a:ext cx="316" cy="250"/>
              <a:chOff x="2221" y="3575"/>
              <a:chExt cx="316" cy="250"/>
            </a:xfrm>
          </p:grpSpPr>
          <p:sp>
            <p:nvSpPr>
              <p:cNvPr id="12399" name="Oval 1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00" name="Line 1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01" name="Line 1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02" name="Rectangle 1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403" name="Oval 1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404" name="Group 178"/>
              <p:cNvGrpSpPr>
                <a:grpSpLocks/>
              </p:cNvGrpSpPr>
              <p:nvPr/>
            </p:nvGrpSpPr>
            <p:grpSpPr bwMode="auto">
              <a:xfrm>
                <a:off x="2275" y="3575"/>
                <a:ext cx="231" cy="250"/>
                <a:chOff x="2941" y="2429"/>
                <a:chExt cx="234" cy="250"/>
              </a:xfrm>
            </p:grpSpPr>
            <p:sp>
              <p:nvSpPr>
                <p:cNvPr id="12405" name="Rectangle 1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406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56" name="Group 181"/>
            <p:cNvGrpSpPr>
              <a:grpSpLocks/>
            </p:cNvGrpSpPr>
            <p:nvPr/>
          </p:nvGrpSpPr>
          <p:grpSpPr bwMode="auto">
            <a:xfrm>
              <a:off x="4805" y="3302"/>
              <a:ext cx="315" cy="250"/>
              <a:chOff x="2903" y="2888"/>
              <a:chExt cx="315" cy="250"/>
            </a:xfrm>
          </p:grpSpPr>
          <p:grpSp>
            <p:nvGrpSpPr>
              <p:cNvPr id="12390" name="Group 1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2394" name="Oval 1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95" name="Line 1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96" name="Line 1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97" name="Rectangle 1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12398" name="Oval 1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391" name="Group 188"/>
              <p:cNvGrpSpPr>
                <a:grpSpLocks/>
              </p:cNvGrpSpPr>
              <p:nvPr/>
            </p:nvGrpSpPr>
            <p:grpSpPr bwMode="auto">
              <a:xfrm>
                <a:off x="2959" y="2888"/>
                <a:ext cx="212" cy="250"/>
                <a:chOff x="2950" y="2429"/>
                <a:chExt cx="215" cy="250"/>
              </a:xfrm>
            </p:grpSpPr>
            <p:sp>
              <p:nvSpPr>
                <p:cNvPr id="12392" name="Rectangle 1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93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2950" y="2429"/>
                  <a:ext cx="21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357" name="Group 191"/>
            <p:cNvGrpSpPr>
              <a:grpSpLocks/>
            </p:cNvGrpSpPr>
            <p:nvPr/>
          </p:nvGrpSpPr>
          <p:grpSpPr bwMode="auto">
            <a:xfrm>
              <a:off x="5217" y="3020"/>
              <a:ext cx="316" cy="250"/>
              <a:chOff x="2217" y="2888"/>
              <a:chExt cx="316" cy="250"/>
            </a:xfrm>
          </p:grpSpPr>
          <p:sp>
            <p:nvSpPr>
              <p:cNvPr id="12382" name="Oval 1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83" name="Line 1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84" name="Line 1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85" name="Rectangle 1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2386" name="Oval 1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2387" name="Group 197"/>
              <p:cNvGrpSpPr>
                <a:grpSpLocks/>
              </p:cNvGrpSpPr>
              <p:nvPr/>
            </p:nvGrpSpPr>
            <p:grpSpPr bwMode="auto">
              <a:xfrm>
                <a:off x="2273" y="2888"/>
                <a:ext cx="217" cy="250"/>
                <a:chOff x="2948" y="2429"/>
                <a:chExt cx="220" cy="250"/>
              </a:xfrm>
            </p:grpSpPr>
            <p:sp>
              <p:nvSpPr>
                <p:cNvPr id="12388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389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2358" name="Text Box 200"/>
            <p:cNvSpPr txBox="1">
              <a:spLocks noChangeArrowheads="1"/>
            </p:cNvSpPr>
            <p:nvPr/>
          </p:nvSpPr>
          <p:spPr bwMode="auto">
            <a:xfrm>
              <a:off x="4457" y="2843"/>
              <a:ext cx="3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59" name="Freeform 201"/>
            <p:cNvSpPr>
              <a:spLocks/>
            </p:cNvSpPr>
            <p:nvPr/>
          </p:nvSpPr>
          <p:spPr bwMode="auto">
            <a:xfrm flipH="1">
              <a:off x="5052" y="2952"/>
              <a:ext cx="213" cy="129"/>
            </a:xfrm>
            <a:custGeom>
              <a:avLst/>
              <a:gdLst>
                <a:gd name="T0" fmla="*/ 0 w 342"/>
                <a:gd name="T1" fmla="*/ 129 h 186"/>
                <a:gd name="T2" fmla="*/ 21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60" name="Freeform 202"/>
            <p:cNvSpPr>
              <a:spLocks/>
            </p:cNvSpPr>
            <p:nvPr/>
          </p:nvSpPr>
          <p:spPr bwMode="auto">
            <a:xfrm flipH="1" flipV="1">
              <a:off x="5061" y="3213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61" name="Freeform 203"/>
            <p:cNvSpPr>
              <a:spLocks/>
            </p:cNvSpPr>
            <p:nvPr/>
          </p:nvSpPr>
          <p:spPr bwMode="auto">
            <a:xfrm flipV="1">
              <a:off x="4659" y="3207"/>
              <a:ext cx="204" cy="156"/>
            </a:xfrm>
            <a:custGeom>
              <a:avLst/>
              <a:gdLst>
                <a:gd name="T0" fmla="*/ 0 w 342"/>
                <a:gd name="T1" fmla="*/ 156 h 186"/>
                <a:gd name="T2" fmla="*/ 20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62" name="Text Box 204"/>
            <p:cNvSpPr txBox="1">
              <a:spLocks noChangeArrowheads="1"/>
            </p:cNvSpPr>
            <p:nvPr/>
          </p:nvSpPr>
          <p:spPr bwMode="auto">
            <a:xfrm>
              <a:off x="5190" y="286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63" name="Text Box 205"/>
            <p:cNvSpPr txBox="1">
              <a:spLocks noChangeArrowheads="1"/>
            </p:cNvSpPr>
            <p:nvPr/>
          </p:nvSpPr>
          <p:spPr bwMode="auto">
            <a:xfrm>
              <a:off x="5138" y="3209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64" name="Text Box 206"/>
            <p:cNvSpPr txBox="1">
              <a:spLocks noChangeArrowheads="1"/>
            </p:cNvSpPr>
            <p:nvPr/>
          </p:nvSpPr>
          <p:spPr bwMode="auto">
            <a:xfrm>
              <a:off x="4585" y="322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65" name="Freeform 207"/>
            <p:cNvSpPr>
              <a:spLocks/>
            </p:cNvSpPr>
            <p:nvPr/>
          </p:nvSpPr>
          <p:spPr bwMode="auto">
            <a:xfrm flipH="1" flipV="1">
              <a:off x="5001" y="3186"/>
              <a:ext cx="198" cy="144"/>
            </a:xfrm>
            <a:custGeom>
              <a:avLst/>
              <a:gdLst>
                <a:gd name="T0" fmla="*/ 0 w 342"/>
                <a:gd name="T1" fmla="*/ 144 h 186"/>
                <a:gd name="T2" fmla="*/ 198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66" name="Freeform 208"/>
            <p:cNvSpPr>
              <a:spLocks/>
            </p:cNvSpPr>
            <p:nvPr/>
          </p:nvSpPr>
          <p:spPr bwMode="auto">
            <a:xfrm flipH="1">
              <a:off x="4716" y="3192"/>
              <a:ext cx="192" cy="138"/>
            </a:xfrm>
            <a:custGeom>
              <a:avLst/>
              <a:gdLst>
                <a:gd name="T0" fmla="*/ 0 w 342"/>
                <a:gd name="T1" fmla="*/ 138 h 186"/>
                <a:gd name="T2" fmla="*/ 19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67" name="Text Box 209"/>
            <p:cNvSpPr txBox="1">
              <a:spLocks noChangeArrowheads="1"/>
            </p:cNvSpPr>
            <p:nvPr/>
          </p:nvSpPr>
          <p:spPr bwMode="auto">
            <a:xfrm>
              <a:off x="4733" y="3080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1+e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68" name="Text Box 210"/>
            <p:cNvSpPr txBox="1">
              <a:spLocks noChangeArrowheads="1"/>
            </p:cNvSpPr>
            <p:nvPr/>
          </p:nvSpPr>
          <p:spPr bwMode="auto">
            <a:xfrm>
              <a:off x="4992" y="307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69" name="Text Box 211"/>
            <p:cNvSpPr txBox="1">
              <a:spLocks noChangeArrowheads="1"/>
            </p:cNvSpPr>
            <p:nvPr/>
          </p:nvSpPr>
          <p:spPr bwMode="auto">
            <a:xfrm>
              <a:off x="572" y="3755"/>
              <a:ext cx="6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initially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70" name="Text Box 212"/>
            <p:cNvSpPr txBox="1">
              <a:spLocks noChangeArrowheads="1"/>
            </p:cNvSpPr>
            <p:nvPr/>
          </p:nvSpPr>
          <p:spPr bwMode="auto">
            <a:xfrm>
              <a:off x="1817" y="3653"/>
              <a:ext cx="105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… recompute</a:t>
              </a:r>
            </a:p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routing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71" name="Text Box 213"/>
            <p:cNvSpPr txBox="1">
              <a:spLocks noChangeArrowheads="1"/>
            </p:cNvSpPr>
            <p:nvPr/>
          </p:nvSpPr>
          <p:spPr bwMode="auto">
            <a:xfrm>
              <a:off x="3089" y="3659"/>
              <a:ext cx="10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… recompute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72" name="Text Box 214"/>
            <p:cNvSpPr txBox="1">
              <a:spLocks noChangeArrowheads="1"/>
            </p:cNvSpPr>
            <p:nvPr/>
          </p:nvSpPr>
          <p:spPr bwMode="auto">
            <a:xfrm>
              <a:off x="4343" y="3647"/>
              <a:ext cx="10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… recompute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73" name="Line 215"/>
            <p:cNvSpPr>
              <a:spLocks noChangeShapeType="1"/>
            </p:cNvSpPr>
            <p:nvPr/>
          </p:nvSpPr>
          <p:spPr bwMode="auto">
            <a:xfrm flipV="1">
              <a:off x="2292" y="348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74" name="Line 216"/>
            <p:cNvSpPr>
              <a:spLocks noChangeShapeType="1"/>
            </p:cNvSpPr>
            <p:nvPr/>
          </p:nvSpPr>
          <p:spPr bwMode="auto">
            <a:xfrm flipV="1">
              <a:off x="1872" y="3201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75" name="Line 217"/>
            <p:cNvSpPr>
              <a:spLocks noChangeShapeType="1"/>
            </p:cNvSpPr>
            <p:nvPr/>
          </p:nvSpPr>
          <p:spPr bwMode="auto">
            <a:xfrm flipV="1">
              <a:off x="2712" y="3204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76" name="Line 218"/>
            <p:cNvSpPr>
              <a:spLocks noChangeShapeType="1"/>
            </p:cNvSpPr>
            <p:nvPr/>
          </p:nvSpPr>
          <p:spPr bwMode="auto">
            <a:xfrm flipV="1">
              <a:off x="3237" y="32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77" name="Line 219"/>
            <p:cNvSpPr>
              <a:spLocks noChangeShapeType="1"/>
            </p:cNvSpPr>
            <p:nvPr/>
          </p:nvSpPr>
          <p:spPr bwMode="auto">
            <a:xfrm flipV="1">
              <a:off x="3654" y="348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78" name="Line 220"/>
            <p:cNvSpPr>
              <a:spLocks noChangeShapeType="1"/>
            </p:cNvSpPr>
            <p:nvPr/>
          </p:nvSpPr>
          <p:spPr bwMode="auto">
            <a:xfrm flipV="1">
              <a:off x="4071" y="32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79" name="Line 221"/>
            <p:cNvSpPr>
              <a:spLocks noChangeShapeType="1"/>
            </p:cNvSpPr>
            <p:nvPr/>
          </p:nvSpPr>
          <p:spPr bwMode="auto">
            <a:xfrm flipV="1">
              <a:off x="4566" y="32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80" name="Line 222"/>
            <p:cNvSpPr>
              <a:spLocks noChangeShapeType="1"/>
            </p:cNvSpPr>
            <p:nvPr/>
          </p:nvSpPr>
          <p:spPr bwMode="auto">
            <a:xfrm flipV="1">
              <a:off x="4977" y="3501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381" name="Line 223"/>
            <p:cNvSpPr>
              <a:spLocks noChangeShapeType="1"/>
            </p:cNvSpPr>
            <p:nvPr/>
          </p:nvSpPr>
          <p:spPr bwMode="auto">
            <a:xfrm flipV="1">
              <a:off x="5388" y="3225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33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DDF7CE8-3505-4339-A398-C554EDE4DB1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4.5 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/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302A1A0-B221-45CE-9D75-F2F5FA8EC9A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Vector Algorithm 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u="sng" smtClean="0">
                <a:solidFill>
                  <a:srgbClr val="FF0000"/>
                </a:solidFill>
              </a:rPr>
              <a:t>Bellman-Ford Equation</a:t>
            </a:r>
          </a:p>
          <a:p>
            <a:pPr>
              <a:buFont typeface="ZapfDingbats" pitchFamily="82" charset="2"/>
              <a:buNone/>
            </a:pPr>
            <a:r>
              <a:rPr lang="en-US" smtClean="0"/>
              <a:t>Define</a:t>
            </a:r>
          </a:p>
          <a:p>
            <a:pPr>
              <a:buFont typeface="ZapfDingbats" pitchFamily="82" charset="2"/>
              <a:buNone/>
            </a:pPr>
            <a:r>
              <a:rPr lang="en-US" smtClean="0"/>
              <a:t>d</a:t>
            </a:r>
            <a:r>
              <a:rPr lang="en-US" baseline="-25000" smtClean="0"/>
              <a:t>x</a:t>
            </a:r>
            <a:r>
              <a:rPr lang="en-US" smtClean="0"/>
              <a:t>(y) := cost of least-cost path from x to y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pPr>
              <a:buFont typeface="ZapfDingbats" pitchFamily="82" charset="2"/>
              <a:buNone/>
            </a:pPr>
            <a:r>
              <a:rPr lang="en-US" smtClean="0"/>
              <a:t>Then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baseline="-25000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FF0000"/>
                </a:solidFill>
              </a:rPr>
              <a:t>(y) = min {c(x,v) + d</a:t>
            </a:r>
            <a:r>
              <a:rPr lang="en-US" baseline="-25000" smtClean="0">
                <a:solidFill>
                  <a:srgbClr val="FF0000"/>
                </a:solidFill>
              </a:rPr>
              <a:t>v</a:t>
            </a:r>
            <a:r>
              <a:rPr lang="en-US" smtClean="0">
                <a:solidFill>
                  <a:srgbClr val="FF0000"/>
                </a:solidFill>
              </a:rPr>
              <a:t>(y) }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pPr>
              <a:buFont typeface="ZapfDingbats" pitchFamily="82" charset="2"/>
              <a:buNone/>
            </a:pPr>
            <a:r>
              <a:rPr lang="en-US" smtClean="0"/>
              <a:t>where min is taken over all neighbors v of x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90538" y="4610100"/>
            <a:ext cx="4662487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1943100" y="4953000"/>
            <a:ext cx="29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AF8FA25-6167-4D72-89B0-2A674B9370D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Bellman-Ford example </a:t>
            </a:r>
          </a:p>
        </p:txBody>
      </p:sp>
      <p:grpSp>
        <p:nvGrpSpPr>
          <p:cNvPr id="15365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5370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1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2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3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4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5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376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7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8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79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0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381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2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3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4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5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386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7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8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9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0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391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2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3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4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5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396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7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8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9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0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5401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2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3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4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600 h 174"/>
                <a:gd name="T2" fmla="*/ 504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5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6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7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8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9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0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411" name="Group 45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1543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8" name="Text Box 47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5412" name="Group 48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15435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6" name="Text Box 5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5413" name="Group 51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15433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4" name="Text Box 53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5414" name="Group 54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15431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2" name="Text Box 56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5415" name="Group 57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15429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0" name="Text Box 59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5416" name="Group 60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15427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28" name="Text Box 6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15417" name="Text Box 63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18" name="Text Box 64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19" name="Text Box 65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0" name="Text Box 66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1" name="Text Box 67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2" name="Text Box 68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3" name="Text Box 69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4" name="Text Box 70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5" name="Text Box 71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426" name="Text Box 72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5366" name="Text Box 73"/>
          <p:cNvSpPr txBox="1">
            <a:spLocks noChangeArrowheads="1"/>
          </p:cNvSpPr>
          <p:nvPr/>
        </p:nvSpPr>
        <p:spPr bwMode="auto">
          <a:xfrm>
            <a:off x="3654425" y="1776413"/>
            <a:ext cx="530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Clearly, d</a:t>
            </a:r>
            <a:r>
              <a:rPr lang="en-US" sz="2400" baseline="-25000"/>
              <a:t>v</a:t>
            </a:r>
            <a:r>
              <a:rPr lang="en-US" sz="2400"/>
              <a:t>(z) = 5, d</a:t>
            </a:r>
            <a:r>
              <a:rPr lang="en-US" sz="2400" baseline="-25000"/>
              <a:t>x</a:t>
            </a:r>
            <a:r>
              <a:rPr lang="en-US" sz="2400"/>
              <a:t>(z) = 3, d</a:t>
            </a:r>
            <a:r>
              <a:rPr lang="en-US" sz="2400" baseline="-25000"/>
              <a:t>w</a:t>
            </a:r>
            <a:r>
              <a:rPr lang="en-US" sz="2400"/>
              <a:t>(z) = 3</a:t>
            </a:r>
          </a:p>
        </p:txBody>
      </p:sp>
      <p:sp>
        <p:nvSpPr>
          <p:cNvPr id="15367" name="Text Box 74"/>
          <p:cNvSpPr txBox="1">
            <a:spLocks noChangeArrowheads="1"/>
          </p:cNvSpPr>
          <p:nvPr/>
        </p:nvSpPr>
        <p:spPr bwMode="auto">
          <a:xfrm>
            <a:off x="4275138" y="2935288"/>
            <a:ext cx="4057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  <a:r>
              <a:rPr lang="en-US" sz="2400" baseline="-25000"/>
              <a:t>u</a:t>
            </a:r>
            <a:r>
              <a:rPr lang="en-US" sz="2400"/>
              <a:t>(z) = min { c(u,v) + d</a:t>
            </a:r>
            <a:r>
              <a:rPr lang="en-US" sz="2400" baseline="-25000"/>
              <a:t>v</a:t>
            </a:r>
            <a:r>
              <a:rPr lang="en-US" sz="2400"/>
              <a:t>(z),</a:t>
            </a:r>
          </a:p>
          <a:p>
            <a:r>
              <a:rPr lang="en-US" sz="2400"/>
              <a:t>                    c(u,x) + d</a:t>
            </a:r>
            <a:r>
              <a:rPr lang="en-US" sz="2400" baseline="-25000"/>
              <a:t>x</a:t>
            </a:r>
            <a:r>
              <a:rPr lang="en-US" sz="2400"/>
              <a:t>(z),</a:t>
            </a:r>
          </a:p>
          <a:p>
            <a:r>
              <a:rPr lang="en-US" sz="2400"/>
              <a:t>                    c(u,w) + d</a:t>
            </a:r>
            <a:r>
              <a:rPr lang="en-US" sz="2400" baseline="-25000"/>
              <a:t>w</a:t>
            </a:r>
            <a:r>
              <a:rPr lang="en-US" sz="2400"/>
              <a:t>(z) }</a:t>
            </a:r>
          </a:p>
          <a:p>
            <a:r>
              <a:rPr lang="en-US" sz="2400"/>
              <a:t>         = min {2 + 5,</a:t>
            </a:r>
          </a:p>
          <a:p>
            <a:r>
              <a:rPr lang="en-US" sz="2400"/>
              <a:t>                    1 + 3,</a:t>
            </a:r>
          </a:p>
          <a:p>
            <a:r>
              <a:rPr lang="en-US" sz="2400"/>
              <a:t>                    5 + 3}  = 4</a:t>
            </a:r>
          </a:p>
        </p:txBody>
      </p:sp>
      <p:sp>
        <p:nvSpPr>
          <p:cNvPr id="15368" name="Text Box 75"/>
          <p:cNvSpPr txBox="1">
            <a:spLocks noChangeArrowheads="1"/>
          </p:cNvSpPr>
          <p:nvPr/>
        </p:nvSpPr>
        <p:spPr bwMode="auto">
          <a:xfrm>
            <a:off x="461963" y="5332413"/>
            <a:ext cx="599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Node that achieves minimum is next</a:t>
            </a:r>
          </a:p>
          <a:p>
            <a:r>
              <a:rPr lang="en-US" sz="2400">
                <a:solidFill>
                  <a:srgbClr val="FF0000"/>
                </a:solidFill>
              </a:rPr>
              <a:t>hop in shortest path </a:t>
            </a:r>
            <a:r>
              <a:rPr lang="en-US" sz="240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</a:rPr>
              <a:t>➜ </a:t>
            </a:r>
            <a:r>
              <a:rPr lang="en-US" sz="2400">
                <a:solidFill>
                  <a:srgbClr val="FF0000"/>
                </a:solidFill>
              </a:rPr>
              <a:t>forwarding table</a:t>
            </a:r>
          </a:p>
        </p:txBody>
      </p:sp>
      <p:sp>
        <p:nvSpPr>
          <p:cNvPr id="15369" name="Text Box 76"/>
          <p:cNvSpPr txBox="1">
            <a:spLocks noChangeArrowheads="1"/>
          </p:cNvSpPr>
          <p:nvPr/>
        </p:nvSpPr>
        <p:spPr bwMode="auto">
          <a:xfrm>
            <a:off x="3862388" y="2473325"/>
            <a:ext cx="275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B-F equation says: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BC9275E-CD5F-41B3-A076-96BD8554849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Vector Algorithm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D</a:t>
            </a:r>
            <a:r>
              <a:rPr lang="en-US" baseline="-25000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FF0000"/>
                </a:solidFill>
              </a:rPr>
              <a:t>(y)</a:t>
            </a:r>
            <a:r>
              <a:rPr lang="en-US" smtClean="0"/>
              <a:t> = estimate of least cost from x to y</a:t>
            </a:r>
          </a:p>
          <a:p>
            <a:r>
              <a:rPr lang="en-US" smtClean="0"/>
              <a:t>Node x knows cost to each neighbor v: </a:t>
            </a:r>
            <a:r>
              <a:rPr lang="en-US" smtClean="0">
                <a:solidFill>
                  <a:srgbClr val="FF0000"/>
                </a:solidFill>
              </a:rPr>
              <a:t>c(x,v)</a:t>
            </a:r>
          </a:p>
          <a:p>
            <a:r>
              <a:rPr lang="en-US" smtClean="0"/>
              <a:t>Node x </a:t>
            </a:r>
            <a:r>
              <a:rPr lang="en-US" smtClean="0">
                <a:solidFill>
                  <a:srgbClr val="FF0000"/>
                </a:solidFill>
              </a:rPr>
              <a:t>maintains</a:t>
            </a:r>
            <a:r>
              <a:rPr lang="en-US" smtClean="0"/>
              <a:t>  distance vector </a:t>
            </a:r>
            <a:r>
              <a:rPr lang="en-US" b="1" smtClean="0">
                <a:solidFill>
                  <a:srgbClr val="FF0000"/>
                </a:solidFill>
              </a:rPr>
              <a:t>D</a:t>
            </a:r>
            <a:r>
              <a:rPr lang="en-US" baseline="-25000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FF0000"/>
                </a:solidFill>
              </a:rPr>
              <a:t> = [D</a:t>
            </a:r>
            <a:r>
              <a:rPr lang="en-US" baseline="-25000" smtClean="0">
                <a:solidFill>
                  <a:srgbClr val="FF0000"/>
                </a:solidFill>
              </a:rPr>
              <a:t>x</a:t>
            </a:r>
            <a:r>
              <a:rPr lang="en-US" smtClean="0">
                <a:solidFill>
                  <a:srgbClr val="FF0000"/>
                </a:solidFill>
              </a:rPr>
              <a:t>(y): y </a:t>
            </a:r>
            <a:r>
              <a:rPr lang="ru-RU" smtClean="0">
                <a:solidFill>
                  <a:srgbClr val="FF0000"/>
                </a:solidFill>
              </a:rPr>
              <a:t>є</a:t>
            </a:r>
            <a:r>
              <a:rPr lang="en-US" smtClean="0">
                <a:solidFill>
                  <a:srgbClr val="FF0000"/>
                </a:solidFill>
              </a:rPr>
              <a:t> N ]</a:t>
            </a:r>
          </a:p>
          <a:p>
            <a:r>
              <a:rPr lang="en-US" smtClean="0"/>
              <a:t>Node x also </a:t>
            </a:r>
            <a:r>
              <a:rPr lang="en-US" smtClean="0">
                <a:solidFill>
                  <a:srgbClr val="FF0000"/>
                </a:solidFill>
              </a:rPr>
              <a:t>needs to know</a:t>
            </a:r>
            <a:r>
              <a:rPr lang="en-US" smtClean="0"/>
              <a:t> its neighbors’ distance vectors</a:t>
            </a:r>
          </a:p>
          <a:p>
            <a:pPr lvl="1"/>
            <a:r>
              <a:rPr lang="en-US" smtClean="0"/>
              <a:t>For each neighbor v, x knows</a:t>
            </a:r>
            <a:br>
              <a:rPr lang="en-US" smtClean="0"/>
            </a:br>
            <a:r>
              <a:rPr lang="en-US" b="1" smtClean="0">
                <a:solidFill>
                  <a:srgbClr val="FF0000"/>
                </a:solidFill>
              </a:rPr>
              <a:t>D</a:t>
            </a:r>
            <a:r>
              <a:rPr lang="en-US" baseline="-25000" smtClean="0">
                <a:solidFill>
                  <a:srgbClr val="FF0000"/>
                </a:solidFill>
              </a:rPr>
              <a:t>v</a:t>
            </a:r>
            <a:r>
              <a:rPr lang="en-US" smtClean="0">
                <a:solidFill>
                  <a:srgbClr val="FF0000"/>
                </a:solidFill>
              </a:rPr>
              <a:t> = [D</a:t>
            </a:r>
            <a:r>
              <a:rPr lang="en-US" baseline="-25000" smtClean="0">
                <a:solidFill>
                  <a:srgbClr val="FF0000"/>
                </a:solidFill>
              </a:rPr>
              <a:t>v</a:t>
            </a:r>
            <a:r>
              <a:rPr lang="en-US" smtClean="0">
                <a:solidFill>
                  <a:srgbClr val="FF0000"/>
                </a:solidFill>
              </a:rPr>
              <a:t>(y): y </a:t>
            </a:r>
            <a:r>
              <a:rPr lang="ru-RU" smtClean="0">
                <a:solidFill>
                  <a:srgbClr val="FF0000"/>
                </a:solidFill>
              </a:rPr>
              <a:t>є</a:t>
            </a:r>
            <a:r>
              <a:rPr lang="en-US" smtClean="0">
                <a:solidFill>
                  <a:srgbClr val="FF0000"/>
                </a:solidFill>
              </a:rPr>
              <a:t> N ]</a:t>
            </a:r>
            <a:endParaRPr lang="en-US" smtClean="0"/>
          </a:p>
          <a:p>
            <a:pPr>
              <a:buFont typeface="ZapfDingbats" pitchFamily="82" charset="2"/>
              <a:buNone/>
            </a:pPr>
            <a:endParaRPr lang="en-US" smtClean="0">
              <a:solidFill>
                <a:srgbClr val="FF0000"/>
              </a:solidFill>
            </a:endParaRP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6ECD7D5-308F-47E1-97DA-755A9FAD5A4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vector algorithm (4)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Basic idea:</a:t>
            </a:r>
            <a:r>
              <a:rPr lang="en-US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From time-to-time, each node sends its own distance vector estimate to neighbors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Asynchronous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When a node x receives new DV estimate from neighbor, it updates its own DV using B-F equation: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757238" y="3908425"/>
            <a:ext cx="7180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D</a:t>
            </a:r>
            <a:r>
              <a:rPr lang="en-US" sz="2400" i="1" baseline="-30000">
                <a:solidFill>
                  <a:srgbClr val="FF0000"/>
                </a:solidFill>
                <a:cs typeface="Times New Roman" pitchFamily="18" charset="0"/>
              </a:rPr>
              <a:t>x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(y) </a:t>
            </a:r>
            <a:r>
              <a:rPr lang="en-US" sz="2400" i="1">
                <a:solidFill>
                  <a:srgbClr val="FF0000"/>
                </a:solidFill>
                <a:ea typeface="Times New Roman" pitchFamily="18" charset="0"/>
                <a:cs typeface="Times" pitchFamily="18" charset="0"/>
              </a:rPr>
              <a:t>←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 min</a:t>
            </a:r>
            <a:r>
              <a:rPr lang="en-US" sz="2400" i="1" baseline="-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{c(x,v) + D</a:t>
            </a:r>
            <a:r>
              <a:rPr lang="en-US" sz="2400" i="1" baseline="-3000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(y)}    for each node y </a:t>
            </a:r>
            <a:r>
              <a:rPr lang="en-US" sz="2400" i="1">
                <a:solidFill>
                  <a:srgbClr val="FF0000"/>
                </a:solidFill>
                <a:ea typeface="MS Mincho" pitchFamily="49" charset="-128"/>
              </a:rPr>
              <a:t>∊</a:t>
            </a:r>
            <a:r>
              <a:rPr lang="en-US" sz="2400" i="1">
                <a:solidFill>
                  <a:srgbClr val="FF0000"/>
                </a:solidFill>
                <a:cs typeface="Times New Roman" pitchFamily="18" charset="0"/>
              </a:rPr>
              <a:t> N</a:t>
            </a: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Under minor, natural conditions, the estimate </a:t>
            </a:r>
            <a:r>
              <a:rPr lang="en-US" sz="2400" i="1">
                <a:cs typeface="Times New Roman" pitchFamily="18" charset="0"/>
              </a:rPr>
              <a:t>D</a:t>
            </a:r>
            <a:r>
              <a:rPr lang="en-US" sz="2400" i="1" baseline="-30000">
                <a:cs typeface="Times New Roman" pitchFamily="18" charset="0"/>
              </a:rPr>
              <a:t>x</a:t>
            </a:r>
            <a:r>
              <a:rPr lang="en-US" sz="2400" i="1">
                <a:cs typeface="Times New Roman" pitchFamily="18" charset="0"/>
              </a:rPr>
              <a:t>(y) converges to the actual least cost</a:t>
            </a:r>
            <a:r>
              <a:rPr lang="en-US" sz="2400" i="1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2400"/>
              <a:t>d</a:t>
            </a:r>
            <a:r>
              <a:rPr lang="en-US" sz="2400" baseline="-25000"/>
              <a:t>x</a:t>
            </a:r>
            <a:r>
              <a:rPr lang="en-US" sz="2400"/>
              <a:t>(y)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D504111-E485-4920-9ECC-653AF911A7A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Distance Vector Algorithm (5)</a:t>
            </a:r>
            <a:endParaRPr lang="en-US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62075"/>
            <a:ext cx="37814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Iterative, asynchronous: </a:t>
            </a:r>
            <a:r>
              <a:rPr lang="en-US" sz="2000" smtClean="0"/>
              <a:t>each local iteration caused by: </a:t>
            </a:r>
          </a:p>
          <a:p>
            <a:r>
              <a:rPr lang="en-US" sz="2000" smtClean="0"/>
              <a:t>local link cost change </a:t>
            </a:r>
          </a:p>
          <a:p>
            <a:r>
              <a:rPr lang="en-US" sz="2000" smtClean="0"/>
              <a:t>DV update message from neighbor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Distributed:</a:t>
            </a:r>
            <a:endParaRPr lang="en-US" sz="2400" smtClean="0"/>
          </a:p>
          <a:p>
            <a:r>
              <a:rPr lang="en-US" sz="2000" smtClean="0"/>
              <a:t>each node notifies neighbors </a:t>
            </a:r>
            <a:r>
              <a:rPr lang="en-US" sz="2000" i="1" smtClean="0"/>
              <a:t>only</a:t>
            </a:r>
            <a:r>
              <a:rPr lang="en-US" sz="2000" smtClean="0"/>
              <a:t> when its DV changes</a:t>
            </a:r>
          </a:p>
          <a:p>
            <a:pPr lvl="1"/>
            <a:r>
              <a:rPr lang="en-US" sz="1800" smtClean="0"/>
              <a:t>neighbors then notify their neighbors if necessary</a:t>
            </a:r>
            <a:endParaRPr lang="en-US" sz="2000" smtClean="0"/>
          </a:p>
        </p:txBody>
      </p:sp>
      <p:grpSp>
        <p:nvGrpSpPr>
          <p:cNvPr id="18438" name="Group 4"/>
          <p:cNvGrpSpPr>
            <a:grpSpLocks/>
          </p:cNvGrpSpPr>
          <p:nvPr/>
        </p:nvGrpSpPr>
        <p:grpSpPr bwMode="auto">
          <a:xfrm>
            <a:off x="5229225" y="1762125"/>
            <a:ext cx="3552825" cy="4141788"/>
            <a:chOff x="3354" y="954"/>
            <a:chExt cx="2238" cy="2609"/>
          </a:xfrm>
        </p:grpSpPr>
        <p:sp>
          <p:nvSpPr>
            <p:cNvPr id="18440" name="Text Box 5"/>
            <p:cNvSpPr txBox="1">
              <a:spLocks noChangeArrowheads="1"/>
            </p:cNvSpPr>
            <p:nvPr/>
          </p:nvSpPr>
          <p:spPr bwMode="auto">
            <a:xfrm>
              <a:off x="3372" y="954"/>
              <a:ext cx="2220" cy="2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Arial" charset="0"/>
                </a:rPr>
                <a:t>wait</a:t>
              </a:r>
              <a:r>
                <a:rPr lang="en-US" sz="2000">
                  <a:latin typeface="Arial" charset="0"/>
                </a:rPr>
                <a:t> for (change in local link cost or msg from neighbor)</a:t>
              </a:r>
            </a:p>
            <a:p>
              <a:pPr>
                <a:spcBef>
                  <a:spcPct val="50000"/>
                </a:spcBef>
              </a:pPr>
              <a:endParaRPr lang="en-US" sz="2000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accent2"/>
                  </a:solidFill>
                  <a:latin typeface="Arial" charset="0"/>
                </a:rPr>
                <a:t>recompute</a:t>
              </a:r>
              <a:r>
                <a:rPr lang="en-US" sz="2000">
                  <a:latin typeface="Arial" charset="0"/>
                </a:rPr>
                <a:t> estimates</a:t>
              </a:r>
            </a:p>
            <a:p>
              <a:pPr>
                <a:spcBef>
                  <a:spcPct val="50000"/>
                </a:spcBef>
              </a:pPr>
              <a:endParaRPr lang="en-US" sz="2000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if DV to any dest has changed, </a:t>
              </a:r>
              <a:r>
                <a:rPr lang="en-US" sz="2400" i="1">
                  <a:solidFill>
                    <a:schemeClr val="accent2"/>
                  </a:solidFill>
                  <a:latin typeface="Arial" charset="0"/>
                </a:rPr>
                <a:t>notify</a:t>
              </a:r>
              <a:r>
                <a:rPr lang="en-US" sz="2000">
                  <a:latin typeface="Arial" charset="0"/>
                </a:rPr>
                <a:t> neighbors </a:t>
              </a:r>
              <a:endParaRPr lang="en-US" sz="2400">
                <a:latin typeface="Arial" charset="0"/>
              </a:endParaRPr>
            </a:p>
            <a:p>
              <a:pPr algn="ctr"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8441" name="Line 6"/>
            <p:cNvSpPr>
              <a:spLocks noChangeShapeType="1"/>
            </p:cNvSpPr>
            <p:nvPr/>
          </p:nvSpPr>
          <p:spPr bwMode="auto">
            <a:xfrm>
              <a:off x="4344" y="1776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42" name="Line 7"/>
            <p:cNvSpPr>
              <a:spLocks noChangeShapeType="1"/>
            </p:cNvSpPr>
            <p:nvPr/>
          </p:nvSpPr>
          <p:spPr bwMode="auto">
            <a:xfrm>
              <a:off x="4338" y="2418"/>
              <a:ext cx="0" cy="3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43" name="Freeform 8"/>
            <p:cNvSpPr>
              <a:spLocks/>
            </p:cNvSpPr>
            <p:nvPr/>
          </p:nvSpPr>
          <p:spPr bwMode="auto">
            <a:xfrm>
              <a:off x="3354" y="1212"/>
              <a:ext cx="978" cy="2256"/>
            </a:xfrm>
            <a:custGeom>
              <a:avLst/>
              <a:gdLst>
                <a:gd name="T0" fmla="*/ 960 w 978"/>
                <a:gd name="T1" fmla="*/ 2010 h 2256"/>
                <a:gd name="T2" fmla="*/ 961 w 978"/>
                <a:gd name="T3" fmla="*/ 2256 h 2256"/>
                <a:gd name="T4" fmla="*/ 0 w 978"/>
                <a:gd name="T5" fmla="*/ 2256 h 2256"/>
                <a:gd name="T6" fmla="*/ 0 w 978"/>
                <a:gd name="T7" fmla="*/ 0 h 2256"/>
                <a:gd name="T8" fmla="*/ 978 w 978"/>
                <a:gd name="T9" fmla="*/ 0 h 2256"/>
                <a:gd name="T10" fmla="*/ 978 w 978"/>
                <a:gd name="T11" fmla="*/ 155 h 2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78"/>
                <a:gd name="T19" fmla="*/ 0 h 2256"/>
                <a:gd name="T20" fmla="*/ 978 w 978"/>
                <a:gd name="T21" fmla="*/ 2256 h 22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78" h="2256">
                  <a:moveTo>
                    <a:pt x="960" y="2010"/>
                  </a:moveTo>
                  <a:lnTo>
                    <a:pt x="961" y="2256"/>
                  </a:lnTo>
                  <a:lnTo>
                    <a:pt x="0" y="2256"/>
                  </a:lnTo>
                  <a:lnTo>
                    <a:pt x="0" y="0"/>
                  </a:lnTo>
                  <a:lnTo>
                    <a:pt x="978" y="0"/>
                  </a:lnTo>
                  <a:lnTo>
                    <a:pt x="978" y="155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4873625" y="1379538"/>
            <a:ext cx="171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Each node: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E6CA368-E018-4F10-BD6D-01A678AECCF9}" type="slidenum">
              <a:rPr lang="en-US" smtClean="0"/>
              <a:pPr/>
              <a:t>18</a:t>
            </a:fld>
            <a:endParaRPr lang="en-US" smtClean="0"/>
          </a:p>
        </p:txBody>
      </p:sp>
      <p:grpSp>
        <p:nvGrpSpPr>
          <p:cNvPr id="19460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19557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9558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9559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   y   z</a:t>
              </a:r>
            </a:p>
          </p:txBody>
        </p:sp>
        <p:sp>
          <p:nvSpPr>
            <p:cNvPr id="19560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9561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19562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19563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0  2   7</a:t>
              </a:r>
            </a:p>
          </p:txBody>
        </p:sp>
        <p:sp>
          <p:nvSpPr>
            <p:cNvPr id="19564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19565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19566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19567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19568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19569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19570" name="Text Box 16"/>
            <p:cNvSpPr txBox="1">
              <a:spLocks noChangeArrowheads="1"/>
            </p:cNvSpPr>
            <p:nvPr/>
          </p:nvSpPr>
          <p:spPr bwMode="auto">
            <a:xfrm rot="-5400000">
              <a:off x="133" y="827"/>
              <a:ext cx="4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from</a:t>
              </a:r>
            </a:p>
          </p:txBody>
        </p:sp>
        <p:sp>
          <p:nvSpPr>
            <p:cNvPr id="19571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cost to</a:t>
              </a:r>
            </a:p>
          </p:txBody>
        </p:sp>
      </p:grpSp>
      <p:sp>
        <p:nvSpPr>
          <p:cNvPr id="19461" name="Text Box 18"/>
          <p:cNvSpPr txBox="1">
            <a:spLocks noChangeArrowheads="1"/>
          </p:cNvSpPr>
          <p:nvPr/>
        </p:nvSpPr>
        <p:spPr bwMode="auto">
          <a:xfrm rot="-5400000">
            <a:off x="3627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19462" name="Text Box 19"/>
          <p:cNvSpPr txBox="1">
            <a:spLocks noChangeArrowheads="1"/>
          </p:cNvSpPr>
          <p:nvPr/>
        </p:nvSpPr>
        <p:spPr bwMode="auto">
          <a:xfrm rot="-5400000">
            <a:off x="362744" y="55808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19463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464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465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19466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467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9468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19469" name="Text Box 35"/>
          <p:cNvSpPr txBox="1">
            <a:spLocks noChangeArrowheads="1"/>
          </p:cNvSpPr>
          <p:nvPr/>
        </p:nvSpPr>
        <p:spPr bwMode="auto">
          <a:xfrm>
            <a:off x="3297238" y="1676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70" name="Text Box 36"/>
          <p:cNvSpPr txBox="1">
            <a:spLocks noChangeArrowheads="1"/>
          </p:cNvSpPr>
          <p:nvPr/>
        </p:nvSpPr>
        <p:spPr bwMode="auto">
          <a:xfrm rot="-5400000">
            <a:off x="2420144" y="19994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19471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19472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473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474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19475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476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9477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19478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79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80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81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82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83" name="Text Box 49"/>
          <p:cNvSpPr txBox="1">
            <a:spLocks noChangeArrowheads="1"/>
          </p:cNvSpPr>
          <p:nvPr/>
        </p:nvSpPr>
        <p:spPr bwMode="auto">
          <a:xfrm>
            <a:off x="12192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19484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485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486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19487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9488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9489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19490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91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92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19493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9494" name="Text Box 96"/>
          <p:cNvSpPr txBox="1">
            <a:spLocks noChangeArrowheads="1"/>
          </p:cNvSpPr>
          <p:nvPr/>
        </p:nvSpPr>
        <p:spPr bwMode="auto">
          <a:xfrm>
            <a:off x="1447800" y="59436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95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96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19497" name="Text Box 99"/>
          <p:cNvSpPr txBox="1">
            <a:spLocks noChangeArrowheads="1"/>
          </p:cNvSpPr>
          <p:nvPr/>
        </p:nvSpPr>
        <p:spPr bwMode="auto">
          <a:xfrm>
            <a:off x="1219200" y="3505200"/>
            <a:ext cx="976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  <a:p>
            <a:r>
              <a:rPr lang="en-US"/>
              <a:t>2   0   1</a:t>
            </a:r>
          </a:p>
        </p:txBody>
      </p:sp>
      <p:sp>
        <p:nvSpPr>
          <p:cNvPr id="19498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∞ ∞  ∞</a:t>
            </a:r>
          </a:p>
        </p:txBody>
      </p:sp>
      <p:sp>
        <p:nvSpPr>
          <p:cNvPr id="19499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2   0   1</a:t>
            </a:r>
          </a:p>
        </p:txBody>
      </p:sp>
      <p:sp>
        <p:nvSpPr>
          <p:cNvPr id="19500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7   1   0</a:t>
            </a:r>
          </a:p>
        </p:txBody>
      </p:sp>
      <p:sp>
        <p:nvSpPr>
          <p:cNvPr id="19501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2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3" name="Line 115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4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5" name="Line 117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6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7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19508" name="Text Box 124"/>
          <p:cNvSpPr txBox="1">
            <a:spLocks noChangeArrowheads="1"/>
          </p:cNvSpPr>
          <p:nvPr/>
        </p:nvSpPr>
        <p:spPr bwMode="auto">
          <a:xfrm>
            <a:off x="6069013" y="6142038"/>
            <a:ext cx="658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19509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9523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524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19525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26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27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28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29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19530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31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32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9533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1955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56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x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9534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19547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48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49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50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19551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19552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19553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19554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19535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9536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9537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7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19538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19539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40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41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9542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19543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19544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19545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19546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/>
                      <a:t>y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9510" name="Text Box 160"/>
          <p:cNvSpPr txBox="1">
            <a:spLocks noChangeArrowheads="1"/>
          </p:cNvSpPr>
          <p:nvPr/>
        </p:nvSpPr>
        <p:spPr bwMode="auto">
          <a:xfrm>
            <a:off x="0" y="685800"/>
            <a:ext cx="157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x table</a:t>
            </a:r>
          </a:p>
        </p:txBody>
      </p:sp>
      <p:sp>
        <p:nvSpPr>
          <p:cNvPr id="19511" name="Text Box 161"/>
          <p:cNvSpPr txBox="1">
            <a:spLocks noChangeArrowheads="1"/>
          </p:cNvSpPr>
          <p:nvPr/>
        </p:nvSpPr>
        <p:spPr bwMode="auto">
          <a:xfrm>
            <a:off x="0" y="2590800"/>
            <a:ext cx="157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y table</a:t>
            </a:r>
          </a:p>
        </p:txBody>
      </p:sp>
      <p:sp>
        <p:nvSpPr>
          <p:cNvPr id="19512" name="Text Box 162"/>
          <p:cNvSpPr txBox="1">
            <a:spLocks noChangeArrowheads="1"/>
          </p:cNvSpPr>
          <p:nvPr/>
        </p:nvSpPr>
        <p:spPr bwMode="auto">
          <a:xfrm>
            <a:off x="0" y="4343400"/>
            <a:ext cx="1566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z table</a:t>
            </a:r>
          </a:p>
        </p:txBody>
      </p:sp>
      <p:sp>
        <p:nvSpPr>
          <p:cNvPr id="19513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14" name="Oval 164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15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516" name="Oval 166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2232" name="Rectangle 168"/>
          <p:cNvSpPr>
            <a:spLocks noChangeArrowheads="1"/>
          </p:cNvSpPr>
          <p:nvPr/>
        </p:nvSpPr>
        <p:spPr bwMode="auto">
          <a:xfrm>
            <a:off x="1590675" y="187325"/>
            <a:ext cx="4476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pitchFamily="18" charset="0"/>
              </a:rPr>
            </a:b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             = min{2+0 , 7+1} = 2</a:t>
            </a:r>
          </a:p>
        </p:txBody>
      </p:sp>
      <p:sp>
        <p:nvSpPr>
          <p:cNvPr id="472233" name="Line 16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72234" name="Rectangle 170"/>
          <p:cNvSpPr>
            <a:spLocks noChangeArrowheads="1"/>
          </p:cNvSpPr>
          <p:nvPr/>
        </p:nvSpPr>
        <p:spPr bwMode="auto">
          <a:xfrm>
            <a:off x="6384925" y="111125"/>
            <a:ext cx="2803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/>
            <a:r>
              <a:rPr lang="fr-FR"/>
              <a:t>= min{2+1 , 7+0} = 3</a:t>
            </a:r>
          </a:p>
        </p:txBody>
      </p:sp>
      <p:sp>
        <p:nvSpPr>
          <p:cNvPr id="472235" name="Line 17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72236" name="Text Box 172"/>
          <p:cNvSpPr txBox="1">
            <a:spLocks noChangeArrowheads="1"/>
          </p:cNvSpPr>
          <p:nvPr/>
        </p:nvSpPr>
        <p:spPr bwMode="auto">
          <a:xfrm>
            <a:off x="3922713" y="16795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72237" name="Text Box 17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232" grpId="0"/>
      <p:bldP spid="472233" grpId="0" animBg="1"/>
      <p:bldP spid="472234" grpId="0"/>
      <p:bldP spid="472235" grpId="0" animBg="1"/>
      <p:bldP spid="472236" grpId="0"/>
      <p:bldP spid="4722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AE51490-5FFB-4B86-B0F5-A34726AAD66B}" type="slidenum">
              <a:rPr lang="en-US" smtClean="0"/>
              <a:pPr/>
              <a:t>19</a:t>
            </a:fld>
            <a:endParaRPr lang="en-US" smtClean="0"/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20639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20640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20641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   y   z</a:t>
              </a:r>
            </a:p>
          </p:txBody>
        </p:sp>
        <p:sp>
          <p:nvSpPr>
            <p:cNvPr id="20642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0643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20644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20645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0  2   7</a:t>
              </a:r>
            </a:p>
          </p:txBody>
        </p:sp>
        <p:sp>
          <p:nvSpPr>
            <p:cNvPr id="20646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20647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20648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20649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20650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20651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∞</a:t>
              </a:r>
            </a:p>
          </p:txBody>
        </p:sp>
        <p:sp>
          <p:nvSpPr>
            <p:cNvPr id="20652" name="Text Box 16"/>
            <p:cNvSpPr txBox="1">
              <a:spLocks noChangeArrowheads="1"/>
            </p:cNvSpPr>
            <p:nvPr/>
          </p:nvSpPr>
          <p:spPr bwMode="auto">
            <a:xfrm rot="-5400000">
              <a:off x="133" y="827"/>
              <a:ext cx="4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from</a:t>
              </a:r>
            </a:p>
          </p:txBody>
        </p:sp>
        <p:sp>
          <p:nvSpPr>
            <p:cNvPr id="20653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cost to</a:t>
              </a:r>
            </a:p>
          </p:txBody>
        </p:sp>
      </p:grpSp>
      <p:sp>
        <p:nvSpPr>
          <p:cNvPr id="20485" name="Text Box 18"/>
          <p:cNvSpPr txBox="1">
            <a:spLocks noChangeArrowheads="1"/>
          </p:cNvSpPr>
          <p:nvPr/>
        </p:nvSpPr>
        <p:spPr bwMode="auto">
          <a:xfrm rot="-5400000">
            <a:off x="3627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486" name="Text Box 19"/>
          <p:cNvSpPr txBox="1">
            <a:spLocks noChangeArrowheads="1"/>
          </p:cNvSpPr>
          <p:nvPr/>
        </p:nvSpPr>
        <p:spPr bwMode="auto">
          <a:xfrm rot="-5400000">
            <a:off x="362744" y="55808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487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488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489" name="Text Box 22"/>
          <p:cNvSpPr txBox="1">
            <a:spLocks noChangeArrowheads="1"/>
          </p:cNvSpPr>
          <p:nvPr/>
        </p:nvSpPr>
        <p:spPr bwMode="auto">
          <a:xfrm>
            <a:off x="5486400" y="1371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490" name="Text Box 23"/>
          <p:cNvSpPr txBox="1">
            <a:spLocks noChangeArrowheads="1"/>
          </p:cNvSpPr>
          <p:nvPr/>
        </p:nvSpPr>
        <p:spPr bwMode="auto">
          <a:xfrm>
            <a:off x="5181600" y="1752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491" name="Text Box 24"/>
          <p:cNvSpPr txBox="1">
            <a:spLocks noChangeArrowheads="1"/>
          </p:cNvSpPr>
          <p:nvPr/>
        </p:nvSpPr>
        <p:spPr bwMode="auto">
          <a:xfrm>
            <a:off x="5181600" y="2057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492" name="Text Box 25"/>
          <p:cNvSpPr txBox="1">
            <a:spLocks noChangeArrowheads="1"/>
          </p:cNvSpPr>
          <p:nvPr/>
        </p:nvSpPr>
        <p:spPr bwMode="auto">
          <a:xfrm>
            <a:off x="5181600" y="2362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493" name="Text Box 26"/>
          <p:cNvSpPr txBox="1">
            <a:spLocks noChangeArrowheads="1"/>
          </p:cNvSpPr>
          <p:nvPr/>
        </p:nvSpPr>
        <p:spPr bwMode="auto">
          <a:xfrm>
            <a:off x="5486400" y="1752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20494" name="Text Box 27"/>
          <p:cNvSpPr txBox="1">
            <a:spLocks noChangeArrowheads="1"/>
          </p:cNvSpPr>
          <p:nvPr/>
        </p:nvSpPr>
        <p:spPr bwMode="auto">
          <a:xfrm rot="-5400000">
            <a:off x="4629944" y="2075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495" name="Text Box 28"/>
          <p:cNvSpPr txBox="1">
            <a:spLocks noChangeArrowheads="1"/>
          </p:cNvSpPr>
          <p:nvPr/>
        </p:nvSpPr>
        <p:spPr bwMode="auto">
          <a:xfrm>
            <a:off x="5486400" y="1066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496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497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498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499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00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01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02" name="Text Box 35"/>
          <p:cNvSpPr txBox="1">
            <a:spLocks noChangeArrowheads="1"/>
          </p:cNvSpPr>
          <p:nvPr/>
        </p:nvSpPr>
        <p:spPr bwMode="auto">
          <a:xfrm>
            <a:off x="32766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20503" name="Text Box 36"/>
          <p:cNvSpPr txBox="1">
            <a:spLocks noChangeArrowheads="1"/>
          </p:cNvSpPr>
          <p:nvPr/>
        </p:nvSpPr>
        <p:spPr bwMode="auto">
          <a:xfrm rot="-5400000">
            <a:off x="2420144" y="19994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504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05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06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07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508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09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10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11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12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13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14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15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16" name="Text Box 49"/>
          <p:cNvSpPr txBox="1">
            <a:spLocks noChangeArrowheads="1"/>
          </p:cNvSpPr>
          <p:nvPr/>
        </p:nvSpPr>
        <p:spPr bwMode="auto">
          <a:xfrm>
            <a:off x="12192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17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18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19" name="Text Box 52"/>
          <p:cNvSpPr txBox="1">
            <a:spLocks noChangeArrowheads="1"/>
          </p:cNvSpPr>
          <p:nvPr/>
        </p:nvSpPr>
        <p:spPr bwMode="auto">
          <a:xfrm>
            <a:off x="3276600" y="30480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520" name="Text Box 53"/>
          <p:cNvSpPr txBox="1">
            <a:spLocks noChangeArrowheads="1"/>
          </p:cNvSpPr>
          <p:nvPr/>
        </p:nvSpPr>
        <p:spPr bwMode="auto">
          <a:xfrm>
            <a:off x="2971800" y="3429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21" name="Text Box 54"/>
          <p:cNvSpPr txBox="1">
            <a:spLocks noChangeArrowheads="1"/>
          </p:cNvSpPr>
          <p:nvPr/>
        </p:nvSpPr>
        <p:spPr bwMode="auto">
          <a:xfrm>
            <a:off x="2971800" y="37338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22" name="Text Box 55"/>
          <p:cNvSpPr txBox="1">
            <a:spLocks noChangeArrowheads="1"/>
          </p:cNvSpPr>
          <p:nvPr/>
        </p:nvSpPr>
        <p:spPr bwMode="auto">
          <a:xfrm>
            <a:off x="2971800" y="40386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23" name="Text Box 56"/>
          <p:cNvSpPr txBox="1">
            <a:spLocks noChangeArrowheads="1"/>
          </p:cNvSpPr>
          <p:nvPr/>
        </p:nvSpPr>
        <p:spPr bwMode="auto">
          <a:xfrm>
            <a:off x="3276600" y="34290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0  2   7</a:t>
            </a:r>
          </a:p>
        </p:txBody>
      </p:sp>
      <p:sp>
        <p:nvSpPr>
          <p:cNvPr id="20524" name="Text Box 57"/>
          <p:cNvSpPr txBox="1">
            <a:spLocks noChangeArrowheads="1"/>
          </p:cNvSpPr>
          <p:nvPr/>
        </p:nvSpPr>
        <p:spPr bwMode="auto">
          <a:xfrm rot="-5400000">
            <a:off x="2420144" y="37520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525" name="Text Box 58"/>
          <p:cNvSpPr txBox="1">
            <a:spLocks noChangeArrowheads="1"/>
          </p:cNvSpPr>
          <p:nvPr/>
        </p:nvSpPr>
        <p:spPr bwMode="auto">
          <a:xfrm>
            <a:off x="3276600" y="27432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26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27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28" name="Text Box 61"/>
          <p:cNvSpPr txBox="1">
            <a:spLocks noChangeArrowheads="1"/>
          </p:cNvSpPr>
          <p:nvPr/>
        </p:nvSpPr>
        <p:spPr bwMode="auto">
          <a:xfrm>
            <a:off x="5486400" y="31242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529" name="Text Box 62"/>
          <p:cNvSpPr txBox="1">
            <a:spLocks noChangeArrowheads="1"/>
          </p:cNvSpPr>
          <p:nvPr/>
        </p:nvSpPr>
        <p:spPr bwMode="auto">
          <a:xfrm>
            <a:off x="5181600" y="35052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30" name="Text Box 63"/>
          <p:cNvSpPr txBox="1">
            <a:spLocks noChangeArrowheads="1"/>
          </p:cNvSpPr>
          <p:nvPr/>
        </p:nvSpPr>
        <p:spPr bwMode="auto">
          <a:xfrm>
            <a:off x="5181600" y="38100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31" name="Text Box 64"/>
          <p:cNvSpPr txBox="1">
            <a:spLocks noChangeArrowheads="1"/>
          </p:cNvSpPr>
          <p:nvPr/>
        </p:nvSpPr>
        <p:spPr bwMode="auto">
          <a:xfrm>
            <a:off x="5181600" y="41148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32" name="Text Box 65"/>
          <p:cNvSpPr txBox="1">
            <a:spLocks noChangeArrowheads="1"/>
          </p:cNvSpPr>
          <p:nvPr/>
        </p:nvSpPr>
        <p:spPr bwMode="auto">
          <a:xfrm>
            <a:off x="5486400" y="3505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20533" name="Text Box 66"/>
          <p:cNvSpPr txBox="1">
            <a:spLocks noChangeArrowheads="1"/>
          </p:cNvSpPr>
          <p:nvPr/>
        </p:nvSpPr>
        <p:spPr bwMode="auto">
          <a:xfrm rot="-5400000">
            <a:off x="4629944" y="38282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534" name="Text Box 67"/>
          <p:cNvSpPr txBox="1">
            <a:spLocks noChangeArrowheads="1"/>
          </p:cNvSpPr>
          <p:nvPr/>
        </p:nvSpPr>
        <p:spPr bwMode="auto">
          <a:xfrm>
            <a:off x="5486400" y="28194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35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36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37" name="Text Box 70"/>
          <p:cNvSpPr txBox="1">
            <a:spLocks noChangeArrowheads="1"/>
          </p:cNvSpPr>
          <p:nvPr/>
        </p:nvSpPr>
        <p:spPr bwMode="auto">
          <a:xfrm>
            <a:off x="5410200" y="4800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538" name="Text Box 71"/>
          <p:cNvSpPr txBox="1">
            <a:spLocks noChangeArrowheads="1"/>
          </p:cNvSpPr>
          <p:nvPr/>
        </p:nvSpPr>
        <p:spPr bwMode="auto">
          <a:xfrm>
            <a:off x="5105400" y="5181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39" name="Text Box 72"/>
          <p:cNvSpPr txBox="1">
            <a:spLocks noChangeArrowheads="1"/>
          </p:cNvSpPr>
          <p:nvPr/>
        </p:nvSpPr>
        <p:spPr bwMode="auto">
          <a:xfrm>
            <a:off x="5105400" y="5486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40" name="Text Box 73"/>
          <p:cNvSpPr txBox="1">
            <a:spLocks noChangeArrowheads="1"/>
          </p:cNvSpPr>
          <p:nvPr/>
        </p:nvSpPr>
        <p:spPr bwMode="auto">
          <a:xfrm>
            <a:off x="5105400" y="5791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41" name="Text Box 74"/>
          <p:cNvSpPr txBox="1">
            <a:spLocks noChangeArrowheads="1"/>
          </p:cNvSpPr>
          <p:nvPr/>
        </p:nvSpPr>
        <p:spPr bwMode="auto">
          <a:xfrm>
            <a:off x="5410200" y="5181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0  2   3</a:t>
            </a:r>
          </a:p>
        </p:txBody>
      </p:sp>
      <p:sp>
        <p:nvSpPr>
          <p:cNvPr id="20542" name="Text Box 75"/>
          <p:cNvSpPr txBox="1">
            <a:spLocks noChangeArrowheads="1"/>
          </p:cNvSpPr>
          <p:nvPr/>
        </p:nvSpPr>
        <p:spPr bwMode="auto">
          <a:xfrm rot="-5400000">
            <a:off x="4553744" y="5504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543" name="Text Box 76"/>
          <p:cNvSpPr txBox="1">
            <a:spLocks noChangeArrowheads="1"/>
          </p:cNvSpPr>
          <p:nvPr/>
        </p:nvSpPr>
        <p:spPr bwMode="auto">
          <a:xfrm>
            <a:off x="5410200" y="4495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44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45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46" name="Text Box 79"/>
          <p:cNvSpPr txBox="1">
            <a:spLocks noChangeArrowheads="1"/>
          </p:cNvSpPr>
          <p:nvPr/>
        </p:nvSpPr>
        <p:spPr bwMode="auto">
          <a:xfrm>
            <a:off x="3276600" y="48006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547" name="Text Box 80"/>
          <p:cNvSpPr txBox="1">
            <a:spLocks noChangeArrowheads="1"/>
          </p:cNvSpPr>
          <p:nvPr/>
        </p:nvSpPr>
        <p:spPr bwMode="auto">
          <a:xfrm>
            <a:off x="2971800" y="51816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48" name="Text Box 81"/>
          <p:cNvSpPr txBox="1">
            <a:spLocks noChangeArrowheads="1"/>
          </p:cNvSpPr>
          <p:nvPr/>
        </p:nvSpPr>
        <p:spPr bwMode="auto">
          <a:xfrm>
            <a:off x="2971800" y="54864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49" name="Text Box 82"/>
          <p:cNvSpPr txBox="1">
            <a:spLocks noChangeArrowheads="1"/>
          </p:cNvSpPr>
          <p:nvPr/>
        </p:nvSpPr>
        <p:spPr bwMode="auto">
          <a:xfrm>
            <a:off x="2971800" y="57912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50" name="Text Box 83"/>
          <p:cNvSpPr txBox="1">
            <a:spLocks noChangeArrowheads="1"/>
          </p:cNvSpPr>
          <p:nvPr/>
        </p:nvSpPr>
        <p:spPr bwMode="auto">
          <a:xfrm>
            <a:off x="3276600" y="51816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0  2   7</a:t>
            </a:r>
          </a:p>
        </p:txBody>
      </p:sp>
      <p:sp>
        <p:nvSpPr>
          <p:cNvPr id="20551" name="Text Box 84"/>
          <p:cNvSpPr txBox="1">
            <a:spLocks noChangeArrowheads="1"/>
          </p:cNvSpPr>
          <p:nvPr/>
        </p:nvSpPr>
        <p:spPr bwMode="auto">
          <a:xfrm rot="-5400000">
            <a:off x="2420144" y="5504656"/>
            <a:ext cx="70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from</a:t>
            </a:r>
          </a:p>
        </p:txBody>
      </p:sp>
      <p:sp>
        <p:nvSpPr>
          <p:cNvPr id="20552" name="Text Box 85"/>
          <p:cNvSpPr txBox="1">
            <a:spLocks noChangeArrowheads="1"/>
          </p:cNvSpPr>
          <p:nvPr/>
        </p:nvSpPr>
        <p:spPr bwMode="auto">
          <a:xfrm>
            <a:off x="3276600" y="44958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53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54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55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  y   z</a:t>
            </a:r>
          </a:p>
        </p:txBody>
      </p:sp>
      <p:sp>
        <p:nvSpPr>
          <p:cNvPr id="20556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0557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20558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0559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60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61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</p:txBody>
      </p:sp>
      <p:sp>
        <p:nvSpPr>
          <p:cNvPr id="20562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20563" name="Text Box 96"/>
          <p:cNvSpPr txBox="1">
            <a:spLocks noChangeArrowheads="1"/>
          </p:cNvSpPr>
          <p:nvPr/>
        </p:nvSpPr>
        <p:spPr bwMode="auto">
          <a:xfrm>
            <a:off x="1447800" y="5943600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0564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0565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</a:t>
            </a:r>
          </a:p>
        </p:txBody>
      </p:sp>
      <p:sp>
        <p:nvSpPr>
          <p:cNvPr id="20566" name="Text Box 99"/>
          <p:cNvSpPr txBox="1">
            <a:spLocks noChangeArrowheads="1"/>
          </p:cNvSpPr>
          <p:nvPr/>
        </p:nvSpPr>
        <p:spPr bwMode="auto">
          <a:xfrm>
            <a:off x="1219200" y="3505200"/>
            <a:ext cx="976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∞</a:t>
            </a:r>
          </a:p>
          <a:p>
            <a:r>
              <a:rPr lang="en-US"/>
              <a:t>2   0   1</a:t>
            </a:r>
          </a:p>
        </p:txBody>
      </p:sp>
      <p:sp>
        <p:nvSpPr>
          <p:cNvPr id="20567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∞ ∞  ∞</a:t>
            </a:r>
          </a:p>
        </p:txBody>
      </p:sp>
      <p:sp>
        <p:nvSpPr>
          <p:cNvPr id="20568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2   0   1</a:t>
            </a:r>
          </a:p>
        </p:txBody>
      </p:sp>
      <p:sp>
        <p:nvSpPr>
          <p:cNvPr id="20569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7   1   0</a:t>
            </a:r>
          </a:p>
        </p:txBody>
      </p:sp>
      <p:sp>
        <p:nvSpPr>
          <p:cNvPr id="20570" name="Text Box 103"/>
          <p:cNvSpPr txBox="1">
            <a:spLocks noChangeArrowheads="1"/>
          </p:cNvSpPr>
          <p:nvPr/>
        </p:nvSpPr>
        <p:spPr bwMode="auto">
          <a:xfrm>
            <a:off x="3276600" y="38100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20571" name="Text Box 104"/>
          <p:cNvSpPr txBox="1">
            <a:spLocks noChangeArrowheads="1"/>
          </p:cNvSpPr>
          <p:nvPr/>
        </p:nvSpPr>
        <p:spPr bwMode="auto">
          <a:xfrm>
            <a:off x="3276600" y="41148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7   1   0</a:t>
            </a:r>
          </a:p>
        </p:txBody>
      </p:sp>
      <p:sp>
        <p:nvSpPr>
          <p:cNvPr id="20572" name="Text Box 105"/>
          <p:cNvSpPr txBox="1">
            <a:spLocks noChangeArrowheads="1"/>
          </p:cNvSpPr>
          <p:nvPr/>
        </p:nvSpPr>
        <p:spPr bwMode="auto">
          <a:xfrm>
            <a:off x="3276600" y="55626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20573" name="Text Box 106"/>
          <p:cNvSpPr txBox="1">
            <a:spLocks noChangeArrowheads="1"/>
          </p:cNvSpPr>
          <p:nvPr/>
        </p:nvSpPr>
        <p:spPr bwMode="auto">
          <a:xfrm>
            <a:off x="3276600" y="5867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20574" name="Text Box 107"/>
          <p:cNvSpPr txBox="1">
            <a:spLocks noChangeArrowheads="1"/>
          </p:cNvSpPr>
          <p:nvPr/>
        </p:nvSpPr>
        <p:spPr bwMode="auto">
          <a:xfrm>
            <a:off x="5486400" y="21336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2   0   1</a:t>
            </a:r>
          </a:p>
        </p:txBody>
      </p:sp>
      <p:sp>
        <p:nvSpPr>
          <p:cNvPr id="20575" name="Text Box 108"/>
          <p:cNvSpPr txBox="1">
            <a:spLocks noChangeArrowheads="1"/>
          </p:cNvSpPr>
          <p:nvPr/>
        </p:nvSpPr>
        <p:spPr bwMode="auto">
          <a:xfrm>
            <a:off x="5486400" y="2438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20576" name="Text Box 109"/>
          <p:cNvSpPr txBox="1">
            <a:spLocks noChangeArrowheads="1"/>
          </p:cNvSpPr>
          <p:nvPr/>
        </p:nvSpPr>
        <p:spPr bwMode="auto">
          <a:xfrm>
            <a:off x="5486400" y="38862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20577" name="Text Box 110"/>
          <p:cNvSpPr txBox="1">
            <a:spLocks noChangeArrowheads="1"/>
          </p:cNvSpPr>
          <p:nvPr/>
        </p:nvSpPr>
        <p:spPr bwMode="auto">
          <a:xfrm>
            <a:off x="5410200" y="5867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20578" name="Text Box 111"/>
          <p:cNvSpPr txBox="1">
            <a:spLocks noChangeArrowheads="1"/>
          </p:cNvSpPr>
          <p:nvPr/>
        </p:nvSpPr>
        <p:spPr bwMode="auto">
          <a:xfrm>
            <a:off x="5410200" y="54864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2  0   1</a:t>
            </a:r>
          </a:p>
        </p:txBody>
      </p:sp>
      <p:sp>
        <p:nvSpPr>
          <p:cNvPr id="20579" name="Text Box 112"/>
          <p:cNvSpPr txBox="1">
            <a:spLocks noChangeArrowheads="1"/>
          </p:cNvSpPr>
          <p:nvPr/>
        </p:nvSpPr>
        <p:spPr bwMode="auto">
          <a:xfrm>
            <a:off x="5486400" y="41148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3  1   0</a:t>
            </a:r>
          </a:p>
        </p:txBody>
      </p:sp>
      <p:sp>
        <p:nvSpPr>
          <p:cNvPr id="20580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1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2" name="Line 115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3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4" name="Line 117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5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6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7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8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89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90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591" name="Text Box 124"/>
          <p:cNvSpPr txBox="1">
            <a:spLocks noChangeArrowheads="1"/>
          </p:cNvSpPr>
          <p:nvPr/>
        </p:nvSpPr>
        <p:spPr bwMode="auto">
          <a:xfrm>
            <a:off x="6069013" y="6142038"/>
            <a:ext cx="6588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grpSp>
        <p:nvGrpSpPr>
          <p:cNvPr id="20592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20605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606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20607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608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609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610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611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0612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613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614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0615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20637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8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x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0616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20629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0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1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32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20633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20634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20635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636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400"/>
                      <a:t>z</a:t>
                    </a:r>
                  </a:p>
                </p:txBody>
              </p:sp>
            </p:grpSp>
          </p:grpSp>
          <p:sp>
            <p:nvSpPr>
              <p:cNvPr id="20617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1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0618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2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0619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7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20620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20621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2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3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0624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sv-SE" sz="2400">
                    <a:latin typeface="Times New Roman" pitchFamily="18" charset="0"/>
                  </a:endParaRPr>
                </a:p>
              </p:txBody>
            </p:sp>
            <p:sp>
              <p:nvSpPr>
                <p:cNvPr id="20625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grpSp>
              <p:nvGrpSpPr>
                <p:cNvPr id="20626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20627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sv-SE"/>
                  </a:p>
                </p:txBody>
              </p:sp>
              <p:sp>
                <p:nvSpPr>
                  <p:cNvPr id="20628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2000"/>
                      <a:t>y</a:t>
                    </a:r>
                    <a:endParaRPr lang="en-US" sz="2400"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20593" name="Text Box 160"/>
          <p:cNvSpPr txBox="1">
            <a:spLocks noChangeArrowheads="1"/>
          </p:cNvSpPr>
          <p:nvPr/>
        </p:nvSpPr>
        <p:spPr bwMode="auto">
          <a:xfrm>
            <a:off x="0" y="685800"/>
            <a:ext cx="1579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x table</a:t>
            </a:r>
          </a:p>
        </p:txBody>
      </p:sp>
      <p:sp>
        <p:nvSpPr>
          <p:cNvPr id="20594" name="Text Box 161"/>
          <p:cNvSpPr txBox="1">
            <a:spLocks noChangeArrowheads="1"/>
          </p:cNvSpPr>
          <p:nvPr/>
        </p:nvSpPr>
        <p:spPr bwMode="auto">
          <a:xfrm>
            <a:off x="0" y="2590800"/>
            <a:ext cx="1571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y table</a:t>
            </a:r>
          </a:p>
        </p:txBody>
      </p:sp>
      <p:sp>
        <p:nvSpPr>
          <p:cNvPr id="20595" name="Text Box 162"/>
          <p:cNvSpPr txBox="1">
            <a:spLocks noChangeArrowheads="1"/>
          </p:cNvSpPr>
          <p:nvPr/>
        </p:nvSpPr>
        <p:spPr bwMode="auto">
          <a:xfrm>
            <a:off x="0" y="4343400"/>
            <a:ext cx="1566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u="sng"/>
              <a:t>node z table</a:t>
            </a:r>
          </a:p>
        </p:txBody>
      </p:sp>
      <p:sp>
        <p:nvSpPr>
          <p:cNvPr id="20596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97" name="Oval 164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98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599" name="Oval 166"/>
          <p:cNvSpPr>
            <a:spLocks noChangeArrowheads="1"/>
          </p:cNvSpPr>
          <p:nvPr/>
        </p:nvSpPr>
        <p:spPr bwMode="auto">
          <a:xfrm>
            <a:off x="32766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00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01" name="Rectangle 168"/>
          <p:cNvSpPr>
            <a:spLocks noChangeArrowheads="1"/>
          </p:cNvSpPr>
          <p:nvPr/>
        </p:nvSpPr>
        <p:spPr bwMode="auto">
          <a:xfrm>
            <a:off x="1590675" y="187325"/>
            <a:ext cx="44767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pitchFamily="18" charset="0"/>
              </a:rPr>
            </a:br>
            <a:r>
              <a:rPr lang="fr-FR">
                <a:solidFill>
                  <a:srgbClr val="000000"/>
                </a:solidFill>
                <a:cs typeface="Times New Roman" pitchFamily="18" charset="0"/>
              </a:rPr>
              <a:t>             = min{2+0 , 7+1} = 2</a:t>
            </a:r>
          </a:p>
        </p:txBody>
      </p:sp>
      <p:sp>
        <p:nvSpPr>
          <p:cNvPr id="20602" name="Line 16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20603" name="Rectangle 170"/>
          <p:cNvSpPr>
            <a:spLocks noChangeArrowheads="1"/>
          </p:cNvSpPr>
          <p:nvPr/>
        </p:nvSpPr>
        <p:spPr bwMode="auto">
          <a:xfrm>
            <a:off x="6384925" y="111125"/>
            <a:ext cx="2803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/>
            <a:r>
              <a:rPr lang="fr-FR"/>
              <a:t>= min{2+1 , 7+0} = 3</a:t>
            </a:r>
          </a:p>
        </p:txBody>
      </p:sp>
      <p:sp>
        <p:nvSpPr>
          <p:cNvPr id="20604" name="Line 17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54B9E23-0ED2-4E0E-928E-D26501542EB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</a:t>
            </a:r>
            <a:r>
              <a:rPr lang="en-US" sz="2400" smtClean="0">
                <a:solidFill>
                  <a:srgbClr val="FF0000"/>
                </a:solidFill>
              </a:rPr>
              <a:t>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/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C250D44-BB1F-4B74-ABAB-82C9DD3E74A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Distance Vector: link cost changes</a:t>
            </a:r>
            <a:endParaRPr lang="en-US" smtClean="0"/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Link cost changes: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node detects local link cost change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updates routing info, recalculates </a:t>
            </a:r>
            <a:br>
              <a:rPr lang="en-US" sz="2000"/>
            </a:br>
            <a:r>
              <a:rPr lang="en-US" sz="2000"/>
              <a:t>distance vector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if DV changes, notify neighbors </a:t>
            </a:r>
            <a:endParaRPr lang="en-US" sz="24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269875" y="3827463"/>
            <a:ext cx="1174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“good</a:t>
            </a:r>
          </a:p>
          <a:p>
            <a:r>
              <a:rPr lang="en-US" sz="2400">
                <a:solidFill>
                  <a:schemeClr val="accent2"/>
                </a:solidFill>
              </a:rPr>
              <a:t>news </a:t>
            </a:r>
          </a:p>
          <a:p>
            <a:r>
              <a:rPr lang="en-US" sz="2400">
                <a:solidFill>
                  <a:schemeClr val="accent2"/>
                </a:solidFill>
              </a:rPr>
              <a:t>travels</a:t>
            </a:r>
          </a:p>
          <a:p>
            <a:r>
              <a:rPr lang="en-US" sz="2400">
                <a:solidFill>
                  <a:schemeClr val="accent2"/>
                </a:solidFill>
              </a:rPr>
              <a:t>fast”</a:t>
            </a:r>
            <a:endParaRPr lang="en-US" sz="1600">
              <a:solidFill>
                <a:schemeClr val="accent2"/>
              </a:solidFill>
            </a:endParaRPr>
          </a:p>
        </p:txBody>
      </p:sp>
      <p:grpSp>
        <p:nvGrpSpPr>
          <p:cNvPr id="21511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21515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16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17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18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19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20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1521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22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23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524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21548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49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1525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21540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41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42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43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1544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54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21546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4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1526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7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28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1529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21532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33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34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535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1536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153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21538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153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1530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531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73129" name="Rectangle 41"/>
          <p:cNvSpPr>
            <a:spLocks noChangeArrowheads="1"/>
          </p:cNvSpPr>
          <p:nvPr/>
        </p:nvSpPr>
        <p:spPr bwMode="auto">
          <a:xfrm>
            <a:off x="2076450" y="3457575"/>
            <a:ext cx="64785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/>
              <a:t>At time </a:t>
            </a:r>
            <a:r>
              <a:rPr lang="en-US" i="1"/>
              <a:t>t</a:t>
            </a:r>
            <a:r>
              <a:rPr lang="en-US" i="1" baseline="-25000"/>
              <a:t>0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 detects the link-cost change, updates its DV,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/>
              <a:t>and informs its neighbors.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3130" name="Rectangle 42"/>
          <p:cNvSpPr>
            <a:spLocks noChangeArrowheads="1"/>
          </p:cNvSpPr>
          <p:nvPr/>
        </p:nvSpPr>
        <p:spPr bwMode="auto">
          <a:xfrm>
            <a:off x="2089150" y="4149725"/>
            <a:ext cx="71850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/>
              <a:t>At time </a:t>
            </a:r>
            <a:r>
              <a:rPr lang="en-US" i="1"/>
              <a:t>t</a:t>
            </a:r>
            <a:r>
              <a:rPr lang="en-US" i="1" baseline="-25000"/>
              <a:t>1</a:t>
            </a:r>
            <a:r>
              <a:rPr lang="en-US"/>
              <a:t>, </a:t>
            </a:r>
            <a:r>
              <a:rPr lang="en-US" i="1"/>
              <a:t>z</a:t>
            </a:r>
            <a:r>
              <a:rPr lang="en-US"/>
              <a:t> receives the update from </a:t>
            </a:r>
            <a:r>
              <a:rPr lang="en-US" i="1"/>
              <a:t>y</a:t>
            </a:r>
            <a:r>
              <a:rPr lang="en-US"/>
              <a:t> and updates its table.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/>
              <a:t>It computes a new least cost to </a:t>
            </a:r>
            <a:r>
              <a:rPr lang="en-US" i="1"/>
              <a:t>x</a:t>
            </a:r>
            <a:r>
              <a:rPr lang="en-US"/>
              <a:t>  and sends its neighbors its DV.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3131" name="Rectangle 43"/>
          <p:cNvSpPr>
            <a:spLocks noChangeArrowheads="1"/>
          </p:cNvSpPr>
          <p:nvPr/>
        </p:nvSpPr>
        <p:spPr bwMode="auto">
          <a:xfrm>
            <a:off x="2122488" y="4926013"/>
            <a:ext cx="70215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/>
              <a:t>At time </a:t>
            </a:r>
            <a:r>
              <a:rPr lang="en-US" i="1"/>
              <a:t>t</a:t>
            </a:r>
            <a:r>
              <a:rPr lang="en-US" i="1" baseline="-25000"/>
              <a:t>2</a:t>
            </a:r>
            <a:r>
              <a:rPr lang="en-US"/>
              <a:t>, </a:t>
            </a:r>
            <a:r>
              <a:rPr lang="en-US" i="1"/>
              <a:t>y</a:t>
            </a:r>
            <a:r>
              <a:rPr lang="en-US"/>
              <a:t> receives </a:t>
            </a:r>
            <a:r>
              <a:rPr lang="en-US" i="1"/>
              <a:t>z</a:t>
            </a:r>
            <a:r>
              <a:rPr lang="en-US"/>
              <a:t>’s update and updates its distance table.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y</a:t>
            </a:r>
            <a:r>
              <a:rPr lang="en-US"/>
              <a:t>’s least costs do not change and hence </a:t>
            </a:r>
            <a:r>
              <a:rPr lang="en-US" i="1"/>
              <a:t>y</a:t>
            </a:r>
            <a:r>
              <a:rPr lang="en-US"/>
              <a:t>  does </a:t>
            </a:r>
            <a:r>
              <a:rPr lang="en-US" i="1"/>
              <a:t>not</a:t>
            </a:r>
            <a:r>
              <a:rPr lang="en-US"/>
              <a:t> send any </a:t>
            </a:r>
          </a:p>
          <a:p>
            <a:pPr>
              <a:tabLst>
                <a:tab pos="228600" algn="l"/>
                <a:tab pos="457200" algn="l"/>
              </a:tabLst>
            </a:pPr>
            <a:r>
              <a:rPr lang="en-US"/>
              <a:t>message to </a:t>
            </a:r>
            <a:r>
              <a:rPr lang="en-US" i="1"/>
              <a:t>z</a:t>
            </a:r>
            <a:r>
              <a:rPr lang="en-US"/>
              <a:t>. 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129" grpId="0"/>
      <p:bldP spid="473130" grpId="0"/>
      <p:bldP spid="4731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C68F6782-928C-49A7-995F-C7BAE9D02F1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Distance Vector: link cost changes</a:t>
            </a:r>
            <a:endParaRPr lang="en-US" smtClean="0"/>
          </a:p>
        </p:txBody>
      </p:sp>
      <p:sp>
        <p:nvSpPr>
          <p:cNvPr id="22533" name="Rectangle 56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Link cost changes: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node detects local link cost change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updates distance table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if cost change in least cost path, notify neighbors</a:t>
            </a:r>
            <a:endParaRPr lang="en-US" sz="2400"/>
          </a:p>
        </p:txBody>
      </p:sp>
      <p:grpSp>
        <p:nvGrpSpPr>
          <p:cNvPr id="22534" name="Group 59"/>
          <p:cNvGrpSpPr>
            <a:grpSpLocks/>
          </p:cNvGrpSpPr>
          <p:nvPr/>
        </p:nvGrpSpPr>
        <p:grpSpPr bwMode="auto">
          <a:xfrm>
            <a:off x="5754688" y="1708150"/>
            <a:ext cx="2184400" cy="1314450"/>
            <a:chOff x="169" y="1316"/>
            <a:chExt cx="1376" cy="828"/>
          </a:xfrm>
        </p:grpSpPr>
        <p:sp>
          <p:nvSpPr>
            <p:cNvPr id="22547" name="Freeform 3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8" name="Freeform 5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9" name="Oval 6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0" name="Line 7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1" name="Line 8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2" name="Rectangle 9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2553" name="Oval 10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4" name="Freeform 11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5" name="Freeform 12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556" name="Group 13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22580" name="Rectangle 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1" name="Text Box 15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2557" name="Group 16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22572" name="Oval 17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73" name="Line 18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74" name="Line 19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75" name="Rectangle 20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2576" name="Oval 21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577" name="Group 22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22578" name="Rectangle 2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7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2558" name="Text Box 25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59" name="Text Box 26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60" name="Text Box 27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561" name="Group 28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22564" name="Oval 2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65" name="Line 3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66" name="Line 3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67" name="Rectangle 3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2568" name="Oval 3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2569" name="Group 34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22570" name="Rectangle 3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71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2562" name="Text Box 57"/>
            <p:cNvSpPr txBox="1">
              <a:spLocks noChangeArrowheads="1"/>
            </p:cNvSpPr>
            <p:nvPr/>
          </p:nvSpPr>
          <p:spPr bwMode="auto">
            <a:xfrm>
              <a:off x="383" y="1316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2563" name="Line 58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pic>
        <p:nvPicPr>
          <p:cNvPr id="22535" name="Picture 60" descr="C:\temp\dv_goo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8325" y="3567113"/>
            <a:ext cx="5559425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Line 61"/>
          <p:cNvSpPr>
            <a:spLocks noChangeShapeType="1"/>
          </p:cNvSpPr>
          <p:nvPr/>
        </p:nvSpPr>
        <p:spPr bwMode="auto">
          <a:xfrm>
            <a:off x="7419975" y="3524250"/>
            <a:ext cx="0" cy="2743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2537" name="Text Box 62"/>
          <p:cNvSpPr txBox="1">
            <a:spLocks noChangeArrowheads="1"/>
          </p:cNvSpPr>
          <p:nvPr/>
        </p:nvSpPr>
        <p:spPr bwMode="auto">
          <a:xfrm>
            <a:off x="7451725" y="3522663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algorithm</a:t>
            </a:r>
          </a:p>
          <a:p>
            <a:r>
              <a:rPr lang="en-US" sz="1600">
                <a:solidFill>
                  <a:schemeClr val="accent2"/>
                </a:solidFill>
              </a:rPr>
              <a:t>terminates</a:t>
            </a:r>
            <a:endParaRPr lang="en-US"/>
          </a:p>
        </p:txBody>
      </p:sp>
      <p:sp>
        <p:nvSpPr>
          <p:cNvPr id="22538" name="Text Box 63"/>
          <p:cNvSpPr txBox="1">
            <a:spLocks noChangeArrowheads="1"/>
          </p:cNvSpPr>
          <p:nvPr/>
        </p:nvSpPr>
        <p:spPr bwMode="auto">
          <a:xfrm>
            <a:off x="269875" y="3827463"/>
            <a:ext cx="1174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“good</a:t>
            </a:r>
          </a:p>
          <a:p>
            <a:r>
              <a:rPr lang="en-US" sz="2400">
                <a:solidFill>
                  <a:schemeClr val="accent2"/>
                </a:solidFill>
              </a:rPr>
              <a:t>news </a:t>
            </a:r>
          </a:p>
          <a:p>
            <a:r>
              <a:rPr lang="en-US" sz="2400">
                <a:solidFill>
                  <a:schemeClr val="accent2"/>
                </a:solidFill>
              </a:rPr>
              <a:t>travels</a:t>
            </a:r>
          </a:p>
          <a:p>
            <a:r>
              <a:rPr lang="en-US" sz="2400">
                <a:solidFill>
                  <a:schemeClr val="accent2"/>
                </a:solidFill>
              </a:rPr>
              <a:t>fast”</a:t>
            </a:r>
            <a:endParaRPr lang="en-US" sz="1600">
              <a:solidFill>
                <a:schemeClr val="accent2"/>
              </a:solidFill>
            </a:endParaRPr>
          </a:p>
        </p:txBody>
      </p:sp>
      <p:sp>
        <p:nvSpPr>
          <p:cNvPr id="22539" name="TextBox 45"/>
          <p:cNvSpPr txBox="1">
            <a:spLocks noChangeArrowheads="1"/>
          </p:cNvSpPr>
          <p:nvPr/>
        </p:nvSpPr>
        <p:spPr bwMode="auto">
          <a:xfrm>
            <a:off x="2008188" y="3297238"/>
            <a:ext cx="866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</a:t>
            </a:r>
          </a:p>
        </p:txBody>
      </p:sp>
      <p:sp>
        <p:nvSpPr>
          <p:cNvPr id="22540" name="TextBox 46"/>
          <p:cNvSpPr txBox="1">
            <a:spLocks noChangeArrowheads="1"/>
          </p:cNvSpPr>
          <p:nvPr/>
        </p:nvSpPr>
        <p:spPr bwMode="auto">
          <a:xfrm>
            <a:off x="3200400" y="3325813"/>
            <a:ext cx="1412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2541" name="TextBox 47"/>
          <p:cNvSpPr txBox="1">
            <a:spLocks noChangeArrowheads="1"/>
          </p:cNvSpPr>
          <p:nvPr/>
        </p:nvSpPr>
        <p:spPr bwMode="auto">
          <a:xfrm>
            <a:off x="4710113" y="3311525"/>
            <a:ext cx="12747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2542" name="TextBox 48"/>
          <p:cNvSpPr txBox="1">
            <a:spLocks noChangeArrowheads="1"/>
          </p:cNvSpPr>
          <p:nvPr/>
        </p:nvSpPr>
        <p:spPr bwMode="auto">
          <a:xfrm>
            <a:off x="6165850" y="3352800"/>
            <a:ext cx="130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 via</a:t>
            </a:r>
          </a:p>
        </p:txBody>
      </p:sp>
      <p:sp>
        <p:nvSpPr>
          <p:cNvPr id="22543" name="TextBox 49"/>
          <p:cNvSpPr txBox="1">
            <a:spLocks noChangeArrowheads="1"/>
          </p:cNvSpPr>
          <p:nvPr/>
        </p:nvSpPr>
        <p:spPr bwMode="auto">
          <a:xfrm>
            <a:off x="6081713" y="4489450"/>
            <a:ext cx="1330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x, via</a:t>
            </a:r>
          </a:p>
        </p:txBody>
      </p:sp>
      <p:sp>
        <p:nvSpPr>
          <p:cNvPr id="22544" name="TextBox 50"/>
          <p:cNvSpPr txBox="1">
            <a:spLocks noChangeArrowheads="1"/>
          </p:cNvSpPr>
          <p:nvPr/>
        </p:nvSpPr>
        <p:spPr bwMode="auto">
          <a:xfrm>
            <a:off x="4835525" y="4530725"/>
            <a:ext cx="1343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x, via</a:t>
            </a:r>
          </a:p>
        </p:txBody>
      </p:sp>
      <p:sp>
        <p:nvSpPr>
          <p:cNvPr id="22545" name="TextBox 51"/>
          <p:cNvSpPr txBox="1">
            <a:spLocks noChangeArrowheads="1"/>
          </p:cNvSpPr>
          <p:nvPr/>
        </p:nvSpPr>
        <p:spPr bwMode="auto">
          <a:xfrm>
            <a:off x="3352800" y="4530725"/>
            <a:ext cx="1385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 , via</a:t>
            </a:r>
          </a:p>
        </p:txBody>
      </p:sp>
      <p:sp>
        <p:nvSpPr>
          <p:cNvPr id="22546" name="TextBox 52"/>
          <p:cNvSpPr txBox="1">
            <a:spLocks noChangeArrowheads="1"/>
          </p:cNvSpPr>
          <p:nvPr/>
        </p:nvSpPr>
        <p:spPr bwMode="auto">
          <a:xfrm>
            <a:off x="1635125" y="4446588"/>
            <a:ext cx="1316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4a-</a:t>
            </a:r>
            <a:fld id="{BFCAD854-0BA3-4023-9F39-BD0D9955A5B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Distance Vector: link cost changes</a:t>
            </a:r>
            <a:endParaRPr lang="en-US" smtClean="0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539750" y="1136650"/>
            <a:ext cx="42322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Link cost changes: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good news travels fast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bad news travels slow (watch: loops!) - “count to infinity” problem!</a:t>
            </a:r>
          </a:p>
        </p:txBody>
      </p:sp>
      <p:grpSp>
        <p:nvGrpSpPr>
          <p:cNvPr id="23558" name="Group 4"/>
          <p:cNvGrpSpPr>
            <a:grpSpLocks/>
          </p:cNvGrpSpPr>
          <p:nvPr/>
        </p:nvGrpSpPr>
        <p:grpSpPr bwMode="auto">
          <a:xfrm>
            <a:off x="5754688" y="1708150"/>
            <a:ext cx="2184400" cy="1314450"/>
            <a:chOff x="169" y="1316"/>
            <a:chExt cx="1376" cy="828"/>
          </a:xfrm>
        </p:grpSpPr>
        <p:sp>
          <p:nvSpPr>
            <p:cNvPr id="23571" name="Freeform 5"/>
            <p:cNvSpPr>
              <a:spLocks/>
            </p:cNvSpPr>
            <p:nvPr/>
          </p:nvSpPr>
          <p:spPr bwMode="auto">
            <a:xfrm>
              <a:off x="169" y="138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2" name="Freeform 6"/>
            <p:cNvSpPr>
              <a:spLocks/>
            </p:cNvSpPr>
            <p:nvPr/>
          </p:nvSpPr>
          <p:spPr bwMode="auto">
            <a:xfrm>
              <a:off x="528" y="164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3" name="Oval 7"/>
            <p:cNvSpPr>
              <a:spLocks noChangeArrowheads="1"/>
            </p:cNvSpPr>
            <p:nvPr/>
          </p:nvSpPr>
          <p:spPr bwMode="auto">
            <a:xfrm>
              <a:off x="268" y="188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4" name="Line 8"/>
            <p:cNvSpPr>
              <a:spLocks noChangeShapeType="1"/>
            </p:cNvSpPr>
            <p:nvPr/>
          </p:nvSpPr>
          <p:spPr bwMode="auto">
            <a:xfrm>
              <a:off x="268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5" name="Line 9"/>
            <p:cNvSpPr>
              <a:spLocks noChangeShapeType="1"/>
            </p:cNvSpPr>
            <p:nvPr/>
          </p:nvSpPr>
          <p:spPr bwMode="auto">
            <a:xfrm>
              <a:off x="581" y="187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6" name="Rectangle 10"/>
            <p:cNvSpPr>
              <a:spLocks noChangeArrowheads="1"/>
            </p:cNvSpPr>
            <p:nvPr/>
          </p:nvSpPr>
          <p:spPr bwMode="auto">
            <a:xfrm>
              <a:off x="268" y="187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3577" name="Oval 11"/>
            <p:cNvSpPr>
              <a:spLocks noChangeArrowheads="1"/>
            </p:cNvSpPr>
            <p:nvPr/>
          </p:nvSpPr>
          <p:spPr bwMode="auto">
            <a:xfrm>
              <a:off x="265" y="181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8" name="Freeform 12"/>
            <p:cNvSpPr>
              <a:spLocks/>
            </p:cNvSpPr>
            <p:nvPr/>
          </p:nvSpPr>
          <p:spPr bwMode="auto">
            <a:xfrm>
              <a:off x="933" y="164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579" name="Freeform 13"/>
            <p:cNvSpPr>
              <a:spLocks/>
            </p:cNvSpPr>
            <p:nvPr/>
          </p:nvSpPr>
          <p:spPr bwMode="auto">
            <a:xfrm>
              <a:off x="585" y="190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3580" name="Group 14"/>
            <p:cNvGrpSpPr>
              <a:grpSpLocks/>
            </p:cNvGrpSpPr>
            <p:nvPr/>
          </p:nvGrpSpPr>
          <p:grpSpPr bwMode="auto">
            <a:xfrm>
              <a:off x="303" y="1766"/>
              <a:ext cx="232" cy="250"/>
              <a:chOff x="2940" y="2429"/>
              <a:chExt cx="235" cy="250"/>
            </a:xfrm>
          </p:grpSpPr>
          <p:sp>
            <p:nvSpPr>
              <p:cNvPr id="23604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605" name="Text Box 16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3581" name="Group 17"/>
            <p:cNvGrpSpPr>
              <a:grpSpLocks/>
            </p:cNvGrpSpPr>
            <p:nvPr/>
          </p:nvGrpSpPr>
          <p:grpSpPr bwMode="auto">
            <a:xfrm>
              <a:off x="1110" y="1778"/>
              <a:ext cx="316" cy="250"/>
              <a:chOff x="1740" y="2306"/>
              <a:chExt cx="316" cy="250"/>
            </a:xfrm>
          </p:grpSpPr>
          <p:sp>
            <p:nvSpPr>
              <p:cNvPr id="23596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597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598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599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3600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3601" name="Group 23"/>
              <p:cNvGrpSpPr>
                <a:grpSpLocks/>
              </p:cNvGrpSpPr>
              <p:nvPr/>
            </p:nvGrpSpPr>
            <p:grpSpPr bwMode="auto">
              <a:xfrm>
                <a:off x="1788" y="2306"/>
                <a:ext cx="227" cy="250"/>
                <a:chOff x="2943" y="2429"/>
                <a:chExt cx="230" cy="250"/>
              </a:xfrm>
            </p:grpSpPr>
            <p:sp>
              <p:nvSpPr>
                <p:cNvPr id="23602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360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43" y="2429"/>
                  <a:ext cx="23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3582" name="Text Box 26"/>
            <p:cNvSpPr txBox="1">
              <a:spLocks noChangeArrowheads="1"/>
            </p:cNvSpPr>
            <p:nvPr/>
          </p:nvSpPr>
          <p:spPr bwMode="auto">
            <a:xfrm>
              <a:off x="1013" y="156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83" name="Text Box 27"/>
            <p:cNvSpPr txBox="1">
              <a:spLocks noChangeArrowheads="1"/>
            </p:cNvSpPr>
            <p:nvPr/>
          </p:nvSpPr>
          <p:spPr bwMode="auto">
            <a:xfrm>
              <a:off x="474" y="156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84" name="Text Box 28"/>
            <p:cNvSpPr txBox="1">
              <a:spLocks noChangeArrowheads="1"/>
            </p:cNvSpPr>
            <p:nvPr/>
          </p:nvSpPr>
          <p:spPr bwMode="auto">
            <a:xfrm>
              <a:off x="715" y="189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3585" name="Group 29"/>
            <p:cNvGrpSpPr>
              <a:grpSpLocks/>
            </p:cNvGrpSpPr>
            <p:nvPr/>
          </p:nvGrpSpPr>
          <p:grpSpPr bwMode="auto">
            <a:xfrm>
              <a:off x="690" y="1454"/>
              <a:ext cx="316" cy="250"/>
              <a:chOff x="1740" y="2306"/>
              <a:chExt cx="316" cy="250"/>
            </a:xfrm>
          </p:grpSpPr>
          <p:sp>
            <p:nvSpPr>
              <p:cNvPr id="23588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589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590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3591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23592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3593" name="Group 35"/>
              <p:cNvGrpSpPr>
                <a:grpSpLocks/>
              </p:cNvGrpSpPr>
              <p:nvPr/>
            </p:nvGrpSpPr>
            <p:grpSpPr bwMode="auto">
              <a:xfrm>
                <a:off x="1792" y="2306"/>
                <a:ext cx="218" cy="250"/>
                <a:chOff x="2947" y="2429"/>
                <a:chExt cx="221" cy="250"/>
              </a:xfrm>
            </p:grpSpPr>
            <p:sp>
              <p:nvSpPr>
                <p:cNvPr id="23594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359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47" y="2429"/>
                  <a:ext cx="221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3586" name="Text Box 38"/>
            <p:cNvSpPr txBox="1">
              <a:spLocks noChangeArrowheads="1"/>
            </p:cNvSpPr>
            <p:nvPr/>
          </p:nvSpPr>
          <p:spPr bwMode="auto">
            <a:xfrm>
              <a:off x="328" y="131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60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3587" name="Line 39"/>
            <p:cNvSpPr>
              <a:spLocks noChangeShapeType="1"/>
            </p:cNvSpPr>
            <p:nvPr/>
          </p:nvSpPr>
          <p:spPr bwMode="auto">
            <a:xfrm flipH="1" flipV="1">
              <a:off x="492" y="151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pic>
        <p:nvPicPr>
          <p:cNvPr id="23559" name="Picture 44" descr="C:\temp\dv_b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3254375"/>
            <a:ext cx="729297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Text Box 42"/>
          <p:cNvSpPr txBox="1">
            <a:spLocks noChangeArrowheads="1"/>
          </p:cNvSpPr>
          <p:nvPr/>
        </p:nvSpPr>
        <p:spPr bwMode="auto">
          <a:xfrm>
            <a:off x="7527925" y="3436938"/>
            <a:ext cx="10842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>
                <a:solidFill>
                  <a:schemeClr val="accent2"/>
                </a:solidFill>
              </a:rPr>
              <a:t>algorithm</a:t>
            </a:r>
          </a:p>
          <a:p>
            <a:pPr algn="r"/>
            <a:r>
              <a:rPr lang="en-US" sz="1600">
                <a:solidFill>
                  <a:schemeClr val="accent2"/>
                </a:solidFill>
              </a:rPr>
              <a:t>continues</a:t>
            </a:r>
          </a:p>
          <a:p>
            <a:pPr algn="r"/>
            <a:r>
              <a:rPr lang="en-US" sz="1600">
                <a:solidFill>
                  <a:schemeClr val="accent2"/>
                </a:solidFill>
              </a:rPr>
              <a:t>on!</a:t>
            </a:r>
            <a:endParaRPr lang="en-US"/>
          </a:p>
        </p:txBody>
      </p:sp>
      <p:sp>
        <p:nvSpPr>
          <p:cNvPr id="23561" name="TextBox 43"/>
          <p:cNvSpPr txBox="1">
            <a:spLocks noChangeArrowheads="1"/>
          </p:cNvSpPr>
          <p:nvPr/>
        </p:nvSpPr>
        <p:spPr bwMode="auto">
          <a:xfrm>
            <a:off x="387350" y="2992438"/>
            <a:ext cx="141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3562" name="TextBox 44"/>
          <p:cNvSpPr txBox="1">
            <a:spLocks noChangeArrowheads="1"/>
          </p:cNvSpPr>
          <p:nvPr/>
        </p:nvSpPr>
        <p:spPr bwMode="auto">
          <a:xfrm>
            <a:off x="1884363" y="3033713"/>
            <a:ext cx="141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3563" name="TextBox 45"/>
          <p:cNvSpPr txBox="1">
            <a:spLocks noChangeArrowheads="1"/>
          </p:cNvSpPr>
          <p:nvPr/>
        </p:nvSpPr>
        <p:spPr bwMode="auto">
          <a:xfrm>
            <a:off x="3435350" y="3074988"/>
            <a:ext cx="1414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3564" name="TextBox 46"/>
          <p:cNvSpPr txBox="1">
            <a:spLocks noChangeArrowheads="1"/>
          </p:cNvSpPr>
          <p:nvPr/>
        </p:nvSpPr>
        <p:spPr bwMode="auto">
          <a:xfrm>
            <a:off x="4876800" y="3074988"/>
            <a:ext cx="141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3565" name="TextBox 47"/>
          <p:cNvSpPr txBox="1">
            <a:spLocks noChangeArrowheads="1"/>
          </p:cNvSpPr>
          <p:nvPr/>
        </p:nvSpPr>
        <p:spPr bwMode="auto">
          <a:xfrm>
            <a:off x="6289675" y="3048000"/>
            <a:ext cx="141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Y to x, via</a:t>
            </a:r>
          </a:p>
        </p:txBody>
      </p:sp>
      <p:sp>
        <p:nvSpPr>
          <p:cNvPr id="23566" name="TextBox 48"/>
          <p:cNvSpPr txBox="1">
            <a:spLocks noChangeArrowheads="1"/>
          </p:cNvSpPr>
          <p:nvPr/>
        </p:nvSpPr>
        <p:spPr bwMode="auto">
          <a:xfrm>
            <a:off x="387350" y="4294188"/>
            <a:ext cx="138588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 , via</a:t>
            </a:r>
          </a:p>
        </p:txBody>
      </p:sp>
      <p:sp>
        <p:nvSpPr>
          <p:cNvPr id="23567" name="TextBox 49"/>
          <p:cNvSpPr txBox="1">
            <a:spLocks noChangeArrowheads="1"/>
          </p:cNvSpPr>
          <p:nvPr/>
        </p:nvSpPr>
        <p:spPr bwMode="auto">
          <a:xfrm>
            <a:off x="3587750" y="4433888"/>
            <a:ext cx="1385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 , via</a:t>
            </a:r>
          </a:p>
        </p:txBody>
      </p:sp>
      <p:sp>
        <p:nvSpPr>
          <p:cNvPr id="23568" name="TextBox 50"/>
          <p:cNvSpPr txBox="1">
            <a:spLocks noChangeArrowheads="1"/>
          </p:cNvSpPr>
          <p:nvPr/>
        </p:nvSpPr>
        <p:spPr bwMode="auto">
          <a:xfrm>
            <a:off x="2106613" y="4419600"/>
            <a:ext cx="1384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 , via</a:t>
            </a:r>
          </a:p>
        </p:txBody>
      </p:sp>
      <p:sp>
        <p:nvSpPr>
          <p:cNvPr id="23569" name="TextBox 51"/>
          <p:cNvSpPr txBox="1">
            <a:spLocks noChangeArrowheads="1"/>
          </p:cNvSpPr>
          <p:nvPr/>
        </p:nvSpPr>
        <p:spPr bwMode="auto">
          <a:xfrm>
            <a:off x="5043488" y="4433888"/>
            <a:ext cx="1384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 , via</a:t>
            </a:r>
          </a:p>
        </p:txBody>
      </p:sp>
      <p:sp>
        <p:nvSpPr>
          <p:cNvPr id="23570" name="TextBox 52"/>
          <p:cNvSpPr txBox="1">
            <a:spLocks noChangeArrowheads="1"/>
          </p:cNvSpPr>
          <p:nvPr/>
        </p:nvSpPr>
        <p:spPr bwMode="auto">
          <a:xfrm>
            <a:off x="6470650" y="4433888"/>
            <a:ext cx="1384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/>
              <a:t>z to x , via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487FE5F-66A3-4A79-BE5E-1AED116777A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Distance Vector:count to infinity problem: way out?</a:t>
            </a:r>
            <a:endParaRPr lang="en-US" smtClean="0"/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962025" y="1346200"/>
            <a:ext cx="3810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Poisoned reverse:</a:t>
            </a:r>
            <a:r>
              <a:rPr lang="en-US" sz="2000" dirty="0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dirty="0"/>
              <a:t>If Z routes through Y to get to X :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dirty="0"/>
              <a:t>Z tells Y its (Z’s) distance to X is infinite (so Y won’t route to X via Z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25606" name="Group 4"/>
          <p:cNvGrpSpPr>
            <a:grpSpLocks/>
          </p:cNvGrpSpPr>
          <p:nvPr/>
        </p:nvGrpSpPr>
        <p:grpSpPr bwMode="auto">
          <a:xfrm>
            <a:off x="5389563" y="1600200"/>
            <a:ext cx="2184400" cy="1314450"/>
            <a:chOff x="3805" y="938"/>
            <a:chExt cx="1376" cy="828"/>
          </a:xfrm>
        </p:grpSpPr>
        <p:sp>
          <p:nvSpPr>
            <p:cNvPr id="25607" name="Freeform 5"/>
            <p:cNvSpPr>
              <a:spLocks/>
            </p:cNvSpPr>
            <p:nvPr/>
          </p:nvSpPr>
          <p:spPr bwMode="auto">
            <a:xfrm>
              <a:off x="3805" y="1002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08" name="Freeform 6"/>
            <p:cNvSpPr>
              <a:spLocks/>
            </p:cNvSpPr>
            <p:nvPr/>
          </p:nvSpPr>
          <p:spPr bwMode="auto">
            <a:xfrm>
              <a:off x="4164" y="1266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09" name="Oval 7"/>
            <p:cNvSpPr>
              <a:spLocks noChangeArrowheads="1"/>
            </p:cNvSpPr>
            <p:nvPr/>
          </p:nvSpPr>
          <p:spPr bwMode="auto">
            <a:xfrm>
              <a:off x="3904" y="15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0" name="Line 8"/>
            <p:cNvSpPr>
              <a:spLocks noChangeShapeType="1"/>
            </p:cNvSpPr>
            <p:nvPr/>
          </p:nvSpPr>
          <p:spPr bwMode="auto">
            <a:xfrm>
              <a:off x="3904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1" name="Line 9"/>
            <p:cNvSpPr>
              <a:spLocks noChangeShapeType="1"/>
            </p:cNvSpPr>
            <p:nvPr/>
          </p:nvSpPr>
          <p:spPr bwMode="auto">
            <a:xfrm>
              <a:off x="4217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2" name="Rectangle 10"/>
            <p:cNvSpPr>
              <a:spLocks noChangeArrowheads="1"/>
            </p:cNvSpPr>
            <p:nvPr/>
          </p:nvSpPr>
          <p:spPr bwMode="auto">
            <a:xfrm>
              <a:off x="3904" y="14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5613" name="Oval 11"/>
            <p:cNvSpPr>
              <a:spLocks noChangeArrowheads="1"/>
            </p:cNvSpPr>
            <p:nvPr/>
          </p:nvSpPr>
          <p:spPr bwMode="auto">
            <a:xfrm>
              <a:off x="3901" y="14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4" name="Freeform 12"/>
            <p:cNvSpPr>
              <a:spLocks/>
            </p:cNvSpPr>
            <p:nvPr/>
          </p:nvSpPr>
          <p:spPr bwMode="auto">
            <a:xfrm>
              <a:off x="4569" y="1266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15" name="Freeform 13"/>
            <p:cNvSpPr>
              <a:spLocks/>
            </p:cNvSpPr>
            <p:nvPr/>
          </p:nvSpPr>
          <p:spPr bwMode="auto">
            <a:xfrm>
              <a:off x="4221" y="1530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5616" name="Group 14"/>
            <p:cNvGrpSpPr>
              <a:grpSpLocks/>
            </p:cNvGrpSpPr>
            <p:nvPr/>
          </p:nvGrpSpPr>
          <p:grpSpPr bwMode="auto">
            <a:xfrm>
              <a:off x="3950" y="1388"/>
              <a:ext cx="210" cy="250"/>
              <a:chOff x="2951" y="2429"/>
              <a:chExt cx="213" cy="250"/>
            </a:xfrm>
          </p:grpSpPr>
          <p:sp>
            <p:nvSpPr>
              <p:cNvPr id="25640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41" name="Text Box 16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x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5617" name="Group 17"/>
            <p:cNvGrpSpPr>
              <a:grpSpLocks/>
            </p:cNvGrpSpPr>
            <p:nvPr/>
          </p:nvGrpSpPr>
          <p:grpSpPr bwMode="auto">
            <a:xfrm>
              <a:off x="4746" y="1400"/>
              <a:ext cx="316" cy="250"/>
              <a:chOff x="1740" y="2306"/>
              <a:chExt cx="316" cy="250"/>
            </a:xfrm>
          </p:grpSpPr>
          <p:sp>
            <p:nvSpPr>
              <p:cNvPr id="25632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33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34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35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5636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5637" name="Group 23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25638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563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z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5618" name="Text Box 26"/>
            <p:cNvSpPr txBox="1">
              <a:spLocks noChangeArrowheads="1"/>
            </p:cNvSpPr>
            <p:nvPr/>
          </p:nvSpPr>
          <p:spPr bwMode="auto">
            <a:xfrm>
              <a:off x="4649" y="1190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19" name="Text Box 27"/>
            <p:cNvSpPr txBox="1">
              <a:spLocks noChangeArrowheads="1"/>
            </p:cNvSpPr>
            <p:nvPr/>
          </p:nvSpPr>
          <p:spPr bwMode="auto">
            <a:xfrm>
              <a:off x="4110" y="118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20" name="Text Box 28"/>
            <p:cNvSpPr txBox="1">
              <a:spLocks noChangeArrowheads="1"/>
            </p:cNvSpPr>
            <p:nvPr/>
          </p:nvSpPr>
          <p:spPr bwMode="auto">
            <a:xfrm>
              <a:off x="4351" y="1520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50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5621" name="Group 29"/>
            <p:cNvGrpSpPr>
              <a:grpSpLocks/>
            </p:cNvGrpSpPr>
            <p:nvPr/>
          </p:nvGrpSpPr>
          <p:grpSpPr bwMode="auto">
            <a:xfrm>
              <a:off x="4326" y="1076"/>
              <a:ext cx="316" cy="250"/>
              <a:chOff x="1740" y="2306"/>
              <a:chExt cx="316" cy="250"/>
            </a:xfrm>
          </p:grpSpPr>
          <p:sp>
            <p:nvSpPr>
              <p:cNvPr id="25624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25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26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27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5628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5629" name="Group 35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25630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563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y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5622" name="Text Box 38"/>
            <p:cNvSpPr txBox="1">
              <a:spLocks noChangeArrowheads="1"/>
            </p:cNvSpPr>
            <p:nvPr/>
          </p:nvSpPr>
          <p:spPr bwMode="auto">
            <a:xfrm>
              <a:off x="3964" y="938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</a:rPr>
                <a:t>60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23" name="Line 39"/>
            <p:cNvSpPr>
              <a:spLocks noChangeShapeType="1"/>
            </p:cNvSpPr>
            <p:nvPr/>
          </p:nvSpPr>
          <p:spPr bwMode="auto">
            <a:xfrm flipH="1" flipV="1">
              <a:off x="4128" y="1134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048A5D0-7E5C-4581-A3A2-E58EA14CE22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Comparison of LS and DV algorithms</a:t>
            </a:r>
            <a:endParaRPr lang="en-US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Message complexity</a:t>
            </a:r>
            <a:endParaRPr lang="en-US" sz="2400" smtClean="0"/>
          </a:p>
          <a:p>
            <a:r>
              <a:rPr lang="en-US" sz="2000" u="sng" smtClean="0">
                <a:solidFill>
                  <a:srgbClr val="FF0000"/>
                </a:solidFill>
              </a:rPr>
              <a:t>LS:</a:t>
            </a:r>
            <a:r>
              <a:rPr lang="en-US" sz="2000" smtClean="0"/>
              <a:t> with n nodes, E links, O(nE) msgs sent  </a:t>
            </a:r>
          </a:p>
          <a:p>
            <a:r>
              <a:rPr lang="en-US" sz="2000" u="sng" smtClean="0">
                <a:solidFill>
                  <a:srgbClr val="FF0000"/>
                </a:solidFill>
              </a:rPr>
              <a:t>DV: </a:t>
            </a:r>
            <a:r>
              <a:rPr lang="en-US" sz="2000" smtClean="0"/>
              <a:t>exchange between neighbors only</a:t>
            </a:r>
          </a:p>
          <a:p>
            <a:pPr lvl="1"/>
            <a:endParaRPr lang="en-US" sz="1800" smtClean="0"/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Speed of Convergence</a:t>
            </a:r>
            <a:endParaRPr lang="en-US" sz="2400" smtClean="0"/>
          </a:p>
          <a:p>
            <a:r>
              <a:rPr lang="en-US" sz="2000" u="sng" smtClean="0">
                <a:solidFill>
                  <a:srgbClr val="FF0000"/>
                </a:solidFill>
              </a:rPr>
              <a:t>LS:</a:t>
            </a:r>
            <a:r>
              <a:rPr lang="en-US" sz="2000" smtClean="0"/>
              <a:t> O(n</a:t>
            </a:r>
            <a:r>
              <a:rPr lang="en-US" sz="2000" b="1" baseline="30000" smtClean="0"/>
              <a:t>2</a:t>
            </a:r>
            <a:r>
              <a:rPr lang="en-US" sz="2000" smtClean="0"/>
              <a:t>) algorithm</a:t>
            </a:r>
          </a:p>
          <a:p>
            <a:pPr lvl="1"/>
            <a:r>
              <a:rPr lang="en-US" sz="2000" smtClean="0"/>
              <a:t>may have oscillations</a:t>
            </a:r>
            <a:endParaRPr lang="en-US" sz="1800" smtClean="0"/>
          </a:p>
          <a:p>
            <a:r>
              <a:rPr lang="en-US" sz="2000" u="sng" smtClean="0">
                <a:solidFill>
                  <a:srgbClr val="FF0000"/>
                </a:solidFill>
              </a:rPr>
              <a:t>DV</a:t>
            </a:r>
            <a:r>
              <a:rPr lang="en-US" sz="2000" smtClean="0"/>
              <a:t>: convergence time varies</a:t>
            </a:r>
          </a:p>
          <a:p>
            <a:pPr lvl="1"/>
            <a:r>
              <a:rPr lang="en-US" sz="2000" smtClean="0"/>
              <a:t>may be routing loops</a:t>
            </a:r>
          </a:p>
          <a:p>
            <a:pPr lvl="1"/>
            <a:r>
              <a:rPr lang="en-US" sz="2000" smtClean="0"/>
              <a:t>count-to-infinity problem</a:t>
            </a:r>
            <a:endParaRPr lang="en-US" sz="1800" smtClean="0"/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295400"/>
            <a:ext cx="40100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Robustness:</a:t>
            </a:r>
            <a:r>
              <a:rPr lang="en-US" sz="2400" dirty="0" smtClean="0"/>
              <a:t> what happens if router malfunctions?</a:t>
            </a:r>
          </a:p>
          <a:p>
            <a:pPr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LS: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node can advertise incorrect </a:t>
            </a:r>
            <a:r>
              <a:rPr lang="en-US" sz="2000" i="1" dirty="0" smtClean="0">
                <a:solidFill>
                  <a:schemeClr val="accent2"/>
                </a:solidFill>
              </a:rPr>
              <a:t>link</a:t>
            </a:r>
            <a:r>
              <a:rPr lang="en-US" sz="2000" dirty="0" smtClean="0"/>
              <a:t> cost</a:t>
            </a:r>
          </a:p>
          <a:p>
            <a:pPr lvl="1"/>
            <a:r>
              <a:rPr lang="en-US" sz="2000" dirty="0" smtClean="0"/>
              <a:t>each node computes only its </a:t>
            </a:r>
            <a:r>
              <a:rPr lang="en-US" sz="2000" i="1" dirty="0" smtClean="0"/>
              <a:t>own</a:t>
            </a:r>
            <a:r>
              <a:rPr lang="en-US" sz="2000" dirty="0" smtClean="0"/>
              <a:t> table</a:t>
            </a:r>
          </a:p>
          <a:p>
            <a:pPr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DV:</a:t>
            </a:r>
            <a:endParaRPr lang="en-US" sz="2400" dirty="0" smtClean="0"/>
          </a:p>
          <a:p>
            <a:pPr lvl="1"/>
            <a:r>
              <a:rPr lang="en-US" sz="2000" dirty="0" smtClean="0"/>
              <a:t>DV node can advertise incorrect </a:t>
            </a:r>
            <a:r>
              <a:rPr lang="en-US" sz="2000" i="1" dirty="0" smtClean="0">
                <a:solidFill>
                  <a:schemeClr val="accent2"/>
                </a:solidFill>
              </a:rPr>
              <a:t>path</a:t>
            </a:r>
            <a:r>
              <a:rPr lang="en-US" sz="2000" dirty="0" smtClean="0"/>
              <a:t> cost</a:t>
            </a:r>
          </a:p>
          <a:p>
            <a:pPr lvl="1"/>
            <a:r>
              <a:rPr lang="en-US" sz="2000" dirty="0" smtClean="0"/>
              <a:t>each node’s table used by others </a:t>
            </a:r>
          </a:p>
          <a:p>
            <a:pPr lvl="2"/>
            <a:r>
              <a:rPr lang="en-US" sz="1800" dirty="0" smtClean="0"/>
              <a:t>error </a:t>
            </a:r>
            <a:r>
              <a:rPr lang="en-US" sz="1800" dirty="0" smtClean="0"/>
              <a:t>propagates thru </a:t>
            </a:r>
            <a:r>
              <a:rPr lang="en-US" sz="1800" dirty="0" smtClean="0"/>
              <a:t>network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FC2752F-9854-40FD-90CB-61114B508A3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</a:t>
            </a:r>
            <a:r>
              <a:rPr lang="en-US" sz="2400" smtClean="0">
                <a:solidFill>
                  <a:srgbClr val="FF0000"/>
                </a:solidFill>
              </a:rPr>
              <a:t>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Hierarchical routing</a:t>
            </a:r>
          </a:p>
          <a:p>
            <a:r>
              <a:rPr lang="en-US" sz="2400" smtClean="0"/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C3D1F04-FC0D-4573-9D01-583F49C0B18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Hierarchical Routing</a:t>
            </a:r>
            <a:endParaRPr lang="en-US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3467100"/>
            <a:ext cx="3810000" cy="22669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scale:</a:t>
            </a:r>
            <a:r>
              <a:rPr lang="en-US" sz="2400" smtClean="0"/>
              <a:t> with 200 million destinations:</a:t>
            </a:r>
          </a:p>
          <a:p>
            <a:r>
              <a:rPr lang="en-US" sz="2000" smtClean="0"/>
              <a:t>can’t store all dest’s in routing tables!</a:t>
            </a:r>
          </a:p>
          <a:p>
            <a:r>
              <a:rPr lang="en-US" sz="2000" smtClean="0"/>
              <a:t>routing table exchange would swamp links!</a:t>
            </a:r>
            <a:r>
              <a:rPr lang="en-US" sz="2400" smtClean="0"/>
              <a:t> </a:t>
            </a:r>
          </a:p>
          <a:p>
            <a:endParaRPr lang="en-US" sz="2400" smtClean="0"/>
          </a:p>
          <a:p>
            <a:endParaRPr lang="en-US" sz="2400" smtClean="0"/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48175" y="3467100"/>
            <a:ext cx="4019550" cy="251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administrative autonomy</a:t>
            </a:r>
            <a:endParaRPr lang="en-US" sz="2400" smtClean="0"/>
          </a:p>
          <a:p>
            <a:r>
              <a:rPr lang="en-US" sz="2000" smtClean="0"/>
              <a:t>internet = network of networks</a:t>
            </a:r>
          </a:p>
          <a:p>
            <a:r>
              <a:rPr lang="en-US" sz="2000" smtClean="0"/>
              <a:t>each network admin may want to control routing in its own network</a:t>
            </a: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2028825" y="1419225"/>
            <a:ext cx="65436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400"/>
              <a:t>Recall: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all routers identical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network “flat”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i="1"/>
              <a:t>… not</a:t>
            </a:r>
            <a:r>
              <a:rPr lang="en-US" sz="2400"/>
              <a:t> true in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F41E3B6-476A-4D7F-8FFF-E31C70706592}" type="slidenum">
              <a:rPr lang="en-US" smtClean="0"/>
              <a:pPr/>
              <a:t>27</a:t>
            </a:fld>
            <a:endParaRPr lang="en-US" smtClean="0"/>
          </a:p>
        </p:txBody>
      </p:sp>
      <p:grpSp>
        <p:nvGrpSpPr>
          <p:cNvPr id="29700" name="Group 123"/>
          <p:cNvGrpSpPr>
            <a:grpSpLocks/>
          </p:cNvGrpSpPr>
          <p:nvPr/>
        </p:nvGrpSpPr>
        <p:grpSpPr bwMode="auto">
          <a:xfrm>
            <a:off x="271463" y="1343025"/>
            <a:ext cx="6178550" cy="4376738"/>
            <a:chOff x="0" y="878"/>
            <a:chExt cx="4232" cy="2968"/>
          </a:xfrm>
        </p:grpSpPr>
        <p:sp>
          <p:nvSpPr>
            <p:cNvPr id="29705" name="Freeform 2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78 w 1162"/>
                <a:gd name="T1" fmla="*/ 306 h 543"/>
                <a:gd name="T2" fmla="*/ 510 w 1162"/>
                <a:gd name="T3" fmla="*/ 26 h 543"/>
                <a:gd name="T4" fmla="*/ 1303 w 1162"/>
                <a:gd name="T5" fmla="*/ 149 h 543"/>
                <a:gd name="T6" fmla="*/ 1586 w 1162"/>
                <a:gd name="T7" fmla="*/ 451 h 543"/>
                <a:gd name="T8" fmla="*/ 1453 w 1162"/>
                <a:gd name="T9" fmla="*/ 851 h 543"/>
                <a:gd name="T10" fmla="*/ 812 w 1162"/>
                <a:gd name="T11" fmla="*/ 1021 h 543"/>
                <a:gd name="T12" fmla="*/ 122 w 1162"/>
                <a:gd name="T13" fmla="*/ 829 h 543"/>
                <a:gd name="T14" fmla="*/ 78 w 1162"/>
                <a:gd name="T15" fmla="*/ 306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6" name="Freeform 3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92 w 1198"/>
                <a:gd name="T1" fmla="*/ 408 h 451"/>
                <a:gd name="T2" fmla="*/ 189 w 1198"/>
                <a:gd name="T3" fmla="*/ 200 h 451"/>
                <a:gd name="T4" fmla="*/ 469 w 1198"/>
                <a:gd name="T5" fmla="*/ 110 h 451"/>
                <a:gd name="T6" fmla="*/ 1035 w 1198"/>
                <a:gd name="T7" fmla="*/ 56 h 451"/>
                <a:gd name="T8" fmla="*/ 1237 w 1198"/>
                <a:gd name="T9" fmla="*/ 444 h 451"/>
                <a:gd name="T10" fmla="*/ 931 w 1198"/>
                <a:gd name="T11" fmla="*/ 930 h 451"/>
                <a:gd name="T12" fmla="*/ 322 w 1198"/>
                <a:gd name="T13" fmla="*/ 957 h 451"/>
                <a:gd name="T14" fmla="*/ 38 w 1198"/>
                <a:gd name="T15" fmla="*/ 759 h 451"/>
                <a:gd name="T16" fmla="*/ 92 w 1198"/>
                <a:gd name="T17" fmla="*/ 408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7" name="Freeform 4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197 w 1583"/>
                <a:gd name="T1" fmla="*/ 260 h 682"/>
                <a:gd name="T2" fmla="*/ 516 w 1583"/>
                <a:gd name="T3" fmla="*/ 86 h 682"/>
                <a:gd name="T4" fmla="*/ 995 w 1583"/>
                <a:gd name="T5" fmla="*/ 23 h 682"/>
                <a:gd name="T6" fmla="*/ 1467 w 1583"/>
                <a:gd name="T7" fmla="*/ 225 h 682"/>
                <a:gd name="T8" fmla="*/ 1983 w 1583"/>
                <a:gd name="T9" fmla="*/ 497 h 682"/>
                <a:gd name="T10" fmla="*/ 1613 w 1583"/>
                <a:gd name="T11" fmla="*/ 748 h 682"/>
                <a:gd name="T12" fmla="*/ 875 w 1583"/>
                <a:gd name="T13" fmla="*/ 762 h 682"/>
                <a:gd name="T14" fmla="*/ 113 w 1583"/>
                <a:gd name="T15" fmla="*/ 692 h 682"/>
                <a:gd name="T16" fmla="*/ 197 w 1583"/>
                <a:gd name="T17" fmla="*/ 260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8" name="Oval 5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09" name="Line 6"/>
            <p:cNvSpPr>
              <a:spLocks noChangeShapeType="1"/>
            </p:cNvSpPr>
            <p:nvPr/>
          </p:nvSpPr>
          <p:spPr bwMode="auto">
            <a:xfrm>
              <a:off x="261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0" name="Line 7"/>
            <p:cNvSpPr>
              <a:spLocks noChangeShapeType="1"/>
            </p:cNvSpPr>
            <p:nvPr/>
          </p:nvSpPr>
          <p:spPr bwMode="auto">
            <a:xfrm>
              <a:off x="574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1" name="Rectangle 8"/>
            <p:cNvSpPr>
              <a:spLocks noChangeArrowheads="1"/>
            </p:cNvSpPr>
            <p:nvPr/>
          </p:nvSpPr>
          <p:spPr bwMode="auto">
            <a:xfrm>
              <a:off x="261" y="160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9712" name="Oval 9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3" name="Rectangle 10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4" name="Text Box 11"/>
            <p:cNvSpPr txBox="1">
              <a:spLocks noChangeArrowheads="1"/>
            </p:cNvSpPr>
            <p:nvPr/>
          </p:nvSpPr>
          <p:spPr bwMode="auto">
            <a:xfrm>
              <a:off x="251" y="149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15" name="Oval 12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6" name="Line 13"/>
            <p:cNvSpPr>
              <a:spLocks noChangeShapeType="1"/>
            </p:cNvSpPr>
            <p:nvPr/>
          </p:nvSpPr>
          <p:spPr bwMode="auto">
            <a:xfrm>
              <a:off x="1479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7" name="Line 14"/>
            <p:cNvSpPr>
              <a:spLocks noChangeShapeType="1"/>
            </p:cNvSpPr>
            <p:nvPr/>
          </p:nvSpPr>
          <p:spPr bwMode="auto">
            <a:xfrm>
              <a:off x="1792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18" name="Rectangle 15"/>
            <p:cNvSpPr>
              <a:spLocks noChangeArrowheads="1"/>
            </p:cNvSpPr>
            <p:nvPr/>
          </p:nvSpPr>
          <p:spPr bwMode="auto">
            <a:xfrm>
              <a:off x="1479" y="22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9719" name="Oval 16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9720" name="Group 17"/>
            <p:cNvGrpSpPr>
              <a:grpSpLocks/>
            </p:cNvGrpSpPr>
            <p:nvPr/>
          </p:nvGrpSpPr>
          <p:grpSpPr bwMode="auto">
            <a:xfrm>
              <a:off x="1485" y="2096"/>
              <a:ext cx="307" cy="269"/>
              <a:chOff x="2904" y="2429"/>
              <a:chExt cx="309" cy="269"/>
            </a:xfrm>
          </p:grpSpPr>
          <p:sp>
            <p:nvSpPr>
              <p:cNvPr id="29823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24" name="Text Box 19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29721" name="Oval 20"/>
            <p:cNvSpPr>
              <a:spLocks noChangeArrowheads="1"/>
            </p:cNvSpPr>
            <p:nvPr/>
          </p:nvSpPr>
          <p:spPr bwMode="auto">
            <a:xfrm>
              <a:off x="822" y="147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22" name="Line 21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24" name="Rectangle 23"/>
            <p:cNvSpPr>
              <a:spLocks noChangeArrowheads="1"/>
            </p:cNvSpPr>
            <p:nvPr/>
          </p:nvSpPr>
          <p:spPr bwMode="auto">
            <a:xfrm>
              <a:off x="822" y="147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9725" name="Oval 24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26" name="Rectangle 25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27" name="Text Box 26"/>
            <p:cNvSpPr txBox="1">
              <a:spLocks noChangeArrowheads="1"/>
            </p:cNvSpPr>
            <p:nvPr/>
          </p:nvSpPr>
          <p:spPr bwMode="auto">
            <a:xfrm>
              <a:off x="820" y="1364"/>
              <a:ext cx="32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28" name="Oval 27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29" name="Line 28"/>
            <p:cNvSpPr>
              <a:spLocks noChangeShapeType="1"/>
            </p:cNvSpPr>
            <p:nvPr/>
          </p:nvSpPr>
          <p:spPr bwMode="auto">
            <a:xfrm>
              <a:off x="1443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0" name="Line 29"/>
            <p:cNvSpPr>
              <a:spLocks noChangeShapeType="1"/>
            </p:cNvSpPr>
            <p:nvPr/>
          </p:nvSpPr>
          <p:spPr bwMode="auto">
            <a:xfrm>
              <a:off x="1756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1" name="Rectangle 30"/>
            <p:cNvSpPr>
              <a:spLocks noChangeArrowheads="1"/>
            </p:cNvSpPr>
            <p:nvPr/>
          </p:nvSpPr>
          <p:spPr bwMode="auto">
            <a:xfrm>
              <a:off x="1443" y="181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9732" name="Oval 31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9733" name="Group 32"/>
            <p:cNvGrpSpPr>
              <a:grpSpLocks/>
            </p:cNvGrpSpPr>
            <p:nvPr/>
          </p:nvGrpSpPr>
          <p:grpSpPr bwMode="auto">
            <a:xfrm>
              <a:off x="1453" y="1700"/>
              <a:ext cx="292" cy="269"/>
              <a:chOff x="2907" y="2429"/>
              <a:chExt cx="301" cy="269"/>
            </a:xfrm>
          </p:grpSpPr>
          <p:sp>
            <p:nvSpPr>
              <p:cNvPr id="29821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22" name="Text Box 34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29734" name="Line 35"/>
            <p:cNvSpPr>
              <a:spLocks noChangeShapeType="1"/>
            </p:cNvSpPr>
            <p:nvPr/>
          </p:nvSpPr>
          <p:spPr bwMode="auto">
            <a:xfrm>
              <a:off x="3238" y="1632"/>
              <a:ext cx="30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5" name="Line 36"/>
            <p:cNvSpPr>
              <a:spLocks noChangeShapeType="1"/>
            </p:cNvSpPr>
            <p:nvPr/>
          </p:nvSpPr>
          <p:spPr bwMode="auto">
            <a:xfrm>
              <a:off x="3562" y="1556"/>
              <a:ext cx="92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6" name="Line 37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7" name="Freeform 38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8" name="Freeform 39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39" name="Freeform 40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0" name="Freeform 41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1" name="Freeform 42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2" name="Freeform 43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3" name="Freeform 44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4" name="Oval 45"/>
            <p:cNvSpPr>
              <a:spLocks noChangeArrowheads="1"/>
            </p:cNvSpPr>
            <p:nvPr/>
          </p:nvSpPr>
          <p:spPr bwMode="auto">
            <a:xfrm>
              <a:off x="2925" y="16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5" name="Line 46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6" name="Line 47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7" name="Rectangle 48"/>
            <p:cNvSpPr>
              <a:spLocks noChangeArrowheads="1"/>
            </p:cNvSpPr>
            <p:nvPr/>
          </p:nvSpPr>
          <p:spPr bwMode="auto">
            <a:xfrm>
              <a:off x="2925" y="16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9748" name="Oval 49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49" name="Rectangle 50"/>
            <p:cNvSpPr>
              <a:spLocks noChangeArrowheads="1"/>
            </p:cNvSpPr>
            <p:nvPr/>
          </p:nvSpPr>
          <p:spPr bwMode="auto">
            <a:xfrm>
              <a:off x="3009" y="1563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50" name="Text Box 51"/>
            <p:cNvSpPr txBox="1">
              <a:spLocks noChangeArrowheads="1"/>
            </p:cNvSpPr>
            <p:nvPr/>
          </p:nvSpPr>
          <p:spPr bwMode="auto">
            <a:xfrm>
              <a:off x="2922" y="1502"/>
              <a:ext cx="322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51" name="Text Box 52"/>
            <p:cNvSpPr txBox="1">
              <a:spLocks noChangeArrowheads="1"/>
            </p:cNvSpPr>
            <p:nvPr/>
          </p:nvSpPr>
          <p:spPr bwMode="auto">
            <a:xfrm>
              <a:off x="597" y="1590"/>
              <a:ext cx="48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29752" name="Text Box 53"/>
            <p:cNvSpPr txBox="1">
              <a:spLocks noChangeArrowheads="1"/>
            </p:cNvSpPr>
            <p:nvPr/>
          </p:nvSpPr>
          <p:spPr bwMode="auto">
            <a:xfrm>
              <a:off x="2380" y="2046"/>
              <a:ext cx="45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29753" name="Text Box 54"/>
            <p:cNvSpPr txBox="1">
              <a:spLocks noChangeArrowheads="1"/>
            </p:cNvSpPr>
            <p:nvPr/>
          </p:nvSpPr>
          <p:spPr bwMode="auto">
            <a:xfrm>
              <a:off x="3207" y="1790"/>
              <a:ext cx="44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29754" name="Oval 55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55" name="Line 56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56" name="Line 57"/>
            <p:cNvSpPr>
              <a:spLocks noChangeShapeType="1"/>
            </p:cNvSpPr>
            <p:nvPr/>
          </p:nvSpPr>
          <p:spPr bwMode="auto">
            <a:xfrm>
              <a:off x="1450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57" name="Rectangle 58"/>
            <p:cNvSpPr>
              <a:spLocks noChangeArrowheads="1"/>
            </p:cNvSpPr>
            <p:nvPr/>
          </p:nvSpPr>
          <p:spPr bwMode="auto">
            <a:xfrm>
              <a:off x="1137" y="202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29758" name="Oval 59"/>
            <p:cNvSpPr>
              <a:spLocks noChangeArrowheads="1"/>
            </p:cNvSpPr>
            <p:nvPr/>
          </p:nvSpPr>
          <p:spPr bwMode="auto">
            <a:xfrm>
              <a:off x="1134" y="196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59" name="Rectangle 60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60" name="Text Box 61"/>
            <p:cNvSpPr txBox="1">
              <a:spLocks noChangeArrowheads="1"/>
            </p:cNvSpPr>
            <p:nvPr/>
          </p:nvSpPr>
          <p:spPr bwMode="auto">
            <a:xfrm>
              <a:off x="1150" y="1914"/>
              <a:ext cx="29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9761" name="Group 62"/>
            <p:cNvGrpSpPr>
              <a:grpSpLocks/>
            </p:cNvGrpSpPr>
            <p:nvPr/>
          </p:nvGrpSpPr>
          <p:grpSpPr bwMode="auto">
            <a:xfrm>
              <a:off x="3270" y="1388"/>
              <a:ext cx="323" cy="269"/>
              <a:chOff x="4320" y="1940"/>
              <a:chExt cx="323" cy="269"/>
            </a:xfrm>
          </p:grpSpPr>
          <p:sp>
            <p:nvSpPr>
              <p:cNvPr id="29814" name="Oval 63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5" name="Line 64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6" name="Line 65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7" name="Rectangle 66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9818" name="Oval 67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9" name="Rectangle 68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20" name="Text Box 69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9762" name="Group 70"/>
            <p:cNvGrpSpPr>
              <a:grpSpLocks/>
            </p:cNvGrpSpPr>
            <p:nvPr/>
          </p:nvGrpSpPr>
          <p:grpSpPr bwMode="auto">
            <a:xfrm>
              <a:off x="3540" y="1610"/>
              <a:ext cx="337" cy="269"/>
              <a:chOff x="4590" y="2162"/>
              <a:chExt cx="337" cy="269"/>
            </a:xfrm>
          </p:grpSpPr>
          <p:sp>
            <p:nvSpPr>
              <p:cNvPr id="29807" name="Oval 71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08" name="Line 72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09" name="Line 73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0" name="Rectangle 74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9811" name="Oval 75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2" name="Rectangle 76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13" name="Text Box 77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9763" name="Group 78"/>
            <p:cNvGrpSpPr>
              <a:grpSpLocks/>
            </p:cNvGrpSpPr>
            <p:nvPr/>
          </p:nvGrpSpPr>
          <p:grpSpPr bwMode="auto">
            <a:xfrm>
              <a:off x="2016" y="1980"/>
              <a:ext cx="316" cy="269"/>
              <a:chOff x="2016" y="1980"/>
              <a:chExt cx="316" cy="269"/>
            </a:xfrm>
          </p:grpSpPr>
          <p:sp>
            <p:nvSpPr>
              <p:cNvPr id="29799" name="Oval 79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00" name="Line 80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01" name="Line 81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802" name="Rectangle 82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9803" name="Oval 83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9804" name="Group 84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29805" name="Rectangle 8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9806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764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DDDDDD"/>
            </a:solidFill>
            <a:ln w="9525" cap="flat" cmpd="sng">
              <a:solidFill>
                <a:srgbClr val="DDDDDD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9765" name="Rectangle 89"/>
            <p:cNvSpPr>
              <a:spLocks noChangeArrowheads="1"/>
            </p:cNvSpPr>
            <p:nvPr/>
          </p:nvSpPr>
          <p:spPr bwMode="auto">
            <a:xfrm>
              <a:off x="1463" y="2729"/>
              <a:ext cx="1834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9766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29797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798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Intra-AS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grpSp>
          <p:nvGrpSpPr>
            <p:cNvPr id="29767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29795" name="Oval 94"/>
              <p:cNvSpPr>
                <a:spLocks noChangeArrowheads="1"/>
              </p:cNvSpPr>
              <p:nvPr/>
            </p:nvSpPr>
            <p:spPr bwMode="auto">
              <a:xfrm>
                <a:off x="2402" y="2826"/>
                <a:ext cx="736" cy="479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796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Inter-AS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sp>
          <p:nvSpPr>
            <p:cNvPr id="29768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Forwarding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table</a:t>
              </a:r>
            </a:p>
          </p:txBody>
        </p:sp>
        <p:sp>
          <p:nvSpPr>
            <p:cNvPr id="29769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0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29771" name="Group 99"/>
            <p:cNvGrpSpPr>
              <a:grpSpLocks/>
            </p:cNvGrpSpPr>
            <p:nvPr/>
          </p:nvGrpSpPr>
          <p:grpSpPr bwMode="auto">
            <a:xfrm>
              <a:off x="417" y="1226"/>
              <a:ext cx="321" cy="269"/>
              <a:chOff x="2014" y="1980"/>
              <a:chExt cx="321" cy="269"/>
            </a:xfrm>
          </p:grpSpPr>
          <p:sp>
            <p:nvSpPr>
              <p:cNvPr id="29787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788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789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9790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29791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29792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29793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979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772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3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4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5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18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6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68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7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8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79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0" name="Line 116"/>
            <p:cNvSpPr>
              <a:spLocks noChangeShapeType="1"/>
            </p:cNvSpPr>
            <p:nvPr/>
          </p:nvSpPr>
          <p:spPr bwMode="auto">
            <a:xfrm flipH="1" flipV="1">
              <a:off x="2931" y="1347"/>
              <a:ext cx="13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1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2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3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4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5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9786" name="Line 122"/>
            <p:cNvSpPr>
              <a:spLocks noChangeShapeType="1"/>
            </p:cNvSpPr>
            <p:nvPr/>
          </p:nvSpPr>
          <p:spPr bwMode="auto">
            <a:xfrm>
              <a:off x="1736" y="1880"/>
              <a:ext cx="144" cy="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9701" name="Rectangle 1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Hierarchical Routing: Interconnected ASes</a:t>
            </a:r>
          </a:p>
        </p:txBody>
      </p:sp>
      <p:sp>
        <p:nvSpPr>
          <p:cNvPr id="29702" name="Rectangle 127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159125"/>
            <a:ext cx="3810000" cy="3400425"/>
          </a:xfrm>
        </p:spPr>
        <p:txBody>
          <a:bodyPr/>
          <a:lstStyle/>
          <a:p>
            <a:r>
              <a:rPr lang="en-US" sz="2400" smtClean="0"/>
              <a:t>forwarding table  configured by both intra- and inter-AS routing algorithm</a:t>
            </a:r>
          </a:p>
          <a:p>
            <a:pPr lvl="1"/>
            <a:r>
              <a:rPr lang="en-US" sz="2000" smtClean="0"/>
              <a:t>intra-AS sets entries for internal dests</a:t>
            </a:r>
          </a:p>
          <a:p>
            <a:pPr lvl="1"/>
            <a:r>
              <a:rPr lang="en-US" sz="2000" smtClean="0"/>
              <a:t>inter-AS &amp; intra-As sets entries for external dests </a:t>
            </a:r>
          </a:p>
        </p:txBody>
      </p:sp>
      <p:sp>
        <p:nvSpPr>
          <p:cNvPr id="127" name="Rectangle 3"/>
          <p:cNvSpPr txBox="1">
            <a:spLocks noChangeArrowheads="1"/>
          </p:cNvSpPr>
          <p:nvPr/>
        </p:nvSpPr>
        <p:spPr bwMode="auto">
          <a:xfrm>
            <a:off x="-107950" y="3422650"/>
            <a:ext cx="2989263" cy="322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kern="0" dirty="0">
                <a:latin typeface="+mn-lt"/>
              </a:rPr>
              <a:t>aggregate routers into regions,</a:t>
            </a:r>
            <a:r>
              <a:rPr lang="en-US" kern="0" dirty="0">
                <a:solidFill>
                  <a:srgbClr val="FF0000"/>
                </a:solidFill>
                <a:latin typeface="+mn-lt"/>
              </a:rPr>
              <a:t> “autonomous systems” (AS)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kern="0" dirty="0">
                <a:latin typeface="+mn-lt"/>
              </a:rPr>
              <a:t>routers in same AS run same routing protocol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sz="1600" kern="0" dirty="0">
                <a:solidFill>
                  <a:srgbClr val="FF0000"/>
                </a:solidFill>
                <a:latin typeface="+mn-lt"/>
              </a:rPr>
              <a:t>“intra-AS” routing</a:t>
            </a:r>
            <a:r>
              <a:rPr lang="en-US" sz="1600" kern="0" dirty="0">
                <a:latin typeface="+mn-lt"/>
              </a:rPr>
              <a:t> protocol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sz="1600" kern="0" dirty="0">
                <a:latin typeface="+mn-lt"/>
              </a:rPr>
              <a:t>routers in different AS can run different intra-AS routing protocol</a:t>
            </a:r>
            <a:endParaRPr lang="en-US" sz="2000" kern="0" dirty="0">
              <a:latin typeface="+mn-lt"/>
            </a:endParaRPr>
          </a:p>
        </p:txBody>
      </p:sp>
      <p:sp>
        <p:nvSpPr>
          <p:cNvPr id="128" name="Rectangle 10"/>
          <p:cNvSpPr txBox="1">
            <a:spLocks noChangeArrowheads="1"/>
          </p:cNvSpPr>
          <p:nvPr/>
        </p:nvSpPr>
        <p:spPr bwMode="auto">
          <a:xfrm>
            <a:off x="5645150" y="935038"/>
            <a:ext cx="38100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000" u="sng" kern="0" dirty="0">
                <a:solidFill>
                  <a:srgbClr val="FF0000"/>
                </a:solidFill>
                <a:latin typeface="+mn-lt"/>
              </a:rPr>
              <a:t>Gateway router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latin typeface="+mn-lt"/>
              </a:rPr>
              <a:t>Direct link to router in another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14A6A7F-9EDC-4053-BA23-0A317770F6EE}" type="slidenum">
              <a:rPr lang="en-US" smtClean="0"/>
              <a:pPr/>
              <a:t>28</a:t>
            </a:fld>
            <a:endParaRPr lang="en-US" smtClean="0"/>
          </a:p>
        </p:txBody>
      </p:sp>
      <p:grpSp>
        <p:nvGrpSpPr>
          <p:cNvPr id="30724" name="Group 126"/>
          <p:cNvGrpSpPr>
            <a:grpSpLocks/>
          </p:cNvGrpSpPr>
          <p:nvPr/>
        </p:nvGrpSpPr>
        <p:grpSpPr bwMode="auto">
          <a:xfrm>
            <a:off x="1031875" y="4178300"/>
            <a:ext cx="6178550" cy="2249488"/>
            <a:chOff x="171" y="846"/>
            <a:chExt cx="3892" cy="1417"/>
          </a:xfrm>
        </p:grpSpPr>
        <p:sp>
          <p:nvSpPr>
            <p:cNvPr id="30728" name="Freeform 3"/>
            <p:cNvSpPr>
              <a:spLocks/>
            </p:cNvSpPr>
            <p:nvPr/>
          </p:nvSpPr>
          <p:spPr bwMode="auto">
            <a:xfrm>
              <a:off x="2581" y="1006"/>
              <a:ext cx="1482" cy="952"/>
            </a:xfrm>
            <a:custGeom>
              <a:avLst/>
              <a:gdLst>
                <a:gd name="T0" fmla="*/ 71 w 1162"/>
                <a:gd name="T1" fmla="*/ 284 h 543"/>
                <a:gd name="T2" fmla="*/ 469 w 1162"/>
                <a:gd name="T3" fmla="*/ 25 h 543"/>
                <a:gd name="T4" fmla="*/ 1199 w 1162"/>
                <a:gd name="T5" fmla="*/ 139 h 543"/>
                <a:gd name="T6" fmla="*/ 1459 w 1162"/>
                <a:gd name="T7" fmla="*/ 419 h 543"/>
                <a:gd name="T8" fmla="*/ 1337 w 1162"/>
                <a:gd name="T9" fmla="*/ 791 h 543"/>
                <a:gd name="T10" fmla="*/ 747 w 1162"/>
                <a:gd name="T11" fmla="*/ 948 h 543"/>
                <a:gd name="T12" fmla="*/ 112 w 1162"/>
                <a:gd name="T13" fmla="*/ 770 h 543"/>
                <a:gd name="T14" fmla="*/ 71 w 1162"/>
                <a:gd name="T15" fmla="*/ 284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29" name="Freeform 4"/>
            <p:cNvSpPr>
              <a:spLocks/>
            </p:cNvSpPr>
            <p:nvPr/>
          </p:nvSpPr>
          <p:spPr bwMode="auto">
            <a:xfrm>
              <a:off x="171" y="846"/>
              <a:ext cx="1154" cy="944"/>
            </a:xfrm>
            <a:custGeom>
              <a:avLst/>
              <a:gdLst>
                <a:gd name="T0" fmla="*/ 85 w 1198"/>
                <a:gd name="T1" fmla="*/ 379 h 451"/>
                <a:gd name="T2" fmla="*/ 173 w 1198"/>
                <a:gd name="T3" fmla="*/ 186 h 451"/>
                <a:gd name="T4" fmla="*/ 432 w 1198"/>
                <a:gd name="T5" fmla="*/ 103 h 451"/>
                <a:gd name="T6" fmla="*/ 952 w 1198"/>
                <a:gd name="T7" fmla="*/ 52 h 451"/>
                <a:gd name="T8" fmla="*/ 1138 w 1198"/>
                <a:gd name="T9" fmla="*/ 412 h 451"/>
                <a:gd name="T10" fmla="*/ 856 w 1198"/>
                <a:gd name="T11" fmla="*/ 864 h 451"/>
                <a:gd name="T12" fmla="*/ 296 w 1198"/>
                <a:gd name="T13" fmla="*/ 890 h 451"/>
                <a:gd name="T14" fmla="*/ 35 w 1198"/>
                <a:gd name="T15" fmla="*/ 705 h 451"/>
                <a:gd name="T16" fmla="*/ 85 w 1198"/>
                <a:gd name="T17" fmla="*/ 379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0" name="Freeform 5"/>
            <p:cNvSpPr>
              <a:spLocks/>
            </p:cNvSpPr>
            <p:nvPr/>
          </p:nvSpPr>
          <p:spPr bwMode="auto">
            <a:xfrm>
              <a:off x="916" y="1527"/>
              <a:ext cx="1846" cy="736"/>
            </a:xfrm>
            <a:custGeom>
              <a:avLst/>
              <a:gdLst>
                <a:gd name="T0" fmla="*/ 181 w 1583"/>
                <a:gd name="T1" fmla="*/ 242 h 682"/>
                <a:gd name="T2" fmla="*/ 475 w 1583"/>
                <a:gd name="T3" fmla="*/ 80 h 682"/>
                <a:gd name="T4" fmla="*/ 915 w 1583"/>
                <a:gd name="T5" fmla="*/ 22 h 682"/>
                <a:gd name="T6" fmla="*/ 1349 w 1583"/>
                <a:gd name="T7" fmla="*/ 209 h 682"/>
                <a:gd name="T8" fmla="*/ 1824 w 1583"/>
                <a:gd name="T9" fmla="*/ 462 h 682"/>
                <a:gd name="T10" fmla="*/ 1483 w 1583"/>
                <a:gd name="T11" fmla="*/ 695 h 682"/>
                <a:gd name="T12" fmla="*/ 805 w 1583"/>
                <a:gd name="T13" fmla="*/ 708 h 682"/>
                <a:gd name="T14" fmla="*/ 104 w 1583"/>
                <a:gd name="T15" fmla="*/ 643 h 682"/>
                <a:gd name="T16" fmla="*/ 181 w 1583"/>
                <a:gd name="T17" fmla="*/ 242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1" name="Oval 6"/>
            <p:cNvSpPr>
              <a:spLocks noChangeArrowheads="1"/>
            </p:cNvSpPr>
            <p:nvPr/>
          </p:nvSpPr>
          <p:spPr bwMode="auto">
            <a:xfrm>
              <a:off x="411" y="152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2" name="Line 7"/>
            <p:cNvSpPr>
              <a:spLocks noChangeShapeType="1"/>
            </p:cNvSpPr>
            <p:nvPr/>
          </p:nvSpPr>
          <p:spPr bwMode="auto">
            <a:xfrm>
              <a:off x="411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3" name="Line 8"/>
            <p:cNvSpPr>
              <a:spLocks noChangeShapeType="1"/>
            </p:cNvSpPr>
            <p:nvPr/>
          </p:nvSpPr>
          <p:spPr bwMode="auto">
            <a:xfrm>
              <a:off x="699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4" name="Rectangle 9"/>
            <p:cNvSpPr>
              <a:spLocks noChangeArrowheads="1"/>
            </p:cNvSpPr>
            <p:nvPr/>
          </p:nvSpPr>
          <p:spPr bwMode="auto">
            <a:xfrm>
              <a:off x="411" y="1519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0735" name="Oval 10"/>
            <p:cNvSpPr>
              <a:spLocks noChangeArrowheads="1"/>
            </p:cNvSpPr>
            <p:nvPr/>
          </p:nvSpPr>
          <p:spPr bwMode="auto">
            <a:xfrm>
              <a:off x="408" y="1465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6" name="Rectangle 11"/>
            <p:cNvSpPr>
              <a:spLocks noChangeArrowheads="1"/>
            </p:cNvSpPr>
            <p:nvPr/>
          </p:nvSpPr>
          <p:spPr bwMode="auto">
            <a:xfrm>
              <a:off x="488" y="1477"/>
              <a:ext cx="130" cy="11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7" name="Text Box 12"/>
            <p:cNvSpPr txBox="1">
              <a:spLocks noChangeArrowheads="1"/>
            </p:cNvSpPr>
            <p:nvPr/>
          </p:nvSpPr>
          <p:spPr bwMode="auto">
            <a:xfrm>
              <a:off x="402" y="1420"/>
              <a:ext cx="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38" name="Oval 13"/>
            <p:cNvSpPr>
              <a:spLocks noChangeArrowheads="1"/>
            </p:cNvSpPr>
            <p:nvPr/>
          </p:nvSpPr>
          <p:spPr bwMode="auto">
            <a:xfrm>
              <a:off x="1531" y="2089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39" name="Line 14"/>
            <p:cNvSpPr>
              <a:spLocks noChangeShapeType="1"/>
            </p:cNvSpPr>
            <p:nvPr/>
          </p:nvSpPr>
          <p:spPr bwMode="auto">
            <a:xfrm>
              <a:off x="1531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40" name="Line 15"/>
            <p:cNvSpPr>
              <a:spLocks noChangeShapeType="1"/>
            </p:cNvSpPr>
            <p:nvPr/>
          </p:nvSpPr>
          <p:spPr bwMode="auto">
            <a:xfrm>
              <a:off x="1819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41" name="Rectangle 16"/>
            <p:cNvSpPr>
              <a:spLocks noChangeArrowheads="1"/>
            </p:cNvSpPr>
            <p:nvPr/>
          </p:nvSpPr>
          <p:spPr bwMode="auto">
            <a:xfrm>
              <a:off x="1531" y="2082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0742" name="Oval 17"/>
            <p:cNvSpPr>
              <a:spLocks noChangeArrowheads="1"/>
            </p:cNvSpPr>
            <p:nvPr/>
          </p:nvSpPr>
          <p:spPr bwMode="auto">
            <a:xfrm>
              <a:off x="1528" y="2028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0743" name="Group 18"/>
            <p:cNvGrpSpPr>
              <a:grpSpLocks/>
            </p:cNvGrpSpPr>
            <p:nvPr/>
          </p:nvGrpSpPr>
          <p:grpSpPr bwMode="auto">
            <a:xfrm>
              <a:off x="1537" y="1977"/>
              <a:ext cx="282" cy="250"/>
              <a:chOff x="2904" y="2429"/>
              <a:chExt cx="309" cy="269"/>
            </a:xfrm>
          </p:grpSpPr>
          <p:sp>
            <p:nvSpPr>
              <p:cNvPr id="30835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36" name="Text Box 20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30744" name="Oval 21"/>
            <p:cNvSpPr>
              <a:spLocks noChangeArrowheads="1"/>
            </p:cNvSpPr>
            <p:nvPr/>
          </p:nvSpPr>
          <p:spPr bwMode="auto">
            <a:xfrm>
              <a:off x="927" y="1403"/>
              <a:ext cx="288" cy="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45" name="Line 22"/>
            <p:cNvSpPr>
              <a:spLocks noChangeShapeType="1"/>
            </p:cNvSpPr>
            <p:nvPr/>
          </p:nvSpPr>
          <p:spPr bwMode="auto">
            <a:xfrm>
              <a:off x="927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46" name="Line 23"/>
            <p:cNvSpPr>
              <a:spLocks noChangeShapeType="1"/>
            </p:cNvSpPr>
            <p:nvPr/>
          </p:nvSpPr>
          <p:spPr bwMode="auto">
            <a:xfrm>
              <a:off x="1215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47" name="Rectangle 24"/>
            <p:cNvSpPr>
              <a:spLocks noChangeArrowheads="1"/>
            </p:cNvSpPr>
            <p:nvPr/>
          </p:nvSpPr>
          <p:spPr bwMode="auto">
            <a:xfrm>
              <a:off x="927" y="1397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0748" name="Oval 25"/>
            <p:cNvSpPr>
              <a:spLocks noChangeArrowheads="1"/>
            </p:cNvSpPr>
            <p:nvPr/>
          </p:nvSpPr>
          <p:spPr bwMode="auto">
            <a:xfrm>
              <a:off x="924" y="1342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49" name="Rectangle 26"/>
            <p:cNvSpPr>
              <a:spLocks noChangeArrowheads="1"/>
            </p:cNvSpPr>
            <p:nvPr/>
          </p:nvSpPr>
          <p:spPr bwMode="auto">
            <a:xfrm>
              <a:off x="1004" y="1354"/>
              <a:ext cx="131" cy="10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50" name="Text Box 27"/>
            <p:cNvSpPr txBox="1">
              <a:spLocks noChangeArrowheads="1"/>
            </p:cNvSpPr>
            <p:nvPr/>
          </p:nvSpPr>
          <p:spPr bwMode="auto">
            <a:xfrm>
              <a:off x="925" y="1297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51" name="Oval 28"/>
            <p:cNvSpPr>
              <a:spLocks noChangeArrowheads="1"/>
            </p:cNvSpPr>
            <p:nvPr/>
          </p:nvSpPr>
          <p:spPr bwMode="auto">
            <a:xfrm>
              <a:off x="1498" y="1721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52" name="Line 29"/>
            <p:cNvSpPr>
              <a:spLocks noChangeShapeType="1"/>
            </p:cNvSpPr>
            <p:nvPr/>
          </p:nvSpPr>
          <p:spPr bwMode="auto">
            <a:xfrm>
              <a:off x="1498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53" name="Line 30"/>
            <p:cNvSpPr>
              <a:spLocks noChangeShapeType="1"/>
            </p:cNvSpPr>
            <p:nvPr/>
          </p:nvSpPr>
          <p:spPr bwMode="auto">
            <a:xfrm>
              <a:off x="1786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54" name="Rectangle 31"/>
            <p:cNvSpPr>
              <a:spLocks noChangeArrowheads="1"/>
            </p:cNvSpPr>
            <p:nvPr/>
          </p:nvSpPr>
          <p:spPr bwMode="auto">
            <a:xfrm>
              <a:off x="1498" y="1715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0755" name="Oval 32"/>
            <p:cNvSpPr>
              <a:spLocks noChangeArrowheads="1"/>
            </p:cNvSpPr>
            <p:nvPr/>
          </p:nvSpPr>
          <p:spPr bwMode="auto">
            <a:xfrm>
              <a:off x="1495" y="166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0756" name="Group 33"/>
            <p:cNvGrpSpPr>
              <a:grpSpLocks/>
            </p:cNvGrpSpPr>
            <p:nvPr/>
          </p:nvGrpSpPr>
          <p:grpSpPr bwMode="auto">
            <a:xfrm>
              <a:off x="1507" y="1610"/>
              <a:ext cx="269" cy="249"/>
              <a:chOff x="2907" y="2429"/>
              <a:chExt cx="301" cy="269"/>
            </a:xfrm>
          </p:grpSpPr>
          <p:sp>
            <p:nvSpPr>
              <p:cNvPr id="30833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34" name="Text Box 35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30757" name="Line 36"/>
            <p:cNvSpPr>
              <a:spLocks noChangeShapeType="1"/>
            </p:cNvSpPr>
            <p:nvPr/>
          </p:nvSpPr>
          <p:spPr bwMode="auto">
            <a:xfrm>
              <a:off x="3149" y="1546"/>
              <a:ext cx="283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58" name="Line 37"/>
            <p:cNvSpPr>
              <a:spLocks noChangeShapeType="1"/>
            </p:cNvSpPr>
            <p:nvPr/>
          </p:nvSpPr>
          <p:spPr bwMode="auto">
            <a:xfrm>
              <a:off x="3447" y="1476"/>
              <a:ext cx="84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59" name="Line 38"/>
            <p:cNvSpPr>
              <a:spLocks noChangeShapeType="1"/>
            </p:cNvSpPr>
            <p:nvPr/>
          </p:nvSpPr>
          <p:spPr bwMode="auto">
            <a:xfrm flipV="1">
              <a:off x="3086" y="1435"/>
              <a:ext cx="105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0" name="Freeform 39"/>
            <p:cNvSpPr>
              <a:spLocks/>
            </p:cNvSpPr>
            <p:nvPr/>
          </p:nvSpPr>
          <p:spPr bwMode="auto">
            <a:xfrm>
              <a:off x="1817" y="2024"/>
              <a:ext cx="243" cy="76"/>
            </a:xfrm>
            <a:custGeom>
              <a:avLst/>
              <a:gdLst>
                <a:gd name="T0" fmla="*/ 0 w 264"/>
                <a:gd name="T1" fmla="*/ 76 h 82"/>
                <a:gd name="T2" fmla="*/ 243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1" name="Freeform 40"/>
            <p:cNvSpPr>
              <a:spLocks/>
            </p:cNvSpPr>
            <p:nvPr/>
          </p:nvSpPr>
          <p:spPr bwMode="auto">
            <a:xfrm>
              <a:off x="1394" y="1990"/>
              <a:ext cx="140" cy="110"/>
            </a:xfrm>
            <a:custGeom>
              <a:avLst/>
              <a:gdLst>
                <a:gd name="T0" fmla="*/ 0 w 152"/>
                <a:gd name="T1" fmla="*/ 0 h 118"/>
                <a:gd name="T2" fmla="*/ 140 w 152"/>
                <a:gd name="T3" fmla="*/ 110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2" name="Freeform 41"/>
            <p:cNvSpPr>
              <a:spLocks/>
            </p:cNvSpPr>
            <p:nvPr/>
          </p:nvSpPr>
          <p:spPr bwMode="auto">
            <a:xfrm>
              <a:off x="1508" y="1925"/>
              <a:ext cx="519" cy="77"/>
            </a:xfrm>
            <a:custGeom>
              <a:avLst/>
              <a:gdLst>
                <a:gd name="T0" fmla="*/ 0 w 564"/>
                <a:gd name="T1" fmla="*/ 0 h 82"/>
                <a:gd name="T2" fmla="*/ 519 w 564"/>
                <a:gd name="T3" fmla="*/ 77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3" name="Freeform 42"/>
            <p:cNvSpPr>
              <a:spLocks/>
            </p:cNvSpPr>
            <p:nvPr/>
          </p:nvSpPr>
          <p:spPr bwMode="auto">
            <a:xfrm>
              <a:off x="1451" y="1775"/>
              <a:ext cx="70" cy="87"/>
            </a:xfrm>
            <a:custGeom>
              <a:avLst/>
              <a:gdLst>
                <a:gd name="T0" fmla="*/ 0 w 76"/>
                <a:gd name="T1" fmla="*/ 87 h 94"/>
                <a:gd name="T2" fmla="*/ 70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4" name="Freeform 43"/>
            <p:cNvSpPr>
              <a:spLocks/>
            </p:cNvSpPr>
            <p:nvPr/>
          </p:nvSpPr>
          <p:spPr bwMode="auto">
            <a:xfrm>
              <a:off x="692" y="1426"/>
              <a:ext cx="231" cy="106"/>
            </a:xfrm>
            <a:custGeom>
              <a:avLst/>
              <a:gdLst>
                <a:gd name="T0" fmla="*/ 0 w 252"/>
                <a:gd name="T1" fmla="*/ 106 h 114"/>
                <a:gd name="T2" fmla="*/ 231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5" name="Freeform 44"/>
            <p:cNvSpPr>
              <a:spLocks/>
            </p:cNvSpPr>
            <p:nvPr/>
          </p:nvSpPr>
          <p:spPr bwMode="auto">
            <a:xfrm>
              <a:off x="1092" y="1481"/>
              <a:ext cx="409" cy="240"/>
            </a:xfrm>
            <a:custGeom>
              <a:avLst/>
              <a:gdLst>
                <a:gd name="T0" fmla="*/ 0 w 444"/>
                <a:gd name="T1" fmla="*/ 0 h 258"/>
                <a:gd name="T2" fmla="*/ 409 w 444"/>
                <a:gd name="T3" fmla="*/ 240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6" name="Freeform 45"/>
            <p:cNvSpPr>
              <a:spLocks/>
            </p:cNvSpPr>
            <p:nvPr/>
          </p:nvSpPr>
          <p:spPr bwMode="auto">
            <a:xfrm>
              <a:off x="2310" y="1591"/>
              <a:ext cx="602" cy="390"/>
            </a:xfrm>
            <a:custGeom>
              <a:avLst/>
              <a:gdLst>
                <a:gd name="T0" fmla="*/ 0 w 654"/>
                <a:gd name="T1" fmla="*/ 390 h 420"/>
                <a:gd name="T2" fmla="*/ 602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7" name="Oval 46"/>
            <p:cNvSpPr>
              <a:spLocks noChangeArrowheads="1"/>
            </p:cNvSpPr>
            <p:nvPr/>
          </p:nvSpPr>
          <p:spPr bwMode="auto">
            <a:xfrm>
              <a:off x="2861" y="1532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8" name="Line 47"/>
            <p:cNvSpPr>
              <a:spLocks noChangeShapeType="1"/>
            </p:cNvSpPr>
            <p:nvPr/>
          </p:nvSpPr>
          <p:spPr bwMode="auto">
            <a:xfrm>
              <a:off x="2861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69" name="Line 48"/>
            <p:cNvSpPr>
              <a:spLocks noChangeShapeType="1"/>
            </p:cNvSpPr>
            <p:nvPr/>
          </p:nvSpPr>
          <p:spPr bwMode="auto">
            <a:xfrm>
              <a:off x="3149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70" name="Rectangle 49"/>
            <p:cNvSpPr>
              <a:spLocks noChangeArrowheads="1"/>
            </p:cNvSpPr>
            <p:nvPr/>
          </p:nvSpPr>
          <p:spPr bwMode="auto">
            <a:xfrm>
              <a:off x="2861" y="1525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0771" name="Oval 50"/>
            <p:cNvSpPr>
              <a:spLocks noChangeArrowheads="1"/>
            </p:cNvSpPr>
            <p:nvPr/>
          </p:nvSpPr>
          <p:spPr bwMode="auto">
            <a:xfrm>
              <a:off x="2858" y="147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72" name="Rectangle 51"/>
            <p:cNvSpPr>
              <a:spLocks noChangeArrowheads="1"/>
            </p:cNvSpPr>
            <p:nvPr/>
          </p:nvSpPr>
          <p:spPr bwMode="auto">
            <a:xfrm>
              <a:off x="2938" y="1482"/>
              <a:ext cx="130" cy="1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73" name="Text Box 52"/>
            <p:cNvSpPr txBox="1">
              <a:spLocks noChangeArrowheads="1"/>
            </p:cNvSpPr>
            <p:nvPr/>
          </p:nvSpPr>
          <p:spPr bwMode="auto">
            <a:xfrm>
              <a:off x="2858" y="1426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0774" name="Text Box 53"/>
            <p:cNvSpPr txBox="1">
              <a:spLocks noChangeArrowheads="1"/>
            </p:cNvSpPr>
            <p:nvPr/>
          </p:nvSpPr>
          <p:spPr bwMode="auto">
            <a:xfrm>
              <a:off x="720" y="1507"/>
              <a:ext cx="4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30775" name="Text Box 54"/>
            <p:cNvSpPr txBox="1">
              <a:spLocks noChangeArrowheads="1"/>
            </p:cNvSpPr>
            <p:nvPr/>
          </p:nvSpPr>
          <p:spPr bwMode="auto">
            <a:xfrm>
              <a:off x="2360" y="1931"/>
              <a:ext cx="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30776" name="Text Box 55"/>
            <p:cNvSpPr txBox="1">
              <a:spLocks noChangeArrowheads="1"/>
            </p:cNvSpPr>
            <p:nvPr/>
          </p:nvSpPr>
          <p:spPr bwMode="auto">
            <a:xfrm>
              <a:off x="3120" y="1693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30777" name="Oval 56"/>
            <p:cNvSpPr>
              <a:spLocks noChangeArrowheads="1"/>
            </p:cNvSpPr>
            <p:nvPr/>
          </p:nvSpPr>
          <p:spPr bwMode="auto">
            <a:xfrm>
              <a:off x="1217" y="191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78" name="Line 57"/>
            <p:cNvSpPr>
              <a:spLocks noChangeShapeType="1"/>
            </p:cNvSpPr>
            <p:nvPr/>
          </p:nvSpPr>
          <p:spPr bwMode="auto">
            <a:xfrm>
              <a:off x="1217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79" name="Line 58"/>
            <p:cNvSpPr>
              <a:spLocks noChangeShapeType="1"/>
            </p:cNvSpPr>
            <p:nvPr/>
          </p:nvSpPr>
          <p:spPr bwMode="auto">
            <a:xfrm>
              <a:off x="1505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80" name="Rectangle 59"/>
            <p:cNvSpPr>
              <a:spLocks noChangeArrowheads="1"/>
            </p:cNvSpPr>
            <p:nvPr/>
          </p:nvSpPr>
          <p:spPr bwMode="auto">
            <a:xfrm>
              <a:off x="1217" y="1910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0781" name="Oval 60"/>
            <p:cNvSpPr>
              <a:spLocks noChangeArrowheads="1"/>
            </p:cNvSpPr>
            <p:nvPr/>
          </p:nvSpPr>
          <p:spPr bwMode="auto">
            <a:xfrm>
              <a:off x="1214" y="1859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82" name="Rectangle 61"/>
            <p:cNvSpPr>
              <a:spLocks noChangeArrowheads="1"/>
            </p:cNvSpPr>
            <p:nvPr/>
          </p:nvSpPr>
          <p:spPr bwMode="auto">
            <a:xfrm>
              <a:off x="1292" y="1884"/>
              <a:ext cx="131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0783" name="Text Box 62"/>
            <p:cNvSpPr txBox="1">
              <a:spLocks noChangeArrowheads="1"/>
            </p:cNvSpPr>
            <p:nvPr/>
          </p:nvSpPr>
          <p:spPr bwMode="auto">
            <a:xfrm>
              <a:off x="1229" y="1808"/>
              <a:ext cx="2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0784" name="Group 63"/>
            <p:cNvGrpSpPr>
              <a:grpSpLocks/>
            </p:cNvGrpSpPr>
            <p:nvPr/>
          </p:nvGrpSpPr>
          <p:grpSpPr bwMode="auto">
            <a:xfrm>
              <a:off x="3178" y="1320"/>
              <a:ext cx="297" cy="250"/>
              <a:chOff x="4320" y="1940"/>
              <a:chExt cx="323" cy="269"/>
            </a:xfrm>
          </p:grpSpPr>
          <p:sp>
            <p:nvSpPr>
              <p:cNvPr id="30826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7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8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9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0830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31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32" name="Text Box 70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0785" name="Group 71"/>
            <p:cNvGrpSpPr>
              <a:grpSpLocks/>
            </p:cNvGrpSpPr>
            <p:nvPr/>
          </p:nvGrpSpPr>
          <p:grpSpPr bwMode="auto">
            <a:xfrm>
              <a:off x="3427" y="1526"/>
              <a:ext cx="310" cy="250"/>
              <a:chOff x="4590" y="2162"/>
              <a:chExt cx="337" cy="269"/>
            </a:xfrm>
          </p:grpSpPr>
          <p:sp>
            <p:nvSpPr>
              <p:cNvPr id="30819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0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1" name="Line 74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2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0823" name="Oval 76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4" name="Rectangle 77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25" name="Text Box 78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0786" name="Group 79"/>
            <p:cNvGrpSpPr>
              <a:grpSpLocks/>
            </p:cNvGrpSpPr>
            <p:nvPr/>
          </p:nvGrpSpPr>
          <p:grpSpPr bwMode="auto">
            <a:xfrm>
              <a:off x="2025" y="1870"/>
              <a:ext cx="291" cy="250"/>
              <a:chOff x="2016" y="1980"/>
              <a:chExt cx="316" cy="269"/>
            </a:xfrm>
          </p:grpSpPr>
          <p:sp>
            <p:nvSpPr>
              <p:cNvPr id="30811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12" name="Line 8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13" name="Line 8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14" name="Rectangle 8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0815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0816" name="Group 85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30817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0818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0787" name="Group 99"/>
            <p:cNvGrpSpPr>
              <a:grpSpLocks/>
            </p:cNvGrpSpPr>
            <p:nvPr/>
          </p:nvGrpSpPr>
          <p:grpSpPr bwMode="auto">
            <a:xfrm>
              <a:off x="554" y="1169"/>
              <a:ext cx="296" cy="250"/>
              <a:chOff x="2014" y="1980"/>
              <a:chExt cx="321" cy="269"/>
            </a:xfrm>
          </p:grpSpPr>
          <p:sp>
            <p:nvSpPr>
              <p:cNvPr id="30803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04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05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806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0807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0808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30809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0810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30788" name="Line 108"/>
            <p:cNvSpPr>
              <a:spLocks noChangeShapeType="1"/>
            </p:cNvSpPr>
            <p:nvPr/>
          </p:nvSpPr>
          <p:spPr bwMode="auto">
            <a:xfrm flipH="1">
              <a:off x="578" y="1364"/>
              <a:ext cx="57" cy="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89" name="Line 109"/>
            <p:cNvSpPr>
              <a:spLocks noChangeShapeType="1"/>
            </p:cNvSpPr>
            <p:nvPr/>
          </p:nvSpPr>
          <p:spPr bwMode="auto">
            <a:xfrm>
              <a:off x="296" y="1407"/>
              <a:ext cx="13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0" name="Line 110"/>
            <p:cNvSpPr>
              <a:spLocks noChangeShapeType="1"/>
            </p:cNvSpPr>
            <p:nvPr/>
          </p:nvSpPr>
          <p:spPr bwMode="auto">
            <a:xfrm flipH="1">
              <a:off x="755" y="1077"/>
              <a:ext cx="12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1" name="Line 111"/>
            <p:cNvSpPr>
              <a:spLocks noChangeShapeType="1"/>
            </p:cNvSpPr>
            <p:nvPr/>
          </p:nvSpPr>
          <p:spPr bwMode="auto">
            <a:xfrm>
              <a:off x="498" y="1069"/>
              <a:ext cx="109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2" name="Line 112"/>
            <p:cNvSpPr>
              <a:spLocks noChangeShapeType="1"/>
            </p:cNvSpPr>
            <p:nvPr/>
          </p:nvSpPr>
          <p:spPr bwMode="auto">
            <a:xfrm flipH="1">
              <a:off x="1105" y="1155"/>
              <a:ext cx="6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3" name="Line 113"/>
            <p:cNvSpPr>
              <a:spLocks noChangeShapeType="1"/>
            </p:cNvSpPr>
            <p:nvPr/>
          </p:nvSpPr>
          <p:spPr bwMode="auto">
            <a:xfrm>
              <a:off x="3715" y="1636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4" name="Line 114"/>
            <p:cNvSpPr>
              <a:spLocks noChangeShapeType="1"/>
            </p:cNvSpPr>
            <p:nvPr/>
          </p:nvSpPr>
          <p:spPr bwMode="auto">
            <a:xfrm flipV="1">
              <a:off x="3661" y="1345"/>
              <a:ext cx="24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5" name="Line 115"/>
            <p:cNvSpPr>
              <a:spLocks noChangeShapeType="1"/>
            </p:cNvSpPr>
            <p:nvPr/>
          </p:nvSpPr>
          <p:spPr bwMode="auto">
            <a:xfrm flipH="1" flipV="1">
              <a:off x="3154" y="1187"/>
              <a:ext cx="117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6" name="Line 116"/>
            <p:cNvSpPr>
              <a:spLocks noChangeShapeType="1"/>
            </p:cNvSpPr>
            <p:nvPr/>
          </p:nvSpPr>
          <p:spPr bwMode="auto">
            <a:xfrm flipH="1" flipV="1">
              <a:off x="2867" y="1282"/>
              <a:ext cx="12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7" name="Line 117"/>
            <p:cNvSpPr>
              <a:spLocks noChangeShapeType="1"/>
            </p:cNvSpPr>
            <p:nvPr/>
          </p:nvSpPr>
          <p:spPr bwMode="auto">
            <a:xfrm flipH="1">
              <a:off x="1129" y="1974"/>
              <a:ext cx="12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8" name="Line 118"/>
            <p:cNvSpPr>
              <a:spLocks noChangeShapeType="1"/>
            </p:cNvSpPr>
            <p:nvPr/>
          </p:nvSpPr>
          <p:spPr bwMode="auto">
            <a:xfrm flipH="1" flipV="1">
              <a:off x="1098" y="1880"/>
              <a:ext cx="117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799" name="Line 119"/>
            <p:cNvSpPr>
              <a:spLocks noChangeShapeType="1"/>
            </p:cNvSpPr>
            <p:nvPr/>
          </p:nvSpPr>
          <p:spPr bwMode="auto">
            <a:xfrm flipH="1">
              <a:off x="1347" y="2132"/>
              <a:ext cx="195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800" name="Line 120"/>
            <p:cNvSpPr>
              <a:spLocks noChangeShapeType="1"/>
            </p:cNvSpPr>
            <p:nvPr/>
          </p:nvSpPr>
          <p:spPr bwMode="auto">
            <a:xfrm flipV="1">
              <a:off x="1791" y="1706"/>
              <a:ext cx="211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801" name="Line 121"/>
            <p:cNvSpPr>
              <a:spLocks noChangeShapeType="1"/>
            </p:cNvSpPr>
            <p:nvPr/>
          </p:nvSpPr>
          <p:spPr bwMode="auto">
            <a:xfrm>
              <a:off x="2212" y="2053"/>
              <a:ext cx="109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0802" name="Line 122"/>
            <p:cNvSpPr>
              <a:spLocks noChangeShapeType="1"/>
            </p:cNvSpPr>
            <p:nvPr/>
          </p:nvSpPr>
          <p:spPr bwMode="auto">
            <a:xfrm>
              <a:off x="1768" y="1777"/>
              <a:ext cx="132" cy="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0725" name="Rectangle 12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smtClean="0"/>
              <a:t>Inter-AS tasks</a:t>
            </a:r>
          </a:p>
        </p:txBody>
      </p:sp>
      <p:sp>
        <p:nvSpPr>
          <p:cNvPr id="30726" name="Rectangle 127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993775"/>
            <a:ext cx="3810000" cy="292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suppose router in AS1 receives datagram destined outside of AS1: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router should forward packet to gateway router, but which one?</a:t>
            </a:r>
          </a:p>
        </p:txBody>
      </p:sp>
      <p:sp>
        <p:nvSpPr>
          <p:cNvPr id="30727" name="Rectangle 128"/>
          <p:cNvSpPr>
            <a:spLocks noGrp="1" noChangeArrowheads="1"/>
          </p:cNvSpPr>
          <p:nvPr>
            <p:ph type="body" sz="half" idx="2"/>
          </p:nvPr>
        </p:nvSpPr>
        <p:spPr>
          <a:xfrm>
            <a:off x="4483100" y="569913"/>
            <a:ext cx="3810000" cy="46482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AS1 must:</a:t>
            </a:r>
          </a:p>
          <a:p>
            <a:pPr marL="457200" indent="-4572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z="2400" smtClean="0"/>
              <a:t>learn which dests are reachable through AS2, which through AS3</a:t>
            </a:r>
          </a:p>
          <a:p>
            <a:pPr marL="457200" indent="-4572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z="2400" smtClean="0"/>
              <a:t>propagate this reachability info to all routers in AS1</a:t>
            </a:r>
          </a:p>
          <a:p>
            <a:pPr marL="457200" indent="-457200">
              <a:lnSpc>
                <a:spcPct val="90000"/>
              </a:lnSpc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Job of inter-AS routing!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697979D-A25E-4307-B7BF-07866887B7D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2250" y="0"/>
            <a:ext cx="8523288" cy="1143000"/>
          </a:xfrm>
        </p:spPr>
        <p:txBody>
          <a:bodyPr/>
          <a:lstStyle/>
          <a:p>
            <a:r>
              <a:rPr lang="en-US" sz="2800" smtClean="0"/>
              <a:t>Example 1: Setting forwarding table in router 1d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5438" y="1362075"/>
            <a:ext cx="8505825" cy="3346450"/>
          </a:xfrm>
        </p:spPr>
        <p:txBody>
          <a:bodyPr/>
          <a:lstStyle/>
          <a:p>
            <a:r>
              <a:rPr lang="en-US" sz="2400" smtClean="0"/>
              <a:t>suppose AS1 learns (via inter-AS protocol) that subnet </a:t>
            </a:r>
            <a:r>
              <a:rPr lang="en-US" sz="2400" i="1" smtClean="0">
                <a:solidFill>
                  <a:srgbClr val="FF0000"/>
                </a:solidFill>
              </a:rPr>
              <a:t>x</a:t>
            </a:r>
            <a:r>
              <a:rPr lang="en-US" sz="2400" smtClean="0"/>
              <a:t> reachable via AS3 (gateway 1c) but not via AS2.</a:t>
            </a:r>
          </a:p>
          <a:p>
            <a:r>
              <a:rPr lang="en-US" sz="2400" smtClean="0"/>
              <a:t>inter-AS protocol propagates reachability info to all internal routers.</a:t>
            </a:r>
          </a:p>
          <a:p>
            <a:r>
              <a:rPr lang="en-US" sz="2400" smtClean="0"/>
              <a:t>router 1d determines from intra-AS routing info that its interface </a:t>
            </a:r>
            <a:r>
              <a:rPr lang="en-US" sz="2400" i="1" smtClean="0">
                <a:solidFill>
                  <a:srgbClr val="FF0000"/>
                </a:solidFill>
              </a:rPr>
              <a:t>I</a:t>
            </a:r>
            <a:r>
              <a:rPr lang="en-US" sz="2400" smtClean="0"/>
              <a:t>  is on the least cost path to 1c.</a:t>
            </a:r>
          </a:p>
          <a:p>
            <a:pPr lvl="1"/>
            <a:r>
              <a:rPr lang="en-US" smtClean="0"/>
              <a:t>installs forwarding table entry </a:t>
            </a:r>
            <a:r>
              <a:rPr lang="en-US" i="1" smtClean="0">
                <a:solidFill>
                  <a:srgbClr val="FF0000"/>
                </a:solidFill>
              </a:rPr>
              <a:t>(x,I)</a:t>
            </a:r>
            <a:endParaRPr lang="en-US" smtClean="0"/>
          </a:p>
        </p:txBody>
      </p:sp>
      <p:sp>
        <p:nvSpPr>
          <p:cNvPr id="31750" name="Freeform 8"/>
          <p:cNvSpPr>
            <a:spLocks/>
          </p:cNvSpPr>
          <p:nvPr/>
        </p:nvSpPr>
        <p:spPr bwMode="auto">
          <a:xfrm>
            <a:off x="5157788" y="4581525"/>
            <a:ext cx="2352675" cy="1511300"/>
          </a:xfrm>
          <a:custGeom>
            <a:avLst/>
            <a:gdLst>
              <a:gd name="T0" fmla="*/ 113382 w 1162"/>
              <a:gd name="T1" fmla="*/ 450885 h 543"/>
              <a:gd name="T2" fmla="*/ 745081 w 1162"/>
              <a:gd name="T3" fmla="*/ 38965 h 543"/>
              <a:gd name="T4" fmla="*/ 1903196 w 1162"/>
              <a:gd name="T5" fmla="*/ 219876 h 543"/>
              <a:gd name="T6" fmla="*/ 2316231 w 1162"/>
              <a:gd name="T7" fmla="*/ 665195 h 543"/>
              <a:gd name="T8" fmla="*/ 2121862 w 1162"/>
              <a:gd name="T9" fmla="*/ 1255242 h 543"/>
              <a:gd name="T10" fmla="*/ 1186461 w 1162"/>
              <a:gd name="T11" fmla="*/ 1505734 h 543"/>
              <a:gd name="T12" fmla="*/ 178172 w 1162"/>
              <a:gd name="T13" fmla="*/ 1221843 h 543"/>
              <a:gd name="T14" fmla="*/ 113382 w 1162"/>
              <a:gd name="T15" fmla="*/ 450885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1" name="Freeform 9"/>
          <p:cNvSpPr>
            <a:spLocks/>
          </p:cNvSpPr>
          <p:nvPr/>
        </p:nvSpPr>
        <p:spPr bwMode="auto">
          <a:xfrm>
            <a:off x="1331913" y="4327525"/>
            <a:ext cx="1831975" cy="1498600"/>
          </a:xfrm>
          <a:custGeom>
            <a:avLst/>
            <a:gdLst>
              <a:gd name="T0" fmla="*/ 134569 w 1198"/>
              <a:gd name="T1" fmla="*/ 601434 h 451"/>
              <a:gd name="T2" fmla="*/ 275255 w 1198"/>
              <a:gd name="T3" fmla="*/ 295733 h 451"/>
              <a:gd name="T4" fmla="*/ 685079 w 1198"/>
              <a:gd name="T5" fmla="*/ 162819 h 451"/>
              <a:gd name="T6" fmla="*/ 1510844 w 1198"/>
              <a:gd name="T7" fmla="*/ 83071 h 451"/>
              <a:gd name="T8" fmla="*/ 1805979 w 1198"/>
              <a:gd name="T9" fmla="*/ 654599 h 451"/>
              <a:gd name="T10" fmla="*/ 1359454 w 1198"/>
              <a:gd name="T11" fmla="*/ 1372332 h 451"/>
              <a:gd name="T12" fmla="*/ 469463 w 1198"/>
              <a:gd name="T13" fmla="*/ 1412206 h 451"/>
              <a:gd name="T14" fmla="*/ 55051 w 1198"/>
              <a:gd name="T15" fmla="*/ 1119797 h 451"/>
              <a:gd name="T16" fmla="*/ 134569 w 1198"/>
              <a:gd name="T17" fmla="*/ 601434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2" name="Freeform 10"/>
          <p:cNvSpPr>
            <a:spLocks/>
          </p:cNvSpPr>
          <p:nvPr/>
        </p:nvSpPr>
        <p:spPr bwMode="auto">
          <a:xfrm>
            <a:off x="2514600" y="5408613"/>
            <a:ext cx="2930525" cy="1168400"/>
          </a:xfrm>
          <a:custGeom>
            <a:avLst/>
            <a:gdLst>
              <a:gd name="T0" fmla="*/ 286943 w 1583"/>
              <a:gd name="T1" fmla="*/ 383756 h 682"/>
              <a:gd name="T2" fmla="*/ 753458 w 1583"/>
              <a:gd name="T3" fmla="*/ 126777 h 682"/>
              <a:gd name="T4" fmla="*/ 1453229 w 1583"/>
              <a:gd name="T5" fmla="*/ 34264 h 682"/>
              <a:gd name="T6" fmla="*/ 2141894 w 1583"/>
              <a:gd name="T7" fmla="*/ 332360 h 682"/>
              <a:gd name="T8" fmla="*/ 2895351 w 1583"/>
              <a:gd name="T9" fmla="*/ 733248 h 682"/>
              <a:gd name="T10" fmla="*/ 2354787 w 1583"/>
              <a:gd name="T11" fmla="*/ 1103299 h 682"/>
              <a:gd name="T12" fmla="*/ 1277361 w 1583"/>
              <a:gd name="T13" fmla="*/ 1123857 h 682"/>
              <a:gd name="T14" fmla="*/ 164761 w 1583"/>
              <a:gd name="T15" fmla="*/ 1021065 h 682"/>
              <a:gd name="T16" fmla="*/ 286943 w 1583"/>
              <a:gd name="T17" fmla="*/ 383756 h 6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3"/>
              <a:gd name="T28" fmla="*/ 0 h 682"/>
              <a:gd name="T29" fmla="*/ 1583 w 1583"/>
              <a:gd name="T30" fmla="*/ 682 h 6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3" h="682">
                <a:moveTo>
                  <a:pt x="155" y="224"/>
                </a:moveTo>
                <a:cubicBezTo>
                  <a:pt x="208" y="137"/>
                  <a:pt x="302" y="108"/>
                  <a:pt x="407" y="74"/>
                </a:cubicBezTo>
                <a:cubicBezTo>
                  <a:pt x="512" y="40"/>
                  <a:pt x="660" y="0"/>
                  <a:pt x="785" y="20"/>
                </a:cubicBezTo>
                <a:cubicBezTo>
                  <a:pt x="910" y="40"/>
                  <a:pt x="1027" y="126"/>
                  <a:pt x="1157" y="194"/>
                </a:cubicBezTo>
                <a:cubicBezTo>
                  <a:pt x="1287" y="262"/>
                  <a:pt x="1545" y="353"/>
                  <a:pt x="1564" y="428"/>
                </a:cubicBezTo>
                <a:cubicBezTo>
                  <a:pt x="1583" y="503"/>
                  <a:pt x="1417" y="606"/>
                  <a:pt x="1272" y="644"/>
                </a:cubicBezTo>
                <a:cubicBezTo>
                  <a:pt x="1127" y="682"/>
                  <a:pt x="887" y="664"/>
                  <a:pt x="690" y="656"/>
                </a:cubicBezTo>
                <a:cubicBezTo>
                  <a:pt x="493" y="648"/>
                  <a:pt x="178" y="668"/>
                  <a:pt x="89" y="596"/>
                </a:cubicBezTo>
                <a:cubicBezTo>
                  <a:pt x="0" y="524"/>
                  <a:pt x="102" y="311"/>
                  <a:pt x="155" y="22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3" name="Oval 11"/>
          <p:cNvSpPr>
            <a:spLocks noChangeArrowheads="1"/>
          </p:cNvSpPr>
          <p:nvPr/>
        </p:nvSpPr>
        <p:spPr bwMode="auto">
          <a:xfrm>
            <a:off x="1712913" y="5407025"/>
            <a:ext cx="457200" cy="1190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>
            <a:off x="1712913" y="5395913"/>
            <a:ext cx="0" cy="74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5" name="Line 13"/>
          <p:cNvSpPr>
            <a:spLocks noChangeShapeType="1"/>
          </p:cNvSpPr>
          <p:nvPr/>
        </p:nvSpPr>
        <p:spPr bwMode="auto">
          <a:xfrm>
            <a:off x="2170113" y="5395913"/>
            <a:ext cx="0" cy="74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6" name="Rectangle 14"/>
          <p:cNvSpPr>
            <a:spLocks noChangeArrowheads="1"/>
          </p:cNvSpPr>
          <p:nvPr/>
        </p:nvSpPr>
        <p:spPr bwMode="auto">
          <a:xfrm>
            <a:off x="1712913" y="5395913"/>
            <a:ext cx="452437" cy="730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31757" name="Oval 15"/>
          <p:cNvSpPr>
            <a:spLocks noChangeArrowheads="1"/>
          </p:cNvSpPr>
          <p:nvPr/>
        </p:nvSpPr>
        <p:spPr bwMode="auto">
          <a:xfrm>
            <a:off x="1708150" y="5310188"/>
            <a:ext cx="4572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8" name="Rectangle 16"/>
          <p:cNvSpPr>
            <a:spLocks noChangeArrowheads="1"/>
          </p:cNvSpPr>
          <p:nvPr/>
        </p:nvSpPr>
        <p:spPr bwMode="auto">
          <a:xfrm>
            <a:off x="1835150" y="5329238"/>
            <a:ext cx="206375" cy="18256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9" name="Text Box 17"/>
          <p:cNvSpPr txBox="1">
            <a:spLocks noChangeArrowheads="1"/>
          </p:cNvSpPr>
          <p:nvPr/>
        </p:nvSpPr>
        <p:spPr bwMode="auto">
          <a:xfrm>
            <a:off x="1698625" y="5238750"/>
            <a:ext cx="49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1760" name="Oval 18"/>
          <p:cNvSpPr>
            <a:spLocks noChangeArrowheads="1"/>
          </p:cNvSpPr>
          <p:nvPr/>
        </p:nvSpPr>
        <p:spPr bwMode="auto">
          <a:xfrm>
            <a:off x="3490913" y="6300788"/>
            <a:ext cx="457200" cy="1190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61" name="Line 19"/>
          <p:cNvSpPr>
            <a:spLocks noChangeShapeType="1"/>
          </p:cNvSpPr>
          <p:nvPr/>
        </p:nvSpPr>
        <p:spPr bwMode="auto">
          <a:xfrm>
            <a:off x="3490913" y="6289675"/>
            <a:ext cx="0" cy="74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62" name="Line 20"/>
          <p:cNvSpPr>
            <a:spLocks noChangeShapeType="1"/>
          </p:cNvSpPr>
          <p:nvPr/>
        </p:nvSpPr>
        <p:spPr bwMode="auto">
          <a:xfrm>
            <a:off x="3948113" y="6289675"/>
            <a:ext cx="0" cy="74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63" name="Rectangle 21"/>
          <p:cNvSpPr>
            <a:spLocks noChangeArrowheads="1"/>
          </p:cNvSpPr>
          <p:nvPr/>
        </p:nvSpPr>
        <p:spPr bwMode="auto">
          <a:xfrm>
            <a:off x="3490913" y="6289675"/>
            <a:ext cx="452437" cy="730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31764" name="Oval 22"/>
          <p:cNvSpPr>
            <a:spLocks noChangeArrowheads="1"/>
          </p:cNvSpPr>
          <p:nvPr/>
        </p:nvSpPr>
        <p:spPr bwMode="auto">
          <a:xfrm>
            <a:off x="3486150" y="6203950"/>
            <a:ext cx="4572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1765" name="Group 23"/>
          <p:cNvGrpSpPr>
            <a:grpSpLocks/>
          </p:cNvGrpSpPr>
          <p:nvPr/>
        </p:nvGrpSpPr>
        <p:grpSpPr bwMode="auto">
          <a:xfrm>
            <a:off x="3500438" y="6122988"/>
            <a:ext cx="447675" cy="396875"/>
            <a:chOff x="2904" y="2429"/>
            <a:chExt cx="309" cy="269"/>
          </a:xfrm>
        </p:grpSpPr>
        <p:sp>
          <p:nvSpPr>
            <p:cNvPr id="31860" name="Rectangle 24"/>
            <p:cNvSpPr>
              <a:spLocks noChangeArrowheads="1"/>
            </p:cNvSpPr>
            <p:nvPr/>
          </p:nvSpPr>
          <p:spPr bwMode="auto">
            <a:xfrm>
              <a:off x="2982" y="2490"/>
              <a:ext cx="144" cy="1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61" name="Text Box 25"/>
            <p:cNvSpPr txBox="1">
              <a:spLocks noChangeArrowheads="1"/>
            </p:cNvSpPr>
            <p:nvPr/>
          </p:nvSpPr>
          <p:spPr bwMode="auto">
            <a:xfrm>
              <a:off x="2904" y="2429"/>
              <a:ext cx="30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1d</a:t>
              </a:r>
            </a:p>
          </p:txBody>
        </p:sp>
      </p:grpSp>
      <p:sp>
        <p:nvSpPr>
          <p:cNvPr id="31766" name="Oval 26"/>
          <p:cNvSpPr>
            <a:spLocks noChangeArrowheads="1"/>
          </p:cNvSpPr>
          <p:nvPr/>
        </p:nvSpPr>
        <p:spPr bwMode="auto">
          <a:xfrm>
            <a:off x="2532063" y="5211763"/>
            <a:ext cx="457200" cy="12065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67" name="Line 27"/>
          <p:cNvSpPr>
            <a:spLocks noChangeShapeType="1"/>
          </p:cNvSpPr>
          <p:nvPr/>
        </p:nvSpPr>
        <p:spPr bwMode="auto">
          <a:xfrm>
            <a:off x="2532063" y="5202238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68" name="Line 28"/>
          <p:cNvSpPr>
            <a:spLocks noChangeShapeType="1"/>
          </p:cNvSpPr>
          <p:nvPr/>
        </p:nvSpPr>
        <p:spPr bwMode="auto">
          <a:xfrm>
            <a:off x="2989263" y="5202238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69" name="Rectangle 29"/>
          <p:cNvSpPr>
            <a:spLocks noChangeArrowheads="1"/>
          </p:cNvSpPr>
          <p:nvPr/>
        </p:nvSpPr>
        <p:spPr bwMode="auto">
          <a:xfrm>
            <a:off x="2532063" y="5202238"/>
            <a:ext cx="452437" cy="71437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31770" name="Oval 30"/>
          <p:cNvSpPr>
            <a:spLocks noChangeArrowheads="1"/>
          </p:cNvSpPr>
          <p:nvPr/>
        </p:nvSpPr>
        <p:spPr bwMode="auto">
          <a:xfrm>
            <a:off x="2527300" y="5114925"/>
            <a:ext cx="4572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71" name="Rectangle 31"/>
          <p:cNvSpPr>
            <a:spLocks noChangeArrowheads="1"/>
          </p:cNvSpPr>
          <p:nvPr/>
        </p:nvSpPr>
        <p:spPr bwMode="auto">
          <a:xfrm>
            <a:off x="2654300" y="5133975"/>
            <a:ext cx="207963" cy="1619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72" name="Text Box 32"/>
          <p:cNvSpPr txBox="1">
            <a:spLocks noChangeArrowheads="1"/>
          </p:cNvSpPr>
          <p:nvPr/>
        </p:nvSpPr>
        <p:spPr bwMode="auto">
          <a:xfrm>
            <a:off x="2528888" y="5043488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1773" name="Oval 33"/>
          <p:cNvSpPr>
            <a:spLocks noChangeArrowheads="1"/>
          </p:cNvSpPr>
          <p:nvPr/>
        </p:nvSpPr>
        <p:spPr bwMode="auto">
          <a:xfrm>
            <a:off x="3438525" y="5716588"/>
            <a:ext cx="457200" cy="1190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74" name="Line 34"/>
          <p:cNvSpPr>
            <a:spLocks noChangeShapeType="1"/>
          </p:cNvSpPr>
          <p:nvPr/>
        </p:nvSpPr>
        <p:spPr bwMode="auto">
          <a:xfrm>
            <a:off x="3438525" y="5707063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75" name="Line 35"/>
          <p:cNvSpPr>
            <a:spLocks noChangeShapeType="1"/>
          </p:cNvSpPr>
          <p:nvPr/>
        </p:nvSpPr>
        <p:spPr bwMode="auto">
          <a:xfrm>
            <a:off x="3895725" y="5707063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76" name="Rectangle 36"/>
          <p:cNvSpPr>
            <a:spLocks noChangeArrowheads="1"/>
          </p:cNvSpPr>
          <p:nvPr/>
        </p:nvSpPr>
        <p:spPr bwMode="auto">
          <a:xfrm>
            <a:off x="3438525" y="5707063"/>
            <a:ext cx="452438" cy="71437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31777" name="Oval 37"/>
          <p:cNvSpPr>
            <a:spLocks noChangeArrowheads="1"/>
          </p:cNvSpPr>
          <p:nvPr/>
        </p:nvSpPr>
        <p:spPr bwMode="auto">
          <a:xfrm>
            <a:off x="3433763" y="5619750"/>
            <a:ext cx="4572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1778" name="Group 38"/>
          <p:cNvGrpSpPr>
            <a:grpSpLocks/>
          </p:cNvGrpSpPr>
          <p:nvPr/>
        </p:nvGrpSpPr>
        <p:grpSpPr bwMode="auto">
          <a:xfrm>
            <a:off x="3452813" y="5540375"/>
            <a:ext cx="427037" cy="395288"/>
            <a:chOff x="2907" y="2429"/>
            <a:chExt cx="301" cy="269"/>
          </a:xfrm>
        </p:grpSpPr>
        <p:sp>
          <p:nvSpPr>
            <p:cNvPr id="31858" name="Rectangle 39"/>
            <p:cNvSpPr>
              <a:spLocks noChangeArrowheads="1"/>
            </p:cNvSpPr>
            <p:nvPr/>
          </p:nvSpPr>
          <p:spPr bwMode="auto">
            <a:xfrm>
              <a:off x="2982" y="2490"/>
              <a:ext cx="144" cy="1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9" name="Text Box 40"/>
            <p:cNvSpPr txBox="1">
              <a:spLocks noChangeArrowheads="1"/>
            </p:cNvSpPr>
            <p:nvPr/>
          </p:nvSpPr>
          <p:spPr bwMode="auto">
            <a:xfrm>
              <a:off x="2907" y="2429"/>
              <a:ext cx="30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1c</a:t>
              </a:r>
            </a:p>
          </p:txBody>
        </p:sp>
      </p:grpSp>
      <p:sp>
        <p:nvSpPr>
          <p:cNvPr id="31779" name="Line 41"/>
          <p:cNvSpPr>
            <a:spLocks noChangeShapeType="1"/>
          </p:cNvSpPr>
          <p:nvPr/>
        </p:nvSpPr>
        <p:spPr bwMode="auto">
          <a:xfrm>
            <a:off x="6059488" y="5438775"/>
            <a:ext cx="449262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0" name="Line 42"/>
          <p:cNvSpPr>
            <a:spLocks noChangeShapeType="1"/>
          </p:cNvSpPr>
          <p:nvPr/>
        </p:nvSpPr>
        <p:spPr bwMode="auto">
          <a:xfrm>
            <a:off x="6532563" y="5327650"/>
            <a:ext cx="133350" cy="17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1" name="Line 43"/>
          <p:cNvSpPr>
            <a:spLocks noChangeShapeType="1"/>
          </p:cNvSpPr>
          <p:nvPr/>
        </p:nvSpPr>
        <p:spPr bwMode="auto">
          <a:xfrm flipV="1">
            <a:off x="5959475" y="5262563"/>
            <a:ext cx="166688" cy="112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2" name="Freeform 44"/>
          <p:cNvSpPr>
            <a:spLocks/>
          </p:cNvSpPr>
          <p:nvPr/>
        </p:nvSpPr>
        <p:spPr bwMode="auto">
          <a:xfrm>
            <a:off x="3944938" y="6197600"/>
            <a:ext cx="385762" cy="120650"/>
          </a:xfrm>
          <a:custGeom>
            <a:avLst/>
            <a:gdLst>
              <a:gd name="T0" fmla="*/ 0 w 264"/>
              <a:gd name="T1" fmla="*/ 120650 h 82"/>
              <a:gd name="T2" fmla="*/ 385762 w 264"/>
              <a:gd name="T3" fmla="*/ 0 h 82"/>
              <a:gd name="T4" fmla="*/ 0 60000 65536"/>
              <a:gd name="T5" fmla="*/ 0 60000 65536"/>
              <a:gd name="T6" fmla="*/ 0 w 264"/>
              <a:gd name="T7" fmla="*/ 0 h 82"/>
              <a:gd name="T8" fmla="*/ 264 w 264"/>
              <a:gd name="T9" fmla="*/ 82 h 8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4" h="82">
                <a:moveTo>
                  <a:pt x="0" y="82"/>
                </a:moveTo>
                <a:lnTo>
                  <a:pt x="26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3" name="Freeform 45"/>
          <p:cNvSpPr>
            <a:spLocks/>
          </p:cNvSpPr>
          <p:nvPr/>
        </p:nvSpPr>
        <p:spPr bwMode="auto">
          <a:xfrm>
            <a:off x="3273425" y="6143625"/>
            <a:ext cx="222250" cy="174625"/>
          </a:xfrm>
          <a:custGeom>
            <a:avLst/>
            <a:gdLst>
              <a:gd name="T0" fmla="*/ 0 w 152"/>
              <a:gd name="T1" fmla="*/ 0 h 118"/>
              <a:gd name="T2" fmla="*/ 222250 w 152"/>
              <a:gd name="T3" fmla="*/ 174625 h 118"/>
              <a:gd name="T4" fmla="*/ 0 60000 65536"/>
              <a:gd name="T5" fmla="*/ 0 60000 65536"/>
              <a:gd name="T6" fmla="*/ 0 w 152"/>
              <a:gd name="T7" fmla="*/ 0 h 118"/>
              <a:gd name="T8" fmla="*/ 152 w 152"/>
              <a:gd name="T9" fmla="*/ 118 h 1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2" h="118">
                <a:moveTo>
                  <a:pt x="0" y="0"/>
                </a:moveTo>
                <a:lnTo>
                  <a:pt x="152" y="11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4" name="Freeform 46"/>
          <p:cNvSpPr>
            <a:spLocks/>
          </p:cNvSpPr>
          <p:nvPr/>
        </p:nvSpPr>
        <p:spPr bwMode="auto">
          <a:xfrm>
            <a:off x="3454400" y="6040438"/>
            <a:ext cx="823913" cy="122237"/>
          </a:xfrm>
          <a:custGeom>
            <a:avLst/>
            <a:gdLst>
              <a:gd name="T0" fmla="*/ 0 w 564"/>
              <a:gd name="T1" fmla="*/ 0 h 82"/>
              <a:gd name="T2" fmla="*/ 823913 w 564"/>
              <a:gd name="T3" fmla="*/ 122237 h 82"/>
              <a:gd name="T4" fmla="*/ 0 60000 65536"/>
              <a:gd name="T5" fmla="*/ 0 60000 65536"/>
              <a:gd name="T6" fmla="*/ 0 w 564"/>
              <a:gd name="T7" fmla="*/ 0 h 82"/>
              <a:gd name="T8" fmla="*/ 564 w 564"/>
              <a:gd name="T9" fmla="*/ 82 h 8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4" h="82">
                <a:moveTo>
                  <a:pt x="0" y="0"/>
                </a:moveTo>
                <a:lnTo>
                  <a:pt x="564" y="8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5" name="Freeform 47"/>
          <p:cNvSpPr>
            <a:spLocks/>
          </p:cNvSpPr>
          <p:nvPr/>
        </p:nvSpPr>
        <p:spPr bwMode="auto">
          <a:xfrm>
            <a:off x="3363913" y="5802313"/>
            <a:ext cx="111125" cy="138112"/>
          </a:xfrm>
          <a:custGeom>
            <a:avLst/>
            <a:gdLst>
              <a:gd name="T0" fmla="*/ 0 w 76"/>
              <a:gd name="T1" fmla="*/ 138112 h 94"/>
              <a:gd name="T2" fmla="*/ 111125 w 76"/>
              <a:gd name="T3" fmla="*/ 0 h 94"/>
              <a:gd name="T4" fmla="*/ 0 60000 65536"/>
              <a:gd name="T5" fmla="*/ 0 60000 65536"/>
              <a:gd name="T6" fmla="*/ 0 w 76"/>
              <a:gd name="T7" fmla="*/ 0 h 94"/>
              <a:gd name="T8" fmla="*/ 76 w 76"/>
              <a:gd name="T9" fmla="*/ 94 h 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" h="94">
                <a:moveTo>
                  <a:pt x="0" y="94"/>
                </a:moveTo>
                <a:lnTo>
                  <a:pt x="7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6" name="Freeform 48"/>
          <p:cNvSpPr>
            <a:spLocks/>
          </p:cNvSpPr>
          <p:nvPr/>
        </p:nvSpPr>
        <p:spPr bwMode="auto">
          <a:xfrm>
            <a:off x="2159000" y="5248275"/>
            <a:ext cx="366713" cy="168275"/>
          </a:xfrm>
          <a:custGeom>
            <a:avLst/>
            <a:gdLst>
              <a:gd name="T0" fmla="*/ 0 w 252"/>
              <a:gd name="T1" fmla="*/ 168275 h 114"/>
              <a:gd name="T2" fmla="*/ 366713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7" name="Freeform 49"/>
          <p:cNvSpPr>
            <a:spLocks/>
          </p:cNvSpPr>
          <p:nvPr/>
        </p:nvSpPr>
        <p:spPr bwMode="auto">
          <a:xfrm>
            <a:off x="2794000" y="5335588"/>
            <a:ext cx="649288" cy="381000"/>
          </a:xfrm>
          <a:custGeom>
            <a:avLst/>
            <a:gdLst>
              <a:gd name="T0" fmla="*/ 0 w 444"/>
              <a:gd name="T1" fmla="*/ 0 h 258"/>
              <a:gd name="T2" fmla="*/ 649288 w 444"/>
              <a:gd name="T3" fmla="*/ 381000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8" name="Freeform 50"/>
          <p:cNvSpPr>
            <a:spLocks/>
          </p:cNvSpPr>
          <p:nvPr/>
        </p:nvSpPr>
        <p:spPr bwMode="auto">
          <a:xfrm>
            <a:off x="4727575" y="5510213"/>
            <a:ext cx="955675" cy="619125"/>
          </a:xfrm>
          <a:custGeom>
            <a:avLst/>
            <a:gdLst>
              <a:gd name="T0" fmla="*/ 0 w 654"/>
              <a:gd name="T1" fmla="*/ 619125 h 420"/>
              <a:gd name="T2" fmla="*/ 955675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89" name="Oval 51"/>
          <p:cNvSpPr>
            <a:spLocks noChangeArrowheads="1"/>
          </p:cNvSpPr>
          <p:nvPr/>
        </p:nvSpPr>
        <p:spPr bwMode="auto">
          <a:xfrm>
            <a:off x="5602288" y="5416550"/>
            <a:ext cx="457200" cy="1190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90" name="Line 52"/>
          <p:cNvSpPr>
            <a:spLocks noChangeShapeType="1"/>
          </p:cNvSpPr>
          <p:nvPr/>
        </p:nvSpPr>
        <p:spPr bwMode="auto">
          <a:xfrm>
            <a:off x="5602288" y="5405438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91" name="Line 53"/>
          <p:cNvSpPr>
            <a:spLocks noChangeShapeType="1"/>
          </p:cNvSpPr>
          <p:nvPr/>
        </p:nvSpPr>
        <p:spPr bwMode="auto">
          <a:xfrm>
            <a:off x="6059488" y="5405438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92" name="Rectangle 54"/>
          <p:cNvSpPr>
            <a:spLocks noChangeArrowheads="1"/>
          </p:cNvSpPr>
          <p:nvPr/>
        </p:nvSpPr>
        <p:spPr bwMode="auto">
          <a:xfrm>
            <a:off x="5602288" y="5405438"/>
            <a:ext cx="452437" cy="7302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31793" name="Oval 55"/>
          <p:cNvSpPr>
            <a:spLocks noChangeArrowheads="1"/>
          </p:cNvSpPr>
          <p:nvPr/>
        </p:nvSpPr>
        <p:spPr bwMode="auto">
          <a:xfrm>
            <a:off x="5597525" y="5318125"/>
            <a:ext cx="4572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94" name="Rectangle 56"/>
          <p:cNvSpPr>
            <a:spLocks noChangeArrowheads="1"/>
          </p:cNvSpPr>
          <p:nvPr/>
        </p:nvSpPr>
        <p:spPr bwMode="auto">
          <a:xfrm>
            <a:off x="5724525" y="5337175"/>
            <a:ext cx="206375" cy="177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95" name="Text Box 57"/>
          <p:cNvSpPr txBox="1">
            <a:spLocks noChangeArrowheads="1"/>
          </p:cNvSpPr>
          <p:nvPr/>
        </p:nvSpPr>
        <p:spPr bwMode="auto">
          <a:xfrm>
            <a:off x="5597525" y="5248275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1796" name="Text Box 58"/>
          <p:cNvSpPr txBox="1">
            <a:spLocks noChangeArrowheads="1"/>
          </p:cNvSpPr>
          <p:nvPr/>
        </p:nvSpPr>
        <p:spPr bwMode="auto">
          <a:xfrm>
            <a:off x="2146300" y="5376863"/>
            <a:ext cx="70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AS3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97" name="Text Box 59"/>
          <p:cNvSpPr txBox="1">
            <a:spLocks noChangeArrowheads="1"/>
          </p:cNvSpPr>
          <p:nvPr/>
        </p:nvSpPr>
        <p:spPr bwMode="auto">
          <a:xfrm>
            <a:off x="4721225" y="6049963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AS1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98" name="Text Box 60"/>
          <p:cNvSpPr txBox="1">
            <a:spLocks noChangeArrowheads="1"/>
          </p:cNvSpPr>
          <p:nvPr/>
        </p:nvSpPr>
        <p:spPr bwMode="auto">
          <a:xfrm>
            <a:off x="6013450" y="5648325"/>
            <a:ext cx="70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AS2</a:t>
            </a:r>
          </a:p>
        </p:txBody>
      </p:sp>
      <p:sp>
        <p:nvSpPr>
          <p:cNvPr id="31799" name="Oval 61"/>
          <p:cNvSpPr>
            <a:spLocks noChangeArrowheads="1"/>
          </p:cNvSpPr>
          <p:nvPr/>
        </p:nvSpPr>
        <p:spPr bwMode="auto">
          <a:xfrm>
            <a:off x="2992438" y="6026150"/>
            <a:ext cx="457200" cy="1190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00" name="Line 62"/>
          <p:cNvSpPr>
            <a:spLocks noChangeShapeType="1"/>
          </p:cNvSpPr>
          <p:nvPr/>
        </p:nvSpPr>
        <p:spPr bwMode="auto">
          <a:xfrm>
            <a:off x="2992438" y="6016625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01" name="Line 63"/>
          <p:cNvSpPr>
            <a:spLocks noChangeShapeType="1"/>
          </p:cNvSpPr>
          <p:nvPr/>
        </p:nvSpPr>
        <p:spPr bwMode="auto">
          <a:xfrm>
            <a:off x="3449638" y="6016625"/>
            <a:ext cx="0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02" name="Rectangle 64"/>
          <p:cNvSpPr>
            <a:spLocks noChangeArrowheads="1"/>
          </p:cNvSpPr>
          <p:nvPr/>
        </p:nvSpPr>
        <p:spPr bwMode="auto">
          <a:xfrm>
            <a:off x="2992438" y="6016625"/>
            <a:ext cx="452437" cy="7143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31803" name="Oval 65"/>
          <p:cNvSpPr>
            <a:spLocks noChangeArrowheads="1"/>
          </p:cNvSpPr>
          <p:nvPr/>
        </p:nvSpPr>
        <p:spPr bwMode="auto">
          <a:xfrm>
            <a:off x="2987675" y="5935663"/>
            <a:ext cx="4572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04" name="Rectangle 66"/>
          <p:cNvSpPr>
            <a:spLocks noChangeArrowheads="1"/>
          </p:cNvSpPr>
          <p:nvPr/>
        </p:nvSpPr>
        <p:spPr bwMode="auto">
          <a:xfrm>
            <a:off x="3111500" y="5975350"/>
            <a:ext cx="207963" cy="1412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05" name="Text Box 67"/>
          <p:cNvSpPr txBox="1">
            <a:spLocks noChangeArrowheads="1"/>
          </p:cNvSpPr>
          <p:nvPr/>
        </p:nvSpPr>
        <p:spPr bwMode="auto">
          <a:xfrm>
            <a:off x="3011488" y="5854700"/>
            <a:ext cx="42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1a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31806" name="Group 68"/>
          <p:cNvGrpSpPr>
            <a:grpSpLocks/>
          </p:cNvGrpSpPr>
          <p:nvPr/>
        </p:nvGrpSpPr>
        <p:grpSpPr bwMode="auto">
          <a:xfrm>
            <a:off x="6105525" y="5080000"/>
            <a:ext cx="471488" cy="396875"/>
            <a:chOff x="4320" y="1940"/>
            <a:chExt cx="323" cy="269"/>
          </a:xfrm>
        </p:grpSpPr>
        <p:sp>
          <p:nvSpPr>
            <p:cNvPr id="31851" name="Oval 69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2" name="Line 70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3" name="Line 71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4" name="Rectangle 72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1855" name="Oval 73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6" name="Rectangle 74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7" name="Text Box 75"/>
            <p:cNvSpPr txBox="1">
              <a:spLocks noChangeArrowheads="1"/>
            </p:cNvSpPr>
            <p:nvPr/>
          </p:nvSpPr>
          <p:spPr bwMode="auto">
            <a:xfrm>
              <a:off x="4320" y="1940"/>
              <a:ext cx="32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1807" name="Group 76"/>
          <p:cNvGrpSpPr>
            <a:grpSpLocks/>
          </p:cNvGrpSpPr>
          <p:nvPr/>
        </p:nvGrpSpPr>
        <p:grpSpPr bwMode="auto">
          <a:xfrm>
            <a:off x="6500813" y="5407025"/>
            <a:ext cx="492125" cy="396875"/>
            <a:chOff x="4590" y="2162"/>
            <a:chExt cx="337" cy="269"/>
          </a:xfrm>
        </p:grpSpPr>
        <p:sp>
          <p:nvSpPr>
            <p:cNvPr id="31844" name="Oval 77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45" name="Line 78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46" name="Line 79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47" name="Rectangle 80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1848" name="Oval 81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49" name="Rectangle 82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50" name="Text Box 83"/>
            <p:cNvSpPr txBox="1">
              <a:spLocks noChangeArrowheads="1"/>
            </p:cNvSpPr>
            <p:nvPr/>
          </p:nvSpPr>
          <p:spPr bwMode="auto">
            <a:xfrm>
              <a:off x="4590" y="2162"/>
              <a:ext cx="33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1808" name="Group 84"/>
          <p:cNvGrpSpPr>
            <a:grpSpLocks/>
          </p:cNvGrpSpPr>
          <p:nvPr/>
        </p:nvGrpSpPr>
        <p:grpSpPr bwMode="auto">
          <a:xfrm>
            <a:off x="4275138" y="5953125"/>
            <a:ext cx="461962" cy="396875"/>
            <a:chOff x="2016" y="1980"/>
            <a:chExt cx="316" cy="269"/>
          </a:xfrm>
        </p:grpSpPr>
        <p:sp>
          <p:nvSpPr>
            <p:cNvPr id="31836" name="Oval 85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37" name="Line 86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38" name="Line 87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39" name="Rectangle 88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1840" name="Oval 89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1841" name="Group 90"/>
            <p:cNvGrpSpPr>
              <a:grpSpLocks/>
            </p:cNvGrpSpPr>
            <p:nvPr/>
          </p:nvGrpSpPr>
          <p:grpSpPr bwMode="auto">
            <a:xfrm>
              <a:off x="2022" y="1980"/>
              <a:ext cx="306" cy="269"/>
              <a:chOff x="2901" y="2429"/>
              <a:chExt cx="313" cy="269"/>
            </a:xfrm>
          </p:grpSpPr>
          <p:sp>
            <p:nvSpPr>
              <p:cNvPr id="31842" name="Rectangle 9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843" name="Text Box 92"/>
              <p:cNvSpPr txBox="1">
                <a:spLocks noChangeArrowheads="1"/>
              </p:cNvSpPr>
              <p:nvPr/>
            </p:nvSpPr>
            <p:spPr bwMode="auto">
              <a:xfrm>
                <a:off x="2901" y="2429"/>
                <a:ext cx="31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1809" name="Group 93"/>
          <p:cNvGrpSpPr>
            <a:grpSpLocks/>
          </p:cNvGrpSpPr>
          <p:nvPr/>
        </p:nvGrpSpPr>
        <p:grpSpPr bwMode="auto">
          <a:xfrm>
            <a:off x="1939925" y="4840288"/>
            <a:ext cx="469900" cy="396875"/>
            <a:chOff x="2014" y="1980"/>
            <a:chExt cx="321" cy="269"/>
          </a:xfrm>
        </p:grpSpPr>
        <p:sp>
          <p:nvSpPr>
            <p:cNvPr id="31828" name="Oval 94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29" name="Line 95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30" name="Line 96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831" name="Rectangle 97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1832" name="Oval 98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1833" name="Group 99"/>
            <p:cNvGrpSpPr>
              <a:grpSpLocks/>
            </p:cNvGrpSpPr>
            <p:nvPr/>
          </p:nvGrpSpPr>
          <p:grpSpPr bwMode="auto">
            <a:xfrm>
              <a:off x="2014" y="1980"/>
              <a:ext cx="321" cy="269"/>
              <a:chOff x="2893" y="2429"/>
              <a:chExt cx="328" cy="269"/>
            </a:xfrm>
          </p:grpSpPr>
          <p:sp>
            <p:nvSpPr>
              <p:cNvPr id="31834" name="Rectangle 10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1835" name="Text Box 101"/>
              <p:cNvSpPr txBox="1">
                <a:spLocks noChangeArrowheads="1"/>
              </p:cNvSpPr>
              <p:nvPr/>
            </p:nvSpPr>
            <p:spPr bwMode="auto">
              <a:xfrm>
                <a:off x="2893" y="2429"/>
                <a:ext cx="328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1810" name="Line 102"/>
          <p:cNvSpPr>
            <a:spLocks noChangeShapeType="1"/>
          </p:cNvSpPr>
          <p:nvPr/>
        </p:nvSpPr>
        <p:spPr bwMode="auto">
          <a:xfrm flipH="1">
            <a:off x="1978025" y="5149850"/>
            <a:ext cx="90488" cy="157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1" name="Line 103"/>
          <p:cNvSpPr>
            <a:spLocks noChangeShapeType="1"/>
          </p:cNvSpPr>
          <p:nvPr/>
        </p:nvSpPr>
        <p:spPr bwMode="auto">
          <a:xfrm>
            <a:off x="1530350" y="5218113"/>
            <a:ext cx="211138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2" name="Line 104"/>
          <p:cNvSpPr>
            <a:spLocks noChangeShapeType="1"/>
          </p:cNvSpPr>
          <p:nvPr/>
        </p:nvSpPr>
        <p:spPr bwMode="auto">
          <a:xfrm flipH="1">
            <a:off x="2259013" y="4694238"/>
            <a:ext cx="198437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3" name="Line 105"/>
          <p:cNvSpPr>
            <a:spLocks noChangeShapeType="1"/>
          </p:cNvSpPr>
          <p:nvPr/>
        </p:nvSpPr>
        <p:spPr bwMode="auto">
          <a:xfrm>
            <a:off x="1851025" y="4681538"/>
            <a:ext cx="173038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4" name="Line 106"/>
          <p:cNvSpPr>
            <a:spLocks noChangeShapeType="1"/>
          </p:cNvSpPr>
          <p:nvPr/>
        </p:nvSpPr>
        <p:spPr bwMode="auto">
          <a:xfrm flipH="1">
            <a:off x="2814638" y="4818063"/>
            <a:ext cx="100012" cy="301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5" name="Line 107"/>
          <p:cNvSpPr>
            <a:spLocks noChangeShapeType="1"/>
          </p:cNvSpPr>
          <p:nvPr/>
        </p:nvSpPr>
        <p:spPr bwMode="auto">
          <a:xfrm>
            <a:off x="6958013" y="5581650"/>
            <a:ext cx="322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6" name="Line 108"/>
          <p:cNvSpPr>
            <a:spLocks noChangeShapeType="1"/>
          </p:cNvSpPr>
          <p:nvPr/>
        </p:nvSpPr>
        <p:spPr bwMode="auto">
          <a:xfrm flipV="1">
            <a:off x="6872288" y="5119688"/>
            <a:ext cx="382587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7" name="Line 109"/>
          <p:cNvSpPr>
            <a:spLocks noChangeShapeType="1"/>
          </p:cNvSpPr>
          <p:nvPr/>
        </p:nvSpPr>
        <p:spPr bwMode="auto">
          <a:xfrm flipH="1" flipV="1">
            <a:off x="6067425" y="4868863"/>
            <a:ext cx="185738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8" name="Line 110"/>
          <p:cNvSpPr>
            <a:spLocks noChangeShapeType="1"/>
          </p:cNvSpPr>
          <p:nvPr/>
        </p:nvSpPr>
        <p:spPr bwMode="auto">
          <a:xfrm flipH="1" flipV="1">
            <a:off x="5611813" y="5019675"/>
            <a:ext cx="19685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19" name="Line 111"/>
          <p:cNvSpPr>
            <a:spLocks noChangeShapeType="1"/>
          </p:cNvSpPr>
          <p:nvPr/>
        </p:nvSpPr>
        <p:spPr bwMode="auto">
          <a:xfrm flipH="1">
            <a:off x="2852738" y="6118225"/>
            <a:ext cx="196850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20" name="Line 112"/>
          <p:cNvSpPr>
            <a:spLocks noChangeShapeType="1"/>
          </p:cNvSpPr>
          <p:nvPr/>
        </p:nvSpPr>
        <p:spPr bwMode="auto">
          <a:xfrm flipH="1" flipV="1">
            <a:off x="2803525" y="5969000"/>
            <a:ext cx="185738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21" name="Line 113"/>
          <p:cNvSpPr>
            <a:spLocks noChangeShapeType="1"/>
          </p:cNvSpPr>
          <p:nvPr/>
        </p:nvSpPr>
        <p:spPr bwMode="auto">
          <a:xfrm flipH="1">
            <a:off x="3198813" y="6369050"/>
            <a:ext cx="309562" cy="2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22" name="Line 114"/>
          <p:cNvSpPr>
            <a:spLocks noChangeShapeType="1"/>
          </p:cNvSpPr>
          <p:nvPr/>
        </p:nvSpPr>
        <p:spPr bwMode="auto">
          <a:xfrm flipV="1">
            <a:off x="3903663" y="5692775"/>
            <a:ext cx="334962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23" name="Line 115"/>
          <p:cNvSpPr>
            <a:spLocks noChangeShapeType="1"/>
          </p:cNvSpPr>
          <p:nvPr/>
        </p:nvSpPr>
        <p:spPr bwMode="auto">
          <a:xfrm>
            <a:off x="4572000" y="6243638"/>
            <a:ext cx="173038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24" name="Line 116"/>
          <p:cNvSpPr>
            <a:spLocks noChangeShapeType="1"/>
          </p:cNvSpPr>
          <p:nvPr/>
        </p:nvSpPr>
        <p:spPr bwMode="auto">
          <a:xfrm>
            <a:off x="3867150" y="5805488"/>
            <a:ext cx="209550" cy="112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825" name="Freeform 117"/>
          <p:cNvSpPr>
            <a:spLocks/>
          </p:cNvSpPr>
          <p:nvPr/>
        </p:nvSpPr>
        <p:spPr bwMode="auto">
          <a:xfrm>
            <a:off x="3641725" y="4198938"/>
            <a:ext cx="973138" cy="795337"/>
          </a:xfrm>
          <a:custGeom>
            <a:avLst/>
            <a:gdLst>
              <a:gd name="T0" fmla="*/ 71483 w 1198"/>
              <a:gd name="T1" fmla="*/ 319193 h 451"/>
              <a:gd name="T2" fmla="*/ 146214 w 1198"/>
              <a:gd name="T3" fmla="*/ 156951 h 451"/>
              <a:gd name="T4" fmla="*/ 363911 w 1198"/>
              <a:gd name="T5" fmla="*/ 86411 h 451"/>
              <a:gd name="T6" fmla="*/ 802554 w 1198"/>
              <a:gd name="T7" fmla="*/ 44087 h 451"/>
              <a:gd name="T8" fmla="*/ 959329 w 1198"/>
              <a:gd name="T9" fmla="*/ 347409 h 451"/>
              <a:gd name="T10" fmla="*/ 722137 w 1198"/>
              <a:gd name="T11" fmla="*/ 728324 h 451"/>
              <a:gd name="T12" fmla="*/ 249377 w 1198"/>
              <a:gd name="T13" fmla="*/ 749486 h 451"/>
              <a:gd name="T14" fmla="*/ 29243 w 1198"/>
              <a:gd name="T15" fmla="*/ 594298 h 451"/>
              <a:gd name="T16" fmla="*/ 71483 w 1198"/>
              <a:gd name="T17" fmla="*/ 319193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826" name="Text Box 118"/>
          <p:cNvSpPr txBox="1">
            <a:spLocks noChangeArrowheads="1"/>
          </p:cNvSpPr>
          <p:nvPr/>
        </p:nvSpPr>
        <p:spPr bwMode="auto">
          <a:xfrm>
            <a:off x="3963988" y="4362450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1827" name="Text Box 120"/>
          <p:cNvSpPr txBox="1">
            <a:spLocks noChangeArrowheads="1"/>
          </p:cNvSpPr>
          <p:nvPr/>
        </p:nvSpPr>
        <p:spPr bwMode="auto">
          <a:xfrm rot="-1061543">
            <a:off x="3009900" y="4089400"/>
            <a:ext cx="647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A504A60-8ECA-4B77-A492-04E3ADCECE7A}" type="slidenum">
              <a:rPr lang="en-US" smtClean="0"/>
              <a:pPr/>
              <a:t>3</a:t>
            </a:fld>
            <a:endParaRPr lang="en-US" smtClean="0"/>
          </a:p>
        </p:txBody>
      </p:sp>
      <p:grpSp>
        <p:nvGrpSpPr>
          <p:cNvPr id="4100" name="Group 2"/>
          <p:cNvGrpSpPr>
            <a:grpSpLocks/>
          </p:cNvGrpSpPr>
          <p:nvPr/>
        </p:nvGrpSpPr>
        <p:grpSpPr bwMode="auto">
          <a:xfrm>
            <a:off x="1301750" y="1404938"/>
            <a:ext cx="5530850" cy="5245100"/>
            <a:chOff x="398" y="129"/>
            <a:chExt cx="3484" cy="3304"/>
          </a:xfrm>
        </p:grpSpPr>
        <p:sp>
          <p:nvSpPr>
            <p:cNvPr id="4102" name="Freeform 3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3" name="Freeform 4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04" name="Rectangle 5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5" name="Oval 6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6" name="Freeform 7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07" name="Group 8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4252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53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54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55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4256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257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62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63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64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258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5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60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61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08" name="Group 22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4239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0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1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42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4243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244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4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50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51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245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46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47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48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09" name="Group 36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4226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27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28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29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4230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231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36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37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38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232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33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34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35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0" name="Group 50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4213" name="Oval 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4" name="Line 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5" name="Line 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16" name="Rectangle 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4217" name="Oval 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218" name="Group 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23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24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25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219" name="Group 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20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21" name="Line 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22" name="Line 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1" name="Group 64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4200" name="Oval 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1" name="Line 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2" name="Line 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3" name="Rectangle 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4204" name="Oval 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205" name="Group 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210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11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12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206" name="Group 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207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08" name="Line 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209" name="Line 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2" name="Group 78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4187" name="Oval 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8" name="Line 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9" name="Line 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90" name="Rectangle 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4191" name="Oval 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192" name="Group 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197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98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99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193" name="Group 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194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95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96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113" name="Freeform 92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4" name="Freeform 93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303 w 294"/>
                <a:gd name="T3" fmla="*/ 150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5" name="Freeform 94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156 h 174"/>
                <a:gd name="T2" fmla="*/ 396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6" name="Freeform 95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320 h 500"/>
                <a:gd name="T2" fmla="*/ 130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7" name="Freeform 96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464 w 370"/>
                <a:gd name="T1" fmla="*/ 47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8" name="Freeform 97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112 w 176"/>
                <a:gd name="T1" fmla="*/ 265 h 412"/>
                <a:gd name="T2" fmla="*/ 122 w 176"/>
                <a:gd name="T3" fmla="*/ 268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9" name="Rectangle 98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20" name="Rectangle 99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21" name="Line 100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22" name="Text Box 101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4123" name="Text Box 102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charset="0"/>
                </a:rPr>
                <a:t>2</a:t>
              </a:r>
            </a:p>
          </p:txBody>
        </p:sp>
        <p:sp>
          <p:nvSpPr>
            <p:cNvPr id="4124" name="Text Box 103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charset="0"/>
                </a:rPr>
                <a:t>3</a:t>
              </a:r>
            </a:p>
          </p:txBody>
        </p:sp>
        <p:sp>
          <p:nvSpPr>
            <p:cNvPr id="4125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26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2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>
                  <a:latin typeface="Arial" charset="0"/>
                </a:rPr>
                <a:t>0111</a:t>
              </a:r>
            </a:p>
          </p:txBody>
        </p:sp>
        <p:sp>
          <p:nvSpPr>
            <p:cNvPr id="4127" name="Text Box 106"/>
            <p:cNvSpPr txBox="1">
              <a:spLocks noChangeArrowheads="1"/>
            </p:cNvSpPr>
            <p:nvPr/>
          </p:nvSpPr>
          <p:spPr bwMode="auto">
            <a:xfrm>
              <a:off x="398" y="1841"/>
              <a:ext cx="10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600">
                  <a:latin typeface="Arial" charset="0"/>
                </a:rPr>
                <a:t>value in arriving</a:t>
              </a:r>
            </a:p>
            <a:p>
              <a:pPr eaLnBrk="1" hangingPunct="1"/>
              <a:r>
                <a:rPr lang="en-US" sz="1600">
                  <a:latin typeface="Arial" charset="0"/>
                </a:rPr>
                <a:t>packet’s header</a:t>
              </a:r>
            </a:p>
          </p:txBody>
        </p:sp>
        <p:sp>
          <p:nvSpPr>
            <p:cNvPr id="4128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9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routing algorithm</a:t>
              </a:r>
            </a:p>
          </p:txBody>
        </p:sp>
        <p:sp>
          <p:nvSpPr>
            <p:cNvPr id="4130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1" name="Text Box 110"/>
            <p:cNvSpPr txBox="1">
              <a:spLocks noChangeArrowheads="1"/>
            </p:cNvSpPr>
            <p:nvPr/>
          </p:nvSpPr>
          <p:spPr bwMode="auto">
            <a:xfrm>
              <a:off x="1248" y="702"/>
              <a:ext cx="11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Arial" charset="0"/>
                </a:rPr>
                <a:t>local forwarding table</a:t>
              </a:r>
            </a:p>
          </p:txBody>
        </p:sp>
        <p:sp>
          <p:nvSpPr>
            <p:cNvPr id="4132" name="Text Box 111"/>
            <p:cNvSpPr txBox="1">
              <a:spLocks noChangeArrowheads="1"/>
            </p:cNvSpPr>
            <p:nvPr/>
          </p:nvSpPr>
          <p:spPr bwMode="auto">
            <a:xfrm>
              <a:off x="1174" y="858"/>
              <a:ext cx="7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header value</a:t>
              </a:r>
            </a:p>
          </p:txBody>
        </p:sp>
        <p:sp>
          <p:nvSpPr>
            <p:cNvPr id="4133" name="Text Box 112"/>
            <p:cNvSpPr txBox="1">
              <a:spLocks noChangeArrowheads="1"/>
            </p:cNvSpPr>
            <p:nvPr/>
          </p:nvSpPr>
          <p:spPr bwMode="auto">
            <a:xfrm>
              <a:off x="1846" y="859"/>
              <a:ext cx="6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output link</a:t>
              </a:r>
            </a:p>
          </p:txBody>
        </p:sp>
        <p:sp>
          <p:nvSpPr>
            <p:cNvPr id="4134" name="Line 113"/>
            <p:cNvSpPr>
              <a:spLocks noChangeShapeType="1"/>
            </p:cNvSpPr>
            <p:nvPr/>
          </p:nvSpPr>
          <p:spPr bwMode="auto">
            <a:xfrm>
              <a:off x="1908" y="866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35" name="Text Box 114"/>
            <p:cNvSpPr txBox="1">
              <a:spLocks noChangeArrowheads="1"/>
            </p:cNvSpPr>
            <p:nvPr/>
          </p:nvSpPr>
          <p:spPr bwMode="auto">
            <a:xfrm>
              <a:off x="1587" y="1037"/>
              <a:ext cx="32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sz="1200">
                  <a:latin typeface="Arial" charset="0"/>
                </a:rPr>
                <a:t>0100</a:t>
              </a:r>
            </a:p>
            <a:p>
              <a:pPr algn="r" eaLnBrk="1" hangingPunct="1"/>
              <a:r>
                <a:rPr lang="en-US" sz="1200">
                  <a:latin typeface="Arial" charset="0"/>
                </a:rPr>
                <a:t>0101</a:t>
              </a:r>
            </a:p>
            <a:p>
              <a:pPr algn="r" eaLnBrk="1" hangingPunct="1"/>
              <a:r>
                <a:rPr lang="en-US" sz="1200">
                  <a:latin typeface="Arial" charset="0"/>
                </a:rPr>
                <a:t>0111</a:t>
              </a:r>
            </a:p>
            <a:p>
              <a:pPr algn="r" eaLnBrk="1" hangingPunct="1"/>
              <a:r>
                <a:rPr lang="en-US" sz="1200">
                  <a:latin typeface="Arial" charset="0"/>
                </a:rPr>
                <a:t>1001</a:t>
              </a:r>
            </a:p>
          </p:txBody>
        </p:sp>
        <p:sp>
          <p:nvSpPr>
            <p:cNvPr id="4136" name="Text Box 115"/>
            <p:cNvSpPr txBox="1">
              <a:spLocks noChangeArrowheads="1"/>
            </p:cNvSpPr>
            <p:nvPr/>
          </p:nvSpPr>
          <p:spPr bwMode="auto">
            <a:xfrm>
              <a:off x="1918" y="1037"/>
              <a:ext cx="16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200">
                  <a:latin typeface="Arial" charset="0"/>
                </a:rPr>
                <a:t>3</a:t>
              </a:r>
            </a:p>
            <a:p>
              <a:pPr algn="ctr" eaLnBrk="1" hangingPunct="1"/>
              <a:r>
                <a:rPr lang="en-US" sz="1200">
                  <a:latin typeface="Arial" charset="0"/>
                </a:rPr>
                <a:t>2</a:t>
              </a:r>
            </a:p>
            <a:p>
              <a:pPr algn="ctr" eaLnBrk="1" hangingPunct="1"/>
              <a:r>
                <a:rPr lang="en-US" sz="1200">
                  <a:latin typeface="Arial" charset="0"/>
                </a:rPr>
                <a:t>2</a:t>
              </a:r>
            </a:p>
            <a:p>
              <a:pPr algn="ctr" eaLnBrk="1" hangingPunct="1"/>
              <a:r>
                <a:rPr lang="en-US" sz="1200">
                  <a:latin typeface="Arial" charset="0"/>
                </a:rPr>
                <a:t>1</a:t>
              </a:r>
            </a:p>
          </p:txBody>
        </p:sp>
        <p:sp>
          <p:nvSpPr>
            <p:cNvPr id="4137" name="Line 116"/>
            <p:cNvSpPr>
              <a:spLocks noChangeShapeType="1"/>
            </p:cNvSpPr>
            <p:nvPr/>
          </p:nvSpPr>
          <p:spPr bwMode="auto">
            <a:xfrm>
              <a:off x="1197" y="1028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38" name="Line 117"/>
            <p:cNvSpPr>
              <a:spLocks noChangeShapeType="1"/>
            </p:cNvSpPr>
            <p:nvPr/>
          </p:nvSpPr>
          <p:spPr bwMode="auto">
            <a:xfrm>
              <a:off x="1192" y="872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39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40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1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2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271 w 1443"/>
                <a:gd name="T3" fmla="*/ 224 h 816"/>
                <a:gd name="T4" fmla="*/ 333 w 1443"/>
                <a:gd name="T5" fmla="*/ 226 h 816"/>
                <a:gd name="T6" fmla="*/ 364 w 1443"/>
                <a:gd name="T7" fmla="*/ 1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3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271 w 1443"/>
                <a:gd name="T3" fmla="*/ 224 h 816"/>
                <a:gd name="T4" fmla="*/ 333 w 1443"/>
                <a:gd name="T5" fmla="*/ 226 h 816"/>
                <a:gd name="T6" fmla="*/ 364 w 1443"/>
                <a:gd name="T7" fmla="*/ 1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4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255 w 1443"/>
                <a:gd name="T3" fmla="*/ 224 h 816"/>
                <a:gd name="T4" fmla="*/ 313 w 1443"/>
                <a:gd name="T5" fmla="*/ 226 h 816"/>
                <a:gd name="T6" fmla="*/ 342 w 1443"/>
                <a:gd name="T7" fmla="*/ 1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5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255 w 1443"/>
                <a:gd name="T3" fmla="*/ 224 h 816"/>
                <a:gd name="T4" fmla="*/ 313 w 1443"/>
                <a:gd name="T5" fmla="*/ 226 h 816"/>
                <a:gd name="T6" fmla="*/ 342 w 1443"/>
                <a:gd name="T7" fmla="*/ 1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6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255 w 1443"/>
                <a:gd name="T3" fmla="*/ 273 h 816"/>
                <a:gd name="T4" fmla="*/ 313 w 1443"/>
                <a:gd name="T5" fmla="*/ 275 h 816"/>
                <a:gd name="T6" fmla="*/ 342 w 1443"/>
                <a:gd name="T7" fmla="*/ 2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147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4180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1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2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83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84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85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86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48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4173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74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75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76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77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78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79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49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4166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7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8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9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70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71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72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50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4159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0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1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62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63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64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65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151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4152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3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4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155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56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57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58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4101" name="Rectangle 166"/>
          <p:cNvSpPr>
            <a:spLocks noGrp="1" noChangeArrowheads="1"/>
          </p:cNvSpPr>
          <p:nvPr>
            <p:ph type="title"/>
          </p:nvPr>
        </p:nvSpPr>
        <p:spPr>
          <a:xfrm>
            <a:off x="249238" y="0"/>
            <a:ext cx="8894762" cy="1143000"/>
          </a:xfrm>
        </p:spPr>
        <p:txBody>
          <a:bodyPr/>
          <a:lstStyle/>
          <a:p>
            <a:r>
              <a:rPr lang="en-US" sz="3600" smtClean="0"/>
              <a:t>Interplay between routing, forwarding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CB91AEF-C581-4486-A73B-0AA40DC22FAE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2" name="Rectangle 15"/>
          <p:cNvSpPr>
            <a:spLocks noGrp="1" noChangeArrowheads="1"/>
          </p:cNvSpPr>
          <p:nvPr>
            <p:ph type="title"/>
          </p:nvPr>
        </p:nvSpPr>
        <p:spPr>
          <a:xfrm>
            <a:off x="173038" y="0"/>
            <a:ext cx="8764587" cy="1143000"/>
          </a:xfrm>
        </p:spPr>
        <p:txBody>
          <a:bodyPr/>
          <a:lstStyle/>
          <a:p>
            <a:r>
              <a:rPr lang="en-US" sz="3200" smtClean="0"/>
              <a:t>Example 2: Choosing among multiple ASes</a:t>
            </a:r>
          </a:p>
        </p:txBody>
      </p:sp>
      <p:sp>
        <p:nvSpPr>
          <p:cNvPr id="32773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11163" y="1250950"/>
            <a:ext cx="7991475" cy="2754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now suppose AS1 learns from inter-AS protocol that subnet </a:t>
            </a:r>
            <a:r>
              <a:rPr lang="en-US" sz="2400" i="1" smtClean="0">
                <a:solidFill>
                  <a:srgbClr val="FF0000"/>
                </a:solidFill>
              </a:rPr>
              <a:t>x</a:t>
            </a:r>
            <a:r>
              <a:rPr lang="en-US" sz="2400" smtClean="0"/>
              <a:t> is reachable from AS3 </a:t>
            </a:r>
            <a:r>
              <a:rPr lang="en-US" sz="2400" i="1" smtClean="0"/>
              <a:t>and</a:t>
            </a:r>
            <a:r>
              <a:rPr lang="en-US" sz="2400" smtClean="0"/>
              <a:t> from AS2.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to configure forwarding table, router 1d must determine towards which gateway it should forward packets for dest </a:t>
            </a:r>
            <a:r>
              <a:rPr lang="en-US" sz="2400" smtClean="0">
                <a:solidFill>
                  <a:srgbClr val="FF0000"/>
                </a:solidFill>
              </a:rPr>
              <a:t>x</a:t>
            </a:r>
            <a:r>
              <a:rPr lang="en-US" sz="2400" smtClean="0"/>
              <a:t>. 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this is also job of inter-AS routing protocol!</a:t>
            </a:r>
          </a:p>
          <a:p>
            <a:endParaRPr lang="en-US" sz="2400" smtClean="0"/>
          </a:p>
        </p:txBody>
      </p:sp>
      <p:grpSp>
        <p:nvGrpSpPr>
          <p:cNvPr id="32774" name="Group 17"/>
          <p:cNvGrpSpPr>
            <a:grpSpLocks/>
          </p:cNvGrpSpPr>
          <p:nvPr/>
        </p:nvGrpSpPr>
        <p:grpSpPr bwMode="auto">
          <a:xfrm>
            <a:off x="1298575" y="3811588"/>
            <a:ext cx="6178550" cy="2249487"/>
            <a:chOff x="171" y="846"/>
            <a:chExt cx="3892" cy="1417"/>
          </a:xfrm>
        </p:grpSpPr>
        <p:sp>
          <p:nvSpPr>
            <p:cNvPr id="32779" name="Freeform 18"/>
            <p:cNvSpPr>
              <a:spLocks/>
            </p:cNvSpPr>
            <p:nvPr/>
          </p:nvSpPr>
          <p:spPr bwMode="auto">
            <a:xfrm>
              <a:off x="2581" y="1006"/>
              <a:ext cx="1482" cy="952"/>
            </a:xfrm>
            <a:custGeom>
              <a:avLst/>
              <a:gdLst>
                <a:gd name="T0" fmla="*/ 71 w 1162"/>
                <a:gd name="T1" fmla="*/ 284 h 543"/>
                <a:gd name="T2" fmla="*/ 469 w 1162"/>
                <a:gd name="T3" fmla="*/ 25 h 543"/>
                <a:gd name="T4" fmla="*/ 1199 w 1162"/>
                <a:gd name="T5" fmla="*/ 139 h 543"/>
                <a:gd name="T6" fmla="*/ 1459 w 1162"/>
                <a:gd name="T7" fmla="*/ 419 h 543"/>
                <a:gd name="T8" fmla="*/ 1337 w 1162"/>
                <a:gd name="T9" fmla="*/ 791 h 543"/>
                <a:gd name="T10" fmla="*/ 747 w 1162"/>
                <a:gd name="T11" fmla="*/ 948 h 543"/>
                <a:gd name="T12" fmla="*/ 112 w 1162"/>
                <a:gd name="T13" fmla="*/ 770 h 543"/>
                <a:gd name="T14" fmla="*/ 71 w 1162"/>
                <a:gd name="T15" fmla="*/ 284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0" name="Freeform 19"/>
            <p:cNvSpPr>
              <a:spLocks/>
            </p:cNvSpPr>
            <p:nvPr/>
          </p:nvSpPr>
          <p:spPr bwMode="auto">
            <a:xfrm>
              <a:off x="171" y="846"/>
              <a:ext cx="1154" cy="944"/>
            </a:xfrm>
            <a:custGeom>
              <a:avLst/>
              <a:gdLst>
                <a:gd name="T0" fmla="*/ 85 w 1198"/>
                <a:gd name="T1" fmla="*/ 379 h 451"/>
                <a:gd name="T2" fmla="*/ 173 w 1198"/>
                <a:gd name="T3" fmla="*/ 186 h 451"/>
                <a:gd name="T4" fmla="*/ 432 w 1198"/>
                <a:gd name="T5" fmla="*/ 103 h 451"/>
                <a:gd name="T6" fmla="*/ 952 w 1198"/>
                <a:gd name="T7" fmla="*/ 52 h 451"/>
                <a:gd name="T8" fmla="*/ 1138 w 1198"/>
                <a:gd name="T9" fmla="*/ 412 h 451"/>
                <a:gd name="T10" fmla="*/ 856 w 1198"/>
                <a:gd name="T11" fmla="*/ 864 h 451"/>
                <a:gd name="T12" fmla="*/ 296 w 1198"/>
                <a:gd name="T13" fmla="*/ 890 h 451"/>
                <a:gd name="T14" fmla="*/ 35 w 1198"/>
                <a:gd name="T15" fmla="*/ 705 h 451"/>
                <a:gd name="T16" fmla="*/ 85 w 1198"/>
                <a:gd name="T17" fmla="*/ 379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1" name="Freeform 20"/>
            <p:cNvSpPr>
              <a:spLocks/>
            </p:cNvSpPr>
            <p:nvPr/>
          </p:nvSpPr>
          <p:spPr bwMode="auto">
            <a:xfrm>
              <a:off x="916" y="1527"/>
              <a:ext cx="1846" cy="736"/>
            </a:xfrm>
            <a:custGeom>
              <a:avLst/>
              <a:gdLst>
                <a:gd name="T0" fmla="*/ 181 w 1583"/>
                <a:gd name="T1" fmla="*/ 242 h 682"/>
                <a:gd name="T2" fmla="*/ 475 w 1583"/>
                <a:gd name="T3" fmla="*/ 80 h 682"/>
                <a:gd name="T4" fmla="*/ 915 w 1583"/>
                <a:gd name="T5" fmla="*/ 22 h 682"/>
                <a:gd name="T6" fmla="*/ 1349 w 1583"/>
                <a:gd name="T7" fmla="*/ 209 h 682"/>
                <a:gd name="T8" fmla="*/ 1824 w 1583"/>
                <a:gd name="T9" fmla="*/ 462 h 682"/>
                <a:gd name="T10" fmla="*/ 1483 w 1583"/>
                <a:gd name="T11" fmla="*/ 695 h 682"/>
                <a:gd name="T12" fmla="*/ 805 w 1583"/>
                <a:gd name="T13" fmla="*/ 708 h 682"/>
                <a:gd name="T14" fmla="*/ 104 w 1583"/>
                <a:gd name="T15" fmla="*/ 643 h 682"/>
                <a:gd name="T16" fmla="*/ 181 w 1583"/>
                <a:gd name="T17" fmla="*/ 242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2" name="Oval 21"/>
            <p:cNvSpPr>
              <a:spLocks noChangeArrowheads="1"/>
            </p:cNvSpPr>
            <p:nvPr/>
          </p:nvSpPr>
          <p:spPr bwMode="auto">
            <a:xfrm>
              <a:off x="411" y="152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3" name="Line 22"/>
            <p:cNvSpPr>
              <a:spLocks noChangeShapeType="1"/>
            </p:cNvSpPr>
            <p:nvPr/>
          </p:nvSpPr>
          <p:spPr bwMode="auto">
            <a:xfrm>
              <a:off x="411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4" name="Line 23"/>
            <p:cNvSpPr>
              <a:spLocks noChangeShapeType="1"/>
            </p:cNvSpPr>
            <p:nvPr/>
          </p:nvSpPr>
          <p:spPr bwMode="auto">
            <a:xfrm>
              <a:off x="699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5" name="Rectangle 24"/>
            <p:cNvSpPr>
              <a:spLocks noChangeArrowheads="1"/>
            </p:cNvSpPr>
            <p:nvPr/>
          </p:nvSpPr>
          <p:spPr bwMode="auto">
            <a:xfrm>
              <a:off x="411" y="1519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2786" name="Oval 25"/>
            <p:cNvSpPr>
              <a:spLocks noChangeArrowheads="1"/>
            </p:cNvSpPr>
            <p:nvPr/>
          </p:nvSpPr>
          <p:spPr bwMode="auto">
            <a:xfrm>
              <a:off x="408" y="1465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7" name="Rectangle 26"/>
            <p:cNvSpPr>
              <a:spLocks noChangeArrowheads="1"/>
            </p:cNvSpPr>
            <p:nvPr/>
          </p:nvSpPr>
          <p:spPr bwMode="auto">
            <a:xfrm>
              <a:off x="488" y="1477"/>
              <a:ext cx="130" cy="11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88" name="Text Box 27"/>
            <p:cNvSpPr txBox="1">
              <a:spLocks noChangeArrowheads="1"/>
            </p:cNvSpPr>
            <p:nvPr/>
          </p:nvSpPr>
          <p:spPr bwMode="auto">
            <a:xfrm>
              <a:off x="402" y="1420"/>
              <a:ext cx="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789" name="Oval 28"/>
            <p:cNvSpPr>
              <a:spLocks noChangeArrowheads="1"/>
            </p:cNvSpPr>
            <p:nvPr/>
          </p:nvSpPr>
          <p:spPr bwMode="auto">
            <a:xfrm>
              <a:off x="1531" y="2089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90" name="Line 29"/>
            <p:cNvSpPr>
              <a:spLocks noChangeShapeType="1"/>
            </p:cNvSpPr>
            <p:nvPr/>
          </p:nvSpPr>
          <p:spPr bwMode="auto">
            <a:xfrm>
              <a:off x="1531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91" name="Line 30"/>
            <p:cNvSpPr>
              <a:spLocks noChangeShapeType="1"/>
            </p:cNvSpPr>
            <p:nvPr/>
          </p:nvSpPr>
          <p:spPr bwMode="auto">
            <a:xfrm>
              <a:off x="1819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92" name="Rectangle 31"/>
            <p:cNvSpPr>
              <a:spLocks noChangeArrowheads="1"/>
            </p:cNvSpPr>
            <p:nvPr/>
          </p:nvSpPr>
          <p:spPr bwMode="auto">
            <a:xfrm>
              <a:off x="1531" y="2082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2793" name="Oval 32"/>
            <p:cNvSpPr>
              <a:spLocks noChangeArrowheads="1"/>
            </p:cNvSpPr>
            <p:nvPr/>
          </p:nvSpPr>
          <p:spPr bwMode="auto">
            <a:xfrm>
              <a:off x="1528" y="2028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2794" name="Group 33"/>
            <p:cNvGrpSpPr>
              <a:grpSpLocks/>
            </p:cNvGrpSpPr>
            <p:nvPr/>
          </p:nvGrpSpPr>
          <p:grpSpPr bwMode="auto">
            <a:xfrm>
              <a:off x="1537" y="1977"/>
              <a:ext cx="282" cy="250"/>
              <a:chOff x="2904" y="2429"/>
              <a:chExt cx="309" cy="269"/>
            </a:xfrm>
          </p:grpSpPr>
          <p:sp>
            <p:nvSpPr>
              <p:cNvPr id="32886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87" name="Text Box 35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32795" name="Oval 36"/>
            <p:cNvSpPr>
              <a:spLocks noChangeArrowheads="1"/>
            </p:cNvSpPr>
            <p:nvPr/>
          </p:nvSpPr>
          <p:spPr bwMode="auto">
            <a:xfrm>
              <a:off x="927" y="1403"/>
              <a:ext cx="288" cy="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96" name="Line 37"/>
            <p:cNvSpPr>
              <a:spLocks noChangeShapeType="1"/>
            </p:cNvSpPr>
            <p:nvPr/>
          </p:nvSpPr>
          <p:spPr bwMode="auto">
            <a:xfrm>
              <a:off x="927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97" name="Line 38"/>
            <p:cNvSpPr>
              <a:spLocks noChangeShapeType="1"/>
            </p:cNvSpPr>
            <p:nvPr/>
          </p:nvSpPr>
          <p:spPr bwMode="auto">
            <a:xfrm>
              <a:off x="1215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798" name="Rectangle 39"/>
            <p:cNvSpPr>
              <a:spLocks noChangeArrowheads="1"/>
            </p:cNvSpPr>
            <p:nvPr/>
          </p:nvSpPr>
          <p:spPr bwMode="auto">
            <a:xfrm>
              <a:off x="927" y="1397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2799" name="Oval 40"/>
            <p:cNvSpPr>
              <a:spLocks noChangeArrowheads="1"/>
            </p:cNvSpPr>
            <p:nvPr/>
          </p:nvSpPr>
          <p:spPr bwMode="auto">
            <a:xfrm>
              <a:off x="924" y="1342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00" name="Rectangle 41"/>
            <p:cNvSpPr>
              <a:spLocks noChangeArrowheads="1"/>
            </p:cNvSpPr>
            <p:nvPr/>
          </p:nvSpPr>
          <p:spPr bwMode="auto">
            <a:xfrm>
              <a:off x="1004" y="1354"/>
              <a:ext cx="131" cy="10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01" name="Text Box 42"/>
            <p:cNvSpPr txBox="1">
              <a:spLocks noChangeArrowheads="1"/>
            </p:cNvSpPr>
            <p:nvPr/>
          </p:nvSpPr>
          <p:spPr bwMode="auto">
            <a:xfrm>
              <a:off x="925" y="1297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02" name="Oval 43"/>
            <p:cNvSpPr>
              <a:spLocks noChangeArrowheads="1"/>
            </p:cNvSpPr>
            <p:nvPr/>
          </p:nvSpPr>
          <p:spPr bwMode="auto">
            <a:xfrm>
              <a:off x="1498" y="1721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03" name="Line 44"/>
            <p:cNvSpPr>
              <a:spLocks noChangeShapeType="1"/>
            </p:cNvSpPr>
            <p:nvPr/>
          </p:nvSpPr>
          <p:spPr bwMode="auto">
            <a:xfrm>
              <a:off x="1498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04" name="Line 45"/>
            <p:cNvSpPr>
              <a:spLocks noChangeShapeType="1"/>
            </p:cNvSpPr>
            <p:nvPr/>
          </p:nvSpPr>
          <p:spPr bwMode="auto">
            <a:xfrm>
              <a:off x="1786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05" name="Rectangle 46"/>
            <p:cNvSpPr>
              <a:spLocks noChangeArrowheads="1"/>
            </p:cNvSpPr>
            <p:nvPr/>
          </p:nvSpPr>
          <p:spPr bwMode="auto">
            <a:xfrm>
              <a:off x="1498" y="1715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2806" name="Oval 47"/>
            <p:cNvSpPr>
              <a:spLocks noChangeArrowheads="1"/>
            </p:cNvSpPr>
            <p:nvPr/>
          </p:nvSpPr>
          <p:spPr bwMode="auto">
            <a:xfrm>
              <a:off x="1495" y="166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2807" name="Group 48"/>
            <p:cNvGrpSpPr>
              <a:grpSpLocks/>
            </p:cNvGrpSpPr>
            <p:nvPr/>
          </p:nvGrpSpPr>
          <p:grpSpPr bwMode="auto">
            <a:xfrm>
              <a:off x="1507" y="1610"/>
              <a:ext cx="269" cy="249"/>
              <a:chOff x="2907" y="2429"/>
              <a:chExt cx="301" cy="269"/>
            </a:xfrm>
          </p:grpSpPr>
          <p:sp>
            <p:nvSpPr>
              <p:cNvPr id="32884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85" name="Text Box 50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32808" name="Line 51"/>
            <p:cNvSpPr>
              <a:spLocks noChangeShapeType="1"/>
            </p:cNvSpPr>
            <p:nvPr/>
          </p:nvSpPr>
          <p:spPr bwMode="auto">
            <a:xfrm>
              <a:off x="3149" y="1546"/>
              <a:ext cx="283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09" name="Line 52"/>
            <p:cNvSpPr>
              <a:spLocks noChangeShapeType="1"/>
            </p:cNvSpPr>
            <p:nvPr/>
          </p:nvSpPr>
          <p:spPr bwMode="auto">
            <a:xfrm>
              <a:off x="3447" y="1476"/>
              <a:ext cx="84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0" name="Line 53"/>
            <p:cNvSpPr>
              <a:spLocks noChangeShapeType="1"/>
            </p:cNvSpPr>
            <p:nvPr/>
          </p:nvSpPr>
          <p:spPr bwMode="auto">
            <a:xfrm flipV="1">
              <a:off x="3086" y="1435"/>
              <a:ext cx="105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1" name="Freeform 54"/>
            <p:cNvSpPr>
              <a:spLocks/>
            </p:cNvSpPr>
            <p:nvPr/>
          </p:nvSpPr>
          <p:spPr bwMode="auto">
            <a:xfrm>
              <a:off x="1817" y="2024"/>
              <a:ext cx="243" cy="76"/>
            </a:xfrm>
            <a:custGeom>
              <a:avLst/>
              <a:gdLst>
                <a:gd name="T0" fmla="*/ 0 w 264"/>
                <a:gd name="T1" fmla="*/ 76 h 82"/>
                <a:gd name="T2" fmla="*/ 243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2" name="Freeform 55"/>
            <p:cNvSpPr>
              <a:spLocks/>
            </p:cNvSpPr>
            <p:nvPr/>
          </p:nvSpPr>
          <p:spPr bwMode="auto">
            <a:xfrm>
              <a:off x="1394" y="1990"/>
              <a:ext cx="140" cy="110"/>
            </a:xfrm>
            <a:custGeom>
              <a:avLst/>
              <a:gdLst>
                <a:gd name="T0" fmla="*/ 0 w 152"/>
                <a:gd name="T1" fmla="*/ 0 h 118"/>
                <a:gd name="T2" fmla="*/ 140 w 152"/>
                <a:gd name="T3" fmla="*/ 110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3" name="Freeform 56"/>
            <p:cNvSpPr>
              <a:spLocks/>
            </p:cNvSpPr>
            <p:nvPr/>
          </p:nvSpPr>
          <p:spPr bwMode="auto">
            <a:xfrm>
              <a:off x="1508" y="1925"/>
              <a:ext cx="519" cy="77"/>
            </a:xfrm>
            <a:custGeom>
              <a:avLst/>
              <a:gdLst>
                <a:gd name="T0" fmla="*/ 0 w 564"/>
                <a:gd name="T1" fmla="*/ 0 h 82"/>
                <a:gd name="T2" fmla="*/ 519 w 564"/>
                <a:gd name="T3" fmla="*/ 77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4" name="Freeform 57"/>
            <p:cNvSpPr>
              <a:spLocks/>
            </p:cNvSpPr>
            <p:nvPr/>
          </p:nvSpPr>
          <p:spPr bwMode="auto">
            <a:xfrm>
              <a:off x="1451" y="1775"/>
              <a:ext cx="70" cy="87"/>
            </a:xfrm>
            <a:custGeom>
              <a:avLst/>
              <a:gdLst>
                <a:gd name="T0" fmla="*/ 0 w 76"/>
                <a:gd name="T1" fmla="*/ 87 h 94"/>
                <a:gd name="T2" fmla="*/ 70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5" name="Freeform 58"/>
            <p:cNvSpPr>
              <a:spLocks/>
            </p:cNvSpPr>
            <p:nvPr/>
          </p:nvSpPr>
          <p:spPr bwMode="auto">
            <a:xfrm>
              <a:off x="692" y="1426"/>
              <a:ext cx="231" cy="106"/>
            </a:xfrm>
            <a:custGeom>
              <a:avLst/>
              <a:gdLst>
                <a:gd name="T0" fmla="*/ 0 w 252"/>
                <a:gd name="T1" fmla="*/ 106 h 114"/>
                <a:gd name="T2" fmla="*/ 231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6" name="Freeform 59"/>
            <p:cNvSpPr>
              <a:spLocks/>
            </p:cNvSpPr>
            <p:nvPr/>
          </p:nvSpPr>
          <p:spPr bwMode="auto">
            <a:xfrm>
              <a:off x="1092" y="1481"/>
              <a:ext cx="409" cy="240"/>
            </a:xfrm>
            <a:custGeom>
              <a:avLst/>
              <a:gdLst>
                <a:gd name="T0" fmla="*/ 0 w 444"/>
                <a:gd name="T1" fmla="*/ 0 h 258"/>
                <a:gd name="T2" fmla="*/ 409 w 444"/>
                <a:gd name="T3" fmla="*/ 240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7" name="Freeform 60"/>
            <p:cNvSpPr>
              <a:spLocks/>
            </p:cNvSpPr>
            <p:nvPr/>
          </p:nvSpPr>
          <p:spPr bwMode="auto">
            <a:xfrm>
              <a:off x="2310" y="1591"/>
              <a:ext cx="602" cy="390"/>
            </a:xfrm>
            <a:custGeom>
              <a:avLst/>
              <a:gdLst>
                <a:gd name="T0" fmla="*/ 0 w 654"/>
                <a:gd name="T1" fmla="*/ 390 h 420"/>
                <a:gd name="T2" fmla="*/ 602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8" name="Oval 61"/>
            <p:cNvSpPr>
              <a:spLocks noChangeArrowheads="1"/>
            </p:cNvSpPr>
            <p:nvPr/>
          </p:nvSpPr>
          <p:spPr bwMode="auto">
            <a:xfrm>
              <a:off x="2861" y="1532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19" name="Line 62"/>
            <p:cNvSpPr>
              <a:spLocks noChangeShapeType="1"/>
            </p:cNvSpPr>
            <p:nvPr/>
          </p:nvSpPr>
          <p:spPr bwMode="auto">
            <a:xfrm>
              <a:off x="2861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20" name="Line 63"/>
            <p:cNvSpPr>
              <a:spLocks noChangeShapeType="1"/>
            </p:cNvSpPr>
            <p:nvPr/>
          </p:nvSpPr>
          <p:spPr bwMode="auto">
            <a:xfrm>
              <a:off x="3149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21" name="Rectangle 64"/>
            <p:cNvSpPr>
              <a:spLocks noChangeArrowheads="1"/>
            </p:cNvSpPr>
            <p:nvPr/>
          </p:nvSpPr>
          <p:spPr bwMode="auto">
            <a:xfrm>
              <a:off x="2861" y="1525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2822" name="Oval 65"/>
            <p:cNvSpPr>
              <a:spLocks noChangeArrowheads="1"/>
            </p:cNvSpPr>
            <p:nvPr/>
          </p:nvSpPr>
          <p:spPr bwMode="auto">
            <a:xfrm>
              <a:off x="2858" y="147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23" name="Rectangle 66"/>
            <p:cNvSpPr>
              <a:spLocks noChangeArrowheads="1"/>
            </p:cNvSpPr>
            <p:nvPr/>
          </p:nvSpPr>
          <p:spPr bwMode="auto">
            <a:xfrm>
              <a:off x="2938" y="1482"/>
              <a:ext cx="130" cy="1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24" name="Text Box 67"/>
            <p:cNvSpPr txBox="1">
              <a:spLocks noChangeArrowheads="1"/>
            </p:cNvSpPr>
            <p:nvPr/>
          </p:nvSpPr>
          <p:spPr bwMode="auto">
            <a:xfrm>
              <a:off x="2858" y="1426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2825" name="Text Box 68"/>
            <p:cNvSpPr txBox="1">
              <a:spLocks noChangeArrowheads="1"/>
            </p:cNvSpPr>
            <p:nvPr/>
          </p:nvSpPr>
          <p:spPr bwMode="auto">
            <a:xfrm>
              <a:off x="720" y="1507"/>
              <a:ext cx="4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32826" name="Text Box 69"/>
            <p:cNvSpPr txBox="1">
              <a:spLocks noChangeArrowheads="1"/>
            </p:cNvSpPr>
            <p:nvPr/>
          </p:nvSpPr>
          <p:spPr bwMode="auto">
            <a:xfrm>
              <a:off x="2360" y="1931"/>
              <a:ext cx="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32827" name="Text Box 70"/>
            <p:cNvSpPr txBox="1">
              <a:spLocks noChangeArrowheads="1"/>
            </p:cNvSpPr>
            <p:nvPr/>
          </p:nvSpPr>
          <p:spPr bwMode="auto">
            <a:xfrm>
              <a:off x="3120" y="1693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32828" name="Oval 71"/>
            <p:cNvSpPr>
              <a:spLocks noChangeArrowheads="1"/>
            </p:cNvSpPr>
            <p:nvPr/>
          </p:nvSpPr>
          <p:spPr bwMode="auto">
            <a:xfrm>
              <a:off x="1217" y="191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29" name="Line 72"/>
            <p:cNvSpPr>
              <a:spLocks noChangeShapeType="1"/>
            </p:cNvSpPr>
            <p:nvPr/>
          </p:nvSpPr>
          <p:spPr bwMode="auto">
            <a:xfrm>
              <a:off x="1217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30" name="Line 73"/>
            <p:cNvSpPr>
              <a:spLocks noChangeShapeType="1"/>
            </p:cNvSpPr>
            <p:nvPr/>
          </p:nvSpPr>
          <p:spPr bwMode="auto">
            <a:xfrm>
              <a:off x="1505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31" name="Rectangle 74"/>
            <p:cNvSpPr>
              <a:spLocks noChangeArrowheads="1"/>
            </p:cNvSpPr>
            <p:nvPr/>
          </p:nvSpPr>
          <p:spPr bwMode="auto">
            <a:xfrm>
              <a:off x="1217" y="1910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32832" name="Oval 75"/>
            <p:cNvSpPr>
              <a:spLocks noChangeArrowheads="1"/>
            </p:cNvSpPr>
            <p:nvPr/>
          </p:nvSpPr>
          <p:spPr bwMode="auto">
            <a:xfrm>
              <a:off x="1214" y="1859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33" name="Rectangle 76"/>
            <p:cNvSpPr>
              <a:spLocks noChangeArrowheads="1"/>
            </p:cNvSpPr>
            <p:nvPr/>
          </p:nvSpPr>
          <p:spPr bwMode="auto">
            <a:xfrm>
              <a:off x="1292" y="1884"/>
              <a:ext cx="131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2834" name="Text Box 77"/>
            <p:cNvSpPr txBox="1">
              <a:spLocks noChangeArrowheads="1"/>
            </p:cNvSpPr>
            <p:nvPr/>
          </p:nvSpPr>
          <p:spPr bwMode="auto">
            <a:xfrm>
              <a:off x="1229" y="1808"/>
              <a:ext cx="2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2835" name="Group 78"/>
            <p:cNvGrpSpPr>
              <a:grpSpLocks/>
            </p:cNvGrpSpPr>
            <p:nvPr/>
          </p:nvGrpSpPr>
          <p:grpSpPr bwMode="auto">
            <a:xfrm>
              <a:off x="3178" y="1320"/>
              <a:ext cx="297" cy="250"/>
              <a:chOff x="4320" y="1940"/>
              <a:chExt cx="323" cy="269"/>
            </a:xfrm>
          </p:grpSpPr>
          <p:sp>
            <p:nvSpPr>
              <p:cNvPr id="32877" name="Oval 79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8" name="Line 80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9" name="Line 81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80" name="Rectangle 82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2881" name="Oval 83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82" name="Rectangle 84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83" name="Text Box 85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2836" name="Group 86"/>
            <p:cNvGrpSpPr>
              <a:grpSpLocks/>
            </p:cNvGrpSpPr>
            <p:nvPr/>
          </p:nvGrpSpPr>
          <p:grpSpPr bwMode="auto">
            <a:xfrm>
              <a:off x="3427" y="1526"/>
              <a:ext cx="310" cy="250"/>
              <a:chOff x="4590" y="2162"/>
              <a:chExt cx="337" cy="269"/>
            </a:xfrm>
          </p:grpSpPr>
          <p:sp>
            <p:nvSpPr>
              <p:cNvPr id="32870" name="Oval 87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1" name="Line 88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2" name="Line 89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3" name="Rectangle 90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2874" name="Oval 91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5" name="Rectangle 92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76" name="Text Box 93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32837" name="Group 94"/>
            <p:cNvGrpSpPr>
              <a:grpSpLocks/>
            </p:cNvGrpSpPr>
            <p:nvPr/>
          </p:nvGrpSpPr>
          <p:grpSpPr bwMode="auto">
            <a:xfrm>
              <a:off x="2025" y="1870"/>
              <a:ext cx="291" cy="250"/>
              <a:chOff x="2016" y="1980"/>
              <a:chExt cx="316" cy="269"/>
            </a:xfrm>
          </p:grpSpPr>
          <p:sp>
            <p:nvSpPr>
              <p:cNvPr id="32862" name="Oval 95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63" name="Line 96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64" name="Line 97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65" name="Rectangle 98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2866" name="Oval 99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2867" name="Group 100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32868" name="Rectangle 10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2869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32838" name="Group 103"/>
            <p:cNvGrpSpPr>
              <a:grpSpLocks/>
            </p:cNvGrpSpPr>
            <p:nvPr/>
          </p:nvGrpSpPr>
          <p:grpSpPr bwMode="auto">
            <a:xfrm>
              <a:off x="554" y="1169"/>
              <a:ext cx="296" cy="250"/>
              <a:chOff x="2014" y="1980"/>
              <a:chExt cx="321" cy="269"/>
            </a:xfrm>
          </p:grpSpPr>
          <p:sp>
            <p:nvSpPr>
              <p:cNvPr id="32854" name="Oval 104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55" name="Line 105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56" name="Line 106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2857" name="Rectangle 107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sv-SE" sz="2400">
                  <a:latin typeface="Times New Roman" pitchFamily="18" charset="0"/>
                </a:endParaRPr>
              </a:p>
            </p:txBody>
          </p:sp>
          <p:sp>
            <p:nvSpPr>
              <p:cNvPr id="32858" name="Oval 108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32859" name="Group 109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32860" name="Rectangle 11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3286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32839" name="Line 112"/>
            <p:cNvSpPr>
              <a:spLocks noChangeShapeType="1"/>
            </p:cNvSpPr>
            <p:nvPr/>
          </p:nvSpPr>
          <p:spPr bwMode="auto">
            <a:xfrm flipH="1">
              <a:off x="578" y="1364"/>
              <a:ext cx="57" cy="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0" name="Line 113"/>
            <p:cNvSpPr>
              <a:spLocks noChangeShapeType="1"/>
            </p:cNvSpPr>
            <p:nvPr/>
          </p:nvSpPr>
          <p:spPr bwMode="auto">
            <a:xfrm>
              <a:off x="296" y="1407"/>
              <a:ext cx="13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1" name="Line 114"/>
            <p:cNvSpPr>
              <a:spLocks noChangeShapeType="1"/>
            </p:cNvSpPr>
            <p:nvPr/>
          </p:nvSpPr>
          <p:spPr bwMode="auto">
            <a:xfrm flipH="1">
              <a:off x="755" y="1077"/>
              <a:ext cx="12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2" name="Line 115"/>
            <p:cNvSpPr>
              <a:spLocks noChangeShapeType="1"/>
            </p:cNvSpPr>
            <p:nvPr/>
          </p:nvSpPr>
          <p:spPr bwMode="auto">
            <a:xfrm>
              <a:off x="498" y="1069"/>
              <a:ext cx="109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3" name="Line 116"/>
            <p:cNvSpPr>
              <a:spLocks noChangeShapeType="1"/>
            </p:cNvSpPr>
            <p:nvPr/>
          </p:nvSpPr>
          <p:spPr bwMode="auto">
            <a:xfrm flipH="1">
              <a:off x="1105" y="1155"/>
              <a:ext cx="6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4" name="Line 117"/>
            <p:cNvSpPr>
              <a:spLocks noChangeShapeType="1"/>
            </p:cNvSpPr>
            <p:nvPr/>
          </p:nvSpPr>
          <p:spPr bwMode="auto">
            <a:xfrm>
              <a:off x="3715" y="1636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5" name="Line 118"/>
            <p:cNvSpPr>
              <a:spLocks noChangeShapeType="1"/>
            </p:cNvSpPr>
            <p:nvPr/>
          </p:nvSpPr>
          <p:spPr bwMode="auto">
            <a:xfrm flipV="1">
              <a:off x="3661" y="1345"/>
              <a:ext cx="24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6" name="Line 119"/>
            <p:cNvSpPr>
              <a:spLocks noChangeShapeType="1"/>
            </p:cNvSpPr>
            <p:nvPr/>
          </p:nvSpPr>
          <p:spPr bwMode="auto">
            <a:xfrm flipH="1" flipV="1">
              <a:off x="3154" y="1187"/>
              <a:ext cx="117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7" name="Line 120"/>
            <p:cNvSpPr>
              <a:spLocks noChangeShapeType="1"/>
            </p:cNvSpPr>
            <p:nvPr/>
          </p:nvSpPr>
          <p:spPr bwMode="auto">
            <a:xfrm flipH="1" flipV="1">
              <a:off x="2867" y="1282"/>
              <a:ext cx="12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8" name="Line 121"/>
            <p:cNvSpPr>
              <a:spLocks noChangeShapeType="1"/>
            </p:cNvSpPr>
            <p:nvPr/>
          </p:nvSpPr>
          <p:spPr bwMode="auto">
            <a:xfrm flipH="1">
              <a:off x="1129" y="1974"/>
              <a:ext cx="12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49" name="Line 122"/>
            <p:cNvSpPr>
              <a:spLocks noChangeShapeType="1"/>
            </p:cNvSpPr>
            <p:nvPr/>
          </p:nvSpPr>
          <p:spPr bwMode="auto">
            <a:xfrm flipH="1" flipV="1">
              <a:off x="1098" y="1880"/>
              <a:ext cx="117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50" name="Line 123"/>
            <p:cNvSpPr>
              <a:spLocks noChangeShapeType="1"/>
            </p:cNvSpPr>
            <p:nvPr/>
          </p:nvSpPr>
          <p:spPr bwMode="auto">
            <a:xfrm flipH="1">
              <a:off x="1347" y="2132"/>
              <a:ext cx="195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51" name="Line 124"/>
            <p:cNvSpPr>
              <a:spLocks noChangeShapeType="1"/>
            </p:cNvSpPr>
            <p:nvPr/>
          </p:nvSpPr>
          <p:spPr bwMode="auto">
            <a:xfrm flipV="1">
              <a:off x="1791" y="1706"/>
              <a:ext cx="211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52" name="Line 125"/>
            <p:cNvSpPr>
              <a:spLocks noChangeShapeType="1"/>
            </p:cNvSpPr>
            <p:nvPr/>
          </p:nvSpPr>
          <p:spPr bwMode="auto">
            <a:xfrm>
              <a:off x="2212" y="2053"/>
              <a:ext cx="109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2853" name="Line 126"/>
            <p:cNvSpPr>
              <a:spLocks noChangeShapeType="1"/>
            </p:cNvSpPr>
            <p:nvPr/>
          </p:nvSpPr>
          <p:spPr bwMode="auto">
            <a:xfrm>
              <a:off x="1768" y="1777"/>
              <a:ext cx="132" cy="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2775" name="Freeform 127"/>
          <p:cNvSpPr>
            <a:spLocks/>
          </p:cNvSpPr>
          <p:nvPr/>
        </p:nvSpPr>
        <p:spPr bwMode="auto">
          <a:xfrm>
            <a:off x="3641725" y="3856038"/>
            <a:ext cx="973138" cy="795337"/>
          </a:xfrm>
          <a:custGeom>
            <a:avLst/>
            <a:gdLst>
              <a:gd name="T0" fmla="*/ 71483 w 1198"/>
              <a:gd name="T1" fmla="*/ 319193 h 451"/>
              <a:gd name="T2" fmla="*/ 146214 w 1198"/>
              <a:gd name="T3" fmla="*/ 156951 h 451"/>
              <a:gd name="T4" fmla="*/ 363911 w 1198"/>
              <a:gd name="T5" fmla="*/ 86411 h 451"/>
              <a:gd name="T6" fmla="*/ 802554 w 1198"/>
              <a:gd name="T7" fmla="*/ 44087 h 451"/>
              <a:gd name="T8" fmla="*/ 959329 w 1198"/>
              <a:gd name="T9" fmla="*/ 347409 h 451"/>
              <a:gd name="T10" fmla="*/ 722137 w 1198"/>
              <a:gd name="T11" fmla="*/ 728324 h 451"/>
              <a:gd name="T12" fmla="*/ 249377 w 1198"/>
              <a:gd name="T13" fmla="*/ 749486 h 451"/>
              <a:gd name="T14" fmla="*/ 29243 w 1198"/>
              <a:gd name="T15" fmla="*/ 594298 h 451"/>
              <a:gd name="T16" fmla="*/ 71483 w 1198"/>
              <a:gd name="T17" fmla="*/ 319193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2776" name="Text Box 128"/>
          <p:cNvSpPr txBox="1">
            <a:spLocks noChangeArrowheads="1"/>
          </p:cNvSpPr>
          <p:nvPr/>
        </p:nvSpPr>
        <p:spPr bwMode="auto">
          <a:xfrm>
            <a:off x="3963988" y="4019550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2777" name="Text Box 129"/>
          <p:cNvSpPr txBox="1">
            <a:spLocks noChangeArrowheads="1"/>
          </p:cNvSpPr>
          <p:nvPr/>
        </p:nvSpPr>
        <p:spPr bwMode="auto">
          <a:xfrm rot="-1061543">
            <a:off x="3009900" y="3746500"/>
            <a:ext cx="647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/>
              <a:t>…</a:t>
            </a:r>
          </a:p>
        </p:txBody>
      </p:sp>
      <p:sp>
        <p:nvSpPr>
          <p:cNvPr id="32778" name="Text Box 133"/>
          <p:cNvSpPr txBox="1">
            <a:spLocks noChangeArrowheads="1"/>
          </p:cNvSpPr>
          <p:nvPr/>
        </p:nvSpPr>
        <p:spPr bwMode="auto">
          <a:xfrm rot="1644044">
            <a:off x="4684713" y="3773488"/>
            <a:ext cx="647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F2F2E96-7286-48C3-9D81-200E82859674}" type="slidenum">
              <a:rPr lang="en-US" smtClean="0"/>
              <a:pPr/>
              <a:t>31</a:t>
            </a:fld>
            <a:endParaRPr lang="en-US" smtClean="0"/>
          </a:p>
        </p:txBody>
      </p:sp>
      <p:grpSp>
        <p:nvGrpSpPr>
          <p:cNvPr id="33796" name="Group 17"/>
          <p:cNvGrpSpPr>
            <a:grpSpLocks/>
          </p:cNvGrpSpPr>
          <p:nvPr/>
        </p:nvGrpSpPr>
        <p:grpSpPr bwMode="auto">
          <a:xfrm>
            <a:off x="265113" y="4508500"/>
            <a:ext cx="8408987" cy="1435100"/>
            <a:chOff x="248" y="1396"/>
            <a:chExt cx="5297" cy="904"/>
          </a:xfrm>
        </p:grpSpPr>
        <p:sp>
          <p:nvSpPr>
            <p:cNvPr id="33799" name="Rectangle 2"/>
            <p:cNvSpPr>
              <a:spLocks noChangeArrowheads="1"/>
            </p:cNvSpPr>
            <p:nvPr/>
          </p:nvSpPr>
          <p:spPr bwMode="auto">
            <a:xfrm>
              <a:off x="248" y="1400"/>
              <a:ext cx="1134" cy="8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0" name="Text Box 3"/>
            <p:cNvSpPr txBox="1">
              <a:spLocks noChangeArrowheads="1"/>
            </p:cNvSpPr>
            <p:nvPr/>
          </p:nvSpPr>
          <p:spPr bwMode="auto">
            <a:xfrm>
              <a:off x="411" y="1528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sv-SE" sz="1400">
                <a:latin typeface="Arial" charset="0"/>
              </a:endParaRPr>
            </a:p>
          </p:txBody>
        </p:sp>
        <p:sp>
          <p:nvSpPr>
            <p:cNvPr id="33801" name="Text Box 4"/>
            <p:cNvSpPr txBox="1">
              <a:spLocks noChangeArrowheads="1"/>
            </p:cNvSpPr>
            <p:nvPr/>
          </p:nvSpPr>
          <p:spPr bwMode="auto">
            <a:xfrm>
              <a:off x="250" y="1492"/>
              <a:ext cx="1127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Learn from inter-AS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protocol that subnet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x is reachable via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multiple gateways</a:t>
              </a:r>
            </a:p>
          </p:txBody>
        </p:sp>
        <p:sp>
          <p:nvSpPr>
            <p:cNvPr id="33802" name="Rectangle 5"/>
            <p:cNvSpPr>
              <a:spLocks noChangeArrowheads="1"/>
            </p:cNvSpPr>
            <p:nvPr/>
          </p:nvSpPr>
          <p:spPr bwMode="auto">
            <a:xfrm>
              <a:off x="2958" y="1408"/>
              <a:ext cx="1134" cy="8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3" name="Rectangle 6"/>
            <p:cNvSpPr>
              <a:spLocks noChangeArrowheads="1"/>
            </p:cNvSpPr>
            <p:nvPr/>
          </p:nvSpPr>
          <p:spPr bwMode="auto">
            <a:xfrm>
              <a:off x="1574" y="1415"/>
              <a:ext cx="1134" cy="8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4" name="Rectangle 7"/>
            <p:cNvSpPr>
              <a:spLocks noChangeArrowheads="1"/>
            </p:cNvSpPr>
            <p:nvPr/>
          </p:nvSpPr>
          <p:spPr bwMode="auto">
            <a:xfrm>
              <a:off x="4341" y="1399"/>
              <a:ext cx="1134" cy="88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3805" name="Text Box 8"/>
            <p:cNvSpPr txBox="1">
              <a:spLocks noChangeArrowheads="1"/>
            </p:cNvSpPr>
            <p:nvPr/>
          </p:nvSpPr>
          <p:spPr bwMode="auto">
            <a:xfrm>
              <a:off x="1555" y="1433"/>
              <a:ext cx="1164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Use routing info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from intra-AS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protocol to determine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costs of least-cost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paths to each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of the gateways</a:t>
              </a:r>
            </a:p>
          </p:txBody>
        </p:sp>
        <p:sp>
          <p:nvSpPr>
            <p:cNvPr id="33806" name="Text Box 9"/>
            <p:cNvSpPr txBox="1">
              <a:spLocks noChangeArrowheads="1"/>
            </p:cNvSpPr>
            <p:nvPr/>
          </p:nvSpPr>
          <p:spPr bwMode="auto">
            <a:xfrm>
              <a:off x="2964" y="1493"/>
              <a:ext cx="113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Hot potato routing: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Choose the gateway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that has the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smallest least cost</a:t>
              </a:r>
            </a:p>
          </p:txBody>
        </p:sp>
        <p:sp>
          <p:nvSpPr>
            <p:cNvPr id="33807" name="Text Box 10"/>
            <p:cNvSpPr txBox="1">
              <a:spLocks noChangeArrowheads="1"/>
            </p:cNvSpPr>
            <p:nvPr/>
          </p:nvSpPr>
          <p:spPr bwMode="auto">
            <a:xfrm>
              <a:off x="4318" y="1396"/>
              <a:ext cx="1227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Determine from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forwarding table the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interface I that leads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to least-cost gateway.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Enter (x,I) in 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forwarding table</a:t>
              </a:r>
            </a:p>
          </p:txBody>
        </p:sp>
        <p:sp>
          <p:nvSpPr>
            <p:cNvPr id="33808" name="Line 11"/>
            <p:cNvSpPr>
              <a:spLocks noChangeShapeType="1"/>
            </p:cNvSpPr>
            <p:nvPr/>
          </p:nvSpPr>
          <p:spPr bwMode="auto">
            <a:xfrm flipV="1">
              <a:off x="1382" y="1817"/>
              <a:ext cx="186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3809" name="Line 12"/>
            <p:cNvSpPr>
              <a:spLocks noChangeShapeType="1"/>
            </p:cNvSpPr>
            <p:nvPr/>
          </p:nvSpPr>
          <p:spPr bwMode="auto">
            <a:xfrm>
              <a:off x="2712" y="1817"/>
              <a:ext cx="2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3810" name="Line 13"/>
            <p:cNvSpPr>
              <a:spLocks noChangeShapeType="1"/>
            </p:cNvSpPr>
            <p:nvPr/>
          </p:nvSpPr>
          <p:spPr bwMode="auto">
            <a:xfrm>
              <a:off x="4094" y="1834"/>
              <a:ext cx="2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3797" name="Rectangle 15"/>
          <p:cNvSpPr>
            <a:spLocks noGrp="1" noChangeArrowheads="1"/>
          </p:cNvSpPr>
          <p:nvPr>
            <p:ph type="title"/>
          </p:nvPr>
        </p:nvSpPr>
        <p:spPr>
          <a:xfrm>
            <a:off x="173038" y="0"/>
            <a:ext cx="8764587" cy="1143000"/>
          </a:xfrm>
        </p:spPr>
        <p:txBody>
          <a:bodyPr/>
          <a:lstStyle/>
          <a:p>
            <a:r>
              <a:rPr lang="en-US" sz="3200" smtClean="0"/>
              <a:t>Example 2: Choosing among multiple ASes</a:t>
            </a:r>
          </a:p>
        </p:txBody>
      </p:sp>
      <p:sp>
        <p:nvSpPr>
          <p:cNvPr id="3379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09575" y="1250950"/>
            <a:ext cx="7991475" cy="2754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now suppose AS1 learns from inter-AS protocol that subnet </a:t>
            </a:r>
            <a:r>
              <a:rPr lang="en-US" sz="2400" i="1" smtClean="0">
                <a:solidFill>
                  <a:srgbClr val="FF0000"/>
                </a:solidFill>
              </a:rPr>
              <a:t>x</a:t>
            </a:r>
            <a:r>
              <a:rPr lang="en-US" sz="2400" smtClean="0"/>
              <a:t> is reachable from AS3 </a:t>
            </a:r>
            <a:r>
              <a:rPr lang="en-US" sz="2400" i="1" smtClean="0"/>
              <a:t>and</a:t>
            </a:r>
            <a:r>
              <a:rPr lang="en-US" sz="2400" smtClean="0"/>
              <a:t> from AS2.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to configure forwarding table, router 1d must determine towards which gateway it should forward packets for dest </a:t>
            </a:r>
            <a:r>
              <a:rPr lang="en-US" sz="2400" smtClean="0">
                <a:solidFill>
                  <a:srgbClr val="FF0000"/>
                </a:solidFill>
              </a:rPr>
              <a:t>x</a:t>
            </a:r>
            <a:r>
              <a:rPr lang="en-US" sz="2400" smtClean="0"/>
              <a:t>. 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this is also job of inter-AS routing protocol!</a:t>
            </a: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hot potato routing:</a:t>
            </a:r>
            <a:r>
              <a:rPr lang="en-US" sz="2400" smtClean="0"/>
              <a:t> send packet towards closest of two routers.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3359A48-4818-409D-A58A-05BB567353F5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231357C-71AD-49F6-B5CE-49DA6F23B7E3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Intra-AS Routing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also known as </a:t>
            </a:r>
            <a:r>
              <a:rPr lang="en-US" sz="2400" smtClean="0">
                <a:solidFill>
                  <a:srgbClr val="FF0000"/>
                </a:solidFill>
              </a:rPr>
              <a:t>Interior Gateway Protocols (IGP)</a:t>
            </a:r>
            <a:endParaRPr lang="en-US" sz="2400" smtClean="0">
              <a:solidFill>
                <a:srgbClr val="CC0000"/>
              </a:solidFill>
            </a:endParaRPr>
          </a:p>
          <a:p>
            <a:r>
              <a:rPr lang="en-US" sz="2400" smtClean="0"/>
              <a:t>most common Intra-AS routing protocols:</a:t>
            </a:r>
          </a:p>
          <a:p>
            <a:pPr lvl="1">
              <a:lnSpc>
                <a:spcPct val="60000"/>
              </a:lnSpc>
            </a:pPr>
            <a:endParaRPr lang="en-US" sz="2000" smtClean="0"/>
          </a:p>
          <a:p>
            <a:pPr lvl="1"/>
            <a:r>
              <a:rPr lang="en-US" smtClean="0"/>
              <a:t>RIP: Routing Information Protocol</a:t>
            </a:r>
            <a:endParaRPr lang="en-US" sz="2000" smtClean="0"/>
          </a:p>
          <a:p>
            <a:pPr lvl="1">
              <a:lnSpc>
                <a:spcPct val="20000"/>
              </a:lnSpc>
            </a:pPr>
            <a:endParaRPr lang="en-US" sz="2000" smtClean="0"/>
          </a:p>
          <a:p>
            <a:pPr lvl="1"/>
            <a:r>
              <a:rPr lang="en-US" smtClean="0"/>
              <a:t>OSPF: Open Shortest Path First</a:t>
            </a:r>
            <a:endParaRPr lang="en-US" sz="2000" smtClean="0"/>
          </a:p>
          <a:p>
            <a:pPr lvl="1">
              <a:lnSpc>
                <a:spcPct val="40000"/>
              </a:lnSpc>
            </a:pPr>
            <a:endParaRPr lang="en-US" sz="2000" smtClean="0"/>
          </a:p>
          <a:p>
            <a:pPr lvl="1"/>
            <a:r>
              <a:rPr lang="en-US" smtClean="0"/>
              <a:t>IGRP: Interior Gateway Routing Protocol (Cisco proprietary)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A553D06-4079-4BE6-9CDF-CFF3F2A88DB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4.6 Routing in the Internet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4b-</a:t>
            </a:r>
            <a:fld id="{96F26A78-A0E5-4B0A-B455-D9AE0569C79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2" name="Freeform 2"/>
          <p:cNvSpPr>
            <a:spLocks/>
          </p:cNvSpPr>
          <p:nvPr/>
        </p:nvSpPr>
        <p:spPr bwMode="auto">
          <a:xfrm>
            <a:off x="2305050" y="2211388"/>
            <a:ext cx="1277938" cy="1587"/>
          </a:xfrm>
          <a:custGeom>
            <a:avLst/>
            <a:gdLst>
              <a:gd name="T0" fmla="*/ 0 w 805"/>
              <a:gd name="T1" fmla="*/ 0 h 1"/>
              <a:gd name="T2" fmla="*/ 1277938 w 805"/>
              <a:gd name="T3" fmla="*/ 158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title"/>
          </p:nvPr>
        </p:nvSpPr>
        <p:spPr>
          <a:xfrm>
            <a:off x="522288" y="276225"/>
            <a:ext cx="7772400" cy="530225"/>
          </a:xfrm>
        </p:spPr>
        <p:txBody>
          <a:bodyPr/>
          <a:lstStyle/>
          <a:p>
            <a:r>
              <a:rPr lang="en-US" sz="2800" smtClean="0"/>
              <a:t>RIP (Routing Information Protocol)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609600" y="3649663"/>
            <a:ext cx="8229600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</a:rPr>
              <a:t>Destination Network	  Next  Router      Num. of hops to dest.</a:t>
            </a:r>
          </a:p>
          <a:p>
            <a:r>
              <a:rPr lang="en-US" sz="2000" b="1"/>
              <a:t> 	</a:t>
            </a:r>
            <a:r>
              <a:rPr lang="en-US" sz="2400" b="1">
                <a:solidFill>
                  <a:srgbClr val="FF0000"/>
                </a:solidFill>
              </a:rPr>
              <a:t>w</a:t>
            </a:r>
            <a:r>
              <a:rPr lang="en-US" sz="2400" b="1"/>
              <a:t>			A			2</a:t>
            </a:r>
          </a:p>
          <a:p>
            <a:r>
              <a:rPr lang="en-US" sz="2400" b="1"/>
              <a:t>	</a:t>
            </a:r>
            <a:r>
              <a:rPr lang="en-US" sz="2400" b="1">
                <a:solidFill>
                  <a:srgbClr val="FF0000"/>
                </a:solidFill>
              </a:rPr>
              <a:t>y</a:t>
            </a:r>
            <a:r>
              <a:rPr lang="en-US" sz="2400" b="1"/>
              <a:t>			B			2</a:t>
            </a:r>
          </a:p>
          <a:p>
            <a:r>
              <a:rPr lang="en-US" sz="2400" b="1"/>
              <a:t> 	</a:t>
            </a:r>
            <a:r>
              <a:rPr lang="en-US" sz="2400" b="1">
                <a:solidFill>
                  <a:srgbClr val="FF0000"/>
                </a:solidFill>
              </a:rPr>
              <a:t>z</a:t>
            </a:r>
            <a:r>
              <a:rPr lang="en-US" sz="2400" b="1"/>
              <a:t>			B			7</a:t>
            </a:r>
          </a:p>
          <a:p>
            <a:r>
              <a:rPr lang="en-US" sz="2400" b="1"/>
              <a:t>	</a:t>
            </a:r>
            <a:r>
              <a:rPr lang="en-US" sz="2400" b="1">
                <a:solidFill>
                  <a:srgbClr val="FF0000"/>
                </a:solidFill>
              </a:rPr>
              <a:t>x</a:t>
            </a:r>
            <a:r>
              <a:rPr lang="en-US" sz="2400" b="1"/>
              <a:t>			--			1</a:t>
            </a:r>
          </a:p>
          <a:p>
            <a:r>
              <a:rPr lang="en-US" sz="2000" b="1"/>
              <a:t>	….			….			....</a:t>
            </a:r>
          </a:p>
        </p:txBody>
      </p:sp>
      <p:sp>
        <p:nvSpPr>
          <p:cNvPr id="37895" name="Freeform 5"/>
          <p:cNvSpPr>
            <a:spLocks/>
          </p:cNvSpPr>
          <p:nvPr/>
        </p:nvSpPr>
        <p:spPr bwMode="auto">
          <a:xfrm>
            <a:off x="2306638" y="1974850"/>
            <a:ext cx="1095375" cy="434975"/>
          </a:xfrm>
          <a:custGeom>
            <a:avLst/>
            <a:gdLst>
              <a:gd name="T0" fmla="*/ 620712 w 690"/>
              <a:gd name="T1" fmla="*/ 95250 h 274"/>
              <a:gd name="T2" fmla="*/ 115888 w 690"/>
              <a:gd name="T3" fmla="*/ 47625 h 274"/>
              <a:gd name="T4" fmla="*/ 139700 w 690"/>
              <a:gd name="T5" fmla="*/ 377825 h 274"/>
              <a:gd name="T6" fmla="*/ 950913 w 690"/>
              <a:gd name="T7" fmla="*/ 388937 h 274"/>
              <a:gd name="T8" fmla="*/ 1009650 w 690"/>
              <a:gd name="T9" fmla="*/ 119062 h 274"/>
              <a:gd name="T10" fmla="*/ 620712 w 690"/>
              <a:gd name="T11" fmla="*/ 95250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7896" name="Group 6"/>
          <p:cNvGrpSpPr>
            <a:grpSpLocks/>
          </p:cNvGrpSpPr>
          <p:nvPr/>
        </p:nvGrpSpPr>
        <p:grpSpPr bwMode="auto">
          <a:xfrm>
            <a:off x="3440113" y="2028825"/>
            <a:ext cx="679450" cy="314325"/>
            <a:chOff x="3600" y="219"/>
            <a:chExt cx="360" cy="175"/>
          </a:xfrm>
        </p:grpSpPr>
        <p:sp>
          <p:nvSpPr>
            <p:cNvPr id="37977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78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79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80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7981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82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87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88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89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37983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84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85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86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37897" name="Group 20"/>
          <p:cNvGrpSpPr>
            <a:grpSpLocks/>
          </p:cNvGrpSpPr>
          <p:nvPr/>
        </p:nvGrpSpPr>
        <p:grpSpPr bwMode="auto">
          <a:xfrm>
            <a:off x="1611313" y="2027238"/>
            <a:ext cx="679450" cy="314325"/>
            <a:chOff x="3600" y="219"/>
            <a:chExt cx="360" cy="175"/>
          </a:xfrm>
        </p:grpSpPr>
        <p:sp>
          <p:nvSpPr>
            <p:cNvPr id="37964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65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66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67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7968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69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74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75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76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37970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71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72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73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37898" name="Group 34"/>
          <p:cNvGrpSpPr>
            <a:grpSpLocks/>
          </p:cNvGrpSpPr>
          <p:nvPr/>
        </p:nvGrpSpPr>
        <p:grpSpPr bwMode="auto">
          <a:xfrm>
            <a:off x="3427413" y="2825750"/>
            <a:ext cx="676275" cy="314325"/>
            <a:chOff x="3600" y="219"/>
            <a:chExt cx="360" cy="175"/>
          </a:xfrm>
        </p:grpSpPr>
        <p:sp>
          <p:nvSpPr>
            <p:cNvPr id="37951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52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53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54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7955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56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61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62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63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37957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58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59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60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37899" name="Freeform 48"/>
          <p:cNvSpPr>
            <a:spLocks/>
          </p:cNvSpPr>
          <p:nvPr/>
        </p:nvSpPr>
        <p:spPr bwMode="auto">
          <a:xfrm>
            <a:off x="4151313" y="2211388"/>
            <a:ext cx="1277937" cy="1587"/>
          </a:xfrm>
          <a:custGeom>
            <a:avLst/>
            <a:gdLst>
              <a:gd name="T0" fmla="*/ 0 w 805"/>
              <a:gd name="T1" fmla="*/ 0 h 1"/>
              <a:gd name="T2" fmla="*/ 1277937 w 805"/>
              <a:gd name="T3" fmla="*/ 158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7900" name="Group 49"/>
          <p:cNvGrpSpPr>
            <a:grpSpLocks/>
          </p:cNvGrpSpPr>
          <p:nvPr/>
        </p:nvGrpSpPr>
        <p:grpSpPr bwMode="auto">
          <a:xfrm>
            <a:off x="5286375" y="2028825"/>
            <a:ext cx="679450" cy="314325"/>
            <a:chOff x="3600" y="219"/>
            <a:chExt cx="360" cy="175"/>
          </a:xfrm>
        </p:grpSpPr>
        <p:sp>
          <p:nvSpPr>
            <p:cNvPr id="37938" name="Oval 5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41" name="Rectangle 5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7942" name="Oval 5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43" name="Group 5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48" name="Line 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49" name="Line 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50" name="Line 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37944" name="Group 5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45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46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47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37901" name="Freeform 63"/>
          <p:cNvSpPr>
            <a:spLocks/>
          </p:cNvSpPr>
          <p:nvPr/>
        </p:nvSpPr>
        <p:spPr bwMode="auto">
          <a:xfrm>
            <a:off x="354013" y="2224088"/>
            <a:ext cx="1277937" cy="1587"/>
          </a:xfrm>
          <a:custGeom>
            <a:avLst/>
            <a:gdLst>
              <a:gd name="T0" fmla="*/ 0 w 805"/>
              <a:gd name="T1" fmla="*/ 0 h 1"/>
              <a:gd name="T2" fmla="*/ 1277937 w 805"/>
              <a:gd name="T3" fmla="*/ 158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2" name="Freeform 64"/>
          <p:cNvSpPr>
            <a:spLocks/>
          </p:cNvSpPr>
          <p:nvPr/>
        </p:nvSpPr>
        <p:spPr bwMode="auto">
          <a:xfrm>
            <a:off x="5973763" y="2200275"/>
            <a:ext cx="1277937" cy="1588"/>
          </a:xfrm>
          <a:custGeom>
            <a:avLst/>
            <a:gdLst>
              <a:gd name="T0" fmla="*/ 0 w 805"/>
              <a:gd name="T1" fmla="*/ 0 h 1"/>
              <a:gd name="T2" fmla="*/ 1277937 w 805"/>
              <a:gd name="T3" fmla="*/ 1588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7903" name="Group 65"/>
          <p:cNvGrpSpPr>
            <a:grpSpLocks/>
          </p:cNvGrpSpPr>
          <p:nvPr/>
        </p:nvGrpSpPr>
        <p:grpSpPr bwMode="auto">
          <a:xfrm>
            <a:off x="7683500" y="2049463"/>
            <a:ext cx="676275" cy="314325"/>
            <a:chOff x="3600" y="219"/>
            <a:chExt cx="360" cy="175"/>
          </a:xfrm>
        </p:grpSpPr>
        <p:sp>
          <p:nvSpPr>
            <p:cNvPr id="37925" name="Oval 6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26" name="Line 6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27" name="Line 6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28" name="Rectangle 6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37929" name="Oval 7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30" name="Group 7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35" name="Line 7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36" name="Line 7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37" name="Line 7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37931" name="Group 7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32" name="Line 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33" name="Line 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7934" name="Line 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37904" name="Line 79"/>
          <p:cNvSpPr>
            <a:spLocks noChangeShapeType="1"/>
          </p:cNvSpPr>
          <p:nvPr/>
        </p:nvSpPr>
        <p:spPr bwMode="auto">
          <a:xfrm flipV="1">
            <a:off x="2128838" y="161131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5" name="Line 80"/>
          <p:cNvSpPr>
            <a:spLocks noChangeShapeType="1"/>
          </p:cNvSpPr>
          <p:nvPr/>
        </p:nvSpPr>
        <p:spPr bwMode="auto">
          <a:xfrm flipV="1">
            <a:off x="3963988" y="1646238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6" name="Line 81"/>
          <p:cNvSpPr>
            <a:spLocks noChangeShapeType="1"/>
          </p:cNvSpPr>
          <p:nvPr/>
        </p:nvSpPr>
        <p:spPr bwMode="auto">
          <a:xfrm flipV="1">
            <a:off x="5799138" y="168116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7" name="Line 82"/>
          <p:cNvSpPr>
            <a:spLocks noChangeShapeType="1"/>
          </p:cNvSpPr>
          <p:nvPr/>
        </p:nvSpPr>
        <p:spPr bwMode="auto">
          <a:xfrm flipV="1">
            <a:off x="8164513" y="1635125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8" name="Line 83"/>
          <p:cNvSpPr>
            <a:spLocks noChangeShapeType="1"/>
          </p:cNvSpPr>
          <p:nvPr/>
        </p:nvSpPr>
        <p:spPr bwMode="auto">
          <a:xfrm>
            <a:off x="8174038" y="238601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09" name="Line 84"/>
          <p:cNvSpPr>
            <a:spLocks noChangeShapeType="1"/>
          </p:cNvSpPr>
          <p:nvPr/>
        </p:nvSpPr>
        <p:spPr bwMode="auto">
          <a:xfrm>
            <a:off x="2139950" y="2352675"/>
            <a:ext cx="129222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10" name="Freeform 85"/>
          <p:cNvSpPr>
            <a:spLocks/>
          </p:cNvSpPr>
          <p:nvPr/>
        </p:nvSpPr>
        <p:spPr bwMode="auto">
          <a:xfrm rot="1183889">
            <a:off x="2271713" y="2503488"/>
            <a:ext cx="1095375" cy="434975"/>
          </a:xfrm>
          <a:custGeom>
            <a:avLst/>
            <a:gdLst>
              <a:gd name="T0" fmla="*/ 620712 w 690"/>
              <a:gd name="T1" fmla="*/ 95250 h 274"/>
              <a:gd name="T2" fmla="*/ 115888 w 690"/>
              <a:gd name="T3" fmla="*/ 47625 h 274"/>
              <a:gd name="T4" fmla="*/ 139700 w 690"/>
              <a:gd name="T5" fmla="*/ 377825 h 274"/>
              <a:gd name="T6" fmla="*/ 950913 w 690"/>
              <a:gd name="T7" fmla="*/ 388937 h 274"/>
              <a:gd name="T8" fmla="*/ 1009650 w 690"/>
              <a:gd name="T9" fmla="*/ 119062 h 274"/>
              <a:gd name="T10" fmla="*/ 620712 w 690"/>
              <a:gd name="T11" fmla="*/ 95250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11" name="Freeform 86"/>
          <p:cNvSpPr>
            <a:spLocks/>
          </p:cNvSpPr>
          <p:nvPr/>
        </p:nvSpPr>
        <p:spPr bwMode="auto">
          <a:xfrm>
            <a:off x="355600" y="1987550"/>
            <a:ext cx="1095375" cy="434975"/>
          </a:xfrm>
          <a:custGeom>
            <a:avLst/>
            <a:gdLst>
              <a:gd name="T0" fmla="*/ 620712 w 690"/>
              <a:gd name="T1" fmla="*/ 95250 h 274"/>
              <a:gd name="T2" fmla="*/ 115888 w 690"/>
              <a:gd name="T3" fmla="*/ 47625 h 274"/>
              <a:gd name="T4" fmla="*/ 139700 w 690"/>
              <a:gd name="T5" fmla="*/ 377825 h 274"/>
              <a:gd name="T6" fmla="*/ 950913 w 690"/>
              <a:gd name="T7" fmla="*/ 388937 h 274"/>
              <a:gd name="T8" fmla="*/ 1009650 w 690"/>
              <a:gd name="T9" fmla="*/ 119062 h 274"/>
              <a:gd name="T10" fmla="*/ 620712 w 690"/>
              <a:gd name="T11" fmla="*/ 95250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12" name="Freeform 87"/>
          <p:cNvSpPr>
            <a:spLocks/>
          </p:cNvSpPr>
          <p:nvPr/>
        </p:nvSpPr>
        <p:spPr bwMode="auto">
          <a:xfrm>
            <a:off x="4152900" y="1974850"/>
            <a:ext cx="1095375" cy="434975"/>
          </a:xfrm>
          <a:custGeom>
            <a:avLst/>
            <a:gdLst>
              <a:gd name="T0" fmla="*/ 620712 w 690"/>
              <a:gd name="T1" fmla="*/ 95250 h 274"/>
              <a:gd name="T2" fmla="*/ 115888 w 690"/>
              <a:gd name="T3" fmla="*/ 47625 h 274"/>
              <a:gd name="T4" fmla="*/ 139700 w 690"/>
              <a:gd name="T5" fmla="*/ 377825 h 274"/>
              <a:gd name="T6" fmla="*/ 950913 w 690"/>
              <a:gd name="T7" fmla="*/ 388937 h 274"/>
              <a:gd name="T8" fmla="*/ 1009650 w 690"/>
              <a:gd name="T9" fmla="*/ 119062 h 274"/>
              <a:gd name="T10" fmla="*/ 620712 w 690"/>
              <a:gd name="T11" fmla="*/ 95250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13" name="Freeform 88"/>
          <p:cNvSpPr>
            <a:spLocks/>
          </p:cNvSpPr>
          <p:nvPr/>
        </p:nvSpPr>
        <p:spPr bwMode="auto">
          <a:xfrm>
            <a:off x="5975350" y="1963738"/>
            <a:ext cx="1095375" cy="434975"/>
          </a:xfrm>
          <a:custGeom>
            <a:avLst/>
            <a:gdLst>
              <a:gd name="T0" fmla="*/ 620712 w 690"/>
              <a:gd name="T1" fmla="*/ 95250 h 274"/>
              <a:gd name="T2" fmla="*/ 115888 w 690"/>
              <a:gd name="T3" fmla="*/ 47625 h 274"/>
              <a:gd name="T4" fmla="*/ 139700 w 690"/>
              <a:gd name="T5" fmla="*/ 377825 h 274"/>
              <a:gd name="T6" fmla="*/ 950913 w 690"/>
              <a:gd name="T7" fmla="*/ 388937 h 274"/>
              <a:gd name="T8" fmla="*/ 1009650 w 690"/>
              <a:gd name="T9" fmla="*/ 119062 h 274"/>
              <a:gd name="T10" fmla="*/ 620712 w 690"/>
              <a:gd name="T11" fmla="*/ 95250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14" name="Freeform 89"/>
          <p:cNvSpPr>
            <a:spLocks/>
          </p:cNvSpPr>
          <p:nvPr/>
        </p:nvSpPr>
        <p:spPr bwMode="auto">
          <a:xfrm rot="-2589433">
            <a:off x="8048625" y="1398588"/>
            <a:ext cx="1095375" cy="434975"/>
          </a:xfrm>
          <a:custGeom>
            <a:avLst/>
            <a:gdLst>
              <a:gd name="T0" fmla="*/ 620712 w 690"/>
              <a:gd name="T1" fmla="*/ 95250 h 274"/>
              <a:gd name="T2" fmla="*/ 115888 w 690"/>
              <a:gd name="T3" fmla="*/ 47625 h 274"/>
              <a:gd name="T4" fmla="*/ 139700 w 690"/>
              <a:gd name="T5" fmla="*/ 377825 h 274"/>
              <a:gd name="T6" fmla="*/ 950913 w 690"/>
              <a:gd name="T7" fmla="*/ 388937 h 274"/>
              <a:gd name="T8" fmla="*/ 1009650 w 690"/>
              <a:gd name="T9" fmla="*/ 119062 h 274"/>
              <a:gd name="T10" fmla="*/ 620712 w 690"/>
              <a:gd name="T11" fmla="*/ 95250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7915" name="Text Box 90"/>
          <p:cNvSpPr txBox="1">
            <a:spLocks noChangeArrowheads="1"/>
          </p:cNvSpPr>
          <p:nvPr/>
        </p:nvSpPr>
        <p:spPr bwMode="auto">
          <a:xfrm>
            <a:off x="649288" y="1935163"/>
            <a:ext cx="39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w</a:t>
            </a:r>
            <a:endParaRPr lang="en-US"/>
          </a:p>
        </p:txBody>
      </p:sp>
      <p:sp>
        <p:nvSpPr>
          <p:cNvPr id="37916" name="Text Box 91"/>
          <p:cNvSpPr txBox="1">
            <a:spLocks noChangeArrowheads="1"/>
          </p:cNvSpPr>
          <p:nvPr/>
        </p:nvSpPr>
        <p:spPr bwMode="auto">
          <a:xfrm>
            <a:off x="2659063" y="198278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x</a:t>
            </a:r>
            <a:endParaRPr lang="en-US"/>
          </a:p>
        </p:txBody>
      </p:sp>
      <p:sp>
        <p:nvSpPr>
          <p:cNvPr id="37917" name="Text Box 92"/>
          <p:cNvSpPr txBox="1">
            <a:spLocks noChangeArrowheads="1"/>
          </p:cNvSpPr>
          <p:nvPr/>
        </p:nvSpPr>
        <p:spPr bwMode="auto">
          <a:xfrm>
            <a:off x="6267450" y="1982788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y</a:t>
            </a:r>
            <a:endParaRPr lang="en-US"/>
          </a:p>
        </p:txBody>
      </p:sp>
      <p:sp>
        <p:nvSpPr>
          <p:cNvPr id="37918" name="Text Box 93"/>
          <p:cNvSpPr txBox="1">
            <a:spLocks noChangeArrowheads="1"/>
          </p:cNvSpPr>
          <p:nvPr/>
        </p:nvSpPr>
        <p:spPr bwMode="auto">
          <a:xfrm>
            <a:off x="8429625" y="1441450"/>
            <a:ext cx="34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</a:t>
            </a:r>
            <a:endParaRPr lang="en-US"/>
          </a:p>
        </p:txBody>
      </p:sp>
      <p:sp>
        <p:nvSpPr>
          <p:cNvPr id="37919" name="Text Box 94"/>
          <p:cNvSpPr txBox="1">
            <a:spLocks noChangeArrowheads="1"/>
          </p:cNvSpPr>
          <p:nvPr/>
        </p:nvSpPr>
        <p:spPr bwMode="auto">
          <a:xfrm>
            <a:off x="1708150" y="22987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37920" name="Text Box 95"/>
          <p:cNvSpPr txBox="1">
            <a:spLocks noChangeArrowheads="1"/>
          </p:cNvSpPr>
          <p:nvPr/>
        </p:nvSpPr>
        <p:spPr bwMode="auto">
          <a:xfrm>
            <a:off x="3565525" y="3098800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37921" name="Text Box 96"/>
          <p:cNvSpPr txBox="1">
            <a:spLocks noChangeArrowheads="1"/>
          </p:cNvSpPr>
          <p:nvPr/>
        </p:nvSpPr>
        <p:spPr bwMode="auto">
          <a:xfrm>
            <a:off x="3563938" y="23225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</a:p>
        </p:txBody>
      </p:sp>
      <p:sp>
        <p:nvSpPr>
          <p:cNvPr id="37922" name="Text Box 97"/>
          <p:cNvSpPr txBox="1">
            <a:spLocks noChangeArrowheads="1"/>
          </p:cNvSpPr>
          <p:nvPr/>
        </p:nvSpPr>
        <p:spPr bwMode="auto">
          <a:xfrm>
            <a:off x="5399088" y="2357438"/>
            <a:ext cx="37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37923" name="Text Box 98"/>
          <p:cNvSpPr txBox="1">
            <a:spLocks noChangeArrowheads="1"/>
          </p:cNvSpPr>
          <p:nvPr/>
        </p:nvSpPr>
        <p:spPr bwMode="auto">
          <a:xfrm>
            <a:off x="3400425" y="5862638"/>
            <a:ext cx="2078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Routing table in D</a:t>
            </a:r>
          </a:p>
        </p:txBody>
      </p:sp>
      <p:sp>
        <p:nvSpPr>
          <p:cNvPr id="37924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244475" y="787400"/>
            <a:ext cx="8229600" cy="233045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Distance vector</a:t>
            </a:r>
            <a:r>
              <a:rPr lang="en-US" sz="2400" smtClean="0"/>
              <a:t> algorithm, with poisoned-reverse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Distance metric: # of hops 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 max = 15 hops (16 = infinity)</a:t>
            </a: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endParaRPr lang="en-US" sz="1800" i="1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/>
              <a:t>Distance vectors: </a:t>
            </a:r>
            <a:r>
              <a:rPr lang="en-US" sz="2000" b="1" smtClean="0"/>
              <a:t>advertised </a:t>
            </a:r>
            <a:r>
              <a:rPr lang="en-US" sz="2000" smtClean="0"/>
              <a:t>every 30 sec (no advertisement heard after 180 sec --&gt; neighbor/link declared dead)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4b-</a:t>
            </a:r>
            <a:fld id="{0715F696-9AE7-4147-93FD-222C602DDFE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RIP Table</a:t>
            </a:r>
            <a:r>
              <a:rPr lang="en-US" smtClean="0"/>
              <a:t> </a:t>
            </a:r>
            <a:r>
              <a:rPr lang="en-US" sz="2800" smtClean="0"/>
              <a:t>processing</a:t>
            </a:r>
            <a:endParaRPr lang="en-US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85863"/>
            <a:ext cx="7772400" cy="5062537"/>
          </a:xfrm>
        </p:spPr>
        <p:txBody>
          <a:bodyPr/>
          <a:lstStyle/>
          <a:p>
            <a:r>
              <a:rPr lang="en-US" sz="2400" smtClean="0"/>
              <a:t>RIP routing tables managed by a</a:t>
            </a:r>
            <a:r>
              <a:rPr lang="en-US" sz="2400" b="1" smtClean="0"/>
              <a:t>pplication-level</a:t>
            </a:r>
            <a:r>
              <a:rPr lang="en-US" sz="2400" smtClean="0"/>
              <a:t> process called route-d (daemon) </a:t>
            </a:r>
          </a:p>
          <a:p>
            <a:r>
              <a:rPr lang="en-US" sz="2400" smtClean="0"/>
              <a:t>advertisements sent in UDP packets, periodically repeated</a:t>
            </a:r>
          </a:p>
          <a:p>
            <a:pPr>
              <a:buFont typeface="ZapfDingbats" pitchFamily="82" charset="2"/>
              <a:buNone/>
            </a:pPr>
            <a:endParaRPr lang="en-US" sz="2400" smtClean="0"/>
          </a:p>
        </p:txBody>
      </p:sp>
      <p:pic>
        <p:nvPicPr>
          <p:cNvPr id="38918" name="Picture 4" descr="D:\temp\rout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0" y="3475038"/>
            <a:ext cx="6489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E3AC78E-9949-402D-BA67-7C49A11DC6C7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3994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4b-</a:t>
            </a:r>
            <a:fld id="{6167AC25-DE4D-4129-8076-72097340E01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OSPF (Open Shortest Path First)</a:t>
            </a:r>
            <a:endParaRPr lang="en-US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33463"/>
            <a:ext cx="8388350" cy="5645150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sz="2400" smtClean="0"/>
              <a:t>“open”: publicly available</a:t>
            </a:r>
          </a:p>
          <a:p>
            <a:r>
              <a:rPr lang="en-US" sz="2400" smtClean="0"/>
              <a:t>Uses </a:t>
            </a:r>
            <a:r>
              <a:rPr lang="en-US" sz="2400" smtClean="0">
                <a:solidFill>
                  <a:srgbClr val="FF0000"/>
                </a:solidFill>
              </a:rPr>
              <a:t>Link State</a:t>
            </a:r>
            <a:r>
              <a:rPr lang="en-US" sz="2400" smtClean="0"/>
              <a:t> algorithm (configurable edge-costs)</a:t>
            </a:r>
          </a:p>
          <a:p>
            <a:pPr lvl="1"/>
            <a:r>
              <a:rPr lang="en-US" sz="2000" smtClean="0"/>
              <a:t>Advertisements disseminated to </a:t>
            </a:r>
            <a:r>
              <a:rPr lang="en-US" sz="2000" smtClean="0">
                <a:solidFill>
                  <a:srgbClr val="FF0000"/>
                </a:solidFill>
              </a:rPr>
              <a:t>entire</a:t>
            </a:r>
            <a:r>
              <a:rPr lang="en-US" sz="2000" smtClean="0"/>
              <a:t> AS (via flooding), via IP packets (unlike RIP)</a:t>
            </a:r>
          </a:p>
          <a:p>
            <a:pPr lvl="1"/>
            <a:endParaRPr lang="en-US" sz="2800" smtClean="0"/>
          </a:p>
          <a:p>
            <a:r>
              <a:rPr lang="en-US" sz="2400" smtClean="0"/>
              <a:t>OSPF “advanced” features (</a:t>
            </a:r>
            <a:r>
              <a:rPr lang="en-US" sz="1800" smtClean="0">
                <a:solidFill>
                  <a:schemeClr val="accent2"/>
                </a:solidFill>
              </a:rPr>
              <a:t>Note: features of the standardized protocol, not the algorithm</a:t>
            </a:r>
            <a:r>
              <a:rPr lang="en-US" sz="2400" smtClean="0"/>
              <a:t>) -not in RIP</a:t>
            </a:r>
            <a:endParaRPr lang="en-US" sz="3200" smtClean="0"/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Security:</a:t>
            </a:r>
            <a:r>
              <a:rPr lang="en-US" sz="2000" smtClean="0"/>
              <a:t> all OSPF messages authenticated (to prevent malicious intrusion)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Multi</a:t>
            </a:r>
            <a:r>
              <a:rPr lang="en-US" sz="2000" smtClean="0"/>
              <a:t>ple same-cost </a:t>
            </a:r>
            <a:r>
              <a:rPr lang="en-US" sz="2000" smtClean="0">
                <a:solidFill>
                  <a:srgbClr val="FF0000"/>
                </a:solidFill>
              </a:rPr>
              <a:t>path</a:t>
            </a:r>
            <a:r>
              <a:rPr lang="en-US" sz="2000" smtClean="0"/>
              <a:t>s allowed (only one path in RIP)</a:t>
            </a:r>
          </a:p>
          <a:p>
            <a:pPr lvl="1"/>
            <a:r>
              <a:rPr lang="en-US" sz="2000" smtClean="0"/>
              <a:t>multiple cost metrics for different </a:t>
            </a:r>
            <a:r>
              <a:rPr lang="en-US" sz="2000" smtClean="0">
                <a:solidFill>
                  <a:srgbClr val="FF0000"/>
                </a:solidFill>
              </a:rPr>
              <a:t>TypeOfService </a:t>
            </a:r>
            <a:r>
              <a:rPr lang="en-US" sz="2000" smtClean="0"/>
              <a:t>(eg, satellite link cost “low” for best effort; high for real time)</a:t>
            </a:r>
          </a:p>
          <a:p>
            <a:pPr lvl="1"/>
            <a:r>
              <a:rPr lang="en-US" sz="2000" smtClean="0"/>
              <a:t>Integrated uni- and </a:t>
            </a:r>
            <a:r>
              <a:rPr lang="en-US" sz="2000" smtClean="0">
                <a:solidFill>
                  <a:srgbClr val="FF0000"/>
                </a:solidFill>
              </a:rPr>
              <a:t>multicast</a:t>
            </a:r>
            <a:r>
              <a:rPr lang="en-US" sz="2000" smtClean="0"/>
              <a:t> support: </a:t>
            </a:r>
          </a:p>
          <a:p>
            <a:pPr lvl="2"/>
            <a:r>
              <a:rPr lang="en-US" sz="1800" smtClean="0"/>
              <a:t>Multicast OSPF (MOSPF) uses same topology data base as OSPF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Hierarchical</a:t>
            </a:r>
            <a:r>
              <a:rPr lang="en-US" sz="2000" smtClean="0"/>
              <a:t> OSPF in large domains.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4b-</a:t>
            </a:r>
            <a:fld id="{15F46E5A-CD4F-4237-99B6-1FD365C422FF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sz="3600" smtClean="0"/>
              <a:t>Hierarchical OSPF</a:t>
            </a:r>
            <a:endParaRPr lang="en-US" smtClean="0"/>
          </a:p>
        </p:txBody>
      </p:sp>
      <p:pic>
        <p:nvPicPr>
          <p:cNvPr id="41989" name="Picture 3" descr="C:\UMASS\book\slides\04-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263" y="1341438"/>
            <a:ext cx="73152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1540088-D6C2-49FC-8F34-3481723239AC}" type="slidenum">
              <a:rPr lang="en-US" smtClean="0"/>
              <a:pPr/>
              <a:t>4</a:t>
            </a:fld>
            <a:endParaRPr lang="en-US" smtClean="0"/>
          </a:p>
        </p:txBody>
      </p:sp>
      <p:grpSp>
        <p:nvGrpSpPr>
          <p:cNvPr id="5124" name="Group 2"/>
          <p:cNvGrpSpPr>
            <a:grpSpLocks/>
          </p:cNvGrpSpPr>
          <p:nvPr/>
        </p:nvGrpSpPr>
        <p:grpSpPr bwMode="auto">
          <a:xfrm>
            <a:off x="955675" y="1406525"/>
            <a:ext cx="3490913" cy="1919288"/>
            <a:chOff x="3162" y="1071"/>
            <a:chExt cx="2250" cy="1409"/>
          </a:xfrm>
        </p:grpSpPr>
        <p:sp>
          <p:nvSpPr>
            <p:cNvPr id="5131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2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3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4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5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6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5137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8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39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0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1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5142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3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4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5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6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5147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8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49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0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1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5152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3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4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5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6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5157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8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59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0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1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5162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3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4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5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600 h 174"/>
                <a:gd name="T2" fmla="*/ 504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6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7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8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69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70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171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5172" name="Group 44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5198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9" name="Text Box 46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173" name="Group 47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5196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7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174" name="Group 50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5194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5" name="Text Box 52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5175" name="Group 53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5192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3" name="Text Box 55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176" name="Group 56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5190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91" name="Text Box 58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5177" name="Group 59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5188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5189" name="Text Box 61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5178" name="Text Box 62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79" name="Text Box 63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0" name="Text Box 64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1" name="Text Box 65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2" name="Text Box 66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3" name="Text Box 67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4" name="Text Box 68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5" name="Text Box 69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6" name="Text Box 70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87" name="Text Box 71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25" name="Text Box 72"/>
          <p:cNvSpPr txBox="1">
            <a:spLocks noChangeArrowheads="1"/>
          </p:cNvSpPr>
          <p:nvPr/>
        </p:nvSpPr>
        <p:spPr bwMode="auto">
          <a:xfrm>
            <a:off x="4613275" y="1870075"/>
            <a:ext cx="4143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Graph: G = (N,E)</a:t>
            </a:r>
          </a:p>
          <a:p>
            <a:pPr eaLnBrk="1" hangingPunct="1"/>
            <a:r>
              <a:rPr lang="en-US">
                <a:latin typeface="Arial" charset="0"/>
              </a:rPr>
              <a:t>N = set of routers = { u, v, w, x, y, z }</a:t>
            </a:r>
          </a:p>
          <a:p>
            <a:pPr eaLnBrk="1" hangingPunct="1"/>
            <a:r>
              <a:rPr lang="en-US">
                <a:latin typeface="Arial" charset="0"/>
              </a:rPr>
              <a:t>E = set of links ={ (u,v), (u,x), (v,x), (v,w), (x,w), (x,y), (w,y), (w,z), (y,z) }</a:t>
            </a:r>
          </a:p>
        </p:txBody>
      </p:sp>
      <p:sp>
        <p:nvSpPr>
          <p:cNvPr id="5126" name="Rectangle 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 abstraction</a:t>
            </a:r>
          </a:p>
        </p:txBody>
      </p:sp>
      <p:sp>
        <p:nvSpPr>
          <p:cNvPr id="5127" name="Text Box 73"/>
          <p:cNvSpPr txBox="1">
            <a:spLocks noChangeArrowheads="1"/>
          </p:cNvSpPr>
          <p:nvPr/>
        </p:nvSpPr>
        <p:spPr bwMode="auto">
          <a:xfrm>
            <a:off x="277813" y="3440113"/>
            <a:ext cx="8158162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c(</a:t>
            </a:r>
            <a:r>
              <a:rPr lang="en-US" dirty="0" err="1"/>
              <a:t>x,x</a:t>
            </a:r>
            <a:r>
              <a:rPr lang="en-US" dirty="0"/>
              <a:t>’) = cost of link (</a:t>
            </a:r>
            <a:r>
              <a:rPr lang="en-US" dirty="0" err="1"/>
              <a:t>x,x</a:t>
            </a:r>
            <a:r>
              <a:rPr lang="en-US" dirty="0"/>
              <a:t>’)</a:t>
            </a:r>
          </a:p>
          <a:p>
            <a:r>
              <a:rPr lang="en-US" dirty="0"/>
              <a:t>   - e.g., c(</a:t>
            </a:r>
            <a:r>
              <a:rPr lang="en-US" dirty="0" err="1"/>
              <a:t>w,z</a:t>
            </a:r>
            <a:r>
              <a:rPr lang="en-US" dirty="0"/>
              <a:t>) = 5</a:t>
            </a:r>
          </a:p>
          <a:p>
            <a:endParaRPr lang="en-US" dirty="0"/>
          </a:p>
          <a:p>
            <a:pPr>
              <a:buFontTx/>
              <a:buChar char="•"/>
            </a:pPr>
            <a:r>
              <a:rPr lang="en-US" dirty="0"/>
              <a:t> cost could always be 1, or  inversely related to bandwidth, or inversely related to  </a:t>
            </a:r>
            <a:r>
              <a:rPr lang="en-US" dirty="0" smtClean="0"/>
              <a:t>congestion or something else</a:t>
            </a:r>
            <a:endParaRPr lang="en-US" dirty="0"/>
          </a:p>
        </p:txBody>
      </p:sp>
      <p:sp>
        <p:nvSpPr>
          <p:cNvPr id="5128" name="Text Box 74"/>
          <p:cNvSpPr txBox="1">
            <a:spLocks noChangeArrowheads="1"/>
          </p:cNvSpPr>
          <p:nvPr/>
        </p:nvSpPr>
        <p:spPr bwMode="auto">
          <a:xfrm>
            <a:off x="925513" y="4827588"/>
            <a:ext cx="70215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of path (x</a:t>
            </a:r>
            <a:r>
              <a:rPr lang="en-US" baseline="-25000"/>
              <a:t>1</a:t>
            </a:r>
            <a:r>
              <a:rPr lang="en-US"/>
              <a:t>, x</a:t>
            </a:r>
            <a:r>
              <a:rPr lang="en-US" baseline="-25000"/>
              <a:t>2</a:t>
            </a:r>
            <a:r>
              <a:rPr lang="en-US"/>
              <a:t>, x</a:t>
            </a:r>
            <a:r>
              <a:rPr lang="en-US" baseline="-25000"/>
              <a:t>3</a:t>
            </a:r>
            <a:r>
              <a:rPr lang="en-US"/>
              <a:t>,…, x</a:t>
            </a:r>
            <a:r>
              <a:rPr lang="en-US" baseline="-25000"/>
              <a:t>p</a:t>
            </a:r>
            <a:r>
              <a:rPr lang="en-US"/>
              <a:t>) = c(x</a:t>
            </a:r>
            <a:r>
              <a:rPr lang="en-US" baseline="-25000"/>
              <a:t>1</a:t>
            </a:r>
            <a:r>
              <a:rPr lang="en-US"/>
              <a:t>,x</a:t>
            </a:r>
            <a:r>
              <a:rPr lang="en-US" baseline="-25000"/>
              <a:t>2</a:t>
            </a:r>
            <a:r>
              <a:rPr lang="en-US"/>
              <a:t>) + c(x</a:t>
            </a:r>
            <a:r>
              <a:rPr lang="en-US" baseline="-25000"/>
              <a:t>2</a:t>
            </a:r>
            <a:r>
              <a:rPr lang="en-US"/>
              <a:t>,x</a:t>
            </a:r>
            <a:r>
              <a:rPr lang="en-US" baseline="-25000"/>
              <a:t>3</a:t>
            </a:r>
            <a:r>
              <a:rPr lang="en-US"/>
              <a:t>) + … + c(x</a:t>
            </a:r>
            <a:r>
              <a:rPr lang="en-US" baseline="-25000"/>
              <a:t>p-1</a:t>
            </a:r>
            <a:r>
              <a:rPr lang="en-US"/>
              <a:t>,x</a:t>
            </a:r>
            <a:r>
              <a:rPr lang="en-US" baseline="-25000"/>
              <a:t>p</a:t>
            </a:r>
            <a:r>
              <a:rPr lang="en-US"/>
              <a:t>)  </a:t>
            </a:r>
          </a:p>
        </p:txBody>
      </p:sp>
      <p:sp>
        <p:nvSpPr>
          <p:cNvPr id="5129" name="Text Box 75"/>
          <p:cNvSpPr txBox="1">
            <a:spLocks noChangeArrowheads="1"/>
          </p:cNvSpPr>
          <p:nvPr/>
        </p:nvSpPr>
        <p:spPr bwMode="auto">
          <a:xfrm>
            <a:off x="501650" y="5456238"/>
            <a:ext cx="6157913" cy="3952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Question: What’s the least-cost path between u and z ?</a:t>
            </a:r>
          </a:p>
        </p:txBody>
      </p:sp>
      <p:sp>
        <p:nvSpPr>
          <p:cNvPr id="5130" name="Text Box 76"/>
          <p:cNvSpPr txBox="1">
            <a:spLocks noChangeArrowheads="1"/>
          </p:cNvSpPr>
          <p:nvPr/>
        </p:nvSpPr>
        <p:spPr bwMode="auto">
          <a:xfrm>
            <a:off x="385763" y="6235700"/>
            <a:ext cx="802322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Routing algorithm: algorithm that finds least-cost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4b-</a:t>
            </a:r>
            <a:fld id="{485AC165-C0D7-494F-9CFC-64767091B0C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Hierarchical OSPF</a:t>
            </a:r>
            <a:endParaRPr lang="en-US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Two-level hierarchy:</a:t>
            </a:r>
            <a:r>
              <a:rPr lang="en-US" sz="2400" smtClean="0"/>
              <a:t> local area, backbone.</a:t>
            </a:r>
          </a:p>
          <a:p>
            <a:pPr lvl="1"/>
            <a:r>
              <a:rPr lang="en-US" smtClean="0"/>
              <a:t>Link-state advertisements only in area </a:t>
            </a:r>
          </a:p>
          <a:p>
            <a:pPr lvl="1"/>
            <a:r>
              <a:rPr lang="en-US" smtClean="0"/>
              <a:t>each node has detailed area topology; only know direction (shortest path) to nets in other areas.</a:t>
            </a:r>
            <a:endParaRPr lang="en-US" sz="2000" smtClean="0"/>
          </a:p>
          <a:p>
            <a:r>
              <a:rPr lang="en-US" sz="2400" b="1" smtClean="0">
                <a:solidFill>
                  <a:srgbClr val="FF0000"/>
                </a:solidFill>
              </a:rPr>
              <a:t>Area border routers:</a:t>
            </a:r>
            <a:r>
              <a:rPr lang="en-US" sz="2400" b="1" smtClean="0">
                <a:solidFill>
                  <a:schemeClr val="accent2"/>
                </a:solidFill>
              </a:rPr>
              <a:t> </a:t>
            </a:r>
            <a:r>
              <a:rPr lang="en-US" sz="2400" smtClean="0"/>
              <a:t>“summarize” distances  to nets in own area, advertise to other Area Border routers.</a:t>
            </a:r>
          </a:p>
          <a:p>
            <a:r>
              <a:rPr lang="en-US" sz="2400" b="1" smtClean="0">
                <a:solidFill>
                  <a:srgbClr val="FF0000"/>
                </a:solidFill>
              </a:rPr>
              <a:t>Backbone routers:</a:t>
            </a:r>
            <a:r>
              <a:rPr lang="en-US" sz="2400" smtClean="0"/>
              <a:t> run OSPF routing limited to backbone.</a:t>
            </a:r>
          </a:p>
          <a:p>
            <a:r>
              <a:rPr lang="en-US" sz="2400" b="1" smtClean="0">
                <a:solidFill>
                  <a:srgbClr val="FF0000"/>
                </a:solidFill>
              </a:rPr>
              <a:t>Boundary routers:</a:t>
            </a:r>
            <a:r>
              <a:rPr lang="en-US" sz="2400" smtClean="0"/>
              <a:t> connect to other ASs.</a:t>
            </a:r>
            <a:endParaRPr lang="en-US" sz="2000" smtClean="0"/>
          </a:p>
          <a:p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5C74FE1-330F-4CC9-B220-9CF937E44026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4403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948B814-BBC9-4122-91CC-B1968C6F1D21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Internet inter-AS routing: BGP</a:t>
            </a:r>
            <a:endParaRPr lang="en-US" sz="280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BGP (Border Gateway Protocol):</a:t>
            </a:r>
            <a:r>
              <a:rPr lang="en-US" smtClean="0"/>
              <a:t> </a:t>
            </a:r>
            <a:r>
              <a:rPr lang="en-US" i="1" smtClean="0"/>
              <a:t>the</a:t>
            </a:r>
            <a:r>
              <a:rPr lang="en-US" smtClean="0"/>
              <a:t> de facto standard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BGP provides each AS a means to: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mtClean="0"/>
              <a:t>Obtain subnet reachability information from neighboring ASs.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mtClean="0"/>
              <a:t>Propagate reachability information to all AS-internal routers.</a:t>
            </a:r>
          </a:p>
          <a:p>
            <a:pPr marL="800100" lvl="1" indent="-342900">
              <a:lnSpc>
                <a:spcPct val="90000"/>
              </a:lnSpc>
              <a:buFont typeface="ZapfDingbats" pitchFamily="82" charset="2"/>
              <a:buAutoNum type="arabicPeriod"/>
            </a:pPr>
            <a:r>
              <a:rPr lang="en-US" smtClean="0"/>
              <a:t>Determine “good” routes to subnets based on reachability information and policy.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allows subnet to advertise its existence to rest of Internet: </a:t>
            </a:r>
            <a:r>
              <a:rPr lang="en-US" i="1" smtClean="0">
                <a:solidFill>
                  <a:schemeClr val="accent2"/>
                </a:solidFill>
              </a:rPr>
              <a:t>“I am here”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52333BF-A872-4900-87AF-141EECC36100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BGP basics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995363"/>
            <a:ext cx="7902575" cy="2316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pairs of routers (BGP peers) exchange routing info over semi-permanent TCP connections: </a:t>
            </a:r>
            <a:r>
              <a:rPr lang="en-US" sz="2400" smtClean="0">
                <a:solidFill>
                  <a:srgbClr val="FF0000"/>
                </a:solidFill>
              </a:rPr>
              <a:t>BGP sessions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External, internal: eBGP, iBGP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BGP sessions need not correspond to physical links.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when AS2 advertises a prefix (e.g. subnet) to AS1: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AS2 </a:t>
            </a:r>
            <a:r>
              <a:rPr lang="en-US" i="1" smtClean="0">
                <a:solidFill>
                  <a:srgbClr val="FF0000"/>
                </a:solidFill>
              </a:rPr>
              <a:t>promises</a:t>
            </a:r>
            <a:r>
              <a:rPr lang="en-US" smtClean="0"/>
              <a:t> it will forward datagrams towards that prefix.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AS2 can aggregate prefixes in its advertisement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46086" name="Freeform 5"/>
          <p:cNvSpPr>
            <a:spLocks/>
          </p:cNvSpPr>
          <p:nvPr/>
        </p:nvSpPr>
        <p:spPr bwMode="auto">
          <a:xfrm>
            <a:off x="5248275" y="4511675"/>
            <a:ext cx="2557463" cy="1627188"/>
          </a:xfrm>
          <a:custGeom>
            <a:avLst/>
            <a:gdLst>
              <a:gd name="T0" fmla="*/ 123251 w 1162"/>
              <a:gd name="T1" fmla="*/ 485459 h 543"/>
              <a:gd name="T2" fmla="*/ 809937 w 1162"/>
              <a:gd name="T3" fmla="*/ 41953 h 543"/>
              <a:gd name="T4" fmla="*/ 2068860 w 1162"/>
              <a:gd name="T5" fmla="*/ 236736 h 543"/>
              <a:gd name="T6" fmla="*/ 2517847 w 1162"/>
              <a:gd name="T7" fmla="*/ 716202 h 543"/>
              <a:gd name="T8" fmla="*/ 2306559 w 1162"/>
              <a:gd name="T9" fmla="*/ 1351495 h 543"/>
              <a:gd name="T10" fmla="*/ 1289736 w 1162"/>
              <a:gd name="T11" fmla="*/ 1621195 h 543"/>
              <a:gd name="T12" fmla="*/ 193680 w 1162"/>
              <a:gd name="T13" fmla="*/ 1315535 h 543"/>
              <a:gd name="T14" fmla="*/ 123251 w 1162"/>
              <a:gd name="T15" fmla="*/ 485459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87" name="Freeform 6"/>
          <p:cNvSpPr>
            <a:spLocks/>
          </p:cNvSpPr>
          <p:nvPr/>
        </p:nvSpPr>
        <p:spPr bwMode="auto">
          <a:xfrm>
            <a:off x="976313" y="4173538"/>
            <a:ext cx="1992312" cy="1612900"/>
          </a:xfrm>
          <a:custGeom>
            <a:avLst/>
            <a:gdLst>
              <a:gd name="T0" fmla="*/ 146347 w 1198"/>
              <a:gd name="T1" fmla="*/ 647306 h 451"/>
              <a:gd name="T2" fmla="*/ 299346 w 1198"/>
              <a:gd name="T3" fmla="*/ 318288 h 451"/>
              <a:gd name="T4" fmla="*/ 745038 w 1198"/>
              <a:gd name="T5" fmla="*/ 175237 h 451"/>
              <a:gd name="T6" fmla="*/ 1643075 w 1198"/>
              <a:gd name="T7" fmla="*/ 89407 h 451"/>
              <a:gd name="T8" fmla="*/ 1964040 w 1198"/>
              <a:gd name="T9" fmla="*/ 704526 h 451"/>
              <a:gd name="T10" fmla="*/ 1478435 w 1198"/>
              <a:gd name="T11" fmla="*/ 1477002 h 451"/>
              <a:gd name="T12" fmla="*/ 510551 w 1198"/>
              <a:gd name="T13" fmla="*/ 1519917 h 451"/>
              <a:gd name="T14" fmla="*/ 59869 w 1198"/>
              <a:gd name="T15" fmla="*/ 1205205 h 451"/>
              <a:gd name="T16" fmla="*/ 146347 w 1198"/>
              <a:gd name="T17" fmla="*/ 647306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88" name="Freeform 7"/>
          <p:cNvSpPr>
            <a:spLocks/>
          </p:cNvSpPr>
          <p:nvPr/>
        </p:nvSpPr>
        <p:spPr bwMode="auto">
          <a:xfrm>
            <a:off x="2262188" y="5472113"/>
            <a:ext cx="2660650" cy="1122362"/>
          </a:xfrm>
          <a:custGeom>
            <a:avLst/>
            <a:gdLst>
              <a:gd name="T0" fmla="*/ 260518 w 1583"/>
              <a:gd name="T1" fmla="*/ 368635 h 682"/>
              <a:gd name="T2" fmla="*/ 684071 w 1583"/>
              <a:gd name="T3" fmla="*/ 121781 h 682"/>
              <a:gd name="T4" fmla="*/ 1319400 w 1583"/>
              <a:gd name="T5" fmla="*/ 32914 h 682"/>
              <a:gd name="T6" fmla="*/ 1944645 w 1583"/>
              <a:gd name="T7" fmla="*/ 319264 h 682"/>
              <a:gd name="T8" fmla="*/ 2628715 w 1583"/>
              <a:gd name="T9" fmla="*/ 704356 h 682"/>
              <a:gd name="T10" fmla="*/ 2137932 w 1583"/>
              <a:gd name="T11" fmla="*/ 1059826 h 682"/>
              <a:gd name="T12" fmla="*/ 1159727 w 1583"/>
              <a:gd name="T13" fmla="*/ 1079574 h 682"/>
              <a:gd name="T14" fmla="*/ 149588 w 1583"/>
              <a:gd name="T15" fmla="*/ 980833 h 682"/>
              <a:gd name="T16" fmla="*/ 260518 w 1583"/>
              <a:gd name="T17" fmla="*/ 368635 h 6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3"/>
              <a:gd name="T28" fmla="*/ 0 h 682"/>
              <a:gd name="T29" fmla="*/ 1583 w 1583"/>
              <a:gd name="T30" fmla="*/ 682 h 6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3" h="682">
                <a:moveTo>
                  <a:pt x="155" y="224"/>
                </a:moveTo>
                <a:cubicBezTo>
                  <a:pt x="208" y="137"/>
                  <a:pt x="302" y="108"/>
                  <a:pt x="407" y="74"/>
                </a:cubicBezTo>
                <a:cubicBezTo>
                  <a:pt x="512" y="40"/>
                  <a:pt x="660" y="0"/>
                  <a:pt x="785" y="20"/>
                </a:cubicBezTo>
                <a:cubicBezTo>
                  <a:pt x="910" y="40"/>
                  <a:pt x="1027" y="126"/>
                  <a:pt x="1157" y="194"/>
                </a:cubicBezTo>
                <a:cubicBezTo>
                  <a:pt x="1287" y="262"/>
                  <a:pt x="1545" y="353"/>
                  <a:pt x="1564" y="428"/>
                </a:cubicBezTo>
                <a:cubicBezTo>
                  <a:pt x="1583" y="503"/>
                  <a:pt x="1417" y="606"/>
                  <a:pt x="1272" y="644"/>
                </a:cubicBezTo>
                <a:cubicBezTo>
                  <a:pt x="1127" y="682"/>
                  <a:pt x="887" y="664"/>
                  <a:pt x="690" y="656"/>
                </a:cubicBezTo>
                <a:cubicBezTo>
                  <a:pt x="493" y="648"/>
                  <a:pt x="178" y="668"/>
                  <a:pt x="89" y="596"/>
                </a:cubicBezTo>
                <a:cubicBezTo>
                  <a:pt x="0" y="524"/>
                  <a:pt x="102" y="311"/>
                  <a:pt x="155" y="22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89" name="Oval 8"/>
          <p:cNvSpPr>
            <a:spLocks noChangeArrowheads="1"/>
          </p:cNvSpPr>
          <p:nvPr/>
        </p:nvSpPr>
        <p:spPr bwMode="auto">
          <a:xfrm>
            <a:off x="1390650" y="5335588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0" name="Line 9"/>
          <p:cNvSpPr>
            <a:spLocks noChangeShapeType="1"/>
          </p:cNvSpPr>
          <p:nvPr/>
        </p:nvSpPr>
        <p:spPr bwMode="auto">
          <a:xfrm>
            <a:off x="1390650" y="532447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1" name="Line 10"/>
          <p:cNvSpPr>
            <a:spLocks noChangeShapeType="1"/>
          </p:cNvSpPr>
          <p:nvPr/>
        </p:nvSpPr>
        <p:spPr bwMode="auto">
          <a:xfrm>
            <a:off x="1887538" y="532447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2" name="Rectangle 11"/>
          <p:cNvSpPr>
            <a:spLocks noChangeArrowheads="1"/>
          </p:cNvSpPr>
          <p:nvPr/>
        </p:nvSpPr>
        <p:spPr bwMode="auto">
          <a:xfrm>
            <a:off x="1390650" y="5324475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6093" name="Oval 12"/>
          <p:cNvSpPr>
            <a:spLocks noChangeArrowheads="1"/>
          </p:cNvSpPr>
          <p:nvPr/>
        </p:nvSpPr>
        <p:spPr bwMode="auto">
          <a:xfrm>
            <a:off x="1385888" y="5230813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4" name="Rectangle 13"/>
          <p:cNvSpPr>
            <a:spLocks noChangeArrowheads="1"/>
          </p:cNvSpPr>
          <p:nvPr/>
        </p:nvSpPr>
        <p:spPr bwMode="auto">
          <a:xfrm>
            <a:off x="1524000" y="5251450"/>
            <a:ext cx="223838" cy="1968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5" name="Text Box 14"/>
          <p:cNvSpPr txBox="1">
            <a:spLocks noChangeArrowheads="1"/>
          </p:cNvSpPr>
          <p:nvPr/>
        </p:nvSpPr>
        <p:spPr bwMode="auto">
          <a:xfrm>
            <a:off x="1397000" y="5154613"/>
            <a:ext cx="49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6096" name="Oval 15"/>
          <p:cNvSpPr>
            <a:spLocks noChangeArrowheads="1"/>
          </p:cNvSpPr>
          <p:nvPr/>
        </p:nvSpPr>
        <p:spPr bwMode="auto">
          <a:xfrm>
            <a:off x="3324225" y="6297613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7" name="Line 16"/>
          <p:cNvSpPr>
            <a:spLocks noChangeShapeType="1"/>
          </p:cNvSpPr>
          <p:nvPr/>
        </p:nvSpPr>
        <p:spPr bwMode="auto">
          <a:xfrm>
            <a:off x="3324225" y="62865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8" name="Line 17"/>
          <p:cNvSpPr>
            <a:spLocks noChangeShapeType="1"/>
          </p:cNvSpPr>
          <p:nvPr/>
        </p:nvSpPr>
        <p:spPr bwMode="auto">
          <a:xfrm>
            <a:off x="3821113" y="62865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099" name="Rectangle 18"/>
          <p:cNvSpPr>
            <a:spLocks noChangeArrowheads="1"/>
          </p:cNvSpPr>
          <p:nvPr/>
        </p:nvSpPr>
        <p:spPr bwMode="auto">
          <a:xfrm>
            <a:off x="3324225" y="6286500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6100" name="Oval 19"/>
          <p:cNvSpPr>
            <a:spLocks noChangeArrowheads="1"/>
          </p:cNvSpPr>
          <p:nvPr/>
        </p:nvSpPr>
        <p:spPr bwMode="auto">
          <a:xfrm>
            <a:off x="3319463" y="6192838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6101" name="Group 20"/>
          <p:cNvGrpSpPr>
            <a:grpSpLocks/>
          </p:cNvGrpSpPr>
          <p:nvPr/>
        </p:nvGrpSpPr>
        <p:grpSpPr bwMode="auto">
          <a:xfrm>
            <a:off x="3352800" y="6107113"/>
            <a:ext cx="447675" cy="396875"/>
            <a:chOff x="2916" y="2429"/>
            <a:chExt cx="284" cy="250"/>
          </a:xfrm>
        </p:grpSpPr>
        <p:sp>
          <p:nvSpPr>
            <p:cNvPr id="46186" name="Rectangle 21"/>
            <p:cNvSpPr>
              <a:spLocks noChangeArrowheads="1"/>
            </p:cNvSpPr>
            <p:nvPr/>
          </p:nvSpPr>
          <p:spPr bwMode="auto">
            <a:xfrm>
              <a:off x="2982" y="2490"/>
              <a:ext cx="144" cy="1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87" name="Text Box 22"/>
            <p:cNvSpPr txBox="1">
              <a:spLocks noChangeArrowheads="1"/>
            </p:cNvSpPr>
            <p:nvPr/>
          </p:nvSpPr>
          <p:spPr bwMode="auto">
            <a:xfrm>
              <a:off x="2916" y="2429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1d</a:t>
              </a:r>
            </a:p>
          </p:txBody>
        </p:sp>
      </p:grpSp>
      <p:sp>
        <p:nvSpPr>
          <p:cNvPr id="46102" name="Oval 23"/>
          <p:cNvSpPr>
            <a:spLocks noChangeArrowheads="1"/>
          </p:cNvSpPr>
          <p:nvPr/>
        </p:nvSpPr>
        <p:spPr bwMode="auto">
          <a:xfrm>
            <a:off x="2281238" y="5126038"/>
            <a:ext cx="496887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03" name="Line 24"/>
          <p:cNvSpPr>
            <a:spLocks noChangeShapeType="1"/>
          </p:cNvSpPr>
          <p:nvPr/>
        </p:nvSpPr>
        <p:spPr bwMode="auto">
          <a:xfrm>
            <a:off x="2281238" y="51149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04" name="Line 25"/>
          <p:cNvSpPr>
            <a:spLocks noChangeShapeType="1"/>
          </p:cNvSpPr>
          <p:nvPr/>
        </p:nvSpPr>
        <p:spPr bwMode="auto">
          <a:xfrm>
            <a:off x="2778125" y="51149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05" name="Rectangle 26"/>
          <p:cNvSpPr>
            <a:spLocks noChangeArrowheads="1"/>
          </p:cNvSpPr>
          <p:nvPr/>
        </p:nvSpPr>
        <p:spPr bwMode="auto">
          <a:xfrm>
            <a:off x="2281238" y="5114925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6106" name="Oval 27"/>
          <p:cNvSpPr>
            <a:spLocks noChangeArrowheads="1"/>
          </p:cNvSpPr>
          <p:nvPr/>
        </p:nvSpPr>
        <p:spPr bwMode="auto">
          <a:xfrm>
            <a:off x="2276475" y="5021263"/>
            <a:ext cx="496888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2414588" y="5041900"/>
            <a:ext cx="225425" cy="174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08" name="Text Box 29"/>
          <p:cNvSpPr txBox="1">
            <a:spLocks noChangeArrowheads="1"/>
          </p:cNvSpPr>
          <p:nvPr/>
        </p:nvSpPr>
        <p:spPr bwMode="auto">
          <a:xfrm>
            <a:off x="2297113" y="4945063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6109" name="Oval 30"/>
          <p:cNvSpPr>
            <a:spLocks noChangeArrowheads="1"/>
          </p:cNvSpPr>
          <p:nvPr/>
        </p:nvSpPr>
        <p:spPr bwMode="auto">
          <a:xfrm>
            <a:off x="3267075" y="5668963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0" name="Line 31"/>
          <p:cNvSpPr>
            <a:spLocks noChangeShapeType="1"/>
          </p:cNvSpPr>
          <p:nvPr/>
        </p:nvSpPr>
        <p:spPr bwMode="auto">
          <a:xfrm>
            <a:off x="3267075" y="565785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1" name="Line 32"/>
          <p:cNvSpPr>
            <a:spLocks noChangeShapeType="1"/>
          </p:cNvSpPr>
          <p:nvPr/>
        </p:nvSpPr>
        <p:spPr bwMode="auto">
          <a:xfrm>
            <a:off x="3763963" y="565785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2" name="Rectangle 33"/>
          <p:cNvSpPr>
            <a:spLocks noChangeArrowheads="1"/>
          </p:cNvSpPr>
          <p:nvPr/>
        </p:nvSpPr>
        <p:spPr bwMode="auto">
          <a:xfrm>
            <a:off x="3267075" y="5657850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6113" name="Oval 34"/>
          <p:cNvSpPr>
            <a:spLocks noChangeArrowheads="1"/>
          </p:cNvSpPr>
          <p:nvPr/>
        </p:nvSpPr>
        <p:spPr bwMode="auto">
          <a:xfrm>
            <a:off x="3262313" y="5564188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6114" name="Group 35"/>
          <p:cNvGrpSpPr>
            <a:grpSpLocks/>
          </p:cNvGrpSpPr>
          <p:nvPr/>
        </p:nvGrpSpPr>
        <p:grpSpPr bwMode="auto">
          <a:xfrm>
            <a:off x="3300413" y="5478463"/>
            <a:ext cx="428625" cy="396875"/>
            <a:chOff x="2919" y="2429"/>
            <a:chExt cx="277" cy="250"/>
          </a:xfrm>
        </p:grpSpPr>
        <p:sp>
          <p:nvSpPr>
            <p:cNvPr id="46184" name="Rectangle 36"/>
            <p:cNvSpPr>
              <a:spLocks noChangeArrowheads="1"/>
            </p:cNvSpPr>
            <p:nvPr/>
          </p:nvSpPr>
          <p:spPr bwMode="auto">
            <a:xfrm>
              <a:off x="2982" y="2490"/>
              <a:ext cx="144" cy="1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85" name="Text Box 37"/>
            <p:cNvSpPr txBox="1">
              <a:spLocks noChangeArrowheads="1"/>
            </p:cNvSpPr>
            <p:nvPr/>
          </p:nvSpPr>
          <p:spPr bwMode="auto">
            <a:xfrm>
              <a:off x="2919" y="2429"/>
              <a:ext cx="2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1c</a:t>
              </a:r>
            </a:p>
          </p:txBody>
        </p:sp>
      </p:grpSp>
      <p:sp>
        <p:nvSpPr>
          <p:cNvPr id="46115" name="Line 38"/>
          <p:cNvSpPr>
            <a:spLocks noChangeShapeType="1"/>
          </p:cNvSpPr>
          <p:nvPr/>
        </p:nvSpPr>
        <p:spPr bwMode="auto">
          <a:xfrm>
            <a:off x="6116638" y="5370513"/>
            <a:ext cx="48895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6" name="Freeform 39"/>
          <p:cNvSpPr>
            <a:spLocks/>
          </p:cNvSpPr>
          <p:nvPr/>
        </p:nvSpPr>
        <p:spPr bwMode="auto">
          <a:xfrm>
            <a:off x="1874838" y="5164138"/>
            <a:ext cx="400050" cy="180975"/>
          </a:xfrm>
          <a:custGeom>
            <a:avLst/>
            <a:gdLst>
              <a:gd name="T0" fmla="*/ 0 w 252"/>
              <a:gd name="T1" fmla="*/ 180975 h 114"/>
              <a:gd name="T2" fmla="*/ 400050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7" name="Freeform 40"/>
          <p:cNvSpPr>
            <a:spLocks/>
          </p:cNvSpPr>
          <p:nvPr/>
        </p:nvSpPr>
        <p:spPr bwMode="auto">
          <a:xfrm>
            <a:off x="2566988" y="5259388"/>
            <a:ext cx="704850" cy="409575"/>
          </a:xfrm>
          <a:custGeom>
            <a:avLst/>
            <a:gdLst>
              <a:gd name="T0" fmla="*/ 0 w 444"/>
              <a:gd name="T1" fmla="*/ 0 h 258"/>
              <a:gd name="T2" fmla="*/ 704850 w 444"/>
              <a:gd name="T3" fmla="*/ 409575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8" name="Freeform 41"/>
          <p:cNvSpPr>
            <a:spLocks/>
          </p:cNvSpPr>
          <p:nvPr/>
        </p:nvSpPr>
        <p:spPr bwMode="auto">
          <a:xfrm>
            <a:off x="4668838" y="5446713"/>
            <a:ext cx="1038225" cy="666750"/>
          </a:xfrm>
          <a:custGeom>
            <a:avLst/>
            <a:gdLst>
              <a:gd name="T0" fmla="*/ 0 w 654"/>
              <a:gd name="T1" fmla="*/ 666750 h 420"/>
              <a:gd name="T2" fmla="*/ 1038225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19" name="Oval 42"/>
          <p:cNvSpPr>
            <a:spLocks noChangeArrowheads="1"/>
          </p:cNvSpPr>
          <p:nvPr/>
        </p:nvSpPr>
        <p:spPr bwMode="auto">
          <a:xfrm>
            <a:off x="5619750" y="5345113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20" name="Line 43"/>
          <p:cNvSpPr>
            <a:spLocks noChangeShapeType="1"/>
          </p:cNvSpPr>
          <p:nvPr/>
        </p:nvSpPr>
        <p:spPr bwMode="auto">
          <a:xfrm>
            <a:off x="5619750" y="53340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21" name="Line 44"/>
          <p:cNvSpPr>
            <a:spLocks noChangeShapeType="1"/>
          </p:cNvSpPr>
          <p:nvPr/>
        </p:nvSpPr>
        <p:spPr bwMode="auto">
          <a:xfrm>
            <a:off x="6116638" y="53340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22" name="Rectangle 45"/>
          <p:cNvSpPr>
            <a:spLocks noChangeArrowheads="1"/>
          </p:cNvSpPr>
          <p:nvPr/>
        </p:nvSpPr>
        <p:spPr bwMode="auto">
          <a:xfrm>
            <a:off x="5619750" y="5334000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6123" name="Oval 46"/>
          <p:cNvSpPr>
            <a:spLocks noChangeArrowheads="1"/>
          </p:cNvSpPr>
          <p:nvPr/>
        </p:nvSpPr>
        <p:spPr bwMode="auto">
          <a:xfrm>
            <a:off x="5614988" y="5240338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24" name="Rectangle 47"/>
          <p:cNvSpPr>
            <a:spLocks noChangeArrowheads="1"/>
          </p:cNvSpPr>
          <p:nvPr/>
        </p:nvSpPr>
        <p:spPr bwMode="auto">
          <a:xfrm>
            <a:off x="5753100" y="5260975"/>
            <a:ext cx="223838" cy="1905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25" name="Text Box 48"/>
          <p:cNvSpPr txBox="1">
            <a:spLocks noChangeArrowheads="1"/>
          </p:cNvSpPr>
          <p:nvPr/>
        </p:nvSpPr>
        <p:spPr bwMode="auto">
          <a:xfrm>
            <a:off x="5635625" y="5164138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6126" name="Text Box 49"/>
          <p:cNvSpPr txBox="1">
            <a:spLocks noChangeArrowheads="1"/>
          </p:cNvSpPr>
          <p:nvPr/>
        </p:nvSpPr>
        <p:spPr bwMode="auto">
          <a:xfrm>
            <a:off x="1924050" y="5303838"/>
            <a:ext cx="70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46127" name="Text Box 50"/>
          <p:cNvSpPr txBox="1">
            <a:spLocks noChangeArrowheads="1"/>
          </p:cNvSpPr>
          <p:nvPr/>
        </p:nvSpPr>
        <p:spPr bwMode="auto">
          <a:xfrm>
            <a:off x="2495550" y="6162675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AS1</a:t>
            </a:r>
            <a:endParaRPr lang="en-US"/>
          </a:p>
        </p:txBody>
      </p:sp>
      <p:sp>
        <p:nvSpPr>
          <p:cNvPr id="46128" name="Text Box 51"/>
          <p:cNvSpPr txBox="1">
            <a:spLocks noChangeArrowheads="1"/>
          </p:cNvSpPr>
          <p:nvPr/>
        </p:nvSpPr>
        <p:spPr bwMode="auto">
          <a:xfrm>
            <a:off x="6067425" y="56213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AS2</a:t>
            </a:r>
          </a:p>
        </p:txBody>
      </p:sp>
      <p:sp>
        <p:nvSpPr>
          <p:cNvPr id="46129" name="Oval 52"/>
          <p:cNvSpPr>
            <a:spLocks noChangeArrowheads="1"/>
          </p:cNvSpPr>
          <p:nvPr/>
        </p:nvSpPr>
        <p:spPr bwMode="auto">
          <a:xfrm>
            <a:off x="2781300" y="6002338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30" name="Line 53"/>
          <p:cNvSpPr>
            <a:spLocks noChangeShapeType="1"/>
          </p:cNvSpPr>
          <p:nvPr/>
        </p:nvSpPr>
        <p:spPr bwMode="auto">
          <a:xfrm>
            <a:off x="2781300" y="59912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31" name="Line 54"/>
          <p:cNvSpPr>
            <a:spLocks noChangeShapeType="1"/>
          </p:cNvSpPr>
          <p:nvPr/>
        </p:nvSpPr>
        <p:spPr bwMode="auto">
          <a:xfrm>
            <a:off x="3278188" y="59912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32" name="Rectangle 55"/>
          <p:cNvSpPr>
            <a:spLocks noChangeArrowheads="1"/>
          </p:cNvSpPr>
          <p:nvPr/>
        </p:nvSpPr>
        <p:spPr bwMode="auto">
          <a:xfrm>
            <a:off x="2781300" y="5991225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6133" name="Oval 56"/>
          <p:cNvSpPr>
            <a:spLocks noChangeArrowheads="1"/>
          </p:cNvSpPr>
          <p:nvPr/>
        </p:nvSpPr>
        <p:spPr bwMode="auto">
          <a:xfrm>
            <a:off x="2776538" y="5903913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34" name="Rectangle 57"/>
          <p:cNvSpPr>
            <a:spLocks noChangeArrowheads="1"/>
          </p:cNvSpPr>
          <p:nvPr/>
        </p:nvSpPr>
        <p:spPr bwMode="auto">
          <a:xfrm>
            <a:off x="2911475" y="5946775"/>
            <a:ext cx="225425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6135" name="Text Box 58"/>
          <p:cNvSpPr txBox="1">
            <a:spLocks noChangeArrowheads="1"/>
          </p:cNvSpPr>
          <p:nvPr/>
        </p:nvSpPr>
        <p:spPr bwMode="auto">
          <a:xfrm>
            <a:off x="2820988" y="5818188"/>
            <a:ext cx="42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1a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46136" name="Group 59"/>
          <p:cNvGrpSpPr>
            <a:grpSpLocks/>
          </p:cNvGrpSpPr>
          <p:nvPr/>
        </p:nvGrpSpPr>
        <p:grpSpPr bwMode="auto">
          <a:xfrm>
            <a:off x="6342063" y="4875213"/>
            <a:ext cx="501650" cy="396875"/>
            <a:chOff x="4320" y="1940"/>
            <a:chExt cx="316" cy="250"/>
          </a:xfrm>
        </p:grpSpPr>
        <p:sp>
          <p:nvSpPr>
            <p:cNvPr id="46177" name="Oval 60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8" name="Line 61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9" name="Line 62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80" name="Rectangle 63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6181" name="Oval 64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82" name="Rectangle 65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83" name="Text Box 66"/>
            <p:cNvSpPr txBox="1">
              <a:spLocks noChangeArrowheads="1"/>
            </p:cNvSpPr>
            <p:nvPr/>
          </p:nvSpPr>
          <p:spPr bwMode="auto">
            <a:xfrm>
              <a:off x="4333" y="1940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6137" name="Group 67"/>
          <p:cNvGrpSpPr>
            <a:grpSpLocks/>
          </p:cNvGrpSpPr>
          <p:nvPr/>
        </p:nvGrpSpPr>
        <p:grpSpPr bwMode="auto">
          <a:xfrm>
            <a:off x="6605588" y="5335588"/>
            <a:ext cx="501650" cy="396875"/>
            <a:chOff x="4596" y="2162"/>
            <a:chExt cx="316" cy="250"/>
          </a:xfrm>
        </p:grpSpPr>
        <p:sp>
          <p:nvSpPr>
            <p:cNvPr id="46170" name="Oval 68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1" name="Line 69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2" name="Line 70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3" name="Rectangle 71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6174" name="Oval 72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5" name="Rectangle 73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76" name="Text Box 74"/>
            <p:cNvSpPr txBox="1">
              <a:spLocks noChangeArrowheads="1"/>
            </p:cNvSpPr>
            <p:nvPr/>
          </p:nvSpPr>
          <p:spPr bwMode="auto">
            <a:xfrm>
              <a:off x="4603" y="2162"/>
              <a:ext cx="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6138" name="Group 75"/>
          <p:cNvGrpSpPr>
            <a:grpSpLocks/>
          </p:cNvGrpSpPr>
          <p:nvPr/>
        </p:nvGrpSpPr>
        <p:grpSpPr bwMode="auto">
          <a:xfrm>
            <a:off x="4176713" y="5922963"/>
            <a:ext cx="501650" cy="396875"/>
            <a:chOff x="2016" y="1980"/>
            <a:chExt cx="316" cy="250"/>
          </a:xfrm>
        </p:grpSpPr>
        <p:sp>
          <p:nvSpPr>
            <p:cNvPr id="46162" name="Oval 76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63" name="Line 77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64" name="Line 78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65" name="Rectangle 79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6166" name="Oval 80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6167" name="Group 81"/>
            <p:cNvGrpSpPr>
              <a:grpSpLocks/>
            </p:cNvGrpSpPr>
            <p:nvPr/>
          </p:nvGrpSpPr>
          <p:grpSpPr bwMode="auto">
            <a:xfrm>
              <a:off x="2034" y="1980"/>
              <a:ext cx="283" cy="250"/>
              <a:chOff x="2914" y="2429"/>
              <a:chExt cx="288" cy="250"/>
            </a:xfrm>
          </p:grpSpPr>
          <p:sp>
            <p:nvSpPr>
              <p:cNvPr id="46168" name="Rectangle 8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6169" name="Text Box 83"/>
              <p:cNvSpPr txBox="1">
                <a:spLocks noChangeArrowheads="1"/>
              </p:cNvSpPr>
              <p:nvPr/>
            </p:nvSpPr>
            <p:spPr bwMode="auto">
              <a:xfrm>
                <a:off x="2914" y="2429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6139" name="Group 84"/>
          <p:cNvGrpSpPr>
            <a:grpSpLocks/>
          </p:cNvGrpSpPr>
          <p:nvPr/>
        </p:nvGrpSpPr>
        <p:grpSpPr bwMode="auto">
          <a:xfrm>
            <a:off x="1655763" y="4578350"/>
            <a:ext cx="501650" cy="396875"/>
            <a:chOff x="2016" y="1980"/>
            <a:chExt cx="316" cy="250"/>
          </a:xfrm>
        </p:grpSpPr>
        <p:sp>
          <p:nvSpPr>
            <p:cNvPr id="46154" name="Oval 85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55" name="Line 86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56" name="Line 87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6157" name="Rectangle 88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6158" name="Oval 89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6159" name="Group 90"/>
            <p:cNvGrpSpPr>
              <a:grpSpLocks/>
            </p:cNvGrpSpPr>
            <p:nvPr/>
          </p:nvGrpSpPr>
          <p:grpSpPr bwMode="auto">
            <a:xfrm>
              <a:off x="2027" y="1980"/>
              <a:ext cx="296" cy="250"/>
              <a:chOff x="2907" y="2429"/>
              <a:chExt cx="301" cy="250"/>
            </a:xfrm>
          </p:grpSpPr>
          <p:sp>
            <p:nvSpPr>
              <p:cNvPr id="46160" name="Rectangle 9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6161" name="Text Box 92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6140" name="Line 93"/>
          <p:cNvSpPr>
            <a:spLocks noChangeShapeType="1"/>
          </p:cNvSpPr>
          <p:nvPr/>
        </p:nvSpPr>
        <p:spPr bwMode="auto">
          <a:xfrm flipH="1">
            <a:off x="3154363" y="5751513"/>
            <a:ext cx="147637" cy="1619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1" name="Line 94"/>
          <p:cNvSpPr>
            <a:spLocks noChangeShapeType="1"/>
          </p:cNvSpPr>
          <p:nvPr/>
        </p:nvSpPr>
        <p:spPr bwMode="auto">
          <a:xfrm>
            <a:off x="3557588" y="5791200"/>
            <a:ext cx="0" cy="3905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2" name="Line 95"/>
          <p:cNvSpPr>
            <a:spLocks noChangeShapeType="1"/>
          </p:cNvSpPr>
          <p:nvPr/>
        </p:nvSpPr>
        <p:spPr bwMode="auto">
          <a:xfrm>
            <a:off x="3719513" y="5738813"/>
            <a:ext cx="496887" cy="33496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3" name="Line 96"/>
          <p:cNvSpPr>
            <a:spLocks noChangeShapeType="1"/>
          </p:cNvSpPr>
          <p:nvPr/>
        </p:nvSpPr>
        <p:spPr bwMode="auto">
          <a:xfrm flipH="1">
            <a:off x="3840163" y="6196013"/>
            <a:ext cx="376237" cy="1206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4" name="Line 97"/>
          <p:cNvSpPr>
            <a:spLocks noChangeShapeType="1"/>
          </p:cNvSpPr>
          <p:nvPr/>
        </p:nvSpPr>
        <p:spPr bwMode="auto">
          <a:xfrm flipH="1" flipV="1">
            <a:off x="3262313" y="6019800"/>
            <a:ext cx="901700" cy="809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5" name="Line 98"/>
          <p:cNvSpPr>
            <a:spLocks noChangeShapeType="1"/>
          </p:cNvSpPr>
          <p:nvPr/>
        </p:nvSpPr>
        <p:spPr bwMode="auto">
          <a:xfrm flipV="1">
            <a:off x="6032500" y="5105400"/>
            <a:ext cx="349250" cy="1349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6" name="Line 99"/>
          <p:cNvSpPr>
            <a:spLocks noChangeShapeType="1"/>
          </p:cNvSpPr>
          <p:nvPr/>
        </p:nvSpPr>
        <p:spPr bwMode="auto">
          <a:xfrm>
            <a:off x="3167063" y="4637088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7" name="Line 100"/>
          <p:cNvSpPr>
            <a:spLocks noChangeShapeType="1"/>
          </p:cNvSpPr>
          <p:nvPr/>
        </p:nvSpPr>
        <p:spPr bwMode="auto">
          <a:xfrm>
            <a:off x="3186113" y="4951413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48" name="Text Box 101"/>
          <p:cNvSpPr txBox="1">
            <a:spLocks noChangeArrowheads="1"/>
          </p:cNvSpPr>
          <p:nvPr/>
        </p:nvSpPr>
        <p:spPr bwMode="auto">
          <a:xfrm>
            <a:off x="4016375" y="4422775"/>
            <a:ext cx="1254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/>
              <a:t>eBGP session</a:t>
            </a:r>
          </a:p>
        </p:txBody>
      </p:sp>
      <p:sp>
        <p:nvSpPr>
          <p:cNvPr id="46149" name="Text Box 102"/>
          <p:cNvSpPr txBox="1">
            <a:spLocks noChangeArrowheads="1"/>
          </p:cNvSpPr>
          <p:nvPr/>
        </p:nvSpPr>
        <p:spPr bwMode="auto">
          <a:xfrm>
            <a:off x="4043363" y="4772025"/>
            <a:ext cx="1206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/>
              <a:t>iBGP session</a:t>
            </a:r>
          </a:p>
        </p:txBody>
      </p:sp>
      <p:sp>
        <p:nvSpPr>
          <p:cNvPr id="46150" name="Line 103"/>
          <p:cNvSpPr>
            <a:spLocks noChangeShapeType="1"/>
          </p:cNvSpPr>
          <p:nvPr/>
        </p:nvSpPr>
        <p:spPr bwMode="auto">
          <a:xfrm flipH="1" flipV="1">
            <a:off x="2079625" y="4864100"/>
            <a:ext cx="241300" cy="1746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51" name="Line 104"/>
          <p:cNvSpPr>
            <a:spLocks noChangeShapeType="1"/>
          </p:cNvSpPr>
          <p:nvPr/>
        </p:nvSpPr>
        <p:spPr bwMode="auto">
          <a:xfrm flipH="1">
            <a:off x="1649413" y="4891088"/>
            <a:ext cx="147637" cy="376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52" name="Line 105"/>
          <p:cNvSpPr>
            <a:spLocks noChangeShapeType="1"/>
          </p:cNvSpPr>
          <p:nvPr/>
        </p:nvSpPr>
        <p:spPr bwMode="auto">
          <a:xfrm>
            <a:off x="6731000" y="5173663"/>
            <a:ext cx="68263" cy="228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6153" name="Line 106"/>
          <p:cNvSpPr>
            <a:spLocks noChangeShapeType="1"/>
          </p:cNvSpPr>
          <p:nvPr/>
        </p:nvSpPr>
        <p:spPr bwMode="auto">
          <a:xfrm>
            <a:off x="3168650" y="6100763"/>
            <a:ext cx="201613" cy="1349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8E627360-1E1D-4CDE-AEAA-F0038E3A0917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0"/>
            <a:ext cx="7772400" cy="1143000"/>
          </a:xfrm>
        </p:spPr>
        <p:txBody>
          <a:bodyPr/>
          <a:lstStyle/>
          <a:p>
            <a:r>
              <a:rPr lang="en-US" smtClean="0"/>
              <a:t>Distributing reachability info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108075"/>
            <a:ext cx="7772400" cy="2370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using eBGP session between 3a and 1c, AS3 sends prefix reachability info to AS1.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1c can then use iBGP do distribute new prefix info to all routers in AS1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1b can then re-advertise new reachability info to AS2 over 1b-to-2a eBGP session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when router learns of new prefix, it creates entry for prefix in its forwarding table.</a:t>
            </a:r>
          </a:p>
        </p:txBody>
      </p:sp>
      <p:sp>
        <p:nvSpPr>
          <p:cNvPr id="47110" name="Freeform 107"/>
          <p:cNvSpPr>
            <a:spLocks/>
          </p:cNvSpPr>
          <p:nvPr/>
        </p:nvSpPr>
        <p:spPr bwMode="auto">
          <a:xfrm>
            <a:off x="5248275" y="4511675"/>
            <a:ext cx="2557463" cy="1627188"/>
          </a:xfrm>
          <a:custGeom>
            <a:avLst/>
            <a:gdLst>
              <a:gd name="T0" fmla="*/ 123251 w 1162"/>
              <a:gd name="T1" fmla="*/ 485459 h 543"/>
              <a:gd name="T2" fmla="*/ 809937 w 1162"/>
              <a:gd name="T3" fmla="*/ 41953 h 543"/>
              <a:gd name="T4" fmla="*/ 2068860 w 1162"/>
              <a:gd name="T5" fmla="*/ 236736 h 543"/>
              <a:gd name="T6" fmla="*/ 2517847 w 1162"/>
              <a:gd name="T7" fmla="*/ 716202 h 543"/>
              <a:gd name="T8" fmla="*/ 2306559 w 1162"/>
              <a:gd name="T9" fmla="*/ 1351495 h 543"/>
              <a:gd name="T10" fmla="*/ 1289736 w 1162"/>
              <a:gd name="T11" fmla="*/ 1621195 h 543"/>
              <a:gd name="T12" fmla="*/ 193680 w 1162"/>
              <a:gd name="T13" fmla="*/ 1315535 h 543"/>
              <a:gd name="T14" fmla="*/ 123251 w 1162"/>
              <a:gd name="T15" fmla="*/ 485459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1" name="Freeform 108"/>
          <p:cNvSpPr>
            <a:spLocks/>
          </p:cNvSpPr>
          <p:nvPr/>
        </p:nvSpPr>
        <p:spPr bwMode="auto">
          <a:xfrm>
            <a:off x="976313" y="4173538"/>
            <a:ext cx="1992312" cy="1612900"/>
          </a:xfrm>
          <a:custGeom>
            <a:avLst/>
            <a:gdLst>
              <a:gd name="T0" fmla="*/ 146347 w 1198"/>
              <a:gd name="T1" fmla="*/ 647306 h 451"/>
              <a:gd name="T2" fmla="*/ 299346 w 1198"/>
              <a:gd name="T3" fmla="*/ 318288 h 451"/>
              <a:gd name="T4" fmla="*/ 745038 w 1198"/>
              <a:gd name="T5" fmla="*/ 175237 h 451"/>
              <a:gd name="T6" fmla="*/ 1643075 w 1198"/>
              <a:gd name="T7" fmla="*/ 89407 h 451"/>
              <a:gd name="T8" fmla="*/ 1964040 w 1198"/>
              <a:gd name="T9" fmla="*/ 704526 h 451"/>
              <a:gd name="T10" fmla="*/ 1478435 w 1198"/>
              <a:gd name="T11" fmla="*/ 1477002 h 451"/>
              <a:gd name="T12" fmla="*/ 510551 w 1198"/>
              <a:gd name="T13" fmla="*/ 1519917 h 451"/>
              <a:gd name="T14" fmla="*/ 59869 w 1198"/>
              <a:gd name="T15" fmla="*/ 1205205 h 451"/>
              <a:gd name="T16" fmla="*/ 146347 w 1198"/>
              <a:gd name="T17" fmla="*/ 647306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2" name="Freeform 109"/>
          <p:cNvSpPr>
            <a:spLocks/>
          </p:cNvSpPr>
          <p:nvPr/>
        </p:nvSpPr>
        <p:spPr bwMode="auto">
          <a:xfrm>
            <a:off x="2262188" y="5472113"/>
            <a:ext cx="2660650" cy="1122362"/>
          </a:xfrm>
          <a:custGeom>
            <a:avLst/>
            <a:gdLst>
              <a:gd name="T0" fmla="*/ 260518 w 1583"/>
              <a:gd name="T1" fmla="*/ 368635 h 682"/>
              <a:gd name="T2" fmla="*/ 684071 w 1583"/>
              <a:gd name="T3" fmla="*/ 121781 h 682"/>
              <a:gd name="T4" fmla="*/ 1319400 w 1583"/>
              <a:gd name="T5" fmla="*/ 32914 h 682"/>
              <a:gd name="T6" fmla="*/ 1944645 w 1583"/>
              <a:gd name="T7" fmla="*/ 319264 h 682"/>
              <a:gd name="T8" fmla="*/ 2628715 w 1583"/>
              <a:gd name="T9" fmla="*/ 704356 h 682"/>
              <a:gd name="T10" fmla="*/ 2137932 w 1583"/>
              <a:gd name="T11" fmla="*/ 1059826 h 682"/>
              <a:gd name="T12" fmla="*/ 1159727 w 1583"/>
              <a:gd name="T13" fmla="*/ 1079574 h 682"/>
              <a:gd name="T14" fmla="*/ 149588 w 1583"/>
              <a:gd name="T15" fmla="*/ 980833 h 682"/>
              <a:gd name="T16" fmla="*/ 260518 w 1583"/>
              <a:gd name="T17" fmla="*/ 368635 h 6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83"/>
              <a:gd name="T28" fmla="*/ 0 h 682"/>
              <a:gd name="T29" fmla="*/ 1583 w 1583"/>
              <a:gd name="T30" fmla="*/ 682 h 6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83" h="682">
                <a:moveTo>
                  <a:pt x="155" y="224"/>
                </a:moveTo>
                <a:cubicBezTo>
                  <a:pt x="208" y="137"/>
                  <a:pt x="302" y="108"/>
                  <a:pt x="407" y="74"/>
                </a:cubicBezTo>
                <a:cubicBezTo>
                  <a:pt x="512" y="40"/>
                  <a:pt x="660" y="0"/>
                  <a:pt x="785" y="20"/>
                </a:cubicBezTo>
                <a:cubicBezTo>
                  <a:pt x="910" y="40"/>
                  <a:pt x="1027" y="126"/>
                  <a:pt x="1157" y="194"/>
                </a:cubicBezTo>
                <a:cubicBezTo>
                  <a:pt x="1287" y="262"/>
                  <a:pt x="1545" y="353"/>
                  <a:pt x="1564" y="428"/>
                </a:cubicBezTo>
                <a:cubicBezTo>
                  <a:pt x="1583" y="503"/>
                  <a:pt x="1417" y="606"/>
                  <a:pt x="1272" y="644"/>
                </a:cubicBezTo>
                <a:cubicBezTo>
                  <a:pt x="1127" y="682"/>
                  <a:pt x="887" y="664"/>
                  <a:pt x="690" y="656"/>
                </a:cubicBezTo>
                <a:cubicBezTo>
                  <a:pt x="493" y="648"/>
                  <a:pt x="178" y="668"/>
                  <a:pt x="89" y="596"/>
                </a:cubicBezTo>
                <a:cubicBezTo>
                  <a:pt x="0" y="524"/>
                  <a:pt x="102" y="311"/>
                  <a:pt x="155" y="22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3" name="Oval 110"/>
          <p:cNvSpPr>
            <a:spLocks noChangeArrowheads="1"/>
          </p:cNvSpPr>
          <p:nvPr/>
        </p:nvSpPr>
        <p:spPr bwMode="auto">
          <a:xfrm>
            <a:off x="1390650" y="5335588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4" name="Line 111"/>
          <p:cNvSpPr>
            <a:spLocks noChangeShapeType="1"/>
          </p:cNvSpPr>
          <p:nvPr/>
        </p:nvSpPr>
        <p:spPr bwMode="auto">
          <a:xfrm>
            <a:off x="1390650" y="532447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5" name="Line 112"/>
          <p:cNvSpPr>
            <a:spLocks noChangeShapeType="1"/>
          </p:cNvSpPr>
          <p:nvPr/>
        </p:nvSpPr>
        <p:spPr bwMode="auto">
          <a:xfrm>
            <a:off x="1887538" y="532447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6" name="Rectangle 113"/>
          <p:cNvSpPr>
            <a:spLocks noChangeArrowheads="1"/>
          </p:cNvSpPr>
          <p:nvPr/>
        </p:nvSpPr>
        <p:spPr bwMode="auto">
          <a:xfrm>
            <a:off x="1390650" y="5324475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7117" name="Oval 114"/>
          <p:cNvSpPr>
            <a:spLocks noChangeArrowheads="1"/>
          </p:cNvSpPr>
          <p:nvPr/>
        </p:nvSpPr>
        <p:spPr bwMode="auto">
          <a:xfrm>
            <a:off x="1385888" y="5230813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8" name="Rectangle 115"/>
          <p:cNvSpPr>
            <a:spLocks noChangeArrowheads="1"/>
          </p:cNvSpPr>
          <p:nvPr/>
        </p:nvSpPr>
        <p:spPr bwMode="auto">
          <a:xfrm>
            <a:off x="1524000" y="5251450"/>
            <a:ext cx="223838" cy="1968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19" name="Text Box 116"/>
          <p:cNvSpPr txBox="1">
            <a:spLocks noChangeArrowheads="1"/>
          </p:cNvSpPr>
          <p:nvPr/>
        </p:nvSpPr>
        <p:spPr bwMode="auto">
          <a:xfrm>
            <a:off x="1397000" y="5154613"/>
            <a:ext cx="49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3b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20" name="Oval 117"/>
          <p:cNvSpPr>
            <a:spLocks noChangeArrowheads="1"/>
          </p:cNvSpPr>
          <p:nvPr/>
        </p:nvSpPr>
        <p:spPr bwMode="auto">
          <a:xfrm>
            <a:off x="3324225" y="6297613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21" name="Line 118"/>
          <p:cNvSpPr>
            <a:spLocks noChangeShapeType="1"/>
          </p:cNvSpPr>
          <p:nvPr/>
        </p:nvSpPr>
        <p:spPr bwMode="auto">
          <a:xfrm>
            <a:off x="3324225" y="62865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22" name="Line 119"/>
          <p:cNvSpPr>
            <a:spLocks noChangeShapeType="1"/>
          </p:cNvSpPr>
          <p:nvPr/>
        </p:nvSpPr>
        <p:spPr bwMode="auto">
          <a:xfrm>
            <a:off x="3821113" y="62865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23" name="Rectangle 120"/>
          <p:cNvSpPr>
            <a:spLocks noChangeArrowheads="1"/>
          </p:cNvSpPr>
          <p:nvPr/>
        </p:nvSpPr>
        <p:spPr bwMode="auto">
          <a:xfrm>
            <a:off x="3324225" y="6286500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7124" name="Oval 121"/>
          <p:cNvSpPr>
            <a:spLocks noChangeArrowheads="1"/>
          </p:cNvSpPr>
          <p:nvPr/>
        </p:nvSpPr>
        <p:spPr bwMode="auto">
          <a:xfrm>
            <a:off x="3319463" y="6192838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7125" name="Group 122"/>
          <p:cNvGrpSpPr>
            <a:grpSpLocks/>
          </p:cNvGrpSpPr>
          <p:nvPr/>
        </p:nvGrpSpPr>
        <p:grpSpPr bwMode="auto">
          <a:xfrm>
            <a:off x="3352800" y="6107113"/>
            <a:ext cx="447675" cy="396875"/>
            <a:chOff x="2916" y="2429"/>
            <a:chExt cx="284" cy="250"/>
          </a:xfrm>
        </p:grpSpPr>
        <p:sp>
          <p:nvSpPr>
            <p:cNvPr id="47210" name="Rectangle 123"/>
            <p:cNvSpPr>
              <a:spLocks noChangeArrowheads="1"/>
            </p:cNvSpPr>
            <p:nvPr/>
          </p:nvSpPr>
          <p:spPr bwMode="auto">
            <a:xfrm>
              <a:off x="2982" y="2490"/>
              <a:ext cx="144" cy="1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11" name="Text Box 124"/>
            <p:cNvSpPr txBox="1">
              <a:spLocks noChangeArrowheads="1"/>
            </p:cNvSpPr>
            <p:nvPr/>
          </p:nvSpPr>
          <p:spPr bwMode="auto">
            <a:xfrm>
              <a:off x="2916" y="2429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1d</a:t>
              </a:r>
            </a:p>
          </p:txBody>
        </p:sp>
      </p:grpSp>
      <p:sp>
        <p:nvSpPr>
          <p:cNvPr id="47126" name="Oval 125"/>
          <p:cNvSpPr>
            <a:spLocks noChangeArrowheads="1"/>
          </p:cNvSpPr>
          <p:nvPr/>
        </p:nvSpPr>
        <p:spPr bwMode="auto">
          <a:xfrm>
            <a:off x="2281238" y="5126038"/>
            <a:ext cx="496887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27" name="Line 126"/>
          <p:cNvSpPr>
            <a:spLocks noChangeShapeType="1"/>
          </p:cNvSpPr>
          <p:nvPr/>
        </p:nvSpPr>
        <p:spPr bwMode="auto">
          <a:xfrm>
            <a:off x="2281238" y="51149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28" name="Line 127"/>
          <p:cNvSpPr>
            <a:spLocks noChangeShapeType="1"/>
          </p:cNvSpPr>
          <p:nvPr/>
        </p:nvSpPr>
        <p:spPr bwMode="auto">
          <a:xfrm>
            <a:off x="2778125" y="51149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29" name="Rectangle 128"/>
          <p:cNvSpPr>
            <a:spLocks noChangeArrowheads="1"/>
          </p:cNvSpPr>
          <p:nvPr/>
        </p:nvSpPr>
        <p:spPr bwMode="auto">
          <a:xfrm>
            <a:off x="2281238" y="5114925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7130" name="Oval 129"/>
          <p:cNvSpPr>
            <a:spLocks noChangeArrowheads="1"/>
          </p:cNvSpPr>
          <p:nvPr/>
        </p:nvSpPr>
        <p:spPr bwMode="auto">
          <a:xfrm>
            <a:off x="2276475" y="5021263"/>
            <a:ext cx="496888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31" name="Rectangle 130"/>
          <p:cNvSpPr>
            <a:spLocks noChangeArrowheads="1"/>
          </p:cNvSpPr>
          <p:nvPr/>
        </p:nvSpPr>
        <p:spPr bwMode="auto">
          <a:xfrm>
            <a:off x="2414588" y="5041900"/>
            <a:ext cx="225425" cy="174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32" name="Text Box 131"/>
          <p:cNvSpPr txBox="1">
            <a:spLocks noChangeArrowheads="1"/>
          </p:cNvSpPr>
          <p:nvPr/>
        </p:nvSpPr>
        <p:spPr bwMode="auto">
          <a:xfrm>
            <a:off x="2297113" y="4945063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33" name="Oval 132"/>
          <p:cNvSpPr>
            <a:spLocks noChangeArrowheads="1"/>
          </p:cNvSpPr>
          <p:nvPr/>
        </p:nvSpPr>
        <p:spPr bwMode="auto">
          <a:xfrm>
            <a:off x="3267075" y="5668963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34" name="Line 133"/>
          <p:cNvSpPr>
            <a:spLocks noChangeShapeType="1"/>
          </p:cNvSpPr>
          <p:nvPr/>
        </p:nvSpPr>
        <p:spPr bwMode="auto">
          <a:xfrm>
            <a:off x="3267075" y="565785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35" name="Line 134"/>
          <p:cNvSpPr>
            <a:spLocks noChangeShapeType="1"/>
          </p:cNvSpPr>
          <p:nvPr/>
        </p:nvSpPr>
        <p:spPr bwMode="auto">
          <a:xfrm>
            <a:off x="3763963" y="565785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36" name="Rectangle 135"/>
          <p:cNvSpPr>
            <a:spLocks noChangeArrowheads="1"/>
          </p:cNvSpPr>
          <p:nvPr/>
        </p:nvSpPr>
        <p:spPr bwMode="auto">
          <a:xfrm>
            <a:off x="3267075" y="5657850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7137" name="Oval 136"/>
          <p:cNvSpPr>
            <a:spLocks noChangeArrowheads="1"/>
          </p:cNvSpPr>
          <p:nvPr/>
        </p:nvSpPr>
        <p:spPr bwMode="auto">
          <a:xfrm>
            <a:off x="3262313" y="5564188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7138" name="Group 137"/>
          <p:cNvGrpSpPr>
            <a:grpSpLocks/>
          </p:cNvGrpSpPr>
          <p:nvPr/>
        </p:nvGrpSpPr>
        <p:grpSpPr bwMode="auto">
          <a:xfrm>
            <a:off x="3300413" y="5478463"/>
            <a:ext cx="428625" cy="396875"/>
            <a:chOff x="2919" y="2429"/>
            <a:chExt cx="277" cy="250"/>
          </a:xfrm>
        </p:grpSpPr>
        <p:sp>
          <p:nvSpPr>
            <p:cNvPr id="47208" name="Rectangle 138"/>
            <p:cNvSpPr>
              <a:spLocks noChangeArrowheads="1"/>
            </p:cNvSpPr>
            <p:nvPr/>
          </p:nvSpPr>
          <p:spPr bwMode="auto">
            <a:xfrm>
              <a:off x="2982" y="2490"/>
              <a:ext cx="144" cy="1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9" name="Text Box 139"/>
            <p:cNvSpPr txBox="1">
              <a:spLocks noChangeArrowheads="1"/>
            </p:cNvSpPr>
            <p:nvPr/>
          </p:nvSpPr>
          <p:spPr bwMode="auto">
            <a:xfrm>
              <a:off x="2919" y="2429"/>
              <a:ext cx="2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1c</a:t>
              </a:r>
            </a:p>
          </p:txBody>
        </p:sp>
      </p:grpSp>
      <p:sp>
        <p:nvSpPr>
          <p:cNvPr id="47139" name="Line 140"/>
          <p:cNvSpPr>
            <a:spLocks noChangeShapeType="1"/>
          </p:cNvSpPr>
          <p:nvPr/>
        </p:nvSpPr>
        <p:spPr bwMode="auto">
          <a:xfrm>
            <a:off x="6116638" y="5370513"/>
            <a:ext cx="48895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0" name="Freeform 141"/>
          <p:cNvSpPr>
            <a:spLocks/>
          </p:cNvSpPr>
          <p:nvPr/>
        </p:nvSpPr>
        <p:spPr bwMode="auto">
          <a:xfrm>
            <a:off x="1874838" y="5164138"/>
            <a:ext cx="400050" cy="180975"/>
          </a:xfrm>
          <a:custGeom>
            <a:avLst/>
            <a:gdLst>
              <a:gd name="T0" fmla="*/ 0 w 252"/>
              <a:gd name="T1" fmla="*/ 180975 h 114"/>
              <a:gd name="T2" fmla="*/ 400050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1" name="Freeform 142"/>
          <p:cNvSpPr>
            <a:spLocks/>
          </p:cNvSpPr>
          <p:nvPr/>
        </p:nvSpPr>
        <p:spPr bwMode="auto">
          <a:xfrm>
            <a:off x="2566988" y="5259388"/>
            <a:ext cx="704850" cy="409575"/>
          </a:xfrm>
          <a:custGeom>
            <a:avLst/>
            <a:gdLst>
              <a:gd name="T0" fmla="*/ 0 w 444"/>
              <a:gd name="T1" fmla="*/ 0 h 258"/>
              <a:gd name="T2" fmla="*/ 704850 w 444"/>
              <a:gd name="T3" fmla="*/ 409575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2" name="Freeform 143"/>
          <p:cNvSpPr>
            <a:spLocks/>
          </p:cNvSpPr>
          <p:nvPr/>
        </p:nvSpPr>
        <p:spPr bwMode="auto">
          <a:xfrm>
            <a:off x="4668838" y="5446713"/>
            <a:ext cx="1038225" cy="666750"/>
          </a:xfrm>
          <a:custGeom>
            <a:avLst/>
            <a:gdLst>
              <a:gd name="T0" fmla="*/ 0 w 654"/>
              <a:gd name="T1" fmla="*/ 666750 h 420"/>
              <a:gd name="T2" fmla="*/ 1038225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3" name="Oval 144"/>
          <p:cNvSpPr>
            <a:spLocks noChangeArrowheads="1"/>
          </p:cNvSpPr>
          <p:nvPr/>
        </p:nvSpPr>
        <p:spPr bwMode="auto">
          <a:xfrm>
            <a:off x="5619750" y="5345113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4" name="Line 145"/>
          <p:cNvSpPr>
            <a:spLocks noChangeShapeType="1"/>
          </p:cNvSpPr>
          <p:nvPr/>
        </p:nvSpPr>
        <p:spPr bwMode="auto">
          <a:xfrm>
            <a:off x="5619750" y="53340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5" name="Line 146"/>
          <p:cNvSpPr>
            <a:spLocks noChangeShapeType="1"/>
          </p:cNvSpPr>
          <p:nvPr/>
        </p:nvSpPr>
        <p:spPr bwMode="auto">
          <a:xfrm>
            <a:off x="6116638" y="5334000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6" name="Rectangle 147"/>
          <p:cNvSpPr>
            <a:spLocks noChangeArrowheads="1"/>
          </p:cNvSpPr>
          <p:nvPr/>
        </p:nvSpPr>
        <p:spPr bwMode="auto">
          <a:xfrm>
            <a:off x="5619750" y="5334000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7147" name="Oval 148"/>
          <p:cNvSpPr>
            <a:spLocks noChangeArrowheads="1"/>
          </p:cNvSpPr>
          <p:nvPr/>
        </p:nvSpPr>
        <p:spPr bwMode="auto">
          <a:xfrm>
            <a:off x="5614988" y="5240338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8" name="Rectangle 149"/>
          <p:cNvSpPr>
            <a:spLocks noChangeArrowheads="1"/>
          </p:cNvSpPr>
          <p:nvPr/>
        </p:nvSpPr>
        <p:spPr bwMode="auto">
          <a:xfrm>
            <a:off x="5753100" y="5260975"/>
            <a:ext cx="223838" cy="1905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49" name="Text Box 150"/>
          <p:cNvSpPr txBox="1">
            <a:spLocks noChangeArrowheads="1"/>
          </p:cNvSpPr>
          <p:nvPr/>
        </p:nvSpPr>
        <p:spPr bwMode="auto">
          <a:xfrm>
            <a:off x="5635625" y="5164138"/>
            <a:ext cx="469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50" name="Text Box 151"/>
          <p:cNvSpPr txBox="1">
            <a:spLocks noChangeArrowheads="1"/>
          </p:cNvSpPr>
          <p:nvPr/>
        </p:nvSpPr>
        <p:spPr bwMode="auto">
          <a:xfrm>
            <a:off x="1924050" y="5303838"/>
            <a:ext cx="70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AS3</a:t>
            </a:r>
            <a:endParaRPr lang="en-US"/>
          </a:p>
        </p:txBody>
      </p:sp>
      <p:sp>
        <p:nvSpPr>
          <p:cNvPr id="47151" name="Text Box 152"/>
          <p:cNvSpPr txBox="1">
            <a:spLocks noChangeArrowheads="1"/>
          </p:cNvSpPr>
          <p:nvPr/>
        </p:nvSpPr>
        <p:spPr bwMode="auto">
          <a:xfrm>
            <a:off x="2495550" y="6162675"/>
            <a:ext cx="66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AS1</a:t>
            </a:r>
            <a:endParaRPr lang="en-US"/>
          </a:p>
        </p:txBody>
      </p:sp>
      <p:sp>
        <p:nvSpPr>
          <p:cNvPr id="47152" name="Text Box 153"/>
          <p:cNvSpPr txBox="1">
            <a:spLocks noChangeArrowheads="1"/>
          </p:cNvSpPr>
          <p:nvPr/>
        </p:nvSpPr>
        <p:spPr bwMode="auto">
          <a:xfrm>
            <a:off x="6067425" y="56213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AS2</a:t>
            </a:r>
          </a:p>
        </p:txBody>
      </p:sp>
      <p:sp>
        <p:nvSpPr>
          <p:cNvPr id="47153" name="Oval 154"/>
          <p:cNvSpPr>
            <a:spLocks noChangeArrowheads="1"/>
          </p:cNvSpPr>
          <p:nvPr/>
        </p:nvSpPr>
        <p:spPr bwMode="auto">
          <a:xfrm>
            <a:off x="2781300" y="6002338"/>
            <a:ext cx="496888" cy="1285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54" name="Line 155"/>
          <p:cNvSpPr>
            <a:spLocks noChangeShapeType="1"/>
          </p:cNvSpPr>
          <p:nvPr/>
        </p:nvSpPr>
        <p:spPr bwMode="auto">
          <a:xfrm>
            <a:off x="2781300" y="59912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55" name="Line 156"/>
          <p:cNvSpPr>
            <a:spLocks noChangeShapeType="1"/>
          </p:cNvSpPr>
          <p:nvPr/>
        </p:nvSpPr>
        <p:spPr bwMode="auto">
          <a:xfrm>
            <a:off x="3278188" y="5991225"/>
            <a:ext cx="0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56" name="Rectangle 157"/>
          <p:cNvSpPr>
            <a:spLocks noChangeArrowheads="1"/>
          </p:cNvSpPr>
          <p:nvPr/>
        </p:nvSpPr>
        <p:spPr bwMode="auto">
          <a:xfrm>
            <a:off x="2781300" y="5991225"/>
            <a:ext cx="492125" cy="77788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sv-SE" sz="2400">
              <a:latin typeface="Times New Roman" pitchFamily="18" charset="0"/>
            </a:endParaRPr>
          </a:p>
        </p:txBody>
      </p:sp>
      <p:sp>
        <p:nvSpPr>
          <p:cNvPr id="47157" name="Oval 158"/>
          <p:cNvSpPr>
            <a:spLocks noChangeArrowheads="1"/>
          </p:cNvSpPr>
          <p:nvPr/>
        </p:nvSpPr>
        <p:spPr bwMode="auto">
          <a:xfrm>
            <a:off x="2776538" y="5903913"/>
            <a:ext cx="496887" cy="1508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58" name="Rectangle 159"/>
          <p:cNvSpPr>
            <a:spLocks noChangeArrowheads="1"/>
          </p:cNvSpPr>
          <p:nvPr/>
        </p:nvSpPr>
        <p:spPr bwMode="auto">
          <a:xfrm>
            <a:off x="2911475" y="5946775"/>
            <a:ext cx="225425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7159" name="Text Box 160"/>
          <p:cNvSpPr txBox="1">
            <a:spLocks noChangeArrowheads="1"/>
          </p:cNvSpPr>
          <p:nvPr/>
        </p:nvSpPr>
        <p:spPr bwMode="auto">
          <a:xfrm>
            <a:off x="2820988" y="5818188"/>
            <a:ext cx="42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1a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47160" name="Group 161"/>
          <p:cNvGrpSpPr>
            <a:grpSpLocks/>
          </p:cNvGrpSpPr>
          <p:nvPr/>
        </p:nvGrpSpPr>
        <p:grpSpPr bwMode="auto">
          <a:xfrm>
            <a:off x="6342063" y="4875213"/>
            <a:ext cx="501650" cy="396875"/>
            <a:chOff x="4320" y="1940"/>
            <a:chExt cx="316" cy="250"/>
          </a:xfrm>
        </p:grpSpPr>
        <p:sp>
          <p:nvSpPr>
            <p:cNvPr id="47201" name="Oval 162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2" name="Line 163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3" name="Line 164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4" name="Rectangle 165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7205" name="Oval 166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6" name="Rectangle 167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7" name="Text Box 168"/>
            <p:cNvSpPr txBox="1">
              <a:spLocks noChangeArrowheads="1"/>
            </p:cNvSpPr>
            <p:nvPr/>
          </p:nvSpPr>
          <p:spPr bwMode="auto">
            <a:xfrm>
              <a:off x="4333" y="1940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2c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7161" name="Group 169"/>
          <p:cNvGrpSpPr>
            <a:grpSpLocks/>
          </p:cNvGrpSpPr>
          <p:nvPr/>
        </p:nvGrpSpPr>
        <p:grpSpPr bwMode="auto">
          <a:xfrm>
            <a:off x="6605588" y="5335588"/>
            <a:ext cx="501650" cy="396875"/>
            <a:chOff x="4596" y="2162"/>
            <a:chExt cx="316" cy="250"/>
          </a:xfrm>
        </p:grpSpPr>
        <p:sp>
          <p:nvSpPr>
            <p:cNvPr id="47194" name="Oval 170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95" name="Line 171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96" name="Line 172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97" name="Rectangle 173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7198" name="Oval 174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99" name="Rectangle 175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200" name="Text Box 176"/>
            <p:cNvSpPr txBox="1">
              <a:spLocks noChangeArrowheads="1"/>
            </p:cNvSpPr>
            <p:nvPr/>
          </p:nvSpPr>
          <p:spPr bwMode="auto">
            <a:xfrm>
              <a:off x="4603" y="2162"/>
              <a:ext cx="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2b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47162" name="Group 177"/>
          <p:cNvGrpSpPr>
            <a:grpSpLocks/>
          </p:cNvGrpSpPr>
          <p:nvPr/>
        </p:nvGrpSpPr>
        <p:grpSpPr bwMode="auto">
          <a:xfrm>
            <a:off x="4176713" y="5922963"/>
            <a:ext cx="501650" cy="396875"/>
            <a:chOff x="2016" y="1980"/>
            <a:chExt cx="316" cy="250"/>
          </a:xfrm>
        </p:grpSpPr>
        <p:sp>
          <p:nvSpPr>
            <p:cNvPr id="47186" name="Oval 178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87" name="Line 179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88" name="Line 180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89" name="Rectangle 181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7190" name="Oval 182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7191" name="Group 183"/>
            <p:cNvGrpSpPr>
              <a:grpSpLocks/>
            </p:cNvGrpSpPr>
            <p:nvPr/>
          </p:nvGrpSpPr>
          <p:grpSpPr bwMode="auto">
            <a:xfrm>
              <a:off x="2034" y="1980"/>
              <a:ext cx="283" cy="250"/>
              <a:chOff x="2914" y="2429"/>
              <a:chExt cx="288" cy="250"/>
            </a:xfrm>
          </p:grpSpPr>
          <p:sp>
            <p:nvSpPr>
              <p:cNvPr id="47192" name="Rectangle 18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7193" name="Text Box 185"/>
              <p:cNvSpPr txBox="1">
                <a:spLocks noChangeArrowheads="1"/>
              </p:cNvSpPr>
              <p:nvPr/>
            </p:nvSpPr>
            <p:spPr bwMode="auto">
              <a:xfrm>
                <a:off x="2914" y="2429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7163" name="Group 186"/>
          <p:cNvGrpSpPr>
            <a:grpSpLocks/>
          </p:cNvGrpSpPr>
          <p:nvPr/>
        </p:nvGrpSpPr>
        <p:grpSpPr bwMode="auto">
          <a:xfrm>
            <a:off x="1655763" y="4578350"/>
            <a:ext cx="501650" cy="396875"/>
            <a:chOff x="2016" y="1980"/>
            <a:chExt cx="316" cy="250"/>
          </a:xfrm>
        </p:grpSpPr>
        <p:sp>
          <p:nvSpPr>
            <p:cNvPr id="47178" name="Oval 187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79" name="Line 188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80" name="Line 189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7181" name="Rectangle 190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47182" name="Oval 191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7183" name="Group 192"/>
            <p:cNvGrpSpPr>
              <a:grpSpLocks/>
            </p:cNvGrpSpPr>
            <p:nvPr/>
          </p:nvGrpSpPr>
          <p:grpSpPr bwMode="auto">
            <a:xfrm>
              <a:off x="2027" y="1980"/>
              <a:ext cx="296" cy="250"/>
              <a:chOff x="2907" y="2429"/>
              <a:chExt cx="301" cy="250"/>
            </a:xfrm>
          </p:grpSpPr>
          <p:sp>
            <p:nvSpPr>
              <p:cNvPr id="47184" name="Rectangle 19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7185" name="Text Box 194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3c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7164" name="Line 195"/>
          <p:cNvSpPr>
            <a:spLocks noChangeShapeType="1"/>
          </p:cNvSpPr>
          <p:nvPr/>
        </p:nvSpPr>
        <p:spPr bwMode="auto">
          <a:xfrm flipH="1">
            <a:off x="3154363" y="5751513"/>
            <a:ext cx="147637" cy="1619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65" name="Line 196"/>
          <p:cNvSpPr>
            <a:spLocks noChangeShapeType="1"/>
          </p:cNvSpPr>
          <p:nvPr/>
        </p:nvSpPr>
        <p:spPr bwMode="auto">
          <a:xfrm>
            <a:off x="3557588" y="5791200"/>
            <a:ext cx="0" cy="3905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66" name="Line 197"/>
          <p:cNvSpPr>
            <a:spLocks noChangeShapeType="1"/>
          </p:cNvSpPr>
          <p:nvPr/>
        </p:nvSpPr>
        <p:spPr bwMode="auto">
          <a:xfrm>
            <a:off x="3719513" y="5738813"/>
            <a:ext cx="496887" cy="33496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67" name="Line 198"/>
          <p:cNvSpPr>
            <a:spLocks noChangeShapeType="1"/>
          </p:cNvSpPr>
          <p:nvPr/>
        </p:nvSpPr>
        <p:spPr bwMode="auto">
          <a:xfrm flipH="1">
            <a:off x="3840163" y="6196013"/>
            <a:ext cx="376237" cy="1206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68" name="Line 199"/>
          <p:cNvSpPr>
            <a:spLocks noChangeShapeType="1"/>
          </p:cNvSpPr>
          <p:nvPr/>
        </p:nvSpPr>
        <p:spPr bwMode="auto">
          <a:xfrm flipH="1" flipV="1">
            <a:off x="3262313" y="6019800"/>
            <a:ext cx="901700" cy="809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69" name="Line 200"/>
          <p:cNvSpPr>
            <a:spLocks noChangeShapeType="1"/>
          </p:cNvSpPr>
          <p:nvPr/>
        </p:nvSpPr>
        <p:spPr bwMode="auto">
          <a:xfrm flipV="1">
            <a:off x="6032500" y="5105400"/>
            <a:ext cx="349250" cy="1349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70" name="Line 201"/>
          <p:cNvSpPr>
            <a:spLocks noChangeShapeType="1"/>
          </p:cNvSpPr>
          <p:nvPr/>
        </p:nvSpPr>
        <p:spPr bwMode="auto">
          <a:xfrm>
            <a:off x="3167063" y="4637088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71" name="Line 202"/>
          <p:cNvSpPr>
            <a:spLocks noChangeShapeType="1"/>
          </p:cNvSpPr>
          <p:nvPr/>
        </p:nvSpPr>
        <p:spPr bwMode="auto">
          <a:xfrm>
            <a:off x="3186113" y="4951413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72" name="Text Box 203"/>
          <p:cNvSpPr txBox="1">
            <a:spLocks noChangeArrowheads="1"/>
          </p:cNvSpPr>
          <p:nvPr/>
        </p:nvSpPr>
        <p:spPr bwMode="auto">
          <a:xfrm>
            <a:off x="4016375" y="4422775"/>
            <a:ext cx="1254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/>
              <a:t>eBGP session</a:t>
            </a:r>
          </a:p>
        </p:txBody>
      </p:sp>
      <p:sp>
        <p:nvSpPr>
          <p:cNvPr id="47173" name="Text Box 204"/>
          <p:cNvSpPr txBox="1">
            <a:spLocks noChangeArrowheads="1"/>
          </p:cNvSpPr>
          <p:nvPr/>
        </p:nvSpPr>
        <p:spPr bwMode="auto">
          <a:xfrm>
            <a:off x="4043363" y="4772025"/>
            <a:ext cx="1206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/>
              <a:t>iBGP session</a:t>
            </a:r>
          </a:p>
        </p:txBody>
      </p:sp>
      <p:sp>
        <p:nvSpPr>
          <p:cNvPr id="47174" name="Line 205"/>
          <p:cNvSpPr>
            <a:spLocks noChangeShapeType="1"/>
          </p:cNvSpPr>
          <p:nvPr/>
        </p:nvSpPr>
        <p:spPr bwMode="auto">
          <a:xfrm flipH="1" flipV="1">
            <a:off x="2079625" y="4864100"/>
            <a:ext cx="241300" cy="1746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75" name="Line 206"/>
          <p:cNvSpPr>
            <a:spLocks noChangeShapeType="1"/>
          </p:cNvSpPr>
          <p:nvPr/>
        </p:nvSpPr>
        <p:spPr bwMode="auto">
          <a:xfrm flipH="1">
            <a:off x="1649413" y="4891088"/>
            <a:ext cx="147637" cy="376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76" name="Line 207"/>
          <p:cNvSpPr>
            <a:spLocks noChangeShapeType="1"/>
          </p:cNvSpPr>
          <p:nvPr/>
        </p:nvSpPr>
        <p:spPr bwMode="auto">
          <a:xfrm>
            <a:off x="6731000" y="5173663"/>
            <a:ext cx="68263" cy="228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7177" name="Line 208"/>
          <p:cNvSpPr>
            <a:spLocks noChangeShapeType="1"/>
          </p:cNvSpPr>
          <p:nvPr/>
        </p:nvSpPr>
        <p:spPr bwMode="auto">
          <a:xfrm>
            <a:off x="3168650" y="6100763"/>
            <a:ext cx="201613" cy="1349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4: 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4b-</a:t>
            </a:r>
            <a:fld id="{75A34796-9CB8-4261-99B9-3118BB044B47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 BGP: routing</a:t>
            </a:r>
            <a:endParaRPr lang="en-US" sz="2800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36650"/>
            <a:ext cx="7772400" cy="1754188"/>
          </a:xfrm>
        </p:spPr>
        <p:txBody>
          <a:bodyPr/>
          <a:lstStyle/>
          <a:p>
            <a:r>
              <a:rPr lang="en-US" sz="2000" b="1" smtClean="0">
                <a:solidFill>
                  <a:srgbClr val="FF0000"/>
                </a:solidFill>
              </a:rPr>
              <a:t>Path Vector</a:t>
            </a:r>
            <a:r>
              <a:rPr lang="en-US" sz="2000" smtClean="0"/>
              <a:t> protocol (similar to Distance Vector</a:t>
            </a:r>
            <a:r>
              <a:rPr lang="en-US" sz="2400" smtClean="0"/>
              <a:t>): </a:t>
            </a:r>
            <a:r>
              <a:rPr lang="en-US" sz="2000" smtClean="0"/>
              <a:t>each Border Gateway advertises </a:t>
            </a:r>
            <a:r>
              <a:rPr lang="en-US" sz="2000" i="1" smtClean="0"/>
              <a:t>entire path</a:t>
            </a:r>
            <a:r>
              <a:rPr lang="en-US" sz="2000" smtClean="0"/>
              <a:t> (I.e, sequence of ASs) to destination</a:t>
            </a: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371475" y="2892425"/>
            <a:ext cx="80867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None/>
            </a:pPr>
            <a:r>
              <a:rPr lang="en-US" sz="2000" i="1">
                <a:solidFill>
                  <a:srgbClr val="FF0000"/>
                </a:solidFill>
              </a:rPr>
              <a:t>Suppose:</a:t>
            </a:r>
            <a:r>
              <a:rPr lang="en-US" sz="2000"/>
              <a:t> gateway X send its path to peer gateway W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W may or may not select path offered by X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/>
              <a:t>cost, policy (don’t route via competitor’s AS), loop prevention reasons</a:t>
            </a:r>
            <a:r>
              <a:rPr lang="en-US"/>
              <a:t>.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If W selects path advertised by X, then:</a:t>
            </a:r>
          </a:p>
          <a:p>
            <a:pPr marL="742950" lvl="1" indent="-285750" algn="ctr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None/>
            </a:pPr>
            <a:r>
              <a:rPr lang="en-US" sz="2000"/>
              <a:t>Path (W,Z) = w, Path (X,Z)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Note: X can control incoming traffic by controling its route advertisements to peers: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/>
              <a:t>e.g., don’t want to route traffic to Z -&gt; don’t advertise any routes to Z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5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75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75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75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75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75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75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2B1940D-FF3F-4CD2-8E04-8BE76BC9B91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 attributes &amp; BGP routes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915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advertised prefix includes BGP attributes.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prefix + attributes = “route”</a:t>
            </a:r>
          </a:p>
          <a:p>
            <a:pPr>
              <a:lnSpc>
                <a:spcPct val="90000"/>
              </a:lnSpc>
            </a:pPr>
            <a:r>
              <a:rPr lang="en-US" smtClean="0"/>
              <a:t>two important attributes: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AS-PATH:</a:t>
            </a:r>
            <a:r>
              <a:rPr lang="en-US" smtClean="0"/>
              <a:t> contains ASs through which prefix advertisement has passed: e.g, AS 67, AS 17 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NEXT-HOP:</a:t>
            </a:r>
            <a:r>
              <a:rPr lang="en-US" smtClean="0"/>
              <a:t> indicates specific internal-AS router to next-hop AS. (may be multiple links from current AS to next-hop-AS)</a:t>
            </a:r>
          </a:p>
          <a:p>
            <a:pPr>
              <a:lnSpc>
                <a:spcPct val="90000"/>
              </a:lnSpc>
            </a:pPr>
            <a:r>
              <a:rPr lang="en-US" smtClean="0"/>
              <a:t>when gateway router receives route advertisement, uses </a:t>
            </a:r>
            <a:r>
              <a:rPr lang="en-US" smtClean="0">
                <a:solidFill>
                  <a:srgbClr val="FF0000"/>
                </a:solidFill>
              </a:rPr>
              <a:t>import policy</a:t>
            </a:r>
            <a:r>
              <a:rPr lang="en-US" smtClean="0"/>
              <a:t> to accept/decline.</a:t>
            </a:r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F7D5730-271D-42B3-8D96-C75C1F253C62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route selection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smtClean="0"/>
              <a:t>router may learn about more than 1 route to some prefix. Router must select route.</a:t>
            </a:r>
          </a:p>
          <a:p>
            <a:pPr marL="533400" indent="-533400"/>
            <a:r>
              <a:rPr lang="en-US" smtClean="0"/>
              <a:t>elimination rules:</a:t>
            </a:r>
          </a:p>
          <a:p>
            <a:pPr marL="914400" lvl="1" indent="-457200">
              <a:buFont typeface="ZapfDingbats" pitchFamily="82" charset="2"/>
              <a:buAutoNum type="arabicPeriod"/>
            </a:pPr>
            <a:r>
              <a:rPr lang="en-US" smtClean="0"/>
              <a:t>local preference value attribute: policy decision</a:t>
            </a:r>
          </a:p>
          <a:p>
            <a:pPr marL="914400" lvl="1" indent="-457200">
              <a:buFont typeface="ZapfDingbats" pitchFamily="82" charset="2"/>
              <a:buAutoNum type="arabicPeriod"/>
            </a:pPr>
            <a:r>
              <a:rPr lang="en-US" smtClean="0"/>
              <a:t>shortest AS-PATH </a:t>
            </a:r>
          </a:p>
          <a:p>
            <a:pPr marL="914400" lvl="1" indent="-457200">
              <a:buFont typeface="ZapfDingbats" pitchFamily="82" charset="2"/>
              <a:buAutoNum type="arabicPeriod"/>
            </a:pPr>
            <a:r>
              <a:rPr lang="en-US" smtClean="0"/>
              <a:t>closest NEXT-HOP router: hot potato routing</a:t>
            </a:r>
          </a:p>
          <a:p>
            <a:pPr marL="914400" lvl="1" indent="-457200">
              <a:buFont typeface="ZapfDingbats" pitchFamily="82" charset="2"/>
              <a:buAutoNum type="arabicPeriod"/>
            </a:pPr>
            <a:r>
              <a:rPr lang="en-US" smtClean="0"/>
              <a:t>additional criteria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4A9C11E-B1E7-4FD7-9A52-D7792267B3CB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BGP messages</a:t>
            </a:r>
            <a:endParaRPr lang="en-US" sz="280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5029200"/>
          </a:xfrm>
        </p:spPr>
        <p:txBody>
          <a:bodyPr/>
          <a:lstStyle/>
          <a:p>
            <a:r>
              <a:rPr lang="en-US" sz="2400" smtClean="0"/>
              <a:t>BGP messages exchanged using TCP.</a:t>
            </a:r>
          </a:p>
          <a:p>
            <a:r>
              <a:rPr lang="en-US" sz="2400" smtClean="0"/>
              <a:t>BGP messages: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OPEN:</a:t>
            </a:r>
            <a:r>
              <a:rPr lang="en-US" smtClean="0"/>
              <a:t> opens TCP connection to peer and authenticates sender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UPDATE:</a:t>
            </a:r>
            <a:r>
              <a:rPr lang="en-US" smtClean="0"/>
              <a:t> advertises new path (or withdraws old)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KEEPALIVE</a:t>
            </a:r>
            <a:r>
              <a:rPr lang="en-US" smtClean="0"/>
              <a:t> keeps connection alive in absence of UPDATES; also ACKs OPEN request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NOTIFICATION:</a:t>
            </a:r>
            <a:r>
              <a:rPr lang="en-US" smtClean="0"/>
              <a:t> reports errors in previous msg; also used to close connection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C5B5454-7063-418C-A221-2C7A22BDF39E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BGP routing policy: example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355600" y="3744913"/>
            <a:ext cx="82296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A,B,C are </a:t>
            </a:r>
            <a:r>
              <a:rPr lang="en-US" sz="2400">
                <a:solidFill>
                  <a:srgbClr val="FF0000"/>
                </a:solidFill>
              </a:rPr>
              <a:t>provider networks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X,W,Y are customer (of provider networks)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X is </a:t>
            </a:r>
            <a:r>
              <a:rPr lang="en-US" sz="2400">
                <a:solidFill>
                  <a:srgbClr val="FF0000"/>
                </a:solidFill>
              </a:rPr>
              <a:t>dual-homed:</a:t>
            </a:r>
            <a:r>
              <a:rPr lang="en-US" sz="2400"/>
              <a:t> attached to two networks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400"/>
              <a:t>X does not want to route from B via X to C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400"/>
              <a:t>.. so X will not advertise to B a route to 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  <p:grpSp>
        <p:nvGrpSpPr>
          <p:cNvPr id="52231" name="Group 7"/>
          <p:cNvGrpSpPr>
            <a:grpSpLocks/>
          </p:cNvGrpSpPr>
          <p:nvPr/>
        </p:nvGrpSpPr>
        <p:grpSpPr bwMode="auto">
          <a:xfrm>
            <a:off x="476250" y="1123950"/>
            <a:ext cx="7588250" cy="3048000"/>
            <a:chOff x="300" y="708"/>
            <a:chExt cx="4780" cy="1920"/>
          </a:xfrm>
        </p:grpSpPr>
        <p:sp>
          <p:nvSpPr>
            <p:cNvPr id="52232" name="AutoShape 8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33" name="Freeform 9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35" name="Rectangle 11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1867" y="1057"/>
              <a:ext cx="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52237" name="Freeform 13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38" name="Rectangle 14"/>
            <p:cNvSpPr>
              <a:spLocks noChangeArrowheads="1"/>
            </p:cNvSpPr>
            <p:nvPr/>
          </p:nvSpPr>
          <p:spPr bwMode="auto">
            <a:xfrm>
              <a:off x="1896" y="1657"/>
              <a:ext cx="8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52239" name="Rectangle 15"/>
            <p:cNvSpPr>
              <a:spLocks noChangeArrowheads="1"/>
            </p:cNvSpPr>
            <p:nvPr/>
          </p:nvSpPr>
          <p:spPr bwMode="auto">
            <a:xfrm>
              <a:off x="1963" y="1657"/>
              <a:ext cx="3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493" y="1378"/>
              <a:ext cx="13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52242" name="Rectangle 18"/>
            <p:cNvSpPr>
              <a:spLocks noChangeArrowheads="1"/>
            </p:cNvSpPr>
            <p:nvPr/>
          </p:nvSpPr>
          <p:spPr bwMode="auto">
            <a:xfrm>
              <a:off x="617" y="1360"/>
              <a:ext cx="3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44" name="Rectangle 20"/>
            <p:cNvSpPr>
              <a:spLocks noChangeArrowheads="1"/>
            </p:cNvSpPr>
            <p:nvPr/>
          </p:nvSpPr>
          <p:spPr bwMode="auto">
            <a:xfrm>
              <a:off x="2641" y="1262"/>
              <a:ext cx="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52245" name="Freeform 21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46" name="Rectangle 22"/>
            <p:cNvSpPr>
              <a:spLocks noChangeArrowheads="1"/>
            </p:cNvSpPr>
            <p:nvPr/>
          </p:nvSpPr>
          <p:spPr bwMode="auto">
            <a:xfrm>
              <a:off x="2653" y="1983"/>
              <a:ext cx="8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52247" name="Line 23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49" name="Line 25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0" name="Line 26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1" name="Line 27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2" name="Line 28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4" name="Rectangle 30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5" name="Rectangle 31"/>
            <p:cNvSpPr>
              <a:spLocks noChangeArrowheads="1"/>
            </p:cNvSpPr>
            <p:nvPr/>
          </p:nvSpPr>
          <p:spPr bwMode="auto">
            <a:xfrm>
              <a:off x="3131" y="8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Times New Roman" pitchFamily="18" charset="0"/>
                </a:rPr>
                <a:t>:</a:t>
              </a:r>
              <a:endParaRPr lang="en-US"/>
            </a:p>
          </p:txBody>
        </p:sp>
        <p:sp>
          <p:nvSpPr>
            <p:cNvPr id="52256" name="Rectangle 32"/>
            <p:cNvSpPr>
              <a:spLocks noChangeArrowheads="1"/>
            </p:cNvSpPr>
            <p:nvPr/>
          </p:nvSpPr>
          <p:spPr bwMode="auto">
            <a:xfrm>
              <a:off x="3548" y="898"/>
              <a:ext cx="3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52257" name="Rectangle 33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58" name="Rectangle 34"/>
            <p:cNvSpPr>
              <a:spLocks noChangeArrowheads="1"/>
            </p:cNvSpPr>
            <p:nvPr/>
          </p:nvSpPr>
          <p:spPr bwMode="auto">
            <a:xfrm>
              <a:off x="4341" y="1472"/>
              <a:ext cx="7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customer </a:t>
              </a:r>
              <a:endParaRPr lang="en-US" sz="2000"/>
            </a:p>
          </p:txBody>
        </p:sp>
        <p:sp>
          <p:nvSpPr>
            <p:cNvPr id="52259" name="Rectangle 35"/>
            <p:cNvSpPr>
              <a:spLocks noChangeArrowheads="1"/>
            </p:cNvSpPr>
            <p:nvPr/>
          </p:nvSpPr>
          <p:spPr bwMode="auto">
            <a:xfrm>
              <a:off x="4341" y="1630"/>
              <a:ext cx="6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network:</a:t>
              </a:r>
              <a:endParaRPr lang="en-US" sz="2000"/>
            </a:p>
          </p:txBody>
        </p:sp>
        <p:sp>
          <p:nvSpPr>
            <p:cNvPr id="52260" name="Rectangle 36"/>
            <p:cNvSpPr>
              <a:spLocks noChangeArrowheads="1"/>
            </p:cNvSpPr>
            <p:nvPr/>
          </p:nvSpPr>
          <p:spPr bwMode="auto">
            <a:xfrm>
              <a:off x="4823" y="1630"/>
              <a:ext cx="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52261" name="Rectangle 37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62" name="Rectangle 38"/>
            <p:cNvSpPr>
              <a:spLocks noChangeArrowheads="1"/>
            </p:cNvSpPr>
            <p:nvPr/>
          </p:nvSpPr>
          <p:spPr bwMode="auto">
            <a:xfrm>
              <a:off x="4341" y="909"/>
              <a:ext cx="62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provider</a:t>
              </a:r>
              <a:endParaRPr lang="en-US" sz="2000"/>
            </a:p>
          </p:txBody>
        </p:sp>
        <p:sp>
          <p:nvSpPr>
            <p:cNvPr id="52263" name="Rectangle 39"/>
            <p:cNvSpPr>
              <a:spLocks noChangeArrowheads="1"/>
            </p:cNvSpPr>
            <p:nvPr/>
          </p:nvSpPr>
          <p:spPr bwMode="auto">
            <a:xfrm>
              <a:off x="4796" y="909"/>
              <a:ext cx="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52264" name="Rectangle 40"/>
            <p:cNvSpPr>
              <a:spLocks noChangeArrowheads="1"/>
            </p:cNvSpPr>
            <p:nvPr/>
          </p:nvSpPr>
          <p:spPr bwMode="auto">
            <a:xfrm>
              <a:off x="4341" y="1064"/>
              <a:ext cx="6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</a:t>
              </a:r>
              <a:endParaRPr lang="en-US" sz="2000"/>
            </a:p>
          </p:txBody>
        </p:sp>
        <p:sp>
          <p:nvSpPr>
            <p:cNvPr id="52265" name="Rectangle 41"/>
            <p:cNvSpPr>
              <a:spLocks noChangeArrowheads="1"/>
            </p:cNvSpPr>
            <p:nvPr/>
          </p:nvSpPr>
          <p:spPr bwMode="auto">
            <a:xfrm>
              <a:off x="4785" y="1064"/>
              <a:ext cx="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52266" name="Freeform 42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2267" name="Freeform 43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61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CEF1D33-3691-4128-9927-937E4B374CD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Routing Algorithm classification</a:t>
            </a:r>
            <a:endParaRPr lang="en-US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90525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Global or decentralized information?</a:t>
            </a:r>
            <a:endParaRPr lang="en-US" sz="2400" smtClean="0"/>
          </a:p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chemeClr val="accent2"/>
                </a:solidFill>
              </a:rPr>
              <a:t>Global:</a:t>
            </a:r>
            <a:endParaRPr lang="en-US" sz="2000" smtClean="0"/>
          </a:p>
          <a:p>
            <a:r>
              <a:rPr lang="en-US" sz="2000" smtClean="0"/>
              <a:t>all routers have complete topology, link cost info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“link state” algorithms</a:t>
            </a:r>
          </a:p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chemeClr val="accent2"/>
                </a:solidFill>
              </a:rPr>
              <a:t>Decentralized:</a:t>
            </a:r>
            <a:r>
              <a:rPr lang="en-US" sz="2000" smtClean="0"/>
              <a:t> </a:t>
            </a:r>
          </a:p>
          <a:p>
            <a:r>
              <a:rPr lang="en-US" sz="2000" smtClean="0"/>
              <a:t>router knows physically-connected neighbors, link costs to neighbors</a:t>
            </a:r>
          </a:p>
          <a:p>
            <a:r>
              <a:rPr lang="en-US" sz="2000" smtClean="0"/>
              <a:t>iterative process of computation, exchange of info with neighbors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“distance vector” algorithms</a:t>
            </a:r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81125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Static or dynamic?</a:t>
            </a:r>
          </a:p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Static: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routes </a:t>
            </a:r>
            <a:r>
              <a:rPr lang="en-US" sz="2400" dirty="0" smtClean="0"/>
              <a:t>don’t change (or do </a:t>
            </a:r>
            <a:r>
              <a:rPr lang="en-US" sz="2400" dirty="0" err="1" smtClean="0"/>
              <a:t>soslowly</a:t>
            </a:r>
            <a:r>
              <a:rPr lang="en-US" sz="2400" dirty="0" smtClean="0"/>
              <a:t> </a:t>
            </a:r>
            <a:r>
              <a:rPr lang="en-US" sz="2400" dirty="0" smtClean="0"/>
              <a:t>over </a:t>
            </a:r>
            <a:r>
              <a:rPr lang="en-US" sz="2400" dirty="0" smtClean="0"/>
              <a:t>time)</a:t>
            </a:r>
            <a:endParaRPr lang="en-US" sz="2400" dirty="0" smtClean="0"/>
          </a:p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Dynamic: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routes </a:t>
            </a:r>
            <a:r>
              <a:rPr lang="en-US" sz="2400" dirty="0" smtClean="0"/>
              <a:t>change</a:t>
            </a:r>
            <a:endParaRPr lang="en-US" sz="2400" dirty="0" smtClean="0"/>
          </a:p>
          <a:p>
            <a:pPr lvl="1"/>
            <a:r>
              <a:rPr lang="en-US" dirty="0" smtClean="0"/>
              <a:t>periodic update</a:t>
            </a:r>
          </a:p>
          <a:p>
            <a:pPr lvl="1"/>
            <a:r>
              <a:rPr lang="en-US" dirty="0" smtClean="0"/>
              <a:t>in response to link cost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0E7EB70-0AEC-4754-A5CC-EEACBD53850F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BGP routing policy: example  (cont)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355600" y="3529013"/>
            <a:ext cx="82296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A advertises path AW  to B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B advertises path BAW to X </a:t>
            </a:r>
            <a:endParaRPr lang="en-US" sz="240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/>
              <a:t>Should B advertise path BAW to C?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400"/>
              <a:t>No way! B gets no “revenue” for routing CBAW since neither W nor C are B’s customers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400"/>
              <a:t>B wants to force C to route to w via A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400"/>
              <a:t>B wants to route </a:t>
            </a:r>
            <a:r>
              <a:rPr lang="en-US" sz="2400" i="1">
                <a:solidFill>
                  <a:srgbClr val="FF0000"/>
                </a:solidFill>
              </a:rPr>
              <a:t>only </a:t>
            </a:r>
            <a:r>
              <a:rPr lang="en-US" sz="2400"/>
              <a:t>to/from its customers!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  <p:grpSp>
        <p:nvGrpSpPr>
          <p:cNvPr id="53254" name="Group 55"/>
          <p:cNvGrpSpPr>
            <a:grpSpLocks/>
          </p:cNvGrpSpPr>
          <p:nvPr/>
        </p:nvGrpSpPr>
        <p:grpSpPr bwMode="auto">
          <a:xfrm>
            <a:off x="476250" y="1123950"/>
            <a:ext cx="7588250" cy="3048000"/>
            <a:chOff x="300" y="708"/>
            <a:chExt cx="4780" cy="1920"/>
          </a:xfrm>
        </p:grpSpPr>
        <p:sp>
          <p:nvSpPr>
            <p:cNvPr id="53255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56" name="Freeform 9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57" name="Freeform 16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58" name="Rectangle 17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3259" name="Rectangle 19"/>
            <p:cNvSpPr>
              <a:spLocks noChangeArrowheads="1"/>
            </p:cNvSpPr>
            <p:nvPr/>
          </p:nvSpPr>
          <p:spPr bwMode="auto">
            <a:xfrm>
              <a:off x="1867" y="1057"/>
              <a:ext cx="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53260" name="Freeform 2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61" name="Rectangle 22"/>
            <p:cNvSpPr>
              <a:spLocks noChangeArrowheads="1"/>
            </p:cNvSpPr>
            <p:nvPr/>
          </p:nvSpPr>
          <p:spPr bwMode="auto">
            <a:xfrm>
              <a:off x="1896" y="1657"/>
              <a:ext cx="8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53262" name="Rectangle 23"/>
            <p:cNvSpPr>
              <a:spLocks noChangeArrowheads="1"/>
            </p:cNvSpPr>
            <p:nvPr/>
          </p:nvSpPr>
          <p:spPr bwMode="auto">
            <a:xfrm>
              <a:off x="1963" y="1657"/>
              <a:ext cx="3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53263" name="Freeform 2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64" name="Rectangle 25"/>
            <p:cNvSpPr>
              <a:spLocks noChangeArrowheads="1"/>
            </p:cNvSpPr>
            <p:nvPr/>
          </p:nvSpPr>
          <p:spPr bwMode="auto">
            <a:xfrm>
              <a:off x="493" y="1378"/>
              <a:ext cx="13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53265" name="Rectangle 26"/>
            <p:cNvSpPr>
              <a:spLocks noChangeArrowheads="1"/>
            </p:cNvSpPr>
            <p:nvPr/>
          </p:nvSpPr>
          <p:spPr bwMode="auto">
            <a:xfrm>
              <a:off x="617" y="1360"/>
              <a:ext cx="3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53266" name="Freeform 2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67" name="Rectangle 28"/>
            <p:cNvSpPr>
              <a:spLocks noChangeArrowheads="1"/>
            </p:cNvSpPr>
            <p:nvPr/>
          </p:nvSpPr>
          <p:spPr bwMode="auto">
            <a:xfrm>
              <a:off x="2641" y="1262"/>
              <a:ext cx="9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53268" name="Freeform 30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69" name="Rectangle 31"/>
            <p:cNvSpPr>
              <a:spLocks noChangeArrowheads="1"/>
            </p:cNvSpPr>
            <p:nvPr/>
          </p:nvSpPr>
          <p:spPr bwMode="auto">
            <a:xfrm>
              <a:off x="2653" y="1983"/>
              <a:ext cx="8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53270" name="Line 33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1" name="Line 34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2" name="Line 35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3" name="Line 36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4" name="Line 37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5" name="Line 38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6" name="Line 39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7" name="Rectangle 40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78" name="Rectangle 41"/>
            <p:cNvSpPr>
              <a:spLocks noChangeArrowheads="1"/>
            </p:cNvSpPr>
            <p:nvPr/>
          </p:nvSpPr>
          <p:spPr bwMode="auto">
            <a:xfrm>
              <a:off x="3131" y="8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Times New Roman" pitchFamily="18" charset="0"/>
                </a:rPr>
                <a:t>:</a:t>
              </a:r>
              <a:endParaRPr lang="en-US"/>
            </a:p>
          </p:txBody>
        </p:sp>
        <p:sp>
          <p:nvSpPr>
            <p:cNvPr id="53279" name="Rectangle 42"/>
            <p:cNvSpPr>
              <a:spLocks noChangeArrowheads="1"/>
            </p:cNvSpPr>
            <p:nvPr/>
          </p:nvSpPr>
          <p:spPr bwMode="auto">
            <a:xfrm>
              <a:off x="3548" y="898"/>
              <a:ext cx="3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53280" name="Rectangle 43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81" name="Rectangle 44"/>
            <p:cNvSpPr>
              <a:spLocks noChangeArrowheads="1"/>
            </p:cNvSpPr>
            <p:nvPr/>
          </p:nvSpPr>
          <p:spPr bwMode="auto">
            <a:xfrm>
              <a:off x="4341" y="1472"/>
              <a:ext cx="7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customer </a:t>
              </a:r>
              <a:endParaRPr lang="en-US" sz="2000"/>
            </a:p>
          </p:txBody>
        </p:sp>
        <p:sp>
          <p:nvSpPr>
            <p:cNvPr id="53282" name="Rectangle 45"/>
            <p:cNvSpPr>
              <a:spLocks noChangeArrowheads="1"/>
            </p:cNvSpPr>
            <p:nvPr/>
          </p:nvSpPr>
          <p:spPr bwMode="auto">
            <a:xfrm>
              <a:off x="4341" y="1630"/>
              <a:ext cx="6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network:</a:t>
              </a:r>
              <a:endParaRPr lang="en-US" sz="2000"/>
            </a:p>
          </p:txBody>
        </p:sp>
        <p:sp>
          <p:nvSpPr>
            <p:cNvPr id="53283" name="Rectangle 46"/>
            <p:cNvSpPr>
              <a:spLocks noChangeArrowheads="1"/>
            </p:cNvSpPr>
            <p:nvPr/>
          </p:nvSpPr>
          <p:spPr bwMode="auto">
            <a:xfrm>
              <a:off x="4823" y="1630"/>
              <a:ext cx="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53284" name="Rectangle 47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85" name="Rectangle 48"/>
            <p:cNvSpPr>
              <a:spLocks noChangeArrowheads="1"/>
            </p:cNvSpPr>
            <p:nvPr/>
          </p:nvSpPr>
          <p:spPr bwMode="auto">
            <a:xfrm>
              <a:off x="4341" y="909"/>
              <a:ext cx="62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provider</a:t>
              </a:r>
              <a:endParaRPr lang="en-US" sz="2000"/>
            </a:p>
          </p:txBody>
        </p:sp>
        <p:sp>
          <p:nvSpPr>
            <p:cNvPr id="53286" name="Rectangle 49"/>
            <p:cNvSpPr>
              <a:spLocks noChangeArrowheads="1"/>
            </p:cNvSpPr>
            <p:nvPr/>
          </p:nvSpPr>
          <p:spPr bwMode="auto">
            <a:xfrm>
              <a:off x="4796" y="909"/>
              <a:ext cx="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53287" name="Rectangle 50"/>
            <p:cNvSpPr>
              <a:spLocks noChangeArrowheads="1"/>
            </p:cNvSpPr>
            <p:nvPr/>
          </p:nvSpPr>
          <p:spPr bwMode="auto">
            <a:xfrm>
              <a:off x="4341" y="1064"/>
              <a:ext cx="6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network</a:t>
              </a:r>
              <a:endParaRPr lang="en-US" sz="2000"/>
            </a:p>
          </p:txBody>
        </p:sp>
        <p:sp>
          <p:nvSpPr>
            <p:cNvPr id="53288" name="Rectangle 51"/>
            <p:cNvSpPr>
              <a:spLocks noChangeArrowheads="1"/>
            </p:cNvSpPr>
            <p:nvPr/>
          </p:nvSpPr>
          <p:spPr bwMode="auto">
            <a:xfrm>
              <a:off x="4785" y="1064"/>
              <a:ext cx="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 </a:t>
              </a:r>
              <a:endParaRPr lang="en-US" sz="2000"/>
            </a:p>
          </p:txBody>
        </p:sp>
        <p:sp>
          <p:nvSpPr>
            <p:cNvPr id="53289" name="Freeform 52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53290" name="Freeform 53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7A44C70-4B3F-40AB-A4D6-DC33B805E71F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Why different Intra- and Inter-AS routing ?</a:t>
            </a:r>
            <a:r>
              <a:rPr lang="en-US" smtClean="0"/>
              <a:t> 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93825"/>
            <a:ext cx="8229600" cy="4572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Policy:</a:t>
            </a:r>
            <a:r>
              <a:rPr lang="en-US" sz="2400" smtClean="0"/>
              <a:t> </a:t>
            </a:r>
          </a:p>
          <a:p>
            <a:r>
              <a:rPr lang="en-US" sz="2400" smtClean="0"/>
              <a:t>Inter-AS: admin wants control over how its traffic routed, who routes through its net. </a:t>
            </a:r>
          </a:p>
          <a:p>
            <a:r>
              <a:rPr lang="en-US" sz="2400" smtClean="0"/>
              <a:t>Intra-AS: single admin, so no policy decisions needed</a:t>
            </a:r>
          </a:p>
          <a:p>
            <a:pPr>
              <a:buFont typeface="ZapfDingbats" pitchFamily="82" charset="2"/>
              <a:buNone/>
            </a:pPr>
            <a:r>
              <a:rPr lang="en-US" smtClean="0">
                <a:solidFill>
                  <a:srgbClr val="FF0000"/>
                </a:solidFill>
              </a:rPr>
              <a:t>Scale:</a:t>
            </a:r>
            <a:endParaRPr lang="en-US" sz="2400" smtClean="0"/>
          </a:p>
          <a:p>
            <a:r>
              <a:rPr lang="en-US" sz="2400" smtClean="0"/>
              <a:t>hierarchical routing saves table size, reduced update traffic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Performance:</a:t>
            </a:r>
            <a:r>
              <a:rPr lang="en-US" sz="2400" smtClean="0"/>
              <a:t> </a:t>
            </a:r>
          </a:p>
          <a:p>
            <a:r>
              <a:rPr lang="en-US" sz="2400" smtClean="0"/>
              <a:t>Intra-AS: can focus on performance</a:t>
            </a:r>
          </a:p>
          <a:p>
            <a:r>
              <a:rPr lang="en-US" sz="2400" smtClean="0"/>
              <a:t>Inter-AS: policy may dominate over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552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6345DB15-4539-4B53-8FBD-80C4D9A71D88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5530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4.5 Routing algorithms</a:t>
            </a:r>
          </a:p>
          <a:p>
            <a:pPr lvl="1"/>
            <a:r>
              <a:rPr lang="en-US" sz="2000" smtClean="0"/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/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4.7 Broadcast and multicast routing (next)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AAD8E72-5B79-4B81-AFD9-86DD48DD2F5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4: Network Layer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4. 1 Introduction</a:t>
            </a:r>
          </a:p>
          <a:p>
            <a:r>
              <a:rPr lang="en-US" sz="2400" smtClean="0"/>
              <a:t>4.2 Virtual circuit and datagram networks</a:t>
            </a:r>
          </a:p>
          <a:p>
            <a:r>
              <a:rPr lang="en-US" sz="2400" smtClean="0"/>
              <a:t>4.3 What’s inside a router</a:t>
            </a:r>
          </a:p>
          <a:p>
            <a:r>
              <a:rPr lang="en-US" sz="2400" smtClean="0"/>
              <a:t>4.4 IP: Internet Protocol</a:t>
            </a:r>
          </a:p>
          <a:p>
            <a:pPr lvl="1"/>
            <a:r>
              <a:rPr lang="en-US" sz="2000" smtClean="0"/>
              <a:t>Datagram format</a:t>
            </a:r>
          </a:p>
          <a:p>
            <a:pPr lvl="1"/>
            <a:r>
              <a:rPr lang="en-US" sz="2000" smtClean="0"/>
              <a:t>IPv4 addressing</a:t>
            </a:r>
          </a:p>
          <a:p>
            <a:pPr lvl="1"/>
            <a:r>
              <a:rPr lang="en-US" sz="2000" smtClean="0"/>
              <a:t>ICMP</a:t>
            </a:r>
          </a:p>
          <a:p>
            <a:pPr lvl="1"/>
            <a:r>
              <a:rPr lang="en-US" sz="2000" smtClean="0"/>
              <a:t>IPv6</a:t>
            </a:r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4.5 Routing algorithms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Link state</a:t>
            </a:r>
          </a:p>
          <a:p>
            <a:pPr lvl="1"/>
            <a:r>
              <a:rPr lang="en-US" sz="2000" smtClean="0"/>
              <a:t>Distance Vector</a:t>
            </a:r>
          </a:p>
          <a:p>
            <a:pPr lvl="1"/>
            <a:r>
              <a:rPr lang="en-US" sz="2000" smtClean="0"/>
              <a:t>Hierarchical routing</a:t>
            </a:r>
          </a:p>
          <a:p>
            <a:r>
              <a:rPr lang="en-US" sz="2400" smtClean="0"/>
              <a:t>4.6 Routing in the Internet</a:t>
            </a:r>
          </a:p>
          <a:p>
            <a:pPr lvl="1"/>
            <a:r>
              <a:rPr lang="en-US" sz="2000" smtClean="0"/>
              <a:t>RIP</a:t>
            </a:r>
          </a:p>
          <a:p>
            <a:pPr lvl="1"/>
            <a:r>
              <a:rPr lang="en-US" sz="2000" smtClean="0"/>
              <a:t>OSPF</a:t>
            </a:r>
          </a:p>
          <a:p>
            <a:pPr lvl="1"/>
            <a:r>
              <a:rPr lang="en-US" sz="2000" smtClean="0"/>
              <a:t>BGP</a:t>
            </a:r>
          </a:p>
          <a:p>
            <a:r>
              <a:rPr lang="en-US" sz="2400" smtClean="0"/>
              <a:t>4.7 Broadcast and multicast routing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D4FE0C3F-C39E-47FD-9E18-70F3A565FD1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 Link-State Routing Algorithm</a:t>
            </a:r>
            <a:endParaRPr 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Dijkstra’s algorithm</a:t>
            </a:r>
            <a:endParaRPr lang="en-US" sz="2400" smtClean="0"/>
          </a:p>
          <a:p>
            <a:r>
              <a:rPr lang="en-US" sz="2000" smtClean="0"/>
              <a:t>net topology, link costs known to all nodes</a:t>
            </a:r>
          </a:p>
          <a:p>
            <a:pPr lvl="1"/>
            <a:r>
              <a:rPr lang="en-US" sz="2000" smtClean="0"/>
              <a:t>accomplished via “link state broadcast” </a:t>
            </a:r>
          </a:p>
          <a:p>
            <a:pPr lvl="1"/>
            <a:r>
              <a:rPr lang="en-US" sz="2000" smtClean="0"/>
              <a:t>all nodes have same info</a:t>
            </a:r>
          </a:p>
          <a:p>
            <a:r>
              <a:rPr lang="en-US" sz="2000" smtClean="0"/>
              <a:t>computes least cost paths from one node (‘source”) to all other nodes</a:t>
            </a:r>
          </a:p>
          <a:p>
            <a:pPr lvl="1"/>
            <a:r>
              <a:rPr lang="en-US" sz="2000" smtClean="0"/>
              <a:t>gives </a:t>
            </a:r>
            <a:r>
              <a:rPr lang="en-US" sz="2000" smtClean="0">
                <a:solidFill>
                  <a:schemeClr val="accent2"/>
                </a:solidFill>
              </a:rPr>
              <a:t>forwarding table</a:t>
            </a:r>
            <a:r>
              <a:rPr lang="en-US" sz="2000" smtClean="0"/>
              <a:t> for that node</a:t>
            </a:r>
          </a:p>
          <a:p>
            <a:r>
              <a:rPr lang="en-US" sz="2000" smtClean="0"/>
              <a:t>iterative: after k iterations, know least cost path to k dest.’s</a:t>
            </a: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Notation:</a:t>
            </a:r>
            <a:endParaRPr lang="en-US" sz="2400" smtClean="0"/>
          </a:p>
          <a:p>
            <a:r>
              <a:rPr lang="en-US" sz="2400" smtClean="0">
                <a:solidFill>
                  <a:schemeClr val="accent2"/>
                </a:solidFill>
                <a:latin typeface="Arial" charset="0"/>
              </a:rPr>
              <a:t>c(x,y):</a:t>
            </a:r>
            <a:r>
              <a:rPr lang="en-US" sz="2000" smtClean="0"/>
              <a:t> link cost from node x to y;  = ∞ if not direct neighbors</a:t>
            </a:r>
          </a:p>
          <a:p>
            <a:r>
              <a:rPr lang="en-US" sz="2400" smtClean="0">
                <a:solidFill>
                  <a:schemeClr val="accent2"/>
                </a:solidFill>
                <a:latin typeface="Arial" charset="0"/>
              </a:rPr>
              <a:t>D(v):</a:t>
            </a:r>
            <a:r>
              <a:rPr lang="en-US" sz="2000" smtClean="0"/>
              <a:t> current value of cost of path from source to dest. v</a:t>
            </a:r>
          </a:p>
          <a:p>
            <a:r>
              <a:rPr lang="en-US" sz="2400" smtClean="0">
                <a:solidFill>
                  <a:schemeClr val="accent2"/>
                </a:solidFill>
                <a:latin typeface="Arial" charset="0"/>
              </a:rPr>
              <a:t>p(v):</a:t>
            </a:r>
            <a:r>
              <a:rPr lang="en-US" sz="2000" smtClean="0"/>
              <a:t> predecessor node along path from source to v</a:t>
            </a:r>
          </a:p>
          <a:p>
            <a:r>
              <a:rPr lang="en-US" sz="2400" smtClean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en-US" sz="2400" smtClean="0">
                <a:solidFill>
                  <a:schemeClr val="accent2"/>
                </a:solidFill>
                <a:latin typeface="Arial" charset="0"/>
                <a:cs typeface="Arial" charset="0"/>
              </a:rPr>
              <a:t>'</a:t>
            </a:r>
            <a:r>
              <a:rPr lang="en-US" sz="2400" smtClean="0">
                <a:solidFill>
                  <a:schemeClr val="accent2"/>
                </a:solidFill>
                <a:latin typeface="Arial" charset="0"/>
              </a:rPr>
              <a:t>:</a:t>
            </a:r>
            <a:r>
              <a:rPr lang="en-US" sz="2000" smtClean="0"/>
              <a:t> set of nodes whose least cost path definitively known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7A66351-35A3-4BEA-A31B-B478E6DEA14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Dijsktra’s Algorithm</a:t>
            </a:r>
            <a:endParaRPr 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1  </a:t>
            </a:r>
            <a:r>
              <a:rPr lang="en-US" sz="2000" b="1" i="1">
                <a:latin typeface="Arial" charset="0"/>
              </a:rPr>
              <a:t>Initialization:</a:t>
            </a:r>
            <a:r>
              <a:rPr lang="en-US" sz="20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2   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= {u} </a:t>
            </a:r>
          </a:p>
          <a:p>
            <a:r>
              <a:rPr lang="en-US" sz="2000">
                <a:latin typeface="Arial" charset="0"/>
              </a:rPr>
              <a:t>3    for all nodes v </a:t>
            </a:r>
          </a:p>
          <a:p>
            <a:r>
              <a:rPr lang="en-US" sz="2000">
                <a:latin typeface="Arial" charset="0"/>
              </a:rPr>
              <a:t>4      if v adjacent to u </a:t>
            </a:r>
          </a:p>
          <a:p>
            <a:r>
              <a:rPr lang="en-US" sz="2000">
                <a:latin typeface="Arial" charset="0"/>
              </a:rPr>
              <a:t>5          then D(v) = c(u,v) </a:t>
            </a:r>
          </a:p>
          <a:p>
            <a:r>
              <a:rPr lang="en-US" sz="2000">
                <a:latin typeface="Arial" charset="0"/>
              </a:rPr>
              <a:t>6      else D(v) = </a:t>
            </a:r>
            <a:r>
              <a:rPr lang="en-US" sz="2000">
                <a:latin typeface="Arial" charset="0"/>
                <a:cs typeface="Arial" charset="0"/>
              </a:rPr>
              <a:t>∞</a:t>
            </a:r>
            <a:r>
              <a:rPr lang="en-US" sz="20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7 </a:t>
            </a:r>
          </a:p>
          <a:p>
            <a:r>
              <a:rPr lang="en-US" sz="2000">
                <a:latin typeface="Arial" charset="0"/>
              </a:rPr>
              <a:t>8   </a:t>
            </a:r>
            <a:r>
              <a:rPr lang="en-US" sz="2000" b="1" i="1">
                <a:latin typeface="Arial" charset="0"/>
              </a:rPr>
              <a:t>Loop</a:t>
            </a:r>
            <a:r>
              <a:rPr lang="en-US" sz="2000" i="1">
                <a:latin typeface="Arial" charset="0"/>
              </a:rPr>
              <a:t> </a:t>
            </a: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9     find w not in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such that D(w) is a minimum </a:t>
            </a:r>
          </a:p>
          <a:p>
            <a:r>
              <a:rPr lang="en-US" sz="2000">
                <a:latin typeface="Arial" charset="0"/>
              </a:rPr>
              <a:t>10    add w to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</a:t>
            </a:r>
          </a:p>
          <a:p>
            <a:r>
              <a:rPr lang="en-US" sz="2000">
                <a:latin typeface="Arial" charset="0"/>
              </a:rPr>
              <a:t>11    update D(v) for all v adjacent to w and not in N</a:t>
            </a:r>
            <a:r>
              <a:rPr lang="en-US" sz="2000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: </a:t>
            </a:r>
          </a:p>
          <a:p>
            <a:r>
              <a:rPr lang="en-US" sz="2000">
                <a:latin typeface="Arial" charset="0"/>
              </a:rPr>
              <a:t>12    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D(v) = min( D(v), D(w) + c(w,v) ) </a:t>
            </a:r>
          </a:p>
          <a:p>
            <a:r>
              <a:rPr lang="en-US" sz="2000">
                <a:latin typeface="Arial" charset="0"/>
              </a:rPr>
              <a:t>13    /* new cost to v is either old cost to v or known </a:t>
            </a:r>
          </a:p>
          <a:p>
            <a:r>
              <a:rPr lang="en-US" sz="2000">
                <a:latin typeface="Arial" charset="0"/>
              </a:rPr>
              <a:t>14     shortest path cost to w plus cost from w to v */ </a:t>
            </a:r>
          </a:p>
          <a:p>
            <a:r>
              <a:rPr lang="en-US" sz="2000">
                <a:latin typeface="Arial" charset="0"/>
              </a:rPr>
              <a:t>15  </a:t>
            </a:r>
            <a:r>
              <a:rPr lang="en-US" sz="2000" b="1" i="1">
                <a:latin typeface="Arial" charset="0"/>
              </a:rPr>
              <a:t>until all nodes in N</a:t>
            </a:r>
            <a:r>
              <a:rPr lang="en-US" sz="2000" b="1" i="1">
                <a:latin typeface="Arial" charset="0"/>
                <a:cs typeface="Arial" charset="0"/>
              </a:rPr>
              <a:t>'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9222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800100 w 504"/>
              <a:gd name="T1" fmla="*/ 2533650 h 1818"/>
              <a:gd name="T2" fmla="*/ 190500 w 504"/>
              <a:gd name="T3" fmla="*/ 2543175 h 1818"/>
              <a:gd name="T4" fmla="*/ 142875 w 504"/>
              <a:gd name="T5" fmla="*/ 304800 h 1818"/>
              <a:gd name="T6" fmla="*/ 628650 w 504"/>
              <a:gd name="T7" fmla="*/ 228600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FE87A7F-F2E2-4423-8B6D-45E31FCB8CA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Dijkstra’s algorithm: example</a:t>
            </a:r>
            <a:endParaRPr 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Step</a:t>
            </a:r>
          </a:p>
          <a:p>
            <a:pPr algn="r"/>
            <a:r>
              <a:rPr lang="en-US" sz="2000">
                <a:latin typeface="Arial" charset="0"/>
              </a:rPr>
              <a:t>0</a:t>
            </a:r>
          </a:p>
          <a:p>
            <a:pPr algn="r"/>
            <a:r>
              <a:rPr lang="en-US" sz="2000">
                <a:latin typeface="Arial" charset="0"/>
              </a:rPr>
              <a:t>1</a:t>
            </a:r>
          </a:p>
          <a:p>
            <a:pPr algn="r"/>
            <a:r>
              <a:rPr lang="en-US" sz="2000">
                <a:latin typeface="Arial" charset="0"/>
              </a:rPr>
              <a:t>2</a:t>
            </a:r>
          </a:p>
          <a:p>
            <a:pPr algn="r"/>
            <a:r>
              <a:rPr lang="en-US" sz="2000">
                <a:latin typeface="Arial" charset="0"/>
              </a:rPr>
              <a:t>3</a:t>
            </a:r>
          </a:p>
          <a:p>
            <a:pPr algn="r"/>
            <a:r>
              <a:rPr lang="en-US" sz="2000">
                <a:latin typeface="Arial" charset="0"/>
              </a:rPr>
              <a:t>4</a:t>
            </a:r>
          </a:p>
          <a:p>
            <a:pPr algn="r"/>
            <a:r>
              <a:rPr lang="en-US" sz="2000">
                <a:latin typeface="Arial" charset="0"/>
              </a:rPr>
              <a:t>5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N</a:t>
            </a:r>
            <a:r>
              <a:rPr lang="en-US" sz="2000">
                <a:latin typeface="Arial" charset="0"/>
                <a:cs typeface="Arial" charset="0"/>
              </a:rPr>
              <a:t>'</a:t>
            </a:r>
          </a:p>
          <a:p>
            <a:pPr algn="r"/>
            <a:r>
              <a:rPr lang="en-US" sz="2000">
                <a:latin typeface="Arial" charset="0"/>
              </a:rPr>
              <a:t>u</a:t>
            </a:r>
          </a:p>
          <a:p>
            <a:pPr algn="r"/>
            <a:r>
              <a:rPr lang="en-US" sz="2000">
                <a:latin typeface="Arial" charset="0"/>
              </a:rPr>
              <a:t>ux</a:t>
            </a:r>
          </a:p>
          <a:p>
            <a:pPr algn="r"/>
            <a:r>
              <a:rPr lang="en-US" sz="2000">
                <a:latin typeface="Arial" charset="0"/>
              </a:rPr>
              <a:t>uxy</a:t>
            </a:r>
          </a:p>
          <a:p>
            <a:pPr algn="r"/>
            <a:r>
              <a:rPr lang="en-US" sz="2000">
                <a:latin typeface="Arial" charset="0"/>
              </a:rPr>
              <a:t>uxyv</a:t>
            </a:r>
          </a:p>
          <a:p>
            <a:pPr algn="r"/>
            <a:r>
              <a:rPr lang="en-US" sz="2000">
                <a:latin typeface="Arial" charset="0"/>
              </a:rPr>
              <a:t>uxyvw</a:t>
            </a:r>
          </a:p>
          <a:p>
            <a:pPr algn="r"/>
            <a:r>
              <a:rPr lang="en-US" sz="2000">
                <a:latin typeface="Arial" charset="0"/>
              </a:rPr>
              <a:t>uxyvwz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D(v),p(v)</a:t>
            </a:r>
          </a:p>
          <a:p>
            <a:pPr algn="r"/>
            <a:r>
              <a:rPr lang="en-US" sz="2000">
                <a:latin typeface="Arial" charset="0"/>
              </a:rPr>
              <a:t>2,u</a:t>
            </a:r>
          </a:p>
          <a:p>
            <a:pPr algn="r"/>
            <a:r>
              <a:rPr lang="en-US" sz="2000">
                <a:latin typeface="Arial" charset="0"/>
              </a:rPr>
              <a:t>2,u</a:t>
            </a:r>
          </a:p>
          <a:p>
            <a:pPr algn="r"/>
            <a:r>
              <a:rPr lang="en-US" sz="2000">
                <a:latin typeface="Arial" charset="0"/>
              </a:rPr>
              <a:t>2,u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D(w),p(w)</a:t>
            </a:r>
          </a:p>
          <a:p>
            <a:pPr algn="r"/>
            <a:r>
              <a:rPr lang="en-US" sz="2000">
                <a:latin typeface="Arial" charset="0"/>
              </a:rPr>
              <a:t>5,u</a:t>
            </a:r>
          </a:p>
          <a:p>
            <a:pPr algn="r"/>
            <a:r>
              <a:rPr lang="en-US" sz="2000">
                <a:latin typeface="Arial" charset="0"/>
              </a:rPr>
              <a:t>4,x</a:t>
            </a:r>
          </a:p>
          <a:p>
            <a:pPr algn="r"/>
            <a:r>
              <a:rPr lang="en-US" sz="2000">
                <a:latin typeface="Arial" charset="0"/>
              </a:rPr>
              <a:t>3,y</a:t>
            </a:r>
          </a:p>
          <a:p>
            <a:pPr algn="r"/>
            <a:r>
              <a:rPr lang="en-US" sz="2000">
                <a:latin typeface="Arial" charset="0"/>
              </a:rPr>
              <a:t>3,y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D(x),p(x)</a:t>
            </a:r>
          </a:p>
          <a:p>
            <a:pPr algn="r"/>
            <a:r>
              <a:rPr lang="en-US" sz="2000">
                <a:latin typeface="Arial" charset="0"/>
              </a:rPr>
              <a:t>1,u</a:t>
            </a:r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D(y),p(y)</a:t>
            </a:r>
          </a:p>
          <a:p>
            <a:pPr algn="r"/>
            <a:r>
              <a:rPr lang="en-US" sz="2000">
                <a:cs typeface="Arial" charset="0"/>
              </a:rPr>
              <a:t>∞</a:t>
            </a:r>
          </a:p>
          <a:p>
            <a:pPr algn="r"/>
            <a:r>
              <a:rPr lang="en-US" sz="2000">
                <a:latin typeface="Arial" charset="0"/>
              </a:rPr>
              <a:t>2,x</a:t>
            </a:r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>
                <a:latin typeface="Arial" charset="0"/>
              </a:rPr>
              <a:t>D(z),p(z)</a:t>
            </a:r>
          </a:p>
          <a:p>
            <a:pPr algn="r"/>
            <a:r>
              <a:rPr lang="en-US"/>
              <a:t>∞ </a:t>
            </a:r>
            <a:endParaRPr lang="en-US" sz="2000">
              <a:latin typeface="Arial" charset="0"/>
            </a:endParaRPr>
          </a:p>
          <a:p>
            <a:pPr algn="r"/>
            <a:r>
              <a:rPr lang="en-US"/>
              <a:t>∞ </a:t>
            </a:r>
            <a:endParaRPr lang="en-US" sz="2000">
              <a:latin typeface="Arial" charset="0"/>
            </a:endParaRPr>
          </a:p>
          <a:p>
            <a:pPr algn="r"/>
            <a:r>
              <a:rPr lang="en-US" sz="2000">
                <a:latin typeface="Arial" charset="0"/>
              </a:rPr>
              <a:t>4,y</a:t>
            </a:r>
          </a:p>
          <a:p>
            <a:pPr algn="r"/>
            <a:r>
              <a:rPr lang="en-US" sz="2000">
                <a:latin typeface="Arial" charset="0"/>
              </a:rPr>
              <a:t>4,y</a:t>
            </a:r>
          </a:p>
          <a:p>
            <a:pPr algn="r"/>
            <a:r>
              <a:rPr lang="en-US" sz="2000">
                <a:latin typeface="Arial" charset="0"/>
              </a:rPr>
              <a:t>4,y</a:t>
            </a:r>
          </a:p>
        </p:txBody>
      </p:sp>
      <p:sp>
        <p:nvSpPr>
          <p:cNvPr id="1025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5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5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5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5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25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258" name="Group 16"/>
          <p:cNvGrpSpPr>
            <a:grpSpLocks/>
          </p:cNvGrpSpPr>
          <p:nvPr/>
        </p:nvGrpSpPr>
        <p:grpSpPr bwMode="auto">
          <a:xfrm>
            <a:off x="2224088" y="4043363"/>
            <a:ext cx="3571875" cy="2236787"/>
            <a:chOff x="3162" y="1071"/>
            <a:chExt cx="2250" cy="1409"/>
          </a:xfrm>
        </p:grpSpPr>
        <p:sp>
          <p:nvSpPr>
            <p:cNvPr id="1026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6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66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67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68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69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70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1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2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3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4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75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6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7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8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79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80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1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2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3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4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85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6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7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8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89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90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1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2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3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4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sv-SE" sz="2400">
                <a:latin typeface="Times New Roman" pitchFamily="18" charset="0"/>
              </a:endParaRPr>
            </a:p>
          </p:txBody>
        </p:sp>
        <p:sp>
          <p:nvSpPr>
            <p:cNvPr id="10295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600 h 174"/>
                <a:gd name="T2" fmla="*/ 504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29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0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0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0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0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0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305" name="Group 58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10331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32" name="Text Box 6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u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0306" name="Group 61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10329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30" name="Text Box 63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y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0307" name="Group 64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10327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28" name="Text Box 66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x</a:t>
                </a:r>
              </a:p>
            </p:txBody>
          </p:sp>
        </p:grpSp>
        <p:grpSp>
          <p:nvGrpSpPr>
            <p:cNvPr id="10308" name="Group 67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10325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26" name="Text Box 69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w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0309" name="Group 70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10323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24" name="Text Box 72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v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0310" name="Group 73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10321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22" name="Text Box 75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/>
                  <a:t>z</a:t>
                </a:r>
              </a:p>
            </p:txBody>
          </p:sp>
        </p:grpSp>
        <p:sp>
          <p:nvSpPr>
            <p:cNvPr id="10311" name="Text Box 76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2" name="Text Box 77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3" name="Text Box 78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4" name="Text Box 79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5" name="Text Box 80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6" name="Text Box 81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7" name="Text Box 82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8" name="Text Box 83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19" name="Text Box 84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20" name="Text Box 85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65052" name="Line 15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65053" name="Line 15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65054" name="Line 15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65055" name="Line 15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  <p:sp>
        <p:nvSpPr>
          <p:cNvPr id="465056" name="Line 16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052" grpId="0" animBg="1"/>
      <p:bldP spid="465053" grpId="0" animBg="1"/>
      <p:bldP spid="465054" grpId="0" animBg="1"/>
      <p:bldP spid="465055" grpId="0" animBg="1"/>
      <p:bldP spid="46505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9961</TotalTime>
  <Words>4028</Words>
  <Application>Microsoft Office PowerPoint</Application>
  <PresentationFormat>On-screen Show (4:3)</PresentationFormat>
  <Paragraphs>1153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Comic Sans MS</vt:lpstr>
      <vt:lpstr>Arial</vt:lpstr>
      <vt:lpstr>ZapfDingbats</vt:lpstr>
      <vt:lpstr>Times New Roman</vt:lpstr>
      <vt:lpstr>MS Mincho</vt:lpstr>
      <vt:lpstr>Times</vt:lpstr>
      <vt:lpstr>Default Design</vt:lpstr>
      <vt:lpstr>Chapter 4: Network Layer, partb</vt:lpstr>
      <vt:lpstr>Chapter 4: Network Layer</vt:lpstr>
      <vt:lpstr>Interplay between routing, forwarding</vt:lpstr>
      <vt:lpstr>Graph abstraction</vt:lpstr>
      <vt:lpstr>Routing Algorithm classification</vt:lpstr>
      <vt:lpstr>Chapter 4: Network Layer</vt:lpstr>
      <vt:lpstr>A Link-State Routing Algorithm</vt:lpstr>
      <vt:lpstr>Dijsktra’s Algorithm</vt:lpstr>
      <vt:lpstr>Dijkstra’s algorithm: example</vt:lpstr>
      <vt:lpstr>Dijkstra’s algorithm: example (2) </vt:lpstr>
      <vt:lpstr>Dijkstra’s algorithm, discussion</vt:lpstr>
      <vt:lpstr>Chapter 4: Network Layer</vt:lpstr>
      <vt:lpstr>Distance Vector Algorithm </vt:lpstr>
      <vt:lpstr>Bellman-Ford example </vt:lpstr>
      <vt:lpstr>Distance Vector Algorithm </vt:lpstr>
      <vt:lpstr>Distance vector algorithm (4)</vt:lpstr>
      <vt:lpstr>Distance Vector Algorithm (5)</vt:lpstr>
      <vt:lpstr>Slide 18</vt:lpstr>
      <vt:lpstr>Slide 19</vt:lpstr>
      <vt:lpstr>Distance Vector: link cost changes</vt:lpstr>
      <vt:lpstr>Distance Vector: link cost changes</vt:lpstr>
      <vt:lpstr>Distance Vector: link cost changes</vt:lpstr>
      <vt:lpstr>Distance Vector:count to infinity problem: way out?</vt:lpstr>
      <vt:lpstr>Comparison of LS and DV algorithms</vt:lpstr>
      <vt:lpstr>Chapter 4: Network Layer</vt:lpstr>
      <vt:lpstr>Hierarchical Routing</vt:lpstr>
      <vt:lpstr>Hierarchical Routing: Interconnected ASes</vt:lpstr>
      <vt:lpstr>Inter-AS tasks</vt:lpstr>
      <vt:lpstr>Example 1: Setting forwarding table in router 1d</vt:lpstr>
      <vt:lpstr>Example 2: Choosing among multiple ASes</vt:lpstr>
      <vt:lpstr>Example 2: Choosing among multiple ASes</vt:lpstr>
      <vt:lpstr>Chapter 4: Network Layer</vt:lpstr>
      <vt:lpstr>Intra-AS Routing</vt:lpstr>
      <vt:lpstr>Chapter 4: Network Layer</vt:lpstr>
      <vt:lpstr>RIP (Routing Information Protocol) </vt:lpstr>
      <vt:lpstr>RIP Table processing</vt:lpstr>
      <vt:lpstr>Chapter 4: Network Layer</vt:lpstr>
      <vt:lpstr>OSPF (Open Shortest Path First)</vt:lpstr>
      <vt:lpstr>Hierarchical OSPF</vt:lpstr>
      <vt:lpstr>Hierarchical OSPF</vt:lpstr>
      <vt:lpstr>Chapter 4: Network Layer</vt:lpstr>
      <vt:lpstr>Internet inter-AS routing: BGP</vt:lpstr>
      <vt:lpstr>BGP basics</vt:lpstr>
      <vt:lpstr>Distributing reachability info</vt:lpstr>
      <vt:lpstr> BGP: routing</vt:lpstr>
      <vt:lpstr>Path attributes &amp; BGP routes</vt:lpstr>
      <vt:lpstr>BGP route selection</vt:lpstr>
      <vt:lpstr>BGP messages</vt:lpstr>
      <vt:lpstr>BGP routing policy: example</vt:lpstr>
      <vt:lpstr>BGP routing policy: example  (cont)</vt:lpstr>
      <vt:lpstr>Why different Intra- and Inter-AS routing ? </vt:lpstr>
      <vt:lpstr>Chapter 4: Network Layer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marina</cp:lastModifiedBy>
  <cp:revision>301</cp:revision>
  <dcterms:created xsi:type="dcterms:W3CDTF">1999-10-08T19:08:27Z</dcterms:created>
  <dcterms:modified xsi:type="dcterms:W3CDTF">2010-11-15T20:35:23Z</dcterms:modified>
</cp:coreProperties>
</file>